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2_A897D0FC.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handoutMasterIdLst>
    <p:handoutMasterId r:id="rId30"/>
  </p:handoutMasterIdLst>
  <p:sldIdLst>
    <p:sldId id="256" r:id="rId5"/>
    <p:sldId id="283" r:id="rId6"/>
    <p:sldId id="266" r:id="rId7"/>
    <p:sldId id="299" r:id="rId8"/>
    <p:sldId id="311" r:id="rId9"/>
    <p:sldId id="305" r:id="rId10"/>
    <p:sldId id="306" r:id="rId11"/>
    <p:sldId id="312" r:id="rId12"/>
    <p:sldId id="303" r:id="rId13"/>
    <p:sldId id="286" r:id="rId14"/>
    <p:sldId id="307" r:id="rId15"/>
    <p:sldId id="288" r:id="rId16"/>
    <p:sldId id="274" r:id="rId17"/>
    <p:sldId id="289" r:id="rId18"/>
    <p:sldId id="290" r:id="rId19"/>
    <p:sldId id="291" r:id="rId20"/>
    <p:sldId id="292" r:id="rId21"/>
    <p:sldId id="293" r:id="rId22"/>
    <p:sldId id="294" r:id="rId23"/>
    <p:sldId id="298" r:id="rId24"/>
    <p:sldId id="308" r:id="rId25"/>
    <p:sldId id="309" r:id="rId26"/>
    <p:sldId id="310" r:id="rId27"/>
    <p:sldId id="258" r:id="rId28"/>
  </p:sldIdLst>
  <p:sldSz cx="12192000" cy="6858000"/>
  <p:notesSz cx="6858000" cy="9144000"/>
  <p:embeddedFontLst>
    <p:embeddedFont>
      <p:font typeface="Cambria Math" panose="02040503050406030204" pitchFamily="18" charset="0"/>
      <p:regular r:id="rId31"/>
    </p:embeddedFont>
    <p:embeddedFont>
      <p:font typeface="Segoe UI" panose="020B0502040204020203"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82F567-434B-C98D-85C7-51E817B4006B}" name="Celia Gomez Molina" initials="CG" userId="S::celia.gomezmolina@ansys.com::659be988-f131-463a-ba81-47731d04f972" providerId="AD"/>
  <p188:author id="{4D83C9D2-0132-4CF8-9B96-CB8565274FC5}" name="Dimitris Tzagkas" initials="DT" userId="S::dimitris.tzagkas@ansys.com::8ec74151-5606-46d1-9fd8-2e66dc9641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7BFB7-1030-4D39-B33A-CB043A890612}" v="3" dt="2024-10-24T12:20:47.177"/>
    <p1510:client id="{8AAB5618-8167-4E35-A6D8-C77328A2DC84}" v="2" dt="2024-10-24T11:23:09.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239" autoAdjust="0"/>
  </p:normalViewPr>
  <p:slideViewPr>
    <p:cSldViewPr showGuides="1">
      <p:cViewPr varScale="1">
        <p:scale>
          <a:sx n="72" d="100"/>
          <a:sy n="72" d="100"/>
        </p:scale>
        <p:origin x="768" y="60"/>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notesViewPr>
    <p:cSldViewPr>
      <p:cViewPr varScale="1">
        <p:scale>
          <a:sx n="124" d="100"/>
          <a:sy n="124" d="100"/>
        </p:scale>
        <p:origin x="4960" y="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heme" Target="theme/theme1.xml"/></Relationships>
</file>

<file path=ppt/comments/modernComment_112_A897D0FC.xml><?xml version="1.0" encoding="utf-8"?>
<p188:cmLst xmlns:a="http://schemas.openxmlformats.org/drawingml/2006/main" xmlns:r="http://schemas.openxmlformats.org/officeDocument/2006/relationships" xmlns:p188="http://schemas.microsoft.com/office/powerpoint/2018/8/main">
  <p188:cm id="{5AC45E36-2445-4CE0-855D-8C9E1B1917F7}" authorId="{6782F567-434B-C98D-85C7-51E817B4006B}" status="resolved" created="2024-07-30T09:53:00.144">
    <ac:deMkLst xmlns:ac="http://schemas.microsoft.com/office/drawing/2013/main/command">
      <pc:docMk xmlns:pc="http://schemas.microsoft.com/office/powerpoint/2013/main/command"/>
      <pc:sldMk xmlns:pc="http://schemas.microsoft.com/office/powerpoint/2013/main/command" cId="2828521724" sldId="274"/>
      <ac:grpSpMk id="17" creationId="{26F35AEE-BA97-DFED-8EFA-5185F8E2BB09}"/>
    </ac:deMkLst>
    <p188:replyLst>
      <p188:reply id="{500D0CC4-22D8-48DB-8B71-87176D5F50D6}" authorId="{4D83C9D2-0132-4CF8-9B96-CB8565274FC5}" created="2024-08-08T09:13:07.414">
        <p188:txBody>
          <a:bodyPr/>
          <a:lstStyle/>
          <a:p>
            <a:r>
              <a:rPr lang="en-US"/>
              <a:t>Added!</a:t>
            </a:r>
          </a:p>
        </p188:txBody>
      </p188:reply>
    </p188:replyLst>
    <p188:txBody>
      <a:bodyPr/>
      <a:lstStyle/>
      <a:p>
        <a:r>
          <a:rPr lang="en-US"/>
          <a:t>In my case here I had to put the CS randomly and then modify it, just in case you want to detail the intermediate step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17E394-0329-D127-9AEC-C1A4435E6F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F2A1B0-F7D9-7FC8-E5B0-3260A48BB6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737F6-4FF1-41F3-AC44-66577F48BE17}" type="datetimeFigureOut">
              <a:rPr lang="en-US" smtClean="0"/>
              <a:t>11/11/2024</a:t>
            </a:fld>
            <a:endParaRPr lang="en-US"/>
          </a:p>
        </p:txBody>
      </p:sp>
      <p:sp>
        <p:nvSpPr>
          <p:cNvPr id="4" name="Footer Placeholder 3">
            <a:extLst>
              <a:ext uri="{FF2B5EF4-FFF2-40B4-BE49-F238E27FC236}">
                <a16:creationId xmlns:a16="http://schemas.microsoft.com/office/drawing/2014/main" id="{55A50249-3E1D-5ECC-4573-BBD39ADD4F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C688BB-5CEC-2059-586B-C008BB91B1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E4F0B-BE42-489C-8AC7-44F8E4EA0D72}" type="slidenum">
              <a:rPr lang="en-US" smtClean="0"/>
              <a:t>‹#›</a:t>
            </a:fld>
            <a:endParaRPr lang="en-US"/>
          </a:p>
        </p:txBody>
      </p:sp>
    </p:spTree>
    <p:extLst>
      <p:ext uri="{BB962C8B-B14F-4D97-AF65-F5344CB8AC3E}">
        <p14:creationId xmlns:p14="http://schemas.microsoft.com/office/powerpoint/2010/main" val="1672930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11/11/2024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slide you can see the equations used to reach the radar range equation. The equations use the transmit power, the power density and the antenna parameters such as the gain (G) and the directivity (D).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8BA24-D475-4DC4-ACF5-CA2288C881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01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comparison side by side you can export the simulation data OR import the calculated theoretical data in order to compare the simulated and calculated data in a single graph. In this example the calculated data are imported in HFSS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dirty="0"/>
          </a:p>
        </p:txBody>
      </p:sp>
    </p:spTree>
    <p:extLst>
      <p:ext uri="{BB962C8B-B14F-4D97-AF65-F5344CB8AC3E}">
        <p14:creationId xmlns:p14="http://schemas.microsoft.com/office/powerpoint/2010/main" val="209111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Survey link for copy-paste method </a:t>
            </a:r>
            <a:r>
              <a:rPr lang="en-US" dirty="0">
                <a:sym typeface="Wingdings" panose="05000000000000000000" pitchFamily="2" charset="2"/>
              </a:rPr>
              <a:t> </a:t>
            </a:r>
            <a:r>
              <a:rPr lang="en-US" dirty="0"/>
              <a:t>https://ansys.typeform.com/to/jcattJI5</a:t>
            </a:r>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a:p>
        </p:txBody>
      </p:sp>
    </p:spTree>
    <p:extLst>
      <p:ext uri="{BB962C8B-B14F-4D97-AF65-F5344CB8AC3E}">
        <p14:creationId xmlns:p14="http://schemas.microsoft.com/office/powerpoint/2010/main" val="2775380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hyperlink" Target="http://www.ansys.com/education-resources"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pic>
        <p:nvPicPr>
          <p:cNvPr id="6" name="Picture 5">
            <a:extLst>
              <a:ext uri="{FF2B5EF4-FFF2-40B4-BE49-F238E27FC236}">
                <a16:creationId xmlns:a16="http://schemas.microsoft.com/office/drawing/2014/main" id="{8E57DF5D-42FB-B747-258C-0D3BF5B288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401449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designing and simulating high-frequency structures. </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2"/>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3"/>
              </a:rPr>
              <a:t>education@ansys.com</a:t>
            </a:r>
            <a:endParaRPr lang="en-US" sz="1400" b="0" i="0" u="none" strike="noStrike" baseline="0" dirty="0">
              <a:solidFill>
                <a:srgbClr val="0000FF"/>
              </a:solidFill>
              <a:latin typeface="Calibri" panose="020F0502020204030204" pitchFamily="34" charset="0"/>
            </a:endParaRPr>
          </a:p>
          <a:p>
            <a:r>
              <a:rPr lang="en-US" sz="1400" b="0" i="0" u="none" strike="noStrike" baseline="0" dirty="0">
                <a:solidFill>
                  <a:srgbClr val="0000FF"/>
                </a:solidFill>
                <a:latin typeface="Calibri" panose="020F0502020204030204" pitchFamily="34" charset="0"/>
              </a:rPr>
              <a:t> </a:t>
            </a:r>
            <a:endParaRPr lang="en-US"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295400"/>
            <a:ext cx="10972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F2BE725-F1B0-7243-BAC8-43B25DA2BC48}"/>
              </a:ext>
            </a:extLst>
          </p:cNvPr>
          <p:cNvSpPr>
            <a:spLocks noGrp="1"/>
          </p:cNvSpPr>
          <p:nvPr>
            <p:ph type="dt" sz="half" idx="10"/>
          </p:nvPr>
        </p:nvSpPr>
        <p:spPr/>
        <p:txBody>
          <a:bodyPr/>
          <a:lstStyle/>
          <a:p>
            <a:fld id="{7E4BBA83-940A-D344-8476-F6C53B5C9486}" type="datetime5">
              <a:rPr lang="en-US" smtClean="0"/>
              <a:t>11-Nov-24</a:t>
            </a:fld>
            <a:endParaRPr lang="en-US"/>
          </a:p>
        </p:txBody>
      </p:sp>
      <p:sp>
        <p:nvSpPr>
          <p:cNvPr id="8" name="Footer Placeholder 7">
            <a:extLst>
              <a:ext uri="{FF2B5EF4-FFF2-40B4-BE49-F238E27FC236}">
                <a16:creationId xmlns:a16="http://schemas.microsoft.com/office/drawing/2014/main" id="{3EA6356A-FB64-5C40-8589-6A136590A773}"/>
              </a:ext>
            </a:extLst>
          </p:cNvPr>
          <p:cNvSpPr>
            <a:spLocks noGrp="1"/>
          </p:cNvSpPr>
          <p:nvPr>
            <p:ph type="ftr" sz="quarter" idx="11"/>
          </p:nvPr>
        </p:nvSpPr>
        <p:spPr/>
        <p:txBody>
          <a:bodyPr/>
          <a:lstStyle/>
          <a:p>
            <a:r>
              <a:rPr lang="en-US"/>
              <a:t>©2023 ANSYS / Confidential</a:t>
            </a:r>
          </a:p>
        </p:txBody>
      </p:sp>
      <p:sp>
        <p:nvSpPr>
          <p:cNvPr id="9" name="Slide Number Placeholder 8">
            <a:extLst>
              <a:ext uri="{FF2B5EF4-FFF2-40B4-BE49-F238E27FC236}">
                <a16:creationId xmlns:a16="http://schemas.microsoft.com/office/drawing/2014/main" id="{043763EC-58C9-9643-8F7D-42A80860E669}"/>
              </a:ext>
            </a:extLst>
          </p:cNvPr>
          <p:cNvSpPr>
            <a:spLocks noGrp="1"/>
          </p:cNvSpPr>
          <p:nvPr>
            <p:ph type="sldNum" sz="quarter" idx="12"/>
          </p:nvPr>
        </p:nvSpPr>
        <p:spPr/>
        <p:txBody>
          <a:bodyPr/>
          <a:lstStyle/>
          <a:p>
            <a:fld id="{1909D2FC-EBC3-4E88-8B9A-2F52EBFF7A54}" type="slidenum">
              <a:rPr lang="en-US" smtClean="0"/>
              <a:pPr/>
              <a:t>‹#›</a:t>
            </a:fld>
            <a:endParaRPr lang="en-US"/>
          </a:p>
        </p:txBody>
      </p:sp>
    </p:spTree>
    <p:extLst>
      <p:ext uri="{BB962C8B-B14F-4D97-AF65-F5344CB8AC3E}">
        <p14:creationId xmlns:p14="http://schemas.microsoft.com/office/powerpoint/2010/main" val="323769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27CEF2-3BEE-FA1B-0157-DDE4490ACE3D}"/>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8478940" y="6522440"/>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 id="2147483740"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microsoft.com/office/2018/10/relationships/comments" Target="../comments/modernComment_112_A897D0FC.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1.png"/><Relationship Id="rId18" Type="http://schemas.openxmlformats.org/officeDocument/2006/relationships/image" Target="../media/image74.png"/><Relationship Id="rId3" Type="http://schemas.openxmlformats.org/officeDocument/2006/relationships/image" Target="../media/image621.png"/><Relationship Id="rId21" Type="http://schemas.openxmlformats.org/officeDocument/2006/relationships/image" Target="../media/image77.png"/><Relationship Id="rId7" Type="http://schemas.openxmlformats.org/officeDocument/2006/relationships/image" Target="../media/image66.png"/><Relationship Id="rId12" Type="http://schemas.openxmlformats.org/officeDocument/2006/relationships/image" Target="../media/image3.jpeg"/><Relationship Id="rId17" Type="http://schemas.openxmlformats.org/officeDocument/2006/relationships/image" Target="../media/image73.png"/><Relationship Id="rId2" Type="http://schemas.openxmlformats.org/officeDocument/2006/relationships/notesSlide" Target="../notesSlides/notesSlide2.xml"/><Relationship Id="rId16" Type="http://schemas.openxmlformats.org/officeDocument/2006/relationships/image" Target="../media/image5.png"/><Relationship Id="rId20" Type="http://schemas.openxmlformats.org/officeDocument/2006/relationships/image" Target="../media/image76.png"/><Relationship Id="rId1" Type="http://schemas.openxmlformats.org/officeDocument/2006/relationships/slideLayout" Target="../slideLayouts/slideLayout14.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1.png"/><Relationship Id="rId15" Type="http://schemas.openxmlformats.org/officeDocument/2006/relationships/image" Target="../media/image72.png"/><Relationship Id="rId10" Type="http://schemas.openxmlformats.org/officeDocument/2006/relationships/image" Target="../media/image69.png"/><Relationship Id="rId19" Type="http://schemas.openxmlformats.org/officeDocument/2006/relationships/image" Target="../media/image75.png"/><Relationship Id="rId4" Type="http://schemas.openxmlformats.org/officeDocument/2006/relationships/image" Target="../media/image631.png"/><Relationship Id="rId9" Type="http://schemas.openxmlformats.org/officeDocument/2006/relationships/image" Target="../media/image68.png"/><Relationship Id="rId14" Type="http://schemas.openxmlformats.org/officeDocument/2006/relationships/image" Target="../media/image4.png"/><Relationship Id="rId22" Type="http://schemas.openxmlformats.org/officeDocument/2006/relationships/image" Target="../media/image78.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gif"/></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hyperlink" Target="https://ansys.typeform.com/to/jcattJI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lstStyle/>
          <a:p>
            <a:r>
              <a:rPr lang="en-US" dirty="0"/>
              <a:t>Lab Tutorial on Radar example using Ansys HFSS™ SBR+ Simulation</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normAutofit fontScale="92500" lnSpcReduction="20000"/>
          </a:bodyPr>
          <a:lstStyle/>
          <a:p>
            <a:r>
              <a:rPr lang="en-US" dirty="0">
                <a:solidFill>
                  <a:schemeClr val="accent3"/>
                </a:solidFill>
              </a:rPr>
              <a:t>Dimitris Tzagkas</a:t>
            </a:r>
            <a:br>
              <a:rPr lang="en-US" dirty="0"/>
            </a:br>
            <a:r>
              <a:rPr lang="en-US" dirty="0"/>
              <a:t>Celia Gomez Molina</a:t>
            </a:r>
          </a:p>
          <a:p>
            <a:r>
              <a:rPr lang="en-US" dirty="0">
                <a:solidFill>
                  <a:schemeClr val="accent3"/>
                </a:solidFill>
                <a:hlinkClick r:id="rId3"/>
              </a:rPr>
              <a:t>education@ansys.com</a:t>
            </a:r>
            <a:r>
              <a:rPr lang="en-US" dirty="0">
                <a:solidFill>
                  <a:schemeClr val="accent3"/>
                </a:solidFill>
              </a:rPr>
              <a:t> </a:t>
            </a:r>
          </a:p>
          <a:p>
            <a:endParaRPr lang="en-US" dirty="0">
              <a:solidFill>
                <a:schemeClr val="accent3"/>
              </a:solidFill>
            </a:endParaRPr>
          </a:p>
        </p:txBody>
      </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2E0F2-B7A6-5291-1055-112997D03031}"/>
              </a:ext>
            </a:extLst>
          </p:cNvPr>
          <p:cNvSpPr>
            <a:spLocks noGrp="1"/>
          </p:cNvSpPr>
          <p:nvPr>
            <p:ph type="title"/>
          </p:nvPr>
        </p:nvSpPr>
        <p:spPr/>
        <p:txBody>
          <a:bodyPr/>
          <a:lstStyle/>
          <a:p>
            <a:r>
              <a:rPr lang="en-US"/>
              <a:t>Setting Up the System Setup</a:t>
            </a:r>
          </a:p>
        </p:txBody>
      </p:sp>
      <p:sp>
        <p:nvSpPr>
          <p:cNvPr id="3" name="Content Placeholder 2">
            <a:extLst>
              <a:ext uri="{FF2B5EF4-FFF2-40B4-BE49-F238E27FC236}">
                <a16:creationId xmlns:a16="http://schemas.microsoft.com/office/drawing/2014/main" id="{1E458628-0585-B436-3BF2-A6AB71B43AC4}"/>
              </a:ext>
            </a:extLst>
          </p:cNvPr>
          <p:cNvSpPr>
            <a:spLocks noGrp="1"/>
          </p:cNvSpPr>
          <p:nvPr>
            <p:ph idx="1"/>
          </p:nvPr>
        </p:nvSpPr>
        <p:spPr>
          <a:xfrm>
            <a:off x="609600" y="1295400"/>
            <a:ext cx="5410200" cy="4419600"/>
          </a:xfrm>
        </p:spPr>
        <p:txBody>
          <a:bodyPr/>
          <a:lstStyle/>
          <a:p>
            <a:pPr marL="457200" indent="-457200">
              <a:buAutoNum type="alphaUcPeriod"/>
            </a:pPr>
            <a:r>
              <a:rPr lang="en-US" sz="1800"/>
              <a:t>Create New HFSS Design</a:t>
            </a:r>
          </a:p>
          <a:p>
            <a:pPr marL="457200" indent="-457200">
              <a:buAutoNum type="alphaUcPeriod"/>
            </a:pPr>
            <a:endParaRPr lang="en-US" sz="1800"/>
          </a:p>
          <a:p>
            <a:pPr marL="457200" indent="-457200">
              <a:buAutoNum type="alphaUcPeriod"/>
            </a:pPr>
            <a:endParaRPr lang="en-US" sz="1800"/>
          </a:p>
          <a:p>
            <a:pPr marL="457200" indent="-457200">
              <a:buAutoNum type="alphaUcPeriod"/>
            </a:pPr>
            <a:endParaRPr lang="en-US" sz="1800"/>
          </a:p>
          <a:p>
            <a:pPr marL="457200" indent="-457200">
              <a:buAutoNum type="alphaUcPeriod"/>
            </a:pPr>
            <a:r>
              <a:rPr lang="en-US" sz="1800"/>
              <a:t>Change Solution Type to SBR+</a:t>
            </a:r>
          </a:p>
        </p:txBody>
      </p:sp>
      <p:grpSp>
        <p:nvGrpSpPr>
          <p:cNvPr id="7" name="Group 6">
            <a:extLst>
              <a:ext uri="{FF2B5EF4-FFF2-40B4-BE49-F238E27FC236}">
                <a16:creationId xmlns:a16="http://schemas.microsoft.com/office/drawing/2014/main" id="{82CEAA58-1F16-7642-461A-EFC0D6D2731D}"/>
              </a:ext>
            </a:extLst>
          </p:cNvPr>
          <p:cNvGrpSpPr/>
          <p:nvPr/>
        </p:nvGrpSpPr>
        <p:grpSpPr>
          <a:xfrm>
            <a:off x="457200" y="1794234"/>
            <a:ext cx="3962400" cy="685800"/>
            <a:chOff x="1524000" y="2514600"/>
            <a:chExt cx="6592220" cy="1286054"/>
          </a:xfrm>
        </p:grpSpPr>
        <p:pic>
          <p:nvPicPr>
            <p:cNvPr id="5" name="Picture 4">
              <a:extLst>
                <a:ext uri="{FF2B5EF4-FFF2-40B4-BE49-F238E27FC236}">
                  <a16:creationId xmlns:a16="http://schemas.microsoft.com/office/drawing/2014/main" id="{233216C1-9772-3548-2CB3-B043982411BA}"/>
                </a:ext>
              </a:extLst>
            </p:cNvPr>
            <p:cNvPicPr>
              <a:picLocks noChangeAspect="1"/>
            </p:cNvPicPr>
            <p:nvPr/>
          </p:nvPicPr>
          <p:blipFill>
            <a:blip r:embed="rId2"/>
            <a:stretch>
              <a:fillRect/>
            </a:stretch>
          </p:blipFill>
          <p:spPr>
            <a:xfrm>
              <a:off x="1524000" y="2514600"/>
              <a:ext cx="6592220" cy="1286054"/>
            </a:xfrm>
            <a:prstGeom prst="rect">
              <a:avLst/>
            </a:prstGeom>
          </p:spPr>
        </p:pic>
        <p:sp>
          <p:nvSpPr>
            <p:cNvPr id="6" name="Rectangle: Rounded Corners 5">
              <a:extLst>
                <a:ext uri="{FF2B5EF4-FFF2-40B4-BE49-F238E27FC236}">
                  <a16:creationId xmlns:a16="http://schemas.microsoft.com/office/drawing/2014/main" id="{2EEC83CE-8981-27D5-D04A-E3008ADBD9F1}"/>
                </a:ext>
              </a:extLst>
            </p:cNvPr>
            <p:cNvSpPr/>
            <p:nvPr/>
          </p:nvSpPr>
          <p:spPr>
            <a:xfrm>
              <a:off x="6248400" y="3325995"/>
              <a:ext cx="1600200" cy="25540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11F79A33-1E1E-D007-33D0-53FA6912035F}"/>
              </a:ext>
            </a:extLst>
          </p:cNvPr>
          <p:cNvGrpSpPr/>
          <p:nvPr/>
        </p:nvGrpSpPr>
        <p:grpSpPr>
          <a:xfrm>
            <a:off x="457200" y="3505200"/>
            <a:ext cx="3801541" cy="937025"/>
            <a:chOff x="1219200" y="3327903"/>
            <a:chExt cx="4934639" cy="1362265"/>
          </a:xfrm>
        </p:grpSpPr>
        <p:pic>
          <p:nvPicPr>
            <p:cNvPr id="9" name="Picture 8">
              <a:extLst>
                <a:ext uri="{FF2B5EF4-FFF2-40B4-BE49-F238E27FC236}">
                  <a16:creationId xmlns:a16="http://schemas.microsoft.com/office/drawing/2014/main" id="{45B34670-7AC4-DEFE-B18A-581C1F1B762E}"/>
                </a:ext>
              </a:extLst>
            </p:cNvPr>
            <p:cNvPicPr>
              <a:picLocks noChangeAspect="1"/>
            </p:cNvPicPr>
            <p:nvPr/>
          </p:nvPicPr>
          <p:blipFill>
            <a:blip r:embed="rId3"/>
            <a:stretch>
              <a:fillRect/>
            </a:stretch>
          </p:blipFill>
          <p:spPr>
            <a:xfrm>
              <a:off x="1219200" y="3327903"/>
              <a:ext cx="4934639" cy="1362265"/>
            </a:xfrm>
            <a:prstGeom prst="rect">
              <a:avLst/>
            </a:prstGeom>
          </p:spPr>
        </p:pic>
        <p:sp>
          <p:nvSpPr>
            <p:cNvPr id="10" name="Rectangle: Rounded Corners 9">
              <a:extLst>
                <a:ext uri="{FF2B5EF4-FFF2-40B4-BE49-F238E27FC236}">
                  <a16:creationId xmlns:a16="http://schemas.microsoft.com/office/drawing/2014/main" id="{4EF54B57-E190-67E4-90D3-A2754CA54F4A}"/>
                </a:ext>
              </a:extLst>
            </p:cNvPr>
            <p:cNvSpPr/>
            <p:nvPr/>
          </p:nvSpPr>
          <p:spPr>
            <a:xfrm>
              <a:off x="3854022" y="3505200"/>
              <a:ext cx="1632377" cy="2286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F65E2AD8-E173-753E-C1FD-0973821B230B}"/>
              </a:ext>
            </a:extLst>
          </p:cNvPr>
          <p:cNvGrpSpPr/>
          <p:nvPr/>
        </p:nvGrpSpPr>
        <p:grpSpPr>
          <a:xfrm>
            <a:off x="3922349" y="3650541"/>
            <a:ext cx="1828800" cy="2167240"/>
            <a:chOff x="4447945" y="1261760"/>
            <a:chExt cx="3296110" cy="4334480"/>
          </a:xfrm>
        </p:grpSpPr>
        <p:pic>
          <p:nvPicPr>
            <p:cNvPr id="13" name="Picture 12">
              <a:extLst>
                <a:ext uri="{FF2B5EF4-FFF2-40B4-BE49-F238E27FC236}">
                  <a16:creationId xmlns:a16="http://schemas.microsoft.com/office/drawing/2014/main" id="{F1A0AD7E-4A00-3A57-11DC-DC40756D9D05}"/>
                </a:ext>
              </a:extLst>
            </p:cNvPr>
            <p:cNvPicPr>
              <a:picLocks noChangeAspect="1"/>
            </p:cNvPicPr>
            <p:nvPr/>
          </p:nvPicPr>
          <p:blipFill>
            <a:blip r:embed="rId4"/>
            <a:stretch>
              <a:fillRect/>
            </a:stretch>
          </p:blipFill>
          <p:spPr>
            <a:xfrm>
              <a:off x="4447945" y="1261760"/>
              <a:ext cx="3296110" cy="433448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4" name="Rectangle: Rounded Corners 13">
              <a:extLst>
                <a:ext uri="{FF2B5EF4-FFF2-40B4-BE49-F238E27FC236}">
                  <a16:creationId xmlns:a16="http://schemas.microsoft.com/office/drawing/2014/main" id="{AA4D77CA-EB4D-2BF0-CDAF-3BE5DCC17F90}"/>
                </a:ext>
              </a:extLst>
            </p:cNvPr>
            <p:cNvSpPr/>
            <p:nvPr/>
          </p:nvSpPr>
          <p:spPr>
            <a:xfrm>
              <a:off x="4724400" y="2453490"/>
              <a:ext cx="1051711" cy="21728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6" name="Content Placeholder 2">
            <a:extLst>
              <a:ext uri="{FF2B5EF4-FFF2-40B4-BE49-F238E27FC236}">
                <a16:creationId xmlns:a16="http://schemas.microsoft.com/office/drawing/2014/main" id="{4E92F75A-20E1-0295-EE15-5AC02F402B43}"/>
              </a:ext>
            </a:extLst>
          </p:cNvPr>
          <p:cNvSpPr txBox="1">
            <a:spLocks/>
          </p:cNvSpPr>
          <p:nvPr/>
        </p:nvSpPr>
        <p:spPr>
          <a:xfrm>
            <a:off x="6197589" y="1093269"/>
            <a:ext cx="5735245" cy="4419600"/>
          </a:xfrm>
          <a:prstGeom prst="rect">
            <a:avLst/>
          </a:prstGeom>
        </p:spPr>
        <p:txBody>
          <a:bodyPr vert="horz" lIns="45720" tIns="0" rIns="0" bIns="0" rtlCol="0">
            <a:noAutofit/>
          </a:bodyPr>
          <a:lstStyle>
            <a:lvl1pPr marL="171450" indent="-171450" algn="l" defTabSz="914400" rtl="0" eaLnBrk="1" latinLnBrk="0" hangingPunct="1">
              <a:lnSpc>
                <a:spcPct val="100000"/>
              </a:lnSpc>
              <a:spcBef>
                <a:spcPts val="1200"/>
              </a:spcBef>
              <a:buClr>
                <a:schemeClr val="tx2"/>
              </a:buClr>
              <a:buFont typeface="Arial" panose="020B0604020202020204" pitchFamily="34" charset="0"/>
              <a:buChar char="•"/>
              <a:defRPr sz="2400" kern="1200">
                <a:solidFill>
                  <a:schemeClr val="tx1"/>
                </a:solidFill>
                <a:latin typeface="+mn-lt"/>
                <a:ea typeface="+mn-ea"/>
                <a:cs typeface="+mn-cs"/>
              </a:defRPr>
            </a:lvl1pPr>
            <a:lvl2pPr marL="400050" indent="-171450" algn="l" defTabSz="914400" rtl="0" eaLnBrk="1" latinLnBrk="0" hangingPunct="1">
              <a:lnSpc>
                <a:spcPct val="100000"/>
              </a:lnSpc>
              <a:spcBef>
                <a:spcPts val="900"/>
              </a:spcBef>
              <a:buClr>
                <a:schemeClr val="tx2"/>
              </a:buClr>
              <a:buFont typeface="System Font Regular"/>
              <a:buChar char="-"/>
              <a:defRPr sz="2400" kern="1200">
                <a:solidFill>
                  <a:srgbClr val="333333"/>
                </a:solidFill>
                <a:latin typeface="+mn-lt"/>
                <a:ea typeface="+mn-ea"/>
                <a:cs typeface="+mn-cs"/>
              </a:defRPr>
            </a:lvl2pPr>
            <a:lvl3pPr marL="628650" indent="-171450" algn="l" defTabSz="914400" rtl="0" eaLnBrk="1" latinLnBrk="0" hangingPunct="1">
              <a:lnSpc>
                <a:spcPct val="100000"/>
              </a:lnSpc>
              <a:spcBef>
                <a:spcPts val="300"/>
              </a:spcBef>
              <a:buClr>
                <a:schemeClr val="tx2"/>
              </a:buClr>
              <a:buFont typeface="Arial" panose="020B0604020202020204" pitchFamily="34" charset="0"/>
              <a:buChar char="•"/>
              <a:defRPr sz="2000" kern="1200">
                <a:solidFill>
                  <a:srgbClr val="4F4F4F"/>
                </a:solidFill>
                <a:latin typeface="+mn-lt"/>
                <a:ea typeface="+mn-ea"/>
                <a:cs typeface="+mn-cs"/>
              </a:defRPr>
            </a:lvl3pPr>
            <a:lvl4pPr marL="857250" indent="-171450" algn="l" defTabSz="914400" rtl="0" eaLnBrk="1" latinLnBrk="0" hangingPunct="1">
              <a:lnSpc>
                <a:spcPct val="100000"/>
              </a:lnSpc>
              <a:spcBef>
                <a:spcPts val="300"/>
              </a:spcBef>
              <a:buClr>
                <a:schemeClr val="bg2"/>
              </a:buClr>
              <a:buFont typeface="Arial" panose="020B0604020202020204" pitchFamily="34" charset="0"/>
              <a:buChar char="•"/>
              <a:defRPr sz="1600" kern="1200">
                <a:solidFill>
                  <a:srgbClr val="4F4F4F"/>
                </a:solidFill>
                <a:latin typeface="+mn-lt"/>
                <a:ea typeface="+mn-ea"/>
                <a:cs typeface="+mn-cs"/>
              </a:defRPr>
            </a:lvl4pPr>
            <a:lvl5pPr marL="1085850" indent="-171450" algn="l" defTabSz="914400" rtl="0" eaLnBrk="1" latinLnBrk="0" hangingPunct="1">
              <a:lnSpc>
                <a:spcPct val="100000"/>
              </a:lnSpc>
              <a:spcBef>
                <a:spcPts val="300"/>
              </a:spcBef>
              <a:buClr>
                <a:schemeClr val="bg2"/>
              </a:buClr>
              <a:buFont typeface="Arial" panose="020B0604020202020204" pitchFamily="34" charset="0"/>
              <a:buChar char="•"/>
              <a:defRPr sz="1600" kern="1200">
                <a:solidFill>
                  <a:srgbClr val="4F4F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200"/>
              </a:spcBef>
              <a:spcAft>
                <a:spcPts val="0"/>
              </a:spcAft>
              <a:buClr>
                <a:srgbClr val="898A8D"/>
              </a:buClr>
              <a:buSzTx/>
              <a:buFont typeface="Arial" panose="020B0604020202020204" pitchFamily="34" charset="0"/>
              <a:buAutoNum type="alphaUcPeriod" startAt="3"/>
              <a:tabLst/>
              <a:defRPr/>
            </a:pPr>
            <a:r>
              <a:rPr kumimoji="0" lang="en-US" sz="1800" b="0" i="0" u="none" strike="noStrike" kern="1200" cap="none" spc="0" normalizeH="0" baseline="0" noProof="0" dirty="0">
                <a:ln>
                  <a:noFill/>
                </a:ln>
                <a:solidFill>
                  <a:srgbClr val="FFB71B"/>
                </a:solidFill>
                <a:effectLst/>
                <a:uLnTx/>
                <a:uFillTx/>
                <a:latin typeface="Calibri" panose="020F0502020204030204"/>
                <a:ea typeface="+mn-ea"/>
                <a:cs typeface="+mn-cs"/>
              </a:rPr>
              <a:t>Create Antenna Component</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via </a:t>
            </a:r>
            <a:r>
              <a:rPr kumimoji="0" lang="en-US" sz="1800" b="0" i="0" u="none" strike="noStrike" kern="1200" cap="none" spc="0" normalizeH="0" baseline="0" noProof="0" dirty="0">
                <a:ln>
                  <a:noFill/>
                </a:ln>
                <a:solidFill>
                  <a:srgbClr val="FFB71B"/>
                </a:solidFill>
                <a:effectLst/>
                <a:uLnTx/>
                <a:uFillTx/>
                <a:latin typeface="Calibri" panose="020F0502020204030204"/>
                <a:ea typeface="+mn-ea"/>
                <a:cs typeface="+mn-cs"/>
              </a:rPr>
              <a:t>Link to Source Design..</a:t>
            </a:r>
          </a:p>
        </p:txBody>
      </p:sp>
      <p:grpSp>
        <p:nvGrpSpPr>
          <p:cNvPr id="20" name="Group 19">
            <a:extLst>
              <a:ext uri="{FF2B5EF4-FFF2-40B4-BE49-F238E27FC236}">
                <a16:creationId xmlns:a16="http://schemas.microsoft.com/office/drawing/2014/main" id="{81FC5E55-6730-7E52-57A5-5B1B222AC599}"/>
              </a:ext>
            </a:extLst>
          </p:cNvPr>
          <p:cNvGrpSpPr/>
          <p:nvPr/>
        </p:nvGrpSpPr>
        <p:grpSpPr>
          <a:xfrm>
            <a:off x="7772400" y="1722153"/>
            <a:ext cx="2590800" cy="1905000"/>
            <a:chOff x="7467600" y="1981200"/>
            <a:chExt cx="3456506" cy="2438729"/>
          </a:xfrm>
        </p:grpSpPr>
        <p:pic>
          <p:nvPicPr>
            <p:cNvPr id="18" name="Picture 17">
              <a:extLst>
                <a:ext uri="{FF2B5EF4-FFF2-40B4-BE49-F238E27FC236}">
                  <a16:creationId xmlns:a16="http://schemas.microsoft.com/office/drawing/2014/main" id="{355B4AFF-AADA-89F0-AC9C-7B073CFFC9AF}"/>
                </a:ext>
              </a:extLst>
            </p:cNvPr>
            <p:cNvPicPr>
              <a:picLocks noChangeAspect="1"/>
            </p:cNvPicPr>
            <p:nvPr/>
          </p:nvPicPr>
          <p:blipFill>
            <a:blip r:embed="rId5"/>
            <a:stretch>
              <a:fillRect/>
            </a:stretch>
          </p:blipFill>
          <p:spPr>
            <a:xfrm>
              <a:off x="7467600" y="1981200"/>
              <a:ext cx="3456506" cy="2438729"/>
            </a:xfrm>
            <a:prstGeom prst="rect">
              <a:avLst/>
            </a:prstGeom>
          </p:spPr>
        </p:pic>
        <p:sp>
          <p:nvSpPr>
            <p:cNvPr id="19" name="Rectangle: Rounded Corners 18">
              <a:extLst>
                <a:ext uri="{FF2B5EF4-FFF2-40B4-BE49-F238E27FC236}">
                  <a16:creationId xmlns:a16="http://schemas.microsoft.com/office/drawing/2014/main" id="{0B7FEA16-C813-F159-3F83-3A748807C6C7}"/>
                </a:ext>
              </a:extLst>
            </p:cNvPr>
            <p:cNvSpPr/>
            <p:nvPr/>
          </p:nvSpPr>
          <p:spPr>
            <a:xfrm>
              <a:off x="9601200" y="2904653"/>
              <a:ext cx="1143000" cy="1524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7" name="TextBox 26">
            <a:extLst>
              <a:ext uri="{FF2B5EF4-FFF2-40B4-BE49-F238E27FC236}">
                <a16:creationId xmlns:a16="http://schemas.microsoft.com/office/drawing/2014/main" id="{BA088A61-B7E2-2312-4113-E6786206A520}"/>
              </a:ext>
            </a:extLst>
          </p:cNvPr>
          <p:cNvSpPr txBox="1"/>
          <p:nvPr/>
        </p:nvSpPr>
        <p:spPr>
          <a:xfrm>
            <a:off x="9799989" y="4188676"/>
            <a:ext cx="213284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Name</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Appropriately the Antenna</a:t>
            </a:r>
          </a:p>
        </p:txBody>
      </p:sp>
      <p:grpSp>
        <p:nvGrpSpPr>
          <p:cNvPr id="17" name="Group 16">
            <a:extLst>
              <a:ext uri="{FF2B5EF4-FFF2-40B4-BE49-F238E27FC236}">
                <a16:creationId xmlns:a16="http://schemas.microsoft.com/office/drawing/2014/main" id="{DD0BBA02-ED25-B11D-1BAE-111E561A167D}"/>
              </a:ext>
            </a:extLst>
          </p:cNvPr>
          <p:cNvGrpSpPr/>
          <p:nvPr/>
        </p:nvGrpSpPr>
        <p:grpSpPr>
          <a:xfrm>
            <a:off x="6874394" y="3973712"/>
            <a:ext cx="2546114" cy="2286000"/>
            <a:chOff x="6874394" y="3973712"/>
            <a:chExt cx="2546114" cy="2286000"/>
          </a:xfrm>
        </p:grpSpPr>
        <p:grpSp>
          <p:nvGrpSpPr>
            <p:cNvPr id="12" name="Group 11">
              <a:extLst>
                <a:ext uri="{FF2B5EF4-FFF2-40B4-BE49-F238E27FC236}">
                  <a16:creationId xmlns:a16="http://schemas.microsoft.com/office/drawing/2014/main" id="{E881835F-2905-FAD1-F34D-DC763CCBF4F2}"/>
                </a:ext>
              </a:extLst>
            </p:cNvPr>
            <p:cNvGrpSpPr/>
            <p:nvPr/>
          </p:nvGrpSpPr>
          <p:grpSpPr>
            <a:xfrm>
              <a:off x="6874394" y="3973712"/>
              <a:ext cx="2546114" cy="2286000"/>
              <a:chOff x="6874394" y="3973712"/>
              <a:chExt cx="2546114" cy="2286000"/>
            </a:xfrm>
          </p:grpSpPr>
          <p:pic>
            <p:nvPicPr>
              <p:cNvPr id="8" name="Picture 7">
                <a:extLst>
                  <a:ext uri="{FF2B5EF4-FFF2-40B4-BE49-F238E27FC236}">
                    <a16:creationId xmlns:a16="http://schemas.microsoft.com/office/drawing/2014/main" id="{A68980F0-958A-7980-0C40-FF0291A5BDCD}"/>
                  </a:ext>
                </a:extLst>
              </p:cNvPr>
              <p:cNvPicPr>
                <a:picLocks noChangeAspect="1"/>
              </p:cNvPicPr>
              <p:nvPr/>
            </p:nvPicPr>
            <p:blipFill>
              <a:blip r:embed="rId6"/>
              <a:stretch>
                <a:fillRect/>
              </a:stretch>
            </p:blipFill>
            <p:spPr>
              <a:xfrm>
                <a:off x="6874394" y="3973712"/>
                <a:ext cx="2546114" cy="2286000"/>
              </a:xfrm>
              <a:prstGeom prst="rect">
                <a:avLst/>
              </a:prstGeom>
            </p:spPr>
          </p:pic>
          <p:grpSp>
            <p:nvGrpSpPr>
              <p:cNvPr id="25" name="Group 24">
                <a:extLst>
                  <a:ext uri="{FF2B5EF4-FFF2-40B4-BE49-F238E27FC236}">
                    <a16:creationId xmlns:a16="http://schemas.microsoft.com/office/drawing/2014/main" id="{175AE9EB-EF9C-C4C6-C197-202FF4242BE4}"/>
                  </a:ext>
                </a:extLst>
              </p:cNvPr>
              <p:cNvGrpSpPr/>
              <p:nvPr/>
            </p:nvGrpSpPr>
            <p:grpSpPr>
              <a:xfrm>
                <a:off x="7620000" y="4246406"/>
                <a:ext cx="968990" cy="324959"/>
                <a:chOff x="7620000" y="4246406"/>
                <a:chExt cx="968990" cy="324959"/>
              </a:xfrm>
            </p:grpSpPr>
            <p:sp>
              <p:nvSpPr>
                <p:cNvPr id="23" name="Rectangle: Rounded Corners 22">
                  <a:extLst>
                    <a:ext uri="{FF2B5EF4-FFF2-40B4-BE49-F238E27FC236}">
                      <a16:creationId xmlns:a16="http://schemas.microsoft.com/office/drawing/2014/main" id="{F9F7E36E-3ED6-FA1A-99E2-FF0FF6BD8962}"/>
                    </a:ext>
                  </a:extLst>
                </p:cNvPr>
                <p:cNvSpPr/>
                <p:nvPr/>
              </p:nvSpPr>
              <p:spPr>
                <a:xfrm>
                  <a:off x="7620000" y="4246406"/>
                  <a:ext cx="856728" cy="11904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63EF46AA-5472-FE61-8DBF-13D299D6D7EE}"/>
                    </a:ext>
                  </a:extLst>
                </p:cNvPr>
                <p:cNvSpPr/>
                <p:nvPr/>
              </p:nvSpPr>
              <p:spPr>
                <a:xfrm>
                  <a:off x="7732262" y="4452319"/>
                  <a:ext cx="856728" cy="11904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4" name="Rectangle 3">
              <a:extLst>
                <a:ext uri="{FF2B5EF4-FFF2-40B4-BE49-F238E27FC236}">
                  <a16:creationId xmlns:a16="http://schemas.microsoft.com/office/drawing/2014/main" id="{C02E81EF-DCCA-3EF1-189A-7950DD9B2C8F}"/>
                </a:ext>
              </a:extLst>
            </p:cNvPr>
            <p:cNvSpPr/>
            <p:nvPr/>
          </p:nvSpPr>
          <p:spPr>
            <a:xfrm>
              <a:off x="8024818" y="4267200"/>
              <a:ext cx="228600" cy="76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Straight Arrow Connector 28">
            <a:extLst>
              <a:ext uri="{FF2B5EF4-FFF2-40B4-BE49-F238E27FC236}">
                <a16:creationId xmlns:a16="http://schemas.microsoft.com/office/drawing/2014/main" id="{5F3DC12D-6A17-F651-600F-538F34E1C939}"/>
              </a:ext>
            </a:extLst>
          </p:cNvPr>
          <p:cNvCxnSpPr>
            <a:stCxn id="27" idx="1"/>
            <a:endCxn id="23" idx="3"/>
          </p:cNvCxnSpPr>
          <p:nvPr/>
        </p:nvCxnSpPr>
        <p:spPr>
          <a:xfrm flipH="1" flipV="1">
            <a:off x="8476728" y="4305929"/>
            <a:ext cx="1323261" cy="205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23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D1AEF-F828-512F-B80D-06BB84513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9F082-FE57-9C32-DD26-912D924C1725}"/>
              </a:ext>
            </a:extLst>
          </p:cNvPr>
          <p:cNvSpPr>
            <a:spLocks noGrp="1"/>
          </p:cNvSpPr>
          <p:nvPr>
            <p:ph type="title"/>
          </p:nvPr>
        </p:nvSpPr>
        <p:spPr/>
        <p:txBody>
          <a:bodyPr/>
          <a:lstStyle/>
          <a:p>
            <a:r>
              <a:rPr lang="en-US"/>
              <a:t>Setup Link – Working in the SBR+ design now</a:t>
            </a:r>
          </a:p>
        </p:txBody>
      </p:sp>
      <p:grpSp>
        <p:nvGrpSpPr>
          <p:cNvPr id="13" name="Group 12">
            <a:extLst>
              <a:ext uri="{FF2B5EF4-FFF2-40B4-BE49-F238E27FC236}">
                <a16:creationId xmlns:a16="http://schemas.microsoft.com/office/drawing/2014/main" id="{0FB8C595-2836-F81E-A873-91AABD5D006E}"/>
              </a:ext>
            </a:extLst>
          </p:cNvPr>
          <p:cNvGrpSpPr/>
          <p:nvPr/>
        </p:nvGrpSpPr>
        <p:grpSpPr>
          <a:xfrm>
            <a:off x="4361275" y="1990439"/>
            <a:ext cx="3124200" cy="2877122"/>
            <a:chOff x="5410200" y="1380839"/>
            <a:chExt cx="4382112" cy="4096322"/>
          </a:xfrm>
        </p:grpSpPr>
        <p:pic>
          <p:nvPicPr>
            <p:cNvPr id="10" name="Picture 9">
              <a:extLst>
                <a:ext uri="{FF2B5EF4-FFF2-40B4-BE49-F238E27FC236}">
                  <a16:creationId xmlns:a16="http://schemas.microsoft.com/office/drawing/2014/main" id="{A9B3AC4E-CFE4-F333-90DF-5D22837D6C07}"/>
                </a:ext>
              </a:extLst>
            </p:cNvPr>
            <p:cNvPicPr>
              <a:picLocks noChangeAspect="1"/>
            </p:cNvPicPr>
            <p:nvPr/>
          </p:nvPicPr>
          <p:blipFill>
            <a:blip r:embed="rId2"/>
            <a:stretch>
              <a:fillRect/>
            </a:stretch>
          </p:blipFill>
          <p:spPr>
            <a:xfrm>
              <a:off x="5410200" y="1380839"/>
              <a:ext cx="4382112" cy="4096322"/>
            </a:xfrm>
            <a:prstGeom prst="rect">
              <a:avLst/>
            </a:prstGeom>
          </p:spPr>
        </p:pic>
        <p:sp>
          <p:nvSpPr>
            <p:cNvPr id="11" name="Rectangle: Rounded Corners 10">
              <a:extLst>
                <a:ext uri="{FF2B5EF4-FFF2-40B4-BE49-F238E27FC236}">
                  <a16:creationId xmlns:a16="http://schemas.microsoft.com/office/drawing/2014/main" id="{17F117A3-EA03-8E87-804C-F657142616A2}"/>
                </a:ext>
              </a:extLst>
            </p:cNvPr>
            <p:cNvSpPr/>
            <p:nvPr/>
          </p:nvSpPr>
          <p:spPr>
            <a:xfrm>
              <a:off x="7601256" y="1676400"/>
              <a:ext cx="1143000" cy="2286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2BB2A8CA-963E-6B56-A23C-9B43C76BA895}"/>
                </a:ext>
              </a:extLst>
            </p:cNvPr>
            <p:cNvSpPr/>
            <p:nvPr/>
          </p:nvSpPr>
          <p:spPr>
            <a:xfrm>
              <a:off x="5638800" y="2285999"/>
              <a:ext cx="3486456" cy="76501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7F827EFC-5965-04CB-6854-6405D0733901}"/>
              </a:ext>
            </a:extLst>
          </p:cNvPr>
          <p:cNvSpPr txBox="1"/>
          <p:nvPr/>
        </p:nvSpPr>
        <p:spPr>
          <a:xfrm>
            <a:off x="1066800" y="1600200"/>
            <a:ext cx="13208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0000"/>
                </a:solidFill>
                <a:effectLst/>
                <a:uLnTx/>
                <a:uFillTx/>
                <a:latin typeface="Calibri" panose="020F0502020204030204"/>
                <a:ea typeface="+mn-ea"/>
                <a:cs typeface="+mn-cs"/>
              </a:rPr>
              <a:t>General</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 Tab</a:t>
            </a:r>
          </a:p>
        </p:txBody>
      </p:sp>
      <p:sp>
        <p:nvSpPr>
          <p:cNvPr id="20" name="TextBox 19">
            <a:extLst>
              <a:ext uri="{FF2B5EF4-FFF2-40B4-BE49-F238E27FC236}">
                <a16:creationId xmlns:a16="http://schemas.microsoft.com/office/drawing/2014/main" id="{BB304904-F38E-C7D6-A461-584CD9B2913B}"/>
              </a:ext>
            </a:extLst>
          </p:cNvPr>
          <p:cNvSpPr txBox="1"/>
          <p:nvPr/>
        </p:nvSpPr>
        <p:spPr>
          <a:xfrm>
            <a:off x="4524254" y="1558834"/>
            <a:ext cx="24618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0000"/>
                </a:solidFill>
                <a:effectLst/>
                <a:uLnTx/>
                <a:uFillTx/>
                <a:latin typeface="Calibri" panose="020F0502020204030204"/>
                <a:ea typeface="+mn-ea"/>
                <a:cs typeface="+mn-cs"/>
              </a:rPr>
              <a:t>Model Visualization</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 Tab</a:t>
            </a:r>
          </a:p>
        </p:txBody>
      </p:sp>
      <p:sp>
        <p:nvSpPr>
          <p:cNvPr id="27" name="TextBox 26">
            <a:extLst>
              <a:ext uri="{FF2B5EF4-FFF2-40B4-BE49-F238E27FC236}">
                <a16:creationId xmlns:a16="http://schemas.microsoft.com/office/drawing/2014/main" id="{B611A681-FAA1-42EF-19A0-F6296F361433}"/>
              </a:ext>
            </a:extLst>
          </p:cNvPr>
          <p:cNvSpPr txBox="1"/>
          <p:nvPr/>
        </p:nvSpPr>
        <p:spPr>
          <a:xfrm>
            <a:off x="8916155" y="1419130"/>
            <a:ext cx="327584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0000"/>
                </a:solidFill>
                <a:effectLst/>
                <a:uLnTx/>
                <a:uFillTx/>
                <a:latin typeface="Calibri" panose="020F0502020204030204"/>
                <a:ea typeface="+mn-ea"/>
                <a:cs typeface="+mn-cs"/>
              </a:rPr>
              <a:t>OK, Next and Finish</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E2A45917-EADC-BC63-0949-E87FC2CF0B10}"/>
              </a:ext>
            </a:extLst>
          </p:cNvPr>
          <p:cNvGrpSpPr/>
          <p:nvPr/>
        </p:nvGrpSpPr>
        <p:grpSpPr>
          <a:xfrm>
            <a:off x="8839200" y="1969532"/>
            <a:ext cx="3221441" cy="2898029"/>
            <a:chOff x="8839200" y="1969532"/>
            <a:chExt cx="3221441" cy="2898029"/>
          </a:xfrm>
        </p:grpSpPr>
        <p:pic>
          <p:nvPicPr>
            <p:cNvPr id="25" name="Picture 24">
              <a:extLst>
                <a:ext uri="{FF2B5EF4-FFF2-40B4-BE49-F238E27FC236}">
                  <a16:creationId xmlns:a16="http://schemas.microsoft.com/office/drawing/2014/main" id="{3A07154A-4F43-5924-A6C9-F41B2AA7BDD3}"/>
                </a:ext>
              </a:extLst>
            </p:cNvPr>
            <p:cNvPicPr>
              <a:picLocks noChangeAspect="1"/>
            </p:cNvPicPr>
            <p:nvPr/>
          </p:nvPicPr>
          <p:blipFill>
            <a:blip r:embed="rId3"/>
            <a:stretch>
              <a:fillRect/>
            </a:stretch>
          </p:blipFill>
          <p:spPr>
            <a:xfrm>
              <a:off x="8839200" y="1969532"/>
              <a:ext cx="3221441" cy="2898029"/>
            </a:xfrm>
            <a:prstGeom prst="rect">
              <a:avLst/>
            </a:prstGeom>
          </p:spPr>
        </p:pic>
        <p:sp>
          <p:nvSpPr>
            <p:cNvPr id="28" name="Rectangle: Rounded Corners 27">
              <a:extLst>
                <a:ext uri="{FF2B5EF4-FFF2-40B4-BE49-F238E27FC236}">
                  <a16:creationId xmlns:a16="http://schemas.microsoft.com/office/drawing/2014/main" id="{64F681E0-9126-DF81-9E3C-A3D7A7ECB056}"/>
                </a:ext>
              </a:extLst>
            </p:cNvPr>
            <p:cNvSpPr/>
            <p:nvPr/>
          </p:nvSpPr>
          <p:spPr>
            <a:xfrm>
              <a:off x="10843705" y="4648200"/>
              <a:ext cx="662495" cy="16056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62971006-F5EF-FE1D-FB6B-66144C04C745}"/>
              </a:ext>
            </a:extLst>
          </p:cNvPr>
          <p:cNvGrpSpPr/>
          <p:nvPr/>
        </p:nvGrpSpPr>
        <p:grpSpPr>
          <a:xfrm>
            <a:off x="152400" y="2057400"/>
            <a:ext cx="3429000" cy="3200400"/>
            <a:chOff x="152400" y="2057400"/>
            <a:chExt cx="3429000" cy="3200400"/>
          </a:xfrm>
        </p:grpSpPr>
        <p:pic>
          <p:nvPicPr>
            <p:cNvPr id="4" name="Picture 3">
              <a:extLst>
                <a:ext uri="{FF2B5EF4-FFF2-40B4-BE49-F238E27FC236}">
                  <a16:creationId xmlns:a16="http://schemas.microsoft.com/office/drawing/2014/main" id="{4D163FFE-414A-FED3-AC5F-4C157839FD62}"/>
                </a:ext>
              </a:extLst>
            </p:cNvPr>
            <p:cNvPicPr>
              <a:picLocks noChangeAspect="1"/>
            </p:cNvPicPr>
            <p:nvPr/>
          </p:nvPicPr>
          <p:blipFill>
            <a:blip r:embed="rId4"/>
            <a:stretch>
              <a:fillRect/>
            </a:stretch>
          </p:blipFill>
          <p:spPr>
            <a:xfrm>
              <a:off x="169584" y="2057400"/>
              <a:ext cx="3411816" cy="3200400"/>
            </a:xfrm>
            <a:prstGeom prst="rect">
              <a:avLst/>
            </a:prstGeom>
          </p:spPr>
        </p:pic>
        <p:grpSp>
          <p:nvGrpSpPr>
            <p:cNvPr id="9" name="Group 8">
              <a:extLst>
                <a:ext uri="{FF2B5EF4-FFF2-40B4-BE49-F238E27FC236}">
                  <a16:creationId xmlns:a16="http://schemas.microsoft.com/office/drawing/2014/main" id="{320728FE-9ABC-34A4-17EA-997CFC800303}"/>
                </a:ext>
              </a:extLst>
            </p:cNvPr>
            <p:cNvGrpSpPr/>
            <p:nvPr/>
          </p:nvGrpSpPr>
          <p:grpSpPr>
            <a:xfrm>
              <a:off x="152400" y="2302704"/>
              <a:ext cx="2060418" cy="1788465"/>
              <a:chOff x="606582" y="2402130"/>
              <a:chExt cx="2060418" cy="1788465"/>
            </a:xfrm>
          </p:grpSpPr>
          <p:grpSp>
            <p:nvGrpSpPr>
              <p:cNvPr id="17" name="Group 16">
                <a:extLst>
                  <a:ext uri="{FF2B5EF4-FFF2-40B4-BE49-F238E27FC236}">
                    <a16:creationId xmlns:a16="http://schemas.microsoft.com/office/drawing/2014/main" id="{D7BF4766-F7D4-6EA8-0C58-D3F1E9AB1C08}"/>
                  </a:ext>
                </a:extLst>
              </p:cNvPr>
              <p:cNvGrpSpPr/>
              <p:nvPr/>
            </p:nvGrpSpPr>
            <p:grpSpPr>
              <a:xfrm>
                <a:off x="1295400" y="2868441"/>
                <a:ext cx="1371600" cy="1322154"/>
                <a:chOff x="1295400" y="2868441"/>
                <a:chExt cx="1371600" cy="1322154"/>
              </a:xfrm>
            </p:grpSpPr>
            <p:sp>
              <p:nvSpPr>
                <p:cNvPr id="22" name="Rectangle: Rounded Corners 21">
                  <a:extLst>
                    <a:ext uri="{FF2B5EF4-FFF2-40B4-BE49-F238E27FC236}">
                      <a16:creationId xmlns:a16="http://schemas.microsoft.com/office/drawing/2014/main" id="{41303444-EAB9-5E16-C57E-4DA280C1F58A}"/>
                    </a:ext>
                  </a:extLst>
                </p:cNvPr>
                <p:cNvSpPr/>
                <p:nvPr/>
              </p:nvSpPr>
              <p:spPr>
                <a:xfrm>
                  <a:off x="1295400" y="2868441"/>
                  <a:ext cx="1143000" cy="1524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5102F99A-FBCE-8ECF-B506-AEBA6A79B646}"/>
                    </a:ext>
                  </a:extLst>
                </p:cNvPr>
                <p:cNvSpPr/>
                <p:nvPr/>
              </p:nvSpPr>
              <p:spPr>
                <a:xfrm>
                  <a:off x="1334632" y="3801063"/>
                  <a:ext cx="1143000" cy="1524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9AB4F9CC-D895-58F1-C136-08FF3942B9CE}"/>
                    </a:ext>
                  </a:extLst>
                </p:cNvPr>
                <p:cNvSpPr/>
                <p:nvPr/>
              </p:nvSpPr>
              <p:spPr>
                <a:xfrm>
                  <a:off x="1334632" y="4038195"/>
                  <a:ext cx="1332368" cy="1524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8" name="Rectangle: Rounded Corners 17">
                <a:extLst>
                  <a:ext uri="{FF2B5EF4-FFF2-40B4-BE49-F238E27FC236}">
                    <a16:creationId xmlns:a16="http://schemas.microsoft.com/office/drawing/2014/main" id="{17153EDD-8E86-9F3B-6DFC-1BFC44BD903D}"/>
                  </a:ext>
                </a:extLst>
              </p:cNvPr>
              <p:cNvSpPr/>
              <p:nvPr/>
            </p:nvSpPr>
            <p:spPr>
              <a:xfrm>
                <a:off x="606582" y="2402130"/>
                <a:ext cx="460218" cy="16796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30" name="TextBox 29">
            <a:extLst>
              <a:ext uri="{FF2B5EF4-FFF2-40B4-BE49-F238E27FC236}">
                <a16:creationId xmlns:a16="http://schemas.microsoft.com/office/drawing/2014/main" id="{FD7EB9EA-801C-94D1-2873-E0A120E91E04}"/>
              </a:ext>
            </a:extLst>
          </p:cNvPr>
          <p:cNvSpPr txBox="1"/>
          <p:nvPr/>
        </p:nvSpPr>
        <p:spPr>
          <a:xfrm>
            <a:off x="186110" y="5573966"/>
            <a:ext cx="4038670"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Make sure you choose the correct </a:t>
            </a:r>
            <a:r>
              <a:rPr kumimoji="0" lang="en-US" sz="1800" b="1" i="1" u="none" strike="noStrike" kern="1200" cap="none" spc="0" normalizeH="0" baseline="0" noProof="0">
                <a:ln>
                  <a:noFill/>
                </a:ln>
                <a:solidFill>
                  <a:srgbClr val="000000"/>
                </a:solidFill>
                <a:effectLst/>
                <a:uLnTx/>
                <a:uFillTx/>
                <a:latin typeface="Calibri" panose="020F0502020204030204"/>
                <a:ea typeface="+mn-ea"/>
                <a:cs typeface="+mn-cs"/>
              </a:rPr>
              <a:t>Sweep</a:t>
            </a:r>
          </a:p>
        </p:txBody>
      </p:sp>
      <p:cxnSp>
        <p:nvCxnSpPr>
          <p:cNvPr id="31" name="Straight Arrow Connector 30">
            <a:extLst>
              <a:ext uri="{FF2B5EF4-FFF2-40B4-BE49-F238E27FC236}">
                <a16:creationId xmlns:a16="http://schemas.microsoft.com/office/drawing/2014/main" id="{A0EB1FD3-4EDB-B9A2-D20A-E5678E86C22F}"/>
              </a:ext>
            </a:extLst>
          </p:cNvPr>
          <p:cNvCxnSpPr/>
          <p:nvPr/>
        </p:nvCxnSpPr>
        <p:spPr>
          <a:xfrm flipH="1" flipV="1">
            <a:off x="2212818" y="4091169"/>
            <a:ext cx="1597182" cy="1538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154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9D6F-029B-E022-25D2-0BA015D126E9}"/>
              </a:ext>
            </a:extLst>
          </p:cNvPr>
          <p:cNvSpPr>
            <a:spLocks noGrp="1"/>
          </p:cNvSpPr>
          <p:nvPr>
            <p:ph type="title"/>
          </p:nvPr>
        </p:nvSpPr>
        <p:spPr/>
        <p:txBody>
          <a:bodyPr/>
          <a:lstStyle/>
          <a:p>
            <a:r>
              <a:rPr lang="en-US" dirty="0"/>
              <a:t>Linking the Receiver Antenna …</a:t>
            </a:r>
          </a:p>
        </p:txBody>
      </p:sp>
      <p:grpSp>
        <p:nvGrpSpPr>
          <p:cNvPr id="13" name="Group 12">
            <a:extLst>
              <a:ext uri="{FF2B5EF4-FFF2-40B4-BE49-F238E27FC236}">
                <a16:creationId xmlns:a16="http://schemas.microsoft.com/office/drawing/2014/main" id="{A078B38D-B60D-DC22-814E-7D8E52EA7378}"/>
              </a:ext>
            </a:extLst>
          </p:cNvPr>
          <p:cNvGrpSpPr/>
          <p:nvPr/>
        </p:nvGrpSpPr>
        <p:grpSpPr>
          <a:xfrm>
            <a:off x="457200" y="1828800"/>
            <a:ext cx="3610479" cy="1019317"/>
            <a:chOff x="457200" y="1828800"/>
            <a:chExt cx="3610479" cy="1019317"/>
          </a:xfrm>
        </p:grpSpPr>
        <p:pic>
          <p:nvPicPr>
            <p:cNvPr id="5" name="Picture 4">
              <a:extLst>
                <a:ext uri="{FF2B5EF4-FFF2-40B4-BE49-F238E27FC236}">
                  <a16:creationId xmlns:a16="http://schemas.microsoft.com/office/drawing/2014/main" id="{0BFD2BE0-E660-2584-A385-195FC8F0ACC7}"/>
                </a:ext>
              </a:extLst>
            </p:cNvPr>
            <p:cNvPicPr>
              <a:picLocks noChangeAspect="1"/>
            </p:cNvPicPr>
            <p:nvPr/>
          </p:nvPicPr>
          <p:blipFill>
            <a:blip r:embed="rId2"/>
            <a:stretch>
              <a:fillRect/>
            </a:stretch>
          </p:blipFill>
          <p:spPr>
            <a:xfrm>
              <a:off x="457200" y="1828800"/>
              <a:ext cx="3610479" cy="1019317"/>
            </a:xfrm>
            <a:prstGeom prst="rect">
              <a:avLst/>
            </a:prstGeom>
          </p:spPr>
        </p:pic>
        <p:sp>
          <p:nvSpPr>
            <p:cNvPr id="6" name="Rectangle: Rounded Corners 5">
              <a:extLst>
                <a:ext uri="{FF2B5EF4-FFF2-40B4-BE49-F238E27FC236}">
                  <a16:creationId xmlns:a16="http://schemas.microsoft.com/office/drawing/2014/main" id="{C5634BBE-596C-3C7E-0CB1-DD599FAC37AE}"/>
                </a:ext>
              </a:extLst>
            </p:cNvPr>
            <p:cNvSpPr/>
            <p:nvPr/>
          </p:nvSpPr>
          <p:spPr>
            <a:xfrm>
              <a:off x="2971800" y="2421186"/>
              <a:ext cx="814895" cy="16056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AE6DE09B-442F-EF90-29E1-013C1C5D3903}"/>
              </a:ext>
            </a:extLst>
          </p:cNvPr>
          <p:cNvPicPr>
            <a:picLocks noChangeAspect="1"/>
          </p:cNvPicPr>
          <p:nvPr/>
        </p:nvPicPr>
        <p:blipFill>
          <a:blip r:embed="rId3"/>
          <a:stretch>
            <a:fillRect/>
          </a:stretch>
        </p:blipFill>
        <p:spPr>
          <a:xfrm>
            <a:off x="648674" y="3165080"/>
            <a:ext cx="2695951" cy="2543530"/>
          </a:xfrm>
          <a:prstGeom prst="rect">
            <a:avLst/>
          </a:prstGeom>
        </p:spPr>
      </p:pic>
      <p:sp>
        <p:nvSpPr>
          <p:cNvPr id="11" name="TextBox 10">
            <a:extLst>
              <a:ext uri="{FF2B5EF4-FFF2-40B4-BE49-F238E27FC236}">
                <a16:creationId xmlns:a16="http://schemas.microsoft.com/office/drawing/2014/main" id="{CF5BBB1B-FA91-A1FC-FEBC-3B1E25689DF4}"/>
              </a:ext>
            </a:extLst>
          </p:cNvPr>
          <p:cNvSpPr txBox="1"/>
          <p:nvPr/>
        </p:nvSpPr>
        <p:spPr>
          <a:xfrm>
            <a:off x="685642" y="1334862"/>
            <a:ext cx="36577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Change </a:t>
            </a:r>
            <a:r>
              <a:rPr kumimoji="0" lang="en-US" sz="1800" b="1" i="1" u="none" strike="noStrike" kern="1200" cap="none" spc="0" normalizeH="0" baseline="0" noProof="0">
                <a:ln>
                  <a:noFill/>
                </a:ln>
                <a:solidFill>
                  <a:srgbClr val="FFB71B"/>
                </a:solidFill>
                <a:effectLst/>
                <a:uLnTx/>
                <a:uFillTx/>
                <a:latin typeface="Calibri" panose="020F0502020204030204"/>
                <a:ea typeface="+mn-ea"/>
                <a:cs typeface="+mn-cs"/>
              </a:rPr>
              <a:t>Units</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 to appropriate scale..</a:t>
            </a:r>
          </a:p>
        </p:txBody>
      </p:sp>
      <p:sp>
        <p:nvSpPr>
          <p:cNvPr id="12" name="TextBox 11">
            <a:extLst>
              <a:ext uri="{FF2B5EF4-FFF2-40B4-BE49-F238E27FC236}">
                <a16:creationId xmlns:a16="http://schemas.microsoft.com/office/drawing/2014/main" id="{45666BD9-215B-E516-350D-E7EED008AF11}"/>
              </a:ext>
            </a:extLst>
          </p:cNvPr>
          <p:cNvSpPr txBox="1"/>
          <p:nvPr/>
        </p:nvSpPr>
        <p:spPr>
          <a:xfrm>
            <a:off x="6439348" y="1353692"/>
            <a:ext cx="47997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Add </a:t>
            </a:r>
            <a:r>
              <a:rPr kumimoji="0" lang="en-US" sz="1800" b="0" i="0" u="sng" strike="noStrike" kern="1200" cap="none" spc="0" normalizeH="0" baseline="0" noProof="0" dirty="0">
                <a:ln>
                  <a:noFill/>
                </a:ln>
                <a:solidFill>
                  <a:srgbClr val="000000"/>
                </a:solidFill>
                <a:effectLst/>
                <a:uLnTx/>
                <a:uFillTx/>
                <a:latin typeface="Calibri" panose="020F0502020204030204"/>
                <a:ea typeface="+mn-ea"/>
                <a:cs typeface="+mn-cs"/>
              </a:rPr>
              <a:t>Receiving </a:t>
            </a:r>
            <a:r>
              <a:rPr kumimoji="0" lang="en-US" sz="1800" b="0" i="0" strike="noStrike" kern="1200" cap="none" spc="0" normalizeH="0" baseline="0" noProof="0" dirty="0">
                <a:ln>
                  <a:noFill/>
                </a:ln>
                <a:solidFill>
                  <a:srgbClr val="000000"/>
                </a:solidFill>
                <a:effectLst/>
                <a:uLnTx/>
                <a:uFillTx/>
                <a:latin typeface="Calibri" panose="020F0502020204030204"/>
                <a:ea typeface="+mn-ea"/>
                <a:cs typeface="+mn-cs"/>
              </a:rPr>
              <a:t>antenna (</a:t>
            </a:r>
            <a:r>
              <a:rPr kumimoji="0" lang="en-US" sz="1800" b="0" i="0" strike="noStrike" kern="1200" cap="none" spc="0" normalizeH="0" baseline="0" noProof="0" dirty="0" err="1">
                <a:ln>
                  <a:noFill/>
                </a:ln>
                <a:solidFill>
                  <a:srgbClr val="000000"/>
                </a:solidFill>
                <a:effectLst/>
                <a:uLnTx/>
                <a:uFillTx/>
                <a:latin typeface="Calibri" panose="020F0502020204030204"/>
                <a:ea typeface="+mn-ea"/>
                <a:cs typeface="+mn-cs"/>
              </a:rPr>
              <a:t>Radar_Rx</a:t>
            </a:r>
            <a:r>
              <a:rPr kumimoji="0" lang="en-US" sz="1800" b="0" i="0" strike="noStrike" kern="1200" cap="none" spc="0" normalizeH="0" baseline="0" noProof="0" dirty="0">
                <a:ln>
                  <a:noFill/>
                </a:ln>
                <a:solidFill>
                  <a:srgbClr val="000000"/>
                </a:solidFill>
                <a:effectLst/>
                <a:uLnTx/>
                <a:uFillTx/>
                <a:latin typeface="Calibri" panose="020F0502020204030204"/>
                <a:ea typeface="+mn-ea"/>
                <a:cs typeface="+mn-cs"/>
              </a:rPr>
              <a:t>) at the same location of the Transmitting Antenna</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C6A86697-1A8E-373F-6148-BB10E479F8AB}"/>
              </a:ext>
            </a:extLst>
          </p:cNvPr>
          <p:cNvGrpSpPr/>
          <p:nvPr/>
        </p:nvGrpSpPr>
        <p:grpSpPr>
          <a:xfrm>
            <a:off x="5753196" y="2050676"/>
            <a:ext cx="2590800" cy="1905000"/>
            <a:chOff x="7467600" y="1981200"/>
            <a:chExt cx="3456506" cy="2438729"/>
          </a:xfrm>
        </p:grpSpPr>
        <p:pic>
          <p:nvPicPr>
            <p:cNvPr id="18" name="Picture 17">
              <a:extLst>
                <a:ext uri="{FF2B5EF4-FFF2-40B4-BE49-F238E27FC236}">
                  <a16:creationId xmlns:a16="http://schemas.microsoft.com/office/drawing/2014/main" id="{A080C752-F1A4-6128-C9E3-53D3AB74C153}"/>
                </a:ext>
              </a:extLst>
            </p:cNvPr>
            <p:cNvPicPr>
              <a:picLocks noChangeAspect="1"/>
            </p:cNvPicPr>
            <p:nvPr/>
          </p:nvPicPr>
          <p:blipFill>
            <a:blip r:embed="rId4"/>
            <a:stretch>
              <a:fillRect/>
            </a:stretch>
          </p:blipFill>
          <p:spPr>
            <a:xfrm>
              <a:off x="7467600" y="1981200"/>
              <a:ext cx="3456506" cy="2438729"/>
            </a:xfrm>
            <a:prstGeom prst="rect">
              <a:avLst/>
            </a:prstGeom>
          </p:spPr>
        </p:pic>
        <p:sp>
          <p:nvSpPr>
            <p:cNvPr id="19" name="Rectangle: Rounded Corners 18">
              <a:extLst>
                <a:ext uri="{FF2B5EF4-FFF2-40B4-BE49-F238E27FC236}">
                  <a16:creationId xmlns:a16="http://schemas.microsoft.com/office/drawing/2014/main" id="{FBDA8157-11B3-82D4-1800-9E8E05551F48}"/>
                </a:ext>
              </a:extLst>
            </p:cNvPr>
            <p:cNvSpPr/>
            <p:nvPr/>
          </p:nvSpPr>
          <p:spPr>
            <a:xfrm>
              <a:off x="9601200" y="2904653"/>
              <a:ext cx="1143000" cy="1524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03D8C9B2-1C5D-4EC0-BA68-BED4656710AD}"/>
              </a:ext>
            </a:extLst>
          </p:cNvPr>
          <p:cNvSpPr txBox="1"/>
          <p:nvPr/>
        </p:nvSpPr>
        <p:spPr>
          <a:xfrm>
            <a:off x="6695754" y="4484285"/>
            <a:ext cx="213284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Name</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Appropriately the Antenna</a:t>
            </a:r>
          </a:p>
        </p:txBody>
      </p:sp>
      <p:grpSp>
        <p:nvGrpSpPr>
          <p:cNvPr id="22" name="Group 21">
            <a:extLst>
              <a:ext uri="{FF2B5EF4-FFF2-40B4-BE49-F238E27FC236}">
                <a16:creationId xmlns:a16="http://schemas.microsoft.com/office/drawing/2014/main" id="{726D2542-511F-CAB9-3AB7-2A1FBFCD720D}"/>
              </a:ext>
            </a:extLst>
          </p:cNvPr>
          <p:cNvGrpSpPr/>
          <p:nvPr/>
        </p:nvGrpSpPr>
        <p:grpSpPr>
          <a:xfrm>
            <a:off x="8828599" y="2003019"/>
            <a:ext cx="2546114" cy="2286000"/>
            <a:chOff x="6874394" y="3973712"/>
            <a:chExt cx="2546114" cy="2286000"/>
          </a:xfrm>
        </p:grpSpPr>
        <p:grpSp>
          <p:nvGrpSpPr>
            <p:cNvPr id="23" name="Group 22">
              <a:extLst>
                <a:ext uri="{FF2B5EF4-FFF2-40B4-BE49-F238E27FC236}">
                  <a16:creationId xmlns:a16="http://schemas.microsoft.com/office/drawing/2014/main" id="{D89CED85-CAB2-8E2B-F1C0-61AB46F3CF74}"/>
                </a:ext>
              </a:extLst>
            </p:cNvPr>
            <p:cNvGrpSpPr/>
            <p:nvPr/>
          </p:nvGrpSpPr>
          <p:grpSpPr>
            <a:xfrm>
              <a:off x="6874394" y="3973712"/>
              <a:ext cx="2546114" cy="2286000"/>
              <a:chOff x="6874394" y="3973712"/>
              <a:chExt cx="2546114" cy="2286000"/>
            </a:xfrm>
          </p:grpSpPr>
          <p:pic>
            <p:nvPicPr>
              <p:cNvPr id="25" name="Picture 24">
                <a:extLst>
                  <a:ext uri="{FF2B5EF4-FFF2-40B4-BE49-F238E27FC236}">
                    <a16:creationId xmlns:a16="http://schemas.microsoft.com/office/drawing/2014/main" id="{3F15364A-94DC-E850-65A5-E5FA8972D729}"/>
                  </a:ext>
                </a:extLst>
              </p:cNvPr>
              <p:cNvPicPr>
                <a:picLocks noChangeAspect="1"/>
              </p:cNvPicPr>
              <p:nvPr/>
            </p:nvPicPr>
            <p:blipFill>
              <a:blip r:embed="rId5"/>
              <a:stretch>
                <a:fillRect/>
              </a:stretch>
            </p:blipFill>
            <p:spPr>
              <a:xfrm>
                <a:off x="6874394" y="3973712"/>
                <a:ext cx="2546114" cy="2286000"/>
              </a:xfrm>
              <a:prstGeom prst="rect">
                <a:avLst/>
              </a:prstGeom>
            </p:spPr>
          </p:pic>
          <p:grpSp>
            <p:nvGrpSpPr>
              <p:cNvPr id="26" name="Group 25">
                <a:extLst>
                  <a:ext uri="{FF2B5EF4-FFF2-40B4-BE49-F238E27FC236}">
                    <a16:creationId xmlns:a16="http://schemas.microsoft.com/office/drawing/2014/main" id="{D29A1D04-8B8B-9D71-D910-263DCCF2DAF5}"/>
                  </a:ext>
                </a:extLst>
              </p:cNvPr>
              <p:cNvGrpSpPr/>
              <p:nvPr/>
            </p:nvGrpSpPr>
            <p:grpSpPr>
              <a:xfrm>
                <a:off x="7620000" y="4246406"/>
                <a:ext cx="968990" cy="324959"/>
                <a:chOff x="7620000" y="4246406"/>
                <a:chExt cx="968990" cy="324959"/>
              </a:xfrm>
            </p:grpSpPr>
            <p:sp>
              <p:nvSpPr>
                <p:cNvPr id="27" name="Rectangle: Rounded Corners 26">
                  <a:extLst>
                    <a:ext uri="{FF2B5EF4-FFF2-40B4-BE49-F238E27FC236}">
                      <a16:creationId xmlns:a16="http://schemas.microsoft.com/office/drawing/2014/main" id="{02FB8EAA-4565-3ACE-99D3-DD1EB8EE639B}"/>
                    </a:ext>
                  </a:extLst>
                </p:cNvPr>
                <p:cNvSpPr/>
                <p:nvPr/>
              </p:nvSpPr>
              <p:spPr>
                <a:xfrm>
                  <a:off x="7620000" y="4246406"/>
                  <a:ext cx="856728" cy="11904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B5FFE9BE-FA8A-CD87-593A-CB0C3F7B8370}"/>
                    </a:ext>
                  </a:extLst>
                </p:cNvPr>
                <p:cNvSpPr/>
                <p:nvPr/>
              </p:nvSpPr>
              <p:spPr>
                <a:xfrm>
                  <a:off x="7732262" y="4452319"/>
                  <a:ext cx="856728" cy="11904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24" name="Rectangle 23">
              <a:extLst>
                <a:ext uri="{FF2B5EF4-FFF2-40B4-BE49-F238E27FC236}">
                  <a16:creationId xmlns:a16="http://schemas.microsoft.com/office/drawing/2014/main" id="{0FACBC7D-0C96-D95A-6354-81EEEA0F9B3D}"/>
                </a:ext>
              </a:extLst>
            </p:cNvPr>
            <p:cNvSpPr/>
            <p:nvPr/>
          </p:nvSpPr>
          <p:spPr>
            <a:xfrm>
              <a:off x="8024818" y="4267200"/>
              <a:ext cx="228600" cy="76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Arrow Connector 20">
            <a:extLst>
              <a:ext uri="{FF2B5EF4-FFF2-40B4-BE49-F238E27FC236}">
                <a16:creationId xmlns:a16="http://schemas.microsoft.com/office/drawing/2014/main" id="{99A65E4F-ECE6-36F5-CCE3-83B4F52A1BBF}"/>
              </a:ext>
            </a:extLst>
          </p:cNvPr>
          <p:cNvCxnSpPr>
            <a:cxnSpLocks/>
            <a:stCxn id="20" idx="0"/>
            <a:endCxn id="27" idx="1"/>
          </p:cNvCxnSpPr>
          <p:nvPr/>
        </p:nvCxnSpPr>
        <p:spPr>
          <a:xfrm flipV="1">
            <a:off x="7762177" y="2335236"/>
            <a:ext cx="1812028" cy="2149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B15A14E-6257-932E-3716-BE42EF633F7F}"/>
              </a:ext>
            </a:extLst>
          </p:cNvPr>
          <p:cNvSpPr txBox="1"/>
          <p:nvPr/>
        </p:nvSpPr>
        <p:spPr>
          <a:xfrm>
            <a:off x="5638800" y="5523944"/>
            <a:ext cx="5466219" cy="400110"/>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dirty="0">
                <a:solidFill>
                  <a:schemeClr val="accent1"/>
                </a:solidFill>
                <a:latin typeface="Calibri" panose="020F0502020204030204"/>
              </a:rPr>
              <a:t>AND REPEAT THE SAME AS FOR THE Rx ANTENNA</a:t>
            </a:r>
            <a:endParaRPr kumimoji="0" lang="en-US" sz="2000" b="1" i="0" u="sng" strike="noStrike" kern="1200" cap="none" spc="0" normalizeH="0" baseline="0" noProof="0" dirty="0">
              <a:ln>
                <a:noFill/>
              </a:ln>
              <a:solidFill>
                <a:schemeClr val="accent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49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9D6F-029B-E022-25D2-0BA015D126E9}"/>
              </a:ext>
            </a:extLst>
          </p:cNvPr>
          <p:cNvSpPr>
            <a:spLocks noGrp="1"/>
          </p:cNvSpPr>
          <p:nvPr>
            <p:ph type="title"/>
          </p:nvPr>
        </p:nvSpPr>
        <p:spPr/>
        <p:txBody>
          <a:bodyPr/>
          <a:lstStyle/>
          <a:p>
            <a:r>
              <a:rPr lang="en-US" dirty="0"/>
              <a:t>Adding the target coordinate system…</a:t>
            </a:r>
          </a:p>
        </p:txBody>
      </p:sp>
      <p:grpSp>
        <p:nvGrpSpPr>
          <p:cNvPr id="13" name="Group 12">
            <a:extLst>
              <a:ext uri="{FF2B5EF4-FFF2-40B4-BE49-F238E27FC236}">
                <a16:creationId xmlns:a16="http://schemas.microsoft.com/office/drawing/2014/main" id="{A078B38D-B60D-DC22-814E-7D8E52EA7378}"/>
              </a:ext>
            </a:extLst>
          </p:cNvPr>
          <p:cNvGrpSpPr/>
          <p:nvPr/>
        </p:nvGrpSpPr>
        <p:grpSpPr>
          <a:xfrm>
            <a:off x="457200" y="1828800"/>
            <a:ext cx="3610479" cy="1019317"/>
            <a:chOff x="457200" y="1828800"/>
            <a:chExt cx="3610479" cy="1019317"/>
          </a:xfrm>
        </p:grpSpPr>
        <p:pic>
          <p:nvPicPr>
            <p:cNvPr id="5" name="Picture 4">
              <a:extLst>
                <a:ext uri="{FF2B5EF4-FFF2-40B4-BE49-F238E27FC236}">
                  <a16:creationId xmlns:a16="http://schemas.microsoft.com/office/drawing/2014/main" id="{0BFD2BE0-E660-2584-A385-195FC8F0ACC7}"/>
                </a:ext>
              </a:extLst>
            </p:cNvPr>
            <p:cNvPicPr>
              <a:picLocks noChangeAspect="1"/>
            </p:cNvPicPr>
            <p:nvPr/>
          </p:nvPicPr>
          <p:blipFill>
            <a:blip r:embed="rId3"/>
            <a:stretch>
              <a:fillRect/>
            </a:stretch>
          </p:blipFill>
          <p:spPr>
            <a:xfrm>
              <a:off x="457200" y="1828800"/>
              <a:ext cx="3610479" cy="1019317"/>
            </a:xfrm>
            <a:prstGeom prst="rect">
              <a:avLst/>
            </a:prstGeom>
          </p:spPr>
        </p:pic>
        <p:sp>
          <p:nvSpPr>
            <p:cNvPr id="6" name="Rectangle: Rounded Corners 5">
              <a:extLst>
                <a:ext uri="{FF2B5EF4-FFF2-40B4-BE49-F238E27FC236}">
                  <a16:creationId xmlns:a16="http://schemas.microsoft.com/office/drawing/2014/main" id="{C5634BBE-596C-3C7E-0CB1-DD599FAC37AE}"/>
                </a:ext>
              </a:extLst>
            </p:cNvPr>
            <p:cNvSpPr/>
            <p:nvPr/>
          </p:nvSpPr>
          <p:spPr>
            <a:xfrm>
              <a:off x="2971800" y="2421186"/>
              <a:ext cx="814895" cy="16056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AE6DE09B-442F-EF90-29E1-013C1C5D3903}"/>
              </a:ext>
            </a:extLst>
          </p:cNvPr>
          <p:cNvPicPr>
            <a:picLocks noChangeAspect="1"/>
          </p:cNvPicPr>
          <p:nvPr/>
        </p:nvPicPr>
        <p:blipFill>
          <a:blip r:embed="rId4"/>
          <a:stretch>
            <a:fillRect/>
          </a:stretch>
        </p:blipFill>
        <p:spPr>
          <a:xfrm>
            <a:off x="648674" y="3165080"/>
            <a:ext cx="2695951" cy="2543530"/>
          </a:xfrm>
          <a:prstGeom prst="rect">
            <a:avLst/>
          </a:prstGeom>
        </p:spPr>
      </p:pic>
      <p:sp>
        <p:nvSpPr>
          <p:cNvPr id="11" name="TextBox 10">
            <a:extLst>
              <a:ext uri="{FF2B5EF4-FFF2-40B4-BE49-F238E27FC236}">
                <a16:creationId xmlns:a16="http://schemas.microsoft.com/office/drawing/2014/main" id="{CF5BBB1B-FA91-A1FC-FEBC-3B1E25689DF4}"/>
              </a:ext>
            </a:extLst>
          </p:cNvPr>
          <p:cNvSpPr txBox="1"/>
          <p:nvPr/>
        </p:nvSpPr>
        <p:spPr>
          <a:xfrm>
            <a:off x="685642" y="1334862"/>
            <a:ext cx="3657758" cy="369332"/>
          </a:xfrm>
          <a:prstGeom prst="rect">
            <a:avLst/>
          </a:prstGeom>
          <a:noFill/>
        </p:spPr>
        <p:txBody>
          <a:bodyPr wrap="square" rtlCol="0">
            <a:spAutoFit/>
          </a:bodyPr>
          <a:lstStyle/>
          <a:p>
            <a:r>
              <a:rPr lang="en-US"/>
              <a:t>Change </a:t>
            </a:r>
            <a:r>
              <a:rPr lang="en-US" b="1" i="1">
                <a:solidFill>
                  <a:schemeClr val="accent1"/>
                </a:solidFill>
              </a:rPr>
              <a:t>Units</a:t>
            </a:r>
            <a:r>
              <a:rPr lang="en-US"/>
              <a:t> to appropriate scale..</a:t>
            </a:r>
          </a:p>
        </p:txBody>
      </p:sp>
      <p:sp>
        <p:nvSpPr>
          <p:cNvPr id="12" name="TextBox 11">
            <a:extLst>
              <a:ext uri="{FF2B5EF4-FFF2-40B4-BE49-F238E27FC236}">
                <a16:creationId xmlns:a16="http://schemas.microsoft.com/office/drawing/2014/main" id="{45666BD9-215B-E516-350D-E7EED008AF11}"/>
              </a:ext>
            </a:extLst>
          </p:cNvPr>
          <p:cNvSpPr txBox="1"/>
          <p:nvPr/>
        </p:nvSpPr>
        <p:spPr>
          <a:xfrm>
            <a:off x="6439348" y="1353692"/>
            <a:ext cx="4799704" cy="369332"/>
          </a:xfrm>
          <a:prstGeom prst="rect">
            <a:avLst/>
          </a:prstGeom>
          <a:noFill/>
        </p:spPr>
        <p:txBody>
          <a:bodyPr wrap="square" rtlCol="0">
            <a:spAutoFit/>
          </a:bodyPr>
          <a:lstStyle/>
          <a:p>
            <a:r>
              <a:rPr lang="en-US" dirty="0"/>
              <a:t>Add </a:t>
            </a:r>
            <a:r>
              <a:rPr lang="en-US" u="sng" dirty="0"/>
              <a:t>parametric</a:t>
            </a:r>
            <a:r>
              <a:rPr lang="en-US" dirty="0"/>
              <a:t> </a:t>
            </a:r>
            <a:r>
              <a:rPr lang="en-US" b="1" i="1" dirty="0">
                <a:solidFill>
                  <a:schemeClr val="accent1"/>
                </a:solidFill>
              </a:rPr>
              <a:t>Relative Coordinate System </a:t>
            </a:r>
            <a:r>
              <a:rPr lang="en-US" dirty="0"/>
              <a:t>..</a:t>
            </a:r>
          </a:p>
        </p:txBody>
      </p:sp>
      <p:grpSp>
        <p:nvGrpSpPr>
          <p:cNvPr id="14" name="Group 13">
            <a:extLst>
              <a:ext uri="{FF2B5EF4-FFF2-40B4-BE49-F238E27FC236}">
                <a16:creationId xmlns:a16="http://schemas.microsoft.com/office/drawing/2014/main" id="{AF7245BF-1730-2625-D115-1D30F845AE8F}"/>
              </a:ext>
            </a:extLst>
          </p:cNvPr>
          <p:cNvGrpSpPr/>
          <p:nvPr/>
        </p:nvGrpSpPr>
        <p:grpSpPr>
          <a:xfrm>
            <a:off x="6781800" y="1828799"/>
            <a:ext cx="3610479" cy="1019317"/>
            <a:chOff x="457200" y="1828800"/>
            <a:chExt cx="3610479" cy="1019317"/>
          </a:xfrm>
        </p:grpSpPr>
        <p:pic>
          <p:nvPicPr>
            <p:cNvPr id="15" name="Picture 14">
              <a:extLst>
                <a:ext uri="{FF2B5EF4-FFF2-40B4-BE49-F238E27FC236}">
                  <a16:creationId xmlns:a16="http://schemas.microsoft.com/office/drawing/2014/main" id="{AD95CEAB-4CC7-1456-6D2F-15F537168F89}"/>
                </a:ext>
              </a:extLst>
            </p:cNvPr>
            <p:cNvPicPr>
              <a:picLocks noChangeAspect="1"/>
            </p:cNvPicPr>
            <p:nvPr/>
          </p:nvPicPr>
          <p:blipFill>
            <a:blip r:embed="rId3"/>
            <a:stretch>
              <a:fillRect/>
            </a:stretch>
          </p:blipFill>
          <p:spPr>
            <a:xfrm>
              <a:off x="457200" y="1828800"/>
              <a:ext cx="3610479" cy="1019317"/>
            </a:xfrm>
            <a:prstGeom prst="rect">
              <a:avLst/>
            </a:prstGeom>
          </p:spPr>
        </p:pic>
        <p:sp>
          <p:nvSpPr>
            <p:cNvPr id="16" name="Rectangle: Rounded Corners 15">
              <a:extLst>
                <a:ext uri="{FF2B5EF4-FFF2-40B4-BE49-F238E27FC236}">
                  <a16:creationId xmlns:a16="http://schemas.microsoft.com/office/drawing/2014/main" id="{5B8F6667-CA03-221B-A791-8CEC08F3CA3F}"/>
                </a:ext>
              </a:extLst>
            </p:cNvPr>
            <p:cNvSpPr/>
            <p:nvPr/>
          </p:nvSpPr>
          <p:spPr>
            <a:xfrm>
              <a:off x="2057400" y="1981201"/>
              <a:ext cx="914400" cy="21966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6F35AEE-BA97-DFED-8EFA-5185F8E2BB09}"/>
              </a:ext>
            </a:extLst>
          </p:cNvPr>
          <p:cNvGrpSpPr/>
          <p:nvPr/>
        </p:nvGrpSpPr>
        <p:grpSpPr>
          <a:xfrm>
            <a:off x="6962554" y="3925578"/>
            <a:ext cx="3353268" cy="1629002"/>
            <a:chOff x="6962554" y="3781198"/>
            <a:chExt cx="3353268" cy="1629002"/>
          </a:xfrm>
        </p:grpSpPr>
        <p:pic>
          <p:nvPicPr>
            <p:cNvPr id="7" name="Picture 6">
              <a:extLst>
                <a:ext uri="{FF2B5EF4-FFF2-40B4-BE49-F238E27FC236}">
                  <a16:creationId xmlns:a16="http://schemas.microsoft.com/office/drawing/2014/main" id="{787E7121-B780-8B23-D951-A8374B337AAE}"/>
                </a:ext>
              </a:extLst>
            </p:cNvPr>
            <p:cNvPicPr>
              <a:picLocks noChangeAspect="1"/>
            </p:cNvPicPr>
            <p:nvPr/>
          </p:nvPicPr>
          <p:blipFill>
            <a:blip r:embed="rId5"/>
            <a:stretch>
              <a:fillRect/>
            </a:stretch>
          </p:blipFill>
          <p:spPr>
            <a:xfrm>
              <a:off x="6962554" y="3781198"/>
              <a:ext cx="3353268" cy="1629002"/>
            </a:xfrm>
            <a:prstGeom prst="rect">
              <a:avLst/>
            </a:prstGeom>
          </p:spPr>
        </p:pic>
        <p:sp>
          <p:nvSpPr>
            <p:cNvPr id="3" name="Rectangle: Rounded Corners 2">
              <a:extLst>
                <a:ext uri="{FF2B5EF4-FFF2-40B4-BE49-F238E27FC236}">
                  <a16:creationId xmlns:a16="http://schemas.microsoft.com/office/drawing/2014/main" id="{79C6820A-9711-D508-C6B5-052D229DB685}"/>
                </a:ext>
              </a:extLst>
            </p:cNvPr>
            <p:cNvSpPr/>
            <p:nvPr/>
          </p:nvSpPr>
          <p:spPr>
            <a:xfrm>
              <a:off x="6991378" y="4724400"/>
              <a:ext cx="3295621" cy="6858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63259606-9C98-214C-D03D-9BDEDCA19148}"/>
              </a:ext>
            </a:extLst>
          </p:cNvPr>
          <p:cNvSpPr txBox="1"/>
          <p:nvPr/>
        </p:nvSpPr>
        <p:spPr>
          <a:xfrm>
            <a:off x="8382000" y="5668324"/>
            <a:ext cx="1675645" cy="276999"/>
          </a:xfrm>
          <a:prstGeom prst="rect">
            <a:avLst/>
          </a:prstGeom>
          <a:noFill/>
        </p:spPr>
        <p:txBody>
          <a:bodyPr wrap="square">
            <a:spAutoFit/>
          </a:bodyPr>
          <a:lstStyle/>
          <a:p>
            <a:r>
              <a:rPr lang="en-US" sz="1200"/>
              <a:t>* R1 = 10 meter</a:t>
            </a:r>
          </a:p>
        </p:txBody>
      </p:sp>
      <p:sp>
        <p:nvSpPr>
          <p:cNvPr id="9" name="TextBox 8">
            <a:extLst>
              <a:ext uri="{FF2B5EF4-FFF2-40B4-BE49-F238E27FC236}">
                <a16:creationId xmlns:a16="http://schemas.microsoft.com/office/drawing/2014/main" id="{E5741FA1-5BCB-52A8-BDD4-F9B5AB23F4D1}"/>
              </a:ext>
            </a:extLst>
          </p:cNvPr>
          <p:cNvSpPr txBox="1"/>
          <p:nvPr/>
        </p:nvSpPr>
        <p:spPr>
          <a:xfrm>
            <a:off x="6871635" y="3319921"/>
            <a:ext cx="3800376" cy="584775"/>
          </a:xfrm>
          <a:prstGeom prst="rect">
            <a:avLst/>
          </a:prstGeom>
          <a:noFill/>
        </p:spPr>
        <p:txBody>
          <a:bodyPr wrap="square">
            <a:spAutoFit/>
          </a:bodyPr>
          <a:lstStyle/>
          <a:p>
            <a:r>
              <a:rPr lang="en-US" sz="1600" dirty="0"/>
              <a:t>You can add the Relative CS anywhere and then modify the attributes as shown below</a:t>
            </a:r>
          </a:p>
        </p:txBody>
      </p:sp>
    </p:spTree>
    <p:extLst>
      <p:ext uri="{BB962C8B-B14F-4D97-AF65-F5344CB8AC3E}">
        <p14:creationId xmlns:p14="http://schemas.microsoft.com/office/powerpoint/2010/main" val="2828521724"/>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D22A-8CFE-15CA-27AD-01F9F2E6DB2D}"/>
              </a:ext>
            </a:extLst>
          </p:cNvPr>
          <p:cNvSpPr>
            <a:spLocks noGrp="1"/>
          </p:cNvSpPr>
          <p:nvPr>
            <p:ph type="title"/>
          </p:nvPr>
        </p:nvSpPr>
        <p:spPr/>
        <p:txBody>
          <a:bodyPr/>
          <a:lstStyle/>
          <a:p>
            <a:r>
              <a:rPr lang="en-US" dirty="0"/>
              <a:t>Adding the target at the Relative Coordinate System reference</a:t>
            </a:r>
          </a:p>
        </p:txBody>
      </p:sp>
      <p:sp>
        <p:nvSpPr>
          <p:cNvPr id="4" name="TextBox 3">
            <a:extLst>
              <a:ext uri="{FF2B5EF4-FFF2-40B4-BE49-F238E27FC236}">
                <a16:creationId xmlns:a16="http://schemas.microsoft.com/office/drawing/2014/main" id="{18FF992F-6411-6F22-DCBB-D35782571694}"/>
              </a:ext>
            </a:extLst>
          </p:cNvPr>
          <p:cNvSpPr txBox="1"/>
          <p:nvPr/>
        </p:nvSpPr>
        <p:spPr>
          <a:xfrm>
            <a:off x="457200" y="1371600"/>
            <a:ext cx="11016114" cy="646331"/>
          </a:xfrm>
          <a:prstGeom prst="rect">
            <a:avLst/>
          </a:prstGeom>
          <a:noFill/>
        </p:spPr>
        <p:txBody>
          <a:bodyPr wrap="square" rtlCol="0">
            <a:spAutoFit/>
          </a:bodyPr>
          <a:lstStyle/>
          <a:p>
            <a:r>
              <a:rPr lang="en-US" b="1" u="sng" dirty="0"/>
              <a:t>Select the RelativeCS1 and then </a:t>
            </a:r>
            <a:r>
              <a:rPr lang="en-US" b="1" u="sng" dirty="0">
                <a:solidFill>
                  <a:schemeClr val="accent6"/>
                </a:solidFill>
              </a:rPr>
              <a:t>draw a sphere</a:t>
            </a:r>
            <a:r>
              <a:rPr lang="en-US" dirty="0">
                <a:solidFill>
                  <a:schemeClr val="accent6"/>
                </a:solidFill>
              </a:rPr>
              <a:t> </a:t>
            </a:r>
            <a:r>
              <a:rPr lang="en-US" dirty="0"/>
              <a:t>as a target</a:t>
            </a:r>
            <a:br>
              <a:rPr lang="en-US" dirty="0"/>
            </a:br>
            <a:r>
              <a:rPr lang="en-US" dirty="0"/>
              <a:t>When done  </a:t>
            </a:r>
            <a:r>
              <a:rPr lang="en-US" dirty="0">
                <a:sym typeface="Wingdings" panose="05000000000000000000" pitchFamily="2" charset="2"/>
              </a:rPr>
              <a:t> </a:t>
            </a:r>
            <a:r>
              <a:rPr lang="en-US" dirty="0"/>
              <a:t>you will get the below setup</a:t>
            </a:r>
          </a:p>
        </p:txBody>
      </p:sp>
      <p:sp>
        <p:nvSpPr>
          <p:cNvPr id="3" name="Rectangle 2">
            <a:extLst>
              <a:ext uri="{FF2B5EF4-FFF2-40B4-BE49-F238E27FC236}">
                <a16:creationId xmlns:a16="http://schemas.microsoft.com/office/drawing/2014/main" id="{57748E21-8868-B82A-7421-F1442FE4F31E}"/>
              </a:ext>
            </a:extLst>
          </p:cNvPr>
          <p:cNvSpPr/>
          <p:nvPr/>
        </p:nvSpPr>
        <p:spPr>
          <a:xfrm>
            <a:off x="3622569" y="4589904"/>
            <a:ext cx="2971800" cy="103726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sphere can be placed anywhere and then modify properties as here:</a:t>
            </a:r>
          </a:p>
        </p:txBody>
      </p:sp>
      <p:cxnSp>
        <p:nvCxnSpPr>
          <p:cNvPr id="10" name="Straight Arrow Connector 9">
            <a:extLst>
              <a:ext uri="{FF2B5EF4-FFF2-40B4-BE49-F238E27FC236}">
                <a16:creationId xmlns:a16="http://schemas.microsoft.com/office/drawing/2014/main" id="{EFB8AB11-A601-6882-2046-5D454C1BA48B}"/>
              </a:ext>
            </a:extLst>
          </p:cNvPr>
          <p:cNvCxnSpPr>
            <a:cxnSpLocks/>
            <a:stCxn id="3" idx="3"/>
          </p:cNvCxnSpPr>
          <p:nvPr/>
        </p:nvCxnSpPr>
        <p:spPr>
          <a:xfrm flipV="1">
            <a:off x="6594369" y="3429000"/>
            <a:ext cx="865210" cy="1679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A622F2A-377F-F96E-1AC0-AA26C8BA9562}"/>
              </a:ext>
            </a:extLst>
          </p:cNvPr>
          <p:cNvPicPr>
            <a:picLocks noChangeAspect="1"/>
          </p:cNvPicPr>
          <p:nvPr/>
        </p:nvPicPr>
        <p:blipFill>
          <a:blip r:embed="rId2"/>
          <a:stretch>
            <a:fillRect/>
          </a:stretch>
        </p:blipFill>
        <p:spPr>
          <a:xfrm>
            <a:off x="383743" y="2142190"/>
            <a:ext cx="5934903" cy="1800476"/>
          </a:xfrm>
          <a:prstGeom prst="rect">
            <a:avLst/>
          </a:prstGeom>
        </p:spPr>
      </p:pic>
      <p:pic>
        <p:nvPicPr>
          <p:cNvPr id="15" name="Picture 14">
            <a:extLst>
              <a:ext uri="{FF2B5EF4-FFF2-40B4-BE49-F238E27FC236}">
                <a16:creationId xmlns:a16="http://schemas.microsoft.com/office/drawing/2014/main" id="{1CBD4D94-ED9D-EC8B-9CA3-1F9698D8DE46}"/>
              </a:ext>
            </a:extLst>
          </p:cNvPr>
          <p:cNvPicPr>
            <a:picLocks noChangeAspect="1"/>
          </p:cNvPicPr>
          <p:nvPr/>
        </p:nvPicPr>
        <p:blipFill>
          <a:blip r:embed="rId3"/>
          <a:stretch>
            <a:fillRect/>
          </a:stretch>
        </p:blipFill>
        <p:spPr>
          <a:xfrm>
            <a:off x="7804546" y="2125362"/>
            <a:ext cx="2229161" cy="2057687"/>
          </a:xfrm>
          <a:prstGeom prst="rect">
            <a:avLst/>
          </a:prstGeom>
        </p:spPr>
      </p:pic>
      <p:pic>
        <p:nvPicPr>
          <p:cNvPr id="17" name="Picture 16">
            <a:extLst>
              <a:ext uri="{FF2B5EF4-FFF2-40B4-BE49-F238E27FC236}">
                <a16:creationId xmlns:a16="http://schemas.microsoft.com/office/drawing/2014/main" id="{471740CE-7D92-FD76-894A-173BC0235F1B}"/>
              </a:ext>
            </a:extLst>
          </p:cNvPr>
          <p:cNvPicPr>
            <a:picLocks noChangeAspect="1"/>
          </p:cNvPicPr>
          <p:nvPr/>
        </p:nvPicPr>
        <p:blipFill>
          <a:blip r:embed="rId4"/>
          <a:stretch>
            <a:fillRect/>
          </a:stretch>
        </p:blipFill>
        <p:spPr>
          <a:xfrm>
            <a:off x="8523784" y="4407024"/>
            <a:ext cx="3019846" cy="1324160"/>
          </a:xfrm>
          <a:prstGeom prst="rect">
            <a:avLst/>
          </a:prstGeom>
        </p:spPr>
      </p:pic>
      <p:cxnSp>
        <p:nvCxnSpPr>
          <p:cNvPr id="20" name="Straight Arrow Connector 19">
            <a:extLst>
              <a:ext uri="{FF2B5EF4-FFF2-40B4-BE49-F238E27FC236}">
                <a16:creationId xmlns:a16="http://schemas.microsoft.com/office/drawing/2014/main" id="{7C36B58C-59B4-D5CE-80DB-B1AF0D567218}"/>
              </a:ext>
            </a:extLst>
          </p:cNvPr>
          <p:cNvCxnSpPr>
            <a:cxnSpLocks/>
            <a:stCxn id="3" idx="3"/>
          </p:cNvCxnSpPr>
          <p:nvPr/>
        </p:nvCxnSpPr>
        <p:spPr>
          <a:xfrm>
            <a:off x="6594369" y="5108536"/>
            <a:ext cx="18373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6AD1DBE4-A9F2-C217-1491-9FF390135258}"/>
              </a:ext>
            </a:extLst>
          </p:cNvPr>
          <p:cNvSpPr/>
          <p:nvPr/>
        </p:nvSpPr>
        <p:spPr>
          <a:xfrm>
            <a:off x="9182501" y="5069104"/>
            <a:ext cx="1337912" cy="66208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887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F3EE-75F4-2125-C706-E4A23C313BB2}"/>
              </a:ext>
            </a:extLst>
          </p:cNvPr>
          <p:cNvSpPr>
            <a:spLocks noGrp="1"/>
          </p:cNvSpPr>
          <p:nvPr>
            <p:ph type="title"/>
          </p:nvPr>
        </p:nvSpPr>
        <p:spPr/>
        <p:txBody>
          <a:bodyPr/>
          <a:lstStyle/>
          <a:p>
            <a:r>
              <a:rPr lang="en-US"/>
              <a:t>Assign Tx and Rx behaviors</a:t>
            </a:r>
          </a:p>
        </p:txBody>
      </p:sp>
      <p:grpSp>
        <p:nvGrpSpPr>
          <p:cNvPr id="13" name="Group 12">
            <a:extLst>
              <a:ext uri="{FF2B5EF4-FFF2-40B4-BE49-F238E27FC236}">
                <a16:creationId xmlns:a16="http://schemas.microsoft.com/office/drawing/2014/main" id="{4B13A62F-9DFD-086A-9740-4D0824DE961D}"/>
              </a:ext>
            </a:extLst>
          </p:cNvPr>
          <p:cNvGrpSpPr/>
          <p:nvPr/>
        </p:nvGrpSpPr>
        <p:grpSpPr>
          <a:xfrm>
            <a:off x="1066800" y="1447800"/>
            <a:ext cx="3877216" cy="4077269"/>
            <a:chOff x="1066800" y="1447800"/>
            <a:chExt cx="3877216" cy="4077269"/>
          </a:xfrm>
        </p:grpSpPr>
        <p:pic>
          <p:nvPicPr>
            <p:cNvPr id="5" name="Picture 4">
              <a:extLst>
                <a:ext uri="{FF2B5EF4-FFF2-40B4-BE49-F238E27FC236}">
                  <a16:creationId xmlns:a16="http://schemas.microsoft.com/office/drawing/2014/main" id="{D6C7AA2C-F064-E53E-9B3B-CDD3A7FA51BE}"/>
                </a:ext>
              </a:extLst>
            </p:cNvPr>
            <p:cNvPicPr>
              <a:picLocks noChangeAspect="1"/>
            </p:cNvPicPr>
            <p:nvPr/>
          </p:nvPicPr>
          <p:blipFill>
            <a:blip r:embed="rId2"/>
            <a:stretch>
              <a:fillRect/>
            </a:stretch>
          </p:blipFill>
          <p:spPr>
            <a:xfrm>
              <a:off x="1066800" y="1447800"/>
              <a:ext cx="3877216" cy="4077269"/>
            </a:xfrm>
            <a:prstGeom prst="rect">
              <a:avLst/>
            </a:prstGeom>
          </p:spPr>
        </p:pic>
        <p:sp>
          <p:nvSpPr>
            <p:cNvPr id="6" name="Rectangle: Rounded Corners 5">
              <a:extLst>
                <a:ext uri="{FF2B5EF4-FFF2-40B4-BE49-F238E27FC236}">
                  <a16:creationId xmlns:a16="http://schemas.microsoft.com/office/drawing/2014/main" id="{7B978427-9741-EF2D-5F1C-F5C6F597A4CC}"/>
                </a:ext>
              </a:extLst>
            </p:cNvPr>
            <p:cNvSpPr/>
            <p:nvPr/>
          </p:nvSpPr>
          <p:spPr>
            <a:xfrm>
              <a:off x="2158186" y="5105401"/>
              <a:ext cx="1042214" cy="1524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C62339B7-D5C5-1AC8-6B6B-A203EDAF7966}"/>
              </a:ext>
            </a:extLst>
          </p:cNvPr>
          <p:cNvSpPr txBox="1"/>
          <p:nvPr/>
        </p:nvSpPr>
        <p:spPr>
          <a:xfrm>
            <a:off x="6210750" y="1371600"/>
            <a:ext cx="54722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Assign port and behavior type as shown below</a:t>
            </a:r>
          </a:p>
        </p:txBody>
      </p:sp>
      <p:grpSp>
        <p:nvGrpSpPr>
          <p:cNvPr id="12" name="Group 11">
            <a:extLst>
              <a:ext uri="{FF2B5EF4-FFF2-40B4-BE49-F238E27FC236}">
                <a16:creationId xmlns:a16="http://schemas.microsoft.com/office/drawing/2014/main" id="{C54CA597-E801-76FB-6A96-88CE19D67F75}"/>
              </a:ext>
            </a:extLst>
          </p:cNvPr>
          <p:cNvGrpSpPr/>
          <p:nvPr/>
        </p:nvGrpSpPr>
        <p:grpSpPr>
          <a:xfrm>
            <a:off x="6035402" y="1747217"/>
            <a:ext cx="5780622" cy="3644130"/>
            <a:chOff x="6035402" y="1747217"/>
            <a:chExt cx="5780622" cy="3644130"/>
          </a:xfrm>
        </p:grpSpPr>
        <p:pic>
          <p:nvPicPr>
            <p:cNvPr id="8" name="Picture 7">
              <a:extLst>
                <a:ext uri="{FF2B5EF4-FFF2-40B4-BE49-F238E27FC236}">
                  <a16:creationId xmlns:a16="http://schemas.microsoft.com/office/drawing/2014/main" id="{CD65DC0A-EBB8-E20E-8BCF-3B0F6E465ED5}"/>
                </a:ext>
              </a:extLst>
            </p:cNvPr>
            <p:cNvPicPr>
              <a:picLocks noChangeAspect="1"/>
            </p:cNvPicPr>
            <p:nvPr/>
          </p:nvPicPr>
          <p:blipFill>
            <a:blip r:embed="rId3"/>
            <a:stretch>
              <a:fillRect/>
            </a:stretch>
          </p:blipFill>
          <p:spPr>
            <a:xfrm>
              <a:off x="6035402" y="1747217"/>
              <a:ext cx="5780622" cy="3644130"/>
            </a:xfrm>
            <a:prstGeom prst="rect">
              <a:avLst/>
            </a:prstGeom>
          </p:spPr>
        </p:pic>
        <p:sp>
          <p:nvSpPr>
            <p:cNvPr id="11" name="Rectangle: Rounded Corners 10">
              <a:extLst>
                <a:ext uri="{FF2B5EF4-FFF2-40B4-BE49-F238E27FC236}">
                  <a16:creationId xmlns:a16="http://schemas.microsoft.com/office/drawing/2014/main" id="{E42C382C-7ACA-5B43-4C7F-CE954F003DF4}"/>
                </a:ext>
              </a:extLst>
            </p:cNvPr>
            <p:cNvSpPr/>
            <p:nvPr/>
          </p:nvSpPr>
          <p:spPr>
            <a:xfrm>
              <a:off x="6553200" y="2497556"/>
              <a:ext cx="1828800" cy="39804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376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A26786D8-0C8F-06E5-AD1A-01CFDC74D7D1}"/>
              </a:ext>
            </a:extLst>
          </p:cNvPr>
          <p:cNvSpPr/>
          <p:nvPr/>
        </p:nvSpPr>
        <p:spPr>
          <a:xfrm>
            <a:off x="5422392" y="424596"/>
            <a:ext cx="6541008" cy="5793324"/>
          </a:xfrm>
          <a:prstGeom prst="roundRect">
            <a:avLst>
              <a:gd name="adj" fmla="val 5776"/>
            </a:avLst>
          </a:prstGeom>
          <a:solidFill>
            <a:schemeClr val="accent1">
              <a:lumMod val="60000"/>
              <a:lumOff val="40000"/>
            </a:schemeClr>
          </a:solidFill>
          <a:ln w="28575">
            <a:solidFill>
              <a:srgbClr val="26262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3FE1C-0717-1CBE-7CEE-273D4ABC1FDB}"/>
              </a:ext>
            </a:extLst>
          </p:cNvPr>
          <p:cNvSpPr>
            <a:spLocks noGrp="1"/>
          </p:cNvSpPr>
          <p:nvPr>
            <p:ph type="title"/>
          </p:nvPr>
        </p:nvSpPr>
        <p:spPr/>
        <p:txBody>
          <a:bodyPr/>
          <a:lstStyle/>
          <a:p>
            <a:r>
              <a:rPr lang="en-US" dirty="0"/>
              <a:t>Excitation setup</a:t>
            </a:r>
          </a:p>
        </p:txBody>
      </p:sp>
      <p:sp>
        <p:nvSpPr>
          <p:cNvPr id="6" name="Content Placeholder 2">
            <a:extLst>
              <a:ext uri="{FF2B5EF4-FFF2-40B4-BE49-F238E27FC236}">
                <a16:creationId xmlns:a16="http://schemas.microsoft.com/office/drawing/2014/main" id="{2CDA6CCA-9D2E-3057-9B23-E00CAED13244}"/>
              </a:ext>
            </a:extLst>
          </p:cNvPr>
          <p:cNvSpPr>
            <a:spLocks noGrp="1"/>
          </p:cNvSpPr>
          <p:nvPr>
            <p:ph idx="1"/>
          </p:nvPr>
        </p:nvSpPr>
        <p:spPr>
          <a:xfrm>
            <a:off x="228600" y="1098975"/>
            <a:ext cx="4876800" cy="990600"/>
          </a:xfrm>
        </p:spPr>
        <p:txBody>
          <a:bodyPr/>
          <a:lstStyle/>
          <a:p>
            <a:pPr marL="0" indent="0">
              <a:buNone/>
            </a:pPr>
            <a:r>
              <a:rPr lang="en-US" dirty="0"/>
              <a:t>From </a:t>
            </a:r>
            <a:r>
              <a:rPr lang="en-US" b="1" i="1" dirty="0">
                <a:solidFill>
                  <a:schemeClr val="accent1"/>
                </a:solidFill>
              </a:rPr>
              <a:t>Excitations</a:t>
            </a:r>
            <a:r>
              <a:rPr lang="en-US" dirty="0"/>
              <a:t> we can set the </a:t>
            </a:r>
            <a:br>
              <a:rPr lang="en-US" dirty="0"/>
            </a:br>
            <a:r>
              <a:rPr lang="en-US" dirty="0"/>
              <a:t>input power [</a:t>
            </a:r>
            <a:r>
              <a:rPr lang="en-US" b="1" dirty="0"/>
              <a:t>1 W</a:t>
            </a:r>
            <a:r>
              <a:rPr lang="en-US" dirty="0"/>
              <a:t> in this case] </a:t>
            </a:r>
          </a:p>
        </p:txBody>
      </p:sp>
      <p:sp>
        <p:nvSpPr>
          <p:cNvPr id="12" name="Content Placeholder 2">
            <a:extLst>
              <a:ext uri="{FF2B5EF4-FFF2-40B4-BE49-F238E27FC236}">
                <a16:creationId xmlns:a16="http://schemas.microsoft.com/office/drawing/2014/main" id="{86723292-5389-E514-899A-B148BC1CBBED}"/>
              </a:ext>
            </a:extLst>
          </p:cNvPr>
          <p:cNvSpPr txBox="1">
            <a:spLocks/>
          </p:cNvSpPr>
          <p:nvPr/>
        </p:nvSpPr>
        <p:spPr>
          <a:xfrm>
            <a:off x="5486400" y="1278340"/>
            <a:ext cx="6399904" cy="2069333"/>
          </a:xfrm>
          <a:prstGeom prst="rect">
            <a:avLst/>
          </a:prstGeom>
        </p:spPr>
        <p:txBody>
          <a:bodyPr vert="horz" lIns="45720" tIns="0" rIns="0" bIns="0" rtlCol="0">
            <a:noAutofit/>
          </a:bodyPr>
          <a:lstStyle>
            <a:lvl1pPr marL="171450" indent="-171450" algn="l" defTabSz="914400" rtl="0" eaLnBrk="1" latinLnBrk="0" hangingPunct="1">
              <a:lnSpc>
                <a:spcPct val="100000"/>
              </a:lnSpc>
              <a:spcBef>
                <a:spcPts val="1200"/>
              </a:spcBef>
              <a:buClr>
                <a:schemeClr val="tx2"/>
              </a:buClr>
              <a:buFont typeface="Arial" panose="020B0604020202020204" pitchFamily="34" charset="0"/>
              <a:buChar char="•"/>
              <a:defRPr sz="2400" kern="1200">
                <a:solidFill>
                  <a:schemeClr val="tx1"/>
                </a:solidFill>
                <a:latin typeface="+mn-lt"/>
                <a:ea typeface="+mn-ea"/>
                <a:cs typeface="+mn-cs"/>
              </a:defRPr>
            </a:lvl1pPr>
            <a:lvl2pPr marL="400050" indent="-171450" algn="l" defTabSz="914400" rtl="0" eaLnBrk="1" latinLnBrk="0" hangingPunct="1">
              <a:lnSpc>
                <a:spcPct val="100000"/>
              </a:lnSpc>
              <a:spcBef>
                <a:spcPts val="900"/>
              </a:spcBef>
              <a:buClr>
                <a:schemeClr val="tx2"/>
              </a:buClr>
              <a:buFont typeface="System Font Regular"/>
              <a:buChar char="-"/>
              <a:defRPr sz="2400" kern="1200">
                <a:solidFill>
                  <a:srgbClr val="333333"/>
                </a:solidFill>
                <a:latin typeface="+mn-lt"/>
                <a:ea typeface="+mn-ea"/>
                <a:cs typeface="+mn-cs"/>
              </a:defRPr>
            </a:lvl2pPr>
            <a:lvl3pPr marL="628650" indent="-171450" algn="l" defTabSz="914400" rtl="0" eaLnBrk="1" latinLnBrk="0" hangingPunct="1">
              <a:lnSpc>
                <a:spcPct val="100000"/>
              </a:lnSpc>
              <a:spcBef>
                <a:spcPts val="300"/>
              </a:spcBef>
              <a:buClr>
                <a:schemeClr val="tx2"/>
              </a:buClr>
              <a:buFont typeface="Arial" panose="020B0604020202020204" pitchFamily="34" charset="0"/>
              <a:buChar char="•"/>
              <a:defRPr sz="2000" kern="1200">
                <a:solidFill>
                  <a:srgbClr val="4F4F4F"/>
                </a:solidFill>
                <a:latin typeface="+mn-lt"/>
                <a:ea typeface="+mn-ea"/>
                <a:cs typeface="+mn-cs"/>
              </a:defRPr>
            </a:lvl3pPr>
            <a:lvl4pPr marL="857250" indent="-171450" algn="l" defTabSz="914400" rtl="0" eaLnBrk="1" latinLnBrk="0" hangingPunct="1">
              <a:lnSpc>
                <a:spcPct val="100000"/>
              </a:lnSpc>
              <a:spcBef>
                <a:spcPts val="300"/>
              </a:spcBef>
              <a:buClr>
                <a:schemeClr val="bg2"/>
              </a:buClr>
              <a:buFont typeface="Arial" panose="020B0604020202020204" pitchFamily="34" charset="0"/>
              <a:buChar char="•"/>
              <a:defRPr sz="1600" kern="1200">
                <a:solidFill>
                  <a:srgbClr val="4F4F4F"/>
                </a:solidFill>
                <a:latin typeface="+mn-lt"/>
                <a:ea typeface="+mn-ea"/>
                <a:cs typeface="+mn-cs"/>
              </a:defRPr>
            </a:lvl4pPr>
            <a:lvl5pPr marL="1085850" indent="-171450" algn="l" defTabSz="914400" rtl="0" eaLnBrk="1" latinLnBrk="0" hangingPunct="1">
              <a:lnSpc>
                <a:spcPct val="100000"/>
              </a:lnSpc>
              <a:spcBef>
                <a:spcPts val="300"/>
              </a:spcBef>
              <a:buClr>
                <a:schemeClr val="bg2"/>
              </a:buClr>
              <a:buFont typeface="Arial" panose="020B0604020202020204" pitchFamily="34" charset="0"/>
              <a:buChar char="•"/>
              <a:defRPr sz="1600" kern="1200">
                <a:solidFill>
                  <a:srgbClr val="4F4F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898A8D"/>
              </a:buClr>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In a radar system there are 2 antennas: </a:t>
            </a:r>
            <a:b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a) the transmit (Tx) antenna and </a:t>
            </a:r>
            <a:b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b) the receive (Rx) antenna</a:t>
            </a:r>
          </a:p>
          <a:p>
            <a:pPr marL="0" marR="0" lvl="0" indent="0" algn="l" defTabSz="914400" rtl="0" eaLnBrk="1" fontAlgn="auto" latinLnBrk="0" hangingPunct="1">
              <a:lnSpc>
                <a:spcPct val="100000"/>
              </a:lnSpc>
              <a:spcBef>
                <a:spcPts val="1200"/>
              </a:spcBef>
              <a:spcAft>
                <a:spcPts val="0"/>
              </a:spcAft>
              <a:buClr>
                <a:srgbClr val="898A8D"/>
              </a:buClr>
              <a:buSzTx/>
              <a:buFont typeface="Arial" panose="020B0604020202020204" pitchFamily="34" charset="0"/>
              <a:buNone/>
              <a:tabLst/>
              <a:defRPr/>
            </a:pPr>
            <a:r>
              <a:rPr kumimoji="0" lang="en-US" sz="1400" b="0" i="0" u="sng" strike="noStrike" kern="1200" cap="none" spc="0" normalizeH="0" baseline="0" noProof="0" dirty="0">
                <a:ln>
                  <a:noFill/>
                </a:ln>
                <a:solidFill>
                  <a:srgbClr val="000000"/>
                </a:solidFill>
                <a:effectLst/>
                <a:uLnTx/>
                <a:uFillTx/>
                <a:latin typeface="Calibri" panose="020F0502020204030204"/>
                <a:ea typeface="+mn-ea"/>
                <a:cs typeface="+mn-cs"/>
              </a:rPr>
              <a:t>Unless time-separated</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the receive antenna receives the target-reflected signals but also the direct signal from the transmit antenna (unwanted).</a:t>
            </a:r>
          </a:p>
          <a:p>
            <a:pPr marL="171450" marR="0" lvl="0" indent="-171450" algn="l" defTabSz="914400" rtl="0" eaLnBrk="1" fontAlgn="auto" latinLnBrk="0" hangingPunct="1">
              <a:lnSpc>
                <a:spcPct val="100000"/>
              </a:lnSpc>
              <a:spcBef>
                <a:spcPts val="1200"/>
              </a:spcBef>
              <a:spcAft>
                <a:spcPts val="0"/>
              </a:spcAft>
              <a:buClr>
                <a:srgbClr val="898A8D"/>
              </a:buClr>
              <a:buSzTx/>
              <a:buFont typeface="Wingdings" panose="05000000000000000000" pitchFamily="2" charset="2"/>
              <a:buChar char="Ø"/>
              <a:tabLst/>
              <a:defRPr/>
            </a:pPr>
            <a:r>
              <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rPr>
              <a:t>In Ansys HFSS software</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we can reject the direct transmitted signal (from Tx antenna) by selecting the </a:t>
            </a:r>
            <a:r>
              <a:rPr kumimoji="0" lang="en-US" sz="1400" b="0" i="0" u="sng" strike="noStrike" kern="1200" cap="none" spc="0" normalizeH="0" baseline="0" noProof="0" dirty="0">
                <a:ln>
                  <a:noFill/>
                </a:ln>
                <a:solidFill>
                  <a:srgbClr val="000000"/>
                </a:solidFill>
                <a:effectLst/>
                <a:uLnTx/>
                <a:uFillTx/>
                <a:latin typeface="Calibri" panose="020F0502020204030204"/>
                <a:ea typeface="+mn-ea"/>
                <a:cs typeface="+mn-cs"/>
              </a:rPr>
              <a:t>Field Type</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to be the “</a:t>
            </a:r>
            <a:r>
              <a:rPr kumimoji="0" lang="en-US" sz="1400" b="0" i="0" u="sng" strike="noStrike" kern="1200" cap="none" spc="0" normalizeH="0" baseline="0" noProof="0" dirty="0">
                <a:ln>
                  <a:noFill/>
                </a:ln>
                <a:solidFill>
                  <a:srgbClr val="000000"/>
                </a:solidFill>
                <a:effectLst/>
                <a:uLnTx/>
                <a:uFillTx/>
                <a:latin typeface="Calibri" panose="020F0502020204030204"/>
                <a:ea typeface="+mn-ea"/>
                <a:cs typeface="+mn-cs"/>
              </a:rPr>
              <a:t>Scattered from SBR+ Regions</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(see below).</a:t>
            </a:r>
          </a:p>
        </p:txBody>
      </p:sp>
      <p:grpSp>
        <p:nvGrpSpPr>
          <p:cNvPr id="14" name="Group 13">
            <a:extLst>
              <a:ext uri="{FF2B5EF4-FFF2-40B4-BE49-F238E27FC236}">
                <a16:creationId xmlns:a16="http://schemas.microsoft.com/office/drawing/2014/main" id="{3D1400A8-F50E-B58A-6432-4FF71F4A4C19}"/>
              </a:ext>
            </a:extLst>
          </p:cNvPr>
          <p:cNvGrpSpPr/>
          <p:nvPr/>
        </p:nvGrpSpPr>
        <p:grpSpPr>
          <a:xfrm>
            <a:off x="7007352" y="3261483"/>
            <a:ext cx="3657600" cy="2743200"/>
            <a:chOff x="6821424" y="2917959"/>
            <a:chExt cx="4177912" cy="3341032"/>
          </a:xfrm>
        </p:grpSpPr>
        <p:pic>
          <p:nvPicPr>
            <p:cNvPr id="5" name="Picture 4">
              <a:extLst>
                <a:ext uri="{FF2B5EF4-FFF2-40B4-BE49-F238E27FC236}">
                  <a16:creationId xmlns:a16="http://schemas.microsoft.com/office/drawing/2014/main" id="{5EF91082-D080-5EEC-4168-46FAD87808F6}"/>
                </a:ext>
              </a:extLst>
            </p:cNvPr>
            <p:cNvPicPr>
              <a:picLocks noChangeAspect="1"/>
            </p:cNvPicPr>
            <p:nvPr/>
          </p:nvPicPr>
          <p:blipFill>
            <a:blip r:embed="rId2"/>
            <a:stretch>
              <a:fillRect/>
            </a:stretch>
          </p:blipFill>
          <p:spPr>
            <a:xfrm>
              <a:off x="6821424" y="2917959"/>
              <a:ext cx="4177912" cy="3341032"/>
            </a:xfrm>
            <a:prstGeom prst="rect">
              <a:avLst/>
            </a:prstGeom>
          </p:spPr>
        </p:pic>
        <p:sp>
          <p:nvSpPr>
            <p:cNvPr id="13" name="Rectangle: Rounded Corners 12">
              <a:extLst>
                <a:ext uri="{FF2B5EF4-FFF2-40B4-BE49-F238E27FC236}">
                  <a16:creationId xmlns:a16="http://schemas.microsoft.com/office/drawing/2014/main" id="{7B3A81EA-C589-D302-F389-72A0507D79F5}"/>
                </a:ext>
              </a:extLst>
            </p:cNvPr>
            <p:cNvSpPr/>
            <p:nvPr/>
          </p:nvSpPr>
          <p:spPr>
            <a:xfrm>
              <a:off x="8103736" y="5059680"/>
              <a:ext cx="1342016" cy="21640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5657CE0C-3A94-5203-D433-78E33F911151}"/>
              </a:ext>
            </a:extLst>
          </p:cNvPr>
          <p:cNvGrpSpPr/>
          <p:nvPr/>
        </p:nvGrpSpPr>
        <p:grpSpPr>
          <a:xfrm>
            <a:off x="9644605" y="399097"/>
            <a:ext cx="2132562" cy="1374051"/>
            <a:chOff x="3935265" y="3823345"/>
            <a:chExt cx="3136881" cy="2547920"/>
          </a:xfrm>
        </p:grpSpPr>
        <p:pic>
          <p:nvPicPr>
            <p:cNvPr id="15" name="Picture 14" descr="A set of black and white icons&#10;&#10;Description automatically generated">
              <a:extLst>
                <a:ext uri="{FF2B5EF4-FFF2-40B4-BE49-F238E27FC236}">
                  <a16:creationId xmlns:a16="http://schemas.microsoft.com/office/drawing/2014/main" id="{AB9CF842-C370-0355-B85F-D527DB4C754C}"/>
                </a:ext>
              </a:extLst>
            </p:cNvPr>
            <p:cNvPicPr>
              <a:picLocks noChangeAspect="1"/>
            </p:cNvPicPr>
            <p:nvPr/>
          </p:nvPicPr>
          <p:blipFill rotWithShape="1">
            <a:blip r:embed="rId3">
              <a:clrChange>
                <a:clrFrom>
                  <a:srgbClr val="FFFFFF"/>
                </a:clrFrom>
                <a:clrTo>
                  <a:srgbClr val="FFFFFF">
                    <a:alpha val="0"/>
                  </a:srgbClr>
                </a:clrTo>
              </a:clrChange>
            </a:blip>
            <a:srcRect l="5556" t="75554" r="78889" b="4146"/>
            <a:stretch/>
          </p:blipFill>
          <p:spPr>
            <a:xfrm>
              <a:off x="5825830" y="5368131"/>
              <a:ext cx="540339" cy="636553"/>
            </a:xfrm>
            <a:prstGeom prst="rect">
              <a:avLst/>
            </a:prstGeom>
          </p:spPr>
        </p:pic>
        <p:sp>
          <p:nvSpPr>
            <p:cNvPr id="16" name="Rectangle 15">
              <a:extLst>
                <a:ext uri="{FF2B5EF4-FFF2-40B4-BE49-F238E27FC236}">
                  <a16:creationId xmlns:a16="http://schemas.microsoft.com/office/drawing/2014/main" id="{0EA5EA68-6E82-E6B0-1222-9C1CA261BD5D}"/>
                </a:ext>
              </a:extLst>
            </p:cNvPr>
            <p:cNvSpPr/>
            <p:nvPr/>
          </p:nvSpPr>
          <p:spPr>
            <a:xfrm>
              <a:off x="3935265" y="5368130"/>
              <a:ext cx="1184589" cy="6620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rPr>
                <a:t>Radar</a:t>
              </a:r>
              <a:br>
                <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rPr>
                <a:t> system</a:t>
              </a:r>
            </a:p>
          </p:txBody>
        </p:sp>
        <p:sp>
          <p:nvSpPr>
            <p:cNvPr id="17" name="TextBox 16">
              <a:extLst>
                <a:ext uri="{FF2B5EF4-FFF2-40B4-BE49-F238E27FC236}">
                  <a16:creationId xmlns:a16="http://schemas.microsoft.com/office/drawing/2014/main" id="{0E77F19C-CF6A-6DA9-78F0-68275ED68C9C}"/>
                </a:ext>
              </a:extLst>
            </p:cNvPr>
            <p:cNvSpPr txBox="1"/>
            <p:nvPr/>
          </p:nvSpPr>
          <p:spPr>
            <a:xfrm>
              <a:off x="4517517" y="3823345"/>
              <a:ext cx="1326105" cy="68485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Transmitter Antenna</a:t>
              </a:r>
            </a:p>
          </p:txBody>
        </p:sp>
        <p:sp>
          <p:nvSpPr>
            <p:cNvPr id="18" name="TextBox 17">
              <a:extLst>
                <a:ext uri="{FF2B5EF4-FFF2-40B4-BE49-F238E27FC236}">
                  <a16:creationId xmlns:a16="http://schemas.microsoft.com/office/drawing/2014/main" id="{1406F98F-C103-502D-5A40-64D53552651A}"/>
                </a:ext>
              </a:extLst>
            </p:cNvPr>
            <p:cNvSpPr txBox="1"/>
            <p:nvPr/>
          </p:nvSpPr>
          <p:spPr>
            <a:xfrm>
              <a:off x="6095999" y="5686408"/>
              <a:ext cx="976147" cy="68485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Calibri" panose="020F0502020204030204"/>
                  <a:ea typeface="+mn-ea"/>
                  <a:cs typeface="+mn-cs"/>
                </a:rPr>
                <a:t>Receiver Antenna</a:t>
              </a:r>
            </a:p>
          </p:txBody>
        </p:sp>
        <p:cxnSp>
          <p:nvCxnSpPr>
            <p:cNvPr id="19" name="Connector: Elbow 18">
              <a:extLst>
                <a:ext uri="{FF2B5EF4-FFF2-40B4-BE49-F238E27FC236}">
                  <a16:creationId xmlns:a16="http://schemas.microsoft.com/office/drawing/2014/main" id="{3BC50DFE-37ED-A073-DF16-D43B200B171B}"/>
                </a:ext>
              </a:extLst>
            </p:cNvPr>
            <p:cNvCxnSpPr>
              <a:cxnSpLocks/>
              <a:stCxn id="21" idx="2"/>
              <a:endCxn id="16" idx="0"/>
            </p:cNvCxnSpPr>
            <p:nvPr/>
          </p:nvCxnSpPr>
          <p:spPr>
            <a:xfrm rot="5400000">
              <a:off x="4989774" y="4300678"/>
              <a:ext cx="605238" cy="1529665"/>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9035FFC1-4745-1C09-2E4F-3960C19A0BAC}"/>
                </a:ext>
              </a:extLst>
            </p:cNvPr>
            <p:cNvCxnSpPr>
              <a:cxnSpLocks/>
              <a:stCxn id="16" idx="2"/>
              <a:endCxn id="15" idx="2"/>
            </p:cNvCxnSpPr>
            <p:nvPr/>
          </p:nvCxnSpPr>
          <p:spPr>
            <a:xfrm rot="5400000" flipH="1" flipV="1">
              <a:off x="5299050" y="5233191"/>
              <a:ext cx="25458" cy="1568441"/>
            </a:xfrm>
            <a:prstGeom prst="bentConnector3">
              <a:avLst>
                <a:gd name="adj1" fmla="val -1665088"/>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5A2C5F15-F0E9-494C-A4FC-BA5907405F6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619452" y="3870629"/>
              <a:ext cx="875544" cy="892263"/>
            </a:xfrm>
            <a:prstGeom prst="rect">
              <a:avLst/>
            </a:prstGeom>
          </p:spPr>
        </p:pic>
      </p:grpSp>
      <p:grpSp>
        <p:nvGrpSpPr>
          <p:cNvPr id="23" name="Group 22">
            <a:extLst>
              <a:ext uri="{FF2B5EF4-FFF2-40B4-BE49-F238E27FC236}">
                <a16:creationId xmlns:a16="http://schemas.microsoft.com/office/drawing/2014/main" id="{54DBDCB5-D21B-8B5D-9932-71093C98A22D}"/>
              </a:ext>
            </a:extLst>
          </p:cNvPr>
          <p:cNvGrpSpPr/>
          <p:nvPr/>
        </p:nvGrpSpPr>
        <p:grpSpPr>
          <a:xfrm>
            <a:off x="304799" y="2313006"/>
            <a:ext cx="4001058" cy="3419952"/>
            <a:chOff x="2583239" y="2584731"/>
            <a:chExt cx="4001058" cy="3419952"/>
          </a:xfrm>
        </p:grpSpPr>
        <p:pic>
          <p:nvPicPr>
            <p:cNvPr id="3" name="Picture 2">
              <a:extLst>
                <a:ext uri="{FF2B5EF4-FFF2-40B4-BE49-F238E27FC236}">
                  <a16:creationId xmlns:a16="http://schemas.microsoft.com/office/drawing/2014/main" id="{055B79AB-C846-1C64-A431-7CB17EC6E8DC}"/>
                </a:ext>
              </a:extLst>
            </p:cNvPr>
            <p:cNvPicPr>
              <a:picLocks noChangeAspect="1"/>
            </p:cNvPicPr>
            <p:nvPr/>
          </p:nvPicPr>
          <p:blipFill>
            <a:blip r:embed="rId5"/>
            <a:stretch>
              <a:fillRect/>
            </a:stretch>
          </p:blipFill>
          <p:spPr>
            <a:xfrm>
              <a:off x="2583239" y="2584731"/>
              <a:ext cx="4001058" cy="3419952"/>
            </a:xfrm>
            <a:prstGeom prst="rect">
              <a:avLst/>
            </a:prstGeom>
          </p:spPr>
        </p:pic>
        <p:sp>
          <p:nvSpPr>
            <p:cNvPr id="4" name="Rectangle: Rounded Corners 3">
              <a:extLst>
                <a:ext uri="{FF2B5EF4-FFF2-40B4-BE49-F238E27FC236}">
                  <a16:creationId xmlns:a16="http://schemas.microsoft.com/office/drawing/2014/main" id="{6ED779F3-2C56-9A8D-A9F4-2C7698083B96}"/>
                </a:ext>
              </a:extLst>
            </p:cNvPr>
            <p:cNvSpPr/>
            <p:nvPr/>
          </p:nvSpPr>
          <p:spPr>
            <a:xfrm>
              <a:off x="3676721" y="3780486"/>
              <a:ext cx="2335518" cy="20600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E26645EB-F0EA-6C40-1A30-BEEFD8F0A60D}"/>
                </a:ext>
              </a:extLst>
            </p:cNvPr>
            <p:cNvSpPr/>
            <p:nvPr/>
          </p:nvSpPr>
          <p:spPr>
            <a:xfrm>
              <a:off x="2667000" y="2803038"/>
              <a:ext cx="1066800" cy="24698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16901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7EC32-B3E7-E7C7-D636-B181815683E3}"/>
              </a:ext>
            </a:extLst>
          </p:cNvPr>
          <p:cNvSpPr>
            <a:spLocks noGrp="1"/>
          </p:cNvSpPr>
          <p:nvPr>
            <p:ph type="title"/>
          </p:nvPr>
        </p:nvSpPr>
        <p:spPr/>
        <p:txBody>
          <a:bodyPr/>
          <a:lstStyle/>
          <a:p>
            <a:r>
              <a:rPr lang="en-US"/>
              <a:t>Setup Analysis and Run Analysis</a:t>
            </a:r>
          </a:p>
        </p:txBody>
      </p:sp>
      <p:pic>
        <p:nvPicPr>
          <p:cNvPr id="7" name="Content Placeholder 6">
            <a:extLst>
              <a:ext uri="{FF2B5EF4-FFF2-40B4-BE49-F238E27FC236}">
                <a16:creationId xmlns:a16="http://schemas.microsoft.com/office/drawing/2014/main" id="{E81B5821-0F74-F019-7D80-DDB497E322EA}"/>
              </a:ext>
            </a:extLst>
          </p:cNvPr>
          <p:cNvPicPr>
            <a:picLocks noGrp="1" noChangeAspect="1"/>
          </p:cNvPicPr>
          <p:nvPr>
            <p:ph idx="1"/>
          </p:nvPr>
        </p:nvPicPr>
        <p:blipFill>
          <a:blip r:embed="rId2"/>
          <a:stretch>
            <a:fillRect/>
          </a:stretch>
        </p:blipFill>
        <p:spPr>
          <a:xfrm>
            <a:off x="152400" y="1600201"/>
            <a:ext cx="2932647" cy="2743200"/>
          </a:xfrm>
        </p:spPr>
      </p:pic>
      <p:sp>
        <p:nvSpPr>
          <p:cNvPr id="8" name="Rectangle: Rounded Corners 7">
            <a:extLst>
              <a:ext uri="{FF2B5EF4-FFF2-40B4-BE49-F238E27FC236}">
                <a16:creationId xmlns:a16="http://schemas.microsoft.com/office/drawing/2014/main" id="{947D543E-C58B-3650-BBF6-940BF3DEDDE2}"/>
              </a:ext>
            </a:extLst>
          </p:cNvPr>
          <p:cNvSpPr/>
          <p:nvPr/>
        </p:nvSpPr>
        <p:spPr>
          <a:xfrm>
            <a:off x="990601" y="2743200"/>
            <a:ext cx="1295400" cy="3048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Arrow: Right 10">
            <a:extLst>
              <a:ext uri="{FF2B5EF4-FFF2-40B4-BE49-F238E27FC236}">
                <a16:creationId xmlns:a16="http://schemas.microsoft.com/office/drawing/2014/main" id="{CE388E05-D969-0F40-3878-D76D07F94981}"/>
              </a:ext>
            </a:extLst>
          </p:cNvPr>
          <p:cNvSpPr/>
          <p:nvPr/>
        </p:nvSpPr>
        <p:spPr>
          <a:xfrm>
            <a:off x="7086600" y="2819400"/>
            <a:ext cx="685800" cy="685800"/>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00C6C229-82DD-4D41-847C-AE10128A6B1A}"/>
              </a:ext>
            </a:extLst>
          </p:cNvPr>
          <p:cNvGrpSpPr/>
          <p:nvPr/>
        </p:nvGrpSpPr>
        <p:grpSpPr>
          <a:xfrm>
            <a:off x="8229600" y="1600201"/>
            <a:ext cx="3591426" cy="3581399"/>
            <a:chOff x="8229600" y="1600201"/>
            <a:chExt cx="3591426" cy="3581399"/>
          </a:xfrm>
        </p:grpSpPr>
        <p:pic>
          <p:nvPicPr>
            <p:cNvPr id="10" name="Picture 9">
              <a:extLst>
                <a:ext uri="{FF2B5EF4-FFF2-40B4-BE49-F238E27FC236}">
                  <a16:creationId xmlns:a16="http://schemas.microsoft.com/office/drawing/2014/main" id="{9A10E77F-0514-546C-73E6-A33DF585D146}"/>
                </a:ext>
              </a:extLst>
            </p:cNvPr>
            <p:cNvPicPr>
              <a:picLocks noChangeAspect="1"/>
            </p:cNvPicPr>
            <p:nvPr/>
          </p:nvPicPr>
          <p:blipFill rotWithShape="1">
            <a:blip r:embed="rId3"/>
            <a:srcRect b="5064"/>
            <a:stretch/>
          </p:blipFill>
          <p:spPr>
            <a:xfrm>
              <a:off x="8229600" y="1600201"/>
              <a:ext cx="3591426" cy="3581399"/>
            </a:xfrm>
            <a:prstGeom prst="rect">
              <a:avLst/>
            </a:prstGeom>
          </p:spPr>
        </p:pic>
        <p:sp>
          <p:nvSpPr>
            <p:cNvPr id="12" name="Rectangle: Rounded Corners 11">
              <a:extLst>
                <a:ext uri="{FF2B5EF4-FFF2-40B4-BE49-F238E27FC236}">
                  <a16:creationId xmlns:a16="http://schemas.microsoft.com/office/drawing/2014/main" id="{04845D4A-C988-DC4D-9922-D62600D35F51}"/>
                </a:ext>
              </a:extLst>
            </p:cNvPr>
            <p:cNvSpPr/>
            <p:nvPr/>
          </p:nvSpPr>
          <p:spPr>
            <a:xfrm>
              <a:off x="9220200" y="4648200"/>
              <a:ext cx="1295400" cy="3048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9" name="Picture 8">
            <a:extLst>
              <a:ext uri="{FF2B5EF4-FFF2-40B4-BE49-F238E27FC236}">
                <a16:creationId xmlns:a16="http://schemas.microsoft.com/office/drawing/2014/main" id="{B94B2E6A-130B-9F87-8D07-B82CCB9E7B5E}"/>
              </a:ext>
            </a:extLst>
          </p:cNvPr>
          <p:cNvPicPr>
            <a:picLocks noChangeAspect="1"/>
          </p:cNvPicPr>
          <p:nvPr/>
        </p:nvPicPr>
        <p:blipFill>
          <a:blip r:embed="rId4"/>
          <a:stretch>
            <a:fillRect/>
          </a:stretch>
        </p:blipFill>
        <p:spPr>
          <a:xfrm>
            <a:off x="3476413" y="1533427"/>
            <a:ext cx="3514119" cy="4604503"/>
          </a:xfrm>
          <a:prstGeom prst="rect">
            <a:avLst/>
          </a:prstGeom>
        </p:spPr>
      </p:pic>
    </p:spTree>
    <p:extLst>
      <p:ext uri="{BB962C8B-B14F-4D97-AF65-F5344CB8AC3E}">
        <p14:creationId xmlns:p14="http://schemas.microsoft.com/office/powerpoint/2010/main" val="240444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9532-A5A5-4843-DAAC-030B8DB34BD6}"/>
              </a:ext>
            </a:extLst>
          </p:cNvPr>
          <p:cNvSpPr>
            <a:spLocks noGrp="1"/>
          </p:cNvSpPr>
          <p:nvPr>
            <p:ph type="title"/>
          </p:nvPr>
        </p:nvSpPr>
        <p:spPr/>
        <p:txBody>
          <a:bodyPr/>
          <a:lstStyle/>
          <a:p>
            <a:r>
              <a:rPr lang="en-US"/>
              <a:t>Analyze for different distance R1</a:t>
            </a:r>
          </a:p>
        </p:txBody>
      </p:sp>
      <p:sp>
        <p:nvSpPr>
          <p:cNvPr id="9" name="TextBox 8">
            <a:extLst>
              <a:ext uri="{FF2B5EF4-FFF2-40B4-BE49-F238E27FC236}">
                <a16:creationId xmlns:a16="http://schemas.microsoft.com/office/drawing/2014/main" id="{CB575DAD-62A1-86BC-B5BB-95866F0892A5}"/>
              </a:ext>
            </a:extLst>
          </p:cNvPr>
          <p:cNvSpPr txBox="1"/>
          <p:nvPr/>
        </p:nvSpPr>
        <p:spPr>
          <a:xfrm>
            <a:off x="810285" y="114300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Add Parametric setup for R1 </a:t>
            </a:r>
          </a:p>
        </p:txBody>
      </p:sp>
      <p:grpSp>
        <p:nvGrpSpPr>
          <p:cNvPr id="21" name="Group 20">
            <a:extLst>
              <a:ext uri="{FF2B5EF4-FFF2-40B4-BE49-F238E27FC236}">
                <a16:creationId xmlns:a16="http://schemas.microsoft.com/office/drawing/2014/main" id="{9F52AA3E-9029-450E-7C62-DBC1ADF3D33B}"/>
              </a:ext>
            </a:extLst>
          </p:cNvPr>
          <p:cNvGrpSpPr/>
          <p:nvPr/>
        </p:nvGrpSpPr>
        <p:grpSpPr>
          <a:xfrm>
            <a:off x="304799" y="1600200"/>
            <a:ext cx="4267200" cy="2152822"/>
            <a:chOff x="304799" y="1600200"/>
            <a:chExt cx="4267200" cy="2152822"/>
          </a:xfrm>
        </p:grpSpPr>
        <p:pic>
          <p:nvPicPr>
            <p:cNvPr id="7" name="Picture 6">
              <a:extLst>
                <a:ext uri="{FF2B5EF4-FFF2-40B4-BE49-F238E27FC236}">
                  <a16:creationId xmlns:a16="http://schemas.microsoft.com/office/drawing/2014/main" id="{26FEDBEC-BB3B-EB9B-FC8A-058EB71D20C6}"/>
                </a:ext>
              </a:extLst>
            </p:cNvPr>
            <p:cNvPicPr>
              <a:picLocks noChangeAspect="1"/>
            </p:cNvPicPr>
            <p:nvPr/>
          </p:nvPicPr>
          <p:blipFill>
            <a:blip r:embed="rId2"/>
            <a:stretch>
              <a:fillRect/>
            </a:stretch>
          </p:blipFill>
          <p:spPr>
            <a:xfrm>
              <a:off x="304799" y="1600200"/>
              <a:ext cx="4267200" cy="2152822"/>
            </a:xfrm>
            <a:prstGeom prst="rect">
              <a:avLst/>
            </a:prstGeom>
          </p:spPr>
        </p:pic>
        <p:sp>
          <p:nvSpPr>
            <p:cNvPr id="10" name="Rectangle: Rounded Corners 9">
              <a:extLst>
                <a:ext uri="{FF2B5EF4-FFF2-40B4-BE49-F238E27FC236}">
                  <a16:creationId xmlns:a16="http://schemas.microsoft.com/office/drawing/2014/main" id="{579DF927-019B-A7ED-889F-113C78F4E054}"/>
                </a:ext>
              </a:extLst>
            </p:cNvPr>
            <p:cNvSpPr/>
            <p:nvPr/>
          </p:nvSpPr>
          <p:spPr>
            <a:xfrm>
              <a:off x="1066800" y="2275094"/>
              <a:ext cx="1295400" cy="23950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EA87662-C8A4-DFAC-3416-F4E4E688CA59}"/>
                </a:ext>
              </a:extLst>
            </p:cNvPr>
            <p:cNvSpPr/>
            <p:nvPr/>
          </p:nvSpPr>
          <p:spPr>
            <a:xfrm>
              <a:off x="2895600" y="2510828"/>
              <a:ext cx="1143000" cy="15617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16081D81-0626-EE18-3D32-F6891FD2BD89}"/>
              </a:ext>
            </a:extLst>
          </p:cNvPr>
          <p:cNvGrpSpPr/>
          <p:nvPr/>
        </p:nvGrpSpPr>
        <p:grpSpPr>
          <a:xfrm>
            <a:off x="5979814" y="1319045"/>
            <a:ext cx="3262768" cy="2433977"/>
            <a:chOff x="5638800" y="1319045"/>
            <a:chExt cx="3262768" cy="2433977"/>
          </a:xfrm>
        </p:grpSpPr>
        <p:pic>
          <p:nvPicPr>
            <p:cNvPr id="13" name="Picture 12">
              <a:extLst>
                <a:ext uri="{FF2B5EF4-FFF2-40B4-BE49-F238E27FC236}">
                  <a16:creationId xmlns:a16="http://schemas.microsoft.com/office/drawing/2014/main" id="{C61861D2-5668-F252-2416-5383E50D4BE3}"/>
                </a:ext>
              </a:extLst>
            </p:cNvPr>
            <p:cNvPicPr>
              <a:picLocks noChangeAspect="1"/>
            </p:cNvPicPr>
            <p:nvPr/>
          </p:nvPicPr>
          <p:blipFill>
            <a:blip r:embed="rId3"/>
            <a:stretch>
              <a:fillRect/>
            </a:stretch>
          </p:blipFill>
          <p:spPr>
            <a:xfrm>
              <a:off x="5638800" y="1319045"/>
              <a:ext cx="3262768" cy="2433977"/>
            </a:xfrm>
            <a:prstGeom prst="rect">
              <a:avLst/>
            </a:prstGeom>
          </p:spPr>
        </p:pic>
        <p:sp>
          <p:nvSpPr>
            <p:cNvPr id="14" name="Rectangle: Rounded Corners 13">
              <a:extLst>
                <a:ext uri="{FF2B5EF4-FFF2-40B4-BE49-F238E27FC236}">
                  <a16:creationId xmlns:a16="http://schemas.microsoft.com/office/drawing/2014/main" id="{FD07D830-87E4-0498-3089-76F652705BA8}"/>
                </a:ext>
              </a:extLst>
            </p:cNvPr>
            <p:cNvSpPr/>
            <p:nvPr/>
          </p:nvSpPr>
          <p:spPr>
            <a:xfrm>
              <a:off x="8229600" y="1600200"/>
              <a:ext cx="533400" cy="1524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171E2851-0791-E141-73AA-DE0BD56ECC42}"/>
              </a:ext>
            </a:extLst>
          </p:cNvPr>
          <p:cNvGrpSpPr/>
          <p:nvPr/>
        </p:nvGrpSpPr>
        <p:grpSpPr>
          <a:xfrm>
            <a:off x="8394574" y="4043230"/>
            <a:ext cx="3124200" cy="2173069"/>
            <a:chOff x="8394574" y="4043230"/>
            <a:chExt cx="3124200" cy="2173069"/>
          </a:xfrm>
        </p:grpSpPr>
        <p:pic>
          <p:nvPicPr>
            <p:cNvPr id="5" name="Picture 4">
              <a:extLst>
                <a:ext uri="{FF2B5EF4-FFF2-40B4-BE49-F238E27FC236}">
                  <a16:creationId xmlns:a16="http://schemas.microsoft.com/office/drawing/2014/main" id="{89EB242D-990F-AD36-0CEE-573805F270C1}"/>
                </a:ext>
              </a:extLst>
            </p:cNvPr>
            <p:cNvPicPr>
              <a:picLocks noChangeAspect="1"/>
            </p:cNvPicPr>
            <p:nvPr/>
          </p:nvPicPr>
          <p:blipFill>
            <a:blip r:embed="rId4"/>
            <a:stretch>
              <a:fillRect/>
            </a:stretch>
          </p:blipFill>
          <p:spPr>
            <a:xfrm>
              <a:off x="8394574" y="4043230"/>
              <a:ext cx="3124200" cy="2173069"/>
            </a:xfrm>
            <a:prstGeom prst="rect">
              <a:avLst/>
            </a:prstGeom>
          </p:spPr>
        </p:pic>
        <p:sp>
          <p:nvSpPr>
            <p:cNvPr id="15" name="Rectangle: Rounded Corners 14">
              <a:extLst>
                <a:ext uri="{FF2B5EF4-FFF2-40B4-BE49-F238E27FC236}">
                  <a16:creationId xmlns:a16="http://schemas.microsoft.com/office/drawing/2014/main" id="{454F59D4-B917-AF98-0424-1401850E264A}"/>
                </a:ext>
              </a:extLst>
            </p:cNvPr>
            <p:cNvSpPr/>
            <p:nvPr/>
          </p:nvSpPr>
          <p:spPr>
            <a:xfrm>
              <a:off x="8394574" y="4343400"/>
              <a:ext cx="1206626" cy="18288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75612D1D-F99C-0B27-C363-DB7C0A069C15}"/>
                </a:ext>
              </a:extLst>
            </p:cNvPr>
            <p:cNvSpPr/>
            <p:nvPr/>
          </p:nvSpPr>
          <p:spPr>
            <a:xfrm>
              <a:off x="9677400" y="4800600"/>
              <a:ext cx="457200" cy="2286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7" name="Arrow: Right 16">
            <a:extLst>
              <a:ext uri="{FF2B5EF4-FFF2-40B4-BE49-F238E27FC236}">
                <a16:creationId xmlns:a16="http://schemas.microsoft.com/office/drawing/2014/main" id="{5EBA30C1-DFBF-C57E-6DE0-81496BAB4BDF}"/>
              </a:ext>
            </a:extLst>
          </p:cNvPr>
          <p:cNvSpPr/>
          <p:nvPr/>
        </p:nvSpPr>
        <p:spPr>
          <a:xfrm>
            <a:off x="4724400" y="2275094"/>
            <a:ext cx="838200" cy="544306"/>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row: Bent 17">
            <a:extLst>
              <a:ext uri="{FF2B5EF4-FFF2-40B4-BE49-F238E27FC236}">
                <a16:creationId xmlns:a16="http://schemas.microsoft.com/office/drawing/2014/main" id="{8E75EFA2-8B5C-6916-16C0-7CA75FE56138}"/>
              </a:ext>
            </a:extLst>
          </p:cNvPr>
          <p:cNvSpPr/>
          <p:nvPr/>
        </p:nvSpPr>
        <p:spPr>
          <a:xfrm rot="5400000">
            <a:off x="9713614" y="2510828"/>
            <a:ext cx="990600" cy="918172"/>
          </a:xfrm>
          <a:prstGeom prst="bentArrow">
            <a:avLst>
              <a:gd name="adj1" fmla="val 25000"/>
              <a:gd name="adj2" fmla="val 32888"/>
              <a:gd name="adj3" fmla="val 36832"/>
              <a:gd name="adj4" fmla="val 22057"/>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CA175080-489D-0B81-6615-B5E3EA5F3FA3}"/>
              </a:ext>
            </a:extLst>
          </p:cNvPr>
          <p:cNvGrpSpPr/>
          <p:nvPr/>
        </p:nvGrpSpPr>
        <p:grpSpPr>
          <a:xfrm>
            <a:off x="2598497" y="4248210"/>
            <a:ext cx="2618715" cy="2152822"/>
            <a:chOff x="304799" y="1600200"/>
            <a:chExt cx="2618715" cy="2152822"/>
          </a:xfrm>
        </p:grpSpPr>
        <p:pic>
          <p:nvPicPr>
            <p:cNvPr id="23" name="Picture 22">
              <a:extLst>
                <a:ext uri="{FF2B5EF4-FFF2-40B4-BE49-F238E27FC236}">
                  <a16:creationId xmlns:a16="http://schemas.microsoft.com/office/drawing/2014/main" id="{E681BDCB-183C-011A-CF6D-F7A428FD61E2}"/>
                </a:ext>
              </a:extLst>
            </p:cNvPr>
            <p:cNvPicPr>
              <a:picLocks noChangeAspect="1"/>
            </p:cNvPicPr>
            <p:nvPr/>
          </p:nvPicPr>
          <p:blipFill rotWithShape="1">
            <a:blip r:embed="rId2"/>
            <a:srcRect r="38631"/>
            <a:stretch/>
          </p:blipFill>
          <p:spPr>
            <a:xfrm>
              <a:off x="304799" y="1600200"/>
              <a:ext cx="2618715" cy="2152822"/>
            </a:xfrm>
            <a:prstGeom prst="rect">
              <a:avLst/>
            </a:prstGeom>
          </p:spPr>
        </p:pic>
        <p:sp>
          <p:nvSpPr>
            <p:cNvPr id="24" name="Rectangle: Rounded Corners 23">
              <a:extLst>
                <a:ext uri="{FF2B5EF4-FFF2-40B4-BE49-F238E27FC236}">
                  <a16:creationId xmlns:a16="http://schemas.microsoft.com/office/drawing/2014/main" id="{7C86DD71-4955-7408-BFDA-666CD04485F7}"/>
                </a:ext>
              </a:extLst>
            </p:cNvPr>
            <p:cNvSpPr/>
            <p:nvPr/>
          </p:nvSpPr>
          <p:spPr>
            <a:xfrm>
              <a:off x="1112066" y="2415348"/>
              <a:ext cx="914400" cy="23689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6" name="Arrow: Right 25">
            <a:extLst>
              <a:ext uri="{FF2B5EF4-FFF2-40B4-BE49-F238E27FC236}">
                <a16:creationId xmlns:a16="http://schemas.microsoft.com/office/drawing/2014/main" id="{7C24F0E5-1A4A-99EB-6A28-2266AE2254D9}"/>
              </a:ext>
            </a:extLst>
          </p:cNvPr>
          <p:cNvSpPr/>
          <p:nvPr/>
        </p:nvSpPr>
        <p:spPr>
          <a:xfrm rot="10800000">
            <a:off x="5775157" y="4914900"/>
            <a:ext cx="1844841" cy="544306"/>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8A1EB819-5AF7-CE1D-132E-B2C7BEA9844A}"/>
              </a:ext>
            </a:extLst>
          </p:cNvPr>
          <p:cNvCxnSpPr>
            <a:cxnSpLocks/>
          </p:cNvCxnSpPr>
          <p:nvPr/>
        </p:nvCxnSpPr>
        <p:spPr>
          <a:xfrm>
            <a:off x="440436" y="3895253"/>
            <a:ext cx="11433048"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96B0BE4-A7AD-73EC-C8AC-F5B1D3190F62}"/>
              </a:ext>
            </a:extLst>
          </p:cNvPr>
          <p:cNvSpPr txBox="1"/>
          <p:nvPr/>
        </p:nvSpPr>
        <p:spPr>
          <a:xfrm>
            <a:off x="6096001" y="5631591"/>
            <a:ext cx="2222374" cy="600164"/>
          </a:xfrm>
          <a:prstGeom prst="rect">
            <a:avLst/>
          </a:prstGeom>
          <a:solidFill>
            <a:schemeClr val="accent1"/>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You can define the start/stop/step accordingly. More steps mean more simulation time</a:t>
            </a:r>
          </a:p>
        </p:txBody>
      </p:sp>
    </p:spTree>
    <p:extLst>
      <p:ext uri="{BB962C8B-B14F-4D97-AF65-F5344CB8AC3E}">
        <p14:creationId xmlns:p14="http://schemas.microsoft.com/office/powerpoint/2010/main" val="4064897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5B6F-EC13-8430-17BF-C6E6B7430EC5}"/>
              </a:ext>
            </a:extLst>
          </p:cNvPr>
          <p:cNvSpPr>
            <a:spLocks noGrp="1"/>
          </p:cNvSpPr>
          <p:nvPr>
            <p:ph type="title"/>
          </p:nvPr>
        </p:nvSpPr>
        <p:spPr/>
        <p:txBody>
          <a:bodyPr/>
          <a:lstStyle/>
          <a:p>
            <a:r>
              <a:rPr lang="en-US" dirty="0"/>
              <a:t>Plotting results</a:t>
            </a:r>
          </a:p>
        </p:txBody>
      </p:sp>
      <p:grpSp>
        <p:nvGrpSpPr>
          <p:cNvPr id="19" name="Group 18">
            <a:extLst>
              <a:ext uri="{FF2B5EF4-FFF2-40B4-BE49-F238E27FC236}">
                <a16:creationId xmlns:a16="http://schemas.microsoft.com/office/drawing/2014/main" id="{2F34C5AF-5F43-1719-02CE-800234E6FA99}"/>
              </a:ext>
            </a:extLst>
          </p:cNvPr>
          <p:cNvGrpSpPr/>
          <p:nvPr/>
        </p:nvGrpSpPr>
        <p:grpSpPr>
          <a:xfrm>
            <a:off x="6842369" y="1921342"/>
            <a:ext cx="5043935" cy="3449518"/>
            <a:chOff x="6266669" y="1857334"/>
            <a:chExt cx="5043935" cy="3449518"/>
          </a:xfrm>
        </p:grpSpPr>
        <p:pic>
          <p:nvPicPr>
            <p:cNvPr id="18" name="Picture 17">
              <a:extLst>
                <a:ext uri="{FF2B5EF4-FFF2-40B4-BE49-F238E27FC236}">
                  <a16:creationId xmlns:a16="http://schemas.microsoft.com/office/drawing/2014/main" id="{948CCF86-8C16-21AC-850C-936916367D3E}"/>
                </a:ext>
              </a:extLst>
            </p:cNvPr>
            <p:cNvPicPr>
              <a:picLocks noChangeAspect="1"/>
            </p:cNvPicPr>
            <p:nvPr/>
          </p:nvPicPr>
          <p:blipFill>
            <a:blip r:embed="rId2"/>
            <a:stretch>
              <a:fillRect/>
            </a:stretch>
          </p:blipFill>
          <p:spPr>
            <a:xfrm>
              <a:off x="6266669" y="1857334"/>
              <a:ext cx="5043935" cy="3449518"/>
            </a:xfrm>
            <a:prstGeom prst="rect">
              <a:avLst/>
            </a:prstGeom>
          </p:spPr>
        </p:pic>
        <p:sp>
          <p:nvSpPr>
            <p:cNvPr id="9" name="Rectangle: Rounded Corners 8">
              <a:extLst>
                <a:ext uri="{FF2B5EF4-FFF2-40B4-BE49-F238E27FC236}">
                  <a16:creationId xmlns:a16="http://schemas.microsoft.com/office/drawing/2014/main" id="{DF3692B1-7EC9-434E-A2E2-4EC2740D9B09}"/>
                </a:ext>
              </a:extLst>
            </p:cNvPr>
            <p:cNvSpPr/>
            <p:nvPr/>
          </p:nvSpPr>
          <p:spPr>
            <a:xfrm>
              <a:off x="6720840" y="2258568"/>
              <a:ext cx="1197864" cy="17735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DF944C0B-6EA1-CD4D-7E1F-3050E6515014}"/>
                </a:ext>
              </a:extLst>
            </p:cNvPr>
            <p:cNvSpPr/>
            <p:nvPr/>
          </p:nvSpPr>
          <p:spPr>
            <a:xfrm>
              <a:off x="8512446" y="2292964"/>
              <a:ext cx="777240" cy="17735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268F7FC0-BB3E-DCCB-FE89-6ECD7A96CC7B}"/>
                </a:ext>
              </a:extLst>
            </p:cNvPr>
            <p:cNvSpPr/>
            <p:nvPr/>
          </p:nvSpPr>
          <p:spPr>
            <a:xfrm>
              <a:off x="10393680" y="3945240"/>
              <a:ext cx="777240" cy="17735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036E89ED-D2DB-9EAA-825B-85CEB4CC7D14}"/>
                </a:ext>
              </a:extLst>
            </p:cNvPr>
            <p:cNvSpPr/>
            <p:nvPr/>
          </p:nvSpPr>
          <p:spPr>
            <a:xfrm>
              <a:off x="9280851" y="3209095"/>
              <a:ext cx="1225624" cy="17735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D79F91FE-04B2-C2C9-E7DE-7B2DF5768F20}"/>
                </a:ext>
              </a:extLst>
            </p:cNvPr>
            <p:cNvSpPr/>
            <p:nvPr/>
          </p:nvSpPr>
          <p:spPr>
            <a:xfrm>
              <a:off x="7997952" y="3386450"/>
              <a:ext cx="777240" cy="17735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FA693216-981E-6255-566A-E3B9D5C83ED3}"/>
                </a:ext>
              </a:extLst>
            </p:cNvPr>
            <p:cNvSpPr/>
            <p:nvPr/>
          </p:nvSpPr>
          <p:spPr>
            <a:xfrm>
              <a:off x="7863840" y="5040272"/>
              <a:ext cx="777240" cy="17735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1E15F9A7-D2BE-DFB6-3AD3-35F2AECCF568}"/>
              </a:ext>
            </a:extLst>
          </p:cNvPr>
          <p:cNvPicPr>
            <a:picLocks noChangeAspect="1"/>
          </p:cNvPicPr>
          <p:nvPr/>
        </p:nvPicPr>
        <p:blipFill>
          <a:blip r:embed="rId3"/>
          <a:stretch>
            <a:fillRect/>
          </a:stretch>
        </p:blipFill>
        <p:spPr>
          <a:xfrm>
            <a:off x="227057" y="1371600"/>
            <a:ext cx="5305476" cy="3200400"/>
          </a:xfrm>
          <a:prstGeom prst="rect">
            <a:avLst/>
          </a:prstGeom>
        </p:spPr>
      </p:pic>
      <p:sp>
        <p:nvSpPr>
          <p:cNvPr id="6" name="Rectangle: Rounded Corners 5">
            <a:extLst>
              <a:ext uri="{FF2B5EF4-FFF2-40B4-BE49-F238E27FC236}">
                <a16:creationId xmlns:a16="http://schemas.microsoft.com/office/drawing/2014/main" id="{4F302C1D-F95C-94F1-7BB9-E0A4CED4D572}"/>
              </a:ext>
            </a:extLst>
          </p:cNvPr>
          <p:cNvSpPr/>
          <p:nvPr/>
        </p:nvSpPr>
        <p:spPr>
          <a:xfrm>
            <a:off x="457200" y="1676401"/>
            <a:ext cx="609600" cy="1524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E4490ED8-8083-E0FC-7D55-3321FC06BC93}"/>
              </a:ext>
            </a:extLst>
          </p:cNvPr>
          <p:cNvSpPr/>
          <p:nvPr/>
        </p:nvSpPr>
        <p:spPr>
          <a:xfrm>
            <a:off x="914400" y="2057402"/>
            <a:ext cx="2590800" cy="26517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C91E0097-E951-C0D8-3A35-B626C7F6AEB3}"/>
              </a:ext>
            </a:extLst>
          </p:cNvPr>
          <p:cNvSpPr/>
          <p:nvPr/>
        </p:nvSpPr>
        <p:spPr>
          <a:xfrm>
            <a:off x="3733800" y="2080406"/>
            <a:ext cx="1676400" cy="24216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98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9076-D125-AD1C-EFF6-9D66BDDBE45E}"/>
              </a:ext>
            </a:extLst>
          </p:cNvPr>
          <p:cNvSpPr>
            <a:spLocks noGrp="1"/>
          </p:cNvSpPr>
          <p:nvPr>
            <p:ph type="title"/>
          </p:nvPr>
        </p:nvSpPr>
        <p:spPr/>
        <p:txBody>
          <a:bodyPr/>
          <a:lstStyle/>
          <a:p>
            <a:r>
              <a:rPr lang="en-US"/>
              <a:t>Received Power for Comms scenario</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AED561D-8FE0-5A1D-1A06-639F3B16C808}"/>
                  </a:ext>
                </a:extLst>
              </p:cNvPr>
              <p:cNvSpPr txBox="1"/>
              <p:nvPr/>
            </p:nvSpPr>
            <p:spPr>
              <a:xfrm>
                <a:off x="1011725" y="4674515"/>
                <a:ext cx="2619351" cy="5625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𝜋</m:t>
                          </m:r>
                          <m:sSubSup>
                            <m:sSubSup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bSup>
                        </m:den>
                      </m:f>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𝐺</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
                        <m:d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𝜃</m:t>
                          </m:r>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𝜑</m:t>
                          </m:r>
                        </m:e>
                      </m:d>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type m:val="lin"/>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𝑊</m:t>
                          </m:r>
                        </m:num>
                        <m:den>
                          <m:sSup>
                            <m:sSup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e>
                            <m:sup>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den>
                      </m:f>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16" name="TextBox 15">
                <a:extLst>
                  <a:ext uri="{FF2B5EF4-FFF2-40B4-BE49-F238E27FC236}">
                    <a16:creationId xmlns:a16="http://schemas.microsoft.com/office/drawing/2014/main" id="{1AED561D-8FE0-5A1D-1A06-639F3B16C808}"/>
                  </a:ext>
                </a:extLst>
              </p:cNvPr>
              <p:cNvSpPr txBox="1">
                <a:spLocks noRot="1" noChangeAspect="1" noMove="1" noResize="1" noEditPoints="1" noAdjustHandles="1" noChangeArrowheads="1" noChangeShapeType="1" noTextEdit="1"/>
              </p:cNvSpPr>
              <p:nvPr/>
            </p:nvSpPr>
            <p:spPr>
              <a:xfrm>
                <a:off x="1011725" y="4674515"/>
                <a:ext cx="2619351" cy="562526"/>
              </a:xfrm>
              <a:prstGeom prst="rect">
                <a:avLst/>
              </a:prstGeom>
              <a:blipFill>
                <a:blip r:embed="rId3"/>
                <a:stretch>
                  <a:fillRect t="-31522" b="-59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ED6DAC6-B88A-242F-B04A-2CC911442954}"/>
                  </a:ext>
                </a:extLst>
              </p:cNvPr>
              <p:cNvSpPr txBox="1"/>
              <p:nvPr/>
            </p:nvSpPr>
            <p:spPr>
              <a:xfrm>
                <a:off x="93637" y="4145760"/>
                <a:ext cx="303066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𝑒</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𝐴</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d>
                        <m:dPr>
                          <m:begChr m:val="["/>
                          <m:endChr m:val="]"/>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𝑊</m:t>
                          </m:r>
                        </m:e>
                      </m:d>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(1)</m:t>
                      </m:r>
                    </m:oMath>
                  </m:oMathPara>
                </a14:m>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17" name="TextBox 16">
                <a:extLst>
                  <a:ext uri="{FF2B5EF4-FFF2-40B4-BE49-F238E27FC236}">
                    <a16:creationId xmlns:a16="http://schemas.microsoft.com/office/drawing/2014/main" id="{BED6DAC6-B88A-242F-B04A-2CC911442954}"/>
                  </a:ext>
                </a:extLst>
              </p:cNvPr>
              <p:cNvSpPr txBox="1">
                <a:spLocks noRot="1" noChangeAspect="1" noMove="1" noResize="1" noEditPoints="1" noAdjustHandles="1" noChangeArrowheads="1" noChangeShapeType="1" noTextEdit="1"/>
              </p:cNvSpPr>
              <p:nvPr/>
            </p:nvSpPr>
            <p:spPr>
              <a:xfrm>
                <a:off x="93637" y="4145760"/>
                <a:ext cx="3030668" cy="307777"/>
              </a:xfrm>
              <a:prstGeom prst="rect">
                <a:avLst/>
              </a:prstGeom>
              <a:blipFill>
                <a:blip r:embed="rId4"/>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16FB551-D28D-6785-C064-F09A31EC91B7}"/>
                  </a:ext>
                </a:extLst>
              </p:cNvPr>
              <p:cNvSpPr txBox="1">
                <a:spLocks/>
              </p:cNvSpPr>
              <p:nvPr/>
            </p:nvSpPr>
            <p:spPr>
              <a:xfrm>
                <a:off x="8712865" y="334875"/>
                <a:ext cx="32766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Calibri" panose="020F0502020204030204"/>
                    <a:ea typeface="+mn-ea"/>
                    <a:cs typeface="+mn-cs"/>
                  </a:rPr>
                  <a:t>Assumptions: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Tx and Rx Antennas are impedance-matched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Tx and Rx Antennas are polarization-matched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Tx and Rx Antenna radiation efficiency </a:t>
                </a:r>
                <a14:m>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𝑒</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m:t>
                        </m:r>
                      </m:sub>
                    </m:sSub>
                  </m:oMath>
                </a14:m>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is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18" name="TextBox 17">
                <a:extLst>
                  <a:ext uri="{FF2B5EF4-FFF2-40B4-BE49-F238E27FC236}">
                    <a16:creationId xmlns:a16="http://schemas.microsoft.com/office/drawing/2014/main" id="{C16FB551-D28D-6785-C064-F09A31EC91B7}"/>
                  </a:ext>
                </a:extLst>
              </p:cNvPr>
              <p:cNvSpPr txBox="1">
                <a:spLocks noRot="1" noChangeAspect="1" noMove="1" noResize="1" noEditPoints="1" noAdjustHandles="1" noChangeArrowheads="1" noChangeShapeType="1" noTextEdit="1"/>
              </p:cNvSpPr>
              <p:nvPr/>
            </p:nvSpPr>
            <p:spPr>
              <a:xfrm>
                <a:off x="8712865" y="334875"/>
                <a:ext cx="3276600" cy="1015663"/>
              </a:xfrm>
              <a:prstGeom prst="rect">
                <a:avLst/>
              </a:prstGeom>
              <a:blipFill>
                <a:blip r:embed="rId5"/>
                <a:stretch>
                  <a:fillRect t="-5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3524AB2-83BD-A3CA-1538-E1344DD6C20F}"/>
                  </a:ext>
                </a:extLst>
              </p:cNvPr>
              <p:cNvSpPr txBox="1"/>
              <p:nvPr/>
            </p:nvSpPr>
            <p:spPr>
              <a:xfrm>
                <a:off x="1011725" y="5282029"/>
                <a:ext cx="2619351" cy="5245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𝐴</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p>
                            <m:sSupPr>
                              <m:ctrlP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𝜆</m:t>
                              </m:r>
                            </m:e>
                            <m:sup>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num>
                        <m:den>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𝜋</m:t>
                          </m:r>
                        </m:den>
                      </m:f>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m:rPr>
                              <m:sty m:val="p"/>
                            </m:rPr>
                            <a:rPr kumimoji="0" lang="en-US" sz="1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D</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
                        <m:d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𝜃</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𝜑</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e>
                      </m:d>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p>
                        <m:sSup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𝑚</m:t>
                          </m:r>
                        </m:e>
                        <m:sup>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20" name="TextBox 19">
                <a:extLst>
                  <a:ext uri="{FF2B5EF4-FFF2-40B4-BE49-F238E27FC236}">
                    <a16:creationId xmlns:a16="http://schemas.microsoft.com/office/drawing/2014/main" id="{13524AB2-83BD-A3CA-1538-E1344DD6C20F}"/>
                  </a:ext>
                </a:extLst>
              </p:cNvPr>
              <p:cNvSpPr txBox="1">
                <a:spLocks noRot="1" noChangeAspect="1" noMove="1" noResize="1" noEditPoints="1" noAdjustHandles="1" noChangeArrowheads="1" noChangeShapeType="1" noTextEdit="1"/>
              </p:cNvSpPr>
              <p:nvPr/>
            </p:nvSpPr>
            <p:spPr>
              <a:xfrm>
                <a:off x="1011725" y="5282029"/>
                <a:ext cx="2619351" cy="52456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D0BC6A7-8A56-2076-17C8-0E709A8B2AA3}"/>
                  </a:ext>
                </a:extLst>
              </p:cNvPr>
              <p:cNvSpPr txBox="1"/>
              <p:nvPr/>
            </p:nvSpPr>
            <p:spPr>
              <a:xfrm>
                <a:off x="1019675" y="5918461"/>
                <a:ext cx="261935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𝐺</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𝑒</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𝐷</m:t>
                      </m:r>
                    </m:oMath>
                  </m:oMathPara>
                </a14:m>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22" name="TextBox 21">
                <a:extLst>
                  <a:ext uri="{FF2B5EF4-FFF2-40B4-BE49-F238E27FC236}">
                    <a16:creationId xmlns:a16="http://schemas.microsoft.com/office/drawing/2014/main" id="{6D0BC6A7-8A56-2076-17C8-0E709A8B2AA3}"/>
                  </a:ext>
                </a:extLst>
              </p:cNvPr>
              <p:cNvSpPr txBox="1">
                <a:spLocks noRot="1" noChangeAspect="1" noMove="1" noResize="1" noEditPoints="1" noAdjustHandles="1" noChangeArrowheads="1" noChangeShapeType="1" noTextEdit="1"/>
              </p:cNvSpPr>
              <p:nvPr/>
            </p:nvSpPr>
            <p:spPr>
              <a:xfrm>
                <a:off x="1019675" y="5918461"/>
                <a:ext cx="2619351"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D4CDDB1-DD83-C67B-05DA-C61D3526E0D1}"/>
                  </a:ext>
                </a:extLst>
              </p:cNvPr>
              <p:cNvSpPr txBox="1"/>
              <p:nvPr/>
            </p:nvSpPr>
            <p:spPr>
              <a:xfrm>
                <a:off x="8985138" y="3626433"/>
                <a:ext cx="3030668" cy="57618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m:t>
                      </m:r>
                      <m:f>
                        <m:f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𝑃</m:t>
                              </m:r>
                            </m:e>
                            <m: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𝑟𝑒𝑓𝑙</m:t>
                              </m:r>
                            </m:sub>
                          </m:sSub>
                        </m:num>
                        <m:den>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4</m:t>
                          </m:r>
                          <m:r>
                            <a:rPr kumimoji="0" lang="el-GR"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sSubSup>
                            <m:sSubSup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Sup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𝑅</m:t>
                              </m:r>
                            </m:e>
                            <m: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b>
                            <m:sup>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bSup>
                        </m:den>
                      </m:f>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f>
                        <m:fPr>
                          <m:ctrlP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p>
                            <m:sSupPr>
                              <m:ctrlP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𝜆</m:t>
                              </m:r>
                            </m:e>
                            <m:sup>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num>
                        <m:den>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𝜋</m:t>
                          </m:r>
                        </m:den>
                      </m:f>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𝐷</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m:t>
                          </m:r>
                        </m:sub>
                      </m:sSub>
                      <m:r>
                        <a:rPr kumimoji="0" lang="en-US" sz="14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𝐺</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m:t>
                              </m:r>
                            </m:sub>
                          </m:sSub>
                        </m:num>
                        <m:den>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𝐷</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m:t>
                              </m:r>
                            </m:sub>
                          </m:sSub>
                        </m:den>
                      </m:f>
                    </m:oMath>
                  </m:oMathPara>
                </a14:m>
                <a:endParaRPr kumimoji="0" lang="en-US" sz="14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26" name="TextBox 25">
                <a:extLst>
                  <a:ext uri="{FF2B5EF4-FFF2-40B4-BE49-F238E27FC236}">
                    <a16:creationId xmlns:a16="http://schemas.microsoft.com/office/drawing/2014/main" id="{3D4CDDB1-DD83-C67B-05DA-C61D3526E0D1}"/>
                  </a:ext>
                </a:extLst>
              </p:cNvPr>
              <p:cNvSpPr txBox="1">
                <a:spLocks noRot="1" noChangeAspect="1" noMove="1" noResize="1" noEditPoints="1" noAdjustHandles="1" noChangeArrowheads="1" noChangeShapeType="1" noTextEdit="1"/>
              </p:cNvSpPr>
              <p:nvPr/>
            </p:nvSpPr>
            <p:spPr>
              <a:xfrm>
                <a:off x="8985138" y="3626433"/>
                <a:ext cx="3030668" cy="57618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0C10A0C-9215-CB9B-8107-5733D7F3DC31}"/>
                  </a:ext>
                </a:extLst>
              </p:cNvPr>
              <p:cNvSpPr txBox="1"/>
              <p:nvPr/>
            </p:nvSpPr>
            <p:spPr>
              <a:xfrm>
                <a:off x="6926999" y="5616084"/>
                <a:ext cx="5106063" cy="704360"/>
              </a:xfrm>
              <a:prstGeom prst="rect">
                <a:avLst/>
              </a:prstGeom>
              <a:noFill/>
              <a:ln w="38100">
                <a:solidFill>
                  <a:schemeClr val="accent1"/>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𝑷</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𝒓</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l-GR"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l-GR"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𝝀</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𝟐</m:t>
                              </m:r>
                            </m:sup>
                          </m:sSup>
                        </m:num>
                        <m:den>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l-GR"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𝟒</m:t>
                          </m:r>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l-GR"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𝝅</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𝟑</m:t>
                              </m:r>
                            </m:sup>
                          </m:sSup>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𝑹</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𝟒</m:t>
                              </m:r>
                            </m:sup>
                          </m:sSup>
                        </m:den>
                      </m:f>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𝑷</m:t>
                          </m:r>
                        </m:e>
                        <m:sub>
                          <m:r>
                            <a:rPr kumimoji="0" lang="en-US" sz="18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𝒕</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l-GR"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𝝈</m:t>
                      </m:r>
                      <m:r>
                        <a:rPr kumimoji="0" lang="el-GR"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𝑮</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l-GR"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l-GR"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𝜽</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l-GR"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𝝋</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𝑮</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𝒓</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l-GR"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𝜽</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𝒓</m:t>
                          </m:r>
                        </m:sub>
                      </m:sSub>
                      <m:r>
                        <a:rPr kumimoji="0" lang="el-GR"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l-GR"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𝝋</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𝒓</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𝑾</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28" name="TextBox 27">
                <a:extLst>
                  <a:ext uri="{FF2B5EF4-FFF2-40B4-BE49-F238E27FC236}">
                    <a16:creationId xmlns:a16="http://schemas.microsoft.com/office/drawing/2014/main" id="{30C10A0C-9215-CB9B-8107-5733D7F3DC31}"/>
                  </a:ext>
                </a:extLst>
              </p:cNvPr>
              <p:cNvSpPr txBox="1">
                <a:spLocks noRot="1" noChangeAspect="1" noMove="1" noResize="1" noEditPoints="1" noAdjustHandles="1" noChangeArrowheads="1" noChangeShapeType="1" noTextEdit="1"/>
              </p:cNvSpPr>
              <p:nvPr/>
            </p:nvSpPr>
            <p:spPr>
              <a:xfrm>
                <a:off x="6926999" y="5616084"/>
                <a:ext cx="5106063" cy="704360"/>
              </a:xfrm>
              <a:prstGeom prst="rect">
                <a:avLst/>
              </a:prstGeom>
              <a:blipFill>
                <a:blip r:embed="rId9"/>
                <a:stretch>
                  <a:fillRect/>
                </a:stretch>
              </a:blipFill>
              <a:ln w="38100">
                <a:solidFill>
                  <a:schemeClr val="accent1"/>
                </a:solidFill>
              </a:ln>
            </p:spPr>
            <p:txBody>
              <a:bodyPr/>
              <a:lstStyle/>
              <a:p>
                <a:r>
                  <a:rPr lang="en-US">
                    <a:noFill/>
                  </a:rPr>
                  <a:t> </a:t>
                </a:r>
              </a:p>
            </p:txBody>
          </p:sp>
        </mc:Fallback>
      </mc:AlternateContent>
      <p:sp>
        <p:nvSpPr>
          <p:cNvPr id="30" name="TextBox 29">
            <a:extLst>
              <a:ext uri="{FF2B5EF4-FFF2-40B4-BE49-F238E27FC236}">
                <a16:creationId xmlns:a16="http://schemas.microsoft.com/office/drawing/2014/main" id="{87903507-356A-569B-910C-C9A8066EE704}"/>
              </a:ext>
            </a:extLst>
          </p:cNvPr>
          <p:cNvSpPr txBox="1"/>
          <p:nvPr/>
        </p:nvSpPr>
        <p:spPr>
          <a:xfrm>
            <a:off x="176194" y="5211084"/>
            <a:ext cx="83744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where</a:t>
            </a:r>
          </a:p>
        </p:txBody>
      </p:sp>
      <p:sp>
        <p:nvSpPr>
          <p:cNvPr id="31" name="Left Brace 30">
            <a:extLst>
              <a:ext uri="{FF2B5EF4-FFF2-40B4-BE49-F238E27FC236}">
                <a16:creationId xmlns:a16="http://schemas.microsoft.com/office/drawing/2014/main" id="{5B5ACD56-812B-213F-27B8-562CFA0BFE42}"/>
              </a:ext>
            </a:extLst>
          </p:cNvPr>
          <p:cNvSpPr/>
          <p:nvPr/>
        </p:nvSpPr>
        <p:spPr>
          <a:xfrm flipH="1">
            <a:off x="3333475" y="4116808"/>
            <a:ext cx="304800" cy="2188551"/>
          </a:xfrm>
          <a:prstGeom prst="leftBrace">
            <a:avLst>
              <a:gd name="adj1" fmla="val 8333"/>
              <a:gd name="adj2" fmla="val 43435"/>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F1D1FFA-8FAE-BA54-788C-A76D1343F875}"/>
              </a:ext>
            </a:extLst>
          </p:cNvPr>
          <p:cNvSpPr txBox="1"/>
          <p:nvPr/>
        </p:nvSpPr>
        <p:spPr>
          <a:xfrm>
            <a:off x="9523455" y="5285097"/>
            <a:ext cx="284004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Radar Equation</a:t>
            </a:r>
          </a:p>
        </p:txBody>
      </p:sp>
      <p:cxnSp>
        <p:nvCxnSpPr>
          <p:cNvPr id="35" name="Straight Arrow Connector 34">
            <a:extLst>
              <a:ext uri="{FF2B5EF4-FFF2-40B4-BE49-F238E27FC236}">
                <a16:creationId xmlns:a16="http://schemas.microsoft.com/office/drawing/2014/main" id="{EBCAF834-CFB2-B2D6-AC06-FDC30916644E}"/>
              </a:ext>
            </a:extLst>
          </p:cNvPr>
          <p:cNvCxnSpPr>
            <a:cxnSpLocks/>
          </p:cNvCxnSpPr>
          <p:nvPr/>
        </p:nvCxnSpPr>
        <p:spPr>
          <a:xfrm>
            <a:off x="1805827" y="2051778"/>
            <a:ext cx="381202" cy="193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3232818-8568-8BD1-3DF7-C298A11267E8}"/>
                  </a:ext>
                </a:extLst>
              </p:cNvPr>
              <p:cNvSpPr txBox="1"/>
              <p:nvPr/>
            </p:nvSpPr>
            <p:spPr>
              <a:xfrm>
                <a:off x="1446992" y="1749978"/>
                <a:ext cx="4431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oMath>
                  </m:oMathPara>
                </a14:m>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36" name="TextBox 35">
                <a:extLst>
                  <a:ext uri="{FF2B5EF4-FFF2-40B4-BE49-F238E27FC236}">
                    <a16:creationId xmlns:a16="http://schemas.microsoft.com/office/drawing/2014/main" id="{53232818-8568-8BD1-3DF7-C298A11267E8}"/>
                  </a:ext>
                </a:extLst>
              </p:cNvPr>
              <p:cNvSpPr txBox="1">
                <a:spLocks noRot="1" noChangeAspect="1" noMove="1" noResize="1" noEditPoints="1" noAdjustHandles="1" noChangeArrowheads="1" noChangeShapeType="1" noTextEdit="1"/>
              </p:cNvSpPr>
              <p:nvPr/>
            </p:nvSpPr>
            <p:spPr>
              <a:xfrm>
                <a:off x="1446992" y="1749978"/>
                <a:ext cx="443198"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F49D3E9-9B0A-083A-56B8-8DF12B3F00B0}"/>
                  </a:ext>
                </a:extLst>
              </p:cNvPr>
              <p:cNvSpPr txBox="1"/>
              <p:nvPr/>
            </p:nvSpPr>
            <p:spPr>
              <a:xfrm>
                <a:off x="2901783" y="3250138"/>
                <a:ext cx="4397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m:t>
                          </m:r>
                        </m:sub>
                      </m:sSub>
                    </m:oMath>
                  </m:oMathPara>
                </a14:m>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38" name="TextBox 37">
                <a:extLst>
                  <a:ext uri="{FF2B5EF4-FFF2-40B4-BE49-F238E27FC236}">
                    <a16:creationId xmlns:a16="http://schemas.microsoft.com/office/drawing/2014/main" id="{3F49D3E9-9B0A-083A-56B8-8DF12B3F00B0}"/>
                  </a:ext>
                </a:extLst>
              </p:cNvPr>
              <p:cNvSpPr txBox="1">
                <a:spLocks noRot="1" noChangeAspect="1" noMove="1" noResize="1" noEditPoints="1" noAdjustHandles="1" noChangeArrowheads="1" noChangeShapeType="1" noTextEdit="1"/>
              </p:cNvSpPr>
              <p:nvPr/>
            </p:nvSpPr>
            <p:spPr>
              <a:xfrm>
                <a:off x="2901783" y="3250138"/>
                <a:ext cx="439799" cy="369332"/>
              </a:xfrm>
              <a:prstGeom prst="rect">
                <a:avLst/>
              </a:prstGeom>
              <a:blipFill>
                <a:blip r:embed="rId11"/>
                <a:stretch>
                  <a:fillRect/>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7FD3A81A-FA3E-0F4C-8D74-55AEDD583590}"/>
              </a:ext>
            </a:extLst>
          </p:cNvPr>
          <p:cNvCxnSpPr>
            <a:cxnSpLocks/>
            <a:endCxn id="19" idx="2"/>
          </p:cNvCxnSpPr>
          <p:nvPr/>
        </p:nvCxnSpPr>
        <p:spPr>
          <a:xfrm flipH="1" flipV="1">
            <a:off x="2614457" y="3397415"/>
            <a:ext cx="372597" cy="37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4AA721F-7F1F-5323-648F-EC2B7A19FF8F}"/>
              </a:ext>
            </a:extLst>
          </p:cNvPr>
          <p:cNvGrpSpPr/>
          <p:nvPr/>
        </p:nvGrpSpPr>
        <p:grpSpPr>
          <a:xfrm>
            <a:off x="443678" y="893373"/>
            <a:ext cx="8217766" cy="2504042"/>
            <a:chOff x="414823" y="1414190"/>
            <a:chExt cx="11100960" cy="3746928"/>
          </a:xfrm>
        </p:grpSpPr>
        <p:pic>
          <p:nvPicPr>
            <p:cNvPr id="19" name="Picture 18" descr="A set of black and white icons&#10;&#10;Description automatically generated">
              <a:extLst>
                <a:ext uri="{FF2B5EF4-FFF2-40B4-BE49-F238E27FC236}">
                  <a16:creationId xmlns:a16="http://schemas.microsoft.com/office/drawing/2014/main" id="{1DEA92AC-3E1E-71A8-3CEB-F8D0C5A50328}"/>
                </a:ext>
              </a:extLst>
            </p:cNvPr>
            <p:cNvPicPr>
              <a:picLocks noChangeAspect="1"/>
            </p:cNvPicPr>
            <p:nvPr/>
          </p:nvPicPr>
          <p:blipFill rotWithShape="1">
            <a:blip r:embed="rId12"/>
            <a:srcRect l="5556" t="75554" r="78889" b="4146"/>
            <a:stretch/>
          </p:blipFill>
          <p:spPr>
            <a:xfrm>
              <a:off x="2982259" y="4208611"/>
              <a:ext cx="729916" cy="952507"/>
            </a:xfrm>
            <a:prstGeom prst="rect">
              <a:avLst/>
            </a:prstGeom>
          </p:spPr>
        </p:pic>
        <p:sp>
          <p:nvSpPr>
            <p:cNvPr id="21" name="Rectangle 20">
              <a:extLst>
                <a:ext uri="{FF2B5EF4-FFF2-40B4-BE49-F238E27FC236}">
                  <a16:creationId xmlns:a16="http://schemas.microsoft.com/office/drawing/2014/main" id="{E64FDCD3-174C-74D6-95D8-8C1E166B3485}"/>
                </a:ext>
              </a:extLst>
            </p:cNvPr>
            <p:cNvSpPr/>
            <p:nvPr/>
          </p:nvSpPr>
          <p:spPr>
            <a:xfrm>
              <a:off x="414823" y="3704286"/>
              <a:ext cx="1600201" cy="990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rPr>
                <a:t>Radar</a:t>
              </a:r>
              <a:br>
                <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rPr>
                <a:t> system</a:t>
              </a:r>
            </a:p>
          </p:txBody>
        </p:sp>
        <p:sp>
          <p:nvSpPr>
            <p:cNvPr id="23" name="TextBox 22">
              <a:extLst>
                <a:ext uri="{FF2B5EF4-FFF2-40B4-BE49-F238E27FC236}">
                  <a16:creationId xmlns:a16="http://schemas.microsoft.com/office/drawing/2014/main" id="{19A96A01-94C1-4DC1-1002-F9479F3270BA}"/>
                </a:ext>
              </a:extLst>
            </p:cNvPr>
            <p:cNvSpPr txBox="1"/>
            <p:nvPr/>
          </p:nvSpPr>
          <p:spPr>
            <a:xfrm>
              <a:off x="2611971" y="1414190"/>
              <a:ext cx="1502828" cy="6447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a:ea typeface="+mn-ea"/>
                  <a:cs typeface="+mn-cs"/>
                </a:rPr>
                <a:t>Transmitter Antenna (</a:t>
              </a:r>
              <a:r>
                <a:rPr lang="en-US" sz="1100" b="1" dirty="0">
                  <a:solidFill>
                    <a:srgbClr val="000000"/>
                  </a:solidFill>
                  <a:latin typeface="Calibri" panose="020F0502020204030204"/>
                </a:rPr>
                <a:t>T</a:t>
              </a:r>
              <a:r>
                <a:rPr kumimoji="0" lang="en-US" sz="1100" b="1" i="0" u="none" strike="noStrike" kern="1200" cap="none" spc="0" normalizeH="0" baseline="0" noProof="0" dirty="0">
                  <a:ln>
                    <a:noFill/>
                  </a:ln>
                  <a:solidFill>
                    <a:srgbClr val="000000"/>
                  </a:solidFill>
                  <a:effectLst/>
                  <a:uLnTx/>
                  <a:uFillTx/>
                  <a:latin typeface="Calibri" panose="020F0502020204030204"/>
                  <a:ea typeface="+mn-ea"/>
                  <a:cs typeface="+mn-cs"/>
                </a:rPr>
                <a:t>x)</a:t>
              </a:r>
            </a:p>
          </p:txBody>
        </p:sp>
        <p:sp>
          <p:nvSpPr>
            <p:cNvPr id="24" name="TextBox 23">
              <a:extLst>
                <a:ext uri="{FF2B5EF4-FFF2-40B4-BE49-F238E27FC236}">
                  <a16:creationId xmlns:a16="http://schemas.microsoft.com/office/drawing/2014/main" id="{3AB53334-1EAA-6D1D-A5B2-3B9A4FAFD7AF}"/>
                </a:ext>
              </a:extLst>
            </p:cNvPr>
            <p:cNvSpPr txBox="1"/>
            <p:nvPr/>
          </p:nvSpPr>
          <p:spPr>
            <a:xfrm>
              <a:off x="2769827" y="3554828"/>
              <a:ext cx="1318627" cy="6447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a:ea typeface="+mn-ea"/>
                  <a:cs typeface="+mn-cs"/>
                </a:rPr>
                <a:t>Receiver Antenna (Rx)</a:t>
              </a:r>
            </a:p>
          </p:txBody>
        </p:sp>
        <p:cxnSp>
          <p:nvCxnSpPr>
            <p:cNvPr id="25" name="Connector: Elbow 24">
              <a:extLst>
                <a:ext uri="{FF2B5EF4-FFF2-40B4-BE49-F238E27FC236}">
                  <a16:creationId xmlns:a16="http://schemas.microsoft.com/office/drawing/2014/main" id="{BEBB72B2-F607-3118-93F4-9EA1C9A32F07}"/>
                </a:ext>
              </a:extLst>
            </p:cNvPr>
            <p:cNvCxnSpPr>
              <a:cxnSpLocks/>
              <a:stCxn id="45" idx="2"/>
              <a:endCxn id="21" idx="0"/>
            </p:cNvCxnSpPr>
            <p:nvPr/>
          </p:nvCxnSpPr>
          <p:spPr>
            <a:xfrm rot="5400000">
              <a:off x="2054218" y="2463666"/>
              <a:ext cx="401326" cy="2079913"/>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9AFBC07-2860-324A-DB31-3CBEFB3BF8ED}"/>
                </a:ext>
              </a:extLst>
            </p:cNvPr>
            <p:cNvCxnSpPr>
              <a:cxnSpLocks/>
              <a:endCxn id="37" idx="3"/>
            </p:cNvCxnSpPr>
            <p:nvPr/>
          </p:nvCxnSpPr>
          <p:spPr>
            <a:xfrm flipV="1">
              <a:off x="3886200" y="2590800"/>
              <a:ext cx="5105400" cy="2097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4C37981-FDD0-8ABF-8B13-91EF99804E91}"/>
                    </a:ext>
                  </a:extLst>
                </p:cNvPr>
                <p:cNvSpPr txBox="1"/>
                <p:nvPr/>
              </p:nvSpPr>
              <p:spPr>
                <a:xfrm>
                  <a:off x="4978601" y="1863773"/>
                  <a:ext cx="2031800" cy="6217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Incident wave propagation path </a:t>
                  </a:r>
                  <a14:m>
                    <m:oMath xmlns:m="http://schemas.openxmlformats.org/officeDocument/2006/math">
                      <m:sSub>
                        <m:sSubPr>
                          <m:ctrlP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m:t>
                          </m:r>
                        </m:e>
                        <m: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32" name="TextBox 31">
                  <a:extLst>
                    <a:ext uri="{FF2B5EF4-FFF2-40B4-BE49-F238E27FC236}">
                      <a16:creationId xmlns:a16="http://schemas.microsoft.com/office/drawing/2014/main" id="{D4C37981-FDD0-8ABF-8B13-91EF99804E91}"/>
                    </a:ext>
                  </a:extLst>
                </p:cNvPr>
                <p:cNvSpPr txBox="1">
                  <a:spLocks noRot="1" noChangeAspect="1" noMove="1" noResize="1" noEditPoints="1" noAdjustHandles="1" noChangeArrowheads="1" noChangeShapeType="1" noTextEdit="1"/>
                </p:cNvSpPr>
                <p:nvPr/>
              </p:nvSpPr>
              <p:spPr>
                <a:xfrm>
                  <a:off x="4978601" y="1863773"/>
                  <a:ext cx="2031800" cy="621731"/>
                </a:xfrm>
                <a:prstGeom prst="rect">
                  <a:avLst/>
                </a:prstGeom>
                <a:blipFill>
                  <a:blip r:embed="rId13"/>
                  <a:stretch>
                    <a:fillRect b="-8824"/>
                  </a:stretch>
                </a:blipFill>
              </p:spPr>
              <p:txBody>
                <a:bodyPr/>
                <a:lstStyle/>
                <a:p>
                  <a:r>
                    <a:rPr lang="en-US">
                      <a:noFill/>
                    </a:rPr>
                    <a:t> </a:t>
                  </a:r>
                </a:p>
              </p:txBody>
            </p:sp>
          </mc:Fallback>
        </mc:AlternateContent>
        <p:cxnSp>
          <p:nvCxnSpPr>
            <p:cNvPr id="34" name="Connector: Elbow 33">
              <a:extLst>
                <a:ext uri="{FF2B5EF4-FFF2-40B4-BE49-F238E27FC236}">
                  <a16:creationId xmlns:a16="http://schemas.microsoft.com/office/drawing/2014/main" id="{91A10F10-732F-DB09-C733-3113F7B81FEC}"/>
                </a:ext>
              </a:extLst>
            </p:cNvPr>
            <p:cNvCxnSpPr>
              <a:cxnSpLocks/>
              <a:stCxn id="21" idx="2"/>
              <a:endCxn id="19" idx="2"/>
            </p:cNvCxnSpPr>
            <p:nvPr/>
          </p:nvCxnSpPr>
          <p:spPr>
            <a:xfrm rot="16200000" flipH="1">
              <a:off x="2047955" y="3861855"/>
              <a:ext cx="466232" cy="2132293"/>
            </a:xfrm>
            <a:prstGeom prst="bentConnector3">
              <a:avLst>
                <a:gd name="adj1" fmla="val 173368"/>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Picture 36" descr="A black background with a black square&#10;&#10;Description automatically generated with medium confidence">
              <a:extLst>
                <a:ext uri="{FF2B5EF4-FFF2-40B4-BE49-F238E27FC236}">
                  <a16:creationId xmlns:a16="http://schemas.microsoft.com/office/drawing/2014/main" id="{5EE1FD64-B821-37B6-8A57-FE98B19B63A0}"/>
                </a:ext>
              </a:extLst>
            </p:cNvPr>
            <p:cNvPicPr>
              <a:picLocks noChangeAspect="1"/>
            </p:cNvPicPr>
            <p:nvPr/>
          </p:nvPicPr>
          <p:blipFill rotWithShape="1">
            <a:blip r:embed="rId14"/>
            <a:srcRect l="1875" t="34994" r="92138" b="40666"/>
            <a:stretch/>
          </p:blipFill>
          <p:spPr>
            <a:xfrm flipH="1">
              <a:off x="8991600" y="2220008"/>
              <a:ext cx="801154" cy="741584"/>
            </a:xfrm>
            <a:prstGeom prst="rect">
              <a:avLst/>
            </a:prstGeom>
          </p:spPr>
        </p:pic>
        <p:cxnSp>
          <p:nvCxnSpPr>
            <p:cNvPr id="40" name="Straight Arrow Connector 39">
              <a:extLst>
                <a:ext uri="{FF2B5EF4-FFF2-40B4-BE49-F238E27FC236}">
                  <a16:creationId xmlns:a16="http://schemas.microsoft.com/office/drawing/2014/main" id="{56C1CA84-11B0-8CF4-8CF3-20989B631721}"/>
                </a:ext>
              </a:extLst>
            </p:cNvPr>
            <p:cNvCxnSpPr>
              <a:cxnSpLocks/>
            </p:cNvCxnSpPr>
            <p:nvPr/>
          </p:nvCxnSpPr>
          <p:spPr>
            <a:xfrm flipH="1">
              <a:off x="3782360" y="2692468"/>
              <a:ext cx="5209240" cy="167191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7618405-052C-ABA9-F276-466AD8F9B0F6}"/>
                    </a:ext>
                  </a:extLst>
                </p:cNvPr>
                <p:cNvSpPr txBox="1"/>
                <p:nvPr/>
              </p:nvSpPr>
              <p:spPr>
                <a:xfrm>
                  <a:off x="4806106" y="2891133"/>
                  <a:ext cx="2074327" cy="6217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Reflected wave propagation path </a:t>
                  </a:r>
                  <a14:m>
                    <m:oMath xmlns:m="http://schemas.openxmlformats.org/officeDocument/2006/math">
                      <m:sSub>
                        <m:sSubPr>
                          <m:ctrlP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m:t>
                          </m:r>
                        </m:e>
                        <m: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r>
                        <a:rPr kumimoji="0" lang="en-US" sz="105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41" name="TextBox 40">
                  <a:extLst>
                    <a:ext uri="{FF2B5EF4-FFF2-40B4-BE49-F238E27FC236}">
                      <a16:creationId xmlns:a16="http://schemas.microsoft.com/office/drawing/2014/main" id="{B7618405-052C-ABA9-F276-466AD8F9B0F6}"/>
                    </a:ext>
                  </a:extLst>
                </p:cNvPr>
                <p:cNvSpPr txBox="1">
                  <a:spLocks noRot="1" noChangeAspect="1" noMove="1" noResize="1" noEditPoints="1" noAdjustHandles="1" noChangeArrowheads="1" noChangeShapeType="1" noTextEdit="1"/>
                </p:cNvSpPr>
                <p:nvPr/>
              </p:nvSpPr>
              <p:spPr>
                <a:xfrm>
                  <a:off x="4806106" y="2891133"/>
                  <a:ext cx="2074327" cy="621731"/>
                </a:xfrm>
                <a:prstGeom prst="rect">
                  <a:avLst/>
                </a:prstGeom>
                <a:blipFill>
                  <a:blip r:embed="rId15"/>
                  <a:stretch>
                    <a:fillRect b="-7246"/>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06C8D7AF-931A-A4F2-B6DA-B2646AE84AA6}"/>
                </a:ext>
              </a:extLst>
            </p:cNvPr>
            <p:cNvSpPr txBox="1"/>
            <p:nvPr/>
          </p:nvSpPr>
          <p:spPr>
            <a:xfrm>
              <a:off x="8376277" y="1696173"/>
              <a:ext cx="2031799" cy="3914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Radar Target</a:t>
              </a:r>
            </a:p>
          </p:txBody>
        </p:sp>
        <p:sp>
          <p:nvSpPr>
            <p:cNvPr id="43" name="TextBox 42">
              <a:extLst>
                <a:ext uri="{FF2B5EF4-FFF2-40B4-BE49-F238E27FC236}">
                  <a16:creationId xmlns:a16="http://schemas.microsoft.com/office/drawing/2014/main" id="{D7274B37-CCAC-DE44-203C-CF7F914435FE}"/>
                </a:ext>
              </a:extLst>
            </p:cNvPr>
            <p:cNvSpPr txBox="1"/>
            <p:nvPr/>
          </p:nvSpPr>
          <p:spPr>
            <a:xfrm>
              <a:off x="8991600" y="3002768"/>
              <a:ext cx="2524183" cy="89805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Calibri" panose="020F0502020204030204"/>
                  <a:ea typeface="+mn-ea"/>
                  <a:cs typeface="+mn-cs"/>
                </a:rPr>
                <a:t>Radar Target </a:t>
              </a:r>
              <a:br>
                <a:rPr kumimoji="0" lang="en-US" sz="1100" b="0" i="1"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100" b="1" i="1" u="none" strike="noStrike" kern="1200" cap="none" spc="0" normalizeH="0" baseline="0" noProof="0" dirty="0">
                  <a:ln>
                    <a:noFill/>
                  </a:ln>
                  <a:solidFill>
                    <a:srgbClr val="000000"/>
                  </a:solidFill>
                  <a:effectLst/>
                  <a:uLnTx/>
                  <a:uFillTx/>
                  <a:latin typeface="Calibri" panose="020F0502020204030204"/>
                  <a:ea typeface="+mn-ea"/>
                  <a:cs typeface="+mn-cs"/>
                </a:rPr>
                <a:t>reflects / re-emits</a:t>
              </a:r>
              <a:r>
                <a:rPr kumimoji="0" lang="en-US" sz="1100" b="0" i="1" u="none" strike="noStrike" kern="1200" cap="none" spc="0" normalizeH="0" baseline="0" noProof="0" dirty="0">
                  <a:ln>
                    <a:noFill/>
                  </a:ln>
                  <a:solidFill>
                    <a:srgbClr val="000000"/>
                  </a:solidFill>
                  <a:effectLst/>
                  <a:uLnTx/>
                  <a:uFillTx/>
                  <a:latin typeface="Calibri" panose="020F0502020204030204"/>
                  <a:ea typeface="+mn-ea"/>
                  <a:cs typeface="+mn-cs"/>
                </a:rPr>
                <a:t> </a:t>
              </a:r>
              <a:br>
                <a:rPr kumimoji="0" lang="en-US" sz="1100" b="0" i="1"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100" b="0" i="1" u="none" strike="noStrike" kern="1200" cap="none" spc="0" normalizeH="0" baseline="0" noProof="0" dirty="0">
                  <a:ln>
                    <a:noFill/>
                  </a:ln>
                  <a:solidFill>
                    <a:srgbClr val="000000"/>
                  </a:solidFill>
                  <a:effectLst/>
                  <a:uLnTx/>
                  <a:uFillTx/>
                  <a:latin typeface="Calibri" panose="020F0502020204030204"/>
                  <a:ea typeface="+mn-ea"/>
                  <a:cs typeface="+mn-cs"/>
                </a:rPr>
                <a:t>incident radar signal </a:t>
              </a:r>
            </a:p>
          </p:txBody>
        </p:sp>
        <p:sp>
          <p:nvSpPr>
            <p:cNvPr id="44" name="Double Bracket 43">
              <a:extLst>
                <a:ext uri="{FF2B5EF4-FFF2-40B4-BE49-F238E27FC236}">
                  <a16:creationId xmlns:a16="http://schemas.microsoft.com/office/drawing/2014/main" id="{211F73C8-CFBF-A9B2-E2E4-B5CA56628531}"/>
                </a:ext>
              </a:extLst>
            </p:cNvPr>
            <p:cNvSpPr/>
            <p:nvPr/>
          </p:nvSpPr>
          <p:spPr>
            <a:xfrm>
              <a:off x="9172810" y="2887685"/>
              <a:ext cx="2228382" cy="1334284"/>
            </a:xfrm>
            <a:prstGeom prst="bracketPair">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5" name="Picture 44">
              <a:extLst>
                <a:ext uri="{FF2B5EF4-FFF2-40B4-BE49-F238E27FC236}">
                  <a16:creationId xmlns:a16="http://schemas.microsoft.com/office/drawing/2014/main" id="{5604659B-124B-65B3-5822-0D297D88DD3A}"/>
                </a:ext>
              </a:extLst>
            </p:cNvPr>
            <p:cNvPicPr>
              <a:picLocks noChangeAspect="1"/>
            </p:cNvPicPr>
            <p:nvPr/>
          </p:nvPicPr>
          <p:blipFill>
            <a:blip r:embed="rId16"/>
            <a:stretch>
              <a:fillRect/>
            </a:stretch>
          </p:blipFill>
          <p:spPr>
            <a:xfrm>
              <a:off x="2703473" y="1967821"/>
              <a:ext cx="1182727" cy="1335140"/>
            </a:xfrm>
            <a:prstGeom prst="rect">
              <a:avLst/>
            </a:prstGeom>
          </p:spPr>
        </p:pic>
      </p:grpSp>
      <p:sp>
        <p:nvSpPr>
          <p:cNvPr id="51" name="Oval 50">
            <a:extLst>
              <a:ext uri="{FF2B5EF4-FFF2-40B4-BE49-F238E27FC236}">
                <a16:creationId xmlns:a16="http://schemas.microsoft.com/office/drawing/2014/main" id="{049EC1ED-769F-A6CA-C2E3-D56494EB6965}"/>
              </a:ext>
            </a:extLst>
          </p:cNvPr>
          <p:cNvSpPr/>
          <p:nvPr/>
        </p:nvSpPr>
        <p:spPr>
          <a:xfrm>
            <a:off x="1019675" y="4782313"/>
            <a:ext cx="278773" cy="296812"/>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3" name="Straight Arrow Connector 52">
            <a:extLst>
              <a:ext uri="{FF2B5EF4-FFF2-40B4-BE49-F238E27FC236}">
                <a16:creationId xmlns:a16="http://schemas.microsoft.com/office/drawing/2014/main" id="{FC5C2ADD-2666-589D-A0E8-13C53A44108D}"/>
              </a:ext>
            </a:extLst>
          </p:cNvPr>
          <p:cNvCxnSpPr>
            <a:cxnSpLocks/>
            <a:stCxn id="51" idx="0"/>
          </p:cNvCxnSpPr>
          <p:nvPr/>
        </p:nvCxnSpPr>
        <p:spPr>
          <a:xfrm flipH="1" flipV="1">
            <a:off x="1076797" y="4439122"/>
            <a:ext cx="82265" cy="343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142AA5F7-C6D8-A306-835C-50B171DF15B3}"/>
              </a:ext>
            </a:extLst>
          </p:cNvPr>
          <p:cNvSpPr/>
          <p:nvPr/>
        </p:nvSpPr>
        <p:spPr>
          <a:xfrm>
            <a:off x="1035972" y="5432968"/>
            <a:ext cx="278773" cy="307763"/>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83DF3BC5-9AB0-C8B8-3F29-FF4DFBDBC23B}"/>
              </a:ext>
            </a:extLst>
          </p:cNvPr>
          <p:cNvSpPr/>
          <p:nvPr/>
        </p:nvSpPr>
        <p:spPr>
          <a:xfrm>
            <a:off x="1401565" y="5943796"/>
            <a:ext cx="194235" cy="236721"/>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8" name="Straight Arrow Connector 57">
            <a:extLst>
              <a:ext uri="{FF2B5EF4-FFF2-40B4-BE49-F238E27FC236}">
                <a16:creationId xmlns:a16="http://schemas.microsoft.com/office/drawing/2014/main" id="{BC7662D8-2430-5E03-64CC-D9504D78EDC7}"/>
              </a:ext>
            </a:extLst>
          </p:cNvPr>
          <p:cNvCxnSpPr>
            <a:cxnSpLocks/>
            <a:stCxn id="56" idx="1"/>
          </p:cNvCxnSpPr>
          <p:nvPr/>
        </p:nvCxnSpPr>
        <p:spPr>
          <a:xfrm flipH="1" flipV="1">
            <a:off x="882269" y="4441219"/>
            <a:ext cx="194528" cy="1036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24FCE9D-F974-4529-D8AE-AAD5FCE4B08E}"/>
              </a:ext>
            </a:extLst>
          </p:cNvPr>
          <p:cNvCxnSpPr>
            <a:cxnSpLocks/>
          </p:cNvCxnSpPr>
          <p:nvPr/>
        </p:nvCxnSpPr>
        <p:spPr>
          <a:xfrm flipH="1" flipV="1">
            <a:off x="669762" y="4466554"/>
            <a:ext cx="359057" cy="1624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D5FA441F-5D8B-F0CE-8240-AB17921B5E6F}"/>
              </a:ext>
            </a:extLst>
          </p:cNvPr>
          <p:cNvSpPr txBox="1"/>
          <p:nvPr/>
        </p:nvSpPr>
        <p:spPr>
          <a:xfrm>
            <a:off x="4384758" y="2922276"/>
            <a:ext cx="220194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sng" strike="noStrike" kern="1200" cap="none" spc="0" normalizeH="0" baseline="0" noProof="0" dirty="0">
                <a:ln>
                  <a:noFill/>
                </a:ln>
                <a:solidFill>
                  <a:srgbClr val="000000"/>
                </a:solidFill>
                <a:effectLst/>
                <a:uLnTx/>
                <a:uFillTx/>
                <a:latin typeface="Calibri" panose="020F0502020204030204"/>
                <a:ea typeface="+mn-ea"/>
                <a:cs typeface="+mn-cs"/>
              </a:rPr>
              <a:t>Power intercepted and reflected from target</a:t>
            </a:r>
            <a:endParaRPr kumimoji="0" lang="en-US" sz="1400" b="0" i="0" u="sng" strike="noStrike" kern="1200" cap="none" spc="0" normalizeH="0" baseline="0" noProof="0" dirty="0">
              <a:ln>
                <a:noFill/>
              </a:ln>
              <a:solidFill>
                <a:srgbClr val="00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370E456-914E-6DAF-5CC0-D1435ED2841B}"/>
                  </a:ext>
                </a:extLst>
              </p:cNvPr>
              <p:cNvSpPr txBox="1"/>
              <p:nvPr/>
            </p:nvSpPr>
            <p:spPr>
              <a:xfrm>
                <a:off x="4462221" y="3928416"/>
                <a:ext cx="2923707" cy="5470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𝑟𝑒𝑓𝑙</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𝜋</m:t>
                          </m:r>
                          <m:sSubSup>
                            <m:sSubSup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bSup>
                        </m:den>
                      </m:f>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𝐺</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𝜎</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𝑊</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71" name="TextBox 70">
                <a:extLst>
                  <a:ext uri="{FF2B5EF4-FFF2-40B4-BE49-F238E27FC236}">
                    <a16:creationId xmlns:a16="http://schemas.microsoft.com/office/drawing/2014/main" id="{8370E456-914E-6DAF-5CC0-D1435ED2841B}"/>
                  </a:ext>
                </a:extLst>
              </p:cNvPr>
              <p:cNvSpPr txBox="1">
                <a:spLocks noRot="1" noChangeAspect="1" noMove="1" noResize="1" noEditPoints="1" noAdjustHandles="1" noChangeArrowheads="1" noChangeShapeType="1" noTextEdit="1"/>
              </p:cNvSpPr>
              <p:nvPr/>
            </p:nvSpPr>
            <p:spPr>
              <a:xfrm>
                <a:off x="4462221" y="3928416"/>
                <a:ext cx="2923707" cy="54707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525EC42-AED9-2EE5-56D1-BBA91FC52A20}"/>
                  </a:ext>
                </a:extLst>
              </p:cNvPr>
              <p:cNvSpPr txBox="1"/>
              <p:nvPr/>
            </p:nvSpPr>
            <p:spPr>
              <a:xfrm>
                <a:off x="3873315" y="4610434"/>
                <a:ext cx="2713388" cy="5533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𝑆</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𝑃</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𝑟𝑒𝑓𝑙</m:t>
                              </m:r>
                            </m:sub>
                          </m:sSub>
                        </m:num>
                        <m:den>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4</m:t>
                          </m:r>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𝜋</m:t>
                          </m:r>
                          <m:sSubSup>
                            <m:sSubSup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Sup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𝑅</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b>
                            <m:sup>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p>
                          </m:sSubSup>
                        </m:den>
                      </m:f>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d>
                        <m:dPr>
                          <m:begChr m:val="["/>
                          <m:endChr m:val="]"/>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dPr>
                        <m:e>
                          <m:f>
                            <m:fPr>
                              <m:type m:val="lin"/>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𝑊</m:t>
                              </m:r>
                            </m:num>
                            <m:den>
                              <m:sSup>
                                <m:sSup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𝑚</m:t>
                                  </m:r>
                                </m:e>
                                <m:sup>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2</m:t>
                                  </m:r>
                                </m:sup>
                              </m:sSup>
                            </m:den>
                          </m:f>
                        </m:e>
                      </m:d>
                    </m:oMath>
                  </m:oMathPara>
                </a14:m>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73" name="TextBox 72">
                <a:extLst>
                  <a:ext uri="{FF2B5EF4-FFF2-40B4-BE49-F238E27FC236}">
                    <a16:creationId xmlns:a16="http://schemas.microsoft.com/office/drawing/2014/main" id="{5525EC42-AED9-2EE5-56D1-BBA91FC52A20}"/>
                  </a:ext>
                </a:extLst>
              </p:cNvPr>
              <p:cNvSpPr txBox="1">
                <a:spLocks noRot="1" noChangeAspect="1" noMove="1" noResize="1" noEditPoints="1" noAdjustHandles="1" noChangeArrowheads="1" noChangeShapeType="1" noTextEdit="1"/>
              </p:cNvSpPr>
              <p:nvPr/>
            </p:nvSpPr>
            <p:spPr>
              <a:xfrm>
                <a:off x="3873315" y="4610434"/>
                <a:ext cx="2713388" cy="553357"/>
              </a:xfrm>
              <a:prstGeom prst="rect">
                <a:avLst/>
              </a:prstGeom>
              <a:blipFill>
                <a:blip r:embed="rId18"/>
                <a:stretch>
                  <a:fillRect t="-30769" b="-62637"/>
                </a:stretch>
              </a:blipFill>
            </p:spPr>
            <p:txBody>
              <a:bodyPr/>
              <a:lstStyle/>
              <a:p>
                <a:r>
                  <a:rPr lang="en-US">
                    <a:noFill/>
                  </a:rPr>
                  <a:t> </a:t>
                </a:r>
              </a:p>
            </p:txBody>
          </p:sp>
        </mc:Fallback>
      </mc:AlternateContent>
      <p:sp>
        <p:nvSpPr>
          <p:cNvPr id="75" name="TextBox 74">
            <a:extLst>
              <a:ext uri="{FF2B5EF4-FFF2-40B4-BE49-F238E27FC236}">
                <a16:creationId xmlns:a16="http://schemas.microsoft.com/office/drawing/2014/main" id="{7F07E9F9-D763-B411-946C-25BD4B839468}"/>
              </a:ext>
            </a:extLst>
          </p:cNvPr>
          <p:cNvSpPr txBox="1"/>
          <p:nvPr/>
        </p:nvSpPr>
        <p:spPr>
          <a:xfrm>
            <a:off x="6200421" y="4724177"/>
            <a:ext cx="15445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Power density </a:t>
            </a:r>
            <a:b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at receiving antenna</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32F4D78A-3C93-A7C2-6658-7C92E96B6330}"/>
                  </a:ext>
                </a:extLst>
              </p:cNvPr>
              <p:cNvSpPr txBox="1"/>
              <p:nvPr/>
            </p:nvSpPr>
            <p:spPr>
              <a:xfrm>
                <a:off x="9175761" y="3059668"/>
                <a:ext cx="2456286" cy="3915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𝑃</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𝑆</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𝑟𝑒𝑓𝑙</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𝐴</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𝑒</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sub>
                      </m:sSub>
                    </m:oMath>
                  </m:oMathPara>
                </a14:m>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77" name="TextBox 76">
                <a:extLst>
                  <a:ext uri="{FF2B5EF4-FFF2-40B4-BE49-F238E27FC236}">
                    <a16:creationId xmlns:a16="http://schemas.microsoft.com/office/drawing/2014/main" id="{32F4D78A-3C93-A7C2-6658-7C92E96B6330}"/>
                  </a:ext>
                </a:extLst>
              </p:cNvPr>
              <p:cNvSpPr txBox="1">
                <a:spLocks noRot="1" noChangeAspect="1" noMove="1" noResize="1" noEditPoints="1" noAdjustHandles="1" noChangeArrowheads="1" noChangeShapeType="1" noTextEdit="1"/>
              </p:cNvSpPr>
              <p:nvPr/>
            </p:nvSpPr>
            <p:spPr>
              <a:xfrm>
                <a:off x="9175761" y="3059668"/>
                <a:ext cx="2456286" cy="391582"/>
              </a:xfrm>
              <a:prstGeom prst="rect">
                <a:avLst/>
              </a:prstGeom>
              <a:blipFill>
                <a:blip r:embed="rId19"/>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7EF6E6A-7B4E-61A2-C849-B6E546556310}"/>
                  </a:ext>
                </a:extLst>
              </p:cNvPr>
              <p:cNvSpPr txBox="1"/>
              <p:nvPr/>
            </p:nvSpPr>
            <p:spPr>
              <a:xfrm>
                <a:off x="4462221" y="3612464"/>
                <a:ext cx="2464778" cy="3250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𝑟𝑒𝑓𝑙</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𝜎</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𝑊</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79" name="TextBox 78">
                <a:extLst>
                  <a:ext uri="{FF2B5EF4-FFF2-40B4-BE49-F238E27FC236}">
                    <a16:creationId xmlns:a16="http://schemas.microsoft.com/office/drawing/2014/main" id="{37EF6E6A-7B4E-61A2-C849-B6E546556310}"/>
                  </a:ext>
                </a:extLst>
              </p:cNvPr>
              <p:cNvSpPr txBox="1">
                <a:spLocks noRot="1" noChangeAspect="1" noMove="1" noResize="1" noEditPoints="1" noAdjustHandles="1" noChangeArrowheads="1" noChangeShapeType="1" noTextEdit="1"/>
              </p:cNvSpPr>
              <p:nvPr/>
            </p:nvSpPr>
            <p:spPr>
              <a:xfrm>
                <a:off x="4462221" y="3612464"/>
                <a:ext cx="2464778" cy="325025"/>
              </a:xfrm>
              <a:prstGeom prst="rect">
                <a:avLst/>
              </a:prstGeom>
              <a:blipFill>
                <a:blip r:embed="rId20"/>
                <a:stretch>
                  <a:fillRect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46EB3A74-616E-395F-1159-1C1D8CE6FF07}"/>
                  </a:ext>
                </a:extLst>
              </p:cNvPr>
              <p:cNvSpPr txBox="1"/>
              <p:nvPr/>
            </p:nvSpPr>
            <p:spPr>
              <a:xfrm>
                <a:off x="9185148" y="4334825"/>
                <a:ext cx="2432304" cy="7596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m:t>
                          </m:r>
                        </m:sub>
                      </m:s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    </m:t>
                      </m:r>
                      <m:f>
                        <m:f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f>
                            <m:f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𝑃</m:t>
                                  </m:r>
                                </m:e>
                                <m: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sub>
                              </m:sSub>
                            </m:num>
                            <m:den>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4</m:t>
                              </m:r>
                              <m:r>
                                <a:rPr kumimoji="0" lang="el-GR"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𝜋</m:t>
                              </m:r>
                              <m:sSubSup>
                                <m:sSubSup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𝑅</m:t>
                                  </m:r>
                                </m:e>
                                <m: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up>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den>
                          </m:f>
                          <m:sSub>
                            <m:sSub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𝐺</m:t>
                              </m:r>
                            </m:e>
                            <m: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𝑡</m:t>
                              </m:r>
                            </m:sub>
                          </m:sSub>
                        </m:num>
                        <m:den>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4</m:t>
                          </m:r>
                          <m:r>
                            <a:rPr kumimoji="0" lang="el-GR"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𝜋</m:t>
                          </m:r>
                          <m:sSubSup>
                            <m:sSubSupPr>
                              <m:ctrlP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bSupPr>
                            <m:e>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𝑅</m:t>
                              </m:r>
                            </m:e>
                            <m:sub>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b>
                            <m:sup>
                              <m:r>
                                <a:rPr kumimoji="0" lang="en-US" sz="1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2</m:t>
                              </m:r>
                            </m:sup>
                          </m:sSubSup>
                        </m:den>
                      </m:f>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     </m:t>
                      </m:r>
                      <m:f>
                        <m:fPr>
                          <m:ctrlP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p>
                            <m:sSupPr>
                              <m:ctrlP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𝜆</m:t>
                              </m:r>
                            </m:e>
                            <m:sup>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num>
                        <m:den>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𝜋</m:t>
                          </m:r>
                        </m:den>
                      </m:f>
                      <m:r>
                        <a:rPr kumimoji="0" lang="el-GR"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𝐺</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m:t>
                          </m:r>
                        </m:sub>
                      </m:sSub>
                    </m:oMath>
                  </m:oMathPara>
                </a14:m>
                <a:endParaRPr kumimoji="0" lang="en-US" sz="1400" b="0" i="1"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80" name="TextBox 79">
                <a:extLst>
                  <a:ext uri="{FF2B5EF4-FFF2-40B4-BE49-F238E27FC236}">
                    <a16:creationId xmlns:a16="http://schemas.microsoft.com/office/drawing/2014/main" id="{46EB3A74-616E-395F-1159-1C1D8CE6FF07}"/>
                  </a:ext>
                </a:extLst>
              </p:cNvPr>
              <p:cNvSpPr txBox="1">
                <a:spLocks noRot="1" noChangeAspect="1" noMove="1" noResize="1" noEditPoints="1" noAdjustHandles="1" noChangeArrowheads="1" noChangeShapeType="1" noTextEdit="1"/>
              </p:cNvSpPr>
              <p:nvPr/>
            </p:nvSpPr>
            <p:spPr>
              <a:xfrm>
                <a:off x="9185148" y="4334825"/>
                <a:ext cx="2432304" cy="759695"/>
              </a:xfrm>
              <a:prstGeom prst="rect">
                <a:avLst/>
              </a:prstGeom>
              <a:blipFill>
                <a:blip r:embed="rId21"/>
                <a:stretch>
                  <a:fillRect/>
                </a:stretch>
              </a:blipFill>
            </p:spPr>
            <p:txBody>
              <a:bodyPr/>
              <a:lstStyle/>
              <a:p>
                <a:r>
                  <a:rPr lang="en-US">
                    <a:noFill/>
                  </a:rPr>
                  <a:t> </a:t>
                </a:r>
              </a:p>
            </p:txBody>
          </p:sp>
        </mc:Fallback>
      </mc:AlternateContent>
      <p:sp>
        <p:nvSpPr>
          <p:cNvPr id="81" name="TextBox 80">
            <a:extLst>
              <a:ext uri="{FF2B5EF4-FFF2-40B4-BE49-F238E27FC236}">
                <a16:creationId xmlns:a16="http://schemas.microsoft.com/office/drawing/2014/main" id="{FBC7709C-22D3-49EC-8C4E-01B70A1F8316}"/>
              </a:ext>
            </a:extLst>
          </p:cNvPr>
          <p:cNvSpPr txBox="1"/>
          <p:nvPr/>
        </p:nvSpPr>
        <p:spPr>
          <a:xfrm>
            <a:off x="397709" y="3787369"/>
            <a:ext cx="220194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sng" strike="noStrike" kern="1200" cap="none" spc="0" normalizeH="0" baseline="0" noProof="0" dirty="0">
                <a:ln>
                  <a:noFill/>
                </a:ln>
                <a:solidFill>
                  <a:srgbClr val="000000"/>
                </a:solidFill>
                <a:effectLst/>
                <a:uLnTx/>
                <a:uFillTx/>
                <a:latin typeface="Calibri" panose="020F0502020204030204"/>
                <a:ea typeface="+mn-ea"/>
                <a:cs typeface="+mn-cs"/>
              </a:rPr>
              <a:t>Power transmitted </a:t>
            </a:r>
            <a:endParaRPr kumimoji="0" lang="en-US" sz="1400" b="0" i="0" u="sng"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00C16623-F527-EDE8-1DF3-D86A90043F8C}"/>
              </a:ext>
            </a:extLst>
          </p:cNvPr>
          <p:cNvSpPr txBox="1"/>
          <p:nvPr/>
        </p:nvSpPr>
        <p:spPr>
          <a:xfrm>
            <a:off x="9300327" y="2703346"/>
            <a:ext cx="220194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sng" strike="noStrike" kern="1200" cap="none" spc="0" normalizeH="0" baseline="0" noProof="0" dirty="0">
                <a:ln>
                  <a:noFill/>
                </a:ln>
                <a:solidFill>
                  <a:srgbClr val="000000"/>
                </a:solidFill>
                <a:effectLst/>
                <a:uLnTx/>
                <a:uFillTx/>
                <a:latin typeface="Calibri" panose="020F0502020204030204"/>
                <a:ea typeface="+mn-ea"/>
                <a:cs typeface="+mn-cs"/>
              </a:rPr>
              <a:t>Power received </a:t>
            </a:r>
            <a:endParaRPr kumimoji="0" lang="en-US" sz="1400" b="0" i="0" u="sng"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3" name="Double Brace 82">
            <a:extLst>
              <a:ext uri="{FF2B5EF4-FFF2-40B4-BE49-F238E27FC236}">
                <a16:creationId xmlns:a16="http://schemas.microsoft.com/office/drawing/2014/main" id="{ECFDB176-4D8F-605C-4317-86D95F340FA1}"/>
              </a:ext>
            </a:extLst>
          </p:cNvPr>
          <p:cNvSpPr/>
          <p:nvPr/>
        </p:nvSpPr>
        <p:spPr>
          <a:xfrm>
            <a:off x="4089164" y="3626433"/>
            <a:ext cx="3677888" cy="1584651"/>
          </a:xfrm>
          <a:prstGeom prst="bracePair">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4" name="Double Brace 83">
            <a:extLst>
              <a:ext uri="{FF2B5EF4-FFF2-40B4-BE49-F238E27FC236}">
                <a16:creationId xmlns:a16="http://schemas.microsoft.com/office/drawing/2014/main" id="{CD57FD06-B9B8-9801-EF30-3E09E6FADF78}"/>
              </a:ext>
            </a:extLst>
          </p:cNvPr>
          <p:cNvSpPr/>
          <p:nvPr/>
        </p:nvSpPr>
        <p:spPr>
          <a:xfrm>
            <a:off x="8805672" y="3059669"/>
            <a:ext cx="3113680" cy="2056326"/>
          </a:xfrm>
          <a:prstGeom prst="bracePair">
            <a:avLst>
              <a:gd name="adj" fmla="val 6554"/>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98391352-424A-5829-EEF3-A1247755810A}"/>
                  </a:ext>
                </a:extLst>
              </p:cNvPr>
              <p:cNvSpPr txBox="1"/>
              <p:nvPr/>
            </p:nvSpPr>
            <p:spPr>
              <a:xfrm>
                <a:off x="9189930" y="1201540"/>
                <a:ext cx="2488630" cy="12772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𝑆</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Power</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Density</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d>
                      <m:dPr>
                        <m:begChr m:val="["/>
                        <m:endChr m:val="]"/>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f>
                          <m:fPr>
                            <m:type m:val="lin"/>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W</m:t>
                            </m:r>
                          </m:num>
                          <m:den>
                            <m:sSup>
                              <m:sSup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m:t>
                                </m:r>
                              </m:e>
                              <m:sup>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den>
                        </m:f>
                      </m:e>
                    </m:d>
                  </m:oMath>
                </a14:m>
                <a:r>
                  <a:rPr kumimoji="0" lang="en-US" sz="11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a:t>
                </a:r>
                <a14:m>
                  <m:oMath xmlns:m="http://schemas.openxmlformats.org/officeDocument/2006/math">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Power</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at</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antenna</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feed</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W</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endParaRPr kumimoji="0" lang="en-US" sz="1100" b="0" i="0"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𝐷</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a:t>
                </a:r>
                <a14:m>
                  <m:oMath xmlns:m="http://schemas.openxmlformats.org/officeDocument/2006/math">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Antenna</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Directivity</m:t>
                    </m:r>
                  </m:oMath>
                </a14:m>
                <a:endPar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𝐴</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a:t>
                </a:r>
                <a14:m>
                  <m:oMath xmlns:m="http://schemas.openxmlformats.org/officeDocument/2006/math">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Effective</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Antenna</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aperture</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d>
                      <m:dPr>
                        <m:begChr m:val="["/>
                        <m:endChr m:val="]"/>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sSup>
                          <m:sSup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m:t>
                            </m:r>
                          </m:e>
                          <m:sup>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e>
                    </m:d>
                  </m:oMath>
                </a14:m>
                <a:endPar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𝐺</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a:t>
                </a:r>
                <a14:m>
                  <m:oMath xmlns:m="http://schemas.openxmlformats.org/officeDocument/2006/math">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Antenna</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Gain</m:t>
                    </m:r>
                  </m:oMath>
                </a14:m>
                <a:endPar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𝑒</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a:t>
                </a:r>
                <a14:m>
                  <m:oMath xmlns:m="http://schemas.openxmlformats.org/officeDocument/2006/math">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Antenna</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efficiency</m:t>
                    </m:r>
                  </m:oMath>
                </a14:m>
                <a:endPar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m:t>
                        </m:r>
                      </m:e>
                      <m: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r>
                      <a:rPr kumimoji="0" 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 </a:t>
                </a:r>
                <a14:m>
                  <m:oMath xmlns:m="http://schemas.openxmlformats.org/officeDocument/2006/math">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Range</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m:rPr>
                        <m:sty m:val="p"/>
                      </m:rP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m:t>
                    </m:r>
                    <m:r>
                      <a:rPr kumimoji="0" lang="en-US" sz="11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endPar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mc:Choice>
        <mc:Fallback xmlns="">
          <p:sp>
            <p:nvSpPr>
              <p:cNvPr id="86" name="TextBox 85">
                <a:extLst>
                  <a:ext uri="{FF2B5EF4-FFF2-40B4-BE49-F238E27FC236}">
                    <a16:creationId xmlns:a16="http://schemas.microsoft.com/office/drawing/2014/main" id="{98391352-424A-5829-EEF3-A1247755810A}"/>
                  </a:ext>
                </a:extLst>
              </p:cNvPr>
              <p:cNvSpPr txBox="1">
                <a:spLocks noRot="1" noChangeAspect="1" noMove="1" noResize="1" noEditPoints="1" noAdjustHandles="1" noChangeArrowheads="1" noChangeShapeType="1" noTextEdit="1"/>
              </p:cNvSpPr>
              <p:nvPr/>
            </p:nvSpPr>
            <p:spPr>
              <a:xfrm>
                <a:off x="9189930" y="1201540"/>
                <a:ext cx="2488630" cy="1277273"/>
              </a:xfrm>
              <a:prstGeom prst="rect">
                <a:avLst/>
              </a:prstGeom>
              <a:blipFill>
                <a:blip r:embed="rId22"/>
                <a:stretch>
                  <a:fillRect t="-18095" b="-476"/>
                </a:stretch>
              </a:blipFill>
            </p:spPr>
            <p:txBody>
              <a:bodyPr/>
              <a:lstStyle/>
              <a:p>
                <a:r>
                  <a:rPr lang="en-US">
                    <a:noFill/>
                  </a:rPr>
                  <a:t> </a:t>
                </a:r>
              </a:p>
            </p:txBody>
          </p:sp>
        </mc:Fallback>
      </mc:AlternateContent>
    </p:spTree>
    <p:extLst>
      <p:ext uri="{BB962C8B-B14F-4D97-AF65-F5344CB8AC3E}">
        <p14:creationId xmlns:p14="http://schemas.microsoft.com/office/powerpoint/2010/main" val="348980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CC92-78E2-6DB5-137B-CCD6936120BC}"/>
              </a:ext>
            </a:extLst>
          </p:cNvPr>
          <p:cNvSpPr>
            <a:spLocks noGrp="1"/>
          </p:cNvSpPr>
          <p:nvPr>
            <p:ph type="title"/>
          </p:nvPr>
        </p:nvSpPr>
        <p:spPr/>
        <p:txBody>
          <a:bodyPr/>
          <a:lstStyle/>
          <a:p>
            <a:r>
              <a:rPr lang="en-US" dirty="0"/>
              <a:t>Results – Compared to calculated radar equation (imported)</a:t>
            </a:r>
          </a:p>
        </p:txBody>
      </p:sp>
      <p:pic>
        <p:nvPicPr>
          <p:cNvPr id="5" name="Content Placeholder 4">
            <a:extLst>
              <a:ext uri="{FF2B5EF4-FFF2-40B4-BE49-F238E27FC236}">
                <a16:creationId xmlns:a16="http://schemas.microsoft.com/office/drawing/2014/main" id="{A571FB87-BFB8-367A-FFCA-DAC51D6A8A61}"/>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3291840" y="1023408"/>
            <a:ext cx="8805672" cy="3993527"/>
          </a:xfrm>
        </p:spPr>
      </p:pic>
      <p:sp>
        <p:nvSpPr>
          <p:cNvPr id="12" name="TextBox 11">
            <a:extLst>
              <a:ext uri="{FF2B5EF4-FFF2-40B4-BE49-F238E27FC236}">
                <a16:creationId xmlns:a16="http://schemas.microsoft.com/office/drawing/2014/main" id="{84C76449-9375-DCD6-D951-DCCD3711E39C}"/>
              </a:ext>
            </a:extLst>
          </p:cNvPr>
          <p:cNvSpPr txBox="1"/>
          <p:nvPr/>
        </p:nvSpPr>
        <p:spPr>
          <a:xfrm>
            <a:off x="304799" y="1981200"/>
            <a:ext cx="295275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Radar received power level depending on the distance of the target sphere</a:t>
            </a:r>
          </a:p>
        </p:txBody>
      </p:sp>
      <p:pic>
        <p:nvPicPr>
          <p:cNvPr id="4" name="Picture 3" descr="A graph paper with a grid&#10;&#10;Description automatically generated">
            <a:extLst>
              <a:ext uri="{FF2B5EF4-FFF2-40B4-BE49-F238E27FC236}">
                <a16:creationId xmlns:a16="http://schemas.microsoft.com/office/drawing/2014/main" id="{0ABB89ED-1484-3546-C9AA-0BC05B440C84}"/>
              </a:ext>
            </a:extLst>
          </p:cNvPr>
          <p:cNvPicPr>
            <a:picLocks noChangeAspect="1"/>
          </p:cNvPicPr>
          <p:nvPr/>
        </p:nvPicPr>
        <p:blipFill rotWithShape="1">
          <a:blip r:embed="rId4">
            <a:extLst>
              <a:ext uri="{28A0092B-C50C-407E-A947-70E740481C1C}">
                <a14:useLocalDpi xmlns:a14="http://schemas.microsoft.com/office/drawing/2010/main" val="0"/>
              </a:ext>
            </a:extLst>
          </a:blip>
          <a:srcRect t="18792" b="46267"/>
          <a:stretch/>
        </p:blipFill>
        <p:spPr>
          <a:xfrm>
            <a:off x="304799" y="4984190"/>
            <a:ext cx="6854953" cy="1203044"/>
          </a:xfrm>
          <a:prstGeom prst="rect">
            <a:avLst/>
          </a:prstGeom>
        </p:spPr>
      </p:pic>
    </p:spTree>
    <p:extLst>
      <p:ext uri="{BB962C8B-B14F-4D97-AF65-F5344CB8AC3E}">
        <p14:creationId xmlns:p14="http://schemas.microsoft.com/office/powerpoint/2010/main" val="576444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282B606-68F0-FA60-67ED-A54A9CEA4AAA}"/>
              </a:ext>
            </a:extLst>
          </p:cNvPr>
          <p:cNvSpPr/>
          <p:nvPr/>
        </p:nvSpPr>
        <p:spPr>
          <a:xfrm>
            <a:off x="152400" y="950593"/>
            <a:ext cx="7696200" cy="5297807"/>
          </a:xfrm>
          <a:prstGeom prst="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890820-C981-DBEA-234E-1F693172F4ED}"/>
              </a:ext>
            </a:extLst>
          </p:cNvPr>
          <p:cNvSpPr>
            <a:spLocks noGrp="1"/>
          </p:cNvSpPr>
          <p:nvPr>
            <p:ph type="title"/>
          </p:nvPr>
        </p:nvSpPr>
        <p:spPr/>
        <p:txBody>
          <a:bodyPr/>
          <a:lstStyle/>
          <a:p>
            <a:r>
              <a:rPr lang="en-US" dirty="0"/>
              <a:t>Creating animated picture </a:t>
            </a:r>
          </a:p>
        </p:txBody>
      </p:sp>
      <p:grpSp>
        <p:nvGrpSpPr>
          <p:cNvPr id="24" name="Group 23">
            <a:extLst>
              <a:ext uri="{FF2B5EF4-FFF2-40B4-BE49-F238E27FC236}">
                <a16:creationId xmlns:a16="http://schemas.microsoft.com/office/drawing/2014/main" id="{96FC1299-8F68-29EE-6FAB-E56DC743919D}"/>
              </a:ext>
            </a:extLst>
          </p:cNvPr>
          <p:cNvGrpSpPr/>
          <p:nvPr/>
        </p:nvGrpSpPr>
        <p:grpSpPr>
          <a:xfrm>
            <a:off x="272357" y="1714500"/>
            <a:ext cx="3139807" cy="3429000"/>
            <a:chOff x="297872" y="1371600"/>
            <a:chExt cx="3139807" cy="3429000"/>
          </a:xfrm>
        </p:grpSpPr>
        <p:pic>
          <p:nvPicPr>
            <p:cNvPr id="5" name="Picture 4">
              <a:extLst>
                <a:ext uri="{FF2B5EF4-FFF2-40B4-BE49-F238E27FC236}">
                  <a16:creationId xmlns:a16="http://schemas.microsoft.com/office/drawing/2014/main" id="{FFA65561-F4C1-19A5-BD44-BB5D5F959933}"/>
                </a:ext>
              </a:extLst>
            </p:cNvPr>
            <p:cNvPicPr>
              <a:picLocks noChangeAspect="1"/>
            </p:cNvPicPr>
            <p:nvPr/>
          </p:nvPicPr>
          <p:blipFill>
            <a:blip r:embed="rId2"/>
            <a:stretch>
              <a:fillRect/>
            </a:stretch>
          </p:blipFill>
          <p:spPr>
            <a:xfrm>
              <a:off x="297872" y="1371600"/>
              <a:ext cx="3139807" cy="3429000"/>
            </a:xfrm>
            <a:prstGeom prst="rect">
              <a:avLst/>
            </a:prstGeom>
          </p:spPr>
        </p:pic>
        <p:sp>
          <p:nvSpPr>
            <p:cNvPr id="14" name="Rectangle: Rounded Corners 13">
              <a:extLst>
                <a:ext uri="{FF2B5EF4-FFF2-40B4-BE49-F238E27FC236}">
                  <a16:creationId xmlns:a16="http://schemas.microsoft.com/office/drawing/2014/main" id="{FEBB9292-D7A3-98DB-7D26-2D5109168873}"/>
                </a:ext>
              </a:extLst>
            </p:cNvPr>
            <p:cNvSpPr/>
            <p:nvPr/>
          </p:nvSpPr>
          <p:spPr>
            <a:xfrm>
              <a:off x="1526312" y="4376173"/>
              <a:ext cx="1143000" cy="17735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31F51DE5-2287-4789-B77D-EECD7F1F1689}"/>
                </a:ext>
              </a:extLst>
            </p:cNvPr>
            <p:cNvSpPr/>
            <p:nvPr/>
          </p:nvSpPr>
          <p:spPr>
            <a:xfrm>
              <a:off x="766340" y="2603236"/>
              <a:ext cx="759972" cy="17735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4D830861-A951-1D90-681B-AA4C4FC11EBC}"/>
              </a:ext>
            </a:extLst>
          </p:cNvPr>
          <p:cNvGrpSpPr/>
          <p:nvPr/>
        </p:nvGrpSpPr>
        <p:grpSpPr>
          <a:xfrm>
            <a:off x="5084921" y="1094326"/>
            <a:ext cx="2706838" cy="5105400"/>
            <a:chOff x="5721351" y="419096"/>
            <a:chExt cx="2706838" cy="5105400"/>
          </a:xfrm>
        </p:grpSpPr>
        <p:pic>
          <p:nvPicPr>
            <p:cNvPr id="26" name="Picture 25">
              <a:extLst>
                <a:ext uri="{FF2B5EF4-FFF2-40B4-BE49-F238E27FC236}">
                  <a16:creationId xmlns:a16="http://schemas.microsoft.com/office/drawing/2014/main" id="{E8CEDEBB-09EF-4B70-CB64-E2B979C53C7A}"/>
                </a:ext>
              </a:extLst>
            </p:cNvPr>
            <p:cNvPicPr>
              <a:picLocks noChangeAspect="1"/>
            </p:cNvPicPr>
            <p:nvPr/>
          </p:nvPicPr>
          <p:blipFill>
            <a:blip r:embed="rId3"/>
            <a:srcRect b="15190"/>
            <a:stretch/>
          </p:blipFill>
          <p:spPr>
            <a:xfrm>
              <a:off x="5721351" y="419096"/>
              <a:ext cx="2706838" cy="5105400"/>
            </a:xfrm>
            <a:prstGeom prst="rect">
              <a:avLst/>
            </a:prstGeom>
          </p:spPr>
        </p:pic>
        <p:sp>
          <p:nvSpPr>
            <p:cNvPr id="27" name="Rectangle: Rounded Corners 26">
              <a:extLst>
                <a:ext uri="{FF2B5EF4-FFF2-40B4-BE49-F238E27FC236}">
                  <a16:creationId xmlns:a16="http://schemas.microsoft.com/office/drawing/2014/main" id="{B24093A3-6FC7-CAA6-7816-15BB668ACEE8}"/>
                </a:ext>
              </a:extLst>
            </p:cNvPr>
            <p:cNvSpPr/>
            <p:nvPr/>
          </p:nvSpPr>
          <p:spPr>
            <a:xfrm>
              <a:off x="6553200" y="5054822"/>
              <a:ext cx="1143000" cy="17735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11BE655C-8469-47F5-409A-6356CB7A6396}"/>
                </a:ext>
              </a:extLst>
            </p:cNvPr>
            <p:cNvSpPr/>
            <p:nvPr/>
          </p:nvSpPr>
          <p:spPr>
            <a:xfrm>
              <a:off x="6400800" y="584794"/>
              <a:ext cx="381000" cy="18739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1" name="TextBox 30">
            <a:extLst>
              <a:ext uri="{FF2B5EF4-FFF2-40B4-BE49-F238E27FC236}">
                <a16:creationId xmlns:a16="http://schemas.microsoft.com/office/drawing/2014/main" id="{4691538B-EC9C-8092-02D4-65214978862E}"/>
              </a:ext>
            </a:extLst>
          </p:cNvPr>
          <p:cNvSpPr txBox="1"/>
          <p:nvPr/>
        </p:nvSpPr>
        <p:spPr>
          <a:xfrm>
            <a:off x="3788188" y="3105834"/>
            <a:ext cx="1097453" cy="646331"/>
          </a:xfrm>
          <a:prstGeom prst="rect">
            <a:avLst/>
          </a:prstGeom>
          <a:noFill/>
        </p:spPr>
        <p:txBody>
          <a:bodyPr wrap="square">
            <a:spAutoFit/>
          </a:bodyPr>
          <a:lstStyle/>
          <a:p>
            <a:r>
              <a:rPr kumimoji="0" lang="en-US" sz="3600" b="1" i="0" u="none" strike="noStrike" kern="1200" cap="none" spc="0" normalizeH="0" baseline="0" noProof="0" dirty="0">
                <a:ln>
                  <a:noFill/>
                </a:ln>
                <a:solidFill>
                  <a:schemeClr val="accent1"/>
                </a:solidFill>
                <a:effectLst/>
                <a:uLnTx/>
                <a:uFillTx/>
                <a:latin typeface="Calibri" panose="020F0502020204030204"/>
                <a:ea typeface="+mn-ea"/>
                <a:cs typeface="+mn-cs"/>
              </a:rPr>
              <a:t>OR</a:t>
            </a:r>
            <a:endParaRPr lang="en-US" sz="3600" b="1" dirty="0">
              <a:solidFill>
                <a:schemeClr val="accent1"/>
              </a:solidFill>
            </a:endParaRPr>
          </a:p>
        </p:txBody>
      </p:sp>
      <p:sp>
        <p:nvSpPr>
          <p:cNvPr id="32" name="TextBox 31">
            <a:extLst>
              <a:ext uri="{FF2B5EF4-FFF2-40B4-BE49-F238E27FC236}">
                <a16:creationId xmlns:a16="http://schemas.microsoft.com/office/drawing/2014/main" id="{BB4446F6-33F2-CFEE-66A9-DC827C85E8AB}"/>
              </a:ext>
            </a:extLst>
          </p:cNvPr>
          <p:cNvSpPr txBox="1"/>
          <p:nvPr/>
        </p:nvSpPr>
        <p:spPr>
          <a:xfrm>
            <a:off x="8003946" y="3078674"/>
            <a:ext cx="1355926" cy="646331"/>
          </a:xfrm>
          <a:prstGeom prst="rect">
            <a:avLst/>
          </a:prstGeom>
          <a:noFill/>
        </p:spPr>
        <p:txBody>
          <a:bodyPr wrap="square">
            <a:spAutoFit/>
          </a:bodyPr>
          <a:lstStyle/>
          <a:p>
            <a:r>
              <a:rPr kumimoji="0" lang="en-US" sz="3600" b="1" i="0" u="none" strike="noStrike" kern="1200" cap="none" spc="0" normalizeH="0" baseline="0" noProof="0" dirty="0">
                <a:ln>
                  <a:noFill/>
                </a:ln>
                <a:solidFill>
                  <a:schemeClr val="accent1"/>
                </a:solidFill>
                <a:effectLst/>
                <a:uLnTx/>
                <a:uFillTx/>
                <a:latin typeface="Calibri" panose="020F0502020204030204"/>
                <a:ea typeface="+mn-ea"/>
                <a:cs typeface="+mn-cs"/>
              </a:rPr>
              <a:t>THEN</a:t>
            </a:r>
            <a:endParaRPr lang="en-US" sz="3600" b="1" dirty="0">
              <a:solidFill>
                <a:schemeClr val="accent1"/>
              </a:solidFill>
            </a:endParaRPr>
          </a:p>
        </p:txBody>
      </p:sp>
      <p:pic>
        <p:nvPicPr>
          <p:cNvPr id="4" name="Picture 3">
            <a:extLst>
              <a:ext uri="{FF2B5EF4-FFF2-40B4-BE49-F238E27FC236}">
                <a16:creationId xmlns:a16="http://schemas.microsoft.com/office/drawing/2014/main" id="{26B40527-7C33-B4E6-906C-D187D3AD807F}"/>
              </a:ext>
            </a:extLst>
          </p:cNvPr>
          <p:cNvPicPr>
            <a:picLocks noChangeAspect="1"/>
          </p:cNvPicPr>
          <p:nvPr/>
        </p:nvPicPr>
        <p:blipFill>
          <a:blip r:embed="rId4"/>
          <a:stretch>
            <a:fillRect/>
          </a:stretch>
        </p:blipFill>
        <p:spPr>
          <a:xfrm>
            <a:off x="9677400" y="2376339"/>
            <a:ext cx="2076740" cy="2105319"/>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5634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0820-C981-DBEA-234E-1F693172F4ED}"/>
              </a:ext>
            </a:extLst>
          </p:cNvPr>
          <p:cNvSpPr>
            <a:spLocks noGrp="1"/>
          </p:cNvSpPr>
          <p:nvPr>
            <p:ph type="title"/>
          </p:nvPr>
        </p:nvSpPr>
        <p:spPr/>
        <p:txBody>
          <a:bodyPr/>
          <a:lstStyle/>
          <a:p>
            <a:r>
              <a:rPr lang="en-US" dirty="0"/>
              <a:t>Creating animated picture </a:t>
            </a:r>
          </a:p>
        </p:txBody>
      </p:sp>
      <p:grpSp>
        <p:nvGrpSpPr>
          <p:cNvPr id="29" name="Group 28">
            <a:extLst>
              <a:ext uri="{FF2B5EF4-FFF2-40B4-BE49-F238E27FC236}">
                <a16:creationId xmlns:a16="http://schemas.microsoft.com/office/drawing/2014/main" id="{5B0BC042-0182-A768-DB72-2B8FE807B454}"/>
              </a:ext>
            </a:extLst>
          </p:cNvPr>
          <p:cNvGrpSpPr/>
          <p:nvPr/>
        </p:nvGrpSpPr>
        <p:grpSpPr>
          <a:xfrm>
            <a:off x="199259" y="1231798"/>
            <a:ext cx="3839342" cy="3949802"/>
            <a:chOff x="199259" y="1231798"/>
            <a:chExt cx="3839342" cy="3949802"/>
          </a:xfrm>
        </p:grpSpPr>
        <p:grpSp>
          <p:nvGrpSpPr>
            <p:cNvPr id="12" name="Group 11">
              <a:extLst>
                <a:ext uri="{FF2B5EF4-FFF2-40B4-BE49-F238E27FC236}">
                  <a16:creationId xmlns:a16="http://schemas.microsoft.com/office/drawing/2014/main" id="{419706DF-20F4-B2DB-C864-E0B0BDB95C14}"/>
                </a:ext>
              </a:extLst>
            </p:cNvPr>
            <p:cNvGrpSpPr/>
            <p:nvPr/>
          </p:nvGrpSpPr>
          <p:grpSpPr>
            <a:xfrm>
              <a:off x="199259" y="1600200"/>
              <a:ext cx="3839342" cy="3581400"/>
              <a:chOff x="1219200" y="1116976"/>
              <a:chExt cx="4591691" cy="4286848"/>
            </a:xfrm>
          </p:grpSpPr>
          <p:pic>
            <p:nvPicPr>
              <p:cNvPr id="20" name="Picture 19">
                <a:extLst>
                  <a:ext uri="{FF2B5EF4-FFF2-40B4-BE49-F238E27FC236}">
                    <a16:creationId xmlns:a16="http://schemas.microsoft.com/office/drawing/2014/main" id="{18F61D8B-2EAB-6F95-F66A-A40A63041ECB}"/>
                  </a:ext>
                </a:extLst>
              </p:cNvPr>
              <p:cNvPicPr>
                <a:picLocks noChangeAspect="1"/>
              </p:cNvPicPr>
              <p:nvPr/>
            </p:nvPicPr>
            <p:blipFill>
              <a:blip r:embed="rId2"/>
              <a:stretch>
                <a:fillRect/>
              </a:stretch>
            </p:blipFill>
            <p:spPr>
              <a:xfrm>
                <a:off x="1219200" y="1116976"/>
                <a:ext cx="4591691" cy="4286848"/>
              </a:xfrm>
              <a:prstGeom prst="rect">
                <a:avLst/>
              </a:prstGeom>
            </p:spPr>
          </p:pic>
          <p:sp>
            <p:nvSpPr>
              <p:cNvPr id="15" name="Rectangle: Rounded Corners 14">
                <a:extLst>
                  <a:ext uri="{FF2B5EF4-FFF2-40B4-BE49-F238E27FC236}">
                    <a16:creationId xmlns:a16="http://schemas.microsoft.com/office/drawing/2014/main" id="{31F51DE5-2287-4789-B77D-EECD7F1F1689}"/>
                  </a:ext>
                </a:extLst>
              </p:cNvPr>
              <p:cNvSpPr/>
              <p:nvPr/>
            </p:nvSpPr>
            <p:spPr>
              <a:xfrm>
                <a:off x="1447800" y="2075311"/>
                <a:ext cx="759972" cy="17735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65A37BB8-3FDA-AA09-DA50-73267BCDDF37}"/>
                  </a:ext>
                </a:extLst>
              </p:cNvPr>
              <p:cNvSpPr/>
              <p:nvPr/>
            </p:nvSpPr>
            <p:spPr>
              <a:xfrm>
                <a:off x="2619978" y="2590800"/>
                <a:ext cx="1190022" cy="89823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AC4B1A48-3B61-CE58-A271-2B00A2AB476A}"/>
                  </a:ext>
                </a:extLst>
              </p:cNvPr>
              <p:cNvSpPr/>
              <p:nvPr/>
            </p:nvSpPr>
            <p:spPr>
              <a:xfrm>
                <a:off x="2507575" y="5039289"/>
                <a:ext cx="759972" cy="25966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4" name="TextBox 23">
              <a:extLst>
                <a:ext uri="{FF2B5EF4-FFF2-40B4-BE49-F238E27FC236}">
                  <a16:creationId xmlns:a16="http://schemas.microsoft.com/office/drawing/2014/main" id="{591F865A-1625-AACB-2AE4-3B05093882BF}"/>
                </a:ext>
              </a:extLst>
            </p:cNvPr>
            <p:cNvSpPr txBox="1"/>
            <p:nvPr/>
          </p:nvSpPr>
          <p:spPr>
            <a:xfrm>
              <a:off x="708128" y="1231798"/>
              <a:ext cx="295275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Setup animation and steps</a:t>
              </a:r>
            </a:p>
          </p:txBody>
        </p:sp>
      </p:grpSp>
      <p:grpSp>
        <p:nvGrpSpPr>
          <p:cNvPr id="27" name="Group 26">
            <a:extLst>
              <a:ext uri="{FF2B5EF4-FFF2-40B4-BE49-F238E27FC236}">
                <a16:creationId xmlns:a16="http://schemas.microsoft.com/office/drawing/2014/main" id="{F4DD9CDA-75F3-0D68-6533-1AC69DA41DAC}"/>
              </a:ext>
            </a:extLst>
          </p:cNvPr>
          <p:cNvGrpSpPr/>
          <p:nvPr/>
        </p:nvGrpSpPr>
        <p:grpSpPr>
          <a:xfrm>
            <a:off x="5001159" y="1752256"/>
            <a:ext cx="2667000" cy="2443354"/>
            <a:chOff x="4762500" y="1796534"/>
            <a:chExt cx="2667000" cy="2443354"/>
          </a:xfrm>
        </p:grpSpPr>
        <p:grpSp>
          <p:nvGrpSpPr>
            <p:cNvPr id="13" name="Group 12">
              <a:extLst>
                <a:ext uri="{FF2B5EF4-FFF2-40B4-BE49-F238E27FC236}">
                  <a16:creationId xmlns:a16="http://schemas.microsoft.com/office/drawing/2014/main" id="{51E31DCB-B7A1-5331-56C2-B5E28943C085}"/>
                </a:ext>
              </a:extLst>
            </p:cNvPr>
            <p:cNvGrpSpPr/>
            <p:nvPr/>
          </p:nvGrpSpPr>
          <p:grpSpPr>
            <a:xfrm>
              <a:off x="4762500" y="2139460"/>
              <a:ext cx="2667000" cy="2100428"/>
              <a:chOff x="5943600" y="1116976"/>
              <a:chExt cx="3096057" cy="2372056"/>
            </a:xfrm>
          </p:grpSpPr>
          <p:pic>
            <p:nvPicPr>
              <p:cNvPr id="4" name="Picture 3">
                <a:extLst>
                  <a:ext uri="{FF2B5EF4-FFF2-40B4-BE49-F238E27FC236}">
                    <a16:creationId xmlns:a16="http://schemas.microsoft.com/office/drawing/2014/main" id="{B11B86F2-C499-AB8B-690B-308732D422E4}"/>
                  </a:ext>
                </a:extLst>
              </p:cNvPr>
              <p:cNvPicPr>
                <a:picLocks noChangeAspect="1"/>
              </p:cNvPicPr>
              <p:nvPr/>
            </p:nvPicPr>
            <p:blipFill>
              <a:blip r:embed="rId3"/>
              <a:stretch>
                <a:fillRect/>
              </a:stretch>
            </p:blipFill>
            <p:spPr>
              <a:xfrm>
                <a:off x="5943600" y="1116976"/>
                <a:ext cx="3096057" cy="2372056"/>
              </a:xfrm>
              <a:prstGeom prst="rect">
                <a:avLst/>
              </a:prstGeom>
            </p:spPr>
          </p:pic>
          <p:sp>
            <p:nvSpPr>
              <p:cNvPr id="11" name="Rectangle: Rounded Corners 10">
                <a:extLst>
                  <a:ext uri="{FF2B5EF4-FFF2-40B4-BE49-F238E27FC236}">
                    <a16:creationId xmlns:a16="http://schemas.microsoft.com/office/drawing/2014/main" id="{68B4A4CA-C706-C95B-F698-844780E70DEC}"/>
                  </a:ext>
                </a:extLst>
              </p:cNvPr>
              <p:cNvSpPr/>
              <p:nvPr/>
            </p:nvSpPr>
            <p:spPr>
              <a:xfrm>
                <a:off x="6326628" y="3099910"/>
                <a:ext cx="759972" cy="25966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5" name="TextBox 24">
              <a:extLst>
                <a:ext uri="{FF2B5EF4-FFF2-40B4-BE49-F238E27FC236}">
                  <a16:creationId xmlns:a16="http://schemas.microsoft.com/office/drawing/2014/main" id="{F4D9A992-A71D-E08E-9DF1-45679CC02201}"/>
                </a:ext>
              </a:extLst>
            </p:cNvPr>
            <p:cNvSpPr txBox="1"/>
            <p:nvPr/>
          </p:nvSpPr>
          <p:spPr>
            <a:xfrm>
              <a:off x="5434863" y="1796534"/>
              <a:ext cx="145689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Animate</a:t>
              </a:r>
            </a:p>
          </p:txBody>
        </p:sp>
      </p:grpSp>
      <p:grpSp>
        <p:nvGrpSpPr>
          <p:cNvPr id="28" name="Group 27">
            <a:extLst>
              <a:ext uri="{FF2B5EF4-FFF2-40B4-BE49-F238E27FC236}">
                <a16:creationId xmlns:a16="http://schemas.microsoft.com/office/drawing/2014/main" id="{E23F8191-DCBD-F5F4-E6E1-9A46CC118ABD}"/>
              </a:ext>
            </a:extLst>
          </p:cNvPr>
          <p:cNvGrpSpPr/>
          <p:nvPr/>
        </p:nvGrpSpPr>
        <p:grpSpPr>
          <a:xfrm>
            <a:off x="8820506" y="1567590"/>
            <a:ext cx="2943636" cy="3147667"/>
            <a:chOff x="8820506" y="1567590"/>
            <a:chExt cx="2943636" cy="3147667"/>
          </a:xfrm>
        </p:grpSpPr>
        <p:grpSp>
          <p:nvGrpSpPr>
            <p:cNvPr id="23" name="Group 22">
              <a:extLst>
                <a:ext uri="{FF2B5EF4-FFF2-40B4-BE49-F238E27FC236}">
                  <a16:creationId xmlns:a16="http://schemas.microsoft.com/office/drawing/2014/main" id="{1B9334A3-3CF9-41A8-6F97-B282A3CC09AE}"/>
                </a:ext>
              </a:extLst>
            </p:cNvPr>
            <p:cNvGrpSpPr/>
            <p:nvPr/>
          </p:nvGrpSpPr>
          <p:grpSpPr>
            <a:xfrm>
              <a:off x="8820506" y="1981200"/>
              <a:ext cx="2943636" cy="2734057"/>
              <a:chOff x="8820506" y="1981200"/>
              <a:chExt cx="2943636" cy="2734057"/>
            </a:xfrm>
          </p:grpSpPr>
          <p:pic>
            <p:nvPicPr>
              <p:cNvPr id="8" name="Picture 7">
                <a:extLst>
                  <a:ext uri="{FF2B5EF4-FFF2-40B4-BE49-F238E27FC236}">
                    <a16:creationId xmlns:a16="http://schemas.microsoft.com/office/drawing/2014/main" id="{9B7F5452-7F32-DD25-1EAC-C0FBBD4525CD}"/>
                  </a:ext>
                </a:extLst>
              </p:cNvPr>
              <p:cNvPicPr>
                <a:picLocks noChangeAspect="1"/>
              </p:cNvPicPr>
              <p:nvPr/>
            </p:nvPicPr>
            <p:blipFill>
              <a:blip r:embed="rId4"/>
              <a:stretch>
                <a:fillRect/>
              </a:stretch>
            </p:blipFill>
            <p:spPr>
              <a:xfrm>
                <a:off x="8820506" y="1981200"/>
                <a:ext cx="2943636" cy="2734057"/>
              </a:xfrm>
              <a:prstGeom prst="rect">
                <a:avLst/>
              </a:prstGeom>
            </p:spPr>
          </p:pic>
          <p:sp>
            <p:nvSpPr>
              <p:cNvPr id="21" name="Rectangle: Rounded Corners 20">
                <a:extLst>
                  <a:ext uri="{FF2B5EF4-FFF2-40B4-BE49-F238E27FC236}">
                    <a16:creationId xmlns:a16="http://schemas.microsoft.com/office/drawing/2014/main" id="{BF4D4FFD-4FB1-9BBE-4722-51D449870B95}"/>
                  </a:ext>
                </a:extLst>
              </p:cNvPr>
              <p:cNvSpPr/>
              <p:nvPr/>
            </p:nvSpPr>
            <p:spPr>
              <a:xfrm>
                <a:off x="11125200" y="3263474"/>
                <a:ext cx="533400" cy="24172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6" name="TextBox 25">
              <a:extLst>
                <a:ext uri="{FF2B5EF4-FFF2-40B4-BE49-F238E27FC236}">
                  <a16:creationId xmlns:a16="http://schemas.microsoft.com/office/drawing/2014/main" id="{2D0C18DF-13C2-FB32-76AD-34D5CC9EC3A7}"/>
                </a:ext>
              </a:extLst>
            </p:cNvPr>
            <p:cNvSpPr txBox="1"/>
            <p:nvPr/>
          </p:nvSpPr>
          <p:spPr>
            <a:xfrm>
              <a:off x="8882624" y="1567590"/>
              <a:ext cx="28194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Export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avi</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OR   *.gif file)</a:t>
              </a:r>
            </a:p>
          </p:txBody>
        </p:sp>
      </p:grpSp>
      <p:sp>
        <p:nvSpPr>
          <p:cNvPr id="30" name="Arrow: Right 29">
            <a:extLst>
              <a:ext uri="{FF2B5EF4-FFF2-40B4-BE49-F238E27FC236}">
                <a16:creationId xmlns:a16="http://schemas.microsoft.com/office/drawing/2014/main" id="{1BA85CB9-5F99-8B67-F58A-C8A7C68F6130}"/>
              </a:ext>
            </a:extLst>
          </p:cNvPr>
          <p:cNvSpPr/>
          <p:nvPr/>
        </p:nvSpPr>
        <p:spPr>
          <a:xfrm>
            <a:off x="4290492" y="2887170"/>
            <a:ext cx="458776" cy="367874"/>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D66CF66C-CF56-E649-A93B-76E78F1EC33D}"/>
              </a:ext>
            </a:extLst>
          </p:cNvPr>
          <p:cNvSpPr/>
          <p:nvPr/>
        </p:nvSpPr>
        <p:spPr>
          <a:xfrm>
            <a:off x="8014944" y="2895600"/>
            <a:ext cx="458776" cy="367874"/>
          </a:xfrm>
          <a:prstGeom prst="right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518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E022B-FE81-ED35-763B-4712D8DAA3DF}"/>
              </a:ext>
            </a:extLst>
          </p:cNvPr>
          <p:cNvSpPr>
            <a:spLocks noGrp="1"/>
          </p:cNvSpPr>
          <p:nvPr>
            <p:ph type="sldNum" sz="quarter" idx="11"/>
          </p:nvPr>
        </p:nvSpPr>
        <p:spPr/>
        <p:txBody>
          <a:bodyPr/>
          <a:lstStyle/>
          <a:p>
            <a:fld id="{1909D2FC-EBC3-4E88-8B9A-2F52EBFF7A54}" type="slidenum">
              <a:rPr lang="en-US" smtClean="0"/>
              <a:pPr/>
              <a:t>23</a:t>
            </a:fld>
            <a:endParaRPr lang="en-US"/>
          </a:p>
        </p:txBody>
      </p:sp>
      <p:sp>
        <p:nvSpPr>
          <p:cNvPr id="7" name="Title 6">
            <a:extLst>
              <a:ext uri="{FF2B5EF4-FFF2-40B4-BE49-F238E27FC236}">
                <a16:creationId xmlns:a16="http://schemas.microsoft.com/office/drawing/2014/main" id="{7E1306FB-F93B-8452-6232-77942F503C56}"/>
              </a:ext>
            </a:extLst>
          </p:cNvPr>
          <p:cNvSpPr>
            <a:spLocks noGrp="1"/>
          </p:cNvSpPr>
          <p:nvPr>
            <p:ph type="title"/>
          </p:nvPr>
        </p:nvSpPr>
        <p:spPr/>
        <p:txBody>
          <a:bodyPr/>
          <a:lstStyle/>
          <a:p>
            <a:r>
              <a:rPr lang="en-US" dirty="0"/>
              <a:t>Ansys Education Resources Feedback Survey</a:t>
            </a:r>
          </a:p>
        </p:txBody>
      </p:sp>
      <p:sp>
        <p:nvSpPr>
          <p:cNvPr id="8" name="Text Placeholder 7">
            <a:extLst>
              <a:ext uri="{FF2B5EF4-FFF2-40B4-BE49-F238E27FC236}">
                <a16:creationId xmlns:a16="http://schemas.microsoft.com/office/drawing/2014/main" id="{531724FE-09A4-3FAE-49A4-6C67FB2F3656}"/>
              </a:ext>
            </a:extLst>
          </p:cNvPr>
          <p:cNvSpPr>
            <a:spLocks noGrp="1"/>
          </p:cNvSpPr>
          <p:nvPr>
            <p:ph type="body" sz="quarter" idx="13"/>
          </p:nvPr>
        </p:nvSpPr>
        <p:spPr>
          <a:xfrm>
            <a:off x="609599" y="1447800"/>
            <a:ext cx="10972799" cy="2133600"/>
          </a:xfrm>
        </p:spPr>
        <p:txBody>
          <a:bodyPr/>
          <a:lstStyle/>
          <a:p>
            <a:pPr marL="0" indent="0">
              <a:buNone/>
            </a:pPr>
            <a:r>
              <a:rPr lang="en-US" dirty="0"/>
              <a:t>Here at Ansys, we rely on your feedback to ensure the educational content we create is up-to-date and fits your teaching needs. </a:t>
            </a:r>
          </a:p>
          <a:p>
            <a:pPr marL="0" indent="0">
              <a:buNone/>
            </a:pPr>
            <a:endParaRPr lang="en-US" dirty="0"/>
          </a:p>
          <a:p>
            <a:pPr marL="0" indent="0">
              <a:buNone/>
            </a:pPr>
            <a:r>
              <a:rPr lang="en-US" dirty="0"/>
              <a:t>Please click the link below to fill out a short survey (~7 minutes) to help us continue to support academics around the world utilizing Ansys tools in the classroom. </a:t>
            </a:r>
          </a:p>
          <a:p>
            <a:pPr marL="0" indent="0">
              <a:buNone/>
            </a:pPr>
            <a:endParaRPr lang="en-US" dirty="0"/>
          </a:p>
          <a:p>
            <a:pPr marL="0" indent="0">
              <a:buNone/>
            </a:pPr>
            <a:endParaRPr lang="en-US" dirty="0"/>
          </a:p>
        </p:txBody>
      </p:sp>
      <p:sp>
        <p:nvSpPr>
          <p:cNvPr id="2" name="Rectangle: Rounded Corners 1">
            <a:hlinkClick r:id="rId3"/>
            <a:extLst>
              <a:ext uri="{FF2B5EF4-FFF2-40B4-BE49-F238E27FC236}">
                <a16:creationId xmlns:a16="http://schemas.microsoft.com/office/drawing/2014/main" id="{91DF5177-BC49-BC1E-0E57-8C70AA24C9A7}"/>
              </a:ext>
            </a:extLst>
          </p:cNvPr>
          <p:cNvSpPr/>
          <p:nvPr/>
        </p:nvSpPr>
        <p:spPr>
          <a:xfrm>
            <a:off x="2247898" y="4419600"/>
            <a:ext cx="7696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Feedback Survey Link</a:t>
            </a:r>
          </a:p>
        </p:txBody>
      </p:sp>
    </p:spTree>
    <p:extLst>
      <p:ext uri="{BB962C8B-B14F-4D97-AF65-F5344CB8AC3E}">
        <p14:creationId xmlns:p14="http://schemas.microsoft.com/office/powerpoint/2010/main" val="3881190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24</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57253-F156-DD5B-6271-F2BF08EC18EC}"/>
              </a:ext>
            </a:extLst>
          </p:cNvPr>
          <p:cNvSpPr>
            <a:spLocks noGrp="1"/>
          </p:cNvSpPr>
          <p:nvPr>
            <p:ph type="title"/>
          </p:nvPr>
        </p:nvSpPr>
        <p:spPr/>
        <p:txBody>
          <a:bodyPr/>
          <a:lstStyle/>
          <a:p>
            <a:r>
              <a:rPr lang="en-US"/>
              <a:t>How to simulate the setup with Ansys HFSS SBR+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C087C2-288F-B400-424F-E576E59E0396}"/>
                  </a:ext>
                </a:extLst>
              </p:cNvPr>
              <p:cNvSpPr>
                <a:spLocks noGrp="1"/>
              </p:cNvSpPr>
              <p:nvPr>
                <p:ph idx="1"/>
              </p:nvPr>
            </p:nvSpPr>
            <p:spPr/>
            <p:txBody>
              <a:bodyPr/>
              <a:lstStyle/>
              <a:p>
                <a:pPr marL="0" indent="0">
                  <a:buNone/>
                </a:pPr>
                <a:r>
                  <a:rPr lang="en-US" dirty="0"/>
                  <a:t>Parameters used:</a:t>
                </a:r>
              </a:p>
              <a:p>
                <a:pPr>
                  <a:buFontTx/>
                  <a:buChar char="-"/>
                </a:pPr>
                <a:r>
                  <a:rPr lang="en-US" dirty="0"/>
                  <a:t>Antenna model(s) in HFSS</a:t>
                </a:r>
              </a:p>
              <a:p>
                <a:pPr lvl="1">
                  <a:buFont typeface="Wingdings" panose="05000000000000000000" pitchFamily="2" charset="2"/>
                  <a:buChar char="Ø"/>
                </a:pPr>
                <a:r>
                  <a:rPr lang="en-US" sz="1200" dirty="0">
                    <a:solidFill>
                      <a:schemeClr val="tx1"/>
                    </a:solidFill>
                  </a:rPr>
                  <a:t>Identical Horn Antenna at </a:t>
                </a:r>
                <a14:m>
                  <m:oMath xmlns:m="http://schemas.openxmlformats.org/officeDocument/2006/math">
                    <m:sSub>
                      <m:sSubPr>
                        <m:ctrlPr>
                          <a:rPr lang="en-US" sz="1200" b="0" i="1" dirty="0" smtClean="0">
                            <a:solidFill>
                              <a:schemeClr val="tx1"/>
                            </a:solidFill>
                            <a:latin typeface="Cambria Math" panose="02040503050406030204" pitchFamily="18" charset="0"/>
                          </a:rPr>
                        </m:ctrlPr>
                      </m:sSubPr>
                      <m:e>
                        <m:r>
                          <a:rPr lang="en-US" sz="1200" i="1" dirty="0" smtClean="0">
                            <a:solidFill>
                              <a:schemeClr val="tx1"/>
                            </a:solidFill>
                            <a:latin typeface="Cambria Math" panose="02040503050406030204" pitchFamily="18" charset="0"/>
                          </a:rPr>
                          <m:t>𝑓</m:t>
                        </m:r>
                      </m:e>
                      <m:sub>
                        <m:r>
                          <a:rPr lang="en-US" sz="1200" b="0" i="1" dirty="0" smtClean="0">
                            <a:solidFill>
                              <a:schemeClr val="tx1"/>
                            </a:solidFill>
                            <a:latin typeface="Cambria Math" panose="02040503050406030204" pitchFamily="18" charset="0"/>
                          </a:rPr>
                          <m:t>𝑐</m:t>
                        </m:r>
                      </m:sub>
                    </m:sSub>
                    <m:r>
                      <a:rPr lang="en-US" sz="1200" b="0" i="1" dirty="0" smtClean="0">
                        <a:solidFill>
                          <a:schemeClr val="tx1"/>
                        </a:solidFill>
                        <a:latin typeface="Cambria Math" panose="02040503050406030204" pitchFamily="18" charset="0"/>
                      </a:rPr>
                      <m:t>=2.4 </m:t>
                    </m:r>
                    <m:r>
                      <a:rPr lang="en-US" sz="1200" b="0" i="1" dirty="0" smtClean="0">
                        <a:solidFill>
                          <a:schemeClr val="tx1"/>
                        </a:solidFill>
                        <a:latin typeface="Cambria Math" panose="02040503050406030204" pitchFamily="18" charset="0"/>
                      </a:rPr>
                      <m:t>𝐺𝐻𝑧</m:t>
                    </m:r>
                  </m:oMath>
                </a14:m>
                <a:r>
                  <a:rPr lang="en-US" sz="1200" dirty="0">
                    <a:solidFill>
                      <a:schemeClr val="tx1"/>
                    </a:solidFill>
                  </a:rPr>
                  <a:t>,</a:t>
                </a:r>
              </a:p>
              <a:p>
                <a:pPr lvl="1">
                  <a:buFont typeface="Wingdings" panose="05000000000000000000" pitchFamily="2" charset="2"/>
                  <a:buChar char="Ø"/>
                </a:pPr>
                <a:r>
                  <a:rPr lang="en-US" sz="1200" dirty="0">
                    <a:solidFill>
                      <a:schemeClr val="tx1"/>
                    </a:solidFill>
                  </a:rPr>
                  <a:t>with efficiency </a:t>
                </a:r>
                <a14:m>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𝑒</m:t>
                        </m:r>
                      </m:e>
                      <m:sub>
                        <m:r>
                          <a:rPr lang="en-US" sz="1200" b="0" i="1" smtClean="0">
                            <a:solidFill>
                              <a:schemeClr val="tx1"/>
                            </a:solidFill>
                            <a:latin typeface="Cambria Math" panose="02040503050406030204" pitchFamily="18" charset="0"/>
                          </a:rPr>
                          <m:t>𝑟</m:t>
                        </m:r>
                      </m:sub>
                    </m:sSub>
                    <m:r>
                      <a:rPr lang="en-US" sz="1200" b="0" i="1" smtClean="0">
                        <a:solidFill>
                          <a:schemeClr val="tx1"/>
                        </a:solidFill>
                        <a:latin typeface="Cambria Math" panose="02040503050406030204" pitchFamily="18" charset="0"/>
                      </a:rPr>
                      <m:t>=1</m:t>
                    </m:r>
                  </m:oMath>
                </a14:m>
                <a:r>
                  <a:rPr lang="en-US" sz="1200" dirty="0">
                    <a:solidFill>
                      <a:schemeClr val="tx1"/>
                    </a:solidFill>
                  </a:rPr>
                  <a:t>, </a:t>
                </a:r>
              </a:p>
              <a:p>
                <a:pPr lvl="1">
                  <a:buFont typeface="Wingdings" panose="05000000000000000000" pitchFamily="2" charset="2"/>
                  <a:buChar char="Ø"/>
                </a:pPr>
                <a:r>
                  <a:rPr lang="en-US" sz="1200" dirty="0">
                    <a:solidFill>
                      <a:schemeClr val="tx1"/>
                    </a:solidFill>
                  </a:rPr>
                  <a:t>with maximum gain at boresight of 20.92 (13.2 dB),</a:t>
                </a:r>
              </a:p>
              <a:p>
                <a:pPr lvl="1">
                  <a:buFont typeface="Wingdings" panose="05000000000000000000" pitchFamily="2" charset="2"/>
                  <a:buChar char="Ø"/>
                </a:pPr>
                <a:r>
                  <a:rPr lang="en-US" sz="1200" dirty="0"/>
                  <a:t>excitation power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𝑃</m:t>
                        </m:r>
                      </m:e>
                      <m:sub>
                        <m:r>
                          <a:rPr lang="en-US" sz="1200" b="0" i="1" smtClean="0">
                            <a:latin typeface="Cambria Math" panose="02040503050406030204" pitchFamily="18" charset="0"/>
                          </a:rPr>
                          <m:t>𝑡</m:t>
                        </m:r>
                      </m:sub>
                    </m:sSub>
                    <m:r>
                      <a:rPr lang="en-US" sz="1200" b="0" i="1" smtClean="0">
                        <a:latin typeface="Cambria Math" panose="02040503050406030204" pitchFamily="18" charset="0"/>
                      </a:rPr>
                      <m:t>=1</m:t>
                    </m:r>
                    <m:r>
                      <a:rPr lang="en-US" sz="1200" b="0" i="1" smtClean="0">
                        <a:latin typeface="Cambria Math" panose="02040503050406030204" pitchFamily="18" charset="0"/>
                      </a:rPr>
                      <m:t>𝑊</m:t>
                    </m:r>
                  </m:oMath>
                </a14:m>
                <a:endParaRPr lang="en-US" sz="1200" dirty="0"/>
              </a:p>
              <a:p>
                <a:pPr>
                  <a:buFontTx/>
                  <a:buChar char="-"/>
                </a:pPr>
                <a:r>
                  <a:rPr lang="en-US" dirty="0"/>
                  <a:t>Link and Setup configuration</a:t>
                </a:r>
              </a:p>
              <a:p>
                <a:pPr lvl="1">
                  <a:buFont typeface="Wingdings" panose="05000000000000000000" pitchFamily="2" charset="2"/>
                  <a:buChar char="Ø"/>
                </a:pPr>
                <a:r>
                  <a:rPr lang="en-US" sz="1200" dirty="0">
                    <a:solidFill>
                      <a:schemeClr val="tx1"/>
                    </a:solidFill>
                  </a:rPr>
                  <a:t>Radar consists of receiver and transmitter antennas that are at the same location</a:t>
                </a:r>
              </a:p>
              <a:p>
                <a:pPr lvl="1">
                  <a:buFont typeface="Wingdings" panose="05000000000000000000" pitchFamily="2" charset="2"/>
                  <a:buChar char="Ø"/>
                </a:pPr>
                <a:r>
                  <a:rPr lang="en-US" sz="1200" dirty="0">
                    <a:solidFill>
                      <a:schemeClr val="tx1"/>
                    </a:solidFill>
                  </a:rPr>
                  <a:t>Identical horn antennas for transmitter and receiver,</a:t>
                </a:r>
              </a:p>
              <a:p>
                <a:pPr lvl="1">
                  <a:buFont typeface="Wingdings" panose="05000000000000000000" pitchFamily="2" charset="2"/>
                  <a:buChar char="Ø"/>
                </a:pPr>
                <a:r>
                  <a:rPr lang="en-US" sz="1200" dirty="0">
                    <a:solidFill>
                      <a:schemeClr val="tx1"/>
                    </a:solidFill>
                  </a:rPr>
                  <a:t>Target sphere is at the boresight of the antennas with radius of 0.5m</a:t>
                </a:r>
              </a:p>
              <a:p>
                <a:pPr lvl="1">
                  <a:buFont typeface="Wingdings" panose="05000000000000000000" pitchFamily="2" charset="2"/>
                  <a:buChar char="Ø"/>
                </a:pPr>
                <a:r>
                  <a:rPr lang="en-US" sz="1200" dirty="0">
                    <a:solidFill>
                      <a:schemeClr val="tx1"/>
                    </a:solidFill>
                  </a:rPr>
                  <a:t>Variable distance between them </a:t>
                </a:r>
                <a:r>
                  <a:rPr lang="en-US" sz="1200" i="1" dirty="0">
                    <a:solidFill>
                      <a:schemeClr val="tx1"/>
                    </a:solidFill>
                  </a:rPr>
                  <a:t>R</a:t>
                </a:r>
                <a:r>
                  <a:rPr lang="en-US" sz="1200" dirty="0">
                    <a:solidFill>
                      <a:schemeClr val="tx1"/>
                    </a:solidFill>
                  </a:rPr>
                  <a:t>  </a:t>
                </a:r>
              </a:p>
              <a:p>
                <a:pPr lvl="1">
                  <a:buFont typeface="Wingdings" panose="05000000000000000000" pitchFamily="2" charset="2"/>
                  <a:buChar char="Ø"/>
                </a:pPr>
                <a:endParaRPr lang="en-US" sz="1200" dirty="0">
                  <a:solidFill>
                    <a:schemeClr val="tx1"/>
                  </a:solidFill>
                </a:endParaRPr>
              </a:p>
              <a:p>
                <a:pPr lvl="1">
                  <a:buFontTx/>
                  <a:buChar char="-"/>
                </a:pPr>
                <a:endParaRPr lang="en-US" dirty="0"/>
              </a:p>
            </p:txBody>
          </p:sp>
        </mc:Choice>
        <mc:Fallback xmlns="">
          <p:sp>
            <p:nvSpPr>
              <p:cNvPr id="3" name="Content Placeholder 2">
                <a:extLst>
                  <a:ext uri="{FF2B5EF4-FFF2-40B4-BE49-F238E27FC236}">
                    <a16:creationId xmlns:a16="http://schemas.microsoft.com/office/drawing/2014/main" id="{48C087C2-288F-B400-424F-E576E59E0396}"/>
                  </a:ext>
                </a:extLst>
              </p:cNvPr>
              <p:cNvSpPr>
                <a:spLocks noGrp="1" noRot="1" noChangeAspect="1" noMove="1" noResize="1" noEditPoints="1" noAdjustHandles="1" noChangeArrowheads="1" noChangeShapeType="1" noTextEdit="1"/>
              </p:cNvSpPr>
              <p:nvPr>
                <p:ph idx="1"/>
              </p:nvPr>
            </p:nvSpPr>
            <p:spPr>
              <a:blipFill>
                <a:blip r:embed="rId2"/>
                <a:stretch>
                  <a:fillRect l="-889" t="-1931"/>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1A47211B-B24F-FA40-75AB-F9E6BFF3B8FC}"/>
              </a:ext>
            </a:extLst>
          </p:cNvPr>
          <p:cNvPicPr>
            <a:picLocks noChangeAspect="1"/>
          </p:cNvPicPr>
          <p:nvPr/>
        </p:nvPicPr>
        <p:blipFill>
          <a:blip r:embed="rId3"/>
          <a:stretch>
            <a:fillRect/>
          </a:stretch>
        </p:blipFill>
        <p:spPr>
          <a:xfrm>
            <a:off x="7684214" y="1411393"/>
            <a:ext cx="2099233" cy="2322407"/>
          </a:xfrm>
          <a:prstGeom prst="rect">
            <a:avLst/>
          </a:prstGeom>
        </p:spPr>
      </p:pic>
      <p:sp>
        <p:nvSpPr>
          <p:cNvPr id="16" name="TextBox 15">
            <a:extLst>
              <a:ext uri="{FF2B5EF4-FFF2-40B4-BE49-F238E27FC236}">
                <a16:creationId xmlns:a16="http://schemas.microsoft.com/office/drawing/2014/main" id="{E876798D-8893-71B3-89D5-11EDFDA64FF3}"/>
              </a:ext>
            </a:extLst>
          </p:cNvPr>
          <p:cNvSpPr txBox="1"/>
          <p:nvPr/>
        </p:nvSpPr>
        <p:spPr>
          <a:xfrm>
            <a:off x="6781800" y="4267434"/>
            <a:ext cx="76199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Tx/Rx</a:t>
            </a:r>
          </a:p>
        </p:txBody>
      </p:sp>
      <p:sp>
        <p:nvSpPr>
          <p:cNvPr id="17" name="TextBox 16">
            <a:extLst>
              <a:ext uri="{FF2B5EF4-FFF2-40B4-BE49-F238E27FC236}">
                <a16:creationId xmlns:a16="http://schemas.microsoft.com/office/drawing/2014/main" id="{EED73606-2052-A69B-1143-72F455CA70EE}"/>
              </a:ext>
            </a:extLst>
          </p:cNvPr>
          <p:cNvSpPr txBox="1"/>
          <p:nvPr/>
        </p:nvSpPr>
        <p:spPr>
          <a:xfrm>
            <a:off x="9993763" y="4267434"/>
            <a:ext cx="76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Target</a:t>
            </a:r>
          </a:p>
        </p:txBody>
      </p:sp>
      <p:sp>
        <p:nvSpPr>
          <p:cNvPr id="4" name="Rectangle: Rounded Corners 3">
            <a:extLst>
              <a:ext uri="{FF2B5EF4-FFF2-40B4-BE49-F238E27FC236}">
                <a16:creationId xmlns:a16="http://schemas.microsoft.com/office/drawing/2014/main" id="{93A631FB-FACD-AE38-40BE-8EA46692B460}"/>
              </a:ext>
            </a:extLst>
          </p:cNvPr>
          <p:cNvSpPr/>
          <p:nvPr/>
        </p:nvSpPr>
        <p:spPr>
          <a:xfrm>
            <a:off x="8991600" y="1549545"/>
            <a:ext cx="304800" cy="12685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9A364264-D93F-1B11-0EC4-620D3CDAD430}"/>
              </a:ext>
            </a:extLst>
          </p:cNvPr>
          <p:cNvCxnSpPr/>
          <p:nvPr/>
        </p:nvCxnSpPr>
        <p:spPr>
          <a:xfrm flipV="1">
            <a:off x="4343400" y="1676400"/>
            <a:ext cx="4606695"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5E54F7-CA50-93D6-7E1C-80FC42E7AE47}"/>
              </a:ext>
            </a:extLst>
          </p:cNvPr>
          <p:cNvGrpSpPr/>
          <p:nvPr/>
        </p:nvGrpSpPr>
        <p:grpSpPr>
          <a:xfrm>
            <a:off x="6557829" y="4587044"/>
            <a:ext cx="4110171" cy="1210417"/>
            <a:chOff x="2134068" y="3270504"/>
            <a:chExt cx="6408933" cy="1935480"/>
          </a:xfrm>
        </p:grpSpPr>
        <p:grpSp>
          <p:nvGrpSpPr>
            <p:cNvPr id="9" name="Group 8">
              <a:extLst>
                <a:ext uri="{FF2B5EF4-FFF2-40B4-BE49-F238E27FC236}">
                  <a16:creationId xmlns:a16="http://schemas.microsoft.com/office/drawing/2014/main" id="{5CA07E3C-602B-2F75-E206-B6FA5F3439E1}"/>
                </a:ext>
              </a:extLst>
            </p:cNvPr>
            <p:cNvGrpSpPr/>
            <p:nvPr/>
          </p:nvGrpSpPr>
          <p:grpSpPr>
            <a:xfrm>
              <a:off x="2134068" y="3270504"/>
              <a:ext cx="5951694" cy="1935480"/>
              <a:chOff x="2134068" y="3270504"/>
              <a:chExt cx="5951694" cy="1935480"/>
            </a:xfrm>
          </p:grpSpPr>
          <p:pic>
            <p:nvPicPr>
              <p:cNvPr id="13" name="Picture 12">
                <a:extLst>
                  <a:ext uri="{FF2B5EF4-FFF2-40B4-BE49-F238E27FC236}">
                    <a16:creationId xmlns:a16="http://schemas.microsoft.com/office/drawing/2014/main" id="{E5371D4E-96DE-9575-E917-CC05BF54D20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34068" y="3270504"/>
                <a:ext cx="1972172" cy="1828800"/>
              </a:xfrm>
              <a:prstGeom prst="rect">
                <a:avLst/>
              </a:prstGeom>
            </p:spPr>
          </p:pic>
          <p:cxnSp>
            <p:nvCxnSpPr>
              <p:cNvPr id="14" name="Straight Arrow Connector 13">
                <a:extLst>
                  <a:ext uri="{FF2B5EF4-FFF2-40B4-BE49-F238E27FC236}">
                    <a16:creationId xmlns:a16="http://schemas.microsoft.com/office/drawing/2014/main" id="{F24FD066-7A67-29B7-7F30-ABD8B8CAAE96}"/>
                  </a:ext>
                </a:extLst>
              </p:cNvPr>
              <p:cNvCxnSpPr>
                <a:cxnSpLocks/>
              </p:cNvCxnSpPr>
              <p:nvPr/>
            </p:nvCxnSpPr>
            <p:spPr>
              <a:xfrm>
                <a:off x="3257549" y="5205984"/>
                <a:ext cx="4828213"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FD6E84A-6125-B52A-E345-1EDE4FB52C06}"/>
                  </a:ext>
                </a:extLst>
              </p:cNvPr>
              <p:cNvSpPr txBox="1"/>
              <p:nvPr/>
            </p:nvSpPr>
            <p:spPr>
              <a:xfrm>
                <a:off x="5404955" y="4700078"/>
                <a:ext cx="533401" cy="4921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R</a:t>
                </a:r>
              </a:p>
            </p:txBody>
          </p:sp>
        </p:grpSp>
        <p:pic>
          <p:nvPicPr>
            <p:cNvPr id="10" name="Picture 9">
              <a:extLst>
                <a:ext uri="{FF2B5EF4-FFF2-40B4-BE49-F238E27FC236}">
                  <a16:creationId xmlns:a16="http://schemas.microsoft.com/office/drawing/2014/main" id="{8604C490-8B7F-12A1-361E-46FEB70A1379}"/>
                </a:ext>
              </a:extLst>
            </p:cNvPr>
            <p:cNvPicPr>
              <a:picLocks noChangeAspect="1"/>
            </p:cNvPicPr>
            <p:nvPr/>
          </p:nvPicPr>
          <p:blipFill>
            <a:blip r:embed="rId5">
              <a:duotone>
                <a:schemeClr val="accent1">
                  <a:shade val="45000"/>
                  <a:satMod val="135000"/>
                </a:schemeClr>
                <a:prstClr val="white"/>
              </a:duotone>
            </a:blip>
            <a:stretch>
              <a:fillRect/>
            </a:stretch>
          </p:blipFill>
          <p:spPr>
            <a:xfrm>
              <a:off x="7628522" y="3727664"/>
              <a:ext cx="914479" cy="914479"/>
            </a:xfrm>
            <a:prstGeom prst="rect">
              <a:avLst/>
            </a:prstGeom>
          </p:spPr>
        </p:pic>
      </p:grpSp>
      <p:sp>
        <p:nvSpPr>
          <p:cNvPr id="5" name="TextBox 4">
            <a:extLst>
              <a:ext uri="{FF2B5EF4-FFF2-40B4-BE49-F238E27FC236}">
                <a16:creationId xmlns:a16="http://schemas.microsoft.com/office/drawing/2014/main" id="{986A0CA2-FC99-0437-1AF5-C3401B8B7E77}"/>
              </a:ext>
            </a:extLst>
          </p:cNvPr>
          <p:cNvSpPr txBox="1"/>
          <p:nvPr/>
        </p:nvSpPr>
        <p:spPr>
          <a:xfrm>
            <a:off x="685800" y="790233"/>
            <a:ext cx="9688964" cy="369332"/>
          </a:xfrm>
          <a:prstGeom prst="rect">
            <a:avLst/>
          </a:prstGeom>
          <a:noFill/>
        </p:spPr>
        <p:txBody>
          <a:bodyPr wrap="square" rtlCol="0">
            <a:spAutoFit/>
          </a:bodyPr>
          <a:lstStyle/>
          <a:p>
            <a:r>
              <a:rPr lang="en-US" dirty="0"/>
              <a:t>This tutorial uses Ansys HFSS™, the </a:t>
            </a:r>
            <a:r>
              <a:rPr lang="en-US" b="0" i="0" dirty="0">
                <a:solidFill>
                  <a:srgbClr val="000000"/>
                </a:solidFill>
                <a:effectLst/>
                <a:latin typeface="Segoe UI" panose="020B0502040204020203" pitchFamily="34" charset="0"/>
              </a:rPr>
              <a:t>high-frequency electromagnetic simulation software</a:t>
            </a:r>
            <a:endParaRPr lang="en-US" dirty="0"/>
          </a:p>
        </p:txBody>
      </p:sp>
    </p:spTree>
    <p:extLst>
      <p:ext uri="{BB962C8B-B14F-4D97-AF65-F5344CB8AC3E}">
        <p14:creationId xmlns:p14="http://schemas.microsoft.com/office/powerpoint/2010/main" val="29586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CC92-78E2-6DB5-137B-CCD6936120BC}"/>
              </a:ext>
            </a:extLst>
          </p:cNvPr>
          <p:cNvSpPr>
            <a:spLocks noGrp="1"/>
          </p:cNvSpPr>
          <p:nvPr>
            <p:ph type="title"/>
          </p:nvPr>
        </p:nvSpPr>
        <p:spPr/>
        <p:txBody>
          <a:bodyPr/>
          <a:lstStyle/>
          <a:p>
            <a:r>
              <a:rPr lang="en-US" dirty="0"/>
              <a:t>Radar equation scenario implemented in Ansys HFSS software</a:t>
            </a:r>
          </a:p>
        </p:txBody>
      </p:sp>
      <p:pic>
        <p:nvPicPr>
          <p:cNvPr id="5" name="Content Placeholder 4">
            <a:extLst>
              <a:ext uri="{FF2B5EF4-FFF2-40B4-BE49-F238E27FC236}">
                <a16:creationId xmlns:a16="http://schemas.microsoft.com/office/drawing/2014/main" id="{A571FB87-BFB8-367A-FFCA-DAC51D6A8A61}"/>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3291840" y="1023408"/>
            <a:ext cx="8805672" cy="3993527"/>
          </a:xfrm>
        </p:spPr>
      </p:pic>
      <p:sp>
        <p:nvSpPr>
          <p:cNvPr id="12" name="TextBox 11">
            <a:extLst>
              <a:ext uri="{FF2B5EF4-FFF2-40B4-BE49-F238E27FC236}">
                <a16:creationId xmlns:a16="http://schemas.microsoft.com/office/drawing/2014/main" id="{84C76449-9375-DCD6-D951-DCCD3711E39C}"/>
              </a:ext>
            </a:extLst>
          </p:cNvPr>
          <p:cNvSpPr txBox="1"/>
          <p:nvPr/>
        </p:nvSpPr>
        <p:spPr>
          <a:xfrm>
            <a:off x="304799" y="1981200"/>
            <a:ext cx="295275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Radar received power level depending on the distance of the target sphere</a:t>
            </a:r>
          </a:p>
        </p:txBody>
      </p:sp>
      <p:pic>
        <p:nvPicPr>
          <p:cNvPr id="4" name="Picture 3" descr="A graph paper with a grid&#10;&#10;Description automatically generated">
            <a:extLst>
              <a:ext uri="{FF2B5EF4-FFF2-40B4-BE49-F238E27FC236}">
                <a16:creationId xmlns:a16="http://schemas.microsoft.com/office/drawing/2014/main" id="{0ABB89ED-1484-3546-C9AA-0BC05B440C84}"/>
              </a:ext>
            </a:extLst>
          </p:cNvPr>
          <p:cNvPicPr>
            <a:picLocks noChangeAspect="1"/>
          </p:cNvPicPr>
          <p:nvPr/>
        </p:nvPicPr>
        <p:blipFill rotWithShape="1">
          <a:blip r:embed="rId3">
            <a:extLst>
              <a:ext uri="{28A0092B-C50C-407E-A947-70E740481C1C}">
                <a14:useLocalDpi xmlns:a14="http://schemas.microsoft.com/office/drawing/2010/main" val="0"/>
              </a:ext>
            </a:extLst>
          </a:blip>
          <a:srcRect t="18792" b="46267"/>
          <a:stretch/>
        </p:blipFill>
        <p:spPr>
          <a:xfrm>
            <a:off x="304799" y="4984190"/>
            <a:ext cx="6854953" cy="1203044"/>
          </a:xfrm>
          <a:prstGeom prst="rect">
            <a:avLst/>
          </a:prstGeom>
        </p:spPr>
      </p:pic>
    </p:spTree>
    <p:extLst>
      <p:ext uri="{BB962C8B-B14F-4D97-AF65-F5344CB8AC3E}">
        <p14:creationId xmlns:p14="http://schemas.microsoft.com/office/powerpoint/2010/main" val="279571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C21E68-2B3E-7A41-0404-4F1E7FD6F31D}"/>
              </a:ext>
            </a:extLst>
          </p:cNvPr>
          <p:cNvSpPr>
            <a:spLocks noGrp="1"/>
          </p:cNvSpPr>
          <p:nvPr>
            <p:ph idx="1"/>
          </p:nvPr>
        </p:nvSpPr>
        <p:spPr/>
        <p:txBody>
          <a:bodyPr>
            <a:normAutofit/>
          </a:bodyPr>
          <a:lstStyle/>
          <a:p>
            <a:pPr marL="0" indent="0" algn="ctr">
              <a:buNone/>
            </a:pPr>
            <a:endParaRPr lang="en-US" sz="4400" dirty="0"/>
          </a:p>
          <a:p>
            <a:pPr marL="0" indent="0" algn="ctr">
              <a:buNone/>
            </a:pPr>
            <a:endParaRPr lang="en-US" sz="4400" dirty="0"/>
          </a:p>
          <a:p>
            <a:pPr marL="0" indent="0" algn="ctr">
              <a:buNone/>
            </a:pPr>
            <a:r>
              <a:rPr lang="en-US" sz="4400" dirty="0"/>
              <a:t>How to create a radar scenario </a:t>
            </a:r>
            <a:br>
              <a:rPr lang="en-US" sz="4400" dirty="0"/>
            </a:br>
            <a:r>
              <a:rPr lang="en-US" sz="4400" dirty="0"/>
              <a:t>in Ansys HFSS Software</a:t>
            </a:r>
          </a:p>
        </p:txBody>
      </p:sp>
    </p:spTree>
    <p:extLst>
      <p:ext uri="{BB962C8B-B14F-4D97-AF65-F5344CB8AC3E}">
        <p14:creationId xmlns:p14="http://schemas.microsoft.com/office/powerpoint/2010/main" val="161493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16E4ED6-CF42-3BD8-BC46-A748F261820B}"/>
              </a:ext>
            </a:extLst>
          </p:cNvPr>
          <p:cNvGrpSpPr/>
          <p:nvPr/>
        </p:nvGrpSpPr>
        <p:grpSpPr>
          <a:xfrm>
            <a:off x="6877673" y="2819400"/>
            <a:ext cx="4001058" cy="3419952"/>
            <a:chOff x="3135965" y="2976904"/>
            <a:chExt cx="4001058" cy="3419952"/>
          </a:xfrm>
        </p:grpSpPr>
        <p:pic>
          <p:nvPicPr>
            <p:cNvPr id="12" name="Picture 11">
              <a:extLst>
                <a:ext uri="{FF2B5EF4-FFF2-40B4-BE49-F238E27FC236}">
                  <a16:creationId xmlns:a16="http://schemas.microsoft.com/office/drawing/2014/main" id="{C693F65B-5B8F-C467-0C9C-57EDB079FA62}"/>
                </a:ext>
              </a:extLst>
            </p:cNvPr>
            <p:cNvPicPr>
              <a:picLocks noChangeAspect="1"/>
            </p:cNvPicPr>
            <p:nvPr/>
          </p:nvPicPr>
          <p:blipFill>
            <a:blip r:embed="rId2"/>
            <a:stretch>
              <a:fillRect/>
            </a:stretch>
          </p:blipFill>
          <p:spPr>
            <a:xfrm>
              <a:off x="3135965" y="2976904"/>
              <a:ext cx="4001058" cy="3419952"/>
            </a:xfrm>
            <a:prstGeom prst="rect">
              <a:avLst/>
            </a:prstGeom>
          </p:spPr>
        </p:pic>
        <p:sp>
          <p:nvSpPr>
            <p:cNvPr id="13" name="Rectangle: Rounded Corners 12">
              <a:extLst>
                <a:ext uri="{FF2B5EF4-FFF2-40B4-BE49-F238E27FC236}">
                  <a16:creationId xmlns:a16="http://schemas.microsoft.com/office/drawing/2014/main" id="{E346C533-5214-A797-8E78-0CF982895AC0}"/>
                </a:ext>
              </a:extLst>
            </p:cNvPr>
            <p:cNvSpPr/>
            <p:nvPr/>
          </p:nvSpPr>
          <p:spPr>
            <a:xfrm>
              <a:off x="3495394" y="3229159"/>
              <a:ext cx="848006" cy="19984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D4E7B4E3-3FB0-41D6-787A-2C8ECDAB459D}"/>
                </a:ext>
              </a:extLst>
            </p:cNvPr>
            <p:cNvSpPr/>
            <p:nvPr/>
          </p:nvSpPr>
          <p:spPr>
            <a:xfrm>
              <a:off x="4114800" y="5657823"/>
              <a:ext cx="2895600" cy="20600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27C2F2F5-245F-30FC-6461-65D3DAE17BA6}"/>
              </a:ext>
            </a:extLst>
          </p:cNvPr>
          <p:cNvSpPr>
            <a:spLocks noGrp="1"/>
          </p:cNvSpPr>
          <p:nvPr>
            <p:ph type="title"/>
          </p:nvPr>
        </p:nvSpPr>
        <p:spPr/>
        <p:txBody>
          <a:bodyPr/>
          <a:lstStyle/>
          <a:p>
            <a:r>
              <a:rPr lang="en-US"/>
              <a:t>Antenna Design </a:t>
            </a:r>
          </a:p>
        </p:txBody>
      </p:sp>
      <p:sp>
        <p:nvSpPr>
          <p:cNvPr id="3" name="Content Placeholder 2">
            <a:extLst>
              <a:ext uri="{FF2B5EF4-FFF2-40B4-BE49-F238E27FC236}">
                <a16:creationId xmlns:a16="http://schemas.microsoft.com/office/drawing/2014/main" id="{E08599DB-7A24-BCCA-286A-D29D516AC984}"/>
              </a:ext>
            </a:extLst>
          </p:cNvPr>
          <p:cNvSpPr>
            <a:spLocks noGrp="1"/>
          </p:cNvSpPr>
          <p:nvPr>
            <p:ph idx="1"/>
          </p:nvPr>
        </p:nvSpPr>
        <p:spPr>
          <a:xfrm>
            <a:off x="352706" y="1192610"/>
            <a:ext cx="5824412" cy="1524000"/>
          </a:xfrm>
        </p:spPr>
        <p:txBody>
          <a:bodyPr>
            <a:noAutofit/>
          </a:bodyPr>
          <a:lstStyle/>
          <a:p>
            <a:pPr marL="0" indent="0">
              <a:buNone/>
            </a:pPr>
            <a:r>
              <a:rPr lang="en-US" sz="1800" dirty="0"/>
              <a:t>Use an existing antenna OR generate using the ACT Antenna Toolkit in Ansys HFSS:</a:t>
            </a:r>
            <a:br>
              <a:rPr lang="en-US" sz="1800" dirty="0"/>
            </a:br>
            <a:r>
              <a:rPr lang="en-US" sz="1800" dirty="0"/>
              <a:t>View</a:t>
            </a:r>
            <a:r>
              <a:rPr lang="en-US" sz="1800" dirty="0">
                <a:sym typeface="Wingdings" panose="05000000000000000000" pitchFamily="2" charset="2"/>
              </a:rPr>
              <a:t> ACT Extensions  Launch Wizards HFSS Antenna Toolkit  </a:t>
            </a:r>
            <a:r>
              <a:rPr lang="en-US" sz="1800" i="1" dirty="0">
                <a:sym typeface="Wingdings" panose="05000000000000000000" pitchFamily="2" charset="2"/>
              </a:rPr>
              <a:t>Any Antenna needed </a:t>
            </a:r>
            <a:r>
              <a:rPr lang="en-US" sz="1800" dirty="0">
                <a:sym typeface="Wingdings" panose="05000000000000000000" pitchFamily="2" charset="2"/>
              </a:rPr>
              <a:t> Set parameters Synthesis  Finish</a:t>
            </a:r>
            <a:br>
              <a:rPr lang="en-US" sz="1800" dirty="0">
                <a:sym typeface="Wingdings" panose="05000000000000000000" pitchFamily="2" charset="2"/>
              </a:rPr>
            </a:br>
            <a:br>
              <a:rPr lang="en-US" sz="1800" dirty="0">
                <a:sym typeface="Wingdings" panose="05000000000000000000" pitchFamily="2" charset="2"/>
              </a:rPr>
            </a:br>
            <a:r>
              <a:rPr lang="en-US" sz="1800" b="1" dirty="0">
                <a:solidFill>
                  <a:schemeClr val="accent1"/>
                </a:solidFill>
                <a:sym typeface="Wingdings" panose="05000000000000000000" pitchFamily="2" charset="2"/>
              </a:rPr>
              <a:t>The example next uses a pyramidal Horn Antenna </a:t>
            </a:r>
            <a:br>
              <a:rPr lang="en-US" sz="1800" b="1" dirty="0">
                <a:solidFill>
                  <a:schemeClr val="accent1"/>
                </a:solidFill>
                <a:sym typeface="Wingdings" panose="05000000000000000000" pitchFamily="2" charset="2"/>
              </a:rPr>
            </a:br>
            <a:r>
              <a:rPr lang="en-US" sz="1800" b="1" dirty="0">
                <a:solidFill>
                  <a:schemeClr val="accent1"/>
                </a:solidFill>
                <a:sym typeface="Wingdings" panose="05000000000000000000" pitchFamily="2" charset="2"/>
              </a:rPr>
              <a:t>at 2.4 GHz center frequency.</a:t>
            </a:r>
            <a:endParaRPr lang="en-US" sz="1800" b="1" dirty="0">
              <a:solidFill>
                <a:schemeClr val="accent1"/>
              </a:solidFill>
            </a:endParaRPr>
          </a:p>
        </p:txBody>
      </p:sp>
      <p:grpSp>
        <p:nvGrpSpPr>
          <p:cNvPr id="14" name="Group 13">
            <a:extLst>
              <a:ext uri="{FF2B5EF4-FFF2-40B4-BE49-F238E27FC236}">
                <a16:creationId xmlns:a16="http://schemas.microsoft.com/office/drawing/2014/main" id="{547566EF-BDBC-A44A-B1AD-D0F07B738F58}"/>
              </a:ext>
            </a:extLst>
          </p:cNvPr>
          <p:cNvGrpSpPr/>
          <p:nvPr/>
        </p:nvGrpSpPr>
        <p:grpSpPr>
          <a:xfrm>
            <a:off x="352707" y="3756496"/>
            <a:ext cx="2094345" cy="1524000"/>
            <a:chOff x="332714" y="1905000"/>
            <a:chExt cx="2094345" cy="1524000"/>
          </a:xfrm>
        </p:grpSpPr>
        <p:grpSp>
          <p:nvGrpSpPr>
            <p:cNvPr id="9" name="Group 8">
              <a:extLst>
                <a:ext uri="{FF2B5EF4-FFF2-40B4-BE49-F238E27FC236}">
                  <a16:creationId xmlns:a16="http://schemas.microsoft.com/office/drawing/2014/main" id="{2CB9F86B-894E-2E81-7E58-90BC796E48F3}"/>
                </a:ext>
              </a:extLst>
            </p:cNvPr>
            <p:cNvGrpSpPr/>
            <p:nvPr/>
          </p:nvGrpSpPr>
          <p:grpSpPr>
            <a:xfrm>
              <a:off x="332714" y="1905000"/>
              <a:ext cx="2094345" cy="1524000"/>
              <a:chOff x="572655" y="1905000"/>
              <a:chExt cx="7047345" cy="5163399"/>
            </a:xfrm>
          </p:grpSpPr>
          <p:pic>
            <p:nvPicPr>
              <p:cNvPr id="7" name="Picture 6">
                <a:extLst>
                  <a:ext uri="{FF2B5EF4-FFF2-40B4-BE49-F238E27FC236}">
                    <a16:creationId xmlns:a16="http://schemas.microsoft.com/office/drawing/2014/main" id="{9B8906D9-4852-27C3-CFEF-2B7678E399C7}"/>
                  </a:ext>
                </a:extLst>
              </p:cNvPr>
              <p:cNvPicPr>
                <a:picLocks noChangeAspect="1"/>
              </p:cNvPicPr>
              <p:nvPr/>
            </p:nvPicPr>
            <p:blipFill>
              <a:blip r:embed="rId3"/>
              <a:stretch>
                <a:fillRect/>
              </a:stretch>
            </p:blipFill>
            <p:spPr>
              <a:xfrm>
                <a:off x="572655" y="1905000"/>
                <a:ext cx="7047345" cy="5163399"/>
              </a:xfrm>
              <a:prstGeom prst="rect">
                <a:avLst/>
              </a:prstGeom>
            </p:spPr>
          </p:pic>
          <p:sp>
            <p:nvSpPr>
              <p:cNvPr id="8" name="Rectangle 7">
                <a:extLst>
                  <a:ext uri="{FF2B5EF4-FFF2-40B4-BE49-F238E27FC236}">
                    <a16:creationId xmlns:a16="http://schemas.microsoft.com/office/drawing/2014/main" id="{500AE4A9-8765-6F1E-A512-34197E72C6E1}"/>
                  </a:ext>
                </a:extLst>
              </p:cNvPr>
              <p:cNvSpPr/>
              <p:nvPr/>
            </p:nvSpPr>
            <p:spPr>
              <a:xfrm>
                <a:off x="5257800" y="1905000"/>
                <a:ext cx="2362200" cy="457200"/>
              </a:xfrm>
              <a:prstGeom prst="rect">
                <a:avLst/>
              </a:prstGeom>
              <a:solidFill>
                <a:srgbClr val="EEF4F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0" name="Rectangle: Rounded Corners 9">
              <a:extLst>
                <a:ext uri="{FF2B5EF4-FFF2-40B4-BE49-F238E27FC236}">
                  <a16:creationId xmlns:a16="http://schemas.microsoft.com/office/drawing/2014/main" id="{BD1FCF05-964C-B3ED-BD6C-D2ACB6242F8F}"/>
                </a:ext>
              </a:extLst>
            </p:cNvPr>
            <p:cNvSpPr/>
            <p:nvPr/>
          </p:nvSpPr>
          <p:spPr>
            <a:xfrm>
              <a:off x="829914" y="2971799"/>
              <a:ext cx="922686" cy="13494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9B306393-F850-F270-5455-97A373FECF5A}"/>
                </a:ext>
              </a:extLst>
            </p:cNvPr>
            <p:cNvSpPr/>
            <p:nvPr/>
          </p:nvSpPr>
          <p:spPr>
            <a:xfrm>
              <a:off x="802369" y="2039945"/>
              <a:ext cx="340631" cy="13494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2" name="Content Placeholder 2">
            <a:extLst>
              <a:ext uri="{FF2B5EF4-FFF2-40B4-BE49-F238E27FC236}">
                <a16:creationId xmlns:a16="http://schemas.microsoft.com/office/drawing/2014/main" id="{8863FB13-894E-78E3-9191-40BA4D9C1EFF}"/>
              </a:ext>
            </a:extLst>
          </p:cNvPr>
          <p:cNvSpPr txBox="1">
            <a:spLocks/>
          </p:cNvSpPr>
          <p:nvPr/>
        </p:nvSpPr>
        <p:spPr>
          <a:xfrm>
            <a:off x="7162800" y="1295399"/>
            <a:ext cx="4724400" cy="1371601"/>
          </a:xfrm>
          <a:prstGeom prst="rect">
            <a:avLst/>
          </a:prstGeom>
        </p:spPr>
        <p:txBody>
          <a:bodyPr vert="horz" lIns="45720" tIns="0" rIns="0" bIns="0" rtlCol="0">
            <a:noAutofit/>
          </a:bodyPr>
          <a:lstStyle>
            <a:lvl1pPr marL="171450" indent="-171450" algn="l" defTabSz="914400" rtl="0" eaLnBrk="1" latinLnBrk="0" hangingPunct="1">
              <a:lnSpc>
                <a:spcPct val="100000"/>
              </a:lnSpc>
              <a:spcBef>
                <a:spcPts val="1200"/>
              </a:spcBef>
              <a:buClr>
                <a:schemeClr val="tx2"/>
              </a:buClr>
              <a:buFont typeface="Arial" panose="020B0604020202020204" pitchFamily="34" charset="0"/>
              <a:buChar char="•"/>
              <a:defRPr sz="2400" kern="1200">
                <a:solidFill>
                  <a:schemeClr val="tx1"/>
                </a:solidFill>
                <a:latin typeface="+mn-lt"/>
                <a:ea typeface="+mn-ea"/>
                <a:cs typeface="+mn-cs"/>
              </a:defRPr>
            </a:lvl1pPr>
            <a:lvl2pPr marL="400050" indent="-171450" algn="l" defTabSz="914400" rtl="0" eaLnBrk="1" latinLnBrk="0" hangingPunct="1">
              <a:lnSpc>
                <a:spcPct val="100000"/>
              </a:lnSpc>
              <a:spcBef>
                <a:spcPts val="900"/>
              </a:spcBef>
              <a:buClr>
                <a:schemeClr val="tx2"/>
              </a:buClr>
              <a:buFont typeface="System Font Regular"/>
              <a:buChar char="-"/>
              <a:defRPr sz="2400" kern="1200">
                <a:solidFill>
                  <a:srgbClr val="333333"/>
                </a:solidFill>
                <a:latin typeface="+mn-lt"/>
                <a:ea typeface="+mn-ea"/>
                <a:cs typeface="+mn-cs"/>
              </a:defRPr>
            </a:lvl2pPr>
            <a:lvl3pPr marL="628650" indent="-171450" algn="l" defTabSz="914400" rtl="0" eaLnBrk="1" latinLnBrk="0" hangingPunct="1">
              <a:lnSpc>
                <a:spcPct val="100000"/>
              </a:lnSpc>
              <a:spcBef>
                <a:spcPts val="300"/>
              </a:spcBef>
              <a:buClr>
                <a:schemeClr val="tx2"/>
              </a:buClr>
              <a:buFont typeface="Arial" panose="020B0604020202020204" pitchFamily="34" charset="0"/>
              <a:buChar char="•"/>
              <a:defRPr sz="2000" kern="1200">
                <a:solidFill>
                  <a:srgbClr val="4F4F4F"/>
                </a:solidFill>
                <a:latin typeface="+mn-lt"/>
                <a:ea typeface="+mn-ea"/>
                <a:cs typeface="+mn-cs"/>
              </a:defRPr>
            </a:lvl3pPr>
            <a:lvl4pPr marL="857250" indent="-171450" algn="l" defTabSz="914400" rtl="0" eaLnBrk="1" latinLnBrk="0" hangingPunct="1">
              <a:lnSpc>
                <a:spcPct val="100000"/>
              </a:lnSpc>
              <a:spcBef>
                <a:spcPts val="300"/>
              </a:spcBef>
              <a:buClr>
                <a:schemeClr val="bg2"/>
              </a:buClr>
              <a:buFont typeface="Arial" panose="020B0604020202020204" pitchFamily="34" charset="0"/>
              <a:buChar char="•"/>
              <a:defRPr sz="1600" kern="1200">
                <a:solidFill>
                  <a:srgbClr val="4F4F4F"/>
                </a:solidFill>
                <a:latin typeface="+mn-lt"/>
                <a:ea typeface="+mn-ea"/>
                <a:cs typeface="+mn-cs"/>
              </a:defRPr>
            </a:lvl4pPr>
            <a:lvl5pPr marL="1085850" indent="-171450" algn="l" defTabSz="914400" rtl="0" eaLnBrk="1" latinLnBrk="0" hangingPunct="1">
              <a:lnSpc>
                <a:spcPct val="100000"/>
              </a:lnSpc>
              <a:spcBef>
                <a:spcPts val="300"/>
              </a:spcBef>
              <a:buClr>
                <a:schemeClr val="bg2"/>
              </a:buClr>
              <a:buFont typeface="Arial" panose="020B0604020202020204" pitchFamily="34" charset="0"/>
              <a:buChar char="•"/>
              <a:defRPr sz="1600" kern="1200">
                <a:solidFill>
                  <a:srgbClr val="4F4F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898A8D"/>
              </a:buClr>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Excitations (right click)  Set Far-Field Phase Reference..</a:t>
            </a:r>
          </a:p>
          <a:p>
            <a:pPr marL="0" marR="0" lvl="0" indent="0" algn="l" defTabSz="914400" rtl="0" eaLnBrk="1" fontAlgn="auto" latinLnBrk="0" hangingPunct="1">
              <a:lnSpc>
                <a:spcPct val="100000"/>
              </a:lnSpc>
              <a:spcBef>
                <a:spcPts val="1200"/>
              </a:spcBef>
              <a:spcAft>
                <a:spcPts val="0"/>
              </a:spcAft>
              <a:buClr>
                <a:srgbClr val="898A8D"/>
              </a:buClr>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And then set a Far-Field Phase Reference point for the antenna.</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200"/>
              </a:spcBef>
              <a:spcAft>
                <a:spcPts val="0"/>
              </a:spcAft>
              <a:buClr>
                <a:srgbClr val="898A8D"/>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D72E965B-11C3-6370-D7A2-EE57FC47ABEE}"/>
              </a:ext>
            </a:extLst>
          </p:cNvPr>
          <p:cNvGrpSpPr/>
          <p:nvPr/>
        </p:nvGrpSpPr>
        <p:grpSpPr>
          <a:xfrm>
            <a:off x="2947270" y="3530917"/>
            <a:ext cx="3229848" cy="2854646"/>
            <a:chOff x="2747596" y="0"/>
            <a:chExt cx="6696808" cy="6858000"/>
          </a:xfrm>
        </p:grpSpPr>
        <p:pic>
          <p:nvPicPr>
            <p:cNvPr id="6" name="Picture 5">
              <a:extLst>
                <a:ext uri="{FF2B5EF4-FFF2-40B4-BE49-F238E27FC236}">
                  <a16:creationId xmlns:a16="http://schemas.microsoft.com/office/drawing/2014/main" id="{9E93D7E9-AAFE-685A-E503-AA0072666755}"/>
                </a:ext>
              </a:extLst>
            </p:cNvPr>
            <p:cNvPicPr>
              <a:picLocks noChangeAspect="1"/>
            </p:cNvPicPr>
            <p:nvPr/>
          </p:nvPicPr>
          <p:blipFill>
            <a:blip r:embed="rId4"/>
            <a:stretch>
              <a:fillRect/>
            </a:stretch>
          </p:blipFill>
          <p:spPr>
            <a:xfrm>
              <a:off x="2747596" y="0"/>
              <a:ext cx="6696808" cy="6858000"/>
            </a:xfrm>
            <a:prstGeom prst="rect">
              <a:avLst/>
            </a:prstGeom>
          </p:spPr>
        </p:pic>
        <p:sp>
          <p:nvSpPr>
            <p:cNvPr id="16" name="Rectangle: Rounded Corners 15">
              <a:extLst>
                <a:ext uri="{FF2B5EF4-FFF2-40B4-BE49-F238E27FC236}">
                  <a16:creationId xmlns:a16="http://schemas.microsoft.com/office/drawing/2014/main" id="{8A208F24-3CA9-0485-1011-9AD81C7FE8D8}"/>
                </a:ext>
              </a:extLst>
            </p:cNvPr>
            <p:cNvSpPr/>
            <p:nvPr/>
          </p:nvSpPr>
          <p:spPr>
            <a:xfrm>
              <a:off x="6267722" y="1447800"/>
              <a:ext cx="2038077" cy="2286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B12E8DE2-D823-A337-5ABF-0317132DF15C}"/>
                </a:ext>
              </a:extLst>
            </p:cNvPr>
            <p:cNvSpPr/>
            <p:nvPr/>
          </p:nvSpPr>
          <p:spPr>
            <a:xfrm>
              <a:off x="6858001" y="925677"/>
              <a:ext cx="685800" cy="24221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0A40F0C2-2790-EB42-E89A-10FB0EB5153A}"/>
                </a:ext>
              </a:extLst>
            </p:cNvPr>
            <p:cNvSpPr/>
            <p:nvPr/>
          </p:nvSpPr>
          <p:spPr>
            <a:xfrm>
              <a:off x="2958565" y="3241141"/>
              <a:ext cx="1384836" cy="18785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F1C7C44B-706F-7C8E-4AAB-E496AD1ECC04}"/>
                </a:ext>
              </a:extLst>
            </p:cNvPr>
            <p:cNvSpPr/>
            <p:nvPr/>
          </p:nvSpPr>
          <p:spPr>
            <a:xfrm>
              <a:off x="5943600" y="6459270"/>
              <a:ext cx="685800" cy="27650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3C522C52-8811-37EE-08F2-FEB8FD359289}"/>
              </a:ext>
            </a:extLst>
          </p:cNvPr>
          <p:cNvGrpSpPr/>
          <p:nvPr/>
        </p:nvGrpSpPr>
        <p:grpSpPr>
          <a:xfrm>
            <a:off x="9264120" y="2682774"/>
            <a:ext cx="2528951" cy="2252865"/>
            <a:chOff x="9264120" y="2682774"/>
            <a:chExt cx="2528951" cy="2252865"/>
          </a:xfrm>
        </p:grpSpPr>
        <p:pic>
          <p:nvPicPr>
            <p:cNvPr id="5" name="Picture 4">
              <a:extLst>
                <a:ext uri="{FF2B5EF4-FFF2-40B4-BE49-F238E27FC236}">
                  <a16:creationId xmlns:a16="http://schemas.microsoft.com/office/drawing/2014/main" id="{9E712FD7-16A9-1951-5447-1285847E7F80}"/>
                </a:ext>
              </a:extLst>
            </p:cNvPr>
            <p:cNvPicPr>
              <a:picLocks noChangeAspect="1"/>
            </p:cNvPicPr>
            <p:nvPr/>
          </p:nvPicPr>
          <p:blipFill>
            <a:blip r:embed="rId5"/>
            <a:stretch>
              <a:fillRect/>
            </a:stretch>
          </p:blipFill>
          <p:spPr>
            <a:xfrm>
              <a:off x="9264120" y="2682774"/>
              <a:ext cx="2528951" cy="225286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27" name="Rectangle: Rounded Corners 26">
              <a:extLst>
                <a:ext uri="{FF2B5EF4-FFF2-40B4-BE49-F238E27FC236}">
                  <a16:creationId xmlns:a16="http://schemas.microsoft.com/office/drawing/2014/main" id="{30D427E9-ADC7-A123-2098-3AB1D5567AF3}"/>
                </a:ext>
              </a:extLst>
            </p:cNvPr>
            <p:cNvSpPr/>
            <p:nvPr/>
          </p:nvSpPr>
          <p:spPr>
            <a:xfrm>
              <a:off x="10328104" y="3178305"/>
              <a:ext cx="1229923" cy="25069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6331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AA2C-5A9C-CD91-24D4-0200DD7CEDC4}"/>
              </a:ext>
            </a:extLst>
          </p:cNvPr>
          <p:cNvSpPr>
            <a:spLocks noGrp="1"/>
          </p:cNvSpPr>
          <p:nvPr>
            <p:ph type="title"/>
          </p:nvPr>
        </p:nvSpPr>
        <p:spPr/>
        <p:txBody>
          <a:bodyPr/>
          <a:lstStyle/>
          <a:p>
            <a:r>
              <a:rPr lang="en-US"/>
              <a:t>Analyze Antenna</a:t>
            </a:r>
          </a:p>
        </p:txBody>
      </p:sp>
      <p:sp>
        <p:nvSpPr>
          <p:cNvPr id="3" name="Content Placeholder 2">
            <a:extLst>
              <a:ext uri="{FF2B5EF4-FFF2-40B4-BE49-F238E27FC236}">
                <a16:creationId xmlns:a16="http://schemas.microsoft.com/office/drawing/2014/main" id="{9277A42D-2ABE-353C-B3D5-B7FD15F2360B}"/>
              </a:ext>
            </a:extLst>
          </p:cNvPr>
          <p:cNvSpPr>
            <a:spLocks noGrp="1"/>
          </p:cNvSpPr>
          <p:nvPr>
            <p:ph idx="1"/>
          </p:nvPr>
        </p:nvSpPr>
        <p:spPr/>
        <p:txBody>
          <a:bodyPr/>
          <a:lstStyle/>
          <a:p>
            <a:r>
              <a:rPr lang="en-US"/>
              <a:t>Make sure </a:t>
            </a:r>
            <a:r>
              <a:rPr lang="en-US" b="1" i="1">
                <a:solidFill>
                  <a:schemeClr val="accent1"/>
                </a:solidFill>
              </a:rPr>
              <a:t>Save Fields</a:t>
            </a:r>
            <a:r>
              <a:rPr lang="en-US"/>
              <a:t> is checked…… Setup Freq Sweep ...      and…           </a:t>
            </a:r>
            <a:r>
              <a:rPr lang="en-US" b="1" i="1">
                <a:solidFill>
                  <a:schemeClr val="accent1"/>
                </a:solidFill>
              </a:rPr>
              <a:t>Analyze</a:t>
            </a:r>
          </a:p>
        </p:txBody>
      </p:sp>
      <p:grpSp>
        <p:nvGrpSpPr>
          <p:cNvPr id="7" name="Group 6">
            <a:extLst>
              <a:ext uri="{FF2B5EF4-FFF2-40B4-BE49-F238E27FC236}">
                <a16:creationId xmlns:a16="http://schemas.microsoft.com/office/drawing/2014/main" id="{914133C4-04E3-C4A4-8046-5C0987EF3826}"/>
              </a:ext>
            </a:extLst>
          </p:cNvPr>
          <p:cNvGrpSpPr/>
          <p:nvPr/>
        </p:nvGrpSpPr>
        <p:grpSpPr>
          <a:xfrm>
            <a:off x="88244" y="1905000"/>
            <a:ext cx="2743200" cy="2153067"/>
            <a:chOff x="4200260" y="1933366"/>
            <a:chExt cx="3791479" cy="2991267"/>
          </a:xfrm>
        </p:grpSpPr>
        <p:pic>
          <p:nvPicPr>
            <p:cNvPr id="5" name="Picture 4">
              <a:extLst>
                <a:ext uri="{FF2B5EF4-FFF2-40B4-BE49-F238E27FC236}">
                  <a16:creationId xmlns:a16="http://schemas.microsoft.com/office/drawing/2014/main" id="{401095F2-DFDA-8F85-B9B5-0E7218A72FAD}"/>
                </a:ext>
              </a:extLst>
            </p:cNvPr>
            <p:cNvPicPr>
              <a:picLocks noChangeAspect="1"/>
            </p:cNvPicPr>
            <p:nvPr/>
          </p:nvPicPr>
          <p:blipFill>
            <a:blip r:embed="rId2"/>
            <a:stretch>
              <a:fillRect/>
            </a:stretch>
          </p:blipFill>
          <p:spPr>
            <a:xfrm>
              <a:off x="4200260" y="1933366"/>
              <a:ext cx="3791479" cy="2991267"/>
            </a:xfrm>
            <a:prstGeom prst="rect">
              <a:avLst/>
            </a:prstGeom>
          </p:spPr>
        </p:pic>
        <p:sp>
          <p:nvSpPr>
            <p:cNvPr id="6" name="Rectangle: Rounded Corners 5">
              <a:extLst>
                <a:ext uri="{FF2B5EF4-FFF2-40B4-BE49-F238E27FC236}">
                  <a16:creationId xmlns:a16="http://schemas.microsoft.com/office/drawing/2014/main" id="{943052BB-69A9-17E7-60D8-FCA3D9BE6C59}"/>
                </a:ext>
              </a:extLst>
            </p:cNvPr>
            <p:cNvSpPr/>
            <p:nvPr/>
          </p:nvSpPr>
          <p:spPr>
            <a:xfrm>
              <a:off x="5486400" y="4038600"/>
              <a:ext cx="1066800" cy="246981"/>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8ACCD4A5-59BA-5542-74C9-6D2575A65632}"/>
              </a:ext>
            </a:extLst>
          </p:cNvPr>
          <p:cNvGrpSpPr/>
          <p:nvPr/>
        </p:nvGrpSpPr>
        <p:grpSpPr>
          <a:xfrm>
            <a:off x="2033063" y="2566265"/>
            <a:ext cx="2456294" cy="3097042"/>
            <a:chOff x="4800600" y="2133600"/>
            <a:chExt cx="3507620" cy="4419601"/>
          </a:xfrm>
        </p:grpSpPr>
        <p:grpSp>
          <p:nvGrpSpPr>
            <p:cNvPr id="11" name="Group 10">
              <a:extLst>
                <a:ext uri="{FF2B5EF4-FFF2-40B4-BE49-F238E27FC236}">
                  <a16:creationId xmlns:a16="http://schemas.microsoft.com/office/drawing/2014/main" id="{10C6B455-977F-8D6C-AD12-A6C63F7C59EF}"/>
                </a:ext>
              </a:extLst>
            </p:cNvPr>
            <p:cNvGrpSpPr/>
            <p:nvPr/>
          </p:nvGrpSpPr>
          <p:grpSpPr>
            <a:xfrm>
              <a:off x="4800600" y="2133600"/>
              <a:ext cx="3507620" cy="4419601"/>
              <a:chOff x="5208120" y="2310271"/>
              <a:chExt cx="3507620" cy="4419601"/>
            </a:xfrm>
          </p:grpSpPr>
          <p:pic>
            <p:nvPicPr>
              <p:cNvPr id="9" name="Picture 8">
                <a:extLst>
                  <a:ext uri="{FF2B5EF4-FFF2-40B4-BE49-F238E27FC236}">
                    <a16:creationId xmlns:a16="http://schemas.microsoft.com/office/drawing/2014/main" id="{38A026C4-AD9D-5BC1-B3AB-65F8EBC840C6}"/>
                  </a:ext>
                </a:extLst>
              </p:cNvPr>
              <p:cNvPicPr>
                <a:picLocks noChangeAspect="1"/>
              </p:cNvPicPr>
              <p:nvPr/>
            </p:nvPicPr>
            <p:blipFill>
              <a:blip r:embed="rId3"/>
              <a:stretch>
                <a:fillRect/>
              </a:stretch>
            </p:blipFill>
            <p:spPr>
              <a:xfrm>
                <a:off x="5208120" y="2310271"/>
                <a:ext cx="3507620" cy="441960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0" name="Rectangle: Rounded Corners 9">
                <a:extLst>
                  <a:ext uri="{FF2B5EF4-FFF2-40B4-BE49-F238E27FC236}">
                    <a16:creationId xmlns:a16="http://schemas.microsoft.com/office/drawing/2014/main" id="{01398FD2-D000-CB5B-0250-F31F663BE096}"/>
                  </a:ext>
                </a:extLst>
              </p:cNvPr>
              <p:cNvSpPr/>
              <p:nvPr/>
            </p:nvSpPr>
            <p:spPr>
              <a:xfrm>
                <a:off x="5334000" y="4467435"/>
                <a:ext cx="762000" cy="10456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4" name="Rectangle: Rounded Corners 13">
              <a:extLst>
                <a:ext uri="{FF2B5EF4-FFF2-40B4-BE49-F238E27FC236}">
                  <a16:creationId xmlns:a16="http://schemas.microsoft.com/office/drawing/2014/main" id="{A1570B76-8073-FAE7-6AD8-4D1E40D09170}"/>
                </a:ext>
              </a:extLst>
            </p:cNvPr>
            <p:cNvSpPr/>
            <p:nvPr/>
          </p:nvSpPr>
          <p:spPr>
            <a:xfrm>
              <a:off x="5410200" y="2362199"/>
              <a:ext cx="456446" cy="15466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1AB5D1AC-6DA9-9E0D-EBDB-C03D589ACDDF}"/>
              </a:ext>
            </a:extLst>
          </p:cNvPr>
          <p:cNvGrpSpPr/>
          <p:nvPr/>
        </p:nvGrpSpPr>
        <p:grpSpPr>
          <a:xfrm>
            <a:off x="9609275" y="2519754"/>
            <a:ext cx="2282310" cy="2309386"/>
            <a:chOff x="7721795" y="2285412"/>
            <a:chExt cx="4010585" cy="3534268"/>
          </a:xfrm>
        </p:grpSpPr>
        <p:pic>
          <p:nvPicPr>
            <p:cNvPr id="13" name="Picture 12">
              <a:extLst>
                <a:ext uri="{FF2B5EF4-FFF2-40B4-BE49-F238E27FC236}">
                  <a16:creationId xmlns:a16="http://schemas.microsoft.com/office/drawing/2014/main" id="{62BD20AA-F74F-CDB1-13B9-517DA4D8B651}"/>
                </a:ext>
              </a:extLst>
            </p:cNvPr>
            <p:cNvPicPr>
              <a:picLocks noChangeAspect="1"/>
            </p:cNvPicPr>
            <p:nvPr/>
          </p:nvPicPr>
          <p:blipFill>
            <a:blip r:embed="rId4"/>
            <a:stretch>
              <a:fillRect/>
            </a:stretch>
          </p:blipFill>
          <p:spPr>
            <a:xfrm>
              <a:off x="7721795" y="2285412"/>
              <a:ext cx="4010585" cy="3534268"/>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6" name="Rectangle: Rounded Corners 15">
              <a:extLst>
                <a:ext uri="{FF2B5EF4-FFF2-40B4-BE49-F238E27FC236}">
                  <a16:creationId xmlns:a16="http://schemas.microsoft.com/office/drawing/2014/main" id="{67DEC26B-79BB-809C-45F8-C38D11E3C6DD}"/>
                </a:ext>
              </a:extLst>
            </p:cNvPr>
            <p:cNvSpPr/>
            <p:nvPr/>
          </p:nvSpPr>
          <p:spPr>
            <a:xfrm>
              <a:off x="9220200" y="5257800"/>
              <a:ext cx="1066799" cy="22860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0" name="TextBox 19">
            <a:extLst>
              <a:ext uri="{FF2B5EF4-FFF2-40B4-BE49-F238E27FC236}">
                <a16:creationId xmlns:a16="http://schemas.microsoft.com/office/drawing/2014/main" id="{B799DA94-4304-25CE-BD51-9A83D11765D5}"/>
              </a:ext>
            </a:extLst>
          </p:cNvPr>
          <p:cNvSpPr txBox="1"/>
          <p:nvPr/>
        </p:nvSpPr>
        <p:spPr>
          <a:xfrm>
            <a:off x="2930292" y="5718390"/>
            <a:ext cx="8022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0000"/>
                </a:solidFill>
                <a:effectLst/>
                <a:uLnTx/>
                <a:uFillTx/>
                <a:latin typeface="Calibri" panose="020F0502020204030204"/>
                <a:ea typeface="+mn-ea"/>
                <a:cs typeface="+mn-cs"/>
              </a:rPr>
              <a:t>Step A</a:t>
            </a:r>
          </a:p>
        </p:txBody>
      </p:sp>
      <p:sp>
        <p:nvSpPr>
          <p:cNvPr id="21" name="TextBox 20">
            <a:extLst>
              <a:ext uri="{FF2B5EF4-FFF2-40B4-BE49-F238E27FC236}">
                <a16:creationId xmlns:a16="http://schemas.microsoft.com/office/drawing/2014/main" id="{DAC1D7CE-22EB-9AB0-A4FF-6639DD8A2439}"/>
              </a:ext>
            </a:extLst>
          </p:cNvPr>
          <p:cNvSpPr txBox="1"/>
          <p:nvPr/>
        </p:nvSpPr>
        <p:spPr>
          <a:xfrm>
            <a:off x="6648212" y="4868228"/>
            <a:ext cx="7885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0000"/>
                </a:solidFill>
                <a:effectLst/>
                <a:uLnTx/>
                <a:uFillTx/>
                <a:latin typeface="Calibri" panose="020F0502020204030204"/>
                <a:ea typeface="+mn-ea"/>
                <a:cs typeface="+mn-cs"/>
              </a:rPr>
              <a:t>Step B</a:t>
            </a:r>
          </a:p>
        </p:txBody>
      </p:sp>
      <p:sp>
        <p:nvSpPr>
          <p:cNvPr id="22" name="TextBox 21">
            <a:extLst>
              <a:ext uri="{FF2B5EF4-FFF2-40B4-BE49-F238E27FC236}">
                <a16:creationId xmlns:a16="http://schemas.microsoft.com/office/drawing/2014/main" id="{0195B0FC-8B31-5706-02B3-2ECB1E1AC7C0}"/>
              </a:ext>
            </a:extLst>
          </p:cNvPr>
          <p:cNvSpPr txBox="1"/>
          <p:nvPr/>
        </p:nvSpPr>
        <p:spPr>
          <a:xfrm>
            <a:off x="10569896" y="5068573"/>
            <a:ext cx="7789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0000"/>
                </a:solidFill>
                <a:effectLst/>
                <a:uLnTx/>
                <a:uFillTx/>
                <a:latin typeface="Calibri" panose="020F0502020204030204"/>
                <a:ea typeface="+mn-ea"/>
                <a:cs typeface="+mn-cs"/>
              </a:rPr>
              <a:t>Step C</a:t>
            </a:r>
          </a:p>
        </p:txBody>
      </p:sp>
      <p:grpSp>
        <p:nvGrpSpPr>
          <p:cNvPr id="28" name="Group 27">
            <a:extLst>
              <a:ext uri="{FF2B5EF4-FFF2-40B4-BE49-F238E27FC236}">
                <a16:creationId xmlns:a16="http://schemas.microsoft.com/office/drawing/2014/main" id="{67061087-6F4A-F1A8-421E-0C27BF5BF3B5}"/>
              </a:ext>
            </a:extLst>
          </p:cNvPr>
          <p:cNvGrpSpPr/>
          <p:nvPr/>
        </p:nvGrpSpPr>
        <p:grpSpPr>
          <a:xfrm>
            <a:off x="4630986" y="2080718"/>
            <a:ext cx="4638171" cy="2679192"/>
            <a:chOff x="4630986" y="2080718"/>
            <a:chExt cx="4638171" cy="2679192"/>
          </a:xfrm>
        </p:grpSpPr>
        <p:pic>
          <p:nvPicPr>
            <p:cNvPr id="27" name="Picture 26">
              <a:extLst>
                <a:ext uri="{FF2B5EF4-FFF2-40B4-BE49-F238E27FC236}">
                  <a16:creationId xmlns:a16="http://schemas.microsoft.com/office/drawing/2014/main" id="{572CE531-D74D-0926-1321-FBAB6C2D2DDB}"/>
                </a:ext>
              </a:extLst>
            </p:cNvPr>
            <p:cNvPicPr>
              <a:picLocks noChangeAspect="1"/>
            </p:cNvPicPr>
            <p:nvPr/>
          </p:nvPicPr>
          <p:blipFill>
            <a:blip r:embed="rId5"/>
            <a:stretch>
              <a:fillRect/>
            </a:stretch>
          </p:blipFill>
          <p:spPr>
            <a:xfrm>
              <a:off x="4630986" y="2080718"/>
              <a:ext cx="4638171" cy="2679192"/>
            </a:xfrm>
            <a:prstGeom prst="rect">
              <a:avLst/>
            </a:prstGeom>
          </p:spPr>
        </p:pic>
        <p:grpSp>
          <p:nvGrpSpPr>
            <p:cNvPr id="24" name="Group 23">
              <a:extLst>
                <a:ext uri="{FF2B5EF4-FFF2-40B4-BE49-F238E27FC236}">
                  <a16:creationId xmlns:a16="http://schemas.microsoft.com/office/drawing/2014/main" id="{81C0C6F8-7E17-E9F7-CEC1-2F110ACF615A}"/>
                </a:ext>
              </a:extLst>
            </p:cNvPr>
            <p:cNvGrpSpPr/>
            <p:nvPr/>
          </p:nvGrpSpPr>
          <p:grpSpPr>
            <a:xfrm>
              <a:off x="5071684" y="3047313"/>
              <a:ext cx="3770003" cy="933506"/>
              <a:chOff x="5071684" y="3047313"/>
              <a:chExt cx="3770003" cy="933506"/>
            </a:xfrm>
          </p:grpSpPr>
          <p:grpSp>
            <p:nvGrpSpPr>
              <p:cNvPr id="19" name="Group 18">
                <a:extLst>
                  <a:ext uri="{FF2B5EF4-FFF2-40B4-BE49-F238E27FC236}">
                    <a16:creationId xmlns:a16="http://schemas.microsoft.com/office/drawing/2014/main" id="{EECD88F1-4692-446B-7746-247DB7A28F24}"/>
                  </a:ext>
                </a:extLst>
              </p:cNvPr>
              <p:cNvGrpSpPr/>
              <p:nvPr/>
            </p:nvGrpSpPr>
            <p:grpSpPr>
              <a:xfrm>
                <a:off x="5071684" y="3047313"/>
                <a:ext cx="3770003" cy="294093"/>
                <a:chOff x="4459597" y="3509201"/>
                <a:chExt cx="3770003" cy="294093"/>
              </a:xfrm>
            </p:grpSpPr>
            <p:sp>
              <p:nvSpPr>
                <p:cNvPr id="12" name="Rectangle: Rounded Corners 11">
                  <a:extLst>
                    <a:ext uri="{FF2B5EF4-FFF2-40B4-BE49-F238E27FC236}">
                      <a16:creationId xmlns:a16="http://schemas.microsoft.com/office/drawing/2014/main" id="{D2DE8280-B2A3-6AE9-C590-FB1569C8EAB4}"/>
                    </a:ext>
                  </a:extLst>
                </p:cNvPr>
                <p:cNvSpPr/>
                <p:nvPr/>
              </p:nvSpPr>
              <p:spPr>
                <a:xfrm>
                  <a:off x="4459597" y="3625521"/>
                  <a:ext cx="771848" cy="17777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1684BC81-8A90-6108-746F-EB566E56BA73}"/>
                    </a:ext>
                  </a:extLst>
                </p:cNvPr>
                <p:cNvSpPr/>
                <p:nvPr/>
              </p:nvSpPr>
              <p:spPr>
                <a:xfrm>
                  <a:off x="5949774" y="3509201"/>
                  <a:ext cx="2279826" cy="1484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3" name="Rectangle: Rounded Corners 22">
                <a:extLst>
                  <a:ext uri="{FF2B5EF4-FFF2-40B4-BE49-F238E27FC236}">
                    <a16:creationId xmlns:a16="http://schemas.microsoft.com/office/drawing/2014/main" id="{CE82069C-5047-B308-2334-5B5179034C19}"/>
                  </a:ext>
                </a:extLst>
              </p:cNvPr>
              <p:cNvSpPr/>
              <p:nvPr/>
            </p:nvSpPr>
            <p:spPr>
              <a:xfrm>
                <a:off x="6544733" y="3786040"/>
                <a:ext cx="892028" cy="19477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4" name="TextBox 3">
            <a:extLst>
              <a:ext uri="{FF2B5EF4-FFF2-40B4-BE49-F238E27FC236}">
                <a16:creationId xmlns:a16="http://schemas.microsoft.com/office/drawing/2014/main" id="{51438CB8-19A8-C5A7-7E01-81DEA471D16E}"/>
              </a:ext>
            </a:extLst>
          </p:cNvPr>
          <p:cNvSpPr txBox="1"/>
          <p:nvPr/>
        </p:nvSpPr>
        <p:spPr>
          <a:xfrm>
            <a:off x="7672774" y="5293417"/>
            <a:ext cx="1936502"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You can set sweep to specific frequencies OR even a single specific frequency</a:t>
            </a:r>
          </a:p>
        </p:txBody>
      </p:sp>
      <p:cxnSp>
        <p:nvCxnSpPr>
          <p:cNvPr id="26" name="Straight Arrow Connector 25">
            <a:extLst>
              <a:ext uri="{FF2B5EF4-FFF2-40B4-BE49-F238E27FC236}">
                <a16:creationId xmlns:a16="http://schemas.microsoft.com/office/drawing/2014/main" id="{BB19EE57-1CB8-AA85-CD25-6B1C91CE63CB}"/>
              </a:ext>
            </a:extLst>
          </p:cNvPr>
          <p:cNvCxnSpPr>
            <a:cxnSpLocks/>
            <a:stCxn id="4" idx="0"/>
          </p:cNvCxnSpPr>
          <p:nvPr/>
        </p:nvCxnSpPr>
        <p:spPr>
          <a:xfrm flipV="1">
            <a:off x="8641025" y="3195713"/>
            <a:ext cx="60213" cy="20977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04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55028DF-F25B-D854-3AC5-CA17FFF5C02A}"/>
              </a:ext>
            </a:extLst>
          </p:cNvPr>
          <p:cNvGrpSpPr/>
          <p:nvPr/>
        </p:nvGrpSpPr>
        <p:grpSpPr>
          <a:xfrm>
            <a:off x="6711693" y="2514600"/>
            <a:ext cx="2876951" cy="3381847"/>
            <a:chOff x="4657524" y="1738076"/>
            <a:chExt cx="2876951" cy="3381847"/>
          </a:xfrm>
        </p:grpSpPr>
        <p:pic>
          <p:nvPicPr>
            <p:cNvPr id="19" name="Picture 18">
              <a:extLst>
                <a:ext uri="{FF2B5EF4-FFF2-40B4-BE49-F238E27FC236}">
                  <a16:creationId xmlns:a16="http://schemas.microsoft.com/office/drawing/2014/main" id="{70DC4D27-002F-A67B-3A39-E2AB430F44E4}"/>
                </a:ext>
              </a:extLst>
            </p:cNvPr>
            <p:cNvPicPr>
              <a:picLocks noChangeAspect="1"/>
            </p:cNvPicPr>
            <p:nvPr/>
          </p:nvPicPr>
          <p:blipFill>
            <a:blip r:embed="rId2"/>
            <a:stretch>
              <a:fillRect/>
            </a:stretch>
          </p:blipFill>
          <p:spPr>
            <a:xfrm>
              <a:off x="4657524" y="1738076"/>
              <a:ext cx="2876951" cy="3381847"/>
            </a:xfrm>
            <a:prstGeom prst="rect">
              <a:avLst/>
            </a:prstGeom>
            <a:ln w="38100" cap="sq">
              <a:solidFill>
                <a:schemeClr val="accent1">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le: Rounded Corners 4">
              <a:extLst>
                <a:ext uri="{FF2B5EF4-FFF2-40B4-BE49-F238E27FC236}">
                  <a16:creationId xmlns:a16="http://schemas.microsoft.com/office/drawing/2014/main" id="{71201F80-778A-F998-456F-ACD377406D1D}"/>
                </a:ext>
              </a:extLst>
            </p:cNvPr>
            <p:cNvSpPr/>
            <p:nvPr/>
          </p:nvSpPr>
          <p:spPr>
            <a:xfrm>
              <a:off x="5194336" y="4257903"/>
              <a:ext cx="1524000" cy="23348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8D97AAD2-B56E-A553-FC6C-E7C1C088F321}"/>
              </a:ext>
            </a:extLst>
          </p:cNvPr>
          <p:cNvGrpSpPr/>
          <p:nvPr/>
        </p:nvGrpSpPr>
        <p:grpSpPr>
          <a:xfrm>
            <a:off x="116208" y="2743200"/>
            <a:ext cx="3599034" cy="3029406"/>
            <a:chOff x="3135965" y="2976904"/>
            <a:chExt cx="4001058" cy="3419952"/>
          </a:xfrm>
        </p:grpSpPr>
        <p:pic>
          <p:nvPicPr>
            <p:cNvPr id="13" name="Picture 12">
              <a:extLst>
                <a:ext uri="{FF2B5EF4-FFF2-40B4-BE49-F238E27FC236}">
                  <a16:creationId xmlns:a16="http://schemas.microsoft.com/office/drawing/2014/main" id="{A9841ED1-EC30-9003-18BF-F59101B812CF}"/>
                </a:ext>
              </a:extLst>
            </p:cNvPr>
            <p:cNvPicPr>
              <a:picLocks noChangeAspect="1"/>
            </p:cNvPicPr>
            <p:nvPr/>
          </p:nvPicPr>
          <p:blipFill>
            <a:blip r:embed="rId3"/>
            <a:stretch>
              <a:fillRect/>
            </a:stretch>
          </p:blipFill>
          <p:spPr>
            <a:xfrm>
              <a:off x="3135965" y="2976904"/>
              <a:ext cx="4001058" cy="3419952"/>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sp>
          <p:nvSpPr>
            <p:cNvPr id="15" name="Rectangle: Rounded Corners 14">
              <a:extLst>
                <a:ext uri="{FF2B5EF4-FFF2-40B4-BE49-F238E27FC236}">
                  <a16:creationId xmlns:a16="http://schemas.microsoft.com/office/drawing/2014/main" id="{3B97A43A-5CD9-A038-3A58-6565BBCFCD2A}"/>
                </a:ext>
              </a:extLst>
            </p:cNvPr>
            <p:cNvSpPr/>
            <p:nvPr/>
          </p:nvSpPr>
          <p:spPr>
            <a:xfrm>
              <a:off x="3495394" y="3229159"/>
              <a:ext cx="848006" cy="199841"/>
            </a:xfrm>
            <a:prstGeom prst="round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89C00178-D3E3-3BE0-E787-992A611CB5A4}"/>
                </a:ext>
              </a:extLst>
            </p:cNvPr>
            <p:cNvSpPr/>
            <p:nvPr/>
          </p:nvSpPr>
          <p:spPr>
            <a:xfrm>
              <a:off x="4114800" y="4181234"/>
              <a:ext cx="1952957" cy="199842"/>
            </a:xfrm>
            <a:prstGeom prst="roundRect">
              <a:avLst/>
            </a:prstGeom>
            <a:no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947A5D2-5655-5C83-C7A6-83BA83C6FA76}"/>
              </a:ext>
            </a:extLst>
          </p:cNvPr>
          <p:cNvSpPr>
            <a:spLocks noGrp="1"/>
          </p:cNvSpPr>
          <p:nvPr>
            <p:ph type="title"/>
          </p:nvPr>
        </p:nvSpPr>
        <p:spPr/>
        <p:txBody>
          <a:bodyPr/>
          <a:lstStyle/>
          <a:p>
            <a:r>
              <a:rPr lang="en-US"/>
              <a:t>Antenna Parameters extraction</a:t>
            </a:r>
          </a:p>
        </p:txBody>
      </p:sp>
      <p:sp>
        <p:nvSpPr>
          <p:cNvPr id="3" name="Content Placeholder 2">
            <a:extLst>
              <a:ext uri="{FF2B5EF4-FFF2-40B4-BE49-F238E27FC236}">
                <a16:creationId xmlns:a16="http://schemas.microsoft.com/office/drawing/2014/main" id="{941FFF2B-D62F-4B0C-47E2-31D403ADC9D3}"/>
              </a:ext>
            </a:extLst>
          </p:cNvPr>
          <p:cNvSpPr>
            <a:spLocks noGrp="1"/>
          </p:cNvSpPr>
          <p:nvPr>
            <p:ph idx="1"/>
          </p:nvPr>
        </p:nvSpPr>
        <p:spPr>
          <a:xfrm>
            <a:off x="228600" y="1098975"/>
            <a:ext cx="4876800" cy="990600"/>
          </a:xfrm>
        </p:spPr>
        <p:txBody>
          <a:bodyPr/>
          <a:lstStyle/>
          <a:p>
            <a:pPr marL="0" indent="0">
              <a:buNone/>
            </a:pPr>
            <a:r>
              <a:rPr lang="en-US" dirty="0"/>
              <a:t>From </a:t>
            </a:r>
            <a:r>
              <a:rPr lang="en-US" b="1" i="1" dirty="0">
                <a:solidFill>
                  <a:schemeClr val="accent1"/>
                </a:solidFill>
              </a:rPr>
              <a:t>Excitations</a:t>
            </a:r>
            <a:r>
              <a:rPr lang="en-US" dirty="0"/>
              <a:t> we can set the </a:t>
            </a:r>
            <a:br>
              <a:rPr lang="en-US" dirty="0"/>
            </a:br>
            <a:r>
              <a:rPr lang="en-US" dirty="0"/>
              <a:t>input power [</a:t>
            </a:r>
            <a:r>
              <a:rPr lang="en-US" b="1" dirty="0"/>
              <a:t>1 W</a:t>
            </a:r>
            <a:r>
              <a:rPr lang="en-US" dirty="0"/>
              <a:t> in this case] </a:t>
            </a:r>
          </a:p>
        </p:txBody>
      </p:sp>
      <p:pic>
        <p:nvPicPr>
          <p:cNvPr id="11" name="Picture 10">
            <a:extLst>
              <a:ext uri="{FF2B5EF4-FFF2-40B4-BE49-F238E27FC236}">
                <a16:creationId xmlns:a16="http://schemas.microsoft.com/office/drawing/2014/main" id="{582B96C5-8E85-22BE-BC1D-A980EC1CD63A}"/>
              </a:ext>
            </a:extLst>
          </p:cNvPr>
          <p:cNvPicPr>
            <a:picLocks noChangeAspect="1"/>
          </p:cNvPicPr>
          <p:nvPr/>
        </p:nvPicPr>
        <p:blipFill>
          <a:blip r:embed="rId4"/>
          <a:stretch>
            <a:fillRect/>
          </a:stretch>
        </p:blipFill>
        <p:spPr>
          <a:xfrm>
            <a:off x="8839200" y="2126176"/>
            <a:ext cx="3425645" cy="2605648"/>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sp>
        <p:nvSpPr>
          <p:cNvPr id="12" name="Content Placeholder 2">
            <a:extLst>
              <a:ext uri="{FF2B5EF4-FFF2-40B4-BE49-F238E27FC236}">
                <a16:creationId xmlns:a16="http://schemas.microsoft.com/office/drawing/2014/main" id="{D8BD6B08-4322-FC14-785D-49100E310E25}"/>
              </a:ext>
            </a:extLst>
          </p:cNvPr>
          <p:cNvSpPr txBox="1">
            <a:spLocks/>
          </p:cNvSpPr>
          <p:nvPr/>
        </p:nvSpPr>
        <p:spPr>
          <a:xfrm>
            <a:off x="7620000" y="1156953"/>
            <a:ext cx="3886200" cy="824247"/>
          </a:xfrm>
          <a:prstGeom prst="rect">
            <a:avLst/>
          </a:prstGeom>
        </p:spPr>
        <p:txBody>
          <a:bodyPr vert="horz" lIns="45720" tIns="0" rIns="0" bIns="0" rtlCol="0">
            <a:noAutofit/>
          </a:bodyPr>
          <a:lstStyle>
            <a:lvl1pPr marL="171450" indent="-171450" algn="l" defTabSz="914400" rtl="0" eaLnBrk="1" latinLnBrk="0" hangingPunct="1">
              <a:lnSpc>
                <a:spcPct val="100000"/>
              </a:lnSpc>
              <a:spcBef>
                <a:spcPts val="1200"/>
              </a:spcBef>
              <a:buClr>
                <a:schemeClr val="tx2"/>
              </a:buClr>
              <a:buFont typeface="Arial" panose="020B0604020202020204" pitchFamily="34" charset="0"/>
              <a:buChar char="•"/>
              <a:defRPr sz="2400" kern="1200">
                <a:solidFill>
                  <a:schemeClr val="tx1"/>
                </a:solidFill>
                <a:latin typeface="+mn-lt"/>
                <a:ea typeface="+mn-ea"/>
                <a:cs typeface="+mn-cs"/>
              </a:defRPr>
            </a:lvl1pPr>
            <a:lvl2pPr marL="400050" indent="-171450" algn="l" defTabSz="914400" rtl="0" eaLnBrk="1" latinLnBrk="0" hangingPunct="1">
              <a:lnSpc>
                <a:spcPct val="100000"/>
              </a:lnSpc>
              <a:spcBef>
                <a:spcPts val="900"/>
              </a:spcBef>
              <a:buClr>
                <a:schemeClr val="tx2"/>
              </a:buClr>
              <a:buFont typeface="System Font Regular"/>
              <a:buChar char="-"/>
              <a:defRPr sz="2400" kern="1200">
                <a:solidFill>
                  <a:srgbClr val="333333"/>
                </a:solidFill>
                <a:latin typeface="+mn-lt"/>
                <a:ea typeface="+mn-ea"/>
                <a:cs typeface="+mn-cs"/>
              </a:defRPr>
            </a:lvl2pPr>
            <a:lvl3pPr marL="628650" indent="-171450" algn="l" defTabSz="914400" rtl="0" eaLnBrk="1" latinLnBrk="0" hangingPunct="1">
              <a:lnSpc>
                <a:spcPct val="100000"/>
              </a:lnSpc>
              <a:spcBef>
                <a:spcPts val="300"/>
              </a:spcBef>
              <a:buClr>
                <a:schemeClr val="tx2"/>
              </a:buClr>
              <a:buFont typeface="Arial" panose="020B0604020202020204" pitchFamily="34" charset="0"/>
              <a:buChar char="•"/>
              <a:defRPr sz="2000" kern="1200">
                <a:solidFill>
                  <a:srgbClr val="4F4F4F"/>
                </a:solidFill>
                <a:latin typeface="+mn-lt"/>
                <a:ea typeface="+mn-ea"/>
                <a:cs typeface="+mn-cs"/>
              </a:defRPr>
            </a:lvl3pPr>
            <a:lvl4pPr marL="857250" indent="-171450" algn="l" defTabSz="914400" rtl="0" eaLnBrk="1" latinLnBrk="0" hangingPunct="1">
              <a:lnSpc>
                <a:spcPct val="100000"/>
              </a:lnSpc>
              <a:spcBef>
                <a:spcPts val="300"/>
              </a:spcBef>
              <a:buClr>
                <a:schemeClr val="bg2"/>
              </a:buClr>
              <a:buFont typeface="Arial" panose="020B0604020202020204" pitchFamily="34" charset="0"/>
              <a:buChar char="•"/>
              <a:defRPr sz="1600" kern="1200">
                <a:solidFill>
                  <a:srgbClr val="4F4F4F"/>
                </a:solidFill>
                <a:latin typeface="+mn-lt"/>
                <a:ea typeface="+mn-ea"/>
                <a:cs typeface="+mn-cs"/>
              </a:defRPr>
            </a:lvl4pPr>
            <a:lvl5pPr marL="1085850" indent="-171450" algn="l" defTabSz="914400" rtl="0" eaLnBrk="1" latinLnBrk="0" hangingPunct="1">
              <a:lnSpc>
                <a:spcPct val="100000"/>
              </a:lnSpc>
              <a:spcBef>
                <a:spcPts val="300"/>
              </a:spcBef>
              <a:buClr>
                <a:schemeClr val="bg2"/>
              </a:buClr>
              <a:buFont typeface="Arial" panose="020B0604020202020204" pitchFamily="34" charset="0"/>
              <a:buChar char="•"/>
              <a:defRPr sz="1600" kern="1200">
                <a:solidFill>
                  <a:srgbClr val="4F4F4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898A8D"/>
              </a:buClr>
              <a:buSzTx/>
              <a:buFont typeface="Arial" panose="020B0604020202020204" pitchFamily="34" charset="0"/>
              <a:buNone/>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From </a:t>
            </a:r>
            <a:r>
              <a:rPr kumimoji="0" lang="en-US" sz="2400" b="1" i="1" u="none" strike="noStrike" kern="1200" cap="none" spc="0" normalizeH="0" baseline="0" noProof="0">
                <a:ln>
                  <a:noFill/>
                </a:ln>
                <a:solidFill>
                  <a:srgbClr val="FFB71B"/>
                </a:solidFill>
                <a:effectLst/>
                <a:uLnTx/>
                <a:uFillTx/>
                <a:latin typeface="Calibri" panose="020F0502020204030204"/>
                <a:ea typeface="+mn-ea"/>
                <a:cs typeface="+mn-cs"/>
              </a:rPr>
              <a:t>Results</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we can get the </a:t>
            </a:r>
            <a:b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Total Gain [</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20.9</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or 13.2 dB] </a:t>
            </a:r>
          </a:p>
        </p:txBody>
      </p:sp>
      <p:pic>
        <p:nvPicPr>
          <p:cNvPr id="14" name="Picture 13">
            <a:extLst>
              <a:ext uri="{FF2B5EF4-FFF2-40B4-BE49-F238E27FC236}">
                <a16:creationId xmlns:a16="http://schemas.microsoft.com/office/drawing/2014/main" id="{E7A43227-7250-C713-D30B-A2968ABF8F90}"/>
              </a:ext>
            </a:extLst>
          </p:cNvPr>
          <p:cNvPicPr>
            <a:picLocks noChangeAspect="1"/>
          </p:cNvPicPr>
          <p:nvPr/>
        </p:nvPicPr>
        <p:blipFill>
          <a:blip r:embed="rId5"/>
          <a:stretch>
            <a:fillRect/>
          </a:stretch>
        </p:blipFill>
        <p:spPr>
          <a:xfrm>
            <a:off x="10116699" y="4343400"/>
            <a:ext cx="2010292" cy="190059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nvGrpSpPr>
          <p:cNvPr id="8" name="Group 7">
            <a:extLst>
              <a:ext uri="{FF2B5EF4-FFF2-40B4-BE49-F238E27FC236}">
                <a16:creationId xmlns:a16="http://schemas.microsoft.com/office/drawing/2014/main" id="{15DBD3E7-93C6-AAAE-4F89-0D3D1FCD8487}"/>
              </a:ext>
            </a:extLst>
          </p:cNvPr>
          <p:cNvGrpSpPr/>
          <p:nvPr/>
        </p:nvGrpSpPr>
        <p:grpSpPr>
          <a:xfrm>
            <a:off x="3157658" y="2538235"/>
            <a:ext cx="3072241" cy="2543530"/>
            <a:chOff x="3886595" y="3229075"/>
            <a:chExt cx="3072241" cy="2543530"/>
          </a:xfrm>
        </p:grpSpPr>
        <p:pic>
          <p:nvPicPr>
            <p:cNvPr id="9" name="Picture 8">
              <a:extLst>
                <a:ext uri="{FF2B5EF4-FFF2-40B4-BE49-F238E27FC236}">
                  <a16:creationId xmlns:a16="http://schemas.microsoft.com/office/drawing/2014/main" id="{621099F0-F639-F5CE-52AB-01FCC77BABCF}"/>
                </a:ext>
              </a:extLst>
            </p:cNvPr>
            <p:cNvPicPr>
              <a:picLocks noChangeAspect="1"/>
            </p:cNvPicPr>
            <p:nvPr/>
          </p:nvPicPr>
          <p:blipFill>
            <a:blip r:embed="rId6"/>
            <a:stretch>
              <a:fillRect/>
            </a:stretch>
          </p:blipFill>
          <p:spPr>
            <a:xfrm>
              <a:off x="3886595" y="3229075"/>
              <a:ext cx="3072241" cy="254353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7" name="Rectangle: Rounded Corners 16">
              <a:extLst>
                <a:ext uri="{FF2B5EF4-FFF2-40B4-BE49-F238E27FC236}">
                  <a16:creationId xmlns:a16="http://schemas.microsoft.com/office/drawing/2014/main" id="{7958AD70-5346-53FB-2E9D-3BA741EE590E}"/>
                </a:ext>
              </a:extLst>
            </p:cNvPr>
            <p:cNvSpPr/>
            <p:nvPr/>
          </p:nvSpPr>
          <p:spPr>
            <a:xfrm>
              <a:off x="5183736" y="3620240"/>
              <a:ext cx="762799" cy="17702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19241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989455-DF30-C786-A9C1-1A9F35424009}"/>
              </a:ext>
            </a:extLst>
          </p:cNvPr>
          <p:cNvSpPr>
            <a:spLocks noGrp="1"/>
          </p:cNvSpPr>
          <p:nvPr>
            <p:ph type="title"/>
          </p:nvPr>
        </p:nvSpPr>
        <p:spPr/>
        <p:txBody>
          <a:bodyPr/>
          <a:lstStyle/>
          <a:p>
            <a:r>
              <a:rPr lang="en-US" dirty="0"/>
              <a:t>Antennas for radar case</a:t>
            </a:r>
          </a:p>
        </p:txBody>
      </p:sp>
      <p:sp>
        <p:nvSpPr>
          <p:cNvPr id="5" name="Content Placeholder 4">
            <a:extLst>
              <a:ext uri="{FF2B5EF4-FFF2-40B4-BE49-F238E27FC236}">
                <a16:creationId xmlns:a16="http://schemas.microsoft.com/office/drawing/2014/main" id="{1A778774-8054-F228-20D9-15CAFA5C05A4}"/>
              </a:ext>
            </a:extLst>
          </p:cNvPr>
          <p:cNvSpPr>
            <a:spLocks noGrp="1"/>
          </p:cNvSpPr>
          <p:nvPr>
            <p:ph idx="1"/>
          </p:nvPr>
        </p:nvSpPr>
        <p:spPr/>
        <p:txBody>
          <a:bodyPr/>
          <a:lstStyle/>
          <a:p>
            <a:r>
              <a:rPr lang="en-US" dirty="0"/>
              <a:t>For the example you can either</a:t>
            </a:r>
          </a:p>
          <a:p>
            <a:pPr lvl="1"/>
            <a:endParaRPr lang="en-US" dirty="0"/>
          </a:p>
          <a:p>
            <a:pPr lvl="1"/>
            <a:r>
              <a:rPr lang="en-US" dirty="0"/>
              <a:t>Use the existing horn antenna created and analyzed for the previous project</a:t>
            </a:r>
            <a:br>
              <a:rPr lang="en-US" dirty="0"/>
            </a:br>
            <a:r>
              <a:rPr lang="en-US" dirty="0"/>
              <a:t>(this method is used in the current presentation)</a:t>
            </a:r>
          </a:p>
          <a:p>
            <a:pPr lvl="1"/>
            <a:endParaRPr lang="en-US" dirty="0"/>
          </a:p>
          <a:p>
            <a:pPr marL="228600" lvl="1" indent="0">
              <a:buNone/>
            </a:pPr>
            <a:r>
              <a:rPr lang="en-US" dirty="0"/>
              <a:t>OR</a:t>
            </a:r>
          </a:p>
          <a:p>
            <a:pPr lvl="1"/>
            <a:endParaRPr lang="en-US" dirty="0"/>
          </a:p>
          <a:p>
            <a:pPr lvl="1"/>
            <a:r>
              <a:rPr lang="en-US" dirty="0"/>
              <a:t>Create a new/different antenna OR load antenna parameters from different project</a:t>
            </a:r>
          </a:p>
        </p:txBody>
      </p:sp>
    </p:spTree>
    <p:extLst>
      <p:ext uri="{BB962C8B-B14F-4D97-AF65-F5344CB8AC3E}">
        <p14:creationId xmlns:p14="http://schemas.microsoft.com/office/powerpoint/2010/main" val="2482193679"/>
      </p:ext>
    </p:extLst>
  </p:cSld>
  <p:clrMapOvr>
    <a:masterClrMapping/>
  </p:clrMapOvr>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46D3A79F-7159-4957-BDFF-9896068A5350}" vid="{3D3E3E86-2E82-4619-9998-0929871C95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4" ma:contentTypeDescription="Create a new document." ma:contentTypeScope="" ma:versionID="d752d88f6e15926aeafc7e1273366542">
  <xsd:schema xmlns:xsd="http://www.w3.org/2001/XMLSchema" xmlns:xs="http://www.w3.org/2001/XMLSchema" xmlns:p="http://schemas.microsoft.com/office/2006/metadata/properties" xmlns:ns2="4486bbf1-55fc-49d2-af7e-ec287a4789b3" targetNamespace="http://schemas.microsoft.com/office/2006/metadata/properties" ma:root="true" ma:fieldsID="eec12d9aca73fdae2aa434908dafe120"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FA53D3-C218-4FBF-9050-B8061201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2024 HFSS PPT Template</Template>
  <TotalTime>103</TotalTime>
  <Words>1125</Words>
  <Application>Microsoft Office PowerPoint</Application>
  <PresentationFormat>Widescreen</PresentationFormat>
  <Paragraphs>147</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Ansys - Slide Master</vt:lpstr>
      <vt:lpstr>PowerPoint Presentation</vt:lpstr>
      <vt:lpstr>Received Power for Comms scenario</vt:lpstr>
      <vt:lpstr>How to simulate the setup with Ansys HFSS SBR+</vt:lpstr>
      <vt:lpstr>Radar equation scenario implemented in Ansys HFSS software</vt:lpstr>
      <vt:lpstr>PowerPoint Presentation</vt:lpstr>
      <vt:lpstr>Antenna Design </vt:lpstr>
      <vt:lpstr>Analyze Antenna</vt:lpstr>
      <vt:lpstr>Antenna Parameters extraction</vt:lpstr>
      <vt:lpstr>Antennas for radar case</vt:lpstr>
      <vt:lpstr>Setting Up the System Setup</vt:lpstr>
      <vt:lpstr>Setup Link – Working in the SBR+ design now</vt:lpstr>
      <vt:lpstr>Linking the Receiver Antenna …</vt:lpstr>
      <vt:lpstr>Adding the target coordinate system…</vt:lpstr>
      <vt:lpstr>Adding the target at the Relative Coordinate System reference</vt:lpstr>
      <vt:lpstr>Assign Tx and Rx behaviors</vt:lpstr>
      <vt:lpstr>Excitation setup</vt:lpstr>
      <vt:lpstr>Setup Analysis and Run Analysis</vt:lpstr>
      <vt:lpstr>Analyze for different distance R1</vt:lpstr>
      <vt:lpstr>Plotting results</vt:lpstr>
      <vt:lpstr>Results – Compared to calculated radar equation (imported)</vt:lpstr>
      <vt:lpstr>Creating animated picture </vt:lpstr>
      <vt:lpstr>Creating animated picture </vt:lpstr>
      <vt:lpstr>Ansys Education Resources Feedback Survey</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Dimitris Tzagkas</dc:creator>
  <cp:lastModifiedBy>Kaitlin Tyler</cp:lastModifiedBy>
  <cp:revision>3</cp:revision>
  <dcterms:created xsi:type="dcterms:W3CDTF">2024-10-15T08:56:30Z</dcterms:created>
  <dcterms:modified xsi:type="dcterms:W3CDTF">2024-11-11T18:10:09Z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