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50"/>
  </p:notesMasterIdLst>
  <p:sldIdLst>
    <p:sldId id="256" r:id="rId5"/>
    <p:sldId id="315" r:id="rId6"/>
    <p:sldId id="304" r:id="rId7"/>
    <p:sldId id="292" r:id="rId8"/>
    <p:sldId id="294" r:id="rId9"/>
    <p:sldId id="293" r:id="rId10"/>
    <p:sldId id="312" r:id="rId11"/>
    <p:sldId id="259" r:id="rId12"/>
    <p:sldId id="260" r:id="rId13"/>
    <p:sldId id="262" r:id="rId14"/>
    <p:sldId id="263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303" r:id="rId33"/>
    <p:sldId id="284" r:id="rId34"/>
    <p:sldId id="286" r:id="rId35"/>
    <p:sldId id="287" r:id="rId36"/>
    <p:sldId id="288" r:id="rId37"/>
    <p:sldId id="289" r:id="rId38"/>
    <p:sldId id="290" r:id="rId39"/>
    <p:sldId id="291" r:id="rId40"/>
    <p:sldId id="296" r:id="rId41"/>
    <p:sldId id="297" r:id="rId42"/>
    <p:sldId id="299" r:id="rId43"/>
    <p:sldId id="300" r:id="rId44"/>
    <p:sldId id="314" r:id="rId45"/>
    <p:sldId id="313" r:id="rId46"/>
    <p:sldId id="301" r:id="rId47"/>
    <p:sldId id="310" r:id="rId48"/>
    <p:sldId id="258" r:id="rId49"/>
  </p:sldIdLst>
  <p:sldSz cx="12192000" cy="6858000"/>
  <p:notesSz cx="6858000" cy="9144000"/>
  <p:embeddedFontLst>
    <p:embeddedFont>
      <p:font typeface="Cambria Math" panose="02040503050406030204" pitchFamily="18" charset="0"/>
      <p:regular r:id="rId51"/>
    </p:embeddedFont>
    <p:embeddedFont>
      <p:font typeface="Open Sans" pitchFamily="2" charset="0"/>
      <p:regular r:id="rId52"/>
      <p:bold r:id="rId53"/>
      <p:italic r:id="rId54"/>
      <p:boldItalic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7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37E39B-BC85-467F-8F17-237FB73F8ACA}" v="15" dt="2025-03-19T18:24:30.2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6" d="100"/>
          <a:sy n="146" d="100"/>
        </p:scale>
        <p:origin x="92" y="17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3.fntdata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microsoft.com/office/2015/10/relationships/revisionInfo" Target="revisionInfo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font" Target="fonts/font1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2.fntdata"/><Relationship Id="rId6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itlin Tyler" userId="971d5887-dada-4101-bef7-69a3ed4a7a52" providerId="ADAL" clId="{7137E39B-BC85-467F-8F17-237FB73F8ACA}"/>
    <pc:docChg chg="undo custSel modSld modMainMaster">
      <pc:chgData name="Kaitlin Tyler" userId="971d5887-dada-4101-bef7-69a3ed4a7a52" providerId="ADAL" clId="{7137E39B-BC85-467F-8F17-237FB73F8ACA}" dt="2025-03-19T18:24:40.675" v="89" actId="20577"/>
      <pc:docMkLst>
        <pc:docMk/>
      </pc:docMkLst>
      <pc:sldChg chg="modSp mod modTransition">
        <pc:chgData name="Kaitlin Tyler" userId="971d5887-dada-4101-bef7-69a3ed4a7a52" providerId="ADAL" clId="{7137E39B-BC85-467F-8F17-237FB73F8ACA}" dt="2025-03-19T18:23:19.218" v="56"/>
        <pc:sldMkLst>
          <pc:docMk/>
          <pc:sldMk cId="3207685698" sldId="256"/>
        </pc:sldMkLst>
        <pc:spChg chg="mod">
          <ac:chgData name="Kaitlin Tyler" userId="971d5887-dada-4101-bef7-69a3ed4a7a52" providerId="ADAL" clId="{7137E39B-BC85-467F-8F17-237FB73F8ACA}" dt="2025-03-19T18:16:59.991" v="13" actId="20577"/>
          <ac:spMkLst>
            <pc:docMk/>
            <pc:sldMk cId="3207685698" sldId="256"/>
            <ac:spMk id="2" creationId="{AE2C3BA5-6E5F-4798-87B7-B8DFFB97930D}"/>
          </ac:spMkLst>
        </pc:spChg>
      </pc:sldChg>
      <pc:sldChg chg="modTransition">
        <pc:chgData name="Kaitlin Tyler" userId="971d5887-dada-4101-bef7-69a3ed4a7a52" providerId="ADAL" clId="{7137E39B-BC85-467F-8F17-237FB73F8ACA}" dt="2025-03-19T18:23:19.218" v="56"/>
        <pc:sldMkLst>
          <pc:docMk/>
          <pc:sldMk cId="3114710565" sldId="258"/>
        </pc:sldMkLst>
      </pc:sldChg>
      <pc:sldChg chg="modSp mod modTransition">
        <pc:chgData name="Kaitlin Tyler" userId="971d5887-dada-4101-bef7-69a3ed4a7a52" providerId="ADAL" clId="{7137E39B-BC85-467F-8F17-237FB73F8ACA}" dt="2025-03-19T18:24:40.675" v="89" actId="20577"/>
        <pc:sldMkLst>
          <pc:docMk/>
          <pc:sldMk cId="2481145878" sldId="259"/>
        </pc:sldMkLst>
        <pc:spChg chg="mod">
          <ac:chgData name="Kaitlin Tyler" userId="971d5887-dada-4101-bef7-69a3ed4a7a52" providerId="ADAL" clId="{7137E39B-BC85-467F-8F17-237FB73F8ACA}" dt="2025-03-19T18:24:40.675" v="89" actId="20577"/>
          <ac:spMkLst>
            <pc:docMk/>
            <pc:sldMk cId="2481145878" sldId="259"/>
            <ac:spMk id="82" creationId="{00000000-0000-0000-0000-000000000000}"/>
          </ac:spMkLst>
        </pc:spChg>
      </pc:sldChg>
      <pc:sldChg chg="modTransition">
        <pc:chgData name="Kaitlin Tyler" userId="971d5887-dada-4101-bef7-69a3ed4a7a52" providerId="ADAL" clId="{7137E39B-BC85-467F-8F17-237FB73F8ACA}" dt="2025-03-19T18:23:19.218" v="56"/>
        <pc:sldMkLst>
          <pc:docMk/>
          <pc:sldMk cId="4085413226" sldId="260"/>
        </pc:sldMkLst>
      </pc:sldChg>
      <pc:sldChg chg="modTransition">
        <pc:chgData name="Kaitlin Tyler" userId="971d5887-dada-4101-bef7-69a3ed4a7a52" providerId="ADAL" clId="{7137E39B-BC85-467F-8F17-237FB73F8ACA}" dt="2025-03-19T18:23:19.218" v="56"/>
        <pc:sldMkLst>
          <pc:docMk/>
          <pc:sldMk cId="2848079148" sldId="262"/>
        </pc:sldMkLst>
      </pc:sldChg>
      <pc:sldChg chg="modTransition">
        <pc:chgData name="Kaitlin Tyler" userId="971d5887-dada-4101-bef7-69a3ed4a7a52" providerId="ADAL" clId="{7137E39B-BC85-467F-8F17-237FB73F8ACA}" dt="2025-03-19T18:23:19.218" v="56"/>
        <pc:sldMkLst>
          <pc:docMk/>
          <pc:sldMk cId="869156230" sldId="263"/>
        </pc:sldMkLst>
      </pc:sldChg>
      <pc:sldChg chg="modTransition">
        <pc:chgData name="Kaitlin Tyler" userId="971d5887-dada-4101-bef7-69a3ed4a7a52" providerId="ADAL" clId="{7137E39B-BC85-467F-8F17-237FB73F8ACA}" dt="2025-03-19T18:23:19.218" v="56"/>
        <pc:sldMkLst>
          <pc:docMk/>
          <pc:sldMk cId="1592487525" sldId="265"/>
        </pc:sldMkLst>
      </pc:sldChg>
      <pc:sldChg chg="modTransition">
        <pc:chgData name="Kaitlin Tyler" userId="971d5887-dada-4101-bef7-69a3ed4a7a52" providerId="ADAL" clId="{7137E39B-BC85-467F-8F17-237FB73F8ACA}" dt="2025-03-19T18:23:19.218" v="56"/>
        <pc:sldMkLst>
          <pc:docMk/>
          <pc:sldMk cId="1965662121" sldId="266"/>
        </pc:sldMkLst>
      </pc:sldChg>
      <pc:sldChg chg="modTransition">
        <pc:chgData name="Kaitlin Tyler" userId="971d5887-dada-4101-bef7-69a3ed4a7a52" providerId="ADAL" clId="{7137E39B-BC85-467F-8F17-237FB73F8ACA}" dt="2025-03-19T18:23:19.218" v="56"/>
        <pc:sldMkLst>
          <pc:docMk/>
          <pc:sldMk cId="2683395972" sldId="267"/>
        </pc:sldMkLst>
      </pc:sldChg>
      <pc:sldChg chg="modTransition">
        <pc:chgData name="Kaitlin Tyler" userId="971d5887-dada-4101-bef7-69a3ed4a7a52" providerId="ADAL" clId="{7137E39B-BC85-467F-8F17-237FB73F8ACA}" dt="2025-03-19T18:23:19.218" v="56"/>
        <pc:sldMkLst>
          <pc:docMk/>
          <pc:sldMk cId="4276785210" sldId="268"/>
        </pc:sldMkLst>
      </pc:sldChg>
      <pc:sldChg chg="modTransition">
        <pc:chgData name="Kaitlin Tyler" userId="971d5887-dada-4101-bef7-69a3ed4a7a52" providerId="ADAL" clId="{7137E39B-BC85-467F-8F17-237FB73F8ACA}" dt="2025-03-19T18:23:19.218" v="56"/>
        <pc:sldMkLst>
          <pc:docMk/>
          <pc:sldMk cId="1401405975" sldId="269"/>
        </pc:sldMkLst>
      </pc:sldChg>
      <pc:sldChg chg="modTransition">
        <pc:chgData name="Kaitlin Tyler" userId="971d5887-dada-4101-bef7-69a3ed4a7a52" providerId="ADAL" clId="{7137E39B-BC85-467F-8F17-237FB73F8ACA}" dt="2025-03-19T18:23:19.218" v="56"/>
        <pc:sldMkLst>
          <pc:docMk/>
          <pc:sldMk cId="1135070681" sldId="270"/>
        </pc:sldMkLst>
      </pc:sldChg>
      <pc:sldChg chg="modTransition">
        <pc:chgData name="Kaitlin Tyler" userId="971d5887-dada-4101-bef7-69a3ed4a7a52" providerId="ADAL" clId="{7137E39B-BC85-467F-8F17-237FB73F8ACA}" dt="2025-03-19T18:23:19.218" v="56"/>
        <pc:sldMkLst>
          <pc:docMk/>
          <pc:sldMk cId="2897502644" sldId="271"/>
        </pc:sldMkLst>
      </pc:sldChg>
      <pc:sldChg chg="modTransition">
        <pc:chgData name="Kaitlin Tyler" userId="971d5887-dada-4101-bef7-69a3ed4a7a52" providerId="ADAL" clId="{7137E39B-BC85-467F-8F17-237FB73F8ACA}" dt="2025-03-19T18:23:19.218" v="56"/>
        <pc:sldMkLst>
          <pc:docMk/>
          <pc:sldMk cId="1647555028" sldId="272"/>
        </pc:sldMkLst>
      </pc:sldChg>
      <pc:sldChg chg="modTransition">
        <pc:chgData name="Kaitlin Tyler" userId="971d5887-dada-4101-bef7-69a3ed4a7a52" providerId="ADAL" clId="{7137E39B-BC85-467F-8F17-237FB73F8ACA}" dt="2025-03-19T18:23:19.218" v="56"/>
        <pc:sldMkLst>
          <pc:docMk/>
          <pc:sldMk cId="599172430" sldId="273"/>
        </pc:sldMkLst>
      </pc:sldChg>
      <pc:sldChg chg="modTransition">
        <pc:chgData name="Kaitlin Tyler" userId="971d5887-dada-4101-bef7-69a3ed4a7a52" providerId="ADAL" clId="{7137E39B-BC85-467F-8F17-237FB73F8ACA}" dt="2025-03-19T18:23:19.218" v="56"/>
        <pc:sldMkLst>
          <pc:docMk/>
          <pc:sldMk cId="3546450733" sldId="274"/>
        </pc:sldMkLst>
      </pc:sldChg>
      <pc:sldChg chg="modTransition">
        <pc:chgData name="Kaitlin Tyler" userId="971d5887-dada-4101-bef7-69a3ed4a7a52" providerId="ADAL" clId="{7137E39B-BC85-467F-8F17-237FB73F8ACA}" dt="2025-03-19T18:23:19.218" v="56"/>
        <pc:sldMkLst>
          <pc:docMk/>
          <pc:sldMk cId="2026736866" sldId="275"/>
        </pc:sldMkLst>
      </pc:sldChg>
      <pc:sldChg chg="modTransition">
        <pc:chgData name="Kaitlin Tyler" userId="971d5887-dada-4101-bef7-69a3ed4a7a52" providerId="ADAL" clId="{7137E39B-BC85-467F-8F17-237FB73F8ACA}" dt="2025-03-19T18:23:19.218" v="56"/>
        <pc:sldMkLst>
          <pc:docMk/>
          <pc:sldMk cId="1019079456" sldId="276"/>
        </pc:sldMkLst>
      </pc:sldChg>
      <pc:sldChg chg="modTransition">
        <pc:chgData name="Kaitlin Tyler" userId="971d5887-dada-4101-bef7-69a3ed4a7a52" providerId="ADAL" clId="{7137E39B-BC85-467F-8F17-237FB73F8ACA}" dt="2025-03-19T18:23:19.218" v="56"/>
        <pc:sldMkLst>
          <pc:docMk/>
          <pc:sldMk cId="3441096269" sldId="277"/>
        </pc:sldMkLst>
      </pc:sldChg>
      <pc:sldChg chg="modTransition">
        <pc:chgData name="Kaitlin Tyler" userId="971d5887-dada-4101-bef7-69a3ed4a7a52" providerId="ADAL" clId="{7137E39B-BC85-467F-8F17-237FB73F8ACA}" dt="2025-03-19T18:23:19.218" v="56"/>
        <pc:sldMkLst>
          <pc:docMk/>
          <pc:sldMk cId="3001721371" sldId="278"/>
        </pc:sldMkLst>
      </pc:sldChg>
      <pc:sldChg chg="modTransition">
        <pc:chgData name="Kaitlin Tyler" userId="971d5887-dada-4101-bef7-69a3ed4a7a52" providerId="ADAL" clId="{7137E39B-BC85-467F-8F17-237FB73F8ACA}" dt="2025-03-19T18:23:19.218" v="56"/>
        <pc:sldMkLst>
          <pc:docMk/>
          <pc:sldMk cId="2259625137" sldId="279"/>
        </pc:sldMkLst>
      </pc:sldChg>
      <pc:sldChg chg="modTransition">
        <pc:chgData name="Kaitlin Tyler" userId="971d5887-dada-4101-bef7-69a3ed4a7a52" providerId="ADAL" clId="{7137E39B-BC85-467F-8F17-237FB73F8ACA}" dt="2025-03-19T18:23:19.218" v="56"/>
        <pc:sldMkLst>
          <pc:docMk/>
          <pc:sldMk cId="285850811" sldId="280"/>
        </pc:sldMkLst>
      </pc:sldChg>
      <pc:sldChg chg="modTransition">
        <pc:chgData name="Kaitlin Tyler" userId="971d5887-dada-4101-bef7-69a3ed4a7a52" providerId="ADAL" clId="{7137E39B-BC85-467F-8F17-237FB73F8ACA}" dt="2025-03-19T18:23:19.218" v="56"/>
        <pc:sldMkLst>
          <pc:docMk/>
          <pc:sldMk cId="2800275343" sldId="281"/>
        </pc:sldMkLst>
      </pc:sldChg>
      <pc:sldChg chg="modTransition">
        <pc:chgData name="Kaitlin Tyler" userId="971d5887-dada-4101-bef7-69a3ed4a7a52" providerId="ADAL" clId="{7137E39B-BC85-467F-8F17-237FB73F8ACA}" dt="2025-03-19T18:23:19.218" v="56"/>
        <pc:sldMkLst>
          <pc:docMk/>
          <pc:sldMk cId="3945654" sldId="284"/>
        </pc:sldMkLst>
      </pc:sldChg>
      <pc:sldChg chg="modTransition">
        <pc:chgData name="Kaitlin Tyler" userId="971d5887-dada-4101-bef7-69a3ed4a7a52" providerId="ADAL" clId="{7137E39B-BC85-467F-8F17-237FB73F8ACA}" dt="2025-03-19T18:23:19.218" v="56"/>
        <pc:sldMkLst>
          <pc:docMk/>
          <pc:sldMk cId="4157169227" sldId="286"/>
        </pc:sldMkLst>
      </pc:sldChg>
      <pc:sldChg chg="modTransition">
        <pc:chgData name="Kaitlin Tyler" userId="971d5887-dada-4101-bef7-69a3ed4a7a52" providerId="ADAL" clId="{7137E39B-BC85-467F-8F17-237FB73F8ACA}" dt="2025-03-19T18:23:19.218" v="56"/>
        <pc:sldMkLst>
          <pc:docMk/>
          <pc:sldMk cId="1274291773" sldId="287"/>
        </pc:sldMkLst>
      </pc:sldChg>
      <pc:sldChg chg="modTransition">
        <pc:chgData name="Kaitlin Tyler" userId="971d5887-dada-4101-bef7-69a3ed4a7a52" providerId="ADAL" clId="{7137E39B-BC85-467F-8F17-237FB73F8ACA}" dt="2025-03-19T18:23:19.218" v="56"/>
        <pc:sldMkLst>
          <pc:docMk/>
          <pc:sldMk cId="742661307" sldId="288"/>
        </pc:sldMkLst>
      </pc:sldChg>
      <pc:sldChg chg="modTransition">
        <pc:chgData name="Kaitlin Tyler" userId="971d5887-dada-4101-bef7-69a3ed4a7a52" providerId="ADAL" clId="{7137E39B-BC85-467F-8F17-237FB73F8ACA}" dt="2025-03-19T18:23:19.218" v="56"/>
        <pc:sldMkLst>
          <pc:docMk/>
          <pc:sldMk cId="1183858630" sldId="289"/>
        </pc:sldMkLst>
      </pc:sldChg>
      <pc:sldChg chg="modTransition">
        <pc:chgData name="Kaitlin Tyler" userId="971d5887-dada-4101-bef7-69a3ed4a7a52" providerId="ADAL" clId="{7137E39B-BC85-467F-8F17-237FB73F8ACA}" dt="2025-03-19T18:23:19.218" v="56"/>
        <pc:sldMkLst>
          <pc:docMk/>
          <pc:sldMk cId="1844966090" sldId="290"/>
        </pc:sldMkLst>
      </pc:sldChg>
      <pc:sldChg chg="modTransition">
        <pc:chgData name="Kaitlin Tyler" userId="971d5887-dada-4101-bef7-69a3ed4a7a52" providerId="ADAL" clId="{7137E39B-BC85-467F-8F17-237FB73F8ACA}" dt="2025-03-19T18:23:19.218" v="56"/>
        <pc:sldMkLst>
          <pc:docMk/>
          <pc:sldMk cId="61998573" sldId="291"/>
        </pc:sldMkLst>
      </pc:sldChg>
      <pc:sldChg chg="modTransition">
        <pc:chgData name="Kaitlin Tyler" userId="971d5887-dada-4101-bef7-69a3ed4a7a52" providerId="ADAL" clId="{7137E39B-BC85-467F-8F17-237FB73F8ACA}" dt="2025-03-19T18:23:19.218" v="56"/>
        <pc:sldMkLst>
          <pc:docMk/>
          <pc:sldMk cId="2745016821" sldId="292"/>
        </pc:sldMkLst>
      </pc:sldChg>
      <pc:sldChg chg="modSp modTransition">
        <pc:chgData name="Kaitlin Tyler" userId="971d5887-dada-4101-bef7-69a3ed4a7a52" providerId="ADAL" clId="{7137E39B-BC85-467F-8F17-237FB73F8ACA}" dt="2025-03-19T18:24:30.284" v="74" actId="20577"/>
        <pc:sldMkLst>
          <pc:docMk/>
          <pc:sldMk cId="1050856976" sldId="293"/>
        </pc:sldMkLst>
        <pc:spChg chg="mod">
          <ac:chgData name="Kaitlin Tyler" userId="971d5887-dada-4101-bef7-69a3ed4a7a52" providerId="ADAL" clId="{7137E39B-BC85-467F-8F17-237FB73F8ACA}" dt="2025-03-19T18:24:30.284" v="74" actId="20577"/>
          <ac:spMkLst>
            <pc:docMk/>
            <pc:sldMk cId="1050856976" sldId="293"/>
            <ac:spMk id="3" creationId="{B211C19B-A1E0-50FD-3014-CDE2D6D0F691}"/>
          </ac:spMkLst>
        </pc:spChg>
      </pc:sldChg>
      <pc:sldChg chg="modTransition">
        <pc:chgData name="Kaitlin Tyler" userId="971d5887-dada-4101-bef7-69a3ed4a7a52" providerId="ADAL" clId="{7137E39B-BC85-467F-8F17-237FB73F8ACA}" dt="2025-03-19T18:23:19.218" v="56"/>
        <pc:sldMkLst>
          <pc:docMk/>
          <pc:sldMk cId="1477607029" sldId="294"/>
        </pc:sldMkLst>
      </pc:sldChg>
      <pc:sldChg chg="modTransition">
        <pc:chgData name="Kaitlin Tyler" userId="971d5887-dada-4101-bef7-69a3ed4a7a52" providerId="ADAL" clId="{7137E39B-BC85-467F-8F17-237FB73F8ACA}" dt="2025-03-19T18:23:19.218" v="56"/>
        <pc:sldMkLst>
          <pc:docMk/>
          <pc:sldMk cId="3587592783" sldId="296"/>
        </pc:sldMkLst>
      </pc:sldChg>
      <pc:sldChg chg="modTransition">
        <pc:chgData name="Kaitlin Tyler" userId="971d5887-dada-4101-bef7-69a3ed4a7a52" providerId="ADAL" clId="{7137E39B-BC85-467F-8F17-237FB73F8ACA}" dt="2025-03-19T18:23:19.218" v="56"/>
        <pc:sldMkLst>
          <pc:docMk/>
          <pc:sldMk cId="954649300" sldId="297"/>
        </pc:sldMkLst>
      </pc:sldChg>
      <pc:sldChg chg="modTransition">
        <pc:chgData name="Kaitlin Tyler" userId="971d5887-dada-4101-bef7-69a3ed4a7a52" providerId="ADAL" clId="{7137E39B-BC85-467F-8F17-237FB73F8ACA}" dt="2025-03-19T18:23:19.218" v="56"/>
        <pc:sldMkLst>
          <pc:docMk/>
          <pc:sldMk cId="747519063" sldId="299"/>
        </pc:sldMkLst>
      </pc:sldChg>
      <pc:sldChg chg="modTransition">
        <pc:chgData name="Kaitlin Tyler" userId="971d5887-dada-4101-bef7-69a3ed4a7a52" providerId="ADAL" clId="{7137E39B-BC85-467F-8F17-237FB73F8ACA}" dt="2025-03-19T18:23:19.218" v="56"/>
        <pc:sldMkLst>
          <pc:docMk/>
          <pc:sldMk cId="1471643613" sldId="300"/>
        </pc:sldMkLst>
      </pc:sldChg>
      <pc:sldChg chg="modTransition">
        <pc:chgData name="Kaitlin Tyler" userId="971d5887-dada-4101-bef7-69a3ed4a7a52" providerId="ADAL" clId="{7137E39B-BC85-467F-8F17-237FB73F8ACA}" dt="2025-03-19T18:23:19.218" v="56"/>
        <pc:sldMkLst>
          <pc:docMk/>
          <pc:sldMk cId="2868577368" sldId="301"/>
        </pc:sldMkLst>
      </pc:sldChg>
      <pc:sldChg chg="modTransition">
        <pc:chgData name="Kaitlin Tyler" userId="971d5887-dada-4101-bef7-69a3ed4a7a52" providerId="ADAL" clId="{7137E39B-BC85-467F-8F17-237FB73F8ACA}" dt="2025-03-19T18:23:19.218" v="56"/>
        <pc:sldMkLst>
          <pc:docMk/>
          <pc:sldMk cId="4106561510" sldId="303"/>
        </pc:sldMkLst>
      </pc:sldChg>
      <pc:sldChg chg="modTransition">
        <pc:chgData name="Kaitlin Tyler" userId="971d5887-dada-4101-bef7-69a3ed4a7a52" providerId="ADAL" clId="{7137E39B-BC85-467F-8F17-237FB73F8ACA}" dt="2025-03-19T18:23:19.218" v="56"/>
        <pc:sldMkLst>
          <pc:docMk/>
          <pc:sldMk cId="815420554" sldId="304"/>
        </pc:sldMkLst>
      </pc:sldChg>
      <pc:sldChg chg="modTransition">
        <pc:chgData name="Kaitlin Tyler" userId="971d5887-dada-4101-bef7-69a3ed4a7a52" providerId="ADAL" clId="{7137E39B-BC85-467F-8F17-237FB73F8ACA}" dt="2025-03-19T18:23:19.218" v="56"/>
        <pc:sldMkLst>
          <pc:docMk/>
          <pc:sldMk cId="3881190587" sldId="310"/>
        </pc:sldMkLst>
      </pc:sldChg>
      <pc:sldChg chg="modTransition">
        <pc:chgData name="Kaitlin Tyler" userId="971d5887-dada-4101-bef7-69a3ed4a7a52" providerId="ADAL" clId="{7137E39B-BC85-467F-8F17-237FB73F8ACA}" dt="2025-03-19T18:23:19.218" v="56"/>
        <pc:sldMkLst>
          <pc:docMk/>
          <pc:sldMk cId="3729529292" sldId="312"/>
        </pc:sldMkLst>
      </pc:sldChg>
      <pc:sldChg chg="modTransition">
        <pc:chgData name="Kaitlin Tyler" userId="971d5887-dada-4101-bef7-69a3ed4a7a52" providerId="ADAL" clId="{7137E39B-BC85-467F-8F17-237FB73F8ACA}" dt="2025-03-19T18:23:19.218" v="56"/>
        <pc:sldMkLst>
          <pc:docMk/>
          <pc:sldMk cId="3197645568" sldId="313"/>
        </pc:sldMkLst>
      </pc:sldChg>
      <pc:sldChg chg="modTransition">
        <pc:chgData name="Kaitlin Tyler" userId="971d5887-dada-4101-bef7-69a3ed4a7a52" providerId="ADAL" clId="{7137E39B-BC85-467F-8F17-237FB73F8ACA}" dt="2025-03-19T18:23:19.218" v="56"/>
        <pc:sldMkLst>
          <pc:docMk/>
          <pc:sldMk cId="1420615526" sldId="314"/>
        </pc:sldMkLst>
      </pc:sldChg>
      <pc:sldChg chg="modSp mod modTransition">
        <pc:chgData name="Kaitlin Tyler" userId="971d5887-dada-4101-bef7-69a3ed4a7a52" providerId="ADAL" clId="{7137E39B-BC85-467F-8F17-237FB73F8ACA}" dt="2025-03-19T18:23:19.218" v="56"/>
        <pc:sldMkLst>
          <pc:docMk/>
          <pc:sldMk cId="372463943" sldId="315"/>
        </pc:sldMkLst>
        <pc:graphicFrameChg chg="mod modGraphic">
          <ac:chgData name="Kaitlin Tyler" userId="971d5887-dada-4101-bef7-69a3ed4a7a52" providerId="ADAL" clId="{7137E39B-BC85-467F-8F17-237FB73F8ACA}" dt="2025-03-19T18:17:43.525" v="20" actId="255"/>
          <ac:graphicFrameMkLst>
            <pc:docMk/>
            <pc:sldMk cId="372463943" sldId="315"/>
            <ac:graphicFrameMk id="4" creationId="{A7EDAEF1-147A-8EAB-6CA4-567404C4E5D2}"/>
          </ac:graphicFrameMkLst>
        </pc:graphicFrameChg>
        <pc:graphicFrameChg chg="modGraphic">
          <ac:chgData name="Kaitlin Tyler" userId="971d5887-dada-4101-bef7-69a3ed4a7a52" providerId="ADAL" clId="{7137E39B-BC85-467F-8F17-237FB73F8ACA}" dt="2025-03-19T18:17:56.779" v="40" actId="20577"/>
          <ac:graphicFrameMkLst>
            <pc:docMk/>
            <pc:sldMk cId="372463943" sldId="315"/>
            <ac:graphicFrameMk id="5" creationId="{81F1995C-277A-4D92-B142-C47B50B7FCF6}"/>
          </ac:graphicFrameMkLst>
        </pc:graphicFrameChg>
      </pc:sldChg>
      <pc:sldMasterChg chg="addSp delSp modSp mod modSldLayout">
        <pc:chgData name="Kaitlin Tyler" userId="971d5887-dada-4101-bef7-69a3ed4a7a52" providerId="ADAL" clId="{7137E39B-BC85-467F-8F17-237FB73F8ACA}" dt="2025-03-19T18:24:00.792" v="65" actId="20577"/>
        <pc:sldMasterMkLst>
          <pc:docMk/>
          <pc:sldMasterMk cId="1291537134" sldId="2147483660"/>
        </pc:sldMasterMkLst>
        <pc:spChg chg="mod">
          <ac:chgData name="Kaitlin Tyler" userId="971d5887-dada-4101-bef7-69a3ed4a7a52" providerId="ADAL" clId="{7137E39B-BC85-467F-8F17-237FB73F8ACA}" dt="2025-03-19T18:22:48.257" v="55" actId="1076"/>
          <ac:spMkLst>
            <pc:docMk/>
            <pc:sldMasterMk cId="1291537134" sldId="2147483660"/>
            <ac:spMk id="3" creationId="{7C66E622-A13F-4675-A281-8D8CC6175629}"/>
          </ac:spMkLst>
        </pc:spChg>
        <pc:picChg chg="add mod ord">
          <ac:chgData name="Kaitlin Tyler" userId="971d5887-dada-4101-bef7-69a3ed4a7a52" providerId="ADAL" clId="{7137E39B-BC85-467F-8F17-237FB73F8ACA}" dt="2025-03-19T18:22:44.580" v="54" actId="1076"/>
          <ac:picMkLst>
            <pc:docMk/>
            <pc:sldMasterMk cId="1291537134" sldId="2147483660"/>
            <ac:picMk id="8" creationId="{0DF72DF9-CB4B-A5E9-CA23-5F4A50FF0E1A}"/>
          </ac:picMkLst>
        </pc:picChg>
        <pc:picChg chg="del">
          <ac:chgData name="Kaitlin Tyler" userId="971d5887-dada-4101-bef7-69a3ed4a7a52" providerId="ADAL" clId="{7137E39B-BC85-467F-8F17-237FB73F8ACA}" dt="2025-03-19T18:22:31.248" v="47" actId="478"/>
          <ac:picMkLst>
            <pc:docMk/>
            <pc:sldMasterMk cId="1291537134" sldId="2147483660"/>
            <ac:picMk id="9" creationId="{C01CC3D6-065E-E6D8-2D8B-26DA9087900D}"/>
          </ac:picMkLst>
        </pc:picChg>
        <pc:sldLayoutChg chg="addSp delSp modSp mod">
          <pc:chgData name="Kaitlin Tyler" userId="971d5887-dada-4101-bef7-69a3ed4a7a52" providerId="ADAL" clId="{7137E39B-BC85-467F-8F17-237FB73F8ACA}" dt="2025-03-19T18:22:28.598" v="46" actId="167"/>
          <pc:sldLayoutMkLst>
            <pc:docMk/>
            <pc:sldMasterMk cId="1291537134" sldId="2147483660"/>
            <pc:sldLayoutMk cId="292240569" sldId="2147483662"/>
          </pc:sldLayoutMkLst>
          <pc:picChg chg="add mod ord">
            <ac:chgData name="Kaitlin Tyler" userId="971d5887-dada-4101-bef7-69a3ed4a7a52" providerId="ADAL" clId="{7137E39B-BC85-467F-8F17-237FB73F8ACA}" dt="2025-03-19T18:22:28.598" v="46" actId="167"/>
            <ac:picMkLst>
              <pc:docMk/>
              <pc:sldMasterMk cId="1291537134" sldId="2147483660"/>
              <pc:sldLayoutMk cId="292240569" sldId="2147483662"/>
              <ac:picMk id="3" creationId="{510A964C-E97A-3E57-DC88-C542B4F7F809}"/>
            </ac:picMkLst>
          </pc:picChg>
          <pc:picChg chg="del">
            <ac:chgData name="Kaitlin Tyler" userId="971d5887-dada-4101-bef7-69a3ed4a7a52" providerId="ADAL" clId="{7137E39B-BC85-467F-8F17-237FB73F8ACA}" dt="2025-03-19T18:22:09.687" v="41" actId="478"/>
            <ac:picMkLst>
              <pc:docMk/>
              <pc:sldMasterMk cId="1291537134" sldId="2147483660"/>
              <pc:sldLayoutMk cId="292240569" sldId="2147483662"/>
              <ac:picMk id="4" creationId="{D045D3FF-0EFA-9BAA-85C7-CA9ECC0BD17C}"/>
            </ac:picMkLst>
          </pc:picChg>
        </pc:sldLayoutChg>
        <pc:sldLayoutChg chg="modSp mod">
          <pc:chgData name="Kaitlin Tyler" userId="971d5887-dada-4101-bef7-69a3ed4a7a52" providerId="ADAL" clId="{7137E39B-BC85-467F-8F17-237FB73F8ACA}" dt="2025-03-19T18:24:00.792" v="65" actId="20577"/>
          <pc:sldLayoutMkLst>
            <pc:docMk/>
            <pc:sldMasterMk cId="1291537134" sldId="2147483660"/>
            <pc:sldLayoutMk cId="2844354149" sldId="2147483736"/>
          </pc:sldLayoutMkLst>
          <pc:spChg chg="mod">
            <ac:chgData name="Kaitlin Tyler" userId="971d5887-dada-4101-bef7-69a3ed4a7a52" providerId="ADAL" clId="{7137E39B-BC85-467F-8F17-237FB73F8ACA}" dt="2025-03-19T18:24:00.792" v="65" actId="20577"/>
            <ac:spMkLst>
              <pc:docMk/>
              <pc:sldMasterMk cId="1291537134" sldId="2147483660"/>
              <pc:sldLayoutMk cId="2844354149" sldId="2147483736"/>
              <ac:spMk id="4" creationId="{E6AEF1B2-1440-4FE5-8C1B-C291F424F993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Calibri" panose="020F0502020204030204" pitchFamily="34" charset="0"/>
              </a:defRPr>
            </a:lvl1pPr>
          </a:lstStyle>
          <a:p>
            <a:fld id="{BB9E86C5-9689-42B4-BE7D-FDE5EB4274E3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Calibri" panose="020F0502020204030204" pitchFamily="34" charset="0"/>
              </a:defRPr>
            </a:lvl1pPr>
          </a:lstStyle>
          <a:p>
            <a:fld id="{27FDDAD7-A41A-4414-8211-C5E2AC7F93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96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DDAD7-A41A-4414-8211-C5E2AC7F93E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0864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75a620d15c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75a620d15c_0_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33684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75a620d15c_0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75a620d15c_0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72147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75a620d15c_0_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75a620d15c_0_2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13833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75a620d15c_0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275a620d15c_0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63902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75a620d15c_0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75a620d15c_0_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30661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75a620d15c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275a620d15c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15043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75a620d15c_0_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275a620d15c_0_3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56819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75a620d15c_0_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275a620d15c_0_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62958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75a620d15c_0_3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275a620d15c_0_3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99972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75a620d15c_0_3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275a620d15c_0_3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4573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DDAD7-A41A-4414-8211-C5E2AC7F93E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371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75a620d15c_0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275a620d15c_0_3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27702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75a620d15c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275a620d15c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32813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75a620d15c_0_4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275a620d15c_0_4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99582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75a620d15c_0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275a620d15c_0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62666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75a620d15c_0_4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275a620d15c_0_4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84329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>
          <a:extLst>
            <a:ext uri="{FF2B5EF4-FFF2-40B4-BE49-F238E27FC236}">
              <a16:creationId xmlns:a16="http://schemas.microsoft.com/office/drawing/2014/main" id="{A661BC3B-1FF4-3B32-F1C7-C79D742F5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75a620d15c_0_427:notes">
            <a:extLst>
              <a:ext uri="{FF2B5EF4-FFF2-40B4-BE49-F238E27FC236}">
                <a16:creationId xmlns:a16="http://schemas.microsoft.com/office/drawing/2014/main" id="{2B2FE8FF-AF02-3F38-74C9-E0AC3F418BB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275a620d15c_0_427:notes">
            <a:extLst>
              <a:ext uri="{FF2B5EF4-FFF2-40B4-BE49-F238E27FC236}">
                <a16:creationId xmlns:a16="http://schemas.microsoft.com/office/drawing/2014/main" id="{26ABF4CA-8889-FDEF-9A1C-E7EB12DF4AB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88192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75a620d15c_0_4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275a620d15c_0_4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68374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75a620d15c_0_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275a620d15c_0_4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32561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275a620d15c_0_5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275a620d15c_0_5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34781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275a620d15c_0_5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275a620d15c_0_5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8988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75a620d15c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75a620d15c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08568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275a620d15c_0_5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275a620d15c_0_5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5958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75a620d15c_0_5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275a620d15c_0_5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49482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>
          <a:extLst>
            <a:ext uri="{FF2B5EF4-FFF2-40B4-BE49-F238E27FC236}">
              <a16:creationId xmlns:a16="http://schemas.microsoft.com/office/drawing/2014/main" id="{662D6715-7D42-407B-DBD4-C70D010DB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75a620d15c_0_561:notes">
            <a:extLst>
              <a:ext uri="{FF2B5EF4-FFF2-40B4-BE49-F238E27FC236}">
                <a16:creationId xmlns:a16="http://schemas.microsoft.com/office/drawing/2014/main" id="{65C664CA-2F0A-1986-E415-9148776219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275a620d15c_0_561:notes">
            <a:extLst>
              <a:ext uri="{FF2B5EF4-FFF2-40B4-BE49-F238E27FC236}">
                <a16:creationId xmlns:a16="http://schemas.microsoft.com/office/drawing/2014/main" id="{170ABDD2-298E-AB3C-122E-C8FEFD34F0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84148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>
          <a:extLst>
            <a:ext uri="{FF2B5EF4-FFF2-40B4-BE49-F238E27FC236}">
              <a16:creationId xmlns:a16="http://schemas.microsoft.com/office/drawing/2014/main" id="{A4CF799B-A43D-1D33-0190-A01ED8201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75a620d15c_0_561:notes">
            <a:extLst>
              <a:ext uri="{FF2B5EF4-FFF2-40B4-BE49-F238E27FC236}">
                <a16:creationId xmlns:a16="http://schemas.microsoft.com/office/drawing/2014/main" id="{DB1D1C1C-33FA-0C0D-0650-C7231230A71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275a620d15c_0_561:notes">
            <a:extLst>
              <a:ext uri="{FF2B5EF4-FFF2-40B4-BE49-F238E27FC236}">
                <a16:creationId xmlns:a16="http://schemas.microsoft.com/office/drawing/2014/main" id="{91138C4C-DC63-5103-1ECD-19DEAFF454B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59613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>
          <a:extLst>
            <a:ext uri="{FF2B5EF4-FFF2-40B4-BE49-F238E27FC236}">
              <a16:creationId xmlns:a16="http://schemas.microsoft.com/office/drawing/2014/main" id="{D8D7EF8C-8A87-A961-46C3-E7301C9332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75a620d15c_0_561:notes">
            <a:extLst>
              <a:ext uri="{FF2B5EF4-FFF2-40B4-BE49-F238E27FC236}">
                <a16:creationId xmlns:a16="http://schemas.microsoft.com/office/drawing/2014/main" id="{D75220C9-7762-12A1-AF8B-664B8E07CE6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275a620d15c_0_561:notes">
            <a:extLst>
              <a:ext uri="{FF2B5EF4-FFF2-40B4-BE49-F238E27FC236}">
                <a16:creationId xmlns:a16="http://schemas.microsoft.com/office/drawing/2014/main" id="{465055DE-1609-6290-795E-A95FD8CFACD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43250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>
          <a:extLst>
            <a:ext uri="{FF2B5EF4-FFF2-40B4-BE49-F238E27FC236}">
              <a16:creationId xmlns:a16="http://schemas.microsoft.com/office/drawing/2014/main" id="{2C1751F9-438E-FDC6-7C1F-FF2785940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75a620d15c_0_561:notes">
            <a:extLst>
              <a:ext uri="{FF2B5EF4-FFF2-40B4-BE49-F238E27FC236}">
                <a16:creationId xmlns:a16="http://schemas.microsoft.com/office/drawing/2014/main" id="{32A35EB2-E6BE-C02D-0CC9-CFCB39F2A52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275a620d15c_0_561:notes">
            <a:extLst>
              <a:ext uri="{FF2B5EF4-FFF2-40B4-BE49-F238E27FC236}">
                <a16:creationId xmlns:a16="http://schemas.microsoft.com/office/drawing/2014/main" id="{2741257D-6821-F2B6-A088-65A4E9232D2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62730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>
          <a:extLst>
            <a:ext uri="{FF2B5EF4-FFF2-40B4-BE49-F238E27FC236}">
              <a16:creationId xmlns:a16="http://schemas.microsoft.com/office/drawing/2014/main" id="{0DC4C016-9FC2-90E4-988E-226D0649B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75a620d15c_0_561:notes">
            <a:extLst>
              <a:ext uri="{FF2B5EF4-FFF2-40B4-BE49-F238E27FC236}">
                <a16:creationId xmlns:a16="http://schemas.microsoft.com/office/drawing/2014/main" id="{E6809883-C138-7AD6-0694-3C1E421489A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275a620d15c_0_561:notes">
            <a:extLst>
              <a:ext uri="{FF2B5EF4-FFF2-40B4-BE49-F238E27FC236}">
                <a16:creationId xmlns:a16="http://schemas.microsoft.com/office/drawing/2014/main" id="{C17B1A5C-0820-AF38-521F-D43F7DD7744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13727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>
          <a:extLst>
            <a:ext uri="{FF2B5EF4-FFF2-40B4-BE49-F238E27FC236}">
              <a16:creationId xmlns:a16="http://schemas.microsoft.com/office/drawing/2014/main" id="{AE8C0085-F432-868A-509B-1BBB05CAE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75a620d15c_0_561:notes">
            <a:extLst>
              <a:ext uri="{FF2B5EF4-FFF2-40B4-BE49-F238E27FC236}">
                <a16:creationId xmlns:a16="http://schemas.microsoft.com/office/drawing/2014/main" id="{96287CFC-30D5-98D3-2481-B6BE373A8D7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275a620d15c_0_561:notes">
            <a:extLst>
              <a:ext uri="{FF2B5EF4-FFF2-40B4-BE49-F238E27FC236}">
                <a16:creationId xmlns:a16="http://schemas.microsoft.com/office/drawing/2014/main" id="{28164DF1-5142-4967-6009-02BC68E2137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146742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Feedback Survey link for copy-paste method </a:t>
            </a:r>
            <a:r>
              <a:rPr lang="en-US">
                <a:sym typeface="Wingdings" panose="05000000000000000000" pitchFamily="2" charset="2"/>
              </a:rPr>
              <a:t> </a:t>
            </a:r>
            <a:r>
              <a:rPr lang="en-US"/>
              <a:t>https://ansys.typeform.com/to/jcattJI5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DDAD7-A41A-4414-8211-C5E2AC7F93EC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380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75a620d15c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75a620d15c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0851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75a620d15c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75a620d15c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8901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75a620d15c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75a620d15c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73093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75a620d15c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75a620d15c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26746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75a620d15c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75a620d15c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95641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75a620d15c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75a620d15c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625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mailto:education@ansys.com" TargetMode="External"/><Relationship Id="rId2" Type="http://schemas.openxmlformats.org/officeDocument/2006/relationships/hyperlink" Target="http://www.ansys.com/education-resources" TargetMode="Externa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0A964C-E97A-3E57-DC88-C542B4F7F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3B808CC-F74C-B743-BAB4-F4C99E1956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1663" y="914400"/>
            <a:ext cx="5394325" cy="14493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 i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230188" indent="0">
              <a:buNone/>
              <a:defRPr>
                <a:solidFill>
                  <a:schemeClr val="bg1"/>
                </a:solidFill>
              </a:defRPr>
            </a:lvl2pPr>
            <a:lvl3pPr marL="457200" indent="0">
              <a:buNone/>
              <a:defRPr>
                <a:solidFill>
                  <a:schemeClr val="bg1"/>
                </a:solidFill>
              </a:defRPr>
            </a:lvl3pPr>
            <a:lvl4pPr marL="746125" indent="0">
              <a:buNone/>
              <a:defRPr>
                <a:solidFill>
                  <a:schemeClr val="bg1"/>
                </a:solidFill>
              </a:defRPr>
            </a:lvl4pPr>
            <a:lvl5pPr marL="96996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AFE08CF-AC0B-7143-9A94-E8A35CBC7D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1663" y="2667000"/>
            <a:ext cx="5394325" cy="8483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000" b="0" i="0">
                <a:solidFill>
                  <a:schemeClr val="accent3"/>
                </a:solidFill>
                <a:latin typeface="Calibri" panose="020F0502020204030204" pitchFamily="34" charset="0"/>
              </a:defRPr>
            </a:lvl1pPr>
            <a:lvl2pPr marL="230188" indent="0">
              <a:buNone/>
              <a:defRPr>
                <a:solidFill>
                  <a:schemeClr val="bg1"/>
                </a:solidFill>
              </a:defRPr>
            </a:lvl2pPr>
            <a:lvl3pPr marL="457200" indent="0">
              <a:buNone/>
              <a:defRPr>
                <a:solidFill>
                  <a:schemeClr val="bg1"/>
                </a:solidFill>
              </a:defRPr>
            </a:lvl3pPr>
            <a:lvl4pPr marL="746125" indent="0">
              <a:buNone/>
              <a:defRPr>
                <a:solidFill>
                  <a:schemeClr val="bg1"/>
                </a:solidFill>
              </a:defRPr>
            </a:lvl4pPr>
            <a:lvl5pPr marL="96996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191E51-6FFC-4231-97E9-4C436119983B}"/>
              </a:ext>
            </a:extLst>
          </p:cNvPr>
          <p:cNvSpPr txBox="1"/>
          <p:nvPr userDrawn="1"/>
        </p:nvSpPr>
        <p:spPr>
          <a:xfrm>
            <a:off x="7848600" y="6477000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tx2"/>
                </a:solidFill>
              </a:rPr>
              <a:t>©2025 ANSYS, Inc.</a:t>
            </a:r>
          </a:p>
        </p:txBody>
      </p:sp>
    </p:spTree>
    <p:extLst>
      <p:ext uri="{BB962C8B-B14F-4D97-AF65-F5344CB8AC3E}">
        <p14:creationId xmlns:p14="http://schemas.microsoft.com/office/powerpoint/2010/main" val="2922405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84" userDrawn="1">
          <p15:clr>
            <a:srgbClr val="FBAE40"/>
          </p15:clr>
        </p15:guide>
        <p15:guide id="2" orient="horz" pos="261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Video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B1A58-7F99-2943-838C-468BDEFDB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76C186EF-8C58-7249-A024-F6C1D0AD12BC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6096001" y="1447799"/>
            <a:ext cx="5486400" cy="459097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media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31A0CB9-E7C5-BC4C-83B3-6A04784CA59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B673984-7F55-E14A-9088-44C94432D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1447800"/>
            <a:ext cx="5257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2417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-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B3363707-8337-D14D-8CD6-076D7F38DE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" y="1143000"/>
            <a:ext cx="34544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AF67D610-3DBA-EB48-B589-E895E66AEF0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" y="3657600"/>
            <a:ext cx="34544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FD49B6-2BF3-F94C-AD6B-7B77861203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70400" y="1159933"/>
            <a:ext cx="34544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75F3481B-E073-FC4C-8662-89F64D47862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70400" y="3674533"/>
            <a:ext cx="34544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4E9685A2-20AD-6C44-B1B9-DCB2E44370F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28000" y="1151467"/>
            <a:ext cx="34544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498EFFC6-47A8-C248-AF67-33A51B0388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8000" y="3666067"/>
            <a:ext cx="34544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5327F1EC-8CEB-F348-A688-603CC6AF3B7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600" y="3200400"/>
            <a:ext cx="3454400" cy="38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0" i="0">
                <a:latin typeface="Calibri" panose="020F0502020204030204" pitchFamily="34" charset="0"/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D8D84EB5-FEF7-D145-9924-EDC82C5DD72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70400" y="3200400"/>
            <a:ext cx="3454400" cy="38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0" i="0">
                <a:latin typeface="Calibri" panose="020F0502020204030204" pitchFamily="34" charset="0"/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73B743E4-6516-C94E-BADC-931FCAF3B34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50577" y="3200400"/>
            <a:ext cx="3454400" cy="38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0" i="0">
                <a:latin typeface="Calibri" panose="020F0502020204030204" pitchFamily="34" charset="0"/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ED4C7F5-70CF-2C4D-8AF3-4D76760714C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9600" y="5702300"/>
            <a:ext cx="3454400" cy="38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0" i="0">
                <a:latin typeface="Calibri" panose="020F0502020204030204" pitchFamily="34" charset="0"/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6B853D87-F6A1-6443-AB6D-6E9819089E0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70400" y="5715000"/>
            <a:ext cx="3454400" cy="38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0" i="0">
                <a:latin typeface="Calibri" panose="020F0502020204030204" pitchFamily="34" charset="0"/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256BC893-7821-9640-98BC-FFCFED83EB9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150577" y="5715000"/>
            <a:ext cx="3454400" cy="38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0" i="0">
                <a:latin typeface="Calibri" panose="020F0502020204030204" pitchFamily="34" charset="0"/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02F90602-9DC6-3F4D-B178-EF64100603FB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774FC734-09F5-2F40-BB01-29D6BBF76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64988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34EBE792-3674-F042-8191-29D73F7CA4C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4400" y="1371600"/>
            <a:ext cx="1930400" cy="1295400"/>
          </a:xfrm>
          <a:prstGeom prst="rect">
            <a:avLst/>
          </a:prstGeom>
          <a:effectLst/>
        </p:spPr>
        <p:txBody>
          <a:bodyPr/>
          <a:lstStyle>
            <a:lvl1pPr marL="0" indent="0">
              <a:buFontTx/>
              <a:buNone/>
              <a:defRPr sz="1100" b="0" i="0" baseline="0">
                <a:latin typeface="Calibri" panose="020F0502020204030204" pitchFamily="34" charset="0"/>
              </a:defRPr>
            </a:lvl1pPr>
          </a:lstStyle>
          <a:p>
            <a:r>
              <a:rPr lang="en-US"/>
              <a:t>160x147 logo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93ABDDAC-BA7B-4A4A-9D64-71FA88868E4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14400" y="2895600"/>
            <a:ext cx="1930400" cy="1295400"/>
          </a:xfrm>
          <a:prstGeom prst="rect">
            <a:avLst/>
          </a:prstGeom>
          <a:effectLst/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 sz="1100" b="0" i="0">
                <a:latin typeface="Calibri" panose="020F0502020204030204" pitchFamily="34" charset="0"/>
              </a:defRPr>
            </a:lvl1pPr>
          </a:lstStyle>
          <a:p>
            <a:r>
              <a:rPr lang="en-US"/>
              <a:t>160x147 logo</a:t>
            </a:r>
          </a:p>
          <a:p>
            <a:endParaRPr lang="en-US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BE481E25-6792-6B48-8A87-D3E9D1B2232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14400" y="4419600"/>
            <a:ext cx="1930400" cy="1295400"/>
          </a:xfrm>
          <a:prstGeom prst="rect">
            <a:avLst/>
          </a:prstGeom>
          <a:effectLst/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 sz="1100" b="0" i="0">
                <a:latin typeface="Calibri" panose="020F0502020204030204" pitchFamily="34" charset="0"/>
              </a:defRPr>
            </a:lvl1pPr>
          </a:lstStyle>
          <a:p>
            <a:r>
              <a:rPr lang="en-US"/>
              <a:t>160x147 logo</a:t>
            </a:r>
          </a:p>
          <a:p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D548604C-E487-1D4F-91AF-D210004A51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759200" y="1371600"/>
            <a:ext cx="1930400" cy="1295400"/>
          </a:xfrm>
          <a:prstGeom prst="rect">
            <a:avLst/>
          </a:prstGeom>
          <a:effectLst/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 sz="1100" b="0" i="0">
                <a:latin typeface="Calibri" panose="020F0502020204030204" pitchFamily="34" charset="0"/>
              </a:defRPr>
            </a:lvl1pPr>
          </a:lstStyle>
          <a:p>
            <a:r>
              <a:rPr lang="en-US"/>
              <a:t>160x147 logo</a:t>
            </a:r>
          </a:p>
          <a:p>
            <a:endParaRPr lang="en-US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624EDF6-2365-2545-8099-338237F309C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759200" y="2895600"/>
            <a:ext cx="1930400" cy="1295400"/>
          </a:xfrm>
          <a:prstGeom prst="rect">
            <a:avLst/>
          </a:prstGeom>
          <a:effectLst/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 sz="1100" b="0" i="0">
                <a:latin typeface="Calibri" panose="020F0502020204030204" pitchFamily="34" charset="0"/>
              </a:defRPr>
            </a:lvl1pPr>
          </a:lstStyle>
          <a:p>
            <a:r>
              <a:rPr lang="en-US"/>
              <a:t>160x147 logo</a:t>
            </a:r>
          </a:p>
          <a:p>
            <a:endParaRPr lang="en-US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0D36446A-2E05-9F4F-83D7-905FD354E02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759200" y="4419600"/>
            <a:ext cx="1930400" cy="1295400"/>
          </a:xfrm>
          <a:prstGeom prst="rect">
            <a:avLst/>
          </a:prstGeom>
          <a:effectLst/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 sz="1100" b="0" i="0">
                <a:latin typeface="Calibri" panose="020F0502020204030204" pitchFamily="34" charset="0"/>
              </a:defRPr>
            </a:lvl1pPr>
          </a:lstStyle>
          <a:p>
            <a:r>
              <a:rPr lang="en-US"/>
              <a:t>160x147 logo</a:t>
            </a:r>
          </a:p>
          <a:p>
            <a:endParaRPr lang="en-US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BBC79A31-D13D-4C49-88CC-6B949DE06C2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04000" y="1371600"/>
            <a:ext cx="1930400" cy="1295400"/>
          </a:xfrm>
          <a:prstGeom prst="rect">
            <a:avLst/>
          </a:prstGeom>
          <a:effectLst/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 sz="1100" b="0" i="0">
                <a:latin typeface="Calibri" panose="020F0502020204030204" pitchFamily="34" charset="0"/>
              </a:defRPr>
            </a:lvl1pPr>
          </a:lstStyle>
          <a:p>
            <a:r>
              <a:rPr lang="en-US"/>
              <a:t>160x147 logo</a:t>
            </a:r>
          </a:p>
          <a:p>
            <a:endParaRPr lang="en-US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CFF59C9F-D752-594A-A821-7BDA91DA374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604000" y="2895600"/>
            <a:ext cx="1930400" cy="1295400"/>
          </a:xfrm>
          <a:prstGeom prst="rect">
            <a:avLst/>
          </a:prstGeom>
          <a:effectLst/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 sz="1100" b="0" i="0">
                <a:latin typeface="Calibri" panose="020F0502020204030204" pitchFamily="34" charset="0"/>
              </a:defRPr>
            </a:lvl1pPr>
          </a:lstStyle>
          <a:p>
            <a:r>
              <a:rPr lang="en-US"/>
              <a:t>160x147 logo</a:t>
            </a:r>
          </a:p>
          <a:p>
            <a:endParaRPr lang="en-US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254F3492-5AA9-9249-B742-69BFC01BE9E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604000" y="4419600"/>
            <a:ext cx="1930400" cy="1295400"/>
          </a:xfrm>
          <a:prstGeom prst="rect">
            <a:avLst/>
          </a:prstGeom>
          <a:effectLst/>
        </p:spPr>
        <p:txBody>
          <a:bodyPr/>
          <a:lstStyle>
            <a:lvl1pPr marL="0" indent="0">
              <a:buFontTx/>
              <a:buNone/>
              <a:defRPr sz="1100" b="0" i="0">
                <a:latin typeface="Calibri" panose="020F0502020204030204" pitchFamily="34" charset="0"/>
              </a:defRPr>
            </a:lvl1pPr>
          </a:lstStyle>
          <a:p>
            <a:r>
              <a:rPr lang="en-US"/>
              <a:t>160x147 logo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C51E22CD-7582-9D41-A0FC-914A34BF189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245600" y="1371600"/>
            <a:ext cx="1930400" cy="1295400"/>
          </a:xfrm>
          <a:prstGeom prst="rect">
            <a:avLst/>
          </a:prstGeom>
          <a:effectLst/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 sz="1100" b="0" i="0">
                <a:latin typeface="Calibri" panose="020F0502020204030204" pitchFamily="34" charset="0"/>
              </a:defRPr>
            </a:lvl1pPr>
          </a:lstStyle>
          <a:p>
            <a:r>
              <a:rPr lang="en-US"/>
              <a:t>160x147 logo</a:t>
            </a:r>
          </a:p>
          <a:p>
            <a:endParaRPr lang="en-US"/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3D0B9166-BA76-6544-89C3-4C8B4A739F7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245600" y="2895600"/>
            <a:ext cx="1930400" cy="1295400"/>
          </a:xfrm>
          <a:prstGeom prst="rect">
            <a:avLst/>
          </a:prstGeom>
          <a:effectLst/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 sz="1100" b="0" i="0">
                <a:latin typeface="Calibri" panose="020F0502020204030204" pitchFamily="34" charset="0"/>
              </a:defRPr>
            </a:lvl1pPr>
          </a:lstStyle>
          <a:p>
            <a:r>
              <a:rPr lang="en-US"/>
              <a:t>160x147 logo</a:t>
            </a:r>
          </a:p>
          <a:p>
            <a:endParaRPr lang="en-US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537026EB-3BFB-0947-A881-5729F13CFA4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245600" y="4419600"/>
            <a:ext cx="1930400" cy="1295400"/>
          </a:xfrm>
          <a:prstGeom prst="rect">
            <a:avLst/>
          </a:prstGeom>
          <a:effectLst/>
        </p:spPr>
        <p:txBody>
          <a:bodyPr/>
          <a:lstStyle>
            <a:lvl1pPr marL="0" indent="0">
              <a:buFontTx/>
              <a:buNone/>
              <a:defRPr sz="1100" b="0" i="0">
                <a:latin typeface="Calibri" panose="020F0502020204030204" pitchFamily="34" charset="0"/>
              </a:defRPr>
            </a:lvl1pPr>
          </a:lstStyle>
          <a:p>
            <a:r>
              <a:rPr lang="en-US"/>
              <a:t>160x147 logo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1D9580FA-CA76-994A-9775-1D87D5927DBD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C81C7F89-740B-3143-8447-70CC02F63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19887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righ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3357E3-4FE4-4164-A381-204B98DEEA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AEF1B2-1440-4FE5-8C1B-C291F424F993}"/>
              </a:ext>
            </a:extLst>
          </p:cNvPr>
          <p:cNvSpPr txBox="1"/>
          <p:nvPr userDrawn="1"/>
        </p:nvSpPr>
        <p:spPr>
          <a:xfrm>
            <a:off x="533400" y="609600"/>
            <a:ext cx="10972800" cy="3568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© 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2025 ANSYS, Inc. All rights reserved.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Use and Reproduction</a:t>
            </a:r>
            <a:endParaRPr lang="en-US" sz="1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 content used in this resource </a:t>
            </a:r>
            <a:r>
              <a:rPr lang="en-US" sz="1400" dirty="0">
                <a:solidFill>
                  <a:srgbClr val="201F1E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may only be used or reproduced for teaching purposes; and any commercial use is strictly prohibited.</a:t>
            </a:r>
            <a:r>
              <a:rPr lang="en-US" sz="1400" i="1" dirty="0">
                <a:solidFill>
                  <a:srgbClr val="201F1E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Document Information</a:t>
            </a:r>
            <a:endParaRPr lang="en-US" sz="1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This tutorial is part of a set of teaching resources to help introduce students to engineering and design concepts via Ansys software.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Ansys Education Resources</a:t>
            </a:r>
            <a:endParaRPr lang="en-US" sz="1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 access more undergraduate education resources, including lecture presentations with notes, exercises with worked solutions, microprojects, real life examples and more, visit </a:t>
            </a:r>
            <a:r>
              <a:rPr lang="en-US" sz="1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www.ansys.com/education-resources</a:t>
            </a:r>
            <a:r>
              <a:rPr lang="en-US" sz="1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Feedback </a:t>
            </a:r>
            <a:endParaRPr lang="en-US" sz="14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1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If you notice any errors in this resource or need to get in contact with the authors, please email us at </a:t>
            </a:r>
            <a:r>
              <a:rPr lang="en-US" sz="1400" b="0" i="0" u="none" strike="noStrike" baseline="0" dirty="0">
                <a:solidFill>
                  <a:srgbClr val="0000FF"/>
                </a:solidFill>
                <a:latin typeface="Calibri" panose="020F0502020204030204" pitchFamily="34" charset="0"/>
                <a:hlinkClick r:id="rId3"/>
              </a:rPr>
              <a:t>education@ansys.com</a:t>
            </a:r>
            <a:endParaRPr lang="en-US" sz="1400" b="0" i="0" u="none" strike="noStrike" baseline="0" dirty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443541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109728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2BE725-F1B0-7243-BAC8-43B25DA2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BBA83-940A-D344-8476-F6C53B5C9486}" type="datetime5">
              <a:rPr lang="en-US" smtClean="0"/>
              <a:t>19-Mar-25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A6356A-FB64-5C40-8589-6A136590A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©2023 ANSYS /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3763EC-58C9-9643-8F7D-42A80860E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9D2FC-EBC3-4E88-8B9A-2F52EBFF7A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6070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100" y="6727600"/>
            <a:ext cx="12192000" cy="13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415600" y="1688433"/>
            <a:ext cx="113608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414992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95400"/>
            <a:ext cx="5257796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4600" y="1295400"/>
            <a:ext cx="5251452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0E587-7CF6-0747-A550-7B374EB5355C}" type="datetime5">
              <a:rPr lang="en-US" smtClean="0"/>
              <a:t>19-Mar-25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©2023 ANSYS / Confidential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9D2FC-EBC3-4E88-8B9A-2F52EBFF7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103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2086AFA-5418-C147-ADBF-A484560811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442CB888-0168-B94E-B176-2E6B61FE9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576C04-D572-9D4D-8F10-3E7CBF2FDD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599" y="1447800"/>
            <a:ext cx="10972799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3957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E7604C-BDCE-428F-B486-BE14D622E6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081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02DB04-0C1C-8C49-B65E-A9668E39A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8341DC2-F80D-BD4F-90EE-4B809029C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747402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slash/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02DB04-0C1C-8C49-B65E-A9668E39A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6277581-3B6E-45DC-A28B-56B0B91539B8}"/>
              </a:ext>
            </a:extLst>
          </p:cNvPr>
          <p:cNvSpPr/>
          <p:nvPr userDrawn="1"/>
        </p:nvSpPr>
        <p:spPr>
          <a:xfrm>
            <a:off x="152400" y="76200"/>
            <a:ext cx="6096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0609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2086AFA-5418-C147-ADBF-A484560811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442CB888-0168-B94E-B176-2E6B61FE9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48E687-7CF0-0540-A98D-56F74939DB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1447800"/>
            <a:ext cx="5257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9E3B09F-B45B-354E-B308-DCD243A5A4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1447800"/>
            <a:ext cx="54864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2633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CE20C0D-A7DE-48DF-B095-F557A066298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5999" y="1447800"/>
            <a:ext cx="5486401" cy="459097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4A5571E-6D46-AF49-B918-ACB2130FFF3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6B59188-CA07-ED4C-990F-C94539E4F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36E03A1-C74F-0042-A727-58B1205468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1447800"/>
            <a:ext cx="5257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710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B1A58-7F99-2943-838C-468BDEFDB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F2261C8B-A96F-5641-9461-4553158F07C6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096001" y="1447800"/>
            <a:ext cx="5486400" cy="459097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FD433F9-2D70-7E4E-9171-17DDDD0C1BC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EE28EC2-FFB1-CB46-9BE7-371DA4C09A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1447800"/>
            <a:ext cx="5257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8918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B1A58-7F99-2943-838C-468BDEFDB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87182008-9414-AB43-BE9E-97630CA1A98F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6096001" y="1447800"/>
            <a:ext cx="5486400" cy="457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594F819-73D6-7A44-B97C-D99C7DAB92D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E21A6B3-25CA-5C4B-9371-8E317E850D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1447800"/>
            <a:ext cx="5257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4552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DF72DF9-CB4B-A5E9-CA23-5F4A50FF0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3F0A99-5B9C-4CA5-9F50-2F4E34F6E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148581"/>
            <a:ext cx="10972799" cy="8458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249833-0938-F747-9F14-C1C0453EFF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6100" y="6542840"/>
            <a:ext cx="2743200" cy="2477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2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F0D23093-2AB0-F74C-B865-1A12A15B650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F227F0-8FC0-9046-A60F-1749263CF3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295400"/>
            <a:ext cx="10972800" cy="4743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0CD691-76C0-4AC9-8029-4BF0CEDE749C}"/>
              </a:ext>
            </a:extLst>
          </p:cNvPr>
          <p:cNvSpPr/>
          <p:nvPr userDrawn="1"/>
        </p:nvSpPr>
        <p:spPr>
          <a:xfrm>
            <a:off x="4876800" y="6542840"/>
            <a:ext cx="1371600" cy="247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66E622-A13F-4675-A281-8D8CC6175629}"/>
              </a:ext>
            </a:extLst>
          </p:cNvPr>
          <p:cNvSpPr txBox="1"/>
          <p:nvPr userDrawn="1"/>
        </p:nvSpPr>
        <p:spPr>
          <a:xfrm>
            <a:off x="8120743" y="6475691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©2025 ANSYS, Inc.</a:t>
            </a:r>
          </a:p>
        </p:txBody>
      </p:sp>
    </p:spTree>
    <p:extLst>
      <p:ext uri="{BB962C8B-B14F-4D97-AF65-F5344CB8AC3E}">
        <p14:creationId xmlns:p14="http://schemas.microsoft.com/office/powerpoint/2010/main" val="1291537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737" r:id="rId3"/>
    <p:sldLayoutId id="2147483724" r:id="rId4"/>
    <p:sldLayoutId id="2147483735" r:id="rId5"/>
    <p:sldLayoutId id="2147483734" r:id="rId6"/>
    <p:sldLayoutId id="2147483663" r:id="rId7"/>
    <p:sldLayoutId id="2147483729" r:id="rId8"/>
    <p:sldLayoutId id="2147483730" r:id="rId9"/>
    <p:sldLayoutId id="2147483731" r:id="rId10"/>
    <p:sldLayoutId id="2147483727" r:id="rId11"/>
    <p:sldLayoutId id="2147483726" r:id="rId12"/>
    <p:sldLayoutId id="2147483736" r:id="rId13"/>
    <p:sldLayoutId id="2147483739" r:id="rId14"/>
    <p:sldLayoutId id="2147483740" r:id="rId15"/>
    <p:sldLayoutId id="2147483741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b="0" i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461963" marR="0" indent="-231775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Calibri" panose="020F0502020204030204" pitchFamily="34" charset="0"/>
        <a:buChar char="‐"/>
        <a:tabLst/>
        <a:defRPr sz="2000" b="0" i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746125" marR="0" indent="-288925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969963" marR="0" indent="-223838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40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203325" marR="0" indent="-233363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Courier New" panose="02070309020205020404" pitchFamily="49" charset="0"/>
        <a:buChar char="o"/>
        <a:tabLst/>
        <a:defRPr sz="120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hyperlink" Target="https://www.ansys.com/academic?utm_campaign=academic&amp;utm_medium=referral&amp;utm_source=education-resource&amp;utm_content=partner_cross-bu_educator-resource-link_product-page_learn-more_na_en_global&amp;campaignID=7013g000000gv7hAAA" TargetMode="Externa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hyperlink" Target="https://www.ansys.com/academic/educators/education-resources#t=EducationResourcesTab&amp;sort=relevancy&amp;layout=card?utm_campaign=academic&amp;utm_medium=referral&amp;utm_source=education-resource&amp;utm_content=partner_cross-bu_educator-resource-link_case-study_download_na_en_global&amp;campaignID=7013g000000gv7hAAA" TargetMode="External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ansys.typeform.com/to/jcattJI5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2C3BA5-6E5F-4798-87B7-B8DFFB9793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200" dirty="0"/>
              <a:t>Current Loop Simulation using the Ansys Maxwell Software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ED2F7F-2065-4CCE-9AD5-77DBF0CD56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1663" y="2666999"/>
            <a:ext cx="5494337" cy="1703833"/>
          </a:xfrm>
        </p:spPr>
        <p:txBody>
          <a:bodyPr>
            <a:normAutofit fontScale="77500" lnSpcReduction="20000"/>
          </a:bodyPr>
          <a:lstStyle/>
          <a:p>
            <a:r>
              <a:rPr lang="en-US" sz="2600" b="1" dirty="0">
                <a:solidFill>
                  <a:schemeClr val="tx2">
                    <a:lumMod val="75000"/>
                  </a:schemeClr>
                </a:solidFill>
              </a:rPr>
              <a:t>Pratap </a:t>
            </a:r>
            <a:r>
              <a:rPr lang="en-US" sz="2600" b="1" dirty="0" err="1">
                <a:solidFill>
                  <a:schemeClr val="tx2">
                    <a:lumMod val="75000"/>
                  </a:schemeClr>
                </a:solidFill>
              </a:rPr>
              <a:t>Vangol</a:t>
            </a:r>
            <a:r>
              <a:rPr lang="en-US" sz="2600" b="1" dirty="0">
                <a:solidFill>
                  <a:schemeClr val="tx2">
                    <a:lumMod val="75000"/>
                  </a:schemeClr>
                </a:solidFill>
              </a:rPr>
              <a:t> and Dr.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Saharnaz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Baghdadchi</a:t>
            </a:r>
            <a:endParaRPr kumimoji="0" lang="en-US" altLang="en-US" sz="2600" b="1" i="0" u="none" strike="noStrike" cap="none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600" i="1" dirty="0">
                <a:solidFill>
                  <a:schemeClr val="tx2">
                    <a:lumMod val="75000"/>
                  </a:schemeClr>
                </a:solidFill>
              </a:rPr>
              <a:t> University of California, San Diego</a:t>
            </a:r>
          </a:p>
          <a:p>
            <a:endParaRPr lang="en-US" sz="26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600" b="1" dirty="0">
                <a:solidFill>
                  <a:schemeClr val="tx2">
                    <a:lumMod val="75000"/>
                  </a:schemeClr>
                </a:solidFill>
              </a:rPr>
              <a:t>Dr. Celia Gómez Molina</a:t>
            </a:r>
          </a:p>
          <a:p>
            <a:r>
              <a:rPr lang="en-US" sz="2600" i="1" dirty="0">
                <a:solidFill>
                  <a:schemeClr val="tx2">
                    <a:lumMod val="75000"/>
                  </a:schemeClr>
                </a:solidFill>
              </a:rPr>
              <a:t> Academic Development team, Ansys</a:t>
            </a:r>
          </a:p>
          <a:p>
            <a:endParaRPr lang="en-US" dirty="0">
              <a:solidFill>
                <a:schemeClr val="accent3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0AFDF5-69DA-53AB-438F-DB1FD1A71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4176" y="2363788"/>
            <a:ext cx="3886200" cy="1310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F557E7-52B2-2CAA-F2B6-94C8E1EA4FF0}"/>
              </a:ext>
            </a:extLst>
          </p:cNvPr>
          <p:cNvSpPr txBox="1"/>
          <p:nvPr/>
        </p:nvSpPr>
        <p:spPr>
          <a:xfrm>
            <a:off x="601663" y="4674043"/>
            <a:ext cx="6096740" cy="381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800" i="1">
                <a:solidFill>
                  <a:schemeClr val="accent1"/>
                </a:solidFill>
                <a:latin typeface="Calibri"/>
                <a:cs typeface="Calibri"/>
              </a:rPr>
              <a:t>education@ansys.com</a:t>
            </a:r>
            <a:endParaRPr lang="en-US" sz="1800" i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685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561D94-5337-4398-9580-D371A09D2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1220629"/>
            <a:ext cx="8957000" cy="4821563"/>
          </a:xfrm>
          <a:prstGeom prst="rect">
            <a:avLst/>
          </a:prstGeom>
        </p:spPr>
      </p:pic>
      <p:sp>
        <p:nvSpPr>
          <p:cNvPr id="115" name="Google Shape;115;p18"/>
          <p:cNvSpPr txBox="1">
            <a:spLocks noGrp="1"/>
          </p:cNvSpPr>
          <p:nvPr>
            <p:ph type="title"/>
          </p:nvPr>
        </p:nvSpPr>
        <p:spPr>
          <a:xfrm>
            <a:off x="415600" y="247367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/>
              <a:t>Step 1: Current Carrying Loop</a:t>
            </a:r>
            <a:endParaRPr/>
          </a:p>
          <a:p>
            <a:endParaRPr/>
          </a:p>
        </p:txBody>
      </p:sp>
      <p:sp>
        <p:nvSpPr>
          <p:cNvPr id="116" name="Google Shape;116;p18"/>
          <p:cNvSpPr/>
          <p:nvPr/>
        </p:nvSpPr>
        <p:spPr>
          <a:xfrm>
            <a:off x="2945000" y="5469933"/>
            <a:ext cx="3052000" cy="506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8" name="Google Shape;118;p18"/>
          <p:cNvSpPr/>
          <p:nvPr/>
        </p:nvSpPr>
        <p:spPr>
          <a:xfrm>
            <a:off x="5562600" y="1600200"/>
            <a:ext cx="228600" cy="2286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9" name="Google Shape;119;p18"/>
          <p:cNvSpPr txBox="1"/>
          <p:nvPr/>
        </p:nvSpPr>
        <p:spPr>
          <a:xfrm>
            <a:off x="226533" y="2708100"/>
            <a:ext cx="2002000" cy="10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>
                <a:latin typeface="Open Sans"/>
                <a:ea typeface="Open Sans"/>
                <a:cs typeface="Open Sans"/>
                <a:sym typeface="Open Sans"/>
              </a:rPr>
              <a:t>The loop is represented as a Torus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20" name="Google Shape;120;p18"/>
          <p:cNvCxnSpPr>
            <a:cxnSpLocks/>
            <a:stCxn id="118" idx="2"/>
            <a:endCxn id="119" idx="3"/>
          </p:cNvCxnSpPr>
          <p:nvPr/>
        </p:nvCxnSpPr>
        <p:spPr>
          <a:xfrm rot="5400000">
            <a:off x="3256667" y="800667"/>
            <a:ext cx="1392100" cy="3448367"/>
          </a:xfrm>
          <a:prstGeom prst="bentConnector2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stealth" w="med" len="med"/>
          </a:ln>
        </p:spPr>
      </p:cxnSp>
    </p:spTree>
    <p:extLst>
      <p:ext uri="{BB962C8B-B14F-4D97-AF65-F5344CB8AC3E}">
        <p14:creationId xmlns:p14="http://schemas.microsoft.com/office/powerpoint/2010/main" val="2848079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 txBox="1">
            <a:spLocks noGrp="1"/>
          </p:cNvSpPr>
          <p:nvPr>
            <p:ph type="title"/>
          </p:nvPr>
        </p:nvSpPr>
        <p:spPr>
          <a:xfrm>
            <a:off x="415600" y="247367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/>
              <a:t>Step 1: Current Carrying Loop</a:t>
            </a:r>
            <a:endParaRPr/>
          </a:p>
          <a:p>
            <a:endParaRPr/>
          </a:p>
        </p:txBody>
      </p:sp>
      <p:sp>
        <p:nvSpPr>
          <p:cNvPr id="126" name="Google Shape;126;p19"/>
          <p:cNvSpPr/>
          <p:nvPr/>
        </p:nvSpPr>
        <p:spPr>
          <a:xfrm>
            <a:off x="2945000" y="5469933"/>
            <a:ext cx="3052000" cy="506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28" name="Google Shape;128;p19"/>
          <p:cNvSpPr txBox="1"/>
          <p:nvPr/>
        </p:nvSpPr>
        <p:spPr>
          <a:xfrm>
            <a:off x="0" y="1828800"/>
            <a:ext cx="2813701" cy="28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86262">
              <a:buSzPts val="1400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Move the mouse approximately to the center of the coordinate system and left click</a:t>
            </a:r>
            <a:br>
              <a:rPr lang="en">
                <a:latin typeface="Open Sans"/>
                <a:ea typeface="Open Sans"/>
                <a:cs typeface="Open Sans"/>
                <a:sym typeface="Open Sans"/>
              </a:rPr>
            </a:b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186262">
              <a:buSzPts val="1400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Move the mouse to define the radius of the Torus.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4FE518-156D-6F7E-E55A-AD511FFF0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701" y="1228668"/>
            <a:ext cx="8997176" cy="48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56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1"/>
          <p:cNvSpPr txBox="1">
            <a:spLocks noGrp="1"/>
          </p:cNvSpPr>
          <p:nvPr>
            <p:ph type="title"/>
          </p:nvPr>
        </p:nvSpPr>
        <p:spPr>
          <a:xfrm>
            <a:off x="415600" y="247367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/>
              <a:t>Step 1: Current Carrying Loop</a:t>
            </a:r>
            <a:endParaRPr/>
          </a:p>
          <a:p>
            <a:endParaRPr/>
          </a:p>
        </p:txBody>
      </p:sp>
      <p:sp>
        <p:nvSpPr>
          <p:cNvPr id="142" name="Google Shape;142;p21"/>
          <p:cNvSpPr/>
          <p:nvPr/>
        </p:nvSpPr>
        <p:spPr>
          <a:xfrm>
            <a:off x="2945000" y="5469933"/>
            <a:ext cx="3052000" cy="506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43" name="Google Shape;143;p21"/>
          <p:cNvSpPr txBox="1"/>
          <p:nvPr/>
        </p:nvSpPr>
        <p:spPr>
          <a:xfrm>
            <a:off x="0" y="2645980"/>
            <a:ext cx="2580450" cy="1566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86262">
              <a:buSzPts val="1400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Move the mouse inwards and left click again to define the inner radius of the torus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469A7B-7CA5-4C9C-D579-B34CCF0AF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650" y="1223082"/>
            <a:ext cx="8981750" cy="484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87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245C8E-7F3D-DA0B-ADCA-6D6DD6537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650" y="1215600"/>
            <a:ext cx="8981750" cy="4828042"/>
          </a:xfrm>
          <a:prstGeom prst="rect">
            <a:avLst/>
          </a:prstGeom>
        </p:spPr>
      </p:pic>
      <p:sp>
        <p:nvSpPr>
          <p:cNvPr id="149" name="Google Shape;149;p22"/>
          <p:cNvSpPr txBox="1">
            <a:spLocks noGrp="1"/>
          </p:cNvSpPr>
          <p:nvPr>
            <p:ph type="title"/>
          </p:nvPr>
        </p:nvSpPr>
        <p:spPr>
          <a:xfrm>
            <a:off x="415600" y="247367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/>
              <a:t>Step 1: Current Carrying Loop</a:t>
            </a:r>
            <a:endParaRPr/>
          </a:p>
          <a:p>
            <a:endParaRPr/>
          </a:p>
        </p:txBody>
      </p:sp>
      <p:sp>
        <p:nvSpPr>
          <p:cNvPr id="151" name="Google Shape;151;p22"/>
          <p:cNvSpPr txBox="1"/>
          <p:nvPr/>
        </p:nvSpPr>
        <p:spPr>
          <a:xfrm>
            <a:off x="181275" y="1712587"/>
            <a:ext cx="2514600" cy="1369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86262">
              <a:buSzPts val="1400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The geometry should look similar to the adjoining figure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3" name="Google Shape;153;p22"/>
          <p:cNvSpPr txBox="1"/>
          <p:nvPr/>
        </p:nvSpPr>
        <p:spPr>
          <a:xfrm>
            <a:off x="1036000" y="3622700"/>
            <a:ext cx="1692800" cy="3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>
                <a:latin typeface="Open Sans"/>
                <a:ea typeface="Open Sans"/>
                <a:cs typeface="Open Sans"/>
                <a:sym typeface="Open Sans"/>
              </a:rPr>
              <a:t>Double-click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4" name="Google Shape;154;p22"/>
          <p:cNvSpPr/>
          <p:nvPr/>
        </p:nvSpPr>
        <p:spPr>
          <a:xfrm>
            <a:off x="4572000" y="2209800"/>
            <a:ext cx="654800" cy="1484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155" name="Google Shape;155;p22"/>
          <p:cNvCxnSpPr>
            <a:stCxn id="154" idx="2"/>
            <a:endCxn id="153" idx="3"/>
          </p:cNvCxnSpPr>
          <p:nvPr/>
        </p:nvCxnSpPr>
        <p:spPr>
          <a:xfrm rot="5400000">
            <a:off x="3090450" y="1996550"/>
            <a:ext cx="1447300" cy="2170600"/>
          </a:xfrm>
          <a:prstGeom prst="bentConnector2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stealth" w="med" len="med"/>
          </a:ln>
        </p:spPr>
      </p:cxnSp>
      <p:pic>
        <p:nvPicPr>
          <p:cNvPr id="4" name="Graphic 3" descr="Information outline">
            <a:extLst>
              <a:ext uri="{FF2B5EF4-FFF2-40B4-BE49-F238E27FC236}">
                <a16:creationId xmlns:a16="http://schemas.microsoft.com/office/drawing/2014/main" id="{FE8A1F89-C4C5-89CA-5ED9-08C0813B4B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450" y="1872524"/>
            <a:ext cx="337150" cy="33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6621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9D50CC-6866-E761-DA82-51EC6751E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2748" y="1219200"/>
            <a:ext cx="8963652" cy="4815802"/>
          </a:xfrm>
          <a:prstGeom prst="rect">
            <a:avLst/>
          </a:prstGeom>
        </p:spPr>
      </p:pic>
      <p:sp>
        <p:nvSpPr>
          <p:cNvPr id="160" name="Google Shape;160;p23"/>
          <p:cNvSpPr txBox="1">
            <a:spLocks noGrp="1"/>
          </p:cNvSpPr>
          <p:nvPr>
            <p:ph type="title"/>
          </p:nvPr>
        </p:nvSpPr>
        <p:spPr>
          <a:xfrm>
            <a:off x="415600" y="247367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/>
              <a:t>Step 1: Current Carrying Loop</a:t>
            </a:r>
            <a:endParaRPr/>
          </a:p>
          <a:p>
            <a:endParaRPr/>
          </a:p>
        </p:txBody>
      </p:sp>
      <p:sp>
        <p:nvSpPr>
          <p:cNvPr id="161" name="Google Shape;161;p23"/>
          <p:cNvSpPr/>
          <p:nvPr/>
        </p:nvSpPr>
        <p:spPr>
          <a:xfrm>
            <a:off x="2945000" y="5469933"/>
            <a:ext cx="3052000" cy="506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3" name="Google Shape;163;p23"/>
          <p:cNvSpPr/>
          <p:nvPr/>
        </p:nvSpPr>
        <p:spPr>
          <a:xfrm>
            <a:off x="5791200" y="3300284"/>
            <a:ext cx="2434400" cy="988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4" name="Google Shape;164;p23"/>
          <p:cNvSpPr txBox="1"/>
          <p:nvPr/>
        </p:nvSpPr>
        <p:spPr>
          <a:xfrm>
            <a:off x="87827" y="2139575"/>
            <a:ext cx="2623248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>
                <a:latin typeface="Open Sans"/>
                <a:ea typeface="Open Sans"/>
                <a:cs typeface="Open Sans"/>
                <a:sym typeface="Open Sans"/>
              </a:rPr>
              <a:t>Set the center to be (0,0,0)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5" name="Google Shape;165;p23"/>
          <p:cNvSpPr txBox="1"/>
          <p:nvPr/>
        </p:nvSpPr>
        <p:spPr>
          <a:xfrm>
            <a:off x="189500" y="3300284"/>
            <a:ext cx="2493224" cy="1013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>
                <a:latin typeface="Open Sans"/>
                <a:ea typeface="Open Sans"/>
                <a:cs typeface="Open Sans"/>
                <a:sym typeface="Open Sans"/>
              </a:rPr>
              <a:t>Set Major Radius to be 1m = 1000mm</a:t>
            </a:r>
            <a:br>
              <a:rPr lang="en">
                <a:latin typeface="Open Sans"/>
                <a:ea typeface="Open Sans"/>
                <a:cs typeface="Open Sans"/>
                <a:sym typeface="Open Sans"/>
              </a:rPr>
            </a:br>
            <a:r>
              <a:rPr lang="en">
                <a:latin typeface="Open Sans"/>
                <a:ea typeface="Open Sans"/>
                <a:cs typeface="Open Sans"/>
                <a:sym typeface="Open Sans"/>
              </a:rPr>
              <a:t>Set the Minor radius to 10mm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6" name="Google Shape;166;p23"/>
          <p:cNvSpPr txBox="1"/>
          <p:nvPr/>
        </p:nvSpPr>
        <p:spPr>
          <a:xfrm>
            <a:off x="357299" y="4697733"/>
            <a:ext cx="2521575" cy="10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>
                <a:latin typeface="Open Sans"/>
                <a:ea typeface="Open Sans"/>
                <a:cs typeface="Open Sans"/>
                <a:sym typeface="Open Sans"/>
              </a:rPr>
              <a:t>The Minor radius defines the thickness of the wire loop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7" name="Google Shape;167;p23"/>
          <p:cNvSpPr/>
          <p:nvPr/>
        </p:nvSpPr>
        <p:spPr>
          <a:xfrm>
            <a:off x="5791200" y="3454727"/>
            <a:ext cx="2434400" cy="2264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168" name="Google Shape;168;p23"/>
          <p:cNvCxnSpPr>
            <a:cxnSpLocks/>
            <a:stCxn id="163" idx="1"/>
            <a:endCxn id="164" idx="3"/>
          </p:cNvCxnSpPr>
          <p:nvPr/>
        </p:nvCxnSpPr>
        <p:spPr>
          <a:xfrm rot="10800000">
            <a:off x="2711076" y="2416626"/>
            <a:ext cx="3080125" cy="933059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169" name="Google Shape;169;p23"/>
          <p:cNvCxnSpPr>
            <a:cxnSpLocks/>
            <a:stCxn id="167" idx="1"/>
            <a:endCxn id="165" idx="3"/>
          </p:cNvCxnSpPr>
          <p:nvPr/>
        </p:nvCxnSpPr>
        <p:spPr>
          <a:xfrm rot="10800000" flipV="1">
            <a:off x="2682724" y="3567927"/>
            <a:ext cx="3108476" cy="239232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stealth" w="med" len="med"/>
          </a:ln>
        </p:spPr>
      </p:cxnSp>
      <p:pic>
        <p:nvPicPr>
          <p:cNvPr id="2" name="Graphic 1" descr="Information outline">
            <a:extLst>
              <a:ext uri="{FF2B5EF4-FFF2-40B4-BE49-F238E27FC236}">
                <a16:creationId xmlns:a16="http://schemas.microsoft.com/office/drawing/2014/main" id="{49824FBA-A35D-200C-06AC-E0D113C173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683" y="4840024"/>
            <a:ext cx="337150" cy="33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3959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4"/>
          <p:cNvSpPr txBox="1">
            <a:spLocks noGrp="1"/>
          </p:cNvSpPr>
          <p:nvPr>
            <p:ph type="title"/>
          </p:nvPr>
        </p:nvSpPr>
        <p:spPr>
          <a:xfrm>
            <a:off x="415600" y="247367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/>
              <a:t>Step 2: Defining the Current</a:t>
            </a:r>
            <a:endParaRPr/>
          </a:p>
          <a:p>
            <a:endParaRPr/>
          </a:p>
        </p:txBody>
      </p:sp>
      <p:sp>
        <p:nvSpPr>
          <p:cNvPr id="176" name="Google Shape;176;p24"/>
          <p:cNvSpPr txBox="1"/>
          <p:nvPr/>
        </p:nvSpPr>
        <p:spPr>
          <a:xfrm>
            <a:off x="133244" y="3074354"/>
            <a:ext cx="2565950" cy="10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latin typeface="Open Sans"/>
                <a:ea typeface="Open Sans"/>
                <a:cs typeface="Open Sans"/>
                <a:sym typeface="Open Sans"/>
              </a:rPr>
              <a:t>Select the drawn Torus and make a copy of it by clicking Ctrl+C and Ctrl+V</a:t>
            </a:r>
            <a:endParaRPr dirty="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8ADDFC-3ABB-B489-B160-520CECF28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5125" y="1227024"/>
            <a:ext cx="9035887" cy="4845194"/>
          </a:xfrm>
          <a:prstGeom prst="rect">
            <a:avLst/>
          </a:prstGeom>
        </p:spPr>
      </p:pic>
      <p:sp>
        <p:nvSpPr>
          <p:cNvPr id="2" name="Google Shape;182;p25">
            <a:extLst>
              <a:ext uri="{FF2B5EF4-FFF2-40B4-BE49-F238E27FC236}">
                <a16:creationId xmlns:a16="http://schemas.microsoft.com/office/drawing/2014/main" id="{A48C5B32-25EA-654A-A1ED-2953A520B71E}"/>
              </a:ext>
            </a:extLst>
          </p:cNvPr>
          <p:cNvSpPr txBox="1"/>
          <p:nvPr/>
        </p:nvSpPr>
        <p:spPr>
          <a:xfrm>
            <a:off x="415600" y="1640073"/>
            <a:ext cx="2283594" cy="10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latin typeface="Open Sans"/>
                <a:ea typeface="Open Sans"/>
                <a:cs typeface="Open Sans"/>
                <a:sym typeface="Open Sans"/>
              </a:rPr>
              <a:t>We will copy the torus to create a 2D cross section for the</a:t>
            </a:r>
            <a:r>
              <a:rPr lang="en-US" dirty="0">
                <a:latin typeface="Open Sans"/>
                <a:ea typeface="Open Sans"/>
                <a:cs typeface="Open Sans"/>
                <a:sym typeface="Open Sans"/>
              </a:rPr>
              <a:t> planar current source</a:t>
            </a:r>
            <a:endParaRPr dirty="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" name="Graphic 2" descr="Information outline">
            <a:extLst>
              <a:ext uri="{FF2B5EF4-FFF2-40B4-BE49-F238E27FC236}">
                <a16:creationId xmlns:a16="http://schemas.microsoft.com/office/drawing/2014/main" id="{F91EFECE-55F3-31EA-3A6F-CEF5E404EA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3244" y="1471498"/>
            <a:ext cx="337150" cy="33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7852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5"/>
          <p:cNvSpPr txBox="1">
            <a:spLocks noGrp="1"/>
          </p:cNvSpPr>
          <p:nvPr>
            <p:ph type="title"/>
          </p:nvPr>
        </p:nvSpPr>
        <p:spPr>
          <a:xfrm>
            <a:off x="415600" y="247367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/>
              <a:t>Step 2: Defining the Current</a:t>
            </a:r>
            <a:endParaRPr/>
          </a:p>
          <a:p>
            <a:endParaRPr/>
          </a:p>
        </p:txBody>
      </p:sp>
      <p:sp>
        <p:nvSpPr>
          <p:cNvPr id="182" name="Google Shape;182;p25"/>
          <p:cNvSpPr txBox="1"/>
          <p:nvPr/>
        </p:nvSpPr>
        <p:spPr>
          <a:xfrm>
            <a:off x="283464" y="2748173"/>
            <a:ext cx="2535936" cy="10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>
                <a:latin typeface="Open Sans"/>
                <a:ea typeface="Open Sans"/>
                <a:cs typeface="Open Sans"/>
                <a:sym typeface="Open Sans"/>
              </a:rPr>
              <a:t>The resulting geometry is shown in the adjoining Figure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9C8EB6-CDF5-DFED-AFFD-7A5542294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1219200"/>
            <a:ext cx="8957000" cy="4816896"/>
          </a:xfrm>
          <a:prstGeom prst="rect">
            <a:avLst/>
          </a:prstGeom>
        </p:spPr>
      </p:pic>
      <p:pic>
        <p:nvPicPr>
          <p:cNvPr id="2" name="Graphic 1" descr="Information outline">
            <a:extLst>
              <a:ext uri="{FF2B5EF4-FFF2-40B4-BE49-F238E27FC236}">
                <a16:creationId xmlns:a16="http://schemas.microsoft.com/office/drawing/2014/main" id="{0F869966-508D-D4C4-998B-207D2B8A7C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720" y="2841788"/>
            <a:ext cx="337150" cy="33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4059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AA9918F-C1B0-CF3F-D832-2FDF0B414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202" y="1209617"/>
            <a:ext cx="8989198" cy="4829528"/>
          </a:xfrm>
          <a:prstGeom prst="rect">
            <a:avLst/>
          </a:prstGeom>
        </p:spPr>
      </p:pic>
      <p:sp>
        <p:nvSpPr>
          <p:cNvPr id="188" name="Google Shape;188;p26"/>
          <p:cNvSpPr txBox="1">
            <a:spLocks noGrp="1"/>
          </p:cNvSpPr>
          <p:nvPr>
            <p:ph type="title"/>
          </p:nvPr>
        </p:nvSpPr>
        <p:spPr>
          <a:xfrm>
            <a:off x="415600" y="247367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/>
              <a:t>Step 2: Defining the Current</a:t>
            </a:r>
            <a:endParaRPr/>
          </a:p>
          <a:p>
            <a:endParaRPr/>
          </a:p>
        </p:txBody>
      </p:sp>
      <p:sp>
        <p:nvSpPr>
          <p:cNvPr id="189" name="Google Shape;189;p26"/>
          <p:cNvSpPr txBox="1"/>
          <p:nvPr/>
        </p:nvSpPr>
        <p:spPr>
          <a:xfrm>
            <a:off x="304800" y="2057400"/>
            <a:ext cx="2144300" cy="15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>
                <a:latin typeface="Open Sans"/>
                <a:ea typeface="Open Sans"/>
                <a:cs typeface="Open Sans"/>
                <a:sym typeface="Open Sans"/>
              </a:rPr>
              <a:t>Ensure that you are in the Draw strip</a:t>
            </a:r>
            <a:br>
              <a:rPr lang="en">
                <a:latin typeface="Open Sans"/>
                <a:ea typeface="Open Sans"/>
                <a:cs typeface="Open Sans"/>
                <a:sym typeface="Open Sans"/>
              </a:rPr>
            </a:br>
            <a:br>
              <a:rPr lang="en">
                <a:latin typeface="Open Sans"/>
                <a:ea typeface="Open Sans"/>
                <a:cs typeface="Open Sans"/>
                <a:sym typeface="Open Sans"/>
              </a:rPr>
            </a:br>
            <a:r>
              <a:rPr lang="en">
                <a:latin typeface="Open Sans"/>
                <a:ea typeface="Open Sans"/>
                <a:cs typeface="Open Sans"/>
                <a:sym typeface="Open Sans"/>
              </a:rPr>
              <a:t>Select the YZ plane from the adjoining menu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1" name="Google Shape;191;p26"/>
          <p:cNvSpPr/>
          <p:nvPr/>
        </p:nvSpPr>
        <p:spPr>
          <a:xfrm>
            <a:off x="3352800" y="1750567"/>
            <a:ext cx="331900" cy="154433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92" name="Google Shape;192;p26"/>
          <p:cNvSpPr/>
          <p:nvPr/>
        </p:nvSpPr>
        <p:spPr>
          <a:xfrm>
            <a:off x="9982200" y="1751634"/>
            <a:ext cx="370800" cy="1236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10" name="Google Shape;168;p23">
            <a:extLst>
              <a:ext uri="{FF2B5EF4-FFF2-40B4-BE49-F238E27FC236}">
                <a16:creationId xmlns:a16="http://schemas.microsoft.com/office/drawing/2014/main" id="{FEC45DE3-6E4A-B795-DC08-19FEEA3898F9}"/>
              </a:ext>
            </a:extLst>
          </p:cNvPr>
          <p:cNvCxnSpPr>
            <a:cxnSpLocks/>
            <a:stCxn id="192" idx="1"/>
          </p:cNvCxnSpPr>
          <p:nvPr/>
        </p:nvCxnSpPr>
        <p:spPr>
          <a:xfrm rot="10800000" flipV="1">
            <a:off x="2209800" y="1813434"/>
            <a:ext cx="7772400" cy="1615566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stealth" w="med" len="med"/>
          </a:ln>
        </p:spPr>
      </p:cxnSp>
    </p:spTree>
    <p:extLst>
      <p:ext uri="{BB962C8B-B14F-4D97-AF65-F5344CB8AC3E}">
        <p14:creationId xmlns:p14="http://schemas.microsoft.com/office/powerpoint/2010/main" val="11350706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D0DB909-06DD-5228-36A7-401CD25B2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1139" y="1215183"/>
            <a:ext cx="8975261" cy="4829233"/>
          </a:xfrm>
          <a:prstGeom prst="rect">
            <a:avLst/>
          </a:prstGeom>
        </p:spPr>
      </p:pic>
      <p:sp>
        <p:nvSpPr>
          <p:cNvPr id="197" name="Google Shape;197;p27"/>
          <p:cNvSpPr txBox="1">
            <a:spLocks noGrp="1"/>
          </p:cNvSpPr>
          <p:nvPr>
            <p:ph type="title"/>
          </p:nvPr>
        </p:nvSpPr>
        <p:spPr>
          <a:xfrm>
            <a:off x="415600" y="247367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/>
              <a:t>Step 2: Defining the Current</a:t>
            </a:r>
            <a:endParaRPr/>
          </a:p>
          <a:p>
            <a:endParaRPr/>
          </a:p>
        </p:txBody>
      </p:sp>
      <p:sp>
        <p:nvSpPr>
          <p:cNvPr id="198" name="Google Shape;198;p27"/>
          <p:cNvSpPr txBox="1"/>
          <p:nvPr/>
        </p:nvSpPr>
        <p:spPr>
          <a:xfrm>
            <a:off x="217900" y="2916200"/>
            <a:ext cx="2427950" cy="14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>
                <a:latin typeface="Open Sans"/>
                <a:ea typeface="Open Sans"/>
                <a:cs typeface="Open Sans"/>
                <a:sym typeface="Open Sans"/>
              </a:rPr>
              <a:t>Select the draw rectangle option and draw an arbitrary rectangle which cuts through the torus once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0" name="Google Shape;200;p27"/>
          <p:cNvSpPr/>
          <p:nvPr/>
        </p:nvSpPr>
        <p:spPr>
          <a:xfrm>
            <a:off x="5867400" y="1424368"/>
            <a:ext cx="197600" cy="1484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6" name="Google Shape;168;p23">
            <a:extLst>
              <a:ext uri="{FF2B5EF4-FFF2-40B4-BE49-F238E27FC236}">
                <a16:creationId xmlns:a16="http://schemas.microsoft.com/office/drawing/2014/main" id="{7830B85B-4202-1681-37B5-A16D5D3E7BB7}"/>
              </a:ext>
            </a:extLst>
          </p:cNvPr>
          <p:cNvCxnSpPr>
            <a:cxnSpLocks/>
            <a:stCxn id="200" idx="2"/>
          </p:cNvCxnSpPr>
          <p:nvPr/>
        </p:nvCxnSpPr>
        <p:spPr>
          <a:xfrm rot="5400000">
            <a:off x="3173600" y="608968"/>
            <a:ext cx="1828800" cy="3756400"/>
          </a:xfrm>
          <a:prstGeom prst="bentConnector2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stealth" w="med" len="med"/>
          </a:ln>
        </p:spPr>
      </p:cxnSp>
    </p:spTree>
    <p:extLst>
      <p:ext uri="{BB962C8B-B14F-4D97-AF65-F5344CB8AC3E}">
        <p14:creationId xmlns:p14="http://schemas.microsoft.com/office/powerpoint/2010/main" val="2897502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8"/>
          <p:cNvSpPr txBox="1">
            <a:spLocks noGrp="1"/>
          </p:cNvSpPr>
          <p:nvPr>
            <p:ph type="title"/>
          </p:nvPr>
        </p:nvSpPr>
        <p:spPr>
          <a:xfrm>
            <a:off x="415600" y="247367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/>
              <a:t>Step 2: Defining the Current</a:t>
            </a:r>
            <a:endParaRPr/>
          </a:p>
          <a:p>
            <a:endParaRPr/>
          </a:p>
        </p:txBody>
      </p:sp>
      <p:sp>
        <p:nvSpPr>
          <p:cNvPr id="206" name="Google Shape;206;p28"/>
          <p:cNvSpPr txBox="1"/>
          <p:nvPr/>
        </p:nvSpPr>
        <p:spPr>
          <a:xfrm>
            <a:off x="381000" y="2214641"/>
            <a:ext cx="2293424" cy="31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On drawing the rectangle, the geometry is as seen in the adjoining image</a:t>
            </a:r>
            <a:br>
              <a:rPr lang="en-US">
                <a:latin typeface="Open Sans"/>
                <a:ea typeface="Open Sans"/>
                <a:cs typeface="Open Sans"/>
                <a:sym typeface="Open Sans"/>
              </a:rPr>
            </a:br>
            <a:endParaRPr lang="en-US">
              <a:latin typeface="Open Sans"/>
              <a:ea typeface="Open Sans"/>
              <a:cs typeface="Open Sans"/>
              <a:sym typeface="Open Sans"/>
            </a:endParaRPr>
          </a:p>
          <a:p>
            <a:r>
              <a:rPr lang="en-US" i="1">
                <a:latin typeface="Open Sans"/>
                <a:ea typeface="Open Sans"/>
                <a:cs typeface="Open Sans"/>
                <a:sym typeface="Open Sans"/>
              </a:rPr>
              <a:t>Note: For drawing the rectangle there is no specific coordinates. Any arbitrary size is acceptable, but has to intersect the torus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A0B68A-9130-9CAD-E71E-B6FDF0E21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8300" y="1219200"/>
            <a:ext cx="8962700" cy="4824632"/>
          </a:xfrm>
          <a:prstGeom prst="rect">
            <a:avLst/>
          </a:prstGeom>
        </p:spPr>
      </p:pic>
      <p:pic>
        <p:nvPicPr>
          <p:cNvPr id="2" name="Graphic 1" descr="Information outline">
            <a:extLst>
              <a:ext uri="{FF2B5EF4-FFF2-40B4-BE49-F238E27FC236}">
                <a16:creationId xmlns:a16="http://schemas.microsoft.com/office/drawing/2014/main" id="{BF61517A-9938-DCA7-34F9-F0E22FCD97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738" y="1833758"/>
            <a:ext cx="337150" cy="33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555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DA9DCA-F2FB-4D3B-9940-5D6D577F3D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D23093-2AB0-F74C-B865-1A12A15B650E}" type="slidenum">
              <a:rPr lang="en-US" smtClean="0">
                <a:latin typeface="+mn-lt"/>
              </a:rPr>
              <a:pPr/>
              <a:t>2</a:t>
            </a:fld>
            <a:endParaRPr lang="en-US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194F8B-4ADC-4491-803D-17042386B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Learning Objectives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1F1995C-277A-4D92-B142-C47B50B7FC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0154056"/>
              </p:ext>
            </p:extLst>
          </p:nvPr>
        </p:nvGraphicFramePr>
        <p:xfrm>
          <a:off x="957743" y="1459869"/>
          <a:ext cx="10276514" cy="199948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701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06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0314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chemeClr val="tx1"/>
                          </a:solidFill>
                        </a:rPr>
                        <a:t>Intended Learning Outcomes</a:t>
                      </a:r>
                    </a:p>
                  </a:txBody>
                  <a:tcPr marL="91437" marR="91437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71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8754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1"/>
                          </a:solidFill>
                        </a:rPr>
                        <a:t>Knowledge and Understanding</a:t>
                      </a:r>
                      <a:endParaRPr lang="en-GB" sz="1200" b="1" i="1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Fundamental principles of magnetostatics and simulation workflows using the </a:t>
                      </a:r>
                      <a:r>
                        <a:rPr lang="en-US" sz="1200" i="1" dirty="0"/>
                        <a:t>Ansys Maxwell software</a:t>
                      </a:r>
                      <a:r>
                        <a:rPr lang="en-US" sz="1200" dirty="0"/>
                        <a:t>.</a:t>
                      </a:r>
                      <a:endParaRPr lang="en-GB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7" marR="91437" marT="45730" marB="457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9724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1"/>
                          </a:solidFill>
                        </a:rPr>
                        <a:t>Skills and Abilities</a:t>
                      </a:r>
                      <a:endParaRPr lang="en-GB" sz="1200" b="1" i="1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Conducting simulations, visualizing magnetic fields, and validating results using industry-standard software.</a:t>
                      </a:r>
                      <a:endParaRPr lang="en-GB" sz="12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7" marR="91437" marT="45730" marB="457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0694">
                <a:tc>
                  <a:txBody>
                    <a:bodyPr/>
                    <a:lstStyle/>
                    <a:p>
                      <a:pPr algn="l"/>
                      <a:r>
                        <a:rPr lang="en-GB" sz="1200" b="1" dirty="0">
                          <a:solidFill>
                            <a:schemeClr val="tx1"/>
                          </a:solidFill>
                        </a:rPr>
                        <a:t>Values and Attitudes</a:t>
                      </a:r>
                      <a:endParaRPr lang="en-GB" sz="12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Emphasis on accuracy, validation, and bridging theory with real-world applications.</a:t>
                      </a:r>
                      <a:endParaRPr lang="en-GB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E192D023-F315-4E19-B010-0B3FAE6090E8}"/>
              </a:ext>
            </a:extLst>
          </p:cNvPr>
          <p:cNvSpPr txBox="1">
            <a:spLocks/>
          </p:cNvSpPr>
          <p:nvPr/>
        </p:nvSpPr>
        <p:spPr bwMode="auto">
          <a:xfrm>
            <a:off x="948503" y="3611078"/>
            <a:ext cx="10276514" cy="1120307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FFB71B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1">
                  <a:lumMod val="65000"/>
                </a:schemeClr>
              </a:buClr>
              <a:buSzPct val="120000"/>
              <a:buFont typeface="Wingdings" panose="05000000000000000000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7088" indent="-346075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1">
                  <a:lumMod val="65000"/>
                </a:schemeClr>
              </a:buClr>
              <a:buSzPct val="80000"/>
              <a:buFont typeface="Wingdings" panose="05000000000000000000" pitchFamily="2" charset="2"/>
              <a:buChar char="n"/>
              <a:defRPr lang="en-US" sz="14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9500" indent="-165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>
                  <a:lumMod val="65000"/>
                </a:schemeClr>
              </a:buClr>
              <a:buSzPct val="110000"/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+mn-lt"/>
              </a:defRPr>
            </a:lvl3pPr>
            <a:lvl4pPr marL="1439863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>
                  <a:lumMod val="65000"/>
                </a:schemeClr>
              </a:buClr>
              <a:buSzPct val="110000"/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+mn-lt"/>
              </a:defRPr>
            </a:lvl4pPr>
            <a:lvl5pPr marL="1862138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  <a:defRPr sz="1200" b="0">
                <a:solidFill>
                  <a:schemeClr val="tx1"/>
                </a:solidFill>
                <a:latin typeface="+mn-lt"/>
              </a:defRPr>
            </a:lvl5pPr>
            <a:lvl6pPr marL="2319338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+mn-lt"/>
              </a:defRPr>
            </a:lvl6pPr>
            <a:lvl7pPr marL="2776538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+mn-lt"/>
              </a:defRPr>
            </a:lvl7pPr>
            <a:lvl8pPr marL="3233738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+mn-lt"/>
              </a:defRPr>
            </a:lvl8pPr>
            <a:lvl9pPr marL="3690938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>
                <a:sysClr val="window" lastClr="FFFFFF">
                  <a:lumMod val="65000"/>
                </a:sysClr>
              </a:buClr>
              <a:buSzPct val="120000"/>
              <a:buFont typeface="Wingdings" panose="05000000000000000000" pitchFamily="2" charset="2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Resources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>
                <a:sysClr val="window" lastClr="FFFFFF">
                  <a:lumMod val="65000"/>
                </a:sysClr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0" kern="0" dirty="0"/>
              <a:t>M. N. O. Sadiku, </a:t>
            </a:r>
            <a:r>
              <a:rPr lang="en-US" sz="1400" b="0" i="1" kern="0" dirty="0"/>
              <a:t>Elements of Electromagnetics</a:t>
            </a:r>
            <a:r>
              <a:rPr lang="en-US" sz="1400" b="0" kern="0" dirty="0"/>
              <a:t>, Oxford University Press, 2001.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>
                <a:sysClr val="window" lastClr="FFFFFF">
                  <a:lumMod val="65000"/>
                </a:sysClr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0" kern="0" dirty="0" err="1"/>
              <a:t>Ulaby</a:t>
            </a:r>
            <a:r>
              <a:rPr lang="en-US" sz="1400" b="0" kern="0" dirty="0"/>
              <a:t>, </a:t>
            </a:r>
            <a:r>
              <a:rPr lang="en-US" sz="1400" b="0" kern="0" dirty="0" err="1"/>
              <a:t>Michielssen</a:t>
            </a:r>
            <a:r>
              <a:rPr lang="en-US" sz="1400" b="0" kern="0" dirty="0"/>
              <a:t>, and </a:t>
            </a:r>
            <a:r>
              <a:rPr lang="en-US" sz="1400" b="0" kern="0" dirty="0" err="1"/>
              <a:t>Ravaioli</a:t>
            </a:r>
            <a:r>
              <a:rPr lang="en-US" sz="1400" b="0" kern="0" dirty="0"/>
              <a:t>, </a:t>
            </a:r>
            <a:r>
              <a:rPr lang="en-US" sz="1400" b="0" i="1" kern="0" dirty="0"/>
              <a:t>Fundamentals of Applied Electromagnetics</a:t>
            </a:r>
            <a:r>
              <a:rPr lang="en-US" sz="1400" b="0" kern="0" dirty="0"/>
              <a:t>, Seventh Edition, Pearson Education, 2015.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>
                <a:sysClr val="window" lastClr="FFFFFF">
                  <a:lumMod val="65000"/>
                </a:sysClr>
              </a:buClr>
              <a:buSzPct val="120000"/>
              <a:tabLst/>
              <a:defRPr/>
            </a:pPr>
            <a:endParaRPr lang="en-GB" sz="500" b="0" kern="0" dirty="0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B613D513-9C2B-4585-B283-E9A77221C3E4}"/>
              </a:ext>
            </a:extLst>
          </p:cNvPr>
          <p:cNvSpPr txBox="1">
            <a:spLocks/>
          </p:cNvSpPr>
          <p:nvPr/>
        </p:nvSpPr>
        <p:spPr bwMode="auto">
          <a:xfrm>
            <a:off x="957741" y="4882353"/>
            <a:ext cx="5066251" cy="128016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FFB71B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1">
                  <a:lumMod val="65000"/>
                </a:schemeClr>
              </a:buClr>
              <a:buSzPct val="120000"/>
              <a:buFont typeface="Wingdings" panose="05000000000000000000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7088" indent="-346075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1">
                  <a:lumMod val="65000"/>
                </a:schemeClr>
              </a:buClr>
              <a:buSzPct val="80000"/>
              <a:buFont typeface="Wingdings" panose="05000000000000000000" pitchFamily="2" charset="2"/>
              <a:buChar char="n"/>
              <a:defRPr lang="en-US" sz="14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9500" indent="-165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>
                  <a:lumMod val="65000"/>
                </a:schemeClr>
              </a:buClr>
              <a:buSzPct val="110000"/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+mn-lt"/>
              </a:defRPr>
            </a:lvl3pPr>
            <a:lvl4pPr marL="1439863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>
                  <a:lumMod val="65000"/>
                </a:schemeClr>
              </a:buClr>
              <a:buSzPct val="110000"/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+mn-lt"/>
              </a:defRPr>
            </a:lvl4pPr>
            <a:lvl5pPr marL="1862138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  <a:defRPr sz="1200" b="0">
                <a:solidFill>
                  <a:schemeClr val="tx1"/>
                </a:solidFill>
                <a:latin typeface="+mn-lt"/>
              </a:defRPr>
            </a:lvl5pPr>
            <a:lvl6pPr marL="2319338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+mn-lt"/>
              </a:defRPr>
            </a:lvl6pPr>
            <a:lvl7pPr marL="2776538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+mn-lt"/>
              </a:defRPr>
            </a:lvl7pPr>
            <a:lvl8pPr marL="3233738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+mn-lt"/>
              </a:defRPr>
            </a:lvl8pPr>
            <a:lvl9pPr marL="3690938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>
                <a:sysClr val="window" lastClr="FFFFFF">
                  <a:lumMod val="65000"/>
                </a:sysClr>
              </a:buClr>
              <a:buSzPct val="120000"/>
              <a:buFont typeface="Wingdings" panose="05000000000000000000" pitchFamily="2" charset="2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ea typeface="+mn-ea"/>
                <a:cs typeface="+mn-cs"/>
              </a:rPr>
              <a:t>Further reading/information</a:t>
            </a:r>
          </a:p>
          <a:p>
            <a:pPr lvl="1">
              <a:buClr>
                <a:schemeClr val="accent1"/>
              </a:buClr>
              <a:buSzPct val="100000"/>
            </a:pPr>
            <a:r>
              <a:rPr lang="en-GB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Ansys Academic</a:t>
            </a:r>
            <a:endParaRPr lang="en-GB">
              <a:solidFill>
                <a:schemeClr val="accent1"/>
              </a:solidFill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>
              <a:buClr>
                <a:schemeClr val="accent1"/>
              </a:buClr>
              <a:buSzPct val="100000"/>
            </a:pPr>
            <a:r>
              <a:rPr lang="en-GB">
                <a:solidFill>
                  <a:schemeClr val="accent1"/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Ansys Innovation Courses</a:t>
            </a:r>
            <a:endParaRPr lang="en-GB">
              <a:solidFill>
                <a:schemeClr val="accent1"/>
              </a:solidFill>
            </a:endParaRPr>
          </a:p>
          <a:p>
            <a:pPr lvl="1">
              <a:buClr>
                <a:schemeClr val="accent1"/>
              </a:buClr>
              <a:buSzPct val="100000"/>
            </a:pPr>
            <a:r>
              <a:rPr lang="en-GB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Ansys Education Resources</a:t>
            </a:r>
            <a:endParaRPr lang="en-GB">
              <a:solidFill>
                <a:schemeClr val="accent1"/>
              </a:solidFill>
            </a:endParaRPr>
          </a:p>
        </p:txBody>
      </p:sp>
      <p:pic>
        <p:nvPicPr>
          <p:cNvPr id="17" name="Graphic 16" descr="Internet outline">
            <a:extLst>
              <a:ext uri="{FF2B5EF4-FFF2-40B4-BE49-F238E27FC236}">
                <a16:creationId xmlns:a16="http://schemas.microsoft.com/office/drawing/2014/main" id="{BEA41156-2DEF-4DF3-95C4-FEF6E24FD4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64729" y="5347243"/>
            <a:ext cx="752604" cy="764486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7EDAEF1-147A-8EAB-6CA4-567404C4E5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6609374"/>
              </p:ext>
            </p:extLst>
          </p:nvPr>
        </p:nvGraphicFramePr>
        <p:xfrm>
          <a:off x="957741" y="934338"/>
          <a:ext cx="10285752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768363">
                  <a:extLst>
                    <a:ext uri="{9D8B030D-6E8A-4147-A177-3AD203B41FA5}">
                      <a16:colId xmlns:a16="http://schemas.microsoft.com/office/drawing/2014/main" val="2450680109"/>
                    </a:ext>
                  </a:extLst>
                </a:gridCol>
                <a:gridCol w="7517389">
                  <a:extLst>
                    <a:ext uri="{9D8B030D-6E8A-4147-A177-3AD203B41FA5}">
                      <a16:colId xmlns:a16="http://schemas.microsoft.com/office/drawing/2014/main" val="23579160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Ansys software mentioned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400" b="0" i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i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Ansys Maxwell®, an </a:t>
                      </a:r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advanced electromagnetic field solver </a:t>
                      </a:r>
                      <a:endParaRPr lang="en-US" sz="1600" b="0" i="0" kern="12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3571220"/>
                  </a:ext>
                </a:extLst>
              </a:tr>
            </a:tbl>
          </a:graphicData>
        </a:graphic>
      </p:graphicFrame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B6930DF3-246F-D652-02DA-501C6E221005}"/>
              </a:ext>
            </a:extLst>
          </p:cNvPr>
          <p:cNvSpPr txBox="1">
            <a:spLocks/>
          </p:cNvSpPr>
          <p:nvPr/>
        </p:nvSpPr>
        <p:spPr bwMode="auto">
          <a:xfrm>
            <a:off x="6158766" y="4882348"/>
            <a:ext cx="5066251" cy="1268039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FFB71B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1">
                  <a:lumMod val="65000"/>
                </a:schemeClr>
              </a:buClr>
              <a:buSzPct val="120000"/>
              <a:buFont typeface="Wingdings" panose="05000000000000000000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7088" indent="-346075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1">
                  <a:lumMod val="65000"/>
                </a:schemeClr>
              </a:buClr>
              <a:buSzPct val="80000"/>
              <a:buFont typeface="Wingdings" panose="05000000000000000000" pitchFamily="2" charset="2"/>
              <a:buChar char="n"/>
              <a:defRPr lang="en-US" sz="14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9500" indent="-165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>
                  <a:lumMod val="65000"/>
                </a:schemeClr>
              </a:buClr>
              <a:buSzPct val="110000"/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+mn-lt"/>
              </a:defRPr>
            </a:lvl3pPr>
            <a:lvl4pPr marL="1439863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>
                  <a:lumMod val="65000"/>
                </a:schemeClr>
              </a:buClr>
              <a:buSzPct val="110000"/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+mn-lt"/>
              </a:defRPr>
            </a:lvl4pPr>
            <a:lvl5pPr marL="1862138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  <a:defRPr sz="1200" b="0">
                <a:solidFill>
                  <a:schemeClr val="tx1"/>
                </a:solidFill>
                <a:latin typeface="+mn-lt"/>
              </a:defRPr>
            </a:lvl5pPr>
            <a:lvl6pPr marL="2319338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+mn-lt"/>
              </a:defRPr>
            </a:lvl6pPr>
            <a:lvl7pPr marL="2776538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+mn-lt"/>
              </a:defRPr>
            </a:lvl7pPr>
            <a:lvl8pPr marL="3233738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+mn-lt"/>
              </a:defRPr>
            </a:lvl8pPr>
            <a:lvl9pPr marL="3690938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>
                <a:sysClr val="window" lastClr="FFFFFF">
                  <a:lumMod val="65000"/>
                </a:sysClr>
              </a:buClr>
              <a:buSzPct val="120000"/>
              <a:buFont typeface="Wingdings" panose="05000000000000000000" pitchFamily="2" charset="2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ea typeface="+mn-ea"/>
                <a:cs typeface="+mn-cs"/>
              </a:rPr>
              <a:t>Built-in Assessment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766763" lvl="1" indent="-28575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endParaRPr lang="en-GB" sz="600" dirty="0"/>
          </a:p>
          <a:p>
            <a:pPr marL="766763" lvl="1" indent="-28575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dirty="0"/>
              <a:t>Simulation instructions</a:t>
            </a:r>
          </a:p>
          <a:p>
            <a:pPr marL="766763" lvl="1" indent="-28575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dirty="0"/>
              <a:t>Exercises</a:t>
            </a:r>
          </a:p>
          <a:p>
            <a:pPr marL="766763" lvl="1" indent="-28575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endParaRPr lang="en-GB" sz="600" dirty="0"/>
          </a:p>
        </p:txBody>
      </p:sp>
      <p:pic>
        <p:nvPicPr>
          <p:cNvPr id="14" name="Graphic 13" descr="Programmer male with solid fill">
            <a:extLst>
              <a:ext uri="{FF2B5EF4-FFF2-40B4-BE49-F238E27FC236}">
                <a16:creationId xmlns:a16="http://schemas.microsoft.com/office/drawing/2014/main" id="{4E1C259B-4978-0838-E79C-3BD4C0598A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52962" y="5376713"/>
            <a:ext cx="468000" cy="468000"/>
          </a:xfrm>
          <a:prstGeom prst="rect">
            <a:avLst/>
          </a:prstGeom>
        </p:spPr>
      </p:pic>
      <p:pic>
        <p:nvPicPr>
          <p:cNvPr id="15" name="Graphic 14" descr="Playbook with solid fill">
            <a:extLst>
              <a:ext uri="{FF2B5EF4-FFF2-40B4-BE49-F238E27FC236}">
                <a16:creationId xmlns:a16="http://schemas.microsoft.com/office/drawing/2014/main" id="{DA391D0D-B76C-B8B6-833A-808223C785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855736" y="5376713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639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0EF86A-FDAA-AAC9-B1D7-C0A0249B1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701" y="1220958"/>
            <a:ext cx="8962700" cy="4815291"/>
          </a:xfrm>
          <a:prstGeom prst="rect">
            <a:avLst/>
          </a:prstGeom>
        </p:spPr>
      </p:pic>
      <p:sp>
        <p:nvSpPr>
          <p:cNvPr id="212" name="Google Shape;212;p29"/>
          <p:cNvSpPr txBox="1">
            <a:spLocks noGrp="1"/>
          </p:cNvSpPr>
          <p:nvPr>
            <p:ph type="title"/>
          </p:nvPr>
        </p:nvSpPr>
        <p:spPr>
          <a:xfrm>
            <a:off x="415600" y="247367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/>
              <a:t>Step 2: Defining the Current</a:t>
            </a:r>
            <a:endParaRPr/>
          </a:p>
          <a:p>
            <a:endParaRPr/>
          </a:p>
        </p:txBody>
      </p:sp>
      <p:sp>
        <p:nvSpPr>
          <p:cNvPr id="213" name="Google Shape;213;p29"/>
          <p:cNvSpPr txBox="1"/>
          <p:nvPr/>
        </p:nvSpPr>
        <p:spPr>
          <a:xfrm>
            <a:off x="135835" y="1810767"/>
            <a:ext cx="2677700" cy="1938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>
                <a:latin typeface="Open Sans"/>
                <a:ea typeface="Open Sans"/>
                <a:cs typeface="Open Sans"/>
                <a:sym typeface="Open Sans"/>
              </a:rPr>
              <a:t>Select the Rectangle and then the Torus. Then select the intersect option</a:t>
            </a:r>
            <a:br>
              <a:rPr lang="en">
                <a:latin typeface="Open Sans"/>
                <a:ea typeface="Open Sans"/>
                <a:cs typeface="Open Sans"/>
                <a:sym typeface="Open Sans"/>
              </a:rPr>
            </a:b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5" name="Google Shape;215;p29"/>
          <p:cNvSpPr/>
          <p:nvPr/>
        </p:nvSpPr>
        <p:spPr>
          <a:xfrm>
            <a:off x="4579266" y="2634514"/>
            <a:ext cx="482000" cy="1360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16" name="Google Shape;216;p29"/>
          <p:cNvSpPr/>
          <p:nvPr/>
        </p:nvSpPr>
        <p:spPr>
          <a:xfrm>
            <a:off x="4565466" y="2314114"/>
            <a:ext cx="432400" cy="1360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17" name="Google Shape;217;p29"/>
          <p:cNvSpPr txBox="1"/>
          <p:nvPr/>
        </p:nvSpPr>
        <p:spPr>
          <a:xfrm>
            <a:off x="3352800" y="3277080"/>
            <a:ext cx="324400" cy="3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2400"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8" name="Google Shape;218;p29"/>
          <p:cNvSpPr txBox="1"/>
          <p:nvPr/>
        </p:nvSpPr>
        <p:spPr>
          <a:xfrm>
            <a:off x="3429000" y="2382114"/>
            <a:ext cx="324400" cy="3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2400"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9" name="Google Shape;219;p29"/>
          <p:cNvSpPr txBox="1"/>
          <p:nvPr/>
        </p:nvSpPr>
        <p:spPr>
          <a:xfrm>
            <a:off x="6740834" y="2131505"/>
            <a:ext cx="324400" cy="300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2400"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20" name="Google Shape;220;p29"/>
          <p:cNvCxnSpPr>
            <a:stCxn id="216" idx="1"/>
            <a:endCxn id="218" idx="3"/>
          </p:cNvCxnSpPr>
          <p:nvPr/>
        </p:nvCxnSpPr>
        <p:spPr>
          <a:xfrm flipH="1">
            <a:off x="3753466" y="2382114"/>
            <a:ext cx="812000" cy="194400"/>
          </a:xfrm>
          <a:prstGeom prst="bentConnector3">
            <a:avLst>
              <a:gd name="adj1" fmla="val 50004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221" name="Google Shape;221;p29"/>
          <p:cNvCxnSpPr>
            <a:stCxn id="215" idx="2"/>
            <a:endCxn id="217" idx="3"/>
          </p:cNvCxnSpPr>
          <p:nvPr/>
        </p:nvCxnSpPr>
        <p:spPr>
          <a:xfrm rot="5400000">
            <a:off x="3898266" y="2549314"/>
            <a:ext cx="700800" cy="1143200"/>
          </a:xfrm>
          <a:prstGeom prst="bentConnector2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222" name="Google Shape;222;p29"/>
          <p:cNvSpPr/>
          <p:nvPr/>
        </p:nvSpPr>
        <p:spPr>
          <a:xfrm>
            <a:off x="7442800" y="1600200"/>
            <a:ext cx="482000" cy="198114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223" name="Google Shape;223;p29"/>
          <p:cNvCxnSpPr>
            <a:stCxn id="222" idx="2"/>
            <a:endCxn id="219" idx="3"/>
          </p:cNvCxnSpPr>
          <p:nvPr/>
        </p:nvCxnSpPr>
        <p:spPr>
          <a:xfrm rot="5400000">
            <a:off x="7132778" y="1730770"/>
            <a:ext cx="483479" cy="618566"/>
          </a:xfrm>
          <a:prstGeom prst="bentConnector2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stealth" w="med" len="med"/>
          </a:ln>
        </p:spPr>
      </p:cxnSp>
      <p:pic>
        <p:nvPicPr>
          <p:cNvPr id="2" name="Graphic 1" descr="Information outline">
            <a:extLst>
              <a:ext uri="{FF2B5EF4-FFF2-40B4-BE49-F238E27FC236}">
                <a16:creationId xmlns:a16="http://schemas.microsoft.com/office/drawing/2014/main" id="{A252455A-3362-6AE3-8B14-B51D651372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9007" y="3628603"/>
            <a:ext cx="337150" cy="3371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27D8D9-40E8-77D1-A58A-ABE16E11D873}"/>
              </a:ext>
            </a:extLst>
          </p:cNvPr>
          <p:cNvSpPr txBox="1"/>
          <p:nvPr/>
        </p:nvSpPr>
        <p:spPr>
          <a:xfrm>
            <a:off x="506157" y="3277080"/>
            <a:ext cx="20997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>
              <a:latin typeface="Open Sans"/>
              <a:ea typeface="Open Sans"/>
              <a:cs typeface="Open Sans"/>
              <a:sym typeface="Open Sans"/>
            </a:endParaRPr>
          </a:p>
          <a:p>
            <a:r>
              <a:rPr lang="en-US" dirty="0">
                <a:latin typeface="Open Sans"/>
                <a:ea typeface="Open Sans"/>
                <a:cs typeface="Open Sans"/>
                <a:sym typeface="Open Sans"/>
              </a:rPr>
              <a:t>This creates a circular plane which will serve as a planar current source</a:t>
            </a:r>
          </a:p>
        </p:txBody>
      </p:sp>
    </p:spTree>
    <p:extLst>
      <p:ext uri="{BB962C8B-B14F-4D97-AF65-F5344CB8AC3E}">
        <p14:creationId xmlns:p14="http://schemas.microsoft.com/office/powerpoint/2010/main" val="5991724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4C542D-FC22-90D8-270C-63E951715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4929" y="1217493"/>
            <a:ext cx="8971471" cy="4824679"/>
          </a:xfrm>
          <a:prstGeom prst="rect">
            <a:avLst/>
          </a:prstGeom>
        </p:spPr>
      </p:pic>
      <p:sp>
        <p:nvSpPr>
          <p:cNvPr id="228" name="Google Shape;228;p30"/>
          <p:cNvSpPr txBox="1">
            <a:spLocks noGrp="1"/>
          </p:cNvSpPr>
          <p:nvPr>
            <p:ph type="title"/>
          </p:nvPr>
        </p:nvSpPr>
        <p:spPr>
          <a:xfrm>
            <a:off x="415600" y="247367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/>
              <a:t>Step 2: Defining the Current</a:t>
            </a:r>
            <a:endParaRPr/>
          </a:p>
          <a:p>
            <a:endParaRPr/>
          </a:p>
        </p:txBody>
      </p:sp>
      <p:sp>
        <p:nvSpPr>
          <p:cNvPr id="229" name="Google Shape;229;p30"/>
          <p:cNvSpPr txBox="1"/>
          <p:nvPr/>
        </p:nvSpPr>
        <p:spPr>
          <a:xfrm>
            <a:off x="415600" y="2688335"/>
            <a:ext cx="2389329" cy="2670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>
                <a:latin typeface="Open Sans"/>
                <a:ea typeface="Open Sans"/>
                <a:cs typeface="Open Sans"/>
                <a:sym typeface="Open Sans"/>
              </a:rPr>
              <a:t>The final geometry is illustrated in the adjoining figure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" name="Graphic 4" descr="Information outline">
            <a:extLst>
              <a:ext uri="{FF2B5EF4-FFF2-40B4-BE49-F238E27FC236}">
                <a16:creationId xmlns:a16="http://schemas.microsoft.com/office/drawing/2014/main" id="{A14BE806-7E5C-04E4-B61A-B7780E444C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9007" y="3628603"/>
            <a:ext cx="337150" cy="33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4507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FEA1D-9D3E-E6BA-F404-F7EFBF03D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650" y="1212605"/>
            <a:ext cx="8981750" cy="4837408"/>
          </a:xfrm>
          <a:prstGeom prst="rect">
            <a:avLst/>
          </a:prstGeom>
        </p:spPr>
      </p:pic>
      <p:sp>
        <p:nvSpPr>
          <p:cNvPr id="235" name="Google Shape;235;p31"/>
          <p:cNvSpPr txBox="1">
            <a:spLocks noGrp="1"/>
          </p:cNvSpPr>
          <p:nvPr>
            <p:ph type="title"/>
          </p:nvPr>
        </p:nvSpPr>
        <p:spPr>
          <a:xfrm>
            <a:off x="415600" y="247367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/>
              <a:t>Step 3: Defining the Excitation</a:t>
            </a:r>
            <a:endParaRPr/>
          </a:p>
          <a:p>
            <a:endParaRPr/>
          </a:p>
        </p:txBody>
      </p:sp>
      <p:sp>
        <p:nvSpPr>
          <p:cNvPr id="236" name="Google Shape;236;p31"/>
          <p:cNvSpPr txBox="1"/>
          <p:nvPr/>
        </p:nvSpPr>
        <p:spPr>
          <a:xfrm>
            <a:off x="367875" y="2667000"/>
            <a:ext cx="2613675" cy="6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>
                <a:latin typeface="Open Sans"/>
                <a:ea typeface="Open Sans"/>
                <a:cs typeface="Open Sans"/>
                <a:sym typeface="Open Sans"/>
              </a:rPr>
              <a:t>Select Right+Click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8" name="Google Shape;238;p31"/>
          <p:cNvSpPr/>
          <p:nvPr/>
        </p:nvSpPr>
        <p:spPr>
          <a:xfrm>
            <a:off x="4572000" y="2430000"/>
            <a:ext cx="533400" cy="1608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39" name="Google Shape;239;p31"/>
          <p:cNvSpPr/>
          <p:nvPr/>
        </p:nvSpPr>
        <p:spPr>
          <a:xfrm>
            <a:off x="5029200" y="3825240"/>
            <a:ext cx="1143000" cy="1608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240" name="Google Shape;240;p31"/>
          <p:cNvCxnSpPr>
            <a:cxnSpLocks/>
            <a:stCxn id="238" idx="1"/>
            <a:endCxn id="236" idx="3"/>
          </p:cNvCxnSpPr>
          <p:nvPr/>
        </p:nvCxnSpPr>
        <p:spPr>
          <a:xfrm rot="10800000" flipV="1">
            <a:off x="2981550" y="2510400"/>
            <a:ext cx="1590450" cy="4728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8" name="Google Shape;239;p31">
            <a:extLst>
              <a:ext uri="{FF2B5EF4-FFF2-40B4-BE49-F238E27FC236}">
                <a16:creationId xmlns:a16="http://schemas.microsoft.com/office/drawing/2014/main" id="{D37BEB0F-F0D0-67F1-A82C-0AFD209ED099}"/>
              </a:ext>
            </a:extLst>
          </p:cNvPr>
          <p:cNvSpPr/>
          <p:nvPr/>
        </p:nvSpPr>
        <p:spPr>
          <a:xfrm>
            <a:off x="6172200" y="3927678"/>
            <a:ext cx="1295400" cy="1608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267368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BE2BC7-25B4-F721-3A77-039CEE491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2753" y="1219199"/>
            <a:ext cx="8963647" cy="4822983"/>
          </a:xfrm>
          <a:prstGeom prst="rect">
            <a:avLst/>
          </a:prstGeom>
        </p:spPr>
      </p:pic>
      <p:sp>
        <p:nvSpPr>
          <p:cNvPr id="245" name="Google Shape;245;p32"/>
          <p:cNvSpPr txBox="1">
            <a:spLocks noGrp="1"/>
          </p:cNvSpPr>
          <p:nvPr>
            <p:ph type="title"/>
          </p:nvPr>
        </p:nvSpPr>
        <p:spPr>
          <a:xfrm>
            <a:off x="415600" y="247367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/>
              <a:t>Step 3: Defining the Excitation</a:t>
            </a:r>
            <a:endParaRPr/>
          </a:p>
          <a:p>
            <a:endParaRPr/>
          </a:p>
        </p:txBody>
      </p:sp>
      <p:sp>
        <p:nvSpPr>
          <p:cNvPr id="247" name="Google Shape;247;p32"/>
          <p:cNvSpPr txBox="1"/>
          <p:nvPr/>
        </p:nvSpPr>
        <p:spPr>
          <a:xfrm>
            <a:off x="823400" y="3640833"/>
            <a:ext cx="1565600" cy="6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>
                <a:latin typeface="Open Sans"/>
                <a:ea typeface="Open Sans"/>
                <a:cs typeface="Open Sans"/>
                <a:sym typeface="Open Sans"/>
              </a:rPr>
              <a:t>Set to 1mA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8" name="Google Shape;248;p32"/>
          <p:cNvSpPr/>
          <p:nvPr/>
        </p:nvSpPr>
        <p:spPr>
          <a:xfrm>
            <a:off x="6705600" y="3124200"/>
            <a:ext cx="1565600" cy="2286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249" name="Google Shape;249;p32"/>
          <p:cNvCxnSpPr>
            <a:cxnSpLocks/>
            <a:stCxn id="248" idx="1"/>
            <a:endCxn id="247" idx="3"/>
          </p:cNvCxnSpPr>
          <p:nvPr/>
        </p:nvCxnSpPr>
        <p:spPr>
          <a:xfrm rot="10800000" flipV="1">
            <a:off x="2389000" y="3238499"/>
            <a:ext cx="4316600" cy="718533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stealth" w="med" len="med"/>
          </a:ln>
        </p:spPr>
      </p:cxnSp>
    </p:spTree>
    <p:extLst>
      <p:ext uri="{BB962C8B-B14F-4D97-AF65-F5344CB8AC3E}">
        <p14:creationId xmlns:p14="http://schemas.microsoft.com/office/powerpoint/2010/main" val="10190794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39E0E2-CE29-7A2A-EA3A-C60AA2B1A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097" y="1224013"/>
            <a:ext cx="9006487" cy="4848203"/>
          </a:xfrm>
          <a:prstGeom prst="rect">
            <a:avLst/>
          </a:prstGeom>
        </p:spPr>
      </p:pic>
      <p:sp>
        <p:nvSpPr>
          <p:cNvPr id="254" name="Google Shape;254;p33"/>
          <p:cNvSpPr txBox="1">
            <a:spLocks noGrp="1"/>
          </p:cNvSpPr>
          <p:nvPr>
            <p:ph type="title"/>
          </p:nvPr>
        </p:nvSpPr>
        <p:spPr>
          <a:xfrm>
            <a:off x="415600" y="247367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/>
              <a:t>Step 3: Defining the Observation Line</a:t>
            </a:r>
            <a:endParaRPr/>
          </a:p>
          <a:p>
            <a:endParaRPr/>
          </a:p>
        </p:txBody>
      </p:sp>
      <p:sp>
        <p:nvSpPr>
          <p:cNvPr id="256" name="Google Shape;256;p33"/>
          <p:cNvSpPr/>
          <p:nvPr/>
        </p:nvSpPr>
        <p:spPr>
          <a:xfrm>
            <a:off x="6144768" y="1412651"/>
            <a:ext cx="182880" cy="187549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57" name="Google Shape;257;p33"/>
          <p:cNvSpPr txBox="1"/>
          <p:nvPr/>
        </p:nvSpPr>
        <p:spPr>
          <a:xfrm>
            <a:off x="172900" y="2504000"/>
            <a:ext cx="2640800" cy="6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>
                <a:latin typeface="Open Sans"/>
                <a:ea typeface="Open Sans"/>
                <a:cs typeface="Open Sans"/>
                <a:sym typeface="Open Sans"/>
              </a:rPr>
              <a:t>Select the Draw Line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58" name="Google Shape;258;p33"/>
          <p:cNvCxnSpPr>
            <a:cxnSpLocks/>
            <a:stCxn id="256" idx="2"/>
            <a:endCxn id="257" idx="3"/>
          </p:cNvCxnSpPr>
          <p:nvPr/>
        </p:nvCxnSpPr>
        <p:spPr>
          <a:xfrm rot="5400000">
            <a:off x="3914954" y="498946"/>
            <a:ext cx="1220000" cy="3422508"/>
          </a:xfrm>
          <a:prstGeom prst="bentConnector2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259" name="Google Shape;259;p33"/>
          <p:cNvSpPr txBox="1"/>
          <p:nvPr/>
        </p:nvSpPr>
        <p:spPr>
          <a:xfrm>
            <a:off x="154666" y="3648114"/>
            <a:ext cx="2491184" cy="960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SzPts val="1400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Draw an arbitrary line on the plane</a:t>
            </a:r>
            <a:br>
              <a:rPr lang="en">
                <a:latin typeface="Open Sans"/>
                <a:ea typeface="Open Sans"/>
                <a:cs typeface="Open Sans"/>
                <a:sym typeface="Open Sans"/>
              </a:rPr>
            </a:b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" name="Graphic 1" descr="Information outline">
            <a:extLst>
              <a:ext uri="{FF2B5EF4-FFF2-40B4-BE49-F238E27FC236}">
                <a16:creationId xmlns:a16="http://schemas.microsoft.com/office/drawing/2014/main" id="{47E80A3E-9D5B-0C04-A625-EDA8B15726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450" y="4449833"/>
            <a:ext cx="337150" cy="3371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87F95D-F3D5-EFF7-0524-20A5AEB9B453}"/>
              </a:ext>
            </a:extLst>
          </p:cNvPr>
          <p:cNvSpPr txBox="1"/>
          <p:nvPr/>
        </p:nvSpPr>
        <p:spPr>
          <a:xfrm>
            <a:off x="376984" y="4423910"/>
            <a:ext cx="22688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ts val="1400"/>
            </a:pP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In the next slide, the line length is set to be 2m</a:t>
            </a:r>
          </a:p>
        </p:txBody>
      </p:sp>
    </p:spTree>
    <p:extLst>
      <p:ext uri="{BB962C8B-B14F-4D97-AF65-F5344CB8AC3E}">
        <p14:creationId xmlns:p14="http://schemas.microsoft.com/office/powerpoint/2010/main" val="34410962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5E940A-6C7A-68B1-38AF-7DF1B1C00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3750" y="1219142"/>
            <a:ext cx="9002650" cy="4820501"/>
          </a:xfrm>
          <a:prstGeom prst="rect">
            <a:avLst/>
          </a:prstGeom>
        </p:spPr>
      </p:pic>
      <p:sp>
        <p:nvSpPr>
          <p:cNvPr id="264" name="Google Shape;264;p34"/>
          <p:cNvSpPr txBox="1">
            <a:spLocks noGrp="1"/>
          </p:cNvSpPr>
          <p:nvPr>
            <p:ph type="title"/>
          </p:nvPr>
        </p:nvSpPr>
        <p:spPr>
          <a:xfrm>
            <a:off x="415600" y="247367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/>
              <a:t>Step 3: Defining the Observation Line</a:t>
            </a:r>
            <a:endParaRPr/>
          </a:p>
          <a:p>
            <a:endParaRPr/>
          </a:p>
        </p:txBody>
      </p:sp>
      <p:sp>
        <p:nvSpPr>
          <p:cNvPr id="266" name="Google Shape;266;p34"/>
          <p:cNvSpPr txBox="1"/>
          <p:nvPr/>
        </p:nvSpPr>
        <p:spPr>
          <a:xfrm>
            <a:off x="415567" y="2846633"/>
            <a:ext cx="1652000" cy="3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>
                <a:latin typeface="Open Sans"/>
                <a:ea typeface="Open Sans"/>
                <a:cs typeface="Open Sans"/>
                <a:sym typeface="Open Sans"/>
              </a:rPr>
              <a:t>Double click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7" name="Google Shape;267;p34"/>
          <p:cNvSpPr/>
          <p:nvPr/>
        </p:nvSpPr>
        <p:spPr>
          <a:xfrm>
            <a:off x="4648200" y="2696616"/>
            <a:ext cx="520967" cy="150017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268" name="Google Shape;268;p34"/>
          <p:cNvCxnSpPr>
            <a:cxnSpLocks/>
            <a:stCxn id="267" idx="1"/>
            <a:endCxn id="266" idx="3"/>
          </p:cNvCxnSpPr>
          <p:nvPr/>
        </p:nvCxnSpPr>
        <p:spPr>
          <a:xfrm rot="10800000" flipV="1">
            <a:off x="2067568" y="2771625"/>
            <a:ext cx="2580633" cy="267608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269" name="Google Shape;269;p34"/>
          <p:cNvSpPr/>
          <p:nvPr/>
        </p:nvSpPr>
        <p:spPr>
          <a:xfrm>
            <a:off x="5649450" y="3158333"/>
            <a:ext cx="2199150" cy="270667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0" name="Google Shape;270;p34"/>
          <p:cNvSpPr txBox="1"/>
          <p:nvPr/>
        </p:nvSpPr>
        <p:spPr>
          <a:xfrm>
            <a:off x="415567" y="4073633"/>
            <a:ext cx="1652000" cy="13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>
                <a:latin typeface="Open Sans"/>
                <a:ea typeface="Open Sans"/>
                <a:cs typeface="Open Sans"/>
                <a:sym typeface="Open Sans"/>
              </a:rPr>
              <a:t>Set point 1 to be at (0,0,0) and point 2 to be at (0,0,2000)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71" name="Google Shape;271;p34"/>
          <p:cNvCxnSpPr>
            <a:cxnSpLocks/>
            <a:stCxn id="269" idx="2"/>
            <a:endCxn id="270" idx="3"/>
          </p:cNvCxnSpPr>
          <p:nvPr/>
        </p:nvCxnSpPr>
        <p:spPr>
          <a:xfrm rot="5400000">
            <a:off x="3746180" y="1750387"/>
            <a:ext cx="1324233" cy="4681458"/>
          </a:xfrm>
          <a:prstGeom prst="bentConnector2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stealth" w="med" len="med"/>
          </a:ln>
        </p:spPr>
      </p:cxnSp>
    </p:spTree>
    <p:extLst>
      <p:ext uri="{BB962C8B-B14F-4D97-AF65-F5344CB8AC3E}">
        <p14:creationId xmlns:p14="http://schemas.microsoft.com/office/powerpoint/2010/main" val="30017213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371479-CD40-360A-1577-187D728D58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0697" y="1218962"/>
            <a:ext cx="8985703" cy="4830167"/>
          </a:xfrm>
          <a:prstGeom prst="rect">
            <a:avLst/>
          </a:prstGeom>
        </p:spPr>
      </p:pic>
      <p:sp>
        <p:nvSpPr>
          <p:cNvPr id="277" name="Google Shape;277;p35"/>
          <p:cNvSpPr txBox="1">
            <a:spLocks noGrp="1"/>
          </p:cNvSpPr>
          <p:nvPr>
            <p:ph type="title"/>
          </p:nvPr>
        </p:nvSpPr>
        <p:spPr>
          <a:xfrm>
            <a:off x="415600" y="247367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/>
              <a:t>Step 4: Material Definition</a:t>
            </a:r>
            <a:endParaRPr/>
          </a:p>
          <a:p>
            <a:endParaRPr/>
          </a:p>
        </p:txBody>
      </p:sp>
      <p:sp>
        <p:nvSpPr>
          <p:cNvPr id="278" name="Google Shape;278;p35"/>
          <p:cNvSpPr txBox="1"/>
          <p:nvPr/>
        </p:nvSpPr>
        <p:spPr>
          <a:xfrm>
            <a:off x="625667" y="2837133"/>
            <a:ext cx="17264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>
                <a:latin typeface="Open Sans"/>
                <a:ea typeface="Open Sans"/>
                <a:cs typeface="Open Sans"/>
                <a:sym typeface="Open Sans"/>
              </a:rPr>
              <a:t>Right+click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9" name="Google Shape;279;p35"/>
          <p:cNvSpPr/>
          <p:nvPr/>
        </p:nvSpPr>
        <p:spPr>
          <a:xfrm>
            <a:off x="4495800" y="2133600"/>
            <a:ext cx="548640" cy="1360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280" name="Google Shape;280;p35"/>
          <p:cNvCxnSpPr>
            <a:cxnSpLocks/>
            <a:stCxn id="279" idx="1"/>
            <a:endCxn id="278" idx="3"/>
          </p:cNvCxnSpPr>
          <p:nvPr/>
        </p:nvCxnSpPr>
        <p:spPr>
          <a:xfrm rot="10800000" flipV="1">
            <a:off x="2352068" y="2201599"/>
            <a:ext cx="2143733" cy="815533"/>
          </a:xfrm>
          <a:prstGeom prst="bentConnector3">
            <a:avLst>
              <a:gd name="adj1" fmla="val 38448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281" name="Google Shape;281;p35"/>
          <p:cNvSpPr/>
          <p:nvPr/>
        </p:nvSpPr>
        <p:spPr>
          <a:xfrm>
            <a:off x="4900800" y="3116238"/>
            <a:ext cx="1195200" cy="1360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596251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43B8E2-C336-2D7D-3963-9CEDB884D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5125" y="1190567"/>
            <a:ext cx="8991275" cy="4838207"/>
          </a:xfrm>
          <a:prstGeom prst="rect">
            <a:avLst/>
          </a:prstGeom>
        </p:spPr>
      </p:pic>
      <p:sp>
        <p:nvSpPr>
          <p:cNvPr id="286" name="Google Shape;286;p36"/>
          <p:cNvSpPr txBox="1">
            <a:spLocks noGrp="1"/>
          </p:cNvSpPr>
          <p:nvPr>
            <p:ph type="title"/>
          </p:nvPr>
        </p:nvSpPr>
        <p:spPr>
          <a:xfrm>
            <a:off x="415600" y="247367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/>
              <a:t>Step 4: Material Definition</a:t>
            </a:r>
            <a:endParaRPr/>
          </a:p>
          <a:p>
            <a:endParaRPr/>
          </a:p>
        </p:txBody>
      </p:sp>
      <p:sp>
        <p:nvSpPr>
          <p:cNvPr id="287" name="Google Shape;287;p36"/>
          <p:cNvSpPr txBox="1"/>
          <p:nvPr/>
        </p:nvSpPr>
        <p:spPr>
          <a:xfrm>
            <a:off x="415600" y="3215300"/>
            <a:ext cx="2517200" cy="5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>
                <a:latin typeface="Open Sans"/>
                <a:ea typeface="Open Sans"/>
                <a:cs typeface="Open Sans"/>
                <a:sym typeface="Open Sans"/>
              </a:rPr>
              <a:t>Set the loop to be made of Copper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9" name="Google Shape;289;p36"/>
          <p:cNvSpPr/>
          <p:nvPr/>
        </p:nvSpPr>
        <p:spPr>
          <a:xfrm>
            <a:off x="5489674" y="2819400"/>
            <a:ext cx="5406925" cy="2286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accent1"/>
              </a:solidFill>
            </a:endParaRPr>
          </a:p>
        </p:txBody>
      </p:sp>
      <p:cxnSp>
        <p:nvCxnSpPr>
          <p:cNvPr id="290" name="Google Shape;290;p36"/>
          <p:cNvCxnSpPr>
            <a:cxnSpLocks/>
            <a:stCxn id="289" idx="1"/>
            <a:endCxn id="287" idx="3"/>
          </p:cNvCxnSpPr>
          <p:nvPr/>
        </p:nvCxnSpPr>
        <p:spPr>
          <a:xfrm rot="10800000" flipV="1">
            <a:off x="2932800" y="2933700"/>
            <a:ext cx="2556874" cy="5776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stealth" w="med" len="med"/>
          </a:ln>
        </p:spPr>
      </p:cxnSp>
    </p:spTree>
    <p:extLst>
      <p:ext uri="{BB962C8B-B14F-4D97-AF65-F5344CB8AC3E}">
        <p14:creationId xmlns:p14="http://schemas.microsoft.com/office/powerpoint/2010/main" val="2858508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55B179-597E-ED32-13FD-DE6997471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575" y="1219200"/>
            <a:ext cx="8972225" cy="4829760"/>
          </a:xfrm>
          <a:prstGeom prst="rect">
            <a:avLst/>
          </a:prstGeom>
        </p:spPr>
      </p:pic>
      <p:sp>
        <p:nvSpPr>
          <p:cNvPr id="296" name="Google Shape;296;p37"/>
          <p:cNvSpPr txBox="1">
            <a:spLocks noGrp="1"/>
          </p:cNvSpPr>
          <p:nvPr>
            <p:ph type="title"/>
          </p:nvPr>
        </p:nvSpPr>
        <p:spPr>
          <a:xfrm>
            <a:off x="415600" y="247367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/>
              <a:t>Step 5: Airbox Definition</a:t>
            </a:r>
            <a:endParaRPr/>
          </a:p>
          <a:p>
            <a:endParaRPr/>
          </a:p>
        </p:txBody>
      </p:sp>
      <p:sp>
        <p:nvSpPr>
          <p:cNvPr id="297" name="Google Shape;297;p37"/>
          <p:cNvSpPr/>
          <p:nvPr/>
        </p:nvSpPr>
        <p:spPr>
          <a:xfrm>
            <a:off x="6400800" y="1425051"/>
            <a:ext cx="210000" cy="1728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98" name="Google Shape;298;p37"/>
          <p:cNvSpPr txBox="1"/>
          <p:nvPr/>
        </p:nvSpPr>
        <p:spPr>
          <a:xfrm>
            <a:off x="296500" y="2722040"/>
            <a:ext cx="2517200" cy="5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>
                <a:latin typeface="Open Sans"/>
                <a:ea typeface="Open Sans"/>
                <a:cs typeface="Open Sans"/>
                <a:sym typeface="Open Sans"/>
              </a:rPr>
              <a:t>Click on the create region command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99" name="Google Shape;299;p37"/>
          <p:cNvCxnSpPr>
            <a:stCxn id="297" idx="2"/>
            <a:endCxn id="298" idx="3"/>
          </p:cNvCxnSpPr>
          <p:nvPr/>
        </p:nvCxnSpPr>
        <p:spPr>
          <a:xfrm rot="5400000">
            <a:off x="3949656" y="461895"/>
            <a:ext cx="1420189" cy="3692100"/>
          </a:xfrm>
          <a:prstGeom prst="bentConnector2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300" name="Google Shape;300;p37"/>
          <p:cNvSpPr txBox="1"/>
          <p:nvPr/>
        </p:nvSpPr>
        <p:spPr>
          <a:xfrm>
            <a:off x="245375" y="4142230"/>
            <a:ext cx="2517200" cy="5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>
                <a:latin typeface="Open Sans"/>
                <a:ea typeface="Open Sans"/>
                <a:cs typeface="Open Sans"/>
                <a:sym typeface="Open Sans"/>
              </a:rPr>
              <a:t>Draw an arbitrary region. In the next slide, the dimensions will be edited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8002753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>
          <a:extLst>
            <a:ext uri="{FF2B5EF4-FFF2-40B4-BE49-F238E27FC236}">
              <a16:creationId xmlns:a16="http://schemas.microsoft.com/office/drawing/2014/main" id="{0E1DF713-C300-1F3E-92BB-3CDC13D28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E7263F-88B5-4831-78D9-B20156CA6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575" y="1219200"/>
            <a:ext cx="8972225" cy="48297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CCBF2F-EA65-2C71-2705-316F4855F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2849" y="2397902"/>
            <a:ext cx="3309449" cy="2214593"/>
          </a:xfrm>
          <a:prstGeom prst="rect">
            <a:avLst/>
          </a:prstGeom>
        </p:spPr>
      </p:pic>
      <p:sp>
        <p:nvSpPr>
          <p:cNvPr id="296" name="Google Shape;296;p37">
            <a:extLst>
              <a:ext uri="{FF2B5EF4-FFF2-40B4-BE49-F238E27FC236}">
                <a16:creationId xmlns:a16="http://schemas.microsoft.com/office/drawing/2014/main" id="{DD37D0D0-4B70-CCD4-2CB2-913C43C156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247367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/>
              <a:t>Step 5: Airbox Definition</a:t>
            </a:r>
            <a:endParaRPr/>
          </a:p>
          <a:p>
            <a:endParaRPr/>
          </a:p>
        </p:txBody>
      </p:sp>
      <p:sp>
        <p:nvSpPr>
          <p:cNvPr id="297" name="Google Shape;297;p37">
            <a:extLst>
              <a:ext uri="{FF2B5EF4-FFF2-40B4-BE49-F238E27FC236}">
                <a16:creationId xmlns:a16="http://schemas.microsoft.com/office/drawing/2014/main" id="{EB9528EE-4233-03D6-D7A1-3993EEE7FEAD}"/>
              </a:ext>
            </a:extLst>
          </p:cNvPr>
          <p:cNvSpPr/>
          <p:nvPr/>
        </p:nvSpPr>
        <p:spPr>
          <a:xfrm>
            <a:off x="6400800" y="1425051"/>
            <a:ext cx="210000" cy="1728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98" name="Google Shape;298;p37">
            <a:extLst>
              <a:ext uri="{FF2B5EF4-FFF2-40B4-BE49-F238E27FC236}">
                <a16:creationId xmlns:a16="http://schemas.microsoft.com/office/drawing/2014/main" id="{0F32D0D9-C52D-DAC3-4465-AA97F46C9B5E}"/>
              </a:ext>
            </a:extLst>
          </p:cNvPr>
          <p:cNvSpPr txBox="1"/>
          <p:nvPr/>
        </p:nvSpPr>
        <p:spPr>
          <a:xfrm>
            <a:off x="296500" y="2722040"/>
            <a:ext cx="2517200" cy="5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>
                <a:latin typeface="Open Sans"/>
                <a:ea typeface="Open Sans"/>
                <a:cs typeface="Open Sans"/>
                <a:sym typeface="Open Sans"/>
              </a:rPr>
              <a:t>Click on the create region command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99" name="Google Shape;299;p37">
            <a:extLst>
              <a:ext uri="{FF2B5EF4-FFF2-40B4-BE49-F238E27FC236}">
                <a16:creationId xmlns:a16="http://schemas.microsoft.com/office/drawing/2014/main" id="{0B53EA5A-7DF5-1520-3077-1FD582604A64}"/>
              </a:ext>
            </a:extLst>
          </p:cNvPr>
          <p:cNvCxnSpPr>
            <a:stCxn id="297" idx="2"/>
            <a:endCxn id="298" idx="3"/>
          </p:cNvCxnSpPr>
          <p:nvPr/>
        </p:nvCxnSpPr>
        <p:spPr>
          <a:xfrm rot="5400000">
            <a:off x="3949656" y="461895"/>
            <a:ext cx="1420189" cy="3692100"/>
          </a:xfrm>
          <a:prstGeom prst="bentConnector2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300" name="Google Shape;300;p37">
            <a:extLst>
              <a:ext uri="{FF2B5EF4-FFF2-40B4-BE49-F238E27FC236}">
                <a16:creationId xmlns:a16="http://schemas.microsoft.com/office/drawing/2014/main" id="{37CFDEDA-7F85-5E01-93C7-C80DF1316851}"/>
              </a:ext>
            </a:extLst>
          </p:cNvPr>
          <p:cNvSpPr txBox="1"/>
          <p:nvPr/>
        </p:nvSpPr>
        <p:spPr>
          <a:xfrm>
            <a:off x="245375" y="3586760"/>
            <a:ext cx="2517200" cy="5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>
                <a:latin typeface="Open Sans"/>
                <a:ea typeface="Open Sans"/>
                <a:cs typeface="Open Sans"/>
                <a:sym typeface="Open Sans"/>
              </a:rPr>
              <a:t>And assign 150 as the value of the padding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" name="Google Shape;297;p37">
            <a:extLst>
              <a:ext uri="{FF2B5EF4-FFF2-40B4-BE49-F238E27FC236}">
                <a16:creationId xmlns:a16="http://schemas.microsoft.com/office/drawing/2014/main" id="{E5E55307-4468-D643-1EE1-C52772C01591}"/>
              </a:ext>
            </a:extLst>
          </p:cNvPr>
          <p:cNvSpPr/>
          <p:nvPr/>
        </p:nvSpPr>
        <p:spPr>
          <a:xfrm>
            <a:off x="8832700" y="3104438"/>
            <a:ext cx="463700" cy="400761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8" name="Google Shape;299;p37">
            <a:extLst>
              <a:ext uri="{FF2B5EF4-FFF2-40B4-BE49-F238E27FC236}">
                <a16:creationId xmlns:a16="http://schemas.microsoft.com/office/drawing/2014/main" id="{7E5D0638-8B24-B1E2-70D6-5D3661E33BAB}"/>
              </a:ext>
            </a:extLst>
          </p:cNvPr>
          <p:cNvCxnSpPr>
            <a:cxnSpLocks/>
            <a:stCxn id="4" idx="2"/>
            <a:endCxn id="300" idx="3"/>
          </p:cNvCxnSpPr>
          <p:nvPr/>
        </p:nvCxnSpPr>
        <p:spPr>
          <a:xfrm rot="5400000">
            <a:off x="5724783" y="542992"/>
            <a:ext cx="377561" cy="6301975"/>
          </a:xfrm>
          <a:prstGeom prst="bentConnector2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stealth" w="med" len="med"/>
          </a:ln>
        </p:spPr>
      </p:cxnSp>
    </p:spTree>
    <p:extLst>
      <p:ext uri="{BB962C8B-B14F-4D97-AF65-F5344CB8AC3E}">
        <p14:creationId xmlns:p14="http://schemas.microsoft.com/office/powerpoint/2010/main" val="4106561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C40A2-882B-8C6F-81AF-F10D227D03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914" y="1143000"/>
            <a:ext cx="11201400" cy="5105400"/>
          </a:xfrm>
        </p:spPr>
        <p:txBody>
          <a:bodyPr/>
          <a:lstStyle/>
          <a:p>
            <a:pPr marL="0" indent="0">
              <a:buNone/>
            </a:pPr>
            <a:r>
              <a:rPr lang="en-US" sz="2000"/>
              <a:t>Magnetic fields that </a:t>
            </a:r>
            <a:r>
              <a:rPr lang="en-US" sz="2000" b="1"/>
              <a:t>do not change with time</a:t>
            </a:r>
            <a:r>
              <a:rPr lang="en-US" sz="2000"/>
              <a:t>, produced by steady (time-independent) electric currents or permanent magnets.</a:t>
            </a:r>
          </a:p>
          <a:p>
            <a:pPr marL="0" indent="0">
              <a:buNone/>
            </a:pPr>
            <a:endParaRPr lang="en-US" sz="1800"/>
          </a:p>
          <a:p>
            <a:endParaRPr lang="en-US" sz="2000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pPr marL="0" indent="0">
              <a:buNone/>
            </a:pPr>
            <a:endParaRPr lang="en-US" sz="1400"/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en-US" sz="2000"/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000"/>
              <a:t>In today’s lesson we will study the </a:t>
            </a:r>
            <a:r>
              <a:rPr lang="en-US" sz="2000" u="sng"/>
              <a:t>magnetic field generated by a current-carrying loop</a:t>
            </a:r>
            <a:r>
              <a:rPr lang="en-US" sz="2000"/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B3541A-C8C2-C17E-1A7D-E520F75A2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Magnetostatics</a:t>
            </a:r>
          </a:p>
        </p:txBody>
      </p:sp>
      <p:sp>
        <p:nvSpPr>
          <p:cNvPr id="5" name="AutoShape 2" descr="{\displaystyle \mathbf {J} }">
            <a:extLst>
              <a:ext uri="{FF2B5EF4-FFF2-40B4-BE49-F238E27FC236}">
                <a16:creationId xmlns:a16="http://schemas.microsoft.com/office/drawing/2014/main" id="{F89EAE4F-5A34-7F31-87DB-7720BA2A0E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3391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3FDA6EB-104E-4944-AA6A-93D5DF020458}"/>
              </a:ext>
            </a:extLst>
          </p:cNvPr>
          <p:cNvSpPr txBox="1">
            <a:spLocks/>
          </p:cNvSpPr>
          <p:nvPr/>
        </p:nvSpPr>
        <p:spPr>
          <a:xfrm>
            <a:off x="3769812" y="1975621"/>
            <a:ext cx="8042502" cy="2514600"/>
          </a:xfrm>
          <a:prstGeom prst="rect">
            <a:avLst/>
          </a:prstGeom>
        </p:spPr>
        <p:txBody>
          <a:bodyPr vert="horz" lIns="45720" tIns="0" rIns="0" bIns="0" rtlCol="0">
            <a:noAutofit/>
          </a:bodyPr>
          <a:lstStyle>
            <a:lvl1pPr marL="171450" indent="-17145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0050" indent="-17145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2"/>
              </a:buClr>
              <a:buFont typeface="System Font Regular"/>
              <a:buChar char="-"/>
              <a:defRPr sz="2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628650" indent="-1714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rgbClr val="4F4F4F"/>
                </a:solidFill>
                <a:latin typeface="+mn-lt"/>
                <a:ea typeface="+mn-ea"/>
                <a:cs typeface="+mn-cs"/>
              </a:defRPr>
            </a:lvl3pPr>
            <a:lvl4pPr marL="857250" indent="-1714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rgbClr val="4F4F4F"/>
                </a:solidFill>
                <a:latin typeface="+mn-lt"/>
                <a:ea typeface="+mn-ea"/>
                <a:cs typeface="+mn-cs"/>
              </a:defRPr>
            </a:lvl4pPr>
            <a:lvl5pPr marL="1085850" indent="-1714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rgbClr val="4F4F4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Magnetostatics can be seen as special case of </a:t>
            </a:r>
            <a:r>
              <a:rPr lang="en-US" sz="2000" b="1" dirty="0"/>
              <a:t>Maxwell's equations</a:t>
            </a:r>
            <a:r>
              <a:rPr lang="en-US" sz="2000" dirty="0"/>
              <a:t>, where we assume that charges are either fixed or move as a steady current.</a:t>
            </a:r>
          </a:p>
          <a:p>
            <a:r>
              <a:rPr lang="en-US" sz="2000" dirty="0"/>
              <a:t>Commonly used </a:t>
            </a:r>
            <a:r>
              <a:rPr lang="en-US" sz="2000" b="1" dirty="0"/>
              <a:t>sources</a:t>
            </a:r>
            <a:r>
              <a:rPr lang="en-US" sz="2000" dirty="0"/>
              <a:t> that generate static magnetic fields are permanent magnets, current-carrying conductors and electromagnets.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6DCFB36-E014-C58D-C6B5-21FE094F1373}"/>
              </a:ext>
            </a:extLst>
          </p:cNvPr>
          <p:cNvSpPr txBox="1">
            <a:spLocks/>
          </p:cNvSpPr>
          <p:nvPr/>
        </p:nvSpPr>
        <p:spPr>
          <a:xfrm>
            <a:off x="585743" y="4345110"/>
            <a:ext cx="4651976" cy="1118425"/>
          </a:xfrm>
          <a:prstGeom prst="rect">
            <a:avLst/>
          </a:prstGeom>
        </p:spPr>
        <p:txBody>
          <a:bodyPr vert="horz" lIns="45720" tIns="0" rIns="0" bIns="0" rtlCol="0">
            <a:noAutofit/>
          </a:bodyPr>
          <a:lstStyle>
            <a:lvl1pPr marL="171450" indent="-17145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0050" indent="-17145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2"/>
              </a:buClr>
              <a:buFont typeface="System Font Regular"/>
              <a:buChar char="-"/>
              <a:defRPr sz="2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628650" indent="-1714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rgbClr val="4F4F4F"/>
                </a:solidFill>
                <a:latin typeface="+mn-lt"/>
                <a:ea typeface="+mn-ea"/>
                <a:cs typeface="+mn-cs"/>
              </a:defRPr>
            </a:lvl3pPr>
            <a:lvl4pPr marL="857250" indent="-1714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rgbClr val="4F4F4F"/>
                </a:solidFill>
                <a:latin typeface="+mn-lt"/>
                <a:ea typeface="+mn-ea"/>
                <a:cs typeface="+mn-cs"/>
              </a:defRPr>
            </a:lvl4pPr>
            <a:lvl5pPr marL="1085850" indent="-1714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rgbClr val="4F4F4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/>
              <a:t>Applications</a:t>
            </a:r>
            <a:r>
              <a:rPr lang="en-US" sz="2000"/>
              <a:t>: transformers, inductors, electric motors, generators, magnetic storage devices, medical imaging…</a:t>
            </a:r>
            <a:endParaRPr lang="en-US"/>
          </a:p>
        </p:txBody>
      </p:sp>
      <p:pic>
        <p:nvPicPr>
          <p:cNvPr id="4" name="Imagem 4">
            <a:extLst>
              <a:ext uri="{FF2B5EF4-FFF2-40B4-BE49-F238E27FC236}">
                <a16:creationId xmlns:a16="http://schemas.microsoft.com/office/drawing/2014/main" id="{F0ED4281-FD0C-087A-80D6-19E50AB4716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6617" y="3775040"/>
            <a:ext cx="1841870" cy="1502979"/>
          </a:xfrm>
          <a:prstGeom prst="rect">
            <a:avLst/>
          </a:prstGeom>
        </p:spPr>
      </p:pic>
      <p:pic>
        <p:nvPicPr>
          <p:cNvPr id="9" name="Picture 8" descr="A close-up of a coil&#10;&#10;Description automatically generated">
            <a:extLst>
              <a:ext uri="{FF2B5EF4-FFF2-40B4-BE49-F238E27FC236}">
                <a16:creationId xmlns:a16="http://schemas.microsoft.com/office/drawing/2014/main" id="{C06F3A0E-70DE-DEE4-281B-B1626F7A6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216" y="3787456"/>
            <a:ext cx="2582902" cy="1531438"/>
          </a:xfrm>
          <a:prstGeom prst="rect">
            <a:avLst/>
          </a:prstGeom>
        </p:spPr>
      </p:pic>
      <p:pic>
        <p:nvPicPr>
          <p:cNvPr id="11" name="Picture 10" descr="A magnet with a couple of magnets&#10;&#10;Description automatically generated with medium confidence">
            <a:extLst>
              <a:ext uri="{FF2B5EF4-FFF2-40B4-BE49-F238E27FC236}">
                <a16:creationId xmlns:a16="http://schemas.microsoft.com/office/drawing/2014/main" id="{7891250A-F0AD-3453-1650-A76418D3E8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639" y="1905000"/>
            <a:ext cx="3202953" cy="213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42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562349-8532-988E-A6F8-B8A575D9F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650" y="1190567"/>
            <a:ext cx="8981750" cy="4830206"/>
          </a:xfrm>
          <a:prstGeom prst="rect">
            <a:avLst/>
          </a:prstGeom>
        </p:spPr>
      </p:pic>
      <p:sp>
        <p:nvSpPr>
          <p:cNvPr id="330" name="Google Shape;330;p40"/>
          <p:cNvSpPr txBox="1">
            <a:spLocks noGrp="1"/>
          </p:cNvSpPr>
          <p:nvPr>
            <p:ph type="title"/>
          </p:nvPr>
        </p:nvSpPr>
        <p:spPr>
          <a:xfrm>
            <a:off x="415600" y="247367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/>
              <a:t>Step 6: Solution Setup</a:t>
            </a:r>
            <a:endParaRPr/>
          </a:p>
          <a:p>
            <a:endParaRPr/>
          </a:p>
        </p:txBody>
      </p:sp>
      <p:sp>
        <p:nvSpPr>
          <p:cNvPr id="331" name="Google Shape;331;p40"/>
          <p:cNvSpPr txBox="1"/>
          <p:nvPr/>
        </p:nvSpPr>
        <p:spPr>
          <a:xfrm>
            <a:off x="551400" y="2628333"/>
            <a:ext cx="1714000" cy="5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>
                <a:latin typeface="Open Sans"/>
                <a:ea typeface="Open Sans"/>
                <a:cs typeface="Open Sans"/>
                <a:sym typeface="Open Sans"/>
              </a:rPr>
              <a:t>Select and Right+Click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3" name="Google Shape;333;p40"/>
          <p:cNvSpPr/>
          <p:nvPr/>
        </p:nvSpPr>
        <p:spPr>
          <a:xfrm>
            <a:off x="2981550" y="2610316"/>
            <a:ext cx="519200" cy="1728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334" name="Google Shape;334;p40"/>
          <p:cNvCxnSpPr>
            <a:cxnSpLocks/>
            <a:stCxn id="333" idx="1"/>
            <a:endCxn id="331" idx="3"/>
          </p:cNvCxnSpPr>
          <p:nvPr/>
        </p:nvCxnSpPr>
        <p:spPr>
          <a:xfrm rot="10800000" flipV="1">
            <a:off x="2265400" y="2696715"/>
            <a:ext cx="716150" cy="227617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335" name="Google Shape;335;p40"/>
          <p:cNvSpPr/>
          <p:nvPr/>
        </p:nvSpPr>
        <p:spPr>
          <a:xfrm>
            <a:off x="3276600" y="2820382"/>
            <a:ext cx="1295400" cy="1728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2" name="Google Shape;343;p41">
            <a:extLst>
              <a:ext uri="{FF2B5EF4-FFF2-40B4-BE49-F238E27FC236}">
                <a16:creationId xmlns:a16="http://schemas.microsoft.com/office/drawing/2014/main" id="{9E4234D3-BDD6-71F1-3FB3-BA129E1C9826}"/>
              </a:ext>
            </a:extLst>
          </p:cNvPr>
          <p:cNvSpPr txBox="1"/>
          <p:nvPr/>
        </p:nvSpPr>
        <p:spPr>
          <a:xfrm>
            <a:off x="464350" y="3933668"/>
            <a:ext cx="2188600" cy="188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>
                <a:latin typeface="Open Sans"/>
                <a:ea typeface="Open Sans"/>
                <a:cs typeface="Open Sans"/>
                <a:sym typeface="Open Sans"/>
              </a:rPr>
              <a:t>Click on OK</a:t>
            </a:r>
            <a:br>
              <a:rPr lang="en">
                <a:latin typeface="Open Sans"/>
                <a:ea typeface="Open Sans"/>
                <a:cs typeface="Open Sans"/>
                <a:sym typeface="Open Sans"/>
              </a:rPr>
            </a:br>
            <a:r>
              <a:rPr lang="en">
                <a:latin typeface="Open Sans"/>
                <a:ea typeface="Open Sans"/>
                <a:cs typeface="Open Sans"/>
                <a:sym typeface="Open Sans"/>
              </a:rPr>
              <a:t>The default simulation setup is sufficient for this problem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B22D81-19AB-2EAC-16EA-003251AAF8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1149" y="2090675"/>
            <a:ext cx="2639551" cy="3624541"/>
          </a:xfrm>
          <a:prstGeom prst="rect">
            <a:avLst/>
          </a:prstGeom>
        </p:spPr>
      </p:pic>
      <p:sp>
        <p:nvSpPr>
          <p:cNvPr id="15" name="Google Shape;333;p40">
            <a:extLst>
              <a:ext uri="{FF2B5EF4-FFF2-40B4-BE49-F238E27FC236}">
                <a16:creationId xmlns:a16="http://schemas.microsoft.com/office/drawing/2014/main" id="{1942CD37-A07F-0B74-922B-BC034C82B4F6}"/>
              </a:ext>
            </a:extLst>
          </p:cNvPr>
          <p:cNvSpPr/>
          <p:nvPr/>
        </p:nvSpPr>
        <p:spPr>
          <a:xfrm>
            <a:off x="7086600" y="5498682"/>
            <a:ext cx="519200" cy="216533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16" name="Google Shape;334;p40">
            <a:extLst>
              <a:ext uri="{FF2B5EF4-FFF2-40B4-BE49-F238E27FC236}">
                <a16:creationId xmlns:a16="http://schemas.microsoft.com/office/drawing/2014/main" id="{A8A59CA9-3C48-22B5-570C-DB8BF6F859A6}"/>
              </a:ext>
            </a:extLst>
          </p:cNvPr>
          <p:cNvCxnSpPr>
            <a:cxnSpLocks/>
            <a:stCxn id="15" idx="1"/>
            <a:endCxn id="12" idx="3"/>
          </p:cNvCxnSpPr>
          <p:nvPr/>
        </p:nvCxnSpPr>
        <p:spPr>
          <a:xfrm rot="10800000">
            <a:off x="2652950" y="4877223"/>
            <a:ext cx="4433650" cy="729726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stealth" w="med" len="med"/>
          </a:ln>
        </p:spPr>
      </p:cxnSp>
    </p:spTree>
    <p:extLst>
      <p:ext uri="{BB962C8B-B14F-4D97-AF65-F5344CB8AC3E}">
        <p14:creationId xmlns:p14="http://schemas.microsoft.com/office/powerpoint/2010/main" val="39456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B0B1A9-7F5D-1DA7-1010-2C3350532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190567"/>
            <a:ext cx="9033200" cy="4865118"/>
          </a:xfrm>
          <a:prstGeom prst="rect">
            <a:avLst/>
          </a:prstGeom>
        </p:spPr>
      </p:pic>
      <p:sp>
        <p:nvSpPr>
          <p:cNvPr id="348" name="Google Shape;348;p42"/>
          <p:cNvSpPr txBox="1">
            <a:spLocks noGrp="1"/>
          </p:cNvSpPr>
          <p:nvPr>
            <p:ph type="title"/>
          </p:nvPr>
        </p:nvSpPr>
        <p:spPr>
          <a:xfrm>
            <a:off x="415600" y="247367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/>
              <a:t>Step 7: Simulation Validation</a:t>
            </a:r>
            <a:endParaRPr/>
          </a:p>
          <a:p>
            <a:endParaRPr/>
          </a:p>
        </p:txBody>
      </p:sp>
      <p:sp>
        <p:nvSpPr>
          <p:cNvPr id="350" name="Google Shape;350;p42"/>
          <p:cNvSpPr/>
          <p:nvPr/>
        </p:nvSpPr>
        <p:spPr>
          <a:xfrm>
            <a:off x="3873800" y="1750467"/>
            <a:ext cx="393200" cy="136066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51" name="Google Shape;351;p42"/>
          <p:cNvSpPr txBox="1"/>
          <p:nvPr/>
        </p:nvSpPr>
        <p:spPr>
          <a:xfrm>
            <a:off x="3839058" y="1795833"/>
            <a:ext cx="549800" cy="33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>
                <a:latin typeface="Open Sans"/>
                <a:ea typeface="Open Sans"/>
                <a:cs typeface="Open Sans"/>
                <a:sym typeface="Open Sans"/>
              </a:rPr>
              <a:t>(1)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2" name="Google Shape;352;p42"/>
          <p:cNvSpPr/>
          <p:nvPr/>
        </p:nvSpPr>
        <p:spPr>
          <a:xfrm>
            <a:off x="4581158" y="1319775"/>
            <a:ext cx="296400" cy="5932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53" name="Google Shape;353;p42"/>
          <p:cNvSpPr txBox="1"/>
          <p:nvPr/>
        </p:nvSpPr>
        <p:spPr>
          <a:xfrm>
            <a:off x="4841600" y="1544633"/>
            <a:ext cx="556000" cy="2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>
                <a:latin typeface="Open Sans"/>
                <a:ea typeface="Open Sans"/>
                <a:cs typeface="Open Sans"/>
                <a:sym typeface="Open Sans"/>
              </a:rPr>
              <a:t>(2)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4" name="Google Shape;354;p42"/>
          <p:cNvSpPr txBox="1"/>
          <p:nvPr/>
        </p:nvSpPr>
        <p:spPr>
          <a:xfrm>
            <a:off x="267300" y="2449002"/>
            <a:ext cx="2283600" cy="2745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>
                <a:latin typeface="Open Sans"/>
                <a:ea typeface="Open Sans"/>
                <a:cs typeface="Open Sans"/>
                <a:sym typeface="Open Sans"/>
              </a:rPr>
              <a:t>Ensure that there are no errors in the simulation</a:t>
            </a:r>
            <a:br>
              <a:rPr lang="en">
                <a:latin typeface="Open Sans"/>
                <a:ea typeface="Open Sans"/>
                <a:cs typeface="Open Sans"/>
                <a:sym typeface="Open Sans"/>
              </a:rPr>
            </a:b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r>
              <a:rPr lang="en">
                <a:latin typeface="Open Sans"/>
                <a:ea typeface="Open Sans"/>
                <a:cs typeface="Open Sans"/>
                <a:sym typeface="Open Sans"/>
              </a:rPr>
              <a:t>If there are any errors, recheck the previous steps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6D9D22F-C3D1-A256-CBE1-B968CF2AC8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08" r="-108"/>
          <a:stretch/>
        </p:blipFill>
        <p:spPr>
          <a:xfrm>
            <a:off x="5562600" y="2722552"/>
            <a:ext cx="3195960" cy="149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1692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A82ABA-DBEF-2933-899C-BFB225440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1032" y="1227343"/>
            <a:ext cx="8986232" cy="4844873"/>
          </a:xfrm>
          <a:prstGeom prst="rect">
            <a:avLst/>
          </a:prstGeom>
        </p:spPr>
      </p:pic>
      <p:sp>
        <p:nvSpPr>
          <p:cNvPr id="359" name="Google Shape;359;p43"/>
          <p:cNvSpPr txBox="1">
            <a:spLocks noGrp="1"/>
          </p:cNvSpPr>
          <p:nvPr>
            <p:ph type="title"/>
          </p:nvPr>
        </p:nvSpPr>
        <p:spPr>
          <a:xfrm>
            <a:off x="415600" y="247367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/>
              <a:t>Step 8: Running the simulation</a:t>
            </a:r>
            <a:endParaRPr/>
          </a:p>
          <a:p>
            <a:endParaRPr/>
          </a:p>
        </p:txBody>
      </p:sp>
      <p:sp>
        <p:nvSpPr>
          <p:cNvPr id="360" name="Google Shape;360;p43"/>
          <p:cNvSpPr txBox="1"/>
          <p:nvPr/>
        </p:nvSpPr>
        <p:spPr>
          <a:xfrm>
            <a:off x="267300" y="3194800"/>
            <a:ext cx="2283600" cy="5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>
                <a:latin typeface="Open Sans"/>
                <a:ea typeface="Open Sans"/>
                <a:cs typeface="Open Sans"/>
                <a:sym typeface="Open Sans"/>
              </a:rPr>
              <a:t>Finally, analyze the design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2" name="Google Shape;362;p43"/>
          <p:cNvSpPr/>
          <p:nvPr/>
        </p:nvSpPr>
        <p:spPr>
          <a:xfrm>
            <a:off x="4845900" y="1407933"/>
            <a:ext cx="274320" cy="420867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742917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CED411F-BF99-F7C6-BFF3-1FBC87DF0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3721" y="1223617"/>
            <a:ext cx="8982680" cy="4833225"/>
          </a:xfrm>
          <a:prstGeom prst="rect">
            <a:avLst/>
          </a:prstGeom>
        </p:spPr>
      </p:pic>
      <p:sp>
        <p:nvSpPr>
          <p:cNvPr id="367" name="Google Shape;367;p44"/>
          <p:cNvSpPr txBox="1">
            <a:spLocks noGrp="1"/>
          </p:cNvSpPr>
          <p:nvPr>
            <p:ph type="title"/>
          </p:nvPr>
        </p:nvSpPr>
        <p:spPr>
          <a:xfrm>
            <a:off x="415600" y="247367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/>
              <a:t>Step 9: Plotting the Results</a:t>
            </a:r>
            <a:endParaRPr/>
          </a:p>
          <a:p>
            <a:endParaRPr/>
          </a:p>
        </p:txBody>
      </p:sp>
      <p:sp>
        <p:nvSpPr>
          <p:cNvPr id="368" name="Google Shape;368;p44"/>
          <p:cNvSpPr txBox="1"/>
          <p:nvPr/>
        </p:nvSpPr>
        <p:spPr>
          <a:xfrm>
            <a:off x="486724" y="2842975"/>
            <a:ext cx="1516000" cy="5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>
                <a:latin typeface="Open Sans"/>
                <a:ea typeface="Open Sans"/>
                <a:cs typeface="Open Sans"/>
                <a:sym typeface="Open Sans"/>
              </a:rPr>
              <a:t>Right+Click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0" name="Google Shape;370;p44"/>
          <p:cNvSpPr/>
          <p:nvPr/>
        </p:nvSpPr>
        <p:spPr>
          <a:xfrm>
            <a:off x="2981550" y="2825017"/>
            <a:ext cx="432400" cy="1360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371" name="Google Shape;371;p44"/>
          <p:cNvCxnSpPr>
            <a:cxnSpLocks/>
            <a:stCxn id="370" idx="1"/>
            <a:endCxn id="368" idx="3"/>
          </p:cNvCxnSpPr>
          <p:nvPr/>
        </p:nvCxnSpPr>
        <p:spPr>
          <a:xfrm rot="10800000" flipV="1">
            <a:off x="2002724" y="2893017"/>
            <a:ext cx="978826" cy="245958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372" name="Google Shape;372;p44"/>
          <p:cNvSpPr/>
          <p:nvPr/>
        </p:nvSpPr>
        <p:spPr>
          <a:xfrm>
            <a:off x="3352800" y="3161563"/>
            <a:ext cx="2377440" cy="1360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426613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293C5F7-EB3A-F10C-A4CA-44A77FB78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8998" y="1207105"/>
            <a:ext cx="8987401" cy="4842613"/>
          </a:xfrm>
          <a:prstGeom prst="rect">
            <a:avLst/>
          </a:prstGeom>
        </p:spPr>
      </p:pic>
      <p:sp>
        <p:nvSpPr>
          <p:cNvPr id="377" name="Google Shape;377;p45"/>
          <p:cNvSpPr txBox="1">
            <a:spLocks noGrp="1"/>
          </p:cNvSpPr>
          <p:nvPr>
            <p:ph type="title"/>
          </p:nvPr>
        </p:nvSpPr>
        <p:spPr>
          <a:xfrm>
            <a:off x="415600" y="247367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/>
              <a:t>Step 9: Plotting the Results</a:t>
            </a:r>
            <a:endParaRPr/>
          </a:p>
          <a:p>
            <a:endParaRPr/>
          </a:p>
        </p:txBody>
      </p:sp>
      <p:sp>
        <p:nvSpPr>
          <p:cNvPr id="379" name="Google Shape;379;p45"/>
          <p:cNvSpPr/>
          <p:nvPr/>
        </p:nvSpPr>
        <p:spPr>
          <a:xfrm>
            <a:off x="4953000" y="2667000"/>
            <a:ext cx="1093568" cy="2286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accent1"/>
              </a:solidFill>
            </a:endParaRPr>
          </a:p>
        </p:txBody>
      </p:sp>
      <p:sp>
        <p:nvSpPr>
          <p:cNvPr id="380" name="Google Shape;380;p45"/>
          <p:cNvSpPr txBox="1"/>
          <p:nvPr/>
        </p:nvSpPr>
        <p:spPr>
          <a:xfrm>
            <a:off x="152400" y="1626967"/>
            <a:ext cx="16312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>
                <a:latin typeface="Open Sans"/>
                <a:ea typeface="Open Sans"/>
                <a:cs typeface="Open Sans"/>
                <a:sym typeface="Open Sans"/>
              </a:rPr>
              <a:t>Select the line we drew earlier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81" name="Google Shape;381;p45"/>
          <p:cNvCxnSpPr>
            <a:cxnSpLocks/>
            <a:stCxn id="379" idx="1"/>
            <a:endCxn id="380" idx="3"/>
          </p:cNvCxnSpPr>
          <p:nvPr/>
        </p:nvCxnSpPr>
        <p:spPr>
          <a:xfrm rot="10800000">
            <a:off x="1783600" y="1935968"/>
            <a:ext cx="3169400" cy="845333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382" name="Google Shape;382;p45"/>
          <p:cNvSpPr/>
          <p:nvPr/>
        </p:nvSpPr>
        <p:spPr>
          <a:xfrm>
            <a:off x="6067425" y="3342434"/>
            <a:ext cx="859199" cy="1360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accent1"/>
              </a:solidFill>
            </a:endParaRPr>
          </a:p>
        </p:txBody>
      </p:sp>
      <p:sp>
        <p:nvSpPr>
          <p:cNvPr id="383" name="Google Shape;383;p45"/>
          <p:cNvSpPr/>
          <p:nvPr/>
        </p:nvSpPr>
        <p:spPr>
          <a:xfrm>
            <a:off x="6926624" y="3293483"/>
            <a:ext cx="2674576" cy="135517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accent1"/>
              </a:solidFill>
            </a:endParaRPr>
          </a:p>
        </p:txBody>
      </p:sp>
      <p:sp>
        <p:nvSpPr>
          <p:cNvPr id="384" name="Google Shape;384;p45"/>
          <p:cNvSpPr txBox="1"/>
          <p:nvPr/>
        </p:nvSpPr>
        <p:spPr>
          <a:xfrm>
            <a:off x="6404934" y="4176342"/>
            <a:ext cx="3410400" cy="5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>
                <a:latin typeface="Open Sans"/>
                <a:ea typeface="Open Sans"/>
                <a:cs typeface="Open Sans"/>
                <a:sym typeface="Open Sans"/>
              </a:rPr>
              <a:t>We will be plotting B field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85" name="Google Shape;385;p45"/>
          <p:cNvCxnSpPr>
            <a:cxnSpLocks/>
            <a:stCxn id="383" idx="2"/>
            <a:endCxn id="384" idx="0"/>
          </p:cNvCxnSpPr>
          <p:nvPr/>
        </p:nvCxnSpPr>
        <p:spPr>
          <a:xfrm rot="5400000">
            <a:off x="7813352" y="3725782"/>
            <a:ext cx="747342" cy="153778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stealth" w="med" len="med"/>
          </a:ln>
        </p:spPr>
      </p:cxnSp>
    </p:spTree>
    <p:extLst>
      <p:ext uri="{BB962C8B-B14F-4D97-AF65-F5344CB8AC3E}">
        <p14:creationId xmlns:p14="http://schemas.microsoft.com/office/powerpoint/2010/main" val="11838586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3A1423-F170-EBAC-D029-4A662DAFB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3854" y="1233366"/>
            <a:ext cx="9002546" cy="4846081"/>
          </a:xfrm>
          <a:prstGeom prst="rect">
            <a:avLst/>
          </a:prstGeom>
        </p:spPr>
      </p:pic>
      <p:sp>
        <p:nvSpPr>
          <p:cNvPr id="390" name="Google Shape;390;p46"/>
          <p:cNvSpPr txBox="1">
            <a:spLocks noGrp="1"/>
          </p:cNvSpPr>
          <p:nvPr>
            <p:ph type="title"/>
          </p:nvPr>
        </p:nvSpPr>
        <p:spPr>
          <a:xfrm>
            <a:off x="415600" y="247367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/>
              <a:t>Step 9: Plotting the Results</a:t>
            </a:r>
            <a:endParaRPr/>
          </a:p>
          <a:p>
            <a:endParaRPr/>
          </a:p>
        </p:txBody>
      </p:sp>
      <p:sp>
        <p:nvSpPr>
          <p:cNvPr id="392" name="Google Shape;392;p46"/>
          <p:cNvSpPr txBox="1"/>
          <p:nvPr/>
        </p:nvSpPr>
        <p:spPr>
          <a:xfrm>
            <a:off x="374833" y="2244800"/>
            <a:ext cx="1841200" cy="23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>
                <a:latin typeface="Open Sans"/>
                <a:ea typeface="Open Sans"/>
                <a:cs typeface="Open Sans"/>
                <a:sym typeface="Open Sans"/>
              </a:rPr>
              <a:t>Note: For the marker Right+Click -&gt; X Marker</a:t>
            </a:r>
            <a:br>
              <a:rPr lang="en">
                <a:latin typeface="Open Sans"/>
                <a:ea typeface="Open Sans"/>
                <a:cs typeface="Open Sans"/>
                <a:sym typeface="Open Sans"/>
              </a:rPr>
            </a:br>
            <a:br>
              <a:rPr lang="en">
                <a:latin typeface="Open Sans"/>
                <a:ea typeface="Open Sans"/>
                <a:cs typeface="Open Sans"/>
                <a:sym typeface="Open Sans"/>
              </a:rPr>
            </a:br>
            <a:r>
              <a:rPr lang="en">
                <a:latin typeface="Open Sans"/>
                <a:ea typeface="Open Sans"/>
                <a:cs typeface="Open Sans"/>
                <a:sym typeface="Open Sans"/>
              </a:rPr>
              <a:t>You can drag it with your mouse along the X axis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3" name="Google Shape;393;p46"/>
          <p:cNvSpPr/>
          <p:nvPr/>
        </p:nvSpPr>
        <p:spPr>
          <a:xfrm>
            <a:off x="8153400" y="3733800"/>
            <a:ext cx="457200" cy="228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449660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E19F3-619C-8909-7485-9124BDC81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304799"/>
            <a:ext cx="11581505" cy="533393"/>
          </a:xfrm>
        </p:spPr>
        <p:txBody>
          <a:bodyPr anchor="t">
            <a:normAutofit/>
          </a:bodyPr>
          <a:lstStyle/>
          <a:p>
            <a:r>
              <a:rPr lang="en-US"/>
              <a:t>Validation step</a:t>
            </a:r>
          </a:p>
        </p:txBody>
      </p:sp>
      <p:pic>
        <p:nvPicPr>
          <p:cNvPr id="5" name="Graphic 4" descr="Questions outline">
            <a:extLst>
              <a:ext uri="{FF2B5EF4-FFF2-40B4-BE49-F238E27FC236}">
                <a16:creationId xmlns:a16="http://schemas.microsoft.com/office/drawing/2014/main" id="{22E24966-A5E7-6A10-5124-CC8ED29CB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4800" y="2209800"/>
            <a:ext cx="3352800" cy="33528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C7658-7DD6-94F9-C849-DD79213ABF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05000" y="1295400"/>
            <a:ext cx="9671052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Does this value match your theoretical calculations?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985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>
          <a:extLst>
            <a:ext uri="{FF2B5EF4-FFF2-40B4-BE49-F238E27FC236}">
              <a16:creationId xmlns:a16="http://schemas.microsoft.com/office/drawing/2014/main" id="{BEA3C3D8-BB0E-9085-F57B-1AF23FD89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4B9571-58EB-B3A6-6487-7ECA3EB07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5750" y="1219142"/>
            <a:ext cx="9024274" cy="4853075"/>
          </a:xfrm>
          <a:prstGeom prst="rect">
            <a:avLst/>
          </a:prstGeom>
        </p:spPr>
      </p:pic>
      <p:sp>
        <p:nvSpPr>
          <p:cNvPr id="390" name="Google Shape;390;p46">
            <a:extLst>
              <a:ext uri="{FF2B5EF4-FFF2-40B4-BE49-F238E27FC236}">
                <a16:creationId xmlns:a16="http://schemas.microsoft.com/office/drawing/2014/main" id="{E3BF1770-FCC0-DE88-9C23-8084CAFC91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247367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/>
              <a:t>Step 10: Plotting the magnetic field</a:t>
            </a:r>
            <a:endParaRPr/>
          </a:p>
          <a:p>
            <a:endParaRPr/>
          </a:p>
        </p:txBody>
      </p:sp>
      <p:sp>
        <p:nvSpPr>
          <p:cNvPr id="392" name="Google Shape;392;p46">
            <a:extLst>
              <a:ext uri="{FF2B5EF4-FFF2-40B4-BE49-F238E27FC236}">
                <a16:creationId xmlns:a16="http://schemas.microsoft.com/office/drawing/2014/main" id="{2B462A4D-08EC-3841-2D35-6265E8A62191}"/>
              </a:ext>
            </a:extLst>
          </p:cNvPr>
          <p:cNvSpPr txBox="1"/>
          <p:nvPr/>
        </p:nvSpPr>
        <p:spPr>
          <a:xfrm>
            <a:off x="374833" y="2244800"/>
            <a:ext cx="1841200" cy="23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>
                <a:latin typeface="Open Sans"/>
                <a:ea typeface="Open Sans"/>
                <a:cs typeface="Open Sans"/>
                <a:sym typeface="Open Sans"/>
              </a:rPr>
              <a:t>Select the planes: </a:t>
            </a:r>
          </a:p>
          <a:p>
            <a:r>
              <a:rPr lang="en">
                <a:latin typeface="Open Sans"/>
                <a:ea typeface="Open Sans"/>
                <a:cs typeface="Open Sans"/>
                <a:sym typeface="Open Sans"/>
              </a:rPr>
              <a:t>-Global: XY</a:t>
            </a:r>
          </a:p>
          <a:p>
            <a:r>
              <a:rPr lang="en">
                <a:latin typeface="Open Sans"/>
                <a:ea typeface="Open Sans"/>
                <a:cs typeface="Open Sans"/>
                <a:sym typeface="Open Sans"/>
              </a:rPr>
              <a:t>-Global: XZ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" name="Google Shape;379;p45">
            <a:extLst>
              <a:ext uri="{FF2B5EF4-FFF2-40B4-BE49-F238E27FC236}">
                <a16:creationId xmlns:a16="http://schemas.microsoft.com/office/drawing/2014/main" id="{E6FA92EF-3803-72FF-AF36-CCEC558F8567}"/>
              </a:ext>
            </a:extLst>
          </p:cNvPr>
          <p:cNvSpPr/>
          <p:nvPr/>
        </p:nvSpPr>
        <p:spPr>
          <a:xfrm>
            <a:off x="4267200" y="3248909"/>
            <a:ext cx="762000" cy="3048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7" name="Google Shape;381;p45">
            <a:extLst>
              <a:ext uri="{FF2B5EF4-FFF2-40B4-BE49-F238E27FC236}">
                <a16:creationId xmlns:a16="http://schemas.microsoft.com/office/drawing/2014/main" id="{6E57ED7B-35F9-2049-2504-541561D64ED5}"/>
              </a:ext>
            </a:extLst>
          </p:cNvPr>
          <p:cNvCxnSpPr>
            <a:cxnSpLocks/>
            <a:stCxn id="6" idx="1"/>
          </p:cNvCxnSpPr>
          <p:nvPr/>
        </p:nvCxnSpPr>
        <p:spPr>
          <a:xfrm rot="10800000">
            <a:off x="1752600" y="3020309"/>
            <a:ext cx="2514600" cy="381000"/>
          </a:xfrm>
          <a:prstGeom prst="bentConnector3">
            <a:avLst>
              <a:gd name="adj1" fmla="val 35017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stealth" w="med" len="med"/>
          </a:ln>
        </p:spPr>
      </p:cxnSp>
    </p:spTree>
    <p:extLst>
      <p:ext uri="{BB962C8B-B14F-4D97-AF65-F5344CB8AC3E}">
        <p14:creationId xmlns:p14="http://schemas.microsoft.com/office/powerpoint/2010/main" val="35875927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>
          <a:extLst>
            <a:ext uri="{FF2B5EF4-FFF2-40B4-BE49-F238E27FC236}">
              <a16:creationId xmlns:a16="http://schemas.microsoft.com/office/drawing/2014/main" id="{0D799503-7C7C-5243-9512-CFCE28C62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129B17-2FC2-01FF-E49F-5AEED4155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650" y="1219141"/>
            <a:ext cx="8998116" cy="4853075"/>
          </a:xfrm>
          <a:prstGeom prst="rect">
            <a:avLst/>
          </a:prstGeom>
        </p:spPr>
      </p:pic>
      <p:sp>
        <p:nvSpPr>
          <p:cNvPr id="390" name="Google Shape;390;p46">
            <a:extLst>
              <a:ext uri="{FF2B5EF4-FFF2-40B4-BE49-F238E27FC236}">
                <a16:creationId xmlns:a16="http://schemas.microsoft.com/office/drawing/2014/main" id="{4BC700C4-E17C-968F-6626-49B5C3034C6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247367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/>
              <a:t>Step 10: Plotting the magnetic field</a:t>
            </a:r>
            <a:endParaRPr/>
          </a:p>
          <a:p>
            <a:endParaRPr/>
          </a:p>
        </p:txBody>
      </p:sp>
      <p:sp>
        <p:nvSpPr>
          <p:cNvPr id="2" name="Google Shape;368;p44">
            <a:extLst>
              <a:ext uri="{FF2B5EF4-FFF2-40B4-BE49-F238E27FC236}">
                <a16:creationId xmlns:a16="http://schemas.microsoft.com/office/drawing/2014/main" id="{E4A40020-6622-740C-E603-0A6797DFFBE3}"/>
              </a:ext>
            </a:extLst>
          </p:cNvPr>
          <p:cNvSpPr txBox="1"/>
          <p:nvPr/>
        </p:nvSpPr>
        <p:spPr>
          <a:xfrm>
            <a:off x="498520" y="2942497"/>
            <a:ext cx="1516000" cy="5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latin typeface="Open Sans"/>
                <a:ea typeface="Open Sans"/>
                <a:cs typeface="Open Sans"/>
                <a:sym typeface="Open Sans"/>
              </a:rPr>
              <a:t>Right+Click</a:t>
            </a:r>
            <a:endParaRPr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" name="Google Shape;370;p44">
            <a:extLst>
              <a:ext uri="{FF2B5EF4-FFF2-40B4-BE49-F238E27FC236}">
                <a16:creationId xmlns:a16="http://schemas.microsoft.com/office/drawing/2014/main" id="{21187CA5-8540-86A2-3119-30D2B70E569D}"/>
              </a:ext>
            </a:extLst>
          </p:cNvPr>
          <p:cNvSpPr/>
          <p:nvPr/>
        </p:nvSpPr>
        <p:spPr>
          <a:xfrm>
            <a:off x="3013548" y="3133723"/>
            <a:ext cx="567852" cy="1524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" name="Google Shape;372;p44">
            <a:extLst>
              <a:ext uri="{FF2B5EF4-FFF2-40B4-BE49-F238E27FC236}">
                <a16:creationId xmlns:a16="http://schemas.microsoft.com/office/drawing/2014/main" id="{2B83EA01-97D8-C6E2-257B-0E28758B93A9}"/>
              </a:ext>
            </a:extLst>
          </p:cNvPr>
          <p:cNvSpPr/>
          <p:nvPr/>
        </p:nvSpPr>
        <p:spPr>
          <a:xfrm>
            <a:off x="3505201" y="3238497"/>
            <a:ext cx="2819400" cy="1524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C169731-32B2-7051-08D9-78E2BE6E9FE5}"/>
              </a:ext>
            </a:extLst>
          </p:cNvPr>
          <p:cNvCxnSpPr>
            <a:cxnSpLocks/>
          </p:cNvCxnSpPr>
          <p:nvPr/>
        </p:nvCxnSpPr>
        <p:spPr>
          <a:xfrm>
            <a:off x="1909670" y="3247297"/>
            <a:ext cx="99050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46493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>
          <a:extLst>
            <a:ext uri="{FF2B5EF4-FFF2-40B4-BE49-F238E27FC236}">
              <a16:creationId xmlns:a16="http://schemas.microsoft.com/office/drawing/2014/main" id="{B55CE2E4-4841-61D0-3615-7DD89E97A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425F9E-FDE3-CCD8-98CC-E5EC749F7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7224" y="1241873"/>
            <a:ext cx="8982005" cy="4830344"/>
          </a:xfrm>
          <a:prstGeom prst="rect">
            <a:avLst/>
          </a:prstGeom>
        </p:spPr>
      </p:pic>
      <p:sp>
        <p:nvSpPr>
          <p:cNvPr id="390" name="Google Shape;390;p46">
            <a:extLst>
              <a:ext uri="{FF2B5EF4-FFF2-40B4-BE49-F238E27FC236}">
                <a16:creationId xmlns:a16="http://schemas.microsoft.com/office/drawing/2014/main" id="{DA0851D8-C130-01F2-60FD-6AF8A6658BB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247367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/>
              <a:t>Step 10: Plotting the magnetic field</a:t>
            </a:r>
            <a:endParaRPr/>
          </a:p>
          <a:p>
            <a:endParaRPr/>
          </a:p>
        </p:txBody>
      </p:sp>
      <p:sp>
        <p:nvSpPr>
          <p:cNvPr id="2" name="Google Shape;368;p44">
            <a:extLst>
              <a:ext uri="{FF2B5EF4-FFF2-40B4-BE49-F238E27FC236}">
                <a16:creationId xmlns:a16="http://schemas.microsoft.com/office/drawing/2014/main" id="{FDB9CEBF-3AD1-6E1F-ED5F-531E1310BF1A}"/>
              </a:ext>
            </a:extLst>
          </p:cNvPr>
          <p:cNvSpPr txBox="1"/>
          <p:nvPr/>
        </p:nvSpPr>
        <p:spPr>
          <a:xfrm>
            <a:off x="774598" y="3657045"/>
            <a:ext cx="1740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>
                <a:latin typeface="Open Sans"/>
                <a:ea typeface="Open Sans"/>
                <a:cs typeface="Open Sans"/>
                <a:sym typeface="Open Sans"/>
              </a:rPr>
              <a:t>Select Mag_H and click on Done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" name="Google Shape;372;p44">
            <a:extLst>
              <a:ext uri="{FF2B5EF4-FFF2-40B4-BE49-F238E27FC236}">
                <a16:creationId xmlns:a16="http://schemas.microsoft.com/office/drawing/2014/main" id="{3656D0F8-C2CB-D2FF-D069-94BE384644C8}"/>
              </a:ext>
            </a:extLst>
          </p:cNvPr>
          <p:cNvSpPr/>
          <p:nvPr/>
        </p:nvSpPr>
        <p:spPr>
          <a:xfrm>
            <a:off x="7288227" y="3200400"/>
            <a:ext cx="636574" cy="1524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50099B37-DC60-4305-D090-ED1BB457E0D4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2515198" y="3999945"/>
            <a:ext cx="4434646" cy="572055"/>
          </a:xfrm>
          <a:prstGeom prst="bentConnector3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7519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16F5B-788D-2942-7192-3FA3CA416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Analytical Assignment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7506FE7-AF68-E9BC-D818-240324CEDC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884346" y="2133572"/>
                <a:ext cx="9078158" cy="14478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/>
                  <a:t>Consider a loop of radius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/>
                  <a:t> centered on the </a:t>
                </a:r>
                <a:r>
                  <a:rPr lang="en-US" i="1"/>
                  <a:t>x − y </a:t>
                </a:r>
                <a:r>
                  <a:rPr lang="en-US"/>
                  <a:t>plane. Find the magnetic flux density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/>
                  <a:t> at the point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(0, 0, 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/>
                  <a:t> from the loop, when the loop is carrying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/>
                  <a:t> </a:t>
                </a:r>
                <a:r>
                  <a:rPr lang="en-US" i="1"/>
                  <a:t>Amps</a:t>
                </a:r>
                <a:r>
                  <a:rPr lang="en-US"/>
                  <a:t> of current.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7506FE7-AF68-E9BC-D818-240324CEDC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84346" y="2133572"/>
                <a:ext cx="9078158" cy="1447800"/>
              </a:xfrm>
              <a:blipFill>
                <a:blip r:embed="rId2"/>
                <a:stretch>
                  <a:fillRect l="-1007" t="-5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raphic 4" descr="Lightbulb and pencil outline">
            <a:extLst>
              <a:ext uri="{FF2B5EF4-FFF2-40B4-BE49-F238E27FC236}">
                <a16:creationId xmlns:a16="http://schemas.microsoft.com/office/drawing/2014/main" id="{B49DEAD3-AE94-0C23-E2E9-3501F40546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7921" y="2133572"/>
            <a:ext cx="1752600" cy="1752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D31A59F-37F4-0363-8C7E-00721014C8B7}"/>
                  </a:ext>
                </a:extLst>
              </p:cNvPr>
              <p:cNvSpPr txBox="1"/>
              <p:nvPr/>
            </p:nvSpPr>
            <p:spPr>
              <a:xfrm>
                <a:off x="2808146" y="1097404"/>
                <a:ext cx="9078158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b="1"/>
                  <a:t>Calculate from the Biot-Savart law,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𝐁</m:t>
                        </m:r>
                      </m:e>
                    </m:acc>
                  </m:oMath>
                </a14:m>
                <a:r>
                  <a:rPr lang="en-US" sz="2800" b="1">
                    <a:solidFill>
                      <a:schemeClr val="tx1"/>
                    </a:solidFill>
                  </a:rPr>
                  <a:t> field created by a current-carrying loop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D31A59F-37F4-0363-8C7E-00721014C8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8146" y="1097404"/>
                <a:ext cx="9078158" cy="954107"/>
              </a:xfrm>
              <a:prstGeom prst="rect">
                <a:avLst/>
              </a:prstGeom>
              <a:blipFill>
                <a:blip r:embed="rId5"/>
                <a:stretch>
                  <a:fillRect l="-1410" t="-5732" b="-17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F076EB8-B1D0-9BBD-8923-8C68BF2B62DF}"/>
              </a:ext>
            </a:extLst>
          </p:cNvPr>
          <p:cNvCxnSpPr>
            <a:cxnSpLocks/>
          </p:cNvCxnSpPr>
          <p:nvPr/>
        </p:nvCxnSpPr>
        <p:spPr>
          <a:xfrm flipH="1">
            <a:off x="6102671" y="5154016"/>
            <a:ext cx="1259551" cy="80914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2DAECD6-71A0-CC4E-209B-0E5EAB004F5C}"/>
              </a:ext>
            </a:extLst>
          </p:cNvPr>
          <p:cNvCxnSpPr>
            <a:cxnSpLocks/>
          </p:cNvCxnSpPr>
          <p:nvPr/>
        </p:nvCxnSpPr>
        <p:spPr>
          <a:xfrm flipV="1">
            <a:off x="7306447" y="5106985"/>
            <a:ext cx="2523353" cy="835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A4010E8B-8358-87BB-F543-281B722E386E}"/>
              </a:ext>
            </a:extLst>
          </p:cNvPr>
          <p:cNvSpPr/>
          <p:nvPr/>
        </p:nvSpPr>
        <p:spPr>
          <a:xfrm>
            <a:off x="5410200" y="4620726"/>
            <a:ext cx="3810000" cy="990600"/>
          </a:xfrm>
          <a:prstGeom prst="ellips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CFC62D8-78A2-47BE-28EA-27481C606250}"/>
              </a:ext>
            </a:extLst>
          </p:cNvPr>
          <p:cNvSpPr/>
          <p:nvPr/>
        </p:nvSpPr>
        <p:spPr>
          <a:xfrm>
            <a:off x="5715000" y="4744923"/>
            <a:ext cx="3276600" cy="731975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EFD4D6C-7C11-F02B-9776-55B3347E45F7}"/>
                  </a:ext>
                </a:extLst>
              </p:cNvPr>
              <p:cNvSpPr txBox="1"/>
              <p:nvPr/>
            </p:nvSpPr>
            <p:spPr>
              <a:xfrm>
                <a:off x="7417156" y="3709466"/>
                <a:ext cx="18585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/>
                  <a:t>Observation point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(0, 0, 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EFD4D6C-7C11-F02B-9776-55B3347E45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7156" y="3709466"/>
                <a:ext cx="1858522" cy="646331"/>
              </a:xfrm>
              <a:prstGeom prst="rect">
                <a:avLst/>
              </a:prstGeom>
              <a:blipFill>
                <a:blip r:embed="rId6"/>
                <a:stretch>
                  <a:fillRect l="-2951" t="-5660" r="-2623" b="-6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10">
            <a:extLst>
              <a:ext uri="{FF2B5EF4-FFF2-40B4-BE49-F238E27FC236}">
                <a16:creationId xmlns:a16="http://schemas.microsoft.com/office/drawing/2014/main" id="{01BD3B20-A27C-4E89-2520-2EB630A8E377}"/>
              </a:ext>
            </a:extLst>
          </p:cNvPr>
          <p:cNvSpPr/>
          <p:nvPr/>
        </p:nvSpPr>
        <p:spPr>
          <a:xfrm>
            <a:off x="7315200" y="4011016"/>
            <a:ext cx="76200" cy="76200"/>
          </a:xfrm>
          <a:prstGeom prst="ellipse">
            <a:avLst/>
          </a:prstGeom>
          <a:solidFill>
            <a:schemeClr val="tx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6777EE7-97BC-A2FD-7CF9-A7112D04A751}"/>
                  </a:ext>
                </a:extLst>
              </p:cNvPr>
              <p:cNvSpPr txBox="1"/>
              <p:nvPr/>
            </p:nvSpPr>
            <p:spPr>
              <a:xfrm>
                <a:off x="8100291" y="5766463"/>
                <a:ext cx="114332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6777EE7-97BC-A2FD-7CF9-A7112D04A7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0291" y="5766463"/>
                <a:ext cx="114332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7BC2912-09B6-D230-2DC3-CC8112D3E5D2}"/>
                  </a:ext>
                </a:extLst>
              </p:cNvPr>
              <p:cNvSpPr txBox="1"/>
              <p:nvPr/>
            </p:nvSpPr>
            <p:spPr>
              <a:xfrm>
                <a:off x="5354057" y="6021959"/>
                <a:ext cx="114332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7BC2912-09B6-D230-2DC3-CC8112D3E5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4057" y="6021959"/>
                <a:ext cx="1143328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60CCD9F-42C0-F878-11EF-B705662E8D07}"/>
                  </a:ext>
                </a:extLst>
              </p:cNvPr>
              <p:cNvSpPr txBox="1"/>
              <p:nvPr/>
            </p:nvSpPr>
            <p:spPr>
              <a:xfrm>
                <a:off x="6611903" y="3440317"/>
                <a:ext cx="114332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60CCD9F-42C0-F878-11EF-B705662E8D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1903" y="3440317"/>
                <a:ext cx="1143328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1F688CC-772A-808D-36D1-B992C80D4935}"/>
              </a:ext>
            </a:extLst>
          </p:cNvPr>
          <p:cNvCxnSpPr>
            <a:cxnSpLocks/>
          </p:cNvCxnSpPr>
          <p:nvPr/>
        </p:nvCxnSpPr>
        <p:spPr>
          <a:xfrm flipH="1">
            <a:off x="6839994" y="5106986"/>
            <a:ext cx="515557" cy="3550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CAC574F-2B77-CA0F-764C-E367CF4F7E53}"/>
              </a:ext>
            </a:extLst>
          </p:cNvPr>
          <p:cNvCxnSpPr>
            <a:cxnSpLocks/>
            <a:endCxn id="9" idx="6"/>
          </p:cNvCxnSpPr>
          <p:nvPr/>
        </p:nvCxnSpPr>
        <p:spPr>
          <a:xfrm>
            <a:off x="7355551" y="5106986"/>
            <a:ext cx="1636049" cy="39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Arc 16">
            <a:extLst>
              <a:ext uri="{FF2B5EF4-FFF2-40B4-BE49-F238E27FC236}">
                <a16:creationId xmlns:a16="http://schemas.microsoft.com/office/drawing/2014/main" id="{193E6000-93BE-AB5B-36BC-FD3ACD71A9E7}"/>
              </a:ext>
            </a:extLst>
          </p:cNvPr>
          <p:cNvSpPr/>
          <p:nvPr/>
        </p:nvSpPr>
        <p:spPr>
          <a:xfrm>
            <a:off x="8135394" y="4611685"/>
            <a:ext cx="1362847" cy="990600"/>
          </a:xfrm>
          <a:prstGeom prst="arc">
            <a:avLst>
              <a:gd name="adj1" fmla="val 16141735"/>
              <a:gd name="adj2" fmla="val 23218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Connector: Curved 17">
            <a:extLst>
              <a:ext uri="{FF2B5EF4-FFF2-40B4-BE49-F238E27FC236}">
                <a16:creationId xmlns:a16="http://schemas.microsoft.com/office/drawing/2014/main" id="{37E0E84D-41E8-6364-7E0A-7A43B44DE009}"/>
              </a:ext>
            </a:extLst>
          </p:cNvPr>
          <p:cNvCxnSpPr>
            <a:stCxn id="17" idx="2"/>
          </p:cNvCxnSpPr>
          <p:nvPr/>
        </p:nvCxnSpPr>
        <p:spPr>
          <a:xfrm rot="5400000">
            <a:off x="8329748" y="4671732"/>
            <a:ext cx="684414" cy="1646709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5580CF3-501A-344D-7615-C741E15CBBB1}"/>
              </a:ext>
            </a:extLst>
          </p:cNvPr>
          <p:cNvCxnSpPr>
            <a:cxnSpLocks/>
          </p:cNvCxnSpPr>
          <p:nvPr/>
        </p:nvCxnSpPr>
        <p:spPr>
          <a:xfrm flipH="1" flipV="1">
            <a:off x="7340956" y="3588129"/>
            <a:ext cx="8110" cy="151885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0BC834E-1014-30F2-C861-B2CF4E69BB4B}"/>
              </a:ext>
            </a:extLst>
          </p:cNvPr>
          <p:cNvCxnSpPr>
            <a:cxnSpLocks/>
          </p:cNvCxnSpPr>
          <p:nvPr/>
        </p:nvCxnSpPr>
        <p:spPr>
          <a:xfrm flipH="1">
            <a:off x="5645273" y="5106985"/>
            <a:ext cx="1703793" cy="18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EC0E8E1-7A5D-FEF9-666D-E3693A79111C}"/>
                  </a:ext>
                </a:extLst>
              </p:cNvPr>
              <p:cNvSpPr txBox="1"/>
              <p:nvPr/>
            </p:nvSpPr>
            <p:spPr>
              <a:xfrm>
                <a:off x="6318653" y="4791876"/>
                <a:ext cx="114336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R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EC0E8E1-7A5D-FEF9-666D-E3693A7911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8653" y="4791876"/>
                <a:ext cx="1143361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EBA7CF9-481C-6C27-7D81-2B4F555E528D}"/>
              </a:ext>
            </a:extLst>
          </p:cNvPr>
          <p:cNvCxnSpPr>
            <a:cxnSpLocks/>
            <a:endCxn id="11" idx="3"/>
          </p:cNvCxnSpPr>
          <p:nvPr/>
        </p:nvCxnSpPr>
        <p:spPr>
          <a:xfrm flipV="1">
            <a:off x="5592626" y="4076057"/>
            <a:ext cx="1733733" cy="10258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75A9B85-5424-904B-514B-1C8A60B48FAB}"/>
                  </a:ext>
                </a:extLst>
              </p:cNvPr>
              <p:cNvSpPr txBox="1"/>
              <p:nvPr/>
            </p:nvSpPr>
            <p:spPr>
              <a:xfrm>
                <a:off x="6343554" y="4087909"/>
                <a:ext cx="7542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75A9B85-5424-904B-514B-1C8A60B48F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3554" y="4087909"/>
                <a:ext cx="754218" cy="369332"/>
              </a:xfrm>
              <a:prstGeom prst="rect">
                <a:avLst/>
              </a:prstGeom>
              <a:blipFill>
                <a:blip r:embed="rId11"/>
                <a:stretch>
                  <a:fillRect r="-5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3E2B485-63DD-0E3F-FB47-4CF85D9F6B03}"/>
              </a:ext>
            </a:extLst>
          </p:cNvPr>
          <p:cNvCxnSpPr>
            <a:cxnSpLocks/>
          </p:cNvCxnSpPr>
          <p:nvPr/>
        </p:nvCxnSpPr>
        <p:spPr>
          <a:xfrm>
            <a:off x="5599297" y="5087047"/>
            <a:ext cx="274774" cy="2587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B20760C-F7E2-8DD8-A1A6-28D36196F98D}"/>
                  </a:ext>
                </a:extLst>
              </p:cNvPr>
              <p:cNvSpPr txBox="1"/>
              <p:nvPr/>
            </p:nvSpPr>
            <p:spPr>
              <a:xfrm>
                <a:off x="5212698" y="5196799"/>
                <a:ext cx="544598" cy="3754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</m:acc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B20760C-F7E2-8DD8-A1A6-28D36196F9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2698" y="5196799"/>
                <a:ext cx="544598" cy="375424"/>
              </a:xfrm>
              <a:prstGeom prst="rect">
                <a:avLst/>
              </a:prstGeom>
              <a:blipFill>
                <a:blip r:embed="rId12"/>
                <a:stretch>
                  <a:fillRect r="-415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Arc 25">
            <a:extLst>
              <a:ext uri="{FF2B5EF4-FFF2-40B4-BE49-F238E27FC236}">
                <a16:creationId xmlns:a16="http://schemas.microsoft.com/office/drawing/2014/main" id="{2F5B11B9-BC88-D736-4E41-637EE817DC4A}"/>
              </a:ext>
            </a:extLst>
          </p:cNvPr>
          <p:cNvSpPr/>
          <p:nvPr/>
        </p:nvSpPr>
        <p:spPr>
          <a:xfrm>
            <a:off x="5832954" y="4948198"/>
            <a:ext cx="184391" cy="292137"/>
          </a:xfrm>
          <a:prstGeom prst="arc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3D116AC-930A-37B7-F644-2F97E89F172B}"/>
                  </a:ext>
                </a:extLst>
              </p:cNvPr>
              <p:cNvSpPr txBox="1"/>
              <p:nvPr/>
            </p:nvSpPr>
            <p:spPr>
              <a:xfrm>
                <a:off x="6009392" y="4784975"/>
                <a:ext cx="38391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3D116AC-930A-37B7-F644-2F97E89F17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9392" y="4784975"/>
                <a:ext cx="383914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3CC0B31-BF98-34BD-8ABD-6360051487AC}"/>
                  </a:ext>
                </a:extLst>
              </p:cNvPr>
              <p:cNvSpPr txBox="1"/>
              <p:nvPr/>
            </p:nvSpPr>
            <p:spPr>
              <a:xfrm>
                <a:off x="9544403" y="4924138"/>
                <a:ext cx="114332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3CC0B31-BF98-34BD-8ABD-6360051487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4403" y="4924138"/>
                <a:ext cx="1143328" cy="369332"/>
              </a:xfrm>
              <a:prstGeom prst="rect">
                <a:avLst/>
              </a:prstGeom>
              <a:blipFill>
                <a:blip r:embed="rId1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501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1" grpId="0" animBg="1"/>
      <p:bldP spid="12" grpId="0"/>
      <p:bldP spid="13" grpId="0"/>
      <p:bldP spid="14" grpId="0"/>
      <p:bldP spid="17" grpId="0" animBg="1"/>
      <p:bldP spid="21" grpId="0"/>
      <p:bldP spid="23" grpId="0"/>
      <p:bldP spid="25" grpId="0"/>
      <p:bldP spid="26" grpId="0" animBg="1"/>
      <p:bldP spid="27" grpId="0"/>
      <p:bldP spid="2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>
          <a:extLst>
            <a:ext uri="{FF2B5EF4-FFF2-40B4-BE49-F238E27FC236}">
              <a16:creationId xmlns:a16="http://schemas.microsoft.com/office/drawing/2014/main" id="{BC7AD6CB-DA8E-62B0-7E23-7F99392D2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E206AA-91EC-A2E1-A900-14626CFDB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8200" y="1227076"/>
            <a:ext cx="9000800" cy="48451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86A336-EA4C-52BC-1E1E-FEE4BC49BE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7027" y="1729129"/>
            <a:ext cx="1945051" cy="3247341"/>
          </a:xfrm>
          <a:prstGeom prst="rect">
            <a:avLst/>
          </a:prstGeom>
        </p:spPr>
      </p:pic>
      <p:sp>
        <p:nvSpPr>
          <p:cNvPr id="390" name="Google Shape;390;p46">
            <a:extLst>
              <a:ext uri="{FF2B5EF4-FFF2-40B4-BE49-F238E27FC236}">
                <a16:creationId xmlns:a16="http://schemas.microsoft.com/office/drawing/2014/main" id="{9FE234F1-B4C8-588D-58E7-2383215265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247367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dirty="0"/>
              <a:t>Step 10: Plotting the magnetic field</a:t>
            </a:r>
            <a:endParaRPr dirty="0"/>
          </a:p>
          <a:p>
            <a:endParaRPr dirty="0"/>
          </a:p>
        </p:txBody>
      </p:sp>
      <p:sp>
        <p:nvSpPr>
          <p:cNvPr id="2" name="Google Shape;368;p44">
            <a:extLst>
              <a:ext uri="{FF2B5EF4-FFF2-40B4-BE49-F238E27FC236}">
                <a16:creationId xmlns:a16="http://schemas.microsoft.com/office/drawing/2014/main" id="{5A797534-EF19-C670-A704-3FF63796C6AF}"/>
              </a:ext>
            </a:extLst>
          </p:cNvPr>
          <p:cNvSpPr txBox="1"/>
          <p:nvPr/>
        </p:nvSpPr>
        <p:spPr>
          <a:xfrm>
            <a:off x="393000" y="2590800"/>
            <a:ext cx="18930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>
                <a:latin typeface="Open Sans"/>
                <a:ea typeface="Open Sans"/>
                <a:cs typeface="Open Sans"/>
                <a:sym typeface="Open Sans"/>
              </a:rPr>
              <a:t>(1) Double-click on the color scale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CF341BE-CDE3-9D75-979E-B5B0356EADDA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2286000" y="2971800"/>
            <a:ext cx="3276600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CF591C50-A694-DB05-1C24-E85B8B61D933}"/>
              </a:ext>
            </a:extLst>
          </p:cNvPr>
          <p:cNvSpPr/>
          <p:nvPr/>
        </p:nvSpPr>
        <p:spPr>
          <a:xfrm>
            <a:off x="6755675" y="3021018"/>
            <a:ext cx="533400" cy="190498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082E665-5CC5-0A4B-393B-294401EF3681}"/>
              </a:ext>
            </a:extLst>
          </p:cNvPr>
          <p:cNvSpPr/>
          <p:nvPr/>
        </p:nvSpPr>
        <p:spPr>
          <a:xfrm>
            <a:off x="6412775" y="3219450"/>
            <a:ext cx="1752600" cy="30480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(2) Select dB</a:t>
            </a:r>
          </a:p>
        </p:txBody>
      </p:sp>
    </p:spTree>
    <p:extLst>
      <p:ext uri="{BB962C8B-B14F-4D97-AF65-F5344CB8AC3E}">
        <p14:creationId xmlns:p14="http://schemas.microsoft.com/office/powerpoint/2010/main" val="14716436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>
          <a:extLst>
            <a:ext uri="{FF2B5EF4-FFF2-40B4-BE49-F238E27FC236}">
              <a16:creationId xmlns:a16="http://schemas.microsoft.com/office/drawing/2014/main" id="{D3841C44-E6EA-6159-E290-01018A397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6">
            <a:extLst>
              <a:ext uri="{FF2B5EF4-FFF2-40B4-BE49-F238E27FC236}">
                <a16:creationId xmlns:a16="http://schemas.microsoft.com/office/drawing/2014/main" id="{0EB4964D-CA34-F7F4-E96C-59DE5F47C3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247367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dirty="0"/>
              <a:t>Step 10: Plotting the magnetic field</a:t>
            </a:r>
            <a:endParaRPr dirty="0"/>
          </a:p>
          <a:p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ED5A6C-C4D3-C581-76E5-AAB3A3C74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6866" y="1292864"/>
            <a:ext cx="6033592" cy="427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6155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>
          <a:extLst>
            <a:ext uri="{FF2B5EF4-FFF2-40B4-BE49-F238E27FC236}">
              <a16:creationId xmlns:a16="http://schemas.microsoft.com/office/drawing/2014/main" id="{6E30DC3B-0F21-AA6C-DC11-6E088217D5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E7151E5E-1868-342D-272F-CE79837C9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9899" y="1190566"/>
            <a:ext cx="9055124" cy="4862762"/>
          </a:xfrm>
          <a:prstGeom prst="rect">
            <a:avLst/>
          </a:prstGeom>
        </p:spPr>
      </p:pic>
      <p:sp>
        <p:nvSpPr>
          <p:cNvPr id="390" name="Google Shape;390;p46">
            <a:extLst>
              <a:ext uri="{FF2B5EF4-FFF2-40B4-BE49-F238E27FC236}">
                <a16:creationId xmlns:a16="http://schemas.microsoft.com/office/drawing/2014/main" id="{5BFE0A6C-AEE7-41FA-C4E3-92FE398515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247367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dirty="0"/>
              <a:t>Step 10: Plotting the magnetic field</a:t>
            </a:r>
            <a:endParaRPr dirty="0"/>
          </a:p>
        </p:txBody>
      </p:sp>
      <p:sp>
        <p:nvSpPr>
          <p:cNvPr id="10" name="Google Shape;392;p46">
            <a:extLst>
              <a:ext uri="{FF2B5EF4-FFF2-40B4-BE49-F238E27FC236}">
                <a16:creationId xmlns:a16="http://schemas.microsoft.com/office/drawing/2014/main" id="{5CB0205F-8363-AEB8-3366-5BC5B72B0ABC}"/>
              </a:ext>
            </a:extLst>
          </p:cNvPr>
          <p:cNvSpPr txBox="1"/>
          <p:nvPr/>
        </p:nvSpPr>
        <p:spPr>
          <a:xfrm>
            <a:off x="511992" y="1989400"/>
            <a:ext cx="1984319" cy="23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latin typeface="Open Sans"/>
                <a:ea typeface="Open Sans"/>
                <a:cs typeface="Open Sans"/>
                <a:sym typeface="Open Sans"/>
              </a:rPr>
              <a:t>Select the vacuum Region and </a:t>
            </a:r>
            <a:r>
              <a:rPr lang="en-US" dirty="0" err="1">
                <a:latin typeface="Open Sans"/>
                <a:ea typeface="Open Sans"/>
                <a:cs typeface="Open Sans"/>
                <a:sym typeface="Open Sans"/>
              </a:rPr>
              <a:t>Right+Click</a:t>
            </a:r>
            <a:endParaRPr lang="en-US" dirty="0">
              <a:latin typeface="Open Sans"/>
              <a:ea typeface="Open Sans"/>
              <a:cs typeface="Open Sans"/>
              <a:sym typeface="Open Sans"/>
            </a:endParaRPr>
          </a:p>
          <a:p>
            <a:endParaRPr lang="en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" name="Google Shape;379;p45">
            <a:extLst>
              <a:ext uri="{FF2B5EF4-FFF2-40B4-BE49-F238E27FC236}">
                <a16:creationId xmlns:a16="http://schemas.microsoft.com/office/drawing/2014/main" id="{8FF6F8ED-805E-9D09-19F0-9B805A2E050D}"/>
              </a:ext>
            </a:extLst>
          </p:cNvPr>
          <p:cNvSpPr/>
          <p:nvPr/>
        </p:nvSpPr>
        <p:spPr>
          <a:xfrm>
            <a:off x="4752974" y="2313432"/>
            <a:ext cx="486538" cy="159968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15" name="Google Shape;381;p45">
            <a:extLst>
              <a:ext uri="{FF2B5EF4-FFF2-40B4-BE49-F238E27FC236}">
                <a16:creationId xmlns:a16="http://schemas.microsoft.com/office/drawing/2014/main" id="{6FF61E3B-9960-0C66-FCD4-51FF73B71918}"/>
              </a:ext>
            </a:extLst>
          </p:cNvPr>
          <p:cNvCxnSpPr>
            <a:cxnSpLocks/>
            <a:stCxn id="12" idx="1"/>
          </p:cNvCxnSpPr>
          <p:nvPr/>
        </p:nvCxnSpPr>
        <p:spPr>
          <a:xfrm rot="10800000">
            <a:off x="2238374" y="2244800"/>
            <a:ext cx="2514600" cy="148616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stealth" w="med" len="med"/>
          </a:ln>
        </p:spPr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E345BDE5-871E-B84A-00E6-8E9C36847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0947" y="2761183"/>
            <a:ext cx="3441954" cy="2712033"/>
          </a:xfrm>
          <a:prstGeom prst="rect">
            <a:avLst/>
          </a:prstGeom>
        </p:spPr>
      </p:pic>
      <p:sp>
        <p:nvSpPr>
          <p:cNvPr id="29" name="Google Shape;372;p44">
            <a:extLst>
              <a:ext uri="{FF2B5EF4-FFF2-40B4-BE49-F238E27FC236}">
                <a16:creationId xmlns:a16="http://schemas.microsoft.com/office/drawing/2014/main" id="{53FB3F86-1F39-B2F4-493F-EFE8EFA11C5C}"/>
              </a:ext>
            </a:extLst>
          </p:cNvPr>
          <p:cNvSpPr/>
          <p:nvPr/>
        </p:nvSpPr>
        <p:spPr>
          <a:xfrm>
            <a:off x="4917847" y="4162096"/>
            <a:ext cx="1178153" cy="159968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0" name="Google Shape;372;p44">
            <a:extLst>
              <a:ext uri="{FF2B5EF4-FFF2-40B4-BE49-F238E27FC236}">
                <a16:creationId xmlns:a16="http://schemas.microsoft.com/office/drawing/2014/main" id="{BABA0F63-DA67-75B3-D979-B2E41272B4C5}"/>
              </a:ext>
            </a:extLst>
          </p:cNvPr>
          <p:cNvSpPr/>
          <p:nvPr/>
        </p:nvSpPr>
        <p:spPr>
          <a:xfrm>
            <a:off x="6109309" y="4254272"/>
            <a:ext cx="959004" cy="159968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1" name="Google Shape;372;p44">
            <a:extLst>
              <a:ext uri="{FF2B5EF4-FFF2-40B4-BE49-F238E27FC236}">
                <a16:creationId xmlns:a16="http://schemas.microsoft.com/office/drawing/2014/main" id="{8218C070-5A24-3C99-10FC-E46E2BA38DB5}"/>
              </a:ext>
            </a:extLst>
          </p:cNvPr>
          <p:cNvSpPr/>
          <p:nvPr/>
        </p:nvSpPr>
        <p:spPr>
          <a:xfrm>
            <a:off x="7061943" y="4365472"/>
            <a:ext cx="655593" cy="159968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7B1DAB6-8189-D69C-D6B7-1E7452C62718}"/>
              </a:ext>
            </a:extLst>
          </p:cNvPr>
          <p:cNvSpPr/>
          <p:nvPr/>
        </p:nvSpPr>
        <p:spPr>
          <a:xfrm>
            <a:off x="9741924" y="3823115"/>
            <a:ext cx="865116" cy="154525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Google Shape;368;p44">
            <a:extLst>
              <a:ext uri="{FF2B5EF4-FFF2-40B4-BE49-F238E27FC236}">
                <a16:creationId xmlns:a16="http://schemas.microsoft.com/office/drawing/2014/main" id="{242D90AA-07AE-D09C-DDC9-0664DDE31E0A}"/>
              </a:ext>
            </a:extLst>
          </p:cNvPr>
          <p:cNvSpPr txBox="1"/>
          <p:nvPr/>
        </p:nvSpPr>
        <p:spPr>
          <a:xfrm>
            <a:off x="511992" y="5185433"/>
            <a:ext cx="1740600" cy="694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latin typeface="Open Sans"/>
                <a:ea typeface="Open Sans"/>
                <a:cs typeface="Open Sans"/>
                <a:sym typeface="Open Sans"/>
              </a:rPr>
              <a:t>Select B_Vector and click on Done</a:t>
            </a:r>
            <a:endParaRPr dirty="0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4" name="Connector: Elbow 33">
            <a:extLst>
              <a:ext uri="{FF2B5EF4-FFF2-40B4-BE49-F238E27FC236}">
                <a16:creationId xmlns:a16="http://schemas.microsoft.com/office/drawing/2014/main" id="{035802F5-2A46-D5B9-D458-A3F4EC596EE8}"/>
              </a:ext>
            </a:extLst>
          </p:cNvPr>
          <p:cNvCxnSpPr>
            <a:cxnSpLocks/>
            <a:stCxn id="33" idx="3"/>
          </p:cNvCxnSpPr>
          <p:nvPr/>
        </p:nvCxnSpPr>
        <p:spPr>
          <a:xfrm flipV="1">
            <a:off x="2252592" y="5364946"/>
            <a:ext cx="7014071" cy="167773"/>
          </a:xfrm>
          <a:prstGeom prst="bentConnector3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764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35061-D6B4-4D47-1BA0-C63057A43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 – Magnetic field created by a current loop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8079CC-3324-E2C3-CC73-06DE51447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32" y="3462812"/>
            <a:ext cx="3957964" cy="28025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2BC250-8EB3-1D30-A39C-73C2FFD9A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103" y="938030"/>
            <a:ext cx="5292327" cy="23295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814BB05-BE5C-A986-A820-10B39D44F7EB}"/>
                  </a:ext>
                </a:extLst>
              </p:cNvPr>
              <p:cNvSpPr txBox="1"/>
              <p:nvPr/>
            </p:nvSpPr>
            <p:spPr>
              <a:xfrm>
                <a:off x="5709899" y="1377694"/>
                <a:ext cx="1895253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From theoretical derivations:   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=0.0022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814BB05-BE5C-A986-A820-10B39D44F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9899" y="1377694"/>
                <a:ext cx="1895253" cy="923330"/>
              </a:xfrm>
              <a:prstGeom prst="rect">
                <a:avLst/>
              </a:prstGeom>
              <a:blipFill>
                <a:blip r:embed="rId4"/>
                <a:stretch>
                  <a:fillRect l="-2894" t="-3311" b="-33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14E47592-A069-FCDC-95A6-C2B28A6FE6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3123" y="3682561"/>
            <a:ext cx="3633336" cy="23630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155EFB-9C70-5198-9BD8-4435BC4A9038}"/>
              </a:ext>
            </a:extLst>
          </p:cNvPr>
          <p:cNvSpPr txBox="1"/>
          <p:nvPr/>
        </p:nvSpPr>
        <p:spPr>
          <a:xfrm>
            <a:off x="8328403" y="1364144"/>
            <a:ext cx="3502777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In a current-carrying loop, the magnetic field lines form concentric circles around the conducting wire, in accordance with the right-hand rule.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BABCA5-F47F-5E20-5747-9F68B17F1148}"/>
              </a:ext>
            </a:extLst>
          </p:cNvPr>
          <p:cNvSpPr/>
          <p:nvPr/>
        </p:nvSpPr>
        <p:spPr>
          <a:xfrm>
            <a:off x="179832" y="810430"/>
            <a:ext cx="7866888" cy="258475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 descr="Checkmark outline">
            <a:extLst>
              <a:ext uri="{FF2B5EF4-FFF2-40B4-BE49-F238E27FC236}">
                <a16:creationId xmlns:a16="http://schemas.microsoft.com/office/drawing/2014/main" id="{02279ADB-EDA4-218E-2A17-3D87E8E669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99674" y="2578398"/>
            <a:ext cx="396680" cy="39668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ACB8A4E-E516-AA5E-7536-063A78C5EEF7}"/>
              </a:ext>
            </a:extLst>
          </p:cNvPr>
          <p:cNvSpPr txBox="1"/>
          <p:nvPr/>
        </p:nvSpPr>
        <p:spPr>
          <a:xfrm>
            <a:off x="6350467" y="2407406"/>
            <a:ext cx="18952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C000"/>
                </a:solidFill>
              </a:rPr>
              <a:t>Analytic results validated through simulation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C45E640-1F48-A884-1FA2-AEF60F9CC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425" y="3778606"/>
            <a:ext cx="3982382" cy="224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57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7E022B-FE81-ED35-763B-4712D8DAA3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09D2FC-EBC3-4E88-8B9A-2F52EBFF7A54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E1306FB-F93B-8452-6232-77942F503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Ansys Education Resources Feedback Survey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31724FE-09A4-3FAE-49A4-6C67FB2F36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599" y="1447800"/>
            <a:ext cx="10972799" cy="2133600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Here at Ansys, we rely on your feedback to ensure the educational content we create is up-to-date and fits your teaching needs. 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Please click the link below to fill out a short survey (~7 minutes) to help us continue to support academics around the world utilizing Ansys tools in the classroom. 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2" name="Rectangle: Rounded Corners 1">
            <a:hlinkClick r:id="rId3"/>
            <a:extLst>
              <a:ext uri="{FF2B5EF4-FFF2-40B4-BE49-F238E27FC236}">
                <a16:creationId xmlns:a16="http://schemas.microsoft.com/office/drawing/2014/main" id="{91DF5177-BC49-BC1E-0E57-8C70AA24C9A7}"/>
              </a:ext>
            </a:extLst>
          </p:cNvPr>
          <p:cNvSpPr/>
          <p:nvPr/>
        </p:nvSpPr>
        <p:spPr>
          <a:xfrm>
            <a:off x="2247898" y="4419600"/>
            <a:ext cx="7696200" cy="8382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Feedback Survey Link</a:t>
            </a:r>
          </a:p>
        </p:txBody>
      </p:sp>
    </p:spTree>
    <p:extLst>
      <p:ext uri="{BB962C8B-B14F-4D97-AF65-F5344CB8AC3E}">
        <p14:creationId xmlns:p14="http://schemas.microsoft.com/office/powerpoint/2010/main" val="38811905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C3F3E9-6C8B-4F69-BB4F-1361D681D9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710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8798B6-776C-D928-634E-5C027C905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4704D-ABC8-B8EC-B6AB-5FE9846BA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Theoretical derivations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3021596-7121-CC40-BF23-C4E8CB3727A2}"/>
                  </a:ext>
                </a:extLst>
              </p:cNvPr>
              <p:cNvSpPr txBox="1"/>
              <p:nvPr/>
            </p:nvSpPr>
            <p:spPr>
              <a:xfrm>
                <a:off x="7486335" y="4407820"/>
                <a:ext cx="1877694" cy="802464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2 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3021596-7121-CC40-BF23-C4E8CB3727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6335" y="4407820"/>
                <a:ext cx="1877694" cy="80246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261F283-9447-4B3C-5450-64A649A905DD}"/>
                  </a:ext>
                </a:extLst>
              </p:cNvPr>
              <p:cNvSpPr txBox="1"/>
              <p:nvPr/>
            </p:nvSpPr>
            <p:spPr>
              <a:xfrm>
                <a:off x="1083081" y="1490821"/>
                <a:ext cx="1849929" cy="8118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den>
                      </m:f>
                      <m:nary>
                        <m:naryPr>
                          <m:grow m:val="on"/>
                          <m:subHide m:val="on"/>
                          <m:supHide m:val="on"/>
                          <m:ctrlPr>
                            <a:rPr lang="en-US" i="1" dirty="0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i="1" dirty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en-US" i="0" dirty="0">
                                  <a:latin typeface="Cambria Math" panose="02040503050406030204" pitchFamily="18" charset="0"/>
                                </a:rPr>
                                <m:t>ⅆ</m:t>
                              </m:r>
                              <m:acc>
                                <m:accPr>
                                  <m:chr m:val="̅"/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</m:acc>
                              <m:r>
                                <a:rPr lang="en-US" i="0" dirty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acc>
                                <m:accPr>
                                  <m:chr m:val="̂"/>
                                  <m:ctrlPr>
                                    <a:rPr lang="en-US" i="1" dirty="0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num>
                            <m:den>
                              <m:sSup>
                                <m:sSupPr>
                                  <m:ctrlPr>
                                    <a:rPr lang="en-US" i="1" dirty="0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i="0" dirty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261F283-9447-4B3C-5450-64A649A905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3081" y="1490821"/>
                <a:ext cx="1849929" cy="8118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62CA18F-61FC-70FA-7E8F-69F5FC091229}"/>
                  </a:ext>
                </a:extLst>
              </p:cNvPr>
              <p:cNvSpPr txBox="1"/>
              <p:nvPr/>
            </p:nvSpPr>
            <p:spPr>
              <a:xfrm>
                <a:off x="8652172" y="1049062"/>
                <a:ext cx="2848704" cy="62857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0 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den>
                      </m:f>
                      <m:nary>
                        <m:nary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sup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𝑑𝑙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62CA18F-61FC-70FA-7E8F-69F5FC0912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2172" y="1049062"/>
                <a:ext cx="2848704" cy="62857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B65C4753-A7AD-9FB6-B35B-676D9AA40A58}"/>
              </a:ext>
            </a:extLst>
          </p:cNvPr>
          <p:cNvSpPr txBox="1"/>
          <p:nvPr/>
        </p:nvSpPr>
        <p:spPr>
          <a:xfrm>
            <a:off x="328220" y="1012170"/>
            <a:ext cx="60953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Starting from the </a:t>
            </a:r>
            <a:r>
              <a:rPr lang="en-US" b="1" err="1"/>
              <a:t>Biot</a:t>
            </a:r>
            <a:r>
              <a:rPr lang="en-US" b="1"/>
              <a:t>-Savart Law: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FADC0F-EB83-3642-EE6B-864D6F885DE9}"/>
              </a:ext>
            </a:extLst>
          </p:cNvPr>
          <p:cNvSpPr txBox="1"/>
          <p:nvPr/>
        </p:nvSpPr>
        <p:spPr>
          <a:xfrm>
            <a:off x="5417036" y="1191725"/>
            <a:ext cx="3581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Now, particularly for our geometry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90CB3C0-8111-DECF-69E1-21899B256919}"/>
                  </a:ext>
                </a:extLst>
              </p:cNvPr>
              <p:cNvSpPr txBox="1"/>
              <p:nvPr/>
            </p:nvSpPr>
            <p:spPr>
              <a:xfrm>
                <a:off x="5417035" y="3458065"/>
                <a:ext cx="6622565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/>
                  <a:t>We finally obtain the </a:t>
                </a:r>
                <a:r>
                  <a:rPr lang="en-US" b="1"/>
                  <a:t>magnetic flux density </a:t>
                </a:r>
                <a:r>
                  <a:rPr lang="en-US"/>
                  <a:t>(𝐵) produced at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(0, 0, 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/>
                  <a:t> by the current-carrying loop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90CB3C0-8111-DECF-69E1-21899B2569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7035" y="3458065"/>
                <a:ext cx="6622565" cy="646331"/>
              </a:xfrm>
              <a:prstGeom prst="rect">
                <a:avLst/>
              </a:prstGeom>
              <a:blipFill>
                <a:blip r:embed="rId5"/>
                <a:stretch>
                  <a:fillRect l="-829" t="-6604" r="-368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091CBA0-6312-D68A-1A43-A3A05B0516FF}"/>
                  </a:ext>
                </a:extLst>
              </p:cNvPr>
              <p:cNvSpPr txBox="1"/>
              <p:nvPr/>
            </p:nvSpPr>
            <p:spPr>
              <a:xfrm>
                <a:off x="5595367" y="2419742"/>
                <a:ext cx="2848704" cy="8631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091CBA0-6312-D68A-1A43-A3A05B0516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5367" y="2419742"/>
                <a:ext cx="2848704" cy="8631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1AB10A6-AF67-8E7F-B208-FBAB118D3C9A}"/>
                  </a:ext>
                </a:extLst>
              </p:cNvPr>
              <p:cNvSpPr txBox="1"/>
              <p:nvPr/>
            </p:nvSpPr>
            <p:spPr>
              <a:xfrm>
                <a:off x="8745429" y="2427335"/>
                <a:ext cx="2848704" cy="62857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</m:nary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1AB10A6-AF67-8E7F-B208-FBAB118D3C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5429" y="2427335"/>
                <a:ext cx="2848704" cy="62857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670DF227-BC18-3E1E-D023-865F4AC9B10B}"/>
              </a:ext>
            </a:extLst>
          </p:cNvPr>
          <p:cNvSpPr txBox="1"/>
          <p:nvPr/>
        </p:nvSpPr>
        <p:spPr>
          <a:xfrm>
            <a:off x="5439832" y="1875208"/>
            <a:ext cx="60953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And considering that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7C3F0F9-6B47-AD0F-1451-35339FA800E8}"/>
              </a:ext>
            </a:extLst>
          </p:cNvPr>
          <p:cNvSpPr txBox="1"/>
          <p:nvPr/>
        </p:nvSpPr>
        <p:spPr>
          <a:xfrm>
            <a:off x="8525829" y="2556954"/>
            <a:ext cx="83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and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F2775FA-AEFC-9BA0-0DF5-34A6B26EF52D}"/>
              </a:ext>
            </a:extLst>
          </p:cNvPr>
          <p:cNvSpPr txBox="1"/>
          <p:nvPr/>
        </p:nvSpPr>
        <p:spPr>
          <a:xfrm>
            <a:off x="9391335" y="4576258"/>
            <a:ext cx="790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(</a:t>
            </a:r>
            <a:r>
              <a:rPr lang="en-US" i="1"/>
              <a:t>Tesla</a:t>
            </a:r>
            <a:r>
              <a:rPr lang="en-US"/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150D89-41E8-8AFF-84B7-ED80A1E50C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800" y="4407820"/>
            <a:ext cx="2825906" cy="17538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27B1AEA-2AE7-BC3B-1ADC-A3F22BB26808}"/>
                  </a:ext>
                </a:extLst>
              </p:cNvPr>
              <p:cNvSpPr txBox="1"/>
              <p:nvPr/>
            </p:nvSpPr>
            <p:spPr>
              <a:xfrm>
                <a:off x="244435" y="2825789"/>
                <a:ext cx="5049574" cy="12064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/>
                  <a:t>where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/>
                  <a:t> is the permeability of free space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dirty="0">
                        <a:latin typeface="Cambria Math" panose="02040503050406030204" pitchFamily="18" charset="0"/>
                      </a:rPr>
                      <m:t>ⅆ</m:t>
                    </m:r>
                    <m:acc>
                      <m:accPr>
                        <m:chr m:val="̅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</m:acc>
                  </m:oMath>
                </a14:m>
                <a:r>
                  <a:rPr lang="en-US"/>
                  <a:t> is an infinitesimal segment of the current loop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0" i="1" dirty="0" smtClean="0">
                            <a:solidFill>
                              <a:srgbClr val="242424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solidFill>
                              <a:srgbClr val="242424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  <m:r>
                      <a:rPr lang="en-US" b="0" i="1" dirty="0" smtClean="0">
                        <a:solidFill>
                          <a:srgbClr val="242424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solidFill>
                          <a:srgbClr val="242424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dirty="0" smtClean="0">
                        <a:solidFill>
                          <a:srgbClr val="24242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acc>
                      <m:accPr>
                        <m:chr m:val="̂"/>
                        <m:ctrlPr>
                          <a:rPr lang="en-US" i="1" dirty="0">
                            <a:solidFill>
                              <a:srgbClr val="242424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solidFill>
                              <a:srgbClr val="242424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  <m:r>
                      <a:rPr lang="en-US" b="0" i="1" dirty="0" smtClean="0">
                        <a:solidFill>
                          <a:srgbClr val="242424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>
                    <a:solidFill>
                      <a:srgbClr val="242424"/>
                    </a:solidFill>
                  </a:rPr>
                  <a:t> is the vector pointing 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27B1AEA-2AE7-BC3B-1ADC-A3F22BB268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435" y="2825789"/>
                <a:ext cx="5049574" cy="1206421"/>
              </a:xfrm>
              <a:prstGeom prst="rect">
                <a:avLst/>
              </a:prstGeom>
              <a:blipFill>
                <a:blip r:embed="rId9"/>
                <a:stretch>
                  <a:fillRect l="-966" t="-3046" r="-483" b="-7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760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8" grpId="0"/>
      <p:bldP spid="9" grpId="0"/>
      <p:bldP spid="31" grpId="0"/>
      <p:bldP spid="35" grpId="0"/>
      <p:bldP spid="37" grpId="0"/>
      <p:bldP spid="38" grpId="0"/>
      <p:bldP spid="39" grpId="0"/>
      <p:bldP spid="53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9984BE8-7CA1-DB4D-8BE8-87BCEBB5C79A}"/>
              </a:ext>
            </a:extLst>
          </p:cNvPr>
          <p:cNvCxnSpPr>
            <a:cxnSpLocks/>
          </p:cNvCxnSpPr>
          <p:nvPr/>
        </p:nvCxnSpPr>
        <p:spPr>
          <a:xfrm flipH="1">
            <a:off x="7626671" y="3827863"/>
            <a:ext cx="1259551" cy="80914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A6FA361-0CC1-3A38-3A34-D1B5DCE9C00E}"/>
              </a:ext>
            </a:extLst>
          </p:cNvPr>
          <p:cNvCxnSpPr>
            <a:cxnSpLocks/>
          </p:cNvCxnSpPr>
          <p:nvPr/>
        </p:nvCxnSpPr>
        <p:spPr>
          <a:xfrm flipV="1">
            <a:off x="8830447" y="3780832"/>
            <a:ext cx="2523353" cy="835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7C19C78-22EF-058F-6034-13E97FC72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Problem statement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211C19B-A1E0-50FD-3014-CDE2D6D0F69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599" y="1295400"/>
                <a:ext cx="5775409" cy="44196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Simulate in </a:t>
                </a:r>
                <a:r>
                  <a:rPr lang="en-US" i="1" dirty="0">
                    <a:solidFill>
                      <a:schemeClr val="accent1"/>
                    </a:solidFill>
                  </a:rPr>
                  <a:t>Ansys Maxwell software </a:t>
                </a:r>
                <a:r>
                  <a:rPr lang="en-US" dirty="0"/>
                  <a:t>a loop of radius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R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, having a current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𝑚𝐴</m:t>
                    </m:r>
                  </m:oMath>
                </a14:m>
                <a:r>
                  <a:rPr lang="en-US" dirty="0"/>
                  <a:t> flowing through it.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Observe the </a:t>
                </a:r>
                <a:r>
                  <a:rPr lang="en-US" u="sng" dirty="0"/>
                  <a:t>magnitude of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u="sng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u="sng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u="sng" dirty="0"/>
                  <a:t> field </a:t>
                </a:r>
                <a:r>
                  <a:rPr lang="en-US" dirty="0"/>
                  <a:t>created at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0, 0, 1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d>
                  </m:oMath>
                </a14:m>
                <a:r>
                  <a:rPr lang="en-US" dirty="0"/>
                  <a:t>. 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Particularize the previously calculated theoretical solution to this case and compare it with the obtained simulated solution.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211C19B-A1E0-50FD-3014-CDE2D6D0F6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599" y="1295400"/>
                <a:ext cx="5775409" cy="4419600"/>
              </a:xfrm>
              <a:blipFill>
                <a:blip r:embed="rId2"/>
                <a:stretch>
                  <a:fillRect l="-1584" t="-1931" r="-27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03524CC2-0B9A-32AB-30BF-76EBCB82B608}"/>
              </a:ext>
            </a:extLst>
          </p:cNvPr>
          <p:cNvSpPr/>
          <p:nvPr/>
        </p:nvSpPr>
        <p:spPr>
          <a:xfrm>
            <a:off x="6934200" y="3294573"/>
            <a:ext cx="3810000" cy="990600"/>
          </a:xfrm>
          <a:prstGeom prst="ellips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50B894E-BC6A-53FB-00D2-55F46F183110}"/>
              </a:ext>
            </a:extLst>
          </p:cNvPr>
          <p:cNvSpPr/>
          <p:nvPr/>
        </p:nvSpPr>
        <p:spPr>
          <a:xfrm>
            <a:off x="7239000" y="3418770"/>
            <a:ext cx="3276600" cy="731975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FCD7D5C-7E4B-F927-1CE7-D5A33EC5CE24}"/>
                  </a:ext>
                </a:extLst>
              </p:cNvPr>
              <p:cNvSpPr txBox="1"/>
              <p:nvPr/>
            </p:nvSpPr>
            <p:spPr>
              <a:xfrm>
                <a:off x="8917651" y="2135005"/>
                <a:ext cx="18585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/>
                  <a:t>Observation point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(0, 0, 1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FCD7D5C-7E4B-F927-1CE7-D5A33EC5CE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7651" y="2135005"/>
                <a:ext cx="1858522" cy="646331"/>
              </a:xfrm>
              <a:prstGeom prst="rect">
                <a:avLst/>
              </a:prstGeom>
              <a:blipFill>
                <a:blip r:embed="rId3"/>
                <a:stretch>
                  <a:fillRect l="-2951" t="-4717" r="-2623" b="-7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10">
            <a:extLst>
              <a:ext uri="{FF2B5EF4-FFF2-40B4-BE49-F238E27FC236}">
                <a16:creationId xmlns:a16="http://schemas.microsoft.com/office/drawing/2014/main" id="{65068362-BD05-DA97-4F5E-E4895C41E099}"/>
              </a:ext>
            </a:extLst>
          </p:cNvPr>
          <p:cNvSpPr/>
          <p:nvPr/>
        </p:nvSpPr>
        <p:spPr>
          <a:xfrm>
            <a:off x="8841451" y="2437315"/>
            <a:ext cx="76200" cy="76200"/>
          </a:xfrm>
          <a:prstGeom prst="ellipse">
            <a:avLst/>
          </a:prstGeom>
          <a:solidFill>
            <a:schemeClr val="tx2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8B0E1F9-AC79-BE6B-0E2E-0F48AEB7B07D}"/>
                  </a:ext>
                </a:extLst>
              </p:cNvPr>
              <p:cNvSpPr txBox="1"/>
              <p:nvPr/>
            </p:nvSpPr>
            <p:spPr>
              <a:xfrm>
                <a:off x="10057951" y="4511140"/>
                <a:ext cx="114332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𝑚𝐴</m:t>
                    </m:r>
                  </m:oMath>
                </a14:m>
                <a:r>
                  <a:rPr lang="en-US"/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8B0E1F9-AC79-BE6B-0E2E-0F48AEB7B0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7951" y="4511140"/>
                <a:ext cx="114332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1371F34-C145-3059-7807-7E1AA1385D88}"/>
                  </a:ext>
                </a:extLst>
              </p:cNvPr>
              <p:cNvSpPr txBox="1"/>
              <p:nvPr/>
            </p:nvSpPr>
            <p:spPr>
              <a:xfrm>
                <a:off x="6878057" y="4695806"/>
                <a:ext cx="114332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1371F34-C145-3059-7807-7E1AA1385D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8057" y="4695806"/>
                <a:ext cx="1143328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6C2195E-F5E4-F7EF-7197-974E6ABF124F}"/>
                  </a:ext>
                </a:extLst>
              </p:cNvPr>
              <p:cNvSpPr txBox="1"/>
              <p:nvPr/>
            </p:nvSpPr>
            <p:spPr>
              <a:xfrm>
                <a:off x="10937671" y="3544850"/>
                <a:ext cx="114332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6C2195E-F5E4-F7EF-7197-974E6ABF12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7671" y="3544850"/>
                <a:ext cx="1143328" cy="369332"/>
              </a:xfrm>
              <a:prstGeom prst="rect">
                <a:avLst/>
              </a:prstGeom>
              <a:blipFill>
                <a:blip r:embed="rId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6B25559-C68E-56DB-4C58-E396B80F42C9}"/>
                  </a:ext>
                </a:extLst>
              </p:cNvPr>
              <p:cNvSpPr txBox="1"/>
              <p:nvPr/>
            </p:nvSpPr>
            <p:spPr>
              <a:xfrm>
                <a:off x="8041092" y="1325033"/>
                <a:ext cx="114332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6B25559-C68E-56DB-4C58-E396B80F42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1092" y="1325033"/>
                <a:ext cx="114332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6BEFB4C-A8DD-AC73-7BE5-173F7DF76012}"/>
              </a:ext>
            </a:extLst>
          </p:cNvPr>
          <p:cNvCxnSpPr>
            <a:cxnSpLocks/>
          </p:cNvCxnSpPr>
          <p:nvPr/>
        </p:nvCxnSpPr>
        <p:spPr>
          <a:xfrm flipH="1">
            <a:off x="8363994" y="3780833"/>
            <a:ext cx="515557" cy="3550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045C8EA-79BE-CAEF-7B4E-104B57E7349D}"/>
              </a:ext>
            </a:extLst>
          </p:cNvPr>
          <p:cNvCxnSpPr>
            <a:cxnSpLocks/>
            <a:endCxn id="5" idx="6"/>
          </p:cNvCxnSpPr>
          <p:nvPr/>
        </p:nvCxnSpPr>
        <p:spPr>
          <a:xfrm>
            <a:off x="8879551" y="3780833"/>
            <a:ext cx="1636049" cy="39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Arc 57">
            <a:extLst>
              <a:ext uri="{FF2B5EF4-FFF2-40B4-BE49-F238E27FC236}">
                <a16:creationId xmlns:a16="http://schemas.microsoft.com/office/drawing/2014/main" id="{59AB4A66-F7BA-9629-FFF9-DEBAE5D5BD7F}"/>
              </a:ext>
            </a:extLst>
          </p:cNvPr>
          <p:cNvSpPr/>
          <p:nvPr/>
        </p:nvSpPr>
        <p:spPr>
          <a:xfrm>
            <a:off x="9659394" y="3285532"/>
            <a:ext cx="1362847" cy="990600"/>
          </a:xfrm>
          <a:prstGeom prst="arc">
            <a:avLst>
              <a:gd name="adj1" fmla="val 16141735"/>
              <a:gd name="adj2" fmla="val 23218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Connector: Curved 59">
            <a:extLst>
              <a:ext uri="{FF2B5EF4-FFF2-40B4-BE49-F238E27FC236}">
                <a16:creationId xmlns:a16="http://schemas.microsoft.com/office/drawing/2014/main" id="{16296206-4BE3-BA8F-437F-978D8145151F}"/>
              </a:ext>
            </a:extLst>
          </p:cNvPr>
          <p:cNvCxnSpPr>
            <a:stCxn id="58" idx="2"/>
          </p:cNvCxnSpPr>
          <p:nvPr/>
        </p:nvCxnSpPr>
        <p:spPr>
          <a:xfrm rot="5400000">
            <a:off x="9853748" y="3345579"/>
            <a:ext cx="684414" cy="1646709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56E3D9B-1CBF-E3AE-9E59-9CF643661B8F}"/>
              </a:ext>
            </a:extLst>
          </p:cNvPr>
          <p:cNvCxnSpPr>
            <a:cxnSpLocks/>
          </p:cNvCxnSpPr>
          <p:nvPr/>
        </p:nvCxnSpPr>
        <p:spPr>
          <a:xfrm flipH="1" flipV="1">
            <a:off x="8873066" y="1381218"/>
            <a:ext cx="4234" cy="240157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1317139-E43E-2472-CACB-648F36EC74F0}"/>
              </a:ext>
            </a:extLst>
          </p:cNvPr>
          <p:cNvCxnSpPr>
            <a:endCxn id="5" idx="2"/>
          </p:cNvCxnSpPr>
          <p:nvPr/>
        </p:nvCxnSpPr>
        <p:spPr>
          <a:xfrm flipH="1">
            <a:off x="7239000" y="3780832"/>
            <a:ext cx="1634066" cy="39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E7A8C8B-5EAF-D4DA-EA7B-67D958085541}"/>
                  </a:ext>
                </a:extLst>
              </p:cNvPr>
              <p:cNvSpPr txBox="1"/>
              <p:nvPr/>
            </p:nvSpPr>
            <p:spPr>
              <a:xfrm>
                <a:off x="7590350" y="3470780"/>
                <a:ext cx="114336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R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E7A8C8B-5EAF-D4DA-EA7B-67D9580855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0350" y="3470780"/>
                <a:ext cx="114336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0856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231BD7-301A-D366-F8BB-95E5CAFA9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775" y="1200092"/>
            <a:ext cx="9033200" cy="4857875"/>
          </a:xfrm>
          <a:prstGeom prst="rect">
            <a:avLst/>
          </a:prstGeom>
        </p:spPr>
      </p:pic>
      <p:sp>
        <p:nvSpPr>
          <p:cNvPr id="72" name="Google Shape;72;p14"/>
          <p:cNvSpPr txBox="1">
            <a:spLocks noGrp="1"/>
          </p:cNvSpPr>
          <p:nvPr>
            <p:ph type="title"/>
          </p:nvPr>
        </p:nvSpPr>
        <p:spPr>
          <a:xfrm>
            <a:off x="415600" y="247367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/>
              <a:t>Maxwell Setup</a:t>
            </a:r>
            <a:endParaRPr/>
          </a:p>
        </p:txBody>
      </p:sp>
      <p:pic>
        <p:nvPicPr>
          <p:cNvPr id="73" name="Google Shape;7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3839" y="1411467"/>
            <a:ext cx="849733" cy="4490501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4"/>
          <p:cNvSpPr/>
          <p:nvPr/>
        </p:nvSpPr>
        <p:spPr>
          <a:xfrm>
            <a:off x="129100" y="1303033"/>
            <a:ext cx="1039200" cy="1320400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76" name="Google Shape;76;p14"/>
          <p:cNvCxnSpPr>
            <a:cxnSpLocks/>
            <a:stCxn id="74" idx="3"/>
          </p:cNvCxnSpPr>
          <p:nvPr/>
        </p:nvCxnSpPr>
        <p:spPr>
          <a:xfrm>
            <a:off x="1168300" y="1963233"/>
            <a:ext cx="1377200" cy="1693600"/>
          </a:xfrm>
          <a:prstGeom prst="bentConnector3">
            <a:avLst>
              <a:gd name="adj1" fmla="val 49996"/>
            </a:avLst>
          </a:prstGeom>
          <a:ln w="28575">
            <a:solidFill>
              <a:schemeClr val="accent1"/>
            </a:solidFill>
            <a:headEnd type="none" w="med" len="med"/>
            <a:tailEnd type="stealth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7" name="Google Shape;77;p14"/>
          <p:cNvSpPr/>
          <p:nvPr/>
        </p:nvSpPr>
        <p:spPr>
          <a:xfrm>
            <a:off x="6145433" y="1725833"/>
            <a:ext cx="877200" cy="1608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52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179E1B-5C45-0D01-6A80-BB69F64EE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568" y="944410"/>
            <a:ext cx="9958289" cy="5350180"/>
          </a:xfrm>
          <a:prstGeom prst="rect">
            <a:avLst/>
          </a:prstGeom>
        </p:spPr>
      </p:pic>
      <p:sp>
        <p:nvSpPr>
          <p:cNvPr id="82" name="Google Shape;82;p15"/>
          <p:cNvSpPr txBox="1">
            <a:spLocks noGrp="1"/>
          </p:cNvSpPr>
          <p:nvPr>
            <p:ph type="title"/>
          </p:nvPr>
        </p:nvSpPr>
        <p:spPr>
          <a:xfrm>
            <a:off x="415600" y="247367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dirty="0"/>
              <a:t>Familiarize yourself with the Ansys Maxwell Software Interface</a:t>
            </a:r>
            <a:endParaRPr dirty="0"/>
          </a:p>
          <a:p>
            <a:endParaRPr dirty="0"/>
          </a:p>
        </p:txBody>
      </p:sp>
      <p:sp>
        <p:nvSpPr>
          <p:cNvPr id="84" name="Google Shape;84;p15"/>
          <p:cNvSpPr/>
          <p:nvPr/>
        </p:nvSpPr>
        <p:spPr>
          <a:xfrm>
            <a:off x="4098657" y="1155175"/>
            <a:ext cx="414000" cy="6096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5" name="Google Shape;85;p15"/>
          <p:cNvSpPr txBox="1"/>
          <p:nvPr/>
        </p:nvSpPr>
        <p:spPr>
          <a:xfrm rot="5400000">
            <a:off x="3254257" y="2554586"/>
            <a:ext cx="21028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Draw 3D Objects</a:t>
            </a:r>
            <a:endParaRPr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6" name="Google Shape;86;p15"/>
          <p:cNvSpPr/>
          <p:nvPr/>
        </p:nvSpPr>
        <p:spPr>
          <a:xfrm>
            <a:off x="4512657" y="1155175"/>
            <a:ext cx="346000" cy="6096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7" name="Google Shape;87;p15"/>
          <p:cNvSpPr txBox="1"/>
          <p:nvPr/>
        </p:nvSpPr>
        <p:spPr>
          <a:xfrm rot="5400000">
            <a:off x="3634257" y="2554586"/>
            <a:ext cx="21028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Draw 2D Objects</a:t>
            </a:r>
            <a:endParaRPr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8" name="Google Shape;88;p15"/>
          <p:cNvSpPr txBox="1"/>
          <p:nvPr/>
        </p:nvSpPr>
        <p:spPr>
          <a:xfrm>
            <a:off x="5824133" y="2160468"/>
            <a:ext cx="28848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>
                <a:latin typeface="Open Sans"/>
                <a:ea typeface="Open Sans"/>
                <a:cs typeface="Open Sans"/>
                <a:sym typeface="Open Sans"/>
              </a:rPr>
              <a:t>3D Modeller Window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9" name="Google Shape;89;p15"/>
          <p:cNvSpPr/>
          <p:nvPr/>
        </p:nvSpPr>
        <p:spPr>
          <a:xfrm>
            <a:off x="1092521" y="1663588"/>
            <a:ext cx="1691679" cy="1384411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0" name="Google Shape;90;p15"/>
          <p:cNvSpPr txBox="1"/>
          <p:nvPr/>
        </p:nvSpPr>
        <p:spPr>
          <a:xfrm>
            <a:off x="400050" y="3435295"/>
            <a:ext cx="3072527" cy="107717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Project Manager window</a:t>
            </a:r>
          </a:p>
          <a:p>
            <a:pPr algn="ctr"/>
            <a:r>
              <a:rPr lang="en">
                <a:latin typeface="Open Sans"/>
                <a:ea typeface="Open Sans"/>
                <a:cs typeface="Open Sans"/>
                <a:sym typeface="Open Sans"/>
              </a:rPr>
              <a:t>Configuring the Simulation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3C6145A-2CF4-0E7D-D050-25476CE524C7}"/>
              </a:ext>
            </a:extLst>
          </p:cNvPr>
          <p:cNvCxnSpPr>
            <a:cxnSpLocks/>
            <a:stCxn id="90" idx="0"/>
            <a:endCxn id="89" idx="2"/>
          </p:cNvCxnSpPr>
          <p:nvPr/>
        </p:nvCxnSpPr>
        <p:spPr>
          <a:xfrm flipV="1">
            <a:off x="1936314" y="3047999"/>
            <a:ext cx="2047" cy="387296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1145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50B331-CC32-537E-B707-F2FFCA6F3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067" y="976217"/>
            <a:ext cx="9934933" cy="5348383"/>
          </a:xfrm>
          <a:prstGeom prst="rect">
            <a:avLst/>
          </a:prstGeom>
        </p:spPr>
      </p:pic>
      <p:sp>
        <p:nvSpPr>
          <p:cNvPr id="96" name="Google Shape;96;p16"/>
          <p:cNvSpPr txBox="1">
            <a:spLocks noGrp="1"/>
          </p:cNvSpPr>
          <p:nvPr>
            <p:ph type="title"/>
          </p:nvPr>
        </p:nvSpPr>
        <p:spPr>
          <a:xfrm>
            <a:off x="415600" y="247367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/>
              <a:t>Maxwell Configuration – solution type</a:t>
            </a:r>
            <a:endParaRPr/>
          </a:p>
          <a:p>
            <a:endParaRPr/>
          </a:p>
        </p:txBody>
      </p:sp>
      <p:sp>
        <p:nvSpPr>
          <p:cNvPr id="98" name="Google Shape;98;p16"/>
          <p:cNvSpPr/>
          <p:nvPr/>
        </p:nvSpPr>
        <p:spPr>
          <a:xfrm>
            <a:off x="2945000" y="5469933"/>
            <a:ext cx="3052000" cy="506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9" name="Google Shape;99;p16"/>
          <p:cNvSpPr/>
          <p:nvPr/>
        </p:nvSpPr>
        <p:spPr>
          <a:xfrm>
            <a:off x="1219200" y="1896600"/>
            <a:ext cx="1295400" cy="1608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0" name="Google Shape;100;p16"/>
          <p:cNvSpPr txBox="1"/>
          <p:nvPr/>
        </p:nvSpPr>
        <p:spPr>
          <a:xfrm>
            <a:off x="113267" y="2209800"/>
            <a:ext cx="1000800" cy="5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>
                <a:latin typeface="Open Sans"/>
                <a:ea typeface="Open Sans"/>
                <a:cs typeface="Open Sans"/>
                <a:sym typeface="Open Sans"/>
              </a:rPr>
              <a:t>Right+Click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01" name="Google Shape;101;p16"/>
          <p:cNvCxnSpPr>
            <a:cxnSpLocks/>
            <a:stCxn id="100" idx="0"/>
            <a:endCxn id="99" idx="1"/>
          </p:cNvCxnSpPr>
          <p:nvPr/>
        </p:nvCxnSpPr>
        <p:spPr>
          <a:xfrm rot="5400000" flipH="1" flipV="1">
            <a:off x="800033" y="1790634"/>
            <a:ext cx="232800" cy="605533"/>
          </a:xfrm>
          <a:prstGeom prst="bentConnector2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02" name="Google Shape;102;p16"/>
          <p:cNvSpPr/>
          <p:nvPr/>
        </p:nvSpPr>
        <p:spPr>
          <a:xfrm>
            <a:off x="2438400" y="2811000"/>
            <a:ext cx="1643600" cy="1608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B4D969E-9D22-E519-7648-B2E7013E2B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4996" y="2153785"/>
            <a:ext cx="1823003" cy="2598460"/>
          </a:xfrm>
          <a:prstGeom prst="rect">
            <a:avLst/>
          </a:prstGeom>
        </p:spPr>
      </p:pic>
      <p:sp>
        <p:nvSpPr>
          <p:cNvPr id="13" name="Google Shape;110;p17">
            <a:extLst>
              <a:ext uri="{FF2B5EF4-FFF2-40B4-BE49-F238E27FC236}">
                <a16:creationId xmlns:a16="http://schemas.microsoft.com/office/drawing/2014/main" id="{89591C63-93C4-31EA-28FA-FC66E27C67DA}"/>
              </a:ext>
            </a:extLst>
          </p:cNvPr>
          <p:cNvSpPr/>
          <p:nvPr/>
        </p:nvSpPr>
        <p:spPr>
          <a:xfrm>
            <a:off x="5388632" y="2658600"/>
            <a:ext cx="783567" cy="2370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85413226"/>
      </p:ext>
    </p:extLst>
  </p:cSld>
  <p:clrMapOvr>
    <a:masterClrMapping/>
  </p:clrMapOvr>
</p:sld>
</file>

<file path=ppt/theme/theme1.xml><?xml version="1.0" encoding="utf-8"?>
<a:theme xmlns:a="http://schemas.openxmlformats.org/drawingml/2006/main" name="Ansys - Slide Master">
  <a:themeElements>
    <a:clrScheme name="Ansys Color Theme - 2020">
      <a:dk1>
        <a:srgbClr val="000000"/>
      </a:dk1>
      <a:lt1>
        <a:srgbClr val="FFFFFF"/>
      </a:lt1>
      <a:dk2>
        <a:srgbClr val="898A8D"/>
      </a:dk2>
      <a:lt2>
        <a:srgbClr val="FFFFFF"/>
      </a:lt2>
      <a:accent1>
        <a:srgbClr val="FFB71B"/>
      </a:accent1>
      <a:accent2>
        <a:srgbClr val="D9D8D6"/>
      </a:accent2>
      <a:accent3>
        <a:srgbClr val="898A8D"/>
      </a:accent3>
      <a:accent4>
        <a:srgbClr val="444446"/>
      </a:accent4>
      <a:accent5>
        <a:srgbClr val="D29100"/>
      </a:accent5>
      <a:accent6>
        <a:srgbClr val="F9DD42"/>
      </a:accent6>
      <a:hlink>
        <a:srgbClr val="FFB71B"/>
      </a:hlink>
      <a:folHlink>
        <a:srgbClr val="898A8D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5-AER-PowerPoint-Template-Internal Ansys" id="{5EF59FF0-1A61-4479-B522-20E619576DED}" vid="{A8144348-BF6F-4DB4-B55A-DFC50D956F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11F15CCDA16C44AB1AFF6EA8F76A1A" ma:contentTypeVersion="4" ma:contentTypeDescription="Create a new document." ma:contentTypeScope="" ma:versionID="d752d88f6e15926aeafc7e1273366542">
  <xsd:schema xmlns:xsd="http://www.w3.org/2001/XMLSchema" xmlns:xs="http://www.w3.org/2001/XMLSchema" xmlns:p="http://schemas.microsoft.com/office/2006/metadata/properties" xmlns:ns2="4486bbf1-55fc-49d2-af7e-ec287a4789b3" targetNamespace="http://schemas.microsoft.com/office/2006/metadata/properties" ma:root="true" ma:fieldsID="eec12d9aca73fdae2aa434908dafe120" ns2:_="">
    <xsd:import namespace="4486bbf1-55fc-49d2-af7e-ec287a4789b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86bbf1-55fc-49d2-af7e-ec287a4789b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C54582C-3F01-4F8D-9460-F0A670A527E2}">
  <ds:schemaRefs>
    <ds:schemaRef ds:uri="http://schemas.microsoft.com/office/infopath/2007/PartnerControls"/>
    <ds:schemaRef ds:uri="http://purl.org/dc/dcmitype/"/>
    <ds:schemaRef ds:uri="http://purl.org/dc/terms/"/>
    <ds:schemaRef ds:uri="http://schemas.openxmlformats.org/package/2006/metadata/core-properties"/>
    <ds:schemaRef ds:uri="http://www.w3.org/XML/1998/namespace"/>
    <ds:schemaRef ds:uri="http://purl.org/dc/elements/1.1/"/>
    <ds:schemaRef ds:uri="http://schemas.microsoft.com/office/2006/documentManagement/types"/>
    <ds:schemaRef ds:uri="4486bbf1-55fc-49d2-af7e-ec287a4789b3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DDFA53D3-C218-4FBF-9050-B806120142B5}">
  <ds:schemaRefs>
    <ds:schemaRef ds:uri="4486bbf1-55fc-49d2-af7e-ec287a4789b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F5FE876-BBFA-4E5E-8653-4E4CAC43203B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34c6ce67-15b8-4eff-80e9-52da8be89706}" enabled="0" method="" siteId="{34c6ce67-15b8-4eff-80e9-52da8be8970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2025-AER-PowerPoint-Template-External</Template>
  <TotalTime>14</TotalTime>
  <Words>1358</Words>
  <Application>Microsoft Office PowerPoint</Application>
  <PresentationFormat>Widescreen</PresentationFormat>
  <Paragraphs>200</Paragraphs>
  <Slides>45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Wingdings</vt:lpstr>
      <vt:lpstr>Cambria Math</vt:lpstr>
      <vt:lpstr>Arial</vt:lpstr>
      <vt:lpstr>Calibri</vt:lpstr>
      <vt:lpstr>Open Sans</vt:lpstr>
      <vt:lpstr>Courier New</vt:lpstr>
      <vt:lpstr>Ansys - Slide Master</vt:lpstr>
      <vt:lpstr>PowerPoint Presentation</vt:lpstr>
      <vt:lpstr>Learning Objectives</vt:lpstr>
      <vt:lpstr>Magnetostatics</vt:lpstr>
      <vt:lpstr>Analytical Assignment</vt:lpstr>
      <vt:lpstr>Theoretical derivations</vt:lpstr>
      <vt:lpstr>Problem statement</vt:lpstr>
      <vt:lpstr>Maxwell Setup</vt:lpstr>
      <vt:lpstr>Familiarize yourself with the Ansys Maxwell Software Interface </vt:lpstr>
      <vt:lpstr>Maxwell Configuration – solution type </vt:lpstr>
      <vt:lpstr>Step 1: Current Carrying Loop </vt:lpstr>
      <vt:lpstr>Step 1: Current Carrying Loop </vt:lpstr>
      <vt:lpstr>Step 1: Current Carrying Loop </vt:lpstr>
      <vt:lpstr>Step 1: Current Carrying Loop </vt:lpstr>
      <vt:lpstr>Step 1: Current Carrying Loop </vt:lpstr>
      <vt:lpstr>Step 2: Defining the Current </vt:lpstr>
      <vt:lpstr>Step 2: Defining the Current </vt:lpstr>
      <vt:lpstr>Step 2: Defining the Current </vt:lpstr>
      <vt:lpstr>Step 2: Defining the Current </vt:lpstr>
      <vt:lpstr>Step 2: Defining the Current </vt:lpstr>
      <vt:lpstr>Step 2: Defining the Current </vt:lpstr>
      <vt:lpstr>Step 2: Defining the Current </vt:lpstr>
      <vt:lpstr>Step 3: Defining the Excitation </vt:lpstr>
      <vt:lpstr>Step 3: Defining the Excitation </vt:lpstr>
      <vt:lpstr>Step 3: Defining the Observation Line </vt:lpstr>
      <vt:lpstr>Step 3: Defining the Observation Line </vt:lpstr>
      <vt:lpstr>Step 4: Material Definition </vt:lpstr>
      <vt:lpstr>Step 4: Material Definition </vt:lpstr>
      <vt:lpstr>Step 5: Airbox Definition </vt:lpstr>
      <vt:lpstr>Step 5: Airbox Definition </vt:lpstr>
      <vt:lpstr>Step 6: Solution Setup </vt:lpstr>
      <vt:lpstr>Step 7: Simulation Validation </vt:lpstr>
      <vt:lpstr>Step 8: Running the simulation </vt:lpstr>
      <vt:lpstr>Step 9: Plotting the Results </vt:lpstr>
      <vt:lpstr>Step 9: Plotting the Results </vt:lpstr>
      <vt:lpstr>Step 9: Plotting the Results </vt:lpstr>
      <vt:lpstr>Validation step</vt:lpstr>
      <vt:lpstr>Step 10: Plotting the magnetic field </vt:lpstr>
      <vt:lpstr>Step 10: Plotting the magnetic field </vt:lpstr>
      <vt:lpstr>Step 10: Plotting the magnetic field </vt:lpstr>
      <vt:lpstr>Step 10: Plotting the magnetic field </vt:lpstr>
      <vt:lpstr>Step 10: Plotting the magnetic field </vt:lpstr>
      <vt:lpstr>Step 10: Plotting the magnetic field</vt:lpstr>
      <vt:lpstr>Results – Magnetic field created by a current loop</vt:lpstr>
      <vt:lpstr>Ansys Education Resources Feedback Survey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Celia Gomez Molina</dc:creator>
  <cp:lastModifiedBy>Kaitlin Tyler</cp:lastModifiedBy>
  <cp:revision>2</cp:revision>
  <dcterms:created xsi:type="dcterms:W3CDTF">2025-02-07T11:03:46Z</dcterms:created>
  <dcterms:modified xsi:type="dcterms:W3CDTF">2025-03-19T18:24:47Z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0x0101006F11F15CCDA16C44AB1AFF6EA8F76A1A</vt:lpwstr>
  </property>
</Properties>
</file>