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27"/>
  </p:notesMasterIdLst>
  <p:handoutMasterIdLst>
    <p:handoutMasterId r:id="rId28"/>
  </p:handoutMasterIdLst>
  <p:sldIdLst>
    <p:sldId id="256" r:id="rId5"/>
    <p:sldId id="265" r:id="rId6"/>
    <p:sldId id="266" r:id="rId7"/>
    <p:sldId id="301" r:id="rId8"/>
    <p:sldId id="302" r:id="rId9"/>
    <p:sldId id="270" r:id="rId10"/>
    <p:sldId id="303" r:id="rId11"/>
    <p:sldId id="269" r:id="rId12"/>
    <p:sldId id="271" r:id="rId13"/>
    <p:sldId id="273" r:id="rId14"/>
    <p:sldId id="274" r:id="rId15"/>
    <p:sldId id="275" r:id="rId16"/>
    <p:sldId id="278" r:id="rId17"/>
    <p:sldId id="276" r:id="rId18"/>
    <p:sldId id="277" r:id="rId19"/>
    <p:sldId id="279" r:id="rId20"/>
    <p:sldId id="305" r:id="rId21"/>
    <p:sldId id="280" r:id="rId22"/>
    <p:sldId id="306" r:id="rId23"/>
    <p:sldId id="307" r:id="rId24"/>
    <p:sldId id="310" r:id="rId25"/>
    <p:sldId id="258" r:id="rId26"/>
  </p:sldIdLst>
  <p:sldSz cx="12192000" cy="6858000"/>
  <p:notesSz cx="6858000" cy="9144000"/>
  <p:embeddedFontLst>
    <p:embeddedFont>
      <p:font typeface="Cambria Math" panose="02040503050406030204" pitchFamily="18" charset="0"/>
      <p:regular r:id="rId29"/>
    </p:embeddedFont>
    <p:embeddedFont>
      <p:font typeface="Segoe UI" panose="020B0502040204020203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7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E53728-C504-4795-9DEC-C487590FA08C}" v="1" dt="2024-10-24T12:21:57.7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378" autoAdjust="0"/>
  </p:normalViewPr>
  <p:slideViewPr>
    <p:cSldViewPr showGuides="1">
      <p:cViewPr varScale="1">
        <p:scale>
          <a:sx n="70" d="100"/>
          <a:sy n="70" d="100"/>
        </p:scale>
        <p:origin x="1094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844"/>
    </p:cViewPr>
  </p:sorterViewPr>
  <p:notesViewPr>
    <p:cSldViewPr>
      <p:cViewPr varScale="1">
        <p:scale>
          <a:sx n="124" d="100"/>
          <a:sy n="124" d="100"/>
        </p:scale>
        <p:origin x="4960" y="8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5.fntdata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4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717E394-0329-D127-9AEC-C1A4435E6F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F2A1B0-F7D9-7FC8-E5B0-3260A48BB66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0737F6-4FF1-41F3-AC44-66577F48BE17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A50249-3E1D-5ECC-4573-BBD39ADD4FD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C688BB-5CEC-2059-586B-C008BB91B1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E4F0B-BE42-489C-8AC7-44F8E4EA0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930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Calibri" panose="020F0502020204030204" pitchFamily="34" charset="0"/>
              </a:defRPr>
            </a:lvl1pPr>
          </a:lstStyle>
          <a:p>
            <a:fld id="{BB9E86C5-9689-42B4-BE7D-FDE5EB4274E3}" type="datetimeFigureOut">
              <a:rPr lang="en-US" smtClean="0"/>
              <a:pPr/>
              <a:t>11/11/2024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Calibri" panose="020F0502020204030204" pitchFamily="34" charset="0"/>
              </a:defRPr>
            </a:lvl1pPr>
          </a:lstStyle>
          <a:p>
            <a:fld id="{27FDDAD7-A41A-4414-8211-C5E2AC7F93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296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DDAD7-A41A-4414-8211-C5E2AC7F93E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086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this slide you can see the equations used to reach the </a:t>
            </a:r>
            <a:r>
              <a:rPr lang="en-US" dirty="0" err="1"/>
              <a:t>Friis</a:t>
            </a:r>
            <a:r>
              <a:rPr lang="en-US" dirty="0"/>
              <a:t> equation. The equations use the transmit power, the power density and the antenna parameters such as the gain (G) and the directivity (D).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DDAD7-A41A-4414-8211-C5E2AC7F93E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123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For a side by </a:t>
            </a:r>
            <a:r>
              <a:rPr lang="en-US"/>
              <a:t>side comparison you </a:t>
            </a:r>
            <a:r>
              <a:rPr lang="en-US" dirty="0"/>
              <a:t>can export the simulation data OR import the calculated theoretical data in order to compare the simulated and calculated data in a single graph. In this example the calculated data are imported in HFSS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DDAD7-A41A-4414-8211-C5E2AC7F93E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821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Feedback Survey link for copy-paste method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https://ansys.typeform.com/to/jcattJI5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DDAD7-A41A-4414-8211-C5E2AC7F93E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80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mailto:education@ansys.com" TargetMode="External"/><Relationship Id="rId2" Type="http://schemas.openxmlformats.org/officeDocument/2006/relationships/hyperlink" Target="http://www.ansys.com/education-resources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3B808CC-F74C-B743-BAB4-F4C99E1956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1663" y="914400"/>
            <a:ext cx="5394325" cy="14493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 b="1" i="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230188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746125" indent="0">
              <a:buNone/>
              <a:defRPr>
                <a:solidFill>
                  <a:schemeClr val="bg1"/>
                </a:solidFill>
              </a:defRPr>
            </a:lvl4pPr>
            <a:lvl5pPr marL="96996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9AFE08CF-AC0B-7143-9A94-E8A35CBC7D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1663" y="2667000"/>
            <a:ext cx="5394325" cy="84831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2000" b="0" i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  <a:lvl2pPr marL="230188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746125" indent="0">
              <a:buNone/>
              <a:defRPr>
                <a:solidFill>
                  <a:schemeClr val="bg1"/>
                </a:solidFill>
              </a:defRPr>
            </a:lvl4pPr>
            <a:lvl5pPr marL="969962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191E51-6FFC-4231-97E9-4C436119983B}"/>
              </a:ext>
            </a:extLst>
          </p:cNvPr>
          <p:cNvSpPr txBox="1"/>
          <p:nvPr userDrawn="1"/>
        </p:nvSpPr>
        <p:spPr>
          <a:xfrm>
            <a:off x="7848600" y="64770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©2024 ANSYS, Inc.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57DF5D-42FB-B747-258C-0D3BF5B288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405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584" userDrawn="1">
          <p15:clr>
            <a:srgbClr val="FBAE40"/>
          </p15:clr>
        </p15:guide>
        <p15:guide id="2" orient="horz" pos="261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Video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B1A58-7F99-2943-838C-468BDEFDB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76C186EF-8C58-7249-A024-F6C1D0AD12BC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6096001" y="1447799"/>
            <a:ext cx="5486400" cy="459097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media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31A0CB9-E7C5-BC4C-83B3-6A04784CA59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B673984-7F55-E14A-9088-44C94432D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447800"/>
            <a:ext cx="5257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417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-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B3363707-8337-D14D-8CD6-076D7F38DE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" y="1143000"/>
            <a:ext cx="3454400" cy="198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F67D610-3DBA-EB48-B589-E895E66AEF0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" y="3657600"/>
            <a:ext cx="3454400" cy="198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BFD49B6-2BF3-F94C-AD6B-7B7786120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70400" y="1159933"/>
            <a:ext cx="3454400" cy="198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75F3481B-E073-FC4C-8662-89F64D47862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70400" y="3674533"/>
            <a:ext cx="3454400" cy="198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4E9685A2-20AD-6C44-B1B9-DCB2E44370F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8000" y="1151467"/>
            <a:ext cx="3454400" cy="198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498EFFC6-47A8-C248-AF67-33A51B0388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128000" y="3666067"/>
            <a:ext cx="3454400" cy="1981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5327F1EC-8CEB-F348-A688-603CC6AF3B7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9600" y="3200400"/>
            <a:ext cx="34544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latin typeface="Calibri" panose="020F0502020204030204" pitchFamily="34" charset="0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D8D84EB5-FEF7-D145-9924-EDC82C5DD72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70400" y="3200400"/>
            <a:ext cx="34544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latin typeface="Calibri" panose="020F0502020204030204" pitchFamily="34" charset="0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73B743E4-6516-C94E-BADC-931FCAF3B34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50577" y="3200400"/>
            <a:ext cx="34544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latin typeface="Calibri" panose="020F0502020204030204" pitchFamily="34" charset="0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ED4C7F5-70CF-2C4D-8AF3-4D76760714C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9600" y="5702300"/>
            <a:ext cx="34544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latin typeface="Calibri" panose="020F0502020204030204" pitchFamily="34" charset="0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6B853D87-F6A1-6443-AB6D-6E9819089E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470400" y="5715000"/>
            <a:ext cx="34544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latin typeface="Calibri" panose="020F0502020204030204" pitchFamily="34" charset="0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id="{256BC893-7821-9640-98BC-FFCFED83EB9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150577" y="5715000"/>
            <a:ext cx="3454400" cy="381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i="0">
                <a:latin typeface="Calibri" panose="020F0502020204030204" pitchFamily="34" charset="0"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02F90602-9DC6-3F4D-B178-EF64100603F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774FC734-09F5-2F40-BB01-29D6BBF76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49880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34EBE792-3674-F042-8191-29D73F7CA4C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4400" y="1371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indent="0">
              <a:buFontTx/>
              <a:buNone/>
              <a:defRPr sz="1100" b="0" i="0" baseline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160x147 logo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93ABDDAC-BA7B-4A4A-9D64-71FA88868E4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14400" y="2895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160x147 logo</a:t>
            </a:r>
          </a:p>
          <a:p>
            <a:endParaRPr lang="en-US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BE481E25-6792-6B48-8A87-D3E9D1B2232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4400" y="4419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160x147 logo</a:t>
            </a:r>
          </a:p>
          <a:p>
            <a:endParaRPr 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D548604C-E487-1D4F-91AF-D210004A518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759200" y="1371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160x147 logo</a:t>
            </a:r>
          </a:p>
          <a:p>
            <a:endParaRPr lang="en-US" dirty="0"/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624EDF6-2365-2545-8099-338237F309C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59200" y="2895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160x147 logo</a:t>
            </a:r>
          </a:p>
          <a:p>
            <a:endParaRPr 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0D36446A-2E05-9F4F-83D7-905FD354E02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759200" y="4419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160x147 logo</a:t>
            </a:r>
          </a:p>
          <a:p>
            <a:endParaRPr lang="en-US" dirty="0"/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BBC79A31-D13D-4C49-88CC-6B949DE06C2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604000" y="1371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160x147 logo</a:t>
            </a:r>
          </a:p>
          <a:p>
            <a:endParaRPr lang="en-US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CFF59C9F-D752-594A-A821-7BDA91DA374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604000" y="2895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160x147 logo</a:t>
            </a:r>
          </a:p>
          <a:p>
            <a:endParaRPr lang="en-US" dirty="0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254F3492-5AA9-9249-B742-69BFC01BE9E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604000" y="4419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indent="0">
              <a:buFontTx/>
              <a:buNone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160x147 logo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C51E22CD-7582-9D41-A0FC-914A34BF189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245600" y="1371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160x147 logo</a:t>
            </a:r>
          </a:p>
          <a:p>
            <a:endParaRPr lang="en-US" dirty="0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3D0B9166-BA76-6544-89C3-4C8B4A739F7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245600" y="2895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tx1"/>
              </a:buClr>
              <a:buSzTx/>
              <a:buFontTx/>
              <a:buNone/>
              <a:tabLst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160x147 logo</a:t>
            </a:r>
          </a:p>
          <a:p>
            <a:endParaRPr lang="en-US" dirty="0"/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537026EB-3BFB-0947-A881-5729F13CFA4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245600" y="4419600"/>
            <a:ext cx="1930400" cy="1295400"/>
          </a:xfrm>
          <a:prstGeom prst="rect">
            <a:avLst/>
          </a:prstGeom>
          <a:effectLst/>
        </p:spPr>
        <p:txBody>
          <a:bodyPr/>
          <a:lstStyle>
            <a:lvl1pPr marL="0" indent="0">
              <a:buFontTx/>
              <a:buNone/>
              <a:defRPr sz="1100" b="0" i="0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160x147 logo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1D9580FA-CA76-994A-9775-1D87D5927DBD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C81C7F89-740B-3143-8447-70CC02F63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1988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righ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3357E3-4FE4-4164-A381-204B98DEEA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AEF1B2-1440-4FE5-8C1B-C291F424F993}"/>
              </a:ext>
            </a:extLst>
          </p:cNvPr>
          <p:cNvSpPr txBox="1"/>
          <p:nvPr userDrawn="1"/>
        </p:nvSpPr>
        <p:spPr>
          <a:xfrm>
            <a:off x="533400" y="609600"/>
            <a:ext cx="10972800" cy="4014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© </a:t>
            </a:r>
            <a:r>
              <a:rPr lang="en-US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2024 ANSYS, Inc. All rights reserved.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Use and Reproduction</a:t>
            </a:r>
            <a:endParaRPr lang="en-US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content used in this resource </a:t>
            </a:r>
            <a:r>
              <a:rPr lang="en-US" sz="1400" dirty="0">
                <a:solidFill>
                  <a:srgbClr val="201F1E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may only be used or reproduced for teaching purposes; and any commercial use is strictly prohibited.</a:t>
            </a:r>
            <a:r>
              <a:rPr lang="en-US" sz="1400" i="1" dirty="0">
                <a:solidFill>
                  <a:srgbClr val="201F1E"/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Document Information</a:t>
            </a:r>
            <a:endParaRPr lang="en-US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This lecture unit is part of a set of teaching resources to help introduce students to designing and simulating high-frequency structures.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Ansys Education Resources</a:t>
            </a:r>
            <a:endParaRPr lang="en-US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 access more undergraduate education resources, including lecture presentations with notes, exercises with worked solutions, microprojects, real life examples and more, visit 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www.ansys.com/education-resources</a:t>
            </a:r>
            <a:r>
              <a:rPr lang="en-US" sz="1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Feedback </a:t>
            </a:r>
            <a:endParaRPr lang="en-US" sz="1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If you notice any errors in this resource or need to get in contact with the authors, please email us at </a:t>
            </a:r>
            <a:r>
              <a:rPr lang="en-US" sz="1400" b="0" i="0" u="none" strike="noStrike" baseline="0" dirty="0">
                <a:solidFill>
                  <a:srgbClr val="0000FF"/>
                </a:solidFill>
                <a:latin typeface="Calibri" panose="020F0502020204030204" pitchFamily="34" charset="0"/>
                <a:hlinkClick r:id="rId3"/>
              </a:rPr>
              <a:t>education@ansys.com</a:t>
            </a:r>
            <a:endParaRPr lang="en-US" sz="1400" b="0" i="0" u="none" strike="noStrike" baseline="0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r>
              <a:rPr lang="en-US" sz="1400" b="0" i="0" u="none" strike="noStrike" baseline="0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endParaRPr lang="en-US" sz="11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44354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2BE725-F1B0-7243-BAC8-43B25DA2B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BBA83-940A-D344-8476-F6C53B5C9486}" type="datetime5">
              <a:rPr lang="en-US" smtClean="0"/>
              <a:t>11-Nov-24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A6356A-FB64-5C40-8589-6A136590A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©2023 ANSYS / Confidential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3763EC-58C9-9643-8F7D-42A80860E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9D2FC-EBC3-4E88-8B9A-2F52EBFF7A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384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400EB2E1-BA5A-B78B-9AF8-9CE1C05C89C6}"/>
              </a:ext>
            </a:extLst>
          </p:cNvPr>
          <p:cNvSpPr/>
          <p:nvPr userDrawn="1"/>
        </p:nvSpPr>
        <p:spPr>
          <a:xfrm>
            <a:off x="2530" y="-3101"/>
            <a:ext cx="2708271" cy="6537951"/>
          </a:xfrm>
          <a:custGeom>
            <a:avLst/>
            <a:gdLst>
              <a:gd name="connsiteX0" fmla="*/ 0 w 2708271"/>
              <a:gd name="connsiteY0" fmla="*/ 0 h 6537951"/>
              <a:gd name="connsiteX1" fmla="*/ 0 w 2708271"/>
              <a:gd name="connsiteY1" fmla="*/ 6537952 h 6537951"/>
              <a:gd name="connsiteX2" fmla="*/ 2708272 w 2708271"/>
              <a:gd name="connsiteY2" fmla="*/ 0 h 653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8271" h="6537951">
                <a:moveTo>
                  <a:pt x="0" y="0"/>
                </a:moveTo>
                <a:lnTo>
                  <a:pt x="0" y="6537952"/>
                </a:lnTo>
                <a:lnTo>
                  <a:pt x="2708272" y="0"/>
                </a:lnTo>
                <a:close/>
              </a:path>
            </a:pathLst>
          </a:custGeom>
          <a:gradFill>
            <a:gsLst>
              <a:gs pos="0">
                <a:srgbClr val="D9D8D6"/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634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E208484-F16C-2E61-42F6-5CCE368D4C24}"/>
              </a:ext>
            </a:extLst>
          </p:cNvPr>
          <p:cNvSpPr/>
          <p:nvPr userDrawn="1"/>
        </p:nvSpPr>
        <p:spPr>
          <a:xfrm>
            <a:off x="9481163" y="316938"/>
            <a:ext cx="2708271" cy="6537951"/>
          </a:xfrm>
          <a:custGeom>
            <a:avLst/>
            <a:gdLst>
              <a:gd name="connsiteX0" fmla="*/ 2708272 w 2708271"/>
              <a:gd name="connsiteY0" fmla="*/ 6537952 h 6537951"/>
              <a:gd name="connsiteX1" fmla="*/ 2708272 w 2708271"/>
              <a:gd name="connsiteY1" fmla="*/ 0 h 6537951"/>
              <a:gd name="connsiteX2" fmla="*/ 0 w 2708271"/>
              <a:gd name="connsiteY2" fmla="*/ 6537952 h 6537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08271" h="6537951">
                <a:moveTo>
                  <a:pt x="2708272" y="6537952"/>
                </a:moveTo>
                <a:lnTo>
                  <a:pt x="2708272" y="0"/>
                </a:lnTo>
                <a:lnTo>
                  <a:pt x="0" y="6537952"/>
                </a:lnTo>
                <a:close/>
              </a:path>
            </a:pathLst>
          </a:custGeom>
          <a:gradFill>
            <a:gsLst>
              <a:gs pos="0">
                <a:srgbClr val="D9D8D6"/>
              </a:gs>
              <a:gs pos="57290">
                <a:srgbClr val="FFFFFF">
                  <a:alpha val="0"/>
                </a:srgbClr>
              </a:gs>
            </a:gsLst>
            <a:lin ang="16200000" scaled="1"/>
          </a:gradFill>
          <a:ln w="634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312CF30-3CD8-F07A-FA94-08D49EF63279}"/>
              </a:ext>
            </a:extLst>
          </p:cNvPr>
          <p:cNvGrpSpPr/>
          <p:nvPr userDrawn="1"/>
        </p:nvGrpSpPr>
        <p:grpSpPr>
          <a:xfrm>
            <a:off x="5173992" y="1236260"/>
            <a:ext cx="1843979" cy="572380"/>
            <a:chOff x="9959791" y="6018959"/>
            <a:chExt cx="1843979" cy="572380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C09CC6AD-4C63-A359-9F12-B1B9C241101D}"/>
                </a:ext>
              </a:extLst>
            </p:cNvPr>
            <p:cNvSpPr/>
            <p:nvPr/>
          </p:nvSpPr>
          <p:spPr>
            <a:xfrm>
              <a:off x="9959791" y="6018959"/>
              <a:ext cx="311752" cy="455789"/>
            </a:xfrm>
            <a:custGeom>
              <a:avLst/>
              <a:gdLst>
                <a:gd name="connsiteX0" fmla="*/ 311752 w 311752"/>
                <a:gd name="connsiteY0" fmla="*/ 0 h 455789"/>
                <a:gd name="connsiteX1" fmla="*/ 186741 w 311752"/>
                <a:gd name="connsiteY1" fmla="*/ 0 h 455789"/>
                <a:gd name="connsiteX2" fmla="*/ 0 w 311752"/>
                <a:gd name="connsiteY2" fmla="*/ 455789 h 455789"/>
                <a:gd name="connsiteX3" fmla="*/ 125011 w 311752"/>
                <a:gd name="connsiteY3" fmla="*/ 455789 h 455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1752" h="455789">
                  <a:moveTo>
                    <a:pt x="311752" y="0"/>
                  </a:moveTo>
                  <a:lnTo>
                    <a:pt x="186741" y="0"/>
                  </a:lnTo>
                  <a:lnTo>
                    <a:pt x="0" y="455789"/>
                  </a:lnTo>
                  <a:lnTo>
                    <a:pt x="125011" y="455789"/>
                  </a:lnTo>
                  <a:close/>
                </a:path>
              </a:pathLst>
            </a:custGeom>
            <a:solidFill>
              <a:srgbClr val="FFB71B"/>
            </a:solidFill>
            <a:ln w="30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5319E5D-AD9A-1C77-47D1-DF923CF1139F}"/>
                </a:ext>
              </a:extLst>
            </p:cNvPr>
            <p:cNvSpPr/>
            <p:nvPr/>
          </p:nvSpPr>
          <p:spPr>
            <a:xfrm>
              <a:off x="10237380" y="6033335"/>
              <a:ext cx="250599" cy="441412"/>
            </a:xfrm>
            <a:custGeom>
              <a:avLst/>
              <a:gdLst>
                <a:gd name="connsiteX0" fmla="*/ 62764 w 250599"/>
                <a:gd name="connsiteY0" fmla="*/ 0 h 441412"/>
                <a:gd name="connsiteX1" fmla="*/ 0 w 250599"/>
                <a:gd name="connsiteY1" fmla="*/ 153186 h 441412"/>
                <a:gd name="connsiteX2" fmla="*/ 118081 w 250599"/>
                <a:gd name="connsiteY2" fmla="*/ 441413 h 441412"/>
                <a:gd name="connsiteX3" fmla="*/ 250599 w 250599"/>
                <a:gd name="connsiteY3" fmla="*/ 441413 h 44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0599" h="441412">
                  <a:moveTo>
                    <a:pt x="62764" y="0"/>
                  </a:moveTo>
                  <a:lnTo>
                    <a:pt x="0" y="153186"/>
                  </a:lnTo>
                  <a:lnTo>
                    <a:pt x="118081" y="441413"/>
                  </a:lnTo>
                  <a:lnTo>
                    <a:pt x="250599" y="441413"/>
                  </a:lnTo>
                  <a:close/>
                </a:path>
              </a:pathLst>
            </a:custGeom>
            <a:solidFill>
              <a:schemeClr val="tx1"/>
            </a:solidFill>
            <a:ln w="30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B7649AE-605C-1A45-2429-9B29D94C348F}"/>
                </a:ext>
              </a:extLst>
            </p:cNvPr>
            <p:cNvSpPr/>
            <p:nvPr/>
          </p:nvSpPr>
          <p:spPr>
            <a:xfrm>
              <a:off x="10513480" y="6148772"/>
              <a:ext cx="314305" cy="327860"/>
            </a:xfrm>
            <a:custGeom>
              <a:avLst/>
              <a:gdLst>
                <a:gd name="connsiteX0" fmla="*/ 213762 w 314305"/>
                <a:gd name="connsiteY0" fmla="*/ 327861 h 327860"/>
                <a:gd name="connsiteX1" fmla="*/ 213762 w 314305"/>
                <a:gd name="connsiteY1" fmla="*/ 139722 h 327860"/>
                <a:gd name="connsiteX2" fmla="*/ 202151 w 314305"/>
                <a:gd name="connsiteY2" fmla="*/ 93523 h 327860"/>
                <a:gd name="connsiteX3" fmla="*/ 166195 w 314305"/>
                <a:gd name="connsiteY3" fmla="*/ 79237 h 327860"/>
                <a:gd name="connsiteX4" fmla="*/ 118537 w 314305"/>
                <a:gd name="connsiteY4" fmla="*/ 98142 h 327860"/>
                <a:gd name="connsiteX5" fmla="*/ 100544 w 314305"/>
                <a:gd name="connsiteY5" fmla="*/ 148749 h 327860"/>
                <a:gd name="connsiteX6" fmla="*/ 100544 w 314305"/>
                <a:gd name="connsiteY6" fmla="*/ 327861 h 327860"/>
                <a:gd name="connsiteX7" fmla="*/ 0 w 314305"/>
                <a:gd name="connsiteY7" fmla="*/ 327861 h 327860"/>
                <a:gd name="connsiteX8" fmla="*/ 0 w 314305"/>
                <a:gd name="connsiteY8" fmla="*/ 7750 h 327860"/>
                <a:gd name="connsiteX9" fmla="*/ 97960 w 314305"/>
                <a:gd name="connsiteY9" fmla="*/ 7750 h 327860"/>
                <a:gd name="connsiteX10" fmla="*/ 97960 w 314305"/>
                <a:gd name="connsiteY10" fmla="*/ 49542 h 327860"/>
                <a:gd name="connsiteX11" fmla="*/ 139357 w 314305"/>
                <a:gd name="connsiteY11" fmla="*/ 13738 h 327860"/>
                <a:gd name="connsiteX12" fmla="*/ 200419 w 314305"/>
                <a:gd name="connsiteY12" fmla="*/ 0 h 327860"/>
                <a:gd name="connsiteX13" fmla="*/ 286191 w 314305"/>
                <a:gd name="connsiteY13" fmla="*/ 33798 h 327860"/>
                <a:gd name="connsiteX14" fmla="*/ 314305 w 314305"/>
                <a:gd name="connsiteY14" fmla="*/ 135193 h 327860"/>
                <a:gd name="connsiteX15" fmla="*/ 314305 w 314305"/>
                <a:gd name="connsiteY15" fmla="*/ 327861 h 327860"/>
                <a:gd name="connsiteX16" fmla="*/ 213762 w 314305"/>
                <a:gd name="connsiteY16" fmla="*/ 327861 h 327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4305" h="327860">
                  <a:moveTo>
                    <a:pt x="213762" y="327861"/>
                  </a:moveTo>
                  <a:lnTo>
                    <a:pt x="213762" y="139722"/>
                  </a:lnTo>
                  <a:cubicBezTo>
                    <a:pt x="213762" y="118658"/>
                    <a:pt x="209871" y="103127"/>
                    <a:pt x="202151" y="93523"/>
                  </a:cubicBezTo>
                  <a:cubicBezTo>
                    <a:pt x="194522" y="84040"/>
                    <a:pt x="182425" y="79237"/>
                    <a:pt x="166195" y="79237"/>
                  </a:cubicBezTo>
                  <a:cubicBezTo>
                    <a:pt x="146500" y="79237"/>
                    <a:pt x="130452" y="85590"/>
                    <a:pt x="118537" y="98142"/>
                  </a:cubicBezTo>
                  <a:cubicBezTo>
                    <a:pt x="106592" y="110695"/>
                    <a:pt x="100544" y="127716"/>
                    <a:pt x="100544" y="148749"/>
                  </a:cubicBezTo>
                  <a:lnTo>
                    <a:pt x="100544" y="327861"/>
                  </a:lnTo>
                  <a:lnTo>
                    <a:pt x="0" y="327861"/>
                  </a:lnTo>
                  <a:lnTo>
                    <a:pt x="0" y="7750"/>
                  </a:lnTo>
                  <a:lnTo>
                    <a:pt x="97960" y="7750"/>
                  </a:lnTo>
                  <a:lnTo>
                    <a:pt x="97960" y="49542"/>
                  </a:lnTo>
                  <a:cubicBezTo>
                    <a:pt x="108872" y="34133"/>
                    <a:pt x="122792" y="22096"/>
                    <a:pt x="139357" y="13738"/>
                  </a:cubicBezTo>
                  <a:cubicBezTo>
                    <a:pt x="157350" y="4620"/>
                    <a:pt x="177897" y="0"/>
                    <a:pt x="200419" y="0"/>
                  </a:cubicBezTo>
                  <a:cubicBezTo>
                    <a:pt x="238594" y="0"/>
                    <a:pt x="267438" y="11367"/>
                    <a:pt x="286191" y="33798"/>
                  </a:cubicBezTo>
                  <a:cubicBezTo>
                    <a:pt x="304853" y="56168"/>
                    <a:pt x="314305" y="90270"/>
                    <a:pt x="314305" y="135193"/>
                  </a:cubicBezTo>
                  <a:lnTo>
                    <a:pt x="314305" y="327861"/>
                  </a:lnTo>
                  <a:lnTo>
                    <a:pt x="213762" y="327861"/>
                  </a:lnTo>
                  <a:close/>
                </a:path>
              </a:pathLst>
            </a:custGeom>
            <a:solidFill>
              <a:schemeClr val="tx1"/>
            </a:solidFill>
            <a:ln w="30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F057A10-B10A-F2E1-0DF8-FAECF9FAB675}"/>
                </a:ext>
              </a:extLst>
            </p:cNvPr>
            <p:cNvSpPr/>
            <p:nvPr/>
          </p:nvSpPr>
          <p:spPr>
            <a:xfrm>
              <a:off x="10870672" y="6148772"/>
              <a:ext cx="283576" cy="333027"/>
            </a:xfrm>
            <a:custGeom>
              <a:avLst/>
              <a:gdLst>
                <a:gd name="connsiteX0" fmla="*/ 145193 w 283576"/>
                <a:gd name="connsiteY0" fmla="*/ 333028 h 333027"/>
                <a:gd name="connsiteX1" fmla="*/ 64405 w 283576"/>
                <a:gd name="connsiteY1" fmla="*/ 322967 h 333027"/>
                <a:gd name="connsiteX2" fmla="*/ 973 w 283576"/>
                <a:gd name="connsiteY2" fmla="*/ 294002 h 333027"/>
                <a:gd name="connsiteX3" fmla="*/ 0 w 283576"/>
                <a:gd name="connsiteY3" fmla="*/ 293333 h 333027"/>
                <a:gd name="connsiteX4" fmla="*/ 26929 w 283576"/>
                <a:gd name="connsiteY4" fmla="*/ 223305 h 333027"/>
                <a:gd name="connsiteX5" fmla="*/ 28510 w 283576"/>
                <a:gd name="connsiteY5" fmla="*/ 224369 h 333027"/>
                <a:gd name="connsiteX6" fmla="*/ 84951 w 283576"/>
                <a:gd name="connsiteY6" fmla="*/ 251298 h 333027"/>
                <a:gd name="connsiteX7" fmla="*/ 147138 w 283576"/>
                <a:gd name="connsiteY7" fmla="*/ 260903 h 333027"/>
                <a:gd name="connsiteX8" fmla="*/ 181574 w 283576"/>
                <a:gd name="connsiteY8" fmla="*/ 253699 h 333027"/>
                <a:gd name="connsiteX9" fmla="*/ 193428 w 283576"/>
                <a:gd name="connsiteY9" fmla="*/ 234673 h 333027"/>
                <a:gd name="connsiteX10" fmla="*/ 185313 w 283576"/>
                <a:gd name="connsiteY10" fmla="*/ 217804 h 333027"/>
                <a:gd name="connsiteX11" fmla="*/ 153277 w 283576"/>
                <a:gd name="connsiteY11" fmla="*/ 206436 h 333027"/>
                <a:gd name="connsiteX12" fmla="*/ 101607 w 283576"/>
                <a:gd name="connsiteY12" fmla="*/ 194796 h 333027"/>
                <a:gd name="connsiteX13" fmla="*/ 33373 w 283576"/>
                <a:gd name="connsiteY13" fmla="*/ 162426 h 333027"/>
                <a:gd name="connsiteX14" fmla="*/ 11276 w 283576"/>
                <a:gd name="connsiteY14" fmla="*/ 102246 h 333027"/>
                <a:gd name="connsiteX15" fmla="*/ 28722 w 283576"/>
                <a:gd name="connsiteY15" fmla="*/ 49026 h 333027"/>
                <a:gd name="connsiteX16" fmla="*/ 77779 w 283576"/>
                <a:gd name="connsiteY16" fmla="*/ 13039 h 333027"/>
                <a:gd name="connsiteX17" fmla="*/ 149721 w 283576"/>
                <a:gd name="connsiteY17" fmla="*/ 0 h 333027"/>
                <a:gd name="connsiteX18" fmla="*/ 216680 w 283576"/>
                <a:gd name="connsiteY18" fmla="*/ 10395 h 333027"/>
                <a:gd name="connsiteX19" fmla="*/ 275219 w 283576"/>
                <a:gd name="connsiteY19" fmla="*/ 39664 h 333027"/>
                <a:gd name="connsiteX20" fmla="*/ 276191 w 283576"/>
                <a:gd name="connsiteY20" fmla="*/ 40363 h 333027"/>
                <a:gd name="connsiteX21" fmla="*/ 249201 w 283576"/>
                <a:gd name="connsiteY21" fmla="*/ 107808 h 333027"/>
                <a:gd name="connsiteX22" fmla="*/ 247621 w 283576"/>
                <a:gd name="connsiteY22" fmla="*/ 106714 h 333027"/>
                <a:gd name="connsiteX23" fmla="*/ 149053 w 283576"/>
                <a:gd name="connsiteY23" fmla="*/ 72125 h 333027"/>
                <a:gd name="connsiteX24" fmla="*/ 114312 w 283576"/>
                <a:gd name="connsiteY24" fmla="*/ 79663 h 333027"/>
                <a:gd name="connsiteX25" fmla="*/ 102155 w 283576"/>
                <a:gd name="connsiteY25" fmla="*/ 100300 h 333027"/>
                <a:gd name="connsiteX26" fmla="*/ 109267 w 283576"/>
                <a:gd name="connsiteY26" fmla="*/ 115254 h 333027"/>
                <a:gd name="connsiteX27" fmla="*/ 135862 w 283576"/>
                <a:gd name="connsiteY27" fmla="*/ 125983 h 333027"/>
                <a:gd name="connsiteX28" fmla="*/ 189386 w 283576"/>
                <a:gd name="connsiteY28" fmla="*/ 138232 h 333027"/>
                <a:gd name="connsiteX29" fmla="*/ 260842 w 283576"/>
                <a:gd name="connsiteY29" fmla="*/ 171909 h 333027"/>
                <a:gd name="connsiteX30" fmla="*/ 283577 w 283576"/>
                <a:gd name="connsiteY30" fmla="*/ 233366 h 333027"/>
                <a:gd name="connsiteX31" fmla="*/ 246466 w 283576"/>
                <a:gd name="connsiteY31" fmla="*/ 306615 h 333027"/>
                <a:gd name="connsiteX32" fmla="*/ 145193 w 283576"/>
                <a:gd name="connsiteY32" fmla="*/ 333028 h 333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83576" h="333027">
                  <a:moveTo>
                    <a:pt x="145193" y="333028"/>
                  </a:moveTo>
                  <a:cubicBezTo>
                    <a:pt x="115953" y="333028"/>
                    <a:pt x="88751" y="329654"/>
                    <a:pt x="64405" y="322967"/>
                  </a:cubicBezTo>
                  <a:cubicBezTo>
                    <a:pt x="39999" y="316250"/>
                    <a:pt x="18662" y="306524"/>
                    <a:pt x="973" y="294002"/>
                  </a:cubicBezTo>
                  <a:lnTo>
                    <a:pt x="0" y="293333"/>
                  </a:lnTo>
                  <a:lnTo>
                    <a:pt x="26929" y="223305"/>
                  </a:lnTo>
                  <a:lnTo>
                    <a:pt x="28510" y="224369"/>
                  </a:lnTo>
                  <a:cubicBezTo>
                    <a:pt x="45530" y="235858"/>
                    <a:pt x="64527" y="244915"/>
                    <a:pt x="84951" y="251298"/>
                  </a:cubicBezTo>
                  <a:cubicBezTo>
                    <a:pt x="105376" y="257681"/>
                    <a:pt x="126318" y="260903"/>
                    <a:pt x="147138" y="260903"/>
                  </a:cubicBezTo>
                  <a:cubicBezTo>
                    <a:pt x="161879" y="260903"/>
                    <a:pt x="173459" y="258471"/>
                    <a:pt x="181574" y="253699"/>
                  </a:cubicBezTo>
                  <a:cubicBezTo>
                    <a:pt x="189538" y="249019"/>
                    <a:pt x="193428" y="242788"/>
                    <a:pt x="193428" y="234673"/>
                  </a:cubicBezTo>
                  <a:cubicBezTo>
                    <a:pt x="193428" y="227378"/>
                    <a:pt x="190784" y="221846"/>
                    <a:pt x="185313" y="217804"/>
                  </a:cubicBezTo>
                  <a:cubicBezTo>
                    <a:pt x="179690" y="213640"/>
                    <a:pt x="168900" y="209841"/>
                    <a:pt x="153277" y="206436"/>
                  </a:cubicBezTo>
                  <a:lnTo>
                    <a:pt x="101607" y="194796"/>
                  </a:lnTo>
                  <a:cubicBezTo>
                    <a:pt x="70879" y="187896"/>
                    <a:pt x="47931" y="176985"/>
                    <a:pt x="33373" y="162426"/>
                  </a:cubicBezTo>
                  <a:cubicBezTo>
                    <a:pt x="18723" y="147746"/>
                    <a:pt x="11276" y="127503"/>
                    <a:pt x="11276" y="102246"/>
                  </a:cubicBezTo>
                  <a:cubicBezTo>
                    <a:pt x="11276" y="82186"/>
                    <a:pt x="17142" y="64283"/>
                    <a:pt x="28722" y="49026"/>
                  </a:cubicBezTo>
                  <a:cubicBezTo>
                    <a:pt x="40242" y="33829"/>
                    <a:pt x="56746" y="21701"/>
                    <a:pt x="77779" y="13039"/>
                  </a:cubicBezTo>
                  <a:cubicBezTo>
                    <a:pt x="98750" y="4377"/>
                    <a:pt x="122944" y="0"/>
                    <a:pt x="149721" y="0"/>
                  </a:cubicBezTo>
                  <a:cubicBezTo>
                    <a:pt x="172547" y="0"/>
                    <a:pt x="195069" y="3495"/>
                    <a:pt x="216680" y="10395"/>
                  </a:cubicBezTo>
                  <a:cubicBezTo>
                    <a:pt x="238290" y="17325"/>
                    <a:pt x="257985" y="27172"/>
                    <a:pt x="275219" y="39664"/>
                  </a:cubicBezTo>
                  <a:lnTo>
                    <a:pt x="276191" y="40363"/>
                  </a:lnTo>
                  <a:lnTo>
                    <a:pt x="249201" y="107808"/>
                  </a:lnTo>
                  <a:lnTo>
                    <a:pt x="247621" y="106714"/>
                  </a:lnTo>
                  <a:cubicBezTo>
                    <a:pt x="214461" y="83766"/>
                    <a:pt x="181301" y="72125"/>
                    <a:pt x="149053" y="72125"/>
                  </a:cubicBezTo>
                  <a:cubicBezTo>
                    <a:pt x="134312" y="72125"/>
                    <a:pt x="122640" y="74648"/>
                    <a:pt x="114312" y="79663"/>
                  </a:cubicBezTo>
                  <a:cubicBezTo>
                    <a:pt x="106136" y="84587"/>
                    <a:pt x="102155" y="91334"/>
                    <a:pt x="102155" y="100300"/>
                  </a:cubicBezTo>
                  <a:cubicBezTo>
                    <a:pt x="102155" y="106744"/>
                    <a:pt x="104495" y="111637"/>
                    <a:pt x="109267" y="115254"/>
                  </a:cubicBezTo>
                  <a:cubicBezTo>
                    <a:pt x="114251" y="118993"/>
                    <a:pt x="123218" y="122610"/>
                    <a:pt x="135862" y="125983"/>
                  </a:cubicBezTo>
                  <a:lnTo>
                    <a:pt x="189386" y="138232"/>
                  </a:lnTo>
                  <a:cubicBezTo>
                    <a:pt x="221816" y="145588"/>
                    <a:pt x="245858" y="156894"/>
                    <a:pt x="260842" y="171909"/>
                  </a:cubicBezTo>
                  <a:cubicBezTo>
                    <a:pt x="275918" y="186984"/>
                    <a:pt x="283577" y="207652"/>
                    <a:pt x="283577" y="233366"/>
                  </a:cubicBezTo>
                  <a:cubicBezTo>
                    <a:pt x="283577" y="264307"/>
                    <a:pt x="271085" y="288926"/>
                    <a:pt x="246466" y="306615"/>
                  </a:cubicBezTo>
                  <a:cubicBezTo>
                    <a:pt x="222029" y="324122"/>
                    <a:pt x="187927" y="333028"/>
                    <a:pt x="145193" y="333028"/>
                  </a:cubicBezTo>
                  <a:close/>
                </a:path>
              </a:pathLst>
            </a:custGeom>
            <a:solidFill>
              <a:schemeClr val="tx1"/>
            </a:solidFill>
            <a:ln w="30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37A377BC-5F25-12B0-F2F0-C553EBFF2535}"/>
                </a:ext>
              </a:extLst>
            </p:cNvPr>
            <p:cNvSpPr/>
            <p:nvPr/>
          </p:nvSpPr>
          <p:spPr>
            <a:xfrm>
              <a:off x="11520133" y="6148802"/>
              <a:ext cx="283637" cy="332997"/>
            </a:xfrm>
            <a:custGeom>
              <a:avLst/>
              <a:gdLst>
                <a:gd name="connsiteX0" fmla="*/ 145223 w 283637"/>
                <a:gd name="connsiteY0" fmla="*/ 332997 h 332997"/>
                <a:gd name="connsiteX1" fmla="*/ 64435 w 283637"/>
                <a:gd name="connsiteY1" fmla="*/ 322937 h 332997"/>
                <a:gd name="connsiteX2" fmla="*/ 972 w 283637"/>
                <a:gd name="connsiteY2" fmla="*/ 293971 h 332997"/>
                <a:gd name="connsiteX3" fmla="*/ 0 w 283637"/>
                <a:gd name="connsiteY3" fmla="*/ 293303 h 332997"/>
                <a:gd name="connsiteX4" fmla="*/ 26960 w 283637"/>
                <a:gd name="connsiteY4" fmla="*/ 223275 h 332997"/>
                <a:gd name="connsiteX5" fmla="*/ 28540 w 283637"/>
                <a:gd name="connsiteY5" fmla="*/ 224339 h 332997"/>
                <a:gd name="connsiteX6" fmla="*/ 84982 w 283637"/>
                <a:gd name="connsiteY6" fmla="*/ 251268 h 332997"/>
                <a:gd name="connsiteX7" fmla="*/ 147168 w 283637"/>
                <a:gd name="connsiteY7" fmla="*/ 260872 h 332997"/>
                <a:gd name="connsiteX8" fmla="*/ 181605 w 283637"/>
                <a:gd name="connsiteY8" fmla="*/ 253669 h 332997"/>
                <a:gd name="connsiteX9" fmla="*/ 193458 w 283637"/>
                <a:gd name="connsiteY9" fmla="*/ 234642 h 332997"/>
                <a:gd name="connsiteX10" fmla="*/ 185343 w 283637"/>
                <a:gd name="connsiteY10" fmla="*/ 217804 h 332997"/>
                <a:gd name="connsiteX11" fmla="*/ 153308 w 283637"/>
                <a:gd name="connsiteY11" fmla="*/ 206436 h 332997"/>
                <a:gd name="connsiteX12" fmla="*/ 101638 w 283637"/>
                <a:gd name="connsiteY12" fmla="*/ 194796 h 332997"/>
                <a:gd name="connsiteX13" fmla="*/ 33434 w 283637"/>
                <a:gd name="connsiteY13" fmla="*/ 162426 h 332997"/>
                <a:gd name="connsiteX14" fmla="*/ 11367 w 283637"/>
                <a:gd name="connsiteY14" fmla="*/ 102246 h 332997"/>
                <a:gd name="connsiteX15" fmla="*/ 28783 w 283637"/>
                <a:gd name="connsiteY15" fmla="*/ 49026 h 332997"/>
                <a:gd name="connsiteX16" fmla="*/ 77839 w 283637"/>
                <a:gd name="connsiteY16" fmla="*/ 13039 h 332997"/>
                <a:gd name="connsiteX17" fmla="*/ 149782 w 283637"/>
                <a:gd name="connsiteY17" fmla="*/ 0 h 332997"/>
                <a:gd name="connsiteX18" fmla="*/ 216740 w 283637"/>
                <a:gd name="connsiteY18" fmla="*/ 10395 h 332997"/>
                <a:gd name="connsiteX19" fmla="*/ 275279 w 283637"/>
                <a:gd name="connsiteY19" fmla="*/ 39664 h 332997"/>
                <a:gd name="connsiteX20" fmla="*/ 276221 w 283637"/>
                <a:gd name="connsiteY20" fmla="*/ 40363 h 332997"/>
                <a:gd name="connsiteX21" fmla="*/ 249262 w 283637"/>
                <a:gd name="connsiteY21" fmla="*/ 107808 h 332997"/>
                <a:gd name="connsiteX22" fmla="*/ 247682 w 283637"/>
                <a:gd name="connsiteY22" fmla="*/ 106714 h 332997"/>
                <a:gd name="connsiteX23" fmla="*/ 149113 w 283637"/>
                <a:gd name="connsiteY23" fmla="*/ 72125 h 332997"/>
                <a:gd name="connsiteX24" fmla="*/ 114373 w 283637"/>
                <a:gd name="connsiteY24" fmla="*/ 79663 h 332997"/>
                <a:gd name="connsiteX25" fmla="*/ 102185 w 283637"/>
                <a:gd name="connsiteY25" fmla="*/ 100300 h 332997"/>
                <a:gd name="connsiteX26" fmla="*/ 109328 w 283637"/>
                <a:gd name="connsiteY26" fmla="*/ 115224 h 332997"/>
                <a:gd name="connsiteX27" fmla="*/ 135922 w 283637"/>
                <a:gd name="connsiteY27" fmla="*/ 125953 h 332997"/>
                <a:gd name="connsiteX28" fmla="*/ 189477 w 283637"/>
                <a:gd name="connsiteY28" fmla="*/ 138202 h 332997"/>
                <a:gd name="connsiteX29" fmla="*/ 260933 w 283637"/>
                <a:gd name="connsiteY29" fmla="*/ 171878 h 332997"/>
                <a:gd name="connsiteX30" fmla="*/ 283638 w 283637"/>
                <a:gd name="connsiteY30" fmla="*/ 233335 h 332997"/>
                <a:gd name="connsiteX31" fmla="*/ 246527 w 283637"/>
                <a:gd name="connsiteY31" fmla="*/ 306585 h 332997"/>
                <a:gd name="connsiteX32" fmla="*/ 145223 w 283637"/>
                <a:gd name="connsiteY32" fmla="*/ 332997 h 332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83637" h="332997">
                  <a:moveTo>
                    <a:pt x="145223" y="332997"/>
                  </a:moveTo>
                  <a:cubicBezTo>
                    <a:pt x="115953" y="332997"/>
                    <a:pt x="88781" y="329624"/>
                    <a:pt x="64435" y="322937"/>
                  </a:cubicBezTo>
                  <a:cubicBezTo>
                    <a:pt x="40059" y="316250"/>
                    <a:pt x="18692" y="306494"/>
                    <a:pt x="972" y="293971"/>
                  </a:cubicBezTo>
                  <a:lnTo>
                    <a:pt x="0" y="293303"/>
                  </a:lnTo>
                  <a:lnTo>
                    <a:pt x="26960" y="223275"/>
                  </a:lnTo>
                  <a:lnTo>
                    <a:pt x="28540" y="224339"/>
                  </a:lnTo>
                  <a:cubicBezTo>
                    <a:pt x="45530" y="235828"/>
                    <a:pt x="64527" y="244885"/>
                    <a:pt x="84982" y="251268"/>
                  </a:cubicBezTo>
                  <a:cubicBezTo>
                    <a:pt x="105407" y="257650"/>
                    <a:pt x="126348" y="260872"/>
                    <a:pt x="147168" y="260872"/>
                  </a:cubicBezTo>
                  <a:cubicBezTo>
                    <a:pt x="161909" y="260872"/>
                    <a:pt x="173489" y="258441"/>
                    <a:pt x="181605" y="253669"/>
                  </a:cubicBezTo>
                  <a:cubicBezTo>
                    <a:pt x="189568" y="248988"/>
                    <a:pt x="193458" y="242757"/>
                    <a:pt x="193458" y="234642"/>
                  </a:cubicBezTo>
                  <a:cubicBezTo>
                    <a:pt x="193458" y="227317"/>
                    <a:pt x="190814" y="221816"/>
                    <a:pt x="185343" y="217804"/>
                  </a:cubicBezTo>
                  <a:cubicBezTo>
                    <a:pt x="179720" y="213640"/>
                    <a:pt x="168961" y="209841"/>
                    <a:pt x="153308" y="206436"/>
                  </a:cubicBezTo>
                  <a:lnTo>
                    <a:pt x="101638" y="194796"/>
                  </a:lnTo>
                  <a:cubicBezTo>
                    <a:pt x="70940" y="187896"/>
                    <a:pt x="47992" y="176985"/>
                    <a:pt x="33434" y="162426"/>
                  </a:cubicBezTo>
                  <a:cubicBezTo>
                    <a:pt x="18784" y="147776"/>
                    <a:pt x="11367" y="127533"/>
                    <a:pt x="11367" y="102246"/>
                  </a:cubicBezTo>
                  <a:cubicBezTo>
                    <a:pt x="11367" y="82216"/>
                    <a:pt x="17233" y="64283"/>
                    <a:pt x="28783" y="49026"/>
                  </a:cubicBezTo>
                  <a:cubicBezTo>
                    <a:pt x="40302" y="33829"/>
                    <a:pt x="56806" y="21701"/>
                    <a:pt x="77839" y="13039"/>
                  </a:cubicBezTo>
                  <a:cubicBezTo>
                    <a:pt x="98811" y="4377"/>
                    <a:pt x="123005" y="0"/>
                    <a:pt x="149782" y="0"/>
                  </a:cubicBezTo>
                  <a:cubicBezTo>
                    <a:pt x="172638" y="0"/>
                    <a:pt x="195160" y="3495"/>
                    <a:pt x="216740" y="10395"/>
                  </a:cubicBezTo>
                  <a:cubicBezTo>
                    <a:pt x="238351" y="17325"/>
                    <a:pt x="258076" y="27172"/>
                    <a:pt x="275279" y="39664"/>
                  </a:cubicBezTo>
                  <a:lnTo>
                    <a:pt x="276221" y="40363"/>
                  </a:lnTo>
                  <a:lnTo>
                    <a:pt x="249262" y="107808"/>
                  </a:lnTo>
                  <a:lnTo>
                    <a:pt x="247682" y="106714"/>
                  </a:lnTo>
                  <a:cubicBezTo>
                    <a:pt x="214521" y="83766"/>
                    <a:pt x="181331" y="72125"/>
                    <a:pt x="149113" y="72125"/>
                  </a:cubicBezTo>
                  <a:cubicBezTo>
                    <a:pt x="134403" y="72125"/>
                    <a:pt x="122701" y="74648"/>
                    <a:pt x="114373" y="79663"/>
                  </a:cubicBezTo>
                  <a:cubicBezTo>
                    <a:pt x="106167" y="84587"/>
                    <a:pt x="102185" y="91334"/>
                    <a:pt x="102185" y="100300"/>
                  </a:cubicBezTo>
                  <a:cubicBezTo>
                    <a:pt x="102185" y="106744"/>
                    <a:pt x="104525" y="111637"/>
                    <a:pt x="109328" y="115224"/>
                  </a:cubicBezTo>
                  <a:cubicBezTo>
                    <a:pt x="114312" y="118962"/>
                    <a:pt x="123248" y="122579"/>
                    <a:pt x="135922" y="125953"/>
                  </a:cubicBezTo>
                  <a:lnTo>
                    <a:pt x="189477" y="138202"/>
                  </a:lnTo>
                  <a:cubicBezTo>
                    <a:pt x="221907" y="145557"/>
                    <a:pt x="245949" y="156894"/>
                    <a:pt x="260933" y="171878"/>
                  </a:cubicBezTo>
                  <a:cubicBezTo>
                    <a:pt x="276009" y="186954"/>
                    <a:pt x="283638" y="207652"/>
                    <a:pt x="283638" y="233335"/>
                  </a:cubicBezTo>
                  <a:cubicBezTo>
                    <a:pt x="283638" y="264276"/>
                    <a:pt x="271146" y="288926"/>
                    <a:pt x="246527" y="306585"/>
                  </a:cubicBezTo>
                  <a:cubicBezTo>
                    <a:pt x="222029" y="324092"/>
                    <a:pt x="187957" y="332997"/>
                    <a:pt x="145223" y="332997"/>
                  </a:cubicBezTo>
                  <a:close/>
                </a:path>
              </a:pathLst>
            </a:custGeom>
            <a:solidFill>
              <a:schemeClr val="tx1"/>
            </a:solidFill>
            <a:ln w="30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81BEDA3B-9A35-00C4-5EBF-8F4B17CB9557}"/>
                </a:ext>
              </a:extLst>
            </p:cNvPr>
            <p:cNvSpPr/>
            <p:nvPr/>
          </p:nvSpPr>
          <p:spPr>
            <a:xfrm>
              <a:off x="11175008" y="6158437"/>
              <a:ext cx="340869" cy="432902"/>
            </a:xfrm>
            <a:custGeom>
              <a:avLst/>
              <a:gdLst>
                <a:gd name="connsiteX0" fmla="*/ 246679 w 340869"/>
                <a:gd name="connsiteY0" fmla="*/ 0 h 432902"/>
                <a:gd name="connsiteX1" fmla="*/ 170450 w 340869"/>
                <a:gd name="connsiteY1" fmla="*/ 186042 h 432902"/>
                <a:gd name="connsiteX2" fmla="*/ 94191 w 340869"/>
                <a:gd name="connsiteY2" fmla="*/ 0 h 432902"/>
                <a:gd name="connsiteX3" fmla="*/ 0 w 340869"/>
                <a:gd name="connsiteY3" fmla="*/ 0 h 432902"/>
                <a:gd name="connsiteX4" fmla="*/ 123339 w 340869"/>
                <a:gd name="connsiteY4" fmla="*/ 301023 h 432902"/>
                <a:gd name="connsiteX5" fmla="*/ 69299 w 340869"/>
                <a:gd name="connsiteY5" fmla="*/ 432903 h 432902"/>
                <a:gd name="connsiteX6" fmla="*/ 163490 w 340869"/>
                <a:gd name="connsiteY6" fmla="*/ 432903 h 432902"/>
                <a:gd name="connsiteX7" fmla="*/ 340870 w 340869"/>
                <a:gd name="connsiteY7" fmla="*/ 0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0869" h="432902">
                  <a:moveTo>
                    <a:pt x="246679" y="0"/>
                  </a:moveTo>
                  <a:lnTo>
                    <a:pt x="170450" y="186042"/>
                  </a:lnTo>
                  <a:lnTo>
                    <a:pt x="94191" y="0"/>
                  </a:lnTo>
                  <a:lnTo>
                    <a:pt x="0" y="0"/>
                  </a:lnTo>
                  <a:lnTo>
                    <a:pt x="123339" y="301023"/>
                  </a:lnTo>
                  <a:lnTo>
                    <a:pt x="69299" y="432903"/>
                  </a:lnTo>
                  <a:lnTo>
                    <a:pt x="163490" y="432903"/>
                  </a:lnTo>
                  <a:lnTo>
                    <a:pt x="340870" y="0"/>
                  </a:lnTo>
                  <a:close/>
                </a:path>
              </a:pathLst>
            </a:custGeom>
            <a:solidFill>
              <a:schemeClr val="tx1"/>
            </a:solidFill>
            <a:ln w="30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066800" y="3047999"/>
            <a:ext cx="10058400" cy="1524001"/>
          </a:xfrm>
        </p:spPr>
        <p:txBody>
          <a:bodyPr anchor="t" anchorCtr="0"/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2713327" y="4970463"/>
            <a:ext cx="6766053" cy="74453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BC55155B-809E-C143-822C-E7956EE070A4}" type="datetime5">
              <a:rPr lang="en-US" smtClean="0"/>
              <a:t>11-Nov-24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r>
              <a:rPr lang="en-US"/>
              <a:t>©2023 ANSYS /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1909D2FC-EBC3-4E88-8B9A-2F52EBFF7A5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64FD8F-300F-2774-61A4-6A1CA239C933}"/>
              </a:ext>
            </a:extLst>
          </p:cNvPr>
          <p:cNvSpPr txBox="1"/>
          <p:nvPr userDrawn="1"/>
        </p:nvSpPr>
        <p:spPr>
          <a:xfrm>
            <a:off x="3351015" y="6515620"/>
            <a:ext cx="5486400" cy="189980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algn="ctr"/>
            <a:r>
              <a:rPr lang="en-US" sz="1000" dirty="0">
                <a:solidFill>
                  <a:srgbClr val="999999"/>
                </a:solidFill>
              </a:rPr>
              <a:t>©</a:t>
            </a:r>
            <a:fld id="{C9B44192-EA88-A449-9D23-2AE65D60B789}" type="datetimeyyyy">
              <a:rPr lang="en-US" sz="1000" smtClean="0">
                <a:solidFill>
                  <a:srgbClr val="999999"/>
                </a:solidFill>
              </a:rPr>
              <a:t>2024</a:t>
            </a:fld>
            <a:r>
              <a:rPr lang="en-US" sz="1000" dirty="0">
                <a:solidFill>
                  <a:srgbClr val="999999"/>
                </a:solidFill>
              </a:rPr>
              <a:t> ANSYS, Inc. / Proprietary. Do Not Share.</a:t>
            </a:r>
          </a:p>
        </p:txBody>
      </p:sp>
    </p:spTree>
    <p:extLst>
      <p:ext uri="{BB962C8B-B14F-4D97-AF65-F5344CB8AC3E}">
        <p14:creationId xmlns:p14="http://schemas.microsoft.com/office/powerpoint/2010/main" val="2017970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2086AFA-5418-C147-ADBF-A484560811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442CB888-0168-B94E-B176-2E6B61FE9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576C04-D572-9D4D-8F10-3E7CBF2FDD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9" y="1447800"/>
            <a:ext cx="10972799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957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AE7604C-BDCE-428F-B486-BE14D622E6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081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02DB04-0C1C-8C49-B65E-A9668E39A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8341DC2-F80D-BD4F-90EE-4B809029C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4740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slash/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02DB04-0C1C-8C49-B65E-A9668E39A9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277581-3B6E-45DC-A28B-56B0B91539B8}"/>
              </a:ext>
            </a:extLst>
          </p:cNvPr>
          <p:cNvSpPr/>
          <p:nvPr userDrawn="1"/>
        </p:nvSpPr>
        <p:spPr>
          <a:xfrm>
            <a:off x="152400" y="76200"/>
            <a:ext cx="609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60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2086AFA-5418-C147-ADBF-A484560811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442CB888-0168-B94E-B176-2E6B61FE9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48E687-7CF0-0540-A98D-56F74939DB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447800"/>
            <a:ext cx="5257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E3B09F-B45B-354E-B308-DCD243A5A4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1447800"/>
            <a:ext cx="54864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26336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CE20C0D-A7DE-48DF-B095-F557A066298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5999" y="1447800"/>
            <a:ext cx="5486401" cy="45909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 i="0">
                <a:latin typeface="Calibri" panose="020F0502020204030204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4A5571E-6D46-AF49-B918-ACB2130FFF3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6B59188-CA07-ED4C-990F-C94539E4F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36E03A1-C74F-0042-A727-58B1205468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447800"/>
            <a:ext cx="5257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106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B1A58-7F99-2943-838C-468BDEFDB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F2261C8B-A96F-5641-9461-4553158F07C6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096001" y="1447800"/>
            <a:ext cx="5486400" cy="45909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FD433F9-2D70-7E4E-9171-17DDDD0C1BC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EE28EC2-FFB1-CB46-9BE7-371DA4C09A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447800"/>
            <a:ext cx="5257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918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B1A58-7F99-2943-838C-468BDEFDB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87182008-9414-AB43-BE9E-97630CA1A98F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6096001" y="1447800"/>
            <a:ext cx="5486400" cy="4572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594F819-73D6-7A44-B97C-D99C7DAB92D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E21A6B3-25CA-5C4B-9371-8E317E850D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447800"/>
            <a:ext cx="525780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552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A27CEF2-3BEE-FA1B-0157-DDE4490ACE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" y="0"/>
            <a:ext cx="12189631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3F0A99-5B9C-4CA5-9F50-2F4E34F6E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48581"/>
            <a:ext cx="10972799" cy="84583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49833-0938-F747-9F14-C1C0453EFF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6100" y="6542840"/>
            <a:ext cx="2743200" cy="2477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2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F0D23093-2AB0-F74C-B865-1A12A15B65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F227F0-8FC0-9046-A60F-1749263CF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295400"/>
            <a:ext cx="10972800" cy="4743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F0CD691-76C0-4AC9-8029-4BF0CEDE749C}"/>
              </a:ext>
            </a:extLst>
          </p:cNvPr>
          <p:cNvSpPr/>
          <p:nvPr userDrawn="1"/>
        </p:nvSpPr>
        <p:spPr>
          <a:xfrm>
            <a:off x="4876800" y="6542840"/>
            <a:ext cx="1371600" cy="247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66E622-A13F-4675-A281-8D8CC6175629}"/>
              </a:ext>
            </a:extLst>
          </p:cNvPr>
          <p:cNvSpPr txBox="1"/>
          <p:nvPr userDrawn="1"/>
        </p:nvSpPr>
        <p:spPr>
          <a:xfrm>
            <a:off x="8478940" y="652244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2"/>
                </a:solidFill>
              </a:rPr>
              <a:t>©2024 ANSYS, Inc.</a:t>
            </a:r>
          </a:p>
        </p:txBody>
      </p:sp>
    </p:spTree>
    <p:extLst>
      <p:ext uri="{BB962C8B-B14F-4D97-AF65-F5344CB8AC3E}">
        <p14:creationId xmlns:p14="http://schemas.microsoft.com/office/powerpoint/2010/main" val="1291537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737" r:id="rId3"/>
    <p:sldLayoutId id="2147483724" r:id="rId4"/>
    <p:sldLayoutId id="2147483735" r:id="rId5"/>
    <p:sldLayoutId id="2147483734" r:id="rId6"/>
    <p:sldLayoutId id="2147483663" r:id="rId7"/>
    <p:sldLayoutId id="2147483729" r:id="rId8"/>
    <p:sldLayoutId id="2147483730" r:id="rId9"/>
    <p:sldLayoutId id="2147483731" r:id="rId10"/>
    <p:sldLayoutId id="2147483727" r:id="rId11"/>
    <p:sldLayoutId id="2147483726" r:id="rId12"/>
    <p:sldLayoutId id="2147483736" r:id="rId13"/>
    <p:sldLayoutId id="2147483739" r:id="rId14"/>
    <p:sldLayoutId id="2147483740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0" i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461963" marR="0" indent="-231775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Calibri" panose="020F0502020204030204" pitchFamily="34" charset="0"/>
        <a:buChar char="‐"/>
        <a:tabLst/>
        <a:defRPr sz="2000" b="0" i="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746125" marR="0" indent="-288925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969963" marR="0" indent="-223838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40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203325" marR="0" indent="-233363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Courier New" panose="02070309020205020404" pitchFamily="49" charset="0"/>
        <a:buChar char="o"/>
        <a:tabLst/>
        <a:defRPr sz="1200" kern="120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ducation@ansys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3.jpe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11" Type="http://schemas.openxmlformats.org/officeDocument/2006/relationships/image" Target="../media/image5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nsys.typeform.com/to/jcattJI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2C3BA5-6E5F-4798-87B7-B8DFFB97930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Lab Tutorial on Communication example using Ansys HFSS™ SBR+ Simulation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ED2F7F-2065-4CCE-9AD5-77DBF0CD56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1663" y="2667000"/>
            <a:ext cx="5394325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Dimitris Tzagkas</a:t>
            </a:r>
            <a:br>
              <a:rPr lang="en-US" dirty="0"/>
            </a:br>
            <a:r>
              <a:rPr lang="en-US" dirty="0"/>
              <a:t>Celia Gomez Molina</a:t>
            </a:r>
          </a:p>
          <a:p>
            <a:r>
              <a:rPr lang="en-US" dirty="0">
                <a:solidFill>
                  <a:schemeClr val="accent3"/>
                </a:solidFill>
                <a:hlinkClick r:id="rId3"/>
              </a:rPr>
              <a:t>education@ansys.com</a:t>
            </a:r>
            <a:r>
              <a:rPr lang="en-US" dirty="0">
                <a:solidFill>
                  <a:schemeClr val="accent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7685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C1FEF-3704-8A34-8C42-92F4EF3FE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Setup Link – Working in the SBR+ design now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F7F64CB-C529-0E85-9F91-63BF3756D3BC}"/>
              </a:ext>
            </a:extLst>
          </p:cNvPr>
          <p:cNvGrpSpPr/>
          <p:nvPr/>
        </p:nvGrpSpPr>
        <p:grpSpPr>
          <a:xfrm>
            <a:off x="4361275" y="1990439"/>
            <a:ext cx="3124200" cy="2877122"/>
            <a:chOff x="5410200" y="1380839"/>
            <a:chExt cx="4382112" cy="409632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81DE7C8-71A9-A35D-81CA-86614480E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10200" y="1380839"/>
              <a:ext cx="4382112" cy="4096322"/>
            </a:xfrm>
            <a:prstGeom prst="rect">
              <a:avLst/>
            </a:prstGeom>
          </p:spPr>
        </p:pic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070E2BBE-B2DA-2101-6FD1-578D26D777B9}"/>
                </a:ext>
              </a:extLst>
            </p:cNvPr>
            <p:cNvSpPr/>
            <p:nvPr/>
          </p:nvSpPr>
          <p:spPr>
            <a:xfrm>
              <a:off x="7601256" y="1676400"/>
              <a:ext cx="1143000" cy="22860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976F599-1F09-5BDC-7EDD-8F2C9EE6FA2D}"/>
                </a:ext>
              </a:extLst>
            </p:cNvPr>
            <p:cNvSpPr/>
            <p:nvPr/>
          </p:nvSpPr>
          <p:spPr>
            <a:xfrm>
              <a:off x="5638800" y="2285999"/>
              <a:ext cx="3486456" cy="765019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A82E97D-F943-E86A-CB59-E21B257A490B}"/>
              </a:ext>
            </a:extLst>
          </p:cNvPr>
          <p:cNvGrpSpPr/>
          <p:nvPr/>
        </p:nvGrpSpPr>
        <p:grpSpPr>
          <a:xfrm>
            <a:off x="152400" y="2057400"/>
            <a:ext cx="3429000" cy="3200400"/>
            <a:chOff x="152400" y="2057400"/>
            <a:chExt cx="3429000" cy="320040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5E0C514-897B-7ADA-EC81-8DC80C1A0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9584" y="2057400"/>
              <a:ext cx="3411816" cy="3200400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F969B49-A758-D3F0-1F19-B506627538D7}"/>
                </a:ext>
              </a:extLst>
            </p:cNvPr>
            <p:cNvGrpSpPr/>
            <p:nvPr/>
          </p:nvGrpSpPr>
          <p:grpSpPr>
            <a:xfrm>
              <a:off x="152400" y="2302704"/>
              <a:ext cx="2060418" cy="1788465"/>
              <a:chOff x="606582" y="2402130"/>
              <a:chExt cx="2060418" cy="1788465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73024F4C-6B60-B9A5-F966-E80B87C1D5F9}"/>
                  </a:ext>
                </a:extLst>
              </p:cNvPr>
              <p:cNvGrpSpPr/>
              <p:nvPr/>
            </p:nvGrpSpPr>
            <p:grpSpPr>
              <a:xfrm>
                <a:off x="1295400" y="2868441"/>
                <a:ext cx="1371600" cy="1322154"/>
                <a:chOff x="1295400" y="2868441"/>
                <a:chExt cx="1371600" cy="1322154"/>
              </a:xfrm>
            </p:grpSpPr>
            <p:sp>
              <p:nvSpPr>
                <p:cNvPr id="6" name="Rectangle: Rounded Corners 5">
                  <a:extLst>
                    <a:ext uri="{FF2B5EF4-FFF2-40B4-BE49-F238E27FC236}">
                      <a16:creationId xmlns:a16="http://schemas.microsoft.com/office/drawing/2014/main" id="{FE5D0FE4-64E9-759D-8592-E5ADB9AFA917}"/>
                    </a:ext>
                  </a:extLst>
                </p:cNvPr>
                <p:cNvSpPr/>
                <p:nvPr/>
              </p:nvSpPr>
              <p:spPr>
                <a:xfrm>
                  <a:off x="1295400" y="2868441"/>
                  <a:ext cx="1143000" cy="152400"/>
                </a:xfrm>
                <a:prstGeom prst="roundRect">
                  <a:avLst/>
                </a:pr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Rectangle: Rounded Corners 6">
                  <a:extLst>
                    <a:ext uri="{FF2B5EF4-FFF2-40B4-BE49-F238E27FC236}">
                      <a16:creationId xmlns:a16="http://schemas.microsoft.com/office/drawing/2014/main" id="{0DD817A4-940A-2DB1-7416-C45C2B8973F6}"/>
                    </a:ext>
                  </a:extLst>
                </p:cNvPr>
                <p:cNvSpPr/>
                <p:nvPr/>
              </p:nvSpPr>
              <p:spPr>
                <a:xfrm>
                  <a:off x="1334632" y="3801063"/>
                  <a:ext cx="1143000" cy="152400"/>
                </a:xfrm>
                <a:prstGeom prst="roundRect">
                  <a:avLst/>
                </a:pr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" name="Rectangle: Rounded Corners 7">
                  <a:extLst>
                    <a:ext uri="{FF2B5EF4-FFF2-40B4-BE49-F238E27FC236}">
                      <a16:creationId xmlns:a16="http://schemas.microsoft.com/office/drawing/2014/main" id="{2CEB52CD-AB54-CE11-1122-260E62623B4B}"/>
                    </a:ext>
                  </a:extLst>
                </p:cNvPr>
                <p:cNvSpPr/>
                <p:nvPr/>
              </p:nvSpPr>
              <p:spPr>
                <a:xfrm>
                  <a:off x="1334632" y="4038195"/>
                  <a:ext cx="1332368" cy="152400"/>
                </a:xfrm>
                <a:prstGeom prst="roundRect">
                  <a:avLst/>
                </a:pr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BC4200D9-16F8-CF67-91A8-B1B445D7AE7E}"/>
                  </a:ext>
                </a:extLst>
              </p:cNvPr>
              <p:cNvSpPr/>
              <p:nvPr/>
            </p:nvSpPr>
            <p:spPr>
              <a:xfrm>
                <a:off x="606582" y="2402130"/>
                <a:ext cx="460218" cy="167964"/>
              </a:xfrm>
              <a:prstGeom prst="round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153FB53-8F95-313D-A034-5470A07F87FB}"/>
              </a:ext>
            </a:extLst>
          </p:cNvPr>
          <p:cNvSpPr txBox="1"/>
          <p:nvPr/>
        </p:nvSpPr>
        <p:spPr>
          <a:xfrm>
            <a:off x="1066800" y="1600200"/>
            <a:ext cx="1320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General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Tab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4B555A-D0AE-5122-ADE5-B5A60466A1E1}"/>
              </a:ext>
            </a:extLst>
          </p:cNvPr>
          <p:cNvSpPr txBox="1"/>
          <p:nvPr/>
        </p:nvSpPr>
        <p:spPr>
          <a:xfrm>
            <a:off x="4524254" y="1558834"/>
            <a:ext cx="2461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Model Visualization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Tab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9A1A54-7DC6-3B9B-1B13-1E036A63F6A8}"/>
              </a:ext>
            </a:extLst>
          </p:cNvPr>
          <p:cNvSpPr txBox="1"/>
          <p:nvPr/>
        </p:nvSpPr>
        <p:spPr>
          <a:xfrm>
            <a:off x="186110" y="5573966"/>
            <a:ext cx="403867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sure you choose the correct </a:t>
            </a: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Sweep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EACF43B-611C-B945-7034-5EF85F8FF88E}"/>
              </a:ext>
            </a:extLst>
          </p:cNvPr>
          <p:cNvCxnSpPr/>
          <p:nvPr/>
        </p:nvCxnSpPr>
        <p:spPr>
          <a:xfrm flipH="1" flipV="1">
            <a:off x="2212818" y="4091169"/>
            <a:ext cx="1597182" cy="1538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A4B6CDF-2D8E-C4ED-EBD7-A8A7889BA425}"/>
              </a:ext>
            </a:extLst>
          </p:cNvPr>
          <p:cNvSpPr txBox="1"/>
          <p:nvPr/>
        </p:nvSpPr>
        <p:spPr>
          <a:xfrm>
            <a:off x="8916155" y="1419130"/>
            <a:ext cx="32758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OK, Next and Finish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073D393-483B-CB61-97B8-1569FAF9F334}"/>
              </a:ext>
            </a:extLst>
          </p:cNvPr>
          <p:cNvGrpSpPr/>
          <p:nvPr/>
        </p:nvGrpSpPr>
        <p:grpSpPr>
          <a:xfrm>
            <a:off x="8839200" y="1969532"/>
            <a:ext cx="3221441" cy="2898029"/>
            <a:chOff x="8839200" y="1969532"/>
            <a:chExt cx="3221441" cy="2898029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2CC7350-622E-5635-479C-120692AB64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839200" y="1969532"/>
              <a:ext cx="3221441" cy="2898029"/>
            </a:xfrm>
            <a:prstGeom prst="rect">
              <a:avLst/>
            </a:prstGeom>
          </p:spPr>
        </p:pic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CEEC5683-CB1F-2A79-8405-DF534AF0146B}"/>
                </a:ext>
              </a:extLst>
            </p:cNvPr>
            <p:cNvSpPr/>
            <p:nvPr/>
          </p:nvSpPr>
          <p:spPr>
            <a:xfrm>
              <a:off x="10843705" y="4648200"/>
              <a:ext cx="662495" cy="160561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0702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49D6F-029B-E022-25D2-0BA015D12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Before Linking Receiver Antenna …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078B38D-B60D-DC22-814E-7D8E52EA7378}"/>
              </a:ext>
            </a:extLst>
          </p:cNvPr>
          <p:cNvGrpSpPr/>
          <p:nvPr/>
        </p:nvGrpSpPr>
        <p:grpSpPr>
          <a:xfrm>
            <a:off x="457200" y="1828800"/>
            <a:ext cx="3610479" cy="1019317"/>
            <a:chOff x="457200" y="1828800"/>
            <a:chExt cx="3610479" cy="101931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BFD2BE0-E660-2584-A385-195FC8F0A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1828800"/>
              <a:ext cx="3610479" cy="1019317"/>
            </a:xfrm>
            <a:prstGeom prst="rect">
              <a:avLst/>
            </a:prstGeom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C5634BBE-596C-3C7E-0CB1-DD599FAC37AE}"/>
                </a:ext>
              </a:extLst>
            </p:cNvPr>
            <p:cNvSpPr/>
            <p:nvPr/>
          </p:nvSpPr>
          <p:spPr>
            <a:xfrm>
              <a:off x="2971800" y="2421186"/>
              <a:ext cx="814895" cy="160561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AE6DE09B-442F-EF90-29E1-013C1C5D3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674" y="3165080"/>
            <a:ext cx="2695951" cy="25435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F5BBB1B-FA91-A1FC-FEBC-3B1E25689DF4}"/>
              </a:ext>
            </a:extLst>
          </p:cNvPr>
          <p:cNvSpPr txBox="1"/>
          <p:nvPr/>
        </p:nvSpPr>
        <p:spPr>
          <a:xfrm>
            <a:off x="685642" y="1334862"/>
            <a:ext cx="3657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Change </a:t>
            </a: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FFB7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Units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appropriate scale..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666BD9-215B-E516-350D-E7EED008AF11}"/>
              </a:ext>
            </a:extLst>
          </p:cNvPr>
          <p:cNvSpPr txBox="1"/>
          <p:nvPr/>
        </p:nvSpPr>
        <p:spPr>
          <a:xfrm>
            <a:off x="6439348" y="1353692"/>
            <a:ext cx="4799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parametric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B7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Relative Coordinate System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F7245BF-1730-2625-D115-1D30F845AE8F}"/>
              </a:ext>
            </a:extLst>
          </p:cNvPr>
          <p:cNvGrpSpPr/>
          <p:nvPr/>
        </p:nvGrpSpPr>
        <p:grpSpPr>
          <a:xfrm>
            <a:off x="6781800" y="1828799"/>
            <a:ext cx="3610479" cy="1019317"/>
            <a:chOff x="457200" y="1828800"/>
            <a:chExt cx="3610479" cy="101931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D95CEAB-4CC7-1456-6D2F-15F537168F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1828800"/>
              <a:ext cx="3610479" cy="1019317"/>
            </a:xfrm>
            <a:prstGeom prst="rect">
              <a:avLst/>
            </a:prstGeom>
          </p:spPr>
        </p:pic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5B8F6667-CA03-221B-A791-8CEC08F3CA3F}"/>
                </a:ext>
              </a:extLst>
            </p:cNvPr>
            <p:cNvSpPr/>
            <p:nvPr/>
          </p:nvSpPr>
          <p:spPr>
            <a:xfrm>
              <a:off x="2057400" y="1981201"/>
              <a:ext cx="914400" cy="219664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6F35AEE-BA97-DFED-8EFA-5185F8E2BB09}"/>
              </a:ext>
            </a:extLst>
          </p:cNvPr>
          <p:cNvGrpSpPr/>
          <p:nvPr/>
        </p:nvGrpSpPr>
        <p:grpSpPr>
          <a:xfrm>
            <a:off x="6962554" y="3925578"/>
            <a:ext cx="3353268" cy="1629002"/>
            <a:chOff x="6962554" y="3781198"/>
            <a:chExt cx="3353268" cy="162900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87E7121-B780-8B23-D951-A8374B337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62554" y="3781198"/>
              <a:ext cx="3353268" cy="1629002"/>
            </a:xfrm>
            <a:prstGeom prst="rect">
              <a:avLst/>
            </a:prstGeom>
          </p:spPr>
        </p:pic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79C6820A-9711-D508-C6B5-052D229DB685}"/>
                </a:ext>
              </a:extLst>
            </p:cNvPr>
            <p:cNvSpPr/>
            <p:nvPr/>
          </p:nvSpPr>
          <p:spPr>
            <a:xfrm>
              <a:off x="6991378" y="4724400"/>
              <a:ext cx="3295621" cy="68580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3259606-9C98-214C-D03D-9BDEDCA19148}"/>
              </a:ext>
            </a:extLst>
          </p:cNvPr>
          <p:cNvSpPr txBox="1"/>
          <p:nvPr/>
        </p:nvSpPr>
        <p:spPr>
          <a:xfrm>
            <a:off x="8382000" y="5668324"/>
            <a:ext cx="167564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 R1 = 10 meter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741FA1-5BCB-52A8-BDD4-F9B5AB23F4D1}"/>
              </a:ext>
            </a:extLst>
          </p:cNvPr>
          <p:cNvSpPr txBox="1"/>
          <p:nvPr/>
        </p:nvSpPr>
        <p:spPr>
          <a:xfrm>
            <a:off x="6871635" y="3319921"/>
            <a:ext cx="38003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add the Relative CS </a:t>
            </a:r>
            <a:r>
              <a:rPr kumimoji="0" lang="en-US" sz="16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anywhere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then modify the attributes as shown below</a:t>
            </a:r>
          </a:p>
        </p:txBody>
      </p:sp>
    </p:spTree>
    <p:extLst>
      <p:ext uri="{BB962C8B-B14F-4D97-AF65-F5344CB8AC3E}">
        <p14:creationId xmlns:p14="http://schemas.microsoft.com/office/powerpoint/2010/main" val="2828521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3D22A-8CFE-15CA-27AD-01F9F2E6DB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Adding the Receiver Antenna Instance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FF992F-6411-6F22-DCBB-D35782571694}"/>
              </a:ext>
            </a:extLst>
          </p:cNvPr>
          <p:cNvSpPr txBox="1"/>
          <p:nvPr/>
        </p:nvSpPr>
        <p:spPr>
          <a:xfrm>
            <a:off x="457200" y="1371600"/>
            <a:ext cx="11016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Select the RelativeCS1 and then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FB471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the receiver antenna (Rx)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 a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FFB7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to Source Design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shown previously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When done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will get the below setup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7748E21-8868-B82A-7421-F1442FE4F31E}"/>
              </a:ext>
            </a:extLst>
          </p:cNvPr>
          <p:cNvSpPr/>
          <p:nvPr/>
        </p:nvSpPr>
        <p:spPr>
          <a:xfrm>
            <a:off x="1100750" y="4876800"/>
            <a:ext cx="2971800" cy="103726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Make sure the antennas are facing each other..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6D811A-7C26-2020-B39D-544571861374}"/>
              </a:ext>
            </a:extLst>
          </p:cNvPr>
          <p:cNvGrpSpPr/>
          <p:nvPr/>
        </p:nvGrpSpPr>
        <p:grpSpPr>
          <a:xfrm>
            <a:off x="1424538" y="2294930"/>
            <a:ext cx="4500955" cy="2101919"/>
            <a:chOff x="1521108" y="3603926"/>
            <a:chExt cx="4500955" cy="210191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7BCB30D-3F01-0B5A-F4DC-847913610B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8158" t="20916"/>
            <a:stretch/>
          </p:blipFill>
          <p:spPr>
            <a:xfrm>
              <a:off x="1521108" y="3603926"/>
              <a:ext cx="4451825" cy="2101919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" name="Arc 4">
              <a:extLst>
                <a:ext uri="{FF2B5EF4-FFF2-40B4-BE49-F238E27FC236}">
                  <a16:creationId xmlns:a16="http://schemas.microsoft.com/office/drawing/2014/main" id="{637128B5-4999-A9CB-BD11-4B9523CC29CF}"/>
                </a:ext>
              </a:extLst>
            </p:cNvPr>
            <p:cNvSpPr/>
            <p:nvPr/>
          </p:nvSpPr>
          <p:spPr>
            <a:xfrm>
              <a:off x="4193263" y="4724400"/>
              <a:ext cx="914400" cy="381000"/>
            </a:xfrm>
            <a:prstGeom prst="arc">
              <a:avLst>
                <a:gd name="adj1" fmla="val 18812763"/>
                <a:gd name="adj2" fmla="val 13075585"/>
              </a:avLst>
            </a:prstGeom>
            <a:ln w="19050">
              <a:solidFill>
                <a:schemeClr val="tx2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79EAD73-F234-0484-71D3-6AD246E05C19}"/>
                </a:ext>
              </a:extLst>
            </p:cNvPr>
            <p:cNvSpPr txBox="1"/>
            <p:nvPr/>
          </p:nvSpPr>
          <p:spPr>
            <a:xfrm>
              <a:off x="4650463" y="4996695"/>
              <a:ext cx="1371600" cy="523220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Rotate </a:t>
              </a:r>
              <a:r>
                <a:rPr lang="en-US" sz="1400" dirty="0">
                  <a:solidFill>
                    <a:srgbClr val="000000"/>
                  </a:solidFill>
                  <a:latin typeface="Calibri" panose="020F0502020204030204"/>
                </a:rPr>
                <a:t>antenna by 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180 deg</a:t>
              </a:r>
            </a:p>
          </p:txBody>
        </p:sp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FB8AB11-A601-6882-2046-5D454C1BA48B}"/>
              </a:ext>
            </a:extLst>
          </p:cNvPr>
          <p:cNvCxnSpPr>
            <a:cxnSpLocks/>
            <a:stCxn id="3" idx="0"/>
          </p:cNvCxnSpPr>
          <p:nvPr/>
        </p:nvCxnSpPr>
        <p:spPr>
          <a:xfrm flipV="1">
            <a:off x="2586650" y="3886200"/>
            <a:ext cx="1832950" cy="990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901A800-CB9C-A8A5-D0F9-DD413004D9A1}"/>
              </a:ext>
            </a:extLst>
          </p:cNvPr>
          <p:cNvGrpSpPr/>
          <p:nvPr/>
        </p:nvGrpSpPr>
        <p:grpSpPr>
          <a:xfrm>
            <a:off x="6843701" y="4191000"/>
            <a:ext cx="4426671" cy="2000824"/>
            <a:chOff x="4262189" y="4586334"/>
            <a:chExt cx="4426671" cy="200082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1BB9948-AD53-164C-69A0-2FA2BF331F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9152"/>
            <a:stretch/>
          </p:blipFill>
          <p:spPr>
            <a:xfrm>
              <a:off x="4321403" y="4586334"/>
              <a:ext cx="1433585" cy="2000824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1673547-B5D9-D971-3BC4-2BB725D58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42543" y="4621586"/>
              <a:ext cx="2846317" cy="1226926"/>
            </a:xfrm>
            <a:prstGeom prst="rect">
              <a:avLst/>
            </a:prstGeom>
          </p:spPr>
        </p:pic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A6816CEE-8899-237F-C550-B8015E14BD08}"/>
                </a:ext>
              </a:extLst>
            </p:cNvPr>
            <p:cNvSpPr/>
            <p:nvPr/>
          </p:nvSpPr>
          <p:spPr>
            <a:xfrm>
              <a:off x="4262189" y="4877408"/>
              <a:ext cx="457200" cy="381000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1D97467C-B243-A158-4357-735D84028C1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19076"/>
          <a:stretch/>
        </p:blipFill>
        <p:spPr>
          <a:xfrm>
            <a:off x="7077800" y="2230082"/>
            <a:ext cx="2857899" cy="176539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EC40D14-1EDE-995D-4DCF-87DD14A0965D}"/>
              </a:ext>
            </a:extLst>
          </p:cNvPr>
          <p:cNvSpPr txBox="1"/>
          <p:nvPr/>
        </p:nvSpPr>
        <p:spPr>
          <a:xfrm>
            <a:off x="9334101" y="2699558"/>
            <a:ext cx="2629299" cy="64633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Select the Rx antenna and then rotate</a:t>
            </a:r>
          </a:p>
        </p:txBody>
      </p:sp>
    </p:spTree>
    <p:extLst>
      <p:ext uri="{BB962C8B-B14F-4D97-AF65-F5344CB8AC3E}">
        <p14:creationId xmlns:p14="http://schemas.microsoft.com/office/powerpoint/2010/main" val="3917641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1F3EE-75F4-2125-C706-E4A23C313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Assign Tx and Rx behaviors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2339B7-D5C5-1AC8-6B6B-A203EDAF7966}"/>
              </a:ext>
            </a:extLst>
          </p:cNvPr>
          <p:cNvSpPr txBox="1"/>
          <p:nvPr/>
        </p:nvSpPr>
        <p:spPr>
          <a:xfrm>
            <a:off x="6210750" y="1371600"/>
            <a:ext cx="54722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Assign port and behavior type as shown below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0FA021F-C5CB-B6FB-5A8D-C81E4A1FD1CE}"/>
              </a:ext>
            </a:extLst>
          </p:cNvPr>
          <p:cNvGrpSpPr/>
          <p:nvPr/>
        </p:nvGrpSpPr>
        <p:grpSpPr>
          <a:xfrm>
            <a:off x="6179817" y="1913932"/>
            <a:ext cx="5097783" cy="3191469"/>
            <a:chOff x="6179817" y="1913932"/>
            <a:chExt cx="5097783" cy="319146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F15DC70-2260-7B6B-1F9D-C5C6DCDBC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79817" y="1913932"/>
              <a:ext cx="5097783" cy="3191469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27376BD-03F7-667A-5625-6A3F4679C777}"/>
                </a:ext>
              </a:extLst>
            </p:cNvPr>
            <p:cNvSpPr/>
            <p:nvPr/>
          </p:nvSpPr>
          <p:spPr>
            <a:xfrm>
              <a:off x="6958584" y="1916620"/>
              <a:ext cx="3410712" cy="177355"/>
            </a:xfrm>
            <a:prstGeom prst="rect">
              <a:avLst/>
            </a:prstGeom>
            <a:solidFill>
              <a:srgbClr val="EEF4F9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6965661-BB15-18C0-150A-5A8221857409}"/>
              </a:ext>
            </a:extLst>
          </p:cNvPr>
          <p:cNvGrpSpPr/>
          <p:nvPr/>
        </p:nvGrpSpPr>
        <p:grpSpPr>
          <a:xfrm>
            <a:off x="542167" y="1271286"/>
            <a:ext cx="4124901" cy="4315427"/>
            <a:chOff x="4033549" y="1271286"/>
            <a:chExt cx="4124901" cy="431542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2BC7664-5A6B-B558-237E-881D22FE7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33549" y="1271286"/>
              <a:ext cx="4124901" cy="4315427"/>
            </a:xfrm>
            <a:prstGeom prst="rect">
              <a:avLst/>
            </a:prstGeom>
          </p:spPr>
        </p:pic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A42D685-DF76-5CDF-6E87-8815110BF33B}"/>
                </a:ext>
              </a:extLst>
            </p:cNvPr>
            <p:cNvSpPr/>
            <p:nvPr/>
          </p:nvSpPr>
          <p:spPr>
            <a:xfrm>
              <a:off x="5334000" y="5126001"/>
              <a:ext cx="1042214" cy="15240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051719D-7925-29B1-DE9D-338D9AB0C799}"/>
                </a:ext>
              </a:extLst>
            </p:cNvPr>
            <p:cNvSpPr/>
            <p:nvPr/>
          </p:nvSpPr>
          <p:spPr>
            <a:xfrm>
              <a:off x="4486118" y="2286000"/>
              <a:ext cx="847882" cy="15240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6551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7EC32-B3E7-E7C7-D636-B18181568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Setup Analysis and Run Analysis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81B5821-0F74-F019-7D80-DDB497E322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600201"/>
            <a:ext cx="2932647" cy="2743200"/>
          </a:xfr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47D543E-C58B-3650-BBF6-940BF3DEDDE2}"/>
              </a:ext>
            </a:extLst>
          </p:cNvPr>
          <p:cNvSpPr/>
          <p:nvPr/>
        </p:nvSpPr>
        <p:spPr>
          <a:xfrm>
            <a:off x="990601" y="2743200"/>
            <a:ext cx="1295400" cy="30480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CE388E05-D969-0F40-3878-D76D07F94981}"/>
              </a:ext>
            </a:extLst>
          </p:cNvPr>
          <p:cNvSpPr/>
          <p:nvPr/>
        </p:nvSpPr>
        <p:spPr>
          <a:xfrm>
            <a:off x="7086600" y="2819400"/>
            <a:ext cx="685800" cy="685800"/>
          </a:xfrm>
          <a:prstGeom prst="rightArrow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0C6C229-82DD-4D41-847C-AE10128A6B1A}"/>
              </a:ext>
            </a:extLst>
          </p:cNvPr>
          <p:cNvGrpSpPr/>
          <p:nvPr/>
        </p:nvGrpSpPr>
        <p:grpSpPr>
          <a:xfrm>
            <a:off x="8229600" y="1600201"/>
            <a:ext cx="3591426" cy="3581399"/>
            <a:chOff x="8229600" y="1600201"/>
            <a:chExt cx="3591426" cy="358139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A10E77F-0514-546C-73E6-A33DF585D1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5064"/>
            <a:stretch/>
          </p:blipFill>
          <p:spPr>
            <a:xfrm>
              <a:off x="8229600" y="1600201"/>
              <a:ext cx="3591426" cy="3581399"/>
            </a:xfrm>
            <a:prstGeom prst="rect">
              <a:avLst/>
            </a:prstGeom>
          </p:spPr>
        </p:pic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04845D4A-C988-DC4D-9922-D62600D35F51}"/>
                </a:ext>
              </a:extLst>
            </p:cNvPr>
            <p:cNvSpPr/>
            <p:nvPr/>
          </p:nvSpPr>
          <p:spPr>
            <a:xfrm>
              <a:off x="9220200" y="4648200"/>
              <a:ext cx="1295400" cy="30480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1AF3E4D-07A9-5A95-B88A-8B035A3EDB19}"/>
              </a:ext>
            </a:extLst>
          </p:cNvPr>
          <p:cNvGrpSpPr/>
          <p:nvPr/>
        </p:nvGrpSpPr>
        <p:grpSpPr>
          <a:xfrm>
            <a:off x="7847047" y="5351078"/>
            <a:ext cx="4039257" cy="1143317"/>
            <a:chOff x="7847047" y="5351078"/>
            <a:chExt cx="4039257" cy="1143317"/>
          </a:xfrm>
        </p:grpSpPr>
        <p:pic>
          <p:nvPicPr>
            <p:cNvPr id="4" name="Picture 3" descr="A screenshot of a computer message ">
              <a:extLst>
                <a:ext uri="{FF2B5EF4-FFF2-40B4-BE49-F238E27FC236}">
                  <a16:creationId xmlns:a16="http://schemas.microsoft.com/office/drawing/2014/main" id="{B1A1F302-61B4-4528-B10E-46658504E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3747" y="5351078"/>
              <a:ext cx="3082557" cy="773497"/>
            </a:xfrm>
            <a:prstGeom prst="rect">
              <a:avLst/>
            </a:prstGeom>
            <a:ln w="38100" cap="sq">
              <a:solidFill>
                <a:schemeClr val="accent6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EC63D7A-9C83-26FD-CA63-157518D07FE1}"/>
                </a:ext>
              </a:extLst>
            </p:cNvPr>
            <p:cNvSpPr txBox="1"/>
            <p:nvPr/>
          </p:nvSpPr>
          <p:spPr>
            <a:xfrm>
              <a:off x="7847047" y="5848064"/>
              <a:ext cx="172156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Error??</a:t>
              </a:r>
              <a:b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Check next slide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A0E5A333-D740-CE91-AB0F-4AA6FCE53F6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382"/>
          <a:stretch/>
        </p:blipFill>
        <p:spPr>
          <a:xfrm>
            <a:off x="3525791" y="1447800"/>
            <a:ext cx="348461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352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BF8C0-F8FE-17D3-E96B-7FAE05DE6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Important note!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75393-4D88-05FB-82D2-5CA065DB0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model/component </a:t>
            </a:r>
            <a:r>
              <a:rPr lang="en-US" b="1" u="sng" dirty="0"/>
              <a:t>should exist </a:t>
            </a:r>
            <a:r>
              <a:rPr lang="en-US" dirty="0"/>
              <a:t>in SBR+ design… So for an antenna coupling example, a simple model is required.. Thus, we add a very small sized </a:t>
            </a:r>
            <a:r>
              <a:rPr lang="en-US" b="1" i="1" dirty="0">
                <a:solidFill>
                  <a:schemeClr val="accent1"/>
                </a:solidFill>
              </a:rPr>
              <a:t>sphere</a:t>
            </a:r>
            <a:r>
              <a:rPr lang="en-US" dirty="0"/>
              <a:t> very far away from the setup..</a:t>
            </a:r>
          </a:p>
          <a:p>
            <a:endParaRPr lang="en-US" dirty="0"/>
          </a:p>
          <a:p>
            <a:r>
              <a:rPr lang="en-US" dirty="0"/>
              <a:t>e.g.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DB8DDF-3CEE-EC62-5AC9-536943B26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3522346"/>
            <a:ext cx="3143689" cy="108600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ACEFFC3-BFB1-2BFE-A43E-88EDF610F1A2}"/>
              </a:ext>
            </a:extLst>
          </p:cNvPr>
          <p:cNvGrpSpPr/>
          <p:nvPr/>
        </p:nvGrpSpPr>
        <p:grpSpPr>
          <a:xfrm>
            <a:off x="7238198" y="2516204"/>
            <a:ext cx="3513221" cy="3884596"/>
            <a:chOff x="7238198" y="2516204"/>
            <a:chExt cx="3513221" cy="388459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60908E7D-1FEA-12C1-2E62-422C06FAB23C}"/>
                </a:ext>
              </a:extLst>
            </p:cNvPr>
            <p:cNvSpPr/>
            <p:nvPr/>
          </p:nvSpPr>
          <p:spPr>
            <a:xfrm>
              <a:off x="7238198" y="2516204"/>
              <a:ext cx="3513221" cy="3884596"/>
            </a:xfrm>
            <a:prstGeom prst="roundRect">
              <a:avLst/>
            </a:prstGeom>
            <a:noFill/>
            <a:ln w="63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088073E-A69C-2F32-52A3-F1E8959F152B}"/>
                </a:ext>
              </a:extLst>
            </p:cNvPr>
            <p:cNvGrpSpPr/>
            <p:nvPr/>
          </p:nvGrpSpPr>
          <p:grpSpPr>
            <a:xfrm>
              <a:off x="7448113" y="2516204"/>
              <a:ext cx="3197428" cy="3677661"/>
              <a:chOff x="7448113" y="2516204"/>
              <a:chExt cx="3197428" cy="3677661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DCF422B2-4D8F-B2C1-AA4B-32F38AB43AE8}"/>
                  </a:ext>
                </a:extLst>
              </p:cNvPr>
              <p:cNvGrpSpPr/>
              <p:nvPr/>
            </p:nvGrpSpPr>
            <p:grpSpPr>
              <a:xfrm>
                <a:off x="7448113" y="2995069"/>
                <a:ext cx="2985035" cy="3198796"/>
                <a:chOff x="8229600" y="1600201"/>
                <a:chExt cx="3591426" cy="3581399"/>
              </a:xfrm>
            </p:grpSpPr>
            <p:pic>
              <p:nvPicPr>
                <p:cNvPr id="6" name="Picture 5">
                  <a:extLst>
                    <a:ext uri="{FF2B5EF4-FFF2-40B4-BE49-F238E27FC236}">
                      <a16:creationId xmlns:a16="http://schemas.microsoft.com/office/drawing/2014/main" id="{AE3029C5-6F1E-6040-FA6B-BCFB48B60F7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/>
                <a:srcRect b="5064"/>
                <a:stretch/>
              </p:blipFill>
              <p:spPr>
                <a:xfrm>
                  <a:off x="8229600" y="1600201"/>
                  <a:ext cx="3591426" cy="3581399"/>
                </a:xfrm>
                <a:prstGeom prst="rect">
                  <a:avLst/>
                </a:prstGeom>
              </p:spPr>
            </p:pic>
            <p:sp>
              <p:nvSpPr>
                <p:cNvPr id="7" name="Rectangle: Rounded Corners 6">
                  <a:extLst>
                    <a:ext uri="{FF2B5EF4-FFF2-40B4-BE49-F238E27FC236}">
                      <a16:creationId xmlns:a16="http://schemas.microsoft.com/office/drawing/2014/main" id="{B82C62AA-2EA5-A5DC-F6A1-A0A15F5AB04C}"/>
                    </a:ext>
                  </a:extLst>
                </p:cNvPr>
                <p:cNvSpPr/>
                <p:nvPr/>
              </p:nvSpPr>
              <p:spPr>
                <a:xfrm>
                  <a:off x="9220200" y="4648200"/>
                  <a:ext cx="1295400" cy="304800"/>
                </a:xfrm>
                <a:prstGeom prst="roundRect">
                  <a:avLst/>
                </a:pr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9705F49-CD38-7B3F-A391-75475E9C8265}"/>
                  </a:ext>
                </a:extLst>
              </p:cNvPr>
              <p:cNvSpPr txBox="1"/>
              <p:nvPr/>
            </p:nvSpPr>
            <p:spPr>
              <a:xfrm>
                <a:off x="7873465" y="2516204"/>
                <a:ext cx="277207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Try to </a:t>
                </a:r>
                <a:r>
                  <a:rPr kumimoji="0" lang="en-US" sz="1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B71B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Analyze</a:t>
                </a: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again now!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66388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F9532-A5A5-4843-DAAC-030B8DB34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Analyze for different distance R1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575DAD-62A1-86BC-B5BB-95866F0892A5}"/>
              </a:ext>
            </a:extLst>
          </p:cNvPr>
          <p:cNvSpPr txBox="1"/>
          <p:nvPr/>
        </p:nvSpPr>
        <p:spPr>
          <a:xfrm>
            <a:off x="810285" y="114300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Parametric setup for R1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F52AA3E-9029-450E-7C62-DBC1ADF3D33B}"/>
              </a:ext>
            </a:extLst>
          </p:cNvPr>
          <p:cNvGrpSpPr/>
          <p:nvPr/>
        </p:nvGrpSpPr>
        <p:grpSpPr>
          <a:xfrm>
            <a:off x="304799" y="1600200"/>
            <a:ext cx="4267200" cy="2152822"/>
            <a:chOff x="304799" y="1600200"/>
            <a:chExt cx="4267200" cy="215282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6FEDBEC-BB3B-EB9B-FC8A-058EB71D20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4799" y="1600200"/>
              <a:ext cx="4267200" cy="2152822"/>
            </a:xfrm>
            <a:prstGeom prst="rect">
              <a:avLst/>
            </a:prstGeom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79DF927-019B-A7ED-889F-113C78F4E054}"/>
                </a:ext>
              </a:extLst>
            </p:cNvPr>
            <p:cNvSpPr/>
            <p:nvPr/>
          </p:nvSpPr>
          <p:spPr>
            <a:xfrm>
              <a:off x="1066800" y="2275094"/>
              <a:ext cx="1295400" cy="239506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4EA87662-C8A4-DFAC-3416-F4E4E688CA59}"/>
                </a:ext>
              </a:extLst>
            </p:cNvPr>
            <p:cNvSpPr/>
            <p:nvPr/>
          </p:nvSpPr>
          <p:spPr>
            <a:xfrm>
              <a:off x="2895600" y="2510828"/>
              <a:ext cx="1143000" cy="156172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6081D81-0626-EE18-3D32-F6891FD2BD89}"/>
              </a:ext>
            </a:extLst>
          </p:cNvPr>
          <p:cNvGrpSpPr/>
          <p:nvPr/>
        </p:nvGrpSpPr>
        <p:grpSpPr>
          <a:xfrm>
            <a:off x="5979814" y="1319045"/>
            <a:ext cx="3262768" cy="2433977"/>
            <a:chOff x="5638800" y="1319045"/>
            <a:chExt cx="3262768" cy="243397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61861D2-5668-F252-2416-5383E50D4B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38800" y="1319045"/>
              <a:ext cx="3262768" cy="2433977"/>
            </a:xfrm>
            <a:prstGeom prst="rect">
              <a:avLst/>
            </a:prstGeom>
          </p:spPr>
        </p:pic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D07D830-87E4-0498-3089-76F652705BA8}"/>
                </a:ext>
              </a:extLst>
            </p:cNvPr>
            <p:cNvSpPr/>
            <p:nvPr/>
          </p:nvSpPr>
          <p:spPr>
            <a:xfrm>
              <a:off x="8229600" y="1600200"/>
              <a:ext cx="533400" cy="15240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71E2851-0791-E141-73AA-DE0BD56ECC42}"/>
              </a:ext>
            </a:extLst>
          </p:cNvPr>
          <p:cNvGrpSpPr/>
          <p:nvPr/>
        </p:nvGrpSpPr>
        <p:grpSpPr>
          <a:xfrm>
            <a:off x="8394574" y="4043230"/>
            <a:ext cx="3124200" cy="2173069"/>
            <a:chOff x="8394574" y="4043230"/>
            <a:chExt cx="3124200" cy="217306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9EB242D-990F-AD36-0CEE-573805F27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94574" y="4043230"/>
              <a:ext cx="3124200" cy="2173069"/>
            </a:xfrm>
            <a:prstGeom prst="rect">
              <a:avLst/>
            </a:prstGeom>
          </p:spPr>
        </p:pic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454F59D4-B917-AF98-0424-1401850E264A}"/>
                </a:ext>
              </a:extLst>
            </p:cNvPr>
            <p:cNvSpPr/>
            <p:nvPr/>
          </p:nvSpPr>
          <p:spPr>
            <a:xfrm>
              <a:off x="8394574" y="4343400"/>
              <a:ext cx="1206626" cy="182880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75612D1D-F99C-0B27-C363-DB7C0A069C15}"/>
                </a:ext>
              </a:extLst>
            </p:cNvPr>
            <p:cNvSpPr/>
            <p:nvPr/>
          </p:nvSpPr>
          <p:spPr>
            <a:xfrm>
              <a:off x="9677400" y="4800600"/>
              <a:ext cx="457200" cy="22860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5EBA30C1-DFBF-C57E-6DE0-81496BAB4BDF}"/>
              </a:ext>
            </a:extLst>
          </p:cNvPr>
          <p:cNvSpPr/>
          <p:nvPr/>
        </p:nvSpPr>
        <p:spPr>
          <a:xfrm>
            <a:off x="4724400" y="2275094"/>
            <a:ext cx="838200" cy="544306"/>
          </a:xfrm>
          <a:prstGeom prst="rightArrow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Arrow: Bent 17">
            <a:extLst>
              <a:ext uri="{FF2B5EF4-FFF2-40B4-BE49-F238E27FC236}">
                <a16:creationId xmlns:a16="http://schemas.microsoft.com/office/drawing/2014/main" id="{8E75EFA2-8B5C-6916-16C0-7CA75FE56138}"/>
              </a:ext>
            </a:extLst>
          </p:cNvPr>
          <p:cNvSpPr/>
          <p:nvPr/>
        </p:nvSpPr>
        <p:spPr>
          <a:xfrm rot="5400000">
            <a:off x="9713614" y="2510828"/>
            <a:ext cx="990600" cy="918172"/>
          </a:xfrm>
          <a:prstGeom prst="bentArrow">
            <a:avLst>
              <a:gd name="adj1" fmla="val 25000"/>
              <a:gd name="adj2" fmla="val 32888"/>
              <a:gd name="adj3" fmla="val 36832"/>
              <a:gd name="adj4" fmla="val 22057"/>
            </a:avLst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A175080-489D-0B81-6615-B5E3EA5F3FA3}"/>
              </a:ext>
            </a:extLst>
          </p:cNvPr>
          <p:cNvGrpSpPr/>
          <p:nvPr/>
        </p:nvGrpSpPr>
        <p:grpSpPr>
          <a:xfrm>
            <a:off x="2598497" y="4248210"/>
            <a:ext cx="2618715" cy="2152822"/>
            <a:chOff x="304799" y="1600200"/>
            <a:chExt cx="2618715" cy="215282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681BDCB-183C-011A-CF6D-F7A428FD61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38631"/>
            <a:stretch/>
          </p:blipFill>
          <p:spPr>
            <a:xfrm>
              <a:off x="304799" y="1600200"/>
              <a:ext cx="2618715" cy="2152822"/>
            </a:xfrm>
            <a:prstGeom prst="rect">
              <a:avLst/>
            </a:prstGeom>
          </p:spPr>
        </p:pic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7C86DD71-4955-7408-BFDA-666CD04485F7}"/>
                </a:ext>
              </a:extLst>
            </p:cNvPr>
            <p:cNvSpPr/>
            <p:nvPr/>
          </p:nvSpPr>
          <p:spPr>
            <a:xfrm>
              <a:off x="1112066" y="2415348"/>
              <a:ext cx="914400" cy="236899"/>
            </a:xfrm>
            <a:prstGeom prst="round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7C24F0E5-1A4A-99EB-6A28-2266AE2254D9}"/>
              </a:ext>
            </a:extLst>
          </p:cNvPr>
          <p:cNvSpPr/>
          <p:nvPr/>
        </p:nvSpPr>
        <p:spPr>
          <a:xfrm rot="10800000">
            <a:off x="5775157" y="4914900"/>
            <a:ext cx="1844841" cy="544306"/>
          </a:xfrm>
          <a:prstGeom prst="rightArrow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A1EB819-5AF7-CE1D-132E-B2C7BEA9844A}"/>
              </a:ext>
            </a:extLst>
          </p:cNvPr>
          <p:cNvCxnSpPr>
            <a:cxnSpLocks/>
          </p:cNvCxnSpPr>
          <p:nvPr/>
        </p:nvCxnSpPr>
        <p:spPr>
          <a:xfrm>
            <a:off x="440436" y="3895253"/>
            <a:ext cx="11433048" cy="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96B0BE4-A7AD-73EC-C8AC-F5B1D3190F62}"/>
              </a:ext>
            </a:extLst>
          </p:cNvPr>
          <p:cNvSpPr txBox="1"/>
          <p:nvPr/>
        </p:nvSpPr>
        <p:spPr>
          <a:xfrm>
            <a:off x="6096001" y="5631591"/>
            <a:ext cx="2222374" cy="600164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B7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define the start/stop/step accordingly. More steps mean more simulation time</a:t>
            </a:r>
          </a:p>
        </p:txBody>
      </p:sp>
    </p:spTree>
    <p:extLst>
      <p:ext uri="{BB962C8B-B14F-4D97-AF65-F5344CB8AC3E}">
        <p14:creationId xmlns:p14="http://schemas.microsoft.com/office/powerpoint/2010/main" val="914811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B9075-B223-787E-C039-1C63A8A99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Plotting results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2B5357B-FB98-A73C-6007-FD08144409B5}"/>
              </a:ext>
            </a:extLst>
          </p:cNvPr>
          <p:cNvGrpSpPr/>
          <p:nvPr/>
        </p:nvGrpSpPr>
        <p:grpSpPr>
          <a:xfrm>
            <a:off x="6655384" y="1556893"/>
            <a:ext cx="5288127" cy="3679036"/>
            <a:chOff x="6655384" y="1556893"/>
            <a:chExt cx="5288127" cy="367903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3499D64-9AEF-54DC-EE3E-ADC2236661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55384" y="1556893"/>
              <a:ext cx="5288127" cy="3679036"/>
            </a:xfrm>
            <a:prstGeom prst="rect">
              <a:avLst/>
            </a:prstGeom>
          </p:spPr>
        </p:pic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E1BD8ED-00A0-9DEB-7263-B7F0D82722DC}"/>
                </a:ext>
              </a:extLst>
            </p:cNvPr>
            <p:cNvGrpSpPr/>
            <p:nvPr/>
          </p:nvGrpSpPr>
          <p:grpSpPr>
            <a:xfrm>
              <a:off x="7162800" y="1595292"/>
              <a:ext cx="4648200" cy="3535063"/>
              <a:chOff x="7232904" y="1576455"/>
              <a:chExt cx="4648200" cy="3535063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52AC378-055D-51EE-C2CD-CA8E668626AB}"/>
                  </a:ext>
                </a:extLst>
              </p:cNvPr>
              <p:cNvSpPr/>
              <p:nvPr/>
            </p:nvSpPr>
            <p:spPr>
              <a:xfrm>
                <a:off x="7232904" y="1576455"/>
                <a:ext cx="3410712" cy="177355"/>
              </a:xfrm>
              <a:prstGeom prst="rect">
                <a:avLst/>
              </a:prstGeom>
              <a:solidFill>
                <a:srgbClr val="F3F3F3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72BEEA6F-96E1-EA2C-56E0-3EBF4FE42195}"/>
                  </a:ext>
                </a:extLst>
              </p:cNvPr>
              <p:cNvSpPr/>
              <p:nvPr/>
            </p:nvSpPr>
            <p:spPr>
              <a:xfrm>
                <a:off x="7232904" y="2212848"/>
                <a:ext cx="1143000" cy="177355"/>
              </a:xfrm>
              <a:prstGeom prst="round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4A2FA5C7-F7CC-525F-79D8-2C30616A5B3E}"/>
                  </a:ext>
                </a:extLst>
              </p:cNvPr>
              <p:cNvSpPr/>
              <p:nvPr/>
            </p:nvSpPr>
            <p:spPr>
              <a:xfrm>
                <a:off x="9137904" y="2019580"/>
                <a:ext cx="777240" cy="177355"/>
              </a:xfrm>
              <a:prstGeom prst="round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8F3F4467-2899-0415-6724-E97641BDF8F3}"/>
                  </a:ext>
                </a:extLst>
              </p:cNvPr>
              <p:cNvSpPr/>
              <p:nvPr/>
            </p:nvSpPr>
            <p:spPr>
              <a:xfrm>
                <a:off x="11103864" y="3771504"/>
                <a:ext cx="777240" cy="177355"/>
              </a:xfrm>
              <a:prstGeom prst="round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5B353029-5A3C-BFA8-A513-B6D82D297F47}"/>
                  </a:ext>
                </a:extLst>
              </p:cNvPr>
              <p:cNvSpPr/>
              <p:nvPr/>
            </p:nvSpPr>
            <p:spPr>
              <a:xfrm>
                <a:off x="9823704" y="3004208"/>
                <a:ext cx="777240" cy="177355"/>
              </a:xfrm>
              <a:prstGeom prst="round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692643D3-BC6F-ECD6-E7B0-9C9F455BA826}"/>
                  </a:ext>
                </a:extLst>
              </p:cNvPr>
              <p:cNvSpPr/>
              <p:nvPr/>
            </p:nvSpPr>
            <p:spPr>
              <a:xfrm>
                <a:off x="8536543" y="3204075"/>
                <a:ext cx="777240" cy="177355"/>
              </a:xfrm>
              <a:prstGeom prst="round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CE1A9322-C622-4FB6-8FC1-A8AE4FDF478F}"/>
                  </a:ext>
                </a:extLst>
              </p:cNvPr>
              <p:cNvSpPr/>
              <p:nvPr/>
            </p:nvSpPr>
            <p:spPr>
              <a:xfrm>
                <a:off x="8452104" y="4934163"/>
                <a:ext cx="609600" cy="177355"/>
              </a:xfrm>
              <a:prstGeom prst="round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51383876-ADF2-F264-4F2A-92114A7EF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226" y="1988147"/>
            <a:ext cx="5533586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121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77799-05C4-140E-D084-30D859B43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Compared to calculated </a:t>
            </a:r>
            <a:r>
              <a:rPr lang="en-US" dirty="0" err="1"/>
              <a:t>Friis</a:t>
            </a:r>
            <a:r>
              <a:rPr lang="en-US" dirty="0"/>
              <a:t> equation (imported)</a:t>
            </a:r>
          </a:p>
        </p:txBody>
      </p:sp>
      <p:pic>
        <p:nvPicPr>
          <p:cNvPr id="7" name="Picture 6" descr="A white background with black lines&#10;&#10;Description automatically generated">
            <a:extLst>
              <a:ext uri="{FF2B5EF4-FFF2-40B4-BE49-F238E27FC236}">
                <a16:creationId xmlns:a16="http://schemas.microsoft.com/office/drawing/2014/main" id="{D449373B-FBF0-3CFC-1A77-A9B77AB895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3585" r="-6123" b="54373"/>
          <a:stretch/>
        </p:blipFill>
        <p:spPr>
          <a:xfrm>
            <a:off x="609600" y="4624137"/>
            <a:ext cx="10367842" cy="13956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0F33E5B-3AEE-355F-1329-B827EC54305A}"/>
              </a:ext>
            </a:extLst>
          </p:cNvPr>
          <p:cNvSpPr txBox="1"/>
          <p:nvPr/>
        </p:nvSpPr>
        <p:spPr>
          <a:xfrm>
            <a:off x="5181600" y="5847214"/>
            <a:ext cx="3276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 visualization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7F0640-AA3F-BCA2-2260-097C6DA63DF7}"/>
              </a:ext>
            </a:extLst>
          </p:cNvPr>
          <p:cNvSpPr txBox="1"/>
          <p:nvPr/>
        </p:nvSpPr>
        <p:spPr>
          <a:xfrm>
            <a:off x="304799" y="1981200"/>
            <a:ext cx="29527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Antenna Coupling depending on the distance between the Tx and Rx antennas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24637B7-18DD-5C31-0D04-7D047D7672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3358" y="733282"/>
            <a:ext cx="8798641" cy="389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088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7282B606-68F0-FA60-67ED-A54A9CEA4AAA}"/>
              </a:ext>
            </a:extLst>
          </p:cNvPr>
          <p:cNvSpPr/>
          <p:nvPr/>
        </p:nvSpPr>
        <p:spPr>
          <a:xfrm>
            <a:off x="152400" y="950593"/>
            <a:ext cx="7696200" cy="52978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890820-C981-DBEA-234E-1F693172F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animated picture 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2BE18A5-6720-CE51-5EA9-F1639F159C74}"/>
              </a:ext>
            </a:extLst>
          </p:cNvPr>
          <p:cNvGrpSpPr/>
          <p:nvPr/>
        </p:nvGrpSpPr>
        <p:grpSpPr>
          <a:xfrm>
            <a:off x="9771459" y="2220157"/>
            <a:ext cx="2114845" cy="2105319"/>
            <a:chOff x="3733800" y="1676400"/>
            <a:chExt cx="2114845" cy="210531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A4C1A99-C057-7C72-7F20-D0FF72D1EB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33800" y="1676400"/>
              <a:ext cx="2114845" cy="2105319"/>
            </a:xfrm>
            <a:prstGeom prst="rect">
              <a:avLst/>
            </a:prstGeom>
            <a:ln w="38100" cap="sq">
              <a:solidFill>
                <a:schemeClr val="accent6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9FEB510F-0730-A017-A990-D9929F4F1C78}"/>
                </a:ext>
              </a:extLst>
            </p:cNvPr>
            <p:cNvSpPr/>
            <p:nvPr/>
          </p:nvSpPr>
          <p:spPr>
            <a:xfrm>
              <a:off x="3810000" y="2209800"/>
              <a:ext cx="759972" cy="177355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CB1016D-9989-D4DE-36B9-1810E8DB0479}"/>
                </a:ext>
              </a:extLst>
            </p:cNvPr>
            <p:cNvSpPr/>
            <p:nvPr/>
          </p:nvSpPr>
          <p:spPr>
            <a:xfrm>
              <a:off x="3915662" y="3463636"/>
              <a:ext cx="759972" cy="177355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6FC1299-8F68-29EE-6FAB-E56DC743919D}"/>
              </a:ext>
            </a:extLst>
          </p:cNvPr>
          <p:cNvGrpSpPr/>
          <p:nvPr/>
        </p:nvGrpSpPr>
        <p:grpSpPr>
          <a:xfrm>
            <a:off x="272357" y="1714500"/>
            <a:ext cx="3139807" cy="3429000"/>
            <a:chOff x="297872" y="1371600"/>
            <a:chExt cx="3139807" cy="34290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FA65561-F4C1-19A5-BD44-BB5D5F959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7872" y="1371600"/>
              <a:ext cx="3139807" cy="3429000"/>
            </a:xfrm>
            <a:prstGeom prst="rect">
              <a:avLst/>
            </a:prstGeom>
          </p:spPr>
        </p:pic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EBB9292-D7A3-98DB-7D26-2D5109168873}"/>
                </a:ext>
              </a:extLst>
            </p:cNvPr>
            <p:cNvSpPr/>
            <p:nvPr/>
          </p:nvSpPr>
          <p:spPr>
            <a:xfrm>
              <a:off x="1526312" y="4376173"/>
              <a:ext cx="1143000" cy="177355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1F51DE5-2287-4789-B77D-EECD7F1F1689}"/>
                </a:ext>
              </a:extLst>
            </p:cNvPr>
            <p:cNvSpPr/>
            <p:nvPr/>
          </p:nvSpPr>
          <p:spPr>
            <a:xfrm>
              <a:off x="766340" y="2603236"/>
              <a:ext cx="759972" cy="177355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D830861-A951-1D90-681B-AA4C4FC11EBC}"/>
              </a:ext>
            </a:extLst>
          </p:cNvPr>
          <p:cNvGrpSpPr/>
          <p:nvPr/>
        </p:nvGrpSpPr>
        <p:grpSpPr>
          <a:xfrm>
            <a:off x="5084921" y="1094326"/>
            <a:ext cx="2706838" cy="5105400"/>
            <a:chOff x="5721351" y="419096"/>
            <a:chExt cx="2706838" cy="510540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E8CEDEBB-09EF-4B70-CB64-E2B979C53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b="15190"/>
            <a:stretch/>
          </p:blipFill>
          <p:spPr>
            <a:xfrm>
              <a:off x="5721351" y="419096"/>
              <a:ext cx="2706838" cy="5105400"/>
            </a:xfrm>
            <a:prstGeom prst="rect">
              <a:avLst/>
            </a:prstGeom>
          </p:spPr>
        </p:pic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B24093A3-6FC7-CAA6-7816-15BB668ACEE8}"/>
                </a:ext>
              </a:extLst>
            </p:cNvPr>
            <p:cNvSpPr/>
            <p:nvPr/>
          </p:nvSpPr>
          <p:spPr>
            <a:xfrm>
              <a:off x="6553200" y="5054822"/>
              <a:ext cx="1143000" cy="177355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11BE655C-8469-47F5-409A-6356CB7A6396}"/>
                </a:ext>
              </a:extLst>
            </p:cNvPr>
            <p:cNvSpPr/>
            <p:nvPr/>
          </p:nvSpPr>
          <p:spPr>
            <a:xfrm>
              <a:off x="6400800" y="584794"/>
              <a:ext cx="381000" cy="187394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4691538B-EC9C-8092-02D4-65214978862E}"/>
              </a:ext>
            </a:extLst>
          </p:cNvPr>
          <p:cNvSpPr txBox="1"/>
          <p:nvPr/>
        </p:nvSpPr>
        <p:spPr>
          <a:xfrm>
            <a:off x="3788188" y="3105834"/>
            <a:ext cx="10974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B4446F6-33F2-CFEE-66A9-DC827C85E8AB}"/>
              </a:ext>
            </a:extLst>
          </p:cNvPr>
          <p:cNvSpPr txBox="1"/>
          <p:nvPr/>
        </p:nvSpPr>
        <p:spPr>
          <a:xfrm>
            <a:off x="8003946" y="3078674"/>
            <a:ext cx="13559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THEN</a:t>
            </a:r>
            <a:endParaRPr lang="en-US" sz="3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34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49076-D125-AD1C-EFF6-9D66BDDBE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Received Power for Comms scenario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D6AA676-6065-7493-AC42-E4D09BC007E0}"/>
              </a:ext>
            </a:extLst>
          </p:cNvPr>
          <p:cNvGrpSpPr/>
          <p:nvPr/>
        </p:nvGrpSpPr>
        <p:grpSpPr>
          <a:xfrm>
            <a:off x="304799" y="1193624"/>
            <a:ext cx="8077200" cy="2118315"/>
            <a:chOff x="533400" y="1545769"/>
            <a:chExt cx="9677400" cy="24928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C59A366-BD63-0611-3A84-70108BBF7DB6}"/>
                </a:ext>
              </a:extLst>
            </p:cNvPr>
            <p:cNvSpPr txBox="1">
              <a:spLocks/>
            </p:cNvSpPr>
            <p:nvPr/>
          </p:nvSpPr>
          <p:spPr>
            <a:xfrm>
              <a:off x="7141883" y="1670721"/>
              <a:ext cx="1318627" cy="4542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Receiver </a:t>
              </a:r>
              <a:b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12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Antenna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CFA2A60-C2BC-0EB7-AE79-9A617097DA11}"/>
                </a:ext>
              </a:extLst>
            </p:cNvPr>
            <p:cNvGrpSpPr/>
            <p:nvPr/>
          </p:nvGrpSpPr>
          <p:grpSpPr>
            <a:xfrm>
              <a:off x="533400" y="1545769"/>
              <a:ext cx="9677400" cy="2492831"/>
              <a:chOff x="533400" y="1545769"/>
              <a:chExt cx="9677400" cy="2492831"/>
            </a:xfrm>
          </p:grpSpPr>
          <p:pic>
            <p:nvPicPr>
              <p:cNvPr id="7" name="Content Placeholder 4" descr="A set of black and white icons&#10;&#10;Description automatically generated">
                <a:extLst>
                  <a:ext uri="{FF2B5EF4-FFF2-40B4-BE49-F238E27FC236}">
                    <a16:creationId xmlns:a16="http://schemas.microsoft.com/office/drawing/2014/main" id="{CA02214F-C2A3-3FF3-7FE8-8C6813C6D0BD}"/>
                  </a:ext>
                </a:extLst>
              </p:cNvPr>
              <p:cNvPicPr>
                <a:picLocks noGrp="1" noChangeAspect="1"/>
              </p:cNvPicPr>
              <p:nvPr>
                <p:ph idx="1"/>
              </p:nvPr>
            </p:nvPicPr>
            <p:blipFill rotWithShape="1">
              <a:blip r:embed="rId3"/>
              <a:srcRect l="5671" t="27587" r="78857" b="54996"/>
              <a:stretch/>
            </p:blipFill>
            <p:spPr>
              <a:xfrm>
                <a:off x="2705100" y="1946945"/>
                <a:ext cx="1181100" cy="1329655"/>
              </a:xfrm>
            </p:spPr>
          </p:pic>
          <p:pic>
            <p:nvPicPr>
              <p:cNvPr id="8" name="Picture 7" descr="A set of black and white icons&#10;&#10;Description automatically generated">
                <a:extLst>
                  <a:ext uri="{FF2B5EF4-FFF2-40B4-BE49-F238E27FC236}">
                    <a16:creationId xmlns:a16="http://schemas.microsoft.com/office/drawing/2014/main" id="{14D9458E-23AA-B6BF-0796-14955E5C06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5556" t="75554" r="78889" b="4146"/>
              <a:stretch/>
            </p:blipFill>
            <p:spPr>
              <a:xfrm>
                <a:off x="7438357" y="2247893"/>
                <a:ext cx="729916" cy="952507"/>
              </a:xfrm>
              <a:prstGeom prst="rect">
                <a:avLst/>
              </a:prstGeom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58A9035-BF87-1BA6-6BBB-24BBF2D21B2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533400" y="3124200"/>
                <a:ext cx="1600200" cy="9144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Transmitter system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F8F000E4-B1DE-76BE-52D1-575DAC93D357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8610600" y="3124200"/>
                <a:ext cx="1600200" cy="9144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Receiver system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61A0D18-12B4-6702-D41D-3961B8BBBDB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11972" y="1545769"/>
                <a:ext cx="1367355" cy="4542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Transmitter Antenna</a:t>
                </a:r>
              </a:p>
            </p:txBody>
          </p:sp>
          <p:cxnSp>
            <p:nvCxnSpPr>
              <p:cNvPr id="12" name="Connector: Elbow 11">
                <a:extLst>
                  <a:ext uri="{FF2B5EF4-FFF2-40B4-BE49-F238E27FC236}">
                    <a16:creationId xmlns:a16="http://schemas.microsoft.com/office/drawing/2014/main" id="{145A7047-207E-2F71-FE58-EF3105F2A6C6}"/>
                  </a:ext>
                </a:extLst>
              </p:cNvPr>
              <p:cNvCxnSpPr>
                <a:cxnSpLocks/>
                <a:stCxn id="7" idx="2"/>
                <a:endCxn id="9" idx="3"/>
              </p:cNvCxnSpPr>
              <p:nvPr/>
            </p:nvCxnSpPr>
            <p:spPr>
              <a:xfrm rot="5400000">
                <a:off x="2562225" y="2847975"/>
                <a:ext cx="304800" cy="1162050"/>
              </a:xfrm>
              <a:prstGeom prst="bentConnector2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614EC984-273A-8EA7-9FFE-B697637E7FDA}"/>
                  </a:ext>
                </a:extLst>
              </p:cNvPr>
              <p:cNvCxnSpPr>
                <a:cxnSpLocks/>
                <a:stCxn id="7" idx="3"/>
              </p:cNvCxnSpPr>
              <p:nvPr/>
            </p:nvCxnSpPr>
            <p:spPr>
              <a:xfrm flipV="1">
                <a:off x="3886200" y="2590800"/>
                <a:ext cx="3429000" cy="2097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3DE684C-0F34-3C7A-6546-089B3B3322A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978601" y="1863774"/>
                <a:ext cx="1367355" cy="2725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Propagation path</a:t>
                </a:r>
              </a:p>
            </p:txBody>
          </p:sp>
          <p:cxnSp>
            <p:nvCxnSpPr>
              <p:cNvPr id="15" name="Connector: Elbow 14">
                <a:extLst>
                  <a:ext uri="{FF2B5EF4-FFF2-40B4-BE49-F238E27FC236}">
                    <a16:creationId xmlns:a16="http://schemas.microsoft.com/office/drawing/2014/main" id="{4B98B1A4-9C56-7EBB-16F9-A6B4DF4BA2E5}"/>
                  </a:ext>
                </a:extLst>
              </p:cNvPr>
              <p:cNvCxnSpPr>
                <a:cxnSpLocks/>
                <a:stCxn id="10" idx="1"/>
                <a:endCxn id="8" idx="2"/>
              </p:cNvCxnSpPr>
              <p:nvPr/>
            </p:nvCxnSpPr>
            <p:spPr>
              <a:xfrm rot="10800000">
                <a:off x="7803316" y="3200400"/>
                <a:ext cx="807285" cy="381000"/>
              </a:xfrm>
              <a:prstGeom prst="bentConnector2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AED561D-8FE0-5A1D-1A06-639F3B16C808}"/>
                  </a:ext>
                </a:extLst>
              </p:cNvPr>
              <p:cNvSpPr txBox="1"/>
              <p:nvPr/>
            </p:nvSpPr>
            <p:spPr>
              <a:xfrm>
                <a:off x="1011725" y="4363619"/>
                <a:ext cx="2619351" cy="4956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𝑆</m:t>
                          </m:r>
                        </m:e>
                        <m:sub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b>
                      </m:sSub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𝑃</m:t>
                              </m:r>
                            </m:e>
                            <m:sub>
                              <m:r>
                                <a:rPr kumimoji="0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𝑡</m:t>
                              </m:r>
                            </m:sub>
                          </m:sSub>
                        </m:num>
                        <m:den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  <m:r>
                            <a:rPr kumimoji="0" lang="el-GR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𝜋</m:t>
                          </m:r>
                          <m:sSup>
                            <m:sSupPr>
                              <m:ctrlPr>
                                <a:rPr kumimoji="0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𝑅</m:t>
                              </m:r>
                            </m:e>
                            <m:sup>
                              <m:r>
                                <a:rPr kumimoji="0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𝐺</m:t>
                          </m:r>
                        </m:e>
                        <m:sub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l-GR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  <m:r>
                            <a:rPr kumimoji="0" lang="el-GR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r>
                            <a:rPr kumimoji="0" lang="el-GR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𝜑</m:t>
                          </m:r>
                        </m:e>
                      </m:d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   [</m:t>
                      </m:r>
                      <m:f>
                        <m:fPr>
                          <m:type m:val="lin"/>
                          <m:ctrlP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𝑊</m:t>
                          </m:r>
                        </m:num>
                        <m:den>
                          <m:sSup>
                            <m:sSupPr>
                              <m:ctrlPr>
                                <a:rPr kumimoji="0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𝑚</m:t>
                              </m:r>
                            </m:e>
                            <m:sup>
                              <m:r>
                                <a:rPr kumimoji="0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]</m:t>
                      </m:r>
                    </m:oMath>
                  </m:oMathPara>
                </a14:m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AED561D-8FE0-5A1D-1A06-639F3B16C8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725" y="4363619"/>
                <a:ext cx="2619351" cy="495649"/>
              </a:xfrm>
              <a:prstGeom prst="rect">
                <a:avLst/>
              </a:prstGeom>
              <a:blipFill>
                <a:blip r:embed="rId4"/>
                <a:stretch>
                  <a:fillRect t="-35802" b="-8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ED6DAC6-B88A-242F-B04A-2CC911442954}"/>
                  </a:ext>
                </a:extLst>
              </p:cNvPr>
              <p:cNvSpPr txBox="1"/>
              <p:nvPr/>
            </p:nvSpPr>
            <p:spPr>
              <a:xfrm>
                <a:off x="239941" y="3834864"/>
                <a:ext cx="303066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</m:sub>
                      </m:sSub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</m:t>
                          </m:r>
                        </m:e>
                        <m:sub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</m:sub>
                      </m:sSub>
                      <m:sSub>
                        <m:sSubPr>
                          <m:ctrlP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sub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</m:sub>
                      </m:sSub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sSub>
                        <m:sSubPr>
                          <m:ctrlP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𝑆</m:t>
                          </m:r>
                        </m:e>
                        <m:sub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b>
                      </m:sSub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   </m:t>
                      </m:r>
                      <m:d>
                        <m:dPr>
                          <m:begChr m:val="["/>
                          <m:endChr m:val="]"/>
                          <m:ctrlP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𝑊</m:t>
                          </m:r>
                        </m:e>
                      </m:d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      (1)</m:t>
                      </m:r>
                    </m:oMath>
                  </m:oMathPara>
                </a14:m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ED6DAC6-B88A-242F-B04A-2CC911442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941" y="3834864"/>
                <a:ext cx="3030668" cy="307777"/>
              </a:xfrm>
              <a:prstGeom prst="rect">
                <a:avLst/>
              </a:prstGeom>
              <a:blipFill>
                <a:blip r:embed="rId5"/>
                <a:stretch>
                  <a:fillRect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16FB551-D28D-6785-C064-F09A31EC91B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39200" y="370981"/>
                <a:ext cx="3276600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sng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Assumptions: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Tx and Rx Antennas are impedance-matched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Tx and Rx Antennas are polarization-matched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Tx and Rx Antenna radiation efficiency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</m:t>
                        </m:r>
                      </m:e>
                      <m:sub>
                        <m:r>
                          <a:rPr kumimoji="0" lang="en-US" sz="12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𝑟</m:t>
                        </m:r>
                      </m:sub>
                    </m:sSub>
                  </m:oMath>
                </a14:m>
                <a:r>
                  <a:rPr kumimoji="0" lang="en-US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is 1</a:t>
                </a:r>
              </a:p>
              <a:p>
                <a:pPr marL="171450" marR="0" lvl="0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16FB551-D28D-6785-C064-F09A31EC91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200" y="370981"/>
                <a:ext cx="3276600" cy="1015663"/>
              </a:xfrm>
              <a:prstGeom prst="rect">
                <a:avLst/>
              </a:prstGeom>
              <a:blipFill>
                <a:blip r:embed="rId6"/>
                <a:stretch>
                  <a:fillRect t="-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3524AB2-83BD-A3CA-1538-E1344DD6C20F}"/>
                  </a:ext>
                </a:extLst>
              </p:cNvPr>
              <p:cNvSpPr txBox="1"/>
              <p:nvPr/>
            </p:nvSpPr>
            <p:spPr>
              <a:xfrm>
                <a:off x="1011725" y="4971133"/>
                <a:ext cx="2619351" cy="5245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sub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</m:sub>
                      </m:sSub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l-GR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l-GR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𝜆</m:t>
                              </m:r>
                            </m:e>
                            <m:sup>
                              <m:r>
                                <a:rPr kumimoji="0" lang="el-GR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  <m:r>
                            <a:rPr kumimoji="0" lang="el-GR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𝜋</m:t>
                          </m:r>
                        </m:den>
                      </m:f>
                      <m:sSub>
                        <m:sSubPr>
                          <m:ctrlP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1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D</m:t>
                          </m:r>
                        </m:e>
                        <m:sub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l-GR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𝜃</m:t>
                              </m:r>
                            </m:e>
                            <m:sub>
                              <m:r>
                                <a:rPr kumimoji="0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𝑟</m:t>
                              </m:r>
                            </m:sub>
                          </m:sSub>
                          <m:r>
                            <a:rPr kumimoji="0" lang="el-GR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l-GR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𝜑</m:t>
                              </m:r>
                            </m:e>
                            <m:sub>
                              <m:r>
                                <a:rPr kumimoji="0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𝑟</m:t>
                              </m:r>
                            </m:sub>
                          </m:sSub>
                        </m:e>
                      </m:d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   [</m:t>
                      </m:r>
                      <m:sSup>
                        <m:sSupPr>
                          <m:ctrlP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𝑚</m:t>
                          </m:r>
                        </m:e>
                        <m:sup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]</m:t>
                      </m:r>
                    </m:oMath>
                  </m:oMathPara>
                </a14:m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3524AB2-83BD-A3CA-1538-E1344DD6C2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1725" y="4971133"/>
                <a:ext cx="2619351" cy="5245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D0BC6A7-8A56-2076-17C8-0E709A8B2AA3}"/>
                  </a:ext>
                </a:extLst>
              </p:cNvPr>
              <p:cNvSpPr txBox="1"/>
              <p:nvPr/>
            </p:nvSpPr>
            <p:spPr>
              <a:xfrm>
                <a:off x="1019675" y="5607565"/>
                <a:ext cx="261935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𝐺</m:t>
                      </m:r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𝑒</m:t>
                      </m:r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𝐷</m:t>
                      </m:r>
                    </m:oMath>
                  </m:oMathPara>
                </a14:m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D0BC6A7-8A56-2076-17C8-0E709A8B2A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675" y="5607565"/>
                <a:ext cx="2619351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D4CDDB1-DD83-C67B-05DA-C61D3526E0D1}"/>
                  </a:ext>
                </a:extLst>
              </p:cNvPr>
              <p:cNvSpPr txBox="1"/>
              <p:nvPr/>
            </p:nvSpPr>
            <p:spPr>
              <a:xfrm>
                <a:off x="4430293" y="3728093"/>
                <a:ext cx="3030668" cy="5245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→</m:t>
                          </m:r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</m:sub>
                      </m:sSub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</m:t>
                          </m:r>
                        </m:e>
                        <m:sub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</m:sub>
                      </m:sSub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f>
                        <m:fPr>
                          <m:ctrlPr>
                            <a:rPr kumimoji="0" lang="el-GR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kumimoji="0" lang="el-GR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l-GR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𝜆</m:t>
                              </m:r>
                            </m:e>
                            <m:sup>
                              <m:r>
                                <a:rPr kumimoji="0" lang="el-GR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kumimoji="0" lang="el-GR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  <m:r>
                            <a:rPr kumimoji="0" lang="el-GR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𝜋</m:t>
                          </m:r>
                        </m:den>
                      </m:f>
                      <m:r>
                        <a:rPr kumimoji="0" lang="el-GR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sSub>
                        <m:sSubPr>
                          <m:ctrlP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0" lang="en-US" sz="1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D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kumimoji="0" lang="en-US" sz="1400" b="0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r</m:t>
                          </m:r>
                        </m:sub>
                      </m:sSub>
                      <m:f>
                        <m:fPr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</m:t>
                          </m:r>
                          <m:r>
                            <a:rPr kumimoji="0" lang="el-GR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𝜋</m:t>
                          </m:r>
                          <m:sSup>
                            <m:sSupPr>
                              <m:ctrlPr>
                                <a:rPr kumimoji="0" lang="en-US" sz="14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kumimoji="0" lang="en-US" sz="1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R</m:t>
                              </m:r>
                            </m:e>
                            <m:sup>
                              <m:r>
                                <a:rPr kumimoji="0" lang="en-US" sz="14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kumimoji="0" lang="en-US" sz="1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sSub>
                        <m:sSubPr>
                          <m:ctrlP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𝐺</m:t>
                          </m:r>
                        </m:e>
                        <m:sub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D4CDDB1-DD83-C67B-05DA-C61D3526E0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0293" y="3728093"/>
                <a:ext cx="3030668" cy="5245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E7B9B23-4CF8-7C13-F5DF-E45311BD438B}"/>
                  </a:ext>
                </a:extLst>
              </p:cNvPr>
              <p:cNvSpPr txBox="1"/>
              <p:nvPr/>
            </p:nvSpPr>
            <p:spPr>
              <a:xfrm>
                <a:off x="4418952" y="4320842"/>
                <a:ext cx="2649668" cy="618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→</m:t>
                          </m:r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</m:sub>
                      </m:sSub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l-GR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l-GR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kumimoji="0" lang="el-GR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  <m:r>
                                    <a:rPr kumimoji="0" lang="el-GR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𝜋</m:t>
                                  </m:r>
                                  <m:r>
                                    <a:rPr kumimoji="0" lang="en-US" sz="14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𝑅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1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𝐺</m:t>
                          </m:r>
                        </m:e>
                        <m:sub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b>
                      </m:sSub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(</m:t>
                      </m:r>
                      <m:sSub>
                        <m:sSubPr>
                          <m:ctrlP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𝑒</m:t>
                          </m:r>
                        </m:e>
                        <m:sub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</m:sub>
                      </m:sSub>
                      <m:sSub>
                        <m:sSubPr>
                          <m:ctrlP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𝐷</m:t>
                          </m:r>
                        </m:e>
                        <m:sub>
                          <m:r>
                            <a:rPr kumimoji="0" lang="en-US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</m:sub>
                      </m:sSub>
                      <m:r>
                        <a:rPr kumimoji="0" lang="en-US" sz="1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E7B9B23-4CF8-7C13-F5DF-E45311BD4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8952" y="4320842"/>
                <a:ext cx="2649668" cy="618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0C10A0C-9215-CB9B-8107-5733D7F3DC31}"/>
                  </a:ext>
                </a:extLst>
              </p:cNvPr>
              <p:cNvSpPr txBox="1"/>
              <p:nvPr/>
            </p:nvSpPr>
            <p:spPr>
              <a:xfrm>
                <a:off x="7467600" y="5059823"/>
                <a:ext cx="4419600" cy="769378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txBody>
              <a:bodyPr wrap="square" anchor="ctr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kumimoji="0" lang="el-GR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l-GR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𝜆</m:t>
                                  </m:r>
                                </m:num>
                                <m:den>
                                  <m:r>
                                    <a:rPr kumimoji="0" lang="el-GR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4</m:t>
                                  </m:r>
                                  <m:r>
                                    <a:rPr kumimoji="0" lang="el-GR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𝜋</m:t>
                                  </m:r>
                                  <m:r>
                                    <a:rPr kumimoji="0" lang="en-US" sz="1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𝑅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b>
                      </m:sSub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𝐺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sSub>
                        <m:sSubPr>
                          <m:ctrlPr>
                            <a:rPr kumimoji="0" lang="el-G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l-G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l-G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𝜑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 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𝐺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l-G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𝜃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b>
                      </m:sSub>
                      <m:r>
                        <a:rPr kumimoji="0" lang="el-GR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l-GR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𝜑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b>
                      </m:sSub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  [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𝑊</m:t>
                      </m:r>
                      <m:r>
                        <a:rPr kumimoji="0" lang="en-US" sz="1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]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30C10A0C-9215-CB9B-8107-5733D7F3D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5059823"/>
                <a:ext cx="4419600" cy="76937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38100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87903507-356A-569B-910C-C9A8066EE704}"/>
              </a:ext>
            </a:extLst>
          </p:cNvPr>
          <p:cNvSpPr txBox="1"/>
          <p:nvPr/>
        </p:nvSpPr>
        <p:spPr>
          <a:xfrm>
            <a:off x="176194" y="4900188"/>
            <a:ext cx="8374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where</a:t>
            </a:r>
          </a:p>
        </p:txBody>
      </p:sp>
      <p:sp>
        <p:nvSpPr>
          <p:cNvPr id="31" name="Left Brace 30">
            <a:extLst>
              <a:ext uri="{FF2B5EF4-FFF2-40B4-BE49-F238E27FC236}">
                <a16:creationId xmlns:a16="http://schemas.microsoft.com/office/drawing/2014/main" id="{5B5ACD56-812B-213F-27B8-562CFA0BFE42}"/>
              </a:ext>
            </a:extLst>
          </p:cNvPr>
          <p:cNvSpPr/>
          <p:nvPr/>
        </p:nvSpPr>
        <p:spPr>
          <a:xfrm flipH="1">
            <a:off x="3334226" y="3728888"/>
            <a:ext cx="304800" cy="2188551"/>
          </a:xfrm>
          <a:prstGeom prst="leftBrace">
            <a:avLst>
              <a:gd name="adj1" fmla="val 8333"/>
              <a:gd name="adj2" fmla="val 4343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F1D1FFA-8FAE-BA54-788C-A76D1343F875}"/>
              </a:ext>
            </a:extLst>
          </p:cNvPr>
          <p:cNvSpPr txBox="1"/>
          <p:nvPr/>
        </p:nvSpPr>
        <p:spPr>
          <a:xfrm>
            <a:off x="8140489" y="4648200"/>
            <a:ext cx="3276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Friis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Transmission Equation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BCAF834-CFB2-B2D6-AC06-FDC30916644E}"/>
              </a:ext>
            </a:extLst>
          </p:cNvPr>
          <p:cNvCxnSpPr>
            <a:cxnSpLocks/>
            <a:endCxn id="7" idx="2"/>
          </p:cNvCxnSpPr>
          <p:nvPr/>
        </p:nvCxnSpPr>
        <p:spPr>
          <a:xfrm flipH="1" flipV="1">
            <a:off x="2610299" y="2664419"/>
            <a:ext cx="396114" cy="258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3232818-8568-8BD1-3DF7-C298A11267E8}"/>
                  </a:ext>
                </a:extLst>
              </p:cNvPr>
              <p:cNvSpPr txBox="1"/>
              <p:nvPr/>
            </p:nvSpPr>
            <p:spPr>
              <a:xfrm>
                <a:off x="2881600" y="2785483"/>
                <a:ext cx="4431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3232818-8568-8BD1-3DF7-C298A1126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1600" y="2785483"/>
                <a:ext cx="443198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F49D3E9-9B0A-083A-56B8-8DF12B3F00B0}"/>
                  </a:ext>
                </a:extLst>
              </p:cNvPr>
              <p:cNvSpPr txBox="1"/>
              <p:nvPr/>
            </p:nvSpPr>
            <p:spPr>
              <a:xfrm>
                <a:off x="5743600" y="2758006"/>
                <a:ext cx="4397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3F49D3E9-9B0A-083A-56B8-8DF12B3F0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600" y="2758006"/>
                <a:ext cx="439799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FD3A81A-FA3E-0F4C-8D74-55AEDD583590}"/>
              </a:ext>
            </a:extLst>
          </p:cNvPr>
          <p:cNvCxnSpPr>
            <a:cxnSpLocks/>
          </p:cNvCxnSpPr>
          <p:nvPr/>
        </p:nvCxnSpPr>
        <p:spPr>
          <a:xfrm flipV="1">
            <a:off x="6045783" y="2673618"/>
            <a:ext cx="325051" cy="2497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AED289E-373A-535B-93CA-AE6B6BCB37D9}"/>
                  </a:ext>
                </a:extLst>
              </p:cNvPr>
              <p:cNvSpPr txBox="1"/>
              <p:nvPr/>
            </p:nvSpPr>
            <p:spPr>
              <a:xfrm>
                <a:off x="9189930" y="1201540"/>
                <a:ext cx="2488630" cy="12772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𝑆</m:t>
                        </m:r>
                      </m:e>
                      <m:sub>
                        <m:r>
                          <a:rPr kumimoji="0" lang="en-US" sz="1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11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→</m:t>
                    </m:r>
                    <m:r>
                      <m:rPr>
                        <m:sty m:val="p"/>
                      </m:rPr>
                      <a:rPr kumimoji="0" lang="en-US" sz="11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Power</m:t>
                    </m:r>
                    <m:r>
                      <a:rPr kumimoji="0" lang="en-US" sz="11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11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Density</m:t>
                    </m:r>
                    <m:r>
                      <a:rPr kumimoji="0" lang="en-US" sz="11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1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kumimoji="0" lang="en-US" sz="11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kumimoji="0" lang="en-US" sz="11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W</m:t>
                            </m:r>
                          </m:num>
                          <m:den>
                            <m:sSup>
                              <m:sSupPr>
                                <m:ctrlPr>
                                  <a:rPr kumimoji="0" lang="en-US" sz="11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kumimoji="0" lang="en-US" sz="11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m</m:t>
                                </m:r>
                              </m:e>
                              <m:sup>
                                <m:r>
                                  <a:rPr kumimoji="0" lang="en-US" sz="1100" b="0" i="0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+mn-ea"/>
                    <a:cs typeface="+mn-cs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𝑃</m:t>
                        </m:r>
                      </m:e>
                      <m:sub>
                        <m:r>
                          <a:rPr kumimoji="0" lang="en-US" sz="1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11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→</m:t>
                    </m:r>
                  </m:oMath>
                </a14:m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11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Power</m:t>
                    </m:r>
                    <m:r>
                      <a:rPr kumimoji="0" lang="en-US" sz="11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11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at</m:t>
                    </m:r>
                    <m:r>
                      <a:rPr kumimoji="0" lang="en-US" sz="11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11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antenna</m:t>
                    </m:r>
                    <m:r>
                      <a:rPr kumimoji="0" lang="en-US" sz="11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11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feed</m:t>
                    </m:r>
                    <m:r>
                      <a:rPr kumimoji="0" lang="en-US" sz="11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[</m:t>
                    </m:r>
                    <m:r>
                      <m:rPr>
                        <m:sty m:val="p"/>
                      </m:rPr>
                      <a:rPr kumimoji="0" lang="en-US" sz="11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W</m:t>
                    </m:r>
                    <m:r>
                      <a:rPr kumimoji="0" lang="en-US" sz="11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]</m:t>
                    </m:r>
                  </m:oMath>
                </a14:m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𝐷</m:t>
                        </m:r>
                      </m:e>
                      <m:sub>
                        <m:r>
                          <a:rPr kumimoji="0" lang="en-US" sz="1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11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→</m:t>
                    </m:r>
                  </m:oMath>
                </a14:m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11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Antenna</m:t>
                    </m:r>
                    <m:r>
                      <a:rPr kumimoji="0" lang="en-US" sz="11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11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Directivity</m:t>
                    </m:r>
                  </m:oMath>
                </a14:m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𝐴</m:t>
                        </m:r>
                      </m:e>
                      <m:sub>
                        <m:r>
                          <a:rPr kumimoji="0" lang="en-US" sz="1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11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→</m:t>
                    </m:r>
                  </m:oMath>
                </a14:m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11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Effective</m:t>
                    </m:r>
                    <m:r>
                      <a:rPr kumimoji="0" lang="en-US" sz="11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11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Antenna</m:t>
                    </m:r>
                    <m:r>
                      <a:rPr kumimoji="0" lang="en-US" sz="11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11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aperture</m:t>
                    </m:r>
                    <m:r>
                      <a:rPr kumimoji="0" lang="en-US" sz="11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kumimoji="0" lang="en-US" sz="1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11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kumimoji="0" lang="en-US" sz="11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m</m:t>
                            </m:r>
                          </m:e>
                          <m:sup>
                            <m:r>
                              <a:rPr kumimoji="0" lang="en-US" sz="1100" b="0" i="0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𝐺</m:t>
                        </m:r>
                      </m:e>
                      <m:sub>
                        <m:r>
                          <a:rPr kumimoji="0" lang="en-US" sz="1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11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→</m:t>
                    </m:r>
                  </m:oMath>
                </a14:m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11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Antenna</m:t>
                    </m:r>
                    <m:r>
                      <a:rPr kumimoji="0" lang="en-US" sz="11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11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Gain</m:t>
                    </m:r>
                  </m:oMath>
                </a14:m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𝑒</m:t>
                        </m:r>
                      </m:e>
                      <m:sub>
                        <m:r>
                          <a:rPr kumimoji="0" lang="en-US" sz="1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11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→</m:t>
                    </m:r>
                  </m:oMath>
                </a14:m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11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Antenna</m:t>
                    </m:r>
                    <m:r>
                      <a:rPr kumimoji="0" lang="en-US" sz="11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sz="11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efficiency</m:t>
                    </m:r>
                  </m:oMath>
                </a14:m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1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1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𝑅</m:t>
                        </m:r>
                      </m:e>
                      <m:sub>
                        <m:r>
                          <a:rPr kumimoji="0" lang="en-US" sz="11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𝑖</m:t>
                        </m:r>
                      </m:sub>
                    </m:sSub>
                    <m:r>
                      <a:rPr kumimoji="0" lang="en-US" sz="11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→</m:t>
                    </m:r>
                  </m:oMath>
                </a14:m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11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Range</m:t>
                    </m:r>
                    <m:r>
                      <a:rPr kumimoji="0" lang="en-US" sz="11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[</m:t>
                    </m:r>
                    <m:r>
                      <m:rPr>
                        <m:sty m:val="p"/>
                      </m:rPr>
                      <a:rPr kumimoji="0" lang="en-US" sz="11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m</m:t>
                    </m:r>
                    <m:r>
                      <a:rPr kumimoji="0" lang="en-US" sz="11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]</m:t>
                    </m:r>
                  </m:oMath>
                </a14:m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AED289E-373A-535B-93CA-AE6B6BCB37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9930" y="1201540"/>
                <a:ext cx="2488630" cy="1277273"/>
              </a:xfrm>
              <a:prstGeom prst="rect">
                <a:avLst/>
              </a:prstGeom>
              <a:blipFill>
                <a:blip r:embed="rId14"/>
                <a:stretch>
                  <a:fillRect t="-18095" b="-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5254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90820-C981-DBEA-234E-1F693172F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animated picture 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B0BC042-0182-A768-DB72-2B8FE807B454}"/>
              </a:ext>
            </a:extLst>
          </p:cNvPr>
          <p:cNvGrpSpPr/>
          <p:nvPr/>
        </p:nvGrpSpPr>
        <p:grpSpPr>
          <a:xfrm>
            <a:off x="199259" y="1231798"/>
            <a:ext cx="3839342" cy="3949802"/>
            <a:chOff x="199259" y="1231798"/>
            <a:chExt cx="3839342" cy="394980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19706DF-20F4-B2DB-C864-E0B0BDB95C14}"/>
                </a:ext>
              </a:extLst>
            </p:cNvPr>
            <p:cNvGrpSpPr/>
            <p:nvPr/>
          </p:nvGrpSpPr>
          <p:grpSpPr>
            <a:xfrm>
              <a:off x="199259" y="1600200"/>
              <a:ext cx="3839342" cy="3581400"/>
              <a:chOff x="1219200" y="1116976"/>
              <a:chExt cx="4591691" cy="4286848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18F61D8B-2EAB-6F95-F66A-A40A63041E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219200" y="1116976"/>
                <a:ext cx="4591691" cy="4286848"/>
              </a:xfrm>
              <a:prstGeom prst="rect">
                <a:avLst/>
              </a:prstGeom>
            </p:spPr>
          </p:pic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31F51DE5-2287-4789-B77D-EECD7F1F1689}"/>
                  </a:ext>
                </a:extLst>
              </p:cNvPr>
              <p:cNvSpPr/>
              <p:nvPr/>
            </p:nvSpPr>
            <p:spPr>
              <a:xfrm>
                <a:off x="1447800" y="2075311"/>
                <a:ext cx="759972" cy="177355"/>
              </a:xfrm>
              <a:prstGeom prst="round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65A37BB8-3FDA-AA09-DA50-73267BCDDF37}"/>
                  </a:ext>
                </a:extLst>
              </p:cNvPr>
              <p:cNvSpPr/>
              <p:nvPr/>
            </p:nvSpPr>
            <p:spPr>
              <a:xfrm>
                <a:off x="2619978" y="2590800"/>
                <a:ext cx="1190022" cy="898232"/>
              </a:xfrm>
              <a:prstGeom prst="round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AC4B1A48-3B61-CE58-A271-2B00A2AB476A}"/>
                  </a:ext>
                </a:extLst>
              </p:cNvPr>
              <p:cNvSpPr/>
              <p:nvPr/>
            </p:nvSpPr>
            <p:spPr>
              <a:xfrm>
                <a:off x="2507575" y="5039289"/>
                <a:ext cx="759972" cy="259666"/>
              </a:xfrm>
              <a:prstGeom prst="round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91F865A-1625-AACB-2AE4-3B05093882BF}"/>
                </a:ext>
              </a:extLst>
            </p:cNvPr>
            <p:cNvSpPr txBox="1"/>
            <p:nvPr/>
          </p:nvSpPr>
          <p:spPr>
            <a:xfrm>
              <a:off x="708128" y="1231798"/>
              <a:ext cx="295275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Setup animation and steps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4DD9CDA-75F3-0D68-6533-1AC69DA41DAC}"/>
              </a:ext>
            </a:extLst>
          </p:cNvPr>
          <p:cNvGrpSpPr/>
          <p:nvPr/>
        </p:nvGrpSpPr>
        <p:grpSpPr>
          <a:xfrm>
            <a:off x="5001159" y="1752256"/>
            <a:ext cx="2667000" cy="2443354"/>
            <a:chOff x="4762500" y="1796534"/>
            <a:chExt cx="2667000" cy="244335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1E31DCB-B7A1-5331-56C2-B5E28943C085}"/>
                </a:ext>
              </a:extLst>
            </p:cNvPr>
            <p:cNvGrpSpPr/>
            <p:nvPr/>
          </p:nvGrpSpPr>
          <p:grpSpPr>
            <a:xfrm>
              <a:off x="4762500" y="2139460"/>
              <a:ext cx="2667000" cy="2100428"/>
              <a:chOff x="5943600" y="1116976"/>
              <a:chExt cx="3096057" cy="2372056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B11B86F2-C499-AB8B-690B-308732D422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43600" y="1116976"/>
                <a:ext cx="3096057" cy="2372056"/>
              </a:xfrm>
              <a:prstGeom prst="rect">
                <a:avLst/>
              </a:prstGeom>
            </p:spPr>
          </p:pic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68B4A4CA-C706-C95B-F698-844780E70DEC}"/>
                  </a:ext>
                </a:extLst>
              </p:cNvPr>
              <p:cNvSpPr/>
              <p:nvPr/>
            </p:nvSpPr>
            <p:spPr>
              <a:xfrm>
                <a:off x="6326628" y="3099910"/>
                <a:ext cx="759972" cy="259666"/>
              </a:xfrm>
              <a:prstGeom prst="round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4D9A992-A71D-E08E-9DF1-45679CC02201}"/>
                </a:ext>
              </a:extLst>
            </p:cNvPr>
            <p:cNvSpPr txBox="1"/>
            <p:nvPr/>
          </p:nvSpPr>
          <p:spPr>
            <a:xfrm>
              <a:off x="5434863" y="1796534"/>
              <a:ext cx="1456893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Animate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23F8191-DCBD-F5F4-E6E1-9A46CC118ABD}"/>
              </a:ext>
            </a:extLst>
          </p:cNvPr>
          <p:cNvGrpSpPr/>
          <p:nvPr/>
        </p:nvGrpSpPr>
        <p:grpSpPr>
          <a:xfrm>
            <a:off x="8820506" y="1567590"/>
            <a:ext cx="2943636" cy="3147667"/>
            <a:chOff x="8820506" y="1567590"/>
            <a:chExt cx="2943636" cy="3147667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B9334A3-3CF9-41A8-6F97-B282A3CC09AE}"/>
                </a:ext>
              </a:extLst>
            </p:cNvPr>
            <p:cNvGrpSpPr/>
            <p:nvPr/>
          </p:nvGrpSpPr>
          <p:grpSpPr>
            <a:xfrm>
              <a:off x="8820506" y="1981200"/>
              <a:ext cx="2943636" cy="2734057"/>
              <a:chOff x="8820506" y="1981200"/>
              <a:chExt cx="2943636" cy="2734057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9B7F5452-7F32-DD25-1EAC-C0FBBD4525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820506" y="1981200"/>
                <a:ext cx="2943636" cy="2734057"/>
              </a:xfrm>
              <a:prstGeom prst="rect">
                <a:avLst/>
              </a:prstGeom>
            </p:spPr>
          </p:pic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BF4D4FFD-4FB1-9BBE-4722-51D449870B95}"/>
                  </a:ext>
                </a:extLst>
              </p:cNvPr>
              <p:cNvSpPr/>
              <p:nvPr/>
            </p:nvSpPr>
            <p:spPr>
              <a:xfrm>
                <a:off x="11125200" y="3263474"/>
                <a:ext cx="533400" cy="241726"/>
              </a:xfrm>
              <a:prstGeom prst="round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D0C18DF-13C2-FB32-76AD-34D5CC9EC3A7}"/>
                </a:ext>
              </a:extLst>
            </p:cNvPr>
            <p:cNvSpPr txBox="1"/>
            <p:nvPr/>
          </p:nvSpPr>
          <p:spPr>
            <a:xfrm>
              <a:off x="8882624" y="1567590"/>
              <a:ext cx="28194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Export (*.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avi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OR   *.gif file)</a:t>
              </a:r>
            </a:p>
          </p:txBody>
        </p:sp>
      </p:grp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1BA85CB9-5F99-8B67-F58A-C8A7C68F6130}"/>
              </a:ext>
            </a:extLst>
          </p:cNvPr>
          <p:cNvSpPr/>
          <p:nvPr/>
        </p:nvSpPr>
        <p:spPr>
          <a:xfrm>
            <a:off x="4290492" y="2887170"/>
            <a:ext cx="458776" cy="367874"/>
          </a:xfrm>
          <a:prstGeom prst="rightArrow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D66CF66C-CF56-E649-A93B-76E78F1EC33D}"/>
              </a:ext>
            </a:extLst>
          </p:cNvPr>
          <p:cNvSpPr/>
          <p:nvPr/>
        </p:nvSpPr>
        <p:spPr>
          <a:xfrm>
            <a:off x="8014944" y="2895600"/>
            <a:ext cx="458776" cy="367874"/>
          </a:xfrm>
          <a:prstGeom prst="rightArrow">
            <a:avLst/>
          </a:prstGeom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518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7E022B-FE81-ED35-763B-4712D8DAA3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09D2FC-EBC3-4E88-8B9A-2F52EBFF7A54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E1306FB-F93B-8452-6232-77942F503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Ansys Education Resources Feedback Survey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31724FE-09A4-3FAE-49A4-6C67FB2F36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599" y="1447800"/>
            <a:ext cx="10972799" cy="2133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Here at Ansys, we rely on your feedback to ensure the educational content we create is up-to-date and fits your teaching needs.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Please click the link below to fill out a short survey (~7 minutes) to help us continue to support academics around the world utilizing Ansys tools in the classroom.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Rectangle: Rounded Corners 1">
            <a:hlinkClick r:id="rId3"/>
            <a:extLst>
              <a:ext uri="{FF2B5EF4-FFF2-40B4-BE49-F238E27FC236}">
                <a16:creationId xmlns:a16="http://schemas.microsoft.com/office/drawing/2014/main" id="{91DF5177-BC49-BC1E-0E57-8C70AA24C9A7}"/>
              </a:ext>
            </a:extLst>
          </p:cNvPr>
          <p:cNvSpPr/>
          <p:nvPr/>
        </p:nvSpPr>
        <p:spPr>
          <a:xfrm>
            <a:off x="2247898" y="4419600"/>
            <a:ext cx="7696200" cy="8382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Feedback Survey Link</a:t>
            </a:r>
          </a:p>
        </p:txBody>
      </p:sp>
    </p:spTree>
    <p:extLst>
      <p:ext uri="{BB962C8B-B14F-4D97-AF65-F5344CB8AC3E}">
        <p14:creationId xmlns:p14="http://schemas.microsoft.com/office/powerpoint/2010/main" val="38811905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C3F3E9-6C8B-4F69-BB4F-1361D681D9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23093-2AB0-F74C-B865-1A12A15B650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710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57253-F156-DD5B-6271-F2BF08EC1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simulate the setup with Ansys HFSS SBR+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C087C2-288F-B400-424F-E576E59E039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Parameters used:</a:t>
                </a:r>
              </a:p>
              <a:p>
                <a:pPr>
                  <a:buFontTx/>
                  <a:buChar char="-"/>
                </a:pPr>
                <a:r>
                  <a:rPr lang="en-US" dirty="0"/>
                  <a:t>Antenna model(s) in HFSS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sz="1200" dirty="0">
                    <a:solidFill>
                      <a:schemeClr val="tx1"/>
                    </a:solidFill>
                  </a:rPr>
                  <a:t>Identical Horn Antenna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1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1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=2.4 </m:t>
                    </m:r>
                    <m:r>
                      <a:rPr lang="en-US" sz="1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𝐺𝐻𝑧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,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sz="1200" dirty="0">
                    <a:solidFill>
                      <a:schemeClr val="tx1"/>
                    </a:solidFill>
                  </a:rPr>
                  <a:t>with efficiency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1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1200" dirty="0">
                    <a:solidFill>
                      <a:schemeClr val="tx1"/>
                    </a:solidFill>
                  </a:rPr>
                  <a:t>, 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sz="1200" dirty="0">
                    <a:solidFill>
                      <a:schemeClr val="tx1"/>
                    </a:solidFill>
                  </a:rPr>
                  <a:t>with maximum gain at boresight of 20.92 (13.2 dB),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sz="1200" dirty="0"/>
                  <a:t>excitation power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sz="1200" dirty="0"/>
              </a:p>
              <a:p>
                <a:pPr>
                  <a:buFontTx/>
                  <a:buChar char="-"/>
                </a:pPr>
                <a:r>
                  <a:rPr lang="en-US" dirty="0"/>
                  <a:t>Link and Setup configuration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sz="1200" dirty="0">
                    <a:solidFill>
                      <a:schemeClr val="tx1"/>
                    </a:solidFill>
                  </a:rPr>
                  <a:t>Identical horn antennas for transmitter and receiver,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sz="1200" dirty="0">
                    <a:solidFill>
                      <a:schemeClr val="tx1"/>
                    </a:solidFill>
                  </a:rPr>
                  <a:t>Antennas are aligned facing each other at maximum gain angle (boresight),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sz="1200" dirty="0">
                    <a:solidFill>
                      <a:schemeClr val="tx1"/>
                    </a:solidFill>
                  </a:rPr>
                  <a:t>Variable distance between them </a:t>
                </a:r>
                <a:r>
                  <a:rPr lang="en-US" sz="1200" i="1" dirty="0">
                    <a:solidFill>
                      <a:schemeClr val="tx1"/>
                    </a:solidFill>
                  </a:rPr>
                  <a:t>R</a:t>
                </a:r>
                <a:r>
                  <a:rPr lang="en-US" sz="1200" dirty="0">
                    <a:solidFill>
                      <a:schemeClr val="tx1"/>
                    </a:solidFill>
                  </a:rPr>
                  <a:t>  ,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endParaRPr lang="en-US" sz="1200" dirty="0">
                  <a:solidFill>
                    <a:schemeClr val="tx1"/>
                  </a:solidFill>
                </a:endParaRPr>
              </a:p>
              <a:p>
                <a:pPr lvl="1">
                  <a:buFontTx/>
                  <a:buChar char="-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C087C2-288F-B400-424F-E576E59E039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89" t="-1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3C3F0903-1E2A-975B-5488-C6BCD4D7037B}"/>
              </a:ext>
            </a:extLst>
          </p:cNvPr>
          <p:cNvGrpSpPr/>
          <p:nvPr/>
        </p:nvGrpSpPr>
        <p:grpSpPr>
          <a:xfrm>
            <a:off x="6687780" y="4495800"/>
            <a:ext cx="4190434" cy="1828800"/>
            <a:chOff x="6729285" y="3819144"/>
            <a:chExt cx="4190434" cy="18288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B3F6A40-96DF-206A-3F3B-97CA70B00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729285" y="3819144"/>
              <a:ext cx="1972172" cy="18288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E9BD8EB-8942-2C06-D9CC-E8044F5C05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r="2200" b="3495"/>
            <a:stretch/>
          </p:blipFill>
          <p:spPr>
            <a:xfrm>
              <a:off x="8991600" y="3819144"/>
              <a:ext cx="1928119" cy="1828800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1A47211B-B24F-FA40-75AB-F9E6BFF3B8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4214" y="1411393"/>
            <a:ext cx="2099233" cy="232240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876798D-8893-71B3-89D5-11EDFDA64FF3}"/>
              </a:ext>
            </a:extLst>
          </p:cNvPr>
          <p:cNvSpPr txBox="1"/>
          <p:nvPr/>
        </p:nvSpPr>
        <p:spPr>
          <a:xfrm>
            <a:off x="7391400" y="4126468"/>
            <a:ext cx="53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Tx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D73606-2052-A69B-1143-72F455CA70EE}"/>
              </a:ext>
            </a:extLst>
          </p:cNvPr>
          <p:cNvSpPr txBox="1"/>
          <p:nvPr/>
        </p:nvSpPr>
        <p:spPr>
          <a:xfrm>
            <a:off x="9677400" y="4126468"/>
            <a:ext cx="76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Rx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4ACE5C3-53F5-33C3-DD96-067EE0B8244E}"/>
              </a:ext>
            </a:extLst>
          </p:cNvPr>
          <p:cNvCxnSpPr>
            <a:cxnSpLocks/>
          </p:cNvCxnSpPr>
          <p:nvPr/>
        </p:nvCxnSpPr>
        <p:spPr>
          <a:xfrm>
            <a:off x="7620000" y="6019800"/>
            <a:ext cx="2286000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BB7402D-560F-D3CF-49CB-37D3533C5830}"/>
              </a:ext>
            </a:extLst>
          </p:cNvPr>
          <p:cNvSpPr txBox="1"/>
          <p:nvPr/>
        </p:nvSpPr>
        <p:spPr>
          <a:xfrm>
            <a:off x="8612659" y="5650468"/>
            <a:ext cx="533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3A631FB-FACD-AE38-40BE-8EA46692B460}"/>
              </a:ext>
            </a:extLst>
          </p:cNvPr>
          <p:cNvSpPr/>
          <p:nvPr/>
        </p:nvSpPr>
        <p:spPr>
          <a:xfrm>
            <a:off x="8991600" y="1549545"/>
            <a:ext cx="304800" cy="126855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A364264-D93F-1B11-0EC4-620D3CDAD430}"/>
              </a:ext>
            </a:extLst>
          </p:cNvPr>
          <p:cNvCxnSpPr/>
          <p:nvPr/>
        </p:nvCxnSpPr>
        <p:spPr>
          <a:xfrm flipV="1">
            <a:off x="4343400" y="1676400"/>
            <a:ext cx="4606695" cy="1295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98F61B7-AF88-CEEE-2312-2BDAB499161A}"/>
              </a:ext>
            </a:extLst>
          </p:cNvPr>
          <p:cNvSpPr txBox="1"/>
          <p:nvPr/>
        </p:nvSpPr>
        <p:spPr>
          <a:xfrm>
            <a:off x="685800" y="790233"/>
            <a:ext cx="9688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tutorial uses Ansys HFSS™, the </a:t>
            </a:r>
            <a:r>
              <a:rPr lang="en-US" b="0" i="0" dirty="0">
                <a:solidFill>
                  <a:srgbClr val="000000"/>
                </a:solidFill>
                <a:effectLst/>
                <a:latin typeface="Segoe UI" panose="020B0502040204020203" pitchFamily="34" charset="0"/>
              </a:rPr>
              <a:t>high-frequency electromagnetic simulation software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686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77799-05C4-140E-D084-30D859B43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Friis</a:t>
            </a:r>
            <a:r>
              <a:rPr lang="en-US" dirty="0"/>
              <a:t> equation scenario implemented in Ansys HFSS software</a:t>
            </a:r>
          </a:p>
        </p:txBody>
      </p:sp>
      <p:pic>
        <p:nvPicPr>
          <p:cNvPr id="7" name="Picture 6" descr="A white background with black lines&#10;&#10;Description automatically generated">
            <a:extLst>
              <a:ext uri="{FF2B5EF4-FFF2-40B4-BE49-F238E27FC236}">
                <a16:creationId xmlns:a16="http://schemas.microsoft.com/office/drawing/2014/main" id="{D449373B-FBF0-3CFC-1A77-A9B77AB895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3585" r="-6123" b="54373"/>
          <a:stretch/>
        </p:blipFill>
        <p:spPr>
          <a:xfrm>
            <a:off x="609600" y="4624137"/>
            <a:ext cx="10367842" cy="13956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0F33E5B-3AEE-355F-1329-B827EC54305A}"/>
              </a:ext>
            </a:extLst>
          </p:cNvPr>
          <p:cNvSpPr txBox="1"/>
          <p:nvPr/>
        </p:nvSpPr>
        <p:spPr>
          <a:xfrm>
            <a:off x="5181600" y="5847214"/>
            <a:ext cx="3276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 visualization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7F0640-AA3F-BCA2-2260-097C6DA63DF7}"/>
              </a:ext>
            </a:extLst>
          </p:cNvPr>
          <p:cNvSpPr txBox="1"/>
          <p:nvPr/>
        </p:nvSpPr>
        <p:spPr>
          <a:xfrm>
            <a:off x="304799" y="1981200"/>
            <a:ext cx="29527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Antenna Coupling depending on the distance between the Tx and Rx antennas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24637B7-18DD-5C31-0D04-7D047D767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358" y="888730"/>
            <a:ext cx="8798641" cy="389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56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5C21E68-2B3E-7A41-0404-4F1E7FD6F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4400" dirty="0"/>
              <a:t>How to create a communication scenario in Ansys HFSS Software</a:t>
            </a:r>
          </a:p>
        </p:txBody>
      </p:sp>
    </p:spTree>
    <p:extLst>
      <p:ext uri="{BB962C8B-B14F-4D97-AF65-F5344CB8AC3E}">
        <p14:creationId xmlns:p14="http://schemas.microsoft.com/office/powerpoint/2010/main" val="3467566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316E4ED6-CF42-3BD8-BC46-A748F261820B}"/>
              </a:ext>
            </a:extLst>
          </p:cNvPr>
          <p:cNvGrpSpPr/>
          <p:nvPr/>
        </p:nvGrpSpPr>
        <p:grpSpPr>
          <a:xfrm>
            <a:off x="6691957" y="2682774"/>
            <a:ext cx="4001058" cy="3419952"/>
            <a:chOff x="3135965" y="2976904"/>
            <a:chExt cx="4001058" cy="341995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693F65B-5B8F-C467-0C9C-57EDB079F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35965" y="2976904"/>
              <a:ext cx="4001058" cy="3419952"/>
            </a:xfrm>
            <a:prstGeom prst="rect">
              <a:avLst/>
            </a:prstGeom>
          </p:spPr>
        </p:pic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E346C533-5214-A797-8E78-0CF982895AC0}"/>
                </a:ext>
              </a:extLst>
            </p:cNvPr>
            <p:cNvSpPr/>
            <p:nvPr/>
          </p:nvSpPr>
          <p:spPr>
            <a:xfrm>
              <a:off x="3495394" y="3229159"/>
              <a:ext cx="848006" cy="199841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D4E7B4E3-3FB0-41D6-787A-2C8ECDAB459D}"/>
                </a:ext>
              </a:extLst>
            </p:cNvPr>
            <p:cNvSpPr/>
            <p:nvPr/>
          </p:nvSpPr>
          <p:spPr>
            <a:xfrm>
              <a:off x="4114800" y="5657823"/>
              <a:ext cx="2895600" cy="206009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7C2F2F5-245F-30FC-6461-65D3DAE17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Antenna Design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599DB-7A24-BCCA-286A-D29D516AC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5400"/>
            <a:ext cx="5181600" cy="1524000"/>
          </a:xfrm>
        </p:spPr>
        <p:txBody>
          <a:bodyPr>
            <a:normAutofit fontScale="92500" lnSpcReduction="20000"/>
          </a:bodyPr>
          <a:lstStyle/>
          <a:p>
            <a:r>
              <a:rPr lang="en-US" sz="1800" dirty="0"/>
              <a:t>Use an existing antenna OR generate using the ACT Antenna Toolkit in Ansys HFSS</a:t>
            </a:r>
            <a:br>
              <a:rPr lang="en-US" sz="1800" dirty="0"/>
            </a:br>
            <a:r>
              <a:rPr lang="en-US" sz="1800" dirty="0"/>
              <a:t>View</a:t>
            </a:r>
            <a:r>
              <a:rPr lang="en-US" sz="1800" dirty="0">
                <a:sym typeface="Wingdings" panose="05000000000000000000" pitchFamily="2" charset="2"/>
              </a:rPr>
              <a:t> ACT Extensions  Launch Wizards HFSS Antenna Toolkit  </a:t>
            </a:r>
            <a:r>
              <a:rPr lang="en-US" sz="1800" i="1" dirty="0">
                <a:sym typeface="Wingdings" panose="05000000000000000000" pitchFamily="2" charset="2"/>
              </a:rPr>
              <a:t>Any Antenna needed </a:t>
            </a:r>
            <a:r>
              <a:rPr lang="en-US" sz="1800" dirty="0">
                <a:sym typeface="Wingdings" panose="05000000000000000000" pitchFamily="2" charset="2"/>
              </a:rPr>
              <a:t> Set parameters Synthesis  Finish</a:t>
            </a:r>
            <a:br>
              <a:rPr lang="en-US" sz="1800" dirty="0">
                <a:sym typeface="Wingdings" panose="05000000000000000000" pitchFamily="2" charset="2"/>
              </a:rPr>
            </a:br>
            <a:br>
              <a:rPr lang="en-US" sz="1800" dirty="0">
                <a:sym typeface="Wingdings" panose="05000000000000000000" pitchFamily="2" charset="2"/>
              </a:rPr>
            </a:br>
            <a:r>
              <a:rPr lang="en-US" sz="1600" b="1" dirty="0">
                <a:solidFill>
                  <a:schemeClr val="accent1"/>
                </a:solidFill>
                <a:sym typeface="Wingdings" panose="05000000000000000000" pitchFamily="2" charset="2"/>
              </a:rPr>
              <a:t>The example next uses a pyramidal Horn Antenna </a:t>
            </a:r>
            <a:br>
              <a:rPr lang="en-US" sz="1600" b="1" dirty="0">
                <a:solidFill>
                  <a:schemeClr val="accent1"/>
                </a:solidFill>
                <a:sym typeface="Wingdings" panose="05000000000000000000" pitchFamily="2" charset="2"/>
              </a:rPr>
            </a:br>
            <a:r>
              <a:rPr lang="en-US" sz="1600" b="1" dirty="0">
                <a:solidFill>
                  <a:schemeClr val="accent1"/>
                </a:solidFill>
                <a:sym typeface="Wingdings" panose="05000000000000000000" pitchFamily="2" charset="2"/>
              </a:rPr>
              <a:t>at 2.4 GHz center frequency.</a:t>
            </a:r>
            <a:endParaRPr lang="en-US" sz="1600" b="1" dirty="0">
              <a:solidFill>
                <a:schemeClr val="accent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47566EF-BDBC-A44A-B1AD-D0F07B738F58}"/>
              </a:ext>
            </a:extLst>
          </p:cNvPr>
          <p:cNvGrpSpPr/>
          <p:nvPr/>
        </p:nvGrpSpPr>
        <p:grpSpPr>
          <a:xfrm>
            <a:off x="352707" y="3756496"/>
            <a:ext cx="2094345" cy="1524000"/>
            <a:chOff x="332714" y="1905000"/>
            <a:chExt cx="2094345" cy="152400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CB9F86B-894E-2E81-7E58-90BC796E48F3}"/>
                </a:ext>
              </a:extLst>
            </p:cNvPr>
            <p:cNvGrpSpPr/>
            <p:nvPr/>
          </p:nvGrpSpPr>
          <p:grpSpPr>
            <a:xfrm>
              <a:off x="332714" y="1905000"/>
              <a:ext cx="2094345" cy="1524000"/>
              <a:chOff x="572655" y="1905000"/>
              <a:chExt cx="7047345" cy="5163399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9B8906D9-4852-27C3-CFEF-2B7678E399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2655" y="1905000"/>
                <a:ext cx="7047345" cy="5163399"/>
              </a:xfrm>
              <a:prstGeom prst="rect">
                <a:avLst/>
              </a:prstGeom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00AE4A9-8765-6F1E-A512-34197E72C6E1}"/>
                  </a:ext>
                </a:extLst>
              </p:cNvPr>
              <p:cNvSpPr/>
              <p:nvPr/>
            </p:nvSpPr>
            <p:spPr>
              <a:xfrm>
                <a:off x="5257800" y="1905000"/>
                <a:ext cx="2362200" cy="457200"/>
              </a:xfrm>
              <a:prstGeom prst="rect">
                <a:avLst/>
              </a:prstGeom>
              <a:solidFill>
                <a:srgbClr val="EEF4F9"/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BD1FCF05-964C-B3ED-BD6C-D2ACB6242F8F}"/>
                </a:ext>
              </a:extLst>
            </p:cNvPr>
            <p:cNvSpPr/>
            <p:nvPr/>
          </p:nvSpPr>
          <p:spPr>
            <a:xfrm>
              <a:off x="829914" y="2971799"/>
              <a:ext cx="922686" cy="134945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B306393-F850-F270-5455-97A373FECF5A}"/>
                </a:ext>
              </a:extLst>
            </p:cNvPr>
            <p:cNvSpPr/>
            <p:nvPr/>
          </p:nvSpPr>
          <p:spPr>
            <a:xfrm>
              <a:off x="802369" y="2039945"/>
              <a:ext cx="340631" cy="134945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8863FB13-894E-78E3-9191-40BA4D9C1EFF}"/>
              </a:ext>
            </a:extLst>
          </p:cNvPr>
          <p:cNvSpPr txBox="1">
            <a:spLocks/>
          </p:cNvSpPr>
          <p:nvPr/>
        </p:nvSpPr>
        <p:spPr>
          <a:xfrm>
            <a:off x="7162800" y="1295399"/>
            <a:ext cx="4724400" cy="1371601"/>
          </a:xfrm>
          <a:prstGeom prst="rect">
            <a:avLst/>
          </a:prstGeom>
        </p:spPr>
        <p:txBody>
          <a:bodyPr vert="horz" lIns="45720" tIns="0" rIns="0" bIns="0" rtlCol="0">
            <a:noAutofit/>
          </a:bodyPr>
          <a:lstStyle>
            <a:lvl1pPr marL="171450" indent="-1714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0050" indent="-17145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2"/>
              </a:buClr>
              <a:buFont typeface="System Font Regular"/>
              <a:buChar char="-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628650" indent="-1714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4F4F4F"/>
                </a:solidFill>
                <a:latin typeface="+mn-lt"/>
                <a:ea typeface="+mn-ea"/>
                <a:cs typeface="+mn-cs"/>
              </a:defRPr>
            </a:lvl3pPr>
            <a:lvl4pPr marL="857250" indent="-1714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rgbClr val="4F4F4F"/>
                </a:solidFill>
                <a:latin typeface="+mn-lt"/>
                <a:ea typeface="+mn-ea"/>
                <a:cs typeface="+mn-cs"/>
              </a:defRPr>
            </a:lvl4pPr>
            <a:lvl5pPr marL="1085850" indent="-1714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rgbClr val="4F4F4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98A8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Excitations (right click)  Set Far-Field Phase Reference..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98A8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Wingdings" panose="05000000000000000000" pitchFamily="2" charset="2"/>
              </a:rPr>
              <a:t>And then set a Far-Field Phase Reference point for the antenna.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98A8D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72E965B-11C3-6370-D7A2-EE57FC47ABEE}"/>
              </a:ext>
            </a:extLst>
          </p:cNvPr>
          <p:cNvGrpSpPr/>
          <p:nvPr/>
        </p:nvGrpSpPr>
        <p:grpSpPr>
          <a:xfrm>
            <a:off x="2947270" y="3530917"/>
            <a:ext cx="3229848" cy="2854646"/>
            <a:chOff x="2747596" y="0"/>
            <a:chExt cx="6696808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E93D7E9-AAFE-685A-E503-AA0072666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47596" y="0"/>
              <a:ext cx="6696808" cy="6858000"/>
            </a:xfrm>
            <a:prstGeom prst="rect">
              <a:avLst/>
            </a:prstGeom>
          </p:spPr>
        </p:pic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8A208F24-3CA9-0485-1011-9AD81C7FE8D8}"/>
                </a:ext>
              </a:extLst>
            </p:cNvPr>
            <p:cNvSpPr/>
            <p:nvPr/>
          </p:nvSpPr>
          <p:spPr>
            <a:xfrm>
              <a:off x="6267722" y="1447800"/>
              <a:ext cx="2038077" cy="22860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B12E8DE2-D823-A337-5ABF-0317132DF15C}"/>
                </a:ext>
              </a:extLst>
            </p:cNvPr>
            <p:cNvSpPr/>
            <p:nvPr/>
          </p:nvSpPr>
          <p:spPr>
            <a:xfrm>
              <a:off x="6858001" y="925677"/>
              <a:ext cx="685800" cy="242219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0A40F0C2-2790-EB42-E89A-10FB0EB5153A}"/>
                </a:ext>
              </a:extLst>
            </p:cNvPr>
            <p:cNvSpPr/>
            <p:nvPr/>
          </p:nvSpPr>
          <p:spPr>
            <a:xfrm>
              <a:off x="2958565" y="3241141"/>
              <a:ext cx="1384836" cy="187859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F1C7C44B-706F-7C8E-4AAB-E496AD1ECC04}"/>
                </a:ext>
              </a:extLst>
            </p:cNvPr>
            <p:cNvSpPr/>
            <p:nvPr/>
          </p:nvSpPr>
          <p:spPr>
            <a:xfrm>
              <a:off x="5943600" y="6459270"/>
              <a:ext cx="685800" cy="276507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C522C52-8811-37EE-08F2-FEB8FD359289}"/>
              </a:ext>
            </a:extLst>
          </p:cNvPr>
          <p:cNvGrpSpPr/>
          <p:nvPr/>
        </p:nvGrpSpPr>
        <p:grpSpPr>
          <a:xfrm>
            <a:off x="9525000" y="2840210"/>
            <a:ext cx="2528951" cy="2252865"/>
            <a:chOff x="9264120" y="2682774"/>
            <a:chExt cx="2528951" cy="225286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E712FD7-16A9-1951-5447-1285847E7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64120" y="2682774"/>
              <a:ext cx="2528951" cy="2252865"/>
            </a:xfrm>
            <a:prstGeom prst="rect">
              <a:avLst/>
            </a:prstGeom>
            <a:ln w="38100" cap="sq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30D427E9-ADC7-A123-2098-3AB1D5567AF3}"/>
                </a:ext>
              </a:extLst>
            </p:cNvPr>
            <p:cNvSpPr/>
            <p:nvPr/>
          </p:nvSpPr>
          <p:spPr>
            <a:xfrm>
              <a:off x="10328104" y="3178305"/>
              <a:ext cx="1229923" cy="250695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6035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8AA2C-5A9C-CD91-24D4-0200DD7CE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Analyze Antenna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7A42D-2ABE-353C-B3D5-B7FD15F23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Make sure </a:t>
            </a:r>
            <a:r>
              <a:rPr lang="en-US" b="1" i="1">
                <a:solidFill>
                  <a:schemeClr val="accent1"/>
                </a:solidFill>
              </a:rPr>
              <a:t>Save Fields</a:t>
            </a:r>
            <a:r>
              <a:rPr lang="en-US"/>
              <a:t> is checked…… Setup Freq Sweep ...      and…           </a:t>
            </a:r>
            <a:r>
              <a:rPr lang="en-US" b="1" i="1">
                <a:solidFill>
                  <a:schemeClr val="accent1"/>
                </a:solidFill>
              </a:rPr>
              <a:t>Analyze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14133C4-04E3-C4A4-8046-5C0987EF3826}"/>
              </a:ext>
            </a:extLst>
          </p:cNvPr>
          <p:cNvGrpSpPr/>
          <p:nvPr/>
        </p:nvGrpSpPr>
        <p:grpSpPr>
          <a:xfrm>
            <a:off x="88244" y="1905000"/>
            <a:ext cx="2743200" cy="2153067"/>
            <a:chOff x="4200260" y="1933366"/>
            <a:chExt cx="3791479" cy="299126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01095F2-DFDA-8F85-B9B5-0E7218A72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00260" y="1933366"/>
              <a:ext cx="3791479" cy="2991267"/>
            </a:xfrm>
            <a:prstGeom prst="rect">
              <a:avLst/>
            </a:prstGeom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943052BB-69A9-17E7-60D8-FCA3D9BE6C59}"/>
                </a:ext>
              </a:extLst>
            </p:cNvPr>
            <p:cNvSpPr/>
            <p:nvPr/>
          </p:nvSpPr>
          <p:spPr>
            <a:xfrm>
              <a:off x="5486400" y="4038600"/>
              <a:ext cx="1066800" cy="246981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ACCD4A5-59BA-5542-74C9-6D2575A65632}"/>
              </a:ext>
            </a:extLst>
          </p:cNvPr>
          <p:cNvGrpSpPr/>
          <p:nvPr/>
        </p:nvGrpSpPr>
        <p:grpSpPr>
          <a:xfrm>
            <a:off x="2033063" y="2566265"/>
            <a:ext cx="2456294" cy="3097042"/>
            <a:chOff x="4800600" y="2133600"/>
            <a:chExt cx="3507620" cy="441960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0C6B455-977F-8D6C-AD12-A6C63F7C59EF}"/>
                </a:ext>
              </a:extLst>
            </p:cNvPr>
            <p:cNvGrpSpPr/>
            <p:nvPr/>
          </p:nvGrpSpPr>
          <p:grpSpPr>
            <a:xfrm>
              <a:off x="4800600" y="2133600"/>
              <a:ext cx="3507620" cy="4419601"/>
              <a:chOff x="5208120" y="2310271"/>
              <a:chExt cx="3507620" cy="4419601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38A026C4-AD9D-5BC1-B3AB-65F8EBC840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08120" y="2310271"/>
                <a:ext cx="3507620" cy="4419601"/>
              </a:xfrm>
              <a:prstGeom prst="rect">
                <a:avLst/>
              </a:prstGeom>
              <a:ln w="38100" cap="sq">
                <a:solidFill>
                  <a:schemeClr val="accent1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01398FD2-D000-CB5B-0250-F31F663BE096}"/>
                  </a:ext>
                </a:extLst>
              </p:cNvPr>
              <p:cNvSpPr/>
              <p:nvPr/>
            </p:nvSpPr>
            <p:spPr>
              <a:xfrm>
                <a:off x="5334000" y="4467435"/>
                <a:ext cx="762000" cy="104566"/>
              </a:xfrm>
              <a:prstGeom prst="round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1570B76-8073-FAE7-6AD8-4D1E40D09170}"/>
                </a:ext>
              </a:extLst>
            </p:cNvPr>
            <p:cNvSpPr/>
            <p:nvPr/>
          </p:nvSpPr>
          <p:spPr>
            <a:xfrm>
              <a:off x="5410200" y="2362199"/>
              <a:ext cx="456446" cy="154663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AB5D1AC-6DA9-9E0D-EBDB-C03D589ACDDF}"/>
              </a:ext>
            </a:extLst>
          </p:cNvPr>
          <p:cNvGrpSpPr/>
          <p:nvPr/>
        </p:nvGrpSpPr>
        <p:grpSpPr>
          <a:xfrm>
            <a:off x="9609275" y="2519754"/>
            <a:ext cx="2282310" cy="2309386"/>
            <a:chOff x="7721795" y="2285412"/>
            <a:chExt cx="4010585" cy="353426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2BD20AA-F74F-CDB1-13B9-517DA4D8B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721795" y="2285412"/>
              <a:ext cx="4010585" cy="3534268"/>
            </a:xfrm>
            <a:prstGeom prst="rect">
              <a:avLst/>
            </a:prstGeom>
            <a:ln w="38100" cap="sq">
              <a:solidFill>
                <a:srgbClr val="FFC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7DEC26B-79BB-809C-45F8-C38D11E3C6DD}"/>
                </a:ext>
              </a:extLst>
            </p:cNvPr>
            <p:cNvSpPr/>
            <p:nvPr/>
          </p:nvSpPr>
          <p:spPr>
            <a:xfrm>
              <a:off x="9220200" y="5257800"/>
              <a:ext cx="1066799" cy="228600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799DA94-4304-25CE-BD51-9A83D11765D5}"/>
              </a:ext>
            </a:extLst>
          </p:cNvPr>
          <p:cNvSpPr txBox="1"/>
          <p:nvPr/>
        </p:nvSpPr>
        <p:spPr>
          <a:xfrm>
            <a:off x="2930292" y="5718390"/>
            <a:ext cx="802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 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C1D7CE-22EB-9AB0-A4FF-6639DD8A2439}"/>
              </a:ext>
            </a:extLst>
          </p:cNvPr>
          <p:cNvSpPr txBox="1"/>
          <p:nvPr/>
        </p:nvSpPr>
        <p:spPr>
          <a:xfrm>
            <a:off x="6648212" y="4868228"/>
            <a:ext cx="788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 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95B0FC-8B31-5706-02B3-2ECB1E1AC7C0}"/>
              </a:ext>
            </a:extLst>
          </p:cNvPr>
          <p:cNvSpPr txBox="1"/>
          <p:nvPr/>
        </p:nvSpPr>
        <p:spPr>
          <a:xfrm>
            <a:off x="10569896" y="5068573"/>
            <a:ext cx="778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 C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7061087-6F4A-F1A8-421E-0C27BF5BF3B5}"/>
              </a:ext>
            </a:extLst>
          </p:cNvPr>
          <p:cNvGrpSpPr/>
          <p:nvPr/>
        </p:nvGrpSpPr>
        <p:grpSpPr>
          <a:xfrm>
            <a:off x="4630986" y="2080718"/>
            <a:ext cx="4638171" cy="2679192"/>
            <a:chOff x="4630986" y="2080718"/>
            <a:chExt cx="4638171" cy="2679192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572CE531-D74D-0926-1321-FBAB6C2D2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30986" y="2080718"/>
              <a:ext cx="4638171" cy="2679192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1C0C6F8-7E17-E9F7-CEC1-2F110ACF615A}"/>
                </a:ext>
              </a:extLst>
            </p:cNvPr>
            <p:cNvGrpSpPr/>
            <p:nvPr/>
          </p:nvGrpSpPr>
          <p:grpSpPr>
            <a:xfrm>
              <a:off x="5071684" y="3047313"/>
              <a:ext cx="3770003" cy="933506"/>
              <a:chOff x="5071684" y="3047313"/>
              <a:chExt cx="3770003" cy="933506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EECD88F1-4692-446B-7746-247DB7A28F24}"/>
                  </a:ext>
                </a:extLst>
              </p:cNvPr>
              <p:cNvGrpSpPr/>
              <p:nvPr/>
            </p:nvGrpSpPr>
            <p:grpSpPr>
              <a:xfrm>
                <a:off x="5071684" y="3047313"/>
                <a:ext cx="3770003" cy="294093"/>
                <a:chOff x="4459597" y="3509201"/>
                <a:chExt cx="3770003" cy="294093"/>
              </a:xfrm>
            </p:grpSpPr>
            <p:sp>
              <p:nvSpPr>
                <p:cNvPr id="12" name="Rectangle: Rounded Corners 11">
                  <a:extLst>
                    <a:ext uri="{FF2B5EF4-FFF2-40B4-BE49-F238E27FC236}">
                      <a16:creationId xmlns:a16="http://schemas.microsoft.com/office/drawing/2014/main" id="{D2DE8280-B2A3-6AE9-C590-FB1569C8EAB4}"/>
                    </a:ext>
                  </a:extLst>
                </p:cNvPr>
                <p:cNvSpPr/>
                <p:nvPr/>
              </p:nvSpPr>
              <p:spPr>
                <a:xfrm>
                  <a:off x="4459597" y="3625521"/>
                  <a:ext cx="771848" cy="177773"/>
                </a:xfrm>
                <a:prstGeom prst="roundRect">
                  <a:avLst/>
                </a:pr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Rectangle: Rounded Corners 17">
                  <a:extLst>
                    <a:ext uri="{FF2B5EF4-FFF2-40B4-BE49-F238E27FC236}">
                      <a16:creationId xmlns:a16="http://schemas.microsoft.com/office/drawing/2014/main" id="{1684BC81-8A90-6108-746F-EB566E56BA73}"/>
                    </a:ext>
                  </a:extLst>
                </p:cNvPr>
                <p:cNvSpPr/>
                <p:nvPr/>
              </p:nvSpPr>
              <p:spPr>
                <a:xfrm>
                  <a:off x="5949774" y="3509201"/>
                  <a:ext cx="2279826" cy="148400"/>
                </a:xfrm>
                <a:prstGeom prst="roundRect">
                  <a:avLst/>
                </a:prstGeom>
                <a:noFill/>
                <a:ln w="28575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CE82069C-5047-B308-2334-5B5179034C19}"/>
                  </a:ext>
                </a:extLst>
              </p:cNvPr>
              <p:cNvSpPr/>
              <p:nvPr/>
            </p:nvSpPr>
            <p:spPr>
              <a:xfrm>
                <a:off x="6544733" y="3786040"/>
                <a:ext cx="892028" cy="194779"/>
              </a:xfrm>
              <a:prstGeom prst="roundRect">
                <a:avLst/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1438CB8-19A8-C5A7-7E01-81DEA471D16E}"/>
              </a:ext>
            </a:extLst>
          </p:cNvPr>
          <p:cNvSpPr txBox="1"/>
          <p:nvPr/>
        </p:nvSpPr>
        <p:spPr>
          <a:xfrm>
            <a:off x="7672774" y="5293417"/>
            <a:ext cx="19365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can set sweep to specific frequencies OR even a single specific frequency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B19EE57-1CB8-AA85-CD25-6B1C91CE63CB}"/>
              </a:ext>
            </a:extLst>
          </p:cNvPr>
          <p:cNvCxnSpPr>
            <a:cxnSpLocks/>
            <a:stCxn id="4" idx="0"/>
          </p:cNvCxnSpPr>
          <p:nvPr/>
        </p:nvCxnSpPr>
        <p:spPr>
          <a:xfrm flipV="1">
            <a:off x="8641025" y="3195713"/>
            <a:ext cx="60213" cy="209770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5045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755028DF-F25B-D854-3AC5-CA17FFF5C02A}"/>
              </a:ext>
            </a:extLst>
          </p:cNvPr>
          <p:cNvGrpSpPr/>
          <p:nvPr/>
        </p:nvGrpSpPr>
        <p:grpSpPr>
          <a:xfrm>
            <a:off x="6711693" y="2514600"/>
            <a:ext cx="2876951" cy="3381847"/>
            <a:chOff x="4657524" y="1738076"/>
            <a:chExt cx="2876951" cy="3381847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0DC4D27-002F-A67B-3A39-E2AB430F44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57524" y="1738076"/>
              <a:ext cx="2876951" cy="3381847"/>
            </a:xfrm>
            <a:prstGeom prst="rect">
              <a:avLst/>
            </a:prstGeom>
            <a:ln w="38100" cap="sq">
              <a:solidFill>
                <a:schemeClr val="accent1">
                  <a:lumMod val="20000"/>
                  <a:lumOff val="8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71201F80-778A-F998-456F-ACD377406D1D}"/>
                </a:ext>
              </a:extLst>
            </p:cNvPr>
            <p:cNvSpPr/>
            <p:nvPr/>
          </p:nvSpPr>
          <p:spPr>
            <a:xfrm>
              <a:off x="5194336" y="4257903"/>
              <a:ext cx="1524000" cy="233486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D97AAD2-B56E-A553-FC6C-E7C1C088F321}"/>
              </a:ext>
            </a:extLst>
          </p:cNvPr>
          <p:cNvGrpSpPr/>
          <p:nvPr/>
        </p:nvGrpSpPr>
        <p:grpSpPr>
          <a:xfrm>
            <a:off x="116208" y="2743200"/>
            <a:ext cx="3599034" cy="3029406"/>
            <a:chOff x="3135965" y="2976904"/>
            <a:chExt cx="4001058" cy="341995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9841ED1-EC30-9003-18BF-F59101B81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35965" y="2976904"/>
              <a:ext cx="4001058" cy="3419952"/>
            </a:xfrm>
            <a:prstGeom prst="rect">
              <a:avLst/>
            </a:prstGeom>
            <a:ln w="38100" cap="sq">
              <a:solidFill>
                <a:schemeClr val="accent1">
                  <a:lumMod val="40000"/>
                  <a:lumOff val="6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B97A43A-5CD9-A038-3A58-6565BBCFCD2A}"/>
                </a:ext>
              </a:extLst>
            </p:cNvPr>
            <p:cNvSpPr/>
            <p:nvPr/>
          </p:nvSpPr>
          <p:spPr>
            <a:xfrm>
              <a:off x="3495394" y="3229159"/>
              <a:ext cx="848006" cy="199841"/>
            </a:xfrm>
            <a:prstGeom prst="roundRect">
              <a:avLst/>
            </a:prstGeom>
            <a:noFill/>
            <a:ln w="2857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89C00178-D3E3-3BE0-E787-992A611CB5A4}"/>
                </a:ext>
              </a:extLst>
            </p:cNvPr>
            <p:cNvSpPr/>
            <p:nvPr/>
          </p:nvSpPr>
          <p:spPr>
            <a:xfrm>
              <a:off x="4114800" y="4181234"/>
              <a:ext cx="1952957" cy="199842"/>
            </a:xfrm>
            <a:prstGeom prst="roundRect">
              <a:avLst/>
            </a:prstGeom>
            <a:noFill/>
            <a:ln w="2857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947A5D2-5655-5C83-C7A6-83BA83C6F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Antenna Parameters extraction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FFF2B-D62F-4B0C-47E2-31D403ADC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098975"/>
            <a:ext cx="4876800" cy="990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From </a:t>
            </a:r>
            <a:r>
              <a:rPr lang="en-US" b="1" i="1" dirty="0">
                <a:solidFill>
                  <a:schemeClr val="accent1"/>
                </a:solidFill>
              </a:rPr>
              <a:t>Excitations</a:t>
            </a:r>
            <a:r>
              <a:rPr lang="en-US" dirty="0"/>
              <a:t> we can set the </a:t>
            </a:r>
            <a:br>
              <a:rPr lang="en-US" dirty="0"/>
            </a:br>
            <a:r>
              <a:rPr lang="en-US" dirty="0"/>
              <a:t>input power [</a:t>
            </a:r>
            <a:r>
              <a:rPr lang="en-US" b="1" dirty="0"/>
              <a:t>1 W</a:t>
            </a:r>
            <a:r>
              <a:rPr lang="en-US" dirty="0"/>
              <a:t> in this case]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82B96C5-8E85-22BE-BC1D-A980EC1CD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9200" y="2126176"/>
            <a:ext cx="3425645" cy="2605648"/>
          </a:xfrm>
          <a:prstGeom prst="rect">
            <a:avLst/>
          </a:prstGeom>
          <a:ln w="381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8BD6B08-4322-FC14-785D-49100E310E25}"/>
              </a:ext>
            </a:extLst>
          </p:cNvPr>
          <p:cNvSpPr txBox="1">
            <a:spLocks/>
          </p:cNvSpPr>
          <p:nvPr/>
        </p:nvSpPr>
        <p:spPr>
          <a:xfrm>
            <a:off x="7620000" y="1156953"/>
            <a:ext cx="3886200" cy="824247"/>
          </a:xfrm>
          <a:prstGeom prst="rect">
            <a:avLst/>
          </a:prstGeom>
        </p:spPr>
        <p:txBody>
          <a:bodyPr vert="horz" lIns="45720" tIns="0" rIns="0" bIns="0" rtlCol="0">
            <a:noAutofit/>
          </a:bodyPr>
          <a:lstStyle>
            <a:lvl1pPr marL="171450" indent="-1714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0050" indent="-17145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2"/>
              </a:buClr>
              <a:buFont typeface="System Font Regular"/>
              <a:buChar char="-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628650" indent="-1714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4F4F4F"/>
                </a:solidFill>
                <a:latin typeface="+mn-lt"/>
                <a:ea typeface="+mn-ea"/>
                <a:cs typeface="+mn-cs"/>
              </a:defRPr>
            </a:lvl3pPr>
            <a:lvl4pPr marL="857250" indent="-1714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rgbClr val="4F4F4F"/>
                </a:solidFill>
                <a:latin typeface="+mn-lt"/>
                <a:ea typeface="+mn-ea"/>
                <a:cs typeface="+mn-cs"/>
              </a:defRPr>
            </a:lvl4pPr>
            <a:lvl5pPr marL="1085850" indent="-1714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rgbClr val="4F4F4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98A8D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</a:t>
            </a: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srgbClr val="FFB7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Results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we can get the </a:t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Total Gain [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20.9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or 13.2 dB]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7A43227-7250-C713-D30B-A2968ABF8F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6699" y="4343400"/>
            <a:ext cx="2010292" cy="190059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5DBD3E7-93C6-AAAE-4F89-0D3D1FCD8487}"/>
              </a:ext>
            </a:extLst>
          </p:cNvPr>
          <p:cNvGrpSpPr/>
          <p:nvPr/>
        </p:nvGrpSpPr>
        <p:grpSpPr>
          <a:xfrm>
            <a:off x="3157658" y="2538235"/>
            <a:ext cx="3072241" cy="2543530"/>
            <a:chOff x="3886595" y="3229075"/>
            <a:chExt cx="3072241" cy="254353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21099F0-F639-F5CE-52AB-01FCC77BA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86595" y="3229075"/>
              <a:ext cx="3072241" cy="2543530"/>
            </a:xfrm>
            <a:prstGeom prst="rect">
              <a:avLst/>
            </a:prstGeom>
            <a:ln w="38100" cap="sq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958AD70-5346-53FB-2E9D-3BA741EE590E}"/>
                </a:ext>
              </a:extLst>
            </p:cNvPr>
            <p:cNvSpPr/>
            <p:nvPr/>
          </p:nvSpPr>
          <p:spPr>
            <a:xfrm>
              <a:off x="5183736" y="3620240"/>
              <a:ext cx="762799" cy="17702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0627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2E0F2-B7A6-5291-1055-112997D03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Setting Up the System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58628-0585-B436-3BF2-A6AB71B43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95400"/>
            <a:ext cx="5410200" cy="4419600"/>
          </a:xfrm>
        </p:spPr>
        <p:txBody>
          <a:bodyPr/>
          <a:lstStyle/>
          <a:p>
            <a:pPr marL="457200" indent="-457200">
              <a:buAutoNum type="alphaUcPeriod"/>
            </a:pPr>
            <a:r>
              <a:rPr lang="en-US" sz="1800" dirty="0"/>
              <a:t>Create New HFSS Design</a:t>
            </a:r>
          </a:p>
          <a:p>
            <a:pPr marL="457200" indent="-457200">
              <a:buAutoNum type="alphaUcPeriod"/>
            </a:pPr>
            <a:endParaRPr lang="en-US" sz="1800" dirty="0"/>
          </a:p>
          <a:p>
            <a:pPr marL="457200" indent="-457200">
              <a:buAutoNum type="alphaUcPeriod"/>
            </a:pPr>
            <a:endParaRPr lang="en-US" sz="1800" dirty="0"/>
          </a:p>
          <a:p>
            <a:pPr marL="457200" indent="-457200">
              <a:buAutoNum type="alphaUcPeriod"/>
            </a:pPr>
            <a:endParaRPr lang="en-US" sz="1800" dirty="0"/>
          </a:p>
          <a:p>
            <a:pPr marL="457200" indent="-457200">
              <a:buAutoNum type="alphaUcPeriod"/>
            </a:pPr>
            <a:r>
              <a:rPr lang="en-US" sz="1800" dirty="0"/>
              <a:t>Change Solution Type to SBR+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2CEAA58-1F16-7642-461A-EFC0D6D2731D}"/>
              </a:ext>
            </a:extLst>
          </p:cNvPr>
          <p:cNvGrpSpPr/>
          <p:nvPr/>
        </p:nvGrpSpPr>
        <p:grpSpPr>
          <a:xfrm>
            <a:off x="457200" y="1794234"/>
            <a:ext cx="3962400" cy="685800"/>
            <a:chOff x="1524000" y="2514600"/>
            <a:chExt cx="6592220" cy="128605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33216C1-9772-3548-2CB3-B04398241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24000" y="2514600"/>
              <a:ext cx="6592220" cy="1286054"/>
            </a:xfrm>
            <a:prstGeom prst="rect">
              <a:avLst/>
            </a:prstGeom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2EEC83CE-8981-27D5-D04A-E3008ADBD9F1}"/>
                </a:ext>
              </a:extLst>
            </p:cNvPr>
            <p:cNvSpPr/>
            <p:nvPr/>
          </p:nvSpPr>
          <p:spPr>
            <a:xfrm>
              <a:off x="6248400" y="3325995"/>
              <a:ext cx="1600200" cy="255405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1F79A33-1E1E-D007-33D0-53FA6912035F}"/>
              </a:ext>
            </a:extLst>
          </p:cNvPr>
          <p:cNvGrpSpPr/>
          <p:nvPr/>
        </p:nvGrpSpPr>
        <p:grpSpPr>
          <a:xfrm>
            <a:off x="457200" y="3505200"/>
            <a:ext cx="3801541" cy="937025"/>
            <a:chOff x="1219200" y="3327903"/>
            <a:chExt cx="4934639" cy="136226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5B34670-7AC4-DEFE-B18A-581C1F1B76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19200" y="3327903"/>
              <a:ext cx="4934639" cy="1362265"/>
            </a:xfrm>
            <a:prstGeom prst="rect">
              <a:avLst/>
            </a:prstGeom>
          </p:spPr>
        </p:pic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4EF54B57-E190-67E4-90D3-A2754CA54F4A}"/>
                </a:ext>
              </a:extLst>
            </p:cNvPr>
            <p:cNvSpPr/>
            <p:nvPr/>
          </p:nvSpPr>
          <p:spPr>
            <a:xfrm>
              <a:off x="3854022" y="3505200"/>
              <a:ext cx="1632377" cy="22860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65E2AD8-E173-753E-C1FD-0973821B230B}"/>
              </a:ext>
            </a:extLst>
          </p:cNvPr>
          <p:cNvGrpSpPr/>
          <p:nvPr/>
        </p:nvGrpSpPr>
        <p:grpSpPr>
          <a:xfrm>
            <a:off x="3635625" y="3906347"/>
            <a:ext cx="1828800" cy="2167240"/>
            <a:chOff x="4447945" y="1261760"/>
            <a:chExt cx="3296110" cy="433448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1A0AD7E-4A00-3A57-11DC-DC40756D9D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47945" y="1261760"/>
              <a:ext cx="3296110" cy="4334480"/>
            </a:xfrm>
            <a:prstGeom prst="rect">
              <a:avLst/>
            </a:prstGeom>
            <a:ln w="38100" cap="sq">
              <a:solidFill>
                <a:schemeClr val="accent1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A4D77CA-EB4D-2BF0-CDAF-3BE5DCC17F90}"/>
                </a:ext>
              </a:extLst>
            </p:cNvPr>
            <p:cNvSpPr/>
            <p:nvPr/>
          </p:nvSpPr>
          <p:spPr>
            <a:xfrm>
              <a:off x="4724400" y="2453490"/>
              <a:ext cx="1051711" cy="217282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E92F75A-20E1-0295-EE15-5AC02F402B43}"/>
              </a:ext>
            </a:extLst>
          </p:cNvPr>
          <p:cNvSpPr txBox="1">
            <a:spLocks/>
          </p:cNvSpPr>
          <p:nvPr/>
        </p:nvSpPr>
        <p:spPr>
          <a:xfrm>
            <a:off x="6197589" y="1093269"/>
            <a:ext cx="5735245" cy="4419600"/>
          </a:xfrm>
          <a:prstGeom prst="rect">
            <a:avLst/>
          </a:prstGeom>
        </p:spPr>
        <p:txBody>
          <a:bodyPr vert="horz" lIns="45720" tIns="0" rIns="0" bIns="0" rtlCol="0">
            <a:noAutofit/>
          </a:bodyPr>
          <a:lstStyle>
            <a:lvl1pPr marL="171450" indent="-17145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0050" indent="-171450" algn="l" defTabSz="914400" rtl="0" eaLnBrk="1" latinLnBrk="0" hangingPunct="1">
              <a:lnSpc>
                <a:spcPct val="100000"/>
              </a:lnSpc>
              <a:spcBef>
                <a:spcPts val="900"/>
              </a:spcBef>
              <a:buClr>
                <a:schemeClr val="tx2"/>
              </a:buClr>
              <a:buFont typeface="System Font Regular"/>
              <a:buChar char="-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628650" indent="-1714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4F4F4F"/>
                </a:solidFill>
                <a:latin typeface="+mn-lt"/>
                <a:ea typeface="+mn-ea"/>
                <a:cs typeface="+mn-cs"/>
              </a:defRPr>
            </a:lvl3pPr>
            <a:lvl4pPr marL="857250" indent="-1714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rgbClr val="4F4F4F"/>
                </a:solidFill>
                <a:latin typeface="+mn-lt"/>
                <a:ea typeface="+mn-ea"/>
                <a:cs typeface="+mn-cs"/>
              </a:defRPr>
            </a:lvl4pPr>
            <a:lvl5pPr marL="1085850" indent="-17145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600" kern="1200">
                <a:solidFill>
                  <a:srgbClr val="4F4F4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98A8D"/>
              </a:buClr>
              <a:buSzTx/>
              <a:buFont typeface="Arial" panose="020B0604020202020204" pitchFamily="34" charset="0"/>
              <a:buAutoNum type="alphaUcPeriod" startAt="3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B7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Create Antenna Component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via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B71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to Source Design..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1FC5E55-6730-7E52-57A5-5B1B222AC599}"/>
              </a:ext>
            </a:extLst>
          </p:cNvPr>
          <p:cNvGrpSpPr/>
          <p:nvPr/>
        </p:nvGrpSpPr>
        <p:grpSpPr>
          <a:xfrm>
            <a:off x="7206832" y="1608403"/>
            <a:ext cx="2590800" cy="1905000"/>
            <a:chOff x="7467600" y="1981200"/>
            <a:chExt cx="3456506" cy="243872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55B4AFF-AADA-89F0-AC9C-7B073CFFC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67600" y="1981200"/>
              <a:ext cx="3456506" cy="2438729"/>
            </a:xfrm>
            <a:prstGeom prst="rect">
              <a:avLst/>
            </a:prstGeom>
          </p:spPr>
        </p:pic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0B7FEA16-C813-F159-3F83-3A748807C6C7}"/>
                </a:ext>
              </a:extLst>
            </p:cNvPr>
            <p:cNvSpPr/>
            <p:nvPr/>
          </p:nvSpPr>
          <p:spPr>
            <a:xfrm>
              <a:off x="9601200" y="2904653"/>
              <a:ext cx="1143000" cy="15240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75AE9EB-EF9C-C4C6-C197-202FF4242BE4}"/>
              </a:ext>
            </a:extLst>
          </p:cNvPr>
          <p:cNvGrpSpPr/>
          <p:nvPr/>
        </p:nvGrpSpPr>
        <p:grpSpPr>
          <a:xfrm>
            <a:off x="7259436" y="3935114"/>
            <a:ext cx="2538196" cy="2274423"/>
            <a:chOff x="7010400" y="3971449"/>
            <a:chExt cx="2538196" cy="227442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EF5F200-9C9A-ABD5-8A38-87FA045C910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10400" y="3971449"/>
              <a:ext cx="2538196" cy="2274423"/>
            </a:xfrm>
            <a:prstGeom prst="rect">
              <a:avLst/>
            </a:prstGeom>
          </p:spPr>
        </p:pic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F9F7E36E-3ED6-FA1A-99E2-FF0FF6BD8962}"/>
                </a:ext>
              </a:extLst>
            </p:cNvPr>
            <p:cNvSpPr/>
            <p:nvPr/>
          </p:nvSpPr>
          <p:spPr>
            <a:xfrm>
              <a:off x="7620000" y="4246406"/>
              <a:ext cx="856728" cy="119046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63EF46AA-5472-FE61-8DBF-13D299D6D7EE}"/>
                </a:ext>
              </a:extLst>
            </p:cNvPr>
            <p:cNvSpPr/>
            <p:nvPr/>
          </p:nvSpPr>
          <p:spPr>
            <a:xfrm>
              <a:off x="7851134" y="4452319"/>
              <a:ext cx="856728" cy="119046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BA088A61-B7E2-2312-4113-E6786206A520}"/>
              </a:ext>
            </a:extLst>
          </p:cNvPr>
          <p:cNvSpPr txBox="1"/>
          <p:nvPr/>
        </p:nvSpPr>
        <p:spPr>
          <a:xfrm>
            <a:off x="9970845" y="4120579"/>
            <a:ext cx="21328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Name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Appropriately the Antenna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F3DC12D-6A17-F651-600F-538F34E1C939}"/>
              </a:ext>
            </a:extLst>
          </p:cNvPr>
          <p:cNvCxnSpPr>
            <a:stCxn id="27" idx="1"/>
            <a:endCxn id="23" idx="3"/>
          </p:cNvCxnSpPr>
          <p:nvPr/>
        </p:nvCxnSpPr>
        <p:spPr>
          <a:xfrm flipH="1" flipV="1">
            <a:off x="8725764" y="4269594"/>
            <a:ext cx="1245081" cy="174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385960"/>
      </p:ext>
    </p:extLst>
  </p:cSld>
  <p:clrMapOvr>
    <a:masterClrMapping/>
  </p:clrMapOvr>
</p:sld>
</file>

<file path=ppt/theme/theme1.xml><?xml version="1.0" encoding="utf-8"?>
<a:theme xmlns:a="http://schemas.openxmlformats.org/drawingml/2006/main" name="Ansys - Slide Master">
  <a:themeElements>
    <a:clrScheme name="Ansys Color Theme - 2020">
      <a:dk1>
        <a:srgbClr val="000000"/>
      </a:dk1>
      <a:lt1>
        <a:srgbClr val="FFFFFF"/>
      </a:lt1>
      <a:dk2>
        <a:srgbClr val="898A8D"/>
      </a:dk2>
      <a:lt2>
        <a:srgbClr val="FFFFFF"/>
      </a:lt2>
      <a:accent1>
        <a:srgbClr val="FFB71B"/>
      </a:accent1>
      <a:accent2>
        <a:srgbClr val="D9D8D6"/>
      </a:accent2>
      <a:accent3>
        <a:srgbClr val="898A8D"/>
      </a:accent3>
      <a:accent4>
        <a:srgbClr val="444446"/>
      </a:accent4>
      <a:accent5>
        <a:srgbClr val="D29100"/>
      </a:accent5>
      <a:accent6>
        <a:srgbClr val="F9DD42"/>
      </a:accent6>
      <a:hlink>
        <a:srgbClr val="FFB71B"/>
      </a:hlink>
      <a:folHlink>
        <a:srgbClr val="898A8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46D3A79F-7159-4957-BDFF-9896068A5350}" vid="{3D3E3E86-2E82-4619-9998-0929871C950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11F15CCDA16C44AB1AFF6EA8F76A1A" ma:contentTypeVersion="4" ma:contentTypeDescription="Create a new document." ma:contentTypeScope="" ma:versionID="d752d88f6e15926aeafc7e1273366542">
  <xsd:schema xmlns:xsd="http://www.w3.org/2001/XMLSchema" xmlns:xs="http://www.w3.org/2001/XMLSchema" xmlns:p="http://schemas.microsoft.com/office/2006/metadata/properties" xmlns:ns2="4486bbf1-55fc-49d2-af7e-ec287a4789b3" targetNamespace="http://schemas.microsoft.com/office/2006/metadata/properties" ma:root="true" ma:fieldsID="eec12d9aca73fdae2aa434908dafe120" ns2:_="">
    <xsd:import namespace="4486bbf1-55fc-49d2-af7e-ec287a4789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86bbf1-55fc-49d2-af7e-ec287a4789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F5FE876-BBFA-4E5E-8653-4E4CAC43203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DFA53D3-C218-4FBF-9050-B806120142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86bbf1-55fc-49d2-af7e-ec287a4789b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C54582C-3F01-4F8D-9460-F0A670A527E2}">
  <ds:schemaRefs>
    <ds:schemaRef ds:uri="http://schemas.microsoft.com/office/2006/documentManagement/types"/>
    <ds:schemaRef ds:uri="ef833346-f83e-40f5-a0e1-5788cb232001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  <ds:schemaRef ds:uri="7f20fa63-e241-4761-94ba-32b364e68bb9"/>
    <ds:schemaRef ds:uri="http://schemas.microsoft.com/office/2006/metadata/properties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34c6ce67-15b8-4eff-80e9-52da8be89706}" enabled="0" method="" siteId="{34c6ce67-15b8-4eff-80e9-52da8be8970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2024 HFSS PPT Template</Template>
  <TotalTime>1249</TotalTime>
  <Words>921</Words>
  <Application>Microsoft Office PowerPoint</Application>
  <PresentationFormat>Widescreen</PresentationFormat>
  <Paragraphs>125</Paragraphs>
  <Slides>22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Ansys - Slide Master</vt:lpstr>
      <vt:lpstr>PowerPoint Presentation</vt:lpstr>
      <vt:lpstr>Received Power for Comms scenario</vt:lpstr>
      <vt:lpstr>How to simulate the setup with Ansys HFSS SBR+</vt:lpstr>
      <vt:lpstr>Friis equation scenario implemented in Ansys HFSS software</vt:lpstr>
      <vt:lpstr>PowerPoint Presentation</vt:lpstr>
      <vt:lpstr>Antenna Design </vt:lpstr>
      <vt:lpstr>Analyze Antenna</vt:lpstr>
      <vt:lpstr>Antenna Parameters extraction</vt:lpstr>
      <vt:lpstr>Setting Up the System Setup</vt:lpstr>
      <vt:lpstr>Setup Link – Working in the SBR+ design now</vt:lpstr>
      <vt:lpstr>Before Linking Receiver Antenna …</vt:lpstr>
      <vt:lpstr>Adding the Receiver Antenna Instance</vt:lpstr>
      <vt:lpstr>Assign Tx and Rx behaviors</vt:lpstr>
      <vt:lpstr>Setup Analysis and Run Analysis</vt:lpstr>
      <vt:lpstr>Important note!</vt:lpstr>
      <vt:lpstr>Analyze for different distance R1</vt:lpstr>
      <vt:lpstr>Plotting results</vt:lpstr>
      <vt:lpstr>Results – Compared to calculated Friis equation (imported)</vt:lpstr>
      <vt:lpstr>Creating animated picture </vt:lpstr>
      <vt:lpstr>Creating animated picture </vt:lpstr>
      <vt:lpstr>Ansys Education Resources Feedback Survey</vt:lpstr>
      <vt:lpstr>PowerPoint Presentation</vt:lpstr>
    </vt:vector>
  </TitlesOfParts>
  <Company>Ansys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Dimitris Tzagkas</dc:creator>
  <cp:lastModifiedBy>Kaitlin Tyler</cp:lastModifiedBy>
  <cp:revision>3</cp:revision>
  <dcterms:created xsi:type="dcterms:W3CDTF">2024-10-14T12:25:45Z</dcterms:created>
  <dcterms:modified xsi:type="dcterms:W3CDTF">2024-11-11T18:02:45Z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0x0101006F11F15CCDA16C44AB1AFF6EA8F76A1A</vt:lpwstr>
  </property>
</Properties>
</file>