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54"/>
  </p:notesMasterIdLst>
  <p:sldIdLst>
    <p:sldId id="311" r:id="rId5"/>
    <p:sldId id="312" r:id="rId6"/>
    <p:sldId id="313" r:id="rId7"/>
    <p:sldId id="348" r:id="rId8"/>
    <p:sldId id="2076138179" r:id="rId9"/>
    <p:sldId id="2146846531" r:id="rId10"/>
    <p:sldId id="9155" r:id="rId11"/>
    <p:sldId id="2076138176" r:id="rId12"/>
    <p:sldId id="2076138183" r:id="rId13"/>
    <p:sldId id="9157" r:id="rId14"/>
    <p:sldId id="2146846539" r:id="rId15"/>
    <p:sldId id="9190" r:id="rId16"/>
    <p:sldId id="2076138152" r:id="rId17"/>
    <p:sldId id="2076138154" r:id="rId18"/>
    <p:sldId id="2076138177" r:id="rId19"/>
    <p:sldId id="9162" r:id="rId20"/>
    <p:sldId id="9165" r:id="rId21"/>
    <p:sldId id="2076138185" r:id="rId22"/>
    <p:sldId id="2076138184" r:id="rId23"/>
    <p:sldId id="9188" r:id="rId24"/>
    <p:sldId id="9168" r:id="rId25"/>
    <p:sldId id="2076138188" r:id="rId26"/>
    <p:sldId id="2076138180" r:id="rId27"/>
    <p:sldId id="9166" r:id="rId28"/>
    <p:sldId id="2076138189" r:id="rId29"/>
    <p:sldId id="9171" r:id="rId30"/>
    <p:sldId id="2146846533" r:id="rId31"/>
    <p:sldId id="9173" r:id="rId32"/>
    <p:sldId id="9172" r:id="rId33"/>
    <p:sldId id="2146846534" r:id="rId34"/>
    <p:sldId id="9175" r:id="rId35"/>
    <p:sldId id="2146846538" r:id="rId36"/>
    <p:sldId id="9176" r:id="rId37"/>
    <p:sldId id="9174" r:id="rId38"/>
    <p:sldId id="2076138190" r:id="rId39"/>
    <p:sldId id="2146846509" r:id="rId40"/>
    <p:sldId id="9178" r:id="rId41"/>
    <p:sldId id="9179" r:id="rId42"/>
    <p:sldId id="9180" r:id="rId43"/>
    <p:sldId id="9181" r:id="rId44"/>
    <p:sldId id="9182" r:id="rId45"/>
    <p:sldId id="9183" r:id="rId46"/>
    <p:sldId id="9186" r:id="rId47"/>
    <p:sldId id="2146846536" r:id="rId48"/>
    <p:sldId id="2146846540" r:id="rId49"/>
    <p:sldId id="9185" r:id="rId50"/>
    <p:sldId id="9191" r:id="rId51"/>
    <p:sldId id="310" r:id="rId52"/>
    <p:sldId id="258" r:id="rId53"/>
  </p:sldIdLst>
  <p:sldSz cx="12192000" cy="6858000"/>
  <p:notesSz cx="6858000" cy="9144000"/>
  <p:embeddedFontLst>
    <p:embeddedFont>
      <p:font typeface="Arial Narrow" panose="020B0606020202030204" pitchFamily="34" charset="0"/>
      <p:regular r:id="rId55"/>
      <p:bold r:id="rId56"/>
      <p:italic r:id="rId57"/>
      <p:boldItalic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2D9A73-364F-4CC9-9E28-D9EE94D09441}" v="20" dt="2025-09-09T16:26:45.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89182" autoAdjust="0"/>
  </p:normalViewPr>
  <p:slideViewPr>
    <p:cSldViewPr showGuides="1">
      <p:cViewPr varScale="1">
        <p:scale>
          <a:sx n="137" d="100"/>
          <a:sy n="137" d="100"/>
        </p:scale>
        <p:origin x="1068" y="64"/>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1.fntdata"/><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4.fntdata"/><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E19440B1-1ADB-4868-88AC-44DF987AFF97}"/>
    <pc:docChg chg="custSel modSld modMainMaster">
      <pc:chgData name="Kaitlin Tyler" userId="971d5887-dada-4101-bef7-69a3ed4a7a52" providerId="ADAL" clId="{E19440B1-1ADB-4868-88AC-44DF987AFF97}" dt="2025-09-09T16:26:46.839" v="78" actId="20577"/>
      <pc:docMkLst>
        <pc:docMk/>
      </pc:docMkLst>
      <pc:sldChg chg="modSp mod">
        <pc:chgData name="Kaitlin Tyler" userId="971d5887-dada-4101-bef7-69a3ed4a7a52" providerId="ADAL" clId="{E19440B1-1ADB-4868-88AC-44DF987AFF97}" dt="2025-09-09T16:17:21.111" v="9" actId="313"/>
        <pc:sldMkLst>
          <pc:docMk/>
          <pc:sldMk cId="1415923227" sldId="311"/>
        </pc:sldMkLst>
        <pc:spChg chg="mod">
          <ac:chgData name="Kaitlin Tyler" userId="971d5887-dada-4101-bef7-69a3ed4a7a52" providerId="ADAL" clId="{E19440B1-1ADB-4868-88AC-44DF987AFF97}" dt="2025-09-09T16:17:21.111" v="9" actId="313"/>
          <ac:spMkLst>
            <pc:docMk/>
            <pc:sldMk cId="1415923227" sldId="311"/>
            <ac:spMk id="2" creationId="{AE2C3BA5-6E5F-4798-87B7-B8DFFB97930D}"/>
          </ac:spMkLst>
        </pc:spChg>
      </pc:sldChg>
      <pc:sldChg chg="modSp mod">
        <pc:chgData name="Kaitlin Tyler" userId="971d5887-dada-4101-bef7-69a3ed4a7a52" providerId="ADAL" clId="{E19440B1-1ADB-4868-88AC-44DF987AFF97}" dt="2025-09-09T16:17:29.677" v="12" actId="20577"/>
        <pc:sldMkLst>
          <pc:docMk/>
          <pc:sldMk cId="3599226324" sldId="312"/>
        </pc:sldMkLst>
        <pc:graphicFrameChg chg="modGraphic">
          <ac:chgData name="Kaitlin Tyler" userId="971d5887-dada-4101-bef7-69a3ed4a7a52" providerId="ADAL" clId="{E19440B1-1ADB-4868-88AC-44DF987AFF97}" dt="2025-09-09T16:17:29.677" v="12" actId="20577"/>
          <ac:graphicFrameMkLst>
            <pc:docMk/>
            <pc:sldMk cId="3599226324" sldId="312"/>
            <ac:graphicFrameMk id="4" creationId="{A7EDAEF1-147A-8EAB-6CA4-567404C4E5D2}"/>
          </ac:graphicFrameMkLst>
        </pc:graphicFrameChg>
      </pc:sldChg>
      <pc:sldChg chg="modSp mod">
        <pc:chgData name="Kaitlin Tyler" userId="971d5887-dada-4101-bef7-69a3ed4a7a52" providerId="ADAL" clId="{E19440B1-1ADB-4868-88AC-44DF987AFF97}" dt="2025-09-09T16:18:34.401" v="13" actId="20577"/>
        <pc:sldMkLst>
          <pc:docMk/>
          <pc:sldMk cId="424742449" sldId="313"/>
        </pc:sldMkLst>
        <pc:spChg chg="mod">
          <ac:chgData name="Kaitlin Tyler" userId="971d5887-dada-4101-bef7-69a3ed4a7a52" providerId="ADAL" clId="{E19440B1-1ADB-4868-88AC-44DF987AFF97}" dt="2025-09-09T16:18:34.401" v="13" actId="20577"/>
          <ac:spMkLst>
            <pc:docMk/>
            <pc:sldMk cId="424742449" sldId="313"/>
            <ac:spMk id="4" creationId="{03C0A22E-CAC2-4A00-98FF-2ABB836C6304}"/>
          </ac:spMkLst>
        </pc:spChg>
      </pc:sldChg>
      <pc:sldChg chg="modSp mod">
        <pc:chgData name="Kaitlin Tyler" userId="971d5887-dada-4101-bef7-69a3ed4a7a52" providerId="ADAL" clId="{E19440B1-1ADB-4868-88AC-44DF987AFF97}" dt="2025-09-09T16:15:04.441" v="0" actId="1076"/>
        <pc:sldMkLst>
          <pc:docMk/>
          <pc:sldMk cId="3579008598" sldId="348"/>
        </pc:sldMkLst>
        <pc:spChg chg="mod">
          <ac:chgData name="Kaitlin Tyler" userId="971d5887-dada-4101-bef7-69a3ed4a7a52" providerId="ADAL" clId="{E19440B1-1ADB-4868-88AC-44DF987AFF97}" dt="2025-09-09T16:15:04.441" v="0" actId="1076"/>
          <ac:spMkLst>
            <pc:docMk/>
            <pc:sldMk cId="3579008598" sldId="348"/>
            <ac:spMk id="4099" creationId="{00000000-0000-0000-0000-000000000000}"/>
          </ac:spMkLst>
        </pc:spChg>
      </pc:sldChg>
      <pc:sldChg chg="modSp mod">
        <pc:chgData name="Kaitlin Tyler" userId="971d5887-dada-4101-bef7-69a3ed4a7a52" providerId="ADAL" clId="{E19440B1-1ADB-4868-88AC-44DF987AFF97}" dt="2025-09-09T16:19:39.407" v="16" actId="1076"/>
        <pc:sldMkLst>
          <pc:docMk/>
          <pc:sldMk cId="3423515953" sldId="9155"/>
        </pc:sldMkLst>
        <pc:spChg chg="mod">
          <ac:chgData name="Kaitlin Tyler" userId="971d5887-dada-4101-bef7-69a3ed4a7a52" providerId="ADAL" clId="{E19440B1-1ADB-4868-88AC-44DF987AFF97}" dt="2025-09-09T16:19:39.407" v="16" actId="1076"/>
          <ac:spMkLst>
            <pc:docMk/>
            <pc:sldMk cId="3423515953" sldId="9155"/>
            <ac:spMk id="6" creationId="{6AAE484B-6F99-4742-A458-4B4748169662}"/>
          </ac:spMkLst>
        </pc:spChg>
        <pc:picChg chg="mod">
          <ac:chgData name="Kaitlin Tyler" userId="971d5887-dada-4101-bef7-69a3ed4a7a52" providerId="ADAL" clId="{E19440B1-1ADB-4868-88AC-44DF987AFF97}" dt="2025-09-09T16:19:35.482" v="15" actId="1076"/>
          <ac:picMkLst>
            <pc:docMk/>
            <pc:sldMk cId="3423515953" sldId="9155"/>
            <ac:picMk id="7" creationId="{F2FB3B56-881E-471E-8F32-CFA93E3C2924}"/>
          </ac:picMkLst>
        </pc:picChg>
      </pc:sldChg>
      <pc:sldChg chg="modSp">
        <pc:chgData name="Kaitlin Tyler" userId="971d5887-dada-4101-bef7-69a3ed4a7a52" providerId="ADAL" clId="{E19440B1-1ADB-4868-88AC-44DF987AFF97}" dt="2025-09-09T16:23:38.757" v="41" actId="1076"/>
        <pc:sldMkLst>
          <pc:docMk/>
          <pc:sldMk cId="1805702574" sldId="9173"/>
        </pc:sldMkLst>
        <pc:spChg chg="mod">
          <ac:chgData name="Kaitlin Tyler" userId="971d5887-dada-4101-bef7-69a3ed4a7a52" providerId="ADAL" clId="{E19440B1-1ADB-4868-88AC-44DF987AFF97}" dt="2025-09-09T16:23:38.757" v="41" actId="1076"/>
          <ac:spMkLst>
            <pc:docMk/>
            <pc:sldMk cId="1805702574" sldId="9173"/>
            <ac:spMk id="6" creationId="{D1595B72-83C2-4B91-AB2D-7580995E9524}"/>
          </ac:spMkLst>
        </pc:spChg>
        <pc:spChg chg="mod">
          <ac:chgData name="Kaitlin Tyler" userId="971d5887-dada-4101-bef7-69a3ed4a7a52" providerId="ADAL" clId="{E19440B1-1ADB-4868-88AC-44DF987AFF97}" dt="2025-09-09T16:23:36.113" v="40" actId="1076"/>
          <ac:spMkLst>
            <pc:docMk/>
            <pc:sldMk cId="1805702574" sldId="9173"/>
            <ac:spMk id="7" creationId="{D40D67E7-3B6A-4EF0-BEFF-906AFB7D7F55}"/>
          </ac:spMkLst>
        </pc:spChg>
      </pc:sldChg>
      <pc:sldChg chg="modSp mod">
        <pc:chgData name="Kaitlin Tyler" userId="971d5887-dada-4101-bef7-69a3ed4a7a52" providerId="ADAL" clId="{E19440B1-1ADB-4868-88AC-44DF987AFF97}" dt="2025-09-09T16:24:04.733" v="44" actId="1076"/>
        <pc:sldMkLst>
          <pc:docMk/>
          <pc:sldMk cId="2799996374" sldId="9174"/>
        </pc:sldMkLst>
        <pc:picChg chg="mod">
          <ac:chgData name="Kaitlin Tyler" userId="971d5887-dada-4101-bef7-69a3ed4a7a52" providerId="ADAL" clId="{E19440B1-1ADB-4868-88AC-44DF987AFF97}" dt="2025-09-09T16:24:04.733" v="44" actId="1076"/>
          <ac:picMkLst>
            <pc:docMk/>
            <pc:sldMk cId="2799996374" sldId="9174"/>
            <ac:picMk id="6" creationId="{825F5129-F8E0-CD58-7070-3CA9FFF86540}"/>
          </ac:picMkLst>
        </pc:picChg>
      </pc:sldChg>
      <pc:sldChg chg="modSp">
        <pc:chgData name="Kaitlin Tyler" userId="971d5887-dada-4101-bef7-69a3ed4a7a52" providerId="ADAL" clId="{E19440B1-1ADB-4868-88AC-44DF987AFF97}" dt="2025-09-09T16:23:48.181" v="42" actId="1076"/>
        <pc:sldMkLst>
          <pc:docMk/>
          <pc:sldMk cId="3453655325" sldId="9175"/>
        </pc:sldMkLst>
        <pc:spChg chg="mod">
          <ac:chgData name="Kaitlin Tyler" userId="971d5887-dada-4101-bef7-69a3ed4a7a52" providerId="ADAL" clId="{E19440B1-1ADB-4868-88AC-44DF987AFF97}" dt="2025-09-09T16:23:48.181" v="42" actId="1076"/>
          <ac:spMkLst>
            <pc:docMk/>
            <pc:sldMk cId="3453655325" sldId="9175"/>
            <ac:spMk id="6" creationId="{D2C75262-5147-4E3F-8A03-4F3ACF7E658B}"/>
          </ac:spMkLst>
        </pc:spChg>
      </pc:sldChg>
      <pc:sldChg chg="modSp mod">
        <pc:chgData name="Kaitlin Tyler" userId="971d5887-dada-4101-bef7-69a3ed4a7a52" providerId="ADAL" clId="{E19440B1-1ADB-4868-88AC-44DF987AFF97}" dt="2025-09-09T16:15:42.807" v="4" actId="313"/>
        <pc:sldMkLst>
          <pc:docMk/>
          <pc:sldMk cId="4269703232" sldId="9181"/>
        </pc:sldMkLst>
        <pc:spChg chg="mod">
          <ac:chgData name="Kaitlin Tyler" userId="971d5887-dada-4101-bef7-69a3ed4a7a52" providerId="ADAL" clId="{E19440B1-1ADB-4868-88AC-44DF987AFF97}" dt="2025-09-09T16:15:42.807" v="4" actId="313"/>
          <ac:spMkLst>
            <pc:docMk/>
            <pc:sldMk cId="4269703232" sldId="9181"/>
            <ac:spMk id="4" creationId="{5BA8F4E2-656A-42E1-B1BE-A5B90DFE73E8}"/>
          </ac:spMkLst>
        </pc:spChg>
      </pc:sldChg>
      <pc:sldChg chg="modSp mod">
        <pc:chgData name="Kaitlin Tyler" userId="971d5887-dada-4101-bef7-69a3ed4a7a52" providerId="ADAL" clId="{E19440B1-1ADB-4868-88AC-44DF987AFF97}" dt="2025-09-09T16:25:23.250" v="57" actId="122"/>
        <pc:sldMkLst>
          <pc:docMk/>
          <pc:sldMk cId="1561094764" sldId="9185"/>
        </pc:sldMkLst>
        <pc:spChg chg="mod">
          <ac:chgData name="Kaitlin Tyler" userId="971d5887-dada-4101-bef7-69a3ed4a7a52" providerId="ADAL" clId="{E19440B1-1ADB-4868-88AC-44DF987AFF97}" dt="2025-09-09T16:25:23.250" v="57" actId="122"/>
          <ac:spMkLst>
            <pc:docMk/>
            <pc:sldMk cId="1561094764" sldId="9185"/>
            <ac:spMk id="9" creationId="{B931556F-58B4-39E3-6A80-766B37858E54}"/>
          </ac:spMkLst>
        </pc:spChg>
      </pc:sldChg>
      <pc:sldChg chg="delSp modSp mod modClrScheme chgLayout">
        <pc:chgData name="Kaitlin Tyler" userId="971d5887-dada-4101-bef7-69a3ed4a7a52" providerId="ADAL" clId="{E19440B1-1ADB-4868-88AC-44DF987AFF97}" dt="2025-09-09T16:22:44.373" v="38" actId="122"/>
        <pc:sldMkLst>
          <pc:docMk/>
          <pc:sldMk cId="838210083" sldId="9188"/>
        </pc:sldMkLst>
        <pc:spChg chg="del">
          <ac:chgData name="Kaitlin Tyler" userId="971d5887-dada-4101-bef7-69a3ed4a7a52" providerId="ADAL" clId="{E19440B1-1ADB-4868-88AC-44DF987AFF97}" dt="2025-09-09T16:22:31.987" v="34" actId="700"/>
          <ac:spMkLst>
            <pc:docMk/>
            <pc:sldMk cId="838210083" sldId="9188"/>
            <ac:spMk id="2" creationId="{542896C1-A059-4065-9F3A-0E58CEC1C9CF}"/>
          </ac:spMkLst>
        </pc:spChg>
        <pc:spChg chg="mod ord">
          <ac:chgData name="Kaitlin Tyler" userId="971d5887-dada-4101-bef7-69a3ed4a7a52" providerId="ADAL" clId="{E19440B1-1ADB-4868-88AC-44DF987AFF97}" dt="2025-09-09T16:22:44.373" v="38" actId="122"/>
          <ac:spMkLst>
            <pc:docMk/>
            <pc:sldMk cId="838210083" sldId="9188"/>
            <ac:spMk id="3" creationId="{99345EBF-B696-C9D1-4F33-85B6D582D8C0}"/>
          </ac:spMkLst>
        </pc:spChg>
      </pc:sldChg>
      <pc:sldChg chg="modSp mod">
        <pc:chgData name="Kaitlin Tyler" userId="971d5887-dada-4101-bef7-69a3ed4a7a52" providerId="ADAL" clId="{E19440B1-1ADB-4868-88AC-44DF987AFF97}" dt="2025-09-09T16:25:35.067" v="76" actId="20577"/>
        <pc:sldMkLst>
          <pc:docMk/>
          <pc:sldMk cId="0" sldId="9191"/>
        </pc:sldMkLst>
        <pc:spChg chg="mod">
          <ac:chgData name="Kaitlin Tyler" userId="971d5887-dada-4101-bef7-69a3ed4a7a52" providerId="ADAL" clId="{E19440B1-1ADB-4868-88AC-44DF987AFF97}" dt="2025-09-09T16:25:35.067" v="76" actId="20577"/>
          <ac:spMkLst>
            <pc:docMk/>
            <pc:sldMk cId="0" sldId="9191"/>
            <ac:spMk id="4" creationId="{00000000-0000-0000-0000-000000000000}"/>
          </ac:spMkLst>
        </pc:spChg>
      </pc:sldChg>
      <pc:sldChg chg="modSp mod">
        <pc:chgData name="Kaitlin Tyler" userId="971d5887-dada-4101-bef7-69a3ed4a7a52" providerId="ADAL" clId="{E19440B1-1ADB-4868-88AC-44DF987AFF97}" dt="2025-09-09T16:20:39.867" v="25" actId="404"/>
        <pc:sldMkLst>
          <pc:docMk/>
          <pc:sldMk cId="0" sldId="2076138152"/>
        </pc:sldMkLst>
        <pc:spChg chg="mod">
          <ac:chgData name="Kaitlin Tyler" userId="971d5887-dada-4101-bef7-69a3ed4a7a52" providerId="ADAL" clId="{E19440B1-1ADB-4868-88AC-44DF987AFF97}" dt="2025-09-09T16:20:39.867" v="25" actId="404"/>
          <ac:spMkLst>
            <pc:docMk/>
            <pc:sldMk cId="0" sldId="2076138152"/>
            <ac:spMk id="4" creationId="{00000000-0000-0000-0000-000000000000}"/>
          </ac:spMkLst>
        </pc:spChg>
      </pc:sldChg>
      <pc:sldChg chg="addSp delSp modSp mod modClrScheme chgLayout">
        <pc:chgData name="Kaitlin Tyler" userId="971d5887-dada-4101-bef7-69a3ed4a7a52" providerId="ADAL" clId="{E19440B1-1ADB-4868-88AC-44DF987AFF97}" dt="2025-09-09T16:21:19.733" v="33" actId="20577"/>
        <pc:sldMkLst>
          <pc:docMk/>
          <pc:sldMk cId="614579308" sldId="2076138154"/>
        </pc:sldMkLst>
        <pc:spChg chg="add del mod">
          <ac:chgData name="Kaitlin Tyler" userId="971d5887-dada-4101-bef7-69a3ed4a7a52" providerId="ADAL" clId="{E19440B1-1ADB-4868-88AC-44DF987AFF97}" dt="2025-09-09T16:20:46.979" v="26" actId="6264"/>
          <ac:spMkLst>
            <pc:docMk/>
            <pc:sldMk cId="614579308" sldId="2076138154"/>
            <ac:spMk id="2" creationId="{AA06C37F-9AD6-31B1-06EE-6D721DE12740}"/>
          </ac:spMkLst>
        </pc:spChg>
        <pc:spChg chg="mod ord">
          <ac:chgData name="Kaitlin Tyler" userId="971d5887-dada-4101-bef7-69a3ed4a7a52" providerId="ADAL" clId="{E19440B1-1ADB-4868-88AC-44DF987AFF97}" dt="2025-09-09T16:21:19.733" v="33" actId="20577"/>
          <ac:spMkLst>
            <pc:docMk/>
            <pc:sldMk cId="614579308" sldId="2076138154"/>
            <ac:spMk id="3" creationId="{D49646A5-6169-52EB-737B-2439ED8F57C3}"/>
          </ac:spMkLst>
        </pc:spChg>
        <pc:spChg chg="add del mod ord">
          <ac:chgData name="Kaitlin Tyler" userId="971d5887-dada-4101-bef7-69a3ed4a7a52" providerId="ADAL" clId="{E19440B1-1ADB-4868-88AC-44DF987AFF97}" dt="2025-09-09T16:20:54.477" v="27" actId="700"/>
          <ac:spMkLst>
            <pc:docMk/>
            <pc:sldMk cId="614579308" sldId="2076138154"/>
            <ac:spMk id="4" creationId="{013377D8-688B-52CA-BA2E-7B9FE9977CF7}"/>
          </ac:spMkLst>
        </pc:spChg>
        <pc:spChg chg="del">
          <ac:chgData name="Kaitlin Tyler" userId="971d5887-dada-4101-bef7-69a3ed4a7a52" providerId="ADAL" clId="{E19440B1-1ADB-4868-88AC-44DF987AFF97}" dt="2025-09-09T16:20:46.979" v="26" actId="6264"/>
          <ac:spMkLst>
            <pc:docMk/>
            <pc:sldMk cId="614579308" sldId="2076138154"/>
            <ac:spMk id="153602" creationId="{6CC5424C-33D5-41A6-AA5C-26584F757BFD}"/>
          </ac:spMkLst>
        </pc:spChg>
      </pc:sldChg>
      <pc:sldChg chg="modSp mod">
        <pc:chgData name="Kaitlin Tyler" userId="971d5887-dada-4101-bef7-69a3ed4a7a52" providerId="ADAL" clId="{E19440B1-1ADB-4868-88AC-44DF987AFF97}" dt="2025-09-09T16:20:24.699" v="24" actId="14100"/>
        <pc:sldMkLst>
          <pc:docMk/>
          <pc:sldMk cId="421307401" sldId="2076138176"/>
        </pc:sldMkLst>
        <pc:spChg chg="mod">
          <ac:chgData name="Kaitlin Tyler" userId="971d5887-dada-4101-bef7-69a3ed4a7a52" providerId="ADAL" clId="{E19440B1-1ADB-4868-88AC-44DF987AFF97}" dt="2025-09-09T16:15:26.074" v="1" actId="313"/>
          <ac:spMkLst>
            <pc:docMk/>
            <pc:sldMk cId="421307401" sldId="2076138176"/>
            <ac:spMk id="4" creationId="{8B8BBD7C-6F8B-4ED8-9AAB-F88C71F6B81C}"/>
          </ac:spMkLst>
        </pc:spChg>
        <pc:spChg chg="mod">
          <ac:chgData name="Kaitlin Tyler" userId="971d5887-dada-4101-bef7-69a3ed4a7a52" providerId="ADAL" clId="{E19440B1-1ADB-4868-88AC-44DF987AFF97}" dt="2025-09-09T16:20:00.907" v="18" actId="1076"/>
          <ac:spMkLst>
            <pc:docMk/>
            <pc:sldMk cId="421307401" sldId="2076138176"/>
            <ac:spMk id="8" creationId="{42728B2A-FEF5-4906-8E6E-7A39653F1E82}"/>
          </ac:spMkLst>
        </pc:spChg>
        <pc:spChg chg="mod">
          <ac:chgData name="Kaitlin Tyler" userId="971d5887-dada-4101-bef7-69a3ed4a7a52" providerId="ADAL" clId="{E19440B1-1ADB-4868-88AC-44DF987AFF97}" dt="2025-09-09T16:20:04.499" v="19" actId="1076"/>
          <ac:spMkLst>
            <pc:docMk/>
            <pc:sldMk cId="421307401" sldId="2076138176"/>
            <ac:spMk id="11" creationId="{76E97A35-B787-47C0-B3DC-D4D82AFCD1D5}"/>
          </ac:spMkLst>
        </pc:spChg>
        <pc:spChg chg="mod">
          <ac:chgData name="Kaitlin Tyler" userId="971d5887-dada-4101-bef7-69a3ed4a7a52" providerId="ADAL" clId="{E19440B1-1ADB-4868-88AC-44DF987AFF97}" dt="2025-09-09T16:20:00.907" v="18" actId="1076"/>
          <ac:spMkLst>
            <pc:docMk/>
            <pc:sldMk cId="421307401" sldId="2076138176"/>
            <ac:spMk id="15" creationId="{19546F00-D349-4547-92E8-76CE12F1A507}"/>
          </ac:spMkLst>
        </pc:spChg>
        <pc:spChg chg="mod">
          <ac:chgData name="Kaitlin Tyler" userId="971d5887-dada-4101-bef7-69a3ed4a7a52" providerId="ADAL" clId="{E19440B1-1ADB-4868-88AC-44DF987AFF97}" dt="2025-09-09T16:20:00.907" v="18" actId="1076"/>
          <ac:spMkLst>
            <pc:docMk/>
            <pc:sldMk cId="421307401" sldId="2076138176"/>
            <ac:spMk id="18" creationId="{DF59C062-932B-4D5E-B258-AAD3CF61FB09}"/>
          </ac:spMkLst>
        </pc:spChg>
        <pc:spChg chg="mod">
          <ac:chgData name="Kaitlin Tyler" userId="971d5887-dada-4101-bef7-69a3ed4a7a52" providerId="ADAL" clId="{E19440B1-1ADB-4868-88AC-44DF987AFF97}" dt="2025-09-09T16:20:24.699" v="24" actId="14100"/>
          <ac:spMkLst>
            <pc:docMk/>
            <pc:sldMk cId="421307401" sldId="2076138176"/>
            <ac:spMk id="19" creationId="{33FC8EE1-14F1-47A2-AC36-CB0FAA8B3DEA}"/>
          </ac:spMkLst>
        </pc:spChg>
        <pc:spChg chg="mod">
          <ac:chgData name="Kaitlin Tyler" userId="971d5887-dada-4101-bef7-69a3ed4a7a52" providerId="ADAL" clId="{E19440B1-1ADB-4868-88AC-44DF987AFF97}" dt="2025-09-09T16:20:00.907" v="18" actId="1076"/>
          <ac:spMkLst>
            <pc:docMk/>
            <pc:sldMk cId="421307401" sldId="2076138176"/>
            <ac:spMk id="20" creationId="{20813162-6F5B-47AC-8969-E4C3F0A1C23D}"/>
          </ac:spMkLst>
        </pc:spChg>
        <pc:spChg chg="mod">
          <ac:chgData name="Kaitlin Tyler" userId="971d5887-dada-4101-bef7-69a3ed4a7a52" providerId="ADAL" clId="{E19440B1-1ADB-4868-88AC-44DF987AFF97}" dt="2025-09-09T16:20:00.907" v="18" actId="1076"/>
          <ac:spMkLst>
            <pc:docMk/>
            <pc:sldMk cId="421307401" sldId="2076138176"/>
            <ac:spMk id="21" creationId="{7C8D184A-702E-409B-8D31-53EE1EE201D9}"/>
          </ac:spMkLst>
        </pc:spChg>
        <pc:spChg chg="mod">
          <ac:chgData name="Kaitlin Tyler" userId="971d5887-dada-4101-bef7-69a3ed4a7a52" providerId="ADAL" clId="{E19440B1-1ADB-4868-88AC-44DF987AFF97}" dt="2025-09-09T16:20:00.907" v="18" actId="1076"/>
          <ac:spMkLst>
            <pc:docMk/>
            <pc:sldMk cId="421307401" sldId="2076138176"/>
            <ac:spMk id="40" creationId="{EF1D35EB-6A2C-C22A-2D09-B7B55E199002}"/>
          </ac:spMkLst>
        </pc:spChg>
        <pc:spChg chg="mod">
          <ac:chgData name="Kaitlin Tyler" userId="971d5887-dada-4101-bef7-69a3ed4a7a52" providerId="ADAL" clId="{E19440B1-1ADB-4868-88AC-44DF987AFF97}" dt="2025-09-09T16:20:20.401" v="22" actId="1076"/>
          <ac:spMkLst>
            <pc:docMk/>
            <pc:sldMk cId="421307401" sldId="2076138176"/>
            <ac:spMk id="49" creationId="{9760379E-1D27-29ED-A895-16373CBEC03E}"/>
          </ac:spMkLst>
        </pc:spChg>
        <pc:picChg chg="mod">
          <ac:chgData name="Kaitlin Tyler" userId="971d5887-dada-4101-bef7-69a3ed4a7a52" providerId="ADAL" clId="{E19440B1-1ADB-4868-88AC-44DF987AFF97}" dt="2025-09-09T16:20:16.917" v="21" actId="1076"/>
          <ac:picMkLst>
            <pc:docMk/>
            <pc:sldMk cId="421307401" sldId="2076138176"/>
            <ac:picMk id="33" creationId="{BA9DD797-6FED-CAF6-55CA-1FE137BE9E91}"/>
          </ac:picMkLst>
        </pc:picChg>
        <pc:picChg chg="mod modCrop">
          <ac:chgData name="Kaitlin Tyler" userId="971d5887-dada-4101-bef7-69a3ed4a7a52" providerId="ADAL" clId="{E19440B1-1ADB-4868-88AC-44DF987AFF97}" dt="2025-09-09T16:20:13.667" v="20" actId="732"/>
          <ac:picMkLst>
            <pc:docMk/>
            <pc:sldMk cId="421307401" sldId="2076138176"/>
            <ac:picMk id="39" creationId="{125C8B4F-D482-C9C5-5305-CE78477B7359}"/>
          </ac:picMkLst>
        </pc:picChg>
      </pc:sldChg>
      <pc:sldChg chg="modSp mod">
        <pc:chgData name="Kaitlin Tyler" userId="971d5887-dada-4101-bef7-69a3ed4a7a52" providerId="ADAL" clId="{E19440B1-1ADB-4868-88AC-44DF987AFF97}" dt="2025-09-09T16:18:43.941" v="14" actId="20577"/>
        <pc:sldMkLst>
          <pc:docMk/>
          <pc:sldMk cId="2565652950" sldId="2076138179"/>
        </pc:sldMkLst>
        <pc:spChg chg="mod">
          <ac:chgData name="Kaitlin Tyler" userId="971d5887-dada-4101-bef7-69a3ed4a7a52" providerId="ADAL" clId="{E19440B1-1ADB-4868-88AC-44DF987AFF97}" dt="2025-09-09T16:18:43.941" v="14" actId="20577"/>
          <ac:spMkLst>
            <pc:docMk/>
            <pc:sldMk cId="2565652950" sldId="2076138179"/>
            <ac:spMk id="7" creationId="{FFD8D1C0-170D-448A-8F37-900F8F02035E}"/>
          </ac:spMkLst>
        </pc:spChg>
      </pc:sldChg>
      <pc:sldChg chg="modSp mod">
        <pc:chgData name="Kaitlin Tyler" userId="971d5887-dada-4101-bef7-69a3ed4a7a52" providerId="ADAL" clId="{E19440B1-1ADB-4868-88AC-44DF987AFF97}" dt="2025-09-09T16:15:37.757" v="2" actId="313"/>
        <pc:sldMkLst>
          <pc:docMk/>
          <pc:sldMk cId="2130106342" sldId="2076138184"/>
        </pc:sldMkLst>
        <pc:spChg chg="mod">
          <ac:chgData name="Kaitlin Tyler" userId="971d5887-dada-4101-bef7-69a3ed4a7a52" providerId="ADAL" clId="{E19440B1-1ADB-4868-88AC-44DF987AFF97}" dt="2025-09-09T16:15:37.757" v="2" actId="313"/>
          <ac:spMkLst>
            <pc:docMk/>
            <pc:sldMk cId="2130106342" sldId="2076138184"/>
            <ac:spMk id="12" creationId="{28167822-8596-C233-3CD2-64172160DFA0}"/>
          </ac:spMkLst>
        </pc:spChg>
      </pc:sldChg>
      <pc:sldChg chg="delSp modSp mod modClrScheme chgLayout">
        <pc:chgData name="Kaitlin Tyler" userId="971d5887-dada-4101-bef7-69a3ed4a7a52" providerId="ADAL" clId="{E19440B1-1ADB-4868-88AC-44DF987AFF97}" dt="2025-09-09T16:24:14.739" v="47" actId="122"/>
        <pc:sldMkLst>
          <pc:docMk/>
          <pc:sldMk cId="495076715" sldId="2076138190"/>
        </pc:sldMkLst>
        <pc:spChg chg="mod ord">
          <ac:chgData name="Kaitlin Tyler" userId="971d5887-dada-4101-bef7-69a3ed4a7a52" providerId="ADAL" clId="{E19440B1-1ADB-4868-88AC-44DF987AFF97}" dt="2025-09-09T16:24:14.739" v="47" actId="122"/>
          <ac:spMkLst>
            <pc:docMk/>
            <pc:sldMk cId="495076715" sldId="2076138190"/>
            <ac:spMk id="2" creationId="{DE34E980-A591-C0EC-3834-4BEA302D068E}"/>
          </ac:spMkLst>
        </pc:spChg>
        <pc:spChg chg="del">
          <ac:chgData name="Kaitlin Tyler" userId="971d5887-dada-4101-bef7-69a3ed4a7a52" providerId="ADAL" clId="{E19440B1-1ADB-4868-88AC-44DF987AFF97}" dt="2025-09-09T16:24:08.118" v="45" actId="700"/>
          <ac:spMkLst>
            <pc:docMk/>
            <pc:sldMk cId="495076715" sldId="2076138190"/>
            <ac:spMk id="3" creationId="{F71961BC-23BD-A1F7-E3A8-A3110FF0DAB5}"/>
          </ac:spMkLst>
        </pc:spChg>
        <pc:spChg chg="mod ord">
          <ac:chgData name="Kaitlin Tyler" userId="971d5887-dada-4101-bef7-69a3ed4a7a52" providerId="ADAL" clId="{E19440B1-1ADB-4868-88AC-44DF987AFF97}" dt="2025-09-09T16:24:08.118" v="45" actId="700"/>
          <ac:spMkLst>
            <pc:docMk/>
            <pc:sldMk cId="495076715" sldId="2076138190"/>
            <ac:spMk id="4" creationId="{98C64908-F49B-5567-6E19-9F81B3FCFF24}"/>
          </ac:spMkLst>
        </pc:spChg>
      </pc:sldChg>
      <pc:sldChg chg="modSp mod">
        <pc:chgData name="Kaitlin Tyler" userId="971d5887-dada-4101-bef7-69a3ed4a7a52" providerId="ADAL" clId="{E19440B1-1ADB-4868-88AC-44DF987AFF97}" dt="2025-09-09T16:23:28.211" v="39" actId="404"/>
        <pc:sldMkLst>
          <pc:docMk/>
          <pc:sldMk cId="2205565847" sldId="2146846533"/>
        </pc:sldMkLst>
        <pc:spChg chg="mod">
          <ac:chgData name="Kaitlin Tyler" userId="971d5887-dada-4101-bef7-69a3ed4a7a52" providerId="ADAL" clId="{E19440B1-1ADB-4868-88AC-44DF987AFF97}" dt="2025-09-09T16:23:28.211" v="39" actId="404"/>
          <ac:spMkLst>
            <pc:docMk/>
            <pc:sldMk cId="2205565847" sldId="2146846533"/>
            <ac:spMk id="6" creationId="{F81ADFF3-9918-0BE5-4F56-F601EE5CA693}"/>
          </ac:spMkLst>
        </pc:spChg>
      </pc:sldChg>
      <pc:sldChg chg="modSp mod">
        <pc:chgData name="Kaitlin Tyler" userId="971d5887-dada-4101-bef7-69a3ed4a7a52" providerId="ADAL" clId="{E19440B1-1ADB-4868-88AC-44DF987AFF97}" dt="2025-09-09T16:23:57.030" v="43" actId="1076"/>
        <pc:sldMkLst>
          <pc:docMk/>
          <pc:sldMk cId="3355719580" sldId="2146846538"/>
        </pc:sldMkLst>
        <pc:spChg chg="mod">
          <ac:chgData name="Kaitlin Tyler" userId="971d5887-dada-4101-bef7-69a3ed4a7a52" providerId="ADAL" clId="{E19440B1-1ADB-4868-88AC-44DF987AFF97}" dt="2025-09-09T16:23:57.030" v="43" actId="1076"/>
          <ac:spMkLst>
            <pc:docMk/>
            <pc:sldMk cId="3355719580" sldId="2146846538"/>
            <ac:spMk id="4" creationId="{3864E619-047F-9B8F-9FC6-E4ACDA201987}"/>
          </ac:spMkLst>
        </pc:spChg>
      </pc:sldChg>
      <pc:sldMasterChg chg="modSldLayout">
        <pc:chgData name="Kaitlin Tyler" userId="971d5887-dada-4101-bef7-69a3ed4a7a52" providerId="ADAL" clId="{E19440B1-1ADB-4868-88AC-44DF987AFF97}" dt="2025-09-09T16:26:46.839" v="78" actId="20577"/>
        <pc:sldMasterMkLst>
          <pc:docMk/>
          <pc:sldMasterMk cId="1291537134" sldId="2147483660"/>
        </pc:sldMasterMkLst>
        <pc:sldLayoutChg chg="modSp mod">
          <pc:chgData name="Kaitlin Tyler" userId="971d5887-dada-4101-bef7-69a3ed4a7a52" providerId="ADAL" clId="{E19440B1-1ADB-4868-88AC-44DF987AFF97}" dt="2025-09-09T16:26:46.839" v="78" actId="20577"/>
          <pc:sldLayoutMkLst>
            <pc:docMk/>
            <pc:sldMasterMk cId="1291537134" sldId="2147483660"/>
            <pc:sldLayoutMk cId="2844354149" sldId="2147483736"/>
          </pc:sldLayoutMkLst>
          <pc:spChg chg="mod">
            <ac:chgData name="Kaitlin Tyler" userId="971d5887-dada-4101-bef7-69a3ed4a7a52" providerId="ADAL" clId="{E19440B1-1ADB-4868-88AC-44DF987AFF97}" dt="2025-09-09T16:26:46.839" v="78" actId="20577"/>
            <ac:spMkLst>
              <pc:docMk/>
              <pc:sldMasterMk cId="1291537134" sldId="2147483660"/>
              <pc:sldLayoutMk cId="2844354149" sldId="2147483736"/>
              <ac:spMk id="4" creationId="{E6AEF1B2-1440-4FE5-8C1B-C291F424F993}"/>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34</a:t>
            </a:fld>
            <a:endParaRPr lang="en-US" dirty="0"/>
          </a:p>
        </p:txBody>
      </p:sp>
    </p:spTree>
    <p:extLst>
      <p:ext uri="{BB962C8B-B14F-4D97-AF65-F5344CB8AC3E}">
        <p14:creationId xmlns:p14="http://schemas.microsoft.com/office/powerpoint/2010/main" val="386464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lvl="0" indent="-342900">
              <a:buFont typeface="Arial" panose="020B0604020202020204" pitchFamily="34" charset="0"/>
              <a:buChar char="•"/>
            </a:pPr>
            <a:endParaRPr lang="de-DE" b="1" dirty="0"/>
          </a:p>
        </p:txBody>
      </p:sp>
    </p:spTree>
    <p:extLst>
      <p:ext uri="{BB962C8B-B14F-4D97-AF65-F5344CB8AC3E}">
        <p14:creationId xmlns:p14="http://schemas.microsoft.com/office/powerpoint/2010/main" val="4770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43</a:t>
            </a:fld>
            <a:endParaRPr lang="en-US" dirty="0"/>
          </a:p>
        </p:txBody>
      </p:sp>
    </p:spTree>
    <p:extLst>
      <p:ext uri="{BB962C8B-B14F-4D97-AF65-F5344CB8AC3E}">
        <p14:creationId xmlns:p14="http://schemas.microsoft.com/office/powerpoint/2010/main" val="3576423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08341-4D32-67A9-DBA5-FB8903DB2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B8B801-AAB6-1C04-976E-8CFDAFFD5F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6AA8D3-B344-63F4-3AB9-18939F199C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4CC812-5D9F-65E0-228D-4A602D91ACCD}"/>
              </a:ext>
            </a:extLst>
          </p:cNvPr>
          <p:cNvSpPr>
            <a:spLocks noGrp="1"/>
          </p:cNvSpPr>
          <p:nvPr>
            <p:ph type="sldNum" sz="quarter" idx="5"/>
          </p:nvPr>
        </p:nvSpPr>
        <p:spPr/>
        <p:txBody>
          <a:bodyPr/>
          <a:lstStyle/>
          <a:p>
            <a:fld id="{27FDDAD7-A41A-4414-8211-C5E2AC7F93EC}" type="slidenum">
              <a:rPr lang="en-US" smtClean="0"/>
              <a:pPr/>
              <a:t>44</a:t>
            </a:fld>
            <a:endParaRPr lang="en-US" dirty="0"/>
          </a:p>
        </p:txBody>
      </p:sp>
    </p:spTree>
    <p:extLst>
      <p:ext uri="{BB962C8B-B14F-4D97-AF65-F5344CB8AC3E}">
        <p14:creationId xmlns:p14="http://schemas.microsoft.com/office/powerpoint/2010/main" val="2199882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81801-7FF2-3A3C-90FE-83DE9B95A6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C08DA9-14A0-D2BC-2329-554D03F1E3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B1FAC5-B9B8-242B-B0D1-5FC628D851C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443FCE-1190-A87F-2E1E-EFF6530D400D}"/>
              </a:ext>
            </a:extLst>
          </p:cNvPr>
          <p:cNvSpPr>
            <a:spLocks noGrp="1"/>
          </p:cNvSpPr>
          <p:nvPr>
            <p:ph type="sldNum" sz="quarter" idx="5"/>
          </p:nvPr>
        </p:nvSpPr>
        <p:spPr/>
        <p:txBody>
          <a:bodyPr/>
          <a:lstStyle/>
          <a:p>
            <a:fld id="{27FDDAD7-A41A-4414-8211-C5E2AC7F93EC}" type="slidenum">
              <a:rPr lang="en-US" smtClean="0"/>
              <a:pPr/>
              <a:t>45</a:t>
            </a:fld>
            <a:endParaRPr lang="en-US" dirty="0"/>
          </a:p>
        </p:txBody>
      </p:sp>
    </p:spTree>
    <p:extLst>
      <p:ext uri="{BB962C8B-B14F-4D97-AF65-F5344CB8AC3E}">
        <p14:creationId xmlns:p14="http://schemas.microsoft.com/office/powerpoint/2010/main" val="1346065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48</a:t>
            </a:fld>
            <a:endParaRPr lang="en-US" dirty="0"/>
          </a:p>
        </p:txBody>
      </p:sp>
    </p:spTree>
    <p:extLst>
      <p:ext uri="{BB962C8B-B14F-4D97-AF65-F5344CB8AC3E}">
        <p14:creationId xmlns:p14="http://schemas.microsoft.com/office/powerpoint/2010/main" val="2775380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dirty="0"/>
          </a:p>
        </p:txBody>
      </p:sp>
    </p:spTree>
    <p:extLst>
      <p:ext uri="{BB962C8B-B14F-4D97-AF65-F5344CB8AC3E}">
        <p14:creationId xmlns:p14="http://schemas.microsoft.com/office/powerpoint/2010/main" val="21303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582407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dirty="0"/>
          </a:p>
        </p:txBody>
      </p:sp>
    </p:spTree>
    <p:extLst>
      <p:ext uri="{BB962C8B-B14F-4D97-AF65-F5344CB8AC3E}">
        <p14:creationId xmlns:p14="http://schemas.microsoft.com/office/powerpoint/2010/main" val="1673496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dirty="0"/>
          </a:p>
        </p:txBody>
      </p:sp>
    </p:spTree>
    <p:extLst>
      <p:ext uri="{BB962C8B-B14F-4D97-AF65-F5344CB8AC3E}">
        <p14:creationId xmlns:p14="http://schemas.microsoft.com/office/powerpoint/2010/main" val="3988091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dirty="0"/>
          </a:p>
        </p:txBody>
      </p:sp>
    </p:spTree>
    <p:extLst>
      <p:ext uri="{BB962C8B-B14F-4D97-AF65-F5344CB8AC3E}">
        <p14:creationId xmlns:p14="http://schemas.microsoft.com/office/powerpoint/2010/main" val="1355241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25</a:t>
            </a:fld>
            <a:endParaRPr lang="en-US" dirty="0"/>
          </a:p>
        </p:txBody>
      </p:sp>
    </p:spTree>
    <p:extLst>
      <p:ext uri="{BB962C8B-B14F-4D97-AF65-F5344CB8AC3E}">
        <p14:creationId xmlns:p14="http://schemas.microsoft.com/office/powerpoint/2010/main" val="7721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dirty="0"/>
          </a:p>
        </p:txBody>
      </p:sp>
    </p:spTree>
    <p:extLst>
      <p:ext uri="{BB962C8B-B14F-4D97-AF65-F5344CB8AC3E}">
        <p14:creationId xmlns:p14="http://schemas.microsoft.com/office/powerpoint/2010/main" val="1685787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31</a:t>
            </a:fld>
            <a:endParaRPr lang="en-US" dirty="0"/>
          </a:p>
        </p:txBody>
      </p:sp>
    </p:spTree>
    <p:extLst>
      <p:ext uri="{BB962C8B-B14F-4D97-AF65-F5344CB8AC3E}">
        <p14:creationId xmlns:p14="http://schemas.microsoft.com/office/powerpoint/2010/main" val="1300720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ansys.sharepoint.com/sites/AcademicDevelopmentTeam/Lists/Content%20Development%20Pipeline/AllItems.aspx" TargetMode="External"/><Relationship Id="rId2" Type="http://schemas.openxmlformats.org/officeDocument/2006/relationships/hyperlink" Target="https://ansys-my.sharepoint.com/:f:/r/personal/kaitlin_tyler_ansys_com/Documents/Digital%20Learning%20Content/1.%20AERs/00.%20MARKETING%20REVIEW%20SUBMISSION%20FOLDER?csf=1&amp;web=1&amp;e=VCK0Fc"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2025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385842" y="1143000"/>
            <a:ext cx="11196558" cy="533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734301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95400"/>
            <a:ext cx="5257796"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24600" y="1295400"/>
            <a:ext cx="5251452"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10E587-7CF6-0747-A550-7B374EB5355C}" type="datetime5">
              <a:rPr lang="en-US" smtClean="0"/>
              <a:t>9-Sep-25</a:t>
            </a:fld>
            <a:endParaRPr lang="en-US" dirty="0"/>
          </a:p>
        </p:txBody>
      </p:sp>
      <p:sp>
        <p:nvSpPr>
          <p:cNvPr id="6" name="Footer Placeholder 5"/>
          <p:cNvSpPr>
            <a:spLocks noGrp="1"/>
          </p:cNvSpPr>
          <p:nvPr>
            <p:ph type="ftr" sz="quarter" idx="11"/>
          </p:nvPr>
        </p:nvSpPr>
        <p:spPr/>
        <p:txBody>
          <a:bodyPr/>
          <a:lstStyle/>
          <a:p>
            <a:r>
              <a:rPr lang="en-US" dirty="0"/>
              <a:t>©2023 ANSYS / Confidential</a:t>
            </a:r>
          </a:p>
        </p:txBody>
      </p:sp>
      <p:sp>
        <p:nvSpPr>
          <p:cNvPr id="7" name="Slide Number Placeholder 6"/>
          <p:cNvSpPr>
            <a:spLocks noGrp="1"/>
          </p:cNvSpPr>
          <p:nvPr>
            <p:ph type="sldNum" sz="quarter" idx="12"/>
          </p:nvPr>
        </p:nvSpPr>
        <p:spPr/>
        <p:txBody>
          <a:bodyPr/>
          <a:lstStyle/>
          <a:p>
            <a:fld id="{1909D2FC-EBC3-4E88-8B9A-2F52EBFF7A54}" type="slidenum">
              <a:rPr lang="en-US" smtClean="0"/>
              <a:t>‹#›</a:t>
            </a:fld>
            <a:endParaRPr lang="en-US" dirty="0"/>
          </a:p>
        </p:txBody>
      </p:sp>
    </p:spTree>
    <p:extLst>
      <p:ext uri="{BB962C8B-B14F-4D97-AF65-F5344CB8AC3E}">
        <p14:creationId xmlns:p14="http://schemas.microsoft.com/office/powerpoint/2010/main" val="27501013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400EB2E1-BA5A-B78B-9AF8-9CE1C05C89C6}"/>
              </a:ext>
            </a:extLst>
          </p:cNvPr>
          <p:cNvSpPr/>
          <p:nvPr userDrawn="1"/>
        </p:nvSpPr>
        <p:spPr>
          <a:xfrm>
            <a:off x="2530" y="-3101"/>
            <a:ext cx="2708271" cy="6537951"/>
          </a:xfrm>
          <a:custGeom>
            <a:avLst/>
            <a:gdLst>
              <a:gd name="connsiteX0" fmla="*/ 0 w 2708271"/>
              <a:gd name="connsiteY0" fmla="*/ 0 h 6537951"/>
              <a:gd name="connsiteX1" fmla="*/ 0 w 2708271"/>
              <a:gd name="connsiteY1" fmla="*/ 6537952 h 6537951"/>
              <a:gd name="connsiteX2" fmla="*/ 2708272 w 2708271"/>
              <a:gd name="connsiteY2" fmla="*/ 0 h 6537951"/>
            </a:gdLst>
            <a:ahLst/>
            <a:cxnLst>
              <a:cxn ang="0">
                <a:pos x="connsiteX0" y="connsiteY0"/>
              </a:cxn>
              <a:cxn ang="0">
                <a:pos x="connsiteX1" y="connsiteY1"/>
              </a:cxn>
              <a:cxn ang="0">
                <a:pos x="connsiteX2" y="connsiteY2"/>
              </a:cxn>
            </a:cxnLst>
            <a:rect l="l" t="t" r="r" b="b"/>
            <a:pathLst>
              <a:path w="2708271" h="6537951">
                <a:moveTo>
                  <a:pt x="0" y="0"/>
                </a:moveTo>
                <a:lnTo>
                  <a:pt x="0" y="6537952"/>
                </a:lnTo>
                <a:lnTo>
                  <a:pt x="2708272" y="0"/>
                </a:lnTo>
                <a:close/>
              </a:path>
            </a:pathLst>
          </a:custGeom>
          <a:gradFill>
            <a:gsLst>
              <a:gs pos="0">
                <a:srgbClr val="D9D8D6"/>
              </a:gs>
              <a:gs pos="100000">
                <a:srgbClr val="FFFFFF">
                  <a:alpha val="0"/>
                </a:srgbClr>
              </a:gs>
            </a:gsLst>
            <a:lin ang="5400000" scaled="1"/>
          </a:gradFill>
          <a:ln w="6345" cap="flat">
            <a:noFill/>
            <a:prstDash val="solid"/>
            <a:miter/>
          </a:ln>
        </p:spPr>
        <p:txBody>
          <a:bodyPr rtlCol="0" anchor="ctr"/>
          <a:lstStyle/>
          <a:p>
            <a:endParaRPr lang="en-US" dirty="0"/>
          </a:p>
        </p:txBody>
      </p:sp>
      <p:sp>
        <p:nvSpPr>
          <p:cNvPr id="8" name="Freeform 7">
            <a:extLst>
              <a:ext uri="{FF2B5EF4-FFF2-40B4-BE49-F238E27FC236}">
                <a16:creationId xmlns:a16="http://schemas.microsoft.com/office/drawing/2014/main" id="{4E208484-F16C-2E61-42F6-5CCE368D4C24}"/>
              </a:ext>
            </a:extLst>
          </p:cNvPr>
          <p:cNvSpPr/>
          <p:nvPr userDrawn="1"/>
        </p:nvSpPr>
        <p:spPr>
          <a:xfrm>
            <a:off x="9481163" y="316938"/>
            <a:ext cx="2708271" cy="6537951"/>
          </a:xfrm>
          <a:custGeom>
            <a:avLst/>
            <a:gdLst>
              <a:gd name="connsiteX0" fmla="*/ 2708272 w 2708271"/>
              <a:gd name="connsiteY0" fmla="*/ 6537952 h 6537951"/>
              <a:gd name="connsiteX1" fmla="*/ 2708272 w 2708271"/>
              <a:gd name="connsiteY1" fmla="*/ 0 h 6537951"/>
              <a:gd name="connsiteX2" fmla="*/ 0 w 2708271"/>
              <a:gd name="connsiteY2" fmla="*/ 6537952 h 6537951"/>
            </a:gdLst>
            <a:ahLst/>
            <a:cxnLst>
              <a:cxn ang="0">
                <a:pos x="connsiteX0" y="connsiteY0"/>
              </a:cxn>
              <a:cxn ang="0">
                <a:pos x="connsiteX1" y="connsiteY1"/>
              </a:cxn>
              <a:cxn ang="0">
                <a:pos x="connsiteX2" y="connsiteY2"/>
              </a:cxn>
            </a:cxnLst>
            <a:rect l="l" t="t" r="r" b="b"/>
            <a:pathLst>
              <a:path w="2708271" h="6537951">
                <a:moveTo>
                  <a:pt x="2708272" y="6537952"/>
                </a:moveTo>
                <a:lnTo>
                  <a:pt x="2708272" y="0"/>
                </a:lnTo>
                <a:lnTo>
                  <a:pt x="0" y="6537952"/>
                </a:lnTo>
                <a:close/>
              </a:path>
            </a:pathLst>
          </a:custGeom>
          <a:gradFill>
            <a:gsLst>
              <a:gs pos="0">
                <a:srgbClr val="D9D8D6"/>
              </a:gs>
              <a:gs pos="57290">
                <a:srgbClr val="FFFFFF">
                  <a:alpha val="0"/>
                </a:srgbClr>
              </a:gs>
            </a:gsLst>
            <a:lin ang="16200000" scaled="1"/>
          </a:gradFill>
          <a:ln w="6345" cap="flat">
            <a:noFill/>
            <a:prstDash val="solid"/>
            <a:miter/>
          </a:ln>
        </p:spPr>
        <p:txBody>
          <a:bodyPr rtlCol="0" anchor="ctr"/>
          <a:lstStyle/>
          <a:p>
            <a:endParaRPr lang="en-US" dirty="0"/>
          </a:p>
        </p:txBody>
      </p:sp>
      <p:grpSp>
        <p:nvGrpSpPr>
          <p:cNvPr id="18" name="Group 17">
            <a:extLst>
              <a:ext uri="{FF2B5EF4-FFF2-40B4-BE49-F238E27FC236}">
                <a16:creationId xmlns:a16="http://schemas.microsoft.com/office/drawing/2014/main" id="{6312CF30-3CD8-F07A-FA94-08D49EF63279}"/>
              </a:ext>
            </a:extLst>
          </p:cNvPr>
          <p:cNvGrpSpPr/>
          <p:nvPr userDrawn="1"/>
        </p:nvGrpSpPr>
        <p:grpSpPr>
          <a:xfrm>
            <a:off x="5173992" y="1236260"/>
            <a:ext cx="1843979" cy="572380"/>
            <a:chOff x="9959791" y="6018959"/>
            <a:chExt cx="1843979" cy="572380"/>
          </a:xfrm>
        </p:grpSpPr>
        <p:sp>
          <p:nvSpPr>
            <p:cNvPr id="19" name="Freeform 18">
              <a:extLst>
                <a:ext uri="{FF2B5EF4-FFF2-40B4-BE49-F238E27FC236}">
                  <a16:creationId xmlns:a16="http://schemas.microsoft.com/office/drawing/2014/main" id="{C09CC6AD-4C63-A359-9F12-B1B9C241101D}"/>
                </a:ext>
              </a:extLst>
            </p:cNvPr>
            <p:cNvSpPr/>
            <p:nvPr/>
          </p:nvSpPr>
          <p:spPr>
            <a:xfrm>
              <a:off x="9959791" y="6018959"/>
              <a:ext cx="311752" cy="455789"/>
            </a:xfrm>
            <a:custGeom>
              <a:avLst/>
              <a:gdLst>
                <a:gd name="connsiteX0" fmla="*/ 311752 w 311752"/>
                <a:gd name="connsiteY0" fmla="*/ 0 h 455789"/>
                <a:gd name="connsiteX1" fmla="*/ 186741 w 311752"/>
                <a:gd name="connsiteY1" fmla="*/ 0 h 455789"/>
                <a:gd name="connsiteX2" fmla="*/ 0 w 311752"/>
                <a:gd name="connsiteY2" fmla="*/ 455789 h 455789"/>
                <a:gd name="connsiteX3" fmla="*/ 125011 w 311752"/>
                <a:gd name="connsiteY3" fmla="*/ 455789 h 455789"/>
              </a:gdLst>
              <a:ahLst/>
              <a:cxnLst>
                <a:cxn ang="0">
                  <a:pos x="connsiteX0" y="connsiteY0"/>
                </a:cxn>
                <a:cxn ang="0">
                  <a:pos x="connsiteX1" y="connsiteY1"/>
                </a:cxn>
                <a:cxn ang="0">
                  <a:pos x="connsiteX2" y="connsiteY2"/>
                </a:cxn>
                <a:cxn ang="0">
                  <a:pos x="connsiteX3" y="connsiteY3"/>
                </a:cxn>
              </a:cxnLst>
              <a:rect l="l" t="t" r="r" b="b"/>
              <a:pathLst>
                <a:path w="311752" h="455789">
                  <a:moveTo>
                    <a:pt x="311752" y="0"/>
                  </a:moveTo>
                  <a:lnTo>
                    <a:pt x="186741" y="0"/>
                  </a:lnTo>
                  <a:lnTo>
                    <a:pt x="0" y="455789"/>
                  </a:lnTo>
                  <a:lnTo>
                    <a:pt x="125011" y="455789"/>
                  </a:lnTo>
                  <a:close/>
                </a:path>
              </a:pathLst>
            </a:custGeom>
            <a:solidFill>
              <a:srgbClr val="FFB71B"/>
            </a:solidFill>
            <a:ln w="3031"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05319E5D-AD9A-1C77-47D1-DF923CF1139F}"/>
                </a:ext>
              </a:extLst>
            </p:cNvPr>
            <p:cNvSpPr/>
            <p:nvPr/>
          </p:nvSpPr>
          <p:spPr>
            <a:xfrm>
              <a:off x="10237380" y="6033335"/>
              <a:ext cx="250599" cy="441412"/>
            </a:xfrm>
            <a:custGeom>
              <a:avLst/>
              <a:gdLst>
                <a:gd name="connsiteX0" fmla="*/ 62764 w 250599"/>
                <a:gd name="connsiteY0" fmla="*/ 0 h 441412"/>
                <a:gd name="connsiteX1" fmla="*/ 0 w 250599"/>
                <a:gd name="connsiteY1" fmla="*/ 153186 h 441412"/>
                <a:gd name="connsiteX2" fmla="*/ 118081 w 250599"/>
                <a:gd name="connsiteY2" fmla="*/ 441413 h 441412"/>
                <a:gd name="connsiteX3" fmla="*/ 250599 w 250599"/>
                <a:gd name="connsiteY3" fmla="*/ 441413 h 441412"/>
              </a:gdLst>
              <a:ahLst/>
              <a:cxnLst>
                <a:cxn ang="0">
                  <a:pos x="connsiteX0" y="connsiteY0"/>
                </a:cxn>
                <a:cxn ang="0">
                  <a:pos x="connsiteX1" y="connsiteY1"/>
                </a:cxn>
                <a:cxn ang="0">
                  <a:pos x="connsiteX2" y="connsiteY2"/>
                </a:cxn>
                <a:cxn ang="0">
                  <a:pos x="connsiteX3" y="connsiteY3"/>
                </a:cxn>
              </a:cxnLst>
              <a:rect l="l" t="t" r="r" b="b"/>
              <a:pathLst>
                <a:path w="250599" h="441412">
                  <a:moveTo>
                    <a:pt x="62764" y="0"/>
                  </a:moveTo>
                  <a:lnTo>
                    <a:pt x="0" y="153186"/>
                  </a:lnTo>
                  <a:lnTo>
                    <a:pt x="118081" y="441413"/>
                  </a:lnTo>
                  <a:lnTo>
                    <a:pt x="250599" y="441413"/>
                  </a:lnTo>
                  <a:close/>
                </a:path>
              </a:pathLst>
            </a:custGeom>
            <a:solidFill>
              <a:schemeClr val="tx1"/>
            </a:solidFill>
            <a:ln w="3031"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1B7649AE-605C-1A45-2429-9B29D94C348F}"/>
                </a:ext>
              </a:extLst>
            </p:cNvPr>
            <p:cNvSpPr/>
            <p:nvPr/>
          </p:nvSpPr>
          <p:spPr>
            <a:xfrm>
              <a:off x="10513480" y="6148772"/>
              <a:ext cx="314305" cy="327860"/>
            </a:xfrm>
            <a:custGeom>
              <a:avLst/>
              <a:gdLst>
                <a:gd name="connsiteX0" fmla="*/ 213762 w 314305"/>
                <a:gd name="connsiteY0" fmla="*/ 327861 h 327860"/>
                <a:gd name="connsiteX1" fmla="*/ 213762 w 314305"/>
                <a:gd name="connsiteY1" fmla="*/ 139722 h 327860"/>
                <a:gd name="connsiteX2" fmla="*/ 202151 w 314305"/>
                <a:gd name="connsiteY2" fmla="*/ 93523 h 327860"/>
                <a:gd name="connsiteX3" fmla="*/ 166195 w 314305"/>
                <a:gd name="connsiteY3" fmla="*/ 79237 h 327860"/>
                <a:gd name="connsiteX4" fmla="*/ 118537 w 314305"/>
                <a:gd name="connsiteY4" fmla="*/ 98142 h 327860"/>
                <a:gd name="connsiteX5" fmla="*/ 100544 w 314305"/>
                <a:gd name="connsiteY5" fmla="*/ 148749 h 327860"/>
                <a:gd name="connsiteX6" fmla="*/ 100544 w 314305"/>
                <a:gd name="connsiteY6" fmla="*/ 327861 h 327860"/>
                <a:gd name="connsiteX7" fmla="*/ 0 w 314305"/>
                <a:gd name="connsiteY7" fmla="*/ 327861 h 327860"/>
                <a:gd name="connsiteX8" fmla="*/ 0 w 314305"/>
                <a:gd name="connsiteY8" fmla="*/ 7750 h 327860"/>
                <a:gd name="connsiteX9" fmla="*/ 97960 w 314305"/>
                <a:gd name="connsiteY9" fmla="*/ 7750 h 327860"/>
                <a:gd name="connsiteX10" fmla="*/ 97960 w 314305"/>
                <a:gd name="connsiteY10" fmla="*/ 49542 h 327860"/>
                <a:gd name="connsiteX11" fmla="*/ 139357 w 314305"/>
                <a:gd name="connsiteY11" fmla="*/ 13738 h 327860"/>
                <a:gd name="connsiteX12" fmla="*/ 200419 w 314305"/>
                <a:gd name="connsiteY12" fmla="*/ 0 h 327860"/>
                <a:gd name="connsiteX13" fmla="*/ 286191 w 314305"/>
                <a:gd name="connsiteY13" fmla="*/ 33798 h 327860"/>
                <a:gd name="connsiteX14" fmla="*/ 314305 w 314305"/>
                <a:gd name="connsiteY14" fmla="*/ 135193 h 327860"/>
                <a:gd name="connsiteX15" fmla="*/ 314305 w 314305"/>
                <a:gd name="connsiteY15" fmla="*/ 327861 h 327860"/>
                <a:gd name="connsiteX16" fmla="*/ 213762 w 314305"/>
                <a:gd name="connsiteY16" fmla="*/ 327861 h 3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05" h="327860">
                  <a:moveTo>
                    <a:pt x="213762" y="327861"/>
                  </a:moveTo>
                  <a:lnTo>
                    <a:pt x="213762" y="139722"/>
                  </a:lnTo>
                  <a:cubicBezTo>
                    <a:pt x="213762" y="118658"/>
                    <a:pt x="209871" y="103127"/>
                    <a:pt x="202151" y="93523"/>
                  </a:cubicBezTo>
                  <a:cubicBezTo>
                    <a:pt x="194522" y="84040"/>
                    <a:pt x="182425" y="79237"/>
                    <a:pt x="166195" y="79237"/>
                  </a:cubicBezTo>
                  <a:cubicBezTo>
                    <a:pt x="146500" y="79237"/>
                    <a:pt x="130452" y="85590"/>
                    <a:pt x="118537" y="98142"/>
                  </a:cubicBezTo>
                  <a:cubicBezTo>
                    <a:pt x="106592" y="110695"/>
                    <a:pt x="100544" y="127716"/>
                    <a:pt x="100544" y="148749"/>
                  </a:cubicBezTo>
                  <a:lnTo>
                    <a:pt x="100544" y="327861"/>
                  </a:lnTo>
                  <a:lnTo>
                    <a:pt x="0" y="327861"/>
                  </a:lnTo>
                  <a:lnTo>
                    <a:pt x="0" y="7750"/>
                  </a:lnTo>
                  <a:lnTo>
                    <a:pt x="97960" y="7750"/>
                  </a:lnTo>
                  <a:lnTo>
                    <a:pt x="97960" y="49542"/>
                  </a:lnTo>
                  <a:cubicBezTo>
                    <a:pt x="108872" y="34133"/>
                    <a:pt x="122792" y="22096"/>
                    <a:pt x="139357" y="13738"/>
                  </a:cubicBezTo>
                  <a:cubicBezTo>
                    <a:pt x="157350" y="4620"/>
                    <a:pt x="177897" y="0"/>
                    <a:pt x="200419" y="0"/>
                  </a:cubicBezTo>
                  <a:cubicBezTo>
                    <a:pt x="238594" y="0"/>
                    <a:pt x="267438" y="11367"/>
                    <a:pt x="286191" y="33798"/>
                  </a:cubicBezTo>
                  <a:cubicBezTo>
                    <a:pt x="304853" y="56168"/>
                    <a:pt x="314305" y="90270"/>
                    <a:pt x="314305" y="135193"/>
                  </a:cubicBezTo>
                  <a:lnTo>
                    <a:pt x="314305" y="327861"/>
                  </a:lnTo>
                  <a:lnTo>
                    <a:pt x="213762" y="327861"/>
                  </a:lnTo>
                  <a:close/>
                </a:path>
              </a:pathLst>
            </a:custGeom>
            <a:solidFill>
              <a:schemeClr val="tx1"/>
            </a:solidFill>
            <a:ln w="3031"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4F057A10-B10A-F2E1-0DF8-FAECF9FAB675}"/>
                </a:ext>
              </a:extLst>
            </p:cNvPr>
            <p:cNvSpPr/>
            <p:nvPr/>
          </p:nvSpPr>
          <p:spPr>
            <a:xfrm>
              <a:off x="10870672" y="6148772"/>
              <a:ext cx="283576" cy="333027"/>
            </a:xfrm>
            <a:custGeom>
              <a:avLst/>
              <a:gdLst>
                <a:gd name="connsiteX0" fmla="*/ 145193 w 283576"/>
                <a:gd name="connsiteY0" fmla="*/ 333028 h 333027"/>
                <a:gd name="connsiteX1" fmla="*/ 64405 w 283576"/>
                <a:gd name="connsiteY1" fmla="*/ 322967 h 333027"/>
                <a:gd name="connsiteX2" fmla="*/ 973 w 283576"/>
                <a:gd name="connsiteY2" fmla="*/ 294002 h 333027"/>
                <a:gd name="connsiteX3" fmla="*/ 0 w 283576"/>
                <a:gd name="connsiteY3" fmla="*/ 293333 h 333027"/>
                <a:gd name="connsiteX4" fmla="*/ 26929 w 283576"/>
                <a:gd name="connsiteY4" fmla="*/ 223305 h 333027"/>
                <a:gd name="connsiteX5" fmla="*/ 28510 w 283576"/>
                <a:gd name="connsiteY5" fmla="*/ 224369 h 333027"/>
                <a:gd name="connsiteX6" fmla="*/ 84951 w 283576"/>
                <a:gd name="connsiteY6" fmla="*/ 251298 h 333027"/>
                <a:gd name="connsiteX7" fmla="*/ 147138 w 283576"/>
                <a:gd name="connsiteY7" fmla="*/ 260903 h 333027"/>
                <a:gd name="connsiteX8" fmla="*/ 181574 w 283576"/>
                <a:gd name="connsiteY8" fmla="*/ 253699 h 333027"/>
                <a:gd name="connsiteX9" fmla="*/ 193428 w 283576"/>
                <a:gd name="connsiteY9" fmla="*/ 234673 h 333027"/>
                <a:gd name="connsiteX10" fmla="*/ 185313 w 283576"/>
                <a:gd name="connsiteY10" fmla="*/ 217804 h 333027"/>
                <a:gd name="connsiteX11" fmla="*/ 153277 w 283576"/>
                <a:gd name="connsiteY11" fmla="*/ 206436 h 333027"/>
                <a:gd name="connsiteX12" fmla="*/ 101607 w 283576"/>
                <a:gd name="connsiteY12" fmla="*/ 194796 h 333027"/>
                <a:gd name="connsiteX13" fmla="*/ 33373 w 283576"/>
                <a:gd name="connsiteY13" fmla="*/ 162426 h 333027"/>
                <a:gd name="connsiteX14" fmla="*/ 11276 w 283576"/>
                <a:gd name="connsiteY14" fmla="*/ 102246 h 333027"/>
                <a:gd name="connsiteX15" fmla="*/ 28722 w 283576"/>
                <a:gd name="connsiteY15" fmla="*/ 49026 h 333027"/>
                <a:gd name="connsiteX16" fmla="*/ 77779 w 283576"/>
                <a:gd name="connsiteY16" fmla="*/ 13039 h 333027"/>
                <a:gd name="connsiteX17" fmla="*/ 149721 w 283576"/>
                <a:gd name="connsiteY17" fmla="*/ 0 h 333027"/>
                <a:gd name="connsiteX18" fmla="*/ 216680 w 283576"/>
                <a:gd name="connsiteY18" fmla="*/ 10395 h 333027"/>
                <a:gd name="connsiteX19" fmla="*/ 275219 w 283576"/>
                <a:gd name="connsiteY19" fmla="*/ 39664 h 333027"/>
                <a:gd name="connsiteX20" fmla="*/ 276191 w 283576"/>
                <a:gd name="connsiteY20" fmla="*/ 40363 h 333027"/>
                <a:gd name="connsiteX21" fmla="*/ 249201 w 283576"/>
                <a:gd name="connsiteY21" fmla="*/ 107808 h 333027"/>
                <a:gd name="connsiteX22" fmla="*/ 247621 w 283576"/>
                <a:gd name="connsiteY22" fmla="*/ 106714 h 333027"/>
                <a:gd name="connsiteX23" fmla="*/ 149053 w 283576"/>
                <a:gd name="connsiteY23" fmla="*/ 72125 h 333027"/>
                <a:gd name="connsiteX24" fmla="*/ 114312 w 283576"/>
                <a:gd name="connsiteY24" fmla="*/ 79663 h 333027"/>
                <a:gd name="connsiteX25" fmla="*/ 102155 w 283576"/>
                <a:gd name="connsiteY25" fmla="*/ 100300 h 333027"/>
                <a:gd name="connsiteX26" fmla="*/ 109267 w 283576"/>
                <a:gd name="connsiteY26" fmla="*/ 115254 h 333027"/>
                <a:gd name="connsiteX27" fmla="*/ 135862 w 283576"/>
                <a:gd name="connsiteY27" fmla="*/ 125983 h 333027"/>
                <a:gd name="connsiteX28" fmla="*/ 189386 w 283576"/>
                <a:gd name="connsiteY28" fmla="*/ 138232 h 333027"/>
                <a:gd name="connsiteX29" fmla="*/ 260842 w 283576"/>
                <a:gd name="connsiteY29" fmla="*/ 171909 h 333027"/>
                <a:gd name="connsiteX30" fmla="*/ 283577 w 283576"/>
                <a:gd name="connsiteY30" fmla="*/ 233366 h 333027"/>
                <a:gd name="connsiteX31" fmla="*/ 246466 w 283576"/>
                <a:gd name="connsiteY31" fmla="*/ 306615 h 333027"/>
                <a:gd name="connsiteX32" fmla="*/ 145193 w 283576"/>
                <a:gd name="connsiteY32" fmla="*/ 333028 h 333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576" h="333027">
                  <a:moveTo>
                    <a:pt x="145193" y="333028"/>
                  </a:moveTo>
                  <a:cubicBezTo>
                    <a:pt x="115953" y="333028"/>
                    <a:pt x="88751" y="329654"/>
                    <a:pt x="64405" y="322967"/>
                  </a:cubicBezTo>
                  <a:cubicBezTo>
                    <a:pt x="39999" y="316250"/>
                    <a:pt x="18662" y="306524"/>
                    <a:pt x="973" y="294002"/>
                  </a:cubicBezTo>
                  <a:lnTo>
                    <a:pt x="0" y="293333"/>
                  </a:lnTo>
                  <a:lnTo>
                    <a:pt x="26929" y="223305"/>
                  </a:lnTo>
                  <a:lnTo>
                    <a:pt x="28510" y="224369"/>
                  </a:lnTo>
                  <a:cubicBezTo>
                    <a:pt x="45530" y="235858"/>
                    <a:pt x="64527" y="244915"/>
                    <a:pt x="84951" y="251298"/>
                  </a:cubicBezTo>
                  <a:cubicBezTo>
                    <a:pt x="105376" y="257681"/>
                    <a:pt x="126318" y="260903"/>
                    <a:pt x="147138" y="260903"/>
                  </a:cubicBezTo>
                  <a:cubicBezTo>
                    <a:pt x="161879" y="260903"/>
                    <a:pt x="173459" y="258471"/>
                    <a:pt x="181574" y="253699"/>
                  </a:cubicBezTo>
                  <a:cubicBezTo>
                    <a:pt x="189538" y="249019"/>
                    <a:pt x="193428" y="242788"/>
                    <a:pt x="193428" y="234673"/>
                  </a:cubicBezTo>
                  <a:cubicBezTo>
                    <a:pt x="193428" y="227378"/>
                    <a:pt x="190784" y="221846"/>
                    <a:pt x="185313" y="217804"/>
                  </a:cubicBezTo>
                  <a:cubicBezTo>
                    <a:pt x="179690" y="213640"/>
                    <a:pt x="168900" y="209841"/>
                    <a:pt x="153277" y="206436"/>
                  </a:cubicBezTo>
                  <a:lnTo>
                    <a:pt x="101607" y="194796"/>
                  </a:lnTo>
                  <a:cubicBezTo>
                    <a:pt x="70879" y="187896"/>
                    <a:pt x="47931" y="176985"/>
                    <a:pt x="33373" y="162426"/>
                  </a:cubicBezTo>
                  <a:cubicBezTo>
                    <a:pt x="18723" y="147746"/>
                    <a:pt x="11276" y="127503"/>
                    <a:pt x="11276" y="102246"/>
                  </a:cubicBezTo>
                  <a:cubicBezTo>
                    <a:pt x="11276" y="82186"/>
                    <a:pt x="17142" y="64283"/>
                    <a:pt x="28722" y="49026"/>
                  </a:cubicBezTo>
                  <a:cubicBezTo>
                    <a:pt x="40242" y="33829"/>
                    <a:pt x="56746" y="21701"/>
                    <a:pt x="77779" y="13039"/>
                  </a:cubicBezTo>
                  <a:cubicBezTo>
                    <a:pt x="98750" y="4377"/>
                    <a:pt x="122944" y="0"/>
                    <a:pt x="149721" y="0"/>
                  </a:cubicBezTo>
                  <a:cubicBezTo>
                    <a:pt x="172547" y="0"/>
                    <a:pt x="195069" y="3495"/>
                    <a:pt x="216680" y="10395"/>
                  </a:cubicBezTo>
                  <a:cubicBezTo>
                    <a:pt x="238290" y="17325"/>
                    <a:pt x="257985" y="27172"/>
                    <a:pt x="275219" y="39664"/>
                  </a:cubicBezTo>
                  <a:lnTo>
                    <a:pt x="276191" y="40363"/>
                  </a:lnTo>
                  <a:lnTo>
                    <a:pt x="249201" y="107808"/>
                  </a:lnTo>
                  <a:lnTo>
                    <a:pt x="247621" y="106714"/>
                  </a:lnTo>
                  <a:cubicBezTo>
                    <a:pt x="214461" y="83766"/>
                    <a:pt x="181301" y="72125"/>
                    <a:pt x="149053" y="72125"/>
                  </a:cubicBezTo>
                  <a:cubicBezTo>
                    <a:pt x="134312" y="72125"/>
                    <a:pt x="122640" y="74648"/>
                    <a:pt x="114312" y="79663"/>
                  </a:cubicBezTo>
                  <a:cubicBezTo>
                    <a:pt x="106136" y="84587"/>
                    <a:pt x="102155" y="91334"/>
                    <a:pt x="102155" y="100300"/>
                  </a:cubicBezTo>
                  <a:cubicBezTo>
                    <a:pt x="102155" y="106744"/>
                    <a:pt x="104495" y="111637"/>
                    <a:pt x="109267" y="115254"/>
                  </a:cubicBezTo>
                  <a:cubicBezTo>
                    <a:pt x="114251" y="118993"/>
                    <a:pt x="123218" y="122610"/>
                    <a:pt x="135862" y="125983"/>
                  </a:cubicBezTo>
                  <a:lnTo>
                    <a:pt x="189386" y="138232"/>
                  </a:lnTo>
                  <a:cubicBezTo>
                    <a:pt x="221816" y="145588"/>
                    <a:pt x="245858" y="156894"/>
                    <a:pt x="260842" y="171909"/>
                  </a:cubicBezTo>
                  <a:cubicBezTo>
                    <a:pt x="275918" y="186984"/>
                    <a:pt x="283577" y="207652"/>
                    <a:pt x="283577" y="233366"/>
                  </a:cubicBezTo>
                  <a:cubicBezTo>
                    <a:pt x="283577" y="264307"/>
                    <a:pt x="271085" y="288926"/>
                    <a:pt x="246466" y="306615"/>
                  </a:cubicBezTo>
                  <a:cubicBezTo>
                    <a:pt x="222029" y="324122"/>
                    <a:pt x="187927" y="333028"/>
                    <a:pt x="145193" y="333028"/>
                  </a:cubicBezTo>
                  <a:close/>
                </a:path>
              </a:pathLst>
            </a:custGeom>
            <a:solidFill>
              <a:schemeClr val="tx1"/>
            </a:solidFill>
            <a:ln w="3031"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37A377BC-5F25-12B0-F2F0-C553EBFF2535}"/>
                </a:ext>
              </a:extLst>
            </p:cNvPr>
            <p:cNvSpPr/>
            <p:nvPr/>
          </p:nvSpPr>
          <p:spPr>
            <a:xfrm>
              <a:off x="11520133" y="6148802"/>
              <a:ext cx="283637" cy="332997"/>
            </a:xfrm>
            <a:custGeom>
              <a:avLst/>
              <a:gdLst>
                <a:gd name="connsiteX0" fmla="*/ 145223 w 283637"/>
                <a:gd name="connsiteY0" fmla="*/ 332997 h 332997"/>
                <a:gd name="connsiteX1" fmla="*/ 64435 w 283637"/>
                <a:gd name="connsiteY1" fmla="*/ 322937 h 332997"/>
                <a:gd name="connsiteX2" fmla="*/ 972 w 283637"/>
                <a:gd name="connsiteY2" fmla="*/ 293971 h 332997"/>
                <a:gd name="connsiteX3" fmla="*/ 0 w 283637"/>
                <a:gd name="connsiteY3" fmla="*/ 293303 h 332997"/>
                <a:gd name="connsiteX4" fmla="*/ 26960 w 283637"/>
                <a:gd name="connsiteY4" fmla="*/ 223275 h 332997"/>
                <a:gd name="connsiteX5" fmla="*/ 28540 w 283637"/>
                <a:gd name="connsiteY5" fmla="*/ 224339 h 332997"/>
                <a:gd name="connsiteX6" fmla="*/ 84982 w 283637"/>
                <a:gd name="connsiteY6" fmla="*/ 251268 h 332997"/>
                <a:gd name="connsiteX7" fmla="*/ 147168 w 283637"/>
                <a:gd name="connsiteY7" fmla="*/ 260872 h 332997"/>
                <a:gd name="connsiteX8" fmla="*/ 181605 w 283637"/>
                <a:gd name="connsiteY8" fmla="*/ 253669 h 332997"/>
                <a:gd name="connsiteX9" fmla="*/ 193458 w 283637"/>
                <a:gd name="connsiteY9" fmla="*/ 234642 h 332997"/>
                <a:gd name="connsiteX10" fmla="*/ 185343 w 283637"/>
                <a:gd name="connsiteY10" fmla="*/ 217804 h 332997"/>
                <a:gd name="connsiteX11" fmla="*/ 153308 w 283637"/>
                <a:gd name="connsiteY11" fmla="*/ 206436 h 332997"/>
                <a:gd name="connsiteX12" fmla="*/ 101638 w 283637"/>
                <a:gd name="connsiteY12" fmla="*/ 194796 h 332997"/>
                <a:gd name="connsiteX13" fmla="*/ 33434 w 283637"/>
                <a:gd name="connsiteY13" fmla="*/ 162426 h 332997"/>
                <a:gd name="connsiteX14" fmla="*/ 11367 w 283637"/>
                <a:gd name="connsiteY14" fmla="*/ 102246 h 332997"/>
                <a:gd name="connsiteX15" fmla="*/ 28783 w 283637"/>
                <a:gd name="connsiteY15" fmla="*/ 49026 h 332997"/>
                <a:gd name="connsiteX16" fmla="*/ 77839 w 283637"/>
                <a:gd name="connsiteY16" fmla="*/ 13039 h 332997"/>
                <a:gd name="connsiteX17" fmla="*/ 149782 w 283637"/>
                <a:gd name="connsiteY17" fmla="*/ 0 h 332997"/>
                <a:gd name="connsiteX18" fmla="*/ 216740 w 283637"/>
                <a:gd name="connsiteY18" fmla="*/ 10395 h 332997"/>
                <a:gd name="connsiteX19" fmla="*/ 275279 w 283637"/>
                <a:gd name="connsiteY19" fmla="*/ 39664 h 332997"/>
                <a:gd name="connsiteX20" fmla="*/ 276221 w 283637"/>
                <a:gd name="connsiteY20" fmla="*/ 40363 h 332997"/>
                <a:gd name="connsiteX21" fmla="*/ 249262 w 283637"/>
                <a:gd name="connsiteY21" fmla="*/ 107808 h 332997"/>
                <a:gd name="connsiteX22" fmla="*/ 247682 w 283637"/>
                <a:gd name="connsiteY22" fmla="*/ 106714 h 332997"/>
                <a:gd name="connsiteX23" fmla="*/ 149113 w 283637"/>
                <a:gd name="connsiteY23" fmla="*/ 72125 h 332997"/>
                <a:gd name="connsiteX24" fmla="*/ 114373 w 283637"/>
                <a:gd name="connsiteY24" fmla="*/ 79663 h 332997"/>
                <a:gd name="connsiteX25" fmla="*/ 102185 w 283637"/>
                <a:gd name="connsiteY25" fmla="*/ 100300 h 332997"/>
                <a:gd name="connsiteX26" fmla="*/ 109328 w 283637"/>
                <a:gd name="connsiteY26" fmla="*/ 115224 h 332997"/>
                <a:gd name="connsiteX27" fmla="*/ 135922 w 283637"/>
                <a:gd name="connsiteY27" fmla="*/ 125953 h 332997"/>
                <a:gd name="connsiteX28" fmla="*/ 189477 w 283637"/>
                <a:gd name="connsiteY28" fmla="*/ 138202 h 332997"/>
                <a:gd name="connsiteX29" fmla="*/ 260933 w 283637"/>
                <a:gd name="connsiteY29" fmla="*/ 171878 h 332997"/>
                <a:gd name="connsiteX30" fmla="*/ 283638 w 283637"/>
                <a:gd name="connsiteY30" fmla="*/ 233335 h 332997"/>
                <a:gd name="connsiteX31" fmla="*/ 246527 w 283637"/>
                <a:gd name="connsiteY31" fmla="*/ 306585 h 332997"/>
                <a:gd name="connsiteX32" fmla="*/ 145223 w 283637"/>
                <a:gd name="connsiteY32" fmla="*/ 332997 h 33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3637" h="332997">
                  <a:moveTo>
                    <a:pt x="145223" y="332997"/>
                  </a:moveTo>
                  <a:cubicBezTo>
                    <a:pt x="115953" y="332997"/>
                    <a:pt x="88781" y="329624"/>
                    <a:pt x="64435" y="322937"/>
                  </a:cubicBezTo>
                  <a:cubicBezTo>
                    <a:pt x="40059" y="316250"/>
                    <a:pt x="18692" y="306494"/>
                    <a:pt x="972" y="293971"/>
                  </a:cubicBezTo>
                  <a:lnTo>
                    <a:pt x="0" y="293303"/>
                  </a:lnTo>
                  <a:lnTo>
                    <a:pt x="26960" y="223275"/>
                  </a:lnTo>
                  <a:lnTo>
                    <a:pt x="28540" y="224339"/>
                  </a:lnTo>
                  <a:cubicBezTo>
                    <a:pt x="45530" y="235828"/>
                    <a:pt x="64527" y="244885"/>
                    <a:pt x="84982" y="251268"/>
                  </a:cubicBezTo>
                  <a:cubicBezTo>
                    <a:pt x="105407" y="257650"/>
                    <a:pt x="126348" y="260872"/>
                    <a:pt x="147168" y="260872"/>
                  </a:cubicBezTo>
                  <a:cubicBezTo>
                    <a:pt x="161909" y="260872"/>
                    <a:pt x="173489" y="258441"/>
                    <a:pt x="181605" y="253669"/>
                  </a:cubicBezTo>
                  <a:cubicBezTo>
                    <a:pt x="189568" y="248988"/>
                    <a:pt x="193458" y="242757"/>
                    <a:pt x="193458" y="234642"/>
                  </a:cubicBezTo>
                  <a:cubicBezTo>
                    <a:pt x="193458" y="227317"/>
                    <a:pt x="190814" y="221816"/>
                    <a:pt x="185343" y="217804"/>
                  </a:cubicBezTo>
                  <a:cubicBezTo>
                    <a:pt x="179720" y="213640"/>
                    <a:pt x="168961" y="209841"/>
                    <a:pt x="153308" y="206436"/>
                  </a:cubicBezTo>
                  <a:lnTo>
                    <a:pt x="101638" y="194796"/>
                  </a:lnTo>
                  <a:cubicBezTo>
                    <a:pt x="70940" y="187896"/>
                    <a:pt x="47992" y="176985"/>
                    <a:pt x="33434" y="162426"/>
                  </a:cubicBezTo>
                  <a:cubicBezTo>
                    <a:pt x="18784" y="147776"/>
                    <a:pt x="11367" y="127533"/>
                    <a:pt x="11367" y="102246"/>
                  </a:cubicBezTo>
                  <a:cubicBezTo>
                    <a:pt x="11367" y="82216"/>
                    <a:pt x="17233" y="64283"/>
                    <a:pt x="28783" y="49026"/>
                  </a:cubicBezTo>
                  <a:cubicBezTo>
                    <a:pt x="40302" y="33829"/>
                    <a:pt x="56806" y="21701"/>
                    <a:pt x="77839" y="13039"/>
                  </a:cubicBezTo>
                  <a:cubicBezTo>
                    <a:pt x="98811" y="4377"/>
                    <a:pt x="123005" y="0"/>
                    <a:pt x="149782" y="0"/>
                  </a:cubicBezTo>
                  <a:cubicBezTo>
                    <a:pt x="172638" y="0"/>
                    <a:pt x="195160" y="3495"/>
                    <a:pt x="216740" y="10395"/>
                  </a:cubicBezTo>
                  <a:cubicBezTo>
                    <a:pt x="238351" y="17325"/>
                    <a:pt x="258076" y="27172"/>
                    <a:pt x="275279" y="39664"/>
                  </a:cubicBezTo>
                  <a:lnTo>
                    <a:pt x="276221" y="40363"/>
                  </a:lnTo>
                  <a:lnTo>
                    <a:pt x="249262" y="107808"/>
                  </a:lnTo>
                  <a:lnTo>
                    <a:pt x="247682" y="106714"/>
                  </a:lnTo>
                  <a:cubicBezTo>
                    <a:pt x="214521" y="83766"/>
                    <a:pt x="181331" y="72125"/>
                    <a:pt x="149113" y="72125"/>
                  </a:cubicBezTo>
                  <a:cubicBezTo>
                    <a:pt x="134403" y="72125"/>
                    <a:pt x="122701" y="74648"/>
                    <a:pt x="114373" y="79663"/>
                  </a:cubicBezTo>
                  <a:cubicBezTo>
                    <a:pt x="106167" y="84587"/>
                    <a:pt x="102185" y="91334"/>
                    <a:pt x="102185" y="100300"/>
                  </a:cubicBezTo>
                  <a:cubicBezTo>
                    <a:pt x="102185" y="106744"/>
                    <a:pt x="104525" y="111637"/>
                    <a:pt x="109328" y="115224"/>
                  </a:cubicBezTo>
                  <a:cubicBezTo>
                    <a:pt x="114312" y="118962"/>
                    <a:pt x="123248" y="122579"/>
                    <a:pt x="135922" y="125953"/>
                  </a:cubicBezTo>
                  <a:lnTo>
                    <a:pt x="189477" y="138202"/>
                  </a:lnTo>
                  <a:cubicBezTo>
                    <a:pt x="221907" y="145557"/>
                    <a:pt x="245949" y="156894"/>
                    <a:pt x="260933" y="171878"/>
                  </a:cubicBezTo>
                  <a:cubicBezTo>
                    <a:pt x="276009" y="186954"/>
                    <a:pt x="283638" y="207652"/>
                    <a:pt x="283638" y="233335"/>
                  </a:cubicBezTo>
                  <a:cubicBezTo>
                    <a:pt x="283638" y="264276"/>
                    <a:pt x="271146" y="288926"/>
                    <a:pt x="246527" y="306585"/>
                  </a:cubicBezTo>
                  <a:cubicBezTo>
                    <a:pt x="222029" y="324092"/>
                    <a:pt x="187957" y="332997"/>
                    <a:pt x="145223" y="332997"/>
                  </a:cubicBezTo>
                  <a:close/>
                </a:path>
              </a:pathLst>
            </a:custGeom>
            <a:solidFill>
              <a:schemeClr val="tx1"/>
            </a:solidFill>
            <a:ln w="3031"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81BEDA3B-9A35-00C4-5EBF-8F4B17CB9557}"/>
                </a:ext>
              </a:extLst>
            </p:cNvPr>
            <p:cNvSpPr/>
            <p:nvPr/>
          </p:nvSpPr>
          <p:spPr>
            <a:xfrm>
              <a:off x="11175008" y="6158437"/>
              <a:ext cx="340869" cy="432902"/>
            </a:xfrm>
            <a:custGeom>
              <a:avLst/>
              <a:gdLst>
                <a:gd name="connsiteX0" fmla="*/ 246679 w 340869"/>
                <a:gd name="connsiteY0" fmla="*/ 0 h 432902"/>
                <a:gd name="connsiteX1" fmla="*/ 170450 w 340869"/>
                <a:gd name="connsiteY1" fmla="*/ 186042 h 432902"/>
                <a:gd name="connsiteX2" fmla="*/ 94191 w 340869"/>
                <a:gd name="connsiteY2" fmla="*/ 0 h 432902"/>
                <a:gd name="connsiteX3" fmla="*/ 0 w 340869"/>
                <a:gd name="connsiteY3" fmla="*/ 0 h 432902"/>
                <a:gd name="connsiteX4" fmla="*/ 123339 w 340869"/>
                <a:gd name="connsiteY4" fmla="*/ 301023 h 432902"/>
                <a:gd name="connsiteX5" fmla="*/ 69299 w 340869"/>
                <a:gd name="connsiteY5" fmla="*/ 432903 h 432902"/>
                <a:gd name="connsiteX6" fmla="*/ 163490 w 340869"/>
                <a:gd name="connsiteY6" fmla="*/ 432903 h 432902"/>
                <a:gd name="connsiteX7" fmla="*/ 340870 w 340869"/>
                <a:gd name="connsiteY7" fmla="*/ 0 h 4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869" h="432902">
                  <a:moveTo>
                    <a:pt x="246679" y="0"/>
                  </a:moveTo>
                  <a:lnTo>
                    <a:pt x="170450" y="186042"/>
                  </a:lnTo>
                  <a:lnTo>
                    <a:pt x="94191" y="0"/>
                  </a:lnTo>
                  <a:lnTo>
                    <a:pt x="0" y="0"/>
                  </a:lnTo>
                  <a:lnTo>
                    <a:pt x="123339" y="301023"/>
                  </a:lnTo>
                  <a:lnTo>
                    <a:pt x="69299" y="432903"/>
                  </a:lnTo>
                  <a:lnTo>
                    <a:pt x="163490" y="432903"/>
                  </a:lnTo>
                  <a:lnTo>
                    <a:pt x="340870" y="0"/>
                  </a:lnTo>
                  <a:close/>
                </a:path>
              </a:pathLst>
            </a:custGeom>
            <a:solidFill>
              <a:schemeClr val="tx1"/>
            </a:solidFill>
            <a:ln w="3031" cap="flat">
              <a:noFill/>
              <a:prstDash val="solid"/>
              <a:miter/>
            </a:ln>
          </p:spPr>
          <p:txBody>
            <a:bodyPr rtlCol="0" anchor="ctr"/>
            <a:lstStyle/>
            <a:p>
              <a:endParaRPr lang="en-US" dirty="0"/>
            </a:p>
          </p:txBody>
        </p:sp>
      </p:grpSp>
      <p:sp>
        <p:nvSpPr>
          <p:cNvPr id="2" name="Title 1"/>
          <p:cNvSpPr>
            <a:spLocks noGrp="1"/>
          </p:cNvSpPr>
          <p:nvPr userDrawn="1">
            <p:ph type="title"/>
          </p:nvPr>
        </p:nvSpPr>
        <p:spPr>
          <a:xfrm>
            <a:off x="1066800" y="3047999"/>
            <a:ext cx="10058400" cy="1524001"/>
          </a:xfrm>
        </p:spPr>
        <p:txBody>
          <a:bodyPr anchor="t" anchorCtr="0"/>
          <a:lstStyle>
            <a:lvl1pPr algn="ctr">
              <a:defRPr sz="4400">
                <a:solidFill>
                  <a:schemeClr val="tx1"/>
                </a:solidFill>
              </a:defRPr>
            </a:lvl1pPr>
          </a:lstStyle>
          <a:p>
            <a:r>
              <a:rPr lang="en-US"/>
              <a:t>Click to edit Master title style</a:t>
            </a:r>
            <a:endParaRPr lang="en-US" dirty="0"/>
          </a:p>
        </p:txBody>
      </p:sp>
      <p:sp>
        <p:nvSpPr>
          <p:cNvPr id="3" name="Text Placeholder 2"/>
          <p:cNvSpPr>
            <a:spLocks noGrp="1"/>
          </p:cNvSpPr>
          <p:nvPr userDrawn="1">
            <p:ph type="body" idx="1"/>
          </p:nvPr>
        </p:nvSpPr>
        <p:spPr>
          <a:xfrm>
            <a:off x="2713327" y="4970463"/>
            <a:ext cx="6766053" cy="74453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fld id="{BC55155B-809E-C143-822C-E7956EE070A4}" type="datetime5">
              <a:rPr lang="en-US" smtClean="0"/>
              <a:t>9-Sep-25</a:t>
            </a:fld>
            <a:endParaRPr lang="en-US" dirty="0"/>
          </a:p>
        </p:txBody>
      </p:sp>
      <p:sp>
        <p:nvSpPr>
          <p:cNvPr id="5" name="Footer Placeholder 4"/>
          <p:cNvSpPr>
            <a:spLocks noGrp="1"/>
          </p:cNvSpPr>
          <p:nvPr userDrawn="1">
            <p:ph type="ftr" sz="quarter" idx="11"/>
          </p:nvPr>
        </p:nvSpPr>
        <p:spPr/>
        <p:txBody>
          <a:bodyPr/>
          <a:lstStyle/>
          <a:p>
            <a:r>
              <a:rPr lang="en-US" dirty="0"/>
              <a:t>©2023 ANSYS / Confidential</a:t>
            </a:r>
          </a:p>
        </p:txBody>
      </p:sp>
      <p:sp>
        <p:nvSpPr>
          <p:cNvPr id="6" name="Slide Number Placeholder 5"/>
          <p:cNvSpPr>
            <a:spLocks noGrp="1"/>
          </p:cNvSpPr>
          <p:nvPr userDrawn="1">
            <p:ph type="sldNum" sz="quarter" idx="12"/>
          </p:nvPr>
        </p:nvSpPr>
        <p:spPr/>
        <p:txBody>
          <a:bodyPr/>
          <a:lstStyle/>
          <a:p>
            <a:fld id="{1909D2FC-EBC3-4E88-8B9A-2F52EBFF7A54}" type="slidenum">
              <a:rPr lang="en-US" smtClean="0"/>
              <a:t>‹#›</a:t>
            </a:fld>
            <a:endParaRPr lang="en-US" dirty="0"/>
          </a:p>
        </p:txBody>
      </p:sp>
      <p:sp>
        <p:nvSpPr>
          <p:cNvPr id="9" name="TextBox 8">
            <a:extLst>
              <a:ext uri="{FF2B5EF4-FFF2-40B4-BE49-F238E27FC236}">
                <a16:creationId xmlns:a16="http://schemas.microsoft.com/office/drawing/2014/main" id="{BF64FD8F-300F-2774-61A4-6A1CA239C933}"/>
              </a:ext>
            </a:extLst>
          </p:cNvPr>
          <p:cNvSpPr txBox="1"/>
          <p:nvPr userDrawn="1"/>
        </p:nvSpPr>
        <p:spPr>
          <a:xfrm>
            <a:off x="3351015" y="6515620"/>
            <a:ext cx="5486400" cy="189980"/>
          </a:xfrm>
          <a:prstGeom prst="rect">
            <a:avLst/>
          </a:prstGeom>
          <a:noFill/>
        </p:spPr>
        <p:txBody>
          <a:bodyPr wrap="square" lIns="0" tIns="0" rIns="0" bIns="0" rtlCol="0" anchor="b">
            <a:noAutofit/>
          </a:bodyPr>
          <a:lstStyle/>
          <a:p>
            <a:pPr algn="ctr"/>
            <a:r>
              <a:rPr lang="en-US" sz="1000" dirty="0">
                <a:solidFill>
                  <a:srgbClr val="999999"/>
                </a:solidFill>
              </a:rPr>
              <a:t>©</a:t>
            </a:r>
            <a:fld id="{C9B44192-EA88-A449-9D23-2AE65D60B789}" type="datetimeyyyy">
              <a:rPr lang="en-US" sz="1000" smtClean="0">
                <a:solidFill>
                  <a:srgbClr val="999999"/>
                </a:solidFill>
              </a:rPr>
              <a:t>2025</a:t>
            </a:fld>
            <a:r>
              <a:rPr lang="en-US" sz="1000" dirty="0">
                <a:solidFill>
                  <a:srgbClr val="999999"/>
                </a:solidFill>
              </a:rPr>
              <a:t> ANSYS, Inc.</a:t>
            </a:r>
          </a:p>
        </p:txBody>
      </p:sp>
    </p:spTree>
    <p:extLst>
      <p:ext uri="{BB962C8B-B14F-4D97-AF65-F5344CB8AC3E}">
        <p14:creationId xmlns:p14="http://schemas.microsoft.com/office/powerpoint/2010/main" val="3261266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609600" y="1295400"/>
            <a:ext cx="10972800" cy="5029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DF2BE725-F1B0-7243-BAC8-43B25DA2BC48}"/>
              </a:ext>
            </a:extLst>
          </p:cNvPr>
          <p:cNvSpPr>
            <a:spLocks noGrp="1"/>
          </p:cNvSpPr>
          <p:nvPr>
            <p:ph type="dt" sz="half" idx="10"/>
          </p:nvPr>
        </p:nvSpPr>
        <p:spPr/>
        <p:txBody>
          <a:bodyPr/>
          <a:lstStyle/>
          <a:p>
            <a:fld id="{7E4BBA83-940A-D344-8476-F6C53B5C9486}" type="datetime5">
              <a:rPr lang="en-US" smtClean="0"/>
              <a:t>9-Sep-25</a:t>
            </a:fld>
            <a:endParaRPr lang="en-US" dirty="0"/>
          </a:p>
        </p:txBody>
      </p:sp>
      <p:sp>
        <p:nvSpPr>
          <p:cNvPr id="8" name="Footer Placeholder 7">
            <a:extLst>
              <a:ext uri="{FF2B5EF4-FFF2-40B4-BE49-F238E27FC236}">
                <a16:creationId xmlns:a16="http://schemas.microsoft.com/office/drawing/2014/main" id="{3EA6356A-FB64-5C40-8589-6A136590A773}"/>
              </a:ext>
            </a:extLst>
          </p:cNvPr>
          <p:cNvSpPr>
            <a:spLocks noGrp="1"/>
          </p:cNvSpPr>
          <p:nvPr>
            <p:ph type="ftr" sz="quarter" idx="11"/>
          </p:nvPr>
        </p:nvSpPr>
        <p:spPr/>
        <p:txBody>
          <a:bodyPr/>
          <a:lstStyle/>
          <a:p>
            <a:r>
              <a:rPr lang="en-US" dirty="0"/>
              <a:t>©2023 ANSYS / Confidential</a:t>
            </a:r>
          </a:p>
        </p:txBody>
      </p:sp>
      <p:sp>
        <p:nvSpPr>
          <p:cNvPr id="9" name="Slide Number Placeholder 8">
            <a:extLst>
              <a:ext uri="{FF2B5EF4-FFF2-40B4-BE49-F238E27FC236}">
                <a16:creationId xmlns:a16="http://schemas.microsoft.com/office/drawing/2014/main" id="{043763EC-58C9-9643-8F7D-42A80860E669}"/>
              </a:ext>
            </a:extLst>
          </p:cNvPr>
          <p:cNvSpPr>
            <a:spLocks noGrp="1"/>
          </p:cNvSpPr>
          <p:nvPr>
            <p:ph type="sldNum" sz="quarter" idx="12"/>
          </p:nvPr>
        </p:nvSpPr>
        <p:spPr/>
        <p:txBody>
          <a:bodyPr/>
          <a:lstStyle/>
          <a:p>
            <a:fld id="{1909D2FC-EBC3-4E88-8B9A-2F52EBFF7A54}" type="slidenum">
              <a:rPr lang="en-US" smtClean="0"/>
              <a:pPr/>
              <a:t>‹#›</a:t>
            </a:fld>
            <a:endParaRPr lang="en-US" dirty="0"/>
          </a:p>
        </p:txBody>
      </p:sp>
    </p:spTree>
    <p:extLst>
      <p:ext uri="{BB962C8B-B14F-4D97-AF65-F5344CB8AC3E}">
        <p14:creationId xmlns:p14="http://schemas.microsoft.com/office/powerpoint/2010/main" val="713132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ecklis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EF18AD-72D0-A088-8C9C-E0ED35491A8D}"/>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50" name="TextBox 49">
            <a:extLst>
              <a:ext uri="{FF2B5EF4-FFF2-40B4-BE49-F238E27FC236}">
                <a16:creationId xmlns:a16="http://schemas.microsoft.com/office/drawing/2014/main" id="{0FF5CC29-E70A-42E0-E10D-676414208801}"/>
              </a:ext>
            </a:extLst>
          </p:cNvPr>
          <p:cNvSpPr txBox="1"/>
          <p:nvPr userDrawn="1"/>
        </p:nvSpPr>
        <p:spPr>
          <a:xfrm>
            <a:off x="533400" y="207005"/>
            <a:ext cx="9144000" cy="584775"/>
          </a:xfrm>
          <a:prstGeom prst="rect">
            <a:avLst/>
          </a:prstGeom>
          <a:noFill/>
        </p:spPr>
        <p:txBody>
          <a:bodyPr wrap="square">
            <a:spAutoFit/>
          </a:bodyPr>
          <a:lstStyle/>
          <a:p>
            <a:r>
              <a:rPr lang="en-US" sz="3200" dirty="0"/>
              <a:t>Resource Submission Checklist &amp; Process</a:t>
            </a:r>
          </a:p>
        </p:txBody>
      </p:sp>
      <p:grpSp>
        <p:nvGrpSpPr>
          <p:cNvPr id="46" name="Group 45">
            <a:extLst>
              <a:ext uri="{FF2B5EF4-FFF2-40B4-BE49-F238E27FC236}">
                <a16:creationId xmlns:a16="http://schemas.microsoft.com/office/drawing/2014/main" id="{D38A8E9C-12A4-7ED4-C180-3666143E5674}"/>
              </a:ext>
            </a:extLst>
          </p:cNvPr>
          <p:cNvGrpSpPr/>
          <p:nvPr userDrawn="1"/>
        </p:nvGrpSpPr>
        <p:grpSpPr>
          <a:xfrm>
            <a:off x="468573" y="2008728"/>
            <a:ext cx="3505200" cy="369332"/>
            <a:chOff x="533400" y="1115298"/>
            <a:chExt cx="3505200" cy="369332"/>
          </a:xfrm>
        </p:grpSpPr>
        <p:sp>
          <p:nvSpPr>
            <p:cNvPr id="47" name="Rectangle 46">
              <a:extLst>
                <a:ext uri="{FF2B5EF4-FFF2-40B4-BE49-F238E27FC236}">
                  <a16:creationId xmlns:a16="http://schemas.microsoft.com/office/drawing/2014/main" id="{B17A6E40-190B-2212-058B-0C1AA1829582}"/>
                </a:ext>
              </a:extLst>
            </p:cNvPr>
            <p:cNvSpPr/>
            <p:nvPr/>
          </p:nvSpPr>
          <p:spPr>
            <a:xfrm>
              <a:off x="533400" y="114300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48" name="TextBox 47">
              <a:extLst>
                <a:ext uri="{FF2B5EF4-FFF2-40B4-BE49-F238E27FC236}">
                  <a16:creationId xmlns:a16="http://schemas.microsoft.com/office/drawing/2014/main" id="{FC66C7B7-CC7B-3EB2-A5A4-38F2B646F8DC}"/>
                </a:ext>
              </a:extLst>
            </p:cNvPr>
            <p:cNvSpPr txBox="1"/>
            <p:nvPr/>
          </p:nvSpPr>
          <p:spPr>
            <a:xfrm>
              <a:off x="1078900" y="1115298"/>
              <a:ext cx="2959700" cy="369332"/>
            </a:xfrm>
            <a:prstGeom prst="rect">
              <a:avLst/>
            </a:prstGeom>
            <a:noFill/>
          </p:spPr>
          <p:txBody>
            <a:bodyPr wrap="square" rtlCol="0">
              <a:spAutoFit/>
            </a:bodyPr>
            <a:lstStyle/>
            <a:p>
              <a:r>
                <a:rPr lang="en-US" dirty="0"/>
                <a:t>Resource final draft</a:t>
              </a:r>
            </a:p>
          </p:txBody>
        </p:sp>
      </p:grpSp>
      <p:grpSp>
        <p:nvGrpSpPr>
          <p:cNvPr id="49" name="Group 48">
            <a:extLst>
              <a:ext uri="{FF2B5EF4-FFF2-40B4-BE49-F238E27FC236}">
                <a16:creationId xmlns:a16="http://schemas.microsoft.com/office/drawing/2014/main" id="{50E7B9E5-9A29-516E-0BC4-AF3DDB21EA8E}"/>
              </a:ext>
            </a:extLst>
          </p:cNvPr>
          <p:cNvGrpSpPr/>
          <p:nvPr userDrawn="1"/>
        </p:nvGrpSpPr>
        <p:grpSpPr>
          <a:xfrm>
            <a:off x="468573" y="2966086"/>
            <a:ext cx="5480554" cy="584775"/>
            <a:chOff x="533400" y="2981374"/>
            <a:chExt cx="5480554" cy="584775"/>
          </a:xfrm>
        </p:grpSpPr>
        <p:sp>
          <p:nvSpPr>
            <p:cNvPr id="51" name="Rectangle 50">
              <a:extLst>
                <a:ext uri="{FF2B5EF4-FFF2-40B4-BE49-F238E27FC236}">
                  <a16:creationId xmlns:a16="http://schemas.microsoft.com/office/drawing/2014/main" id="{304D57DD-30EB-6AF5-051D-31705F3C7A97}"/>
                </a:ext>
              </a:extLst>
            </p:cNvPr>
            <p:cNvSpPr/>
            <p:nvPr/>
          </p:nvSpPr>
          <p:spPr>
            <a:xfrm>
              <a:off x="533400" y="312136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2" name="TextBox 51">
              <a:extLst>
                <a:ext uri="{FF2B5EF4-FFF2-40B4-BE49-F238E27FC236}">
                  <a16:creationId xmlns:a16="http://schemas.microsoft.com/office/drawing/2014/main" id="{30702621-5FDF-11A0-51A1-C4B919B7F21F}"/>
                </a:ext>
              </a:extLst>
            </p:cNvPr>
            <p:cNvSpPr txBox="1"/>
            <p:nvPr/>
          </p:nvSpPr>
          <p:spPr>
            <a:xfrm>
              <a:off x="1073054" y="2981374"/>
              <a:ext cx="4940900" cy="584775"/>
            </a:xfrm>
            <a:prstGeom prst="rect">
              <a:avLst/>
            </a:prstGeom>
            <a:noFill/>
          </p:spPr>
          <p:txBody>
            <a:bodyPr wrap="square" rtlCol="0">
              <a:spAutoFit/>
            </a:bodyPr>
            <a:lstStyle/>
            <a:p>
              <a:r>
                <a:rPr lang="en-US" dirty="0"/>
                <a:t>Resource development software files </a:t>
              </a:r>
              <a:br>
                <a:rPr lang="en-US" dirty="0"/>
              </a:br>
              <a:r>
                <a:rPr lang="en-US" sz="1400" dirty="0">
                  <a:solidFill>
                    <a:schemeClr val="bg1">
                      <a:lumMod val="50000"/>
                    </a:schemeClr>
                  </a:solidFill>
                </a:rPr>
                <a:t>(make clear if any should be uploaded with resource document)</a:t>
              </a:r>
              <a:r>
                <a:rPr lang="en-US" sz="1400" dirty="0"/>
                <a:t> </a:t>
              </a:r>
              <a:endParaRPr lang="en-US" dirty="0">
                <a:solidFill>
                  <a:schemeClr val="bg1">
                    <a:lumMod val="50000"/>
                  </a:schemeClr>
                </a:solidFill>
              </a:endParaRPr>
            </a:p>
          </p:txBody>
        </p:sp>
      </p:grpSp>
      <p:grpSp>
        <p:nvGrpSpPr>
          <p:cNvPr id="53" name="Group 52">
            <a:extLst>
              <a:ext uri="{FF2B5EF4-FFF2-40B4-BE49-F238E27FC236}">
                <a16:creationId xmlns:a16="http://schemas.microsoft.com/office/drawing/2014/main" id="{11A9581D-1B18-28F4-ED06-4F450E17480A}"/>
              </a:ext>
            </a:extLst>
          </p:cNvPr>
          <p:cNvGrpSpPr/>
          <p:nvPr userDrawn="1"/>
        </p:nvGrpSpPr>
        <p:grpSpPr>
          <a:xfrm>
            <a:off x="468573" y="3613194"/>
            <a:ext cx="2286000" cy="369332"/>
            <a:chOff x="533400" y="3627060"/>
            <a:chExt cx="2286000" cy="369332"/>
          </a:xfrm>
        </p:grpSpPr>
        <p:sp>
          <p:nvSpPr>
            <p:cNvPr id="54" name="Rectangle 53">
              <a:extLst>
                <a:ext uri="{FF2B5EF4-FFF2-40B4-BE49-F238E27FC236}">
                  <a16:creationId xmlns:a16="http://schemas.microsoft.com/office/drawing/2014/main" id="{049168FB-0DF7-11B7-D7A1-F606575ED0BB}"/>
                </a:ext>
              </a:extLst>
            </p:cNvPr>
            <p:cNvSpPr/>
            <p:nvPr/>
          </p:nvSpPr>
          <p:spPr>
            <a:xfrm>
              <a:off x="533400" y="3657034"/>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5" name="TextBox 54">
              <a:extLst>
                <a:ext uri="{FF2B5EF4-FFF2-40B4-BE49-F238E27FC236}">
                  <a16:creationId xmlns:a16="http://schemas.microsoft.com/office/drawing/2014/main" id="{460B5F0D-BE7C-331B-A066-7D63F511BA7E}"/>
                </a:ext>
              </a:extLst>
            </p:cNvPr>
            <p:cNvSpPr txBox="1"/>
            <p:nvPr/>
          </p:nvSpPr>
          <p:spPr>
            <a:xfrm>
              <a:off x="1078900" y="3627060"/>
              <a:ext cx="1740500" cy="369332"/>
            </a:xfrm>
            <a:prstGeom prst="rect">
              <a:avLst/>
            </a:prstGeom>
            <a:noFill/>
          </p:spPr>
          <p:txBody>
            <a:bodyPr wrap="square" rtlCol="0">
              <a:spAutoFit/>
            </a:bodyPr>
            <a:lstStyle/>
            <a:p>
              <a:r>
                <a:rPr lang="en-US" dirty="0"/>
                <a:t>Webpage image</a:t>
              </a:r>
              <a:endParaRPr lang="en-US" dirty="0">
                <a:solidFill>
                  <a:schemeClr val="bg1">
                    <a:lumMod val="50000"/>
                  </a:schemeClr>
                </a:solidFill>
              </a:endParaRPr>
            </a:p>
          </p:txBody>
        </p:sp>
      </p:grpSp>
      <p:grpSp>
        <p:nvGrpSpPr>
          <p:cNvPr id="56" name="Group 55">
            <a:extLst>
              <a:ext uri="{FF2B5EF4-FFF2-40B4-BE49-F238E27FC236}">
                <a16:creationId xmlns:a16="http://schemas.microsoft.com/office/drawing/2014/main" id="{E207857D-BAEF-8CEC-9A64-0BF09E4C47A9}"/>
              </a:ext>
            </a:extLst>
          </p:cNvPr>
          <p:cNvGrpSpPr/>
          <p:nvPr userDrawn="1"/>
        </p:nvGrpSpPr>
        <p:grpSpPr>
          <a:xfrm>
            <a:off x="468573" y="4682836"/>
            <a:ext cx="4876800" cy="369332"/>
            <a:chOff x="533400" y="4659868"/>
            <a:chExt cx="4876800" cy="369332"/>
          </a:xfrm>
        </p:grpSpPr>
        <p:sp>
          <p:nvSpPr>
            <p:cNvPr id="57" name="Rectangle 56">
              <a:extLst>
                <a:ext uri="{FF2B5EF4-FFF2-40B4-BE49-F238E27FC236}">
                  <a16:creationId xmlns:a16="http://schemas.microsoft.com/office/drawing/2014/main" id="{C477D265-6D03-A75F-F36A-D9D3AD81D1EC}"/>
                </a:ext>
              </a:extLst>
            </p:cNvPr>
            <p:cNvSpPr/>
            <p:nvPr/>
          </p:nvSpPr>
          <p:spPr>
            <a:xfrm>
              <a:off x="533400" y="4687570"/>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8" name="TextBox 57">
              <a:extLst>
                <a:ext uri="{FF2B5EF4-FFF2-40B4-BE49-F238E27FC236}">
                  <a16:creationId xmlns:a16="http://schemas.microsoft.com/office/drawing/2014/main" id="{DDBD2DE5-7ADC-9B87-F7E9-7816CC4CD2FC}"/>
                </a:ext>
              </a:extLst>
            </p:cNvPr>
            <p:cNvSpPr txBox="1"/>
            <p:nvPr/>
          </p:nvSpPr>
          <p:spPr>
            <a:xfrm>
              <a:off x="1078900" y="4659868"/>
              <a:ext cx="4331300" cy="369332"/>
            </a:xfrm>
            <a:prstGeom prst="rect">
              <a:avLst/>
            </a:prstGeom>
            <a:noFill/>
          </p:spPr>
          <p:txBody>
            <a:bodyPr wrap="square" rtlCol="0">
              <a:spAutoFit/>
            </a:bodyPr>
            <a:lstStyle/>
            <a:p>
              <a:r>
                <a:rPr lang="en-US" dirty="0"/>
                <a:t>Completed Marketing content document</a:t>
              </a:r>
            </a:p>
          </p:txBody>
        </p:sp>
      </p:grpSp>
      <p:grpSp>
        <p:nvGrpSpPr>
          <p:cNvPr id="59" name="Group 58">
            <a:extLst>
              <a:ext uri="{FF2B5EF4-FFF2-40B4-BE49-F238E27FC236}">
                <a16:creationId xmlns:a16="http://schemas.microsoft.com/office/drawing/2014/main" id="{6A2DF809-2E23-6342-6A4F-49B1267C68AF}"/>
              </a:ext>
            </a:extLst>
          </p:cNvPr>
          <p:cNvGrpSpPr/>
          <p:nvPr userDrawn="1"/>
        </p:nvGrpSpPr>
        <p:grpSpPr>
          <a:xfrm>
            <a:off x="462727" y="4148016"/>
            <a:ext cx="3053846" cy="369332"/>
            <a:chOff x="527554" y="4126468"/>
            <a:chExt cx="3053846" cy="369332"/>
          </a:xfrm>
        </p:grpSpPr>
        <p:sp>
          <p:nvSpPr>
            <p:cNvPr id="60" name="Rectangle 59">
              <a:extLst>
                <a:ext uri="{FF2B5EF4-FFF2-40B4-BE49-F238E27FC236}">
                  <a16:creationId xmlns:a16="http://schemas.microsoft.com/office/drawing/2014/main" id="{ACBE5440-0725-4562-AE15-F4B63E227F13}"/>
                </a:ext>
              </a:extLst>
            </p:cNvPr>
            <p:cNvSpPr/>
            <p:nvPr/>
          </p:nvSpPr>
          <p:spPr>
            <a:xfrm>
              <a:off x="527554" y="415644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1" name="TextBox 60">
              <a:extLst>
                <a:ext uri="{FF2B5EF4-FFF2-40B4-BE49-F238E27FC236}">
                  <a16:creationId xmlns:a16="http://schemas.microsoft.com/office/drawing/2014/main" id="{80357AA4-7044-478C-0D71-7B9C2C6E6198}"/>
                </a:ext>
              </a:extLst>
            </p:cNvPr>
            <p:cNvSpPr txBox="1"/>
            <p:nvPr/>
          </p:nvSpPr>
          <p:spPr>
            <a:xfrm>
              <a:off x="1073054" y="4126468"/>
              <a:ext cx="2508346" cy="369332"/>
            </a:xfrm>
            <a:prstGeom prst="rect">
              <a:avLst/>
            </a:prstGeom>
            <a:noFill/>
          </p:spPr>
          <p:txBody>
            <a:bodyPr wrap="square" rtlCol="0">
              <a:spAutoFit/>
            </a:bodyPr>
            <a:lstStyle/>
            <a:p>
              <a:r>
                <a:rPr lang="en-US" dirty="0"/>
                <a:t>Webpage thumbnail</a:t>
              </a:r>
              <a:endParaRPr lang="en-US" dirty="0">
                <a:solidFill>
                  <a:schemeClr val="bg1">
                    <a:lumMod val="50000"/>
                  </a:schemeClr>
                </a:solidFill>
              </a:endParaRPr>
            </a:p>
          </p:txBody>
        </p:sp>
      </p:grpSp>
      <p:grpSp>
        <p:nvGrpSpPr>
          <p:cNvPr id="62" name="Group 61">
            <a:extLst>
              <a:ext uri="{FF2B5EF4-FFF2-40B4-BE49-F238E27FC236}">
                <a16:creationId xmlns:a16="http://schemas.microsoft.com/office/drawing/2014/main" id="{2B5C0236-FDCE-B566-20A0-E963B5BE3C57}"/>
              </a:ext>
            </a:extLst>
          </p:cNvPr>
          <p:cNvGrpSpPr/>
          <p:nvPr userDrawn="1"/>
        </p:nvGrpSpPr>
        <p:grpSpPr>
          <a:xfrm>
            <a:off x="462727" y="2543550"/>
            <a:ext cx="5181600" cy="369332"/>
            <a:chOff x="527554" y="1613590"/>
            <a:chExt cx="5181600" cy="369332"/>
          </a:xfrm>
        </p:grpSpPr>
        <p:sp>
          <p:nvSpPr>
            <p:cNvPr id="63" name="Rectangle 62">
              <a:extLst>
                <a:ext uri="{FF2B5EF4-FFF2-40B4-BE49-F238E27FC236}">
                  <a16:creationId xmlns:a16="http://schemas.microsoft.com/office/drawing/2014/main" id="{512B41CD-F9C9-BEC8-A055-9A8341B426FB}"/>
                </a:ext>
              </a:extLst>
            </p:cNvPr>
            <p:cNvSpPr/>
            <p:nvPr/>
          </p:nvSpPr>
          <p:spPr>
            <a:xfrm>
              <a:off x="527554" y="1641292"/>
              <a:ext cx="304800" cy="3048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4" name="TextBox 63">
              <a:extLst>
                <a:ext uri="{FF2B5EF4-FFF2-40B4-BE49-F238E27FC236}">
                  <a16:creationId xmlns:a16="http://schemas.microsoft.com/office/drawing/2014/main" id="{DE124438-81B7-C3DD-5DD6-D85DB2B5C82E}"/>
                </a:ext>
              </a:extLst>
            </p:cNvPr>
            <p:cNvSpPr txBox="1"/>
            <p:nvPr/>
          </p:nvSpPr>
          <p:spPr>
            <a:xfrm>
              <a:off x="1073054" y="1613590"/>
              <a:ext cx="4636100" cy="369332"/>
            </a:xfrm>
            <a:prstGeom prst="rect">
              <a:avLst/>
            </a:prstGeom>
            <a:noFill/>
          </p:spPr>
          <p:txBody>
            <a:bodyPr wrap="square" rtlCol="0">
              <a:spAutoFit/>
            </a:bodyPr>
            <a:lstStyle/>
            <a:p>
              <a:r>
                <a:rPr lang="en-US" dirty="0"/>
                <a:t>Resource image files </a:t>
              </a:r>
              <a:r>
                <a:rPr lang="en-US" sz="1400" dirty="0">
                  <a:solidFill>
                    <a:schemeClr val="bg1">
                      <a:lumMod val="50000"/>
                    </a:schemeClr>
                  </a:solidFill>
                </a:rPr>
                <a:t>(saved as individual image files)</a:t>
              </a:r>
              <a:endParaRPr lang="en-US" dirty="0">
                <a:solidFill>
                  <a:schemeClr val="bg1">
                    <a:lumMod val="50000"/>
                  </a:schemeClr>
                </a:solidFill>
              </a:endParaRPr>
            </a:p>
          </p:txBody>
        </p:sp>
      </p:grpSp>
      <p:sp>
        <p:nvSpPr>
          <p:cNvPr id="65" name="TextBox 64">
            <a:extLst>
              <a:ext uri="{FF2B5EF4-FFF2-40B4-BE49-F238E27FC236}">
                <a16:creationId xmlns:a16="http://schemas.microsoft.com/office/drawing/2014/main" id="{BFBB3727-3036-A630-B788-3ACAD34DCCF2}"/>
              </a:ext>
            </a:extLst>
          </p:cNvPr>
          <p:cNvSpPr txBox="1"/>
          <p:nvPr userDrawn="1"/>
        </p:nvSpPr>
        <p:spPr>
          <a:xfrm>
            <a:off x="316172" y="1336294"/>
            <a:ext cx="4800600" cy="461665"/>
          </a:xfrm>
          <a:prstGeom prst="rect">
            <a:avLst/>
          </a:prstGeom>
          <a:noFill/>
        </p:spPr>
        <p:txBody>
          <a:bodyPr wrap="square" rtlCol="0">
            <a:spAutoFit/>
          </a:bodyPr>
          <a:lstStyle/>
          <a:p>
            <a:r>
              <a:rPr lang="en-US" sz="2400" b="1" dirty="0"/>
              <a:t>Submission Checklist</a:t>
            </a:r>
          </a:p>
        </p:txBody>
      </p:sp>
      <p:sp>
        <p:nvSpPr>
          <p:cNvPr id="66" name="TextBox 65">
            <a:extLst>
              <a:ext uri="{FF2B5EF4-FFF2-40B4-BE49-F238E27FC236}">
                <a16:creationId xmlns:a16="http://schemas.microsoft.com/office/drawing/2014/main" id="{7311843B-6C86-FA4E-224E-5636CD47B497}"/>
              </a:ext>
            </a:extLst>
          </p:cNvPr>
          <p:cNvSpPr txBox="1"/>
          <p:nvPr userDrawn="1"/>
        </p:nvSpPr>
        <p:spPr>
          <a:xfrm>
            <a:off x="6564572" y="1336294"/>
            <a:ext cx="5398827" cy="461665"/>
          </a:xfrm>
          <a:prstGeom prst="rect">
            <a:avLst/>
          </a:prstGeom>
          <a:noFill/>
        </p:spPr>
        <p:txBody>
          <a:bodyPr wrap="square" rtlCol="0">
            <a:spAutoFit/>
          </a:bodyPr>
          <a:lstStyle/>
          <a:p>
            <a:r>
              <a:rPr lang="en-US" sz="2400" b="1" dirty="0"/>
              <a:t>Submission Process </a:t>
            </a:r>
          </a:p>
        </p:txBody>
      </p:sp>
      <p:sp>
        <p:nvSpPr>
          <p:cNvPr id="67" name="TextBox 66">
            <a:extLst>
              <a:ext uri="{FF2B5EF4-FFF2-40B4-BE49-F238E27FC236}">
                <a16:creationId xmlns:a16="http://schemas.microsoft.com/office/drawing/2014/main" id="{9C253D1A-C7DC-E4EE-81E9-EB3D351E2048}"/>
              </a:ext>
            </a:extLst>
          </p:cNvPr>
          <p:cNvSpPr txBox="1"/>
          <p:nvPr userDrawn="1"/>
        </p:nvSpPr>
        <p:spPr>
          <a:xfrm>
            <a:off x="6640773" y="1981200"/>
            <a:ext cx="5181600" cy="3139321"/>
          </a:xfrm>
          <a:prstGeom prst="rect">
            <a:avLst/>
          </a:prstGeom>
          <a:noFill/>
        </p:spPr>
        <p:txBody>
          <a:bodyPr wrap="square" rtlCol="0">
            <a:spAutoFit/>
          </a:bodyPr>
          <a:lstStyle/>
          <a:p>
            <a:pPr marL="342900" indent="-342900">
              <a:buAutoNum type="arabicPeriod"/>
            </a:pPr>
            <a:r>
              <a:rPr lang="en-US" dirty="0"/>
              <a:t>Upload contents of checklist to </a:t>
            </a:r>
            <a:br>
              <a:rPr lang="en-US" dirty="0"/>
            </a:br>
            <a:r>
              <a:rPr lang="en-US" dirty="0">
                <a:hlinkClick r:id="rId2"/>
              </a:rPr>
              <a:t>Marketing Review Submission Folder</a:t>
            </a:r>
            <a:endParaRPr lang="en-US" dirty="0"/>
          </a:p>
          <a:p>
            <a:pPr marL="800100" lvl="1" indent="-342900">
              <a:buFont typeface="Arial" panose="020B0604020202020204" pitchFamily="34" charset="0"/>
              <a:buChar char="•"/>
            </a:pPr>
            <a:endParaRPr lang="en-US" dirty="0"/>
          </a:p>
          <a:p>
            <a:pPr marL="800100" lvl="1" indent="-342900">
              <a:buFont typeface="Arial" panose="020B0604020202020204" pitchFamily="34" charset="0"/>
              <a:buChar char="•"/>
            </a:pPr>
            <a:r>
              <a:rPr lang="en-US" dirty="0"/>
              <a:t>Create a subfolder for your resource</a:t>
            </a:r>
            <a:r>
              <a:rPr lang="en-US" dirty="0">
                <a:sym typeface="Wingdings" panose="05000000000000000000" pitchFamily="2" charset="2"/>
              </a:rPr>
              <a:t> unique name identifier</a:t>
            </a:r>
          </a:p>
          <a:p>
            <a:pPr marL="342900" indent="-342900">
              <a:buAutoNum type="arabicPeriod"/>
            </a:pPr>
            <a:endParaRPr lang="en-US" dirty="0">
              <a:sym typeface="Wingdings" panose="05000000000000000000" pitchFamily="2" charset="2"/>
            </a:endParaRPr>
          </a:p>
          <a:p>
            <a:pPr marL="342900" indent="-342900">
              <a:buAutoNum type="arabicPeriod"/>
            </a:pPr>
            <a:r>
              <a:rPr lang="en-US" dirty="0">
                <a:sym typeface="Wingdings" panose="05000000000000000000" pitchFamily="2" charset="2"/>
              </a:rPr>
              <a:t>Change </a:t>
            </a:r>
            <a:r>
              <a:rPr lang="en-US" dirty="0">
                <a:sym typeface="Wingdings" panose="05000000000000000000" pitchFamily="2" charset="2"/>
                <a:hlinkClick r:id="rId3"/>
              </a:rPr>
              <a:t>Resource Pipeline Status </a:t>
            </a:r>
            <a:r>
              <a:rPr lang="en-US" dirty="0">
                <a:sym typeface="Wingdings" panose="05000000000000000000" pitchFamily="2" charset="2"/>
              </a:rPr>
              <a:t>from </a:t>
            </a:r>
            <a:br>
              <a:rPr lang="en-US" dirty="0">
                <a:sym typeface="Wingdings" panose="05000000000000000000" pitchFamily="2" charset="2"/>
              </a:rPr>
            </a:br>
            <a:r>
              <a:rPr lang="en-US" dirty="0">
                <a:sym typeface="Wingdings" panose="05000000000000000000" pitchFamily="2" charset="2"/>
              </a:rPr>
              <a:t>3. Technical Review to 2. Marketing Review</a:t>
            </a:r>
          </a:p>
          <a:p>
            <a:pPr marL="800100" lvl="1" indent="-342900">
              <a:buFont typeface="Arial" panose="020B0604020202020204" pitchFamily="34" charset="0"/>
              <a:buChar char="•"/>
            </a:pPr>
            <a:endParaRPr lang="en-US" dirty="0">
              <a:sym typeface="Wingdings" panose="05000000000000000000" pitchFamily="2" charset="2"/>
            </a:endParaRPr>
          </a:p>
          <a:p>
            <a:pPr marL="800100" lvl="1" indent="-342900">
              <a:buFont typeface="Arial" panose="020B0604020202020204" pitchFamily="34" charset="0"/>
              <a:buChar char="•"/>
            </a:pPr>
            <a:r>
              <a:rPr lang="en-US" dirty="0">
                <a:sym typeface="Wingdings" panose="05000000000000000000" pitchFamily="2" charset="2"/>
              </a:rPr>
              <a:t>Sends automated email to Kaitlin &amp; Kylie that content is ready for review</a:t>
            </a:r>
            <a:endParaRPr lang="en-US" dirty="0"/>
          </a:p>
        </p:txBody>
      </p:sp>
    </p:spTree>
    <p:extLst>
      <p:ext uri="{BB962C8B-B14F-4D97-AF65-F5344CB8AC3E}">
        <p14:creationId xmlns:p14="http://schemas.microsoft.com/office/powerpoint/2010/main" val="1754017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09DDD0D-54CB-CEA3-0BD7-DB5F45703C63}"/>
              </a:ext>
              <a:ext uri="{C183D7F6-B498-43B3-948B-1728B52AA6E4}">
                <adec:decorative xmlns:adec="http://schemas.microsoft.com/office/drawing/2017/decorative" val="1"/>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68300" cy="23896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5410200" y="6611779"/>
            <a:ext cx="1371600" cy="246221"/>
          </a:xfrm>
          <a:prstGeom prst="rect">
            <a:avLst/>
          </a:prstGeom>
          <a:noFill/>
        </p:spPr>
        <p:txBody>
          <a:bodyPr wrap="square" rtlCol="0">
            <a:spAutoFit/>
          </a:bodyPr>
          <a:lstStyle/>
          <a:p>
            <a:r>
              <a:rPr lang="en-US" sz="1000" dirty="0">
                <a:solidFill>
                  <a:schemeClr val="tx2"/>
                </a:solidFill>
              </a:rPr>
              <a:t>©2025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38" r:id="rId4"/>
    <p:sldLayoutId id="2147483724" r:id="rId5"/>
    <p:sldLayoutId id="2147483735" r:id="rId6"/>
    <p:sldLayoutId id="2147483734" r:id="rId7"/>
    <p:sldLayoutId id="2147483663" r:id="rId8"/>
    <p:sldLayoutId id="2147483729" r:id="rId9"/>
    <p:sldLayoutId id="2147483730" r:id="rId10"/>
    <p:sldLayoutId id="2147483731" r:id="rId11"/>
    <p:sldLayoutId id="2147483727" r:id="rId12"/>
    <p:sldLayoutId id="2147483726" r:id="rId13"/>
    <p:sldLayoutId id="2147483736" r:id="rId14"/>
    <p:sldLayoutId id="2147483740" r:id="rId15"/>
    <p:sldLayoutId id="2147483741" r:id="rId16"/>
    <p:sldLayoutId id="2147483742" r:id="rId17"/>
    <p:sldLayoutId id="2147483743" r:id="rId18"/>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44.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5.xml"/><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s://innovationspace.ansys.com/product/parametric-analysis-and-optimization/" TargetMode="External"/><Relationship Id="rId4" Type="http://schemas.openxmlformats.org/officeDocument/2006/relationships/hyperlink" Target="https://innovationspace.ansys.com/product/introduction-to-methods-for-pido-in-ansys-optisla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3" y="914400"/>
            <a:ext cx="6214417" cy="1449388"/>
          </a:xfrm>
        </p:spPr>
        <p:txBody>
          <a:bodyPr/>
          <a:lstStyle/>
          <a:p>
            <a:r>
              <a:rPr lang="en-US" noProof="0" dirty="0"/>
              <a:t>Optimization of a </a:t>
            </a:r>
            <a:br>
              <a:rPr lang="en-US" noProof="0" dirty="0"/>
            </a:br>
            <a:r>
              <a:rPr lang="en-US" noProof="0" dirty="0"/>
              <a:t>Steel Hook using Ansys optiSLang and Ansys Mechanical software</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noProof="0" dirty="0">
                <a:solidFill>
                  <a:schemeClr val="accent3"/>
                </a:solidFill>
              </a:rPr>
              <a:t>Nicolas Martin</a:t>
            </a:r>
          </a:p>
          <a:p>
            <a:r>
              <a:rPr lang="en-US" dirty="0"/>
              <a:t>Ansys Academic Development Team</a:t>
            </a:r>
            <a:endParaRPr lang="en-US" noProof="0" dirty="0">
              <a:solidFill>
                <a:schemeClr val="accent3"/>
              </a:solidFill>
            </a:endParaRPr>
          </a:p>
        </p:txBody>
      </p:sp>
    </p:spTree>
    <p:extLst>
      <p:ext uri="{BB962C8B-B14F-4D97-AF65-F5344CB8AC3E}">
        <p14:creationId xmlns:p14="http://schemas.microsoft.com/office/powerpoint/2010/main" val="1415923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F82008-2904-43F6-81EE-DF9477F0B3DC}"/>
              </a:ext>
            </a:extLst>
          </p:cNvPr>
          <p:cNvSpPr>
            <a:spLocks noGrp="1"/>
          </p:cNvSpPr>
          <p:nvPr>
            <p:ph type="sldNum" sz="quarter" idx="11"/>
          </p:nvPr>
        </p:nvSpPr>
        <p:spPr/>
        <p:txBody>
          <a:bodyPr/>
          <a:lstStyle/>
          <a:p>
            <a:fld id="{F0D23093-2AB0-F74C-B865-1A12A15B650E}" type="slidenum">
              <a:rPr lang="en-US" noProof="0" smtClean="0"/>
              <a:pPr/>
              <a:t>10</a:t>
            </a:fld>
            <a:endParaRPr lang="en-US" noProof="0" dirty="0"/>
          </a:p>
        </p:txBody>
      </p:sp>
      <p:sp>
        <p:nvSpPr>
          <p:cNvPr id="3" name="Title 2">
            <a:extLst>
              <a:ext uri="{FF2B5EF4-FFF2-40B4-BE49-F238E27FC236}">
                <a16:creationId xmlns:a16="http://schemas.microsoft.com/office/drawing/2014/main" id="{FEE6944A-3E8A-4882-BB4E-9365C4D21FC4}"/>
              </a:ext>
            </a:extLst>
          </p:cNvPr>
          <p:cNvSpPr>
            <a:spLocks noGrp="1"/>
          </p:cNvSpPr>
          <p:nvPr>
            <p:ph type="title"/>
          </p:nvPr>
        </p:nvSpPr>
        <p:spPr/>
        <p:txBody>
          <a:bodyPr/>
          <a:lstStyle/>
          <a:p>
            <a:r>
              <a:rPr lang="en-US" noProof="0" dirty="0"/>
              <a:t>Boundary Conditions</a:t>
            </a:r>
          </a:p>
        </p:txBody>
      </p:sp>
      <p:sp>
        <p:nvSpPr>
          <p:cNvPr id="6" name="Rectangle 5">
            <a:extLst>
              <a:ext uri="{FF2B5EF4-FFF2-40B4-BE49-F238E27FC236}">
                <a16:creationId xmlns:a16="http://schemas.microsoft.com/office/drawing/2014/main" id="{7D6FF625-66CD-458C-9E82-4F5A2B4FE46F}"/>
              </a:ext>
            </a:extLst>
          </p:cNvPr>
          <p:cNvSpPr>
            <a:spLocks noGrp="1" noChangeArrowheads="1"/>
          </p:cNvSpPr>
          <p:nvPr/>
        </p:nvSpPr>
        <p:spPr>
          <a:xfrm>
            <a:off x="419100" y="781627"/>
            <a:ext cx="11437540" cy="52947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smtClean="0">
                <a:solidFill>
                  <a:schemeClr val="tx1"/>
                </a:solidFill>
                <a:latin typeface="+mn-lt"/>
                <a:ea typeface="+mn-ea"/>
                <a:cs typeface="+mn-cs"/>
              </a:defRPr>
            </a:lvl1pPr>
            <a:lvl2pPr marL="461963" indent="-231775" algn="l" defTabSz="914400" rtl="0" eaLnBrk="1" latinLnBrk="0" hangingPunct="1">
              <a:lnSpc>
                <a:spcPct val="90000"/>
              </a:lnSpc>
              <a:spcBef>
                <a:spcPts val="500"/>
              </a:spcBef>
              <a:buClrTx/>
              <a:buFont typeface="Calibri" panose="020F0502020204030204" pitchFamily="34" charset="0"/>
              <a:buChar char="‐"/>
              <a:defRPr lang="en-US" sz="2200" kern="1200" smtClean="0">
                <a:solidFill>
                  <a:schemeClr val="tx1"/>
                </a:solidFill>
                <a:latin typeface="+mn-lt"/>
                <a:ea typeface="+mn-ea"/>
                <a:cs typeface="+mn-cs"/>
              </a:defRPr>
            </a:lvl2pPr>
            <a:lvl3pPr marL="746125" indent="-288925" algn="l" defTabSz="914400" rtl="0" eaLnBrk="1" latinLnBrk="0" hangingPunct="1">
              <a:lnSpc>
                <a:spcPct val="90000"/>
              </a:lnSpc>
              <a:spcBef>
                <a:spcPts val="500"/>
              </a:spcBef>
              <a:buClrTx/>
              <a:buFont typeface="Wingdings" panose="05000000000000000000" pitchFamily="2" charset="2"/>
              <a:buChar char="Ø"/>
              <a:defRPr lang="en-US" sz="1600" kern="1200" smtClean="0">
                <a:solidFill>
                  <a:schemeClr val="tx1"/>
                </a:solidFill>
                <a:latin typeface="+mn-lt"/>
                <a:ea typeface="+mn-ea"/>
                <a:cs typeface="+mn-cs"/>
              </a:defRPr>
            </a:lvl3pPr>
            <a:lvl4pPr marL="969963" indent="-223838" algn="l" defTabSz="914400" rtl="0" eaLnBrk="1" latinLnBrk="0" hangingPunct="1">
              <a:lnSpc>
                <a:spcPct val="90000"/>
              </a:lnSpc>
              <a:spcBef>
                <a:spcPts val="500"/>
              </a:spcBef>
              <a:buClrTx/>
              <a:buFont typeface="Wingdings" panose="05000000000000000000" pitchFamily="2" charset="2"/>
              <a:buChar char="§"/>
              <a:defRPr lang="en-US" sz="1400" kern="1200" smtClean="0">
                <a:solidFill>
                  <a:schemeClr val="tx1"/>
                </a:solidFill>
                <a:latin typeface="+mn-lt"/>
                <a:ea typeface="+mn-ea"/>
                <a:cs typeface="+mn-cs"/>
              </a:defRPr>
            </a:lvl4pPr>
            <a:lvl5pPr marL="1203325" indent="-233363" algn="l" defTabSz="914400" rtl="0" eaLnBrk="1" latinLnBrk="0" hangingPunct="1">
              <a:lnSpc>
                <a:spcPct val="90000"/>
              </a:lnSpc>
              <a:spcBef>
                <a:spcPts val="500"/>
              </a:spcBef>
              <a:buClrTx/>
              <a:buFont typeface="Courier New" panose="02070309020205020404" pitchFamily="49" charset="0"/>
              <a:buChar char="o"/>
              <a:defRPr lang="en-US" sz="1200" b="1" kern="1200" dirty="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ct val="50000"/>
              </a:spcBef>
              <a:buNone/>
            </a:pPr>
            <a:r>
              <a:rPr lang="en-US" sz="2400" noProof="0" dirty="0">
                <a:latin typeface="Calibri" panose="020F0502020204030204" pitchFamily="34" charset="0"/>
                <a:cs typeface="Calibri" panose="020F0502020204030204" pitchFamily="34" charset="0"/>
              </a:rPr>
              <a:t>Review the solution setup in Ansys Mechanical software (double-click on the </a:t>
            </a:r>
            <a:r>
              <a:rPr lang="en-US" sz="2400" b="1" i="1" noProof="0" dirty="0">
                <a:latin typeface="Calibri" panose="020F0502020204030204" pitchFamily="34" charset="0"/>
                <a:cs typeface="Calibri" panose="020F0502020204030204" pitchFamily="34" charset="0"/>
              </a:rPr>
              <a:t>Model</a:t>
            </a:r>
            <a:r>
              <a:rPr lang="en-US" sz="2400" noProof="0" dirty="0">
                <a:latin typeface="Calibri" panose="020F0502020204030204" pitchFamily="34" charset="0"/>
                <a:cs typeface="Calibri" panose="020F0502020204030204" pitchFamily="34" charset="0"/>
              </a:rPr>
              <a:t> cell A4, then click on ‘Static Structural’ in the left-hand tree menu to review the solution setup) 	</a:t>
            </a:r>
          </a:p>
        </p:txBody>
      </p:sp>
      <p:pic>
        <p:nvPicPr>
          <p:cNvPr id="10" name="Picture 9">
            <a:extLst>
              <a:ext uri="{FF2B5EF4-FFF2-40B4-BE49-F238E27FC236}">
                <a16:creationId xmlns:a16="http://schemas.microsoft.com/office/drawing/2014/main" id="{6AE51124-EEC0-46F2-A343-A673AD6F5084}"/>
              </a:ext>
            </a:extLst>
          </p:cNvPr>
          <p:cNvPicPr>
            <a:picLocks noChangeAspect="1"/>
          </p:cNvPicPr>
          <p:nvPr/>
        </p:nvPicPr>
        <p:blipFill>
          <a:blip r:embed="rId2"/>
          <a:stretch>
            <a:fillRect/>
          </a:stretch>
        </p:blipFill>
        <p:spPr>
          <a:xfrm>
            <a:off x="3612486" y="1827946"/>
            <a:ext cx="3171765" cy="4239646"/>
          </a:xfrm>
          <a:prstGeom prst="rect">
            <a:avLst/>
          </a:prstGeom>
          <a:noFill/>
          <a:ln w="19050">
            <a:solidFill>
              <a:schemeClr val="bg1">
                <a:lumMod val="50000"/>
              </a:schemeClr>
            </a:solidFill>
            <a:miter lim="800000"/>
            <a:headEnd/>
            <a:tailEnd/>
          </a:ln>
        </p:spPr>
      </p:pic>
      <p:pic>
        <p:nvPicPr>
          <p:cNvPr id="4" name="Picture 3">
            <a:extLst>
              <a:ext uri="{FF2B5EF4-FFF2-40B4-BE49-F238E27FC236}">
                <a16:creationId xmlns:a16="http://schemas.microsoft.com/office/drawing/2014/main" id="{2F6F53E9-CE85-2933-2066-55E8B657536A}"/>
              </a:ext>
            </a:extLst>
          </p:cNvPr>
          <p:cNvPicPr>
            <a:picLocks noChangeAspect="1"/>
          </p:cNvPicPr>
          <p:nvPr/>
        </p:nvPicPr>
        <p:blipFill rotWithShape="1">
          <a:blip r:embed="rId3">
            <a:extLst>
              <a:ext uri="{28A0092B-C50C-407E-A947-70E740481C1C}">
                <a14:useLocalDpi xmlns:a14="http://schemas.microsoft.com/office/drawing/2010/main" val="0"/>
              </a:ext>
            </a:extLst>
          </a:blip>
          <a:srcRect l="39512" t="29026" r="19062" b="2610"/>
          <a:stretch/>
        </p:blipFill>
        <p:spPr>
          <a:xfrm>
            <a:off x="457789" y="1869174"/>
            <a:ext cx="2944978" cy="3846319"/>
          </a:xfrm>
          <a:prstGeom prst="rect">
            <a:avLst/>
          </a:prstGeom>
          <a:noFill/>
          <a:ln w="19050">
            <a:solidFill>
              <a:schemeClr val="bg1">
                <a:lumMod val="50000"/>
              </a:schemeClr>
            </a:solidFill>
            <a:miter lim="800000"/>
            <a:headEnd/>
            <a:tailEnd/>
          </a:ln>
        </p:spPr>
      </p:pic>
      <p:sp>
        <p:nvSpPr>
          <p:cNvPr id="7" name="TextBox 6">
            <a:extLst>
              <a:ext uri="{FF2B5EF4-FFF2-40B4-BE49-F238E27FC236}">
                <a16:creationId xmlns:a16="http://schemas.microsoft.com/office/drawing/2014/main" id="{014E223A-A569-ED6D-7771-EBE2A8335A1D}"/>
              </a:ext>
            </a:extLst>
          </p:cNvPr>
          <p:cNvSpPr txBox="1"/>
          <p:nvPr/>
        </p:nvSpPr>
        <p:spPr>
          <a:xfrm>
            <a:off x="6993632" y="2638413"/>
            <a:ext cx="5198368" cy="1754326"/>
          </a:xfrm>
          <a:prstGeom prst="rect">
            <a:avLst/>
          </a:prstGeom>
          <a:noFill/>
        </p:spPr>
        <p:txBody>
          <a:bodyPr wrap="square">
            <a:spAutoFit/>
          </a:bodyPr>
          <a:lstStyle/>
          <a:p>
            <a:pPr marL="231775" indent="-231775">
              <a:lnSpc>
                <a:spcPct val="100000"/>
              </a:lnSpc>
              <a:spcBef>
                <a:spcPct val="50000"/>
              </a:spcBef>
            </a:pPr>
            <a:r>
              <a:rPr lang="en-US" sz="2400" noProof="0" dirty="0">
                <a:latin typeface="Calibri" panose="020F0502020204030204" pitchFamily="34" charset="0"/>
                <a:cs typeface="Calibri" panose="020F0502020204030204" pitchFamily="34" charset="0"/>
              </a:rPr>
              <a:t>Loading force F = 6000 N applied to hook’s end</a:t>
            </a:r>
          </a:p>
          <a:p>
            <a:pPr marL="231775" indent="-231775">
              <a:lnSpc>
                <a:spcPct val="100000"/>
              </a:lnSpc>
              <a:spcBef>
                <a:spcPct val="50000"/>
              </a:spcBef>
            </a:pPr>
            <a:r>
              <a:rPr lang="en-US" sz="2400" noProof="0" dirty="0">
                <a:latin typeface="Calibri" panose="020F0502020204030204" pitchFamily="34" charset="0"/>
                <a:cs typeface="Calibri" panose="020F0502020204030204" pitchFamily="34" charset="0"/>
              </a:rPr>
              <a:t>Cylindrical support applied, where tangential direction is free.</a:t>
            </a:r>
          </a:p>
        </p:txBody>
      </p:sp>
    </p:spTree>
    <p:extLst>
      <p:ext uri="{BB962C8B-B14F-4D97-AF65-F5344CB8AC3E}">
        <p14:creationId xmlns:p14="http://schemas.microsoft.com/office/powerpoint/2010/main" val="1527916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B9BA1A-2535-9888-B7A8-0541F1B7ADDF}"/>
              </a:ext>
            </a:extLst>
          </p:cNvPr>
          <p:cNvSpPr>
            <a:spLocks noGrp="1"/>
          </p:cNvSpPr>
          <p:nvPr>
            <p:ph type="sldNum" sz="quarter" idx="11"/>
          </p:nvPr>
        </p:nvSpPr>
        <p:spPr/>
        <p:txBody>
          <a:bodyPr/>
          <a:lstStyle/>
          <a:p>
            <a:fld id="{F0D23093-2AB0-F74C-B865-1A12A15B650E}" type="slidenum">
              <a:rPr lang="en-US" noProof="0" smtClean="0"/>
              <a:pPr/>
              <a:t>11</a:t>
            </a:fld>
            <a:endParaRPr lang="en-US" noProof="0" dirty="0"/>
          </a:p>
        </p:txBody>
      </p:sp>
      <p:sp>
        <p:nvSpPr>
          <p:cNvPr id="3" name="Title 2">
            <a:extLst>
              <a:ext uri="{FF2B5EF4-FFF2-40B4-BE49-F238E27FC236}">
                <a16:creationId xmlns:a16="http://schemas.microsoft.com/office/drawing/2014/main" id="{FA473301-9689-1B09-DFF9-45479A7BB977}"/>
              </a:ext>
            </a:extLst>
          </p:cNvPr>
          <p:cNvSpPr>
            <a:spLocks noGrp="1"/>
          </p:cNvSpPr>
          <p:nvPr>
            <p:ph type="title"/>
          </p:nvPr>
        </p:nvSpPr>
        <p:spPr/>
        <p:txBody>
          <a:bodyPr/>
          <a:lstStyle/>
          <a:p>
            <a:r>
              <a:rPr lang="en-US" noProof="0" dirty="0"/>
              <a:t>Meshing set up</a:t>
            </a:r>
          </a:p>
        </p:txBody>
      </p:sp>
      <p:pic>
        <p:nvPicPr>
          <p:cNvPr id="5" name="Picture 4">
            <a:extLst>
              <a:ext uri="{FF2B5EF4-FFF2-40B4-BE49-F238E27FC236}">
                <a16:creationId xmlns:a16="http://schemas.microsoft.com/office/drawing/2014/main" id="{C8523E24-CCD9-EC98-B36A-C59327D9AC67}"/>
              </a:ext>
            </a:extLst>
          </p:cNvPr>
          <p:cNvPicPr>
            <a:picLocks noChangeAspect="1"/>
          </p:cNvPicPr>
          <p:nvPr/>
        </p:nvPicPr>
        <p:blipFill>
          <a:blip r:embed="rId2"/>
          <a:stretch>
            <a:fillRect/>
          </a:stretch>
        </p:blipFill>
        <p:spPr>
          <a:xfrm>
            <a:off x="767408" y="1772816"/>
            <a:ext cx="3297645" cy="3600000"/>
          </a:xfrm>
          <a:prstGeom prst="rect">
            <a:avLst/>
          </a:prstGeom>
          <a:noFill/>
          <a:ln w="19050">
            <a:solidFill>
              <a:schemeClr val="bg1">
                <a:lumMod val="50000"/>
              </a:schemeClr>
            </a:solidFill>
            <a:miter lim="800000"/>
            <a:headEnd/>
            <a:tailEnd/>
          </a:ln>
        </p:spPr>
      </p:pic>
      <p:sp>
        <p:nvSpPr>
          <p:cNvPr id="6" name="Text Box 5">
            <a:extLst>
              <a:ext uri="{FF2B5EF4-FFF2-40B4-BE49-F238E27FC236}">
                <a16:creationId xmlns:a16="http://schemas.microsoft.com/office/drawing/2014/main" id="{ECF090CC-5EAA-7CC8-EDD2-74349A71A857}"/>
              </a:ext>
            </a:extLst>
          </p:cNvPr>
          <p:cNvSpPr txBox="1">
            <a:spLocks noChangeArrowheads="1"/>
          </p:cNvSpPr>
          <p:nvPr/>
        </p:nvSpPr>
        <p:spPr bwMode="auto">
          <a:xfrm>
            <a:off x="1145343" y="2725443"/>
            <a:ext cx="1477847" cy="257369"/>
          </a:xfrm>
          <a:prstGeom prst="rect">
            <a:avLst/>
          </a:prstGeom>
          <a:solidFill>
            <a:schemeClr val="bg1"/>
          </a:solidFill>
          <a:ln w="19050">
            <a:solidFill>
              <a:srgbClr val="000000"/>
            </a:solidFill>
            <a:miter lim="800000"/>
            <a:headEnd/>
            <a:tailEnd/>
          </a:ln>
        </p:spPr>
        <p:txBody>
          <a:bodyPr wrap="square" lIns="36000" tIns="36000" rIns="0" bIns="3600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spcBef>
                <a:spcPct val="50000"/>
              </a:spcBef>
            </a:pPr>
            <a:r>
              <a:rPr lang="en-US" sz="1200" noProof="0" dirty="0">
                <a:solidFill>
                  <a:schemeClr val="tx1"/>
                </a:solidFill>
              </a:rPr>
              <a:t>element size = 3mm</a:t>
            </a:r>
          </a:p>
        </p:txBody>
      </p:sp>
      <p:sp>
        <p:nvSpPr>
          <p:cNvPr id="7" name="Line 90">
            <a:extLst>
              <a:ext uri="{FF2B5EF4-FFF2-40B4-BE49-F238E27FC236}">
                <a16:creationId xmlns:a16="http://schemas.microsoft.com/office/drawing/2014/main" id="{99562451-87FA-7CDC-1015-6F18A0EB8390}"/>
              </a:ext>
            </a:extLst>
          </p:cNvPr>
          <p:cNvSpPr>
            <a:spLocks noChangeShapeType="1"/>
          </p:cNvSpPr>
          <p:nvPr/>
        </p:nvSpPr>
        <p:spPr bwMode="auto">
          <a:xfrm>
            <a:off x="2308803" y="2982619"/>
            <a:ext cx="692322" cy="402832"/>
          </a:xfrm>
          <a:prstGeom prst="line">
            <a:avLst/>
          </a:prstGeom>
          <a:noFill/>
          <a:ln w="38100">
            <a:solidFill>
              <a:schemeClr val="tx1"/>
            </a:solidFill>
            <a:round/>
            <a:headEnd/>
            <a:tailEnd type="triangle" w="lg" len="lg"/>
          </a:ln>
          <a:extLst>
            <a:ext uri="{909E8E84-426E-40DD-AFC4-6F175D3DCCD1}">
              <a14:hiddenFill xmlns:a14="http://schemas.microsoft.com/office/drawing/2010/main">
                <a:noFill/>
              </a14:hiddenFill>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p>
        </p:txBody>
      </p:sp>
      <p:sp>
        <p:nvSpPr>
          <p:cNvPr id="8" name="TextBox 7">
            <a:extLst>
              <a:ext uri="{FF2B5EF4-FFF2-40B4-BE49-F238E27FC236}">
                <a16:creationId xmlns:a16="http://schemas.microsoft.com/office/drawing/2014/main" id="{BB835ECF-FD49-5990-330F-1FA280C8CA5D}"/>
              </a:ext>
            </a:extLst>
          </p:cNvPr>
          <p:cNvSpPr txBox="1"/>
          <p:nvPr/>
        </p:nvSpPr>
        <p:spPr>
          <a:xfrm>
            <a:off x="4442988" y="2323622"/>
            <a:ext cx="7344816" cy="2123658"/>
          </a:xfrm>
          <a:prstGeom prst="rect">
            <a:avLst/>
          </a:prstGeom>
          <a:noFill/>
        </p:spPr>
        <p:txBody>
          <a:bodyPr wrap="square">
            <a:spAutoFit/>
          </a:bodyPr>
          <a:lstStyle/>
          <a:p>
            <a:pPr marL="231775" indent="-231775">
              <a:lnSpc>
                <a:spcPct val="100000"/>
              </a:lnSpc>
              <a:spcBef>
                <a:spcPct val="50000"/>
              </a:spcBef>
            </a:pPr>
            <a:r>
              <a:rPr lang="en-US" sz="2400" noProof="0" dirty="0">
                <a:latin typeface="Calibri" panose="020F0502020204030204" pitchFamily="34" charset="0"/>
                <a:cs typeface="Calibri" panose="020F0502020204030204" pitchFamily="34" charset="0"/>
              </a:rPr>
              <a:t>Initial mesh performance analysis has identified the need for a local meshing</a:t>
            </a:r>
          </a:p>
          <a:p>
            <a:pPr marL="231775" indent="-231775">
              <a:lnSpc>
                <a:spcPct val="100000"/>
              </a:lnSpc>
              <a:spcBef>
                <a:spcPct val="50000"/>
              </a:spcBef>
            </a:pPr>
            <a:r>
              <a:rPr lang="en-US" sz="2400" noProof="0" dirty="0">
                <a:latin typeface="Calibri" panose="020F0502020204030204" pitchFamily="34" charset="0"/>
                <a:cs typeface="Calibri" panose="020F0502020204030204" pitchFamily="34" charset="0"/>
              </a:rPr>
              <a:t>Overall mesh is set to element size of 50 mm while a localize mesh has been created on the inner surface of the hook with element size of 3 mm</a:t>
            </a:r>
          </a:p>
        </p:txBody>
      </p:sp>
    </p:spTree>
    <p:extLst>
      <p:ext uri="{BB962C8B-B14F-4D97-AF65-F5344CB8AC3E}">
        <p14:creationId xmlns:p14="http://schemas.microsoft.com/office/powerpoint/2010/main" val="3437973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86848DF-8417-BEDD-3C67-C6A61792E18D}"/>
              </a:ext>
            </a:extLst>
          </p:cNvPr>
          <p:cNvPicPr>
            <a:picLocks noChangeAspect="1"/>
          </p:cNvPicPr>
          <p:nvPr/>
        </p:nvPicPr>
        <p:blipFill>
          <a:blip r:embed="rId2"/>
          <a:stretch>
            <a:fillRect/>
          </a:stretch>
        </p:blipFill>
        <p:spPr>
          <a:xfrm>
            <a:off x="5069706" y="737611"/>
            <a:ext cx="2945266" cy="5102262"/>
          </a:xfrm>
          <a:prstGeom prst="rect">
            <a:avLst/>
          </a:prstGeom>
        </p:spPr>
      </p:pic>
      <p:pic>
        <p:nvPicPr>
          <p:cNvPr id="6" name="Picture 5">
            <a:extLst>
              <a:ext uri="{FF2B5EF4-FFF2-40B4-BE49-F238E27FC236}">
                <a16:creationId xmlns:a16="http://schemas.microsoft.com/office/drawing/2014/main" id="{0898BF3A-9250-DC08-A761-D788EC0E4901}"/>
              </a:ext>
            </a:extLst>
          </p:cNvPr>
          <p:cNvPicPr>
            <a:picLocks noChangeAspect="1"/>
          </p:cNvPicPr>
          <p:nvPr/>
        </p:nvPicPr>
        <p:blipFill>
          <a:blip r:embed="rId3"/>
          <a:stretch>
            <a:fillRect/>
          </a:stretch>
        </p:blipFill>
        <p:spPr>
          <a:xfrm>
            <a:off x="8766294" y="737611"/>
            <a:ext cx="3024650" cy="5102262"/>
          </a:xfrm>
          <a:prstGeom prst="rect">
            <a:avLst/>
          </a:prstGeom>
        </p:spPr>
      </p:pic>
      <p:sp>
        <p:nvSpPr>
          <p:cNvPr id="2" name="Slide Number Placeholder 1">
            <a:extLst>
              <a:ext uri="{FF2B5EF4-FFF2-40B4-BE49-F238E27FC236}">
                <a16:creationId xmlns:a16="http://schemas.microsoft.com/office/drawing/2014/main" id="{3F44CB0E-63A9-4F82-93DD-C38C0B377604}"/>
              </a:ext>
            </a:extLst>
          </p:cNvPr>
          <p:cNvSpPr>
            <a:spLocks noGrp="1"/>
          </p:cNvSpPr>
          <p:nvPr>
            <p:ph type="sldNum" sz="quarter" idx="11"/>
          </p:nvPr>
        </p:nvSpPr>
        <p:spPr/>
        <p:txBody>
          <a:bodyPr/>
          <a:lstStyle/>
          <a:p>
            <a:fld id="{F0D23093-2AB0-F74C-B865-1A12A15B650E}" type="slidenum">
              <a:rPr lang="en-US" noProof="0" smtClean="0"/>
              <a:pPr/>
              <a:t>12</a:t>
            </a:fld>
            <a:endParaRPr lang="en-US" noProof="0" dirty="0"/>
          </a:p>
        </p:txBody>
      </p:sp>
      <p:sp>
        <p:nvSpPr>
          <p:cNvPr id="3" name="Title 2">
            <a:extLst>
              <a:ext uri="{FF2B5EF4-FFF2-40B4-BE49-F238E27FC236}">
                <a16:creationId xmlns:a16="http://schemas.microsoft.com/office/drawing/2014/main" id="{13F1D1BE-AEE5-4D34-B443-2E06A851F4D3}"/>
              </a:ext>
            </a:extLst>
          </p:cNvPr>
          <p:cNvSpPr>
            <a:spLocks noGrp="1"/>
          </p:cNvSpPr>
          <p:nvPr>
            <p:ph type="title"/>
          </p:nvPr>
        </p:nvSpPr>
        <p:spPr/>
        <p:txBody>
          <a:bodyPr/>
          <a:lstStyle/>
          <a:p>
            <a:r>
              <a:rPr lang="en-US" noProof="0" dirty="0"/>
              <a:t>Output Parameters</a:t>
            </a:r>
          </a:p>
        </p:txBody>
      </p:sp>
      <p:sp>
        <p:nvSpPr>
          <p:cNvPr id="4" name="Text Placeholder 3">
            <a:extLst>
              <a:ext uri="{FF2B5EF4-FFF2-40B4-BE49-F238E27FC236}">
                <a16:creationId xmlns:a16="http://schemas.microsoft.com/office/drawing/2014/main" id="{C327353D-E256-43D9-8ECC-86FC81F38FDB}"/>
              </a:ext>
            </a:extLst>
          </p:cNvPr>
          <p:cNvSpPr>
            <a:spLocks noGrp="1"/>
          </p:cNvSpPr>
          <p:nvPr>
            <p:ph type="body" sz="quarter" idx="13"/>
          </p:nvPr>
        </p:nvSpPr>
        <p:spPr>
          <a:xfrm>
            <a:off x="385843" y="1143000"/>
            <a:ext cx="3999372" cy="5334000"/>
          </a:xfrm>
        </p:spPr>
        <p:txBody>
          <a:bodyPr/>
          <a:lstStyle/>
          <a:p>
            <a:pPr marL="0" indent="0">
              <a:buNone/>
            </a:pPr>
            <a:r>
              <a:rPr lang="en-US" noProof="0" dirty="0"/>
              <a:t>Responses in Ansys Mechanical software: </a:t>
            </a:r>
          </a:p>
          <a:p>
            <a:pPr marL="0" indent="0">
              <a:buNone/>
            </a:pPr>
            <a:r>
              <a:rPr lang="en-US" noProof="0" dirty="0"/>
              <a:t>For the objective function and constraint condition, the following are parameterized: </a:t>
            </a:r>
          </a:p>
          <a:p>
            <a:pPr marL="457200" indent="-457200">
              <a:buFont typeface="+mj-lt"/>
              <a:buAutoNum type="arabicPeriod"/>
            </a:pPr>
            <a:r>
              <a:rPr lang="en-US" noProof="0" dirty="0"/>
              <a:t> the </a:t>
            </a:r>
            <a:r>
              <a:rPr lang="en-US" b="1" i="1" noProof="0" dirty="0"/>
              <a:t>Maximum</a:t>
            </a:r>
            <a:r>
              <a:rPr lang="en-US" noProof="0" dirty="0"/>
              <a:t> stress and</a:t>
            </a:r>
          </a:p>
          <a:p>
            <a:pPr marL="457200" indent="-457200">
              <a:buFont typeface="+mj-lt"/>
              <a:buAutoNum type="arabicPeriod"/>
            </a:pPr>
            <a:r>
              <a:rPr lang="en-US" noProof="0" dirty="0"/>
              <a:t>the </a:t>
            </a:r>
            <a:r>
              <a:rPr lang="en-US" b="1" i="1" noProof="0" dirty="0"/>
              <a:t>Mass </a:t>
            </a:r>
          </a:p>
          <a:p>
            <a:pPr marL="0" indent="0">
              <a:buNone/>
            </a:pPr>
            <a:r>
              <a:rPr lang="en-US" noProof="0" dirty="0"/>
              <a:t>Close Ansys Mechanical software window (not shown)</a:t>
            </a:r>
          </a:p>
          <a:p>
            <a:endParaRPr lang="en-US" noProof="0" dirty="0"/>
          </a:p>
        </p:txBody>
      </p:sp>
      <p:sp>
        <p:nvSpPr>
          <p:cNvPr id="9" name="Text Box 6">
            <a:extLst>
              <a:ext uri="{FF2B5EF4-FFF2-40B4-BE49-F238E27FC236}">
                <a16:creationId xmlns:a16="http://schemas.microsoft.com/office/drawing/2014/main" id="{2A355C23-290B-4F63-BC6C-2C843874B92B}"/>
              </a:ext>
            </a:extLst>
          </p:cNvPr>
          <p:cNvSpPr txBox="1">
            <a:spLocks noChangeArrowheads="1"/>
          </p:cNvSpPr>
          <p:nvPr/>
        </p:nvSpPr>
        <p:spPr bwMode="auto">
          <a:xfrm>
            <a:off x="8464123" y="4524542"/>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
        <p:nvSpPr>
          <p:cNvPr id="10" name="Text Box 6">
            <a:extLst>
              <a:ext uri="{FF2B5EF4-FFF2-40B4-BE49-F238E27FC236}">
                <a16:creationId xmlns:a16="http://schemas.microsoft.com/office/drawing/2014/main" id="{A7A46EC5-4E63-496D-822A-91A704772FEF}"/>
              </a:ext>
            </a:extLst>
          </p:cNvPr>
          <p:cNvSpPr txBox="1">
            <a:spLocks noChangeArrowheads="1"/>
          </p:cNvSpPr>
          <p:nvPr/>
        </p:nvSpPr>
        <p:spPr bwMode="auto">
          <a:xfrm>
            <a:off x="4767618" y="456744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Tree>
    <p:extLst>
      <p:ext uri="{BB962C8B-B14F-4D97-AF65-F5344CB8AC3E}">
        <p14:creationId xmlns:p14="http://schemas.microsoft.com/office/powerpoint/2010/main" val="4214768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0AC312-789D-3562-2E2A-22D120927C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331467" y="1397344"/>
            <a:ext cx="5678240" cy="4088333"/>
          </a:xfrm>
          <a:prstGeom prst="rect">
            <a:avLst/>
          </a:prstGeom>
          <a:ln>
            <a:solidFill>
              <a:schemeClr val="accent2"/>
            </a:solidFill>
          </a:ln>
        </p:spPr>
      </p:pic>
      <p:sp>
        <p:nvSpPr>
          <p:cNvPr id="3" name="Title 2"/>
          <p:cNvSpPr>
            <a:spLocks noGrp="1"/>
          </p:cNvSpPr>
          <p:nvPr>
            <p:ph type="title"/>
          </p:nvPr>
        </p:nvSpPr>
        <p:spPr/>
        <p:txBody>
          <a:bodyPr/>
          <a:lstStyle/>
          <a:p>
            <a:r>
              <a:rPr lang="en-US" noProof="0" dirty="0"/>
              <a:t>Update and Go to Ansys optiSLang tool</a:t>
            </a:r>
            <a:br>
              <a:rPr lang="en-US" noProof="0" dirty="0"/>
            </a:br>
            <a:endParaRPr lang="en-US" noProof="0" dirty="0"/>
          </a:p>
        </p:txBody>
      </p:sp>
      <p:sp>
        <p:nvSpPr>
          <p:cNvPr id="4" name="Text Placeholder 3"/>
          <p:cNvSpPr>
            <a:spLocks noGrp="1"/>
          </p:cNvSpPr>
          <p:nvPr>
            <p:ph type="body" sz="quarter" idx="13"/>
          </p:nvPr>
        </p:nvSpPr>
        <p:spPr>
          <a:xfrm>
            <a:off x="385841" y="1143000"/>
            <a:ext cx="5854175" cy="5334000"/>
          </a:xfrm>
        </p:spPr>
        <p:txBody>
          <a:bodyPr vert="horz" lIns="91440" tIns="45720" rIns="91440" bIns="45720" rtlCol="0">
            <a:normAutofit/>
          </a:bodyPr>
          <a:lstStyle/>
          <a:p>
            <a:pPr marL="457200" indent="-457200">
              <a:buFont typeface="+mj-lt"/>
              <a:buAutoNum type="arabicPeriod"/>
            </a:pPr>
            <a:r>
              <a:rPr lang="en-US" sz="2000" noProof="0" dirty="0"/>
              <a:t>Click</a:t>
            </a:r>
            <a:r>
              <a:rPr lang="en-US" sz="2000" b="1" i="1" noProof="0" dirty="0"/>
              <a:t> Update Project </a:t>
            </a:r>
            <a:r>
              <a:rPr lang="en-US" sz="2000" noProof="0" dirty="0"/>
              <a:t>to ensure it runs without issue</a:t>
            </a:r>
          </a:p>
          <a:p>
            <a:pPr marL="457200" indent="-457200">
              <a:buFont typeface="+mj-lt"/>
              <a:buAutoNum type="arabicPeriod"/>
            </a:pPr>
            <a:r>
              <a:rPr lang="en-US" sz="2000" noProof="0" dirty="0"/>
              <a:t>Right-click on the </a:t>
            </a:r>
            <a:r>
              <a:rPr lang="en-US" sz="2000" b="1" i="1" noProof="0" dirty="0"/>
              <a:t>Static</a:t>
            </a:r>
            <a:r>
              <a:rPr lang="en-US" sz="2000" noProof="0" dirty="0"/>
              <a:t> </a:t>
            </a:r>
            <a:r>
              <a:rPr lang="en-US" sz="2000" b="1" i="1" noProof="0" dirty="0"/>
              <a:t>Structural </a:t>
            </a:r>
            <a:r>
              <a:rPr lang="en-US" sz="2000" noProof="0" dirty="0"/>
              <a:t>System</a:t>
            </a:r>
            <a:r>
              <a:rPr lang="en-US" sz="2000" b="1" i="1" noProof="0" dirty="0"/>
              <a:t> </a:t>
            </a:r>
            <a:r>
              <a:rPr lang="en-US" sz="2000" noProof="0" dirty="0"/>
              <a:t>and issue the </a:t>
            </a:r>
            <a:r>
              <a:rPr lang="en-US" sz="2000" b="1" i="1" noProof="0" dirty="0"/>
              <a:t>Clear Generated Data</a:t>
            </a:r>
            <a:r>
              <a:rPr lang="en-US" sz="2000" noProof="0" dirty="0"/>
              <a:t> command in order to reset the output variables and remove the outdated files</a:t>
            </a:r>
            <a:br>
              <a:rPr lang="en-US" sz="2000" noProof="0" dirty="0"/>
            </a:br>
            <a:r>
              <a:rPr lang="en-US" sz="2000" noProof="0" dirty="0">
                <a:solidFill>
                  <a:schemeClr val="accent1"/>
                </a:solidFill>
              </a:rPr>
              <a:t>Deleting the generated data helps reduce the amount of data that must be copied. This will facilitate the rest of the workflow</a:t>
            </a:r>
          </a:p>
          <a:p>
            <a:pPr marL="457200" indent="-457200">
              <a:buFont typeface="+mj-lt"/>
              <a:buAutoNum type="arabicPeriod"/>
            </a:pPr>
            <a:r>
              <a:rPr lang="en-US" sz="2000" noProof="0" dirty="0"/>
              <a:t>Press the </a:t>
            </a:r>
            <a:r>
              <a:rPr lang="en-US" sz="2000" b="1" i="1" noProof="0" dirty="0"/>
              <a:t>Go to optiSLang</a:t>
            </a:r>
            <a:r>
              <a:rPr lang="en-US" sz="2000" noProof="0" dirty="0"/>
              <a:t> button</a:t>
            </a:r>
          </a:p>
          <a:p>
            <a:pPr marL="0" indent="0">
              <a:buNone/>
            </a:pPr>
            <a:r>
              <a:rPr lang="en-US" sz="2000" b="1" i="1" noProof="0" dirty="0"/>
              <a:t>Save</a:t>
            </a:r>
            <a:r>
              <a:rPr lang="en-US" sz="2000" noProof="0" dirty="0"/>
              <a:t> the project when prompted</a:t>
            </a:r>
          </a:p>
          <a:p>
            <a:pPr marL="0" indent="0">
              <a:buNone/>
            </a:pPr>
            <a:r>
              <a:rPr lang="en-US" sz="2000" noProof="0" dirty="0"/>
              <a:t>A .opf file will be created in the same folder as where the workbench project is being stored</a:t>
            </a:r>
          </a:p>
        </p:txBody>
      </p:sp>
      <p:sp>
        <p:nvSpPr>
          <p:cNvPr id="13" name="Text Box 7">
            <a:extLst>
              <a:ext uri="{FF2B5EF4-FFF2-40B4-BE49-F238E27FC236}">
                <a16:creationId xmlns:a16="http://schemas.microsoft.com/office/drawing/2014/main" id="{FC38F67A-B03E-435D-9A78-9677A8A255D5}"/>
              </a:ext>
            </a:extLst>
          </p:cNvPr>
          <p:cNvSpPr txBox="1">
            <a:spLocks noChangeArrowheads="1"/>
          </p:cNvSpPr>
          <p:nvPr/>
        </p:nvSpPr>
        <p:spPr bwMode="auto">
          <a:xfrm>
            <a:off x="7387506" y="1344181"/>
            <a:ext cx="584662"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3.</a:t>
            </a:r>
          </a:p>
        </p:txBody>
      </p:sp>
      <p:sp>
        <p:nvSpPr>
          <p:cNvPr id="9" name="Text Box 7">
            <a:extLst>
              <a:ext uri="{FF2B5EF4-FFF2-40B4-BE49-F238E27FC236}">
                <a16:creationId xmlns:a16="http://schemas.microsoft.com/office/drawing/2014/main" id="{F8DAE08A-DD50-A901-8643-A3125A12783B}"/>
              </a:ext>
            </a:extLst>
          </p:cNvPr>
          <p:cNvSpPr txBox="1">
            <a:spLocks noChangeArrowheads="1"/>
          </p:cNvSpPr>
          <p:nvPr/>
        </p:nvSpPr>
        <p:spPr bwMode="auto">
          <a:xfrm>
            <a:off x="9136025" y="1801104"/>
            <a:ext cx="5846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1.</a:t>
            </a:r>
          </a:p>
        </p:txBody>
      </p:sp>
      <p:sp>
        <p:nvSpPr>
          <p:cNvPr id="2" name="Text Box 7">
            <a:extLst>
              <a:ext uri="{FF2B5EF4-FFF2-40B4-BE49-F238E27FC236}">
                <a16:creationId xmlns:a16="http://schemas.microsoft.com/office/drawing/2014/main" id="{73ED15B3-EE78-F5D3-9402-CF407CBDB91E}"/>
              </a:ext>
            </a:extLst>
          </p:cNvPr>
          <p:cNvSpPr txBox="1">
            <a:spLocks noChangeArrowheads="1"/>
          </p:cNvSpPr>
          <p:nvPr/>
        </p:nvSpPr>
        <p:spPr bwMode="auto">
          <a:xfrm>
            <a:off x="8786287" y="2763406"/>
            <a:ext cx="584662"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2.</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9646A5-6169-52EB-737B-2439ED8F57C3}"/>
              </a:ext>
            </a:extLst>
          </p:cNvPr>
          <p:cNvSpPr>
            <a:spLocks noGrp="1"/>
          </p:cNvSpPr>
          <p:nvPr>
            <p:ph type="title"/>
          </p:nvPr>
        </p:nvSpPr>
        <p:spPr>
          <a:xfrm>
            <a:off x="609600" y="3006081"/>
            <a:ext cx="10972799" cy="845837"/>
          </a:xfrm>
        </p:spPr>
        <p:txBody>
          <a:bodyPr anchor="ctr"/>
          <a:lstStyle/>
          <a:p>
            <a:pPr algn="ctr"/>
            <a:r>
              <a:rPr lang="en-US" noProof="0" dirty="0"/>
              <a:t>Process Integration in Ansys optiSLang tool</a:t>
            </a:r>
          </a:p>
        </p:txBody>
      </p:sp>
    </p:spTree>
    <p:extLst>
      <p:ext uri="{BB962C8B-B14F-4D97-AF65-F5344CB8AC3E}">
        <p14:creationId xmlns:p14="http://schemas.microsoft.com/office/powerpoint/2010/main" val="614579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112424-0DF6-4163-99F4-867BC87A3C7A}"/>
              </a:ext>
            </a:extLst>
          </p:cNvPr>
          <p:cNvSpPr>
            <a:spLocks noGrp="1"/>
          </p:cNvSpPr>
          <p:nvPr>
            <p:ph type="sldNum" sz="quarter" idx="11"/>
          </p:nvPr>
        </p:nvSpPr>
        <p:spPr/>
        <p:txBody>
          <a:bodyPr/>
          <a:lstStyle/>
          <a:p>
            <a:fld id="{F0D23093-2AB0-F74C-B865-1A12A15B650E}" type="slidenum">
              <a:rPr lang="en-US" noProof="0" smtClean="0"/>
              <a:pPr/>
              <a:t>15</a:t>
            </a:fld>
            <a:endParaRPr lang="en-US" noProof="0" dirty="0"/>
          </a:p>
        </p:txBody>
      </p:sp>
      <p:sp>
        <p:nvSpPr>
          <p:cNvPr id="3" name="Title 2">
            <a:extLst>
              <a:ext uri="{FF2B5EF4-FFF2-40B4-BE49-F238E27FC236}">
                <a16:creationId xmlns:a16="http://schemas.microsoft.com/office/drawing/2014/main" id="{D7053702-8595-4FEB-BDA2-A1FB1397AE53}"/>
              </a:ext>
            </a:extLst>
          </p:cNvPr>
          <p:cNvSpPr>
            <a:spLocks noGrp="1"/>
          </p:cNvSpPr>
          <p:nvPr>
            <p:ph type="title"/>
          </p:nvPr>
        </p:nvSpPr>
        <p:spPr/>
        <p:txBody>
          <a:bodyPr/>
          <a:lstStyle/>
          <a:p>
            <a:r>
              <a:rPr lang="en-US" noProof="0" dirty="0"/>
              <a:t>Project Status</a:t>
            </a:r>
          </a:p>
        </p:txBody>
      </p:sp>
      <p:sp>
        <p:nvSpPr>
          <p:cNvPr id="7" name="Content Placeholder 1">
            <a:extLst>
              <a:ext uri="{FF2B5EF4-FFF2-40B4-BE49-F238E27FC236}">
                <a16:creationId xmlns:a16="http://schemas.microsoft.com/office/drawing/2014/main" id="{FFD8D1C0-170D-448A-8F37-900F8F02035E}"/>
              </a:ext>
            </a:extLst>
          </p:cNvPr>
          <p:cNvSpPr txBox="1">
            <a:spLocks/>
          </p:cNvSpPr>
          <p:nvPr/>
        </p:nvSpPr>
        <p:spPr>
          <a:xfrm>
            <a:off x="384048" y="1143000"/>
            <a:ext cx="4244396" cy="53340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0" dirty="0"/>
              <a:t>You should have an Ansys optiSLang software project as shown to the right – you might need to actively open it from the working folder</a:t>
            </a:r>
          </a:p>
          <a:p>
            <a:r>
              <a:rPr lang="en-US" noProof="0" dirty="0"/>
              <a:t> There will be one Parametric System, with an Ansys Workbench tool IntegrationPlugin solver node</a:t>
            </a:r>
          </a:p>
          <a:p>
            <a:r>
              <a:rPr lang="en-US" noProof="0" dirty="0"/>
              <a:t>The project name defaults to the Ansys Workbench tool project’s name.</a:t>
            </a:r>
          </a:p>
          <a:p>
            <a:pPr marL="0" indent="0">
              <a:buNone/>
            </a:pPr>
            <a:endParaRPr lang="en-US" noProof="0" dirty="0"/>
          </a:p>
        </p:txBody>
      </p:sp>
      <p:pic>
        <p:nvPicPr>
          <p:cNvPr id="12" name="Picture 11">
            <a:extLst>
              <a:ext uri="{FF2B5EF4-FFF2-40B4-BE49-F238E27FC236}">
                <a16:creationId xmlns:a16="http://schemas.microsoft.com/office/drawing/2014/main" id="{FFC4FA2B-F8BA-3A5B-5473-210E6265F36E}"/>
              </a:ext>
            </a:extLst>
          </p:cNvPr>
          <p:cNvPicPr>
            <a:picLocks noChangeAspect="1"/>
          </p:cNvPicPr>
          <p:nvPr/>
        </p:nvPicPr>
        <p:blipFill>
          <a:blip r:embed="rId2"/>
          <a:stretch>
            <a:fillRect/>
          </a:stretch>
        </p:blipFill>
        <p:spPr>
          <a:xfrm>
            <a:off x="4845598" y="1298223"/>
            <a:ext cx="6962354" cy="3611112"/>
          </a:xfrm>
          <a:prstGeom prst="rect">
            <a:avLst/>
          </a:prstGeom>
          <a:ln>
            <a:solidFill>
              <a:schemeClr val="accent2"/>
            </a:solidFill>
          </a:ln>
        </p:spPr>
      </p:pic>
    </p:spTree>
    <p:extLst>
      <p:ext uri="{BB962C8B-B14F-4D97-AF65-F5344CB8AC3E}">
        <p14:creationId xmlns:p14="http://schemas.microsoft.com/office/powerpoint/2010/main" val="188432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16</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Process Integration</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062085" cy="5334000"/>
          </a:xfrm>
        </p:spPr>
        <p:txBody>
          <a:bodyPr/>
          <a:lstStyle/>
          <a:p>
            <a:r>
              <a:rPr lang="en-US" noProof="0" dirty="0"/>
              <a:t>Double click on the IntegrationPlugin node to open the interface.</a:t>
            </a:r>
          </a:p>
          <a:p>
            <a:r>
              <a:rPr lang="en-US" noProof="0" dirty="0">
                <a:solidFill>
                  <a:schemeClr val="accent4"/>
                </a:solidFill>
              </a:rPr>
              <a:t>The input and output variables are automatically identified and turned into Parameters and Responses</a:t>
            </a:r>
          </a:p>
          <a:p>
            <a:r>
              <a:rPr lang="en-US" noProof="0" dirty="0">
                <a:solidFill>
                  <a:schemeClr val="accent4"/>
                </a:solidFill>
              </a:rPr>
              <a:t>The input parameters from Discovery History Tracking are named with “__[Blockname]_[DiscoveryParameterID]__[Parameter Name]_[WBParameterID]” – for example __B1_D5_Thickness_P41</a:t>
            </a:r>
          </a:p>
          <a:p>
            <a:r>
              <a:rPr lang="en-US" noProof="0" dirty="0"/>
              <a:t>Click </a:t>
            </a:r>
            <a:r>
              <a:rPr lang="en-US" b="1" i="1" noProof="0" dirty="0"/>
              <a:t>OK</a:t>
            </a:r>
            <a:r>
              <a:rPr lang="en-US" noProof="0" dirty="0"/>
              <a:t> to close this interface</a:t>
            </a:r>
          </a:p>
          <a:p>
            <a:pPr marL="0" indent="0">
              <a:buNone/>
            </a:pPr>
            <a:endParaRPr lang="en-US" noProof="0" dirty="0"/>
          </a:p>
        </p:txBody>
      </p:sp>
      <p:pic>
        <p:nvPicPr>
          <p:cNvPr id="7" name="Picture 6">
            <a:extLst>
              <a:ext uri="{FF2B5EF4-FFF2-40B4-BE49-F238E27FC236}">
                <a16:creationId xmlns:a16="http://schemas.microsoft.com/office/drawing/2014/main" id="{4A096C8A-DD27-0FE9-9D39-C989FAC3C141}"/>
              </a:ext>
            </a:extLst>
          </p:cNvPr>
          <p:cNvPicPr>
            <a:picLocks noChangeAspect="1"/>
          </p:cNvPicPr>
          <p:nvPr/>
        </p:nvPicPr>
        <p:blipFill>
          <a:blip r:embed="rId3"/>
          <a:stretch>
            <a:fillRect/>
          </a:stretch>
        </p:blipFill>
        <p:spPr>
          <a:xfrm>
            <a:off x="5700505" y="1433688"/>
            <a:ext cx="6185799" cy="4194609"/>
          </a:xfrm>
          <a:prstGeom prst="rect">
            <a:avLst/>
          </a:prstGeom>
          <a:ln>
            <a:solidFill>
              <a:schemeClr val="accent2"/>
            </a:solidFill>
          </a:ln>
        </p:spPr>
      </p:pic>
    </p:spTree>
    <p:extLst>
      <p:ext uri="{BB962C8B-B14F-4D97-AF65-F5344CB8AC3E}">
        <p14:creationId xmlns:p14="http://schemas.microsoft.com/office/powerpoint/2010/main" val="2059155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2AAE0D6-9C27-AB9A-8B17-403E44A9D666}"/>
              </a:ext>
            </a:extLst>
          </p:cNvPr>
          <p:cNvPicPr>
            <a:picLocks noChangeAspect="1"/>
          </p:cNvPicPr>
          <p:nvPr/>
        </p:nvPicPr>
        <p:blipFill>
          <a:blip r:embed="rId2"/>
          <a:stretch>
            <a:fillRect/>
          </a:stretch>
        </p:blipFill>
        <p:spPr>
          <a:xfrm>
            <a:off x="4402667" y="1888167"/>
            <a:ext cx="7179733" cy="3918516"/>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17</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Definition of Input Parameters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3" y="1143000"/>
            <a:ext cx="3745890" cy="5334000"/>
          </a:xfrm>
        </p:spPr>
        <p:txBody>
          <a:bodyPr/>
          <a:lstStyle/>
          <a:p>
            <a:pPr marL="0" indent="0">
              <a:buNone/>
            </a:pPr>
            <a:r>
              <a:rPr lang="en-US" noProof="0" dirty="0"/>
              <a:t>Double click on the Parametric System to open the interface</a:t>
            </a:r>
          </a:p>
          <a:p>
            <a:pPr marL="457200" indent="-457200">
              <a:buFont typeface="+mj-lt"/>
              <a:buAutoNum type="arabicPeriod"/>
            </a:pPr>
            <a:r>
              <a:rPr lang="en-US" noProof="0" dirty="0"/>
              <a:t>Do a right mouse click on the </a:t>
            </a:r>
            <a:r>
              <a:rPr lang="en-US" b="1" i="1" noProof="0" dirty="0"/>
              <a:t>Name</a:t>
            </a:r>
            <a:r>
              <a:rPr lang="en-US" noProof="0" dirty="0"/>
              <a:t> and select </a:t>
            </a:r>
            <a:r>
              <a:rPr lang="en-US" b="1" i="1" noProof="0" dirty="0"/>
              <a:t>Resize to contents </a:t>
            </a:r>
            <a:r>
              <a:rPr lang="en-US" noProof="0" dirty="0"/>
              <a:t>to better view the Parameter names</a:t>
            </a:r>
          </a:p>
          <a:p>
            <a:pPr marL="457200" indent="-457200">
              <a:buFont typeface="+mj-lt"/>
              <a:buAutoNum type="arabicPeriod"/>
            </a:pPr>
            <a:r>
              <a:rPr lang="en-US" noProof="0" dirty="0"/>
              <a:t>Specify the following ranges of the geometry parameters</a:t>
            </a:r>
          </a:p>
          <a:p>
            <a:pPr marL="457200" indent="-457200">
              <a:buFont typeface="+mj-lt"/>
              <a:buAutoNum type="arabicPeriod"/>
            </a:pPr>
            <a:r>
              <a:rPr lang="en-US" noProof="0" dirty="0"/>
              <a:t>Press </a:t>
            </a:r>
            <a:r>
              <a:rPr lang="en-US" b="1" i="1" noProof="0" dirty="0"/>
              <a:t>OK</a:t>
            </a:r>
            <a:endParaRPr lang="en-US" noProof="0" dirty="0"/>
          </a:p>
          <a:p>
            <a:endParaRPr lang="en-US" noProof="0" dirty="0"/>
          </a:p>
        </p:txBody>
      </p:sp>
      <p:sp>
        <p:nvSpPr>
          <p:cNvPr id="6" name="Text Box 6">
            <a:extLst>
              <a:ext uri="{FF2B5EF4-FFF2-40B4-BE49-F238E27FC236}">
                <a16:creationId xmlns:a16="http://schemas.microsoft.com/office/drawing/2014/main" id="{811F48F1-D818-481D-A5C8-8F1F3A1B4E34}"/>
              </a:ext>
            </a:extLst>
          </p:cNvPr>
          <p:cNvSpPr txBox="1">
            <a:spLocks noChangeArrowheads="1"/>
          </p:cNvSpPr>
          <p:nvPr/>
        </p:nvSpPr>
        <p:spPr bwMode="auto">
          <a:xfrm>
            <a:off x="5591944" y="2204864"/>
            <a:ext cx="383438" cy="400110"/>
          </a:xfrm>
          <a:prstGeom prst="rect">
            <a:avLst/>
          </a:prstGeom>
          <a:solidFill>
            <a:schemeClr val="tx1"/>
          </a:solidFill>
          <a:ln>
            <a:noFill/>
          </a:ln>
          <a:effectLst/>
        </p:spPr>
        <p:txBody>
          <a:bodyPr wrap="none">
            <a:spAutoFit/>
          </a:bodyPr>
          <a:lstStyle/>
          <a:p>
            <a:pPr eaLnBrk="1" hangingPunct="1"/>
            <a:r>
              <a:rPr lang="en-US" sz="2000" b="1" noProof="0" dirty="0">
                <a:solidFill>
                  <a:schemeClr val="accent1"/>
                </a:solidFill>
                <a:latin typeface="+mj-lt"/>
              </a:rPr>
              <a:t>1.</a:t>
            </a:r>
          </a:p>
        </p:txBody>
      </p:sp>
      <p:sp>
        <p:nvSpPr>
          <p:cNvPr id="7" name="Text Box 6">
            <a:extLst>
              <a:ext uri="{FF2B5EF4-FFF2-40B4-BE49-F238E27FC236}">
                <a16:creationId xmlns:a16="http://schemas.microsoft.com/office/drawing/2014/main" id="{D28B0F0B-705D-4049-BEDC-7E87B111C0C2}"/>
              </a:ext>
            </a:extLst>
          </p:cNvPr>
          <p:cNvSpPr txBox="1">
            <a:spLocks noChangeArrowheads="1"/>
          </p:cNvSpPr>
          <p:nvPr/>
        </p:nvSpPr>
        <p:spPr bwMode="auto">
          <a:xfrm>
            <a:off x="9038168" y="2284318"/>
            <a:ext cx="383438" cy="400110"/>
          </a:xfrm>
          <a:prstGeom prst="rect">
            <a:avLst/>
          </a:prstGeom>
          <a:solidFill>
            <a:schemeClr val="tx1"/>
          </a:solidFill>
          <a:ln>
            <a:noFill/>
          </a:ln>
          <a:effectLst/>
        </p:spPr>
        <p:txBody>
          <a:bodyPr wrap="none">
            <a:spAutoFit/>
          </a:bodyPr>
          <a:lstStyle/>
          <a:p>
            <a:pPr eaLnBrk="1" hangingPunct="1"/>
            <a:r>
              <a:rPr lang="en-US" sz="2000" b="1" noProof="0" dirty="0">
                <a:solidFill>
                  <a:schemeClr val="accent1"/>
                </a:solidFill>
                <a:latin typeface="+mj-lt"/>
              </a:rPr>
              <a:t>2.</a:t>
            </a:r>
          </a:p>
        </p:txBody>
      </p:sp>
      <p:sp>
        <p:nvSpPr>
          <p:cNvPr id="10" name="Text Box 6">
            <a:extLst>
              <a:ext uri="{FF2B5EF4-FFF2-40B4-BE49-F238E27FC236}">
                <a16:creationId xmlns:a16="http://schemas.microsoft.com/office/drawing/2014/main" id="{508297E0-530D-3FFD-B22F-3C159B96719C}"/>
              </a:ext>
            </a:extLst>
          </p:cNvPr>
          <p:cNvSpPr txBox="1">
            <a:spLocks noChangeArrowheads="1"/>
          </p:cNvSpPr>
          <p:nvPr/>
        </p:nvSpPr>
        <p:spPr bwMode="auto">
          <a:xfrm>
            <a:off x="9552384" y="5406573"/>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3.</a:t>
            </a:r>
          </a:p>
        </p:txBody>
      </p:sp>
    </p:spTree>
    <p:extLst>
      <p:ext uri="{BB962C8B-B14F-4D97-AF65-F5344CB8AC3E}">
        <p14:creationId xmlns:p14="http://schemas.microsoft.com/office/powerpoint/2010/main" val="3655097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18</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Rename System</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3" y="1143000"/>
            <a:ext cx="8792024" cy="5334000"/>
          </a:xfrm>
        </p:spPr>
        <p:txBody>
          <a:bodyPr/>
          <a:lstStyle/>
          <a:p>
            <a:r>
              <a:rPr lang="en-US" noProof="0" dirty="0"/>
              <a:t>Right click on the System and rename it to </a:t>
            </a:r>
            <a:r>
              <a:rPr lang="en-US" b="1" i="1" noProof="0" dirty="0"/>
              <a:t>Hook_optimization</a:t>
            </a:r>
          </a:p>
          <a:p>
            <a:r>
              <a:rPr lang="en-US" noProof="0" dirty="0"/>
              <a:t>Right click on the Node and rename it to </a:t>
            </a:r>
            <a:r>
              <a:rPr lang="en-US" b="1" i="1" noProof="0" dirty="0"/>
              <a:t>Hook_optimization</a:t>
            </a:r>
          </a:p>
          <a:p>
            <a:pPr marL="0" indent="0">
              <a:buNone/>
            </a:pPr>
            <a:endParaRPr lang="en-US" noProof="0" dirty="0"/>
          </a:p>
        </p:txBody>
      </p:sp>
      <p:pic>
        <p:nvPicPr>
          <p:cNvPr id="8" name="Picture 7">
            <a:extLst>
              <a:ext uri="{FF2B5EF4-FFF2-40B4-BE49-F238E27FC236}">
                <a16:creationId xmlns:a16="http://schemas.microsoft.com/office/drawing/2014/main" id="{6E31FB20-9F6E-A87A-9828-24D0CBC7BC85}"/>
              </a:ext>
            </a:extLst>
          </p:cNvPr>
          <p:cNvPicPr>
            <a:picLocks noChangeAspect="1"/>
          </p:cNvPicPr>
          <p:nvPr/>
        </p:nvPicPr>
        <p:blipFill>
          <a:blip r:embed="rId2"/>
          <a:stretch>
            <a:fillRect/>
          </a:stretch>
        </p:blipFill>
        <p:spPr>
          <a:xfrm>
            <a:off x="2743200" y="2299500"/>
            <a:ext cx="6719258" cy="3926155"/>
          </a:xfrm>
          <a:prstGeom prst="rect">
            <a:avLst/>
          </a:prstGeom>
        </p:spPr>
      </p:pic>
    </p:spTree>
    <p:extLst>
      <p:ext uri="{BB962C8B-B14F-4D97-AF65-F5344CB8AC3E}">
        <p14:creationId xmlns:p14="http://schemas.microsoft.com/office/powerpoint/2010/main" val="3913847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68C5F08-FFB1-0FD5-C2B0-35726E5E84B5}"/>
              </a:ext>
            </a:extLst>
          </p:cNvPr>
          <p:cNvPicPr>
            <a:picLocks noChangeAspect="1"/>
          </p:cNvPicPr>
          <p:nvPr/>
        </p:nvPicPr>
        <p:blipFill>
          <a:blip r:embed="rId2"/>
          <a:stretch>
            <a:fillRect/>
          </a:stretch>
        </p:blipFill>
        <p:spPr>
          <a:xfrm>
            <a:off x="6846592" y="908720"/>
            <a:ext cx="4341206" cy="3211303"/>
          </a:xfrm>
          <a:prstGeom prst="rect">
            <a:avLst/>
          </a:prstGeom>
        </p:spPr>
      </p:pic>
      <p:pic>
        <p:nvPicPr>
          <p:cNvPr id="6" name="Picture 5">
            <a:extLst>
              <a:ext uri="{FF2B5EF4-FFF2-40B4-BE49-F238E27FC236}">
                <a16:creationId xmlns:a16="http://schemas.microsoft.com/office/drawing/2014/main" id="{5EC6FA0B-B8EC-970E-CB83-5CA5B83C8F84}"/>
              </a:ext>
            </a:extLst>
          </p:cNvPr>
          <p:cNvPicPr>
            <a:picLocks noChangeAspect="1"/>
          </p:cNvPicPr>
          <p:nvPr/>
        </p:nvPicPr>
        <p:blipFill>
          <a:blip r:embed="rId3"/>
          <a:stretch>
            <a:fillRect/>
          </a:stretch>
        </p:blipFill>
        <p:spPr>
          <a:xfrm>
            <a:off x="524154" y="3933056"/>
            <a:ext cx="11644369" cy="1082134"/>
          </a:xfrm>
          <a:prstGeom prst="rect">
            <a:avLst/>
          </a:prstGeom>
          <a:noFill/>
          <a:ln w="19050">
            <a:solidFill>
              <a:schemeClr val="bg1">
                <a:lumMod val="50000"/>
              </a:schemeClr>
            </a:solidFill>
            <a:miter lim="800000"/>
            <a:headEnd/>
            <a:tailEnd/>
          </a:ln>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19</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The Solver Chain</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618337" cy="5334000"/>
          </a:xfrm>
        </p:spPr>
        <p:txBody>
          <a:bodyPr>
            <a:normAutofit/>
          </a:bodyPr>
          <a:lstStyle/>
          <a:p>
            <a:pPr marL="457200" indent="-457200">
              <a:buFont typeface="+mj-lt"/>
              <a:buAutoNum type="arabicPeriod"/>
            </a:pPr>
            <a:r>
              <a:rPr lang="en-US" sz="2000" noProof="0" dirty="0"/>
              <a:t>Save the project and perform a test run of the solver chain. The system turns green when it’s finished.</a:t>
            </a:r>
          </a:p>
          <a:p>
            <a:pPr marL="0" indent="0">
              <a:buNone/>
            </a:pPr>
            <a:r>
              <a:rPr lang="en-US" sz="2000" noProof="0" dirty="0"/>
              <a:t>Check the response values:</a:t>
            </a:r>
          </a:p>
          <a:p>
            <a:pPr marL="457200" indent="-457200">
              <a:buFont typeface="+mj-lt"/>
              <a:buAutoNum type="arabicPeriod" startAt="2"/>
            </a:pPr>
            <a:r>
              <a:rPr lang="en-US" sz="2000" noProof="0" dirty="0"/>
              <a:t>Double Click on the system </a:t>
            </a:r>
            <a:r>
              <a:rPr lang="en-US" sz="2000" b="1" i="1" noProof="0" dirty="0"/>
              <a:t>Hook_optimization</a:t>
            </a:r>
          </a:p>
          <a:p>
            <a:pPr marL="457200" indent="-457200">
              <a:buFont typeface="+mj-lt"/>
              <a:buAutoNum type="arabicPeriod" startAt="2"/>
            </a:pPr>
            <a:r>
              <a:rPr lang="en-US" sz="2000" noProof="0" dirty="0"/>
              <a:t>Go to the </a:t>
            </a:r>
            <a:r>
              <a:rPr lang="en-US" sz="2000" b="1" i="1" noProof="0" dirty="0"/>
              <a:t>Result designs </a:t>
            </a:r>
            <a:r>
              <a:rPr lang="en-US" sz="2000" noProof="0" dirty="0"/>
              <a:t>tab and review the results – the results values of stress and mass should be real and non zero.</a:t>
            </a:r>
          </a:p>
          <a:p>
            <a:endParaRPr lang="en-US" sz="2000" noProof="0" dirty="0"/>
          </a:p>
        </p:txBody>
      </p:sp>
      <p:sp>
        <p:nvSpPr>
          <p:cNvPr id="13" name="Text Box 6">
            <a:extLst>
              <a:ext uri="{FF2B5EF4-FFF2-40B4-BE49-F238E27FC236}">
                <a16:creationId xmlns:a16="http://schemas.microsoft.com/office/drawing/2014/main" id="{149E005B-954E-46AD-877B-041CD90AB860}"/>
              </a:ext>
            </a:extLst>
          </p:cNvPr>
          <p:cNvSpPr txBox="1">
            <a:spLocks noChangeArrowheads="1"/>
          </p:cNvSpPr>
          <p:nvPr/>
        </p:nvSpPr>
        <p:spPr bwMode="auto">
          <a:xfrm>
            <a:off x="7998720" y="125409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14" name="Text Box 6">
            <a:extLst>
              <a:ext uri="{FF2B5EF4-FFF2-40B4-BE49-F238E27FC236}">
                <a16:creationId xmlns:a16="http://schemas.microsoft.com/office/drawing/2014/main" id="{ECB38E24-D190-4821-B4CB-1959462B8180}"/>
              </a:ext>
            </a:extLst>
          </p:cNvPr>
          <p:cNvSpPr txBox="1">
            <a:spLocks noChangeArrowheads="1"/>
          </p:cNvSpPr>
          <p:nvPr/>
        </p:nvSpPr>
        <p:spPr bwMode="auto">
          <a:xfrm>
            <a:off x="8718800" y="2582181"/>
            <a:ext cx="51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000" b="1" noProof="0" dirty="0">
                <a:solidFill>
                  <a:schemeClr val="accent1"/>
                </a:solidFill>
                <a:latin typeface="+mj-lt"/>
              </a:rPr>
              <a:t>2.</a:t>
            </a:r>
          </a:p>
        </p:txBody>
      </p:sp>
      <p:sp>
        <p:nvSpPr>
          <p:cNvPr id="15" name="Text Box 6">
            <a:extLst>
              <a:ext uri="{FF2B5EF4-FFF2-40B4-BE49-F238E27FC236}">
                <a16:creationId xmlns:a16="http://schemas.microsoft.com/office/drawing/2014/main" id="{D85D0EA5-1D4E-420F-AF17-69CDC5AF37D7}"/>
              </a:ext>
            </a:extLst>
          </p:cNvPr>
          <p:cNvSpPr txBox="1">
            <a:spLocks noChangeArrowheads="1"/>
          </p:cNvSpPr>
          <p:nvPr/>
        </p:nvSpPr>
        <p:spPr bwMode="auto">
          <a:xfrm>
            <a:off x="3333322" y="3962821"/>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3.</a:t>
            </a:r>
          </a:p>
        </p:txBody>
      </p:sp>
      <p:pic>
        <p:nvPicPr>
          <p:cNvPr id="9" name="Picture 8">
            <a:extLst>
              <a:ext uri="{FF2B5EF4-FFF2-40B4-BE49-F238E27FC236}">
                <a16:creationId xmlns:a16="http://schemas.microsoft.com/office/drawing/2014/main" id="{23BD3495-FB74-E702-F8CC-BFB4AA158ECD}"/>
              </a:ext>
            </a:extLst>
          </p:cNvPr>
          <p:cNvPicPr>
            <a:picLocks noChangeAspect="1"/>
          </p:cNvPicPr>
          <p:nvPr/>
        </p:nvPicPr>
        <p:blipFill>
          <a:blip r:embed="rId2"/>
          <a:stretch>
            <a:fillRect/>
          </a:stretch>
        </p:blipFill>
        <p:spPr>
          <a:xfrm>
            <a:off x="6839366" y="645819"/>
            <a:ext cx="4341206" cy="3211303"/>
          </a:xfrm>
          <a:prstGeom prst="rect">
            <a:avLst/>
          </a:prstGeom>
        </p:spPr>
      </p:pic>
      <p:sp>
        <p:nvSpPr>
          <p:cNvPr id="10" name="Text Box 6">
            <a:extLst>
              <a:ext uri="{FF2B5EF4-FFF2-40B4-BE49-F238E27FC236}">
                <a16:creationId xmlns:a16="http://schemas.microsoft.com/office/drawing/2014/main" id="{7C7D9F11-16FA-CEE8-4078-2C22C23185DF}"/>
              </a:ext>
            </a:extLst>
          </p:cNvPr>
          <p:cNvSpPr txBox="1">
            <a:spLocks noChangeArrowheads="1"/>
          </p:cNvSpPr>
          <p:nvPr/>
        </p:nvSpPr>
        <p:spPr bwMode="auto">
          <a:xfrm>
            <a:off x="7991494" y="991198"/>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highlight>
                  <a:srgbClr val="000000"/>
                </a:highlight>
                <a:latin typeface="+mj-lt"/>
              </a:rPr>
              <a:t>1.</a:t>
            </a:r>
          </a:p>
        </p:txBody>
      </p:sp>
      <p:sp>
        <p:nvSpPr>
          <p:cNvPr id="11" name="Text Box 6">
            <a:extLst>
              <a:ext uri="{FF2B5EF4-FFF2-40B4-BE49-F238E27FC236}">
                <a16:creationId xmlns:a16="http://schemas.microsoft.com/office/drawing/2014/main" id="{822E9F33-2759-B047-B83F-59840A013492}"/>
              </a:ext>
            </a:extLst>
          </p:cNvPr>
          <p:cNvSpPr txBox="1">
            <a:spLocks noChangeArrowheads="1"/>
          </p:cNvSpPr>
          <p:nvPr/>
        </p:nvSpPr>
        <p:spPr bwMode="auto">
          <a:xfrm>
            <a:off x="9336360" y="1850134"/>
            <a:ext cx="51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000" b="1" noProof="0" dirty="0">
                <a:solidFill>
                  <a:schemeClr val="accent1"/>
                </a:solidFill>
                <a:highlight>
                  <a:srgbClr val="000000"/>
                </a:highlight>
                <a:latin typeface="+mj-lt"/>
              </a:rPr>
              <a:t>2.</a:t>
            </a:r>
          </a:p>
        </p:txBody>
      </p:sp>
      <p:sp>
        <p:nvSpPr>
          <p:cNvPr id="12" name="TextBox 11">
            <a:extLst>
              <a:ext uri="{FF2B5EF4-FFF2-40B4-BE49-F238E27FC236}">
                <a16:creationId xmlns:a16="http://schemas.microsoft.com/office/drawing/2014/main" id="{28167822-8596-C233-3CD2-64172160DFA0}"/>
              </a:ext>
            </a:extLst>
          </p:cNvPr>
          <p:cNvSpPr txBox="1"/>
          <p:nvPr/>
        </p:nvSpPr>
        <p:spPr>
          <a:xfrm>
            <a:off x="524154" y="5157192"/>
            <a:ext cx="11404494" cy="923330"/>
          </a:xfrm>
          <a:prstGeom prst="rect">
            <a:avLst/>
          </a:prstGeom>
          <a:noFill/>
        </p:spPr>
        <p:txBody>
          <a:bodyPr wrap="square" rtlCol="0">
            <a:spAutoFit/>
          </a:bodyPr>
          <a:lstStyle/>
          <a:p>
            <a:r>
              <a:rPr lang="en-US" b="1" noProof="0" dirty="0">
                <a:highlight>
                  <a:srgbClr val="FFB71B"/>
                </a:highlight>
              </a:rPr>
              <a:t>Note on Computational cost: </a:t>
            </a:r>
            <a:r>
              <a:rPr lang="en-US" noProof="0" dirty="0"/>
              <a:t>the test run will give you an indication of the time needed later on to run the sensitivity analysis, where at least 54 design points will be simulated. If run time of one design point is too long, consider increasing the size of the mesh shell either locally or globally </a:t>
            </a:r>
          </a:p>
        </p:txBody>
      </p:sp>
    </p:spTree>
    <p:extLst>
      <p:ext uri="{BB962C8B-B14F-4D97-AF65-F5344CB8AC3E}">
        <p14:creationId xmlns:p14="http://schemas.microsoft.com/office/powerpoint/2010/main" val="2130106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noProof="0" smtClean="0">
                <a:latin typeface="+mn-lt"/>
              </a:rPr>
              <a:pPr/>
              <a:t>2</a:t>
            </a:fld>
            <a:endParaRPr lang="en-US" noProof="0" dirty="0">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noProof="0" dirty="0">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nvGraphicFramePr>
        <p:xfrm>
          <a:off x="957743" y="1796533"/>
          <a:ext cx="10276514" cy="1506770"/>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noProof="0"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US" sz="1200" b="1" noProof="0" dirty="0">
                          <a:solidFill>
                            <a:schemeClr val="tx1"/>
                          </a:solidFill>
                        </a:rPr>
                        <a:t>Knowledge and Understanding</a:t>
                      </a:r>
                      <a:endParaRPr lang="en-US" sz="1200" b="1" i="1" noProof="0"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kern="1200" noProof="0" dirty="0">
                          <a:solidFill>
                            <a:schemeClr val="tx1"/>
                          </a:solidFill>
                          <a:effectLst/>
                          <a:latin typeface="+mn-lt"/>
                          <a:ea typeface="+mn-ea"/>
                          <a:cs typeface="+mn-cs"/>
                        </a:rPr>
                        <a:t>What is process integration and how Machine learning algorithms can enhance model predictions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US" sz="1200" b="1" noProof="0" dirty="0">
                          <a:solidFill>
                            <a:schemeClr val="tx1"/>
                          </a:solidFill>
                        </a:rPr>
                        <a:t>Skills and Abilities</a:t>
                      </a:r>
                      <a:endParaRPr lang="en-US" sz="1200" b="1" i="1" noProof="0"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kern="1200" noProof="0" dirty="0">
                          <a:solidFill>
                            <a:schemeClr val="tx1"/>
                          </a:solidFill>
                          <a:effectLst/>
                          <a:latin typeface="+mn-lt"/>
                          <a:ea typeface="+mn-ea"/>
                          <a:cs typeface="+mn-cs"/>
                        </a:rPr>
                        <a:t>How to perform design optimization and result analysis for a simple problem</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57741" y="4226709"/>
            <a:ext cx="10267276" cy="1440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US"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US" noProof="0" dirty="0">
                <a:solidFill>
                  <a:schemeClr val="accent1"/>
                </a:solidFill>
                <a:hlinkClick r:id="rId3">
                  <a:extLst>
                    <a:ext uri="{A12FA001-AC4F-418D-AE19-62706E023703}">
                      <ahyp:hlinkClr xmlns:ahyp="http://schemas.microsoft.com/office/drawing/2018/hyperlinkcolor" val="tx"/>
                    </a:ext>
                  </a:extLst>
                </a:hlinkClick>
              </a:rPr>
              <a:t>Introduction to Methods for PIDO in Ansys optiSLang</a:t>
            </a:r>
            <a:endParaRPr lang="en-US" noProof="0" dirty="0">
              <a:solidFill>
                <a:schemeClr val="accent1"/>
              </a:solidFill>
              <a:hlinkClick r:id="" action="ppaction://noaction">
                <a:extLst>
                  <a:ext uri="{A12FA001-AC4F-418D-AE19-62706E023703}">
                    <ahyp:hlinkClr xmlns:ahyp="http://schemas.microsoft.com/office/drawing/2018/hyperlinkcolor" val="tx"/>
                  </a:ext>
                </a:extLst>
              </a:hlinkClick>
            </a:endParaRPr>
          </a:p>
          <a:p>
            <a:pPr lvl="1">
              <a:buClr>
                <a:schemeClr val="accent1"/>
              </a:buClr>
              <a:buSzPct val="100000"/>
            </a:pPr>
            <a:r>
              <a:rPr lang="en-US" noProof="0" dirty="0">
                <a:solidFill>
                  <a:schemeClr val="accent1"/>
                </a:solidFill>
                <a:hlinkClick r:id="" action="ppaction://noaction">
                  <a:extLst>
                    <a:ext uri="{A12FA001-AC4F-418D-AE19-62706E023703}">
                      <ahyp:hlinkClr xmlns:ahyp="http://schemas.microsoft.com/office/drawing/2018/hyperlinkcolor" val="tx"/>
                    </a:ext>
                  </a:extLst>
                </a:hlinkClick>
              </a:rPr>
              <a:t>Parametric Analysis and Optimization using Ansys </a:t>
            </a:r>
            <a:r>
              <a:rPr lang="en-US" noProof="0" dirty="0">
                <a:solidFill>
                  <a:schemeClr val="accent1"/>
                </a:solidFill>
                <a:hlinkClick r:id="rId3">
                  <a:extLst>
                    <a:ext uri="{A12FA001-AC4F-418D-AE19-62706E023703}">
                      <ahyp:hlinkClr xmlns:ahyp="http://schemas.microsoft.com/office/drawing/2018/hyperlinkcolor" val="tx"/>
                    </a:ext>
                  </a:extLst>
                </a:hlinkClick>
              </a:rPr>
              <a:t>optiSLang</a:t>
            </a: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28048" y="4514442"/>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extLst>
              <p:ext uri="{D42A27DB-BD31-4B8C-83A1-F6EECF244321}">
                <p14:modId xmlns:p14="http://schemas.microsoft.com/office/powerpoint/2010/main" val="47794943"/>
              </p:ext>
            </p:extLst>
          </p:nvPr>
        </p:nvGraphicFramePr>
        <p:xfrm>
          <a:off x="957741" y="934338"/>
          <a:ext cx="10285752" cy="73152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noProof="0"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kern="1200" dirty="0">
                          <a:solidFill>
                            <a:schemeClr val="dk1"/>
                          </a:solidFill>
                          <a:effectLst/>
                          <a:latin typeface="+mn-lt"/>
                          <a:ea typeface="+mn-ea"/>
                          <a:cs typeface="+mn-cs"/>
                        </a:rPr>
                        <a:t>Ansys Mechanical™, a structural finite element analysis software.</a:t>
                      </a:r>
                      <a:endParaRPr lang="en-US" sz="1400" noProof="0" dirty="0"/>
                    </a:p>
                    <a:p>
                      <a:pPr marL="285750" indent="-285750">
                        <a:buFont typeface="Arial" panose="020B0604020202020204" pitchFamily="34" charset="0"/>
                        <a:buChar char="•"/>
                      </a:pPr>
                      <a:r>
                        <a:rPr lang="en-US" sz="1400" noProof="0" dirty="0"/>
                        <a:t>Ansys Workbench™, simulation integration platform</a:t>
                      </a:r>
                      <a:endParaRPr lang="en-US" sz="1400" noProof="0" dirty="0">
                        <a:effectLst/>
                      </a:endParaRPr>
                    </a:p>
                    <a:p>
                      <a:pPr marL="285750" indent="-285750">
                        <a:buFont typeface="Arial" panose="020B0604020202020204" pitchFamily="34" charset="0"/>
                        <a:buChar char="•"/>
                      </a:pPr>
                      <a:r>
                        <a:rPr lang="en-US" sz="1400" noProof="0" dirty="0">
                          <a:effectLst/>
                        </a:rPr>
                        <a:t>Ansys optiSLang®, </a:t>
                      </a:r>
                      <a:r>
                        <a:rPr lang="en-US" sz="1400" noProof="0" dirty="0"/>
                        <a:t>process integration and design optimization software</a:t>
                      </a:r>
                      <a:endParaRPr lang="en-US" sz="1400" b="0" i="0" kern="1200" baseline="0" noProof="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35992263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345EBF-B696-C9D1-4F33-85B6D582D8C0}"/>
              </a:ext>
            </a:extLst>
          </p:cNvPr>
          <p:cNvSpPr>
            <a:spLocks noGrp="1"/>
          </p:cNvSpPr>
          <p:nvPr>
            <p:ph type="title"/>
          </p:nvPr>
        </p:nvSpPr>
        <p:spPr>
          <a:xfrm>
            <a:off x="723901" y="2779391"/>
            <a:ext cx="10744199" cy="1299219"/>
          </a:xfrm>
        </p:spPr>
        <p:txBody>
          <a:bodyPr/>
          <a:lstStyle/>
          <a:p>
            <a:pPr algn="ctr"/>
            <a:r>
              <a:rPr lang="en-US" sz="4400" noProof="0" dirty="0"/>
              <a:t>Sensitivity Analysis using the Adaptive MOP (Metamodel of Optimal Prognosis)</a:t>
            </a:r>
            <a:br>
              <a:rPr lang="en-US" sz="4400" noProof="0" dirty="0"/>
            </a:br>
            <a:endParaRPr lang="en-US" noProof="0" dirty="0"/>
          </a:p>
        </p:txBody>
      </p:sp>
    </p:spTree>
    <p:extLst>
      <p:ext uri="{BB962C8B-B14F-4D97-AF65-F5344CB8AC3E}">
        <p14:creationId xmlns:p14="http://schemas.microsoft.com/office/powerpoint/2010/main" val="838210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B741A11-A5F0-ED1C-63BF-98ED4E6AA439}"/>
              </a:ext>
            </a:extLst>
          </p:cNvPr>
          <p:cNvPicPr>
            <a:picLocks noChangeAspect="1"/>
          </p:cNvPicPr>
          <p:nvPr/>
        </p:nvPicPr>
        <p:blipFill>
          <a:blip r:embed="rId2"/>
          <a:stretch>
            <a:fillRect/>
          </a:stretch>
        </p:blipFill>
        <p:spPr>
          <a:xfrm>
            <a:off x="4871864" y="1046857"/>
            <a:ext cx="7132338" cy="3822303"/>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21</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Sensitivity Analysis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4707153" cy="5334000"/>
          </a:xfrm>
        </p:spPr>
        <p:txBody>
          <a:bodyPr/>
          <a:lstStyle/>
          <a:p>
            <a:r>
              <a:rPr lang="en-US" noProof="0" dirty="0"/>
              <a:t>Drag the </a:t>
            </a:r>
            <a:r>
              <a:rPr lang="en-US" b="1" i="1" noProof="0" dirty="0"/>
              <a:t>Sensitivity wizard </a:t>
            </a:r>
            <a:r>
              <a:rPr lang="en-US" noProof="0" dirty="0"/>
              <a:t>onto the head of the solver chain and let it drop</a:t>
            </a:r>
          </a:p>
          <a:p>
            <a:endParaRPr lang="en-US" noProof="0" dirty="0"/>
          </a:p>
        </p:txBody>
      </p:sp>
      <p:sp>
        <p:nvSpPr>
          <p:cNvPr id="10" name="Line 5">
            <a:extLst>
              <a:ext uri="{FF2B5EF4-FFF2-40B4-BE49-F238E27FC236}">
                <a16:creationId xmlns:a16="http://schemas.microsoft.com/office/drawing/2014/main" id="{EFC6476E-8A77-46E7-8F6F-0F52020D7D1F}"/>
              </a:ext>
            </a:extLst>
          </p:cNvPr>
          <p:cNvSpPr>
            <a:spLocks noChangeShapeType="1"/>
          </p:cNvSpPr>
          <p:nvPr/>
        </p:nvSpPr>
        <p:spPr bwMode="auto">
          <a:xfrm flipH="1">
            <a:off x="8640854" y="2468507"/>
            <a:ext cx="1153344" cy="441193"/>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p>
        </p:txBody>
      </p:sp>
      <p:sp>
        <p:nvSpPr>
          <p:cNvPr id="11" name="Rectangle 10">
            <a:extLst>
              <a:ext uri="{FF2B5EF4-FFF2-40B4-BE49-F238E27FC236}">
                <a16:creationId xmlns:a16="http://schemas.microsoft.com/office/drawing/2014/main" id="{2CF2D534-5C01-44D0-83AE-BA612B29D465}"/>
              </a:ext>
            </a:extLst>
          </p:cNvPr>
          <p:cNvSpPr/>
          <p:nvPr/>
        </p:nvSpPr>
        <p:spPr bwMode="auto">
          <a:xfrm>
            <a:off x="9794199" y="2315547"/>
            <a:ext cx="1375678" cy="228461"/>
          </a:xfrm>
          <a:prstGeom prst="rect">
            <a:avLst/>
          </a:prstGeom>
          <a:noFill/>
          <a:ln w="28575" cap="sq" algn="ctr">
            <a:solidFill>
              <a:schemeClr val="accent1"/>
            </a:solidFill>
            <a:miter lim="800000"/>
            <a:headEnd/>
            <a:tailEnd/>
          </a:ln>
          <a:effectLst/>
        </p:spPr>
        <p:txBody>
          <a:bodyPr wrap="none" rtlCol="0" anchor="ctr"/>
          <a:lstStyle/>
          <a:p>
            <a:pPr algn="ctr"/>
            <a:endParaRPr lang="en-US" b="1" noProof="0" dirty="0">
              <a:solidFill>
                <a:schemeClr val="bg1"/>
              </a:solidFill>
              <a:latin typeface="Arial Narrow" pitchFamily="34" charset="0"/>
            </a:endParaRPr>
          </a:p>
        </p:txBody>
      </p:sp>
    </p:spTree>
    <p:extLst>
      <p:ext uri="{BB962C8B-B14F-4D97-AF65-F5344CB8AC3E}">
        <p14:creationId xmlns:p14="http://schemas.microsoft.com/office/powerpoint/2010/main" val="2940495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695FB-6BBB-15B4-FA0F-BC3EE9A226A8}"/>
              </a:ext>
            </a:extLst>
          </p:cNvPr>
          <p:cNvSpPr>
            <a:spLocks noGrp="1"/>
          </p:cNvSpPr>
          <p:nvPr>
            <p:ph type="title"/>
          </p:nvPr>
        </p:nvSpPr>
        <p:spPr/>
        <p:txBody>
          <a:bodyPr/>
          <a:lstStyle/>
          <a:p>
            <a:r>
              <a:rPr lang="en-US" noProof="0" dirty="0"/>
              <a:t>Parameterize Inputs</a:t>
            </a:r>
          </a:p>
        </p:txBody>
      </p:sp>
      <p:sp>
        <p:nvSpPr>
          <p:cNvPr id="3" name="Text Placeholder 2">
            <a:extLst>
              <a:ext uri="{FF2B5EF4-FFF2-40B4-BE49-F238E27FC236}">
                <a16:creationId xmlns:a16="http://schemas.microsoft.com/office/drawing/2014/main" id="{D7CA0295-29D4-D464-90F7-7A133A4380C0}"/>
              </a:ext>
            </a:extLst>
          </p:cNvPr>
          <p:cNvSpPr>
            <a:spLocks noGrp="1"/>
          </p:cNvSpPr>
          <p:nvPr>
            <p:ph type="body" sz="quarter" idx="13"/>
          </p:nvPr>
        </p:nvSpPr>
        <p:spPr/>
        <p:txBody>
          <a:bodyPr/>
          <a:lstStyle/>
          <a:p>
            <a:r>
              <a:rPr lang="en-US" noProof="0" dirty="0">
                <a:solidFill>
                  <a:schemeClr val="accent4"/>
                </a:solidFill>
              </a:rPr>
              <a:t>Because we already set the parameter ranges for the single solve with the Parametric System, no additional changes are required on this screen of the Sensitivity Wizard.</a:t>
            </a:r>
          </a:p>
          <a:p>
            <a:r>
              <a:rPr lang="en-US" noProof="0" dirty="0"/>
              <a:t>Click </a:t>
            </a:r>
            <a:r>
              <a:rPr lang="en-US" b="1" i="1" noProof="0" dirty="0"/>
              <a:t>Next &gt;</a:t>
            </a:r>
            <a:endParaRPr lang="en-US" b="1" noProof="0" dirty="0"/>
          </a:p>
        </p:txBody>
      </p:sp>
      <p:pic>
        <p:nvPicPr>
          <p:cNvPr id="6" name="Picture 5">
            <a:extLst>
              <a:ext uri="{FF2B5EF4-FFF2-40B4-BE49-F238E27FC236}">
                <a16:creationId xmlns:a16="http://schemas.microsoft.com/office/drawing/2014/main" id="{5118FDEB-B98D-1C7B-C6D9-887B11680E5E}"/>
              </a:ext>
            </a:extLst>
          </p:cNvPr>
          <p:cNvPicPr>
            <a:picLocks noChangeAspect="1"/>
          </p:cNvPicPr>
          <p:nvPr/>
        </p:nvPicPr>
        <p:blipFill>
          <a:blip r:embed="rId2"/>
          <a:stretch>
            <a:fillRect/>
          </a:stretch>
        </p:blipFill>
        <p:spPr>
          <a:xfrm>
            <a:off x="4007768" y="2276872"/>
            <a:ext cx="7281261" cy="3304518"/>
          </a:xfrm>
          <a:prstGeom prst="rect">
            <a:avLst/>
          </a:prstGeom>
        </p:spPr>
      </p:pic>
    </p:spTree>
    <p:extLst>
      <p:ext uri="{BB962C8B-B14F-4D97-AF65-F5344CB8AC3E}">
        <p14:creationId xmlns:p14="http://schemas.microsoft.com/office/powerpoint/2010/main" val="2794654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DA2D834-60BD-53A4-DDFB-4B0A6FCCB3A7}"/>
              </a:ext>
            </a:extLst>
          </p:cNvPr>
          <p:cNvPicPr>
            <a:picLocks noChangeAspect="1"/>
          </p:cNvPicPr>
          <p:nvPr/>
        </p:nvPicPr>
        <p:blipFill>
          <a:blip r:embed="rId2"/>
          <a:stretch>
            <a:fillRect/>
          </a:stretch>
        </p:blipFill>
        <p:spPr>
          <a:xfrm>
            <a:off x="5375920" y="1143000"/>
            <a:ext cx="6744072" cy="3810701"/>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23</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Definition of Objectives and Constraints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629024" cy="5334000"/>
          </a:xfrm>
        </p:spPr>
        <p:txBody>
          <a:bodyPr/>
          <a:lstStyle/>
          <a:p>
            <a:pPr marL="457200" indent="-457200">
              <a:buFont typeface="+mj-lt"/>
              <a:buAutoNum type="arabicPeriod"/>
            </a:pPr>
            <a:r>
              <a:rPr lang="en-US" noProof="0" dirty="0"/>
              <a:t>Drag the </a:t>
            </a:r>
            <a:r>
              <a:rPr lang="en-US" b="1" i="1" noProof="0" dirty="0"/>
              <a:t>Geometry_Mass_P35 </a:t>
            </a:r>
            <a:r>
              <a:rPr lang="en-US" noProof="0" dirty="0"/>
              <a:t>response and hover it over the </a:t>
            </a:r>
            <a:r>
              <a:rPr lang="en-US" b="1" i="1" noProof="0" dirty="0"/>
              <a:t>Objective</a:t>
            </a:r>
            <a:r>
              <a:rPr lang="en-US" noProof="0" dirty="0"/>
              <a:t> icon; it gets split into two segments,</a:t>
            </a:r>
          </a:p>
          <a:p>
            <a:pPr marL="457200" indent="-457200">
              <a:buFont typeface="+mj-lt"/>
              <a:buAutoNum type="arabicPeriod"/>
            </a:pPr>
            <a:r>
              <a:rPr lang="en-US" noProof="0" dirty="0"/>
              <a:t>Drop the response on </a:t>
            </a:r>
            <a:r>
              <a:rPr lang="en-US" b="1" i="1" noProof="0" dirty="0"/>
              <a:t>Minimize</a:t>
            </a:r>
            <a:endParaRPr lang="en-US" noProof="0" dirty="0"/>
          </a:p>
          <a:p>
            <a:pPr marL="0" indent="0">
              <a:buNone/>
            </a:pPr>
            <a:r>
              <a:rPr lang="en-US" noProof="0" dirty="0">
                <a:solidFill>
                  <a:schemeClr val="accent4"/>
                </a:solidFill>
              </a:rPr>
              <a:t>A new objective is created</a:t>
            </a:r>
          </a:p>
          <a:p>
            <a:pPr marL="457200" indent="-457200">
              <a:buFont typeface="+mj-lt"/>
              <a:buAutoNum type="arabicPeriod"/>
            </a:pPr>
            <a:endParaRPr lang="en-US" noProof="0" dirty="0"/>
          </a:p>
          <a:p>
            <a:pPr marL="457200" indent="-457200">
              <a:buFont typeface="+mj-lt"/>
              <a:buAutoNum type="arabicPeriod"/>
            </a:pPr>
            <a:endParaRPr lang="en-US" noProof="0" dirty="0"/>
          </a:p>
        </p:txBody>
      </p:sp>
      <p:sp>
        <p:nvSpPr>
          <p:cNvPr id="6" name="Text Box 6">
            <a:extLst>
              <a:ext uri="{FF2B5EF4-FFF2-40B4-BE49-F238E27FC236}">
                <a16:creationId xmlns:a16="http://schemas.microsoft.com/office/drawing/2014/main" id="{3B9E8CAA-A970-471D-BC75-C379B822C36B}"/>
              </a:ext>
            </a:extLst>
          </p:cNvPr>
          <p:cNvSpPr txBox="1">
            <a:spLocks noChangeArrowheads="1"/>
          </p:cNvSpPr>
          <p:nvPr/>
        </p:nvSpPr>
        <p:spPr bwMode="auto">
          <a:xfrm>
            <a:off x="9211184" y="2009635"/>
            <a:ext cx="383438"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13" name="Line 5">
            <a:extLst>
              <a:ext uri="{FF2B5EF4-FFF2-40B4-BE49-F238E27FC236}">
                <a16:creationId xmlns:a16="http://schemas.microsoft.com/office/drawing/2014/main" id="{7EAF4E4F-95A2-48AE-9868-0D2AB6D4ADCE}"/>
              </a:ext>
            </a:extLst>
          </p:cNvPr>
          <p:cNvSpPr>
            <a:spLocks noChangeShapeType="1"/>
          </p:cNvSpPr>
          <p:nvPr/>
        </p:nvSpPr>
        <p:spPr bwMode="auto">
          <a:xfrm flipH="1">
            <a:off x="8062642" y="2056967"/>
            <a:ext cx="997043" cy="1571132"/>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solidFill>
                <a:schemeClr val="accent1"/>
              </a:solidFill>
            </a:endParaRPr>
          </a:p>
        </p:txBody>
      </p:sp>
      <p:sp>
        <p:nvSpPr>
          <p:cNvPr id="14" name="Rectangle 13">
            <a:extLst>
              <a:ext uri="{FF2B5EF4-FFF2-40B4-BE49-F238E27FC236}">
                <a16:creationId xmlns:a16="http://schemas.microsoft.com/office/drawing/2014/main" id="{A2D3E5EA-BF30-455D-99CD-087561D81A06}"/>
              </a:ext>
            </a:extLst>
          </p:cNvPr>
          <p:cNvSpPr/>
          <p:nvPr/>
        </p:nvSpPr>
        <p:spPr bwMode="auto">
          <a:xfrm>
            <a:off x="8827008" y="1818840"/>
            <a:ext cx="2037253" cy="238127"/>
          </a:xfrm>
          <a:prstGeom prst="rect">
            <a:avLst/>
          </a:prstGeom>
          <a:noFill/>
          <a:ln w="28575" cap="sq" algn="ctr">
            <a:solidFill>
              <a:schemeClr val="accent1"/>
            </a:solidFill>
            <a:miter lim="800000"/>
            <a:headEnd/>
            <a:tailEnd/>
          </a:ln>
          <a:effectLst/>
        </p:spPr>
        <p:txBody>
          <a:bodyPr wrap="none" rtlCol="0" anchor="ctr"/>
          <a:lstStyle/>
          <a:p>
            <a:pPr algn="ctr"/>
            <a:endParaRPr lang="en-US" b="1" noProof="0" dirty="0">
              <a:solidFill>
                <a:schemeClr val="accent1"/>
              </a:solidFill>
              <a:latin typeface="Arial Narrow" pitchFamily="34" charset="0"/>
            </a:endParaRPr>
          </a:p>
        </p:txBody>
      </p:sp>
      <p:sp>
        <p:nvSpPr>
          <p:cNvPr id="17" name="Text Box 6">
            <a:extLst>
              <a:ext uri="{FF2B5EF4-FFF2-40B4-BE49-F238E27FC236}">
                <a16:creationId xmlns:a16="http://schemas.microsoft.com/office/drawing/2014/main" id="{0A4589E9-701E-C7A5-992B-983881A3E13B}"/>
              </a:ext>
            </a:extLst>
          </p:cNvPr>
          <p:cNvSpPr txBox="1">
            <a:spLocks noChangeArrowheads="1"/>
          </p:cNvSpPr>
          <p:nvPr/>
        </p:nvSpPr>
        <p:spPr bwMode="auto">
          <a:xfrm>
            <a:off x="7775139" y="3230765"/>
            <a:ext cx="383438"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Tree>
    <p:extLst>
      <p:ext uri="{BB962C8B-B14F-4D97-AF65-F5344CB8AC3E}">
        <p14:creationId xmlns:p14="http://schemas.microsoft.com/office/powerpoint/2010/main" val="1057539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CF0C897-06D4-1280-AE42-5EE8326FF0AE}"/>
              </a:ext>
            </a:extLst>
          </p:cNvPr>
          <p:cNvPicPr>
            <a:picLocks noChangeAspect="1"/>
          </p:cNvPicPr>
          <p:nvPr/>
        </p:nvPicPr>
        <p:blipFill>
          <a:blip r:embed="rId3"/>
          <a:stretch>
            <a:fillRect/>
          </a:stretch>
        </p:blipFill>
        <p:spPr>
          <a:xfrm>
            <a:off x="5751625" y="1107829"/>
            <a:ext cx="6380270" cy="3545306"/>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24</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Definition of Objectives and Constraints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629024" cy="5334000"/>
          </a:xfrm>
        </p:spPr>
        <p:txBody>
          <a:bodyPr/>
          <a:lstStyle/>
          <a:p>
            <a:pPr marL="457200" indent="-457200">
              <a:buFont typeface="+mj-lt"/>
              <a:buAutoNum type="arabicPeriod"/>
            </a:pPr>
            <a:r>
              <a:rPr lang="en-US" sz="2200" noProof="0" dirty="0"/>
              <a:t>Drag the stress response over the </a:t>
            </a:r>
            <a:r>
              <a:rPr lang="en-US" sz="2200" b="1" i="1" noProof="0" dirty="0"/>
              <a:t>Constraint</a:t>
            </a:r>
            <a:r>
              <a:rPr lang="en-US" sz="2200" noProof="0" dirty="0"/>
              <a:t> and drop it on </a:t>
            </a:r>
            <a:r>
              <a:rPr lang="en-US" sz="2200" b="1" i="1" noProof="0" dirty="0"/>
              <a:t>Less</a:t>
            </a:r>
            <a:r>
              <a:rPr lang="en-US" sz="2200" noProof="0" dirty="0"/>
              <a:t>. </a:t>
            </a:r>
          </a:p>
          <a:p>
            <a:pPr marL="457200" indent="-457200">
              <a:buFont typeface="+mj-lt"/>
              <a:buAutoNum type="arabicPeriod"/>
            </a:pPr>
            <a:r>
              <a:rPr lang="en-US" sz="2200" noProof="0" dirty="0"/>
              <a:t>Input the limit value 300 in the </a:t>
            </a:r>
            <a:r>
              <a:rPr lang="en-US" sz="2200" b="1" i="1" noProof="0" dirty="0"/>
              <a:t>Limit</a:t>
            </a:r>
            <a:r>
              <a:rPr lang="en-US" sz="2200" noProof="0" dirty="0"/>
              <a:t> field. </a:t>
            </a:r>
          </a:p>
          <a:p>
            <a:pPr lvl="1"/>
            <a:r>
              <a:rPr lang="en-US" sz="2000" noProof="0" dirty="0">
                <a:solidFill>
                  <a:schemeClr val="accent4"/>
                </a:solidFill>
              </a:rPr>
              <a:t>Mind the right units and scale objective and constraint to the same order of magnitude.</a:t>
            </a:r>
          </a:p>
          <a:p>
            <a:pPr lvl="1"/>
            <a:r>
              <a:rPr lang="en-US" sz="2000" noProof="0" dirty="0">
                <a:solidFill>
                  <a:schemeClr val="accent4"/>
                </a:solidFill>
              </a:rPr>
              <a:t>In the image to the right, the stress value of 1.75618e+08 hints that the Mechanical unit system was set to Pa instead of MPa. The Unit system can be changed by opening the solver node and editing the WB file, or the Response in Ansys optiSLang tool can be scaled into the same units as in the Ansys Mechanical software</a:t>
            </a:r>
          </a:p>
          <a:p>
            <a:pPr lvl="1"/>
            <a:r>
              <a:rPr lang="en-US" sz="2000" noProof="0" dirty="0">
                <a:solidFill>
                  <a:schemeClr val="accent4"/>
                </a:solidFill>
              </a:rPr>
              <a:t>See next slide for scaling</a:t>
            </a:r>
          </a:p>
          <a:p>
            <a:pPr marL="457200" indent="-457200">
              <a:buFont typeface="+mj-lt"/>
              <a:buAutoNum type="arabicPeriod"/>
            </a:pPr>
            <a:endParaRPr lang="en-US" sz="2200" noProof="0" dirty="0"/>
          </a:p>
        </p:txBody>
      </p:sp>
      <p:sp>
        <p:nvSpPr>
          <p:cNvPr id="6" name="Text Box 6">
            <a:extLst>
              <a:ext uri="{FF2B5EF4-FFF2-40B4-BE49-F238E27FC236}">
                <a16:creationId xmlns:a16="http://schemas.microsoft.com/office/drawing/2014/main" id="{3B9E8CAA-A970-471D-BC75-C379B822C36B}"/>
              </a:ext>
            </a:extLst>
          </p:cNvPr>
          <p:cNvSpPr txBox="1">
            <a:spLocks noChangeArrowheads="1"/>
          </p:cNvSpPr>
          <p:nvPr/>
        </p:nvSpPr>
        <p:spPr bwMode="auto">
          <a:xfrm>
            <a:off x="9913992" y="1167349"/>
            <a:ext cx="383438"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13" name="Line 5">
            <a:extLst>
              <a:ext uri="{FF2B5EF4-FFF2-40B4-BE49-F238E27FC236}">
                <a16:creationId xmlns:a16="http://schemas.microsoft.com/office/drawing/2014/main" id="{7EAF4E4F-95A2-48AE-9868-0D2AB6D4ADCE}"/>
              </a:ext>
            </a:extLst>
          </p:cNvPr>
          <p:cNvSpPr>
            <a:spLocks noChangeShapeType="1"/>
          </p:cNvSpPr>
          <p:nvPr/>
        </p:nvSpPr>
        <p:spPr bwMode="auto">
          <a:xfrm flipH="1">
            <a:off x="9509491" y="1737079"/>
            <a:ext cx="639217" cy="1835937"/>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solidFill>
                <a:schemeClr val="accent1"/>
              </a:solidFill>
            </a:endParaRPr>
          </a:p>
        </p:txBody>
      </p:sp>
      <p:sp>
        <p:nvSpPr>
          <p:cNvPr id="14" name="Rectangle 13">
            <a:extLst>
              <a:ext uri="{FF2B5EF4-FFF2-40B4-BE49-F238E27FC236}">
                <a16:creationId xmlns:a16="http://schemas.microsoft.com/office/drawing/2014/main" id="{A2D3E5EA-BF30-455D-99CD-087561D81A06}"/>
              </a:ext>
            </a:extLst>
          </p:cNvPr>
          <p:cNvSpPr/>
          <p:nvPr/>
        </p:nvSpPr>
        <p:spPr bwMode="auto">
          <a:xfrm>
            <a:off x="8998307" y="1468821"/>
            <a:ext cx="2101489" cy="238127"/>
          </a:xfrm>
          <a:prstGeom prst="rect">
            <a:avLst/>
          </a:prstGeom>
          <a:noFill/>
          <a:ln w="28575" cap="sq" algn="ctr">
            <a:solidFill>
              <a:schemeClr val="accent1"/>
            </a:solidFill>
            <a:miter lim="800000"/>
            <a:headEnd/>
            <a:tailEnd/>
          </a:ln>
          <a:effectLst/>
        </p:spPr>
        <p:txBody>
          <a:bodyPr wrap="none" rtlCol="0" anchor="ctr"/>
          <a:lstStyle/>
          <a:p>
            <a:pPr algn="ctr"/>
            <a:endParaRPr lang="en-US" b="1" noProof="0" dirty="0">
              <a:solidFill>
                <a:schemeClr val="accent1"/>
              </a:solidFill>
              <a:latin typeface="Arial Narrow" pitchFamily="34" charset="0"/>
            </a:endParaRPr>
          </a:p>
        </p:txBody>
      </p:sp>
      <p:sp>
        <p:nvSpPr>
          <p:cNvPr id="17" name="Text Box 6">
            <a:extLst>
              <a:ext uri="{FF2B5EF4-FFF2-40B4-BE49-F238E27FC236}">
                <a16:creationId xmlns:a16="http://schemas.microsoft.com/office/drawing/2014/main" id="{0A4589E9-701E-C7A5-992B-983881A3E13B}"/>
              </a:ext>
            </a:extLst>
          </p:cNvPr>
          <p:cNvSpPr txBox="1">
            <a:spLocks noChangeArrowheads="1"/>
          </p:cNvSpPr>
          <p:nvPr/>
        </p:nvSpPr>
        <p:spPr bwMode="auto">
          <a:xfrm>
            <a:off x="9126054" y="3067375"/>
            <a:ext cx="383438"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Tree>
    <p:extLst>
      <p:ext uri="{BB962C8B-B14F-4D97-AF65-F5344CB8AC3E}">
        <p14:creationId xmlns:p14="http://schemas.microsoft.com/office/powerpoint/2010/main" val="2287261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C3AF417-0A95-B17A-7B72-4061D7601F0B}"/>
              </a:ext>
            </a:extLst>
          </p:cNvPr>
          <p:cNvPicPr>
            <a:picLocks noChangeAspect="1"/>
          </p:cNvPicPr>
          <p:nvPr/>
        </p:nvPicPr>
        <p:blipFill>
          <a:blip r:embed="rId3"/>
          <a:stretch>
            <a:fillRect/>
          </a:stretch>
        </p:blipFill>
        <p:spPr>
          <a:xfrm>
            <a:off x="945109" y="4094271"/>
            <a:ext cx="10301782" cy="1559633"/>
          </a:xfrm>
          <a:prstGeom prst="rect">
            <a:avLst/>
          </a:prstGeom>
        </p:spPr>
      </p:pic>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Scaling of Objectives and Constraints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idx="1"/>
          </p:nvPr>
        </p:nvSpPr>
        <p:spPr/>
        <p:txBody>
          <a:bodyPr/>
          <a:lstStyle/>
          <a:p>
            <a:pPr marL="0" indent="0">
              <a:buNone/>
            </a:pPr>
            <a:r>
              <a:rPr lang="en-US" sz="2000" noProof="0" dirty="0">
                <a:solidFill>
                  <a:schemeClr val="accent4"/>
                </a:solidFill>
              </a:rPr>
              <a:t>While not necessary, </a:t>
            </a:r>
            <a:r>
              <a:rPr lang="en-US" sz="2000" b="1" noProof="0" dirty="0">
                <a:solidFill>
                  <a:schemeClr val="accent4"/>
                </a:solidFill>
              </a:rPr>
              <a:t>it is best practice </a:t>
            </a:r>
            <a:r>
              <a:rPr lang="en-US" sz="2000" noProof="0" dirty="0">
                <a:solidFill>
                  <a:schemeClr val="accent4"/>
                </a:solidFill>
              </a:rPr>
              <a:t>for all objectives and constraints </a:t>
            </a:r>
            <a:r>
              <a:rPr lang="en-US" sz="2000" b="1" noProof="0" dirty="0">
                <a:solidFill>
                  <a:schemeClr val="accent4"/>
                </a:solidFill>
              </a:rPr>
              <a:t>to be of similar scale </a:t>
            </a:r>
            <a:r>
              <a:rPr lang="en-US" sz="2000" noProof="0" dirty="0">
                <a:solidFill>
                  <a:schemeClr val="accent4"/>
                </a:solidFill>
              </a:rPr>
              <a:t>: sensitivity analysis and optimization in </a:t>
            </a:r>
            <a:r>
              <a:rPr lang="en-US" sz="2000" b="1" noProof="0" dirty="0">
                <a:solidFill>
                  <a:schemeClr val="accent4"/>
                </a:solidFill>
                <a:highlight>
                  <a:srgbClr val="FFB71B"/>
                </a:highlight>
              </a:rPr>
              <a:t>Ansys optiSLang tool uses Machine Learning algorithms</a:t>
            </a:r>
            <a:r>
              <a:rPr lang="en-US" sz="2000" noProof="0" dirty="0">
                <a:solidFill>
                  <a:schemeClr val="accent4"/>
                </a:solidFill>
              </a:rPr>
              <a:t> in the back end. </a:t>
            </a:r>
            <a:r>
              <a:rPr lang="en-US" sz="2000" b="1" noProof="0" dirty="0">
                <a:solidFill>
                  <a:schemeClr val="accent4"/>
                </a:solidFill>
                <a:highlight>
                  <a:srgbClr val="FFB71B"/>
                </a:highlight>
              </a:rPr>
              <a:t>High values attract the algorithm</a:t>
            </a:r>
            <a:r>
              <a:rPr lang="en-US" sz="2000" noProof="0" dirty="0">
                <a:solidFill>
                  <a:schemeClr val="accent4"/>
                </a:solidFill>
              </a:rPr>
              <a:t>, which may make the procedure less efficient, so rescaling will overcome this limit. </a:t>
            </a:r>
          </a:p>
          <a:p>
            <a:pPr marL="457200" indent="-457200">
              <a:buFont typeface="+mj-lt"/>
              <a:buAutoNum type="arabicPeriod"/>
            </a:pPr>
            <a:r>
              <a:rPr lang="en-US" sz="2000" noProof="0" dirty="0"/>
              <a:t>Modify the </a:t>
            </a:r>
            <a:r>
              <a:rPr lang="en-US" sz="2000" b="1" i="1" noProof="0" dirty="0"/>
              <a:t>Expression</a:t>
            </a:r>
            <a:r>
              <a:rPr lang="en-US" sz="2000" noProof="0" dirty="0"/>
              <a:t> and </a:t>
            </a:r>
            <a:r>
              <a:rPr lang="en-US" sz="2000" b="1" i="1" noProof="0" dirty="0"/>
              <a:t>Limit </a:t>
            </a:r>
            <a:r>
              <a:rPr lang="en-US" sz="2000" noProof="0" dirty="0"/>
              <a:t>for the Stress so that both fall in the 0.1-10 range. </a:t>
            </a:r>
          </a:p>
          <a:p>
            <a:pPr lvl="1"/>
            <a:r>
              <a:rPr lang="en-US" sz="2000" b="1" i="1" noProof="0" dirty="0">
                <a:solidFill>
                  <a:schemeClr val="accent4"/>
                </a:solidFill>
              </a:rPr>
              <a:t>Expression </a:t>
            </a:r>
            <a:r>
              <a:rPr lang="en-US" sz="2000" noProof="0" dirty="0">
                <a:solidFill>
                  <a:schemeClr val="accent4"/>
                </a:solidFill>
              </a:rPr>
              <a:t>needs to be divided by 1e6 to convert from Pa to MPa, and then by another 1e2 to scale into the target range.</a:t>
            </a:r>
          </a:p>
          <a:p>
            <a:pPr lvl="1"/>
            <a:r>
              <a:rPr lang="en-US" sz="2000" noProof="0" dirty="0">
                <a:solidFill>
                  <a:schemeClr val="accent4"/>
                </a:solidFill>
              </a:rPr>
              <a:t>The </a:t>
            </a:r>
            <a:r>
              <a:rPr lang="en-US" sz="2000" b="1" i="1" noProof="0" dirty="0">
                <a:solidFill>
                  <a:schemeClr val="accent4"/>
                </a:solidFill>
              </a:rPr>
              <a:t>Limit </a:t>
            </a:r>
            <a:r>
              <a:rPr lang="en-US" sz="2000" noProof="0" dirty="0">
                <a:solidFill>
                  <a:schemeClr val="accent4"/>
                </a:solidFill>
              </a:rPr>
              <a:t>needs to be divided by 1e2 to bring the 300 Limit into the target range.</a:t>
            </a:r>
          </a:p>
          <a:p>
            <a:pPr marL="457200" indent="-457200">
              <a:buFont typeface="+mj-lt"/>
              <a:buAutoNum type="arabicPeriod"/>
            </a:pPr>
            <a:endParaRPr lang="en-US" sz="2000" noProof="0" dirty="0"/>
          </a:p>
        </p:txBody>
      </p:sp>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2"/>
          </p:nvPr>
        </p:nvSpPr>
        <p:spPr/>
        <p:txBody>
          <a:bodyPr/>
          <a:lstStyle/>
          <a:p>
            <a:fld id="{F0D23093-2AB0-F74C-B865-1A12A15B650E}" type="slidenum">
              <a:rPr lang="en-US" noProof="0" smtClean="0"/>
              <a:pPr/>
              <a:t>25</a:t>
            </a:fld>
            <a:endParaRPr lang="en-US" noProof="0" dirty="0"/>
          </a:p>
        </p:txBody>
      </p:sp>
      <p:sp>
        <p:nvSpPr>
          <p:cNvPr id="17" name="Text Box 6">
            <a:extLst>
              <a:ext uri="{FF2B5EF4-FFF2-40B4-BE49-F238E27FC236}">
                <a16:creationId xmlns:a16="http://schemas.microsoft.com/office/drawing/2014/main" id="{0A4589E9-701E-C7A5-992B-983881A3E13B}"/>
              </a:ext>
            </a:extLst>
          </p:cNvPr>
          <p:cNvSpPr txBox="1">
            <a:spLocks noChangeArrowheads="1"/>
          </p:cNvSpPr>
          <p:nvPr/>
        </p:nvSpPr>
        <p:spPr bwMode="auto">
          <a:xfrm>
            <a:off x="8760296" y="5013176"/>
            <a:ext cx="383438"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Tree>
    <p:extLst>
      <p:ext uri="{BB962C8B-B14F-4D97-AF65-F5344CB8AC3E}">
        <p14:creationId xmlns:p14="http://schemas.microsoft.com/office/powerpoint/2010/main" val="27733470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63C4DD-A487-9268-810A-25921D024A94}"/>
              </a:ext>
            </a:extLst>
          </p:cNvPr>
          <p:cNvPicPr>
            <a:picLocks noChangeAspect="1"/>
          </p:cNvPicPr>
          <p:nvPr/>
        </p:nvPicPr>
        <p:blipFill>
          <a:blip r:embed="rId2"/>
          <a:srcRect l="7071"/>
          <a:stretch/>
        </p:blipFill>
        <p:spPr>
          <a:xfrm>
            <a:off x="5375920" y="1234797"/>
            <a:ext cx="6624736" cy="4388406"/>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26</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Definition of Design of Experiments Scheme</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260046" cy="5334000"/>
          </a:xfrm>
        </p:spPr>
        <p:txBody>
          <a:bodyPr/>
          <a:lstStyle/>
          <a:p>
            <a:pPr marL="0" indent="0">
              <a:buNone/>
            </a:pPr>
            <a:r>
              <a:rPr lang="en-US" noProof="0" dirty="0"/>
              <a:t>Press </a:t>
            </a:r>
            <a:r>
              <a:rPr lang="en-US" b="1" i="1" noProof="0" dirty="0"/>
              <a:t>Next </a:t>
            </a:r>
            <a:r>
              <a:rPr lang="en-US" noProof="0" dirty="0"/>
              <a:t>to advance to the Sampling Method screen.</a:t>
            </a:r>
          </a:p>
          <a:p>
            <a:pPr marL="457200" indent="-457200">
              <a:buFont typeface="+mj-lt"/>
              <a:buAutoNum type="arabicPeriod"/>
            </a:pPr>
            <a:r>
              <a:rPr lang="en-US" noProof="0" dirty="0"/>
              <a:t>Keep the default </a:t>
            </a:r>
            <a:r>
              <a:rPr lang="en-US" b="1" i="1" noProof="0" dirty="0"/>
              <a:t>Adaptive Metamodel of Optimal Prognosis (AMOP) – see next slide for background on AMOP</a:t>
            </a:r>
          </a:p>
          <a:p>
            <a:pPr marL="457200" indent="-457200">
              <a:buFont typeface="+mj-lt"/>
              <a:buAutoNum type="arabicPeriod"/>
            </a:pPr>
            <a:r>
              <a:rPr lang="en-US" noProof="0" dirty="0"/>
              <a:t>Press </a:t>
            </a:r>
            <a:r>
              <a:rPr lang="en-US" b="1" i="1" noProof="0" dirty="0"/>
              <a:t>Next</a:t>
            </a:r>
          </a:p>
          <a:p>
            <a:endParaRPr lang="en-US" noProof="0" dirty="0"/>
          </a:p>
        </p:txBody>
      </p:sp>
      <p:sp>
        <p:nvSpPr>
          <p:cNvPr id="8" name="Text Box 6">
            <a:extLst>
              <a:ext uri="{FF2B5EF4-FFF2-40B4-BE49-F238E27FC236}">
                <a16:creationId xmlns:a16="http://schemas.microsoft.com/office/drawing/2014/main" id="{679B6A28-0D59-4487-A4B9-1FBB727FE926}"/>
              </a:ext>
            </a:extLst>
          </p:cNvPr>
          <p:cNvSpPr txBox="1">
            <a:spLocks noChangeArrowheads="1"/>
          </p:cNvSpPr>
          <p:nvPr/>
        </p:nvSpPr>
        <p:spPr bwMode="auto">
          <a:xfrm>
            <a:off x="11263935" y="2225861"/>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9" name="Text Box 6">
            <a:extLst>
              <a:ext uri="{FF2B5EF4-FFF2-40B4-BE49-F238E27FC236}">
                <a16:creationId xmlns:a16="http://schemas.microsoft.com/office/drawing/2014/main" id="{E6402710-1927-48DB-81DC-066C5D4AAF11}"/>
              </a:ext>
            </a:extLst>
          </p:cNvPr>
          <p:cNvSpPr txBox="1">
            <a:spLocks noChangeArrowheads="1"/>
          </p:cNvSpPr>
          <p:nvPr/>
        </p:nvSpPr>
        <p:spPr bwMode="auto">
          <a:xfrm>
            <a:off x="10344472" y="5314890"/>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Tree>
    <p:extLst>
      <p:ext uri="{BB962C8B-B14F-4D97-AF65-F5344CB8AC3E}">
        <p14:creationId xmlns:p14="http://schemas.microsoft.com/office/powerpoint/2010/main" val="2471263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741465-70FB-E491-E32D-763642C7CC41}"/>
              </a:ext>
            </a:extLst>
          </p:cNvPr>
          <p:cNvSpPr>
            <a:spLocks noGrp="1"/>
          </p:cNvSpPr>
          <p:nvPr>
            <p:ph type="sldNum" sz="quarter" idx="11"/>
          </p:nvPr>
        </p:nvSpPr>
        <p:spPr/>
        <p:txBody>
          <a:bodyPr/>
          <a:lstStyle/>
          <a:p>
            <a:fld id="{F0D23093-2AB0-F74C-B865-1A12A15B650E}" type="slidenum">
              <a:rPr lang="en-US" noProof="0" smtClean="0"/>
              <a:pPr/>
              <a:t>27</a:t>
            </a:fld>
            <a:endParaRPr lang="en-US" noProof="0" dirty="0"/>
          </a:p>
        </p:txBody>
      </p:sp>
      <p:sp>
        <p:nvSpPr>
          <p:cNvPr id="3" name="Title 2">
            <a:extLst>
              <a:ext uri="{FF2B5EF4-FFF2-40B4-BE49-F238E27FC236}">
                <a16:creationId xmlns:a16="http://schemas.microsoft.com/office/drawing/2014/main" id="{AF38FBA2-EE71-C48A-CA3A-F5BBF53D7B5D}"/>
              </a:ext>
            </a:extLst>
          </p:cNvPr>
          <p:cNvSpPr>
            <a:spLocks noGrp="1"/>
          </p:cNvSpPr>
          <p:nvPr>
            <p:ph type="title"/>
          </p:nvPr>
        </p:nvSpPr>
        <p:spPr/>
        <p:txBody>
          <a:bodyPr/>
          <a:lstStyle/>
          <a:p>
            <a:r>
              <a:rPr lang="en-US" noProof="0" dirty="0"/>
              <a:t>Adaptative Metamodel of Optimal Prognosis for Sensitivity analysis and Optimization</a:t>
            </a:r>
          </a:p>
        </p:txBody>
      </p:sp>
      <p:pic>
        <p:nvPicPr>
          <p:cNvPr id="5" name="Picture 4">
            <a:extLst>
              <a:ext uri="{FF2B5EF4-FFF2-40B4-BE49-F238E27FC236}">
                <a16:creationId xmlns:a16="http://schemas.microsoft.com/office/drawing/2014/main" id="{148DA675-ED8B-4E7B-CA20-D9E1E4258F9B}"/>
              </a:ext>
            </a:extLst>
          </p:cNvPr>
          <p:cNvPicPr>
            <a:picLocks noChangeAspect="1"/>
          </p:cNvPicPr>
          <p:nvPr/>
        </p:nvPicPr>
        <p:blipFill>
          <a:blip r:embed="rId3"/>
          <a:stretch>
            <a:fillRect/>
          </a:stretch>
        </p:blipFill>
        <p:spPr>
          <a:xfrm>
            <a:off x="2711624" y="1009009"/>
            <a:ext cx="6768752" cy="3842766"/>
          </a:xfrm>
          <a:prstGeom prst="rect">
            <a:avLst/>
          </a:prstGeom>
        </p:spPr>
      </p:pic>
      <p:sp>
        <p:nvSpPr>
          <p:cNvPr id="6" name="TextBox 5">
            <a:extLst>
              <a:ext uri="{FF2B5EF4-FFF2-40B4-BE49-F238E27FC236}">
                <a16:creationId xmlns:a16="http://schemas.microsoft.com/office/drawing/2014/main" id="{F81ADFF3-9918-0BE5-4F56-F601EE5CA693}"/>
              </a:ext>
            </a:extLst>
          </p:cNvPr>
          <p:cNvSpPr txBox="1"/>
          <p:nvPr/>
        </p:nvSpPr>
        <p:spPr>
          <a:xfrm>
            <a:off x="609601" y="4653136"/>
            <a:ext cx="11319047" cy="1569660"/>
          </a:xfrm>
          <a:prstGeom prst="rect">
            <a:avLst/>
          </a:prstGeom>
          <a:noFill/>
        </p:spPr>
        <p:txBody>
          <a:bodyPr wrap="square" rtlCol="0">
            <a:spAutoFit/>
          </a:bodyPr>
          <a:lstStyle/>
          <a:p>
            <a:r>
              <a:rPr lang="en-US" sz="1600" noProof="0" dirty="0"/>
              <a:t>To run the sensitivity analysis, Ansys optiSLang tool :</a:t>
            </a:r>
          </a:p>
          <a:p>
            <a:pPr marL="285750" indent="-285750">
              <a:buFont typeface="Arial" panose="020B0604020202020204" pitchFamily="34" charset="0"/>
              <a:buChar char="•"/>
            </a:pPr>
            <a:r>
              <a:rPr lang="en-US" sz="1600" noProof="0" dirty="0"/>
              <a:t>(1) Does Design of experiment sampling and investigates each response using the solver(s)</a:t>
            </a:r>
          </a:p>
          <a:p>
            <a:pPr marL="285750" indent="-285750">
              <a:buFont typeface="Arial" panose="020B0604020202020204" pitchFamily="34" charset="0"/>
              <a:buChar char="•"/>
            </a:pPr>
            <a:r>
              <a:rPr lang="en-US" sz="1600" noProof="0" dirty="0"/>
              <a:t>Uses Regression methods to approximate different response surfaces on all calculated design points. </a:t>
            </a:r>
          </a:p>
          <a:p>
            <a:pPr marL="285750" indent="-285750">
              <a:buFont typeface="Arial" panose="020B0604020202020204" pitchFamily="34" charset="0"/>
              <a:buChar char="•"/>
            </a:pPr>
            <a:r>
              <a:rPr lang="en-US" sz="1600" noProof="0" dirty="0"/>
              <a:t>(2) Provides a Metamodel of Optimal Prognosis (MOP) which is the best fitting response surface. Its forecast quality is Evaluated with a Coefficient of Prognosis (COP) </a:t>
            </a:r>
          </a:p>
          <a:p>
            <a:pPr marL="285750" indent="-285750">
              <a:buFont typeface="Arial" panose="020B0604020202020204" pitchFamily="34" charset="0"/>
              <a:buChar char="•"/>
            </a:pPr>
            <a:r>
              <a:rPr lang="en-US" sz="1600" noProof="0" dirty="0"/>
              <a:t>(3) If COP threshold is not met, an additional set of design points are solved to improve response surface models</a:t>
            </a:r>
          </a:p>
        </p:txBody>
      </p:sp>
    </p:spTree>
    <p:extLst>
      <p:ext uri="{BB962C8B-B14F-4D97-AF65-F5344CB8AC3E}">
        <p14:creationId xmlns:p14="http://schemas.microsoft.com/office/powerpoint/2010/main" val="22055658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C267812-1AD0-6C54-9E2B-34FD61DC5FDE}"/>
              </a:ext>
            </a:extLst>
          </p:cNvPr>
          <p:cNvPicPr>
            <a:picLocks noChangeAspect="1"/>
          </p:cNvPicPr>
          <p:nvPr/>
        </p:nvPicPr>
        <p:blipFill>
          <a:blip r:embed="rId2"/>
          <a:stretch>
            <a:fillRect/>
          </a:stretch>
        </p:blipFill>
        <p:spPr>
          <a:xfrm>
            <a:off x="5782754" y="1576129"/>
            <a:ext cx="6039693" cy="3705742"/>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28</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Definition of Design of Experiments Scheme</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047395" cy="5334000"/>
          </a:xfrm>
        </p:spPr>
        <p:txBody>
          <a:bodyPr/>
          <a:lstStyle/>
          <a:p>
            <a:pPr marL="457200" indent="-457200">
              <a:buFont typeface="+mj-lt"/>
              <a:buAutoNum type="arabicPeriod"/>
            </a:pPr>
            <a:r>
              <a:rPr lang="en-US" noProof="0" dirty="0"/>
              <a:t>Activate </a:t>
            </a:r>
            <a:r>
              <a:rPr lang="en-US" b="1" i="1" noProof="0" dirty="0"/>
              <a:t>Show postprocessing during algorithm run </a:t>
            </a:r>
            <a:r>
              <a:rPr lang="en-US" noProof="0" dirty="0"/>
              <a:t>(min. 4)</a:t>
            </a:r>
          </a:p>
          <a:p>
            <a:pPr marL="457200" indent="-457200">
              <a:buFont typeface="+mj-lt"/>
              <a:buAutoNum type="arabicPeriod"/>
            </a:pPr>
            <a:r>
              <a:rPr lang="en-US" noProof="0" dirty="0"/>
              <a:t>Finish the sensitivity settings by pressing </a:t>
            </a:r>
            <a:r>
              <a:rPr lang="en-US" b="1" i="1" noProof="0" dirty="0"/>
              <a:t>Finish</a:t>
            </a:r>
          </a:p>
          <a:p>
            <a:pPr marL="457200" indent="-457200">
              <a:buFont typeface="+mj-lt"/>
              <a:buAutoNum type="arabicPeriod"/>
            </a:pPr>
            <a:endParaRPr lang="en-US" noProof="0" dirty="0"/>
          </a:p>
        </p:txBody>
      </p:sp>
      <p:sp>
        <p:nvSpPr>
          <p:cNvPr id="6" name="Text Box 6">
            <a:extLst>
              <a:ext uri="{FF2B5EF4-FFF2-40B4-BE49-F238E27FC236}">
                <a16:creationId xmlns:a16="http://schemas.microsoft.com/office/drawing/2014/main" id="{D1595B72-83C2-4B91-AB2D-7580995E9524}"/>
              </a:ext>
            </a:extLst>
          </p:cNvPr>
          <p:cNvSpPr txBox="1">
            <a:spLocks noChangeArrowheads="1"/>
          </p:cNvSpPr>
          <p:nvPr/>
        </p:nvSpPr>
        <p:spPr bwMode="auto">
          <a:xfrm>
            <a:off x="5904281" y="2590800"/>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7" name="Text Box 6">
            <a:extLst>
              <a:ext uri="{FF2B5EF4-FFF2-40B4-BE49-F238E27FC236}">
                <a16:creationId xmlns:a16="http://schemas.microsoft.com/office/drawing/2014/main" id="{D40D67E7-3B6A-4EF0-BEFF-906AFB7D7F55}"/>
              </a:ext>
            </a:extLst>
          </p:cNvPr>
          <p:cNvSpPr txBox="1">
            <a:spLocks noChangeArrowheads="1"/>
          </p:cNvSpPr>
          <p:nvPr/>
        </p:nvSpPr>
        <p:spPr bwMode="auto">
          <a:xfrm>
            <a:off x="9067800" y="4648200"/>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Tree>
    <p:extLst>
      <p:ext uri="{BB962C8B-B14F-4D97-AF65-F5344CB8AC3E}">
        <p14:creationId xmlns:p14="http://schemas.microsoft.com/office/powerpoint/2010/main" val="1805702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B7170D1-86D6-E38C-EF46-33F95AEF5879}"/>
              </a:ext>
            </a:extLst>
          </p:cNvPr>
          <p:cNvPicPr>
            <a:picLocks noChangeAspect="1"/>
          </p:cNvPicPr>
          <p:nvPr/>
        </p:nvPicPr>
        <p:blipFill>
          <a:blip r:embed="rId2"/>
          <a:stretch>
            <a:fillRect/>
          </a:stretch>
        </p:blipFill>
        <p:spPr>
          <a:xfrm>
            <a:off x="5440637" y="1190462"/>
            <a:ext cx="6238687" cy="4974842"/>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29</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The Sensitivity Flow</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068660" cy="5334000"/>
          </a:xfrm>
        </p:spPr>
        <p:txBody>
          <a:bodyPr/>
          <a:lstStyle/>
          <a:p>
            <a:pPr marL="457200" indent="-457200">
              <a:buFont typeface="+mj-lt"/>
              <a:buAutoNum type="arabicPeriod"/>
            </a:pPr>
            <a:r>
              <a:rPr lang="en-US" noProof="0" dirty="0">
                <a:solidFill>
                  <a:schemeClr val="accent4"/>
                </a:solidFill>
              </a:rPr>
              <a:t>The old system, which was used as a solver chain template for setting up the sensitivity, is inactive (dark grey)</a:t>
            </a:r>
          </a:p>
          <a:p>
            <a:pPr marL="457200" indent="-457200">
              <a:buFont typeface="+mj-lt"/>
              <a:buAutoNum type="arabicPeriod"/>
            </a:pPr>
            <a:r>
              <a:rPr lang="en-US" noProof="0" dirty="0">
                <a:solidFill>
                  <a:schemeClr val="accent4"/>
                </a:solidFill>
              </a:rPr>
              <a:t>The Sensitivity flow is shown in the layout</a:t>
            </a:r>
          </a:p>
          <a:p>
            <a:endParaRPr lang="en-US" noProof="0" dirty="0"/>
          </a:p>
        </p:txBody>
      </p:sp>
      <p:sp>
        <p:nvSpPr>
          <p:cNvPr id="7" name="Text Box 6">
            <a:extLst>
              <a:ext uri="{FF2B5EF4-FFF2-40B4-BE49-F238E27FC236}">
                <a16:creationId xmlns:a16="http://schemas.microsoft.com/office/drawing/2014/main" id="{DBD55AA0-43D4-1794-F407-02A4B54606C8}"/>
              </a:ext>
            </a:extLst>
          </p:cNvPr>
          <p:cNvSpPr txBox="1">
            <a:spLocks noChangeArrowheads="1"/>
          </p:cNvSpPr>
          <p:nvPr/>
        </p:nvSpPr>
        <p:spPr bwMode="auto">
          <a:xfrm>
            <a:off x="6025695" y="4021033"/>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
        <p:nvSpPr>
          <p:cNvPr id="8" name="Text Box 6">
            <a:extLst>
              <a:ext uri="{FF2B5EF4-FFF2-40B4-BE49-F238E27FC236}">
                <a16:creationId xmlns:a16="http://schemas.microsoft.com/office/drawing/2014/main" id="{82E9DE91-B533-CCFC-2C0B-ED072DD99258}"/>
              </a:ext>
            </a:extLst>
          </p:cNvPr>
          <p:cNvSpPr txBox="1">
            <a:spLocks noChangeArrowheads="1"/>
          </p:cNvSpPr>
          <p:nvPr/>
        </p:nvSpPr>
        <p:spPr bwMode="auto">
          <a:xfrm>
            <a:off x="5642257" y="2276872"/>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Tree>
    <p:extLst>
      <p:ext uri="{BB962C8B-B14F-4D97-AF65-F5344CB8AC3E}">
        <p14:creationId xmlns:p14="http://schemas.microsoft.com/office/powerpoint/2010/main" val="636456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noProof="0" smtClean="0"/>
              <a:pPr/>
              <a:t>3</a:t>
            </a:fld>
            <a:endParaRPr lang="en-US" noProof="0" dirty="0"/>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noProof="0" dirty="0"/>
              <a:t>Introduction</a:t>
            </a:r>
          </a:p>
        </p:txBody>
      </p:sp>
      <p:sp>
        <p:nvSpPr>
          <p:cNvPr id="4" name="Text Placeholder 3">
            <a:extLst>
              <a:ext uri="{FF2B5EF4-FFF2-40B4-BE49-F238E27FC236}">
                <a16:creationId xmlns:a16="http://schemas.microsoft.com/office/drawing/2014/main" id="{03C0A22E-CAC2-4A00-98FF-2ABB836C6304}"/>
              </a:ext>
            </a:extLst>
          </p:cNvPr>
          <p:cNvSpPr>
            <a:spLocks noGrp="1"/>
          </p:cNvSpPr>
          <p:nvPr>
            <p:ph type="body" sz="quarter" idx="13"/>
          </p:nvPr>
        </p:nvSpPr>
        <p:spPr/>
        <p:txBody>
          <a:bodyPr>
            <a:normAutofit lnSpcReduction="10000"/>
          </a:bodyPr>
          <a:lstStyle/>
          <a:p>
            <a:r>
              <a:rPr lang="en-US" sz="2000" noProof="0" dirty="0"/>
              <a:t>In this</a:t>
            </a:r>
            <a:r>
              <a:rPr lang="en-US" sz="2000" noProof="0" dirty="0">
                <a:solidFill>
                  <a:srgbClr val="000000"/>
                </a:solidFill>
              </a:rPr>
              <a:t> </a:t>
            </a:r>
            <a:r>
              <a:rPr lang="en-US" sz="2000" noProof="0" dirty="0">
                <a:solidFill>
                  <a:srgbClr val="000000"/>
                </a:solidFill>
                <a:highlight>
                  <a:srgbClr val="FFB71B"/>
                </a:highlight>
              </a:rPr>
              <a:t>Lab Tutorial,</a:t>
            </a:r>
            <a:r>
              <a:rPr lang="en-US" sz="2000" noProof="0" dirty="0"/>
              <a:t> you will apply basic </a:t>
            </a:r>
            <a:r>
              <a:rPr lang="en-US" sz="2000" b="1" noProof="0" dirty="0"/>
              <a:t>Process Integration and Design Optimization (PIDO)</a:t>
            </a:r>
            <a:r>
              <a:rPr lang="en-US" sz="2000" noProof="0" dirty="0"/>
              <a:t> in Ansys optiSLang tool using a simple structural application example</a:t>
            </a:r>
          </a:p>
          <a:p>
            <a:r>
              <a:rPr lang="en-US" sz="2000" noProof="0" dirty="0"/>
              <a:t>The 2 main tutorial parts will have you</a:t>
            </a:r>
          </a:p>
          <a:p>
            <a:pPr marL="685800" lvl="1" indent="-457200">
              <a:buFont typeface="+mj-lt"/>
              <a:buAutoNum type="arabicPeriod"/>
            </a:pPr>
            <a:r>
              <a:rPr lang="en-US" sz="2000" noProof="0" dirty="0"/>
              <a:t>Run parametric sensitivity analyses of the system</a:t>
            </a:r>
          </a:p>
          <a:p>
            <a:pPr marL="685800" lvl="1" indent="-457200">
              <a:buFont typeface="+mj-lt"/>
              <a:buAutoNum type="arabicPeriod"/>
            </a:pPr>
            <a:endParaRPr lang="en-US" sz="2000" noProof="0" dirty="0"/>
          </a:p>
          <a:p>
            <a:pPr marL="685800" lvl="1" indent="-457200">
              <a:buFont typeface="+mj-lt"/>
              <a:buAutoNum type="arabicPeriod"/>
            </a:pPr>
            <a:r>
              <a:rPr lang="en-US" sz="2000" noProof="0" dirty="0"/>
              <a:t>Use Machine learning algorithms to optimize design with mass as an objective and Max stress as a limit</a:t>
            </a:r>
            <a:endParaRPr lang="en-US" sz="2000" noProof="0" dirty="0">
              <a:ea typeface="Calibri"/>
              <a:cs typeface="Calibri"/>
            </a:endParaRPr>
          </a:p>
          <a:p>
            <a:r>
              <a:rPr lang="en-US" sz="2100" noProof="0" dirty="0">
                <a:solidFill>
                  <a:srgbClr val="000000"/>
                </a:solidFill>
                <a:ea typeface="Calibri" panose="020F0502020204030204"/>
                <a:cs typeface="Calibri" panose="020F0502020204030204"/>
              </a:rPr>
              <a:t>The computational time needed to run the sensitivity analyses is expected to be 1-2hours depending on your machine</a:t>
            </a:r>
            <a:br>
              <a:rPr lang="en-US" b="1" u="sng" noProof="0" dirty="0">
                <a:solidFill>
                  <a:srgbClr val="000000"/>
                </a:solidFill>
                <a:ea typeface="Calibri" panose="020F0502020204030204"/>
                <a:cs typeface="Calibri" panose="020F0502020204030204"/>
              </a:rPr>
            </a:br>
            <a:br>
              <a:rPr lang="en-US" b="1" u="sng" noProof="0" dirty="0">
                <a:solidFill>
                  <a:srgbClr val="000000"/>
                </a:solidFill>
                <a:ea typeface="Calibri" panose="020F0502020204030204"/>
                <a:cs typeface="Calibri" panose="020F0502020204030204"/>
              </a:rPr>
            </a:br>
            <a:endParaRPr lang="en-US" b="1" u="sng" noProof="0" dirty="0">
              <a:solidFill>
                <a:srgbClr val="000000"/>
              </a:solidFill>
              <a:ea typeface="Calibri" panose="020F0502020204030204"/>
              <a:cs typeface="Calibri" panose="020F0502020204030204"/>
            </a:endParaRPr>
          </a:p>
          <a:p>
            <a:pPr lvl="1">
              <a:buNone/>
            </a:pPr>
            <a:r>
              <a:rPr lang="en-US" sz="2000" b="1" u="sng" noProof="0" dirty="0">
                <a:solidFill>
                  <a:srgbClr val="000000"/>
                </a:solidFill>
                <a:ea typeface="Calibri" panose="020F0502020204030204"/>
                <a:cs typeface="Calibri" panose="020F0502020204030204"/>
              </a:rPr>
              <a:t>Pre-requisites:</a:t>
            </a:r>
            <a:r>
              <a:rPr lang="en-US" sz="2000" noProof="0" dirty="0">
                <a:solidFill>
                  <a:srgbClr val="000000"/>
                </a:solidFill>
                <a:ea typeface="Calibri" panose="020F0502020204030204"/>
                <a:cs typeface="Calibri" panose="020F0502020204030204"/>
              </a:rPr>
              <a:t> </a:t>
            </a:r>
            <a:endParaRPr lang="en-US" noProof="0" dirty="0">
              <a:solidFill>
                <a:srgbClr val="000000"/>
              </a:solidFill>
              <a:ea typeface="Calibri"/>
              <a:cs typeface="Calibri"/>
            </a:endParaRPr>
          </a:p>
          <a:p>
            <a:pPr marL="230188" lvl="1" indent="0">
              <a:buNone/>
            </a:pPr>
            <a:r>
              <a:rPr lang="en-US" sz="2000" noProof="0" dirty="0"/>
              <a:t>Being able to run a simple structural analysis using Ansys Mechanical module within the Ansys Workbench interface; having basic functional concepts in PIDO with Ansys optiSLang tool (see slide 6)</a:t>
            </a:r>
            <a:endParaRPr lang="en-US" sz="2000" noProof="0" dirty="0">
              <a:ea typeface="Calibri" panose="020F0502020204030204"/>
              <a:cs typeface="Calibri" panose="020F0502020204030204"/>
            </a:endParaRPr>
          </a:p>
          <a:p>
            <a:endParaRPr lang="en-US" noProof="0" dirty="0"/>
          </a:p>
        </p:txBody>
      </p:sp>
    </p:spTree>
    <p:extLst>
      <p:ext uri="{BB962C8B-B14F-4D97-AF65-F5344CB8AC3E}">
        <p14:creationId xmlns:p14="http://schemas.microsoft.com/office/powerpoint/2010/main" val="424742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73A7EF-7D4A-F4BA-1CB6-D3D165EE32B9}"/>
              </a:ext>
            </a:extLst>
          </p:cNvPr>
          <p:cNvSpPr>
            <a:spLocks noGrp="1"/>
          </p:cNvSpPr>
          <p:nvPr>
            <p:ph type="sldNum" sz="quarter" idx="11"/>
          </p:nvPr>
        </p:nvSpPr>
        <p:spPr/>
        <p:txBody>
          <a:bodyPr/>
          <a:lstStyle/>
          <a:p>
            <a:fld id="{F0D23093-2AB0-F74C-B865-1A12A15B650E}" type="slidenum">
              <a:rPr lang="en-US" noProof="0" smtClean="0"/>
              <a:pPr/>
              <a:t>30</a:t>
            </a:fld>
            <a:endParaRPr lang="en-US" noProof="0" dirty="0"/>
          </a:p>
        </p:txBody>
      </p:sp>
      <p:sp>
        <p:nvSpPr>
          <p:cNvPr id="3" name="Title 2">
            <a:extLst>
              <a:ext uri="{FF2B5EF4-FFF2-40B4-BE49-F238E27FC236}">
                <a16:creationId xmlns:a16="http://schemas.microsoft.com/office/drawing/2014/main" id="{E96BF566-B063-A8EF-0B66-44DA3DD2C79C}"/>
              </a:ext>
            </a:extLst>
          </p:cNvPr>
          <p:cNvSpPr>
            <a:spLocks noGrp="1"/>
          </p:cNvSpPr>
          <p:nvPr>
            <p:ph type="title"/>
          </p:nvPr>
        </p:nvSpPr>
        <p:spPr/>
        <p:txBody>
          <a:bodyPr/>
          <a:lstStyle/>
          <a:p>
            <a:r>
              <a:rPr lang="en-US" noProof="0" dirty="0"/>
              <a:t>Tips for Sensitivity analysis</a:t>
            </a:r>
          </a:p>
        </p:txBody>
      </p:sp>
      <p:sp>
        <p:nvSpPr>
          <p:cNvPr id="4" name="Text Placeholder 3">
            <a:extLst>
              <a:ext uri="{FF2B5EF4-FFF2-40B4-BE49-F238E27FC236}">
                <a16:creationId xmlns:a16="http://schemas.microsoft.com/office/drawing/2014/main" id="{02389D7D-93B5-AB51-3E79-EBAAAF0F1F1D}"/>
              </a:ext>
            </a:extLst>
          </p:cNvPr>
          <p:cNvSpPr>
            <a:spLocks noGrp="1"/>
          </p:cNvSpPr>
          <p:nvPr>
            <p:ph type="body" sz="quarter" idx="13"/>
          </p:nvPr>
        </p:nvSpPr>
        <p:spPr/>
        <p:txBody>
          <a:bodyPr>
            <a:normAutofit/>
          </a:bodyPr>
          <a:lstStyle/>
          <a:p>
            <a:r>
              <a:rPr lang="en-US" sz="2800" noProof="0" dirty="0"/>
              <a:t>Adjust the number of samples according to your solver run time and the number of parameters you have, keeping in mind: </a:t>
            </a:r>
          </a:p>
          <a:p>
            <a:pPr lvl="1"/>
            <a:r>
              <a:rPr lang="en-US" sz="2400" noProof="0" dirty="0"/>
              <a:t>Use </a:t>
            </a:r>
            <a:r>
              <a:rPr lang="en-US" sz="2400" b="1" noProof="0" dirty="0">
                <a:highlight>
                  <a:srgbClr val="FFB71B"/>
                </a:highlight>
              </a:rPr>
              <a:t>2 times more samples than input variables </a:t>
            </a:r>
            <a:r>
              <a:rPr lang="en-US" sz="2400" noProof="0" dirty="0"/>
              <a:t>(if possible) to reduce input correlation errors</a:t>
            </a:r>
          </a:p>
          <a:p>
            <a:pPr lvl="1"/>
            <a:r>
              <a:rPr lang="en-US" sz="2400" noProof="0" dirty="0"/>
              <a:t>Use at </a:t>
            </a:r>
            <a:r>
              <a:rPr lang="en-US" sz="2400" b="1" noProof="0" dirty="0">
                <a:highlight>
                  <a:srgbClr val="FFB71B"/>
                </a:highlight>
              </a:rPr>
              <a:t>least 50 to 100 samples </a:t>
            </a:r>
            <a:r>
              <a:rPr lang="en-US" sz="2400" noProof="0" dirty="0"/>
              <a:t>in order to get suitable estimates of variance-based input variable importance</a:t>
            </a:r>
          </a:p>
          <a:p>
            <a:r>
              <a:rPr lang="en-US" sz="2800" noProof="0" dirty="0"/>
              <a:t>After the analysis, in the MOP postprocessing check that: </a:t>
            </a:r>
          </a:p>
          <a:p>
            <a:pPr lvl="1"/>
            <a:r>
              <a:rPr lang="en-US" sz="2400" noProof="0" dirty="0"/>
              <a:t>the number of failed designs </a:t>
            </a:r>
            <a:r>
              <a:rPr lang="en-US" sz="2400" b="1" noProof="0" dirty="0">
                <a:highlight>
                  <a:srgbClr val="FFB71B"/>
                </a:highlight>
              </a:rPr>
              <a:t>should not exceed 20-30%</a:t>
            </a:r>
          </a:p>
          <a:p>
            <a:pPr lvl="1"/>
            <a:r>
              <a:rPr lang="en-US" sz="2400" noProof="0" dirty="0"/>
              <a:t>global Coefficient of Prognosis </a:t>
            </a:r>
            <a:r>
              <a:rPr lang="en-US" sz="2400" b="1" noProof="0" dirty="0">
                <a:highlight>
                  <a:srgbClr val="FFB71B"/>
                </a:highlight>
              </a:rPr>
              <a:t>should be &gt;80%</a:t>
            </a:r>
          </a:p>
        </p:txBody>
      </p:sp>
    </p:spTree>
    <p:extLst>
      <p:ext uri="{BB962C8B-B14F-4D97-AF65-F5344CB8AC3E}">
        <p14:creationId xmlns:p14="http://schemas.microsoft.com/office/powerpoint/2010/main" val="3801300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BA9793C-F686-4149-5652-13FCB440C4D7}"/>
              </a:ext>
            </a:extLst>
          </p:cNvPr>
          <p:cNvPicPr>
            <a:picLocks noChangeAspect="1"/>
          </p:cNvPicPr>
          <p:nvPr/>
        </p:nvPicPr>
        <p:blipFill>
          <a:blip r:embed="rId3"/>
          <a:stretch>
            <a:fillRect/>
          </a:stretch>
        </p:blipFill>
        <p:spPr>
          <a:xfrm>
            <a:off x="7536160" y="563173"/>
            <a:ext cx="4524635" cy="5346646"/>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31</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MOP Settings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3" y="1143001"/>
            <a:ext cx="6987219" cy="4286250"/>
          </a:xfrm>
        </p:spPr>
        <p:txBody>
          <a:bodyPr/>
          <a:lstStyle/>
          <a:p>
            <a:pPr marL="457200" indent="-457200">
              <a:buFont typeface="+mj-lt"/>
              <a:buAutoNum type="arabicPeriod"/>
            </a:pPr>
            <a:r>
              <a:rPr lang="en-US" noProof="0" dirty="0"/>
              <a:t>Double Click on the </a:t>
            </a:r>
            <a:r>
              <a:rPr lang="en-US" b="1" i="1" noProof="0" dirty="0"/>
              <a:t>AMOP System </a:t>
            </a:r>
            <a:r>
              <a:rPr lang="en-US" i="1" noProof="0" dirty="0"/>
              <a:t>(not shown)</a:t>
            </a:r>
            <a:endParaRPr lang="en-US" noProof="0" dirty="0"/>
          </a:p>
          <a:p>
            <a:pPr marL="457200" indent="-457200">
              <a:buFont typeface="+mj-lt"/>
              <a:buAutoNum type="arabicPeriod"/>
            </a:pPr>
            <a:r>
              <a:rPr lang="en-US" noProof="0" dirty="0"/>
              <a:t>Go to the </a:t>
            </a:r>
            <a:r>
              <a:rPr lang="en-US" b="1" i="1" noProof="0" dirty="0"/>
              <a:t>Adaption</a:t>
            </a:r>
            <a:r>
              <a:rPr lang="en-US" noProof="0" dirty="0"/>
              <a:t> tab</a:t>
            </a:r>
          </a:p>
          <a:p>
            <a:pPr marL="457200" indent="-457200">
              <a:buFont typeface="+mj-lt"/>
              <a:buAutoNum type="arabicPeriod"/>
            </a:pPr>
            <a:r>
              <a:rPr lang="en-US" noProof="0" dirty="0"/>
              <a:t>Checkmark </a:t>
            </a:r>
            <a:r>
              <a:rPr lang="en-US" b="1" i="1" noProof="0" dirty="0"/>
              <a:t>Show advanced settings</a:t>
            </a:r>
          </a:p>
          <a:p>
            <a:pPr marL="457200" indent="-457200">
              <a:buFont typeface="+mj-lt"/>
              <a:buAutoNum type="arabicPeriod"/>
            </a:pPr>
            <a:r>
              <a:rPr lang="en-US" noProof="0" dirty="0"/>
              <a:t>Change </a:t>
            </a:r>
            <a:r>
              <a:rPr lang="en-US" b="1" i="1" noProof="0" dirty="0"/>
              <a:t>Start iteration </a:t>
            </a:r>
            <a:r>
              <a:rPr lang="en-US" noProof="0" dirty="0"/>
              <a:t>number of samples to 54*</a:t>
            </a:r>
          </a:p>
          <a:p>
            <a:pPr marL="457200" indent="-457200">
              <a:buFont typeface="+mj-lt"/>
              <a:buAutoNum type="arabicPeriod"/>
            </a:pPr>
            <a:r>
              <a:rPr lang="en-US" noProof="0" dirty="0"/>
              <a:t>Change number of </a:t>
            </a:r>
            <a:r>
              <a:rPr lang="en-US" b="1" i="1" noProof="0" dirty="0"/>
              <a:t>Maximum Iterations </a:t>
            </a:r>
            <a:r>
              <a:rPr lang="en-US" noProof="0" dirty="0"/>
              <a:t>to 4</a:t>
            </a:r>
          </a:p>
          <a:p>
            <a:pPr marL="457200" indent="-457200">
              <a:buFont typeface="+mj-lt"/>
              <a:buAutoNum type="arabicPeriod"/>
            </a:pPr>
            <a:r>
              <a:rPr lang="en-US" noProof="0" dirty="0"/>
              <a:t>Change the </a:t>
            </a:r>
            <a:r>
              <a:rPr lang="en-US" b="1" i="1" noProof="0" dirty="0"/>
              <a:t>Refinement</a:t>
            </a:r>
            <a:r>
              <a:rPr lang="en-US" noProof="0" dirty="0"/>
              <a:t> to 16 </a:t>
            </a:r>
          </a:p>
          <a:p>
            <a:pPr marL="457200" indent="-457200">
              <a:buFont typeface="+mj-lt"/>
              <a:buAutoNum type="arabicPeriod"/>
            </a:pPr>
            <a:r>
              <a:rPr lang="en-US" noProof="0" dirty="0"/>
              <a:t>Press </a:t>
            </a:r>
            <a:r>
              <a:rPr lang="en-US" b="1" i="1" noProof="0" dirty="0"/>
              <a:t>OK</a:t>
            </a:r>
          </a:p>
          <a:p>
            <a:pPr marL="0" indent="0">
              <a:buNone/>
            </a:pPr>
            <a:r>
              <a:rPr lang="en-US" noProof="0" dirty="0">
                <a:solidFill>
                  <a:schemeClr val="accent4"/>
                </a:solidFill>
              </a:rPr>
              <a:t>* Number should be &gt; 50 design for good single CoP .</a:t>
            </a:r>
          </a:p>
        </p:txBody>
      </p:sp>
      <p:sp>
        <p:nvSpPr>
          <p:cNvPr id="6" name="Text Box 6">
            <a:extLst>
              <a:ext uri="{FF2B5EF4-FFF2-40B4-BE49-F238E27FC236}">
                <a16:creationId xmlns:a16="http://schemas.microsoft.com/office/drawing/2014/main" id="{D2C75262-5147-4E3F-8A03-4F3ACF7E658B}"/>
              </a:ext>
            </a:extLst>
          </p:cNvPr>
          <p:cNvSpPr txBox="1">
            <a:spLocks noChangeArrowheads="1"/>
          </p:cNvSpPr>
          <p:nvPr/>
        </p:nvSpPr>
        <p:spPr bwMode="auto">
          <a:xfrm>
            <a:off x="9525000" y="563173"/>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
        <p:nvSpPr>
          <p:cNvPr id="7" name="Text Box 6">
            <a:extLst>
              <a:ext uri="{FF2B5EF4-FFF2-40B4-BE49-F238E27FC236}">
                <a16:creationId xmlns:a16="http://schemas.microsoft.com/office/drawing/2014/main" id="{81F0B7DE-BEFE-4C16-9B67-47770D5EEE95}"/>
              </a:ext>
            </a:extLst>
          </p:cNvPr>
          <p:cNvSpPr txBox="1">
            <a:spLocks noChangeArrowheads="1"/>
          </p:cNvSpPr>
          <p:nvPr/>
        </p:nvSpPr>
        <p:spPr bwMode="auto">
          <a:xfrm>
            <a:off x="8849832" y="1835604"/>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3.</a:t>
            </a:r>
          </a:p>
        </p:txBody>
      </p:sp>
      <p:sp>
        <p:nvSpPr>
          <p:cNvPr id="8" name="Text Box 6">
            <a:extLst>
              <a:ext uri="{FF2B5EF4-FFF2-40B4-BE49-F238E27FC236}">
                <a16:creationId xmlns:a16="http://schemas.microsoft.com/office/drawing/2014/main" id="{3A291B4F-CAAA-40AF-BB55-F5A56182E672}"/>
              </a:ext>
            </a:extLst>
          </p:cNvPr>
          <p:cNvSpPr txBox="1">
            <a:spLocks noChangeArrowheads="1"/>
          </p:cNvSpPr>
          <p:nvPr/>
        </p:nvSpPr>
        <p:spPr bwMode="auto">
          <a:xfrm>
            <a:off x="8944442" y="4808606"/>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5.</a:t>
            </a:r>
          </a:p>
        </p:txBody>
      </p:sp>
      <p:sp>
        <p:nvSpPr>
          <p:cNvPr id="9" name="Text Box 6">
            <a:extLst>
              <a:ext uri="{FF2B5EF4-FFF2-40B4-BE49-F238E27FC236}">
                <a16:creationId xmlns:a16="http://schemas.microsoft.com/office/drawing/2014/main" id="{3E9C4E99-A9EE-4372-AF0A-7807C65D37BA}"/>
              </a:ext>
            </a:extLst>
          </p:cNvPr>
          <p:cNvSpPr txBox="1">
            <a:spLocks noChangeArrowheads="1"/>
          </p:cNvSpPr>
          <p:nvPr/>
        </p:nvSpPr>
        <p:spPr bwMode="auto">
          <a:xfrm>
            <a:off x="8815436" y="360776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6.</a:t>
            </a:r>
          </a:p>
        </p:txBody>
      </p:sp>
      <p:sp>
        <p:nvSpPr>
          <p:cNvPr id="11" name="Text Box 6">
            <a:extLst>
              <a:ext uri="{FF2B5EF4-FFF2-40B4-BE49-F238E27FC236}">
                <a16:creationId xmlns:a16="http://schemas.microsoft.com/office/drawing/2014/main" id="{9487BB5A-2B81-4035-9857-CE128585BAAF}"/>
              </a:ext>
            </a:extLst>
          </p:cNvPr>
          <p:cNvSpPr txBox="1">
            <a:spLocks noChangeArrowheads="1"/>
          </p:cNvSpPr>
          <p:nvPr/>
        </p:nvSpPr>
        <p:spPr bwMode="auto">
          <a:xfrm>
            <a:off x="10200456" y="5661248"/>
            <a:ext cx="437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000" b="1" noProof="0" dirty="0">
                <a:solidFill>
                  <a:schemeClr val="accent1"/>
                </a:solidFill>
                <a:latin typeface="+mj-lt"/>
              </a:rPr>
              <a:t>7.</a:t>
            </a:r>
          </a:p>
        </p:txBody>
      </p:sp>
      <p:sp>
        <p:nvSpPr>
          <p:cNvPr id="13" name="Text Box 6">
            <a:extLst>
              <a:ext uri="{FF2B5EF4-FFF2-40B4-BE49-F238E27FC236}">
                <a16:creationId xmlns:a16="http://schemas.microsoft.com/office/drawing/2014/main" id="{B713FBAC-255E-4A56-9B71-290E6E09DA85}"/>
              </a:ext>
            </a:extLst>
          </p:cNvPr>
          <p:cNvSpPr txBox="1">
            <a:spLocks noChangeArrowheads="1"/>
          </p:cNvSpPr>
          <p:nvPr/>
        </p:nvSpPr>
        <p:spPr bwMode="auto">
          <a:xfrm>
            <a:off x="8818247" y="2786574"/>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4.</a:t>
            </a:r>
          </a:p>
        </p:txBody>
      </p:sp>
    </p:spTree>
    <p:extLst>
      <p:ext uri="{BB962C8B-B14F-4D97-AF65-F5344CB8AC3E}">
        <p14:creationId xmlns:p14="http://schemas.microsoft.com/office/powerpoint/2010/main" val="34536553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3643B6-7BE7-6F51-EE99-17FDF8E62A89}"/>
              </a:ext>
            </a:extLst>
          </p:cNvPr>
          <p:cNvSpPr>
            <a:spLocks noGrp="1"/>
          </p:cNvSpPr>
          <p:nvPr>
            <p:ph type="sldNum" sz="quarter" idx="11"/>
          </p:nvPr>
        </p:nvSpPr>
        <p:spPr/>
        <p:txBody>
          <a:bodyPr/>
          <a:lstStyle/>
          <a:p>
            <a:fld id="{F0D23093-2AB0-F74C-B865-1A12A15B650E}" type="slidenum">
              <a:rPr lang="en-US" noProof="0" smtClean="0"/>
              <a:pPr/>
              <a:t>32</a:t>
            </a:fld>
            <a:endParaRPr lang="en-US" noProof="0" dirty="0"/>
          </a:p>
        </p:txBody>
      </p:sp>
      <p:sp>
        <p:nvSpPr>
          <p:cNvPr id="3" name="Title 2">
            <a:extLst>
              <a:ext uri="{FF2B5EF4-FFF2-40B4-BE49-F238E27FC236}">
                <a16:creationId xmlns:a16="http://schemas.microsoft.com/office/drawing/2014/main" id="{57575BB7-8A67-B480-EEAA-29EC63C715CD}"/>
              </a:ext>
            </a:extLst>
          </p:cNvPr>
          <p:cNvSpPr>
            <a:spLocks noGrp="1"/>
          </p:cNvSpPr>
          <p:nvPr>
            <p:ph type="title"/>
          </p:nvPr>
        </p:nvSpPr>
        <p:spPr/>
        <p:txBody>
          <a:bodyPr/>
          <a:lstStyle/>
          <a:p>
            <a:r>
              <a:rPr lang="en-US" noProof="0" dirty="0"/>
              <a:t>Configuring parallel computing and license usage</a:t>
            </a:r>
          </a:p>
        </p:txBody>
      </p:sp>
      <p:sp>
        <p:nvSpPr>
          <p:cNvPr id="4" name="Text Placeholder 3">
            <a:extLst>
              <a:ext uri="{FF2B5EF4-FFF2-40B4-BE49-F238E27FC236}">
                <a16:creationId xmlns:a16="http://schemas.microsoft.com/office/drawing/2014/main" id="{3864E619-047F-9B8F-9FC6-E4ACDA201987}"/>
              </a:ext>
            </a:extLst>
          </p:cNvPr>
          <p:cNvSpPr>
            <a:spLocks noGrp="1"/>
          </p:cNvSpPr>
          <p:nvPr>
            <p:ph type="body" sz="quarter" idx="13"/>
          </p:nvPr>
        </p:nvSpPr>
        <p:spPr>
          <a:xfrm>
            <a:off x="378373" y="838200"/>
            <a:ext cx="5350118" cy="5334000"/>
          </a:xfrm>
        </p:spPr>
        <p:txBody>
          <a:bodyPr/>
          <a:lstStyle/>
          <a:p>
            <a:r>
              <a:rPr lang="en-US" noProof="0" dirty="0"/>
              <a:t>By default Ansys optiSLang tool will run parallel computation if your machines allow. This will consume multiple licenses at the same time, which may lead to errors if you do not have multiple licenses available (or are using Ansys Student which does not allow this)</a:t>
            </a:r>
          </a:p>
          <a:p>
            <a:r>
              <a:rPr lang="en-US" noProof="0" dirty="0"/>
              <a:t>To avoid troubleshooting go to the project menu&gt;project settings, and change the maximum number of threads to 1 as shown</a:t>
            </a:r>
          </a:p>
          <a:p>
            <a:r>
              <a:rPr lang="en-US" noProof="0" dirty="0"/>
              <a:t>This will result in the AMOP solving more slowly, as it can only run one solution at a time</a:t>
            </a:r>
          </a:p>
        </p:txBody>
      </p:sp>
      <p:pic>
        <p:nvPicPr>
          <p:cNvPr id="6" name="Picture 5">
            <a:extLst>
              <a:ext uri="{FF2B5EF4-FFF2-40B4-BE49-F238E27FC236}">
                <a16:creationId xmlns:a16="http://schemas.microsoft.com/office/drawing/2014/main" id="{3313D7E9-B96F-7FEC-7B09-7D414C369455}"/>
              </a:ext>
            </a:extLst>
          </p:cNvPr>
          <p:cNvPicPr>
            <a:picLocks noChangeAspect="1"/>
          </p:cNvPicPr>
          <p:nvPr/>
        </p:nvPicPr>
        <p:blipFill>
          <a:blip r:embed="rId2"/>
          <a:stretch>
            <a:fillRect/>
          </a:stretch>
        </p:blipFill>
        <p:spPr>
          <a:xfrm>
            <a:off x="6060010" y="1097332"/>
            <a:ext cx="5493334" cy="4989151"/>
          </a:xfrm>
          <a:prstGeom prst="rect">
            <a:avLst/>
          </a:prstGeom>
        </p:spPr>
      </p:pic>
      <p:sp>
        <p:nvSpPr>
          <p:cNvPr id="7" name="Rectangle 6">
            <a:extLst>
              <a:ext uri="{FF2B5EF4-FFF2-40B4-BE49-F238E27FC236}">
                <a16:creationId xmlns:a16="http://schemas.microsoft.com/office/drawing/2014/main" id="{356B09BE-0D06-1CAB-679E-F4251C7074B6}"/>
              </a:ext>
            </a:extLst>
          </p:cNvPr>
          <p:cNvSpPr/>
          <p:nvPr/>
        </p:nvSpPr>
        <p:spPr bwMode="auto">
          <a:xfrm>
            <a:off x="6312024" y="3933056"/>
            <a:ext cx="4909801" cy="288032"/>
          </a:xfrm>
          <a:prstGeom prst="rect">
            <a:avLst/>
          </a:prstGeom>
          <a:noFill/>
          <a:ln w="28575" cap="sq" algn="ctr">
            <a:solidFill>
              <a:schemeClr val="accent1"/>
            </a:solidFill>
            <a:miter lim="800000"/>
            <a:headEnd/>
            <a:tailEnd/>
          </a:ln>
          <a:effectLst/>
        </p:spPr>
        <p:txBody>
          <a:bodyPr wrap="none" rtlCol="0" anchor="ctr"/>
          <a:lstStyle/>
          <a:p>
            <a:pPr algn="ctr"/>
            <a:endParaRPr lang="en-US" b="1" noProof="0" dirty="0">
              <a:solidFill>
                <a:schemeClr val="accent1"/>
              </a:solidFill>
              <a:latin typeface="Arial Narrow" pitchFamily="34" charset="0"/>
            </a:endParaRPr>
          </a:p>
        </p:txBody>
      </p:sp>
    </p:spTree>
    <p:extLst>
      <p:ext uri="{BB962C8B-B14F-4D97-AF65-F5344CB8AC3E}">
        <p14:creationId xmlns:p14="http://schemas.microsoft.com/office/powerpoint/2010/main" val="3355719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27625AD-3F4B-94FB-5F5F-42EDA737C20A}"/>
              </a:ext>
            </a:extLst>
          </p:cNvPr>
          <p:cNvPicPr>
            <a:picLocks noChangeAspect="1"/>
          </p:cNvPicPr>
          <p:nvPr/>
        </p:nvPicPr>
        <p:blipFill>
          <a:blip r:embed="rId2"/>
          <a:stretch>
            <a:fillRect/>
          </a:stretch>
        </p:blipFill>
        <p:spPr>
          <a:xfrm>
            <a:off x="5661419" y="2566584"/>
            <a:ext cx="3147752" cy="3598720"/>
          </a:xfrm>
          <a:prstGeom prst="rect">
            <a:avLst/>
          </a:prstGeom>
          <a:noFill/>
          <a:ln w="25400">
            <a:solidFill>
              <a:schemeClr val="tx1">
                <a:lumMod val="50000"/>
                <a:lumOff val="50000"/>
              </a:schemeClr>
            </a:solidFill>
            <a:miter lim="800000"/>
            <a:headEnd/>
            <a:tailEnd/>
          </a:ln>
        </p:spPr>
      </p:pic>
      <p:pic>
        <p:nvPicPr>
          <p:cNvPr id="7" name="Picture 6">
            <a:extLst>
              <a:ext uri="{FF2B5EF4-FFF2-40B4-BE49-F238E27FC236}">
                <a16:creationId xmlns:a16="http://schemas.microsoft.com/office/drawing/2014/main" id="{8872BFF4-27CB-BAC5-DAB0-1EDD4A27145F}"/>
              </a:ext>
            </a:extLst>
          </p:cNvPr>
          <p:cNvPicPr>
            <a:picLocks noChangeAspect="1"/>
          </p:cNvPicPr>
          <p:nvPr/>
        </p:nvPicPr>
        <p:blipFill>
          <a:blip r:embed="rId3"/>
          <a:stretch>
            <a:fillRect/>
          </a:stretch>
        </p:blipFill>
        <p:spPr>
          <a:xfrm>
            <a:off x="5661418" y="1130116"/>
            <a:ext cx="3193047" cy="1079500"/>
          </a:xfrm>
          <a:prstGeom prst="rect">
            <a:avLst/>
          </a:prstGeom>
          <a:noFill/>
          <a:ln w="25400">
            <a:solidFill>
              <a:schemeClr val="tx1">
                <a:lumMod val="50000"/>
                <a:lumOff val="50000"/>
              </a:schemeClr>
            </a:solidFill>
            <a:miter lim="800000"/>
            <a:headEnd/>
            <a:tailEnd/>
          </a:ln>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33</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Running the Sensitivity Analysis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3" y="1143000"/>
            <a:ext cx="4342568" cy="5334000"/>
          </a:xfrm>
        </p:spPr>
        <p:txBody>
          <a:bodyPr/>
          <a:lstStyle/>
          <a:p>
            <a:pPr marL="457200" indent="-457200">
              <a:buFont typeface="+mj-lt"/>
              <a:buAutoNum type="arabicPeriod"/>
            </a:pPr>
            <a:r>
              <a:rPr lang="en-US" noProof="0" dirty="0"/>
              <a:t>Start the sensitivity analysis using the </a:t>
            </a:r>
            <a:r>
              <a:rPr lang="en-US" b="1" i="1" noProof="0" dirty="0"/>
              <a:t>Run</a:t>
            </a:r>
            <a:r>
              <a:rPr lang="en-US" noProof="0" dirty="0"/>
              <a:t> button</a:t>
            </a:r>
          </a:p>
          <a:p>
            <a:pPr marL="457200" indent="-457200">
              <a:buFont typeface="+mj-lt"/>
              <a:buAutoNum type="arabicPeriod"/>
            </a:pPr>
            <a:r>
              <a:rPr lang="en-US" noProof="0" dirty="0">
                <a:solidFill>
                  <a:schemeClr val="accent4"/>
                </a:solidFill>
              </a:rPr>
              <a:t>Now, the system in running, the DOE is created in the background, </a:t>
            </a:r>
            <a:br>
              <a:rPr lang="en-US" noProof="0" dirty="0">
                <a:solidFill>
                  <a:schemeClr val="accent4"/>
                </a:solidFill>
              </a:rPr>
            </a:br>
            <a:r>
              <a:rPr lang="en-US" noProof="0" dirty="0">
                <a:solidFill>
                  <a:schemeClr val="accent4"/>
                </a:solidFill>
              </a:rPr>
              <a:t>all designs are calculated, and  finally the MOP is generated</a:t>
            </a:r>
          </a:p>
          <a:p>
            <a:pPr lvl="1"/>
            <a:r>
              <a:rPr lang="en-US" noProof="0" dirty="0">
                <a:solidFill>
                  <a:schemeClr val="accent4"/>
                </a:solidFill>
              </a:rPr>
              <a:t>Approximate runtime with 1 parallel computation: 1-2hours depending on the machine hardware</a:t>
            </a:r>
          </a:p>
          <a:p>
            <a:pPr marL="457200" indent="-457200">
              <a:buFont typeface="+mj-lt"/>
              <a:buAutoNum type="arabicPeriod"/>
            </a:pPr>
            <a:endParaRPr lang="en-US" noProof="0" dirty="0">
              <a:solidFill>
                <a:schemeClr val="accent1"/>
              </a:solidFill>
            </a:endParaRPr>
          </a:p>
          <a:p>
            <a:endParaRPr lang="en-US" noProof="0" dirty="0"/>
          </a:p>
        </p:txBody>
      </p:sp>
      <p:sp>
        <p:nvSpPr>
          <p:cNvPr id="6" name="Text Box 6">
            <a:extLst>
              <a:ext uri="{FF2B5EF4-FFF2-40B4-BE49-F238E27FC236}">
                <a16:creationId xmlns:a16="http://schemas.microsoft.com/office/drawing/2014/main" id="{156E2269-9431-4F1C-8A78-1DD8B8273D2A}"/>
              </a:ext>
            </a:extLst>
          </p:cNvPr>
          <p:cNvSpPr txBox="1">
            <a:spLocks noChangeArrowheads="1"/>
          </p:cNvSpPr>
          <p:nvPr/>
        </p:nvSpPr>
        <p:spPr bwMode="auto">
          <a:xfrm>
            <a:off x="6672064" y="1556792"/>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11" name="Text Box 6">
            <a:extLst>
              <a:ext uri="{FF2B5EF4-FFF2-40B4-BE49-F238E27FC236}">
                <a16:creationId xmlns:a16="http://schemas.microsoft.com/office/drawing/2014/main" id="{D9A6F371-0FE8-7BCF-1D4A-83641F5A6A4E}"/>
              </a:ext>
            </a:extLst>
          </p:cNvPr>
          <p:cNvSpPr txBox="1">
            <a:spLocks noChangeArrowheads="1"/>
          </p:cNvSpPr>
          <p:nvPr/>
        </p:nvSpPr>
        <p:spPr bwMode="auto">
          <a:xfrm>
            <a:off x="5712113" y="4303233"/>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Tree>
    <p:extLst>
      <p:ext uri="{BB962C8B-B14F-4D97-AF65-F5344CB8AC3E}">
        <p14:creationId xmlns:p14="http://schemas.microsoft.com/office/powerpoint/2010/main" val="4248434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34</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Results of the Sensitivity Analysis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6609869" cy="5334000"/>
          </a:xfrm>
        </p:spPr>
        <p:txBody>
          <a:bodyPr/>
          <a:lstStyle/>
          <a:p>
            <a:r>
              <a:rPr lang="en-US" noProof="0" dirty="0">
                <a:solidFill>
                  <a:schemeClr val="accent4"/>
                </a:solidFill>
              </a:rPr>
              <a:t>After the first iteration the Target CoP is achieved </a:t>
            </a:r>
          </a:p>
          <a:p>
            <a:r>
              <a:rPr lang="en-US" noProof="0" dirty="0">
                <a:solidFill>
                  <a:schemeClr val="accent4"/>
                </a:solidFill>
              </a:rPr>
              <a:t>The approximation quality is excellent for both output variables (CoP &gt; 99%)</a:t>
            </a:r>
          </a:p>
          <a:p>
            <a:r>
              <a:rPr lang="en-US" noProof="0" dirty="0">
                <a:solidFill>
                  <a:schemeClr val="accent4"/>
                </a:solidFill>
              </a:rPr>
              <a:t>The influence of the angle and the lower radius is relatively small</a:t>
            </a:r>
          </a:p>
          <a:p>
            <a:endParaRPr lang="en-US" noProof="0" dirty="0"/>
          </a:p>
        </p:txBody>
      </p:sp>
      <p:pic>
        <p:nvPicPr>
          <p:cNvPr id="6" name="Picture 5">
            <a:extLst>
              <a:ext uri="{FF2B5EF4-FFF2-40B4-BE49-F238E27FC236}">
                <a16:creationId xmlns:a16="http://schemas.microsoft.com/office/drawing/2014/main" id="{825F5129-F8E0-CD58-7070-3CA9FFF86540}"/>
              </a:ext>
            </a:extLst>
          </p:cNvPr>
          <p:cNvPicPr>
            <a:picLocks noChangeAspect="1"/>
          </p:cNvPicPr>
          <p:nvPr/>
        </p:nvPicPr>
        <p:blipFill>
          <a:blip r:embed="rId3"/>
          <a:stretch>
            <a:fillRect/>
          </a:stretch>
        </p:blipFill>
        <p:spPr>
          <a:xfrm>
            <a:off x="2819400" y="3048000"/>
            <a:ext cx="3984877" cy="2903455"/>
          </a:xfrm>
          <a:prstGeom prst="rect">
            <a:avLst/>
          </a:prstGeom>
          <a:noFill/>
          <a:ln w="25400">
            <a:solidFill>
              <a:schemeClr val="tx1">
                <a:lumMod val="50000"/>
                <a:lumOff val="50000"/>
              </a:schemeClr>
            </a:solidFill>
            <a:miter lim="800000"/>
            <a:headEnd/>
            <a:tailEnd/>
          </a:ln>
        </p:spPr>
      </p:pic>
      <p:pic>
        <p:nvPicPr>
          <p:cNvPr id="11" name="Picture 10">
            <a:extLst>
              <a:ext uri="{FF2B5EF4-FFF2-40B4-BE49-F238E27FC236}">
                <a16:creationId xmlns:a16="http://schemas.microsoft.com/office/drawing/2014/main" id="{56F2311C-7AFB-ABF3-208B-6A30D000DF52}"/>
              </a:ext>
            </a:extLst>
          </p:cNvPr>
          <p:cNvPicPr>
            <a:picLocks noChangeAspect="1"/>
          </p:cNvPicPr>
          <p:nvPr/>
        </p:nvPicPr>
        <p:blipFill>
          <a:blip r:embed="rId4"/>
          <a:stretch>
            <a:fillRect/>
          </a:stretch>
        </p:blipFill>
        <p:spPr>
          <a:xfrm>
            <a:off x="7188038" y="1143000"/>
            <a:ext cx="4618120" cy="4671465"/>
          </a:xfrm>
          <a:prstGeom prst="rect">
            <a:avLst/>
          </a:prstGeom>
          <a:noFill/>
          <a:ln w="25400">
            <a:solidFill>
              <a:schemeClr val="tx1">
                <a:lumMod val="50000"/>
                <a:lumOff val="50000"/>
              </a:schemeClr>
            </a:solidFill>
            <a:miter lim="800000"/>
            <a:headEnd/>
            <a:tailEnd/>
          </a:ln>
        </p:spPr>
      </p:pic>
    </p:spTree>
    <p:extLst>
      <p:ext uri="{BB962C8B-B14F-4D97-AF65-F5344CB8AC3E}">
        <p14:creationId xmlns:p14="http://schemas.microsoft.com/office/powerpoint/2010/main" val="2799996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8C64908-F49B-5567-6E19-9F81B3FCFF24}"/>
              </a:ext>
            </a:extLst>
          </p:cNvPr>
          <p:cNvSpPr>
            <a:spLocks noGrp="1"/>
          </p:cNvSpPr>
          <p:nvPr>
            <p:ph type="sldNum" sz="quarter" idx="11"/>
          </p:nvPr>
        </p:nvSpPr>
        <p:spPr/>
        <p:txBody>
          <a:bodyPr/>
          <a:lstStyle/>
          <a:p>
            <a:fld id="{1909D2FC-EBC3-4E88-8B9A-2F52EBFF7A54}" type="slidenum">
              <a:rPr lang="en-US" noProof="0" smtClean="0"/>
              <a:t>35</a:t>
            </a:fld>
            <a:endParaRPr lang="en-US" noProof="0" dirty="0"/>
          </a:p>
        </p:txBody>
      </p:sp>
      <p:sp>
        <p:nvSpPr>
          <p:cNvPr id="2" name="Title 1">
            <a:extLst>
              <a:ext uri="{FF2B5EF4-FFF2-40B4-BE49-F238E27FC236}">
                <a16:creationId xmlns:a16="http://schemas.microsoft.com/office/drawing/2014/main" id="{DE34E980-A591-C0EC-3834-4BEA302D068E}"/>
              </a:ext>
            </a:extLst>
          </p:cNvPr>
          <p:cNvSpPr>
            <a:spLocks noGrp="1"/>
          </p:cNvSpPr>
          <p:nvPr>
            <p:ph type="title"/>
          </p:nvPr>
        </p:nvSpPr>
        <p:spPr>
          <a:xfrm>
            <a:off x="609600" y="3006081"/>
            <a:ext cx="10972799" cy="845837"/>
          </a:xfrm>
        </p:spPr>
        <p:txBody>
          <a:bodyPr/>
          <a:lstStyle/>
          <a:p>
            <a:pPr algn="ctr"/>
            <a:r>
              <a:rPr lang="en-US" noProof="0" dirty="0"/>
              <a:t>Optimization with One-Click-Optimization (OCO) on Metamodel of Optimal Prognosis (MOP)</a:t>
            </a:r>
            <a:br>
              <a:rPr lang="en-US" noProof="0" dirty="0"/>
            </a:br>
            <a:r>
              <a:rPr lang="en-US" noProof="0" dirty="0"/>
              <a:t> </a:t>
            </a:r>
            <a:br>
              <a:rPr lang="en-US" noProof="0" dirty="0"/>
            </a:br>
            <a:endParaRPr lang="en-US" noProof="0" dirty="0"/>
          </a:p>
        </p:txBody>
      </p:sp>
    </p:spTree>
    <p:extLst>
      <p:ext uri="{BB962C8B-B14F-4D97-AF65-F5344CB8AC3E}">
        <p14:creationId xmlns:p14="http://schemas.microsoft.com/office/powerpoint/2010/main" val="495076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D09489-F80A-4E90-9996-86F027AD903D}"/>
              </a:ext>
            </a:extLst>
          </p:cNvPr>
          <p:cNvSpPr>
            <a:spLocks noGrp="1"/>
          </p:cNvSpPr>
          <p:nvPr>
            <p:ph type="title"/>
          </p:nvPr>
        </p:nvSpPr>
        <p:spPr/>
        <p:txBody>
          <a:bodyPr/>
          <a:lstStyle/>
          <a:p>
            <a:r>
              <a:rPr lang="en-US" noProof="0" dirty="0"/>
              <a:t>Ansys optiSLang tool Optimization Algorithms: Concepts</a:t>
            </a:r>
            <a:br>
              <a:rPr lang="en-US" noProof="0" dirty="0"/>
            </a:br>
            <a:br>
              <a:rPr lang="en-US" noProof="0" dirty="0"/>
            </a:br>
            <a:br>
              <a:rPr lang="en-US" noProof="0" dirty="0"/>
            </a:br>
            <a:endParaRPr lang="en-US" noProof="0" dirty="0"/>
          </a:p>
        </p:txBody>
      </p:sp>
      <p:pic>
        <p:nvPicPr>
          <p:cNvPr id="5" name="Picture 4">
            <a:extLst>
              <a:ext uri="{FF2B5EF4-FFF2-40B4-BE49-F238E27FC236}">
                <a16:creationId xmlns:a16="http://schemas.microsoft.com/office/drawing/2014/main" id="{2C0FD9A3-BB75-4A40-8C8D-93BA8C43947D}"/>
              </a:ext>
            </a:extLst>
          </p:cNvPr>
          <p:cNvPicPr>
            <a:picLocks noChangeAspect="1"/>
          </p:cNvPicPr>
          <p:nvPr/>
        </p:nvPicPr>
        <p:blipFill>
          <a:blip r:embed="rId3"/>
          <a:stretch>
            <a:fillRect/>
          </a:stretch>
        </p:blipFill>
        <p:spPr>
          <a:xfrm>
            <a:off x="8718111" y="1729675"/>
            <a:ext cx="2674163" cy="1743285"/>
          </a:xfrm>
          <a:prstGeom prst="rect">
            <a:avLst/>
          </a:prstGeom>
        </p:spPr>
      </p:pic>
      <p:grpSp>
        <p:nvGrpSpPr>
          <p:cNvPr id="12" name="Group 11">
            <a:extLst>
              <a:ext uri="{FF2B5EF4-FFF2-40B4-BE49-F238E27FC236}">
                <a16:creationId xmlns:a16="http://schemas.microsoft.com/office/drawing/2014/main" id="{330A0AB2-FD38-6F81-8229-1CE197AF0B3B}"/>
              </a:ext>
            </a:extLst>
          </p:cNvPr>
          <p:cNvGrpSpPr/>
          <p:nvPr/>
        </p:nvGrpSpPr>
        <p:grpSpPr>
          <a:xfrm>
            <a:off x="194446" y="946716"/>
            <a:ext cx="8277817" cy="2777293"/>
            <a:chOff x="194446" y="992436"/>
            <a:chExt cx="8277817" cy="2777293"/>
          </a:xfrm>
        </p:grpSpPr>
        <p:sp>
          <p:nvSpPr>
            <p:cNvPr id="7" name="Rectangle 53">
              <a:extLst>
                <a:ext uri="{FF2B5EF4-FFF2-40B4-BE49-F238E27FC236}">
                  <a16:creationId xmlns:a16="http://schemas.microsoft.com/office/drawing/2014/main" id="{A3FF2A7E-256D-4928-9125-A9D18D70C183}"/>
                </a:ext>
              </a:extLst>
            </p:cNvPr>
            <p:cNvSpPr>
              <a:spLocks noChangeArrowheads="1"/>
            </p:cNvSpPr>
            <p:nvPr/>
          </p:nvSpPr>
          <p:spPr bwMode="auto">
            <a:xfrm>
              <a:off x="194446" y="992436"/>
              <a:ext cx="8277817" cy="132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80975" indent="-180975">
                <a:defRPr sz="1600">
                  <a:solidFill>
                    <a:srgbClr val="4D4D4D"/>
                  </a:solidFill>
                  <a:latin typeface="Verdana" panose="020B0604030504040204" pitchFamily="34" charset="0"/>
                  <a:cs typeface="Arial" panose="020B0604020202020204" pitchFamily="34" charset="0"/>
                </a:defRPr>
              </a:lvl1pPr>
              <a:lvl2pPr marL="742950" indent="-285750">
                <a:defRPr sz="1600">
                  <a:solidFill>
                    <a:srgbClr val="4D4D4D"/>
                  </a:solidFill>
                  <a:latin typeface="Verdana" panose="020B0604030504040204" pitchFamily="34" charset="0"/>
                  <a:cs typeface="Arial" panose="020B0604020202020204" pitchFamily="34" charset="0"/>
                </a:defRPr>
              </a:lvl2pPr>
              <a:lvl3pPr marL="1143000" indent="-228600">
                <a:defRPr sz="1600">
                  <a:solidFill>
                    <a:srgbClr val="4D4D4D"/>
                  </a:solidFill>
                  <a:latin typeface="Verdana" panose="020B0604030504040204" pitchFamily="34" charset="0"/>
                  <a:cs typeface="Arial" panose="020B0604020202020204" pitchFamily="34" charset="0"/>
                </a:defRPr>
              </a:lvl3pPr>
              <a:lvl4pPr marL="1600200" indent="-228600">
                <a:defRPr sz="1600">
                  <a:solidFill>
                    <a:srgbClr val="4D4D4D"/>
                  </a:solidFill>
                  <a:latin typeface="Verdana" panose="020B0604030504040204" pitchFamily="34" charset="0"/>
                  <a:cs typeface="Arial" panose="020B0604020202020204" pitchFamily="34" charset="0"/>
                </a:defRPr>
              </a:lvl4pPr>
              <a:lvl5pPr marL="2057400" indent="-228600">
                <a:defRPr sz="1600">
                  <a:solidFill>
                    <a:srgbClr val="4D4D4D"/>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rgbClr val="4D4D4D"/>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rgbClr val="4D4D4D"/>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rgbClr val="4D4D4D"/>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rgbClr val="4D4D4D"/>
                  </a:solidFill>
                  <a:latin typeface="Verdana" panose="020B0604030504040204" pitchFamily="34" charset="0"/>
                  <a:cs typeface="Arial" panose="020B0604020202020204" pitchFamily="34" charset="0"/>
                </a:defRPr>
              </a:lvl9pPr>
            </a:lstStyle>
            <a:p>
              <a:pPr marL="180975" marR="0" lvl="0" indent="-180975" defTabSz="914400" eaLnBrk="0" fontAlgn="base" latinLnBrk="0" hangingPunct="0">
                <a:lnSpc>
                  <a:spcPct val="100000"/>
                </a:lnSpc>
                <a:spcBef>
                  <a:spcPct val="50000"/>
                </a:spcBef>
                <a:spcAft>
                  <a:spcPct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mn-lt"/>
                  <a:cs typeface="Arial" panose="020B0604020202020204" pitchFamily="34" charset="0"/>
                </a:rPr>
                <a:t>	3 famili</a:t>
              </a:r>
              <a:r>
                <a:rPr lang="en-US" sz="2400" b="1" kern="0" noProof="0" dirty="0">
                  <a:solidFill>
                    <a:srgbClr val="000000"/>
                  </a:solidFill>
                  <a:latin typeface="+mn-lt"/>
                </a:rPr>
                <a:t>es of optimization algorithms are used: </a:t>
              </a:r>
            </a:p>
            <a:p>
              <a:pPr marL="790575" lvl="1" indent="-228600" eaLnBrk="0" fontAlgn="base" hangingPunct="0">
                <a:spcBef>
                  <a:spcPts val="500"/>
                </a:spcBef>
                <a:spcAft>
                  <a:spcPct val="0"/>
                </a:spcAft>
                <a:buFont typeface="Arial" panose="020B0604020202020204" pitchFamily="34" charset="0"/>
                <a:buChar char="•"/>
                <a:defRPr/>
              </a:pPr>
              <a:r>
                <a:rPr kumimoji="0" lang="en-US" sz="2400" b="0" i="0" u="none" strike="noStrike" kern="0" cap="none" spc="0" normalizeH="0" baseline="0" noProof="0" dirty="0">
                  <a:ln>
                    <a:noFill/>
                  </a:ln>
                  <a:solidFill>
                    <a:srgbClr val="000000"/>
                  </a:solidFill>
                  <a:effectLst/>
                  <a:uLnTx/>
                  <a:uFillTx/>
                  <a:latin typeface="+mn-lt"/>
                  <a:ea typeface="MS Mincho" panose="02020609040205080304" pitchFamily="49" charset="-128"/>
                  <a:cs typeface="Arial" panose="020B0604020202020204" pitchFamily="34" charset="0"/>
                </a:rPr>
                <a:t>Gradient-Based Methods</a:t>
              </a:r>
            </a:p>
            <a:p>
              <a:pPr marL="561975" lvl="1" indent="0" eaLnBrk="0" fontAlgn="base" hangingPunct="0">
                <a:spcBef>
                  <a:spcPts val="500"/>
                </a:spcBef>
                <a:spcAft>
                  <a:spcPct val="0"/>
                </a:spcAft>
                <a:defRPr/>
              </a:pPr>
              <a:endParaRPr kumimoji="0" lang="en-US" sz="2400" b="0" i="0" u="none" strike="noStrike" kern="0" cap="none" spc="0" normalizeH="0" baseline="0" noProof="0" dirty="0">
                <a:ln>
                  <a:noFill/>
                </a:ln>
                <a:solidFill>
                  <a:srgbClr val="000000"/>
                </a:solidFill>
                <a:effectLst/>
                <a:uLnTx/>
                <a:uFillTx/>
                <a:latin typeface="+mn-lt"/>
                <a:ea typeface="MS Mincho" panose="02020609040205080304" pitchFamily="49" charset="-128"/>
                <a:cs typeface="Arial" panose="020B0604020202020204" pitchFamily="34" charset="0"/>
              </a:endParaRPr>
            </a:p>
          </p:txBody>
        </p:sp>
        <p:pic>
          <p:nvPicPr>
            <p:cNvPr id="2" name="Picture 1">
              <a:extLst>
                <a:ext uri="{FF2B5EF4-FFF2-40B4-BE49-F238E27FC236}">
                  <a16:creationId xmlns:a16="http://schemas.microsoft.com/office/drawing/2014/main" id="{2B5DD2B3-A7B9-6F7B-75AD-2D1DD9C2050A}"/>
                </a:ext>
              </a:extLst>
            </p:cNvPr>
            <p:cNvPicPr>
              <a:picLocks noChangeAspect="1"/>
            </p:cNvPicPr>
            <p:nvPr/>
          </p:nvPicPr>
          <p:blipFill>
            <a:blip r:embed="rId4"/>
            <a:stretch>
              <a:fillRect/>
            </a:stretch>
          </p:blipFill>
          <p:spPr>
            <a:xfrm>
              <a:off x="1055440" y="1838272"/>
              <a:ext cx="2160240" cy="1931457"/>
            </a:xfrm>
            <a:prstGeom prst="rect">
              <a:avLst/>
            </a:prstGeom>
          </p:spPr>
        </p:pic>
      </p:grpSp>
      <p:pic>
        <p:nvPicPr>
          <p:cNvPr id="3" name="Picture 52" descr="approx_mls_2">
            <a:extLst>
              <a:ext uri="{FF2B5EF4-FFF2-40B4-BE49-F238E27FC236}">
                <a16:creationId xmlns:a16="http://schemas.microsoft.com/office/drawing/2014/main" id="{36489553-27ED-E278-ED74-D83CD64E83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8332" y="3083708"/>
            <a:ext cx="2354572" cy="18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5EE9B6D0-B275-41A1-98BB-0A832BCAC532}"/>
              </a:ext>
            </a:extLst>
          </p:cNvPr>
          <p:cNvSpPr txBox="1"/>
          <p:nvPr/>
        </p:nvSpPr>
        <p:spPr>
          <a:xfrm>
            <a:off x="4057574" y="2458664"/>
            <a:ext cx="6097464" cy="461665"/>
          </a:xfrm>
          <a:prstGeom prst="rect">
            <a:avLst/>
          </a:prstGeom>
          <a:noFill/>
        </p:spPr>
        <p:txBody>
          <a:bodyPr wrap="square">
            <a:spAutoFit/>
          </a:bodyPr>
          <a:lstStyle/>
          <a:p>
            <a:pPr marL="790575" lvl="1" indent="-228600" eaLnBrk="0" fontAlgn="base" hangingPunct="0">
              <a:spcBef>
                <a:spcPts val="500"/>
              </a:spcBef>
              <a:spcAft>
                <a:spcPct val="0"/>
              </a:spcAft>
              <a:buFont typeface="Arial" panose="020B0604020202020204" pitchFamily="34" charset="0"/>
              <a:buChar char="•"/>
              <a:defRPr/>
            </a:pPr>
            <a:r>
              <a:rPr kumimoji="0" lang="en-US" sz="2400" b="0" i="0" u="none" strike="noStrike" kern="0" cap="none" spc="0" normalizeH="0" baseline="0" noProof="0" dirty="0">
                <a:ln>
                  <a:noFill/>
                </a:ln>
                <a:solidFill>
                  <a:srgbClr val="000000"/>
                </a:solidFill>
                <a:effectLst/>
                <a:uLnTx/>
                <a:uFillTx/>
                <a:latin typeface="+mn-lt"/>
                <a:ea typeface="MS Mincho" panose="02020609040205080304" pitchFamily="49" charset="-128"/>
                <a:cs typeface="Arial" panose="020B0604020202020204" pitchFamily="34" charset="0"/>
              </a:rPr>
              <a:t>Nature-Inspired Optimization</a:t>
            </a:r>
          </a:p>
        </p:txBody>
      </p:sp>
      <p:sp>
        <p:nvSpPr>
          <p:cNvPr id="15" name="TextBox 14">
            <a:extLst>
              <a:ext uri="{FF2B5EF4-FFF2-40B4-BE49-F238E27FC236}">
                <a16:creationId xmlns:a16="http://schemas.microsoft.com/office/drawing/2014/main" id="{A1B24FA0-83FE-24B2-45DD-AC59A7BC8EA5}"/>
              </a:ext>
            </a:extLst>
          </p:cNvPr>
          <p:cNvSpPr txBox="1"/>
          <p:nvPr/>
        </p:nvSpPr>
        <p:spPr>
          <a:xfrm>
            <a:off x="194446" y="4023193"/>
            <a:ext cx="6097464" cy="461665"/>
          </a:xfrm>
          <a:prstGeom prst="rect">
            <a:avLst/>
          </a:prstGeom>
          <a:noFill/>
        </p:spPr>
        <p:txBody>
          <a:bodyPr wrap="square">
            <a:spAutoFit/>
          </a:bodyPr>
          <a:lstStyle/>
          <a:p>
            <a:pPr marL="790575" lvl="1" indent="-228600" eaLnBrk="0" fontAlgn="base" hangingPunct="0">
              <a:spcBef>
                <a:spcPts val="500"/>
              </a:spcBef>
              <a:spcAft>
                <a:spcPct val="0"/>
              </a:spcAft>
              <a:buFont typeface="Arial" panose="020B0604020202020204" pitchFamily="34" charset="0"/>
              <a:buChar char="•"/>
              <a:defRPr/>
            </a:pPr>
            <a:r>
              <a:rPr kumimoji="0" lang="en-US" sz="2400" b="0" i="0" u="none" strike="noStrike" kern="0" cap="none" spc="0" normalizeH="0" baseline="0" noProof="0" dirty="0">
                <a:ln>
                  <a:noFill/>
                </a:ln>
                <a:solidFill>
                  <a:srgbClr val="000000"/>
                </a:solidFill>
                <a:effectLst/>
                <a:uLnTx/>
                <a:uFillTx/>
                <a:latin typeface="+mn-lt"/>
                <a:ea typeface="MS Mincho" panose="02020609040205080304" pitchFamily="49" charset="-128"/>
                <a:cs typeface="Arial" panose="020B0604020202020204" pitchFamily="34" charset="0"/>
              </a:rPr>
              <a:t>Surrogate-based Optimization</a:t>
            </a:r>
          </a:p>
        </p:txBody>
      </p:sp>
      <p:sp>
        <p:nvSpPr>
          <p:cNvPr id="16" name="TextBox 15">
            <a:extLst>
              <a:ext uri="{FF2B5EF4-FFF2-40B4-BE49-F238E27FC236}">
                <a16:creationId xmlns:a16="http://schemas.microsoft.com/office/drawing/2014/main" id="{C585D161-1327-FA67-C7D3-68DADBD97D05}"/>
              </a:ext>
            </a:extLst>
          </p:cNvPr>
          <p:cNvSpPr txBox="1"/>
          <p:nvPr/>
        </p:nvSpPr>
        <p:spPr>
          <a:xfrm>
            <a:off x="532821" y="5220868"/>
            <a:ext cx="11518178" cy="1200329"/>
          </a:xfrm>
          <a:prstGeom prst="rect">
            <a:avLst/>
          </a:prstGeom>
          <a:noFill/>
        </p:spPr>
        <p:txBody>
          <a:bodyPr wrap="square" rtlCol="0">
            <a:spAutoFit/>
          </a:bodyPr>
          <a:lstStyle/>
          <a:p>
            <a:r>
              <a:rPr lang="en-US" sz="2400" noProof="0" dirty="0"/>
              <a:t>The choice of the proper algorithm is assisted by the Optimization wizard in the software and based on insights gained by sensitivity analysis.</a:t>
            </a:r>
          </a:p>
          <a:p>
            <a:endParaRPr lang="en-US" sz="2400" noProof="0" dirty="0"/>
          </a:p>
        </p:txBody>
      </p:sp>
    </p:spTree>
    <p:extLst>
      <p:ext uri="{BB962C8B-B14F-4D97-AF65-F5344CB8AC3E}">
        <p14:creationId xmlns:p14="http://schemas.microsoft.com/office/powerpoint/2010/main" val="111632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852A974-1691-5D71-4C73-62FF4F3BF862}"/>
              </a:ext>
            </a:extLst>
          </p:cNvPr>
          <p:cNvPicPr>
            <a:picLocks noChangeAspect="1"/>
          </p:cNvPicPr>
          <p:nvPr/>
        </p:nvPicPr>
        <p:blipFill>
          <a:blip r:embed="rId2"/>
          <a:stretch>
            <a:fillRect/>
          </a:stretch>
        </p:blipFill>
        <p:spPr>
          <a:xfrm>
            <a:off x="1343472" y="2276872"/>
            <a:ext cx="8790318" cy="3825416"/>
          </a:xfrm>
          <a:prstGeom prst="rect">
            <a:avLst/>
          </a:prstGeom>
          <a:noFill/>
          <a:ln w="25400">
            <a:solidFill>
              <a:schemeClr val="tx1">
                <a:lumMod val="50000"/>
                <a:lumOff val="50000"/>
              </a:schemeClr>
            </a:solidFill>
            <a:miter lim="800000"/>
            <a:headEnd/>
            <a:tailEnd/>
          </a:ln>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37</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Optimization using MOP</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9958630" cy="5334000"/>
          </a:xfrm>
        </p:spPr>
        <p:txBody>
          <a:bodyPr/>
          <a:lstStyle/>
          <a:p>
            <a:r>
              <a:rPr lang="en-US" noProof="0" dirty="0"/>
              <a:t>Drag the </a:t>
            </a:r>
            <a:r>
              <a:rPr lang="en-US" b="1" i="1" noProof="0" dirty="0"/>
              <a:t>Optimization wizard </a:t>
            </a:r>
            <a:r>
              <a:rPr lang="en-US" noProof="0" dirty="0"/>
              <a:t>onto the </a:t>
            </a:r>
            <a:r>
              <a:rPr lang="en-US" b="1" i="1" noProof="0" dirty="0"/>
              <a:t>AMOP </a:t>
            </a:r>
            <a:r>
              <a:rPr lang="en-US" noProof="0" dirty="0"/>
              <a:t>System and let it drop</a:t>
            </a:r>
          </a:p>
          <a:p>
            <a:endParaRPr lang="en-US" noProof="0" dirty="0"/>
          </a:p>
        </p:txBody>
      </p:sp>
      <p:sp>
        <p:nvSpPr>
          <p:cNvPr id="11" name="Line 5">
            <a:extLst>
              <a:ext uri="{FF2B5EF4-FFF2-40B4-BE49-F238E27FC236}">
                <a16:creationId xmlns:a16="http://schemas.microsoft.com/office/drawing/2014/main" id="{A3DFB600-019A-48E2-9A0C-E6C579407BFA}"/>
              </a:ext>
            </a:extLst>
          </p:cNvPr>
          <p:cNvSpPr>
            <a:spLocks noChangeShapeType="1"/>
          </p:cNvSpPr>
          <p:nvPr/>
        </p:nvSpPr>
        <p:spPr bwMode="auto">
          <a:xfrm flipH="1">
            <a:off x="3657600" y="3285773"/>
            <a:ext cx="3925922" cy="292933"/>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solidFill>
                <a:schemeClr val="accent1"/>
              </a:solidFill>
            </a:endParaRPr>
          </a:p>
        </p:txBody>
      </p:sp>
      <p:sp>
        <p:nvSpPr>
          <p:cNvPr id="12" name="Rectangle 11">
            <a:extLst>
              <a:ext uri="{FF2B5EF4-FFF2-40B4-BE49-F238E27FC236}">
                <a16:creationId xmlns:a16="http://schemas.microsoft.com/office/drawing/2014/main" id="{85C00AFE-C9F5-41CA-AE82-7A795CC51ED6}"/>
              </a:ext>
            </a:extLst>
          </p:cNvPr>
          <p:cNvSpPr/>
          <p:nvPr/>
        </p:nvSpPr>
        <p:spPr bwMode="auto">
          <a:xfrm>
            <a:off x="7583522" y="2925355"/>
            <a:ext cx="1572670" cy="348543"/>
          </a:xfrm>
          <a:prstGeom prst="rect">
            <a:avLst/>
          </a:prstGeom>
          <a:noFill/>
          <a:ln w="28575" cap="sq" algn="ctr">
            <a:solidFill>
              <a:schemeClr val="accent1"/>
            </a:solidFill>
            <a:miter lim="800000"/>
            <a:headEnd/>
            <a:tailEnd/>
          </a:ln>
          <a:effectLst/>
        </p:spPr>
        <p:txBody>
          <a:bodyPr wrap="none" rtlCol="0" anchor="ctr"/>
          <a:lstStyle/>
          <a:p>
            <a:pPr algn="ctr"/>
            <a:endParaRPr lang="en-US" b="1" noProof="0" dirty="0">
              <a:solidFill>
                <a:schemeClr val="accent1"/>
              </a:solidFill>
              <a:latin typeface="Arial Narrow" pitchFamily="34" charset="0"/>
            </a:endParaRPr>
          </a:p>
        </p:txBody>
      </p:sp>
    </p:spTree>
    <p:extLst>
      <p:ext uri="{BB962C8B-B14F-4D97-AF65-F5344CB8AC3E}">
        <p14:creationId xmlns:p14="http://schemas.microsoft.com/office/powerpoint/2010/main" val="2278972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8BA194-E1D6-DB87-E0A1-2E679DD764A2}"/>
              </a:ext>
            </a:extLst>
          </p:cNvPr>
          <p:cNvPicPr>
            <a:picLocks noChangeAspect="1"/>
          </p:cNvPicPr>
          <p:nvPr/>
        </p:nvPicPr>
        <p:blipFill>
          <a:blip r:embed="rId2"/>
          <a:stretch>
            <a:fillRect/>
          </a:stretch>
        </p:blipFill>
        <p:spPr>
          <a:xfrm>
            <a:off x="3138438" y="2629660"/>
            <a:ext cx="7827779" cy="3247611"/>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38</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Optimization using MOP</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1" y="1143000"/>
            <a:ext cx="9072483" cy="5334000"/>
          </a:xfrm>
        </p:spPr>
        <p:txBody>
          <a:bodyPr/>
          <a:lstStyle/>
          <a:p>
            <a:r>
              <a:rPr lang="en-US" noProof="0" dirty="0">
                <a:solidFill>
                  <a:schemeClr val="accent4"/>
                </a:solidFill>
              </a:rPr>
              <a:t>Parameters are linked automatically to the sensitivity system</a:t>
            </a:r>
          </a:p>
          <a:p>
            <a:r>
              <a:rPr lang="en-US" noProof="0" dirty="0">
                <a:solidFill>
                  <a:schemeClr val="accent4"/>
                </a:solidFill>
              </a:rPr>
              <a:t>All parameters are automatically considered as non constant</a:t>
            </a:r>
          </a:p>
          <a:p>
            <a:r>
              <a:rPr lang="en-US" noProof="0" dirty="0"/>
              <a:t>Press </a:t>
            </a:r>
            <a:r>
              <a:rPr lang="en-US" b="1" i="1" noProof="0" dirty="0"/>
              <a:t>Next &gt;</a:t>
            </a:r>
          </a:p>
          <a:p>
            <a:endParaRPr lang="en-US" noProof="0" dirty="0"/>
          </a:p>
        </p:txBody>
      </p:sp>
    </p:spTree>
    <p:extLst>
      <p:ext uri="{BB962C8B-B14F-4D97-AF65-F5344CB8AC3E}">
        <p14:creationId xmlns:p14="http://schemas.microsoft.com/office/powerpoint/2010/main" val="38269647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EE1F784-FBCD-2E76-3518-2E1355C91E4B}"/>
              </a:ext>
            </a:extLst>
          </p:cNvPr>
          <p:cNvPicPr>
            <a:picLocks noChangeAspect="1"/>
          </p:cNvPicPr>
          <p:nvPr/>
        </p:nvPicPr>
        <p:blipFill>
          <a:blip r:embed="rId2"/>
          <a:stretch>
            <a:fillRect/>
          </a:stretch>
        </p:blipFill>
        <p:spPr>
          <a:xfrm>
            <a:off x="4223792" y="1517272"/>
            <a:ext cx="7747706" cy="4688047"/>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39</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Checking of Objectives and Constraints</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p:txBody>
          <a:bodyPr/>
          <a:lstStyle/>
          <a:p>
            <a:r>
              <a:rPr lang="en-US" noProof="0" dirty="0">
                <a:solidFill>
                  <a:schemeClr val="accent4"/>
                </a:solidFill>
              </a:rPr>
              <a:t>Check the objective and constraints</a:t>
            </a:r>
          </a:p>
          <a:p>
            <a:pPr marL="457200" indent="-457200">
              <a:buFont typeface="+mj-lt"/>
              <a:buAutoNum type="arabicPeriod"/>
            </a:pPr>
            <a:r>
              <a:rPr lang="en-US" noProof="0" dirty="0"/>
              <a:t>Press </a:t>
            </a:r>
            <a:r>
              <a:rPr lang="en-US" b="1" i="1" noProof="0" dirty="0"/>
              <a:t>Next &gt;</a:t>
            </a:r>
            <a:endParaRPr lang="en-US" b="1" noProof="0" dirty="0"/>
          </a:p>
          <a:p>
            <a:endParaRPr lang="en-US" noProof="0" dirty="0"/>
          </a:p>
        </p:txBody>
      </p:sp>
      <p:sp>
        <p:nvSpPr>
          <p:cNvPr id="7" name="Text Box 6">
            <a:extLst>
              <a:ext uri="{FF2B5EF4-FFF2-40B4-BE49-F238E27FC236}">
                <a16:creationId xmlns:a16="http://schemas.microsoft.com/office/drawing/2014/main" id="{7B929B01-F0C1-6420-44D5-B8381BF4EEE9}"/>
              </a:ext>
            </a:extLst>
          </p:cNvPr>
          <p:cNvSpPr txBox="1">
            <a:spLocks noChangeArrowheads="1"/>
          </p:cNvSpPr>
          <p:nvPr/>
        </p:nvSpPr>
        <p:spPr bwMode="auto">
          <a:xfrm>
            <a:off x="10116667" y="5851138"/>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Tree>
    <p:extLst>
      <p:ext uri="{BB962C8B-B14F-4D97-AF65-F5344CB8AC3E}">
        <p14:creationId xmlns:p14="http://schemas.microsoft.com/office/powerpoint/2010/main" val="2440604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9D50C54F-B4AA-45F6-9DB1-5F5179000A88}"/>
              </a:ext>
            </a:extLst>
          </p:cNvPr>
          <p:cNvSpPr>
            <a:spLocks noGrp="1"/>
          </p:cNvSpPr>
          <p:nvPr>
            <p:ph type="sldNum" sz="quarter" idx="11"/>
          </p:nvPr>
        </p:nvSpPr>
        <p:spPr/>
        <p:txBody>
          <a:bodyPr/>
          <a:lstStyle/>
          <a:p>
            <a:fld id="{F0D23093-2AB0-F74C-B865-1A12A15B650E}" type="slidenum">
              <a:rPr lang="en-US" noProof="0" smtClean="0"/>
              <a:pPr/>
              <a:t>4</a:t>
            </a:fld>
            <a:endParaRPr lang="en-US" noProof="0" dirty="0"/>
          </a:p>
        </p:txBody>
      </p:sp>
      <p:sp>
        <p:nvSpPr>
          <p:cNvPr id="2" name="Title 1">
            <a:extLst>
              <a:ext uri="{FF2B5EF4-FFF2-40B4-BE49-F238E27FC236}">
                <a16:creationId xmlns:a16="http://schemas.microsoft.com/office/drawing/2014/main" id="{FF2C30E4-A997-4A8A-9FF8-F3A1EA7CFBCD}"/>
              </a:ext>
            </a:extLst>
          </p:cNvPr>
          <p:cNvSpPr>
            <a:spLocks noGrp="1"/>
          </p:cNvSpPr>
          <p:nvPr>
            <p:ph type="title"/>
          </p:nvPr>
        </p:nvSpPr>
        <p:spPr/>
        <p:txBody>
          <a:bodyPr/>
          <a:lstStyle/>
          <a:p>
            <a:r>
              <a:rPr lang="en-US" noProof="0" dirty="0"/>
              <a:t>Problem Description</a:t>
            </a:r>
          </a:p>
        </p:txBody>
      </p:sp>
      <p:sp>
        <p:nvSpPr>
          <p:cNvPr id="4099" name="Rectangle 3"/>
          <p:cNvSpPr>
            <a:spLocks noGrp="1" noChangeArrowheads="1"/>
          </p:cNvSpPr>
          <p:nvPr>
            <p:ph type="body" sz="quarter" idx="13"/>
          </p:nvPr>
        </p:nvSpPr>
        <p:spPr>
          <a:xfrm>
            <a:off x="457200" y="838200"/>
            <a:ext cx="6859843" cy="5334000"/>
          </a:xfrm>
        </p:spPr>
        <p:txBody>
          <a:bodyPr vert="horz" lIns="91440" tIns="45720" rIns="91440" bIns="45720" rtlCol="0">
            <a:normAutofit lnSpcReduction="10000"/>
          </a:bodyPr>
          <a:lstStyle/>
          <a:p>
            <a:pPr marL="0" indent="0">
              <a:lnSpc>
                <a:spcPct val="100000"/>
              </a:lnSpc>
              <a:spcBef>
                <a:spcPct val="50000"/>
              </a:spcBef>
              <a:buNone/>
            </a:pPr>
            <a:r>
              <a:rPr lang="en-US" noProof="0" dirty="0"/>
              <a:t>The task is to re-design a steel hook such that:</a:t>
            </a:r>
          </a:p>
          <a:p>
            <a:pPr marL="231775" indent="-231775">
              <a:lnSpc>
                <a:spcPct val="100000"/>
              </a:lnSpc>
              <a:spcBef>
                <a:spcPct val="50000"/>
              </a:spcBef>
            </a:pPr>
            <a:r>
              <a:rPr lang="en-US" noProof="0" dirty="0"/>
              <a:t>The von-Mises stress under a defined load does not exceed 300 MPa (This would have factor of safety &gt;1.4 which is good general practice)</a:t>
            </a:r>
          </a:p>
          <a:p>
            <a:pPr marL="231775" indent="-231775">
              <a:lnSpc>
                <a:spcPct val="100000"/>
              </a:lnSpc>
              <a:spcBef>
                <a:spcPct val="50000"/>
              </a:spcBef>
            </a:pPr>
            <a:r>
              <a:rPr lang="en-US" noProof="0" dirty="0"/>
              <a:t>The mass is as small as possible</a:t>
            </a:r>
          </a:p>
          <a:p>
            <a:pPr marL="231775" indent="-231775">
              <a:lnSpc>
                <a:spcPct val="100000"/>
              </a:lnSpc>
              <a:spcBef>
                <a:spcPct val="50000"/>
              </a:spcBef>
            </a:pPr>
            <a:r>
              <a:rPr lang="en-US" noProof="0" dirty="0"/>
              <a:t>Certain geometry parameters are within the predefined bounds. </a:t>
            </a:r>
          </a:p>
          <a:p>
            <a:pPr marL="917575" lvl="3" indent="-231775">
              <a:spcBef>
                <a:spcPct val="50000"/>
              </a:spcBef>
            </a:pPr>
            <a:endParaRPr lang="en-US" noProof="0" dirty="0"/>
          </a:p>
          <a:p>
            <a:pPr marL="0" indent="0">
              <a:lnSpc>
                <a:spcPct val="100000"/>
              </a:lnSpc>
              <a:spcBef>
                <a:spcPct val="50000"/>
              </a:spcBef>
              <a:buNone/>
            </a:pPr>
            <a:r>
              <a:rPr lang="en-US" noProof="0" dirty="0"/>
              <a:t>In this tutorial the following are performed: </a:t>
            </a:r>
          </a:p>
          <a:p>
            <a:pPr>
              <a:lnSpc>
                <a:spcPct val="100000"/>
              </a:lnSpc>
              <a:spcBef>
                <a:spcPct val="50000"/>
              </a:spcBef>
            </a:pPr>
            <a:r>
              <a:rPr lang="en-US" noProof="0" dirty="0"/>
              <a:t>Setup of the required solver chain </a:t>
            </a:r>
          </a:p>
          <a:p>
            <a:pPr>
              <a:lnSpc>
                <a:spcPct val="100000"/>
              </a:lnSpc>
              <a:spcBef>
                <a:spcPct val="50000"/>
              </a:spcBef>
            </a:pPr>
            <a:r>
              <a:rPr lang="en-US" noProof="0" dirty="0"/>
              <a:t>Sensitivity analysis</a:t>
            </a:r>
          </a:p>
          <a:p>
            <a:pPr>
              <a:lnSpc>
                <a:spcPct val="100000"/>
              </a:lnSpc>
              <a:spcBef>
                <a:spcPct val="50000"/>
              </a:spcBef>
            </a:pPr>
            <a:r>
              <a:rPr lang="en-US" noProof="0" dirty="0"/>
              <a:t>Optimization on Metamodel of Optimal Prognosis</a:t>
            </a:r>
          </a:p>
          <a:p>
            <a:pPr marL="0" indent="0">
              <a:lnSpc>
                <a:spcPct val="100000"/>
              </a:lnSpc>
              <a:spcBef>
                <a:spcPct val="50000"/>
              </a:spcBef>
              <a:buNone/>
            </a:pPr>
            <a:endParaRPr lang="en-US" noProof="0" dirty="0"/>
          </a:p>
        </p:txBody>
      </p:sp>
      <p:pic>
        <p:nvPicPr>
          <p:cNvPr id="11" name="Picture 10">
            <a:extLst>
              <a:ext uri="{FF2B5EF4-FFF2-40B4-BE49-F238E27FC236}">
                <a16:creationId xmlns:a16="http://schemas.microsoft.com/office/drawing/2014/main" id="{A32C730F-E52F-452C-BABD-2F3D45E9DB9B}"/>
              </a:ext>
            </a:extLst>
          </p:cNvPr>
          <p:cNvPicPr>
            <a:picLocks noChangeAspect="1"/>
          </p:cNvPicPr>
          <p:nvPr/>
        </p:nvPicPr>
        <p:blipFill>
          <a:blip r:embed="rId2"/>
          <a:stretch>
            <a:fillRect/>
          </a:stretch>
        </p:blipFill>
        <p:spPr>
          <a:xfrm>
            <a:off x="7416883" y="1111101"/>
            <a:ext cx="4165517" cy="4583535"/>
          </a:xfrm>
          <a:prstGeom prst="rect">
            <a:avLst/>
          </a:prstGeom>
          <a:noFill/>
          <a:ln w="19050">
            <a:solidFill>
              <a:schemeClr val="bg1">
                <a:lumMod val="50000"/>
              </a:schemeClr>
            </a:solidFill>
            <a:miter lim="800000"/>
            <a:headEnd/>
            <a:tailEnd/>
          </a:ln>
        </p:spPr>
      </p:pic>
    </p:spTree>
    <p:extLst>
      <p:ext uri="{BB962C8B-B14F-4D97-AF65-F5344CB8AC3E}">
        <p14:creationId xmlns:p14="http://schemas.microsoft.com/office/powerpoint/2010/main" val="3579008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8F0429-2E03-6291-80F0-79C4C024C48E}"/>
              </a:ext>
            </a:extLst>
          </p:cNvPr>
          <p:cNvPicPr>
            <a:picLocks noChangeAspect="1"/>
          </p:cNvPicPr>
          <p:nvPr/>
        </p:nvPicPr>
        <p:blipFill>
          <a:blip r:embed="rId2"/>
          <a:stretch>
            <a:fillRect/>
          </a:stretch>
        </p:blipFill>
        <p:spPr>
          <a:xfrm>
            <a:off x="5316279" y="1424198"/>
            <a:ext cx="6766806" cy="4415196"/>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40</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Optimization using MOP</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4930437" cy="5334000"/>
          </a:xfrm>
        </p:spPr>
        <p:txBody>
          <a:bodyPr/>
          <a:lstStyle/>
          <a:p>
            <a:pPr marL="457200" indent="-457200">
              <a:buFont typeface="+mj-lt"/>
              <a:buAutoNum type="arabicPeriod"/>
            </a:pPr>
            <a:r>
              <a:rPr lang="en-US" noProof="0" dirty="0">
                <a:solidFill>
                  <a:schemeClr val="accent4"/>
                </a:solidFill>
              </a:rPr>
              <a:t>We can keep the optimization on the MOP as the CoP is &gt;90%</a:t>
            </a:r>
          </a:p>
          <a:p>
            <a:pPr marL="457200" indent="-457200">
              <a:buFont typeface="+mj-lt"/>
              <a:buAutoNum type="arabicPeriod"/>
            </a:pPr>
            <a:r>
              <a:rPr lang="en-US" noProof="0" dirty="0">
                <a:solidFill>
                  <a:schemeClr val="accent4"/>
                </a:solidFill>
              </a:rPr>
              <a:t>Suggested algorithm is OCO</a:t>
            </a:r>
          </a:p>
          <a:p>
            <a:pPr marL="457200" indent="-457200">
              <a:buFont typeface="+mj-lt"/>
              <a:buAutoNum type="arabicPeriod"/>
            </a:pPr>
            <a:r>
              <a:rPr lang="en-US" noProof="0" dirty="0">
                <a:solidFill>
                  <a:schemeClr val="accent4"/>
                </a:solidFill>
              </a:rPr>
              <a:t>Start point (Best Design from AMOP System) is automatically selected</a:t>
            </a:r>
          </a:p>
          <a:p>
            <a:pPr marL="457200" indent="-457200">
              <a:buFont typeface="+mj-lt"/>
              <a:buAutoNum type="arabicPeriod"/>
            </a:pPr>
            <a:r>
              <a:rPr lang="en-US" noProof="0" dirty="0"/>
              <a:t>Press </a:t>
            </a:r>
            <a:r>
              <a:rPr lang="en-US" b="1" i="1" noProof="0" dirty="0"/>
              <a:t> Next &gt;</a:t>
            </a:r>
          </a:p>
          <a:p>
            <a:pPr marL="457200" indent="-457200">
              <a:buFont typeface="+mj-lt"/>
              <a:buAutoNum type="arabicPeriod"/>
            </a:pPr>
            <a:endParaRPr lang="en-US" b="1" i="1" noProof="0" dirty="0"/>
          </a:p>
          <a:p>
            <a:pPr marL="0" indent="0">
              <a:buNone/>
            </a:pPr>
            <a:r>
              <a:rPr lang="en-US" sz="2000" b="1" i="1" noProof="0" dirty="0"/>
              <a:t>Note: </a:t>
            </a:r>
            <a:r>
              <a:rPr lang="en-US" sz="2000" i="1" noProof="0" dirty="0"/>
              <a:t>a Coefficient of Prognosis of 0.9 is satisfactory. When that is not the case, one needs to calculate additional design points which will update the MOP and CoP, or to do an optimization on real run which will have much higher computational cost.</a:t>
            </a:r>
            <a:endParaRPr lang="en-US" sz="2000" b="1" i="1" noProof="0" dirty="0"/>
          </a:p>
        </p:txBody>
      </p:sp>
      <p:sp>
        <p:nvSpPr>
          <p:cNvPr id="6" name="Text Box 6">
            <a:extLst>
              <a:ext uri="{FF2B5EF4-FFF2-40B4-BE49-F238E27FC236}">
                <a16:creationId xmlns:a16="http://schemas.microsoft.com/office/drawing/2014/main" id="{3F6210AC-313B-BE9F-9150-17AFDF9E848F}"/>
              </a:ext>
            </a:extLst>
          </p:cNvPr>
          <p:cNvSpPr txBox="1">
            <a:spLocks noChangeArrowheads="1"/>
          </p:cNvSpPr>
          <p:nvPr/>
        </p:nvSpPr>
        <p:spPr bwMode="auto">
          <a:xfrm>
            <a:off x="6087855" y="226646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7" name="Text Box 6">
            <a:extLst>
              <a:ext uri="{FF2B5EF4-FFF2-40B4-BE49-F238E27FC236}">
                <a16:creationId xmlns:a16="http://schemas.microsoft.com/office/drawing/2014/main" id="{AE5497F2-23A3-6E28-26C5-FB38E27D7410}"/>
              </a:ext>
            </a:extLst>
          </p:cNvPr>
          <p:cNvSpPr txBox="1">
            <a:spLocks noChangeArrowheads="1"/>
          </p:cNvSpPr>
          <p:nvPr/>
        </p:nvSpPr>
        <p:spPr bwMode="auto">
          <a:xfrm>
            <a:off x="8699682" y="2204864"/>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
        <p:nvSpPr>
          <p:cNvPr id="8" name="Text Box 6">
            <a:extLst>
              <a:ext uri="{FF2B5EF4-FFF2-40B4-BE49-F238E27FC236}">
                <a16:creationId xmlns:a16="http://schemas.microsoft.com/office/drawing/2014/main" id="{5B96B2CD-7E1C-9272-77E9-9CE6A5701258}"/>
              </a:ext>
            </a:extLst>
          </p:cNvPr>
          <p:cNvSpPr txBox="1">
            <a:spLocks noChangeArrowheads="1"/>
          </p:cNvSpPr>
          <p:nvPr/>
        </p:nvSpPr>
        <p:spPr bwMode="auto">
          <a:xfrm>
            <a:off x="8746747" y="366001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3.</a:t>
            </a:r>
          </a:p>
        </p:txBody>
      </p:sp>
      <p:sp>
        <p:nvSpPr>
          <p:cNvPr id="10" name="Text Box 6">
            <a:extLst>
              <a:ext uri="{FF2B5EF4-FFF2-40B4-BE49-F238E27FC236}">
                <a16:creationId xmlns:a16="http://schemas.microsoft.com/office/drawing/2014/main" id="{CFB3FADE-2679-5C7E-EAEE-B550BB70E0BD}"/>
              </a:ext>
            </a:extLst>
          </p:cNvPr>
          <p:cNvSpPr txBox="1">
            <a:spLocks noChangeArrowheads="1"/>
          </p:cNvSpPr>
          <p:nvPr/>
        </p:nvSpPr>
        <p:spPr bwMode="auto">
          <a:xfrm>
            <a:off x="10202119" y="553746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4.</a:t>
            </a:r>
          </a:p>
        </p:txBody>
      </p:sp>
    </p:spTree>
    <p:extLst>
      <p:ext uri="{BB962C8B-B14F-4D97-AF65-F5344CB8AC3E}">
        <p14:creationId xmlns:p14="http://schemas.microsoft.com/office/powerpoint/2010/main" val="4269703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41</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Optimization using MOP</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a:xfrm>
            <a:off x="385842" y="1143000"/>
            <a:ext cx="5822453" cy="5334000"/>
          </a:xfrm>
        </p:spPr>
        <p:txBody>
          <a:bodyPr/>
          <a:lstStyle/>
          <a:p>
            <a:pPr marL="457200" indent="-457200">
              <a:buFont typeface="+mj-lt"/>
              <a:buAutoNum type="arabicPeriod"/>
            </a:pPr>
            <a:r>
              <a:rPr lang="en-US" noProof="0" dirty="0">
                <a:solidFill>
                  <a:schemeClr val="accent4"/>
                </a:solidFill>
              </a:rPr>
              <a:t>Validation of the best design is automatically set and the solver chain from the AMOP System is used</a:t>
            </a:r>
          </a:p>
          <a:p>
            <a:pPr marL="457200" indent="-457200">
              <a:buFont typeface="+mj-lt"/>
              <a:buAutoNum type="arabicPeriod"/>
            </a:pPr>
            <a:r>
              <a:rPr lang="en-US" noProof="0" dirty="0"/>
              <a:t>Press </a:t>
            </a:r>
            <a:r>
              <a:rPr lang="en-US" b="1" i="1" noProof="0" dirty="0"/>
              <a:t>Finish</a:t>
            </a:r>
          </a:p>
          <a:p>
            <a:endParaRPr lang="en-US" noProof="0" dirty="0"/>
          </a:p>
        </p:txBody>
      </p:sp>
      <p:pic>
        <p:nvPicPr>
          <p:cNvPr id="5" name="Picture 4">
            <a:extLst>
              <a:ext uri="{FF2B5EF4-FFF2-40B4-BE49-F238E27FC236}">
                <a16:creationId xmlns:a16="http://schemas.microsoft.com/office/drawing/2014/main" id="{038D2AA7-D4F6-4DA5-AAB3-9B1C6E9445A8}"/>
              </a:ext>
            </a:extLst>
          </p:cNvPr>
          <p:cNvPicPr>
            <a:picLocks noChangeAspect="1"/>
          </p:cNvPicPr>
          <p:nvPr/>
        </p:nvPicPr>
        <p:blipFill rotWithShape="1">
          <a:blip r:embed="rId2"/>
          <a:srcRect t="8450"/>
          <a:stretch/>
        </p:blipFill>
        <p:spPr>
          <a:xfrm>
            <a:off x="6578327" y="1143000"/>
            <a:ext cx="5004073" cy="3500922"/>
          </a:xfrm>
          <a:prstGeom prst="rect">
            <a:avLst/>
          </a:prstGeom>
          <a:noFill/>
          <a:ln w="19050">
            <a:solidFill>
              <a:schemeClr val="bg1">
                <a:lumMod val="50000"/>
              </a:schemeClr>
            </a:solidFill>
            <a:miter lim="800000"/>
            <a:headEnd/>
            <a:tailEnd/>
          </a:ln>
        </p:spPr>
      </p:pic>
      <p:sp>
        <p:nvSpPr>
          <p:cNvPr id="6" name="Text Box 6">
            <a:extLst>
              <a:ext uri="{FF2B5EF4-FFF2-40B4-BE49-F238E27FC236}">
                <a16:creationId xmlns:a16="http://schemas.microsoft.com/office/drawing/2014/main" id="{563E540F-7966-6160-2A41-506F4D1D226D}"/>
              </a:ext>
            </a:extLst>
          </p:cNvPr>
          <p:cNvSpPr txBox="1">
            <a:spLocks noChangeArrowheads="1"/>
          </p:cNvSpPr>
          <p:nvPr/>
        </p:nvSpPr>
        <p:spPr bwMode="auto">
          <a:xfrm>
            <a:off x="8003880" y="3044932"/>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1.</a:t>
            </a:r>
          </a:p>
        </p:txBody>
      </p:sp>
      <p:sp>
        <p:nvSpPr>
          <p:cNvPr id="7" name="Text Box 6">
            <a:extLst>
              <a:ext uri="{FF2B5EF4-FFF2-40B4-BE49-F238E27FC236}">
                <a16:creationId xmlns:a16="http://schemas.microsoft.com/office/drawing/2014/main" id="{49B1A913-C2E0-4EE5-FEF8-91D241BB750B}"/>
              </a:ext>
            </a:extLst>
          </p:cNvPr>
          <p:cNvSpPr txBox="1">
            <a:spLocks noChangeArrowheads="1"/>
          </p:cNvSpPr>
          <p:nvPr/>
        </p:nvSpPr>
        <p:spPr bwMode="auto">
          <a:xfrm>
            <a:off x="9264352" y="4245041"/>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chemeClr val="accent1"/>
                </a:solidFill>
                <a:latin typeface="+mj-lt"/>
              </a:rPr>
              <a:t>2.</a:t>
            </a:r>
          </a:p>
        </p:txBody>
      </p:sp>
    </p:spTree>
    <p:extLst>
      <p:ext uri="{BB962C8B-B14F-4D97-AF65-F5344CB8AC3E}">
        <p14:creationId xmlns:p14="http://schemas.microsoft.com/office/powerpoint/2010/main" val="1205450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3C6A65E-D00F-8830-3075-64F00B95557B}"/>
              </a:ext>
            </a:extLst>
          </p:cNvPr>
          <p:cNvPicPr>
            <a:picLocks noChangeAspect="1"/>
          </p:cNvPicPr>
          <p:nvPr/>
        </p:nvPicPr>
        <p:blipFill>
          <a:blip r:embed="rId2"/>
          <a:stretch>
            <a:fillRect/>
          </a:stretch>
        </p:blipFill>
        <p:spPr>
          <a:xfrm>
            <a:off x="1011840" y="2655129"/>
            <a:ext cx="10123162" cy="3152893"/>
          </a:xfrm>
          <a:prstGeom prst="rect">
            <a:avLst/>
          </a:prstGeom>
        </p:spPr>
      </p:pic>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42</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Optimization using MOP</a:t>
            </a:r>
          </a:p>
        </p:txBody>
      </p:sp>
      <p:sp>
        <p:nvSpPr>
          <p:cNvPr id="4" name="Text Placeholder 3">
            <a:extLst>
              <a:ext uri="{FF2B5EF4-FFF2-40B4-BE49-F238E27FC236}">
                <a16:creationId xmlns:a16="http://schemas.microsoft.com/office/drawing/2014/main" id="{5BA8F4E2-656A-42E1-B1BE-A5B90DFE73E8}"/>
              </a:ext>
            </a:extLst>
          </p:cNvPr>
          <p:cNvSpPr>
            <a:spLocks noGrp="1"/>
          </p:cNvSpPr>
          <p:nvPr>
            <p:ph type="body" sz="quarter" idx="13"/>
          </p:nvPr>
        </p:nvSpPr>
        <p:spPr/>
        <p:txBody>
          <a:bodyPr/>
          <a:lstStyle/>
          <a:p>
            <a:r>
              <a:rPr lang="en-US" noProof="0" dirty="0">
                <a:solidFill>
                  <a:schemeClr val="accent4"/>
                </a:solidFill>
              </a:rPr>
              <a:t>The Optimization workflow is shown in the scenery (you can click on the Layout optimal button of the tool bar to rearrange the layout </a:t>
            </a:r>
          </a:p>
          <a:p>
            <a:r>
              <a:rPr lang="en-US" noProof="0" dirty="0"/>
              <a:t>Start the optimizer by using </a:t>
            </a:r>
            <a:r>
              <a:rPr lang="en-US" b="1" i="1" noProof="0" dirty="0"/>
              <a:t>RUN</a:t>
            </a:r>
            <a:r>
              <a:rPr lang="en-US" noProof="0" dirty="0"/>
              <a:t>-Button</a:t>
            </a:r>
          </a:p>
          <a:p>
            <a:endParaRPr lang="en-US" noProof="0" dirty="0"/>
          </a:p>
        </p:txBody>
      </p:sp>
      <p:sp>
        <p:nvSpPr>
          <p:cNvPr id="12" name="Text Box 5">
            <a:extLst>
              <a:ext uri="{FF2B5EF4-FFF2-40B4-BE49-F238E27FC236}">
                <a16:creationId xmlns:a16="http://schemas.microsoft.com/office/drawing/2014/main" id="{89A196CF-4BE6-4231-93EC-D622F268BD98}"/>
              </a:ext>
            </a:extLst>
          </p:cNvPr>
          <p:cNvSpPr txBox="1">
            <a:spLocks noChangeArrowheads="1"/>
          </p:cNvSpPr>
          <p:nvPr/>
        </p:nvSpPr>
        <p:spPr bwMode="auto">
          <a:xfrm>
            <a:off x="3664728" y="5840942"/>
            <a:ext cx="2491131" cy="4001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defRPr sz="2000" b="1">
                <a:solidFill>
                  <a:srgbClr val="FF0000"/>
                </a:solidFill>
                <a:latin typeface="+mj-lt"/>
              </a:defRPr>
            </a:lvl1pPr>
          </a:lstStyle>
          <a:p>
            <a:r>
              <a:rPr lang="en-US" noProof="0" dirty="0">
                <a:solidFill>
                  <a:schemeClr val="accent4"/>
                </a:solidFill>
              </a:rPr>
              <a:t>Optimization on MOP</a:t>
            </a:r>
          </a:p>
        </p:txBody>
      </p:sp>
      <p:sp>
        <p:nvSpPr>
          <p:cNvPr id="13" name="Text Box 5">
            <a:extLst>
              <a:ext uri="{FF2B5EF4-FFF2-40B4-BE49-F238E27FC236}">
                <a16:creationId xmlns:a16="http://schemas.microsoft.com/office/drawing/2014/main" id="{0291680A-106D-4E20-B925-3522A2731DE0}"/>
              </a:ext>
            </a:extLst>
          </p:cNvPr>
          <p:cNvSpPr txBox="1">
            <a:spLocks noChangeArrowheads="1"/>
          </p:cNvSpPr>
          <p:nvPr/>
        </p:nvSpPr>
        <p:spPr bwMode="auto">
          <a:xfrm>
            <a:off x="6540381" y="5294953"/>
            <a:ext cx="3294492" cy="2616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defRPr sz="2000" b="1">
                <a:solidFill>
                  <a:srgbClr val="FF0000"/>
                </a:solidFill>
                <a:latin typeface="+mj-lt"/>
              </a:defRPr>
            </a:lvl1pPr>
          </a:lstStyle>
          <a:p>
            <a:r>
              <a:rPr lang="en-US" sz="1100" noProof="0" dirty="0">
                <a:solidFill>
                  <a:schemeClr val="accent4"/>
                </a:solidFill>
              </a:rPr>
              <a:t>Validating Best Design Chain with real simulation run</a:t>
            </a:r>
          </a:p>
        </p:txBody>
      </p:sp>
      <p:sp>
        <p:nvSpPr>
          <p:cNvPr id="16" name="Line 5">
            <a:extLst>
              <a:ext uri="{FF2B5EF4-FFF2-40B4-BE49-F238E27FC236}">
                <a16:creationId xmlns:a16="http://schemas.microsoft.com/office/drawing/2014/main" id="{088D5EEA-686F-41F0-B557-A6E291F36F09}"/>
              </a:ext>
            </a:extLst>
          </p:cNvPr>
          <p:cNvSpPr>
            <a:spLocks noChangeShapeType="1"/>
          </p:cNvSpPr>
          <p:nvPr/>
        </p:nvSpPr>
        <p:spPr bwMode="auto">
          <a:xfrm>
            <a:off x="4740349" y="5339634"/>
            <a:ext cx="7546" cy="510388"/>
          </a:xfrm>
          <a:prstGeom prst="line">
            <a:avLst/>
          </a:prstGeom>
          <a:solidFill>
            <a:schemeClr val="accent2"/>
          </a:solidFill>
          <a:ln w="25400" cap="sq" cmpd="sng" algn="ctr">
            <a:solidFill>
              <a:schemeClr val="accent4"/>
            </a:solidFill>
            <a:prstDash val="solid"/>
            <a:round/>
            <a:headEnd type="none" w="med" len="med"/>
            <a:tailEnd type="triangle" w="lg" len="lg"/>
          </a:ln>
          <a:effectLst/>
        </p:spPr>
        <p:txBody>
          <a:bodyPr/>
          <a:lstStyle/>
          <a:p>
            <a:endParaRPr lang="en-US" noProof="0" dirty="0">
              <a:solidFill>
                <a:schemeClr val="accent4"/>
              </a:solidFill>
            </a:endParaRPr>
          </a:p>
        </p:txBody>
      </p:sp>
      <p:sp>
        <p:nvSpPr>
          <p:cNvPr id="18" name="Rectangle 17">
            <a:extLst>
              <a:ext uri="{FF2B5EF4-FFF2-40B4-BE49-F238E27FC236}">
                <a16:creationId xmlns:a16="http://schemas.microsoft.com/office/drawing/2014/main" id="{6F7B1775-5D19-4F8E-831D-6E99C29F84E4}"/>
              </a:ext>
            </a:extLst>
          </p:cNvPr>
          <p:cNvSpPr/>
          <p:nvPr/>
        </p:nvSpPr>
        <p:spPr bwMode="auto">
          <a:xfrm>
            <a:off x="3160888" y="3928533"/>
            <a:ext cx="8069543" cy="1743131"/>
          </a:xfrm>
          <a:prstGeom prst="rect">
            <a:avLst/>
          </a:prstGeom>
          <a:noFill/>
          <a:ln w="28575" cap="sq" algn="ctr">
            <a:solidFill>
              <a:schemeClr val="accent4"/>
            </a:solidFill>
            <a:miter lim="800000"/>
            <a:headEnd/>
            <a:tailEnd/>
          </a:ln>
          <a:effectLst/>
        </p:spPr>
        <p:txBody>
          <a:bodyPr wrap="none" rtlCol="0" anchor="ctr"/>
          <a:lstStyle/>
          <a:p>
            <a:pPr algn="ctr"/>
            <a:endParaRPr lang="en-US" b="1" noProof="0" dirty="0">
              <a:solidFill>
                <a:schemeClr val="accent4"/>
              </a:solidFill>
              <a:latin typeface="Arial Narrow" pitchFamily="34" charset="0"/>
            </a:endParaRPr>
          </a:p>
        </p:txBody>
      </p:sp>
      <p:sp>
        <p:nvSpPr>
          <p:cNvPr id="20" name="Rectangle 19">
            <a:extLst>
              <a:ext uri="{FF2B5EF4-FFF2-40B4-BE49-F238E27FC236}">
                <a16:creationId xmlns:a16="http://schemas.microsoft.com/office/drawing/2014/main" id="{EA2272D2-E4A7-4DFE-8405-8C369854CBB0}"/>
              </a:ext>
            </a:extLst>
          </p:cNvPr>
          <p:cNvSpPr/>
          <p:nvPr/>
        </p:nvSpPr>
        <p:spPr bwMode="auto">
          <a:xfrm>
            <a:off x="6362700" y="4046220"/>
            <a:ext cx="3505199" cy="1248733"/>
          </a:xfrm>
          <a:prstGeom prst="rect">
            <a:avLst/>
          </a:prstGeom>
          <a:noFill/>
          <a:ln w="28575" cap="sq" algn="ctr">
            <a:solidFill>
              <a:schemeClr val="accent4"/>
            </a:solidFill>
            <a:prstDash val="dash"/>
            <a:miter lim="800000"/>
            <a:headEnd/>
            <a:tailEnd/>
          </a:ln>
          <a:effectLst/>
        </p:spPr>
        <p:txBody>
          <a:bodyPr wrap="none" rtlCol="0" anchor="ctr"/>
          <a:lstStyle/>
          <a:p>
            <a:pPr algn="ctr"/>
            <a:endParaRPr lang="en-US" b="1" noProof="0" dirty="0">
              <a:solidFill>
                <a:schemeClr val="accent4"/>
              </a:solidFill>
              <a:latin typeface="Arial Narrow" pitchFamily="34" charset="0"/>
            </a:endParaRPr>
          </a:p>
        </p:txBody>
      </p:sp>
      <p:pic>
        <p:nvPicPr>
          <p:cNvPr id="10" name="Picture 9">
            <a:extLst>
              <a:ext uri="{FF2B5EF4-FFF2-40B4-BE49-F238E27FC236}">
                <a16:creationId xmlns:a16="http://schemas.microsoft.com/office/drawing/2014/main" id="{50C65542-E462-1648-C9AB-446079BFB73F}"/>
              </a:ext>
            </a:extLst>
          </p:cNvPr>
          <p:cNvPicPr>
            <a:picLocks noChangeAspect="1"/>
          </p:cNvPicPr>
          <p:nvPr/>
        </p:nvPicPr>
        <p:blipFill>
          <a:blip r:embed="rId3"/>
          <a:stretch>
            <a:fillRect/>
          </a:stretch>
        </p:blipFill>
        <p:spPr>
          <a:xfrm>
            <a:off x="5753585" y="1857519"/>
            <a:ext cx="639671" cy="561662"/>
          </a:xfrm>
          <a:prstGeom prst="rect">
            <a:avLst/>
          </a:prstGeom>
        </p:spPr>
      </p:pic>
      <p:pic>
        <p:nvPicPr>
          <p:cNvPr id="8" name="Picture 7">
            <a:extLst>
              <a:ext uri="{FF2B5EF4-FFF2-40B4-BE49-F238E27FC236}">
                <a16:creationId xmlns:a16="http://schemas.microsoft.com/office/drawing/2014/main" id="{A39A3AB3-1DB0-59D1-869E-EA0A2FAE4A32}"/>
              </a:ext>
            </a:extLst>
          </p:cNvPr>
          <p:cNvPicPr>
            <a:picLocks noChangeAspect="1"/>
          </p:cNvPicPr>
          <p:nvPr/>
        </p:nvPicPr>
        <p:blipFill>
          <a:blip r:embed="rId4"/>
          <a:stretch>
            <a:fillRect/>
          </a:stretch>
        </p:blipFill>
        <p:spPr>
          <a:xfrm>
            <a:off x="7536160" y="1471498"/>
            <a:ext cx="493409" cy="458167"/>
          </a:xfrm>
          <a:prstGeom prst="rect">
            <a:avLst/>
          </a:prstGeom>
        </p:spPr>
      </p:pic>
    </p:spTree>
    <p:extLst>
      <p:ext uri="{BB962C8B-B14F-4D97-AF65-F5344CB8AC3E}">
        <p14:creationId xmlns:p14="http://schemas.microsoft.com/office/powerpoint/2010/main" val="1721184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43</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Optimization using MOP</a:t>
            </a:r>
          </a:p>
        </p:txBody>
      </p:sp>
      <p:sp>
        <p:nvSpPr>
          <p:cNvPr id="19" name="Rectangle 18">
            <a:extLst>
              <a:ext uri="{FF2B5EF4-FFF2-40B4-BE49-F238E27FC236}">
                <a16:creationId xmlns:a16="http://schemas.microsoft.com/office/drawing/2014/main" id="{841B758B-E0FD-403E-950D-2E39909EAA1D}"/>
              </a:ext>
            </a:extLst>
          </p:cNvPr>
          <p:cNvSpPr>
            <a:spLocks noGrp="1" noChangeArrowheads="1"/>
          </p:cNvSpPr>
          <p:nvPr/>
        </p:nvSpPr>
        <p:spPr>
          <a:xfrm>
            <a:off x="6064117" y="1700808"/>
            <a:ext cx="5966213" cy="4062796"/>
          </a:xfrm>
          <a:prstGeom prst="rect">
            <a:avLst/>
          </a:prstGeom>
          <a:noFill/>
          <a:ln w="9525">
            <a:noFill/>
            <a:miter lim="800000"/>
            <a:headEnd/>
            <a:tailEnd/>
          </a:ln>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smtClean="0">
                <a:solidFill>
                  <a:schemeClr val="tx1"/>
                </a:solidFill>
                <a:latin typeface="+mn-lt"/>
                <a:ea typeface="+mn-ea"/>
                <a:cs typeface="+mn-cs"/>
              </a:defRPr>
            </a:lvl1pPr>
            <a:lvl2pPr marL="461963" indent="-231775" algn="l" defTabSz="914400" rtl="0" eaLnBrk="1" latinLnBrk="0" hangingPunct="1">
              <a:lnSpc>
                <a:spcPct val="90000"/>
              </a:lnSpc>
              <a:spcBef>
                <a:spcPts val="500"/>
              </a:spcBef>
              <a:buClrTx/>
              <a:buFont typeface="Calibri" panose="020F0502020204030204" pitchFamily="34" charset="0"/>
              <a:buChar char="‐"/>
              <a:defRPr lang="en-US" sz="2200" kern="1200" smtClean="0">
                <a:solidFill>
                  <a:schemeClr val="tx1"/>
                </a:solidFill>
                <a:latin typeface="+mn-lt"/>
                <a:ea typeface="+mn-ea"/>
                <a:cs typeface="+mn-cs"/>
              </a:defRPr>
            </a:lvl2pPr>
            <a:lvl3pPr marL="746125" indent="-288925" algn="l" defTabSz="914400" rtl="0" eaLnBrk="1" latinLnBrk="0" hangingPunct="1">
              <a:lnSpc>
                <a:spcPct val="90000"/>
              </a:lnSpc>
              <a:spcBef>
                <a:spcPts val="500"/>
              </a:spcBef>
              <a:buClrTx/>
              <a:buFont typeface="Wingdings" panose="05000000000000000000" pitchFamily="2" charset="2"/>
              <a:buChar char="Ø"/>
              <a:defRPr lang="en-US" sz="1600" kern="1200" smtClean="0">
                <a:solidFill>
                  <a:schemeClr val="tx1"/>
                </a:solidFill>
                <a:latin typeface="+mn-lt"/>
                <a:ea typeface="+mn-ea"/>
                <a:cs typeface="+mn-cs"/>
              </a:defRPr>
            </a:lvl3pPr>
            <a:lvl4pPr marL="969963" indent="-223838" algn="l" defTabSz="914400" rtl="0" eaLnBrk="1" latinLnBrk="0" hangingPunct="1">
              <a:lnSpc>
                <a:spcPct val="90000"/>
              </a:lnSpc>
              <a:spcBef>
                <a:spcPts val="500"/>
              </a:spcBef>
              <a:buClrTx/>
              <a:buFont typeface="Wingdings" panose="05000000000000000000" pitchFamily="2" charset="2"/>
              <a:buChar char="§"/>
              <a:defRPr lang="en-US" sz="1400" kern="1200" smtClean="0">
                <a:solidFill>
                  <a:schemeClr val="tx1"/>
                </a:solidFill>
                <a:latin typeface="+mn-lt"/>
                <a:ea typeface="+mn-ea"/>
                <a:cs typeface="+mn-cs"/>
              </a:defRPr>
            </a:lvl4pPr>
            <a:lvl5pPr marL="1203325" indent="-233363" algn="l" defTabSz="914400" rtl="0" eaLnBrk="1" latinLnBrk="0" hangingPunct="1">
              <a:lnSpc>
                <a:spcPct val="90000"/>
              </a:lnSpc>
              <a:spcBef>
                <a:spcPts val="500"/>
              </a:spcBef>
              <a:buClrTx/>
              <a:buFont typeface="Courier New" panose="02070309020205020404" pitchFamily="49" charset="0"/>
              <a:buChar char="o"/>
              <a:defRPr lang="en-US" sz="1200" b="1" kern="1200" dirty="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spcBef>
                <a:spcPct val="20000"/>
              </a:spcBef>
              <a:buFontTx/>
              <a:buChar char="•"/>
            </a:pPr>
            <a:r>
              <a:rPr lang="en-US" sz="2000" noProof="0" dirty="0">
                <a:solidFill>
                  <a:schemeClr val="accent4"/>
                </a:solidFill>
              </a:rPr>
              <a:t>The optimizer converges and performs the validation in about two minutes</a:t>
            </a:r>
          </a:p>
          <a:p>
            <a:pPr>
              <a:lnSpc>
                <a:spcPts val="2000"/>
              </a:lnSpc>
              <a:spcBef>
                <a:spcPct val="20000"/>
              </a:spcBef>
              <a:buFontTx/>
              <a:buChar char="•"/>
            </a:pPr>
            <a:endParaRPr lang="en-US" sz="2000" noProof="0" dirty="0">
              <a:solidFill>
                <a:schemeClr val="accent4"/>
              </a:solidFill>
            </a:endParaRPr>
          </a:p>
          <a:p>
            <a:pPr>
              <a:lnSpc>
                <a:spcPts val="2000"/>
              </a:lnSpc>
              <a:spcBef>
                <a:spcPct val="20000"/>
              </a:spcBef>
              <a:buFontTx/>
              <a:buChar char="•"/>
            </a:pPr>
            <a:r>
              <a:rPr lang="en-US" sz="2000" noProof="0" dirty="0">
                <a:solidFill>
                  <a:schemeClr val="accent4"/>
                </a:solidFill>
              </a:rPr>
              <a:t>The optimization has stopped after a defined number of design estimation using MOP, with constraints fulfilled, has been reached (in our case 400)</a:t>
            </a:r>
          </a:p>
          <a:p>
            <a:pPr>
              <a:lnSpc>
                <a:spcPts val="2000"/>
              </a:lnSpc>
              <a:spcBef>
                <a:spcPct val="20000"/>
              </a:spcBef>
              <a:buFontTx/>
              <a:buChar char="•"/>
            </a:pPr>
            <a:endParaRPr lang="en-US" sz="2000" noProof="0" dirty="0">
              <a:solidFill>
                <a:schemeClr val="accent4"/>
              </a:solidFill>
            </a:endParaRPr>
          </a:p>
          <a:p>
            <a:pPr>
              <a:lnSpc>
                <a:spcPts val="2000"/>
              </a:lnSpc>
              <a:spcBef>
                <a:spcPct val="20000"/>
              </a:spcBef>
              <a:buFontTx/>
              <a:buChar char="•"/>
            </a:pPr>
            <a:r>
              <a:rPr lang="en-US" sz="2000" noProof="0" dirty="0">
                <a:solidFill>
                  <a:schemeClr val="accent4"/>
                </a:solidFill>
              </a:rPr>
              <a:t>The responses and objective/constraints of the best design are verified: if constraints are violated, the next best design is verified</a:t>
            </a:r>
          </a:p>
          <a:p>
            <a:pPr>
              <a:lnSpc>
                <a:spcPts val="2000"/>
              </a:lnSpc>
              <a:spcBef>
                <a:spcPct val="20000"/>
              </a:spcBef>
              <a:buFontTx/>
              <a:buChar char="•"/>
            </a:pPr>
            <a:endParaRPr lang="en-US" sz="2000" noProof="0" dirty="0">
              <a:solidFill>
                <a:schemeClr val="accent4"/>
              </a:solidFill>
            </a:endParaRPr>
          </a:p>
          <a:p>
            <a:pPr>
              <a:lnSpc>
                <a:spcPts val="2000"/>
              </a:lnSpc>
              <a:spcBef>
                <a:spcPct val="20000"/>
              </a:spcBef>
              <a:buFontTx/>
              <a:buChar char="•"/>
            </a:pPr>
            <a:r>
              <a:rPr lang="en-US" sz="2000" noProof="0" dirty="0">
                <a:solidFill>
                  <a:schemeClr val="accent4"/>
                </a:solidFill>
              </a:rPr>
              <a:t>Validating best design is very important for the optimization on the MOP</a:t>
            </a:r>
          </a:p>
          <a:p>
            <a:pPr>
              <a:lnSpc>
                <a:spcPts val="2000"/>
              </a:lnSpc>
              <a:spcBef>
                <a:spcPct val="20000"/>
              </a:spcBef>
              <a:buFontTx/>
              <a:buChar char="•"/>
            </a:pPr>
            <a:endParaRPr lang="en-US" sz="2000" noProof="0" dirty="0">
              <a:solidFill>
                <a:schemeClr val="accent4"/>
              </a:solidFill>
            </a:endParaRPr>
          </a:p>
        </p:txBody>
      </p:sp>
      <p:pic>
        <p:nvPicPr>
          <p:cNvPr id="8" name="Picture 7" descr="A graph of data with green and red dots&#10;&#10;AI-generated content may be incorrect.">
            <a:extLst>
              <a:ext uri="{FF2B5EF4-FFF2-40B4-BE49-F238E27FC236}">
                <a16:creationId xmlns:a16="http://schemas.microsoft.com/office/drawing/2014/main" id="{E2E6683F-818B-DBD9-ED83-A870EE53A1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368" y="1091279"/>
            <a:ext cx="5400600" cy="4669208"/>
          </a:xfrm>
          <a:prstGeom prst="rect">
            <a:avLst/>
          </a:prstGeom>
        </p:spPr>
      </p:pic>
      <p:sp>
        <p:nvSpPr>
          <p:cNvPr id="9" name="Oval 8">
            <a:extLst>
              <a:ext uri="{FF2B5EF4-FFF2-40B4-BE49-F238E27FC236}">
                <a16:creationId xmlns:a16="http://schemas.microsoft.com/office/drawing/2014/main" id="{D60DB24F-E459-7D26-1578-6780DFFD1226}"/>
              </a:ext>
            </a:extLst>
          </p:cNvPr>
          <p:cNvSpPr/>
          <p:nvPr/>
        </p:nvSpPr>
        <p:spPr>
          <a:xfrm>
            <a:off x="2279576" y="5157192"/>
            <a:ext cx="216024" cy="216024"/>
          </a:xfrm>
          <a:prstGeom prst="ellipse">
            <a:avLst/>
          </a:prstGeom>
          <a:noFill/>
          <a:ln w="38100">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Line 5">
            <a:extLst>
              <a:ext uri="{FF2B5EF4-FFF2-40B4-BE49-F238E27FC236}">
                <a16:creationId xmlns:a16="http://schemas.microsoft.com/office/drawing/2014/main" id="{FD3AAAC7-6806-F492-E744-3FA1FF04CDFA}"/>
              </a:ext>
            </a:extLst>
          </p:cNvPr>
          <p:cNvSpPr>
            <a:spLocks noChangeShapeType="1"/>
          </p:cNvSpPr>
          <p:nvPr/>
        </p:nvSpPr>
        <p:spPr bwMode="auto">
          <a:xfrm flipH="1">
            <a:off x="2495600" y="4311354"/>
            <a:ext cx="3600400" cy="845837"/>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solidFill>
                <a:schemeClr val="accent1"/>
              </a:solidFill>
            </a:endParaRPr>
          </a:p>
        </p:txBody>
      </p:sp>
    </p:spTree>
    <p:extLst>
      <p:ext uri="{BB962C8B-B14F-4D97-AF65-F5344CB8AC3E}">
        <p14:creationId xmlns:p14="http://schemas.microsoft.com/office/powerpoint/2010/main" val="3476939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1DB06-5D6D-8BDD-16E9-7D2DB43A042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717BD79-1254-2160-92EB-53FFA72FC520}"/>
              </a:ext>
            </a:extLst>
          </p:cNvPr>
          <p:cNvPicPr>
            <a:picLocks noChangeAspect="1"/>
          </p:cNvPicPr>
          <p:nvPr/>
        </p:nvPicPr>
        <p:blipFill>
          <a:blip r:embed="rId3"/>
          <a:stretch>
            <a:fillRect/>
          </a:stretch>
        </p:blipFill>
        <p:spPr>
          <a:xfrm>
            <a:off x="546099" y="1951733"/>
            <a:ext cx="5699925" cy="4109029"/>
          </a:xfrm>
          <a:prstGeom prst="rect">
            <a:avLst/>
          </a:prstGeom>
          <a:ln>
            <a:solidFill>
              <a:schemeClr val="accent4"/>
            </a:solidFill>
          </a:ln>
        </p:spPr>
      </p:pic>
      <p:sp>
        <p:nvSpPr>
          <p:cNvPr id="2" name="Slide Number Placeholder 1">
            <a:extLst>
              <a:ext uri="{FF2B5EF4-FFF2-40B4-BE49-F238E27FC236}">
                <a16:creationId xmlns:a16="http://schemas.microsoft.com/office/drawing/2014/main" id="{5D78F6D3-BC2F-C470-4529-8044922A189E}"/>
              </a:ext>
            </a:extLst>
          </p:cNvPr>
          <p:cNvSpPr>
            <a:spLocks noGrp="1"/>
          </p:cNvSpPr>
          <p:nvPr>
            <p:ph type="sldNum" sz="quarter" idx="11"/>
          </p:nvPr>
        </p:nvSpPr>
        <p:spPr/>
        <p:txBody>
          <a:bodyPr/>
          <a:lstStyle/>
          <a:p>
            <a:fld id="{F0D23093-2AB0-F74C-B865-1A12A15B650E}" type="slidenum">
              <a:rPr lang="en-US" noProof="0" smtClean="0"/>
              <a:pPr/>
              <a:t>44</a:t>
            </a:fld>
            <a:endParaRPr lang="en-US" noProof="0" dirty="0"/>
          </a:p>
        </p:txBody>
      </p:sp>
      <p:sp>
        <p:nvSpPr>
          <p:cNvPr id="3" name="Title 2">
            <a:extLst>
              <a:ext uri="{FF2B5EF4-FFF2-40B4-BE49-F238E27FC236}">
                <a16:creationId xmlns:a16="http://schemas.microsoft.com/office/drawing/2014/main" id="{11D604C2-C1F4-BC12-7A79-750D477D4E0E}"/>
              </a:ext>
            </a:extLst>
          </p:cNvPr>
          <p:cNvSpPr>
            <a:spLocks noGrp="1"/>
          </p:cNvSpPr>
          <p:nvPr>
            <p:ph type="title"/>
          </p:nvPr>
        </p:nvSpPr>
        <p:spPr/>
        <p:txBody>
          <a:bodyPr/>
          <a:lstStyle/>
          <a:p>
            <a:r>
              <a:rPr lang="en-US" noProof="0" dirty="0"/>
              <a:t>Optimization using MOP</a:t>
            </a:r>
          </a:p>
        </p:txBody>
      </p:sp>
      <p:sp>
        <p:nvSpPr>
          <p:cNvPr id="6" name="TextBox 5">
            <a:extLst>
              <a:ext uri="{FF2B5EF4-FFF2-40B4-BE49-F238E27FC236}">
                <a16:creationId xmlns:a16="http://schemas.microsoft.com/office/drawing/2014/main" id="{17B2BCC0-A48A-8FBA-F099-45AD9BD86A84}"/>
              </a:ext>
            </a:extLst>
          </p:cNvPr>
          <p:cNvSpPr txBox="1"/>
          <p:nvPr/>
        </p:nvSpPr>
        <p:spPr>
          <a:xfrm>
            <a:off x="546099" y="980728"/>
            <a:ext cx="11306375" cy="707886"/>
          </a:xfrm>
          <a:prstGeom prst="rect">
            <a:avLst/>
          </a:prstGeom>
          <a:noFill/>
        </p:spPr>
        <p:txBody>
          <a:bodyPr wrap="square" rtlCol="0">
            <a:spAutoFit/>
          </a:bodyPr>
          <a:lstStyle/>
          <a:p>
            <a:r>
              <a:rPr lang="en-US" sz="2000" noProof="0" dirty="0"/>
              <a:t>Ansys optiSLang tool should have automatically opened the post-processing, otherwise you can double click on « Validator post-processing ». You should access this view:</a:t>
            </a:r>
          </a:p>
        </p:txBody>
      </p:sp>
      <p:sp>
        <p:nvSpPr>
          <p:cNvPr id="7" name="TextBox 6">
            <a:extLst>
              <a:ext uri="{FF2B5EF4-FFF2-40B4-BE49-F238E27FC236}">
                <a16:creationId xmlns:a16="http://schemas.microsoft.com/office/drawing/2014/main" id="{4FAD332B-5846-F7C5-8489-E71A0E1AD1B2}"/>
              </a:ext>
            </a:extLst>
          </p:cNvPr>
          <p:cNvSpPr txBox="1"/>
          <p:nvPr/>
        </p:nvSpPr>
        <p:spPr>
          <a:xfrm>
            <a:off x="6363526" y="1970196"/>
            <a:ext cx="5699924" cy="4093428"/>
          </a:xfrm>
          <a:prstGeom prst="rect">
            <a:avLst/>
          </a:prstGeom>
          <a:noFill/>
        </p:spPr>
        <p:txBody>
          <a:bodyPr wrap="square" rtlCol="0">
            <a:spAutoFit/>
          </a:bodyPr>
          <a:lstStyle/>
          <a:p>
            <a:pPr marL="342900" indent="-342900">
              <a:buFont typeface="+mj-lt"/>
              <a:buAutoNum type="arabicPeriod"/>
            </a:pPr>
            <a:r>
              <a:rPr lang="en-US" sz="2000" noProof="0" dirty="0"/>
              <a:t>History graph displays progress towards design objective at each iteration of AMOP optimization. Best calculated design is also visible</a:t>
            </a:r>
          </a:p>
          <a:p>
            <a:pPr marL="342900" indent="-342900">
              <a:buFont typeface="+mj-lt"/>
              <a:buAutoNum type="arabicPeriod"/>
            </a:pPr>
            <a:endParaRPr lang="en-US" sz="2000" noProof="0" dirty="0"/>
          </a:p>
          <a:p>
            <a:pPr marL="342900" indent="-342900">
              <a:buFont typeface="+mj-lt"/>
              <a:buAutoNum type="arabicPeriod"/>
            </a:pPr>
            <a:r>
              <a:rPr lang="en-US" sz="2000" noProof="0" dirty="0"/>
              <a:t>Design parameter of selected design is visible here</a:t>
            </a:r>
          </a:p>
          <a:p>
            <a:pPr marL="342900" indent="-342900">
              <a:buFont typeface="+mj-lt"/>
              <a:buAutoNum type="arabicPeriod"/>
            </a:pPr>
            <a:endParaRPr lang="en-US" sz="2000" noProof="0" dirty="0"/>
          </a:p>
          <a:p>
            <a:pPr marL="342900" indent="-342900">
              <a:buFont typeface="+mj-lt"/>
              <a:buAutoNum type="arabicPeriod"/>
            </a:pPr>
            <a:r>
              <a:rPr lang="en-US" sz="2000" noProof="0" dirty="0"/>
              <a:t>Response data of MOP vs calculated for the selected design is given here</a:t>
            </a:r>
          </a:p>
          <a:p>
            <a:pPr marL="342900" indent="-342900">
              <a:buFont typeface="+mj-lt"/>
              <a:buAutoNum type="arabicPeriod"/>
            </a:pPr>
            <a:endParaRPr lang="en-US" sz="2000" noProof="0" dirty="0"/>
          </a:p>
          <a:p>
            <a:pPr marL="342900" indent="-342900">
              <a:buFont typeface="+mj-lt"/>
              <a:buAutoNum type="arabicPeriod"/>
            </a:pPr>
            <a:r>
              <a:rPr lang="en-US" sz="2000" noProof="0" dirty="0"/>
              <a:t>Criteria data of MOP vs calculated for the selected design are given here</a:t>
            </a:r>
          </a:p>
          <a:p>
            <a:pPr marL="342900" indent="-342900">
              <a:buFont typeface="+mj-lt"/>
              <a:buAutoNum type="arabicPeriod"/>
            </a:pPr>
            <a:endParaRPr lang="en-US" sz="2000" noProof="0" dirty="0"/>
          </a:p>
        </p:txBody>
      </p:sp>
      <p:sp>
        <p:nvSpPr>
          <p:cNvPr id="8" name="Text Box 7">
            <a:extLst>
              <a:ext uri="{FF2B5EF4-FFF2-40B4-BE49-F238E27FC236}">
                <a16:creationId xmlns:a16="http://schemas.microsoft.com/office/drawing/2014/main" id="{3ACBC58E-FFD4-23B7-3E4B-F80502AFC52A}"/>
              </a:ext>
            </a:extLst>
          </p:cNvPr>
          <p:cNvSpPr txBox="1">
            <a:spLocks noChangeArrowheads="1"/>
          </p:cNvSpPr>
          <p:nvPr/>
        </p:nvSpPr>
        <p:spPr bwMode="auto">
          <a:xfrm>
            <a:off x="2811399" y="4221088"/>
            <a:ext cx="584662"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3.</a:t>
            </a:r>
          </a:p>
        </p:txBody>
      </p:sp>
      <p:sp>
        <p:nvSpPr>
          <p:cNvPr id="9" name="Text Box 7">
            <a:extLst>
              <a:ext uri="{FF2B5EF4-FFF2-40B4-BE49-F238E27FC236}">
                <a16:creationId xmlns:a16="http://schemas.microsoft.com/office/drawing/2014/main" id="{DAA03E13-4DF8-130A-74FE-7FA83C6798B4}"/>
              </a:ext>
            </a:extLst>
          </p:cNvPr>
          <p:cNvSpPr txBox="1">
            <a:spLocks noChangeArrowheads="1"/>
          </p:cNvSpPr>
          <p:nvPr/>
        </p:nvSpPr>
        <p:spPr bwMode="auto">
          <a:xfrm>
            <a:off x="983432" y="1951733"/>
            <a:ext cx="5846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1.</a:t>
            </a:r>
          </a:p>
        </p:txBody>
      </p:sp>
      <p:sp>
        <p:nvSpPr>
          <p:cNvPr id="10" name="Text Box 7">
            <a:extLst>
              <a:ext uri="{FF2B5EF4-FFF2-40B4-BE49-F238E27FC236}">
                <a16:creationId xmlns:a16="http://schemas.microsoft.com/office/drawing/2014/main" id="{C2FCF255-3186-536A-BE34-88AD329DF237}"/>
              </a:ext>
            </a:extLst>
          </p:cNvPr>
          <p:cNvSpPr txBox="1">
            <a:spLocks noChangeArrowheads="1"/>
          </p:cNvSpPr>
          <p:nvPr/>
        </p:nvSpPr>
        <p:spPr bwMode="auto">
          <a:xfrm>
            <a:off x="4151784" y="1926209"/>
            <a:ext cx="584662"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2.</a:t>
            </a:r>
          </a:p>
        </p:txBody>
      </p:sp>
      <p:sp>
        <p:nvSpPr>
          <p:cNvPr id="11" name="Text Box 7">
            <a:extLst>
              <a:ext uri="{FF2B5EF4-FFF2-40B4-BE49-F238E27FC236}">
                <a16:creationId xmlns:a16="http://schemas.microsoft.com/office/drawing/2014/main" id="{6BFE3CEE-CFF5-6A23-6C03-BAC0F2627D55}"/>
              </a:ext>
            </a:extLst>
          </p:cNvPr>
          <p:cNvSpPr txBox="1">
            <a:spLocks noChangeArrowheads="1"/>
          </p:cNvSpPr>
          <p:nvPr/>
        </p:nvSpPr>
        <p:spPr bwMode="auto">
          <a:xfrm>
            <a:off x="5803669" y="4221087"/>
            <a:ext cx="584662" cy="4616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sz="2400" b="1" noProof="0" dirty="0">
                <a:solidFill>
                  <a:srgbClr val="FFB71B"/>
                </a:solidFill>
                <a:highlight>
                  <a:srgbClr val="000000"/>
                </a:highlight>
                <a:latin typeface="+mj-lt"/>
              </a:rPr>
              <a:t>4.</a:t>
            </a:r>
          </a:p>
        </p:txBody>
      </p:sp>
    </p:spTree>
    <p:extLst>
      <p:ext uri="{BB962C8B-B14F-4D97-AF65-F5344CB8AC3E}">
        <p14:creationId xmlns:p14="http://schemas.microsoft.com/office/powerpoint/2010/main" val="267749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B4479-697E-72A5-B41A-0C9C0F5984F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07FA247-1C7F-285C-01F8-EA2B313234E8}"/>
              </a:ext>
            </a:extLst>
          </p:cNvPr>
          <p:cNvPicPr>
            <a:picLocks noChangeAspect="1"/>
          </p:cNvPicPr>
          <p:nvPr/>
        </p:nvPicPr>
        <p:blipFill>
          <a:blip r:embed="rId3"/>
          <a:stretch>
            <a:fillRect/>
          </a:stretch>
        </p:blipFill>
        <p:spPr>
          <a:xfrm>
            <a:off x="5735960" y="1374485"/>
            <a:ext cx="5699925" cy="4109029"/>
          </a:xfrm>
          <a:prstGeom prst="rect">
            <a:avLst/>
          </a:prstGeom>
          <a:ln>
            <a:solidFill>
              <a:schemeClr val="accent4"/>
            </a:solidFill>
          </a:ln>
        </p:spPr>
      </p:pic>
      <p:sp>
        <p:nvSpPr>
          <p:cNvPr id="2" name="Slide Number Placeholder 1">
            <a:extLst>
              <a:ext uri="{FF2B5EF4-FFF2-40B4-BE49-F238E27FC236}">
                <a16:creationId xmlns:a16="http://schemas.microsoft.com/office/drawing/2014/main" id="{CC394856-2FA8-9F1E-295F-F54402B53157}"/>
              </a:ext>
            </a:extLst>
          </p:cNvPr>
          <p:cNvSpPr>
            <a:spLocks noGrp="1"/>
          </p:cNvSpPr>
          <p:nvPr>
            <p:ph type="sldNum" sz="quarter" idx="11"/>
          </p:nvPr>
        </p:nvSpPr>
        <p:spPr/>
        <p:txBody>
          <a:bodyPr/>
          <a:lstStyle/>
          <a:p>
            <a:fld id="{F0D23093-2AB0-F74C-B865-1A12A15B650E}" type="slidenum">
              <a:rPr lang="en-US" noProof="0" smtClean="0"/>
              <a:pPr/>
              <a:t>45</a:t>
            </a:fld>
            <a:endParaRPr lang="en-US" noProof="0" dirty="0"/>
          </a:p>
        </p:txBody>
      </p:sp>
      <p:sp>
        <p:nvSpPr>
          <p:cNvPr id="3" name="Title 2">
            <a:extLst>
              <a:ext uri="{FF2B5EF4-FFF2-40B4-BE49-F238E27FC236}">
                <a16:creationId xmlns:a16="http://schemas.microsoft.com/office/drawing/2014/main" id="{B9D4DFBB-ADA6-5C6F-9941-B2799B7D251B}"/>
              </a:ext>
            </a:extLst>
          </p:cNvPr>
          <p:cNvSpPr>
            <a:spLocks noGrp="1"/>
          </p:cNvSpPr>
          <p:nvPr>
            <p:ph type="title"/>
          </p:nvPr>
        </p:nvSpPr>
        <p:spPr/>
        <p:txBody>
          <a:bodyPr/>
          <a:lstStyle/>
          <a:p>
            <a:r>
              <a:rPr lang="en-US" noProof="0" dirty="0"/>
              <a:t>Optimization using MOP</a:t>
            </a:r>
          </a:p>
        </p:txBody>
      </p:sp>
      <p:sp>
        <p:nvSpPr>
          <p:cNvPr id="20" name="Rectangle 19">
            <a:extLst>
              <a:ext uri="{FF2B5EF4-FFF2-40B4-BE49-F238E27FC236}">
                <a16:creationId xmlns:a16="http://schemas.microsoft.com/office/drawing/2014/main" id="{0DDDB5EC-BCB7-79CB-C94A-02D5B2DA5EB9}"/>
              </a:ext>
            </a:extLst>
          </p:cNvPr>
          <p:cNvSpPr/>
          <p:nvPr/>
        </p:nvSpPr>
        <p:spPr>
          <a:xfrm>
            <a:off x="8586176" y="1374485"/>
            <a:ext cx="2849709" cy="2088355"/>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noProof="0" dirty="0">
              <a:solidFill>
                <a:schemeClr val="accent4"/>
              </a:solidFill>
            </a:endParaRPr>
          </a:p>
        </p:txBody>
      </p:sp>
      <p:sp>
        <p:nvSpPr>
          <p:cNvPr id="23" name="TextBox 20">
            <a:extLst>
              <a:ext uri="{FF2B5EF4-FFF2-40B4-BE49-F238E27FC236}">
                <a16:creationId xmlns:a16="http://schemas.microsoft.com/office/drawing/2014/main" id="{9BD47EB9-8FCE-FA62-49DD-BF39FD32568D}"/>
              </a:ext>
            </a:extLst>
          </p:cNvPr>
          <p:cNvSpPr txBox="1"/>
          <p:nvPr/>
        </p:nvSpPr>
        <p:spPr>
          <a:xfrm rot="5400000">
            <a:off x="10634296" y="2343633"/>
            <a:ext cx="2174747" cy="261610"/>
          </a:xfrm>
          <a:prstGeom prst="rect">
            <a:avLst/>
          </a:prstGeom>
          <a:noFill/>
          <a:ln>
            <a:solidFill>
              <a:schemeClr val="accent4"/>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b="1" noProof="0" dirty="0">
                <a:solidFill>
                  <a:schemeClr val="accent4"/>
                </a:solidFill>
              </a:rPr>
              <a:t>Parameter Values for Best Design</a:t>
            </a:r>
          </a:p>
        </p:txBody>
      </p:sp>
      <p:sp>
        <p:nvSpPr>
          <p:cNvPr id="24" name="TextBox 21">
            <a:extLst>
              <a:ext uri="{FF2B5EF4-FFF2-40B4-BE49-F238E27FC236}">
                <a16:creationId xmlns:a16="http://schemas.microsoft.com/office/drawing/2014/main" id="{DCE31A1F-E807-7FFB-3CB6-A528A7749240}"/>
              </a:ext>
            </a:extLst>
          </p:cNvPr>
          <p:cNvSpPr txBox="1"/>
          <p:nvPr/>
        </p:nvSpPr>
        <p:spPr>
          <a:xfrm rot="5400000">
            <a:off x="10634297" y="4338100"/>
            <a:ext cx="2174747" cy="430887"/>
          </a:xfrm>
          <a:prstGeom prst="rect">
            <a:avLst/>
          </a:prstGeom>
          <a:noFill/>
          <a:ln>
            <a:solidFill>
              <a:schemeClr val="accent4"/>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noProof="0" dirty="0">
                <a:solidFill>
                  <a:schemeClr val="accent4"/>
                </a:solidFill>
              </a:rPr>
              <a:t>Relative Size to Criteria range based on full data set</a:t>
            </a:r>
          </a:p>
        </p:txBody>
      </p:sp>
      <p:sp>
        <p:nvSpPr>
          <p:cNvPr id="25" name="TextBox 22">
            <a:extLst>
              <a:ext uri="{FF2B5EF4-FFF2-40B4-BE49-F238E27FC236}">
                <a16:creationId xmlns:a16="http://schemas.microsoft.com/office/drawing/2014/main" id="{0ABEF12D-1BDF-ECB5-5CFA-CDE132AF99F1}"/>
              </a:ext>
            </a:extLst>
          </p:cNvPr>
          <p:cNvSpPr txBox="1"/>
          <p:nvPr/>
        </p:nvSpPr>
        <p:spPr>
          <a:xfrm rot="16200000">
            <a:off x="4442707" y="4396071"/>
            <a:ext cx="2174747" cy="261610"/>
          </a:xfrm>
          <a:prstGeom prst="rect">
            <a:avLst/>
          </a:prstGeom>
          <a:noFill/>
          <a:ln>
            <a:solidFill>
              <a:schemeClr val="accent4"/>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noProof="0" dirty="0">
                <a:solidFill>
                  <a:schemeClr val="accent4"/>
                </a:solidFill>
              </a:rPr>
              <a:t>Responses of Best Design</a:t>
            </a:r>
          </a:p>
        </p:txBody>
      </p:sp>
      <p:sp>
        <p:nvSpPr>
          <p:cNvPr id="28" name="Rectangle 27">
            <a:extLst>
              <a:ext uri="{FF2B5EF4-FFF2-40B4-BE49-F238E27FC236}">
                <a16:creationId xmlns:a16="http://schemas.microsoft.com/office/drawing/2014/main" id="{E8036EB0-22DE-895B-349D-0A3A702D061F}"/>
              </a:ext>
            </a:extLst>
          </p:cNvPr>
          <p:cNvSpPr/>
          <p:nvPr/>
        </p:nvSpPr>
        <p:spPr>
          <a:xfrm>
            <a:off x="8586176" y="3462840"/>
            <a:ext cx="2849709" cy="2020674"/>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noProof="0" dirty="0">
              <a:solidFill>
                <a:schemeClr val="accent4"/>
              </a:solidFill>
            </a:endParaRPr>
          </a:p>
        </p:txBody>
      </p:sp>
      <p:sp>
        <p:nvSpPr>
          <p:cNvPr id="29" name="Rectangle 28">
            <a:extLst>
              <a:ext uri="{FF2B5EF4-FFF2-40B4-BE49-F238E27FC236}">
                <a16:creationId xmlns:a16="http://schemas.microsoft.com/office/drawing/2014/main" id="{D89955BF-1D87-B466-88B5-75F0658ED9ED}"/>
              </a:ext>
            </a:extLst>
          </p:cNvPr>
          <p:cNvSpPr/>
          <p:nvPr/>
        </p:nvSpPr>
        <p:spPr>
          <a:xfrm>
            <a:off x="5735960" y="3462840"/>
            <a:ext cx="2850215" cy="2020674"/>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noProof="0" dirty="0">
              <a:solidFill>
                <a:schemeClr val="accent4"/>
              </a:solidFill>
            </a:endParaRPr>
          </a:p>
        </p:txBody>
      </p:sp>
      <p:sp>
        <p:nvSpPr>
          <p:cNvPr id="30" name="Rectangle 29">
            <a:extLst>
              <a:ext uri="{FF2B5EF4-FFF2-40B4-BE49-F238E27FC236}">
                <a16:creationId xmlns:a16="http://schemas.microsoft.com/office/drawing/2014/main" id="{14EE9D9B-ACD2-C4AF-4373-15C6A2C1819A}"/>
              </a:ext>
            </a:extLst>
          </p:cNvPr>
          <p:cNvSpPr/>
          <p:nvPr/>
        </p:nvSpPr>
        <p:spPr>
          <a:xfrm>
            <a:off x="441728" y="1576819"/>
            <a:ext cx="4957546" cy="396005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spcBef>
                <a:spcPct val="20000"/>
              </a:spcBef>
              <a:buFont typeface="Wingdings" panose="05000000000000000000" pitchFamily="2" charset="2"/>
              <a:buChar char="Ø"/>
            </a:pPr>
            <a:r>
              <a:rPr lang="en-US" noProof="0" dirty="0">
                <a:solidFill>
                  <a:schemeClr val="accent4"/>
                </a:solidFill>
              </a:rPr>
              <a:t> Validation shows that the mass of the simulation of the best design is higher than the one predicted by the metamodel</a:t>
            </a:r>
          </a:p>
          <a:p>
            <a:pPr>
              <a:lnSpc>
                <a:spcPts val="2000"/>
              </a:lnSpc>
              <a:spcBef>
                <a:spcPct val="20000"/>
              </a:spcBef>
              <a:buFont typeface="Wingdings" panose="05000000000000000000" pitchFamily="2" charset="2"/>
              <a:buChar char="Ø"/>
            </a:pPr>
            <a:endParaRPr lang="en-US" noProof="0" dirty="0">
              <a:solidFill>
                <a:schemeClr val="accent4"/>
              </a:solidFill>
            </a:endParaRPr>
          </a:p>
          <a:p>
            <a:pPr>
              <a:lnSpc>
                <a:spcPts val="2000"/>
              </a:lnSpc>
              <a:spcBef>
                <a:spcPct val="20000"/>
              </a:spcBef>
              <a:buFont typeface="Wingdings" panose="05000000000000000000" pitchFamily="2" charset="2"/>
              <a:buChar char="Ø"/>
            </a:pPr>
            <a:r>
              <a:rPr lang="en-US" noProof="0" dirty="0">
                <a:solidFill>
                  <a:schemeClr val="accent4"/>
                </a:solidFill>
              </a:rPr>
              <a:t>The reason is that the parameters reach their boundaries (end of parameter space and metamodel), in this areas the prediction quality reduced</a:t>
            </a:r>
          </a:p>
          <a:p>
            <a:pPr>
              <a:lnSpc>
                <a:spcPts val="2000"/>
              </a:lnSpc>
              <a:spcBef>
                <a:spcPct val="20000"/>
              </a:spcBef>
              <a:buFont typeface="Wingdings" panose="05000000000000000000" pitchFamily="2" charset="2"/>
              <a:buChar char="Ø"/>
            </a:pPr>
            <a:endParaRPr lang="en-US" noProof="0" dirty="0">
              <a:solidFill>
                <a:schemeClr val="accent4"/>
              </a:solidFill>
            </a:endParaRPr>
          </a:p>
          <a:p>
            <a:pPr>
              <a:lnSpc>
                <a:spcPts val="2000"/>
              </a:lnSpc>
              <a:spcBef>
                <a:spcPct val="20000"/>
              </a:spcBef>
              <a:buFont typeface="Wingdings" panose="05000000000000000000" pitchFamily="2" charset="2"/>
              <a:buChar char="Ø"/>
            </a:pPr>
            <a:r>
              <a:rPr lang="en-US" noProof="0" dirty="0">
                <a:solidFill>
                  <a:schemeClr val="accent4"/>
                </a:solidFill>
              </a:rPr>
              <a:t>Increasing the parameter space when generating the metamodel of Optimal Prognosis helps, default parameter bounds can then be applied to the optimization.</a:t>
            </a:r>
          </a:p>
          <a:p>
            <a:pPr>
              <a:lnSpc>
                <a:spcPts val="2000"/>
              </a:lnSpc>
              <a:spcBef>
                <a:spcPct val="20000"/>
              </a:spcBef>
              <a:buFont typeface="Wingdings" panose="05000000000000000000" pitchFamily="2" charset="2"/>
              <a:buChar char="Ø"/>
            </a:pPr>
            <a:endParaRPr lang="en-US" noProof="0" dirty="0"/>
          </a:p>
        </p:txBody>
      </p:sp>
    </p:spTree>
    <p:extLst>
      <p:ext uri="{BB962C8B-B14F-4D97-AF65-F5344CB8AC3E}">
        <p14:creationId xmlns:p14="http://schemas.microsoft.com/office/powerpoint/2010/main" val="749085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0DAECC-CFF7-4EFC-93F8-FEA77759C51D}"/>
              </a:ext>
            </a:extLst>
          </p:cNvPr>
          <p:cNvSpPr>
            <a:spLocks noGrp="1"/>
          </p:cNvSpPr>
          <p:nvPr>
            <p:ph type="sldNum" sz="quarter" idx="11"/>
          </p:nvPr>
        </p:nvSpPr>
        <p:spPr/>
        <p:txBody>
          <a:bodyPr/>
          <a:lstStyle/>
          <a:p>
            <a:fld id="{F0D23093-2AB0-F74C-B865-1A12A15B650E}" type="slidenum">
              <a:rPr lang="en-US" noProof="0" smtClean="0"/>
              <a:pPr/>
              <a:t>46</a:t>
            </a:fld>
            <a:endParaRPr lang="en-US" noProof="0" dirty="0"/>
          </a:p>
        </p:txBody>
      </p:sp>
      <p:sp>
        <p:nvSpPr>
          <p:cNvPr id="3" name="Title 2">
            <a:extLst>
              <a:ext uri="{FF2B5EF4-FFF2-40B4-BE49-F238E27FC236}">
                <a16:creationId xmlns:a16="http://schemas.microsoft.com/office/drawing/2014/main" id="{B865456C-CF36-4A22-9FA3-248DA783415A}"/>
              </a:ext>
            </a:extLst>
          </p:cNvPr>
          <p:cNvSpPr>
            <a:spLocks noGrp="1"/>
          </p:cNvSpPr>
          <p:nvPr>
            <p:ph type="title"/>
          </p:nvPr>
        </p:nvSpPr>
        <p:spPr/>
        <p:txBody>
          <a:bodyPr/>
          <a:lstStyle/>
          <a:p>
            <a:r>
              <a:rPr lang="en-US" noProof="0" dirty="0"/>
              <a:t>Initial vs. Optimal Design</a:t>
            </a:r>
          </a:p>
        </p:txBody>
      </p:sp>
      <p:sp>
        <p:nvSpPr>
          <p:cNvPr id="6" name="Text Box 3">
            <a:extLst>
              <a:ext uri="{FF2B5EF4-FFF2-40B4-BE49-F238E27FC236}">
                <a16:creationId xmlns:a16="http://schemas.microsoft.com/office/drawing/2014/main" id="{8D14FEAE-9507-48A1-9E92-A500BA14B7D7}"/>
              </a:ext>
            </a:extLst>
          </p:cNvPr>
          <p:cNvSpPr txBox="1">
            <a:spLocks noChangeArrowheads="1"/>
          </p:cNvSpPr>
          <p:nvPr/>
        </p:nvSpPr>
        <p:spPr bwMode="auto">
          <a:xfrm>
            <a:off x="479376" y="476672"/>
            <a:ext cx="10972799" cy="4696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spcBef>
                <a:spcPct val="20000"/>
              </a:spcBef>
            </a:pPr>
            <a:endParaRPr lang="en-US" noProof="0" dirty="0">
              <a:solidFill>
                <a:schemeClr val="tx1"/>
              </a:solidFill>
            </a:endParaRPr>
          </a:p>
          <a:p>
            <a:pPr>
              <a:lnSpc>
                <a:spcPts val="2000"/>
              </a:lnSpc>
              <a:spcBef>
                <a:spcPct val="20000"/>
              </a:spcBef>
            </a:pPr>
            <a:r>
              <a:rPr lang="en-US" noProof="0" dirty="0">
                <a:solidFill>
                  <a:schemeClr val="tx1"/>
                </a:solidFill>
              </a:rPr>
              <a:t>	         </a:t>
            </a:r>
            <a:r>
              <a:rPr lang="en-US" b="1" noProof="0" dirty="0">
                <a:solidFill>
                  <a:schemeClr val="tx1"/>
                </a:solidFill>
              </a:rPr>
              <a:t>Initial Design		             Optimal Design</a:t>
            </a:r>
            <a:r>
              <a:rPr lang="en-US" b="1" noProof="0" dirty="0"/>
              <a:t>: Geometry	          Optimal Design: Eqv. Stress</a:t>
            </a:r>
            <a:endParaRPr lang="en-US" b="1" noProof="0" dirty="0">
              <a:solidFill>
                <a:schemeClr val="tx1"/>
              </a:solidFill>
            </a:endParaRPr>
          </a:p>
          <a:p>
            <a:pPr>
              <a:lnSpc>
                <a:spcPts val="2000"/>
              </a:lnSpc>
              <a:spcBef>
                <a:spcPct val="20000"/>
              </a:spcBef>
            </a:pPr>
            <a:r>
              <a:rPr lang="en-US" noProof="0" dirty="0">
                <a:solidFill>
                  <a:schemeClr val="tx1"/>
                </a:solidFill>
              </a:rPr>
              <a:t>		</a:t>
            </a: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endParaRPr lang="en-US" noProof="0" dirty="0">
              <a:solidFill>
                <a:schemeClr val="tx1"/>
              </a:solidFill>
            </a:endParaRPr>
          </a:p>
          <a:p>
            <a:pPr>
              <a:lnSpc>
                <a:spcPts val="2000"/>
              </a:lnSpc>
              <a:spcBef>
                <a:spcPct val="20000"/>
              </a:spcBef>
            </a:pPr>
            <a:r>
              <a:rPr lang="en-US" noProof="0" dirty="0">
                <a:solidFill>
                  <a:schemeClr val="tx1"/>
                </a:solidFill>
              </a:rPr>
              <a:t>	   Mass = 1.268kg			Mass = 0.711kg (-44%)</a:t>
            </a:r>
            <a:br>
              <a:rPr lang="en-US" noProof="0" dirty="0">
                <a:solidFill>
                  <a:schemeClr val="tx1"/>
                </a:solidFill>
              </a:rPr>
            </a:br>
            <a:r>
              <a:rPr lang="en-US" noProof="0" dirty="0">
                <a:solidFill>
                  <a:schemeClr val="tx1"/>
                </a:solidFill>
              </a:rPr>
              <a:t>	   Equivalent Stress = 176MPa		Equivalent Stress = </a:t>
            </a:r>
            <a:r>
              <a:rPr lang="en-US" noProof="0" dirty="0"/>
              <a:t>299</a:t>
            </a:r>
            <a:r>
              <a:rPr lang="en-US" noProof="0" dirty="0">
                <a:solidFill>
                  <a:schemeClr val="tx1"/>
                </a:solidFill>
              </a:rPr>
              <a:t>MPa</a:t>
            </a:r>
          </a:p>
          <a:p>
            <a:pPr>
              <a:lnSpc>
                <a:spcPts val="2000"/>
              </a:lnSpc>
              <a:spcBef>
                <a:spcPct val="20000"/>
              </a:spcBef>
            </a:pPr>
            <a:r>
              <a:rPr lang="en-US" noProof="0" dirty="0"/>
              <a:t>	   Factor of safety=2.4		Factor of Safety=1.4</a:t>
            </a:r>
            <a:endParaRPr lang="en-US" noProof="0" dirty="0">
              <a:solidFill>
                <a:schemeClr val="tx1"/>
              </a:solidFill>
            </a:endParaRPr>
          </a:p>
        </p:txBody>
      </p:sp>
      <p:pic>
        <p:nvPicPr>
          <p:cNvPr id="5" name="Picture 4">
            <a:extLst>
              <a:ext uri="{FF2B5EF4-FFF2-40B4-BE49-F238E27FC236}">
                <a16:creationId xmlns:a16="http://schemas.microsoft.com/office/drawing/2014/main" id="{E355EFA4-A0FE-4443-B156-AB7BD10BA7D0}"/>
              </a:ext>
            </a:extLst>
          </p:cNvPr>
          <p:cNvPicPr>
            <a:picLocks noChangeAspect="1"/>
          </p:cNvPicPr>
          <p:nvPr/>
        </p:nvPicPr>
        <p:blipFill rotWithShape="1">
          <a:blip r:embed="rId2"/>
          <a:srcRect t="2183"/>
          <a:stretch/>
        </p:blipFill>
        <p:spPr>
          <a:xfrm>
            <a:off x="4511059" y="1222714"/>
            <a:ext cx="3320179" cy="3240000"/>
          </a:xfrm>
          <a:prstGeom prst="rect">
            <a:avLst/>
          </a:prstGeom>
          <a:noFill/>
          <a:ln w="19050">
            <a:solidFill>
              <a:schemeClr val="bg1">
                <a:lumMod val="50000"/>
              </a:schemeClr>
            </a:solidFill>
            <a:miter lim="800000"/>
            <a:headEnd/>
            <a:tailEnd/>
          </a:ln>
        </p:spPr>
      </p:pic>
      <p:pic>
        <p:nvPicPr>
          <p:cNvPr id="7" name="Picture 6">
            <a:extLst>
              <a:ext uri="{FF2B5EF4-FFF2-40B4-BE49-F238E27FC236}">
                <a16:creationId xmlns:a16="http://schemas.microsoft.com/office/drawing/2014/main" id="{69541764-E227-478D-9632-64F736749604}"/>
              </a:ext>
            </a:extLst>
          </p:cNvPr>
          <p:cNvPicPr>
            <a:picLocks noChangeAspect="1"/>
          </p:cNvPicPr>
          <p:nvPr/>
        </p:nvPicPr>
        <p:blipFill rotWithShape="1">
          <a:blip r:embed="rId3"/>
          <a:srcRect b="2183"/>
          <a:stretch/>
        </p:blipFill>
        <p:spPr>
          <a:xfrm>
            <a:off x="940497" y="1222714"/>
            <a:ext cx="3320180" cy="3240000"/>
          </a:xfrm>
          <a:prstGeom prst="rect">
            <a:avLst/>
          </a:prstGeom>
          <a:noFill/>
          <a:ln w="19050">
            <a:solidFill>
              <a:schemeClr val="bg1">
                <a:lumMod val="50000"/>
              </a:schemeClr>
            </a:solidFill>
            <a:miter lim="800000"/>
            <a:headEnd/>
            <a:tailEnd/>
          </a:ln>
        </p:spPr>
      </p:pic>
      <p:pic>
        <p:nvPicPr>
          <p:cNvPr id="8" name="Picture 7">
            <a:extLst>
              <a:ext uri="{FF2B5EF4-FFF2-40B4-BE49-F238E27FC236}">
                <a16:creationId xmlns:a16="http://schemas.microsoft.com/office/drawing/2014/main" id="{74EEC87E-4E5D-4D20-8F07-5CC17DC77B7F}"/>
              </a:ext>
            </a:extLst>
          </p:cNvPr>
          <p:cNvPicPr>
            <a:picLocks noChangeAspect="1"/>
          </p:cNvPicPr>
          <p:nvPr/>
        </p:nvPicPr>
        <p:blipFill>
          <a:blip r:embed="rId4"/>
          <a:stretch>
            <a:fillRect/>
          </a:stretch>
        </p:blipFill>
        <p:spPr>
          <a:xfrm>
            <a:off x="8081620" y="1222714"/>
            <a:ext cx="3247714" cy="3240000"/>
          </a:xfrm>
          <a:prstGeom prst="rect">
            <a:avLst/>
          </a:prstGeom>
          <a:noFill/>
          <a:ln w="19050">
            <a:solidFill>
              <a:schemeClr val="bg1">
                <a:lumMod val="50000"/>
              </a:schemeClr>
            </a:solidFill>
            <a:miter lim="800000"/>
            <a:headEnd/>
            <a:tailEnd/>
          </a:ln>
        </p:spPr>
      </p:pic>
      <p:sp>
        <p:nvSpPr>
          <p:cNvPr id="9" name="TextBox 8">
            <a:extLst>
              <a:ext uri="{FF2B5EF4-FFF2-40B4-BE49-F238E27FC236}">
                <a16:creationId xmlns:a16="http://schemas.microsoft.com/office/drawing/2014/main" id="{B931556F-58B4-39E3-6A80-766B37858E54}"/>
              </a:ext>
            </a:extLst>
          </p:cNvPr>
          <p:cNvSpPr txBox="1"/>
          <p:nvPr/>
        </p:nvSpPr>
        <p:spPr>
          <a:xfrm>
            <a:off x="152400" y="5526812"/>
            <a:ext cx="11811000"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1400" b="1" noProof="0" dirty="0">
                <a:ln w="0"/>
                <a:solidFill>
                  <a:schemeClr val="accent1"/>
                </a:solidFill>
              </a:rPr>
              <a:t>By considering hundreds of possible alternative designs, and optimizing to find the best, Ansys optiSLang tool has exploited the maximum equivalent stress of 300MPa which we allowed and gives a solution within permitted constraints which achieves a 44% mass reduction. </a:t>
            </a:r>
          </a:p>
        </p:txBody>
      </p:sp>
    </p:spTree>
    <p:extLst>
      <p:ext uri="{BB962C8B-B14F-4D97-AF65-F5344CB8AC3E}">
        <p14:creationId xmlns:p14="http://schemas.microsoft.com/office/powerpoint/2010/main" val="1561094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F0D23093-2AB0-F74C-B865-1A12A15B650E}" type="slidenum">
              <a:rPr lang="en-US" noProof="0" smtClean="0"/>
              <a:pPr/>
              <a:t>47</a:t>
            </a:fld>
            <a:endParaRPr lang="en-US" noProof="0" dirty="0"/>
          </a:p>
        </p:txBody>
      </p:sp>
      <p:sp>
        <p:nvSpPr>
          <p:cNvPr id="5" name="Title 2">
            <a:extLst>
              <a:ext uri="{FF2B5EF4-FFF2-40B4-BE49-F238E27FC236}">
                <a16:creationId xmlns:a16="http://schemas.microsoft.com/office/drawing/2014/main" id="{10822A1C-8989-4944-94AD-016C82D8A53E}"/>
              </a:ext>
            </a:extLst>
          </p:cNvPr>
          <p:cNvSpPr>
            <a:spLocks noGrp="1"/>
          </p:cNvSpPr>
          <p:nvPr>
            <p:ph type="title"/>
          </p:nvPr>
        </p:nvSpPr>
        <p:spPr/>
        <p:txBody>
          <a:bodyPr/>
          <a:lstStyle/>
          <a:p>
            <a:r>
              <a:rPr lang="en-US" noProof="0" dirty="0"/>
              <a:t>Summary of Tutorial and extension</a:t>
            </a:r>
            <a:br>
              <a:rPr lang="en-US" noProof="0" dirty="0"/>
            </a:br>
            <a:endParaRPr lang="en-US" noProof="0" dirty="0"/>
          </a:p>
        </p:txBody>
      </p:sp>
      <p:sp>
        <p:nvSpPr>
          <p:cNvPr id="4" name="Text Placeholder 3"/>
          <p:cNvSpPr>
            <a:spLocks noGrp="1"/>
          </p:cNvSpPr>
          <p:nvPr>
            <p:ph type="body" sz="quarter" idx="13"/>
          </p:nvPr>
        </p:nvSpPr>
        <p:spPr/>
        <p:txBody>
          <a:bodyPr>
            <a:normAutofit/>
          </a:bodyPr>
          <a:lstStyle/>
          <a:p>
            <a:r>
              <a:rPr lang="en-US" noProof="0" dirty="0"/>
              <a:t>Summary:</a:t>
            </a:r>
          </a:p>
          <a:p>
            <a:pPr lvl="1"/>
            <a:r>
              <a:rPr lang="en-US" noProof="0" dirty="0"/>
              <a:t>The solver chain was configured to perform further analysis</a:t>
            </a:r>
          </a:p>
          <a:p>
            <a:pPr lvl="1"/>
            <a:r>
              <a:rPr lang="en-US" noProof="0" dirty="0"/>
              <a:t>The sensitivity analysis was performed to generate a MOP </a:t>
            </a:r>
          </a:p>
          <a:p>
            <a:pPr lvl="1"/>
            <a:r>
              <a:rPr lang="en-US" noProof="0" dirty="0"/>
              <a:t>The optimization was conducted using OCO on the MOP with a validation analysis</a:t>
            </a:r>
          </a:p>
          <a:p>
            <a:r>
              <a:rPr lang="en-US" noProof="0" dirty="0"/>
              <a:t>Alternative scenario to extend the case study:</a:t>
            </a:r>
          </a:p>
          <a:p>
            <a:pPr lvl="1"/>
            <a:r>
              <a:rPr lang="en-US" noProof="0" dirty="0"/>
              <a:t> Add max displacement as a parameter in the Ansys Mechanical software, and use it as a second objective/constraint in the Ansys optiSLang tool process</a:t>
            </a:r>
          </a:p>
          <a:p>
            <a:pPr lvl="1"/>
            <a:r>
              <a:rPr lang="en-US" noProof="0" dirty="0"/>
              <a:t>Include the material as a discrete parameter of the system and rerun the Ansys optiSLang tool process – be careful about the max stress constraint definition! To chose the grade You can either perform Materials selection in the Ansys Granta EduPack software, or use the Al6061 and Ti6Al4V grades available in the Ansys </a:t>
            </a:r>
            <a:r>
              <a:rPr lang="en-US" dirty="0"/>
              <a:t>Gr</a:t>
            </a:r>
            <a:r>
              <a:rPr lang="en-US" noProof="0" dirty="0"/>
              <a:t>anta </a:t>
            </a:r>
            <a:r>
              <a:rPr lang="en-US" dirty="0"/>
              <a:t>Ma</a:t>
            </a:r>
            <a:r>
              <a:rPr lang="en-US" noProof="0" dirty="0"/>
              <a:t>terials for Simulation sample library of </a:t>
            </a:r>
            <a:r>
              <a:rPr lang="en-US" dirty="0"/>
              <a:t>Ansys Mechanical software</a:t>
            </a:r>
            <a:endParaRPr lang="en-US" noProof="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48</a:t>
            </a:fld>
            <a:endParaRPr lang="en-US" dirty="0"/>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t>Feedback Survey Link</a:t>
            </a:r>
          </a:p>
        </p:txBody>
      </p:sp>
    </p:spTree>
    <p:extLst>
      <p:ext uri="{BB962C8B-B14F-4D97-AF65-F5344CB8AC3E}">
        <p14:creationId xmlns:p14="http://schemas.microsoft.com/office/powerpoint/2010/main" val="38811905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49</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4B1A44F-EE3D-69BF-5841-F9C7E71FB0BC}"/>
              </a:ext>
            </a:extLst>
          </p:cNvPr>
          <p:cNvPicPr>
            <a:picLocks noChangeAspect="1"/>
          </p:cNvPicPr>
          <p:nvPr/>
        </p:nvPicPr>
        <p:blipFill>
          <a:blip r:embed="rId3"/>
          <a:stretch>
            <a:fillRect/>
          </a:stretch>
        </p:blipFill>
        <p:spPr>
          <a:xfrm>
            <a:off x="6290732" y="1600200"/>
            <a:ext cx="5876365" cy="2895600"/>
          </a:xfrm>
          <a:prstGeom prst="rect">
            <a:avLst/>
          </a:prstGeom>
        </p:spPr>
      </p:pic>
      <p:sp>
        <p:nvSpPr>
          <p:cNvPr id="2" name="Slide Number Placeholder 1">
            <a:extLst>
              <a:ext uri="{FF2B5EF4-FFF2-40B4-BE49-F238E27FC236}">
                <a16:creationId xmlns:a16="http://schemas.microsoft.com/office/drawing/2014/main" id="{63112424-0DF6-4163-99F4-867BC87A3C7A}"/>
              </a:ext>
            </a:extLst>
          </p:cNvPr>
          <p:cNvSpPr>
            <a:spLocks noGrp="1"/>
          </p:cNvSpPr>
          <p:nvPr>
            <p:ph type="sldNum" sz="quarter" idx="11"/>
          </p:nvPr>
        </p:nvSpPr>
        <p:spPr/>
        <p:txBody>
          <a:bodyPr/>
          <a:lstStyle/>
          <a:p>
            <a:fld id="{F0D23093-2AB0-F74C-B865-1A12A15B650E}" type="slidenum">
              <a:rPr lang="en-US" noProof="0" smtClean="0"/>
              <a:pPr/>
              <a:t>5</a:t>
            </a:fld>
            <a:endParaRPr lang="en-US" noProof="0" dirty="0"/>
          </a:p>
        </p:txBody>
      </p:sp>
      <p:sp>
        <p:nvSpPr>
          <p:cNvPr id="3" name="Title 2">
            <a:extLst>
              <a:ext uri="{FF2B5EF4-FFF2-40B4-BE49-F238E27FC236}">
                <a16:creationId xmlns:a16="http://schemas.microsoft.com/office/drawing/2014/main" id="{D7053702-8595-4FEB-BDA2-A1FB1397AE53}"/>
              </a:ext>
            </a:extLst>
          </p:cNvPr>
          <p:cNvSpPr>
            <a:spLocks noGrp="1"/>
          </p:cNvSpPr>
          <p:nvPr>
            <p:ph type="title"/>
          </p:nvPr>
        </p:nvSpPr>
        <p:spPr/>
        <p:txBody>
          <a:bodyPr/>
          <a:lstStyle/>
          <a:p>
            <a:r>
              <a:rPr lang="en-US" noProof="0" dirty="0"/>
              <a:t>Before You Start</a:t>
            </a:r>
          </a:p>
        </p:txBody>
      </p:sp>
      <p:sp>
        <p:nvSpPr>
          <p:cNvPr id="7" name="Content Placeholder 1">
            <a:extLst>
              <a:ext uri="{FF2B5EF4-FFF2-40B4-BE49-F238E27FC236}">
                <a16:creationId xmlns:a16="http://schemas.microsoft.com/office/drawing/2014/main" id="{FFD8D1C0-170D-448A-8F37-900F8F02035E}"/>
              </a:ext>
            </a:extLst>
          </p:cNvPr>
          <p:cNvSpPr txBox="1">
            <a:spLocks/>
          </p:cNvSpPr>
          <p:nvPr/>
        </p:nvSpPr>
        <p:spPr>
          <a:xfrm>
            <a:off x="384047" y="1143000"/>
            <a:ext cx="5935473" cy="53340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0" dirty="0"/>
              <a:t>Please use Release 2025 R1 (Service Pack 1) or newer</a:t>
            </a:r>
          </a:p>
          <a:p>
            <a:r>
              <a:rPr lang="en-US" noProof="0" dirty="0"/>
              <a:t>For background concepts, we recommend the following Ansys Innovation Courses </a:t>
            </a:r>
            <a:br>
              <a:rPr lang="en-US" noProof="0" dirty="0"/>
            </a:br>
            <a:r>
              <a:rPr lang="en-US" noProof="0" dirty="0"/>
              <a:t>(~60 minutes)</a:t>
            </a:r>
          </a:p>
          <a:p>
            <a:pPr lvl="1"/>
            <a:r>
              <a:rPr lang="en-US" noProof="0" dirty="0">
                <a:hlinkClick r:id="rId4"/>
              </a:rPr>
              <a:t>Introduction to Methods for PIDO in Ansys optiSLang</a:t>
            </a:r>
            <a:endParaRPr lang="en-US" noProof="0" dirty="0"/>
          </a:p>
          <a:p>
            <a:pPr lvl="1"/>
            <a:r>
              <a:rPr lang="en-US" noProof="0" dirty="0">
                <a:hlinkClick r:id="rId5"/>
              </a:rPr>
              <a:t>Parametric Analysis and Optimization using Ansys optiSLang</a:t>
            </a:r>
            <a:endParaRPr lang="en-US" noProof="0" dirty="0"/>
          </a:p>
          <a:p>
            <a:r>
              <a:rPr lang="en-US" b="1" noProof="0" dirty="0"/>
              <a:t>Important: </a:t>
            </a:r>
            <a:r>
              <a:rPr lang="en-US" b="1" u="sng" noProof="0" dirty="0"/>
              <a:t>do not </a:t>
            </a:r>
            <a:r>
              <a:rPr lang="en-US" b="1" noProof="0" dirty="0"/>
              <a:t>save the files of this project in a folder with cloud auto-save functionality</a:t>
            </a:r>
            <a:r>
              <a:rPr lang="en-US" noProof="0" dirty="0"/>
              <a:t> (like OneDrive) as it will make the solvers fail to run</a:t>
            </a:r>
          </a:p>
          <a:p>
            <a:endParaRPr lang="en-US" noProof="0" dirty="0"/>
          </a:p>
        </p:txBody>
      </p:sp>
      <p:sp>
        <p:nvSpPr>
          <p:cNvPr id="6" name="Rectangle 5">
            <a:extLst>
              <a:ext uri="{FF2B5EF4-FFF2-40B4-BE49-F238E27FC236}">
                <a16:creationId xmlns:a16="http://schemas.microsoft.com/office/drawing/2014/main" id="{45529383-F805-C1FE-FA21-6B63BDAA3E40}"/>
              </a:ext>
            </a:extLst>
          </p:cNvPr>
          <p:cNvSpPr/>
          <p:nvPr/>
        </p:nvSpPr>
        <p:spPr>
          <a:xfrm>
            <a:off x="7924800" y="2438400"/>
            <a:ext cx="2667000" cy="1752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565652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8DA2F-E76F-1DD8-F7F5-B2C63900929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38A3E9-61C6-08E5-5313-F564EABE303A}"/>
              </a:ext>
            </a:extLst>
          </p:cNvPr>
          <p:cNvSpPr>
            <a:spLocks noGrp="1"/>
          </p:cNvSpPr>
          <p:nvPr>
            <p:ph type="sldNum" sz="quarter" idx="11"/>
          </p:nvPr>
        </p:nvSpPr>
        <p:spPr/>
        <p:txBody>
          <a:bodyPr/>
          <a:lstStyle/>
          <a:p>
            <a:fld id="{F0D23093-2AB0-F74C-B865-1A12A15B650E}" type="slidenum">
              <a:rPr lang="en-US" noProof="0" smtClean="0"/>
              <a:pPr/>
              <a:t>6</a:t>
            </a:fld>
            <a:endParaRPr lang="en-US" noProof="0" dirty="0"/>
          </a:p>
        </p:txBody>
      </p:sp>
      <p:sp>
        <p:nvSpPr>
          <p:cNvPr id="3" name="Title 2">
            <a:extLst>
              <a:ext uri="{FF2B5EF4-FFF2-40B4-BE49-F238E27FC236}">
                <a16:creationId xmlns:a16="http://schemas.microsoft.com/office/drawing/2014/main" id="{DA7FB02F-D1A0-40C5-C1F9-038981A2D5FD}"/>
              </a:ext>
            </a:extLst>
          </p:cNvPr>
          <p:cNvSpPr>
            <a:spLocks noGrp="1"/>
          </p:cNvSpPr>
          <p:nvPr>
            <p:ph type="title"/>
          </p:nvPr>
        </p:nvSpPr>
        <p:spPr/>
        <p:txBody>
          <a:bodyPr/>
          <a:lstStyle/>
          <a:p>
            <a:r>
              <a:rPr lang="en-US" noProof="0" dirty="0"/>
              <a:t>Key Best Practice to prepare model(s) for Process Integration</a:t>
            </a:r>
          </a:p>
        </p:txBody>
      </p:sp>
      <p:sp>
        <p:nvSpPr>
          <p:cNvPr id="4" name="Text Placeholder 3">
            <a:extLst>
              <a:ext uri="{FF2B5EF4-FFF2-40B4-BE49-F238E27FC236}">
                <a16:creationId xmlns:a16="http://schemas.microsoft.com/office/drawing/2014/main" id="{EF8DBC27-369B-81B1-3C1B-3382D8D983D0}"/>
              </a:ext>
            </a:extLst>
          </p:cNvPr>
          <p:cNvSpPr>
            <a:spLocks noGrp="1"/>
          </p:cNvSpPr>
          <p:nvPr>
            <p:ph type="body" sz="quarter" idx="13"/>
          </p:nvPr>
        </p:nvSpPr>
        <p:spPr>
          <a:xfrm>
            <a:off x="609600" y="994418"/>
            <a:ext cx="10238928" cy="5334000"/>
          </a:xfrm>
        </p:spPr>
        <p:txBody>
          <a:bodyPr vert="horz" lIns="91440" tIns="45720" rIns="91440" bIns="45720" rtlCol="0" anchor="t">
            <a:normAutofit/>
          </a:bodyPr>
          <a:lstStyle/>
          <a:p>
            <a:pPr marL="457200" indent="-457200">
              <a:buFont typeface="+mj-lt"/>
              <a:buAutoNum type="arabicPeriod"/>
            </a:pPr>
            <a:r>
              <a:rPr lang="en-US" noProof="0" dirty="0"/>
              <a:t>What are </a:t>
            </a:r>
            <a:r>
              <a:rPr lang="en-US" b="1" noProof="0" dirty="0">
                <a:highlight>
                  <a:srgbClr val="FFB71B"/>
                </a:highlight>
              </a:rPr>
              <a:t>parameters and responses </a:t>
            </a:r>
            <a:r>
              <a:rPr lang="en-US" noProof="0" dirty="0"/>
              <a:t>of your model?</a:t>
            </a:r>
          </a:p>
          <a:p>
            <a:pPr marL="690563" lvl="1" indent="-457200">
              <a:buFont typeface="Arial" panose="020B0604020202020204" pitchFamily="34" charset="0"/>
              <a:buChar char="•"/>
            </a:pPr>
            <a:r>
              <a:rPr lang="en-US" noProof="0" dirty="0"/>
              <a:t>Parameters include all geometric feature, physics conditions and design requirement variables which could help to reach performance objectives. Does my parameter range conflict with manufacturing scenario? With the rest of the system if it is a sub-component?</a:t>
            </a:r>
          </a:p>
          <a:p>
            <a:pPr marL="690563" lvl="1" indent="-457200">
              <a:buFont typeface="Arial" panose="020B0604020202020204" pitchFamily="34" charset="0"/>
              <a:buChar char="•"/>
            </a:pPr>
            <a:r>
              <a:rPr lang="en-US" noProof="0" dirty="0"/>
              <a:t>Responses are model outputs which should be optimized (objectives) or monitored (constraints)              </a:t>
            </a:r>
          </a:p>
          <a:p>
            <a:pPr marL="457200" indent="-457200">
              <a:buFont typeface="+mj-lt"/>
              <a:buAutoNum type="arabicPeriod"/>
            </a:pPr>
            <a:endParaRPr lang="en-US" noProof="0" dirty="0"/>
          </a:p>
          <a:p>
            <a:pPr marL="457200" indent="-457200">
              <a:buFont typeface="+mj-lt"/>
              <a:buAutoNum type="arabicPeriod"/>
            </a:pPr>
            <a:r>
              <a:rPr lang="en-US" noProof="0" dirty="0"/>
              <a:t>Is it a </a:t>
            </a:r>
            <a:r>
              <a:rPr lang="en-US" b="1" noProof="0" dirty="0">
                <a:highlight>
                  <a:srgbClr val="FFB71B"/>
                </a:highlight>
              </a:rPr>
              <a:t>mature simulation model</a:t>
            </a:r>
            <a:r>
              <a:rPr lang="en-US" b="1" noProof="0" dirty="0"/>
              <a:t> </a:t>
            </a:r>
            <a:r>
              <a:rPr lang="en-US" noProof="0" dirty="0"/>
              <a:t>that runs well with varying parameters? </a:t>
            </a:r>
          </a:p>
          <a:p>
            <a:pPr marL="690563" lvl="1" indent="-457200">
              <a:buFont typeface="Arial" panose="020B0604020202020204" pitchFamily="34" charset="0"/>
              <a:buChar char="•"/>
            </a:pPr>
            <a:r>
              <a:rPr lang="en-US" noProof="0" dirty="0"/>
              <a:t>Test a few cases to ensure that you obtain a converged solution (meaning that the underlying partial differential equations are solved) in different parts of the design space</a:t>
            </a:r>
          </a:p>
          <a:p>
            <a:pPr marL="457200" indent="-457200">
              <a:buFont typeface="+mj-lt"/>
              <a:buAutoNum type="arabicPeriod"/>
            </a:pPr>
            <a:endParaRPr lang="en-US" noProof="0" dirty="0"/>
          </a:p>
          <a:p>
            <a:pPr marL="457200" indent="-457200">
              <a:buFont typeface="+mj-lt"/>
              <a:buAutoNum type="arabicPeriod"/>
            </a:pPr>
            <a:r>
              <a:rPr lang="en-US" noProof="0" dirty="0"/>
              <a:t>What is the computational cost of running a design point?</a:t>
            </a:r>
          </a:p>
          <a:p>
            <a:pPr marL="690563"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Process integration and later optimization can require a significant number of design points to be calculated. </a:t>
            </a:r>
            <a:r>
              <a:rPr lang="en-US" noProof="0" dirty="0">
                <a:solidFill>
                  <a:srgbClr val="000000"/>
                </a:solidFill>
              </a:rPr>
              <a:t>Can you cover this cost or adapt the model to reduce it?</a:t>
            </a:r>
            <a:endPar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indent="0">
              <a:buNone/>
            </a:pPr>
            <a:endParaRPr lang="en-US" noProof="0" dirty="0"/>
          </a:p>
        </p:txBody>
      </p:sp>
      <p:pic>
        <p:nvPicPr>
          <p:cNvPr id="23" name="Picture 22">
            <a:extLst>
              <a:ext uri="{FF2B5EF4-FFF2-40B4-BE49-F238E27FC236}">
                <a16:creationId xmlns:a16="http://schemas.microsoft.com/office/drawing/2014/main" id="{7B26E92D-B6A3-B963-5868-22BDE863C5B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163278" y="2399417"/>
            <a:ext cx="1993212" cy="1419025"/>
          </a:xfrm>
          <a:prstGeom prst="rect">
            <a:avLst/>
          </a:prstGeom>
          <a:ln w="28575">
            <a:solidFill>
              <a:schemeClr val="accent3"/>
            </a:solidFill>
          </a:ln>
        </p:spPr>
      </p:pic>
      <p:sp>
        <p:nvSpPr>
          <p:cNvPr id="45" name="TextBox 44">
            <a:extLst>
              <a:ext uri="{FF2B5EF4-FFF2-40B4-BE49-F238E27FC236}">
                <a16:creationId xmlns:a16="http://schemas.microsoft.com/office/drawing/2014/main" id="{B4B64426-101F-42F5-ADDA-62E2F7C6BF35}"/>
              </a:ext>
            </a:extLst>
          </p:cNvPr>
          <p:cNvSpPr txBox="1"/>
          <p:nvPr/>
        </p:nvSpPr>
        <p:spPr>
          <a:xfrm>
            <a:off x="10136958" y="2348880"/>
            <a:ext cx="433939" cy="461665"/>
          </a:xfrm>
          <a:prstGeom prst="rect">
            <a:avLst/>
          </a:prstGeom>
          <a:noFill/>
        </p:spPr>
        <p:txBody>
          <a:bodyPr wrap="square" rtlCol="0">
            <a:spAutoFit/>
          </a:bodyPr>
          <a:lstStyle/>
          <a:p>
            <a:r>
              <a:rPr lang="en-US" sz="2400" b="1" noProof="0" dirty="0">
                <a:solidFill>
                  <a:srgbClr val="0070C0"/>
                </a:solidFill>
              </a:rPr>
              <a:t>1.</a:t>
            </a:r>
          </a:p>
        </p:txBody>
      </p:sp>
    </p:spTree>
    <p:custDataLst>
      <p:tags r:id="rId1"/>
    </p:custDataLst>
    <p:extLst>
      <p:ext uri="{BB962C8B-B14F-4D97-AF65-F5344CB8AC3E}">
        <p14:creationId xmlns:p14="http://schemas.microsoft.com/office/powerpoint/2010/main" val="39524848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7B91F4F-DD57-2BFB-4F18-52EFA3C0A4C7}"/>
              </a:ext>
            </a:extLst>
          </p:cNvPr>
          <p:cNvPicPr>
            <a:picLocks noChangeAspect="1"/>
          </p:cNvPicPr>
          <p:nvPr/>
        </p:nvPicPr>
        <p:blipFill>
          <a:blip r:embed="rId2"/>
          <a:srcRect t="24546" b="44714"/>
          <a:stretch>
            <a:fillRect/>
          </a:stretch>
        </p:blipFill>
        <p:spPr>
          <a:xfrm>
            <a:off x="7248128" y="1484784"/>
            <a:ext cx="3960440" cy="1050916"/>
          </a:xfrm>
          <a:prstGeom prst="rect">
            <a:avLst/>
          </a:prstGeom>
        </p:spPr>
      </p:pic>
      <p:sp>
        <p:nvSpPr>
          <p:cNvPr id="2" name="Slide Number Placeholder 1">
            <a:extLst>
              <a:ext uri="{FF2B5EF4-FFF2-40B4-BE49-F238E27FC236}">
                <a16:creationId xmlns:a16="http://schemas.microsoft.com/office/drawing/2014/main" id="{BA953111-4627-4829-A2A9-3C63374D2FEE}"/>
              </a:ext>
            </a:extLst>
          </p:cNvPr>
          <p:cNvSpPr>
            <a:spLocks noGrp="1"/>
          </p:cNvSpPr>
          <p:nvPr>
            <p:ph type="sldNum" sz="quarter" idx="11"/>
          </p:nvPr>
        </p:nvSpPr>
        <p:spPr/>
        <p:txBody>
          <a:bodyPr/>
          <a:lstStyle/>
          <a:p>
            <a:fld id="{F0D23093-2AB0-F74C-B865-1A12A15B650E}" type="slidenum">
              <a:rPr lang="en-US" noProof="0" smtClean="0"/>
              <a:pPr/>
              <a:t>7</a:t>
            </a:fld>
            <a:endParaRPr lang="en-US" noProof="0" dirty="0"/>
          </a:p>
        </p:txBody>
      </p:sp>
      <p:sp>
        <p:nvSpPr>
          <p:cNvPr id="3" name="Title 2">
            <a:extLst>
              <a:ext uri="{FF2B5EF4-FFF2-40B4-BE49-F238E27FC236}">
                <a16:creationId xmlns:a16="http://schemas.microsoft.com/office/drawing/2014/main" id="{72D0F51F-4BAC-4FA4-9251-C8E476D45718}"/>
              </a:ext>
            </a:extLst>
          </p:cNvPr>
          <p:cNvSpPr>
            <a:spLocks noGrp="1"/>
          </p:cNvSpPr>
          <p:nvPr>
            <p:ph type="title"/>
          </p:nvPr>
        </p:nvSpPr>
        <p:spPr/>
        <p:txBody>
          <a:bodyPr/>
          <a:lstStyle/>
          <a:p>
            <a:r>
              <a:rPr lang="en-US" noProof="0" dirty="0"/>
              <a:t>Solver: Ansys Mechanical Software</a:t>
            </a:r>
          </a:p>
        </p:txBody>
      </p:sp>
      <p:sp>
        <p:nvSpPr>
          <p:cNvPr id="5" name="Rectangle 4">
            <a:extLst>
              <a:ext uri="{FF2B5EF4-FFF2-40B4-BE49-F238E27FC236}">
                <a16:creationId xmlns:a16="http://schemas.microsoft.com/office/drawing/2014/main" id="{C263B911-A893-48C3-93F2-68A256531725}"/>
              </a:ext>
            </a:extLst>
          </p:cNvPr>
          <p:cNvSpPr>
            <a:spLocks noGrp="1" noChangeArrowheads="1"/>
          </p:cNvSpPr>
          <p:nvPr/>
        </p:nvSpPr>
        <p:spPr>
          <a:xfrm>
            <a:off x="396950" y="1085709"/>
            <a:ext cx="6203106" cy="52947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smtClean="0">
                <a:solidFill>
                  <a:schemeClr val="tx1"/>
                </a:solidFill>
                <a:latin typeface="+mn-lt"/>
                <a:ea typeface="+mn-ea"/>
                <a:cs typeface="+mn-cs"/>
              </a:defRPr>
            </a:lvl1pPr>
            <a:lvl2pPr marL="461963" indent="-231775" algn="l" defTabSz="914400" rtl="0" eaLnBrk="1" latinLnBrk="0" hangingPunct="1">
              <a:lnSpc>
                <a:spcPct val="90000"/>
              </a:lnSpc>
              <a:spcBef>
                <a:spcPts val="500"/>
              </a:spcBef>
              <a:buClrTx/>
              <a:buFont typeface="Calibri" panose="020F0502020204030204" pitchFamily="34" charset="0"/>
              <a:buChar char="‐"/>
              <a:defRPr lang="en-US" sz="2200" kern="1200" smtClean="0">
                <a:solidFill>
                  <a:schemeClr val="tx1"/>
                </a:solidFill>
                <a:latin typeface="+mn-lt"/>
                <a:ea typeface="+mn-ea"/>
                <a:cs typeface="+mn-cs"/>
              </a:defRPr>
            </a:lvl2pPr>
            <a:lvl3pPr marL="746125" indent="-288925" algn="l" defTabSz="914400" rtl="0" eaLnBrk="1" latinLnBrk="0" hangingPunct="1">
              <a:lnSpc>
                <a:spcPct val="90000"/>
              </a:lnSpc>
              <a:spcBef>
                <a:spcPts val="500"/>
              </a:spcBef>
              <a:buClrTx/>
              <a:buFont typeface="Wingdings" panose="05000000000000000000" pitchFamily="2" charset="2"/>
              <a:buChar char="Ø"/>
              <a:defRPr lang="en-US" sz="1600" kern="1200" smtClean="0">
                <a:solidFill>
                  <a:schemeClr val="tx1"/>
                </a:solidFill>
                <a:latin typeface="+mn-lt"/>
                <a:ea typeface="+mn-ea"/>
                <a:cs typeface="+mn-cs"/>
              </a:defRPr>
            </a:lvl3pPr>
            <a:lvl4pPr marL="969963" indent="-223838" algn="l" defTabSz="914400" rtl="0" eaLnBrk="1" latinLnBrk="0" hangingPunct="1">
              <a:lnSpc>
                <a:spcPct val="90000"/>
              </a:lnSpc>
              <a:spcBef>
                <a:spcPts val="500"/>
              </a:spcBef>
              <a:buClrTx/>
              <a:buFont typeface="Wingdings" panose="05000000000000000000" pitchFamily="2" charset="2"/>
              <a:buChar char="§"/>
              <a:defRPr lang="en-US" sz="1400" kern="1200" smtClean="0">
                <a:solidFill>
                  <a:schemeClr val="tx1"/>
                </a:solidFill>
                <a:latin typeface="+mn-lt"/>
                <a:ea typeface="+mn-ea"/>
                <a:cs typeface="+mn-cs"/>
              </a:defRPr>
            </a:lvl4pPr>
            <a:lvl5pPr marL="1203325" indent="-233363" algn="l" defTabSz="914400" rtl="0" eaLnBrk="1" latinLnBrk="0" hangingPunct="1">
              <a:lnSpc>
                <a:spcPct val="90000"/>
              </a:lnSpc>
              <a:spcBef>
                <a:spcPts val="500"/>
              </a:spcBef>
              <a:buClrTx/>
              <a:buFont typeface="Courier New" panose="02070309020205020404" pitchFamily="49" charset="0"/>
              <a:buChar char="o"/>
              <a:defRPr lang="en-US" sz="1200" b="1" kern="1200" dirty="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ct val="50000"/>
              </a:spcBef>
              <a:buFont typeface="+mj-lt"/>
              <a:buAutoNum type="arabicPeriod"/>
            </a:pPr>
            <a:r>
              <a:rPr lang="en-US" sz="2400" noProof="0" dirty="0">
                <a:latin typeface="Calibri" panose="020F0502020204030204" pitchFamily="34" charset="0"/>
                <a:cs typeface="Calibri" panose="020F0502020204030204" pitchFamily="34" charset="0"/>
              </a:rPr>
              <a:t>In Ansys workbench, open the </a:t>
            </a:r>
            <a:r>
              <a:rPr lang="en-US" sz="2400" b="1" i="1" noProof="0" dirty="0">
                <a:latin typeface="Calibri" panose="020F0502020204030204" pitchFamily="34" charset="0"/>
                <a:cs typeface="Calibri" panose="020F0502020204030204" pitchFamily="34" charset="0"/>
              </a:rPr>
              <a:t>hook_structural_analysis.wbpj </a:t>
            </a:r>
            <a:r>
              <a:rPr lang="en-US" sz="2400" noProof="0" dirty="0">
                <a:latin typeface="Calibri" panose="020F0502020204030204" pitchFamily="34" charset="0"/>
                <a:cs typeface="Calibri" panose="020F0502020204030204" pitchFamily="34" charset="0"/>
              </a:rPr>
              <a:t>file</a:t>
            </a:r>
            <a:r>
              <a:rPr lang="en-US" sz="2400" b="1" i="1" noProof="0" dirty="0">
                <a:latin typeface="Calibri" panose="020F0502020204030204" pitchFamily="34" charset="0"/>
                <a:cs typeface="Calibri" panose="020F0502020204030204" pitchFamily="34" charset="0"/>
              </a:rPr>
              <a:t> </a:t>
            </a:r>
            <a:r>
              <a:rPr lang="en-US" sz="2400" noProof="0" dirty="0">
                <a:latin typeface="Calibri" panose="020F0502020204030204" pitchFamily="34" charset="0"/>
                <a:cs typeface="Calibri" panose="020F0502020204030204" pitchFamily="34" charset="0"/>
              </a:rPr>
              <a:t>provided with this tutorial (make sure it is located in the same folder as the </a:t>
            </a:r>
            <a:r>
              <a:rPr lang="en-US" sz="2400" b="1" noProof="0" dirty="0">
                <a:latin typeface="Calibri" panose="020F0502020204030204" pitchFamily="34" charset="0"/>
                <a:cs typeface="Calibri" panose="020F0502020204030204" pitchFamily="34" charset="0"/>
              </a:rPr>
              <a:t>hook_structural_analysis_files </a:t>
            </a:r>
            <a:r>
              <a:rPr lang="en-US" sz="2400" noProof="0" dirty="0">
                <a:latin typeface="Calibri" panose="020F0502020204030204" pitchFamily="34" charset="0"/>
                <a:cs typeface="Calibri" panose="020F0502020204030204" pitchFamily="34" charset="0"/>
              </a:rPr>
              <a:t>folder)</a:t>
            </a:r>
          </a:p>
          <a:p>
            <a:pPr marL="457200" indent="-457200">
              <a:lnSpc>
                <a:spcPct val="100000"/>
              </a:lnSpc>
              <a:spcBef>
                <a:spcPct val="50000"/>
              </a:spcBef>
              <a:buFont typeface="+mj-lt"/>
              <a:buAutoNum type="arabicPeriod"/>
            </a:pPr>
            <a:r>
              <a:rPr lang="en-US" sz="2400" noProof="0" dirty="0">
                <a:solidFill>
                  <a:schemeClr val="accent4"/>
                </a:solidFill>
                <a:latin typeface="Calibri" panose="020F0502020204030204" pitchFamily="34" charset="0"/>
                <a:cs typeface="Calibri" panose="020F0502020204030204" pitchFamily="34" charset="0"/>
              </a:rPr>
              <a:t>In Ansys Workbench interface, we use Ansys Mechanical software as a solver.</a:t>
            </a:r>
          </a:p>
        </p:txBody>
      </p:sp>
      <p:pic>
        <p:nvPicPr>
          <p:cNvPr id="7" name="Picture 6">
            <a:extLst>
              <a:ext uri="{FF2B5EF4-FFF2-40B4-BE49-F238E27FC236}">
                <a16:creationId xmlns:a16="http://schemas.microsoft.com/office/drawing/2014/main" id="{F2FB3B56-881E-471E-8F32-CFA93E3C292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51896" y="2535700"/>
            <a:ext cx="4456672" cy="3543531"/>
          </a:xfrm>
          <a:prstGeom prst="rect">
            <a:avLst/>
          </a:prstGeom>
          <a:noFill/>
          <a:ln w="19050">
            <a:solidFill>
              <a:schemeClr val="bg1">
                <a:lumMod val="50000"/>
              </a:schemeClr>
            </a:solidFill>
            <a:miter lim="800000"/>
            <a:headEnd/>
            <a:tailEnd/>
          </a:ln>
        </p:spPr>
      </p:pic>
      <p:sp>
        <p:nvSpPr>
          <p:cNvPr id="6" name="Text Box 6">
            <a:extLst>
              <a:ext uri="{FF2B5EF4-FFF2-40B4-BE49-F238E27FC236}">
                <a16:creationId xmlns:a16="http://schemas.microsoft.com/office/drawing/2014/main" id="{6AAE484B-6F99-4742-A458-4B4748169662}"/>
              </a:ext>
            </a:extLst>
          </p:cNvPr>
          <p:cNvSpPr txBox="1">
            <a:spLocks noChangeArrowheads="1"/>
          </p:cNvSpPr>
          <p:nvPr/>
        </p:nvSpPr>
        <p:spPr bwMode="auto">
          <a:xfrm>
            <a:off x="8844910" y="3533027"/>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rgbClr val="FFB71B"/>
                </a:solidFill>
                <a:highlight>
                  <a:srgbClr val="000000"/>
                </a:highlight>
                <a:latin typeface="+mj-lt"/>
              </a:rPr>
              <a:t>2.</a:t>
            </a:r>
          </a:p>
        </p:txBody>
      </p:sp>
      <p:sp>
        <p:nvSpPr>
          <p:cNvPr id="9" name="Text Box 6">
            <a:extLst>
              <a:ext uri="{FF2B5EF4-FFF2-40B4-BE49-F238E27FC236}">
                <a16:creationId xmlns:a16="http://schemas.microsoft.com/office/drawing/2014/main" id="{7C6E9A10-8C05-4EA7-B6FF-9D9581A5AFB3}"/>
              </a:ext>
            </a:extLst>
          </p:cNvPr>
          <p:cNvSpPr txBox="1">
            <a:spLocks noChangeArrowheads="1"/>
          </p:cNvSpPr>
          <p:nvPr/>
        </p:nvSpPr>
        <p:spPr bwMode="auto">
          <a:xfrm>
            <a:off x="6854771" y="1363409"/>
            <a:ext cx="3834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sz="2000" b="1" noProof="0" dirty="0">
                <a:solidFill>
                  <a:srgbClr val="FFB71B"/>
                </a:solidFill>
                <a:highlight>
                  <a:srgbClr val="000000"/>
                </a:highlight>
                <a:latin typeface="+mj-lt"/>
              </a:rPr>
              <a:t>1.</a:t>
            </a:r>
          </a:p>
        </p:txBody>
      </p:sp>
    </p:spTree>
    <p:extLst>
      <p:ext uri="{BB962C8B-B14F-4D97-AF65-F5344CB8AC3E}">
        <p14:creationId xmlns:p14="http://schemas.microsoft.com/office/powerpoint/2010/main" val="3423515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1">
            <a:extLst>
              <a:ext uri="{FF2B5EF4-FFF2-40B4-BE49-F238E27FC236}">
                <a16:creationId xmlns:a16="http://schemas.microsoft.com/office/drawing/2014/main" id="{76E97A35-B787-47C0-B3DC-D4D82AFCD1D5}"/>
              </a:ext>
            </a:extLst>
          </p:cNvPr>
          <p:cNvSpPr txBox="1">
            <a:spLocks noChangeArrowheads="1"/>
          </p:cNvSpPr>
          <p:nvPr/>
        </p:nvSpPr>
        <p:spPr bwMode="auto">
          <a:xfrm>
            <a:off x="6554362" y="4114078"/>
            <a:ext cx="3391505" cy="2088000"/>
          </a:xfrm>
          <a:prstGeom prst="rect">
            <a:avLst/>
          </a:prstGeom>
          <a:noFill/>
          <a:ln w="19050"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137160" tIns="155448" rIns="137160" bIns="15544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noProof="0" dirty="0">
                <a:latin typeface="Calibri" panose="020F0502020204030204" pitchFamily="34" charset="0"/>
              </a:rPr>
              <a:t>Connection</a:t>
            </a:r>
            <a:r>
              <a:rPr lang="en-US" sz="1800" noProof="0" dirty="0">
                <a:solidFill>
                  <a:schemeClr val="tx1"/>
                </a:solidFill>
                <a:latin typeface="Calibri" panose="020F0502020204030204" pitchFamily="34" charset="0"/>
              </a:rPr>
              <a:t>_Angle	(120-150°)</a:t>
            </a:r>
          </a:p>
          <a:p>
            <a:endParaRPr lang="en-US" sz="1800" noProof="0" dirty="0">
              <a:solidFill>
                <a:schemeClr val="tx1"/>
              </a:solidFill>
              <a:latin typeface="Calibri" panose="020F0502020204030204" pitchFamily="34" charset="0"/>
            </a:endParaRPr>
          </a:p>
          <a:p>
            <a:r>
              <a:rPr lang="en-US" sz="1800" noProof="0" dirty="0">
                <a:solidFill>
                  <a:schemeClr val="tx1"/>
                </a:solidFill>
                <a:latin typeface="Calibri" panose="020F0502020204030204" pitchFamily="34" charset="0"/>
              </a:rPr>
              <a:t>Thickness 	(15-25 mm)</a:t>
            </a:r>
          </a:p>
          <a:p>
            <a:endParaRPr lang="en-US" sz="1800" noProof="0" dirty="0">
              <a:solidFill>
                <a:schemeClr val="tx1"/>
              </a:solidFill>
              <a:latin typeface="Calibri" panose="020F0502020204030204" pitchFamily="34" charset="0"/>
            </a:endParaRPr>
          </a:p>
          <a:p>
            <a:r>
              <a:rPr lang="en-US" sz="1800" noProof="0" dirty="0">
                <a:solidFill>
                  <a:schemeClr val="tx1"/>
                </a:solidFill>
                <a:latin typeface="Calibri" panose="020F0502020204030204" pitchFamily="34" charset="0"/>
              </a:rPr>
              <a:t>Depth 		(15-25 mm)</a:t>
            </a:r>
          </a:p>
          <a:p>
            <a:endParaRPr lang="en-US" sz="1800" noProof="0" dirty="0">
              <a:solidFill>
                <a:schemeClr val="tx1"/>
              </a:solidFill>
              <a:latin typeface="Calibri" panose="020F0502020204030204" pitchFamily="34" charset="0"/>
            </a:endParaRPr>
          </a:p>
          <a:p>
            <a:r>
              <a:rPr lang="en-US" sz="1800" noProof="0" dirty="0">
                <a:solidFill>
                  <a:schemeClr val="tx1"/>
                </a:solidFill>
                <a:latin typeface="Calibri" panose="020F0502020204030204" pitchFamily="34" charset="0"/>
              </a:rPr>
              <a:t>Lower_Radius 	(45-55 mm)</a:t>
            </a:r>
          </a:p>
        </p:txBody>
      </p:sp>
      <p:pic>
        <p:nvPicPr>
          <p:cNvPr id="33" name="Picture 32">
            <a:extLst>
              <a:ext uri="{FF2B5EF4-FFF2-40B4-BE49-F238E27FC236}">
                <a16:creationId xmlns:a16="http://schemas.microsoft.com/office/drawing/2014/main" id="{BA9DD797-6FED-CAF6-55CA-1FE137BE9E91}"/>
              </a:ext>
            </a:extLst>
          </p:cNvPr>
          <p:cNvPicPr>
            <a:picLocks noChangeAspect="1"/>
          </p:cNvPicPr>
          <p:nvPr/>
        </p:nvPicPr>
        <p:blipFill>
          <a:blip r:embed="rId2"/>
          <a:stretch>
            <a:fillRect/>
          </a:stretch>
        </p:blipFill>
        <p:spPr>
          <a:xfrm>
            <a:off x="10118124" y="2364367"/>
            <a:ext cx="1910512" cy="3837711"/>
          </a:xfrm>
          <a:prstGeom prst="rect">
            <a:avLst/>
          </a:prstGeom>
        </p:spPr>
      </p:pic>
      <p:pic>
        <p:nvPicPr>
          <p:cNvPr id="39" name="Picture 38">
            <a:extLst>
              <a:ext uri="{FF2B5EF4-FFF2-40B4-BE49-F238E27FC236}">
                <a16:creationId xmlns:a16="http://schemas.microsoft.com/office/drawing/2014/main" id="{125C8B4F-D482-C9C5-5305-CE78477B7359}"/>
              </a:ext>
            </a:extLst>
          </p:cNvPr>
          <p:cNvPicPr>
            <a:picLocks noChangeAspect="1"/>
          </p:cNvPicPr>
          <p:nvPr/>
        </p:nvPicPr>
        <p:blipFill rotWithShape="1">
          <a:blip r:embed="rId3"/>
          <a:srcRect l="13704" t="8108" r="13789" b="17211"/>
          <a:stretch>
            <a:fillRect/>
          </a:stretch>
        </p:blipFill>
        <p:spPr>
          <a:xfrm>
            <a:off x="4332846" y="3337719"/>
            <a:ext cx="1850900" cy="2864360"/>
          </a:xfrm>
          <a:prstGeom prst="rect">
            <a:avLst/>
          </a:prstGeom>
        </p:spPr>
      </p:pic>
      <p:pic>
        <p:nvPicPr>
          <p:cNvPr id="29" name="Picture 28">
            <a:extLst>
              <a:ext uri="{FF2B5EF4-FFF2-40B4-BE49-F238E27FC236}">
                <a16:creationId xmlns:a16="http://schemas.microsoft.com/office/drawing/2014/main" id="{EBDF3577-87D0-1CAC-F792-D7B52A4E9419}"/>
              </a:ext>
            </a:extLst>
          </p:cNvPr>
          <p:cNvPicPr>
            <a:picLocks noChangeAspect="1"/>
          </p:cNvPicPr>
          <p:nvPr/>
        </p:nvPicPr>
        <p:blipFill rotWithShape="1">
          <a:blip r:embed="rId4"/>
          <a:srcRect l="11042" r="3671" b="4540"/>
          <a:stretch/>
        </p:blipFill>
        <p:spPr>
          <a:xfrm>
            <a:off x="7157637" y="310547"/>
            <a:ext cx="1801468" cy="3461110"/>
          </a:xfrm>
          <a:prstGeom prst="rect">
            <a:avLst/>
          </a:prstGeom>
          <a:noFill/>
          <a:ln w="19050">
            <a:solidFill>
              <a:schemeClr val="bg1">
                <a:lumMod val="50000"/>
              </a:schemeClr>
            </a:solidFill>
            <a:miter lim="800000"/>
            <a:headEnd/>
            <a:tailEnd/>
          </a:ln>
        </p:spPr>
      </p:pic>
      <p:sp>
        <p:nvSpPr>
          <p:cNvPr id="2" name="Slide Number Placeholder 1">
            <a:extLst>
              <a:ext uri="{FF2B5EF4-FFF2-40B4-BE49-F238E27FC236}">
                <a16:creationId xmlns:a16="http://schemas.microsoft.com/office/drawing/2014/main" id="{04962ACD-DF04-446E-8D0D-C23CFE43B04C}"/>
              </a:ext>
            </a:extLst>
          </p:cNvPr>
          <p:cNvSpPr>
            <a:spLocks noGrp="1"/>
          </p:cNvSpPr>
          <p:nvPr>
            <p:ph type="sldNum" sz="quarter" idx="11"/>
          </p:nvPr>
        </p:nvSpPr>
        <p:spPr/>
        <p:txBody>
          <a:bodyPr/>
          <a:lstStyle/>
          <a:p>
            <a:fld id="{F0D23093-2AB0-F74C-B865-1A12A15B650E}" type="slidenum">
              <a:rPr lang="en-US" noProof="0" smtClean="0"/>
              <a:pPr/>
              <a:t>8</a:t>
            </a:fld>
            <a:endParaRPr lang="en-US" noProof="0" dirty="0"/>
          </a:p>
        </p:txBody>
      </p:sp>
      <p:sp>
        <p:nvSpPr>
          <p:cNvPr id="3" name="Title 2">
            <a:extLst>
              <a:ext uri="{FF2B5EF4-FFF2-40B4-BE49-F238E27FC236}">
                <a16:creationId xmlns:a16="http://schemas.microsoft.com/office/drawing/2014/main" id="{64BAC209-A214-4BFE-A1F4-FBDFFDDF21F2}"/>
              </a:ext>
            </a:extLst>
          </p:cNvPr>
          <p:cNvSpPr>
            <a:spLocks noGrp="1"/>
          </p:cNvSpPr>
          <p:nvPr>
            <p:ph type="title"/>
          </p:nvPr>
        </p:nvSpPr>
        <p:spPr/>
        <p:txBody>
          <a:bodyPr/>
          <a:lstStyle/>
          <a:p>
            <a:r>
              <a:rPr lang="en-US" noProof="0" dirty="0"/>
              <a:t>Input Parameters: Geometry</a:t>
            </a:r>
          </a:p>
        </p:txBody>
      </p:sp>
      <p:sp>
        <p:nvSpPr>
          <p:cNvPr id="8" name="Oval 7">
            <a:extLst>
              <a:ext uri="{FF2B5EF4-FFF2-40B4-BE49-F238E27FC236}">
                <a16:creationId xmlns:a16="http://schemas.microsoft.com/office/drawing/2014/main" id="{42728B2A-FEF5-4906-8E6E-7A39653F1E82}"/>
              </a:ext>
            </a:extLst>
          </p:cNvPr>
          <p:cNvSpPr>
            <a:spLocks noChangeArrowheads="1"/>
          </p:cNvSpPr>
          <p:nvPr/>
        </p:nvSpPr>
        <p:spPr bwMode="auto">
          <a:xfrm>
            <a:off x="5795714" y="5283421"/>
            <a:ext cx="460375" cy="236537"/>
          </a:xfrm>
          <a:prstGeom prst="ellipse">
            <a:avLst/>
          </a:prstGeom>
          <a:noFill/>
          <a:ln w="28575"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lIns="137160" tIns="155448" rIns="137160" bIns="155448"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dirty="0">
              <a:solidFill>
                <a:schemeClr val="tx1"/>
              </a:solidFill>
              <a:latin typeface="Calibri" panose="020F0502020204030204" pitchFamily="34" charset="0"/>
            </a:endParaRPr>
          </a:p>
        </p:txBody>
      </p:sp>
      <p:sp>
        <p:nvSpPr>
          <p:cNvPr id="15" name="Oval 14">
            <a:extLst>
              <a:ext uri="{FF2B5EF4-FFF2-40B4-BE49-F238E27FC236}">
                <a16:creationId xmlns:a16="http://schemas.microsoft.com/office/drawing/2014/main" id="{19546F00-D349-4547-92E8-76CE12F1A507}"/>
              </a:ext>
            </a:extLst>
          </p:cNvPr>
          <p:cNvSpPr>
            <a:spLocks noChangeArrowheads="1"/>
          </p:cNvSpPr>
          <p:nvPr/>
        </p:nvSpPr>
        <p:spPr bwMode="auto">
          <a:xfrm>
            <a:off x="5677410" y="5904256"/>
            <a:ext cx="540579" cy="232605"/>
          </a:xfrm>
          <a:prstGeom prst="ellipse">
            <a:avLst/>
          </a:prstGeom>
          <a:noFill/>
          <a:ln w="28575"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lIns="137160" tIns="155448" rIns="137160" bIns="155448"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dirty="0">
              <a:solidFill>
                <a:schemeClr val="tx1"/>
              </a:solidFill>
              <a:latin typeface="Calibri" panose="020F0502020204030204" pitchFamily="34" charset="0"/>
            </a:endParaRPr>
          </a:p>
        </p:txBody>
      </p:sp>
      <p:sp>
        <p:nvSpPr>
          <p:cNvPr id="18" name="Line 5">
            <a:extLst>
              <a:ext uri="{FF2B5EF4-FFF2-40B4-BE49-F238E27FC236}">
                <a16:creationId xmlns:a16="http://schemas.microsoft.com/office/drawing/2014/main" id="{DF59C062-932B-4D5E-B258-AAD3CF61FB09}"/>
              </a:ext>
            </a:extLst>
          </p:cNvPr>
          <p:cNvSpPr>
            <a:spLocks noChangeShapeType="1"/>
          </p:cNvSpPr>
          <p:nvPr/>
        </p:nvSpPr>
        <p:spPr bwMode="auto">
          <a:xfrm>
            <a:off x="6187939" y="5992438"/>
            <a:ext cx="488142" cy="77091"/>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p>
        </p:txBody>
      </p:sp>
      <p:sp>
        <p:nvSpPr>
          <p:cNvPr id="19" name="Line 5">
            <a:extLst>
              <a:ext uri="{FF2B5EF4-FFF2-40B4-BE49-F238E27FC236}">
                <a16:creationId xmlns:a16="http://schemas.microsoft.com/office/drawing/2014/main" id="{33FC8EE1-14F1-47A2-AC36-CB0FAA8B3DEA}"/>
              </a:ext>
            </a:extLst>
          </p:cNvPr>
          <p:cNvSpPr>
            <a:spLocks noChangeShapeType="1"/>
          </p:cNvSpPr>
          <p:nvPr/>
        </p:nvSpPr>
        <p:spPr bwMode="auto">
          <a:xfrm flipH="1">
            <a:off x="9601200" y="3358810"/>
            <a:ext cx="1503686" cy="2088000"/>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p>
        </p:txBody>
      </p:sp>
      <p:sp>
        <p:nvSpPr>
          <p:cNvPr id="20" name="Line 5">
            <a:extLst>
              <a:ext uri="{FF2B5EF4-FFF2-40B4-BE49-F238E27FC236}">
                <a16:creationId xmlns:a16="http://schemas.microsoft.com/office/drawing/2014/main" id="{20813162-6F5B-47AC-8969-E4C3F0A1C23D}"/>
              </a:ext>
            </a:extLst>
          </p:cNvPr>
          <p:cNvSpPr>
            <a:spLocks noChangeShapeType="1"/>
          </p:cNvSpPr>
          <p:nvPr/>
        </p:nvSpPr>
        <p:spPr bwMode="auto">
          <a:xfrm flipV="1">
            <a:off x="5763408" y="4426292"/>
            <a:ext cx="909163" cy="198246"/>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p>
        </p:txBody>
      </p:sp>
      <p:sp>
        <p:nvSpPr>
          <p:cNvPr id="21" name="Line 5">
            <a:extLst>
              <a:ext uri="{FF2B5EF4-FFF2-40B4-BE49-F238E27FC236}">
                <a16:creationId xmlns:a16="http://schemas.microsoft.com/office/drawing/2014/main" id="{7C8D184A-702E-409B-8D31-53EE1EE201D9}"/>
              </a:ext>
            </a:extLst>
          </p:cNvPr>
          <p:cNvSpPr>
            <a:spLocks noChangeShapeType="1"/>
          </p:cNvSpPr>
          <p:nvPr/>
        </p:nvSpPr>
        <p:spPr bwMode="auto">
          <a:xfrm flipV="1">
            <a:off x="6242864" y="5006305"/>
            <a:ext cx="460374" cy="303546"/>
          </a:xfrm>
          <a:prstGeom prst="line">
            <a:avLst/>
          </a:prstGeom>
          <a:solidFill>
            <a:schemeClr val="accent2"/>
          </a:solidFill>
          <a:ln w="25400" cap="sq" cmpd="sng" algn="ctr">
            <a:solidFill>
              <a:schemeClr val="accent1"/>
            </a:solidFill>
            <a:prstDash val="solid"/>
            <a:round/>
            <a:headEnd type="none" w="med" len="med"/>
            <a:tailEnd type="triangle" w="lg" len="lg"/>
          </a:ln>
          <a:effectLst/>
        </p:spPr>
        <p:txBody>
          <a:bodyPr/>
          <a:lstStyle/>
          <a:p>
            <a:endParaRPr lang="en-US" noProof="0" dirty="0"/>
          </a:p>
        </p:txBody>
      </p:sp>
      <p:sp>
        <p:nvSpPr>
          <p:cNvPr id="4" name="Rectangle 3">
            <a:extLst>
              <a:ext uri="{FF2B5EF4-FFF2-40B4-BE49-F238E27FC236}">
                <a16:creationId xmlns:a16="http://schemas.microsoft.com/office/drawing/2014/main" id="{8B8BBD7C-6F8B-4ED8-9AAB-F88C71F6B81C}"/>
              </a:ext>
            </a:extLst>
          </p:cNvPr>
          <p:cNvSpPr>
            <a:spLocks noGrp="1" noChangeArrowheads="1"/>
          </p:cNvSpPr>
          <p:nvPr/>
        </p:nvSpPr>
        <p:spPr>
          <a:xfrm>
            <a:off x="407576" y="842444"/>
            <a:ext cx="6437254" cy="55964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smtClean="0">
                <a:solidFill>
                  <a:schemeClr val="tx1"/>
                </a:solidFill>
                <a:latin typeface="+mn-lt"/>
                <a:ea typeface="+mn-ea"/>
                <a:cs typeface="+mn-cs"/>
              </a:defRPr>
            </a:lvl1pPr>
            <a:lvl2pPr marL="461963" indent="-231775" algn="l" defTabSz="914400" rtl="0" eaLnBrk="1" latinLnBrk="0" hangingPunct="1">
              <a:lnSpc>
                <a:spcPct val="90000"/>
              </a:lnSpc>
              <a:spcBef>
                <a:spcPts val="500"/>
              </a:spcBef>
              <a:buClrTx/>
              <a:buFont typeface="Calibri" panose="020F0502020204030204" pitchFamily="34" charset="0"/>
              <a:buChar char="‐"/>
              <a:defRPr lang="en-US" sz="2200" kern="1200" smtClean="0">
                <a:solidFill>
                  <a:schemeClr val="tx1"/>
                </a:solidFill>
                <a:latin typeface="+mn-lt"/>
                <a:ea typeface="+mn-ea"/>
                <a:cs typeface="+mn-cs"/>
              </a:defRPr>
            </a:lvl2pPr>
            <a:lvl3pPr marL="746125" indent="-288925" algn="l" defTabSz="914400" rtl="0" eaLnBrk="1" latinLnBrk="0" hangingPunct="1">
              <a:lnSpc>
                <a:spcPct val="90000"/>
              </a:lnSpc>
              <a:spcBef>
                <a:spcPts val="500"/>
              </a:spcBef>
              <a:buClrTx/>
              <a:buFont typeface="Wingdings" panose="05000000000000000000" pitchFamily="2" charset="2"/>
              <a:buChar char="Ø"/>
              <a:defRPr lang="en-US" sz="1600" kern="1200" smtClean="0">
                <a:solidFill>
                  <a:schemeClr val="tx1"/>
                </a:solidFill>
                <a:latin typeface="+mn-lt"/>
                <a:ea typeface="+mn-ea"/>
                <a:cs typeface="+mn-cs"/>
              </a:defRPr>
            </a:lvl3pPr>
            <a:lvl4pPr marL="969963" indent="-223838" algn="l" defTabSz="914400" rtl="0" eaLnBrk="1" latinLnBrk="0" hangingPunct="1">
              <a:lnSpc>
                <a:spcPct val="90000"/>
              </a:lnSpc>
              <a:spcBef>
                <a:spcPts val="500"/>
              </a:spcBef>
              <a:buClrTx/>
              <a:buFont typeface="Wingdings" panose="05000000000000000000" pitchFamily="2" charset="2"/>
              <a:buChar char="§"/>
              <a:defRPr lang="en-US" sz="1400" kern="1200" smtClean="0">
                <a:solidFill>
                  <a:schemeClr val="tx1"/>
                </a:solidFill>
                <a:latin typeface="+mn-lt"/>
                <a:ea typeface="+mn-ea"/>
                <a:cs typeface="+mn-cs"/>
              </a:defRPr>
            </a:lvl4pPr>
            <a:lvl5pPr marL="1203325" indent="-233363" algn="l" defTabSz="914400" rtl="0" eaLnBrk="1" latinLnBrk="0" hangingPunct="1">
              <a:lnSpc>
                <a:spcPct val="90000"/>
              </a:lnSpc>
              <a:spcBef>
                <a:spcPts val="500"/>
              </a:spcBef>
              <a:buClrTx/>
              <a:buFont typeface="Courier New" panose="02070309020205020404" pitchFamily="49" charset="0"/>
              <a:buChar char="o"/>
              <a:defRPr lang="en-US" sz="1200" b="1" kern="1200" dirty="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1775" indent="-231775">
              <a:lnSpc>
                <a:spcPct val="100000"/>
              </a:lnSpc>
              <a:spcBef>
                <a:spcPct val="50000"/>
              </a:spcBef>
            </a:pPr>
            <a:r>
              <a:rPr lang="en-US" sz="2000" noProof="0" dirty="0">
                <a:latin typeface="Calibri" panose="020F0502020204030204" pitchFamily="34" charset="0"/>
                <a:cs typeface="Calibri" panose="020F0502020204030204" pitchFamily="34" charset="0"/>
              </a:rPr>
              <a:t>Right-click on the </a:t>
            </a:r>
            <a:r>
              <a:rPr lang="en-US" sz="2000" b="1" i="1" noProof="0" dirty="0">
                <a:latin typeface="Calibri" panose="020F0502020204030204" pitchFamily="34" charset="0"/>
                <a:cs typeface="Calibri" panose="020F0502020204030204" pitchFamily="34" charset="0"/>
              </a:rPr>
              <a:t>Geometry</a:t>
            </a:r>
            <a:r>
              <a:rPr lang="en-US" sz="2000" noProof="0" dirty="0">
                <a:latin typeface="Calibri" panose="020F0502020204030204" pitchFamily="34" charset="0"/>
                <a:cs typeface="Calibri" panose="020F0502020204030204" pitchFamily="34" charset="0"/>
              </a:rPr>
              <a:t> cell and open Discovery to review the Design parameters. </a:t>
            </a:r>
          </a:p>
          <a:p>
            <a:pPr marL="231775" indent="-231775">
              <a:lnSpc>
                <a:spcPct val="100000"/>
              </a:lnSpc>
              <a:spcBef>
                <a:spcPct val="50000"/>
              </a:spcBef>
            </a:pPr>
            <a:r>
              <a:rPr lang="en-US" sz="2000" noProof="0" dirty="0">
                <a:latin typeface="Calibri" panose="020F0502020204030204" pitchFamily="34" charset="0"/>
                <a:cs typeface="Calibri" panose="020F0502020204030204" pitchFamily="34" charset="0"/>
              </a:rPr>
              <a:t>History tracking records your changes in block of script – you can play back the operations and makes changes to settings and parameters.</a:t>
            </a:r>
          </a:p>
          <a:p>
            <a:pPr marL="231775" indent="-231775">
              <a:lnSpc>
                <a:spcPct val="100000"/>
              </a:lnSpc>
              <a:spcBef>
                <a:spcPct val="50000"/>
              </a:spcBef>
            </a:pPr>
            <a:r>
              <a:rPr lang="en-US" sz="2000" noProof="0" dirty="0">
                <a:latin typeface="Calibri" panose="020F0502020204030204" pitchFamily="34" charset="0"/>
                <a:cs typeface="Calibri" panose="020F0502020204030204" pitchFamily="34" charset="0"/>
              </a:rPr>
              <a:t>In history tracking, expand the sketch section to visualize steps that have been defined as parameters</a:t>
            </a:r>
          </a:p>
        </p:txBody>
      </p:sp>
      <p:pic>
        <p:nvPicPr>
          <p:cNvPr id="25" name="Picture 24">
            <a:extLst>
              <a:ext uri="{FF2B5EF4-FFF2-40B4-BE49-F238E27FC236}">
                <a16:creationId xmlns:a16="http://schemas.microsoft.com/office/drawing/2014/main" id="{3F63D943-62CC-2D8A-BCFF-282A883F0E12}"/>
              </a:ext>
            </a:extLst>
          </p:cNvPr>
          <p:cNvPicPr>
            <a:picLocks noChangeAspect="1"/>
          </p:cNvPicPr>
          <p:nvPr/>
        </p:nvPicPr>
        <p:blipFill>
          <a:blip r:embed="rId5"/>
          <a:stretch>
            <a:fillRect/>
          </a:stretch>
        </p:blipFill>
        <p:spPr>
          <a:xfrm>
            <a:off x="839416" y="3429000"/>
            <a:ext cx="2641580" cy="2738781"/>
          </a:xfrm>
          <a:prstGeom prst="rect">
            <a:avLst/>
          </a:prstGeom>
          <a:noFill/>
          <a:ln w="19050">
            <a:solidFill>
              <a:schemeClr val="bg1">
                <a:lumMod val="50000"/>
              </a:schemeClr>
            </a:solidFill>
            <a:miter lim="800000"/>
            <a:headEnd/>
            <a:tailEnd/>
          </a:ln>
        </p:spPr>
      </p:pic>
      <p:pic>
        <p:nvPicPr>
          <p:cNvPr id="31" name="Picture 30">
            <a:extLst>
              <a:ext uri="{FF2B5EF4-FFF2-40B4-BE49-F238E27FC236}">
                <a16:creationId xmlns:a16="http://schemas.microsoft.com/office/drawing/2014/main" id="{5FCCCD95-6406-C7CC-D7CD-230924E7A664}"/>
              </a:ext>
            </a:extLst>
          </p:cNvPr>
          <p:cNvPicPr>
            <a:picLocks noChangeAspect="1"/>
          </p:cNvPicPr>
          <p:nvPr/>
        </p:nvPicPr>
        <p:blipFill>
          <a:blip r:embed="rId6"/>
          <a:stretch>
            <a:fillRect/>
          </a:stretch>
        </p:blipFill>
        <p:spPr>
          <a:xfrm>
            <a:off x="9271912" y="835085"/>
            <a:ext cx="1801468" cy="1493475"/>
          </a:xfrm>
          <a:prstGeom prst="rect">
            <a:avLst/>
          </a:prstGeom>
          <a:noFill/>
          <a:ln w="19050">
            <a:solidFill>
              <a:schemeClr val="bg1">
                <a:lumMod val="50000"/>
              </a:schemeClr>
            </a:solidFill>
            <a:miter lim="800000"/>
            <a:headEnd/>
            <a:tailEnd/>
          </a:ln>
        </p:spPr>
      </p:pic>
      <p:sp>
        <p:nvSpPr>
          <p:cNvPr id="40" name="Oval 39">
            <a:extLst>
              <a:ext uri="{FF2B5EF4-FFF2-40B4-BE49-F238E27FC236}">
                <a16:creationId xmlns:a16="http://schemas.microsoft.com/office/drawing/2014/main" id="{EF1D35EB-6A2C-C22A-2D09-B7B55E199002}"/>
              </a:ext>
            </a:extLst>
          </p:cNvPr>
          <p:cNvSpPr>
            <a:spLocks noChangeArrowheads="1"/>
          </p:cNvSpPr>
          <p:nvPr/>
        </p:nvSpPr>
        <p:spPr bwMode="auto">
          <a:xfrm>
            <a:off x="5303034" y="4555558"/>
            <a:ext cx="460375" cy="236537"/>
          </a:xfrm>
          <a:prstGeom prst="ellipse">
            <a:avLst/>
          </a:prstGeom>
          <a:noFill/>
          <a:ln w="28575"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lIns="137160" tIns="155448" rIns="137160" bIns="155448"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00" noProof="0" dirty="0">
              <a:solidFill>
                <a:schemeClr val="tx1"/>
              </a:solidFill>
              <a:latin typeface="Calibri" panose="020F0502020204030204" pitchFamily="34" charset="0"/>
            </a:endParaRPr>
          </a:p>
        </p:txBody>
      </p:sp>
      <p:sp>
        <p:nvSpPr>
          <p:cNvPr id="49" name="Line 5">
            <a:extLst>
              <a:ext uri="{FF2B5EF4-FFF2-40B4-BE49-F238E27FC236}">
                <a16:creationId xmlns:a16="http://schemas.microsoft.com/office/drawing/2014/main" id="{9760379E-1D27-29ED-A895-16373CBEC03E}"/>
              </a:ext>
            </a:extLst>
          </p:cNvPr>
          <p:cNvSpPr>
            <a:spLocks noChangeShapeType="1"/>
          </p:cNvSpPr>
          <p:nvPr/>
        </p:nvSpPr>
        <p:spPr bwMode="auto">
          <a:xfrm flipH="1" flipV="1">
            <a:off x="11021391" y="3208703"/>
            <a:ext cx="103978" cy="114300"/>
          </a:xfrm>
          <a:prstGeom prst="line">
            <a:avLst/>
          </a:prstGeom>
          <a:solidFill>
            <a:schemeClr val="accent2"/>
          </a:solidFill>
          <a:ln w="9525" cap="sq" cmpd="sng" algn="ctr">
            <a:solidFill>
              <a:schemeClr val="accent1"/>
            </a:solidFill>
            <a:prstDash val="sysDash"/>
            <a:round/>
            <a:headEnd type="none" w="med" len="med"/>
            <a:tailEnd type="none" w="med" len="med"/>
          </a:ln>
          <a:effectLst/>
        </p:spPr>
        <p:txBody>
          <a:bodyPr/>
          <a:lstStyle/>
          <a:p>
            <a:endParaRPr lang="en-US" noProof="0" dirty="0"/>
          </a:p>
        </p:txBody>
      </p:sp>
    </p:spTree>
    <p:extLst>
      <p:ext uri="{BB962C8B-B14F-4D97-AF65-F5344CB8AC3E}">
        <p14:creationId xmlns:p14="http://schemas.microsoft.com/office/powerpoint/2010/main" val="421307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067A1-3852-A8DD-EEF9-607706C88AED}"/>
              </a:ext>
            </a:extLst>
          </p:cNvPr>
          <p:cNvSpPr>
            <a:spLocks noGrp="1"/>
          </p:cNvSpPr>
          <p:nvPr>
            <p:ph type="title"/>
          </p:nvPr>
        </p:nvSpPr>
        <p:spPr/>
        <p:txBody>
          <a:bodyPr/>
          <a:lstStyle/>
          <a:p>
            <a:r>
              <a:rPr lang="en-US" noProof="0" dirty="0">
                <a:ea typeface="Calibri"/>
                <a:cs typeface="Calibri"/>
              </a:rPr>
              <a:t>Note on Named Selections in the Ansys Discovery tool</a:t>
            </a:r>
            <a:endParaRPr lang="en-US" noProof="0" dirty="0"/>
          </a:p>
        </p:txBody>
      </p:sp>
      <p:sp>
        <p:nvSpPr>
          <p:cNvPr id="5" name="Content Placeholder 4">
            <a:extLst>
              <a:ext uri="{FF2B5EF4-FFF2-40B4-BE49-F238E27FC236}">
                <a16:creationId xmlns:a16="http://schemas.microsoft.com/office/drawing/2014/main" id="{DC75F4D7-9363-8C05-7354-A6CAB1A26E1B}"/>
              </a:ext>
            </a:extLst>
          </p:cNvPr>
          <p:cNvSpPr>
            <a:spLocks noGrp="1"/>
          </p:cNvSpPr>
          <p:nvPr>
            <p:ph sz="half" idx="1"/>
          </p:nvPr>
        </p:nvSpPr>
        <p:spPr/>
        <p:txBody>
          <a:bodyPr/>
          <a:lstStyle/>
          <a:p>
            <a:pPr marL="0" indent="0">
              <a:buNone/>
            </a:pPr>
            <a:r>
              <a:rPr lang="en-US" noProof="0" dirty="0">
                <a:solidFill>
                  <a:schemeClr val="accent4"/>
                </a:solidFill>
              </a:rPr>
              <a:t>To maintain geometric association of the loads, boundary conditions, and mesh settings in </a:t>
            </a:r>
            <a:r>
              <a:rPr lang="en-US" dirty="0">
                <a:solidFill>
                  <a:schemeClr val="accent4"/>
                </a:solidFill>
              </a:rPr>
              <a:t>the Ansys </a:t>
            </a:r>
            <a:r>
              <a:rPr lang="en-US" noProof="0" dirty="0">
                <a:solidFill>
                  <a:schemeClr val="accent4"/>
                </a:solidFill>
              </a:rPr>
              <a:t>Mechanical software, Named Selections are created in the Ansys Discovery tool as part of the History Tracking</a:t>
            </a:r>
          </a:p>
          <a:p>
            <a:endParaRPr lang="en-US" noProof="0" dirty="0">
              <a:solidFill>
                <a:schemeClr val="accent4"/>
              </a:solidFill>
            </a:endParaRPr>
          </a:p>
          <a:p>
            <a:pPr marL="0" indent="0">
              <a:buNone/>
            </a:pPr>
            <a:r>
              <a:rPr lang="en-US" b="1" noProof="0" dirty="0">
                <a:solidFill>
                  <a:schemeClr val="accent4"/>
                </a:solidFill>
              </a:rPr>
              <a:t>Close the Ansys Discovery software</a:t>
            </a:r>
          </a:p>
        </p:txBody>
      </p:sp>
      <p:pic>
        <p:nvPicPr>
          <p:cNvPr id="7" name="Content Placeholder 6">
            <a:extLst>
              <a:ext uri="{FF2B5EF4-FFF2-40B4-BE49-F238E27FC236}">
                <a16:creationId xmlns:a16="http://schemas.microsoft.com/office/drawing/2014/main" id="{535E924B-DF9E-F305-DFF1-F7C06B888115}"/>
              </a:ext>
            </a:extLst>
          </p:cNvPr>
          <p:cNvPicPr>
            <a:picLocks noGrp="1" noChangeAspect="1"/>
          </p:cNvPicPr>
          <p:nvPr>
            <p:ph sz="half" idx="2"/>
          </p:nvPr>
        </p:nvPicPr>
        <p:blipFill>
          <a:blip r:embed="rId2"/>
          <a:stretch>
            <a:fillRect/>
          </a:stretch>
        </p:blipFill>
        <p:spPr>
          <a:xfrm>
            <a:off x="6324600" y="1637588"/>
            <a:ext cx="5251450" cy="4344824"/>
          </a:xfrm>
          <a:prstGeom prst="rect">
            <a:avLst/>
          </a:prstGeom>
        </p:spPr>
      </p:pic>
    </p:spTree>
    <p:extLst>
      <p:ext uri="{BB962C8B-B14F-4D97-AF65-F5344CB8AC3E}">
        <p14:creationId xmlns:p14="http://schemas.microsoft.com/office/powerpoint/2010/main" val="2455111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EA95693B-F4F6-40E4-AAC3-0C6016CC0A2E}" vid="{E4EA6F39-EDF9-497A-94BC-4553D7436ED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2025-AER-Ansys Endorsed-PPT-Template-Internal</Template>
  <TotalTime>14</TotalTime>
  <Words>3167</Words>
  <Application>Microsoft Office PowerPoint</Application>
  <PresentationFormat>Widescreen</PresentationFormat>
  <Paragraphs>368</Paragraphs>
  <Slides>49</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Wingdings</vt:lpstr>
      <vt:lpstr>Courier New</vt:lpstr>
      <vt:lpstr>Arial Narrow</vt:lpstr>
      <vt:lpstr>Calibri</vt:lpstr>
      <vt:lpstr>Arial</vt:lpstr>
      <vt:lpstr>Ansys - Slide Master</vt:lpstr>
      <vt:lpstr>PowerPoint Presentation</vt:lpstr>
      <vt:lpstr>Learning Objectives</vt:lpstr>
      <vt:lpstr>Introduction</vt:lpstr>
      <vt:lpstr>Problem Description</vt:lpstr>
      <vt:lpstr>Before You Start</vt:lpstr>
      <vt:lpstr>Key Best Practice to prepare model(s) for Process Integration</vt:lpstr>
      <vt:lpstr>Solver: Ansys Mechanical Software</vt:lpstr>
      <vt:lpstr>Input Parameters: Geometry</vt:lpstr>
      <vt:lpstr>Note on Named Selections in the Ansys Discovery tool</vt:lpstr>
      <vt:lpstr>Boundary Conditions</vt:lpstr>
      <vt:lpstr>Meshing set up</vt:lpstr>
      <vt:lpstr>Output Parameters</vt:lpstr>
      <vt:lpstr>Update and Go to Ansys optiSLang tool </vt:lpstr>
      <vt:lpstr>Process Integration in Ansys optiSLang tool</vt:lpstr>
      <vt:lpstr>Project Status</vt:lpstr>
      <vt:lpstr>Process Integration</vt:lpstr>
      <vt:lpstr>Definition of Input Parameters</vt:lpstr>
      <vt:lpstr>Rename System</vt:lpstr>
      <vt:lpstr>The Solver Chain</vt:lpstr>
      <vt:lpstr>Sensitivity Analysis using the Adaptive MOP (Metamodel of Optimal Prognosis) </vt:lpstr>
      <vt:lpstr>Sensitivity Analysis</vt:lpstr>
      <vt:lpstr>Parameterize Inputs</vt:lpstr>
      <vt:lpstr>Definition of Objectives and Constraints</vt:lpstr>
      <vt:lpstr>Definition of Objectives and Constraints</vt:lpstr>
      <vt:lpstr>Scaling of Objectives and Constraints</vt:lpstr>
      <vt:lpstr>Definition of Design of Experiments Scheme</vt:lpstr>
      <vt:lpstr>Adaptative Metamodel of Optimal Prognosis for Sensitivity analysis and Optimization</vt:lpstr>
      <vt:lpstr>Definition of Design of Experiments Scheme</vt:lpstr>
      <vt:lpstr>The Sensitivity Flow</vt:lpstr>
      <vt:lpstr>Tips for Sensitivity analysis</vt:lpstr>
      <vt:lpstr>MOP Settings</vt:lpstr>
      <vt:lpstr>Configuring parallel computing and license usage</vt:lpstr>
      <vt:lpstr>Running the Sensitivity Analysis</vt:lpstr>
      <vt:lpstr>Results of the Sensitivity Analysis</vt:lpstr>
      <vt:lpstr>Optimization with One-Click-Optimization (OCO) on Metamodel of Optimal Prognosis (MOP)   </vt:lpstr>
      <vt:lpstr>Ansys optiSLang tool Optimization Algorithms: Concepts   </vt:lpstr>
      <vt:lpstr>Optimization using MOP</vt:lpstr>
      <vt:lpstr>Optimization using MOP</vt:lpstr>
      <vt:lpstr>Checking of Objectives and Constraints</vt:lpstr>
      <vt:lpstr>Optimization using MOP</vt:lpstr>
      <vt:lpstr>Optimization using MOP</vt:lpstr>
      <vt:lpstr>Optimization using MOP</vt:lpstr>
      <vt:lpstr>Optimization using MOP</vt:lpstr>
      <vt:lpstr>Optimization using MOP</vt:lpstr>
      <vt:lpstr>Optimization using MOP</vt:lpstr>
      <vt:lpstr>Initial vs. Optimal Design</vt:lpstr>
      <vt:lpstr>Summary of Tutorial and extension </vt:lpstr>
      <vt:lpstr>Ansys Education Resources Feedback Survey</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Kaitlin Tyler</dc:creator>
  <cp:lastModifiedBy>Kaitlin Tyler</cp:lastModifiedBy>
  <cp:revision>1</cp:revision>
  <dcterms:created xsi:type="dcterms:W3CDTF">2025-08-28T18:44:42Z</dcterms:created>
  <dcterms:modified xsi:type="dcterms:W3CDTF">2025-09-09T16:26:53Z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