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0"/>
  </p:notesMasterIdLst>
  <p:sldIdLst>
    <p:sldId id="256" r:id="rId5"/>
    <p:sldId id="308" r:id="rId6"/>
    <p:sldId id="749" r:id="rId7"/>
    <p:sldId id="735" r:id="rId8"/>
    <p:sldId id="764" r:id="rId9"/>
    <p:sldId id="750" r:id="rId10"/>
    <p:sldId id="736" r:id="rId11"/>
    <p:sldId id="738" r:id="rId12"/>
    <p:sldId id="748" r:id="rId13"/>
    <p:sldId id="739" r:id="rId14"/>
    <p:sldId id="756" r:id="rId15"/>
    <p:sldId id="772" r:id="rId16"/>
    <p:sldId id="773" r:id="rId17"/>
    <p:sldId id="740" r:id="rId18"/>
    <p:sldId id="741" r:id="rId19"/>
    <p:sldId id="751" r:id="rId20"/>
    <p:sldId id="746" r:id="rId21"/>
    <p:sldId id="753" r:id="rId22"/>
    <p:sldId id="757" r:id="rId23"/>
    <p:sldId id="754" r:id="rId24"/>
    <p:sldId id="759" r:id="rId25"/>
    <p:sldId id="768" r:id="rId26"/>
    <p:sldId id="761" r:id="rId27"/>
    <p:sldId id="763" r:id="rId28"/>
    <p:sldId id="767" r:id="rId29"/>
    <p:sldId id="755" r:id="rId30"/>
    <p:sldId id="762" r:id="rId31"/>
    <p:sldId id="769" r:id="rId32"/>
    <p:sldId id="774" r:id="rId33"/>
    <p:sldId id="775" r:id="rId34"/>
    <p:sldId id="776" r:id="rId35"/>
    <p:sldId id="777" r:id="rId36"/>
    <p:sldId id="778" r:id="rId37"/>
    <p:sldId id="770" r:id="rId38"/>
    <p:sldId id="771" r:id="rId39"/>
  </p:sldIdLst>
  <p:sldSz cx="12192000" cy="6858000"/>
  <p:notesSz cx="6858000" cy="9144000"/>
  <p:embeddedFontLst>
    <p:embeddedFont>
      <p:font typeface="Cambria Math" panose="02040503050406030204" pitchFamily="18" charset="0"/>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C4C438F-6179-4C14-B194-6D74E897EE5D}">
          <p14:sldIdLst>
            <p14:sldId id="256"/>
            <p14:sldId id="308"/>
            <p14:sldId id="749"/>
            <p14:sldId id="735"/>
            <p14:sldId id="764"/>
            <p14:sldId id="750"/>
            <p14:sldId id="736"/>
            <p14:sldId id="738"/>
            <p14:sldId id="748"/>
            <p14:sldId id="739"/>
            <p14:sldId id="756"/>
            <p14:sldId id="772"/>
            <p14:sldId id="773"/>
            <p14:sldId id="740"/>
            <p14:sldId id="741"/>
            <p14:sldId id="751"/>
            <p14:sldId id="746"/>
            <p14:sldId id="753"/>
            <p14:sldId id="757"/>
            <p14:sldId id="754"/>
            <p14:sldId id="759"/>
            <p14:sldId id="768"/>
            <p14:sldId id="761"/>
            <p14:sldId id="763"/>
            <p14:sldId id="767"/>
            <p14:sldId id="755"/>
            <p14:sldId id="762"/>
            <p14:sldId id="769"/>
            <p14:sldId id="774"/>
            <p14:sldId id="775"/>
            <p14:sldId id="776"/>
            <p14:sldId id="777"/>
            <p14:sldId id="778"/>
            <p14:sldId id="770"/>
            <p14:sldId id="7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D0A2220-0EBA-2F4D-3D02-3C296A7C66A8}" name="Janos Plocher" initials="JP" userId="S::jplocher@synopsys.com::41499b9d-dd57-4b03-9c2a-ff595e6f6040" providerId="AD"/>
  <p188:author id="{4749984B-56B6-545B-D82A-0F2205AEF1F0}" name="Kaitlin Tyler" initials="KT" userId="S::ktyler@synopsys.com::9fe895bd-0629-4884-9289-afe88e7d707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2A82"/>
    <a:srgbClr val="FFB71B"/>
    <a:srgbClr val="AAAA00"/>
    <a:srgbClr val="817E00"/>
    <a:srgbClr val="FFED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EA8251-BE84-492E-B320-403C9DC59147}" v="4" dt="2026-03-27T13:29:00.126"/>
    <p1510:client id="{8B96C757-A539-4031-BB98-776D95B05412}" v="2" dt="2026-03-27T16:24:16.468"/>
    <p1510:client id="{97269C41-E0B6-17C0-F954-0E325ADFEF7F}" v="147" dt="2026-03-27T13:27:39.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2" d="100"/>
          <a:sy n="152" d="100"/>
        </p:scale>
        <p:origin x="604" y="1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3/27/2026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ansyshelp.ansys.com/account/secured?returnurl=/Views/Secured/corp/v252/en/wb_sim/ds_Solver_Controls.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DE" b="1"/>
                  <a:t>Governing Equations Linear Case</a:t>
                </a:r>
              </a:p>
              <a:p>
                <a:endParaRPr lang="en-DE"/>
              </a:p>
              <a:p>
                <a:pPr fontAlgn="t"/>
                <a:r>
                  <a:rPr lang="en-US" sz="1200" b="1" i="0" kern="1200">
                    <a:solidFill>
                      <a:schemeClr val="tx1"/>
                    </a:solidFill>
                    <a:effectLst/>
                    <a:latin typeface="Calibri" panose="020F0502020204030204" pitchFamily="34" charset="0"/>
                    <a:ea typeface="+mn-ea"/>
                    <a:cs typeface="+mn-cs"/>
                  </a:rPr>
                  <a:t>Context:</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This slide introduces the governing equations for a </a:t>
                </a:r>
                <a:r>
                  <a:rPr lang="en-US" sz="1200" b="1" i="0" kern="1200">
                    <a:solidFill>
                      <a:schemeClr val="tx1"/>
                    </a:solidFill>
                    <a:effectLst/>
                    <a:latin typeface="Calibri" panose="020F0502020204030204" pitchFamily="34" charset="0"/>
                    <a:ea typeface="+mn-ea"/>
                    <a:cs typeface="+mn-cs"/>
                  </a:rPr>
                  <a:t>linear case</a:t>
                </a:r>
                <a:r>
                  <a:rPr lang="en-US" sz="1200" b="0" i="0" kern="1200">
                    <a:solidFill>
                      <a:schemeClr val="tx1"/>
                    </a:solidFill>
                    <a:effectLst/>
                    <a:latin typeface="Calibri" panose="020F0502020204030204" pitchFamily="34" charset="0"/>
                    <a:ea typeface="+mn-ea"/>
                    <a:cs typeface="+mn-cs"/>
                  </a:rPr>
                  <a:t> in FEA using the Matrix </a:t>
                </a:r>
                <a:r>
                  <a:rPr lang="en-DE" sz="1200" b="0" i="0" kern="1200">
                    <a:solidFill>
                      <a:schemeClr val="tx1"/>
                    </a:solidFill>
                    <a:effectLst/>
                    <a:latin typeface="Calibri" panose="020F0502020204030204" pitchFamily="34" charset="0"/>
                    <a:ea typeface="+mn-ea"/>
                    <a:cs typeface="+mn-cs"/>
                  </a:rPr>
                  <a:t>Formulation</a:t>
                </a:r>
                <a:r>
                  <a:rPr lang="en-US" sz="1200" b="0" i="0" kern="1200">
                    <a:solidFill>
                      <a:schemeClr val="tx1"/>
                    </a:solidFill>
                    <a:effectLst/>
                    <a:latin typeface="Calibri" panose="020F0502020204030204" pitchFamily="34" charset="0"/>
                    <a:ea typeface="+mn-ea"/>
                    <a:cs typeface="+mn-cs"/>
                  </a:rPr>
                  <a:t>.</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It shows the transition from </a:t>
                </a:r>
                <a:r>
                  <a:rPr lang="en-US" sz="1200" b="1" i="0" kern="1200">
                    <a:solidFill>
                      <a:schemeClr val="tx1"/>
                    </a:solidFill>
                    <a:effectLst/>
                    <a:latin typeface="Calibri" panose="020F0502020204030204" pitchFamily="34" charset="0"/>
                    <a:ea typeface="+mn-ea"/>
                    <a:cs typeface="+mn-cs"/>
                  </a:rPr>
                  <a:t>1D differential form</a:t>
                </a:r>
                <a:r>
                  <a:rPr lang="en-US" sz="1200" b="0" i="0" kern="1200">
                    <a:solidFill>
                      <a:schemeClr val="tx1"/>
                    </a:solidFill>
                    <a:effectLst/>
                    <a:latin typeface="Calibri" panose="020F0502020204030204" pitchFamily="34" charset="0"/>
                    <a:ea typeface="+mn-ea"/>
                    <a:cs typeface="+mn-cs"/>
                  </a:rPr>
                  <a:t> to </a:t>
                </a:r>
                <a:r>
                  <a:rPr lang="en-US" sz="1200" b="1" i="0" kern="1200">
                    <a:solidFill>
                      <a:schemeClr val="tx1"/>
                    </a:solidFill>
                    <a:effectLst/>
                    <a:latin typeface="Calibri" panose="020F0502020204030204" pitchFamily="34" charset="0"/>
                    <a:ea typeface="+mn-ea"/>
                    <a:cs typeface="+mn-cs"/>
                  </a:rPr>
                  <a:t>2D matrix form</a:t>
                </a:r>
                <a:r>
                  <a:rPr lang="en-US" sz="1200" b="0" i="0" kern="1200">
                    <a:solidFill>
                      <a:schemeClr val="tx1"/>
                    </a:solidFill>
                    <a:effectLst/>
                    <a:latin typeface="Calibri" panose="020F0502020204030204" pitchFamily="34" charset="0"/>
                    <a:ea typeface="+mn-ea"/>
                    <a:cs typeface="+mn-cs"/>
                  </a:rPr>
                  <a:t>, which is the foundation for FEM formulations.</a:t>
                </a:r>
              </a:p>
              <a:p>
                <a:endParaRPr lang="en-DE"/>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Calibri" panose="020F0502020204030204" pitchFamily="34" charset="0"/>
                    <a:ea typeface="+mn-ea"/>
                    <a:cs typeface="+mn-cs"/>
                  </a:rPr>
                  <a:t>Derivation</a:t>
                </a:r>
                <a:r>
                  <a:rPr lang="en-DE" sz="1200" b="1" i="0" kern="1200">
                    <a:solidFill>
                      <a:schemeClr val="tx1"/>
                    </a:solidFill>
                    <a:effectLst/>
                    <a:latin typeface="Calibri" panose="020F0502020204030204" pitchFamily="34" charset="0"/>
                    <a:ea typeface="+mn-ea"/>
                    <a:cs typeface="+mn-cs"/>
                  </a:rPr>
                  <a:t> Notes: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In many introductory FEM derivations (like this slide), </a:t>
                </a:r>
                <a:r>
                  <a:rPr lang="en-US" sz="1200" b="1" i="0" kern="1200">
                    <a:solidFill>
                      <a:schemeClr val="tx1"/>
                    </a:solidFill>
                    <a:effectLst/>
                    <a:latin typeface="Calibri" panose="020F0502020204030204" pitchFamily="34" charset="0"/>
                    <a:ea typeface="+mn-ea"/>
                    <a:cs typeface="+mn-cs"/>
                  </a:rPr>
                  <a:t>body forces are ignored</a:t>
                </a:r>
                <a:r>
                  <a:rPr lang="en-US" sz="1200" b="0" i="0" kern="1200">
                    <a:solidFill>
                      <a:schemeClr val="tx1"/>
                    </a:solidFill>
                    <a:effectLst/>
                    <a:latin typeface="Calibri" panose="020F0502020204030204" pitchFamily="34" charset="0"/>
                    <a:ea typeface="+mn-ea"/>
                    <a:cs typeface="+mn-cs"/>
                  </a:rPr>
                  <a:t> to simplify the formulation and focus on stress-strain relationships and stiffness matrix assembly.</a:t>
                </a:r>
                <a:endParaRPr lang="en-DE"/>
              </a:p>
              <a:p>
                <a:endParaRPr lang="en-DE"/>
              </a:p>
              <a:p>
                <a:r>
                  <a:rPr lang="en-DE" b="1"/>
                  <a:t>Complementary Notes:</a:t>
                </a:r>
              </a:p>
              <a:p>
                <a:pPr fontAlgn="t"/>
                <a:r>
                  <a:rPr lang="en-DE" sz="1200" b="0" i="0" u="sng" kern="1200">
                    <a:solidFill>
                      <a:schemeClr val="tx1"/>
                    </a:solidFill>
                    <a:effectLst/>
                    <a:latin typeface="Calibri" panose="020F0502020204030204" pitchFamily="34" charset="0"/>
                    <a:ea typeface="+mn-ea"/>
                    <a:cs typeface="+mn-cs"/>
                  </a:rPr>
                  <a:t>a) </a:t>
                </a:r>
                <a:r>
                  <a:rPr lang="en-US" sz="1200" b="0" i="0" u="sng" kern="1200">
                    <a:solidFill>
                      <a:schemeClr val="tx1"/>
                    </a:solidFill>
                    <a:effectLst/>
                    <a:latin typeface="Calibri" panose="020F0502020204030204" pitchFamily="34" charset="0"/>
                    <a:ea typeface="+mn-ea"/>
                    <a:cs typeface="+mn-cs"/>
                  </a:rPr>
                  <a:t>Explain the jump from 1D to 2D: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DE" sz="1200" b="0" i="0" kern="1200">
                    <a:solidFill>
                      <a:schemeClr val="tx1"/>
                    </a:solidFill>
                    <a:effectLst/>
                    <a:latin typeface="Calibri" panose="020F0502020204030204" pitchFamily="34" charset="0"/>
                    <a:ea typeface="+mn-ea"/>
                    <a:cs typeface="+mn-cs"/>
                  </a:rPr>
                  <a:t>I</a:t>
                </a:r>
                <a:r>
                  <a:rPr lang="en-US" sz="1200" b="0" i="0" kern="1200">
                    <a:solidFill>
                      <a:schemeClr val="tx1"/>
                    </a:solidFill>
                    <a:effectLst/>
                    <a:latin typeface="Calibri" panose="020F0502020204030204" pitchFamily="34" charset="0"/>
                    <a:ea typeface="+mn-ea"/>
                    <a:cs typeface="+mn-cs"/>
                  </a:rPr>
                  <a:t>n 1D: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𝑥𝑥</m:t>
                        </m:r>
                      </m:sub>
                    </m:sSub>
                    <m:r>
                      <a:rPr lang="ar-AE" sz="1200" b="0" i="0" kern="1200">
                        <a:solidFill>
                          <a:schemeClr val="tx1"/>
                        </a:solidFill>
                        <a:latin typeface="Cambria Math" panose="02040503050406030204" pitchFamily="18" charset="0"/>
                        <a:ea typeface="+mn-ea"/>
                        <a:cs typeface="+mn-cs"/>
                      </a:rPr>
                      <m:t>=</m:t>
                    </m:r>
                    <m:r>
                      <a:rPr lang="ar-AE" sz="1200" b="0" i="1" kern="1200">
                        <a:solidFill>
                          <a:schemeClr val="tx1"/>
                        </a:solidFill>
                        <a:latin typeface="Cambria Math" panose="02040503050406030204" pitchFamily="18" charset="0"/>
                        <a:ea typeface="+mn-ea"/>
                        <a:cs typeface="+mn-cs"/>
                      </a:rPr>
                      <m:t>𝐸</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𝜀</m:t>
                        </m:r>
                      </m:e>
                      <m:sub>
                        <m:r>
                          <a:rPr lang="ar-AE" sz="1200" b="0" i="1" kern="1200">
                            <a:solidFill>
                              <a:schemeClr val="tx1"/>
                            </a:solidFill>
                            <a:latin typeface="Cambria Math" panose="02040503050406030204" pitchFamily="18" charset="0"/>
                            <a:ea typeface="+mn-ea"/>
                            <a:cs typeface="+mn-cs"/>
                          </a:rPr>
                          <m:t>𝑥𝑥</m:t>
                        </m:r>
                      </m:sub>
                    </m:sSub>
                  </m:oMath>
                </a14:m>
                <a:r>
                  <a:rPr lang="ar-AE" sz="1200" b="0" i="0" kern="1200">
                    <a:solidFill>
                      <a:schemeClr val="tx1"/>
                    </a:solidFill>
                    <a:effectLst/>
                    <a:latin typeface="Calibri" panose="020F0502020204030204" pitchFamily="34" charset="0"/>
                    <a:ea typeface="+mn-ea"/>
                    <a:cs typeface="+mn-cs"/>
                  </a:rPr>
                  <a:t>.</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In 2D plane strain: stresses and strains become </a:t>
                </a:r>
                <a:r>
                  <a:rPr lang="en-US" sz="1200" b="1" i="0" kern="1200">
                    <a:solidFill>
                      <a:schemeClr val="tx1"/>
                    </a:solidFill>
                    <a:effectLst/>
                    <a:latin typeface="Calibri" panose="020F0502020204030204" pitchFamily="34" charset="0"/>
                    <a:ea typeface="+mn-ea"/>
                    <a:cs typeface="+mn-cs"/>
                  </a:rPr>
                  <a:t>vectors</a:t>
                </a:r>
                <a:r>
                  <a:rPr lang="en-US" sz="1200" b="0" i="0" kern="1200">
                    <a:solidFill>
                      <a:schemeClr val="tx1"/>
                    </a:solidFill>
                    <a:effectLst/>
                    <a:latin typeface="Calibri" panose="020F0502020204030204" pitchFamily="34" charset="0"/>
                    <a:ea typeface="+mn-ea"/>
                    <a:cs typeface="+mn-cs"/>
                  </a:rPr>
                  <a:t>, and material properties become a </a:t>
                </a:r>
                <a:r>
                  <a:rPr lang="en-US" sz="1200" b="1" i="0" kern="1200">
                    <a:solidFill>
                      <a:schemeClr val="tx1"/>
                    </a:solidFill>
                    <a:effectLst/>
                    <a:latin typeface="Calibri" panose="020F0502020204030204" pitchFamily="34" charset="0"/>
                    <a:ea typeface="+mn-ea"/>
                    <a:cs typeface="+mn-cs"/>
                  </a:rPr>
                  <a:t>matrix</a:t>
                </a:r>
                <a:r>
                  <a:rPr lang="en-US" sz="1200" b="0" i="0" kern="1200">
                    <a:solidFill>
                      <a:schemeClr val="tx1"/>
                    </a:solidFill>
                    <a:effectLst/>
                    <a:latin typeface="Calibri" panose="020F0502020204030204" pitchFamily="34" charset="0"/>
                    <a:ea typeface="+mn-ea"/>
                    <a:cs typeface="+mn-cs"/>
                  </a:rPr>
                  <a:t>.</a:t>
                </a:r>
              </a:p>
              <a:p>
                <a:pPr fontAlgn="t"/>
                <a:r>
                  <a:rPr lang="en-DE" sz="1200" b="0" i="0" u="sng" kern="1200">
                    <a:solidFill>
                      <a:schemeClr val="tx1"/>
                    </a:solidFill>
                    <a:effectLst/>
                    <a:latin typeface="Calibri" panose="020F0502020204030204" pitchFamily="34" charset="0"/>
                    <a:ea typeface="+mn-ea"/>
                    <a:cs typeface="+mn-cs"/>
                  </a:rPr>
                  <a:t>b) </a:t>
                </a:r>
                <a:r>
                  <a:rPr lang="en-US" sz="1200" b="0" i="0" u="sng" kern="1200">
                    <a:solidFill>
                      <a:schemeClr val="tx1"/>
                    </a:solidFill>
                    <a:effectLst/>
                    <a:latin typeface="Calibri" panose="020F0502020204030204" pitchFamily="34" charset="0"/>
                    <a:ea typeface="+mn-ea"/>
                    <a:cs typeface="+mn-cs"/>
                  </a:rPr>
                  <a:t>Discuss the stiffness matrix [D]: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Derived from generalized Hooke’s law for isotropic materials.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Depends on </a:t>
                </a:r>
                <a:r>
                  <a:rPr lang="en-US" sz="1200" b="1" i="0" kern="1200">
                    <a:solidFill>
                      <a:schemeClr val="tx1"/>
                    </a:solidFill>
                    <a:effectLst/>
                    <a:latin typeface="Calibri" panose="020F0502020204030204" pitchFamily="34" charset="0"/>
                    <a:ea typeface="+mn-ea"/>
                    <a:cs typeface="+mn-cs"/>
                  </a:rPr>
                  <a:t>Young’s modulus (E)</a:t>
                </a:r>
                <a:r>
                  <a:rPr lang="en-US" sz="1200" b="0" i="0" kern="1200">
                    <a:solidFill>
                      <a:schemeClr val="tx1"/>
                    </a:solidFill>
                    <a:effectLst/>
                    <a:latin typeface="Calibri" panose="020F0502020204030204" pitchFamily="34" charset="0"/>
                    <a:ea typeface="+mn-ea"/>
                    <a:cs typeface="+mn-cs"/>
                  </a:rPr>
                  <a:t> and </a:t>
                </a:r>
                <a:r>
                  <a:rPr lang="en-US" sz="1200" b="1" i="0" kern="1200">
                    <a:solidFill>
                      <a:schemeClr val="tx1"/>
                    </a:solidFill>
                    <a:effectLst/>
                    <a:latin typeface="Calibri" panose="020F0502020204030204" pitchFamily="34" charset="0"/>
                    <a:ea typeface="+mn-ea"/>
                    <a:cs typeface="+mn-cs"/>
                  </a:rPr>
                  <a:t>Poisson’s ratio (</a:t>
                </a:r>
                <a14:m>
                  <m:oMath xmlns:m="http://schemas.openxmlformats.org/officeDocument/2006/math">
                    <m:r>
                      <a:rPr lang="en-US" sz="1200" b="0" i="1" kern="1200">
                        <a:solidFill>
                          <a:schemeClr val="tx1"/>
                        </a:solidFill>
                        <a:latin typeface="Cambria Math" panose="02040503050406030204" pitchFamily="18" charset="0"/>
                        <a:ea typeface="+mn-ea"/>
                        <a:cs typeface="+mn-cs"/>
                      </a:rPr>
                      <m:t>𝜈</m:t>
                    </m:r>
                  </m:oMath>
                </a14:m>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a:t>
                </a:r>
              </a:p>
              <a:p>
                <a:pPr fontAlgn="t"/>
                <a:r>
                  <a:rPr lang="en-DE" sz="1200" b="0" i="0" u="sng" kern="1200">
                    <a:solidFill>
                      <a:schemeClr val="tx1"/>
                    </a:solidFill>
                    <a:effectLst/>
                    <a:latin typeface="Calibri" panose="020F0502020204030204" pitchFamily="34" charset="0"/>
                    <a:ea typeface="+mn-ea"/>
                    <a:cs typeface="+mn-cs"/>
                  </a:rPr>
                  <a:t>c) </a:t>
                </a:r>
                <a:r>
                  <a:rPr lang="en-US" sz="1200" b="0" i="0" u="sng" kern="1200">
                    <a:solidFill>
                      <a:schemeClr val="tx1"/>
                    </a:solidFill>
                    <a:effectLst/>
                    <a:latin typeface="Calibri" panose="020F0502020204030204" pitchFamily="34" charset="0"/>
                    <a:ea typeface="+mn-ea"/>
                    <a:cs typeface="+mn-cs"/>
                  </a:rPr>
                  <a:t>Highlight why plane strain assumption matters: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𝜀</m:t>
                        </m:r>
                      </m:e>
                      <m:sub>
                        <m:r>
                          <a:rPr lang="ar-AE" sz="1200" b="0" i="1" kern="1200">
                            <a:solidFill>
                              <a:schemeClr val="tx1"/>
                            </a:solidFill>
                            <a:latin typeface="Cambria Math" panose="02040503050406030204" pitchFamily="18" charset="0"/>
                            <a:ea typeface="+mn-ea"/>
                            <a:cs typeface="+mn-cs"/>
                          </a:rPr>
                          <m:t>𝑧</m:t>
                        </m:r>
                      </m:sub>
                    </m:sSub>
                    <m:r>
                      <a:rPr lang="ar-AE" sz="1200" b="0" i="0" kern="1200">
                        <a:solidFill>
                          <a:schemeClr val="tx1"/>
                        </a:solidFill>
                        <a:latin typeface="Cambria Math" panose="02040503050406030204" pitchFamily="18" charset="0"/>
                        <a:ea typeface="+mn-ea"/>
                        <a:cs typeface="+mn-cs"/>
                      </a:rPr>
                      <m:t>≈</m:t>
                    </m:r>
                    <m:r>
                      <a:rPr lang="ar-AE" sz="1200" b="0" i="0" kern="1200">
                        <a:solidFill>
                          <a:schemeClr val="tx1"/>
                        </a:solidFill>
                        <a:latin typeface="Cambria Math" panose="02040503050406030204" pitchFamily="18" charset="0"/>
                        <a:ea typeface="+mn-ea"/>
                        <a:cs typeface="+mn-cs"/>
                      </a:rPr>
                      <m:t>0</m:t>
                    </m:r>
                  </m:oMath>
                </a14:m>
                <a:r>
                  <a:rPr lang="ar-AE" sz="1200" b="0" i="0" kern="1200">
                    <a:solidFill>
                      <a:schemeClr val="tx1"/>
                    </a:solidFill>
                    <a:effectLst/>
                    <a:latin typeface="Calibri" panose="020F0502020204030204" pitchFamily="34" charset="0"/>
                    <a:ea typeface="+mn-ea"/>
                    <a:cs typeface="+mn-cs"/>
                  </a:rPr>
                  <a:t>, </a:t>
                </a:r>
                <a:r>
                  <a:rPr lang="en-US" sz="1200" b="0" i="0" kern="1200">
                    <a:solidFill>
                      <a:schemeClr val="tx1"/>
                    </a:solidFill>
                    <a:effectLst/>
                    <a:latin typeface="Calibri" panose="020F0502020204030204" pitchFamily="34" charset="0"/>
                    <a:ea typeface="+mn-ea"/>
                    <a:cs typeface="+mn-cs"/>
                  </a:rPr>
                  <a:t>so out-of-plane strain is negligible.</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Common in forging and rolling processes where thickness is constrained.</a:t>
                </a:r>
              </a:p>
              <a:p>
                <a:endParaRPr lang="en-DE"/>
              </a:p>
            </p:txBody>
          </p:sp>
        </mc:Choice>
        <mc:Fallback xmlns="">
          <p:sp>
            <p:nvSpPr>
              <p:cNvPr id="3" name="Notes Placeholder 2"/>
              <p:cNvSpPr>
                <a:spLocks noGrp="1"/>
              </p:cNvSpPr>
              <p:nvPr>
                <p:ph type="body" idx="1"/>
              </p:nvPr>
            </p:nvSpPr>
            <p:spPr/>
            <p:txBody>
              <a:bodyPr/>
              <a:lstStyle/>
              <a:p>
                <a:r>
                  <a:rPr lang="en-DE" b="1"/>
                  <a:t>Governing Equations Linear Case</a:t>
                </a:r>
              </a:p>
              <a:p>
                <a:endParaRPr lang="en-DE"/>
              </a:p>
              <a:p>
                <a:pPr fontAlgn="t"/>
                <a:r>
                  <a:rPr lang="en-US" sz="1200" b="1" i="0" kern="1200">
                    <a:solidFill>
                      <a:schemeClr val="tx1"/>
                    </a:solidFill>
                    <a:effectLst/>
                    <a:latin typeface="Calibri" panose="020F0502020204030204" pitchFamily="34" charset="0"/>
                    <a:ea typeface="+mn-ea"/>
                    <a:cs typeface="+mn-cs"/>
                  </a:rPr>
                  <a:t>Context:</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This slide introduces the governing equations for a </a:t>
                </a:r>
                <a:r>
                  <a:rPr lang="en-US" sz="1200" b="1" i="0" kern="1200">
                    <a:solidFill>
                      <a:schemeClr val="tx1"/>
                    </a:solidFill>
                    <a:effectLst/>
                    <a:latin typeface="Calibri" panose="020F0502020204030204" pitchFamily="34" charset="0"/>
                    <a:ea typeface="+mn-ea"/>
                    <a:cs typeface="+mn-cs"/>
                  </a:rPr>
                  <a:t>linear case</a:t>
                </a:r>
                <a:r>
                  <a:rPr lang="en-US" sz="1200" b="0" i="0" kern="1200">
                    <a:solidFill>
                      <a:schemeClr val="tx1"/>
                    </a:solidFill>
                    <a:effectLst/>
                    <a:latin typeface="Calibri" panose="020F0502020204030204" pitchFamily="34" charset="0"/>
                    <a:ea typeface="+mn-ea"/>
                    <a:cs typeface="+mn-cs"/>
                  </a:rPr>
                  <a:t> in FEA using the Matrix </a:t>
                </a:r>
                <a:r>
                  <a:rPr lang="en-DE" sz="1200" b="0" i="0" kern="1200">
                    <a:solidFill>
                      <a:schemeClr val="tx1"/>
                    </a:solidFill>
                    <a:effectLst/>
                    <a:latin typeface="Calibri" panose="020F0502020204030204" pitchFamily="34" charset="0"/>
                    <a:ea typeface="+mn-ea"/>
                    <a:cs typeface="+mn-cs"/>
                  </a:rPr>
                  <a:t>Formulation</a:t>
                </a:r>
                <a:r>
                  <a:rPr lang="en-US" sz="1200" b="0" i="0" kern="1200">
                    <a:solidFill>
                      <a:schemeClr val="tx1"/>
                    </a:solidFill>
                    <a:effectLst/>
                    <a:latin typeface="Calibri" panose="020F0502020204030204" pitchFamily="34" charset="0"/>
                    <a:ea typeface="+mn-ea"/>
                    <a:cs typeface="+mn-cs"/>
                  </a:rPr>
                  <a:t>.</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It shows the transition from </a:t>
                </a:r>
                <a:r>
                  <a:rPr lang="en-US" sz="1200" b="1" i="0" kern="1200">
                    <a:solidFill>
                      <a:schemeClr val="tx1"/>
                    </a:solidFill>
                    <a:effectLst/>
                    <a:latin typeface="Calibri" panose="020F0502020204030204" pitchFamily="34" charset="0"/>
                    <a:ea typeface="+mn-ea"/>
                    <a:cs typeface="+mn-cs"/>
                  </a:rPr>
                  <a:t>1D differential form</a:t>
                </a:r>
                <a:r>
                  <a:rPr lang="en-US" sz="1200" b="0" i="0" kern="1200">
                    <a:solidFill>
                      <a:schemeClr val="tx1"/>
                    </a:solidFill>
                    <a:effectLst/>
                    <a:latin typeface="Calibri" panose="020F0502020204030204" pitchFamily="34" charset="0"/>
                    <a:ea typeface="+mn-ea"/>
                    <a:cs typeface="+mn-cs"/>
                  </a:rPr>
                  <a:t> to </a:t>
                </a:r>
                <a:r>
                  <a:rPr lang="en-US" sz="1200" b="1" i="0" kern="1200">
                    <a:solidFill>
                      <a:schemeClr val="tx1"/>
                    </a:solidFill>
                    <a:effectLst/>
                    <a:latin typeface="Calibri" panose="020F0502020204030204" pitchFamily="34" charset="0"/>
                    <a:ea typeface="+mn-ea"/>
                    <a:cs typeface="+mn-cs"/>
                  </a:rPr>
                  <a:t>2D matrix form</a:t>
                </a:r>
                <a:r>
                  <a:rPr lang="en-US" sz="1200" b="0" i="0" kern="1200">
                    <a:solidFill>
                      <a:schemeClr val="tx1"/>
                    </a:solidFill>
                    <a:effectLst/>
                    <a:latin typeface="Calibri" panose="020F0502020204030204" pitchFamily="34" charset="0"/>
                    <a:ea typeface="+mn-ea"/>
                    <a:cs typeface="+mn-cs"/>
                  </a:rPr>
                  <a:t>, which is the foundation for FEM formulations.</a:t>
                </a:r>
              </a:p>
              <a:p>
                <a:endParaRPr lang="en-DE"/>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Calibri" panose="020F0502020204030204" pitchFamily="34" charset="0"/>
                    <a:ea typeface="+mn-ea"/>
                    <a:cs typeface="+mn-cs"/>
                  </a:rPr>
                  <a:t>Derivation</a:t>
                </a:r>
                <a:r>
                  <a:rPr lang="en-DE" sz="1200" b="1" i="0" kern="1200">
                    <a:solidFill>
                      <a:schemeClr val="tx1"/>
                    </a:solidFill>
                    <a:effectLst/>
                    <a:latin typeface="Calibri" panose="020F0502020204030204" pitchFamily="34" charset="0"/>
                    <a:ea typeface="+mn-ea"/>
                    <a:cs typeface="+mn-cs"/>
                  </a:rPr>
                  <a:t> Notes: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In many introductory FEM derivations (like this slide), </a:t>
                </a:r>
                <a:r>
                  <a:rPr lang="en-US" sz="1200" b="1" i="0" kern="1200">
                    <a:solidFill>
                      <a:schemeClr val="tx1"/>
                    </a:solidFill>
                    <a:effectLst/>
                    <a:latin typeface="Calibri" panose="020F0502020204030204" pitchFamily="34" charset="0"/>
                    <a:ea typeface="+mn-ea"/>
                    <a:cs typeface="+mn-cs"/>
                  </a:rPr>
                  <a:t>body forces are ignored</a:t>
                </a:r>
                <a:r>
                  <a:rPr lang="en-US" sz="1200" b="0" i="0" kern="1200">
                    <a:solidFill>
                      <a:schemeClr val="tx1"/>
                    </a:solidFill>
                    <a:effectLst/>
                    <a:latin typeface="Calibri" panose="020F0502020204030204" pitchFamily="34" charset="0"/>
                    <a:ea typeface="+mn-ea"/>
                    <a:cs typeface="+mn-cs"/>
                  </a:rPr>
                  <a:t> to simplify the formulation and focus on stress-strain relationships and stiffness matrix assembly.</a:t>
                </a:r>
                <a:endParaRPr lang="en-DE"/>
              </a:p>
              <a:p>
                <a:endParaRPr lang="en-DE"/>
              </a:p>
              <a:p>
                <a:r>
                  <a:rPr lang="en-DE" b="1"/>
                  <a:t>Complementary Notes:</a:t>
                </a:r>
              </a:p>
              <a:p>
                <a:pPr fontAlgn="t"/>
                <a:r>
                  <a:rPr lang="en-DE" sz="1200" b="0" i="0" u="sng" kern="1200">
                    <a:solidFill>
                      <a:schemeClr val="tx1"/>
                    </a:solidFill>
                    <a:effectLst/>
                    <a:latin typeface="Calibri" panose="020F0502020204030204" pitchFamily="34" charset="0"/>
                    <a:ea typeface="+mn-ea"/>
                    <a:cs typeface="+mn-cs"/>
                  </a:rPr>
                  <a:t>a) </a:t>
                </a:r>
                <a:r>
                  <a:rPr lang="en-US" sz="1200" b="0" i="0" u="sng" kern="1200">
                    <a:solidFill>
                      <a:schemeClr val="tx1"/>
                    </a:solidFill>
                    <a:effectLst/>
                    <a:latin typeface="Calibri" panose="020F0502020204030204" pitchFamily="34" charset="0"/>
                    <a:ea typeface="+mn-ea"/>
                    <a:cs typeface="+mn-cs"/>
                  </a:rPr>
                  <a:t>Explain the jump from 1D to 2D: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DE" sz="1200" b="0" i="0" kern="1200">
                    <a:solidFill>
                      <a:schemeClr val="tx1"/>
                    </a:solidFill>
                    <a:effectLst/>
                    <a:latin typeface="Calibri" panose="020F0502020204030204" pitchFamily="34" charset="0"/>
                    <a:ea typeface="+mn-ea"/>
                    <a:cs typeface="+mn-cs"/>
                  </a:rPr>
                  <a:t>I</a:t>
                </a:r>
                <a:r>
                  <a:rPr lang="en-US" sz="1200" b="0" i="0" kern="1200">
                    <a:solidFill>
                      <a:schemeClr val="tx1"/>
                    </a:solidFill>
                    <a:effectLst/>
                    <a:latin typeface="Calibri" panose="020F0502020204030204" pitchFamily="34" charset="0"/>
                    <a:ea typeface="+mn-ea"/>
                    <a:cs typeface="+mn-cs"/>
                  </a:rPr>
                  <a:t>n 1D: </a:t>
                </a:r>
                <a:r>
                  <a:rPr lang="ar-AE" sz="1200" b="0" i="0" kern="1200">
                    <a:solidFill>
                      <a:schemeClr val="tx1"/>
                    </a:solidFill>
                    <a:latin typeface="Cambria Math" panose="02040503050406030204" pitchFamily="18" charset="0"/>
                    <a:ea typeface="+mn-ea"/>
                    <a:cs typeface="+mn-cs"/>
                  </a:rPr>
                  <a:t>𝜎_𝑥𝑥=𝐸𝜀_𝑥𝑥</a:t>
                </a:r>
                <a:r>
                  <a:rPr lang="ar-AE" sz="1200" b="0" i="0" kern="1200">
                    <a:solidFill>
                      <a:schemeClr val="tx1"/>
                    </a:solidFill>
                    <a:effectLst/>
                    <a:latin typeface="Calibri" panose="020F0502020204030204" pitchFamily="34" charset="0"/>
                    <a:ea typeface="+mn-ea"/>
                    <a:cs typeface="+mn-cs"/>
                  </a:rPr>
                  <a:t>.</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In 2D plane strain: stresses and strains become </a:t>
                </a:r>
                <a:r>
                  <a:rPr lang="en-US" sz="1200" b="1" i="0" kern="1200">
                    <a:solidFill>
                      <a:schemeClr val="tx1"/>
                    </a:solidFill>
                    <a:effectLst/>
                    <a:latin typeface="Calibri" panose="020F0502020204030204" pitchFamily="34" charset="0"/>
                    <a:ea typeface="+mn-ea"/>
                    <a:cs typeface="+mn-cs"/>
                  </a:rPr>
                  <a:t>vectors</a:t>
                </a:r>
                <a:r>
                  <a:rPr lang="en-US" sz="1200" b="0" i="0" kern="1200">
                    <a:solidFill>
                      <a:schemeClr val="tx1"/>
                    </a:solidFill>
                    <a:effectLst/>
                    <a:latin typeface="Calibri" panose="020F0502020204030204" pitchFamily="34" charset="0"/>
                    <a:ea typeface="+mn-ea"/>
                    <a:cs typeface="+mn-cs"/>
                  </a:rPr>
                  <a:t>, and material properties become a </a:t>
                </a:r>
                <a:r>
                  <a:rPr lang="en-US" sz="1200" b="1" i="0" kern="1200">
                    <a:solidFill>
                      <a:schemeClr val="tx1"/>
                    </a:solidFill>
                    <a:effectLst/>
                    <a:latin typeface="Calibri" panose="020F0502020204030204" pitchFamily="34" charset="0"/>
                    <a:ea typeface="+mn-ea"/>
                    <a:cs typeface="+mn-cs"/>
                  </a:rPr>
                  <a:t>matrix</a:t>
                </a:r>
                <a:r>
                  <a:rPr lang="en-US" sz="1200" b="0" i="0" kern="1200">
                    <a:solidFill>
                      <a:schemeClr val="tx1"/>
                    </a:solidFill>
                    <a:effectLst/>
                    <a:latin typeface="Calibri" panose="020F0502020204030204" pitchFamily="34" charset="0"/>
                    <a:ea typeface="+mn-ea"/>
                    <a:cs typeface="+mn-cs"/>
                  </a:rPr>
                  <a:t>.</a:t>
                </a:r>
              </a:p>
              <a:p>
                <a:pPr fontAlgn="t"/>
                <a:r>
                  <a:rPr lang="en-DE" sz="1200" b="0" i="0" u="sng" kern="1200">
                    <a:solidFill>
                      <a:schemeClr val="tx1"/>
                    </a:solidFill>
                    <a:effectLst/>
                    <a:latin typeface="Calibri" panose="020F0502020204030204" pitchFamily="34" charset="0"/>
                    <a:ea typeface="+mn-ea"/>
                    <a:cs typeface="+mn-cs"/>
                  </a:rPr>
                  <a:t>b) </a:t>
                </a:r>
                <a:r>
                  <a:rPr lang="en-US" sz="1200" b="0" i="0" u="sng" kern="1200">
                    <a:solidFill>
                      <a:schemeClr val="tx1"/>
                    </a:solidFill>
                    <a:effectLst/>
                    <a:latin typeface="Calibri" panose="020F0502020204030204" pitchFamily="34" charset="0"/>
                    <a:ea typeface="+mn-ea"/>
                    <a:cs typeface="+mn-cs"/>
                  </a:rPr>
                  <a:t>Discuss the stiffness matrix [D]: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Derived from generalized Hooke’s law for isotropic materials.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Depends on </a:t>
                </a:r>
                <a:r>
                  <a:rPr lang="en-US" sz="1200" b="1" i="0" kern="1200">
                    <a:solidFill>
                      <a:schemeClr val="tx1"/>
                    </a:solidFill>
                    <a:effectLst/>
                    <a:latin typeface="Calibri" panose="020F0502020204030204" pitchFamily="34" charset="0"/>
                    <a:ea typeface="+mn-ea"/>
                    <a:cs typeface="+mn-cs"/>
                  </a:rPr>
                  <a:t>Young’s modulus (E)</a:t>
                </a:r>
                <a:r>
                  <a:rPr lang="en-US" sz="1200" b="0" i="0" kern="1200">
                    <a:solidFill>
                      <a:schemeClr val="tx1"/>
                    </a:solidFill>
                    <a:effectLst/>
                    <a:latin typeface="Calibri" panose="020F0502020204030204" pitchFamily="34" charset="0"/>
                    <a:ea typeface="+mn-ea"/>
                    <a:cs typeface="+mn-cs"/>
                  </a:rPr>
                  <a:t> and </a:t>
                </a:r>
                <a:r>
                  <a:rPr lang="en-US" sz="1200" b="1" i="0" kern="1200">
                    <a:solidFill>
                      <a:schemeClr val="tx1"/>
                    </a:solidFill>
                    <a:effectLst/>
                    <a:latin typeface="Calibri" panose="020F0502020204030204" pitchFamily="34" charset="0"/>
                    <a:ea typeface="+mn-ea"/>
                    <a:cs typeface="+mn-cs"/>
                  </a:rPr>
                  <a:t>Poisson’s ratio (</a:t>
                </a:r>
                <a:r>
                  <a:rPr lang="en-US" sz="1200" b="0" i="0" kern="1200">
                    <a:solidFill>
                      <a:schemeClr val="tx1"/>
                    </a:solidFill>
                    <a:latin typeface="Cambria Math" panose="02040503050406030204" pitchFamily="18" charset="0"/>
                    <a:ea typeface="+mn-ea"/>
                    <a:cs typeface="+mn-cs"/>
                  </a:rPr>
                  <a:t>𝜈</a:t>
                </a:r>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a:t>
                </a:r>
              </a:p>
              <a:p>
                <a:pPr fontAlgn="t"/>
                <a:r>
                  <a:rPr lang="en-DE" sz="1200" b="0" i="0" u="sng" kern="1200">
                    <a:solidFill>
                      <a:schemeClr val="tx1"/>
                    </a:solidFill>
                    <a:effectLst/>
                    <a:latin typeface="Calibri" panose="020F0502020204030204" pitchFamily="34" charset="0"/>
                    <a:ea typeface="+mn-ea"/>
                    <a:cs typeface="+mn-cs"/>
                  </a:rPr>
                  <a:t>c) </a:t>
                </a:r>
                <a:r>
                  <a:rPr lang="en-US" sz="1200" b="0" i="0" u="sng" kern="1200">
                    <a:solidFill>
                      <a:schemeClr val="tx1"/>
                    </a:solidFill>
                    <a:effectLst/>
                    <a:latin typeface="Calibri" panose="020F0502020204030204" pitchFamily="34" charset="0"/>
                    <a:ea typeface="+mn-ea"/>
                    <a:cs typeface="+mn-cs"/>
                  </a:rPr>
                  <a:t>Highlight why plane strain assumption matters: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ar-AE" sz="1200" b="0" i="0" kern="1200">
                    <a:solidFill>
                      <a:schemeClr val="tx1"/>
                    </a:solidFill>
                    <a:latin typeface="Cambria Math" panose="02040503050406030204" pitchFamily="18" charset="0"/>
                    <a:ea typeface="+mn-ea"/>
                    <a:cs typeface="+mn-cs"/>
                  </a:rPr>
                  <a:t>𝜀_𝑧≈0</a:t>
                </a:r>
                <a:r>
                  <a:rPr lang="ar-AE" sz="1200" b="0" i="0" kern="1200">
                    <a:solidFill>
                      <a:schemeClr val="tx1"/>
                    </a:solidFill>
                    <a:effectLst/>
                    <a:latin typeface="Calibri" panose="020F0502020204030204" pitchFamily="34" charset="0"/>
                    <a:ea typeface="+mn-ea"/>
                    <a:cs typeface="+mn-cs"/>
                  </a:rPr>
                  <a:t>, </a:t>
                </a:r>
                <a:r>
                  <a:rPr lang="en-US" sz="1200" b="0" i="0" kern="1200">
                    <a:solidFill>
                      <a:schemeClr val="tx1"/>
                    </a:solidFill>
                    <a:effectLst/>
                    <a:latin typeface="Calibri" panose="020F0502020204030204" pitchFamily="34" charset="0"/>
                    <a:ea typeface="+mn-ea"/>
                    <a:cs typeface="+mn-cs"/>
                  </a:rPr>
                  <a:t>so out-of-plane strain is negligible.</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Common in forging and rolling processes where thickness is constrained.</a:t>
                </a:r>
              </a:p>
              <a:p>
                <a:endParaRPr lang="en-DE"/>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33946207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0517B-4B82-5DD9-9144-81A6F2FE8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0DE51-6C84-322D-656E-4EAD5E96E0F0}"/>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85D9ADC7-03E2-523E-2603-1C3E3E85D0AA}"/>
              </a:ext>
            </a:extLst>
          </p:cNvPr>
          <p:cNvSpPr>
            <a:spLocks noGrp="1"/>
          </p:cNvSpPr>
          <p:nvPr>
            <p:ph type="body" idx="1"/>
          </p:nvPr>
        </p:nvSpPr>
        <p:spPr/>
        <p:txBody>
          <a:bodyPr/>
          <a:lstStyle/>
          <a:p>
            <a:r>
              <a:rPr lang="en-DE" b="1"/>
              <a:t>Plane Stress vs Plane Strain Hooke’s Law</a:t>
            </a:r>
          </a:p>
          <a:p>
            <a:endParaRPr lang="en-DE"/>
          </a:p>
          <a:p>
            <a:pPr fontAlgn="t"/>
            <a:r>
              <a:rPr lang="en-US" sz="1200" b="0" i="0" u="sng" kern="1200">
                <a:solidFill>
                  <a:schemeClr val="tx1"/>
                </a:solidFill>
                <a:effectLst/>
                <a:latin typeface="Calibri" panose="020F0502020204030204" pitchFamily="34" charset="0"/>
                <a:ea typeface="+mn-ea"/>
                <a:cs typeface="+mn-cs"/>
              </a:rPr>
              <a:t>Explain </a:t>
            </a:r>
            <a:r>
              <a:rPr lang="en-US" sz="1200" b="1" i="0" u="sng" kern="1200">
                <a:solidFill>
                  <a:schemeClr val="tx1"/>
                </a:solidFill>
                <a:effectLst/>
                <a:latin typeface="Calibri" panose="020F0502020204030204" pitchFamily="34" charset="0"/>
                <a:ea typeface="+mn-ea"/>
                <a:cs typeface="+mn-cs"/>
              </a:rPr>
              <a:t>physical meaning</a:t>
            </a:r>
            <a:r>
              <a:rPr lang="en-US" sz="1200" b="0" i="0" u="sng" kern="1200">
                <a:solidFill>
                  <a:schemeClr val="tx1"/>
                </a:solidFill>
                <a:effectLst/>
                <a:latin typeface="Calibri" panose="020F0502020204030204" pitchFamily="34" charset="0"/>
                <a:ea typeface="+mn-ea"/>
                <a:cs typeface="+mn-cs"/>
              </a:rPr>
              <a:t>: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Plane Stress </a:t>
            </a:r>
            <a:r>
              <a:rPr lang="en-US" sz="1200" b="0" i="0" kern="1200">
                <a:solidFill>
                  <a:schemeClr val="tx1"/>
                </a:solidFill>
                <a:effectLst/>
                <a:latin typeface="Calibri" panose="020F0502020204030204" pitchFamily="34" charset="0"/>
                <a:ea typeface="+mn-ea"/>
                <a:cs typeface="+mn-cs"/>
              </a:rPr>
              <a:t>→ thin structures (e.g., sheet metal).</a:t>
            </a:r>
          </a:p>
          <a:p>
            <a:pPr marL="171450"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Plane Strain </a:t>
            </a:r>
            <a:r>
              <a:rPr lang="en-US" sz="1200" b="0" i="0" kern="1200">
                <a:solidFill>
                  <a:schemeClr val="tx1"/>
                </a:solidFill>
                <a:effectLst/>
                <a:latin typeface="Calibri" panose="020F0502020204030204" pitchFamily="34" charset="0"/>
                <a:ea typeface="+mn-ea"/>
                <a:cs typeface="+mn-cs"/>
              </a:rPr>
              <a:t>→ thick or long structures (e.g., dams, tunnels).</a:t>
            </a:r>
          </a:p>
          <a:p>
            <a:pPr fontAlgn="t"/>
            <a:endParaRPr lang="en-DE" sz="1200" b="0" i="0" kern="1200">
              <a:solidFill>
                <a:schemeClr val="tx1"/>
              </a:solidFill>
              <a:effectLst/>
              <a:latin typeface="Calibri" panose="020F0502020204030204" pitchFamily="34" charset="0"/>
              <a:ea typeface="+mn-ea"/>
              <a:cs typeface="+mn-cs"/>
            </a:endParaRPr>
          </a:p>
          <a:p>
            <a:pPr fontAlgn="t"/>
            <a:r>
              <a:rPr lang="en-US" sz="1200" b="0" i="0" u="sng" kern="1200">
                <a:solidFill>
                  <a:schemeClr val="tx1"/>
                </a:solidFill>
                <a:effectLst/>
                <a:latin typeface="Calibri" panose="020F0502020204030204" pitchFamily="34" charset="0"/>
                <a:ea typeface="+mn-ea"/>
                <a:cs typeface="+mn-cs"/>
              </a:rPr>
              <a:t>Emphasize </a:t>
            </a:r>
            <a:r>
              <a:rPr lang="en-US" sz="1200" b="1" i="0" u="sng" kern="1200">
                <a:solidFill>
                  <a:schemeClr val="tx1"/>
                </a:solidFill>
                <a:effectLst/>
                <a:latin typeface="Calibri" panose="020F0502020204030204" pitchFamily="34" charset="0"/>
                <a:ea typeface="+mn-ea"/>
                <a:cs typeface="+mn-cs"/>
              </a:rPr>
              <a:t>difference in assumptions</a:t>
            </a:r>
            <a:r>
              <a:rPr lang="en-US" sz="1200" b="0" i="0" u="sng" kern="1200">
                <a:solidFill>
                  <a:schemeClr val="tx1"/>
                </a:solidFill>
                <a:effectLst/>
                <a:latin typeface="Calibri" panose="020F0502020204030204" pitchFamily="34" charset="0"/>
                <a:ea typeface="+mn-ea"/>
                <a:cs typeface="+mn-cs"/>
              </a:rPr>
              <a:t>: </a:t>
            </a:r>
            <a:endParaRPr lang="en-DE" sz="1200" b="0" i="0" u="sng"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Plane Stress neglects out-of-plane stress.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Plane Strain neglects out-of-plane strain.</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Show how Hooke’s law adapts for each case. </a:t>
            </a:r>
            <a:endParaRPr lang="en-DE"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Mention </a:t>
            </a:r>
            <a:r>
              <a:rPr lang="en-US" sz="1200" b="1" i="0" kern="1200">
                <a:solidFill>
                  <a:schemeClr val="tx1"/>
                </a:solidFill>
                <a:effectLst/>
                <a:latin typeface="Calibri" panose="020F0502020204030204" pitchFamily="34" charset="0"/>
                <a:ea typeface="+mn-ea"/>
                <a:cs typeface="+mn-cs"/>
              </a:rPr>
              <a:t>impact on stiffness</a:t>
            </a:r>
            <a:r>
              <a:rPr lang="en-US" sz="1200" b="0" i="0" kern="1200">
                <a:solidFill>
                  <a:schemeClr val="tx1"/>
                </a:solidFill>
                <a:effectLst/>
                <a:latin typeface="Calibri" panose="020F0502020204030204" pitchFamily="34" charset="0"/>
                <a:ea typeface="+mn-ea"/>
                <a:cs typeface="+mn-cs"/>
              </a:rPr>
              <a:t>: Plane Strain is effectively stiffer because of constraint in z-direction.</a:t>
            </a:r>
          </a:p>
          <a:p>
            <a:endParaRPr lang="en-DE"/>
          </a:p>
        </p:txBody>
      </p:sp>
      <p:sp>
        <p:nvSpPr>
          <p:cNvPr id="4" name="Slide Number Placeholder 3">
            <a:extLst>
              <a:ext uri="{FF2B5EF4-FFF2-40B4-BE49-F238E27FC236}">
                <a16:creationId xmlns:a16="http://schemas.microsoft.com/office/drawing/2014/main" id="{CE4B777E-8827-724D-3BA5-351AC17E616D}"/>
              </a:ext>
            </a:extLst>
          </p:cNvPr>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3275459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For</a:t>
            </a:r>
            <a:r>
              <a:rPr lang="en-DE" b="1"/>
              <a:t>g</a:t>
            </a:r>
            <a:r>
              <a:rPr lang="en-US" b="1" err="1"/>
              <a:t>ing</a:t>
            </a:r>
            <a:r>
              <a:rPr lang="en-US" b="1"/>
              <a:t> in Plane Strain with Coulomb Friction</a:t>
            </a:r>
            <a:r>
              <a:rPr lang="en-DE" b="1"/>
              <a:t> (1/2)</a:t>
            </a:r>
          </a:p>
          <a:p>
            <a:endParaRPr lang="en-DE"/>
          </a:p>
          <a:p>
            <a:r>
              <a:rPr lang="en-US" b="1"/>
              <a:t>Physical Problem Setup</a:t>
            </a:r>
            <a:endParaRPr lang="en-DE" b="1"/>
          </a:p>
          <a:p>
            <a:pPr marL="171450" indent="-171450">
              <a:buFont typeface="Arial" panose="020B0604020202020204" pitchFamily="34" charset="0"/>
              <a:buChar char="•"/>
            </a:pPr>
            <a:r>
              <a:rPr lang="en-US"/>
              <a:t>We analyze compression of a long strip between rigid flat dies.</a:t>
            </a:r>
          </a:p>
          <a:p>
            <a:pPr marL="171450" indent="-171450">
              <a:buFont typeface="Arial" panose="020B0604020202020204" pitchFamily="34" charset="0"/>
              <a:buChar char="•"/>
            </a:pPr>
            <a:r>
              <a:rPr lang="en-US"/>
              <a:t>Because the strip is very long in the out-of-plane direction, deformation in that direction is constrained — giving </a:t>
            </a:r>
            <a:r>
              <a:rPr lang="en-US" b="1"/>
              <a:t>plane strain conditions</a:t>
            </a:r>
            <a:r>
              <a:rPr lang="en-US"/>
              <a:t>.</a:t>
            </a:r>
          </a:p>
          <a:p>
            <a:pPr marL="171450" indent="-171450">
              <a:buFont typeface="Arial" panose="020B0604020202020204" pitchFamily="34" charset="0"/>
              <a:buChar char="•"/>
            </a:pPr>
            <a:r>
              <a:rPr lang="en-US"/>
              <a:t>We study only half the strip due to symmetry.</a:t>
            </a:r>
          </a:p>
          <a:p>
            <a:pPr marL="171450" indent="-171450">
              <a:buFont typeface="Arial" panose="020B0604020202020204" pitchFamily="34" charset="0"/>
              <a:buChar char="•"/>
            </a:pPr>
            <a:r>
              <a:rPr lang="en-US"/>
              <a:t>The goal is to determine how the </a:t>
            </a:r>
            <a:r>
              <a:rPr lang="en-US" b="1"/>
              <a:t>contact pressure varies from the free edge to the centerline</a:t>
            </a:r>
            <a:r>
              <a:rPr lang="en-US"/>
              <a:t>.</a:t>
            </a:r>
            <a:endParaRPr lang="en-DE"/>
          </a:p>
          <a:p>
            <a:endParaRPr lang="en-DE"/>
          </a:p>
          <a:p>
            <a:r>
              <a:rPr lang="en-US" b="1"/>
              <a:t>Why Pressure Is Not Uniform</a:t>
            </a:r>
            <a:r>
              <a:rPr lang="en-DE" b="1"/>
              <a:t>?</a:t>
            </a:r>
          </a:p>
          <a:p>
            <a:pPr marL="171450" indent="-171450">
              <a:buFont typeface="Arial" panose="020B0604020202020204" pitchFamily="34" charset="0"/>
              <a:buChar char="•"/>
            </a:pPr>
            <a:r>
              <a:rPr lang="en-US"/>
              <a:t>If friction were zero, pressure would be uniform.</a:t>
            </a:r>
          </a:p>
          <a:p>
            <a:pPr marL="171450" indent="-171450">
              <a:buFont typeface="Arial" panose="020B0604020202020204" pitchFamily="34" charset="0"/>
              <a:buChar char="•"/>
            </a:pPr>
            <a:r>
              <a:rPr lang="en-US"/>
              <a:t>But friction resists outward flow.</a:t>
            </a:r>
            <a:br>
              <a:rPr lang="en-US"/>
            </a:br>
            <a:r>
              <a:rPr lang="en-US"/>
              <a:t>To overcome this resistance, the internal compressive stress must increase toward the center.</a:t>
            </a:r>
          </a:p>
          <a:p>
            <a:pPr marL="171450" indent="-171450">
              <a:buFont typeface="Arial" panose="020B0604020202020204" pitchFamily="34" charset="0"/>
              <a:buChar char="•"/>
            </a:pPr>
            <a:r>
              <a:rPr lang="en-US"/>
              <a:t>That is why pressure becomes </a:t>
            </a:r>
            <a:r>
              <a:rPr lang="en-US" b="1"/>
              <a:t>non-uniform and exponential</a:t>
            </a:r>
            <a:r>
              <a:rPr lang="en-US"/>
              <a:t>.</a:t>
            </a:r>
            <a:r>
              <a:rPr lang="en-DE"/>
              <a:t> (Note: There is a Quiz question on this on the next slide).</a:t>
            </a:r>
            <a:endParaRPr lang="en-US"/>
          </a:p>
          <a:p>
            <a:endParaRPr lang="en-DE"/>
          </a:p>
          <a:p>
            <a:pPr marL="0" marR="0" lvl="0" indent="0" algn="l" defTabSz="914400" rtl="0" eaLnBrk="1" fontAlgn="auto" latinLnBrk="0" hangingPunct="1">
              <a:lnSpc>
                <a:spcPct val="100000"/>
              </a:lnSpc>
              <a:spcBef>
                <a:spcPts val="0"/>
              </a:spcBef>
              <a:spcAft>
                <a:spcPts val="0"/>
              </a:spcAft>
              <a:buClrTx/>
              <a:buSzTx/>
              <a:buFontTx/>
              <a:buNone/>
              <a:tabLst/>
              <a:defRPr/>
            </a:pPr>
            <a:r>
              <a:rPr lang="en-US" b="1"/>
              <a:t>Key Modeling Assumptions</a:t>
            </a:r>
          </a:p>
          <a:p>
            <a:pPr marL="171450" indent="-171450">
              <a:buFont typeface="Arial" panose="020B0604020202020204" pitchFamily="34" charset="0"/>
              <a:buChar char="•"/>
            </a:pPr>
            <a:r>
              <a:rPr lang="en-US"/>
              <a:t>These assumptions are critical:</a:t>
            </a:r>
          </a:p>
          <a:p>
            <a:pPr marL="171450" indent="-171450">
              <a:buFont typeface="Arial" panose="020B0604020202020204" pitchFamily="34" charset="0"/>
              <a:buChar char="•"/>
            </a:pPr>
            <a:r>
              <a:rPr lang="en-US"/>
              <a:t>Plane strain means the strip is very wide and cannot deform out of plane.</a:t>
            </a:r>
          </a:p>
          <a:p>
            <a:pPr marL="171450" indent="-171450">
              <a:buFont typeface="Arial" panose="020B0604020202020204" pitchFamily="34" charset="0"/>
              <a:buChar char="•"/>
            </a:pPr>
            <a:r>
              <a:rPr lang="en-US"/>
              <a:t>Rigid-perfectly plastic means:</a:t>
            </a:r>
          </a:p>
          <a:p>
            <a:pPr marL="628650" lvl="1" indent="-171450">
              <a:buFont typeface="Arial" panose="020B0604020202020204" pitchFamily="34" charset="0"/>
              <a:buChar char="•"/>
            </a:pPr>
            <a:r>
              <a:rPr lang="en-US"/>
              <a:t>No elastic deformation</a:t>
            </a:r>
          </a:p>
          <a:p>
            <a:pPr marL="628650" lvl="1" indent="-171450">
              <a:buFont typeface="Arial" panose="020B0604020202020204" pitchFamily="34" charset="0"/>
              <a:buChar char="•"/>
            </a:pPr>
            <a:r>
              <a:rPr lang="en-US"/>
              <a:t>No strain hardening</a:t>
            </a:r>
          </a:p>
          <a:p>
            <a:pPr marL="628650" lvl="1" indent="-171450">
              <a:buFont typeface="Arial" panose="020B0604020202020204" pitchFamily="34" charset="0"/>
              <a:buChar char="•"/>
            </a:pPr>
            <a:r>
              <a:rPr lang="en-US"/>
              <a:t>Yield stress is constant</a:t>
            </a:r>
          </a:p>
          <a:p>
            <a:pPr marL="171450" indent="-171450">
              <a:buFont typeface="Arial" panose="020B0604020202020204" pitchFamily="34" charset="0"/>
              <a:buChar char="•"/>
            </a:pPr>
            <a:r>
              <a:rPr lang="en-US"/>
              <a:t>Coulomb friction means shear stress is proportional to local pressure.</a:t>
            </a:r>
          </a:p>
          <a:p>
            <a:pPr marL="171450" indent="-171450">
              <a:buFont typeface="Arial" panose="020B0604020202020204" pitchFamily="34" charset="0"/>
              <a:buChar char="•"/>
            </a:pPr>
            <a:r>
              <a:rPr lang="en-US"/>
              <a:t>These assumptions allow a closed-form analytical solution.</a:t>
            </a:r>
          </a:p>
          <a:p>
            <a:endParaRPr lang="en-US"/>
          </a:p>
          <a:p>
            <a:endParaRPr lang="en-DE"/>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133002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D88C5-6284-DBFC-F915-505DED718C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D1EC6-9C1B-E137-F016-846FC37DE4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D03DC7-975F-4AB1-080D-9FE8E5002D84}"/>
              </a:ext>
            </a:extLst>
          </p:cNvPr>
          <p:cNvSpPr>
            <a:spLocks noGrp="1"/>
          </p:cNvSpPr>
          <p:nvPr>
            <p:ph type="body" idx="1"/>
          </p:nvPr>
        </p:nvSpPr>
        <p:spPr/>
        <p:txBody>
          <a:bodyPr/>
          <a:lstStyle/>
          <a:p>
            <a:r>
              <a:rPr lang="en-US" b="1" dirty="0"/>
              <a:t>For</a:t>
            </a:r>
            <a:r>
              <a:rPr lang="en-DE" b="1" dirty="0"/>
              <a:t>g</a:t>
            </a:r>
            <a:r>
              <a:rPr lang="en-US" b="1" dirty="0" err="1"/>
              <a:t>ing</a:t>
            </a:r>
            <a:r>
              <a:rPr lang="en-US" b="1" dirty="0"/>
              <a:t> in Plane Strain with Coulomb Friction</a:t>
            </a:r>
            <a:r>
              <a:rPr lang="en-DE" b="1" dirty="0"/>
              <a:t> (2/2)</a:t>
            </a:r>
          </a:p>
          <a:p>
            <a:endParaRPr lang="en-DE" dirty="0"/>
          </a:p>
          <a:p>
            <a:r>
              <a:rPr lang="en-DE" dirty="0"/>
              <a:t>This slide summarizes how the </a:t>
            </a:r>
            <a:r>
              <a:rPr lang="en-US" b="1" dirty="0"/>
              <a:t>differential equation for open-die forging </a:t>
            </a:r>
            <a:r>
              <a:rPr lang="en-US" dirty="0"/>
              <a:t>of constant-thickness plates considering </a:t>
            </a:r>
            <a:r>
              <a:rPr lang="en-US" b="1" dirty="0"/>
              <a:t>plane strain </a:t>
            </a:r>
            <a:r>
              <a:rPr lang="en-US" dirty="0"/>
              <a:t>conditions</a:t>
            </a:r>
            <a:r>
              <a:rPr lang="en-DE" dirty="0"/>
              <a:t> is derived according to </a:t>
            </a:r>
            <a:r>
              <a:rPr lang="en-US" sz="1200" i="1" dirty="0"/>
              <a:t>G.E. </a:t>
            </a:r>
            <a:r>
              <a:rPr lang="en-US" sz="1200" i="1" dirty="0" err="1"/>
              <a:t>Dieter“Mechanical</a:t>
            </a:r>
            <a:r>
              <a:rPr lang="en-US" sz="1200" i="1" dirty="0"/>
              <a:t> Metallurgy”, 3rd ed., McGraw-Hill, 1986</a:t>
            </a:r>
            <a:r>
              <a:rPr lang="en-DE" sz="1200" i="1" dirty="0"/>
              <a:t>.</a:t>
            </a:r>
          </a:p>
          <a:p>
            <a:endParaRPr lang="en-DE" sz="1200" i="1" dirty="0"/>
          </a:p>
          <a:p>
            <a:r>
              <a:rPr lang="en-DE" sz="1200" i="1" dirty="0"/>
              <a:t>Note: Please refer to the schematic drawing on the above slide for context regarding the variables used. </a:t>
            </a:r>
            <a:r>
              <a:rPr lang="en-DE" dirty="0"/>
              <a:t>    </a:t>
            </a:r>
          </a:p>
          <a:p>
            <a:endParaRPr lang="en-DE" dirty="0"/>
          </a:p>
          <a:p>
            <a:r>
              <a:rPr lang="en-DE" b="1" dirty="0"/>
              <a:t>Quiz Question Answer</a:t>
            </a:r>
            <a:r>
              <a:rPr lang="en-DE" dirty="0"/>
              <a:t>:</a:t>
            </a:r>
          </a:p>
          <a:p>
            <a:r>
              <a:rPr lang="en-DE" dirty="0"/>
              <a:t>The pressure distribution decreases from the centre towards the free edge. The trendline is exponential.</a:t>
            </a:r>
            <a:endParaRPr lang="en-US" dirty="0"/>
          </a:p>
          <a:p>
            <a:endParaRPr lang="en-DE" dirty="0"/>
          </a:p>
          <a:p>
            <a:endParaRPr lang="en-DE" dirty="0"/>
          </a:p>
          <a:p>
            <a:endParaRPr lang="en-DE" dirty="0"/>
          </a:p>
        </p:txBody>
      </p:sp>
      <p:sp>
        <p:nvSpPr>
          <p:cNvPr id="4" name="Slide Number Placeholder 3">
            <a:extLst>
              <a:ext uri="{FF2B5EF4-FFF2-40B4-BE49-F238E27FC236}">
                <a16:creationId xmlns:a16="http://schemas.microsoft.com/office/drawing/2014/main" id="{5358457B-5CCC-0F57-652C-E9C6DFC7D489}"/>
              </a:ext>
            </a:extLst>
          </p:cNvPr>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1573806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DE" b="1"/>
              <a:t>Boundary Conditions Forging &amp; Numerical Solution </a:t>
            </a:r>
          </a:p>
          <a:p>
            <a:endParaRPr lang="en-DE"/>
          </a:p>
          <a:p>
            <a:pPr marL="171450" indent="-171450">
              <a:buFontTx/>
              <a:buChar char="-"/>
            </a:pPr>
            <a:r>
              <a:rPr lang="en-DE"/>
              <a:t>The problem is simplified to a 2D quarter model, requiring symmetry boundary conditions at the edges limiting the normal displacements and shear forces to zero, while a di</a:t>
            </a:r>
            <a:r>
              <a:rPr lang="en-US"/>
              <a:t>s</a:t>
            </a:r>
            <a:r>
              <a:rPr lang="en-DE"/>
              <a:t>placement load of -1 mm is applied in negative y-direction.</a:t>
            </a:r>
          </a:p>
          <a:p>
            <a:pPr marL="171450" indent="-171450">
              <a:buFontTx/>
              <a:buChar char="-"/>
            </a:pPr>
            <a:r>
              <a:rPr lang="en-DE"/>
              <a:t>The geometry is meshed with Quad4 (linear interpolation) elements with matching nodes between die and workpiece (ensured though an applied shared topology).</a:t>
            </a:r>
          </a:p>
          <a:p>
            <a:pPr marL="171450" indent="-171450">
              <a:buFontTx/>
              <a:buChar char="-"/>
            </a:pPr>
            <a:r>
              <a:rPr lang="en-DE"/>
              <a:t>The problem is reduced by determining the displacement only at the nodes and interpolating the displacement within the element through the shape functions.</a:t>
            </a:r>
          </a:p>
          <a:p>
            <a:pPr marL="171450" indent="-171450">
              <a:buFontTx/>
              <a:buChar char="-"/>
            </a:pPr>
            <a:endParaRPr lang="en-DE"/>
          </a:p>
          <a:p>
            <a:pPr marL="0" indent="0">
              <a:buFontTx/>
              <a:buNone/>
            </a:pPr>
            <a:r>
              <a:rPr lang="en-DE"/>
              <a:t>Note: In reference to the top-right image, the shear stress is zero only when considering case 1, i.e. frictionless contact.</a:t>
            </a:r>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748571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Notes Placeholder 1">
                <a:extLst>
                  <a:ext uri="{FF2B5EF4-FFF2-40B4-BE49-F238E27FC236}">
                    <a16:creationId xmlns:a16="http://schemas.microsoft.com/office/drawing/2014/main" id="{D138949D-C08D-356B-A289-1985198FF068}"/>
                  </a:ext>
                </a:extLst>
              </p:cNvPr>
              <p:cNvSpPr>
                <a:spLocks noGrp="1"/>
              </p:cNvSpPr>
              <p:nvPr>
                <p:ph type="body" idx="1"/>
              </p:nvPr>
            </p:nvSpPr>
            <p:spPr/>
            <p:txBody>
              <a:bodyPr/>
              <a:lstStyle/>
              <a:p>
                <a:r>
                  <a:rPr lang="en-US" altLang="en-US"/>
                  <a:t>How to Find Nodal Displacements?</a:t>
                </a:r>
                <a:endParaRPr lang="en-DE" altLang="en-US"/>
              </a:p>
              <a:p>
                <a:endParaRPr lang="en-DE"/>
              </a:p>
              <a:p>
                <a:r>
                  <a:rPr lang="en-DE" b="1"/>
                  <a:t>0 .</a:t>
                </a:r>
                <a:r>
                  <a:rPr lang="en-US" b="1"/>
                  <a:t>Big Concept to Emphasize</a:t>
                </a:r>
              </a:p>
              <a:p>
                <a:pPr marL="171450" indent="-171450">
                  <a:buFont typeface="Arial" panose="020B0604020202020204" pitchFamily="34" charset="0"/>
                  <a:buChar char="•"/>
                </a:pPr>
                <a:r>
                  <a:rPr lang="en-US"/>
                  <a:t>The entire finite element method can be summarized as:</a:t>
                </a:r>
              </a:p>
              <a:p>
                <a:pPr marL="171450" indent="-171450">
                  <a:buFont typeface="Arial" panose="020B0604020202020204" pitchFamily="34" charset="0"/>
                  <a:buChar char="•"/>
                </a:pPr>
                <a:r>
                  <a:rPr lang="en-US"/>
                  <a:t>Approximate displacement field</a:t>
                </a:r>
              </a:p>
              <a:p>
                <a:pPr marL="171450" indent="-171450">
                  <a:buFont typeface="Arial" panose="020B0604020202020204" pitchFamily="34" charset="0"/>
                  <a:buChar char="•"/>
                </a:pPr>
                <a:r>
                  <a:rPr lang="en-US"/>
                  <a:t>Convert differential equations into algebraic equations</a:t>
                </a:r>
              </a:p>
              <a:p>
                <a:pPr marL="171450" indent="-171450">
                  <a:buFont typeface="Arial" panose="020B0604020202020204" pitchFamily="34" charset="0"/>
                  <a:buChar char="•"/>
                </a:pPr>
                <a:r>
                  <a:rPr lang="en-US"/>
                  <a:t>Solve for nodal displacements</a:t>
                </a:r>
              </a:p>
              <a:p>
                <a:pPr marL="171450" indent="-171450">
                  <a:buFont typeface="Arial" panose="020B0604020202020204" pitchFamily="34" charset="0"/>
                  <a:buChar char="•"/>
                </a:pPr>
                <a:r>
                  <a:rPr lang="en-US"/>
                  <a:t>Recover stresses and strains</a:t>
                </a:r>
              </a:p>
              <a:p>
                <a:pPr marL="171450" indent="-171450">
                  <a:buFont typeface="Arial" panose="020B0604020202020204" pitchFamily="34" charset="0"/>
                  <a:buChar char="•"/>
                </a:pPr>
                <a:r>
                  <a:rPr lang="en-US"/>
                  <a:t>Everything revolves around nodal displacements.</a:t>
                </a:r>
              </a:p>
              <a:p>
                <a:r>
                  <a:rPr lang="en-DE">
                    <a:sym typeface="Wingdings" panose="05000000000000000000" pitchFamily="2" charset="2"/>
                  </a:rPr>
                  <a:t> </a:t>
                </a:r>
                <a:r>
                  <a:rPr lang="en-US"/>
                  <a:t>The finite element method does not directly solve for stresses. It solves for nodal displacements, and all other field quantities are derived from them.</a:t>
                </a:r>
                <a:endParaRPr lang="en-DE"/>
              </a:p>
              <a:p>
                <a:endParaRPr lang="en-DE"/>
              </a:p>
              <a:p>
                <a:r>
                  <a:rPr lang="en-US" b="1"/>
                  <a:t>1. Mathematical Model (Boundary Value Problem)</a:t>
                </a:r>
              </a:p>
              <a:p>
                <a:pPr marL="171450" indent="-171450">
                  <a:buFont typeface="Arial" panose="020B0604020202020204" pitchFamily="34" charset="0"/>
                  <a:buChar char="•"/>
                </a:pPr>
                <a:r>
                  <a:rPr lang="en-US"/>
                  <a:t>We start with the </a:t>
                </a:r>
                <a:r>
                  <a:rPr lang="en-US" b="1"/>
                  <a:t>continuum mechanics formulation</a:t>
                </a:r>
                <a:r>
                  <a:rPr lang="en-US"/>
                  <a:t> of the problem.</a:t>
                </a:r>
              </a:p>
              <a:p>
                <a:pPr marL="171450" indent="-171450">
                  <a:buFont typeface="Arial" panose="020B0604020202020204" pitchFamily="34" charset="0"/>
                  <a:buChar char="•"/>
                </a:pPr>
                <a:r>
                  <a:rPr lang="en-US"/>
                  <a:t>This means we define:</a:t>
                </a:r>
              </a:p>
              <a:p>
                <a:pPr marL="171450" indent="-171450">
                  <a:buFont typeface="Arial" panose="020B0604020202020204" pitchFamily="34" charset="0"/>
                  <a:buChar char="•"/>
                </a:pPr>
                <a:r>
                  <a:rPr lang="en-US"/>
                  <a:t>Equilibrium equations</a:t>
                </a:r>
              </a:p>
              <a:p>
                <a:pPr marL="171450" indent="-171450">
                  <a:buFont typeface="Arial" panose="020B0604020202020204" pitchFamily="34" charset="0"/>
                  <a:buChar char="•"/>
                </a:pPr>
                <a:r>
                  <a:rPr lang="en-US"/>
                  <a:t>Constitutive law (e.g., linear elasticity or plasticity)</a:t>
                </a:r>
              </a:p>
              <a:p>
                <a:pPr marL="171450" indent="-171450">
                  <a:buFont typeface="Arial" panose="020B0604020202020204" pitchFamily="34" charset="0"/>
                  <a:buChar char="•"/>
                </a:pPr>
                <a:r>
                  <a:rPr lang="en-US"/>
                  <a:t>Strain–displacement relations</a:t>
                </a:r>
              </a:p>
              <a:p>
                <a:pPr marL="171450" indent="-171450">
                  <a:buFont typeface="Arial" panose="020B0604020202020204" pitchFamily="34" charset="0"/>
                  <a:buChar char="•"/>
                </a:pPr>
                <a:r>
                  <a:rPr lang="en-US"/>
                  <a:t>Boundary conditions</a:t>
                </a:r>
              </a:p>
              <a:p>
                <a:pPr marL="171450" indent="-171450">
                  <a:buFont typeface="Arial" panose="020B0604020202020204" pitchFamily="34" charset="0"/>
                  <a:buChar char="•"/>
                </a:pPr>
                <a:r>
                  <a:rPr lang="en-US"/>
                  <a:t>Together, these form a </a:t>
                </a:r>
                <a:r>
                  <a:rPr lang="en-US" b="1"/>
                  <a:t>boundary value problem (BVP)</a:t>
                </a:r>
                <a:r>
                  <a:rPr lang="en-US"/>
                  <a:t>.</a:t>
                </a:r>
              </a:p>
              <a:p>
                <a:pPr marL="171450" indent="-171450">
                  <a:buFont typeface="Arial" panose="020B0604020202020204" pitchFamily="34" charset="0"/>
                  <a:buChar char="•"/>
                </a:pPr>
                <a:r>
                  <a:rPr lang="en-US"/>
                  <a:t>However, solving the exact differential equations for complex geometries is usually impossible analytically.</a:t>
                </a:r>
              </a:p>
              <a:p>
                <a:pPr marL="171450" indent="-171450">
                  <a:buFont typeface="Arial" panose="020B0604020202020204" pitchFamily="34" charset="0"/>
                  <a:buChar char="•"/>
                </a:pPr>
                <a:r>
                  <a:rPr lang="en-US"/>
                  <a:t>So we discretize the domain into finite elements.</a:t>
                </a:r>
              </a:p>
              <a:p>
                <a:pPr marL="171450" indent="-171450">
                  <a:buFont typeface="Arial" panose="020B0604020202020204" pitchFamily="34" charset="0"/>
                  <a:buChar char="•"/>
                </a:pPr>
                <a:r>
                  <a:rPr lang="en-US"/>
                  <a:t>Inside each element, we approximate the displacement field using </a:t>
                </a:r>
                <a:r>
                  <a:rPr lang="en-US" b="1"/>
                  <a:t>interpolation functions</a:t>
                </a:r>
                <a:r>
                  <a:rPr lang="en-US"/>
                  <a:t>, also called </a:t>
                </a:r>
                <a:r>
                  <a:rPr lang="en-US" b="1"/>
                  <a:t>shape functions</a:t>
                </a:r>
                <a:r>
                  <a:rPr lang="en-US"/>
                  <a:t>.</a:t>
                </a:r>
              </a:p>
              <a:p>
                <a:pPr marL="171450" indent="-171450">
                  <a:buFont typeface="Arial" panose="020B0604020202020204" pitchFamily="34" charset="0"/>
                  <a:buChar char="•"/>
                </a:pPr>
                <a:r>
                  <a:rPr lang="en-US"/>
                  <a:t>For a 4-node quadrilateral element:</a:t>
                </a:r>
              </a:p>
              <a:p>
                <a:pPr marL="628650" lvl="1" indent="-171450">
                  <a:buFont typeface="Arial" panose="020B0604020202020204" pitchFamily="34" charset="0"/>
                  <a:buChar char="•"/>
                </a:pPr>
                <a14:m>
                  <m:oMath xmlns:m="http://schemas.openxmlformats.org/officeDocument/2006/math">
                    <m:r>
                      <a:rPr lang="en-US" sz="1200" b="0" i="1" kern="1200">
                        <a:solidFill>
                          <a:schemeClr val="tx1"/>
                        </a:solidFill>
                        <a:latin typeface="Cambria Math" panose="02040503050406030204" pitchFamily="18" charset="0"/>
                        <a:ea typeface="+mn-ea"/>
                        <a:cs typeface="+mn-cs"/>
                      </a:rPr>
                      <m:t>𝑢</m:t>
                    </m:r>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a:rPr lang="ar-AE" sz="1200" b="0" i="0" kern="1200">
                        <a:solidFill>
                          <a:schemeClr val="tx1"/>
                        </a:solidFill>
                        <a:latin typeface="Cambria Math" panose="02040503050406030204" pitchFamily="18" charset="0"/>
                        <a:ea typeface="+mn-ea"/>
                        <a:cs typeface="+mn-cs"/>
                      </a:rPr>
                      <m:t>=</m:t>
                    </m:r>
                    <m:nary>
                      <m:naryPr>
                        <m:chr m:val="∑"/>
                        <m:grow m:val="on"/>
                        <m:ctrlPr>
                          <a:rPr lang="ar-AE" sz="1200" b="0" i="1" kern="1200">
                            <a:solidFill>
                              <a:schemeClr val="tx1"/>
                            </a:solidFill>
                            <a:latin typeface="Cambria Math" panose="02040503050406030204" pitchFamily="18" charset="0"/>
                            <a:ea typeface="+mn-ea"/>
                            <a:cs typeface="+mn-cs"/>
                          </a:rPr>
                        </m:ctrlPr>
                      </m:naryPr>
                      <m:sub>
                        <m:r>
                          <a:rPr lang="ar-AE" sz="1200" b="0" i="1" kern="1200">
                            <a:solidFill>
                              <a:schemeClr val="tx1"/>
                            </a:solidFill>
                            <a:latin typeface="Cambria Math" panose="02040503050406030204" pitchFamily="18" charset="0"/>
                            <a:ea typeface="+mn-ea"/>
                            <a:cs typeface="+mn-cs"/>
                          </a:rPr>
                          <m:t>𝑖</m:t>
                        </m:r>
                        <m:r>
                          <a:rPr lang="ar-AE" sz="1200" b="0" i="0" kern="1200">
                            <a:solidFill>
                              <a:schemeClr val="tx1"/>
                            </a:solidFill>
                            <a:latin typeface="Cambria Math" panose="02040503050406030204" pitchFamily="18" charset="0"/>
                            <a:ea typeface="+mn-ea"/>
                            <a:cs typeface="+mn-cs"/>
                          </a:rPr>
                          <m:t>=</m:t>
                        </m:r>
                        <m:r>
                          <a:rPr lang="ar-AE" sz="1200" b="0" i="0" kern="1200">
                            <a:solidFill>
                              <a:schemeClr val="tx1"/>
                            </a:solidFill>
                            <a:latin typeface="Cambria Math" panose="02040503050406030204" pitchFamily="18" charset="0"/>
                            <a:ea typeface="+mn-ea"/>
                            <a:cs typeface="+mn-cs"/>
                          </a:rPr>
                          <m:t>1</m:t>
                        </m:r>
                      </m:sub>
                      <m:sup>
                        <m:r>
                          <a:rPr lang="ar-AE" sz="1200" b="0" i="0" kern="1200">
                            <a:solidFill>
                              <a:schemeClr val="tx1"/>
                            </a:solidFill>
                            <a:latin typeface="Cambria Math" panose="02040503050406030204" pitchFamily="18" charset="0"/>
                            <a:ea typeface="+mn-ea"/>
                            <a:cs typeface="+mn-cs"/>
                          </a:rPr>
                          <m:t>4</m:t>
                        </m:r>
                      </m:sup>
                      <m:e>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𝑁</m:t>
                            </m:r>
                          </m:e>
                          <m:sub>
                            <m:r>
                              <a:rPr lang="ar-AE" sz="1200" b="0" i="1" kern="1200">
                                <a:solidFill>
                                  <a:schemeClr val="tx1"/>
                                </a:solidFill>
                                <a:latin typeface="Cambria Math" panose="02040503050406030204" pitchFamily="18" charset="0"/>
                                <a:ea typeface="+mn-ea"/>
                                <a:cs typeface="+mn-cs"/>
                              </a:rPr>
                              <m:t>𝑖</m:t>
                            </m:r>
                          </m:sub>
                        </m:sSub>
                      </m:e>
                    </m:nary>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m:rPr>
                        <m:nor/>
                      </m:rPr>
                      <a:rPr lang="ar-AE" sz="1200" b="0" i="1" kern="1200">
                        <a:solidFill>
                          <a:schemeClr val="tx1"/>
                        </a:solidFill>
                        <a:latin typeface="Calibri" panose="020F0502020204030204" pitchFamily="34" charset="0"/>
                        <a:ea typeface="+mn-ea"/>
                        <a:cs typeface="+mn-cs"/>
                      </a:rPr>
                      <m:t> </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r>
                          <a:rPr lang="ar-AE" sz="1200" b="0" i="1" kern="1200">
                            <a:solidFill>
                              <a:schemeClr val="tx1"/>
                            </a:solidFill>
                            <a:latin typeface="Cambria Math" panose="02040503050406030204" pitchFamily="18" charset="0"/>
                            <a:ea typeface="+mn-ea"/>
                            <a:cs typeface="+mn-cs"/>
                          </a:rPr>
                          <m:t>𝑖</m:t>
                        </m:r>
                      </m:sub>
                    </m:sSub>
                  </m:oMath>
                </a14:m>
                <a:endParaRPr lang="ar-AE" b="0"/>
              </a:p>
              <a:p>
                <a:pPr marL="628650" lvl="1" indent="-171450">
                  <a:buFont typeface="Arial" panose="020B0604020202020204" pitchFamily="34" charset="0"/>
                  <a:buChar char="•"/>
                </a:pPr>
                <a14:m>
                  <m:oMath xmlns:m="http://schemas.openxmlformats.org/officeDocument/2006/math">
                    <m:r>
                      <a:rPr lang="ar-AE" sz="1200" b="0" i="1" kern="1200">
                        <a:solidFill>
                          <a:schemeClr val="tx1"/>
                        </a:solidFill>
                        <a:latin typeface="Cambria Math" panose="02040503050406030204" pitchFamily="18" charset="0"/>
                        <a:ea typeface="+mn-ea"/>
                        <a:cs typeface="+mn-cs"/>
                      </a:rPr>
                      <m:t>𝑣</m:t>
                    </m:r>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a:rPr lang="ar-AE" sz="1200" b="0" i="0" kern="1200">
                        <a:solidFill>
                          <a:schemeClr val="tx1"/>
                        </a:solidFill>
                        <a:latin typeface="Cambria Math" panose="02040503050406030204" pitchFamily="18" charset="0"/>
                        <a:ea typeface="+mn-ea"/>
                        <a:cs typeface="+mn-cs"/>
                      </a:rPr>
                      <m:t>=</m:t>
                    </m:r>
                    <m:nary>
                      <m:naryPr>
                        <m:chr m:val="∑"/>
                        <m:grow m:val="on"/>
                        <m:ctrlPr>
                          <a:rPr lang="ar-AE" sz="1200" b="0" i="1" kern="1200">
                            <a:solidFill>
                              <a:schemeClr val="tx1"/>
                            </a:solidFill>
                            <a:latin typeface="Cambria Math" panose="02040503050406030204" pitchFamily="18" charset="0"/>
                            <a:ea typeface="+mn-ea"/>
                            <a:cs typeface="+mn-cs"/>
                          </a:rPr>
                        </m:ctrlPr>
                      </m:naryPr>
                      <m:sub>
                        <m:r>
                          <a:rPr lang="ar-AE" sz="1200" b="0" i="1" kern="1200">
                            <a:solidFill>
                              <a:schemeClr val="tx1"/>
                            </a:solidFill>
                            <a:latin typeface="Cambria Math" panose="02040503050406030204" pitchFamily="18" charset="0"/>
                            <a:ea typeface="+mn-ea"/>
                            <a:cs typeface="+mn-cs"/>
                          </a:rPr>
                          <m:t>𝑖</m:t>
                        </m:r>
                        <m:r>
                          <a:rPr lang="ar-AE" sz="1200" b="0" i="0" kern="1200">
                            <a:solidFill>
                              <a:schemeClr val="tx1"/>
                            </a:solidFill>
                            <a:latin typeface="Cambria Math" panose="02040503050406030204" pitchFamily="18" charset="0"/>
                            <a:ea typeface="+mn-ea"/>
                            <a:cs typeface="+mn-cs"/>
                          </a:rPr>
                          <m:t>=</m:t>
                        </m:r>
                        <m:r>
                          <a:rPr lang="ar-AE" sz="1200" b="0" i="0" kern="1200">
                            <a:solidFill>
                              <a:schemeClr val="tx1"/>
                            </a:solidFill>
                            <a:latin typeface="Cambria Math" panose="02040503050406030204" pitchFamily="18" charset="0"/>
                            <a:ea typeface="+mn-ea"/>
                            <a:cs typeface="+mn-cs"/>
                          </a:rPr>
                          <m:t>1</m:t>
                        </m:r>
                      </m:sub>
                      <m:sup>
                        <m:r>
                          <a:rPr lang="ar-AE" sz="1200" b="0" i="0" kern="1200">
                            <a:solidFill>
                              <a:schemeClr val="tx1"/>
                            </a:solidFill>
                            <a:latin typeface="Cambria Math" panose="02040503050406030204" pitchFamily="18" charset="0"/>
                            <a:ea typeface="+mn-ea"/>
                            <a:cs typeface="+mn-cs"/>
                          </a:rPr>
                          <m:t>4</m:t>
                        </m:r>
                      </m:sup>
                      <m:e>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𝑁</m:t>
                            </m:r>
                          </m:e>
                          <m:sub>
                            <m:r>
                              <a:rPr lang="ar-AE" sz="1200" b="0" i="1" kern="1200">
                                <a:solidFill>
                                  <a:schemeClr val="tx1"/>
                                </a:solidFill>
                                <a:latin typeface="Cambria Math" panose="02040503050406030204" pitchFamily="18" charset="0"/>
                                <a:ea typeface="+mn-ea"/>
                                <a:cs typeface="+mn-cs"/>
                              </a:rPr>
                              <m:t>𝑖</m:t>
                            </m:r>
                          </m:sub>
                        </m:sSub>
                      </m:e>
                    </m:nary>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m:rPr>
                        <m:nor/>
                      </m:rPr>
                      <a:rPr lang="ar-AE" sz="1200" b="0" i="1" kern="1200">
                        <a:solidFill>
                          <a:schemeClr val="tx1"/>
                        </a:solidFill>
                        <a:latin typeface="Calibri" panose="020F0502020204030204" pitchFamily="34" charset="0"/>
                        <a:ea typeface="+mn-ea"/>
                        <a:cs typeface="+mn-cs"/>
                      </a:rPr>
                      <m:t> </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𝑣</m:t>
                        </m:r>
                      </m:e>
                      <m:sub>
                        <m:r>
                          <a:rPr lang="ar-AE" sz="1200" b="0" i="1" kern="1200">
                            <a:solidFill>
                              <a:schemeClr val="tx1"/>
                            </a:solidFill>
                            <a:latin typeface="Cambria Math" panose="02040503050406030204" pitchFamily="18" charset="0"/>
                            <a:ea typeface="+mn-ea"/>
                            <a:cs typeface="+mn-cs"/>
                          </a:rPr>
                          <m:t>𝑖</m:t>
                        </m:r>
                      </m:sub>
                    </m:sSub>
                  </m:oMath>
                </a14:m>
                <a:endParaRPr lang="ar-AE" b="0"/>
              </a:p>
              <a:p>
                <a:pPr marL="171450" indent="-171450">
                  <a:buFont typeface="Arial" panose="020B0604020202020204" pitchFamily="34" charset="0"/>
                  <a:buChar char="•"/>
                </a:pPr>
                <a:r>
                  <a:rPr lang="en-US"/>
                  <a:t>So instead of solving for continuous displacement fields,</a:t>
                </a:r>
                <a:br>
                  <a:rPr lang="en-US"/>
                </a:br>
                <a:r>
                  <a:rPr lang="en-US"/>
                  <a:t>we solve for </a:t>
                </a:r>
                <a:r>
                  <a:rPr lang="en-US" b="1"/>
                  <a:t>nodal displacement values</a:t>
                </a:r>
                <a:r>
                  <a:rPr lang="en-US"/>
                  <a:t>.</a:t>
                </a:r>
              </a:p>
              <a:p>
                <a:endParaRPr lang="en-DE"/>
              </a:p>
              <a:p>
                <a:r>
                  <a:rPr lang="en-US" b="1"/>
                  <a:t>2. System of Algebraic Equations in Nodal Displacements</a:t>
                </a:r>
              </a:p>
              <a:p>
                <a:pPr marL="171450" indent="-171450">
                  <a:buFont typeface="Arial" panose="020B0604020202020204" pitchFamily="34" charset="0"/>
                  <a:buChar char="•"/>
                </a:pPr>
                <a:r>
                  <a:rPr lang="en-US"/>
                  <a:t>Once we insert the interpolated displacements into:</a:t>
                </a:r>
              </a:p>
              <a:p>
                <a:pPr marL="171450" indent="-171450">
                  <a:buFont typeface="Arial" panose="020B0604020202020204" pitchFamily="34" charset="0"/>
                  <a:buChar char="•"/>
                </a:pPr>
                <a:r>
                  <a:rPr lang="en-US"/>
                  <a:t>The weak form of equilibrium</a:t>
                </a:r>
                <a:br>
                  <a:rPr lang="en-US"/>
                </a:br>
                <a:r>
                  <a:rPr lang="en-US"/>
                  <a:t>or</a:t>
                </a:r>
              </a:p>
              <a:p>
                <a:pPr marL="171450" indent="-171450">
                  <a:buFont typeface="Arial" panose="020B0604020202020204" pitchFamily="34" charset="0"/>
                  <a:buChar char="•"/>
                </a:pPr>
                <a:r>
                  <a:rPr lang="en-US"/>
                  <a:t>The principle of virtual work</a:t>
                </a:r>
              </a:p>
              <a:p>
                <a:pPr marL="171450" indent="-171450">
                  <a:buFont typeface="Arial" panose="020B0604020202020204" pitchFamily="34" charset="0"/>
                  <a:buChar char="•"/>
                </a:pPr>
                <a:r>
                  <a:rPr lang="en-US"/>
                  <a:t>we obtain a matrix equation:</a:t>
                </a:r>
              </a:p>
              <a:p>
                <a:pPr marL="628650" lvl="1" indent="-171450">
                  <a:buFont typeface="Arial" panose="020B0604020202020204" pitchFamily="34" charset="0"/>
                  <a:buChar char="•"/>
                </a:pPr>
                <a14:m>
                  <m:oMath xmlns:m="http://schemas.openxmlformats.org/officeDocument/2006/math">
                    <m:r>
                      <a:rPr lang="en-US" sz="1200" b="1" i="0" kern="1200">
                        <a:solidFill>
                          <a:schemeClr val="tx1"/>
                        </a:solidFill>
                        <a:latin typeface="Cambria Math" panose="02040503050406030204" pitchFamily="18" charset="0"/>
                        <a:ea typeface="+mn-ea"/>
                        <a:cs typeface="+mn-cs"/>
                      </a:rPr>
                      <m:t>𝐊𝐮</m:t>
                    </m:r>
                    <m:r>
                      <a:rPr lang="en-US" sz="1200" b="0" i="0" kern="1200">
                        <a:solidFill>
                          <a:schemeClr val="tx1"/>
                        </a:solidFill>
                        <a:latin typeface="Cambria Math" panose="02040503050406030204" pitchFamily="18" charset="0"/>
                        <a:ea typeface="+mn-ea"/>
                        <a:cs typeface="+mn-cs"/>
                      </a:rPr>
                      <m:t>=</m:t>
                    </m:r>
                    <m:r>
                      <a:rPr lang="en-US" sz="1200" b="1" i="0" kern="1200">
                        <a:solidFill>
                          <a:schemeClr val="tx1"/>
                        </a:solidFill>
                        <a:latin typeface="Cambria Math" panose="02040503050406030204" pitchFamily="18" charset="0"/>
                        <a:ea typeface="+mn-ea"/>
                        <a:cs typeface="+mn-cs"/>
                      </a:rPr>
                      <m:t>𝐟</m:t>
                    </m:r>
                  </m:oMath>
                </a14:m>
                <a:endParaRPr lang="en-US" b="1"/>
              </a:p>
              <a:p>
                <a:pPr marL="628650" lvl="1" indent="-171450">
                  <a:buFont typeface="Arial" panose="020B0604020202020204" pitchFamily="34" charset="0"/>
                  <a:buChar char="•"/>
                </a:pPr>
                <a:r>
                  <a:rPr lang="en-US"/>
                  <a:t>Where:</a:t>
                </a:r>
              </a:p>
              <a:p>
                <a:pPr marL="1085850" lvl="2" indent="-171450">
                  <a:buFont typeface="Arial" panose="020B0604020202020204" pitchFamily="34" charset="0"/>
                  <a:buChar char="•"/>
                </a:pPr>
                <a14:m>
                  <m:oMath xmlns:m="http://schemas.openxmlformats.org/officeDocument/2006/math">
                    <m:r>
                      <a:rPr lang="en-US" sz="1200" b="1" i="0" kern="1200">
                        <a:solidFill>
                          <a:schemeClr val="tx1"/>
                        </a:solidFill>
                        <a:latin typeface="Cambria Math" panose="02040503050406030204" pitchFamily="18" charset="0"/>
                        <a:ea typeface="+mn-ea"/>
                        <a:cs typeface="+mn-cs"/>
                      </a:rPr>
                      <m:t>𝐊</m:t>
                    </m:r>
                  </m:oMath>
                </a14:m>
                <a:r>
                  <a:rPr lang="en-US"/>
                  <a:t>= global stiffness matrix</a:t>
                </a:r>
              </a:p>
              <a:p>
                <a:pPr marL="1085850" lvl="2" indent="-171450">
                  <a:buFont typeface="Arial" panose="020B0604020202020204" pitchFamily="34" charset="0"/>
                  <a:buChar char="•"/>
                </a:pPr>
                <a14:m>
                  <m:oMath xmlns:m="http://schemas.openxmlformats.org/officeDocument/2006/math">
                    <m:r>
                      <a:rPr lang="en-US" sz="1200" b="1" i="0" kern="1200">
                        <a:solidFill>
                          <a:schemeClr val="tx1"/>
                        </a:solidFill>
                        <a:latin typeface="Cambria Math" panose="02040503050406030204" pitchFamily="18" charset="0"/>
                        <a:ea typeface="+mn-ea"/>
                        <a:cs typeface="+mn-cs"/>
                      </a:rPr>
                      <m:t>𝐮</m:t>
                    </m:r>
                  </m:oMath>
                </a14:m>
                <a:r>
                  <a:rPr lang="en-US"/>
                  <a:t>= vector of unknown nodal displacements</a:t>
                </a:r>
              </a:p>
              <a:p>
                <a:pPr marL="1085850" lvl="2" indent="-171450">
                  <a:buFont typeface="Arial" panose="020B0604020202020204" pitchFamily="34" charset="0"/>
                  <a:buChar char="•"/>
                </a:pPr>
                <a14:m>
                  <m:oMath xmlns:m="http://schemas.openxmlformats.org/officeDocument/2006/math">
                    <m:r>
                      <a:rPr lang="en-US" sz="1200" b="1" i="0" kern="1200">
                        <a:solidFill>
                          <a:schemeClr val="tx1"/>
                        </a:solidFill>
                        <a:latin typeface="Cambria Math" panose="02040503050406030204" pitchFamily="18" charset="0"/>
                        <a:ea typeface="+mn-ea"/>
                        <a:cs typeface="+mn-cs"/>
                      </a:rPr>
                      <m:t>𝐟</m:t>
                    </m:r>
                  </m:oMath>
                </a14:m>
                <a:r>
                  <a:rPr lang="en-US"/>
                  <a:t>= external force vector</a:t>
                </a:r>
              </a:p>
              <a:p>
                <a:pPr marL="171450" indent="-171450">
                  <a:buFont typeface="Arial" panose="020B0604020202020204" pitchFamily="34" charset="0"/>
                  <a:buChar char="•"/>
                </a:pPr>
                <a:r>
                  <a:rPr lang="en-US"/>
                  <a:t>Each row of this system corresponds to </a:t>
                </a:r>
                <a:r>
                  <a:rPr lang="en-US" b="1"/>
                  <a:t>force equilibrium at a node</a:t>
                </a:r>
                <a:r>
                  <a:rPr lang="en-US"/>
                  <a:t>.</a:t>
                </a:r>
              </a:p>
              <a:p>
                <a:pPr marL="171450" indent="-171450">
                  <a:buFont typeface="Arial" panose="020B0604020202020204" pitchFamily="34" charset="0"/>
                  <a:buChar char="•"/>
                </a:pPr>
                <a:r>
                  <a:rPr lang="en-US"/>
                  <a:t>Each equation relates a nodal displacement to its neighboring nodes.</a:t>
                </a:r>
              </a:p>
              <a:p>
                <a:pPr marL="171450" indent="-171450">
                  <a:buFont typeface="Arial" panose="020B0604020202020204" pitchFamily="34" charset="0"/>
                  <a:buChar char="•"/>
                </a:pPr>
                <a:r>
                  <a:rPr lang="en-US"/>
                  <a:t>This happens because elements share nodes —</a:t>
                </a:r>
                <a:br>
                  <a:rPr lang="en-US"/>
                </a:br>
                <a:r>
                  <a:rPr lang="en-US"/>
                  <a:t>so their stiffness contributions assemble into a global system.</a:t>
                </a:r>
              </a:p>
              <a:p>
                <a:pPr marL="171450" indent="-171450">
                  <a:buFont typeface="Arial" panose="020B0604020202020204" pitchFamily="34" charset="0"/>
                  <a:buChar char="•"/>
                </a:pPr>
                <a:r>
                  <a:rPr lang="en-US"/>
                  <a:t>That’s why FEA becomes a large coupled algebraic system.</a:t>
                </a:r>
                <a:endParaRPr lang="en-DE"/>
              </a:p>
              <a:p>
                <a:endParaRPr lang="en-DE"/>
              </a:p>
              <a:p>
                <a:r>
                  <a:rPr lang="en-DE" b="1"/>
                  <a:t>3. </a:t>
                </a:r>
                <a:r>
                  <a:rPr lang="en-US" b="1"/>
                  <a:t>Nodal Displacements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𝑥</m:t>
                            </m:r>
                          </m:e>
                          <m:sub>
                            <m:r>
                              <a:rPr lang="ar-AE" sz="1200" b="0" i="1" kern="1200">
                                <a:solidFill>
                                  <a:schemeClr val="tx1"/>
                                </a:solidFill>
                                <a:latin typeface="Cambria Math" panose="02040503050406030204" pitchFamily="18" charset="0"/>
                                <a:ea typeface="+mn-ea"/>
                                <a:cs typeface="+mn-cs"/>
                              </a:rPr>
                              <m:t>𝑖</m:t>
                            </m:r>
                          </m:sub>
                        </m:sSub>
                      </m:sub>
                    </m:sSub>
                    <m:r>
                      <a:rPr lang="ar-AE" sz="1200" b="0" i="0" kern="1200">
                        <a:solidFill>
                          <a:schemeClr val="tx1"/>
                        </a:solidFill>
                        <a:latin typeface="Cambria Math" panose="02040503050406030204" pitchFamily="18" charset="0"/>
                        <a:ea typeface="+mn-ea"/>
                        <a:cs typeface="+mn-cs"/>
                      </a:rPr>
                      <m:t>,</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𝑦</m:t>
                            </m:r>
                          </m:e>
                          <m:sub>
                            <m:r>
                              <a:rPr lang="ar-AE" sz="1200" b="0" i="1" kern="1200">
                                <a:solidFill>
                                  <a:schemeClr val="tx1"/>
                                </a:solidFill>
                                <a:latin typeface="Cambria Math" panose="02040503050406030204" pitchFamily="18" charset="0"/>
                                <a:ea typeface="+mn-ea"/>
                                <a:cs typeface="+mn-cs"/>
                              </a:rPr>
                              <m:t>𝑖</m:t>
                            </m:r>
                          </m:sub>
                        </m:sSub>
                      </m:sub>
                    </m:sSub>
                  </m:oMath>
                </a14:m>
                <a:endParaRPr lang="ar-AE" b="1"/>
              </a:p>
              <a:p>
                <a:pPr marL="171450" indent="-171450">
                  <a:buFont typeface="Arial" panose="020B0604020202020204" pitchFamily="34" charset="0"/>
                  <a:buChar char="•"/>
                </a:pPr>
                <a:r>
                  <a:rPr lang="en-US"/>
                  <a:t>After applying boundary conditions and solving the matrix system,</a:t>
                </a:r>
                <a:br>
                  <a:rPr lang="en-US"/>
                </a:br>
                <a:r>
                  <a:rPr lang="en-US"/>
                  <a:t>we obtain the </a:t>
                </a:r>
                <a:r>
                  <a:rPr lang="en-US" b="1"/>
                  <a:t>primary unknowns</a:t>
                </a:r>
                <a:r>
                  <a:rPr lang="en-US"/>
                  <a:t>:</a:t>
                </a:r>
              </a:p>
              <a:p>
                <a:pPr marL="628650" lvl="1" indent="-171450">
                  <a:buFont typeface="Arial" panose="020B0604020202020204" pitchFamily="34" charset="0"/>
                  <a:buChar char="•"/>
                </a:pP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𝑥</m:t>
                            </m:r>
                          </m:e>
                          <m:sub>
                            <m:r>
                              <a:rPr lang="ar-AE" sz="1200" b="0" i="1" kern="1200">
                                <a:solidFill>
                                  <a:schemeClr val="tx1"/>
                                </a:solidFill>
                                <a:latin typeface="Cambria Math" panose="02040503050406030204" pitchFamily="18" charset="0"/>
                                <a:ea typeface="+mn-ea"/>
                                <a:cs typeface="+mn-cs"/>
                              </a:rPr>
                              <m:t>𝑖</m:t>
                            </m:r>
                          </m:sub>
                        </m:sSub>
                      </m:sub>
                    </m:sSub>
                    <m:r>
                      <a:rPr lang="ar-AE" sz="1200" b="0" i="0" kern="1200">
                        <a:solidFill>
                          <a:schemeClr val="tx1"/>
                        </a:solidFill>
                        <a:latin typeface="Cambria Math" panose="02040503050406030204" pitchFamily="18" charset="0"/>
                        <a:ea typeface="+mn-ea"/>
                        <a:cs typeface="+mn-cs"/>
                      </a:rPr>
                      <m:t>, </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𝑦</m:t>
                            </m:r>
                          </m:e>
                          <m:sub>
                            <m:r>
                              <a:rPr lang="ar-AE" sz="1200" b="0" i="1" kern="1200">
                                <a:solidFill>
                                  <a:schemeClr val="tx1"/>
                                </a:solidFill>
                                <a:latin typeface="Cambria Math" panose="02040503050406030204" pitchFamily="18" charset="0"/>
                                <a:ea typeface="+mn-ea"/>
                                <a:cs typeface="+mn-cs"/>
                              </a:rPr>
                              <m:t>𝑖</m:t>
                            </m:r>
                          </m:sub>
                        </m:sSub>
                      </m:sub>
                    </m:sSub>
                  </m:oMath>
                </a14:m>
                <a:endParaRPr lang="ar-AE"/>
              </a:p>
              <a:p>
                <a:pPr marL="171450" indent="-171450">
                  <a:buFont typeface="Arial" panose="020B0604020202020204" pitchFamily="34" charset="0"/>
                  <a:buChar char="•"/>
                </a:pPr>
                <a:r>
                  <a:rPr lang="en-US"/>
                  <a:t>These are the nodal displacements in each direction.</a:t>
                </a:r>
              </a:p>
              <a:p>
                <a:pPr marL="171450" indent="-171450">
                  <a:buFont typeface="Arial" panose="020B0604020202020204" pitchFamily="34" charset="0"/>
                  <a:buChar char="•"/>
                </a:pPr>
                <a:r>
                  <a:rPr lang="en-US"/>
                  <a:t>Important concept:</a:t>
                </a:r>
              </a:p>
              <a:p>
                <a:pPr marL="171450" indent="-171450">
                  <a:buFont typeface="Arial" panose="020B0604020202020204" pitchFamily="34" charset="0"/>
                  <a:buChar char="•"/>
                </a:pPr>
                <a:r>
                  <a:rPr lang="en-US"/>
                  <a:t>In displacement-based finite element methods, nodal displacements are the only primary unknowns.</a:t>
                </a:r>
              </a:p>
              <a:p>
                <a:pPr marL="171450" indent="-171450">
                  <a:buFont typeface="Arial" panose="020B0604020202020204" pitchFamily="34" charset="0"/>
                  <a:buChar char="•"/>
                </a:pPr>
                <a:r>
                  <a:rPr lang="en-US"/>
                  <a:t>Everything else — strain, stress, reaction forces — is derived from them.</a:t>
                </a:r>
              </a:p>
              <a:p>
                <a:pPr marL="171450" indent="-171450">
                  <a:buFont typeface="Arial" panose="020B0604020202020204" pitchFamily="34" charset="0"/>
                  <a:buChar char="•"/>
                </a:pPr>
                <a:r>
                  <a:rPr lang="en-US"/>
                  <a:t>At this stage, we know how every node in the mesh has moved.</a:t>
                </a:r>
              </a:p>
              <a:p>
                <a:endParaRPr lang="en-DE"/>
              </a:p>
              <a:p>
                <a:r>
                  <a:rPr lang="en-DE" b="1"/>
                  <a:t>4. </a:t>
                </a:r>
                <a:r>
                  <a:rPr lang="en-US" b="1"/>
                  <a:t>Post-Processing</a:t>
                </a:r>
                <a:r>
                  <a:rPr lang="en-DE" b="1" baseline="0"/>
                  <a:t> -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r>
                          <a:rPr lang="ar-AE" sz="1200" b="0" i="1" kern="1200">
                            <a:solidFill>
                              <a:schemeClr val="tx1"/>
                            </a:solidFill>
                            <a:latin typeface="Cambria Math" panose="02040503050406030204" pitchFamily="18" charset="0"/>
                            <a:ea typeface="+mn-ea"/>
                            <a:cs typeface="+mn-cs"/>
                          </a:rPr>
                          <m:t>𝑦</m:t>
                        </m:r>
                      </m:sub>
                    </m:sSub>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oMath>
                </a14:m>
                <a:r>
                  <a:rPr lang="en-US"/>
                  <a:t>and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𝑦𝑦</m:t>
                        </m:r>
                      </m:sub>
                    </m:sSub>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oMath>
                </a14:m>
                <a:endParaRPr lang="ar-AE"/>
              </a:p>
              <a:p>
                <a:pPr marL="171450" indent="-171450">
                  <a:buFont typeface="Arial" panose="020B0604020202020204" pitchFamily="34" charset="0"/>
                  <a:buChar char="•"/>
                </a:pPr>
                <a:r>
                  <a:rPr lang="en-US"/>
                  <a:t>Now we reconstruct continuous field quantities inside each element.</a:t>
                </a:r>
              </a:p>
              <a:p>
                <a:pPr marL="171450" indent="-171450">
                  <a:buFont typeface="Arial" panose="020B0604020202020204" pitchFamily="34" charset="0"/>
                  <a:buChar char="•"/>
                </a:pPr>
                <a:r>
                  <a:rPr lang="en-US"/>
                  <a:t>Using the same shape functions:</a:t>
                </a:r>
                <a:endParaRPr lang="en-DE"/>
              </a:p>
              <a:p>
                <a:pPr marL="628650" lvl="1" indent="-171450">
                  <a:buFont typeface="Arial" panose="020B0604020202020204" pitchFamily="34" charset="0"/>
                  <a:buChar char="•"/>
                </a:pP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r>
                          <a:rPr lang="ar-AE" sz="1200" b="0" i="1" kern="1200">
                            <a:solidFill>
                              <a:schemeClr val="tx1"/>
                            </a:solidFill>
                            <a:latin typeface="Cambria Math" panose="02040503050406030204" pitchFamily="18" charset="0"/>
                            <a:ea typeface="+mn-ea"/>
                            <a:cs typeface="+mn-cs"/>
                          </a:rPr>
                          <m:t>𝑦</m:t>
                        </m:r>
                      </m:sub>
                    </m:sSub>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a:rPr lang="ar-AE" sz="1200" b="0" i="0" kern="1200">
                        <a:solidFill>
                          <a:schemeClr val="tx1"/>
                        </a:solidFill>
                        <a:latin typeface="Cambria Math" panose="02040503050406030204" pitchFamily="18" charset="0"/>
                        <a:ea typeface="+mn-ea"/>
                        <a:cs typeface="+mn-cs"/>
                      </a:rPr>
                      <m:t>=</m:t>
                    </m:r>
                    <m:nary>
                      <m:naryPr>
                        <m:chr m:val="∑"/>
                        <m:grow m:val="on"/>
                        <m:subHide m:val="on"/>
                        <m:supHide m:val="on"/>
                        <m:ctrlPr>
                          <a:rPr lang="ar-AE" sz="1200" b="0" i="1" kern="1200">
                            <a:solidFill>
                              <a:schemeClr val="tx1"/>
                            </a:solidFill>
                            <a:latin typeface="Cambria Math" panose="02040503050406030204" pitchFamily="18" charset="0"/>
                            <a:ea typeface="+mn-ea"/>
                            <a:cs typeface="+mn-cs"/>
                          </a:rPr>
                        </m:ctrlPr>
                      </m:naryPr>
                      <m:sub/>
                      <m:sup/>
                      <m:e>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𝑁</m:t>
                            </m:r>
                          </m:e>
                          <m:sub>
                            <m:r>
                              <a:rPr lang="ar-AE" sz="1200" b="0" i="1" kern="1200">
                                <a:solidFill>
                                  <a:schemeClr val="tx1"/>
                                </a:solidFill>
                                <a:latin typeface="Cambria Math" panose="02040503050406030204" pitchFamily="18" charset="0"/>
                                <a:ea typeface="+mn-ea"/>
                                <a:cs typeface="+mn-cs"/>
                              </a:rPr>
                              <m:t>𝑖</m:t>
                            </m:r>
                          </m:sub>
                        </m:sSub>
                      </m:e>
                    </m:nary>
                    <m:d>
                      <m:dPr>
                        <m:sepChr m:val=","/>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e>
                        <m:r>
                          <a:rPr lang="ar-AE" sz="1200" b="0" i="1" kern="1200">
                            <a:solidFill>
                              <a:schemeClr val="tx1"/>
                            </a:solidFill>
                            <a:latin typeface="Cambria Math" panose="02040503050406030204" pitchFamily="18" charset="0"/>
                            <a:ea typeface="+mn-ea"/>
                            <a:cs typeface="+mn-cs"/>
                          </a:rPr>
                          <m:t>𝑦</m:t>
                        </m:r>
                      </m:e>
                    </m:d>
                    <m:r>
                      <m:rPr>
                        <m:nor/>
                      </m:rPr>
                      <a:rPr lang="ar-AE" sz="1200" b="0" i="1" kern="1200">
                        <a:solidFill>
                          <a:schemeClr val="tx1"/>
                        </a:solidFill>
                        <a:latin typeface="Calibri" panose="020F0502020204030204" pitchFamily="34" charset="0"/>
                        <a:ea typeface="+mn-ea"/>
                        <a:cs typeface="+mn-cs"/>
                      </a:rPr>
                      <m:t> </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𝑢</m:t>
                        </m:r>
                      </m:e>
                      <m:sub>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𝑦</m:t>
                            </m:r>
                          </m:e>
                          <m:sub>
                            <m:r>
                              <a:rPr lang="ar-AE" sz="1200" b="0" i="1" kern="1200">
                                <a:solidFill>
                                  <a:schemeClr val="tx1"/>
                                </a:solidFill>
                                <a:latin typeface="Cambria Math" panose="02040503050406030204" pitchFamily="18" charset="0"/>
                                <a:ea typeface="+mn-ea"/>
                                <a:cs typeface="+mn-cs"/>
                              </a:rPr>
                              <m:t>𝑖</m:t>
                            </m:r>
                          </m:sub>
                        </m:sSub>
                      </m:sub>
                    </m:sSub>
                  </m:oMath>
                </a14:m>
                <a:endParaRPr lang="ar-AE" b="0"/>
              </a:p>
              <a:p>
                <a:pPr marL="171450" indent="-171450">
                  <a:buFont typeface="Arial" panose="020B0604020202020204" pitchFamily="34" charset="0"/>
                  <a:buChar char="•"/>
                </a:pPr>
                <a:r>
                  <a:rPr lang="en-US"/>
                  <a:t>Strains are obtained from spatial derivatives:</a:t>
                </a:r>
              </a:p>
              <a:p>
                <a:pPr marL="628650" lvl="1" indent="-171450">
                  <a:buFont typeface="Arial" panose="020B0604020202020204" pitchFamily="34" charset="0"/>
                  <a:buChar char="•"/>
                </a:pPr>
                <a14:m>
                  <m:oMath xmlns:m="http://schemas.openxmlformats.org/officeDocument/2006/math">
                    <m:r>
                      <a:rPr lang="en-US" sz="1200" b="0" i="1" kern="1200">
                        <a:solidFill>
                          <a:schemeClr val="tx1"/>
                        </a:solidFill>
                        <a:latin typeface="Cambria Math" panose="02040503050406030204" pitchFamily="18" charset="0"/>
                        <a:ea typeface="+mn-ea"/>
                        <a:cs typeface="+mn-cs"/>
                      </a:rPr>
                      <m:t>𝜀</m:t>
                    </m:r>
                    <m:r>
                      <a:rPr lang="en-US" sz="1200" b="0" i="0" kern="1200">
                        <a:solidFill>
                          <a:schemeClr val="tx1"/>
                        </a:solidFill>
                        <a:latin typeface="Cambria Math" panose="02040503050406030204" pitchFamily="18" charset="0"/>
                        <a:ea typeface="+mn-ea"/>
                        <a:cs typeface="+mn-cs"/>
                      </a:rPr>
                      <m:t>=</m:t>
                    </m:r>
                    <m:r>
                      <a:rPr lang="en-US" sz="1200" b="1" i="0" kern="1200">
                        <a:solidFill>
                          <a:schemeClr val="tx1"/>
                        </a:solidFill>
                        <a:latin typeface="Cambria Math" panose="02040503050406030204" pitchFamily="18" charset="0"/>
                        <a:ea typeface="+mn-ea"/>
                        <a:cs typeface="+mn-cs"/>
                      </a:rPr>
                      <m:t>𝐁𝐮</m:t>
                    </m:r>
                  </m:oMath>
                </a14:m>
                <a:endParaRPr lang="en-US" b="1"/>
              </a:p>
              <a:p>
                <a:pPr marL="171450" indent="-171450">
                  <a:buFont typeface="Arial" panose="020B0604020202020204" pitchFamily="34" charset="0"/>
                  <a:buChar char="•"/>
                </a:pPr>
                <a:r>
                  <a:rPr lang="en-US"/>
                  <a:t>And stresses follow from the constitutive law:</a:t>
                </a:r>
              </a:p>
              <a:p>
                <a:pPr marL="628650" lvl="1" indent="-171450">
                  <a:buFont typeface="Arial" panose="020B0604020202020204" pitchFamily="34" charset="0"/>
                  <a:buChar char="•"/>
                </a:pPr>
                <a14:m>
                  <m:oMath xmlns:m="http://schemas.openxmlformats.org/officeDocument/2006/math">
                    <m:r>
                      <a:rPr lang="en-US" sz="1200" b="0" i="1" kern="1200">
                        <a:solidFill>
                          <a:schemeClr val="tx1"/>
                        </a:solidFill>
                        <a:latin typeface="Cambria Math" panose="02040503050406030204" pitchFamily="18" charset="0"/>
                        <a:ea typeface="+mn-ea"/>
                        <a:cs typeface="+mn-cs"/>
                      </a:rPr>
                      <m:t>𝜎</m:t>
                    </m:r>
                    <m:r>
                      <a:rPr lang="en-US" sz="1200" b="0" i="0" kern="1200">
                        <a:solidFill>
                          <a:schemeClr val="tx1"/>
                        </a:solidFill>
                        <a:latin typeface="Cambria Math" panose="02040503050406030204" pitchFamily="18" charset="0"/>
                        <a:ea typeface="+mn-ea"/>
                        <a:cs typeface="+mn-cs"/>
                      </a:rPr>
                      <m:t>=</m:t>
                    </m:r>
                    <m:r>
                      <a:rPr lang="en-US" sz="1200" b="1" i="0" kern="1200">
                        <a:solidFill>
                          <a:schemeClr val="tx1"/>
                        </a:solidFill>
                        <a:latin typeface="Cambria Math" panose="02040503050406030204" pitchFamily="18" charset="0"/>
                        <a:ea typeface="+mn-ea"/>
                        <a:cs typeface="+mn-cs"/>
                      </a:rPr>
                      <m:t>𝐃</m:t>
                    </m:r>
                    <m:r>
                      <a:rPr lang="en-US" sz="1200" b="0" i="1" kern="1200">
                        <a:solidFill>
                          <a:schemeClr val="tx1"/>
                        </a:solidFill>
                        <a:latin typeface="Cambria Math" panose="02040503050406030204" pitchFamily="18" charset="0"/>
                        <a:ea typeface="+mn-ea"/>
                        <a:cs typeface="+mn-cs"/>
                      </a:rPr>
                      <m:t>𝜀</m:t>
                    </m:r>
                  </m:oMath>
                </a14:m>
                <a:endParaRPr lang="en-US" b="0"/>
              </a:p>
              <a:p>
                <a:pPr marL="171450" indent="-171450">
                  <a:buFont typeface="Arial" panose="020B0604020202020204" pitchFamily="34" charset="0"/>
                  <a:buChar char="•"/>
                </a:pPr>
                <a:r>
                  <a:rPr lang="en-US"/>
                  <a:t>So the workflow is:</a:t>
                </a:r>
              </a:p>
              <a:p>
                <a:pPr marL="628650" lvl="1" indent="-171450">
                  <a:buFont typeface="Arial" panose="020B0604020202020204" pitchFamily="34" charset="0"/>
                  <a:buChar char="•"/>
                </a:pPr>
                <a:r>
                  <a:rPr lang="en-US"/>
                  <a:t>Nodal displacements</a:t>
                </a:r>
                <a:br>
                  <a:rPr lang="en-US"/>
                </a:br>
                <a:r>
                  <a:rPr lang="en-US"/>
                  <a:t>→ Strains</a:t>
                </a:r>
                <a:br>
                  <a:rPr lang="en-US"/>
                </a:br>
                <a:r>
                  <a:rPr lang="en-US"/>
                  <a:t>→ Stresses</a:t>
                </a:r>
              </a:p>
              <a:p>
                <a:pPr marL="628650" lvl="1" indent="-171450">
                  <a:buFont typeface="Arial" panose="020B0604020202020204" pitchFamily="34" charset="0"/>
                  <a:buChar char="•"/>
                </a:pPr>
                <a:r>
                  <a:rPr lang="en-US"/>
                  <a:t>This step is called </a:t>
                </a:r>
                <a:r>
                  <a:rPr lang="en-US" b="1"/>
                  <a:t>post-processing</a:t>
                </a:r>
                <a:r>
                  <a:rPr lang="en-US"/>
                  <a:t>.</a:t>
                </a:r>
              </a:p>
              <a:p>
                <a:pPr marL="171450" indent="-171450">
                  <a:buFont typeface="Arial" panose="020B0604020202020204" pitchFamily="34" charset="0"/>
                  <a:buChar char="•"/>
                </a:pPr>
                <a:r>
                  <a:rPr lang="en-US"/>
                  <a:t>It allows us to visualize:</a:t>
                </a:r>
              </a:p>
              <a:p>
                <a:pPr marL="628650" lvl="1" indent="-171450">
                  <a:buFont typeface="Arial" panose="020B0604020202020204" pitchFamily="34" charset="0"/>
                  <a:buChar char="•"/>
                </a:pPr>
                <a:r>
                  <a:rPr lang="en-US"/>
                  <a:t>Deformation contours</a:t>
                </a:r>
              </a:p>
              <a:p>
                <a:pPr marL="628650" lvl="1" indent="-171450">
                  <a:buFont typeface="Arial" panose="020B0604020202020204" pitchFamily="34" charset="0"/>
                  <a:buChar char="•"/>
                </a:pPr>
                <a:r>
                  <a:rPr lang="en-US"/>
                  <a:t>Stress distributions</a:t>
                </a:r>
              </a:p>
              <a:p>
                <a:pPr marL="628650" lvl="1" indent="-171450">
                  <a:buFont typeface="Arial" panose="020B0604020202020204" pitchFamily="34" charset="0"/>
                  <a:buChar char="•"/>
                </a:pPr>
                <a:r>
                  <a:rPr lang="en-US"/>
                  <a:t>Reaction forces</a:t>
                </a:r>
              </a:p>
              <a:p>
                <a:pPr marL="171450" indent="-171450">
                  <a:buFont typeface="Arial" panose="020B0604020202020204" pitchFamily="34" charset="0"/>
                  <a:buChar char="•"/>
                </a:pPr>
                <a:r>
                  <a:rPr lang="en-US"/>
                  <a:t>But remember:</a:t>
                </a:r>
                <a:r>
                  <a:rPr lang="en-DE"/>
                  <a:t> </a:t>
                </a:r>
                <a:r>
                  <a:rPr lang="en-US"/>
                  <a:t>stresses are secondary quantities — derived from nodal displacements.</a:t>
                </a:r>
              </a:p>
              <a:p>
                <a:endParaRPr lang="en-US"/>
              </a:p>
              <a:p>
                <a:r>
                  <a:rPr lang="en-US" b="1"/>
                  <a:t>4-Node Linear Element</a:t>
                </a:r>
              </a:p>
              <a:p>
                <a:pPr marL="171450" indent="-171450">
                  <a:buFont typeface="Arial" panose="020B0604020202020204" pitchFamily="34" charset="0"/>
                  <a:buChar char="•"/>
                </a:pPr>
                <a:r>
                  <a:rPr lang="en-US"/>
                  <a:t>This element has:</a:t>
                </a:r>
              </a:p>
              <a:p>
                <a:pPr marL="171450" indent="-171450">
                  <a:buFont typeface="Arial" panose="020B0604020202020204" pitchFamily="34" charset="0"/>
                  <a:buChar char="•"/>
                </a:pPr>
                <a:r>
                  <a:rPr lang="en-US"/>
                  <a:t>4 nodes</a:t>
                </a:r>
              </a:p>
              <a:p>
                <a:pPr marL="171450" indent="-171450">
                  <a:buFont typeface="Arial" panose="020B0604020202020204" pitchFamily="34" charset="0"/>
                  <a:buChar char="•"/>
                </a:pPr>
                <a:r>
                  <a:rPr lang="en-US"/>
                  <a:t>2 DOFs per node (in 2D)</a:t>
                </a:r>
              </a:p>
              <a:p>
                <a:pPr marL="171450" indent="-171450">
                  <a:buFont typeface="Arial" panose="020B0604020202020204" pitchFamily="34" charset="0"/>
                  <a:buChar char="•"/>
                </a:pPr>
                <a:r>
                  <a:rPr lang="en-US"/>
                  <a:t>Linear shape functions</a:t>
                </a:r>
              </a:p>
              <a:p>
                <a:pPr marL="171450" indent="-171450">
                  <a:buFont typeface="Arial" panose="020B0604020202020204" pitchFamily="34" charset="0"/>
                  <a:buChar char="•"/>
                </a:pPr>
                <a:r>
                  <a:rPr lang="en-US"/>
                  <a:t>That means:</a:t>
                </a:r>
              </a:p>
              <a:p>
                <a:pPr marL="628650" lvl="1" indent="-171450">
                  <a:buFont typeface="Arial" panose="020B0604020202020204" pitchFamily="34" charset="0"/>
                  <a:buChar char="•"/>
                </a:pPr>
                <a:r>
                  <a:rPr lang="en-US"/>
                  <a:t>Displacement varies linearly inside the element</a:t>
                </a:r>
              </a:p>
              <a:p>
                <a:pPr marL="628650" lvl="1" indent="-171450">
                  <a:buFont typeface="Arial" panose="020B0604020202020204" pitchFamily="34" charset="0"/>
                  <a:buChar char="•"/>
                </a:pPr>
                <a:r>
                  <a:rPr lang="en-US"/>
                  <a:t>Strain is constant within the element</a:t>
                </a:r>
              </a:p>
              <a:p>
                <a:pPr marL="628650" lvl="1" indent="-171450">
                  <a:buFont typeface="Arial" panose="020B0604020202020204" pitchFamily="34" charset="0"/>
                  <a:buChar char="•"/>
                </a:pPr>
                <a:r>
                  <a:rPr lang="en-US"/>
                  <a:t>This is why coarse meshes can produce piecewise-constant stress patterns.</a:t>
                </a:r>
              </a:p>
              <a:p>
                <a:endParaRPr lang="en-DE"/>
              </a:p>
              <a:p>
                <a:endParaRPr lang="en-DE"/>
              </a:p>
            </p:txBody>
          </p:sp>
        </mc:Choice>
        <mc:Fallback xmlns="">
          <p:sp>
            <p:nvSpPr>
              <p:cNvPr id="2" name="Notes Placeholder 1">
                <a:extLst>
                  <a:ext uri="{FF2B5EF4-FFF2-40B4-BE49-F238E27FC236}">
                    <a16:creationId xmlns:a16="http://schemas.microsoft.com/office/drawing/2014/main" id="{D138949D-C08D-356B-A289-1985198FF068}"/>
                  </a:ext>
                </a:extLst>
              </p:cNvPr>
              <p:cNvSpPr>
                <a:spLocks noGrp="1"/>
              </p:cNvSpPr>
              <p:nvPr>
                <p:ph type="body" idx="1"/>
              </p:nvPr>
            </p:nvSpPr>
            <p:spPr/>
            <p:txBody>
              <a:bodyPr/>
              <a:lstStyle/>
              <a:p>
                <a:r>
                  <a:rPr lang="en-US" altLang="en-US"/>
                  <a:t>How to Find Nodal Displacements?</a:t>
                </a:r>
                <a:endParaRPr lang="en-DE" altLang="en-US"/>
              </a:p>
              <a:p>
                <a:endParaRPr lang="en-DE"/>
              </a:p>
              <a:p>
                <a:r>
                  <a:rPr lang="en-DE" b="1"/>
                  <a:t>0 .</a:t>
                </a:r>
                <a:r>
                  <a:rPr lang="en-US" b="1"/>
                  <a:t>Big Concept to Emphasize</a:t>
                </a:r>
              </a:p>
              <a:p>
                <a:pPr marL="171450" indent="-171450">
                  <a:buFont typeface="Arial" panose="020B0604020202020204" pitchFamily="34" charset="0"/>
                  <a:buChar char="•"/>
                </a:pPr>
                <a:r>
                  <a:rPr lang="en-US"/>
                  <a:t>The entire finite element method can be summarized as:</a:t>
                </a:r>
              </a:p>
              <a:p>
                <a:pPr marL="171450" indent="-171450">
                  <a:buFont typeface="Arial" panose="020B0604020202020204" pitchFamily="34" charset="0"/>
                  <a:buChar char="•"/>
                </a:pPr>
                <a:r>
                  <a:rPr lang="en-US"/>
                  <a:t>Approximate displacement field</a:t>
                </a:r>
              </a:p>
              <a:p>
                <a:pPr marL="171450" indent="-171450">
                  <a:buFont typeface="Arial" panose="020B0604020202020204" pitchFamily="34" charset="0"/>
                  <a:buChar char="•"/>
                </a:pPr>
                <a:r>
                  <a:rPr lang="en-US"/>
                  <a:t>Convert differential equations into algebraic equations</a:t>
                </a:r>
              </a:p>
              <a:p>
                <a:pPr marL="171450" indent="-171450">
                  <a:buFont typeface="Arial" panose="020B0604020202020204" pitchFamily="34" charset="0"/>
                  <a:buChar char="•"/>
                </a:pPr>
                <a:r>
                  <a:rPr lang="en-US"/>
                  <a:t>Solve for nodal displacements</a:t>
                </a:r>
              </a:p>
              <a:p>
                <a:pPr marL="171450" indent="-171450">
                  <a:buFont typeface="Arial" panose="020B0604020202020204" pitchFamily="34" charset="0"/>
                  <a:buChar char="•"/>
                </a:pPr>
                <a:r>
                  <a:rPr lang="en-US"/>
                  <a:t>Recover stresses and strains</a:t>
                </a:r>
              </a:p>
              <a:p>
                <a:pPr marL="171450" indent="-171450">
                  <a:buFont typeface="Arial" panose="020B0604020202020204" pitchFamily="34" charset="0"/>
                  <a:buChar char="•"/>
                </a:pPr>
                <a:r>
                  <a:rPr lang="en-US"/>
                  <a:t>Everything revolves around nodal displacements.</a:t>
                </a:r>
              </a:p>
              <a:p>
                <a:r>
                  <a:rPr lang="en-DE">
                    <a:sym typeface="Wingdings" panose="05000000000000000000" pitchFamily="2" charset="2"/>
                  </a:rPr>
                  <a:t> </a:t>
                </a:r>
                <a:r>
                  <a:rPr lang="en-US"/>
                  <a:t>The finite element method does not directly solve for stresses. It solves for nodal displacements, and all other field quantities are derived from them.</a:t>
                </a:r>
                <a:endParaRPr lang="en-DE"/>
              </a:p>
              <a:p>
                <a:endParaRPr lang="en-DE"/>
              </a:p>
              <a:p>
                <a:r>
                  <a:rPr lang="en-US" b="1"/>
                  <a:t>1. Mathematical Model (Boundary Value Problem)</a:t>
                </a:r>
              </a:p>
              <a:p>
                <a:pPr marL="171450" indent="-171450">
                  <a:buFont typeface="Arial" panose="020B0604020202020204" pitchFamily="34" charset="0"/>
                  <a:buChar char="•"/>
                </a:pPr>
                <a:r>
                  <a:rPr lang="en-US"/>
                  <a:t>We start with the </a:t>
                </a:r>
                <a:r>
                  <a:rPr lang="en-US" b="1"/>
                  <a:t>continuum mechanics formulation</a:t>
                </a:r>
                <a:r>
                  <a:rPr lang="en-US"/>
                  <a:t> of the problem.</a:t>
                </a:r>
              </a:p>
              <a:p>
                <a:pPr marL="171450" indent="-171450">
                  <a:buFont typeface="Arial" panose="020B0604020202020204" pitchFamily="34" charset="0"/>
                  <a:buChar char="•"/>
                </a:pPr>
                <a:r>
                  <a:rPr lang="en-US"/>
                  <a:t>This means we define:</a:t>
                </a:r>
              </a:p>
              <a:p>
                <a:pPr marL="171450" indent="-171450">
                  <a:buFont typeface="Arial" panose="020B0604020202020204" pitchFamily="34" charset="0"/>
                  <a:buChar char="•"/>
                </a:pPr>
                <a:r>
                  <a:rPr lang="en-US"/>
                  <a:t>Equilibrium equations</a:t>
                </a:r>
              </a:p>
              <a:p>
                <a:pPr marL="171450" indent="-171450">
                  <a:buFont typeface="Arial" panose="020B0604020202020204" pitchFamily="34" charset="0"/>
                  <a:buChar char="•"/>
                </a:pPr>
                <a:r>
                  <a:rPr lang="en-US"/>
                  <a:t>Constitutive law (e.g., linear elasticity or plasticity)</a:t>
                </a:r>
              </a:p>
              <a:p>
                <a:pPr marL="171450" indent="-171450">
                  <a:buFont typeface="Arial" panose="020B0604020202020204" pitchFamily="34" charset="0"/>
                  <a:buChar char="•"/>
                </a:pPr>
                <a:r>
                  <a:rPr lang="en-US"/>
                  <a:t>Strain–displacement relations</a:t>
                </a:r>
              </a:p>
              <a:p>
                <a:pPr marL="171450" indent="-171450">
                  <a:buFont typeface="Arial" panose="020B0604020202020204" pitchFamily="34" charset="0"/>
                  <a:buChar char="•"/>
                </a:pPr>
                <a:r>
                  <a:rPr lang="en-US"/>
                  <a:t>Boundary conditions</a:t>
                </a:r>
              </a:p>
              <a:p>
                <a:pPr marL="171450" indent="-171450">
                  <a:buFont typeface="Arial" panose="020B0604020202020204" pitchFamily="34" charset="0"/>
                  <a:buChar char="•"/>
                </a:pPr>
                <a:r>
                  <a:rPr lang="en-US"/>
                  <a:t>Together, these form a </a:t>
                </a:r>
                <a:r>
                  <a:rPr lang="en-US" b="1"/>
                  <a:t>boundary value problem (BVP)</a:t>
                </a:r>
                <a:r>
                  <a:rPr lang="en-US"/>
                  <a:t>.</a:t>
                </a:r>
              </a:p>
              <a:p>
                <a:pPr marL="171450" indent="-171450">
                  <a:buFont typeface="Arial" panose="020B0604020202020204" pitchFamily="34" charset="0"/>
                  <a:buChar char="•"/>
                </a:pPr>
                <a:r>
                  <a:rPr lang="en-US"/>
                  <a:t>However, solving the exact differential equations for complex geometries is usually impossible analytically.</a:t>
                </a:r>
              </a:p>
              <a:p>
                <a:pPr marL="171450" indent="-171450">
                  <a:buFont typeface="Arial" panose="020B0604020202020204" pitchFamily="34" charset="0"/>
                  <a:buChar char="•"/>
                </a:pPr>
                <a:r>
                  <a:rPr lang="en-US"/>
                  <a:t>So we discretize the domain into finite elements.</a:t>
                </a:r>
              </a:p>
              <a:p>
                <a:pPr marL="171450" indent="-171450">
                  <a:buFont typeface="Arial" panose="020B0604020202020204" pitchFamily="34" charset="0"/>
                  <a:buChar char="•"/>
                </a:pPr>
                <a:r>
                  <a:rPr lang="en-US"/>
                  <a:t>Inside each element, we approximate the displacement field using </a:t>
                </a:r>
                <a:r>
                  <a:rPr lang="en-US" b="1"/>
                  <a:t>interpolation functions</a:t>
                </a:r>
                <a:r>
                  <a:rPr lang="en-US"/>
                  <a:t>, also called </a:t>
                </a:r>
                <a:r>
                  <a:rPr lang="en-US" b="1"/>
                  <a:t>shape functions</a:t>
                </a:r>
                <a:r>
                  <a:rPr lang="en-US"/>
                  <a:t>.</a:t>
                </a:r>
              </a:p>
              <a:p>
                <a:pPr marL="171450" indent="-171450">
                  <a:buFont typeface="Arial" panose="020B0604020202020204" pitchFamily="34" charset="0"/>
                  <a:buChar char="•"/>
                </a:pPr>
                <a:r>
                  <a:rPr lang="en-US"/>
                  <a:t>For a 4-node quadrilateral element:</a:t>
                </a:r>
              </a:p>
              <a:p>
                <a:pPr marL="628650" lvl="1" indent="-171450">
                  <a:buFont typeface="Arial" panose="020B0604020202020204" pitchFamily="34" charset="0"/>
                  <a:buChar char="•"/>
                </a:pPr>
                <a:r>
                  <a:rPr lang="en-US" sz="1200" b="0" i="0" kern="1200">
                    <a:solidFill>
                      <a:schemeClr val="tx1"/>
                    </a:solidFill>
                    <a:latin typeface="Cambria Math" panose="02040503050406030204" pitchFamily="18" charset="0"/>
                    <a:ea typeface="+mn-ea"/>
                    <a:cs typeface="+mn-cs"/>
                  </a:rPr>
                  <a:t>𝑢</a:t>
                </a:r>
                <a:r>
                  <a:rPr lang="ar-AE" sz="1200" b="0" i="0" kern="1200">
                    <a:solidFill>
                      <a:schemeClr val="tx1"/>
                    </a:solidFill>
                    <a:latin typeface="Cambria Math" panose="02040503050406030204" pitchFamily="18" charset="0"/>
                    <a:ea typeface="+mn-ea"/>
                    <a:cs typeface="+mn-cs"/>
                  </a:rPr>
                  <a:t>(𝑥ⓜ,𝑦)=∑128_(𝑖=1)^4▒𝑁_𝑖  (𝑥ⓜ,𝑦)" " 𝑢_𝑖</a:t>
                </a:r>
                <a:endParaRPr lang="ar-AE" b="0"/>
              </a:p>
              <a:p>
                <a:pPr marL="628650" lvl="1" indent="-171450">
                  <a:buFont typeface="Arial" panose="020B0604020202020204" pitchFamily="34" charset="0"/>
                  <a:buChar char="•"/>
                </a:pPr>
                <a:r>
                  <a:rPr lang="ar-AE" sz="1200" b="0" i="0" kern="1200">
                    <a:solidFill>
                      <a:schemeClr val="tx1"/>
                    </a:solidFill>
                    <a:latin typeface="Cambria Math" panose="02040503050406030204" pitchFamily="18" charset="0"/>
                    <a:ea typeface="+mn-ea"/>
                    <a:cs typeface="+mn-cs"/>
                  </a:rPr>
                  <a:t>𝑣(𝑥ⓜ,𝑦)=∑128_(𝑖=1)^4▒𝑁_𝑖  (𝑥ⓜ,𝑦)" " 𝑣_𝑖</a:t>
                </a:r>
                <a:endParaRPr lang="ar-AE" b="0"/>
              </a:p>
              <a:p>
                <a:pPr marL="171450" indent="-171450">
                  <a:buFont typeface="Arial" panose="020B0604020202020204" pitchFamily="34" charset="0"/>
                  <a:buChar char="•"/>
                </a:pPr>
                <a:r>
                  <a:rPr lang="en-US"/>
                  <a:t>So instead of solving for continuous displacement fields,</a:t>
                </a:r>
                <a:br>
                  <a:rPr lang="en-US"/>
                </a:br>
                <a:r>
                  <a:rPr lang="en-US"/>
                  <a:t>we solve for </a:t>
                </a:r>
                <a:r>
                  <a:rPr lang="en-US" b="1"/>
                  <a:t>nodal displacement values</a:t>
                </a:r>
                <a:r>
                  <a:rPr lang="en-US"/>
                  <a:t>.</a:t>
                </a:r>
              </a:p>
              <a:p>
                <a:endParaRPr lang="en-DE"/>
              </a:p>
              <a:p>
                <a:r>
                  <a:rPr lang="en-US" b="1"/>
                  <a:t>2. System of Algebraic Equations in Nodal Displacements</a:t>
                </a:r>
              </a:p>
              <a:p>
                <a:pPr marL="171450" indent="-171450">
                  <a:buFont typeface="Arial" panose="020B0604020202020204" pitchFamily="34" charset="0"/>
                  <a:buChar char="•"/>
                </a:pPr>
                <a:r>
                  <a:rPr lang="en-US"/>
                  <a:t>Once we insert the interpolated displacements into:</a:t>
                </a:r>
              </a:p>
              <a:p>
                <a:pPr marL="171450" indent="-171450">
                  <a:buFont typeface="Arial" panose="020B0604020202020204" pitchFamily="34" charset="0"/>
                  <a:buChar char="•"/>
                </a:pPr>
                <a:r>
                  <a:rPr lang="en-US"/>
                  <a:t>The weak form of equilibrium</a:t>
                </a:r>
                <a:br>
                  <a:rPr lang="en-US"/>
                </a:br>
                <a:r>
                  <a:rPr lang="en-US"/>
                  <a:t>or</a:t>
                </a:r>
              </a:p>
              <a:p>
                <a:pPr marL="171450" indent="-171450">
                  <a:buFont typeface="Arial" panose="020B0604020202020204" pitchFamily="34" charset="0"/>
                  <a:buChar char="•"/>
                </a:pPr>
                <a:r>
                  <a:rPr lang="en-US"/>
                  <a:t>The principle of virtual work</a:t>
                </a:r>
              </a:p>
              <a:p>
                <a:pPr marL="171450" indent="-171450">
                  <a:buFont typeface="Arial" panose="020B0604020202020204" pitchFamily="34" charset="0"/>
                  <a:buChar char="•"/>
                </a:pPr>
                <a:r>
                  <a:rPr lang="en-US"/>
                  <a:t>we obtain a matrix equation:</a:t>
                </a:r>
              </a:p>
              <a:p>
                <a:pPr marL="628650" lvl="1" indent="-171450">
                  <a:buFont typeface="Arial" panose="020B0604020202020204" pitchFamily="34" charset="0"/>
                  <a:buChar char="•"/>
                </a:pPr>
                <a:r>
                  <a:rPr lang="en-US" sz="1200" b="1" i="0" kern="1200">
                    <a:solidFill>
                      <a:schemeClr val="tx1"/>
                    </a:solidFill>
                    <a:latin typeface="Cambria Math" panose="02040503050406030204" pitchFamily="18" charset="0"/>
                    <a:ea typeface="+mn-ea"/>
                    <a:cs typeface="+mn-cs"/>
                  </a:rPr>
                  <a:t>𝐊𝐮</a:t>
                </a:r>
                <a:r>
                  <a:rPr lang="en-US" sz="1200" b="0" i="0" kern="1200">
                    <a:solidFill>
                      <a:schemeClr val="tx1"/>
                    </a:solidFill>
                    <a:latin typeface="Cambria Math" panose="02040503050406030204" pitchFamily="18" charset="0"/>
                    <a:ea typeface="+mn-ea"/>
                    <a:cs typeface="+mn-cs"/>
                  </a:rPr>
                  <a:t>=</a:t>
                </a:r>
                <a:r>
                  <a:rPr lang="en-US" sz="1200" b="1" i="0" kern="1200">
                    <a:solidFill>
                      <a:schemeClr val="tx1"/>
                    </a:solidFill>
                    <a:latin typeface="Cambria Math" panose="02040503050406030204" pitchFamily="18" charset="0"/>
                    <a:ea typeface="+mn-ea"/>
                    <a:cs typeface="+mn-cs"/>
                  </a:rPr>
                  <a:t>𝐟</a:t>
                </a:r>
                <a:endParaRPr lang="en-US" b="1"/>
              </a:p>
              <a:p>
                <a:pPr marL="628650" lvl="1" indent="-171450">
                  <a:buFont typeface="Arial" panose="020B0604020202020204" pitchFamily="34" charset="0"/>
                  <a:buChar char="•"/>
                </a:pPr>
                <a:r>
                  <a:rPr lang="en-US"/>
                  <a:t>Where:</a:t>
                </a:r>
              </a:p>
              <a:p>
                <a:pPr marL="1085850" lvl="2" indent="-171450">
                  <a:buFont typeface="Arial" panose="020B0604020202020204" pitchFamily="34" charset="0"/>
                  <a:buChar char="•"/>
                </a:pPr>
                <a:r>
                  <a:rPr lang="en-US" sz="1200" b="1" i="0" kern="1200">
                    <a:solidFill>
                      <a:schemeClr val="tx1"/>
                    </a:solidFill>
                    <a:latin typeface="Cambria Math" panose="02040503050406030204" pitchFamily="18" charset="0"/>
                    <a:ea typeface="+mn-ea"/>
                    <a:cs typeface="+mn-cs"/>
                  </a:rPr>
                  <a:t>𝐊</a:t>
                </a:r>
                <a:r>
                  <a:rPr lang="en-US"/>
                  <a:t>= global stiffness matrix</a:t>
                </a:r>
              </a:p>
              <a:p>
                <a:pPr marL="1085850" lvl="2" indent="-171450">
                  <a:buFont typeface="Arial" panose="020B0604020202020204" pitchFamily="34" charset="0"/>
                  <a:buChar char="•"/>
                </a:pPr>
                <a:r>
                  <a:rPr lang="en-US" sz="1200" b="1" i="0" kern="1200">
                    <a:solidFill>
                      <a:schemeClr val="tx1"/>
                    </a:solidFill>
                    <a:latin typeface="Cambria Math" panose="02040503050406030204" pitchFamily="18" charset="0"/>
                    <a:ea typeface="+mn-ea"/>
                    <a:cs typeface="+mn-cs"/>
                  </a:rPr>
                  <a:t>𝐮</a:t>
                </a:r>
                <a:r>
                  <a:rPr lang="en-US"/>
                  <a:t>= vector of unknown nodal displacements</a:t>
                </a:r>
              </a:p>
              <a:p>
                <a:pPr marL="1085850" lvl="2" indent="-171450">
                  <a:buFont typeface="Arial" panose="020B0604020202020204" pitchFamily="34" charset="0"/>
                  <a:buChar char="•"/>
                </a:pPr>
                <a:r>
                  <a:rPr lang="en-US" sz="1200" b="1" i="0" kern="1200">
                    <a:solidFill>
                      <a:schemeClr val="tx1"/>
                    </a:solidFill>
                    <a:latin typeface="Cambria Math" panose="02040503050406030204" pitchFamily="18" charset="0"/>
                    <a:ea typeface="+mn-ea"/>
                    <a:cs typeface="+mn-cs"/>
                  </a:rPr>
                  <a:t>𝐟</a:t>
                </a:r>
                <a:r>
                  <a:rPr lang="en-US"/>
                  <a:t>= external force vector</a:t>
                </a:r>
              </a:p>
              <a:p>
                <a:pPr marL="171450" indent="-171450">
                  <a:buFont typeface="Arial" panose="020B0604020202020204" pitchFamily="34" charset="0"/>
                  <a:buChar char="•"/>
                </a:pPr>
                <a:r>
                  <a:rPr lang="en-US"/>
                  <a:t>Each row of this system corresponds to </a:t>
                </a:r>
                <a:r>
                  <a:rPr lang="en-US" b="1"/>
                  <a:t>force equilibrium at a node</a:t>
                </a:r>
                <a:r>
                  <a:rPr lang="en-US"/>
                  <a:t>.</a:t>
                </a:r>
              </a:p>
              <a:p>
                <a:pPr marL="171450" indent="-171450">
                  <a:buFont typeface="Arial" panose="020B0604020202020204" pitchFamily="34" charset="0"/>
                  <a:buChar char="•"/>
                </a:pPr>
                <a:r>
                  <a:rPr lang="en-US"/>
                  <a:t>Each equation relates a nodal displacement to its neighboring nodes.</a:t>
                </a:r>
              </a:p>
              <a:p>
                <a:pPr marL="171450" indent="-171450">
                  <a:buFont typeface="Arial" panose="020B0604020202020204" pitchFamily="34" charset="0"/>
                  <a:buChar char="•"/>
                </a:pPr>
                <a:r>
                  <a:rPr lang="en-US"/>
                  <a:t>This happens because elements share nodes —</a:t>
                </a:r>
                <a:br>
                  <a:rPr lang="en-US"/>
                </a:br>
                <a:r>
                  <a:rPr lang="en-US"/>
                  <a:t>so their stiffness contributions assemble into a global system.</a:t>
                </a:r>
              </a:p>
              <a:p>
                <a:pPr marL="171450" indent="-171450">
                  <a:buFont typeface="Arial" panose="020B0604020202020204" pitchFamily="34" charset="0"/>
                  <a:buChar char="•"/>
                </a:pPr>
                <a:r>
                  <a:rPr lang="en-US"/>
                  <a:t>That’s why FEA becomes a large coupled algebraic system.</a:t>
                </a:r>
                <a:endParaRPr lang="en-DE"/>
              </a:p>
              <a:p>
                <a:endParaRPr lang="en-DE"/>
              </a:p>
              <a:p>
                <a:r>
                  <a:rPr lang="en-DE" b="1"/>
                  <a:t>3. </a:t>
                </a:r>
                <a:r>
                  <a:rPr lang="en-US" b="1"/>
                  <a:t>Nodal Displacements </a:t>
                </a:r>
                <a:r>
                  <a:rPr lang="ar-AE" sz="1200" b="0" i="0" kern="1200">
                    <a:solidFill>
                      <a:schemeClr val="tx1"/>
                    </a:solidFill>
                    <a:latin typeface="Cambria Math" panose="02040503050406030204" pitchFamily="18" charset="0"/>
                    <a:ea typeface="+mn-ea"/>
                    <a:cs typeface="+mn-cs"/>
                  </a:rPr>
                  <a:t>𝑢_(𝑥_𝑖 ),𝑢_(𝑦_𝑖 )</a:t>
                </a:r>
                <a:endParaRPr lang="ar-AE" b="1"/>
              </a:p>
              <a:p>
                <a:pPr marL="171450" indent="-171450">
                  <a:buFont typeface="Arial" panose="020B0604020202020204" pitchFamily="34" charset="0"/>
                  <a:buChar char="•"/>
                </a:pPr>
                <a:r>
                  <a:rPr lang="en-US"/>
                  <a:t>After applying boundary conditions and solving the matrix system,</a:t>
                </a:r>
                <a:br>
                  <a:rPr lang="en-US"/>
                </a:br>
                <a:r>
                  <a:rPr lang="en-US"/>
                  <a:t>we obtain the </a:t>
                </a:r>
                <a:r>
                  <a:rPr lang="en-US" b="1"/>
                  <a:t>primary unknowns</a:t>
                </a:r>
                <a:r>
                  <a:rPr lang="en-US"/>
                  <a:t>:</a:t>
                </a:r>
              </a:p>
              <a:p>
                <a:pPr marL="628650" lvl="1" indent="-171450">
                  <a:buFont typeface="Arial" panose="020B0604020202020204" pitchFamily="34" charset="0"/>
                  <a:buChar char="•"/>
                </a:pPr>
                <a:r>
                  <a:rPr lang="ar-AE" sz="1200" b="0" i="0" kern="1200">
                    <a:solidFill>
                      <a:schemeClr val="tx1"/>
                    </a:solidFill>
                    <a:latin typeface="Cambria Math" panose="02040503050406030204" pitchFamily="18" charset="0"/>
                    <a:ea typeface="+mn-ea"/>
                    <a:cs typeface="+mn-cs"/>
                  </a:rPr>
                  <a:t>𝑢_(𝑥_𝑖 ), 𝑢_(𝑦_𝑖 )</a:t>
                </a:r>
                <a:endParaRPr lang="ar-AE"/>
              </a:p>
              <a:p>
                <a:pPr marL="171450" indent="-171450">
                  <a:buFont typeface="Arial" panose="020B0604020202020204" pitchFamily="34" charset="0"/>
                  <a:buChar char="•"/>
                </a:pPr>
                <a:r>
                  <a:rPr lang="en-US"/>
                  <a:t>These are the nodal displacements in each direction.</a:t>
                </a:r>
              </a:p>
              <a:p>
                <a:pPr marL="171450" indent="-171450">
                  <a:buFont typeface="Arial" panose="020B0604020202020204" pitchFamily="34" charset="0"/>
                  <a:buChar char="•"/>
                </a:pPr>
                <a:r>
                  <a:rPr lang="en-US"/>
                  <a:t>Important concept:</a:t>
                </a:r>
              </a:p>
              <a:p>
                <a:pPr marL="171450" indent="-171450">
                  <a:buFont typeface="Arial" panose="020B0604020202020204" pitchFamily="34" charset="0"/>
                  <a:buChar char="•"/>
                </a:pPr>
                <a:r>
                  <a:rPr lang="en-US"/>
                  <a:t>In displacement-based finite element methods, nodal displacements are the only primary unknowns.</a:t>
                </a:r>
              </a:p>
              <a:p>
                <a:pPr marL="171450" indent="-171450">
                  <a:buFont typeface="Arial" panose="020B0604020202020204" pitchFamily="34" charset="0"/>
                  <a:buChar char="•"/>
                </a:pPr>
                <a:r>
                  <a:rPr lang="en-US"/>
                  <a:t>Everything else — strain, stress, reaction forces — is derived from them.</a:t>
                </a:r>
              </a:p>
              <a:p>
                <a:pPr marL="171450" indent="-171450">
                  <a:buFont typeface="Arial" panose="020B0604020202020204" pitchFamily="34" charset="0"/>
                  <a:buChar char="•"/>
                </a:pPr>
                <a:r>
                  <a:rPr lang="en-US"/>
                  <a:t>At this stage, we know how every node in the mesh has moved.</a:t>
                </a:r>
              </a:p>
              <a:p>
                <a:endParaRPr lang="en-DE"/>
              </a:p>
              <a:p>
                <a:r>
                  <a:rPr lang="en-DE" b="1"/>
                  <a:t>4. </a:t>
                </a:r>
                <a:r>
                  <a:rPr lang="en-US" b="1"/>
                  <a:t>Post-Processing</a:t>
                </a:r>
                <a:r>
                  <a:rPr lang="en-DE" b="1" baseline="0"/>
                  <a:t> - </a:t>
                </a:r>
                <a:r>
                  <a:rPr lang="ar-AE" sz="1200" b="0" i="0" kern="1200">
                    <a:solidFill>
                      <a:schemeClr val="tx1"/>
                    </a:solidFill>
                    <a:latin typeface="Cambria Math" panose="02040503050406030204" pitchFamily="18" charset="0"/>
                    <a:ea typeface="+mn-ea"/>
                    <a:cs typeface="+mn-cs"/>
                  </a:rPr>
                  <a:t>𝑢_𝑦 (𝑥ⓜ,𝑦)</a:t>
                </a:r>
                <a:r>
                  <a:rPr lang="en-US"/>
                  <a:t>and </a:t>
                </a:r>
                <a:r>
                  <a:rPr lang="ar-AE" sz="1200" b="0" i="0" kern="1200">
                    <a:solidFill>
                      <a:schemeClr val="tx1"/>
                    </a:solidFill>
                    <a:latin typeface="Cambria Math" panose="02040503050406030204" pitchFamily="18" charset="0"/>
                    <a:ea typeface="+mn-ea"/>
                    <a:cs typeface="+mn-cs"/>
                  </a:rPr>
                  <a:t>𝜎_𝑦𝑦 (𝑥ⓜ,𝑦)</a:t>
                </a:r>
                <a:endParaRPr lang="ar-AE"/>
              </a:p>
              <a:p>
                <a:pPr marL="171450" indent="-171450">
                  <a:buFont typeface="Arial" panose="020B0604020202020204" pitchFamily="34" charset="0"/>
                  <a:buChar char="•"/>
                </a:pPr>
                <a:r>
                  <a:rPr lang="en-US"/>
                  <a:t>Now we reconstruct continuous field quantities inside each element.</a:t>
                </a:r>
              </a:p>
              <a:p>
                <a:pPr marL="171450" indent="-171450">
                  <a:buFont typeface="Arial" panose="020B0604020202020204" pitchFamily="34" charset="0"/>
                  <a:buChar char="•"/>
                </a:pPr>
                <a:r>
                  <a:rPr lang="en-US"/>
                  <a:t>Using the same shape functions:</a:t>
                </a:r>
                <a:endParaRPr lang="en-DE"/>
              </a:p>
              <a:p>
                <a:pPr marL="628650" lvl="1" indent="-171450">
                  <a:buFont typeface="Arial" panose="020B0604020202020204" pitchFamily="34" charset="0"/>
                  <a:buChar char="•"/>
                </a:pPr>
                <a:r>
                  <a:rPr lang="ar-AE" sz="1200" b="0" i="0" kern="1200">
                    <a:solidFill>
                      <a:schemeClr val="tx1"/>
                    </a:solidFill>
                    <a:latin typeface="Cambria Math" panose="02040503050406030204" pitchFamily="18" charset="0"/>
                    <a:ea typeface="+mn-ea"/>
                    <a:cs typeface="+mn-cs"/>
                  </a:rPr>
                  <a:t>𝑢_𝑦 (𝑥ⓜ,𝑦)=∑128▒𝑁_𝑖  (𝑥ⓜ,𝑦)" " 𝑢_(𝑦_𝑖 )</a:t>
                </a:r>
                <a:endParaRPr lang="ar-AE" b="0"/>
              </a:p>
              <a:p>
                <a:pPr marL="171450" indent="-171450">
                  <a:buFont typeface="Arial" panose="020B0604020202020204" pitchFamily="34" charset="0"/>
                  <a:buChar char="•"/>
                </a:pPr>
                <a:r>
                  <a:rPr lang="en-US"/>
                  <a:t>Strains are obtained from spatial derivatives:</a:t>
                </a:r>
              </a:p>
              <a:p>
                <a:pPr marL="628650" lvl="1" indent="-171450">
                  <a:buFont typeface="Arial" panose="020B0604020202020204" pitchFamily="34" charset="0"/>
                  <a:buChar char="•"/>
                </a:pPr>
                <a:r>
                  <a:rPr lang="en-US" sz="1200" b="0" i="0" kern="1200">
                    <a:solidFill>
                      <a:schemeClr val="tx1"/>
                    </a:solidFill>
                    <a:latin typeface="Cambria Math" panose="02040503050406030204" pitchFamily="18" charset="0"/>
                    <a:ea typeface="+mn-ea"/>
                    <a:cs typeface="+mn-cs"/>
                  </a:rPr>
                  <a:t>𝜀=</a:t>
                </a:r>
                <a:r>
                  <a:rPr lang="en-US" sz="1200" b="1" i="0" kern="1200">
                    <a:solidFill>
                      <a:schemeClr val="tx1"/>
                    </a:solidFill>
                    <a:latin typeface="Cambria Math" panose="02040503050406030204" pitchFamily="18" charset="0"/>
                    <a:ea typeface="+mn-ea"/>
                    <a:cs typeface="+mn-cs"/>
                  </a:rPr>
                  <a:t>𝐁𝐮</a:t>
                </a:r>
                <a:endParaRPr lang="en-US" b="1"/>
              </a:p>
              <a:p>
                <a:pPr marL="171450" indent="-171450">
                  <a:buFont typeface="Arial" panose="020B0604020202020204" pitchFamily="34" charset="0"/>
                  <a:buChar char="•"/>
                </a:pPr>
                <a:r>
                  <a:rPr lang="en-US"/>
                  <a:t>And stresses follow from the constitutive law:</a:t>
                </a:r>
              </a:p>
              <a:p>
                <a:pPr marL="628650" lvl="1" indent="-171450">
                  <a:buFont typeface="Arial" panose="020B0604020202020204" pitchFamily="34" charset="0"/>
                  <a:buChar char="•"/>
                </a:pPr>
                <a:r>
                  <a:rPr lang="en-US" sz="1200" b="0" i="0" kern="1200">
                    <a:solidFill>
                      <a:schemeClr val="tx1"/>
                    </a:solidFill>
                    <a:latin typeface="Cambria Math" panose="02040503050406030204" pitchFamily="18" charset="0"/>
                    <a:ea typeface="+mn-ea"/>
                    <a:cs typeface="+mn-cs"/>
                  </a:rPr>
                  <a:t>𝜎=</a:t>
                </a:r>
                <a:r>
                  <a:rPr lang="en-US" sz="1200" b="1" i="0" kern="1200">
                    <a:solidFill>
                      <a:schemeClr val="tx1"/>
                    </a:solidFill>
                    <a:latin typeface="Cambria Math" panose="02040503050406030204" pitchFamily="18" charset="0"/>
                    <a:ea typeface="+mn-ea"/>
                    <a:cs typeface="+mn-cs"/>
                  </a:rPr>
                  <a:t>𝐃</a:t>
                </a:r>
                <a:r>
                  <a:rPr lang="en-US" sz="1200" b="0" i="0" kern="1200">
                    <a:solidFill>
                      <a:schemeClr val="tx1"/>
                    </a:solidFill>
                    <a:latin typeface="Cambria Math" panose="02040503050406030204" pitchFamily="18" charset="0"/>
                    <a:ea typeface="+mn-ea"/>
                    <a:cs typeface="+mn-cs"/>
                  </a:rPr>
                  <a:t>𝜀</a:t>
                </a:r>
                <a:endParaRPr lang="en-US" b="0"/>
              </a:p>
              <a:p>
                <a:pPr marL="171450" indent="-171450">
                  <a:buFont typeface="Arial" panose="020B0604020202020204" pitchFamily="34" charset="0"/>
                  <a:buChar char="•"/>
                </a:pPr>
                <a:r>
                  <a:rPr lang="en-US"/>
                  <a:t>So the workflow is:</a:t>
                </a:r>
              </a:p>
              <a:p>
                <a:pPr marL="628650" lvl="1" indent="-171450">
                  <a:buFont typeface="Arial" panose="020B0604020202020204" pitchFamily="34" charset="0"/>
                  <a:buChar char="•"/>
                </a:pPr>
                <a:r>
                  <a:rPr lang="en-US"/>
                  <a:t>Nodal displacements</a:t>
                </a:r>
                <a:br>
                  <a:rPr lang="en-US"/>
                </a:br>
                <a:r>
                  <a:rPr lang="en-US"/>
                  <a:t>→ Strains</a:t>
                </a:r>
                <a:br>
                  <a:rPr lang="en-US"/>
                </a:br>
                <a:r>
                  <a:rPr lang="en-US"/>
                  <a:t>→ Stresses</a:t>
                </a:r>
              </a:p>
              <a:p>
                <a:pPr marL="628650" lvl="1" indent="-171450">
                  <a:buFont typeface="Arial" panose="020B0604020202020204" pitchFamily="34" charset="0"/>
                  <a:buChar char="•"/>
                </a:pPr>
                <a:r>
                  <a:rPr lang="en-US"/>
                  <a:t>This step is called </a:t>
                </a:r>
                <a:r>
                  <a:rPr lang="en-US" b="1"/>
                  <a:t>post-processing</a:t>
                </a:r>
                <a:r>
                  <a:rPr lang="en-US"/>
                  <a:t>.</a:t>
                </a:r>
              </a:p>
              <a:p>
                <a:pPr marL="171450" indent="-171450">
                  <a:buFont typeface="Arial" panose="020B0604020202020204" pitchFamily="34" charset="0"/>
                  <a:buChar char="•"/>
                </a:pPr>
                <a:r>
                  <a:rPr lang="en-US"/>
                  <a:t>It allows us to visualize:</a:t>
                </a:r>
              </a:p>
              <a:p>
                <a:pPr marL="628650" lvl="1" indent="-171450">
                  <a:buFont typeface="Arial" panose="020B0604020202020204" pitchFamily="34" charset="0"/>
                  <a:buChar char="•"/>
                </a:pPr>
                <a:r>
                  <a:rPr lang="en-US"/>
                  <a:t>Deformation contours</a:t>
                </a:r>
              </a:p>
              <a:p>
                <a:pPr marL="628650" lvl="1" indent="-171450">
                  <a:buFont typeface="Arial" panose="020B0604020202020204" pitchFamily="34" charset="0"/>
                  <a:buChar char="•"/>
                </a:pPr>
                <a:r>
                  <a:rPr lang="en-US"/>
                  <a:t>Stress distributions</a:t>
                </a:r>
              </a:p>
              <a:p>
                <a:pPr marL="628650" lvl="1" indent="-171450">
                  <a:buFont typeface="Arial" panose="020B0604020202020204" pitchFamily="34" charset="0"/>
                  <a:buChar char="•"/>
                </a:pPr>
                <a:r>
                  <a:rPr lang="en-US"/>
                  <a:t>Reaction forces</a:t>
                </a:r>
              </a:p>
              <a:p>
                <a:pPr marL="171450" indent="-171450">
                  <a:buFont typeface="Arial" panose="020B0604020202020204" pitchFamily="34" charset="0"/>
                  <a:buChar char="•"/>
                </a:pPr>
                <a:r>
                  <a:rPr lang="en-US"/>
                  <a:t>But remember:</a:t>
                </a:r>
                <a:r>
                  <a:rPr lang="en-DE"/>
                  <a:t> </a:t>
                </a:r>
                <a:r>
                  <a:rPr lang="en-US"/>
                  <a:t>stresses are secondary quantities — derived from nodal displacements.</a:t>
                </a:r>
              </a:p>
              <a:p>
                <a:endParaRPr lang="en-US"/>
              </a:p>
              <a:p>
                <a:r>
                  <a:rPr lang="en-US" b="1"/>
                  <a:t>4-Node Linear Element</a:t>
                </a:r>
              </a:p>
              <a:p>
                <a:pPr marL="171450" indent="-171450">
                  <a:buFont typeface="Arial" panose="020B0604020202020204" pitchFamily="34" charset="0"/>
                  <a:buChar char="•"/>
                </a:pPr>
                <a:r>
                  <a:rPr lang="en-US"/>
                  <a:t>This element has:</a:t>
                </a:r>
              </a:p>
              <a:p>
                <a:pPr marL="171450" indent="-171450">
                  <a:buFont typeface="Arial" panose="020B0604020202020204" pitchFamily="34" charset="0"/>
                  <a:buChar char="•"/>
                </a:pPr>
                <a:r>
                  <a:rPr lang="en-US"/>
                  <a:t>4 nodes</a:t>
                </a:r>
              </a:p>
              <a:p>
                <a:pPr marL="171450" indent="-171450">
                  <a:buFont typeface="Arial" panose="020B0604020202020204" pitchFamily="34" charset="0"/>
                  <a:buChar char="•"/>
                </a:pPr>
                <a:r>
                  <a:rPr lang="en-US"/>
                  <a:t>2 DOFs per node (in 2D)</a:t>
                </a:r>
              </a:p>
              <a:p>
                <a:pPr marL="171450" indent="-171450">
                  <a:buFont typeface="Arial" panose="020B0604020202020204" pitchFamily="34" charset="0"/>
                  <a:buChar char="•"/>
                </a:pPr>
                <a:r>
                  <a:rPr lang="en-US"/>
                  <a:t>Linear shape functions</a:t>
                </a:r>
              </a:p>
              <a:p>
                <a:pPr marL="171450" indent="-171450">
                  <a:buFont typeface="Arial" panose="020B0604020202020204" pitchFamily="34" charset="0"/>
                  <a:buChar char="•"/>
                </a:pPr>
                <a:r>
                  <a:rPr lang="en-US"/>
                  <a:t>That means:</a:t>
                </a:r>
              </a:p>
              <a:p>
                <a:pPr marL="628650" lvl="1" indent="-171450">
                  <a:buFont typeface="Arial" panose="020B0604020202020204" pitchFamily="34" charset="0"/>
                  <a:buChar char="•"/>
                </a:pPr>
                <a:r>
                  <a:rPr lang="en-US"/>
                  <a:t>Displacement varies linearly inside the element</a:t>
                </a:r>
              </a:p>
              <a:p>
                <a:pPr marL="628650" lvl="1" indent="-171450">
                  <a:buFont typeface="Arial" panose="020B0604020202020204" pitchFamily="34" charset="0"/>
                  <a:buChar char="•"/>
                </a:pPr>
                <a:r>
                  <a:rPr lang="en-US"/>
                  <a:t>Strain is constant within the element</a:t>
                </a:r>
              </a:p>
              <a:p>
                <a:pPr marL="628650" lvl="1" indent="-171450">
                  <a:buFont typeface="Arial" panose="020B0604020202020204" pitchFamily="34" charset="0"/>
                  <a:buChar char="•"/>
                </a:pPr>
                <a:r>
                  <a:rPr lang="en-US"/>
                  <a:t>This is why coarse meshes can produce piecewise-constant stress patterns.</a:t>
                </a:r>
              </a:p>
              <a:p>
                <a:endParaRPr lang="en-DE"/>
              </a:p>
              <a:p>
                <a:endParaRPr lang="en-DE"/>
              </a:p>
            </p:txBody>
          </p:sp>
        </mc:Fallback>
      </mc:AlternateContent>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b="1" dirty="0"/>
              <a:t>Simulation in Ansys Mechanical</a:t>
            </a:r>
            <a:r>
              <a:rPr lang="en-DE" b="1" baseline="30000" dirty="0"/>
              <a:t>TM</a:t>
            </a:r>
            <a:r>
              <a:rPr lang="en-DE" b="1" dirty="0"/>
              <a:t> and Comparison with Analytical (Hand) Calculation </a:t>
            </a:r>
            <a:r>
              <a:rPr lang="en-DE" b="0" dirty="0"/>
              <a:t>- </a:t>
            </a:r>
            <a:r>
              <a:rPr lang="en-US" b="0" dirty="0"/>
              <a:t>Plain Strain Forging</a:t>
            </a:r>
            <a:endParaRPr lang="en-DE"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DE" b="0" dirty="0"/>
              <a:t>The following tutorial will walk you through the simu</a:t>
            </a:r>
            <a:r>
              <a:rPr lang="en-US" b="0" dirty="0"/>
              <a:t>la</a:t>
            </a:r>
            <a:r>
              <a:rPr lang="en-DE" b="0" dirty="0"/>
              <a:t>tion setup in Ansys Mechanical, covering both the frictionless as well as friction case and comparing the numerical with the analytical results.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DE" b="1" dirty="0"/>
          </a:p>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2390788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US" b="1"/>
              <a:t>Ansys Forging Tutorial Case 1 (1/8) – Pre-Process</a:t>
            </a:r>
            <a:endParaRPr lang="en-DE" b="1"/>
          </a:p>
          <a:p>
            <a:endParaRPr lang="en-DE"/>
          </a:p>
          <a:p>
            <a:pPr marL="457200" indent="-457200">
              <a:buFont typeface="+mj-lt"/>
              <a:buAutoNum type="arabicPeriod"/>
            </a:pPr>
            <a:r>
              <a:rPr lang="en-DE" sz="1200"/>
              <a:t>Open the project file in Ansys </a:t>
            </a:r>
            <a:r>
              <a:rPr lang="en-DE" sz="1200" err="1"/>
              <a:t>Workbench</a:t>
            </a:r>
            <a:r>
              <a:rPr lang="en-DE" sz="1200" baseline="30000" err="1"/>
              <a:t>TM</a:t>
            </a:r>
            <a:r>
              <a:rPr lang="en-DE" sz="1200"/>
              <a:t>: </a:t>
            </a:r>
            <a:r>
              <a:rPr lang="en-DE" sz="1200" b="1" i="1" err="1"/>
              <a:t>Forging_Tutorial_Start.wbpz</a:t>
            </a:r>
            <a:endParaRPr lang="en-DE" sz="1200" b="1" i="1"/>
          </a:p>
          <a:p>
            <a:pPr marL="457200" indent="-457200">
              <a:buFont typeface="+mj-lt"/>
              <a:buAutoNum type="arabicPeriod"/>
            </a:pPr>
            <a:r>
              <a:rPr lang="en-DE" sz="1200"/>
              <a:t>Review the </a:t>
            </a:r>
            <a:r>
              <a:rPr lang="en-DE" sz="1200" i="1"/>
              <a:t>Engineering Data </a:t>
            </a:r>
            <a:r>
              <a:rPr lang="en-DE" sz="1200"/>
              <a:t>in cell A2 of the </a:t>
            </a:r>
            <a:r>
              <a:rPr lang="en-DE" sz="1200" i="1"/>
              <a:t>Static Structural </a:t>
            </a:r>
            <a:r>
              <a:rPr lang="en-DE" sz="1200"/>
              <a:t>analysis system.</a:t>
            </a:r>
          </a:p>
          <a:p>
            <a:pPr marL="457200" indent="-457200">
              <a:buFont typeface="+mj-lt"/>
              <a:buAutoNum type="arabicPeriod"/>
            </a:pPr>
            <a:r>
              <a:rPr lang="en-DE" sz="1200"/>
              <a:t>Review the </a:t>
            </a:r>
            <a:r>
              <a:rPr lang="en-DE" sz="1200" i="1"/>
              <a:t>Geometry</a:t>
            </a:r>
            <a:r>
              <a:rPr lang="en-DE" sz="1200"/>
              <a:t> in Ansys </a:t>
            </a:r>
            <a:r>
              <a:rPr lang="en-DE" sz="1200" err="1"/>
              <a:t>Discovery</a:t>
            </a:r>
            <a:r>
              <a:rPr lang="en-DE" sz="1200" baseline="30000" err="1"/>
              <a:t>TM</a:t>
            </a:r>
            <a:r>
              <a:rPr lang="en-DE" sz="1200"/>
              <a:t> in cell A3 of the </a:t>
            </a:r>
            <a:r>
              <a:rPr lang="en-DE" sz="1200" i="1"/>
              <a:t>Static Structural </a:t>
            </a:r>
            <a:r>
              <a:rPr lang="en-DE" sz="1200"/>
              <a:t>analysis system, which is a shell CAD model. Notice that the A3 properties specify a 2D analysis.</a:t>
            </a:r>
          </a:p>
          <a:p>
            <a:pPr marL="457200" lvl="1" indent="0">
              <a:buFont typeface="+mj-lt"/>
              <a:buNone/>
            </a:pPr>
            <a:r>
              <a:rPr lang="en-DE" sz="1200" i="1">
                <a:solidFill>
                  <a:schemeClr val="tx1"/>
                </a:solidFill>
              </a:rPr>
              <a:t>Note: By setting the Analysis Type to 2D, we apply the Governing Equations discussed in Slide 9. </a:t>
            </a:r>
            <a:endParaRPr lang="en-DE" sz="1200"/>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2377351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US" b="1"/>
              <a:t>Ansys Forging Tutorial Case 1 (2/8) – Pre-Process</a:t>
            </a:r>
            <a:endParaRPr lang="en-DE" b="1"/>
          </a:p>
          <a:p>
            <a:endParaRPr lang="en-DE"/>
          </a:p>
          <a:p>
            <a:pPr marL="457200" indent="-457200">
              <a:buFont typeface="+mj-lt"/>
              <a:buAutoNum type="arabicPeriod"/>
            </a:pPr>
            <a:r>
              <a:rPr lang="en-DE" sz="1200"/>
              <a:t>Open Ansys </a:t>
            </a:r>
            <a:r>
              <a:rPr lang="en-DE" sz="1200" err="1"/>
              <a:t>Mechanical</a:t>
            </a:r>
            <a:r>
              <a:rPr lang="en-DE" sz="1200" baseline="30000" err="1"/>
              <a:t>TM</a:t>
            </a:r>
            <a:r>
              <a:rPr lang="en-DE" sz="1200"/>
              <a:t> by editing cell A4 and then expand the </a:t>
            </a:r>
            <a:r>
              <a:rPr lang="en-DE" sz="1200" i="1"/>
              <a:t>Geometry</a:t>
            </a:r>
            <a:r>
              <a:rPr lang="en-DE" sz="1200"/>
              <a:t> in the project tree.</a:t>
            </a:r>
          </a:p>
          <a:p>
            <a:pPr marL="457200" indent="-457200">
              <a:buFont typeface="+mj-lt"/>
              <a:buAutoNum type="arabicPeriod"/>
            </a:pPr>
            <a:r>
              <a:rPr lang="en-DE" sz="1200"/>
              <a:t>Assign the right material properties to the die and workpiece.</a:t>
            </a:r>
          </a:p>
          <a:p>
            <a:pPr marL="457200" indent="-457200">
              <a:buFont typeface="+mj-lt"/>
              <a:buAutoNum type="arabicPeriod"/>
            </a:pPr>
            <a:r>
              <a:rPr lang="en-DE" sz="1200"/>
              <a:t>In the details window of the </a:t>
            </a:r>
            <a:r>
              <a:rPr lang="en-DE" sz="1200" i="1"/>
              <a:t>Geometry</a:t>
            </a:r>
            <a:r>
              <a:rPr lang="en-DE" sz="1200"/>
              <a:t>, set the </a:t>
            </a:r>
            <a:r>
              <a:rPr lang="en-DE" sz="1200" i="1"/>
              <a:t>2D Behaviour </a:t>
            </a:r>
            <a:r>
              <a:rPr lang="en-DE" sz="1200"/>
              <a:t>to </a:t>
            </a:r>
            <a:r>
              <a:rPr lang="en-DE" sz="1200" i="1"/>
              <a:t>P</a:t>
            </a:r>
            <a:r>
              <a:rPr lang="en-US" sz="1200" i="1"/>
              <a:t>l</a:t>
            </a:r>
            <a:r>
              <a:rPr lang="en-DE" sz="1200" i="1" err="1"/>
              <a:t>ane</a:t>
            </a:r>
            <a:r>
              <a:rPr lang="en-DE" sz="1200" i="1"/>
              <a:t> Strain</a:t>
            </a:r>
          </a:p>
          <a:p>
            <a:pPr marL="457200" lvl="1" indent="0">
              <a:buFont typeface="+mj-lt"/>
              <a:buNone/>
            </a:pPr>
            <a:r>
              <a:rPr lang="en-DE" sz="1200" i="1"/>
              <a:t>Note: Recall Slide 9 to utilize the plane strain definition of the Hooke’s Law</a:t>
            </a:r>
            <a:endParaRPr lang="en-DE" sz="1200"/>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1810236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98870-0F4F-F1D4-B3D7-6FCC30240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01B0CC-F244-2724-A0B2-43156BC3E749}"/>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08DE9F31-D9C6-77C6-9C37-2E14A7F16F39}"/>
                  </a:ext>
                </a:extLst>
              </p:cNvPr>
              <p:cNvSpPr>
                <a:spLocks noGrp="1"/>
              </p:cNvSpPr>
              <p:nvPr>
                <p:ph type="body" idx="1"/>
              </p:nvPr>
            </p:nvSpPr>
            <p:spPr/>
            <p:txBody>
              <a:bodyPr/>
              <a:lstStyle/>
              <a:p>
                <a:r>
                  <a:rPr lang="en-DE" b="1"/>
                  <a:t>Ansys Forging Tutorial Case 1 (3/8) – Pre-Process</a:t>
                </a:r>
              </a:p>
              <a:p>
                <a:endParaRPr lang="en-DE"/>
              </a:p>
              <a:p>
                <a:pPr marL="457200" indent="-457200">
                  <a:buFont typeface="+mj-lt"/>
                  <a:buAutoNum type="arabicPeriod"/>
                </a:pPr>
                <a:r>
                  <a:rPr lang="en-DE" sz="1200"/>
                  <a:t>Review the contacts between the workpiece and die, </a:t>
                </a:r>
                <a:r>
                  <a:rPr lang="en-DE" sz="1200" err="1"/>
                  <a:t>wh</a:t>
                </a:r>
                <a:r>
                  <a:rPr lang="en-US" sz="1200" err="1"/>
                  <a:t>i</a:t>
                </a:r>
                <a:r>
                  <a:rPr lang="en-DE" sz="1200" err="1"/>
                  <a:t>ch</a:t>
                </a:r>
                <a:r>
                  <a:rPr lang="en-DE" sz="1200"/>
                  <a:t> by default are set to </a:t>
                </a:r>
                <a:r>
                  <a:rPr lang="en-DE" sz="1200" i="1"/>
                  <a:t>bonded</a:t>
                </a:r>
                <a:r>
                  <a:rPr lang="en-DE" sz="1200"/>
                  <a:t>. Change this to frictional and set it for case 1, i.e. </a:t>
                </a:r>
                <a14:m>
                  <m:oMath xmlns:m="http://schemas.openxmlformats.org/officeDocument/2006/math">
                    <m:r>
                      <a:rPr lang="en-US" sz="1200" i="1">
                        <a:latin typeface="Cambria Math" panose="02040503050406030204" pitchFamily="18" charset="0"/>
                      </a:rPr>
                      <m:t>𝜇</m:t>
                    </m:r>
                    <m:r>
                      <a:rPr lang="en-DE" sz="1200" b="0" i="1" smtClean="0">
                        <a:latin typeface="Cambria Math" panose="02040503050406030204" pitchFamily="18" charset="0"/>
                      </a:rPr>
                      <m:t>=</m:t>
                    </m:r>
                    <m:r>
                      <a:rPr lang="en-DE" sz="1200" b="0" i="1" smtClean="0">
                        <a:latin typeface="Cambria Math" panose="02040503050406030204" pitchFamily="18" charset="0"/>
                      </a:rPr>
                      <m:t>0</m:t>
                    </m:r>
                  </m:oMath>
                </a14:m>
                <a:r>
                  <a:rPr lang="en-DE" sz="1200"/>
                  <a:t>.</a:t>
                </a:r>
              </a:p>
              <a:p>
                <a:pPr marL="457200" lvl="1" indent="0">
                  <a:buFont typeface="+mj-lt"/>
                  <a:buNone/>
                </a:pPr>
                <a:endParaRPr lang="en-DE" sz="1200" i="1">
                  <a:solidFill>
                    <a:schemeClr val="tx1"/>
                  </a:solidFill>
                </a:endParaRPr>
              </a:p>
              <a:p>
                <a:pPr marL="0" lvl="1" indent="0" algn="l" defTabSz="914400" rtl="0" eaLnBrk="1" latinLnBrk="0" hangingPunct="1">
                  <a:buFont typeface="Arial" panose="020B0604020202020204" pitchFamily="34" charset="0"/>
                  <a:buNone/>
                </a:pPr>
                <a:r>
                  <a:rPr lang="en-DE" sz="1200" b="1" i="1" kern="1200">
                    <a:solidFill>
                      <a:schemeClr val="tx1"/>
                    </a:solidFill>
                    <a:latin typeface="Calibri" panose="020F0502020204030204" pitchFamily="34" charset="0"/>
                    <a:ea typeface="+mn-ea"/>
                    <a:cs typeface="+mn-cs"/>
                  </a:rPr>
                  <a:t>Note: </a:t>
                </a:r>
                <a:r>
                  <a:rPr lang="en-US" sz="1200" b="0" i="1" kern="1200">
                    <a:solidFill>
                      <a:schemeClr val="tx1"/>
                    </a:solidFill>
                    <a:latin typeface="Calibri" panose="020F0502020204030204" pitchFamily="34" charset="0"/>
                    <a:ea typeface="+mn-ea"/>
                    <a:cs typeface="+mn-cs"/>
                  </a:rPr>
                  <a:t>In rigid-to-flexible contact pairs—including cases where a body is made very stiff to approximate rigidity—the rigid (or very stiff) body's surface must always be scoped as the target, and the flexible/deformable body's surface as contact (slave).</a:t>
                </a:r>
                <a:endParaRPr lang="en-DE" sz="1200" b="0" i="1" kern="1200">
                  <a:solidFill>
                    <a:schemeClr val="tx1"/>
                  </a:solidFill>
                  <a:latin typeface="Calibri" panose="020F0502020204030204" pitchFamily="34" charset="0"/>
                  <a:ea typeface="+mn-ea"/>
                  <a:cs typeface="+mn-cs"/>
                </a:endParaRPr>
              </a:p>
              <a:p>
                <a:endParaRPr lang="en-DE"/>
              </a:p>
            </p:txBody>
          </p:sp>
        </mc:Choice>
        <mc:Fallback xmlns="">
          <p:sp>
            <p:nvSpPr>
              <p:cNvPr id="3" name="Notes Placeholder 2">
                <a:extLst>
                  <a:ext uri="{FF2B5EF4-FFF2-40B4-BE49-F238E27FC236}">
                    <a16:creationId xmlns:a16="http://schemas.microsoft.com/office/drawing/2014/main" id="{08DE9F31-D9C6-77C6-9C37-2E14A7F16F39}"/>
                  </a:ext>
                </a:extLst>
              </p:cNvPr>
              <p:cNvSpPr>
                <a:spLocks noGrp="1"/>
              </p:cNvSpPr>
              <p:nvPr>
                <p:ph type="body" idx="1"/>
              </p:nvPr>
            </p:nvSpPr>
            <p:spPr/>
            <p:txBody>
              <a:bodyPr/>
              <a:lstStyle/>
              <a:p>
                <a:r>
                  <a:rPr lang="en-DE" b="1"/>
                  <a:t>Ansys Forging Tutorial Case 1 (3/8) – Pre-Process</a:t>
                </a:r>
              </a:p>
              <a:p>
                <a:endParaRPr lang="en-DE"/>
              </a:p>
              <a:p>
                <a:pPr marL="457200" indent="-457200">
                  <a:buFont typeface="+mj-lt"/>
                  <a:buAutoNum type="arabicPeriod"/>
                </a:pPr>
                <a:r>
                  <a:rPr lang="en-DE" sz="1200"/>
                  <a:t>Review the contacts between the workpiece and die, </a:t>
                </a:r>
                <a:r>
                  <a:rPr lang="en-DE" sz="1200" err="1"/>
                  <a:t>wh</a:t>
                </a:r>
                <a:r>
                  <a:rPr lang="en-US" sz="1200" err="1"/>
                  <a:t>i</a:t>
                </a:r>
                <a:r>
                  <a:rPr lang="en-DE" sz="1200" err="1"/>
                  <a:t>ch</a:t>
                </a:r>
                <a:r>
                  <a:rPr lang="en-DE" sz="1200"/>
                  <a:t> by default are set to </a:t>
                </a:r>
                <a:r>
                  <a:rPr lang="en-DE" sz="1200" i="1"/>
                  <a:t>bonded</a:t>
                </a:r>
                <a:r>
                  <a:rPr lang="en-DE" sz="1200"/>
                  <a:t>. Change this to frictional and set it for case 1, i.e. </a:t>
                </a:r>
                <a:r>
                  <a:rPr lang="en-US" sz="1200" i="0">
                    <a:latin typeface="Cambria Math" panose="02040503050406030204" pitchFamily="18" charset="0"/>
                  </a:rPr>
                  <a:t>𝜇</a:t>
                </a:r>
                <a:r>
                  <a:rPr lang="en-DE" sz="1200" b="0" i="0">
                    <a:latin typeface="Cambria Math" panose="02040503050406030204" pitchFamily="18" charset="0"/>
                  </a:rPr>
                  <a:t>=0</a:t>
                </a:r>
                <a:r>
                  <a:rPr lang="en-DE" sz="1200"/>
                  <a:t>.</a:t>
                </a:r>
              </a:p>
              <a:p>
                <a:pPr marL="457200" lvl="1" indent="0">
                  <a:buFont typeface="+mj-lt"/>
                  <a:buNone/>
                </a:pPr>
                <a:endParaRPr lang="en-DE" sz="1200" i="1">
                  <a:solidFill>
                    <a:schemeClr val="tx1"/>
                  </a:solidFill>
                </a:endParaRPr>
              </a:p>
              <a:p>
                <a:pPr marL="0" lvl="1" indent="0" algn="l" defTabSz="914400" rtl="0" eaLnBrk="1" latinLnBrk="0" hangingPunct="1">
                  <a:buFont typeface="Arial" panose="020B0604020202020204" pitchFamily="34" charset="0"/>
                  <a:buNone/>
                </a:pPr>
                <a:r>
                  <a:rPr lang="en-DE" sz="1200" b="1" i="1" kern="1200">
                    <a:solidFill>
                      <a:schemeClr val="tx1"/>
                    </a:solidFill>
                    <a:latin typeface="Calibri" panose="020F0502020204030204" pitchFamily="34" charset="0"/>
                    <a:ea typeface="+mn-ea"/>
                    <a:cs typeface="+mn-cs"/>
                  </a:rPr>
                  <a:t>Note: </a:t>
                </a:r>
                <a:r>
                  <a:rPr lang="en-US" sz="1200" b="0" i="1" kern="1200">
                    <a:solidFill>
                      <a:schemeClr val="tx1"/>
                    </a:solidFill>
                    <a:latin typeface="Calibri" panose="020F0502020204030204" pitchFamily="34" charset="0"/>
                    <a:ea typeface="+mn-ea"/>
                    <a:cs typeface="+mn-cs"/>
                  </a:rPr>
                  <a:t>In rigid-to-flexible contact pairs—including cases where a body is made very stiff to approximate rigidity—the rigid (or very stiff) body's surface must always be scoped as the target, and the flexible/deformable body's surface as contact (slave).</a:t>
                </a:r>
                <a:endParaRPr lang="en-DE" sz="1200" b="0" i="1" kern="1200">
                  <a:solidFill>
                    <a:schemeClr val="tx1"/>
                  </a:solidFill>
                  <a:latin typeface="Calibri" panose="020F0502020204030204" pitchFamily="34" charset="0"/>
                  <a:ea typeface="+mn-ea"/>
                  <a:cs typeface="+mn-cs"/>
                </a:endParaRPr>
              </a:p>
              <a:p>
                <a:endParaRPr lang="en-DE"/>
              </a:p>
            </p:txBody>
          </p:sp>
        </mc:Fallback>
      </mc:AlternateContent>
      <p:sp>
        <p:nvSpPr>
          <p:cNvPr id="4" name="Slide Number Placeholder 3">
            <a:extLst>
              <a:ext uri="{FF2B5EF4-FFF2-40B4-BE49-F238E27FC236}">
                <a16:creationId xmlns:a16="http://schemas.microsoft.com/office/drawing/2014/main" id="{29F694DC-E11C-77AA-1031-442841714DC6}"/>
              </a:ext>
            </a:extLst>
          </p:cNvPr>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2633070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US" sz="800" b="0" i="0" kern="1200">
                <a:solidFill>
                  <a:schemeClr val="tx1"/>
                </a:solidFill>
                <a:latin typeface="Calibri" panose="020F0502020204030204" pitchFamily="34" charset="0"/>
                <a:ea typeface="+mn-ea"/>
                <a:cs typeface="+mn-cs"/>
              </a:rPr>
              <a:t>Learning Objectives</a:t>
            </a: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DE" b="1"/>
              <a:t>Ansys Forging Tutorial Case 1 (4/8) – Pre-Process</a:t>
            </a:r>
          </a:p>
          <a:p>
            <a:endParaRPr lang="en-DE"/>
          </a:p>
          <a:p>
            <a:pPr marL="457200" indent="-457200">
              <a:buFont typeface="+mj-lt"/>
              <a:buAutoNum type="arabicPeriod"/>
            </a:pPr>
            <a:r>
              <a:rPr lang="en-DE" sz="2000"/>
              <a:t>Edit the </a:t>
            </a:r>
            <a:r>
              <a:rPr lang="en-DE" sz="2000" i="1"/>
              <a:t>Mesh</a:t>
            </a:r>
            <a:r>
              <a:rPr lang="en-DE" sz="2000"/>
              <a:t> and make the following changes*:</a:t>
            </a:r>
          </a:p>
          <a:p>
            <a:pPr marL="690563" lvl="1" indent="-457200">
              <a:buFont typeface="Arial" panose="020B0604020202020204" pitchFamily="34" charset="0"/>
              <a:buChar char="•"/>
            </a:pPr>
            <a:r>
              <a:rPr lang="en-DE" sz="1600"/>
              <a:t>	Element Order: Linear</a:t>
            </a:r>
          </a:p>
          <a:p>
            <a:pPr marL="690563" lvl="1" indent="-457200">
              <a:buFont typeface="Arial" panose="020B0604020202020204" pitchFamily="34" charset="0"/>
              <a:buChar char="•"/>
            </a:pPr>
            <a:r>
              <a:rPr lang="en-DE" sz="1600"/>
              <a:t>	Element Size: 0.25 mm</a:t>
            </a:r>
            <a:r>
              <a:rPr lang="en-DE" sz="1200"/>
              <a:t>.</a:t>
            </a:r>
          </a:p>
          <a:p>
            <a:pPr marL="457200" indent="-457200">
              <a:buFont typeface="+mj-lt"/>
              <a:buAutoNum type="arabicPeriod"/>
            </a:pPr>
            <a:r>
              <a:rPr lang="en-DE" sz="2000"/>
              <a:t>Ensure uniform mesh sizing is applied.</a:t>
            </a:r>
            <a:endParaRPr lang="en-DE" sz="1600"/>
          </a:p>
          <a:p>
            <a:pPr marL="233363" lvl="1" indent="0">
              <a:buFont typeface="Arial" panose="020B0604020202020204" pitchFamily="34" charset="0"/>
              <a:buNone/>
            </a:pPr>
            <a:endParaRPr lang="en-DE" sz="1200" b="1" i="1">
              <a:solidFill>
                <a:schemeClr val="tx1"/>
              </a:solidFill>
            </a:endParaRPr>
          </a:p>
          <a:p>
            <a:pPr marL="0" lvl="1" indent="0" algn="l" defTabSz="914400" rtl="0" eaLnBrk="1" latinLnBrk="0" hangingPunct="1">
              <a:buFont typeface="Arial" panose="020B0604020202020204" pitchFamily="34" charset="0"/>
              <a:buNone/>
            </a:pPr>
            <a:r>
              <a:rPr lang="en-DE" sz="1200" b="1" i="1" kern="1200">
                <a:solidFill>
                  <a:schemeClr val="tx1"/>
                </a:solidFill>
                <a:latin typeface="Calibri" panose="020F0502020204030204" pitchFamily="34" charset="0"/>
                <a:ea typeface="+mn-ea"/>
                <a:cs typeface="+mn-cs"/>
              </a:rPr>
              <a:t>Notes: </a:t>
            </a:r>
          </a:p>
          <a:p>
            <a:pPr marL="171450" indent="-171450">
              <a:buFont typeface="Arial" panose="020B0604020202020204" pitchFamily="34" charset="0"/>
              <a:buChar char="•"/>
            </a:pPr>
            <a:r>
              <a:rPr lang="en-US" sz="1200" i="1">
                <a:solidFill>
                  <a:schemeClr val="tx1"/>
                </a:solidFill>
              </a:rPr>
              <a:t>Both sides of the contact interface should have comparable mesh density to avoid numerical instability and abrupt contact changes.</a:t>
            </a:r>
            <a:endParaRPr lang="en-DE" sz="1200" i="1">
              <a:solidFill>
                <a:schemeClr val="tx1"/>
              </a:solidFill>
            </a:endParaRPr>
          </a:p>
          <a:p>
            <a:pPr marL="171450" indent="-171450">
              <a:buFont typeface="Arial" panose="020B0604020202020204" pitchFamily="34" charset="0"/>
              <a:buChar char="•"/>
            </a:pPr>
            <a:r>
              <a:rPr lang="en-DE" sz="1200" i="1">
                <a:solidFill>
                  <a:schemeClr val="tx1"/>
                </a:solidFill>
              </a:rPr>
              <a:t>It is best practice to refine the mesh sufficiently to obtain mesh-independent results. </a:t>
            </a:r>
          </a:p>
          <a:p>
            <a:pPr marL="171450" indent="-171450">
              <a:buFont typeface="Arial" panose="020B0604020202020204" pitchFamily="34" charset="0"/>
              <a:buChar char="•"/>
            </a:pPr>
            <a:r>
              <a:rPr lang="en-DE" sz="1200" i="1">
                <a:solidFill>
                  <a:schemeClr val="tx1"/>
                </a:solidFill>
              </a:rPr>
              <a:t>Any </a:t>
            </a:r>
            <a:r>
              <a:rPr lang="en-DE" sz="1200" i="1" err="1">
                <a:solidFill>
                  <a:schemeClr val="tx1"/>
                </a:solidFill>
              </a:rPr>
              <a:t>addit</a:t>
            </a:r>
            <a:r>
              <a:rPr lang="en-US" sz="1200" i="1" err="1">
                <a:solidFill>
                  <a:schemeClr val="tx1"/>
                </a:solidFill>
              </a:rPr>
              <a:t>i</a:t>
            </a:r>
            <a:r>
              <a:rPr lang="en-DE" sz="1200" i="1" err="1">
                <a:solidFill>
                  <a:schemeClr val="tx1"/>
                </a:solidFill>
              </a:rPr>
              <a:t>onal</a:t>
            </a:r>
            <a:r>
              <a:rPr lang="en-DE" sz="1200" i="1">
                <a:solidFill>
                  <a:schemeClr val="tx1"/>
                </a:solidFill>
              </a:rPr>
              <a:t> face, edge sizing or mesh methods were </a:t>
            </a:r>
            <a:r>
              <a:rPr lang="en-US" sz="1200" i="1">
                <a:solidFill>
                  <a:schemeClr val="tx1"/>
                </a:solidFill>
              </a:rPr>
              <a:t>intentionally forego</a:t>
            </a:r>
            <a:r>
              <a:rPr lang="en-DE" sz="1200" i="1">
                <a:solidFill>
                  <a:schemeClr val="tx1"/>
                </a:solidFill>
              </a:rPr>
              <a:t> but users could apply a courser mesh to the die and a local refinement to the interface to balance accuracy and computational cost. </a:t>
            </a:r>
          </a:p>
          <a:p>
            <a:pPr marL="171450" indent="-171450">
              <a:buFont typeface="Arial" panose="020B0604020202020204" pitchFamily="34" charset="0"/>
              <a:buChar char="•"/>
            </a:pPr>
            <a:r>
              <a:rPr lang="en-DE" sz="1200" i="1">
                <a:solidFill>
                  <a:schemeClr val="tx1"/>
                </a:solidFill>
              </a:rPr>
              <a:t>Linear instead of quadratic elements were utilized as a relative fine mesh was used for the simple frictionless case (quadratic elements will be used for the frictional case).</a:t>
            </a:r>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428190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DE" b="1"/>
                  <a:t>Ansys Forging Tutorial Case 1 (5/8) – Pre-Process</a:t>
                </a:r>
              </a:p>
              <a:p>
                <a:endParaRPr lang="en-DE"/>
              </a:p>
              <a:p>
                <a:pPr marL="457200" indent="-457200">
                  <a:buFont typeface="+mj-lt"/>
                  <a:buAutoNum type="arabicPeriod"/>
                </a:pPr>
                <a:r>
                  <a:rPr lang="en-DE"/>
                  <a:t>Apply displacement constraints according to the symmetry and boundary conditions (recall slide 11):</a:t>
                </a:r>
              </a:p>
              <a:p>
                <a:pPr marL="690563" lvl="1" indent="-457200"/>
                <a:r>
                  <a:rPr lang="en-DE" sz="1600"/>
                  <a:t>Edge on x-axis: </a:t>
                </a:r>
                <a14:m>
                  <m:oMath xmlns:m="http://schemas.openxmlformats.org/officeDocument/2006/math">
                    <m:sSub>
                      <m:sSubPr>
                        <m:ctrlPr>
                          <a:rPr lang="en-DE" sz="1600" i="1" smtClean="0">
                            <a:latin typeface="Cambria Math" panose="02040503050406030204" pitchFamily="18" charset="0"/>
                          </a:rPr>
                        </m:ctrlPr>
                      </m:sSubPr>
                      <m:e>
                        <m:r>
                          <a:rPr lang="en-DE" sz="1600" b="0" i="1" smtClean="0">
                            <a:latin typeface="Cambria Math" panose="02040503050406030204" pitchFamily="18" charset="0"/>
                          </a:rPr>
                          <m:t>𝑢</m:t>
                        </m:r>
                      </m:e>
                      <m:sub>
                        <m:r>
                          <a:rPr lang="en-DE" sz="1600" b="0" i="1" smtClean="0">
                            <a:latin typeface="Cambria Math" panose="02040503050406030204" pitchFamily="18" charset="0"/>
                          </a:rPr>
                          <m:t>𝑦</m:t>
                        </m:r>
                      </m:sub>
                    </m:sSub>
                    <m:r>
                      <a:rPr lang="en-DE" sz="1600" b="0" i="1" smtClean="0">
                        <a:latin typeface="Cambria Math" panose="02040503050406030204" pitchFamily="18" charset="0"/>
                      </a:rPr>
                      <m:t>=</m:t>
                    </m:r>
                    <m:r>
                      <a:rPr lang="en-DE" sz="1600" b="0" i="1" smtClean="0">
                        <a:latin typeface="Cambria Math" panose="02040503050406030204" pitchFamily="18" charset="0"/>
                      </a:rPr>
                      <m:t>0</m:t>
                    </m:r>
                  </m:oMath>
                </a14:m>
                <a:r>
                  <a:rPr lang="en-DE" sz="1600"/>
                  <a:t> mm</a:t>
                </a:r>
              </a:p>
              <a:p>
                <a:pPr marL="690563" lvl="1" indent="-457200"/>
                <a:r>
                  <a:rPr lang="en-DE" sz="1600"/>
                  <a:t>Edges on y-axis: </a:t>
                </a:r>
                <a14:m>
                  <m:oMath xmlns:m="http://schemas.openxmlformats.org/officeDocument/2006/math">
                    <m:sSub>
                      <m:sSubPr>
                        <m:ctrlPr>
                          <a:rPr lang="en-DE" sz="1600" i="1">
                            <a:latin typeface="Cambria Math" panose="02040503050406030204" pitchFamily="18" charset="0"/>
                          </a:rPr>
                        </m:ctrlPr>
                      </m:sSubPr>
                      <m:e>
                        <m:r>
                          <a:rPr lang="en-DE" sz="1600" i="1">
                            <a:latin typeface="Cambria Math" panose="02040503050406030204" pitchFamily="18" charset="0"/>
                          </a:rPr>
                          <m:t>𝑢</m:t>
                        </m:r>
                      </m:e>
                      <m:sub>
                        <m:r>
                          <a:rPr lang="en-DE" sz="1600" b="0" i="1" smtClean="0">
                            <a:latin typeface="Cambria Math" panose="02040503050406030204" pitchFamily="18" charset="0"/>
                          </a:rPr>
                          <m:t>𝑥</m:t>
                        </m:r>
                      </m:sub>
                    </m:sSub>
                    <m:r>
                      <a:rPr lang="en-DE" sz="1600" i="1">
                        <a:latin typeface="Cambria Math" panose="02040503050406030204" pitchFamily="18" charset="0"/>
                      </a:rPr>
                      <m:t>=</m:t>
                    </m:r>
                    <m:r>
                      <a:rPr lang="en-DE" sz="1600" i="1">
                        <a:latin typeface="Cambria Math" panose="02040503050406030204" pitchFamily="18" charset="0"/>
                      </a:rPr>
                      <m:t>0</m:t>
                    </m:r>
                  </m:oMath>
                </a14:m>
                <a:r>
                  <a:rPr lang="en-DE" sz="1600"/>
                  <a:t> mm</a:t>
                </a:r>
              </a:p>
              <a:p>
                <a:pPr marL="690563" lvl="1" indent="-457200"/>
                <a:r>
                  <a:rPr lang="en-DE" sz="1600"/>
                  <a:t>Top die edge: </a:t>
                </a:r>
                <a14:m>
                  <m:oMath xmlns:m="http://schemas.openxmlformats.org/officeDocument/2006/math">
                    <m:sSub>
                      <m:sSubPr>
                        <m:ctrlPr>
                          <a:rPr lang="en-DE" sz="1600" i="1">
                            <a:latin typeface="Cambria Math" panose="02040503050406030204" pitchFamily="18" charset="0"/>
                          </a:rPr>
                        </m:ctrlPr>
                      </m:sSubPr>
                      <m:e>
                        <m:r>
                          <a:rPr lang="en-DE" sz="1600" i="1">
                            <a:latin typeface="Cambria Math" panose="02040503050406030204" pitchFamily="18" charset="0"/>
                          </a:rPr>
                          <m:t>𝑢</m:t>
                        </m:r>
                      </m:e>
                      <m:sub>
                        <m:r>
                          <a:rPr lang="en-DE" sz="1600" b="0" i="1" smtClean="0">
                            <a:latin typeface="Cambria Math" panose="02040503050406030204" pitchFamily="18" charset="0"/>
                          </a:rPr>
                          <m:t>𝑧</m:t>
                        </m:r>
                      </m:sub>
                    </m:sSub>
                    <m:r>
                      <a:rPr lang="en-DE" sz="1600" i="1">
                        <a:latin typeface="Cambria Math" panose="02040503050406030204" pitchFamily="18" charset="0"/>
                      </a:rPr>
                      <m:t>=</m:t>
                    </m:r>
                    <m:r>
                      <a:rPr lang="en-DE" sz="1600" b="0" i="1" smtClean="0">
                        <a:latin typeface="Cambria Math" panose="02040503050406030204" pitchFamily="18" charset="0"/>
                      </a:rPr>
                      <m:t>−</m:t>
                    </m:r>
                    <m:r>
                      <a:rPr lang="en-DE" sz="1600" b="0" i="1" smtClean="0">
                        <a:latin typeface="Cambria Math" panose="02040503050406030204" pitchFamily="18" charset="0"/>
                      </a:rPr>
                      <m:t>0</m:t>
                    </m:r>
                    <m:r>
                      <a:rPr lang="en-DE" sz="1600" b="0" i="1" smtClean="0">
                        <a:latin typeface="Cambria Math" panose="02040503050406030204" pitchFamily="18" charset="0"/>
                      </a:rPr>
                      <m:t>,</m:t>
                    </m:r>
                    <m:r>
                      <a:rPr lang="en-DE" sz="1600" b="0" i="1" smtClean="0">
                        <a:latin typeface="Cambria Math" panose="02040503050406030204" pitchFamily="18" charset="0"/>
                      </a:rPr>
                      <m:t>5</m:t>
                    </m:r>
                  </m:oMath>
                </a14:m>
                <a:r>
                  <a:rPr lang="en-DE" sz="1600"/>
                  <a:t> mm </a:t>
                </a:r>
                <a:r>
                  <a:rPr lang="en-DE" sz="1400" i="1"/>
                  <a:t>(</a:t>
                </a:r>
                <a14:m>
                  <m:oMath xmlns:m="http://schemas.openxmlformats.org/officeDocument/2006/math">
                    <m:r>
                      <a:rPr lang="en-US" sz="1400" i="1">
                        <a:latin typeface="Cambria Math" panose="02040503050406030204" pitchFamily="18" charset="0"/>
                      </a:rPr>
                      <m:t>𝛿</m:t>
                    </m:r>
                    <m:r>
                      <a:rPr lang="en-DE" sz="1400" b="0" i="1" smtClean="0">
                        <a:latin typeface="Cambria Math" panose="02040503050406030204" pitchFamily="18" charset="0"/>
                      </a:rPr>
                      <m:t>/</m:t>
                    </m:r>
                    <m:r>
                      <a:rPr lang="en-DE" sz="1400" b="0" i="1" smtClean="0">
                        <a:latin typeface="Cambria Math" panose="02040503050406030204" pitchFamily="18" charset="0"/>
                      </a:rPr>
                      <m:t>2</m:t>
                    </m:r>
                    <m:r>
                      <a:rPr lang="en-US" sz="1400" i="1">
                        <a:latin typeface="Cambria Math" panose="02040503050406030204" pitchFamily="18" charset="0"/>
                      </a:rPr>
                      <m:t> </m:t>
                    </m:r>
                  </m:oMath>
                </a14:m>
                <a:r>
                  <a:rPr lang="en-DE" sz="1400" i="1"/>
                  <a:t> due to symmetry) </a:t>
                </a:r>
              </a:p>
              <a:p>
                <a:endParaRPr lang="en-DE"/>
              </a:p>
              <a:p>
                <a:r>
                  <a:rPr lang="en-DE" sz="1200" i="1">
                    <a:solidFill>
                      <a:schemeClr val="tx1"/>
                    </a:solidFill>
                  </a:rPr>
                  <a:t>* </a:t>
                </a:r>
                <a:r>
                  <a:rPr lang="en-DE" sz="1200" b="1" i="1">
                    <a:solidFill>
                      <a:schemeClr val="tx1"/>
                    </a:solidFill>
                  </a:rPr>
                  <a:t>Notes</a:t>
                </a:r>
                <a:r>
                  <a:rPr lang="en-DE" sz="1200" i="1">
                    <a:solidFill>
                      <a:schemeClr val="tx1"/>
                    </a:solidFill>
                  </a:rPr>
                  <a:t>: Alternatively, one could use symmetry conditions instead of the displacement constraints. </a:t>
                </a:r>
              </a:p>
            </p:txBody>
          </p:sp>
        </mc:Choice>
        <mc:Fallback xmlns="">
          <p:sp>
            <p:nvSpPr>
              <p:cNvPr id="3" name="Notes Placeholder 2"/>
              <p:cNvSpPr>
                <a:spLocks noGrp="1"/>
              </p:cNvSpPr>
              <p:nvPr>
                <p:ph type="body" idx="1"/>
              </p:nvPr>
            </p:nvSpPr>
            <p:spPr/>
            <p:txBody>
              <a:bodyPr/>
              <a:lstStyle/>
              <a:p>
                <a:r>
                  <a:rPr lang="en-DE" b="1"/>
                  <a:t>Ansys Forging Tutorial Case 1 (5/8) – Pre-Process</a:t>
                </a:r>
              </a:p>
              <a:p>
                <a:endParaRPr lang="en-DE"/>
              </a:p>
              <a:p>
                <a:pPr marL="457200" indent="-457200">
                  <a:buFont typeface="+mj-lt"/>
                  <a:buAutoNum type="arabicPeriod"/>
                </a:pPr>
                <a:r>
                  <a:rPr lang="en-DE"/>
                  <a:t>Apply displacement constraints according to the symmetry and boundary conditions (recall slide 11):</a:t>
                </a:r>
              </a:p>
              <a:p>
                <a:pPr marL="690563" lvl="1" indent="-457200"/>
                <a:r>
                  <a:rPr lang="en-DE" sz="1600"/>
                  <a:t>Edge on x-axis: </a:t>
                </a:r>
                <a:r>
                  <a:rPr lang="en-DE" sz="1600" b="0" i="0">
                    <a:latin typeface="Cambria Math" panose="02040503050406030204" pitchFamily="18" charset="0"/>
                  </a:rPr>
                  <a:t>𝑢_𝑦=0</a:t>
                </a:r>
                <a:r>
                  <a:rPr lang="en-DE" sz="1600"/>
                  <a:t> mm</a:t>
                </a:r>
              </a:p>
              <a:p>
                <a:pPr marL="690563" lvl="1" indent="-457200"/>
                <a:r>
                  <a:rPr lang="en-DE" sz="1600"/>
                  <a:t>Edges on y-axis: </a:t>
                </a:r>
                <a:r>
                  <a:rPr lang="en-DE" sz="1600" i="0">
                    <a:latin typeface="Cambria Math" panose="02040503050406030204" pitchFamily="18" charset="0"/>
                  </a:rPr>
                  <a:t>𝑢_</a:t>
                </a:r>
                <a:r>
                  <a:rPr lang="en-DE" sz="1600" b="0" i="0">
                    <a:latin typeface="Cambria Math" panose="02040503050406030204" pitchFamily="18" charset="0"/>
                  </a:rPr>
                  <a:t>𝑥</a:t>
                </a:r>
                <a:r>
                  <a:rPr lang="en-DE" sz="1600" i="0">
                    <a:latin typeface="Cambria Math" panose="02040503050406030204" pitchFamily="18" charset="0"/>
                  </a:rPr>
                  <a:t>=0</a:t>
                </a:r>
                <a:r>
                  <a:rPr lang="en-DE" sz="1600"/>
                  <a:t> mm</a:t>
                </a:r>
              </a:p>
              <a:p>
                <a:pPr marL="690563" lvl="1" indent="-457200"/>
                <a:r>
                  <a:rPr lang="en-DE" sz="1600"/>
                  <a:t>Top die edge: </a:t>
                </a:r>
                <a:r>
                  <a:rPr lang="en-DE" sz="1600" i="0">
                    <a:latin typeface="Cambria Math" panose="02040503050406030204" pitchFamily="18" charset="0"/>
                  </a:rPr>
                  <a:t>𝑢_</a:t>
                </a:r>
                <a:r>
                  <a:rPr lang="en-DE" sz="1600" b="0" i="0">
                    <a:latin typeface="Cambria Math" panose="02040503050406030204" pitchFamily="18" charset="0"/>
                  </a:rPr>
                  <a:t>𝑧</a:t>
                </a:r>
                <a:r>
                  <a:rPr lang="en-DE" sz="1600" i="0">
                    <a:latin typeface="Cambria Math" panose="02040503050406030204" pitchFamily="18" charset="0"/>
                  </a:rPr>
                  <a:t>=</a:t>
                </a:r>
                <a:r>
                  <a:rPr lang="en-DE" sz="1600" b="0" i="0">
                    <a:latin typeface="Cambria Math" panose="02040503050406030204" pitchFamily="18" charset="0"/>
                  </a:rPr>
                  <a:t>−0,5</a:t>
                </a:r>
                <a:r>
                  <a:rPr lang="en-DE" sz="1600"/>
                  <a:t> mm </a:t>
                </a:r>
                <a:r>
                  <a:rPr lang="en-DE" sz="1400" i="1"/>
                  <a:t>(</a:t>
                </a:r>
                <a:r>
                  <a:rPr lang="en-US" sz="1400" i="0">
                    <a:latin typeface="Cambria Math" panose="02040503050406030204" pitchFamily="18" charset="0"/>
                  </a:rPr>
                  <a:t>𝛿</a:t>
                </a:r>
                <a:r>
                  <a:rPr lang="en-DE" sz="1400" b="0" i="0">
                    <a:latin typeface="Cambria Math" panose="02040503050406030204" pitchFamily="18" charset="0"/>
                  </a:rPr>
                  <a:t>/2</a:t>
                </a:r>
                <a:r>
                  <a:rPr lang="en-US" sz="1400" i="0">
                    <a:latin typeface="Cambria Math" panose="02040503050406030204" pitchFamily="18" charset="0"/>
                  </a:rPr>
                  <a:t> </a:t>
                </a:r>
                <a:r>
                  <a:rPr lang="en-DE" sz="1400" i="1"/>
                  <a:t> due to symmetry) </a:t>
                </a:r>
              </a:p>
              <a:p>
                <a:endParaRPr lang="en-DE"/>
              </a:p>
              <a:p>
                <a:r>
                  <a:rPr lang="en-DE" sz="1200" i="1">
                    <a:solidFill>
                      <a:schemeClr val="tx1"/>
                    </a:solidFill>
                  </a:rPr>
                  <a:t>* </a:t>
                </a:r>
                <a:r>
                  <a:rPr lang="en-DE" sz="1200" b="1" i="1">
                    <a:solidFill>
                      <a:schemeClr val="tx1"/>
                    </a:solidFill>
                  </a:rPr>
                  <a:t>Notes</a:t>
                </a:r>
                <a:r>
                  <a:rPr lang="en-DE" sz="1200" i="1">
                    <a:solidFill>
                      <a:schemeClr val="tx1"/>
                    </a:solidFill>
                  </a:rPr>
                  <a:t>: Alternatively, one could use symmetry conditions instead of the displacement constraints. </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312745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F6452-9B80-04A3-04B0-0C7C2A816A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9C6080-707B-FBD0-0808-088FCB2BC5B8}"/>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1054260E-D389-B817-D8C0-F39EB18125C9}"/>
                  </a:ext>
                </a:extLst>
              </p:cNvPr>
              <p:cNvSpPr>
                <a:spLocks noGrp="1"/>
              </p:cNvSpPr>
              <p:nvPr>
                <p:ph type="body" idx="1"/>
              </p:nvPr>
            </p:nvSpPr>
            <p:spPr/>
            <p:txBody>
              <a:bodyPr/>
              <a:lstStyle/>
              <a:p>
                <a:r>
                  <a:rPr lang="en-DE"/>
                  <a:t>Ansys Forging Tutorial Case 1 (6/8) – Pre-Process</a:t>
                </a:r>
              </a:p>
              <a:p>
                <a:endParaRPr lang="en-DE"/>
              </a:p>
              <a:p>
                <a:pPr marL="457200" indent="-457200">
                  <a:buFont typeface="+mj-lt"/>
                  <a:buAutoNum type="arabicPeriod"/>
                </a:pPr>
                <a:r>
                  <a:rPr lang="en-DE"/>
                  <a:t>As this is considered a quasi-static case, adjust the strain rate, i.e. the step end time acc</a:t>
                </a:r>
                <a:r>
                  <a:rPr lang="en-US"/>
                  <a:t>or</a:t>
                </a:r>
                <a:r>
                  <a:rPr lang="en-DE" err="1"/>
                  <a:t>dingly</a:t>
                </a:r>
                <a:r>
                  <a:rPr lang="en-DE"/>
                  <a:t>. A strain rate of </a:t>
                </a:r>
                <a14:m>
                  <m:oMath xmlns:m="http://schemas.openxmlformats.org/officeDocument/2006/math">
                    <m:sSup>
                      <m:sSupPr>
                        <m:ctrlPr>
                          <a:rPr lang="en-DE" i="1" smtClean="0">
                            <a:latin typeface="Cambria Math" panose="02040503050406030204" pitchFamily="18" charset="0"/>
                          </a:rPr>
                        </m:ctrlPr>
                      </m:sSupPr>
                      <m:e>
                        <m:r>
                          <a:rPr lang="en-DE" b="0" i="1" smtClean="0">
                            <a:latin typeface="Cambria Math" panose="02040503050406030204" pitchFamily="18" charset="0"/>
                          </a:rPr>
                          <m:t>10</m:t>
                        </m:r>
                      </m:e>
                      <m:sup>
                        <m:r>
                          <a:rPr lang="en-DE" b="0" i="1" smtClean="0">
                            <a:latin typeface="Cambria Math" panose="02040503050406030204" pitchFamily="18" charset="0"/>
                          </a:rPr>
                          <m:t>−</m:t>
                        </m:r>
                        <m:r>
                          <a:rPr lang="en-DE" b="0" i="1" smtClean="0">
                            <a:latin typeface="Cambria Math" panose="02040503050406030204" pitchFamily="18" charset="0"/>
                          </a:rPr>
                          <m:t>3</m:t>
                        </m:r>
                      </m:sup>
                    </m:sSup>
                    <m:sSup>
                      <m:sSupPr>
                        <m:ctrlPr>
                          <a:rPr lang="en-DE" i="1" smtClean="0">
                            <a:latin typeface="Cambria Math" panose="02040503050406030204" pitchFamily="18" charset="0"/>
                          </a:rPr>
                        </m:ctrlPr>
                      </m:sSupPr>
                      <m:e>
                        <m:r>
                          <a:rPr lang="en-DE" b="0" i="1" smtClean="0">
                            <a:latin typeface="Cambria Math" panose="02040503050406030204" pitchFamily="18" charset="0"/>
                          </a:rPr>
                          <m:t>𝑠</m:t>
                        </m:r>
                      </m:e>
                      <m:sup>
                        <m:r>
                          <a:rPr lang="en-DE" b="0" i="1" smtClean="0">
                            <a:latin typeface="Cambria Math" panose="02040503050406030204" pitchFamily="18" charset="0"/>
                          </a:rPr>
                          <m:t>−</m:t>
                        </m:r>
                        <m:r>
                          <a:rPr lang="en-DE" b="0" i="1" smtClean="0">
                            <a:latin typeface="Cambria Math" panose="02040503050406030204" pitchFamily="18" charset="0"/>
                          </a:rPr>
                          <m:t>1</m:t>
                        </m:r>
                      </m:sup>
                    </m:sSup>
                  </m:oMath>
                </a14:m>
                <a:r>
                  <a:rPr lang="en-DE"/>
                  <a:t> is assumed.</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14:m>
                  <m:oMath xmlns:m="http://schemas.openxmlformats.org/officeDocument/2006/math">
                    <m:r>
                      <a:rPr lang="en-DE" i="1" smtClean="0">
                        <a:latin typeface="Cambria Math" panose="02040503050406030204" pitchFamily="18" charset="0"/>
                        <a:ea typeface="Cambria Math" panose="02040503050406030204" pitchFamily="18" charset="0"/>
                      </a:rPr>
                      <m:t>𝜀</m:t>
                    </m:r>
                    <m:r>
                      <a:rPr lang="en-DE" b="0" i="0"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m:rPr>
                            <m:sty m:val="p"/>
                          </m:rPr>
                          <a:rPr lang="el-GR" b="0" i="1" smtClean="0">
                            <a:latin typeface="Cambria Math" panose="02040503050406030204" pitchFamily="18" charset="0"/>
                            <a:ea typeface="Cambria Math" panose="02040503050406030204" pitchFamily="18" charset="0"/>
                          </a:rPr>
                          <m:t>Δ</m:t>
                        </m:r>
                        <m:r>
                          <a:rPr lang="en-DE" b="0" i="1" smtClean="0">
                            <a:latin typeface="Cambria Math" panose="02040503050406030204" pitchFamily="18" charset="0"/>
                            <a:ea typeface="Cambria Math" panose="02040503050406030204" pitchFamily="18" charset="0"/>
                          </a:rPr>
                          <m:t>𝐿</m:t>
                        </m:r>
                      </m:num>
                      <m:den>
                        <m:sSub>
                          <m:sSubPr>
                            <m:ctrlPr>
                              <a:rPr lang="en-DE" b="0" i="1" smtClean="0">
                                <a:latin typeface="Cambria Math" panose="02040503050406030204" pitchFamily="18" charset="0"/>
                                <a:ea typeface="Cambria Math" panose="02040503050406030204" pitchFamily="18" charset="0"/>
                              </a:rPr>
                            </m:ctrlPr>
                          </m:sSubPr>
                          <m:e>
                            <m:r>
                              <a:rPr lang="en-DE" b="0" i="1" smtClean="0">
                                <a:latin typeface="Cambria Math" panose="02040503050406030204" pitchFamily="18" charset="0"/>
                                <a:ea typeface="Cambria Math" panose="02040503050406030204" pitchFamily="18" charset="0"/>
                              </a:rPr>
                              <m:t>𝐿</m:t>
                            </m:r>
                          </m:e>
                          <m:sub>
                            <m:r>
                              <a:rPr lang="en-DE" b="0" i="1" smtClean="0">
                                <a:latin typeface="Cambria Math" panose="02040503050406030204" pitchFamily="18" charset="0"/>
                                <a:ea typeface="Cambria Math" panose="02040503050406030204" pitchFamily="18" charset="0"/>
                              </a:rPr>
                              <m:t>0</m:t>
                            </m:r>
                          </m:sub>
                        </m:sSub>
                      </m:den>
                    </m:f>
                    <m:r>
                      <a:rPr lang="en-DE" b="0" i="1"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n-DE" b="0" i="1" smtClean="0">
                            <a:latin typeface="Cambria Math" panose="02040503050406030204" pitchFamily="18" charset="0"/>
                            <a:ea typeface="Cambria Math" panose="02040503050406030204" pitchFamily="18" charset="0"/>
                          </a:rPr>
                          <m:t>1</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𝑚𝑚</m:t>
                        </m:r>
                      </m:num>
                      <m:den>
                        <m:r>
                          <a:rPr lang="en-DE" b="0" i="1" smtClean="0">
                            <a:latin typeface="Cambria Math" panose="02040503050406030204" pitchFamily="18" charset="0"/>
                            <a:ea typeface="Cambria Math" panose="02040503050406030204" pitchFamily="18" charset="0"/>
                          </a:rPr>
                          <m:t>10</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𝑚𝑚</m:t>
                        </m:r>
                      </m:den>
                    </m:f>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0</m:t>
                    </m:r>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m:t>
                    </m:r>
                  </m:oMath>
                </a14:m>
                <a:endParaRPr lang="en-DE"/>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14:m>
                  <m:oMath xmlns:m="http://schemas.openxmlformats.org/officeDocument/2006/math">
                    <m:r>
                      <a:rPr lang="en-DE" b="0" i="1" smtClean="0">
                        <a:latin typeface="Cambria Math" panose="02040503050406030204" pitchFamily="18" charset="0"/>
                        <a:ea typeface="Cambria Math" panose="02040503050406030204" pitchFamily="18" charset="0"/>
                      </a:rPr>
                      <m:t>𝑡</m:t>
                    </m:r>
                    <m:r>
                      <a:rPr lang="en-DE" b="0" i="0"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l-GR" b="0" i="1" smtClean="0">
                            <a:latin typeface="Cambria Math" panose="02040503050406030204" pitchFamily="18" charset="0"/>
                            <a:ea typeface="Cambria Math" panose="02040503050406030204" pitchFamily="18" charset="0"/>
                          </a:rPr>
                          <m:t>𝜀</m:t>
                        </m:r>
                      </m:num>
                      <m:den>
                        <m:acc>
                          <m:accPr>
                            <m:chr m:val="̇"/>
                            <m:ctrlPr>
                              <a:rPr lang="en-DE" b="0" i="1" smtClean="0">
                                <a:latin typeface="Cambria Math" panose="02040503050406030204" pitchFamily="18" charset="0"/>
                                <a:ea typeface="Cambria Math" panose="02040503050406030204" pitchFamily="18" charset="0"/>
                              </a:rPr>
                            </m:ctrlPr>
                          </m:accPr>
                          <m:e>
                            <m:r>
                              <a:rPr lang="el-GR" i="1">
                                <a:latin typeface="Cambria Math" panose="02040503050406030204" pitchFamily="18" charset="0"/>
                                <a:ea typeface="Cambria Math" panose="02040503050406030204" pitchFamily="18" charset="0"/>
                              </a:rPr>
                              <m:t>𝜀</m:t>
                            </m:r>
                          </m:e>
                        </m:acc>
                      </m:den>
                    </m:f>
                    <m:r>
                      <a:rPr lang="en-DE" b="0" i="1"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n-DE" b="0" i="1" smtClean="0">
                            <a:latin typeface="Cambria Math" panose="02040503050406030204" pitchFamily="18" charset="0"/>
                            <a:ea typeface="Cambria Math" panose="02040503050406030204" pitchFamily="18" charset="0"/>
                          </a:rPr>
                          <m:t>0</m:t>
                        </m:r>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m:t>
                        </m:r>
                      </m:num>
                      <m:den>
                        <m:sSup>
                          <m:sSupPr>
                            <m:ctrlPr>
                              <a:rPr lang="en-DE" i="1">
                                <a:latin typeface="Cambria Math" panose="02040503050406030204" pitchFamily="18" charset="0"/>
                              </a:rPr>
                            </m:ctrlPr>
                          </m:sSupPr>
                          <m:e>
                            <m:r>
                              <a:rPr lang="en-DE" i="1">
                                <a:latin typeface="Cambria Math" panose="02040503050406030204" pitchFamily="18" charset="0"/>
                              </a:rPr>
                              <m:t>10</m:t>
                            </m:r>
                          </m:e>
                          <m:sup>
                            <m:r>
                              <a:rPr lang="en-DE" i="1">
                                <a:latin typeface="Cambria Math" panose="02040503050406030204" pitchFamily="18" charset="0"/>
                              </a:rPr>
                              <m:t>−</m:t>
                            </m:r>
                            <m:r>
                              <a:rPr lang="en-DE" i="1">
                                <a:latin typeface="Cambria Math" panose="02040503050406030204" pitchFamily="18" charset="0"/>
                              </a:rPr>
                              <m:t>3</m:t>
                            </m:r>
                          </m:sup>
                        </m:sSup>
                      </m:den>
                    </m:f>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100</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𝑠</m:t>
                    </m:r>
                  </m:oMath>
                </a14:m>
                <a:endParaRPr lang="en-DE"/>
              </a:p>
              <a:p>
                <a:pPr marL="0" indent="0">
                  <a:buFont typeface="+mj-lt"/>
                  <a:buNone/>
                </a:pPr>
                <a:endParaRPr lang="en-DE"/>
              </a:p>
              <a:p>
                <a:pPr marL="457200" indent="-457200">
                  <a:buFont typeface="+mj-lt"/>
                  <a:buAutoNum type="arabicPeriod"/>
                </a:pPr>
                <a:r>
                  <a:rPr lang="en-DE"/>
                  <a:t>Now solve the problem through the </a:t>
                </a:r>
                <a:r>
                  <a:rPr lang="en-DE" i="1"/>
                  <a:t>Solution</a:t>
                </a:r>
                <a:r>
                  <a:rPr lang="en-DE"/>
                  <a:t> in the project tree.</a:t>
                </a:r>
              </a:p>
              <a:p>
                <a:endParaRPr lang="en-DE"/>
              </a:p>
            </p:txBody>
          </p:sp>
        </mc:Choice>
        <mc:Fallback xmlns="">
          <p:sp>
            <p:nvSpPr>
              <p:cNvPr id="3" name="Notes Placeholder 2">
                <a:extLst>
                  <a:ext uri="{FF2B5EF4-FFF2-40B4-BE49-F238E27FC236}">
                    <a16:creationId xmlns:a16="http://schemas.microsoft.com/office/drawing/2014/main" id="{1054260E-D389-B817-D8C0-F39EB18125C9}"/>
                  </a:ext>
                </a:extLst>
              </p:cNvPr>
              <p:cNvSpPr>
                <a:spLocks noGrp="1"/>
              </p:cNvSpPr>
              <p:nvPr>
                <p:ph type="body" idx="1"/>
              </p:nvPr>
            </p:nvSpPr>
            <p:spPr/>
            <p:txBody>
              <a:bodyPr/>
              <a:lstStyle/>
              <a:p>
                <a:r>
                  <a:rPr lang="en-DE"/>
                  <a:t>Ansys Forging Tutorial Case 1 (6/8) – Pre-Process</a:t>
                </a:r>
              </a:p>
              <a:p>
                <a:endParaRPr lang="en-DE"/>
              </a:p>
              <a:p>
                <a:pPr marL="457200" indent="-457200">
                  <a:buFont typeface="+mj-lt"/>
                  <a:buAutoNum type="arabicPeriod"/>
                </a:pPr>
                <a:r>
                  <a:rPr lang="en-DE"/>
                  <a:t>As this is considered a quasi-static case, adjust the strain rate, i.e. the step end time acc</a:t>
                </a:r>
                <a:r>
                  <a:rPr lang="en-US"/>
                  <a:t>or</a:t>
                </a:r>
                <a:r>
                  <a:rPr lang="en-DE" err="1"/>
                  <a:t>dingly</a:t>
                </a:r>
                <a:r>
                  <a:rPr lang="en-DE"/>
                  <a:t>. A strain rate of </a:t>
                </a:r>
                <a:r>
                  <a:rPr lang="en-DE" b="0" i="0">
                    <a:latin typeface="Cambria Math" panose="02040503050406030204" pitchFamily="18" charset="0"/>
                  </a:rPr>
                  <a:t>10^(−3) 𝑠^(−1)</a:t>
                </a:r>
                <a:r>
                  <a:rPr lang="en-DE"/>
                  <a:t> is assumed.</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DE" i="0">
                    <a:latin typeface="Cambria Math" panose="02040503050406030204" pitchFamily="18" charset="0"/>
                    <a:ea typeface="Cambria Math" panose="02040503050406030204" pitchFamily="18" charset="0"/>
                  </a:rPr>
                  <a:t>𝜀</a:t>
                </a:r>
                <a:r>
                  <a:rPr lang="en-DE" b="0" i="0">
                    <a:latin typeface="Cambria Math" panose="02040503050406030204" pitchFamily="18" charset="0"/>
                    <a:ea typeface="Cambria Math" panose="02040503050406030204" pitchFamily="18" charset="0"/>
                  </a:rPr>
                  <a:t>=</a:t>
                </a:r>
                <a:r>
                  <a:rPr lang="el-GR" b="0" i="0">
                    <a:latin typeface="Cambria Math" panose="02040503050406030204" pitchFamily="18" charset="0"/>
                    <a:ea typeface="Cambria Math" panose="02040503050406030204" pitchFamily="18" charset="0"/>
                  </a:rPr>
                  <a:t>Δ</a:t>
                </a:r>
                <a:r>
                  <a:rPr lang="en-DE" b="0" i="0">
                    <a:latin typeface="Cambria Math" panose="02040503050406030204" pitchFamily="18" charset="0"/>
                    <a:ea typeface="Cambria Math" panose="02040503050406030204" pitchFamily="18" charset="0"/>
                  </a:rPr>
                  <a:t>𝐿/𝐿_0 =(1 𝑚𝑚)/(10 𝑚𝑚)=0.1</a:t>
                </a:r>
                <a:endParaRPr lang="en-DE"/>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DE" b="0" i="0">
                    <a:latin typeface="Cambria Math" panose="02040503050406030204" pitchFamily="18" charset="0"/>
                    <a:ea typeface="Cambria Math" panose="02040503050406030204" pitchFamily="18" charset="0"/>
                  </a:rPr>
                  <a:t>𝑡=</a:t>
                </a:r>
                <a:r>
                  <a:rPr lang="el-GR" b="0" i="0">
                    <a:latin typeface="Cambria Math" panose="02040503050406030204" pitchFamily="18" charset="0"/>
                    <a:ea typeface="Cambria Math" panose="02040503050406030204" pitchFamily="18" charset="0"/>
                  </a:rPr>
                  <a:t>𝜀</a:t>
                </a:r>
                <a:r>
                  <a:rPr lang="en-DE" b="0" i="0">
                    <a:latin typeface="Cambria Math" panose="02040503050406030204" pitchFamily="18" charset="0"/>
                    <a:ea typeface="Cambria Math" panose="02040503050406030204" pitchFamily="18" charset="0"/>
                  </a:rPr>
                  <a:t>/</a:t>
                </a:r>
                <a:r>
                  <a:rPr lang="el-GR" i="0">
                    <a:latin typeface="Cambria Math" panose="02040503050406030204" pitchFamily="18" charset="0"/>
                    <a:ea typeface="Cambria Math" panose="02040503050406030204" pitchFamily="18" charset="0"/>
                  </a:rPr>
                  <a:t>𝜀</a:t>
                </a:r>
                <a:r>
                  <a:rPr lang="en-DE" b="0" i="0">
                    <a:latin typeface="Cambria Math" panose="02040503050406030204" pitchFamily="18" charset="0"/>
                    <a:ea typeface="Cambria Math" panose="02040503050406030204" pitchFamily="18" charset="0"/>
                  </a:rPr>
                  <a:t> ̇</a:t>
                </a:r>
                <a:r>
                  <a:rPr lang="el-GR" b="0" i="0">
                    <a:latin typeface="Cambria Math" panose="02040503050406030204" pitchFamily="18" charset="0"/>
                    <a:ea typeface="Cambria Math" panose="02040503050406030204" pitchFamily="18" charset="0"/>
                  </a:rPr>
                  <a:t> </a:t>
                </a:r>
                <a:r>
                  <a:rPr lang="en-DE" b="0" i="0">
                    <a:latin typeface="Cambria Math" panose="02040503050406030204" pitchFamily="18" charset="0"/>
                    <a:ea typeface="Cambria Math" panose="02040503050406030204" pitchFamily="18" charset="0"/>
                  </a:rPr>
                  <a:t>=0.1/</a:t>
                </a:r>
                <a:r>
                  <a:rPr lang="en-DE" i="0">
                    <a:latin typeface="Cambria Math" panose="02040503050406030204" pitchFamily="18" charset="0"/>
                  </a:rPr>
                  <a:t>10^(−3) </a:t>
                </a:r>
                <a:r>
                  <a:rPr lang="en-DE" b="0" i="0">
                    <a:latin typeface="Cambria Math" panose="02040503050406030204" pitchFamily="18" charset="0"/>
                    <a:ea typeface="Cambria Math" panose="02040503050406030204" pitchFamily="18" charset="0"/>
                  </a:rPr>
                  <a:t>=100 𝑠</a:t>
                </a:r>
                <a:endParaRPr lang="en-DE"/>
              </a:p>
              <a:p>
                <a:pPr marL="0" indent="0">
                  <a:buFont typeface="+mj-lt"/>
                  <a:buNone/>
                </a:pPr>
                <a:endParaRPr lang="en-DE"/>
              </a:p>
              <a:p>
                <a:pPr marL="457200" indent="-457200">
                  <a:buFont typeface="+mj-lt"/>
                  <a:buAutoNum type="arabicPeriod"/>
                </a:pPr>
                <a:r>
                  <a:rPr lang="en-DE"/>
                  <a:t>Now solve the problem through the </a:t>
                </a:r>
                <a:r>
                  <a:rPr lang="en-DE" i="1"/>
                  <a:t>Solution</a:t>
                </a:r>
                <a:r>
                  <a:rPr lang="en-DE"/>
                  <a:t> in the project tree.</a:t>
                </a:r>
              </a:p>
              <a:p>
                <a:endParaRPr lang="en-DE"/>
              </a:p>
            </p:txBody>
          </p:sp>
        </mc:Fallback>
      </mc:AlternateContent>
      <p:sp>
        <p:nvSpPr>
          <p:cNvPr id="4" name="Slide Number Placeholder 3">
            <a:extLst>
              <a:ext uri="{FF2B5EF4-FFF2-40B4-BE49-F238E27FC236}">
                <a16:creationId xmlns:a16="http://schemas.microsoft.com/office/drawing/2014/main" id="{F514128A-DC4A-CB66-BE57-3E47B159E5ED}"/>
              </a:ext>
            </a:extLst>
          </p:cNvPr>
          <p:cNvSpPr>
            <a:spLocks noGrp="1"/>
          </p:cNvSpPr>
          <p:nvPr>
            <p:ph type="sldNum" sz="quarter" idx="5"/>
          </p:nvPr>
        </p:nvSpPr>
        <p:spPr/>
        <p:txBody>
          <a:bodyPr/>
          <a:lstStyle/>
          <a:p>
            <a:fld id="{27FDDAD7-A41A-4414-8211-C5E2AC7F93EC}" type="slidenum">
              <a:rPr lang="en-US" smtClean="0"/>
              <a:pPr/>
              <a:t>22</a:t>
            </a:fld>
            <a:endParaRPr lang="en-US"/>
          </a:p>
        </p:txBody>
      </p:sp>
    </p:spTree>
    <p:extLst>
      <p:ext uri="{BB962C8B-B14F-4D97-AF65-F5344CB8AC3E}">
        <p14:creationId xmlns:p14="http://schemas.microsoft.com/office/powerpoint/2010/main" val="11699989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FC75D-5C60-D8E9-FCAC-9BCFF437B0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394F3-96E0-CAAC-ACDC-D62E50F2821B}"/>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19E77019-4909-356A-8A1B-5FFCD9B666A5}"/>
              </a:ext>
            </a:extLst>
          </p:cNvPr>
          <p:cNvSpPr>
            <a:spLocks noGrp="1"/>
          </p:cNvSpPr>
          <p:nvPr>
            <p:ph type="body" idx="1"/>
          </p:nvPr>
        </p:nvSpPr>
        <p:spPr/>
        <p:txBody>
          <a:bodyPr/>
          <a:lstStyle/>
          <a:p>
            <a:r>
              <a:rPr lang="en-DE" b="1"/>
              <a:t>Ansys Forging Tutorial Case 1 (7/8) – Pre-Process</a:t>
            </a:r>
          </a:p>
          <a:p>
            <a:endParaRPr lang="en-DE"/>
          </a:p>
          <a:p>
            <a:pPr marL="457200" indent="-457200">
              <a:buFont typeface="+mj-lt"/>
              <a:buAutoNum type="arabicPeriod"/>
            </a:pPr>
            <a:r>
              <a:rPr lang="en-DE"/>
              <a:t>Add a (</a:t>
            </a:r>
            <a:r>
              <a:rPr lang="en-DE" err="1"/>
              <a:t>i</a:t>
            </a:r>
            <a:r>
              <a:rPr lang="en-DE"/>
              <a:t>) total and (ii) directional deformation and (iii) normal stress solution output.</a:t>
            </a:r>
          </a:p>
          <a:p>
            <a:pPr marL="457200" indent="-457200">
              <a:buFont typeface="+mj-lt"/>
              <a:buAutoNum type="arabicPeriod"/>
            </a:pPr>
            <a:r>
              <a:rPr lang="en-DE"/>
              <a:t>For the normal stress and directional deformation, specify the y-direction and scope the result only to the workpiece.</a:t>
            </a:r>
          </a:p>
          <a:p>
            <a:pPr marL="457200" indent="-457200">
              <a:buFont typeface="+mj-lt"/>
              <a:buAutoNum type="arabicPeriod"/>
            </a:pPr>
            <a:r>
              <a:rPr lang="en-DE"/>
              <a:t>Retrieve both results and review them.</a:t>
            </a:r>
          </a:p>
          <a:p>
            <a:endParaRPr lang="en-DE"/>
          </a:p>
        </p:txBody>
      </p:sp>
      <p:sp>
        <p:nvSpPr>
          <p:cNvPr id="4" name="Slide Number Placeholder 3">
            <a:extLst>
              <a:ext uri="{FF2B5EF4-FFF2-40B4-BE49-F238E27FC236}">
                <a16:creationId xmlns:a16="http://schemas.microsoft.com/office/drawing/2014/main" id="{D480BC1E-5998-401F-0783-62DFCC82A5F1}"/>
              </a:ext>
            </a:extLst>
          </p:cNvPr>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1327010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44950-245F-A75D-6C30-003670EA7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189C5-5463-C70D-72C6-AE34983B8925}"/>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E1665AA1-B188-D196-F25F-0759ED0BBD32}"/>
                  </a:ext>
                </a:extLst>
              </p:cNvPr>
              <p:cNvSpPr>
                <a:spLocks noGrp="1"/>
              </p:cNvSpPr>
              <p:nvPr>
                <p:ph type="body" idx="1"/>
              </p:nvPr>
            </p:nvSpPr>
            <p:spPr/>
            <p:txBody>
              <a:bodyPr/>
              <a:lstStyle/>
              <a:p>
                <a:r>
                  <a:rPr lang="en-DE" b="1"/>
                  <a:t>Ansys Forging Tutorial Case 1 (8/8) – Post-Process</a:t>
                </a:r>
              </a:p>
              <a:p>
                <a:endParaRPr lang="en-DE"/>
              </a:p>
              <a:p>
                <a:pPr marL="171450" indent="-171450">
                  <a:buFont typeface="Arial" panose="020B0604020202020204" pitchFamily="34" charset="0"/>
                  <a:buChar char="•"/>
                </a:pPr>
                <a:r>
                  <a:rPr lang="en-DE"/>
                  <a:t>The analytical result of the normal stress in y-direction along the x-axis – assuming frictionless contact – is 461.88 MPa (constant) which is matches with the numerical (FEA) result.</a:t>
                </a:r>
              </a:p>
              <a:p>
                <a:pPr marL="171450" indent="-171450">
                  <a:buFont typeface="Arial" panose="020B0604020202020204" pitchFamily="34" charset="0"/>
                  <a:buChar char="•"/>
                </a:pPr>
                <a:r>
                  <a:rPr lang="en-DE"/>
                  <a:t>Analytical solution for case 1 with </a:t>
                </a:r>
                <a14:m>
                  <m:oMath xmlns:m="http://schemas.openxmlformats.org/officeDocument/2006/math">
                    <m:r>
                      <a:rPr lang="en-US" i="1">
                        <a:latin typeface="Cambria Math" panose="02040503050406030204" pitchFamily="18" charset="0"/>
                      </a:rPr>
                      <m:t>𝜇</m:t>
                    </m:r>
                  </m:oMath>
                </a14:m>
                <a:r>
                  <a:rPr lang="en-DE"/>
                  <a:t>=0:</a:t>
                </a:r>
              </a:p>
              <a:p>
                <a:pPr marL="628650" lvl="1" indent="-171450">
                  <a:buFont typeface="Arial" panose="020B0604020202020204" pitchFamily="34" charset="0"/>
                  <a:buChar char="•"/>
                </a:pPr>
                <a:r>
                  <a:rPr lang="en-DE"/>
                  <a:t>Substituting the values (see problem statement) yields an exact match with FEA.</a:t>
                </a:r>
              </a:p>
            </p:txBody>
          </p:sp>
        </mc:Choice>
        <mc:Fallback xmlns="">
          <p:sp>
            <p:nvSpPr>
              <p:cNvPr id="3" name="Notes Placeholder 2">
                <a:extLst>
                  <a:ext uri="{FF2B5EF4-FFF2-40B4-BE49-F238E27FC236}">
                    <a16:creationId xmlns:a16="http://schemas.microsoft.com/office/drawing/2014/main" id="{E1665AA1-B188-D196-F25F-0759ED0BBD32}"/>
                  </a:ext>
                </a:extLst>
              </p:cNvPr>
              <p:cNvSpPr>
                <a:spLocks noGrp="1"/>
              </p:cNvSpPr>
              <p:nvPr>
                <p:ph type="body" idx="1"/>
              </p:nvPr>
            </p:nvSpPr>
            <p:spPr/>
            <p:txBody>
              <a:bodyPr/>
              <a:lstStyle/>
              <a:p>
                <a:r>
                  <a:rPr lang="en-DE" b="1"/>
                  <a:t>Ansys Forging Tutorial Case 1 (8/8) – Post-Process</a:t>
                </a:r>
              </a:p>
              <a:p>
                <a:endParaRPr lang="en-DE"/>
              </a:p>
              <a:p>
                <a:pPr marL="171450" indent="-171450">
                  <a:buFont typeface="Arial" panose="020B0604020202020204" pitchFamily="34" charset="0"/>
                  <a:buChar char="•"/>
                </a:pPr>
                <a:r>
                  <a:rPr lang="en-DE"/>
                  <a:t>The analytical result of the normal stress in y-direction along the x-axis – assuming frictionless contact – is 461.88 MPa (constant) which is matches with the numerical (FEA) result.</a:t>
                </a:r>
              </a:p>
              <a:p>
                <a:pPr marL="171450" indent="-171450">
                  <a:buFont typeface="Arial" panose="020B0604020202020204" pitchFamily="34" charset="0"/>
                  <a:buChar char="•"/>
                </a:pPr>
                <a:r>
                  <a:rPr lang="en-DE"/>
                  <a:t>Analytical solution for case 1 with </a:t>
                </a:r>
                <a:r>
                  <a:rPr lang="en-US" i="0">
                    <a:latin typeface="Cambria Math" panose="02040503050406030204" pitchFamily="18" charset="0"/>
                  </a:rPr>
                  <a:t>𝜇</a:t>
                </a:r>
                <a:r>
                  <a:rPr lang="en-DE"/>
                  <a:t>=0:</a:t>
                </a:r>
              </a:p>
              <a:p>
                <a:pPr marL="628650" lvl="1" indent="-171450">
                  <a:buFont typeface="Arial" panose="020B0604020202020204" pitchFamily="34" charset="0"/>
                  <a:buChar char="•"/>
                </a:pPr>
                <a:r>
                  <a:rPr lang="en-DE"/>
                  <a:t>Substituting the values (see problem statement) yields an exact match with FEA.</a:t>
                </a:r>
              </a:p>
            </p:txBody>
          </p:sp>
        </mc:Fallback>
      </mc:AlternateContent>
      <p:sp>
        <p:nvSpPr>
          <p:cNvPr id="4" name="Slide Number Placeholder 3">
            <a:extLst>
              <a:ext uri="{FF2B5EF4-FFF2-40B4-BE49-F238E27FC236}">
                <a16:creationId xmlns:a16="http://schemas.microsoft.com/office/drawing/2014/main" id="{08E59926-C5F0-5C73-64CA-6B18D429E802}"/>
              </a:ext>
            </a:extLst>
          </p:cNvPr>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298575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2D333-590E-0341-02CC-6AA5278D27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97DD79-0C1E-4FBD-D1BE-2EA2A8E5F656}"/>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562E5B5C-7489-38A7-CBEA-91DD410E4B94}"/>
                  </a:ext>
                </a:extLst>
              </p:cNvPr>
              <p:cNvSpPr>
                <a:spLocks noGrp="1"/>
              </p:cNvSpPr>
              <p:nvPr>
                <p:ph type="body" idx="1"/>
              </p:nvPr>
            </p:nvSpPr>
            <p:spPr/>
            <p:txBody>
              <a:bodyPr/>
              <a:lstStyle/>
              <a:p>
                <a:r>
                  <a:rPr lang="en-DE" b="1"/>
                  <a:t>Ansys Forging Tutorial Case 2 (1/9) – Pre-Process</a:t>
                </a:r>
              </a:p>
              <a:p>
                <a:endParaRPr lang="en-DE"/>
              </a:p>
              <a:p>
                <a:pPr marL="457200" indent="-457200">
                  <a:buFont typeface="+mj-lt"/>
                  <a:buAutoNum type="arabicPeriod"/>
                </a:pPr>
                <a:r>
                  <a:rPr lang="en-DE"/>
                  <a:t>For case 2 set the friction coefficient to </a:t>
                </a:r>
                <a14:m>
                  <m:oMath xmlns:m="http://schemas.openxmlformats.org/officeDocument/2006/math">
                    <m:r>
                      <a:rPr lang="en-US" i="1">
                        <a:latin typeface="Cambria Math" panose="02040503050406030204" pitchFamily="18" charset="0"/>
                      </a:rPr>
                      <m:t>𝜇</m:t>
                    </m:r>
                  </m:oMath>
                </a14:m>
                <a:r>
                  <a:rPr lang="en-DE"/>
                  <a:t>=0.1 </a:t>
                </a:r>
              </a:p>
              <a:p>
                <a:pPr marL="690563" lvl="1" indent="-457200"/>
                <a:r>
                  <a:rPr lang="en-DE"/>
                  <a:t>Note that this introduces </a:t>
                </a:r>
                <a:r>
                  <a:rPr lang="en-US"/>
                  <a:t>contact non-linearity in addition to the material non-nonlinearity (perfectly plastic).</a:t>
                </a:r>
                <a:r>
                  <a:rPr lang="en-DE"/>
                  <a:t> </a:t>
                </a:r>
              </a:p>
              <a:p>
                <a:pPr marL="690563" lvl="1" indent="-457200"/>
                <a:r>
                  <a:rPr lang="en-US"/>
                  <a:t>This</a:t>
                </a:r>
                <a:r>
                  <a:rPr lang="en-DE"/>
                  <a:t> in turn</a:t>
                </a:r>
                <a:r>
                  <a:rPr lang="en-US"/>
                  <a:t> causes higher distortion of elements and increases the likelihood of convergence problems due to highly distorted and inverted elements. </a:t>
                </a:r>
                <a:r>
                  <a:rPr lang="en-DE"/>
                  <a:t>As a consequence, the foll</a:t>
                </a:r>
                <a:r>
                  <a:rPr lang="en-US"/>
                  <a:t>ow</a:t>
                </a:r>
                <a:r>
                  <a:rPr lang="en-DE" err="1"/>
                  <a:t>ing</a:t>
                </a:r>
                <a:r>
                  <a:rPr lang="en-DE"/>
                  <a:t> settings must be applied.</a:t>
                </a:r>
              </a:p>
              <a:p>
                <a:pPr marL="457200" indent="-457200">
                  <a:buFont typeface="+mj-lt"/>
                  <a:buAutoNum type="arabicPeriod"/>
                </a:pPr>
                <a:r>
                  <a:rPr lang="en-DE"/>
                  <a:t>Set the contact behaviour to asymmetric and the formulation to Augmented Lagrange* </a:t>
                </a:r>
              </a:p>
              <a:p>
                <a:pPr marL="457200" indent="-457200">
                  <a:buFont typeface="+mj-lt"/>
                  <a:buAutoNum type="arabicPeriod"/>
                </a:pPr>
                <a:r>
                  <a:rPr lang="en-DE"/>
                  <a:t>Use quadratic instead of linear elements. *1</a:t>
                </a:r>
              </a:p>
              <a:p>
                <a:endParaRPr lang="en-DE"/>
              </a:p>
              <a:p>
                <a:r>
                  <a:rPr lang="en-DE" sz="1200" b="1" i="1">
                    <a:solidFill>
                      <a:schemeClr val="tx1"/>
                    </a:solidFill>
                  </a:rPr>
                  <a:t>* Notes: </a:t>
                </a:r>
              </a:p>
              <a:p>
                <a:pPr marL="171450" indent="-171450">
                  <a:buFont typeface="Arial" panose="020B0604020202020204" pitchFamily="34" charset="0"/>
                  <a:buChar char="•"/>
                </a:pPr>
                <a:r>
                  <a:rPr lang="en-US" sz="1200" i="1">
                    <a:solidFill>
                      <a:schemeClr val="tx1"/>
                    </a:solidFill>
                  </a:rPr>
                  <a:t>A</a:t>
                </a:r>
                <a:r>
                  <a:rPr lang="en-DE" sz="1200" i="1">
                    <a:solidFill>
                      <a:schemeClr val="tx1"/>
                    </a:solidFill>
                  </a:rPr>
                  <a:t>symmetric contact behaviour can </a:t>
                </a:r>
                <a:r>
                  <a:rPr lang="en-US" sz="1200" i="1">
                    <a:solidFill>
                      <a:schemeClr val="tx1"/>
                    </a:solidFill>
                  </a:rPr>
                  <a:t>have significant effects on convergence, mesh distortion, and stick-slip phenomena, especially in simulations involving nonlinear contact and material nonlinearity</a:t>
                </a:r>
                <a:r>
                  <a:rPr lang="en-DE" sz="1200" i="1">
                    <a:solidFill>
                      <a:schemeClr val="tx1"/>
                    </a:solidFill>
                  </a:rPr>
                  <a:t>.</a:t>
                </a:r>
              </a:p>
              <a:p>
                <a:pPr marL="171450" indent="-171450">
                  <a:buFont typeface="Arial" panose="020B0604020202020204" pitchFamily="34" charset="0"/>
                  <a:buChar char="•"/>
                </a:pPr>
                <a:r>
                  <a:rPr lang="en-US" sz="1200" i="1">
                    <a:solidFill>
                      <a:schemeClr val="tx1"/>
                    </a:solidFill>
                  </a:rPr>
                  <a:t>In cases of severe mesh distortion</a:t>
                </a:r>
                <a:r>
                  <a:rPr lang="en-DE" sz="1200" i="1">
                    <a:solidFill>
                      <a:schemeClr val="tx1"/>
                    </a:solidFill>
                  </a:rPr>
                  <a:t>, </a:t>
                </a:r>
                <a:r>
                  <a:rPr lang="en-US" sz="1200" i="1">
                    <a:solidFill>
                      <a:schemeClr val="tx1"/>
                    </a:solidFill>
                  </a:rPr>
                  <a:t>the Augmented Lagrange remains more robust than </a:t>
                </a:r>
                <a:r>
                  <a:rPr lang="en-DE" sz="1200" i="1">
                    <a:solidFill>
                      <a:schemeClr val="tx1"/>
                    </a:solidFill>
                  </a:rPr>
                  <a:t>e.g. </a:t>
                </a:r>
                <a:r>
                  <a:rPr lang="en-US" sz="1200" i="1">
                    <a:solidFill>
                      <a:schemeClr val="tx1"/>
                    </a:solidFill>
                  </a:rPr>
                  <a:t>penalty-only approaches</a:t>
                </a:r>
                <a:r>
                  <a:rPr lang="en-DE" sz="1200" i="1">
                    <a:solidFill>
                      <a:schemeClr val="tx1"/>
                    </a:solidFill>
                  </a:rPr>
                  <a:t> and </a:t>
                </a:r>
                <a:r>
                  <a:rPr lang="en-US" sz="1200" i="1">
                    <a:solidFill>
                      <a:schemeClr val="tx1"/>
                    </a:solidFill>
                  </a:rPr>
                  <a:t>accurately capture</a:t>
                </a:r>
                <a:r>
                  <a:rPr lang="en-DE" sz="1200" i="1">
                    <a:solidFill>
                      <a:schemeClr val="tx1"/>
                    </a:solidFill>
                  </a:rPr>
                  <a:t>s</a:t>
                </a:r>
                <a:r>
                  <a:rPr lang="en-US" sz="1200" i="1">
                    <a:solidFill>
                      <a:schemeClr val="tx1"/>
                    </a:solidFill>
                  </a:rPr>
                  <a:t> stick-slip transitions and frictional sliding due to its iterative enforcement of contact constraints, reducing the likelihood of artificial slip or sticking compared to penalty-only methods</a:t>
                </a:r>
                <a:endParaRPr lang="en-DE" sz="1200" i="1">
                  <a:solidFill>
                    <a:schemeClr val="tx1"/>
                  </a:solidFill>
                </a:endParaRPr>
              </a:p>
              <a:p>
                <a:r>
                  <a:rPr lang="en-DE" sz="1200" i="1">
                    <a:solidFill>
                      <a:schemeClr val="tx1"/>
                    </a:solidFill>
                  </a:rPr>
                  <a:t>*1 Notes:</a:t>
                </a:r>
              </a:p>
              <a:p>
                <a:pPr marL="171450" indent="-171450">
                  <a:buFont typeface="Arial" panose="020B0604020202020204" pitchFamily="34" charset="0"/>
                  <a:buChar char="•"/>
                </a:pPr>
                <a:r>
                  <a:rPr lang="en-US" sz="1200" i="1">
                    <a:solidFill>
                      <a:schemeClr val="tx1"/>
                    </a:solidFill>
                  </a:rPr>
                  <a:t>Quadratic elements can improve solution accuracy for nonlinear contact and material nonlinearity due to their ability to represent nonlinear displacement fields more effectively. </a:t>
                </a:r>
                <a:endParaRPr lang="en-DE" sz="1200" i="1">
                  <a:solidFill>
                    <a:schemeClr val="tx1"/>
                  </a:solidFill>
                </a:endParaRPr>
              </a:p>
              <a:p>
                <a:pPr marL="171450" indent="-171450">
                  <a:buFont typeface="Arial" panose="020B0604020202020204" pitchFamily="34" charset="0"/>
                  <a:buChar char="•"/>
                </a:pPr>
                <a:r>
                  <a:rPr lang="en-DE" sz="1200" i="1">
                    <a:solidFill>
                      <a:schemeClr val="tx1"/>
                    </a:solidFill>
                  </a:rPr>
                  <a:t>They </a:t>
                </a:r>
                <a:r>
                  <a:rPr lang="en-US" sz="1200" i="1">
                    <a:solidFill>
                      <a:schemeClr val="tx1"/>
                    </a:solidFill>
                  </a:rPr>
                  <a:t>handle bending and shear energy much better than linear elements, reducing locking and excessive stiffness, especially in distorted meshes or regions with high gradients</a:t>
                </a:r>
                <a:endParaRPr lang="en-DE" sz="1200" i="1">
                  <a:solidFill>
                    <a:schemeClr val="tx1"/>
                  </a:solidFill>
                </a:endParaRPr>
              </a:p>
              <a:p>
                <a:endParaRPr lang="en-DE"/>
              </a:p>
            </p:txBody>
          </p:sp>
        </mc:Choice>
        <mc:Fallback xmlns="">
          <p:sp>
            <p:nvSpPr>
              <p:cNvPr id="3" name="Notes Placeholder 2">
                <a:extLst>
                  <a:ext uri="{FF2B5EF4-FFF2-40B4-BE49-F238E27FC236}">
                    <a16:creationId xmlns:a16="http://schemas.microsoft.com/office/drawing/2014/main" id="{562E5B5C-7489-38A7-CBEA-91DD410E4B94}"/>
                  </a:ext>
                </a:extLst>
              </p:cNvPr>
              <p:cNvSpPr>
                <a:spLocks noGrp="1"/>
              </p:cNvSpPr>
              <p:nvPr>
                <p:ph type="body" idx="1"/>
              </p:nvPr>
            </p:nvSpPr>
            <p:spPr/>
            <p:txBody>
              <a:bodyPr/>
              <a:lstStyle/>
              <a:p>
                <a:r>
                  <a:rPr lang="en-DE" b="1"/>
                  <a:t>Ansys Forging Tutorial Case 2 (1/9) – Pre-Process</a:t>
                </a:r>
              </a:p>
              <a:p>
                <a:endParaRPr lang="en-DE"/>
              </a:p>
              <a:p>
                <a:pPr marL="457200" indent="-457200">
                  <a:buFont typeface="+mj-lt"/>
                  <a:buAutoNum type="arabicPeriod"/>
                </a:pPr>
                <a:r>
                  <a:rPr lang="en-DE"/>
                  <a:t>For case 2 set the friction coefficient to </a:t>
                </a:r>
                <a:r>
                  <a:rPr lang="en-US" i="0">
                    <a:latin typeface="Cambria Math" panose="02040503050406030204" pitchFamily="18" charset="0"/>
                  </a:rPr>
                  <a:t>𝜇</a:t>
                </a:r>
                <a:r>
                  <a:rPr lang="en-DE"/>
                  <a:t>=0.1 </a:t>
                </a:r>
              </a:p>
              <a:p>
                <a:pPr marL="690563" lvl="1" indent="-457200"/>
                <a:r>
                  <a:rPr lang="en-DE"/>
                  <a:t>Note that this introduces </a:t>
                </a:r>
                <a:r>
                  <a:rPr lang="en-US"/>
                  <a:t>contact non-linearity in addition to the material non-nonlinearity (perfectly plastic).</a:t>
                </a:r>
                <a:r>
                  <a:rPr lang="en-DE"/>
                  <a:t> </a:t>
                </a:r>
              </a:p>
              <a:p>
                <a:pPr marL="690563" lvl="1" indent="-457200"/>
                <a:r>
                  <a:rPr lang="en-US"/>
                  <a:t>This</a:t>
                </a:r>
                <a:r>
                  <a:rPr lang="en-DE"/>
                  <a:t> in turn</a:t>
                </a:r>
                <a:r>
                  <a:rPr lang="en-US"/>
                  <a:t> causes higher distortion of elements and increases the likelihood of convergence problems due to highly distorted and inverted elements. </a:t>
                </a:r>
                <a:r>
                  <a:rPr lang="en-DE"/>
                  <a:t>As a consequence, the foll</a:t>
                </a:r>
                <a:r>
                  <a:rPr lang="en-US"/>
                  <a:t>ow</a:t>
                </a:r>
                <a:r>
                  <a:rPr lang="en-DE" err="1"/>
                  <a:t>ing</a:t>
                </a:r>
                <a:r>
                  <a:rPr lang="en-DE"/>
                  <a:t> settings must be applied.</a:t>
                </a:r>
              </a:p>
              <a:p>
                <a:pPr marL="457200" indent="-457200">
                  <a:buFont typeface="+mj-lt"/>
                  <a:buAutoNum type="arabicPeriod"/>
                </a:pPr>
                <a:r>
                  <a:rPr lang="en-DE"/>
                  <a:t>Set the contact behaviour to asymmetric and the formulation to Augmented Lagrange* </a:t>
                </a:r>
              </a:p>
              <a:p>
                <a:pPr marL="457200" indent="-457200">
                  <a:buFont typeface="+mj-lt"/>
                  <a:buAutoNum type="arabicPeriod"/>
                </a:pPr>
                <a:r>
                  <a:rPr lang="en-DE"/>
                  <a:t>Use quadratic instead of linear elements. *1</a:t>
                </a:r>
              </a:p>
              <a:p>
                <a:endParaRPr lang="en-DE"/>
              </a:p>
              <a:p>
                <a:r>
                  <a:rPr lang="en-DE" sz="1200" b="1" i="1">
                    <a:solidFill>
                      <a:schemeClr val="tx1"/>
                    </a:solidFill>
                  </a:rPr>
                  <a:t>* Notes: </a:t>
                </a:r>
              </a:p>
              <a:p>
                <a:pPr marL="171450" indent="-171450">
                  <a:buFont typeface="Arial" panose="020B0604020202020204" pitchFamily="34" charset="0"/>
                  <a:buChar char="•"/>
                </a:pPr>
                <a:r>
                  <a:rPr lang="en-US" sz="1200" i="1">
                    <a:solidFill>
                      <a:schemeClr val="tx1"/>
                    </a:solidFill>
                  </a:rPr>
                  <a:t>A</a:t>
                </a:r>
                <a:r>
                  <a:rPr lang="en-DE" sz="1200" i="1">
                    <a:solidFill>
                      <a:schemeClr val="tx1"/>
                    </a:solidFill>
                  </a:rPr>
                  <a:t>symmetric contact behaviour can </a:t>
                </a:r>
                <a:r>
                  <a:rPr lang="en-US" sz="1200" i="1">
                    <a:solidFill>
                      <a:schemeClr val="tx1"/>
                    </a:solidFill>
                  </a:rPr>
                  <a:t>have significant effects on convergence, mesh distortion, and stick-slip phenomena, especially in simulations involving nonlinear contact and material nonlinearity</a:t>
                </a:r>
                <a:r>
                  <a:rPr lang="en-DE" sz="1200" i="1">
                    <a:solidFill>
                      <a:schemeClr val="tx1"/>
                    </a:solidFill>
                  </a:rPr>
                  <a:t>.</a:t>
                </a:r>
              </a:p>
              <a:p>
                <a:pPr marL="171450" indent="-171450">
                  <a:buFont typeface="Arial" panose="020B0604020202020204" pitchFamily="34" charset="0"/>
                  <a:buChar char="•"/>
                </a:pPr>
                <a:r>
                  <a:rPr lang="en-US" sz="1200" i="1">
                    <a:solidFill>
                      <a:schemeClr val="tx1"/>
                    </a:solidFill>
                  </a:rPr>
                  <a:t>In cases of severe mesh distortion</a:t>
                </a:r>
                <a:r>
                  <a:rPr lang="en-DE" sz="1200" i="1">
                    <a:solidFill>
                      <a:schemeClr val="tx1"/>
                    </a:solidFill>
                  </a:rPr>
                  <a:t>, </a:t>
                </a:r>
                <a:r>
                  <a:rPr lang="en-US" sz="1200" i="1">
                    <a:solidFill>
                      <a:schemeClr val="tx1"/>
                    </a:solidFill>
                  </a:rPr>
                  <a:t>the Augmented Lagrange remains more robust than </a:t>
                </a:r>
                <a:r>
                  <a:rPr lang="en-DE" sz="1200" i="1">
                    <a:solidFill>
                      <a:schemeClr val="tx1"/>
                    </a:solidFill>
                  </a:rPr>
                  <a:t>e.g. </a:t>
                </a:r>
                <a:r>
                  <a:rPr lang="en-US" sz="1200" i="1">
                    <a:solidFill>
                      <a:schemeClr val="tx1"/>
                    </a:solidFill>
                  </a:rPr>
                  <a:t>penalty-only approaches</a:t>
                </a:r>
                <a:r>
                  <a:rPr lang="en-DE" sz="1200" i="1">
                    <a:solidFill>
                      <a:schemeClr val="tx1"/>
                    </a:solidFill>
                  </a:rPr>
                  <a:t> and </a:t>
                </a:r>
                <a:r>
                  <a:rPr lang="en-US" sz="1200" i="1">
                    <a:solidFill>
                      <a:schemeClr val="tx1"/>
                    </a:solidFill>
                  </a:rPr>
                  <a:t>accurately capture</a:t>
                </a:r>
                <a:r>
                  <a:rPr lang="en-DE" sz="1200" i="1">
                    <a:solidFill>
                      <a:schemeClr val="tx1"/>
                    </a:solidFill>
                  </a:rPr>
                  <a:t>s</a:t>
                </a:r>
                <a:r>
                  <a:rPr lang="en-US" sz="1200" i="1">
                    <a:solidFill>
                      <a:schemeClr val="tx1"/>
                    </a:solidFill>
                  </a:rPr>
                  <a:t> stick-slip transitions and frictional sliding due to its iterative enforcement of contact constraints, reducing the likelihood of artificial slip or sticking compared to penalty-only methods</a:t>
                </a:r>
                <a:endParaRPr lang="en-DE" sz="1200" i="1">
                  <a:solidFill>
                    <a:schemeClr val="tx1"/>
                  </a:solidFill>
                </a:endParaRPr>
              </a:p>
              <a:p>
                <a:r>
                  <a:rPr lang="en-DE" sz="1200" i="1">
                    <a:solidFill>
                      <a:schemeClr val="tx1"/>
                    </a:solidFill>
                  </a:rPr>
                  <a:t>*1 Notes:</a:t>
                </a:r>
              </a:p>
              <a:p>
                <a:pPr marL="171450" indent="-171450">
                  <a:buFont typeface="Arial" panose="020B0604020202020204" pitchFamily="34" charset="0"/>
                  <a:buChar char="•"/>
                </a:pPr>
                <a:r>
                  <a:rPr lang="en-US" sz="1200" i="1">
                    <a:solidFill>
                      <a:schemeClr val="tx1"/>
                    </a:solidFill>
                  </a:rPr>
                  <a:t>Quadratic elements can improve solution accuracy for nonlinear contact and material nonlinearity due to their ability to represent nonlinear displacement fields more effectively. </a:t>
                </a:r>
                <a:endParaRPr lang="en-DE" sz="1200" i="1">
                  <a:solidFill>
                    <a:schemeClr val="tx1"/>
                  </a:solidFill>
                </a:endParaRPr>
              </a:p>
              <a:p>
                <a:pPr marL="171450" indent="-171450">
                  <a:buFont typeface="Arial" panose="020B0604020202020204" pitchFamily="34" charset="0"/>
                  <a:buChar char="•"/>
                </a:pPr>
                <a:r>
                  <a:rPr lang="en-DE" sz="1200" i="1">
                    <a:solidFill>
                      <a:schemeClr val="tx1"/>
                    </a:solidFill>
                  </a:rPr>
                  <a:t>They </a:t>
                </a:r>
                <a:r>
                  <a:rPr lang="en-US" sz="1200" i="1">
                    <a:solidFill>
                      <a:schemeClr val="tx1"/>
                    </a:solidFill>
                  </a:rPr>
                  <a:t>handle bending and shear energy much better than linear elements, reducing locking and excessive stiffness, especially in distorted meshes or regions with high gradients</a:t>
                </a:r>
                <a:endParaRPr lang="en-DE" sz="1200" i="1">
                  <a:solidFill>
                    <a:schemeClr val="tx1"/>
                  </a:solidFill>
                </a:endParaRPr>
              </a:p>
              <a:p>
                <a:endParaRPr lang="en-DE"/>
              </a:p>
            </p:txBody>
          </p:sp>
        </mc:Fallback>
      </mc:AlternateContent>
      <p:sp>
        <p:nvSpPr>
          <p:cNvPr id="4" name="Slide Number Placeholder 3">
            <a:extLst>
              <a:ext uri="{FF2B5EF4-FFF2-40B4-BE49-F238E27FC236}">
                <a16:creationId xmlns:a16="http://schemas.microsoft.com/office/drawing/2014/main" id="{84E07142-FB20-2367-5D3D-C6E1B666F902}"/>
              </a:ext>
            </a:extLst>
          </p:cNvPr>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1880094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b="1"/>
              <a:t>Ansys Forging Tutorial Case 2 (2/9) – Pre-Process</a:t>
            </a:r>
          </a:p>
          <a:p>
            <a:endParaRPr lang="en-DE"/>
          </a:p>
          <a:p>
            <a:pPr marL="457200" indent="-457200">
              <a:buFont typeface="+mj-lt"/>
              <a:buAutoNum type="arabicPeriod"/>
            </a:pPr>
            <a:r>
              <a:rPr lang="en-DE" sz="1200"/>
              <a:t>Proceed to the Analysis Settings of the Static Structural analysis system and e</a:t>
            </a:r>
            <a:r>
              <a:rPr lang="en-US" sz="1200" err="1"/>
              <a:t>nable</a:t>
            </a:r>
            <a:r>
              <a:rPr lang="en-US" sz="1200"/>
              <a:t> Large Deflection Setting</a:t>
            </a:r>
            <a:r>
              <a:rPr lang="en-DE" sz="1200"/>
              <a:t>.*</a:t>
            </a:r>
          </a:p>
          <a:p>
            <a:pPr marL="457200" indent="-457200">
              <a:buFont typeface="+mj-lt"/>
              <a:buAutoNum type="arabicPeriod"/>
            </a:pPr>
            <a:r>
              <a:rPr lang="en-DE" sz="1200"/>
              <a:t>Also set the Newton-Raphson Option to unsymmetric. </a:t>
            </a:r>
            <a:r>
              <a:rPr lang="en-US" sz="1200"/>
              <a:t>This property allows you to specify how often the stiffness matrix is updated during the solution process.</a:t>
            </a:r>
            <a:endParaRPr lang="en-DE" sz="1200"/>
          </a:p>
          <a:p>
            <a:endParaRPr lang="en-DE"/>
          </a:p>
          <a:p>
            <a:r>
              <a:rPr lang="en-DE" sz="1200" b="1" i="1">
                <a:solidFill>
                  <a:schemeClr val="tx1"/>
                </a:solidFill>
              </a:rPr>
              <a:t>* Notes: </a:t>
            </a:r>
          </a:p>
          <a:p>
            <a:pPr marL="171450" indent="-171450">
              <a:buFont typeface="Arial" panose="020B0604020202020204" pitchFamily="34" charset="0"/>
              <a:buChar char="•"/>
            </a:pPr>
            <a:r>
              <a:rPr lang="en-US" sz="1200" i="1">
                <a:solidFill>
                  <a:schemeClr val="tx1"/>
                </a:solidFill>
              </a:rPr>
              <a:t>Always turn on large deflections for nonlinear contact problems to ensure the solver can handle geometric nonlinearity</a:t>
            </a:r>
            <a:r>
              <a:rPr lang="en-DE" sz="1200" i="1">
                <a:solidFill>
                  <a:schemeClr val="tx1"/>
                </a:solidFill>
              </a:rPr>
              <a:t>. </a:t>
            </a:r>
            <a:r>
              <a:rPr lang="en-US" sz="1200" i="1">
                <a:solidFill>
                  <a:schemeClr val="tx1"/>
                </a:solidFill>
              </a:rPr>
              <a:t>For Coupled Field, Static Structural, and Transient Structural analyses, this property determines whether the solver should take into account large deformation effects such as large deflection, large rotation, and large strain. Set Large Deflection to On if you expect large deflections (as in the case of a long, slender bar under bending) or large strains (as in a metal-forming problem).</a:t>
            </a:r>
            <a:r>
              <a:rPr lang="en-DE" sz="1200" i="1">
                <a:solidFill>
                  <a:schemeClr val="tx1"/>
                </a:solidFill>
              </a:rPr>
              <a:t> See documentation for details: </a:t>
            </a:r>
            <a:r>
              <a:rPr lang="en-US" sz="1200">
                <a:hlinkClick r:id="rId3"/>
              </a:rPr>
              <a:t>16.1.3. Solver Controls</a:t>
            </a:r>
            <a:r>
              <a:rPr lang="en-DE" sz="1200" i="1">
                <a:solidFill>
                  <a:schemeClr val="tx1"/>
                </a:solidFill>
              </a:rPr>
              <a:t> </a:t>
            </a:r>
          </a:p>
          <a:p>
            <a:r>
              <a:rPr lang="en-DE" sz="1200" i="1">
                <a:solidFill>
                  <a:schemeClr val="tx1"/>
                </a:solidFill>
              </a:rPr>
              <a:t>*1 Notes:</a:t>
            </a:r>
          </a:p>
          <a:p>
            <a:pPr marL="171450" indent="-171450">
              <a:buFont typeface="Arial" panose="020B0604020202020204" pitchFamily="34" charset="0"/>
              <a:buChar char="•"/>
            </a:pPr>
            <a:r>
              <a:rPr lang="en-US" sz="1200" i="1">
                <a:solidFill>
                  <a:schemeClr val="tx1"/>
                </a:solidFill>
              </a:rPr>
              <a:t>For models with severe nonlinearities (e.g., high friction, large deformations, or stick-slip), using the unsymmetric Newton-Raphson option can improve convergence. This is particularly helpful when friction coefficients are high or when parts of the model undergo severe distortion.</a:t>
            </a:r>
            <a:endParaRPr lang="en-DE" sz="1200" i="1">
              <a:solidFill>
                <a:schemeClr val="tx1"/>
              </a:solidFill>
            </a:endParaRPr>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2634164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EAA18-F426-F714-8510-A0780078C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BB9EE3-C6D0-343A-9CBF-37CCD959EADA}"/>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C1561D51-7A8A-B759-85D5-2302B372829D}"/>
              </a:ext>
            </a:extLst>
          </p:cNvPr>
          <p:cNvSpPr>
            <a:spLocks noGrp="1"/>
          </p:cNvSpPr>
          <p:nvPr>
            <p:ph type="body" idx="1"/>
          </p:nvPr>
        </p:nvSpPr>
        <p:spPr/>
        <p:txBody>
          <a:bodyPr/>
          <a:lstStyle/>
          <a:p>
            <a:r>
              <a:rPr lang="en-DE" b="1"/>
              <a:t>Ansys Forging Tutorial Case 2 (3/9) – Pre-Process</a:t>
            </a:r>
          </a:p>
          <a:p>
            <a:endParaRPr lang="en-DE"/>
          </a:p>
          <a:p>
            <a:pPr marL="457200" indent="-457200">
              <a:buFont typeface="+mj-lt"/>
              <a:buAutoNum type="arabicPeriod"/>
            </a:pPr>
            <a:r>
              <a:rPr lang="en-DE"/>
              <a:t>In order to obtain the pressure distribution on the bottom edge (along the x-axis) of the workpiece insert a construction path in the model and define the end of the x coordinate at 50 mm (referring to the global coordinate system).</a:t>
            </a:r>
          </a:p>
          <a:p>
            <a:pPr marL="457200" indent="-457200">
              <a:buFont typeface="+mj-lt"/>
              <a:buAutoNum type="arabicPeriod"/>
            </a:pPr>
            <a:r>
              <a:rPr lang="en-DE"/>
              <a:t>In the solution section of the project tree duplicate the normal stress solution in y-direction (RMB).</a:t>
            </a:r>
          </a:p>
          <a:p>
            <a:pPr marL="457200" indent="-457200">
              <a:buFont typeface="+mj-lt"/>
              <a:buAutoNum type="arabicPeriod"/>
            </a:pPr>
            <a:r>
              <a:rPr lang="en-DE"/>
              <a:t>Scope the normal stress in y direction to the path and solve the static structural problem.</a:t>
            </a:r>
          </a:p>
          <a:p>
            <a:endParaRPr lang="en-DE"/>
          </a:p>
        </p:txBody>
      </p:sp>
      <p:sp>
        <p:nvSpPr>
          <p:cNvPr id="4" name="Slide Number Placeholder 3">
            <a:extLst>
              <a:ext uri="{FF2B5EF4-FFF2-40B4-BE49-F238E27FC236}">
                <a16:creationId xmlns:a16="http://schemas.microsoft.com/office/drawing/2014/main" id="{3412E35A-FDD2-20BD-CD8B-D7F8BDBBB6AC}"/>
              </a:ext>
            </a:extLst>
          </p:cNvPr>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15720045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2F03C-4252-4DCB-1815-4617798687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48B0F-7FD0-476F-EC37-65F6489E89D4}"/>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C9E6C00E-479A-DCD5-DA8B-379105E33446}"/>
              </a:ext>
            </a:extLst>
          </p:cNvPr>
          <p:cNvSpPr>
            <a:spLocks noGrp="1"/>
          </p:cNvSpPr>
          <p:nvPr>
            <p:ph type="body" idx="1"/>
          </p:nvPr>
        </p:nvSpPr>
        <p:spPr/>
        <p:txBody>
          <a:bodyPr/>
          <a:lstStyle/>
          <a:p>
            <a:r>
              <a:rPr lang="en-DE" b="1"/>
              <a:t>Ansys Forging Tutorial Case 2 (4/9) – Post-Process</a:t>
            </a:r>
          </a:p>
          <a:p>
            <a:endParaRPr lang="en-DE"/>
          </a:p>
          <a:p>
            <a:pPr marL="171450" indent="-171450">
              <a:buFont typeface="Arial" panose="020B0604020202020204" pitchFamily="34" charset="0"/>
              <a:buChar char="•"/>
            </a:pPr>
            <a:r>
              <a:rPr lang="en-DE"/>
              <a:t>Shown here are the total and directional deformations in x- and y-axis.</a:t>
            </a:r>
          </a:p>
          <a:p>
            <a:pPr marL="171450" indent="-171450">
              <a:buFont typeface="Arial" panose="020B0604020202020204" pitchFamily="34" charset="0"/>
              <a:buChar char="•"/>
            </a:pPr>
            <a:r>
              <a:rPr lang="en-DE"/>
              <a:t>If you animate the deformation over time one can observe that the is uniform at the beginning and then transitioning into a zig-zag pattern that initially alternates and then settles into a state in which is caused by a stick-slip behaviour at the contact.</a:t>
            </a:r>
          </a:p>
          <a:p>
            <a:pPr marL="171450" indent="-171450">
              <a:buFont typeface="Arial" panose="020B0604020202020204" pitchFamily="34" charset="0"/>
              <a:buChar char="•"/>
            </a:pPr>
            <a:r>
              <a:rPr lang="en-US"/>
              <a:t>Barreling is a three-dimensional effect caused by differential radial flow. Plane strain enforces zero out-of-plane strain, which suppresses the kinematics necessary for classical barreling. Instead, deformation localizes near the die-contact corners due to frictional shear and geometric constraints.</a:t>
            </a:r>
            <a:endParaRPr lang="en-DE"/>
          </a:p>
          <a:p>
            <a:endParaRPr lang="en-DE"/>
          </a:p>
        </p:txBody>
      </p:sp>
      <p:sp>
        <p:nvSpPr>
          <p:cNvPr id="4" name="Slide Number Placeholder 3">
            <a:extLst>
              <a:ext uri="{FF2B5EF4-FFF2-40B4-BE49-F238E27FC236}">
                <a16:creationId xmlns:a16="http://schemas.microsoft.com/office/drawing/2014/main" id="{7AF342D0-FD07-1627-7926-B2D846645939}"/>
              </a:ext>
            </a:extLst>
          </p:cNvPr>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836687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4DABF-4660-A2AA-C815-D302CBE353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984BE8-57CC-0C3F-2D6D-39C3CB7D121C}"/>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D85C36F3-3231-5EBD-CE9C-6F51B569BFD4}"/>
              </a:ext>
            </a:extLst>
          </p:cNvPr>
          <p:cNvSpPr>
            <a:spLocks noGrp="1"/>
          </p:cNvSpPr>
          <p:nvPr>
            <p:ph type="body" idx="1"/>
          </p:nvPr>
        </p:nvSpPr>
        <p:spPr/>
        <p:txBody>
          <a:bodyPr/>
          <a:lstStyle/>
          <a:p>
            <a:r>
              <a:rPr lang="en-DE" b="1"/>
              <a:t>Ansys Forging Tutorial Case 2 (5/9) – Post-Process</a:t>
            </a:r>
          </a:p>
          <a:p>
            <a:endParaRPr lang="en-DE"/>
          </a:p>
          <a:p>
            <a:pPr marL="171450" indent="-171450">
              <a:buFont typeface="Arial" panose="020B0604020202020204" pitchFamily="34" charset="0"/>
              <a:buChar char="•"/>
            </a:pPr>
            <a:r>
              <a:rPr lang="en-DE"/>
              <a:t>Shown on the right are the normal stresses in y-direction across the workpiece and along the bottom (centreline) edge.</a:t>
            </a:r>
          </a:p>
          <a:p>
            <a:pPr marL="171450" indent="-171450">
              <a:buFont typeface="Arial" panose="020B0604020202020204" pitchFamily="34" charset="0"/>
              <a:buChar char="•"/>
            </a:pPr>
            <a:r>
              <a:rPr lang="en-DE"/>
              <a:t>The graph shows a stepped pressure distribution with only minor deviation at x = 0mm and x = 50mm.</a:t>
            </a:r>
          </a:p>
          <a:p>
            <a:endParaRPr lang="en-DE"/>
          </a:p>
        </p:txBody>
      </p:sp>
      <p:sp>
        <p:nvSpPr>
          <p:cNvPr id="4" name="Slide Number Placeholder 3">
            <a:extLst>
              <a:ext uri="{FF2B5EF4-FFF2-40B4-BE49-F238E27FC236}">
                <a16:creationId xmlns:a16="http://schemas.microsoft.com/office/drawing/2014/main" id="{2B55003E-8FAD-23E7-F581-F5D5AB47AC99}"/>
              </a:ext>
            </a:extLst>
          </p:cNvPr>
          <p:cNvSpPr>
            <a:spLocks noGrp="1"/>
          </p:cNvSpPr>
          <p:nvPr>
            <p:ph type="sldNum" sz="quarter" idx="5"/>
          </p:nvPr>
        </p:nvSpPr>
        <p:spPr/>
        <p:txBody>
          <a:bodyPr/>
          <a:lstStyle/>
          <a:p>
            <a:fld id="{27FDDAD7-A41A-4414-8211-C5E2AC7F93EC}" type="slidenum">
              <a:rPr lang="en-US" smtClean="0"/>
              <a:pPr/>
              <a:t>29</a:t>
            </a:fld>
            <a:endParaRPr lang="en-US"/>
          </a:p>
        </p:txBody>
      </p:sp>
    </p:spTree>
    <p:extLst>
      <p:ext uri="{BB962C8B-B14F-4D97-AF65-F5344CB8AC3E}">
        <p14:creationId xmlns:p14="http://schemas.microsoft.com/office/powerpoint/2010/main" val="284993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b="1"/>
              <a:t>Problem Statement </a:t>
            </a:r>
            <a:r>
              <a:rPr lang="en-DE" b="0"/>
              <a:t>- </a:t>
            </a:r>
            <a:r>
              <a:rPr lang="en-US" b="0"/>
              <a:t>Plain Strain Forging</a:t>
            </a:r>
            <a:endParaRPr lang="en-DE" b="0"/>
          </a:p>
          <a:p>
            <a:pPr marL="0" marR="0" lvl="0" indent="0" algn="l" defTabSz="914400" rtl="0" eaLnBrk="1" fontAlgn="auto" latinLnBrk="0" hangingPunct="1">
              <a:lnSpc>
                <a:spcPct val="100000"/>
              </a:lnSpc>
              <a:spcBef>
                <a:spcPts val="0"/>
              </a:spcBef>
              <a:spcAft>
                <a:spcPts val="0"/>
              </a:spcAft>
              <a:buClrTx/>
              <a:buSzTx/>
              <a:buFontTx/>
              <a:buNone/>
              <a:tabLst/>
              <a:defRPr/>
            </a:pPr>
            <a:endParaRPr lang="en-DE" b="1"/>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a:p>
        </p:txBody>
      </p:sp>
    </p:spTree>
    <p:extLst>
      <p:ext uri="{BB962C8B-B14F-4D97-AF65-F5344CB8AC3E}">
        <p14:creationId xmlns:p14="http://schemas.microsoft.com/office/powerpoint/2010/main" val="3947498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903FC-D0E1-E6EF-0B01-C93E71830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A47165-E88C-33D7-E602-8DD10728BA90}"/>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3FEC6801-B523-6ED5-0486-2C77398949FA}"/>
              </a:ext>
            </a:extLst>
          </p:cNvPr>
          <p:cNvSpPr>
            <a:spLocks noGrp="1"/>
          </p:cNvSpPr>
          <p:nvPr>
            <p:ph type="body" idx="1"/>
          </p:nvPr>
        </p:nvSpPr>
        <p:spPr/>
        <p:txBody>
          <a:bodyPr/>
          <a:lstStyle/>
          <a:p>
            <a:r>
              <a:rPr lang="en-US" b="1"/>
              <a:t>Ansys Forging Tutorial Case 2 (6/9) – Post-Process</a:t>
            </a:r>
            <a:endParaRPr lang="en-DE" b="1"/>
          </a:p>
          <a:p>
            <a:endParaRPr lang="en-DE"/>
          </a:p>
          <a:p>
            <a:pPr marL="171450" indent="-171450">
              <a:buFont typeface="Arial" panose="020B0604020202020204" pitchFamily="34" charset="0"/>
              <a:buChar char="•"/>
            </a:pPr>
            <a:r>
              <a:rPr lang="en-DE"/>
              <a:t>Shown here are the normal stresses in y-direction across the workpiece and along the bottom (centreline) edge for the frictionless and friction case compared with the analytical results.</a:t>
            </a:r>
          </a:p>
          <a:p>
            <a:pPr marL="171450" indent="-171450">
              <a:buFont typeface="Arial" panose="020B0604020202020204" pitchFamily="34" charset="0"/>
              <a:buChar char="•"/>
            </a:pPr>
            <a:r>
              <a:rPr lang="en-DE"/>
              <a:t>The frictionless case shows a perfect match while the frictional case displayed a stepped rather than exponential trendline. However, the values at the symmetry and free edge and the intermediate sample points vary only slightly around the analytical values. A curve fit of the FEA results would yield a close correlation with the hand calculation.</a:t>
            </a:r>
          </a:p>
          <a:p>
            <a:endParaRPr lang="en-DE"/>
          </a:p>
        </p:txBody>
      </p:sp>
      <p:sp>
        <p:nvSpPr>
          <p:cNvPr id="4" name="Slide Number Placeholder 3">
            <a:extLst>
              <a:ext uri="{FF2B5EF4-FFF2-40B4-BE49-F238E27FC236}">
                <a16:creationId xmlns:a16="http://schemas.microsoft.com/office/drawing/2014/main" id="{3F675A26-AB44-8C29-DF3E-8AACC7323EC9}"/>
              </a:ext>
            </a:extLst>
          </p:cNvPr>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2407085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A872C-6D18-CAC2-74C8-E98BAC6130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6F08B3-45A1-9E57-CAD5-BA9C43E23A74}"/>
              </a:ext>
            </a:extLst>
          </p:cNvPr>
          <p:cNvSpPr>
            <a:spLocks noGrp="1" noRot="1" noChangeAspect="1"/>
          </p:cNvSpPr>
          <p:nvPr>
            <p:ph type="sldImg"/>
          </p:nvPr>
        </p:nvSpPr>
        <p:spPr/>
        <p:txBody>
          <a:bodyPr/>
          <a:lstStyle/>
          <a:p>
            <a:endParaRPr lang="en-DE"/>
          </a:p>
        </p:txBody>
      </p:sp>
      <p:sp>
        <p:nvSpPr>
          <p:cNvPr id="3" name="Notes Placeholder 2">
            <a:extLst>
              <a:ext uri="{FF2B5EF4-FFF2-40B4-BE49-F238E27FC236}">
                <a16:creationId xmlns:a16="http://schemas.microsoft.com/office/drawing/2014/main" id="{6682128A-D0AB-1DA3-7CC7-9E0B81CF3975}"/>
              </a:ext>
            </a:extLst>
          </p:cNvPr>
          <p:cNvSpPr>
            <a:spLocks noGrp="1"/>
          </p:cNvSpPr>
          <p:nvPr>
            <p:ph type="body" idx="1"/>
          </p:nvPr>
        </p:nvSpPr>
        <p:spPr/>
        <p:txBody>
          <a:bodyPr/>
          <a:lstStyle/>
          <a:p>
            <a:r>
              <a:rPr lang="en-DE" b="1"/>
              <a:t>Ansys Forging Tutorial Case 2 (7/9) – Post-Process</a:t>
            </a:r>
          </a:p>
          <a:p>
            <a:endParaRPr lang="en-DE"/>
          </a:p>
          <a:p>
            <a:r>
              <a:rPr lang="en-DE"/>
              <a:t>What causes the differences in the frictional case between the numerical and analytical result?</a:t>
            </a:r>
          </a:p>
          <a:p>
            <a:pPr marL="457200" indent="-457200">
              <a:buFont typeface="+mj-lt"/>
              <a:buAutoNum type="arabicPeriod"/>
            </a:pPr>
            <a:r>
              <a:rPr lang="en-DE"/>
              <a:t>Assumptions of Analytical result</a:t>
            </a:r>
          </a:p>
          <a:p>
            <a:pPr marL="690563" lvl="1" indent="-457200">
              <a:buFont typeface="Arial" panose="020B0604020202020204" pitchFamily="34" charset="0"/>
              <a:buChar char="•"/>
            </a:pPr>
            <a:r>
              <a:rPr lang="en-US"/>
              <a:t>	Constant thickness h</a:t>
            </a:r>
          </a:p>
          <a:p>
            <a:pPr marL="690563" lvl="1" indent="-457200">
              <a:buFont typeface="Arial" panose="020B0604020202020204" pitchFamily="34" charset="0"/>
              <a:buChar char="•"/>
            </a:pPr>
            <a:r>
              <a:rPr lang="en-US"/>
              <a:t>	Small deformation</a:t>
            </a:r>
          </a:p>
          <a:p>
            <a:pPr marL="690563" lvl="1" indent="-457200">
              <a:buFont typeface="Arial" panose="020B0604020202020204" pitchFamily="34" charset="0"/>
              <a:buChar char="•"/>
            </a:pPr>
            <a:r>
              <a:rPr lang="en-US"/>
              <a:t>	Rigid-perfectly plastic material</a:t>
            </a:r>
          </a:p>
          <a:p>
            <a:pPr marL="690563" lvl="1" indent="-457200">
              <a:buFont typeface="Arial" panose="020B0604020202020204" pitchFamily="34" charset="0"/>
              <a:buChar char="•"/>
            </a:pPr>
            <a:r>
              <a:rPr lang="en-US"/>
              <a:t>	Constant flow stress σ_0</a:t>
            </a:r>
          </a:p>
          <a:p>
            <a:pPr marL="690563" lvl="1" indent="-457200">
              <a:buFont typeface="Arial" panose="020B0604020202020204" pitchFamily="34" charset="0"/>
              <a:buChar char="•"/>
            </a:pPr>
            <a:r>
              <a:rPr lang="en-US"/>
              <a:t>	Constant friction coefficient</a:t>
            </a:r>
          </a:p>
          <a:p>
            <a:pPr marL="690563" lvl="1" indent="-457200">
              <a:buFont typeface="Arial" panose="020B0604020202020204" pitchFamily="34" charset="0"/>
              <a:buChar char="•"/>
            </a:pPr>
            <a:r>
              <a:rPr lang="en-US"/>
              <a:t>	No change in contact length</a:t>
            </a:r>
          </a:p>
          <a:p>
            <a:pPr marL="690563" lvl="1" indent="-457200">
              <a:buFont typeface="Arial" panose="020B0604020202020204" pitchFamily="34" charset="0"/>
              <a:buChar char="•"/>
            </a:pPr>
            <a:r>
              <a:rPr lang="en-US"/>
              <a:t>	No geometry update</a:t>
            </a:r>
          </a:p>
          <a:p>
            <a:pPr marL="0" marR="0" lvl="0" indent="0" algn="l" defTabSz="914400" rtl="0" eaLnBrk="1" fontAlgn="auto" latinLnBrk="0" hangingPunct="1">
              <a:lnSpc>
                <a:spcPct val="100000"/>
              </a:lnSpc>
              <a:spcBef>
                <a:spcPts val="0"/>
              </a:spcBef>
              <a:spcAft>
                <a:spcPts val="0"/>
              </a:spcAft>
              <a:buClrTx/>
              <a:buSzTx/>
              <a:buFontTx/>
              <a:buNone/>
              <a:tabLst/>
              <a:defRPr/>
            </a:pPr>
            <a:r>
              <a:rPr lang="en-DE">
                <a:sym typeface="Wingdings" panose="05000000000000000000" pitchFamily="2" charset="2"/>
              </a:rPr>
              <a:t> </a:t>
            </a:r>
            <a:r>
              <a:rPr lang="en-DE" b="1">
                <a:sym typeface="Wingdings" panose="05000000000000000000" pitchFamily="2" charset="2"/>
              </a:rPr>
              <a:t>NOTE</a:t>
            </a:r>
            <a:r>
              <a:rPr lang="en-DE">
                <a:sym typeface="Wingdings" panose="05000000000000000000" pitchFamily="2" charset="2"/>
              </a:rPr>
              <a:t>: </a:t>
            </a:r>
            <a:r>
              <a:rPr lang="en-US" sz="1200" i="1">
                <a:solidFill>
                  <a:schemeClr val="tx1"/>
                </a:solidFill>
              </a:rPr>
              <a:t>At the beginning of deformation, these assumptions are approximately true</a:t>
            </a:r>
            <a:r>
              <a:rPr lang="en-DE" sz="1200" i="1">
                <a:solidFill>
                  <a:schemeClr val="tx1"/>
                </a:solidFill>
              </a:rPr>
              <a:t>, i.e. </a:t>
            </a:r>
            <a:r>
              <a:rPr lang="en-US" sz="1200" i="1">
                <a:solidFill>
                  <a:schemeClr val="tx1"/>
                </a:solidFill>
              </a:rPr>
              <a:t>I</a:t>
            </a:r>
            <a:r>
              <a:rPr lang="en-DE" sz="1200" i="1">
                <a:solidFill>
                  <a:schemeClr val="tx1"/>
                </a:solidFill>
              </a:rPr>
              <a:t>f you changes the display time to a small value (here we set it to 1 sec), you can identify the exponential normal stress </a:t>
            </a:r>
            <a:r>
              <a:rPr lang="en-DE" sz="1200" i="1" err="1">
                <a:solidFill>
                  <a:schemeClr val="tx1"/>
                </a:solidFill>
              </a:rPr>
              <a:t>distrib</a:t>
            </a:r>
            <a:r>
              <a:rPr lang="en-US" sz="1200" i="1">
                <a:solidFill>
                  <a:schemeClr val="tx1"/>
                </a:solidFill>
              </a:rPr>
              <a:t>u</a:t>
            </a:r>
            <a:r>
              <a:rPr lang="en-DE" sz="1200" i="1" err="1">
                <a:solidFill>
                  <a:schemeClr val="tx1"/>
                </a:solidFill>
              </a:rPr>
              <a:t>tion</a:t>
            </a:r>
            <a:r>
              <a:rPr lang="en-DE" sz="1200" i="1">
                <a:solidFill>
                  <a:schemeClr val="tx1"/>
                </a:solidFill>
              </a:rPr>
              <a:t>.</a:t>
            </a:r>
            <a:endParaRPr lang="en-US" sz="1200" i="1">
              <a:solidFill>
                <a:schemeClr val="tx1"/>
              </a:solidFill>
            </a:endParaRPr>
          </a:p>
          <a:p>
            <a:endParaRPr lang="en-DE"/>
          </a:p>
        </p:txBody>
      </p:sp>
      <p:sp>
        <p:nvSpPr>
          <p:cNvPr id="4" name="Slide Number Placeholder 3">
            <a:extLst>
              <a:ext uri="{FF2B5EF4-FFF2-40B4-BE49-F238E27FC236}">
                <a16:creationId xmlns:a16="http://schemas.microsoft.com/office/drawing/2014/main" id="{B98A367D-F5E8-D84E-2847-171FAB74843B}"/>
              </a:ext>
            </a:extLst>
          </p:cNvPr>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1975283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94CEE-CD31-5396-8089-82B286C97E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0229F4-D856-0CCB-944F-56BFBB5A3239}"/>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458BE413-D059-D9B6-BADE-C6ACBEF5784A}"/>
                  </a:ext>
                </a:extLst>
              </p:cNvPr>
              <p:cNvSpPr>
                <a:spLocks noGrp="1"/>
              </p:cNvSpPr>
              <p:nvPr>
                <p:ph type="body" idx="1"/>
              </p:nvPr>
            </p:nvSpPr>
            <p:spPr/>
            <p:txBody>
              <a:bodyPr/>
              <a:lstStyle/>
              <a:p>
                <a:r>
                  <a:rPr lang="en-DE" b="1"/>
                  <a:t>Ansys Forging Tutorial Case 2 (8/9) – Post-Process</a:t>
                </a:r>
              </a:p>
              <a:p>
                <a:endParaRPr lang="en-DE"/>
              </a:p>
              <a:p>
                <a:r>
                  <a:rPr lang="en-DE"/>
                  <a:t>What causes the differences in the frictional case between the numerical and analytical result?</a:t>
                </a:r>
              </a:p>
              <a:p>
                <a:pPr marL="457200" indent="-457200">
                  <a:buFont typeface="+mj-lt"/>
                  <a:buAutoNum type="arabicPeriod" startAt="2"/>
                </a:pPr>
                <a:r>
                  <a:rPr lang="en-US" sz="1900" b="1"/>
                  <a:t>Changing Geometry (Large Deformation)</a:t>
                </a:r>
              </a:p>
              <a:p>
                <a:pPr marL="742950" lvl="1" indent="-285750">
                  <a:buFont typeface="Arial" panose="020B0604020202020204" pitchFamily="34" charset="0"/>
                  <a:buChar char="•"/>
                </a:pPr>
                <a:r>
                  <a:rPr lang="en-DE" sz="1500"/>
                  <a:t>In the FEA:</a:t>
                </a:r>
              </a:p>
              <a:p>
                <a:pPr marL="1200150" lvl="2" indent="-285750">
                  <a:buFont typeface="Arial" panose="020B0604020202020204" pitchFamily="34" charset="0"/>
                  <a:buChar char="•"/>
                </a:pPr>
                <a:r>
                  <a:rPr lang="en-DE" sz="1500"/>
                  <a:t>Thickness </a:t>
                </a:r>
                <a14:m>
                  <m:oMath xmlns:m="http://schemas.openxmlformats.org/officeDocument/2006/math">
                    <m:r>
                      <a:rPr lang="en-DE" sz="1500" i="1">
                        <a:latin typeface="Cambria Math" panose="02040503050406030204" pitchFamily="18" charset="0"/>
                      </a:rPr>
                      <m:t>h</m:t>
                    </m:r>
                    <m:r>
                      <a:rPr lang="en-DE" sz="1500" b="0" i="1" smtClean="0">
                        <a:latin typeface="Cambria Math" panose="02040503050406030204" pitchFamily="18" charset="0"/>
                      </a:rPr>
                      <m:t> </m:t>
                    </m:r>
                  </m:oMath>
                </a14:m>
                <a:r>
                  <a:rPr lang="en-DE" sz="1500"/>
                  <a:t>decreases</a:t>
                </a:r>
              </a:p>
              <a:p>
                <a:pPr marL="1200150" lvl="2" indent="-285750">
                  <a:buFont typeface="Arial" panose="020B0604020202020204" pitchFamily="34" charset="0"/>
                  <a:buChar char="•"/>
                </a:pPr>
                <a:r>
                  <a:rPr lang="en-DE" sz="1500"/>
                  <a:t>Contact length changes</a:t>
                </a:r>
              </a:p>
              <a:p>
                <a:pPr marL="1200150" lvl="2" indent="-285750">
                  <a:buFont typeface="Arial" panose="020B0604020202020204" pitchFamily="34" charset="0"/>
                  <a:buChar char="•"/>
                </a:pPr>
                <a:r>
                  <a:rPr lang="en-DE" sz="1500"/>
                  <a:t>Surfaces rotate slightly</a:t>
                </a:r>
              </a:p>
              <a:p>
                <a:pPr marL="1200150" lvl="2" indent="-285750">
                  <a:buFont typeface="Arial" panose="020B0604020202020204" pitchFamily="34" charset="0"/>
                  <a:buChar char="•"/>
                </a:pPr>
                <a:r>
                  <a:rPr lang="en-DE" sz="1500"/>
                  <a:t>Local curvature may develop</a:t>
                </a:r>
              </a:p>
              <a:p>
                <a:pPr marL="1200150" lvl="2" indent="-285750">
                  <a:buFont typeface="Arial" panose="020B0604020202020204" pitchFamily="34" charset="0"/>
                  <a:buChar char="•"/>
                </a:pPr>
                <a:r>
                  <a:rPr lang="en-DE" sz="1500"/>
                  <a:t>But the analytical solution assumes </a:t>
                </a:r>
                <a:r>
                  <a:rPr lang="en-DE" sz="1500" b="1"/>
                  <a:t>constant </a:t>
                </a:r>
                <a14:m>
                  <m:oMath xmlns:m="http://schemas.openxmlformats.org/officeDocument/2006/math">
                    <m:r>
                      <a:rPr lang="en-DE" sz="1500" i="1">
                        <a:latin typeface="Cambria Math" panose="02040503050406030204" pitchFamily="18" charset="0"/>
                      </a:rPr>
                      <m:t>h</m:t>
                    </m:r>
                  </m:oMath>
                </a14:m>
                <a:r>
                  <a:rPr lang="en-DE" sz="1500"/>
                  <a:t>.</a:t>
                </a:r>
              </a:p>
              <a:p>
                <a:pPr marL="1200150" lvl="2" indent="-285750">
                  <a:buFont typeface="Arial" panose="020B0604020202020204" pitchFamily="34" charset="0"/>
                  <a:buChar char="•"/>
                </a:pPr>
                <a:r>
                  <a:rPr lang="en-DE" sz="1500"/>
                  <a:t>Since the exponent contains:</a:t>
                </a:r>
                <a:r>
                  <a:rPr lang="en-DE" sz="1500" baseline="0"/>
                  <a:t> </a:t>
                </a:r>
                <a14:m>
                  <m:oMath xmlns:m="http://schemas.openxmlformats.org/officeDocument/2006/math">
                    <m:f>
                      <m:fPr>
                        <m:ctrlPr>
                          <a:rPr lang="en-DE" sz="1500" i="1">
                            <a:latin typeface="Cambria Math" panose="02040503050406030204" pitchFamily="18" charset="0"/>
                          </a:rPr>
                        </m:ctrlPr>
                      </m:fPr>
                      <m:num>
                        <m:r>
                          <a:rPr lang="en-DE" sz="1500" i="1">
                            <a:latin typeface="Cambria Math" panose="02040503050406030204" pitchFamily="18" charset="0"/>
                          </a:rPr>
                          <m:t>2</m:t>
                        </m:r>
                        <m:r>
                          <a:rPr lang="en-DE" sz="1500" i="1">
                            <a:latin typeface="Cambria Math" panose="02040503050406030204" pitchFamily="18" charset="0"/>
                          </a:rPr>
                          <m:t>𝜇</m:t>
                        </m:r>
                      </m:num>
                      <m:den>
                        <m:r>
                          <a:rPr lang="en-DE" sz="1500" i="1">
                            <a:latin typeface="Cambria Math" panose="02040503050406030204" pitchFamily="18" charset="0"/>
                          </a:rPr>
                          <m:t>h</m:t>
                        </m:r>
                      </m:den>
                    </m:f>
                    <m:r>
                      <a:rPr lang="en-DE" sz="1500" b="0" i="1" smtClean="0">
                        <a:latin typeface="Cambria Math" panose="02040503050406030204" pitchFamily="18" charset="0"/>
                      </a:rPr>
                      <m:t> </m:t>
                    </m:r>
                    <m:r>
                      <a:rPr lang="en-DE" sz="1500" b="0" i="0" smtClean="0">
                        <a:latin typeface="Cambria Math" panose="02040503050406030204" pitchFamily="18" charset="0"/>
                      </a:rPr>
                      <m:t> </m:t>
                    </m:r>
                  </m:oMath>
                </a14:m>
                <a:endParaRPr lang="en-DE" sz="1500"/>
              </a:p>
              <a:p>
                <a:pPr marL="1200150" lvl="2" indent="-285750">
                  <a:buFont typeface="Arial" panose="020B0604020202020204" pitchFamily="34" charset="0"/>
                  <a:buChar char="•"/>
                </a:pPr>
                <a:r>
                  <a:rPr lang="en-DE" sz="1500"/>
                  <a:t>as </a:t>
                </a:r>
                <a14:m>
                  <m:oMath xmlns:m="http://schemas.openxmlformats.org/officeDocument/2006/math">
                    <m:r>
                      <a:rPr lang="en-DE" sz="1500" i="1">
                        <a:latin typeface="Cambria Math" panose="02040503050406030204" pitchFamily="18" charset="0"/>
                      </a:rPr>
                      <m:t>h</m:t>
                    </m:r>
                  </m:oMath>
                </a14:m>
                <a:r>
                  <a:rPr lang="en-DE" sz="1500"/>
                  <a:t> decreases, the pressure gradient steepens non-uniformly.</a:t>
                </a:r>
              </a:p>
              <a:p>
                <a:pPr marL="1200150" lvl="2" indent="-285750">
                  <a:buFont typeface="Arial" panose="020B0604020202020204" pitchFamily="34" charset="0"/>
                  <a:buChar char="•"/>
                </a:pPr>
                <a:r>
                  <a:rPr lang="en-DE" sz="1500"/>
                  <a:t>This destroys the clean exponential form.</a:t>
                </a:r>
              </a:p>
              <a:p>
                <a:pPr marL="457200" indent="-457200">
                  <a:buFont typeface="+mj-lt"/>
                  <a:buAutoNum type="arabicPeriod" startAt="3"/>
                </a:pPr>
                <a:endParaRPr lang="en-DE" sz="1800" b="1"/>
              </a:p>
              <a:p>
                <a:pPr marL="457200" indent="-457200">
                  <a:buFont typeface="+mj-lt"/>
                  <a:buAutoNum type="arabicPeriod" startAt="3"/>
                </a:pPr>
                <a:r>
                  <a:rPr lang="en-US" sz="1800" b="1"/>
                  <a:t>Strain Hardening </a:t>
                </a:r>
                <a:endParaRPr lang="en-DE" sz="1800" b="1"/>
              </a:p>
              <a:p>
                <a:pPr marL="742950" lvl="1" indent="-285750">
                  <a:buFont typeface="Arial" panose="020B0604020202020204" pitchFamily="34" charset="0"/>
                  <a:buChar char="•"/>
                </a:pPr>
                <a:r>
                  <a:rPr lang="en-DE" sz="1500"/>
                  <a:t>If your material is elastic-plastic with hardening:</a:t>
                </a:r>
                <a:r>
                  <a:rPr lang="en-DE" sz="1500" baseline="0"/>
                  <a:t> </a:t>
                </a:r>
                <a14:m>
                  <m:oMath xmlns:m="http://schemas.openxmlformats.org/officeDocument/2006/math">
                    <m:sSub>
                      <m:sSubPr>
                        <m:ctrlPr>
                          <a:rPr lang="en-DE" sz="1500" i="1">
                            <a:latin typeface="Cambria Math" panose="02040503050406030204" pitchFamily="18" charset="0"/>
                          </a:rPr>
                        </m:ctrlPr>
                      </m:sSubPr>
                      <m:e>
                        <m:r>
                          <a:rPr lang="en-DE" sz="1500" i="1">
                            <a:latin typeface="Cambria Math" panose="02040503050406030204" pitchFamily="18" charset="0"/>
                          </a:rPr>
                          <m:t>𝜎</m:t>
                        </m:r>
                      </m:e>
                      <m:sub>
                        <m:r>
                          <a:rPr lang="en-DE" sz="1500" i="1">
                            <a:latin typeface="Cambria Math" panose="02040503050406030204" pitchFamily="18" charset="0"/>
                          </a:rPr>
                          <m:t>0</m:t>
                        </m:r>
                      </m:sub>
                    </m:sSub>
                    <m:r>
                      <a:rPr lang="en-DE" sz="1500" i="1">
                        <a:latin typeface="Cambria Math" panose="02040503050406030204" pitchFamily="18" charset="0"/>
                      </a:rPr>
                      <m:t>→</m:t>
                    </m:r>
                    <m:r>
                      <a:rPr lang="en-DE" sz="1500" i="1">
                        <a:latin typeface="Cambria Math" panose="02040503050406030204" pitchFamily="18" charset="0"/>
                      </a:rPr>
                      <m:t>𝜎</m:t>
                    </m:r>
                    <m:d>
                      <m:dPr>
                        <m:ctrlPr>
                          <a:rPr lang="en-DE" sz="1500" i="1">
                            <a:latin typeface="Cambria Math" panose="02040503050406030204" pitchFamily="18" charset="0"/>
                          </a:rPr>
                        </m:ctrlPr>
                      </m:dPr>
                      <m:e>
                        <m:sSub>
                          <m:sSubPr>
                            <m:ctrlPr>
                              <a:rPr lang="en-DE" sz="1500" i="1">
                                <a:latin typeface="Cambria Math" panose="02040503050406030204" pitchFamily="18" charset="0"/>
                              </a:rPr>
                            </m:ctrlPr>
                          </m:sSubPr>
                          <m:e>
                            <m:r>
                              <a:rPr lang="en-DE" sz="1500" i="1">
                                <a:latin typeface="Cambria Math" panose="02040503050406030204" pitchFamily="18" charset="0"/>
                              </a:rPr>
                              <m:t>𝜀</m:t>
                            </m:r>
                          </m:e>
                          <m:sub>
                            <m:r>
                              <a:rPr lang="en-DE" sz="1500" i="1">
                                <a:latin typeface="Cambria Math" panose="02040503050406030204" pitchFamily="18" charset="0"/>
                              </a:rPr>
                              <m:t>𝑝</m:t>
                            </m:r>
                          </m:sub>
                        </m:sSub>
                      </m:e>
                    </m:d>
                  </m:oMath>
                </a14:m>
                <a:endParaRPr lang="en-DE" sz="1500"/>
              </a:p>
              <a:p>
                <a:pPr marL="742950" lvl="1" indent="-285750">
                  <a:buFont typeface="Arial" panose="020B0604020202020204" pitchFamily="34" charset="0"/>
                  <a:buChar char="•"/>
                </a:pPr>
                <a:r>
                  <a:rPr lang="en-DE" sz="1500"/>
                  <a:t>Now flow stress increases toward the </a:t>
                </a:r>
                <a:r>
                  <a:rPr lang="en-DE" sz="1500" err="1"/>
                  <a:t>center</a:t>
                </a:r>
                <a:r>
                  <a:rPr lang="en-DE" sz="1500"/>
                  <a:t> (where strain is largest).</a:t>
                </a:r>
              </a:p>
              <a:p>
                <a:pPr marL="742950" lvl="1" indent="-285750">
                  <a:buFont typeface="Arial" panose="020B0604020202020204" pitchFamily="34" charset="0"/>
                  <a:buChar char="•"/>
                </a:pPr>
                <a:r>
                  <a:rPr lang="en-DE" sz="1500"/>
                  <a:t>So pressure becomes:</a:t>
                </a:r>
                <a:r>
                  <a:rPr lang="en-DE" sz="1500" baseline="0"/>
                  <a:t> </a:t>
                </a:r>
                <a14:m>
                  <m:oMath xmlns:m="http://schemas.openxmlformats.org/officeDocument/2006/math">
                    <m:r>
                      <a:rPr lang="en-DE" sz="1500" i="1">
                        <a:latin typeface="Cambria Math" panose="02040503050406030204" pitchFamily="18" charset="0"/>
                      </a:rPr>
                      <m:t>𝑃</m:t>
                    </m:r>
                    <m:r>
                      <a:rPr lang="en-DE" sz="1500" i="1">
                        <a:latin typeface="Cambria Math" panose="02040503050406030204" pitchFamily="18" charset="0"/>
                      </a:rPr>
                      <m:t>(</m:t>
                    </m:r>
                    <m:r>
                      <a:rPr lang="en-DE" sz="1500" i="1">
                        <a:latin typeface="Cambria Math" panose="02040503050406030204" pitchFamily="18" charset="0"/>
                      </a:rPr>
                      <m:t>𝑥</m:t>
                    </m:r>
                    <m:r>
                      <a:rPr lang="en-DE" sz="1500" i="1">
                        <a:latin typeface="Cambria Math" panose="02040503050406030204" pitchFamily="18" charset="0"/>
                      </a:rPr>
                      <m:t>)∝</m:t>
                    </m:r>
                    <m:r>
                      <a:rPr lang="en-DE" sz="1500" i="1">
                        <a:latin typeface="Cambria Math" panose="02040503050406030204" pitchFamily="18" charset="0"/>
                      </a:rPr>
                      <m:t>𝜎</m:t>
                    </m:r>
                    <m:d>
                      <m:dPr>
                        <m:ctrlPr>
                          <a:rPr lang="en-DE" sz="1500" i="1">
                            <a:latin typeface="Cambria Math" panose="02040503050406030204" pitchFamily="18" charset="0"/>
                          </a:rPr>
                        </m:ctrlPr>
                      </m:dPr>
                      <m:e>
                        <m:sSub>
                          <m:sSubPr>
                            <m:ctrlPr>
                              <a:rPr lang="en-DE" sz="1500" i="1">
                                <a:latin typeface="Cambria Math" panose="02040503050406030204" pitchFamily="18" charset="0"/>
                              </a:rPr>
                            </m:ctrlPr>
                          </m:sSubPr>
                          <m:e>
                            <m:r>
                              <a:rPr lang="en-DE" sz="1500" i="1">
                                <a:latin typeface="Cambria Math" panose="02040503050406030204" pitchFamily="18" charset="0"/>
                              </a:rPr>
                              <m:t>𝜀</m:t>
                            </m:r>
                          </m:e>
                          <m:sub>
                            <m:r>
                              <a:rPr lang="en-DE" sz="1500" i="1">
                                <a:latin typeface="Cambria Math" panose="02040503050406030204" pitchFamily="18" charset="0"/>
                              </a:rPr>
                              <m:t>𝑝</m:t>
                            </m:r>
                          </m:sub>
                        </m:sSub>
                        <m:d>
                          <m:dPr>
                            <m:ctrlPr>
                              <a:rPr lang="en-DE" sz="1500" i="1">
                                <a:latin typeface="Cambria Math" panose="02040503050406030204" pitchFamily="18" charset="0"/>
                              </a:rPr>
                            </m:ctrlPr>
                          </m:dPr>
                          <m:e>
                            <m:r>
                              <a:rPr lang="en-DE" sz="1500" i="1">
                                <a:latin typeface="Cambria Math" panose="02040503050406030204" pitchFamily="18" charset="0"/>
                              </a:rPr>
                              <m:t>𝑥</m:t>
                            </m:r>
                          </m:e>
                        </m:d>
                      </m:e>
                    </m:d>
                  </m:oMath>
                </a14:m>
                <a:endParaRPr lang="en-DE" sz="1500"/>
              </a:p>
              <a:p>
                <a:pPr marL="742950" lvl="1" indent="-285750">
                  <a:buFont typeface="Arial" panose="020B0604020202020204" pitchFamily="34" charset="0"/>
                  <a:buChar char="•"/>
                </a:pPr>
                <a:r>
                  <a:rPr lang="en-DE" sz="1500"/>
                  <a:t>This makes the pressure profile no longer purely exponential.</a:t>
                </a:r>
              </a:p>
              <a:p>
                <a:pPr marL="742950" lvl="1" indent="-285750">
                  <a:buFont typeface="Arial" panose="020B0604020202020204" pitchFamily="34" charset="0"/>
                  <a:buChar char="•"/>
                </a:pPr>
                <a:r>
                  <a:rPr lang="en-DE" sz="1500"/>
                  <a:t>Often this produces plateau-like or stepped regions.</a:t>
                </a:r>
                <a:endParaRPr lang="en-DE" sz="1500" b="1"/>
              </a:p>
              <a:p>
                <a:pPr lvl="2"/>
                <a:endParaRPr lang="en-DE" sz="1500"/>
              </a:p>
              <a:p>
                <a:endParaRPr lang="en-DE"/>
              </a:p>
            </p:txBody>
          </p:sp>
        </mc:Choice>
        <mc:Fallback xmlns="">
          <p:sp>
            <p:nvSpPr>
              <p:cNvPr id="3" name="Notes Placeholder 2">
                <a:extLst>
                  <a:ext uri="{FF2B5EF4-FFF2-40B4-BE49-F238E27FC236}">
                    <a16:creationId xmlns:a16="http://schemas.microsoft.com/office/drawing/2014/main" id="{458BE413-D059-D9B6-BADE-C6ACBEF5784A}"/>
                  </a:ext>
                </a:extLst>
              </p:cNvPr>
              <p:cNvSpPr>
                <a:spLocks noGrp="1"/>
              </p:cNvSpPr>
              <p:nvPr>
                <p:ph type="body" idx="1"/>
              </p:nvPr>
            </p:nvSpPr>
            <p:spPr/>
            <p:txBody>
              <a:bodyPr/>
              <a:lstStyle/>
              <a:p>
                <a:r>
                  <a:rPr lang="en-DE" b="1"/>
                  <a:t>Ansys Forging Tutorial Case 2 (8/9) – Post-Process</a:t>
                </a:r>
              </a:p>
              <a:p>
                <a:endParaRPr lang="en-DE"/>
              </a:p>
              <a:p>
                <a:r>
                  <a:rPr lang="en-DE"/>
                  <a:t>What causes the differences in the frictional case between the numerical and analytical result?</a:t>
                </a:r>
              </a:p>
              <a:p>
                <a:pPr marL="457200" indent="-457200">
                  <a:buFont typeface="+mj-lt"/>
                  <a:buAutoNum type="arabicPeriod" startAt="2"/>
                </a:pPr>
                <a:r>
                  <a:rPr lang="en-US" sz="1900" b="1"/>
                  <a:t>Changing Geometry (Large Deformation)</a:t>
                </a:r>
              </a:p>
              <a:p>
                <a:pPr marL="742950" lvl="1" indent="-285750">
                  <a:buFont typeface="Arial" panose="020B0604020202020204" pitchFamily="34" charset="0"/>
                  <a:buChar char="•"/>
                </a:pPr>
                <a:r>
                  <a:rPr lang="en-DE" sz="1500"/>
                  <a:t>In the FEA:</a:t>
                </a:r>
              </a:p>
              <a:p>
                <a:pPr marL="1200150" lvl="2" indent="-285750">
                  <a:buFont typeface="Arial" panose="020B0604020202020204" pitchFamily="34" charset="0"/>
                  <a:buChar char="•"/>
                </a:pPr>
                <a:r>
                  <a:rPr lang="en-DE" sz="1500"/>
                  <a:t>Thickness </a:t>
                </a:r>
                <a:r>
                  <a:rPr lang="en-DE" sz="1500" i="0">
                    <a:latin typeface="Cambria Math" panose="02040503050406030204" pitchFamily="18" charset="0"/>
                  </a:rPr>
                  <a:t>ℎ</a:t>
                </a:r>
                <a:r>
                  <a:rPr lang="en-DE" sz="1500" b="0" i="0">
                    <a:latin typeface="Cambria Math" panose="02040503050406030204" pitchFamily="18" charset="0"/>
                  </a:rPr>
                  <a:t> </a:t>
                </a:r>
                <a:r>
                  <a:rPr lang="en-DE" sz="1500"/>
                  <a:t>decreases</a:t>
                </a:r>
              </a:p>
              <a:p>
                <a:pPr marL="1200150" lvl="2" indent="-285750">
                  <a:buFont typeface="Arial" panose="020B0604020202020204" pitchFamily="34" charset="0"/>
                  <a:buChar char="•"/>
                </a:pPr>
                <a:r>
                  <a:rPr lang="en-DE" sz="1500"/>
                  <a:t>Contact length changes</a:t>
                </a:r>
              </a:p>
              <a:p>
                <a:pPr marL="1200150" lvl="2" indent="-285750">
                  <a:buFont typeface="Arial" panose="020B0604020202020204" pitchFamily="34" charset="0"/>
                  <a:buChar char="•"/>
                </a:pPr>
                <a:r>
                  <a:rPr lang="en-DE" sz="1500"/>
                  <a:t>Surfaces rotate slightly</a:t>
                </a:r>
              </a:p>
              <a:p>
                <a:pPr marL="1200150" lvl="2" indent="-285750">
                  <a:buFont typeface="Arial" panose="020B0604020202020204" pitchFamily="34" charset="0"/>
                  <a:buChar char="•"/>
                </a:pPr>
                <a:r>
                  <a:rPr lang="en-DE" sz="1500"/>
                  <a:t>Local curvature may develop</a:t>
                </a:r>
              </a:p>
              <a:p>
                <a:pPr marL="1200150" lvl="2" indent="-285750">
                  <a:buFont typeface="Arial" panose="020B0604020202020204" pitchFamily="34" charset="0"/>
                  <a:buChar char="•"/>
                </a:pPr>
                <a:r>
                  <a:rPr lang="en-DE" sz="1500"/>
                  <a:t>But the analytical solution assumes </a:t>
                </a:r>
                <a:r>
                  <a:rPr lang="en-DE" sz="1500" b="1"/>
                  <a:t>constant </a:t>
                </a:r>
                <a:r>
                  <a:rPr lang="en-DE" sz="1500" i="0">
                    <a:latin typeface="Cambria Math" panose="02040503050406030204" pitchFamily="18" charset="0"/>
                  </a:rPr>
                  <a:t>ℎ</a:t>
                </a:r>
                <a:r>
                  <a:rPr lang="en-DE" sz="1500"/>
                  <a:t>.</a:t>
                </a:r>
              </a:p>
              <a:p>
                <a:pPr marL="1200150" lvl="2" indent="-285750">
                  <a:buFont typeface="Arial" panose="020B0604020202020204" pitchFamily="34" charset="0"/>
                  <a:buChar char="•"/>
                </a:pPr>
                <a:r>
                  <a:rPr lang="en-DE" sz="1500"/>
                  <a:t>Since the exponent contains:</a:t>
                </a:r>
                <a:r>
                  <a:rPr lang="en-DE" sz="1500" baseline="0"/>
                  <a:t> </a:t>
                </a:r>
                <a:r>
                  <a:rPr lang="en-DE" sz="1500" i="0">
                    <a:latin typeface="Cambria Math" panose="02040503050406030204" pitchFamily="18" charset="0"/>
                  </a:rPr>
                  <a:t>2𝜇/ℎ</a:t>
                </a:r>
                <a:r>
                  <a:rPr lang="en-DE" sz="1500" b="0" i="0">
                    <a:latin typeface="Cambria Math" panose="02040503050406030204" pitchFamily="18" charset="0"/>
                  </a:rPr>
                  <a:t>   </a:t>
                </a:r>
                <a:endParaRPr lang="en-DE" sz="1500"/>
              </a:p>
              <a:p>
                <a:pPr marL="1200150" lvl="2" indent="-285750">
                  <a:buFont typeface="Arial" panose="020B0604020202020204" pitchFamily="34" charset="0"/>
                  <a:buChar char="•"/>
                </a:pPr>
                <a:r>
                  <a:rPr lang="en-DE" sz="1500"/>
                  <a:t>as </a:t>
                </a:r>
                <a:r>
                  <a:rPr lang="en-DE" sz="1500" i="0">
                    <a:latin typeface="Cambria Math" panose="02040503050406030204" pitchFamily="18" charset="0"/>
                  </a:rPr>
                  <a:t>ℎ</a:t>
                </a:r>
                <a:r>
                  <a:rPr lang="en-DE" sz="1500"/>
                  <a:t> decreases, the pressure gradient steepens non-uniformly.</a:t>
                </a:r>
              </a:p>
              <a:p>
                <a:pPr marL="1200150" lvl="2" indent="-285750">
                  <a:buFont typeface="Arial" panose="020B0604020202020204" pitchFamily="34" charset="0"/>
                  <a:buChar char="•"/>
                </a:pPr>
                <a:r>
                  <a:rPr lang="en-DE" sz="1500"/>
                  <a:t>This destroys the clean exponential form.</a:t>
                </a:r>
              </a:p>
              <a:p>
                <a:pPr marL="457200" indent="-457200">
                  <a:buFont typeface="+mj-lt"/>
                  <a:buAutoNum type="arabicPeriod" startAt="3"/>
                </a:pPr>
                <a:endParaRPr lang="en-DE" sz="1800" b="1"/>
              </a:p>
              <a:p>
                <a:pPr marL="457200" indent="-457200">
                  <a:buFont typeface="+mj-lt"/>
                  <a:buAutoNum type="arabicPeriod" startAt="3"/>
                </a:pPr>
                <a:r>
                  <a:rPr lang="en-US" sz="1800" b="1"/>
                  <a:t>Strain Hardening </a:t>
                </a:r>
                <a:endParaRPr lang="en-DE" sz="1800" b="1"/>
              </a:p>
              <a:p>
                <a:pPr marL="742950" lvl="1" indent="-285750">
                  <a:buFont typeface="Arial" panose="020B0604020202020204" pitchFamily="34" charset="0"/>
                  <a:buChar char="•"/>
                </a:pPr>
                <a:r>
                  <a:rPr lang="en-DE" sz="1500"/>
                  <a:t>If your material is elastic-plastic with hardening:</a:t>
                </a:r>
                <a:r>
                  <a:rPr lang="en-DE" sz="1500" baseline="0"/>
                  <a:t> </a:t>
                </a:r>
                <a:r>
                  <a:rPr lang="en-DE" sz="1500" i="0">
                    <a:latin typeface="Cambria Math" panose="02040503050406030204" pitchFamily="18" charset="0"/>
                  </a:rPr>
                  <a:t>𝜎_0→𝜎(𝜀_𝑝 )</a:t>
                </a:r>
                <a:endParaRPr lang="en-DE" sz="1500"/>
              </a:p>
              <a:p>
                <a:pPr marL="742950" lvl="1" indent="-285750">
                  <a:buFont typeface="Arial" panose="020B0604020202020204" pitchFamily="34" charset="0"/>
                  <a:buChar char="•"/>
                </a:pPr>
                <a:r>
                  <a:rPr lang="en-DE" sz="1500"/>
                  <a:t>Now flow stress increases toward the </a:t>
                </a:r>
                <a:r>
                  <a:rPr lang="en-DE" sz="1500" err="1"/>
                  <a:t>center</a:t>
                </a:r>
                <a:r>
                  <a:rPr lang="en-DE" sz="1500"/>
                  <a:t> (where strain is largest).</a:t>
                </a:r>
              </a:p>
              <a:p>
                <a:pPr marL="742950" lvl="1" indent="-285750">
                  <a:buFont typeface="Arial" panose="020B0604020202020204" pitchFamily="34" charset="0"/>
                  <a:buChar char="•"/>
                </a:pPr>
                <a:r>
                  <a:rPr lang="en-DE" sz="1500"/>
                  <a:t>So pressure becomes:</a:t>
                </a:r>
                <a:r>
                  <a:rPr lang="en-DE" sz="1500" baseline="0"/>
                  <a:t> </a:t>
                </a:r>
                <a:r>
                  <a:rPr lang="en-DE" sz="1500" i="0">
                    <a:latin typeface="Cambria Math" panose="02040503050406030204" pitchFamily="18" charset="0"/>
                  </a:rPr>
                  <a:t>𝑃(𝑥)∝𝜎(𝜀_𝑝 (𝑥))</a:t>
                </a:r>
                <a:endParaRPr lang="en-DE" sz="1500"/>
              </a:p>
              <a:p>
                <a:pPr marL="742950" lvl="1" indent="-285750">
                  <a:buFont typeface="Arial" panose="020B0604020202020204" pitchFamily="34" charset="0"/>
                  <a:buChar char="•"/>
                </a:pPr>
                <a:r>
                  <a:rPr lang="en-DE" sz="1500"/>
                  <a:t>This makes the pressure profile no longer purely exponential.</a:t>
                </a:r>
              </a:p>
              <a:p>
                <a:pPr marL="742950" lvl="1" indent="-285750">
                  <a:buFont typeface="Arial" panose="020B0604020202020204" pitchFamily="34" charset="0"/>
                  <a:buChar char="•"/>
                </a:pPr>
                <a:r>
                  <a:rPr lang="en-DE" sz="1500"/>
                  <a:t>Often this produces plateau-like or stepped regions.</a:t>
                </a:r>
                <a:endParaRPr lang="en-DE" sz="1500" b="1"/>
              </a:p>
              <a:p>
                <a:pPr lvl="2"/>
                <a:endParaRPr lang="en-DE" sz="1500"/>
              </a:p>
              <a:p>
                <a:endParaRPr lang="en-DE"/>
              </a:p>
            </p:txBody>
          </p:sp>
        </mc:Fallback>
      </mc:AlternateContent>
      <p:sp>
        <p:nvSpPr>
          <p:cNvPr id="4" name="Slide Number Placeholder 3">
            <a:extLst>
              <a:ext uri="{FF2B5EF4-FFF2-40B4-BE49-F238E27FC236}">
                <a16:creationId xmlns:a16="http://schemas.microsoft.com/office/drawing/2014/main" id="{DA0E911E-0476-7B3D-0709-EFCC2F1FFACB}"/>
              </a:ext>
            </a:extLst>
          </p:cNvPr>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2120182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9CE1F-B667-A295-2431-8E41C933C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615476-30B4-E6FB-D3E6-647DD577743E}"/>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1992F74E-22B1-290E-7247-94CACA152680}"/>
                  </a:ext>
                </a:extLst>
              </p:cNvPr>
              <p:cNvSpPr>
                <a:spLocks noGrp="1"/>
              </p:cNvSpPr>
              <p:nvPr>
                <p:ph type="body" idx="1"/>
              </p:nvPr>
            </p:nvSpPr>
            <p:spPr/>
            <p:txBody>
              <a:bodyPr/>
              <a:lstStyle/>
              <a:p>
                <a:r>
                  <a:rPr lang="en-DE" b="1"/>
                  <a:t>Ansys Forging Tutorial Case 2 (9/9) – Post-Process</a:t>
                </a:r>
              </a:p>
              <a:p>
                <a:endParaRPr lang="en-DE"/>
              </a:p>
              <a:p>
                <a:r>
                  <a:rPr lang="en-DE"/>
                  <a:t>What causes the differences in the frictional case between the numerical and analytical result?</a:t>
                </a:r>
              </a:p>
              <a:p>
                <a:pPr marL="457200" indent="-457200">
                  <a:buFont typeface="+mj-lt"/>
                  <a:buAutoNum type="arabicPeriod" startAt="4"/>
                </a:pPr>
                <a:r>
                  <a:rPr lang="en-US" sz="1900" b="1"/>
                  <a:t>Transition Between Sticking and Sliding</a:t>
                </a:r>
              </a:p>
              <a:p>
                <a:pPr marL="742950" lvl="1" indent="-285750">
                  <a:buFont typeface="Arial" panose="020B0604020202020204" pitchFamily="34" charset="0"/>
                  <a:buChar char="•"/>
                </a:pPr>
                <a:r>
                  <a:rPr lang="en-DE" sz="1600"/>
                  <a:t>The analytical solution assumes:</a:t>
                </a:r>
                <a:r>
                  <a:rPr lang="en-DE" sz="1600" baseline="0"/>
                  <a:t> </a:t>
                </a:r>
                <a14:m>
                  <m:oMath xmlns:m="http://schemas.openxmlformats.org/officeDocument/2006/math">
                    <m:r>
                      <a:rPr lang="en-DE" sz="1600" i="1">
                        <a:latin typeface="Cambria Math" panose="02040503050406030204" pitchFamily="18" charset="0"/>
                      </a:rPr>
                      <m:t>𝜏</m:t>
                    </m:r>
                    <m:r>
                      <a:rPr lang="en-DE" sz="1600" i="1">
                        <a:latin typeface="Cambria Math" panose="02040503050406030204" pitchFamily="18" charset="0"/>
                      </a:rPr>
                      <m:t>=</m:t>
                    </m:r>
                    <m:r>
                      <a:rPr lang="en-DE" sz="1600" i="1">
                        <a:latin typeface="Cambria Math" panose="02040503050406030204" pitchFamily="18" charset="0"/>
                      </a:rPr>
                      <m:t>𝜇</m:t>
                    </m:r>
                    <m:r>
                      <a:rPr lang="en-DE" sz="1600" i="1">
                        <a:latin typeface="Cambria Math" panose="02040503050406030204" pitchFamily="18" charset="0"/>
                      </a:rPr>
                      <m:t>𝑃</m:t>
                    </m:r>
                  </m:oMath>
                </a14:m>
                <a:r>
                  <a:rPr lang="en-DE" sz="1600" i="1"/>
                  <a:t> </a:t>
                </a:r>
                <a:r>
                  <a:rPr lang="en-DE" sz="1600"/>
                  <a:t>(sliding everywhere)</a:t>
                </a:r>
              </a:p>
              <a:p>
                <a:pPr marL="742950" lvl="1" indent="-285750">
                  <a:buFont typeface="Arial" panose="020B0604020202020204" pitchFamily="34" charset="0"/>
                  <a:buChar char="•"/>
                </a:pPr>
                <a:r>
                  <a:rPr lang="en-DE" sz="1600"/>
                  <a:t>But in real forming at high compression:</a:t>
                </a:r>
              </a:p>
              <a:p>
                <a:pPr marL="742950" lvl="1" indent="-285750">
                  <a:buFont typeface="Arial" panose="020B0604020202020204" pitchFamily="34" charset="0"/>
                  <a:buChar char="•"/>
                </a:pPr>
                <a:r>
                  <a:rPr lang="en-DE" sz="1600" err="1"/>
                  <a:t>Center</a:t>
                </a:r>
                <a:r>
                  <a:rPr lang="en-DE" sz="1600"/>
                  <a:t> region may stick</a:t>
                </a:r>
              </a:p>
              <a:p>
                <a:pPr marL="742950" lvl="1" indent="-285750">
                  <a:buFont typeface="Arial" panose="020B0604020202020204" pitchFamily="34" charset="0"/>
                  <a:buChar char="•"/>
                </a:pPr>
                <a:r>
                  <a:rPr lang="en-DE" sz="1600"/>
                  <a:t>Outer region may slide</a:t>
                </a:r>
              </a:p>
              <a:p>
                <a:pPr marL="742950" lvl="1" indent="-285750">
                  <a:buFont typeface="Arial" panose="020B0604020202020204" pitchFamily="34" charset="0"/>
                  <a:buChar char="•"/>
                </a:pPr>
                <a:r>
                  <a:rPr lang="en-DE" sz="1600"/>
                  <a:t>So friction law changes locally:</a:t>
                </a:r>
              </a:p>
              <a:p>
                <a:pPr marL="1085850" lvl="2" indent="-171450">
                  <a:buFont typeface="Arial" panose="020B0604020202020204" pitchFamily="34" charset="0"/>
                  <a:buChar char="•"/>
                </a:pPr>
                <a:r>
                  <a:rPr lang="en-DE"/>
                  <a:t>Sliding: </a:t>
                </a:r>
                <a14:m>
                  <m:oMath xmlns:m="http://schemas.openxmlformats.org/officeDocument/2006/math">
                    <m:r>
                      <a:rPr lang="en-DE" i="1">
                        <a:latin typeface="Cambria Math" panose="02040503050406030204" pitchFamily="18" charset="0"/>
                      </a:rPr>
                      <m:t>𝜏</m:t>
                    </m:r>
                    <m:r>
                      <a:rPr lang="en-DE" i="1">
                        <a:latin typeface="Cambria Math" panose="02040503050406030204" pitchFamily="18" charset="0"/>
                      </a:rPr>
                      <m:t>=</m:t>
                    </m:r>
                    <m:r>
                      <a:rPr lang="en-DE" i="1">
                        <a:latin typeface="Cambria Math" panose="02040503050406030204" pitchFamily="18" charset="0"/>
                      </a:rPr>
                      <m:t>𝜇</m:t>
                    </m:r>
                    <m:r>
                      <a:rPr lang="en-DE" i="1">
                        <a:latin typeface="Cambria Math" panose="02040503050406030204" pitchFamily="18" charset="0"/>
                      </a:rPr>
                      <m:t>𝑃</m:t>
                    </m:r>
                  </m:oMath>
                </a14:m>
                <a:endParaRPr lang="en-DE"/>
              </a:p>
              <a:p>
                <a:pPr marL="1085850" lvl="2" indent="-171450">
                  <a:buFont typeface="Arial" panose="020B0604020202020204" pitchFamily="34" charset="0"/>
                  <a:buChar char="•"/>
                </a:pPr>
                <a:r>
                  <a:rPr lang="en-DE"/>
                  <a:t>Sticking: </a:t>
                </a:r>
                <a14:m>
                  <m:oMath xmlns:m="http://schemas.openxmlformats.org/officeDocument/2006/math">
                    <m:r>
                      <a:rPr lang="en-DE" i="1">
                        <a:latin typeface="Cambria Math" panose="02040503050406030204" pitchFamily="18" charset="0"/>
                      </a:rPr>
                      <m:t>𝜏</m:t>
                    </m:r>
                    <m:r>
                      <a:rPr lang="en-DE" i="1">
                        <a:latin typeface="Cambria Math" panose="02040503050406030204" pitchFamily="18" charset="0"/>
                      </a:rPr>
                      <m:t>&lt;</m:t>
                    </m:r>
                    <m:r>
                      <a:rPr lang="en-DE" i="1">
                        <a:latin typeface="Cambria Math" panose="02040503050406030204" pitchFamily="18" charset="0"/>
                      </a:rPr>
                      <m:t>𝜇</m:t>
                    </m:r>
                    <m:r>
                      <a:rPr lang="en-DE" i="1">
                        <a:latin typeface="Cambria Math" panose="02040503050406030204" pitchFamily="18" charset="0"/>
                      </a:rPr>
                      <m:t>𝑃</m:t>
                    </m:r>
                  </m:oMath>
                </a14:m>
                <a:endParaRPr lang="en-DE"/>
              </a:p>
              <a:p>
                <a:pPr marL="742950" lvl="1" indent="-285750">
                  <a:buFont typeface="Arial" panose="020B0604020202020204" pitchFamily="34" charset="0"/>
                  <a:buChar char="•"/>
                </a:pPr>
                <a:r>
                  <a:rPr lang="en-DE" sz="1600"/>
                  <a:t>This creates </a:t>
                </a:r>
                <a:r>
                  <a:rPr lang="en-DE" sz="1600" b="1"/>
                  <a:t>zones with different governing equations</a:t>
                </a:r>
                <a:r>
                  <a:rPr lang="en-DE" sz="1600"/>
                  <a:t>, giving piecewise </a:t>
                </a:r>
                <a:r>
                  <a:rPr lang="en-DE" sz="1600" err="1"/>
                  <a:t>behavior</a:t>
                </a:r>
                <a:r>
                  <a:rPr lang="en-DE" sz="1600"/>
                  <a:t>.</a:t>
                </a:r>
              </a:p>
              <a:p>
                <a:pPr marL="742950" lvl="1" indent="-285750">
                  <a:buFont typeface="Arial" panose="020B0604020202020204" pitchFamily="34" charset="0"/>
                  <a:buChar char="•"/>
                </a:pPr>
                <a:r>
                  <a:rPr lang="en-DE" sz="1600"/>
                  <a:t>This is a physically meaningful reason for stepped pressure.</a:t>
                </a:r>
              </a:p>
              <a:p>
                <a:endParaRPr lang="en-DE"/>
              </a:p>
            </p:txBody>
          </p:sp>
        </mc:Choice>
        <mc:Fallback xmlns="">
          <p:sp>
            <p:nvSpPr>
              <p:cNvPr id="3" name="Notes Placeholder 2">
                <a:extLst>
                  <a:ext uri="{FF2B5EF4-FFF2-40B4-BE49-F238E27FC236}">
                    <a16:creationId xmlns:a16="http://schemas.microsoft.com/office/drawing/2014/main" id="{1992F74E-22B1-290E-7247-94CACA152680}"/>
                  </a:ext>
                </a:extLst>
              </p:cNvPr>
              <p:cNvSpPr>
                <a:spLocks noGrp="1"/>
              </p:cNvSpPr>
              <p:nvPr>
                <p:ph type="body" idx="1"/>
              </p:nvPr>
            </p:nvSpPr>
            <p:spPr/>
            <p:txBody>
              <a:bodyPr/>
              <a:lstStyle/>
              <a:p>
                <a:r>
                  <a:rPr lang="en-DE" b="1"/>
                  <a:t>Ansys Forging Tutorial Case 2 (9/9) – Post-Process</a:t>
                </a:r>
              </a:p>
              <a:p>
                <a:endParaRPr lang="en-DE"/>
              </a:p>
              <a:p>
                <a:r>
                  <a:rPr lang="en-DE"/>
                  <a:t>What causes the differences in the frictional case between the numerical and analytical result?</a:t>
                </a:r>
              </a:p>
              <a:p>
                <a:pPr marL="457200" indent="-457200">
                  <a:buFont typeface="+mj-lt"/>
                  <a:buAutoNum type="arabicPeriod" startAt="4"/>
                </a:pPr>
                <a:r>
                  <a:rPr lang="en-US" sz="1900" b="1"/>
                  <a:t>Transition Between Sticking and Sliding</a:t>
                </a:r>
              </a:p>
              <a:p>
                <a:pPr marL="742950" lvl="1" indent="-285750">
                  <a:buFont typeface="Arial" panose="020B0604020202020204" pitchFamily="34" charset="0"/>
                  <a:buChar char="•"/>
                </a:pPr>
                <a:r>
                  <a:rPr lang="en-DE" sz="1600"/>
                  <a:t>The analytical solution assumes:</a:t>
                </a:r>
                <a:r>
                  <a:rPr lang="en-DE" sz="1600" baseline="0"/>
                  <a:t> </a:t>
                </a:r>
                <a:r>
                  <a:rPr lang="en-DE" sz="1600" i="0">
                    <a:latin typeface="Cambria Math" panose="02040503050406030204" pitchFamily="18" charset="0"/>
                  </a:rPr>
                  <a:t>𝜏=𝜇𝑃</a:t>
                </a:r>
                <a:r>
                  <a:rPr lang="en-DE" sz="1600" i="1"/>
                  <a:t> </a:t>
                </a:r>
                <a:r>
                  <a:rPr lang="en-DE" sz="1600"/>
                  <a:t>(sliding everywhere)</a:t>
                </a:r>
              </a:p>
              <a:p>
                <a:pPr marL="742950" lvl="1" indent="-285750">
                  <a:buFont typeface="Arial" panose="020B0604020202020204" pitchFamily="34" charset="0"/>
                  <a:buChar char="•"/>
                </a:pPr>
                <a:r>
                  <a:rPr lang="en-DE" sz="1600"/>
                  <a:t>But in real forming at high compression:</a:t>
                </a:r>
              </a:p>
              <a:p>
                <a:pPr marL="742950" lvl="1" indent="-285750">
                  <a:buFont typeface="Arial" panose="020B0604020202020204" pitchFamily="34" charset="0"/>
                  <a:buChar char="•"/>
                </a:pPr>
                <a:r>
                  <a:rPr lang="en-DE" sz="1600" err="1"/>
                  <a:t>Center</a:t>
                </a:r>
                <a:r>
                  <a:rPr lang="en-DE" sz="1600"/>
                  <a:t> region may stick</a:t>
                </a:r>
              </a:p>
              <a:p>
                <a:pPr marL="742950" lvl="1" indent="-285750">
                  <a:buFont typeface="Arial" panose="020B0604020202020204" pitchFamily="34" charset="0"/>
                  <a:buChar char="•"/>
                </a:pPr>
                <a:r>
                  <a:rPr lang="en-DE" sz="1600"/>
                  <a:t>Outer region may slide</a:t>
                </a:r>
              </a:p>
              <a:p>
                <a:pPr marL="742950" lvl="1" indent="-285750">
                  <a:buFont typeface="Arial" panose="020B0604020202020204" pitchFamily="34" charset="0"/>
                  <a:buChar char="•"/>
                </a:pPr>
                <a:r>
                  <a:rPr lang="en-DE" sz="1600"/>
                  <a:t>So friction law changes locally:</a:t>
                </a:r>
              </a:p>
              <a:p>
                <a:pPr marL="1085850" lvl="2" indent="-171450">
                  <a:buFont typeface="Arial" panose="020B0604020202020204" pitchFamily="34" charset="0"/>
                  <a:buChar char="•"/>
                </a:pPr>
                <a:r>
                  <a:rPr lang="en-DE"/>
                  <a:t>Sliding: </a:t>
                </a:r>
                <a:r>
                  <a:rPr lang="en-DE" i="0">
                    <a:latin typeface="Cambria Math" panose="02040503050406030204" pitchFamily="18" charset="0"/>
                  </a:rPr>
                  <a:t>𝜏=𝜇𝑃</a:t>
                </a:r>
                <a:endParaRPr lang="en-DE"/>
              </a:p>
              <a:p>
                <a:pPr marL="1085850" lvl="2" indent="-171450">
                  <a:buFont typeface="Arial" panose="020B0604020202020204" pitchFamily="34" charset="0"/>
                  <a:buChar char="•"/>
                </a:pPr>
                <a:r>
                  <a:rPr lang="en-DE"/>
                  <a:t>Sticking: </a:t>
                </a:r>
                <a:r>
                  <a:rPr lang="en-DE" i="0">
                    <a:latin typeface="Cambria Math" panose="02040503050406030204" pitchFamily="18" charset="0"/>
                  </a:rPr>
                  <a:t>𝜏&lt;𝜇𝑃</a:t>
                </a:r>
                <a:endParaRPr lang="en-DE"/>
              </a:p>
              <a:p>
                <a:pPr marL="742950" lvl="1" indent="-285750">
                  <a:buFont typeface="Arial" panose="020B0604020202020204" pitchFamily="34" charset="0"/>
                  <a:buChar char="•"/>
                </a:pPr>
                <a:r>
                  <a:rPr lang="en-DE" sz="1600"/>
                  <a:t>This creates </a:t>
                </a:r>
                <a:r>
                  <a:rPr lang="en-DE" sz="1600" b="1"/>
                  <a:t>zones with different governing equations</a:t>
                </a:r>
                <a:r>
                  <a:rPr lang="en-DE" sz="1600"/>
                  <a:t>, giving piecewise </a:t>
                </a:r>
                <a:r>
                  <a:rPr lang="en-DE" sz="1600" err="1"/>
                  <a:t>behavior</a:t>
                </a:r>
                <a:r>
                  <a:rPr lang="en-DE" sz="1600"/>
                  <a:t>.</a:t>
                </a:r>
              </a:p>
              <a:p>
                <a:pPr marL="742950" lvl="1" indent="-285750">
                  <a:buFont typeface="Arial" panose="020B0604020202020204" pitchFamily="34" charset="0"/>
                  <a:buChar char="•"/>
                </a:pPr>
                <a:r>
                  <a:rPr lang="en-DE" sz="1600"/>
                  <a:t>This is a physically meaningful reason for stepped pressure.</a:t>
                </a:r>
              </a:p>
              <a:p>
                <a:endParaRPr lang="en-DE"/>
              </a:p>
            </p:txBody>
          </p:sp>
        </mc:Fallback>
      </mc:AlternateContent>
      <p:sp>
        <p:nvSpPr>
          <p:cNvPr id="4" name="Slide Number Placeholder 3">
            <a:extLst>
              <a:ext uri="{FF2B5EF4-FFF2-40B4-BE49-F238E27FC236}">
                <a16:creationId xmlns:a16="http://schemas.microsoft.com/office/drawing/2014/main" id="{364E7C42-EF18-AF88-ADD2-4749CB500143}"/>
              </a:ext>
            </a:extLst>
          </p:cNvPr>
          <p:cNvSpPr>
            <a:spLocks noGrp="1"/>
          </p:cNvSpPr>
          <p:nvPr>
            <p:ph type="sldNum" sz="quarter" idx="5"/>
          </p:nvPr>
        </p:nvSpPr>
        <p:spPr/>
        <p:txBody>
          <a:bodyPr/>
          <a:lstStyle/>
          <a:p>
            <a:fld id="{27FDDAD7-A41A-4414-8211-C5E2AC7F93EC}" type="slidenum">
              <a:rPr lang="en-US" smtClean="0"/>
              <a:pPr/>
              <a:t>33</a:t>
            </a:fld>
            <a:endParaRPr lang="en-US"/>
          </a:p>
        </p:txBody>
      </p:sp>
    </p:spTree>
    <p:extLst>
      <p:ext uri="{BB962C8B-B14F-4D97-AF65-F5344CB8AC3E}">
        <p14:creationId xmlns:p14="http://schemas.microsoft.com/office/powerpoint/2010/main" val="18053592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Ansys Education Resources Feedback Survey</a:t>
            </a:r>
            <a:endParaRPr lang="en-DE" b="1" dirty="0"/>
          </a:p>
          <a:p>
            <a:endParaRPr lang="en-DE" dirty="0"/>
          </a:p>
          <a:p>
            <a:r>
              <a:rPr lang="en-US" dirty="0"/>
              <a:t>Feedback Survey link for copy-paste method </a:t>
            </a:r>
            <a:r>
              <a:rPr lang="en-US" dirty="0">
                <a:sym typeface="Wingdings" panose="05000000000000000000" pitchFamily="2" charset="2"/>
              </a:rPr>
              <a:t> </a:t>
            </a:r>
            <a:r>
              <a:rPr lang="en-US" b="1"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1"/>
                  <a:t>Plain Strain Forging: Problem Statement</a:t>
                </a:r>
                <a:endParaRPr lang="en-DE" b="1"/>
              </a:p>
              <a:p>
                <a:endParaRPr lang="en-DE"/>
              </a:p>
              <a:p>
                <a:pPr fontAlgn="t"/>
                <a:r>
                  <a:rPr lang="en-US" sz="1200" b="1" i="0" kern="1200">
                    <a:solidFill>
                      <a:schemeClr val="tx1"/>
                    </a:solidFill>
                    <a:effectLst/>
                    <a:latin typeface="Calibri" panose="020F0502020204030204" pitchFamily="34" charset="0"/>
                    <a:ea typeface="+mn-ea"/>
                    <a:cs typeface="+mn-cs"/>
                  </a:rPr>
                  <a:t>Context:</a:t>
                </a:r>
                <a:endParaRPr lang="en-US" sz="1200" b="0" i="0" kern="1200">
                  <a:solidFill>
                    <a:schemeClr val="tx1"/>
                  </a:solidFill>
                  <a:effectLst/>
                  <a:latin typeface="Calibri" panose="020F0502020204030204" pitchFamily="34" charset="0"/>
                  <a:ea typeface="+mn-ea"/>
                  <a:cs typeface="+mn-cs"/>
                </a:endParaRPr>
              </a:p>
              <a:p>
                <a:pPr marL="171450" marR="0" lvl="0"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Forging is a manufacturing process where metal is shaped by applying compressive forces, typically using hammers, presses, or dies. It improves material properties by refining grain structure and enhancing strength.</a:t>
                </a:r>
                <a:endParaRPr lang="en-DE"/>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Plane strain </a:t>
                </a:r>
                <a:r>
                  <a:rPr lang="en-DE" sz="1200" b="0" i="0" kern="1200">
                    <a:solidFill>
                      <a:schemeClr val="tx1"/>
                    </a:solidFill>
                    <a:effectLst/>
                    <a:latin typeface="Calibri" panose="020F0502020204030204" pitchFamily="34" charset="0"/>
                    <a:ea typeface="+mn-ea"/>
                    <a:cs typeface="+mn-cs"/>
                  </a:rPr>
                  <a:t>assumption in </a:t>
                </a:r>
                <a:r>
                  <a:rPr lang="en-US"/>
                  <a:t>forging</a:t>
                </a:r>
                <a:r>
                  <a:rPr lang="en-DE"/>
                  <a:t>:</a:t>
                </a:r>
                <a:r>
                  <a:rPr lang="en-US"/>
                  <a:t> </a:t>
                </a:r>
                <a:endParaRPr lang="en-DE"/>
              </a:p>
              <a:p>
                <a:pPr marL="628650" lvl="1" indent="-171450" fontAlgn="t">
                  <a:buFont typeface="Arial" panose="020B0604020202020204" pitchFamily="34" charset="0"/>
                  <a:buChar char="•"/>
                </a:pPr>
                <a:r>
                  <a:rPr lang="en-DE"/>
                  <a:t>Only applicable for a</a:t>
                </a:r>
                <a:r>
                  <a:rPr lang="en-US"/>
                  <a:t> long rectangular </a:t>
                </a:r>
                <a:r>
                  <a:rPr lang="en-DE"/>
                  <a:t>workpiece</a:t>
                </a:r>
                <a:r>
                  <a:rPr lang="en-US"/>
                  <a:t> where the length &gt;&gt; height, width.</a:t>
                </a:r>
                <a:endParaRPr lang="en-DE"/>
              </a:p>
              <a:p>
                <a:pPr marL="628650" marR="0" lvl="1"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t>The center region behaves 2D</a:t>
                </a:r>
                <a:r>
                  <a:rPr lang="en-DE"/>
                  <a:t>, i.e. </a:t>
                </a:r>
                <a:r>
                  <a:rPr lang="en-US" sz="1200" b="0" i="0" kern="1200">
                    <a:solidFill>
                      <a:schemeClr val="tx1"/>
                    </a:solidFill>
                    <a:effectLst/>
                    <a:latin typeface="Calibri" panose="020F0502020204030204" pitchFamily="34" charset="0"/>
                    <a:ea typeface="+mn-ea"/>
                    <a:cs typeface="+mn-cs"/>
                  </a:rPr>
                  <a:t>deformation occurs primarily in two dimensions (x and y), while strain in the third direction (z) is negligible.</a:t>
                </a:r>
                <a:r>
                  <a:rPr lang="en-US"/>
                  <a:t>; ends experience 3D flow.</a:t>
                </a:r>
                <a:endParaRPr lang="en-DE" sz="1200" b="0" i="0" kern="1200">
                  <a:solidFill>
                    <a:schemeClr val="tx1"/>
                  </a:solidFill>
                  <a:effectLst/>
                  <a:latin typeface="Calibri" panose="020F0502020204030204" pitchFamily="34" charset="0"/>
                  <a:ea typeface="+mn-ea"/>
                  <a:cs typeface="+mn-cs"/>
                </a:endParaRPr>
              </a:p>
              <a:p>
                <a:pPr marL="628650" marR="0" lvl="1"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This assumption simplifies analysis because the material flow is constrained, making it ideal for studying stress distribution and pressure requirements.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The dies apply compressive force on the workpiece, and friction at the die-workpiece interface significantly influences pressure distribution and material flow.</a:t>
                </a:r>
              </a:p>
              <a:p>
                <a:pPr fontAlgn="t"/>
                <a:endParaRPr lang="en-DE" sz="1200" b="1" i="0" kern="1200">
                  <a:solidFill>
                    <a:schemeClr val="tx1"/>
                  </a:solidFill>
                  <a:effectLst/>
                  <a:latin typeface="Calibri" panose="020F0502020204030204" pitchFamily="34" charset="0"/>
                  <a:ea typeface="+mn-ea"/>
                  <a:cs typeface="+mn-cs"/>
                </a:endParaRPr>
              </a:p>
              <a:p>
                <a:pPr fontAlgn="t"/>
                <a:r>
                  <a:rPr lang="en-US" sz="1200" b="1" i="0" kern="1200">
                    <a:solidFill>
                      <a:schemeClr val="tx1"/>
                    </a:solidFill>
                    <a:effectLst/>
                    <a:latin typeface="Calibri" panose="020F0502020204030204" pitchFamily="34" charset="0"/>
                    <a:ea typeface="+mn-ea"/>
                    <a:cs typeface="+mn-cs"/>
                  </a:rPr>
                  <a:t>Problem Statement:</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We need to determine the pressure </a:t>
                </a:r>
                <a14:m>
                  <m:oMath xmlns:m="http://schemas.openxmlformats.org/officeDocument/2006/math">
                    <m:r>
                      <a:rPr lang="en-US" sz="1200" b="0" i="1" kern="1200">
                        <a:solidFill>
                          <a:schemeClr val="tx1"/>
                        </a:solidFill>
                        <a:latin typeface="Cambria Math" panose="02040503050406030204" pitchFamily="18" charset="0"/>
                        <a:ea typeface="+mn-ea"/>
                        <a:cs typeface="+mn-cs"/>
                      </a:rPr>
                      <m:t>𝑃</m:t>
                    </m:r>
                  </m:oMath>
                </a14:m>
                <a:r>
                  <a:rPr lang="en-US" sz="1200" b="0" i="0" kern="1200">
                    <a:solidFill>
                      <a:schemeClr val="tx1"/>
                    </a:solidFill>
                    <a:effectLst/>
                    <a:latin typeface="Calibri" panose="020F0502020204030204" pitchFamily="34" charset="0"/>
                    <a:ea typeface="+mn-ea"/>
                    <a:cs typeface="+mn-cs"/>
                  </a:rPr>
                  <a:t>along the entire contact surface between the die and the workpiece.</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Two cases are considered: </a:t>
                </a:r>
              </a:p>
              <a:p>
                <a:pPr marL="628650" lvl="1"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Frictionless contact (</a:t>
                </a:r>
                <a14:m>
                  <m:oMath xmlns:m="http://schemas.openxmlformats.org/officeDocument/2006/math">
                    <m:r>
                      <a:rPr lang="en-US" sz="1200" b="0" i="1" kern="1200">
                        <a:solidFill>
                          <a:schemeClr val="tx1"/>
                        </a:solidFill>
                        <a:latin typeface="Cambria Math" panose="02040503050406030204" pitchFamily="18" charset="0"/>
                        <a:ea typeface="+mn-ea"/>
                        <a:cs typeface="+mn-cs"/>
                      </a:rPr>
                      <m:t>𝜇</m:t>
                    </m:r>
                    <m:r>
                      <a:rPr lang="en-US" sz="1200" b="0" i="0" kern="1200">
                        <a:solidFill>
                          <a:schemeClr val="tx1"/>
                        </a:solidFill>
                        <a:latin typeface="Cambria Math" panose="02040503050406030204" pitchFamily="18" charset="0"/>
                        <a:ea typeface="+mn-ea"/>
                        <a:cs typeface="+mn-cs"/>
                      </a:rPr>
                      <m:t>=</m:t>
                    </m:r>
                    <m:r>
                      <a:rPr lang="en-US" sz="1200" b="0" i="0" kern="1200">
                        <a:solidFill>
                          <a:schemeClr val="tx1"/>
                        </a:solidFill>
                        <a:latin typeface="Cambria Math" panose="02040503050406030204" pitchFamily="18" charset="0"/>
                        <a:ea typeface="+mn-ea"/>
                        <a:cs typeface="+mn-cs"/>
                      </a:rPr>
                      <m:t>0</m:t>
                    </m:r>
                  </m:oMath>
                </a14:m>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 Idealized scenario for baseline analysis.</a:t>
                </a:r>
              </a:p>
              <a:p>
                <a:pPr marL="628650" lvl="1"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Frictional contact (</a:t>
                </a:r>
                <a14:m>
                  <m:oMath xmlns:m="http://schemas.openxmlformats.org/officeDocument/2006/math">
                    <m:r>
                      <a:rPr lang="en-US" sz="1200" b="0" i="1" kern="1200">
                        <a:solidFill>
                          <a:schemeClr val="tx1"/>
                        </a:solidFill>
                        <a:latin typeface="Cambria Math" panose="02040503050406030204" pitchFamily="18" charset="0"/>
                        <a:ea typeface="+mn-ea"/>
                        <a:cs typeface="+mn-cs"/>
                      </a:rPr>
                      <m:t>𝜇</m:t>
                    </m:r>
                    <m:r>
                      <a:rPr lang="en-US" sz="1200" b="0" i="0" kern="1200">
                        <a:solidFill>
                          <a:schemeClr val="tx1"/>
                        </a:solidFill>
                        <a:latin typeface="Cambria Math" panose="02040503050406030204" pitchFamily="18" charset="0"/>
                        <a:ea typeface="+mn-ea"/>
                        <a:cs typeface="+mn-cs"/>
                      </a:rPr>
                      <m:t>=</m:t>
                    </m:r>
                    <m:r>
                      <a:rPr lang="en-US" sz="1200" b="0" i="0" kern="1200">
                        <a:solidFill>
                          <a:schemeClr val="tx1"/>
                        </a:solidFill>
                        <a:latin typeface="Cambria Math" panose="02040503050406030204" pitchFamily="18" charset="0"/>
                        <a:ea typeface="+mn-ea"/>
                        <a:cs typeface="+mn-cs"/>
                      </a:rPr>
                      <m:t>0</m:t>
                    </m:r>
                    <m:r>
                      <a:rPr lang="en-US" sz="1200" b="0" i="0" kern="1200">
                        <a:solidFill>
                          <a:schemeClr val="tx1"/>
                        </a:solidFill>
                        <a:latin typeface="Cambria Math" panose="02040503050406030204" pitchFamily="18" charset="0"/>
                        <a:ea typeface="+mn-ea"/>
                        <a:cs typeface="+mn-cs"/>
                      </a:rPr>
                      <m:t>.</m:t>
                    </m:r>
                    <m:r>
                      <a:rPr lang="en-US" sz="1200" b="0" i="0" kern="1200">
                        <a:solidFill>
                          <a:schemeClr val="tx1"/>
                        </a:solidFill>
                        <a:latin typeface="Cambria Math" panose="02040503050406030204" pitchFamily="18" charset="0"/>
                        <a:ea typeface="+mn-ea"/>
                        <a:cs typeface="+mn-cs"/>
                      </a:rPr>
                      <m:t>1</m:t>
                    </m:r>
                  </m:oMath>
                </a14:m>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 More realistic condition, introducing shear stresses and non-uniform pressure.</a:t>
                </a:r>
              </a:p>
              <a:p>
                <a:pPr fontAlgn="t"/>
                <a:endParaRPr lang="en-DE" sz="1200" b="1" i="0" kern="1200">
                  <a:solidFill>
                    <a:schemeClr val="tx1"/>
                  </a:solidFill>
                  <a:effectLst/>
                  <a:latin typeface="Calibri" panose="020F0502020204030204" pitchFamily="34" charset="0"/>
                  <a:ea typeface="+mn-ea"/>
                  <a:cs typeface="+mn-cs"/>
                </a:endParaRPr>
              </a:p>
              <a:p>
                <a:pPr fontAlgn="t"/>
                <a:r>
                  <a:rPr lang="en-US" sz="1200" b="1" i="0" kern="1200">
                    <a:solidFill>
                      <a:schemeClr val="tx1"/>
                    </a:solidFill>
                    <a:effectLst/>
                    <a:latin typeface="Calibri" panose="020F0502020204030204" pitchFamily="34" charset="0"/>
                    <a:ea typeface="+mn-ea"/>
                    <a:cs typeface="+mn-cs"/>
                  </a:rPr>
                  <a:t>Tasks:</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Calculate pressure distribution for both friction conditions.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Perform a </a:t>
                </a:r>
                <a:r>
                  <a:rPr lang="en-US" sz="1200" b="1" i="0" kern="1200">
                    <a:solidFill>
                      <a:schemeClr val="tx1"/>
                    </a:solidFill>
                    <a:effectLst/>
                    <a:latin typeface="Calibri" panose="020F0502020204030204" pitchFamily="34" charset="0"/>
                    <a:ea typeface="+mn-ea"/>
                    <a:cs typeface="+mn-cs"/>
                  </a:rPr>
                  <a:t>2D analysis</a:t>
                </a:r>
                <a:r>
                  <a:rPr lang="en-US" sz="1200" b="0" i="0" kern="1200">
                    <a:solidFill>
                      <a:schemeClr val="tx1"/>
                    </a:solidFill>
                    <a:effectLst/>
                    <a:latin typeface="Calibri" panose="020F0502020204030204" pitchFamily="34" charset="0"/>
                    <a:ea typeface="+mn-ea"/>
                    <a:cs typeface="+mn-cs"/>
                  </a:rPr>
                  <a:t> under plane strain assumptions: </a:t>
                </a:r>
              </a:p>
              <a:p>
                <a:pPr marL="628650" lvl="1"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Use equilibrium equations and stress relationships.</a:t>
                </a:r>
              </a:p>
              <a:p>
                <a:pPr marL="628650" lvl="1"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Visualize how friction alters pressure and flow patterns.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Discuss implications for die design and energy requirements.</a:t>
                </a:r>
              </a:p>
              <a:p>
                <a:endParaRPr lang="en-DE"/>
              </a:p>
            </p:txBody>
          </p:sp>
        </mc:Choice>
        <mc:Fallback xmlns="">
          <p:sp>
            <p:nvSpPr>
              <p:cNvPr id="3" name="Notes Placeholder 2"/>
              <p:cNvSpPr>
                <a:spLocks noGrp="1"/>
              </p:cNvSpPr>
              <p:nvPr>
                <p:ph type="body" idx="1"/>
              </p:nvPr>
            </p:nvSpPr>
            <p:spPr/>
            <p:txBody>
              <a:bodyPr/>
              <a:lstStyle/>
              <a:p>
                <a:r>
                  <a:rPr lang="en-US" b="1"/>
                  <a:t>Plain Strain Forging: Problem Statement</a:t>
                </a:r>
                <a:endParaRPr lang="en-DE" b="1"/>
              </a:p>
              <a:p>
                <a:endParaRPr lang="en-DE"/>
              </a:p>
              <a:p>
                <a:pPr fontAlgn="t"/>
                <a:r>
                  <a:rPr lang="en-US" sz="1200" b="1" i="0" kern="1200">
                    <a:solidFill>
                      <a:schemeClr val="tx1"/>
                    </a:solidFill>
                    <a:effectLst/>
                    <a:latin typeface="Calibri" panose="020F0502020204030204" pitchFamily="34" charset="0"/>
                    <a:ea typeface="+mn-ea"/>
                    <a:cs typeface="+mn-cs"/>
                  </a:rPr>
                  <a:t>Context:</a:t>
                </a:r>
                <a:endParaRPr lang="en-US" sz="1200" b="0" i="0" kern="1200">
                  <a:solidFill>
                    <a:schemeClr val="tx1"/>
                  </a:solidFill>
                  <a:effectLst/>
                  <a:latin typeface="Calibri" panose="020F0502020204030204" pitchFamily="34" charset="0"/>
                  <a:ea typeface="+mn-ea"/>
                  <a:cs typeface="+mn-cs"/>
                </a:endParaRPr>
              </a:p>
              <a:p>
                <a:pPr marL="171450" marR="0" lvl="0"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Forging is a manufacturing process where metal is shaped by applying compressive forces, typically using hammers, presses, or dies. It improves material properties by refining grain structure and enhancing strength.</a:t>
                </a:r>
                <a:endParaRPr lang="en-DE"/>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Plane strain </a:t>
                </a:r>
                <a:r>
                  <a:rPr lang="en-DE" sz="1200" b="0" i="0" kern="1200">
                    <a:solidFill>
                      <a:schemeClr val="tx1"/>
                    </a:solidFill>
                    <a:effectLst/>
                    <a:latin typeface="Calibri" panose="020F0502020204030204" pitchFamily="34" charset="0"/>
                    <a:ea typeface="+mn-ea"/>
                    <a:cs typeface="+mn-cs"/>
                  </a:rPr>
                  <a:t>assumption in </a:t>
                </a:r>
                <a:r>
                  <a:rPr lang="en-US"/>
                  <a:t>forging</a:t>
                </a:r>
                <a:r>
                  <a:rPr lang="en-DE"/>
                  <a:t>:</a:t>
                </a:r>
                <a:r>
                  <a:rPr lang="en-US"/>
                  <a:t> </a:t>
                </a:r>
                <a:endParaRPr lang="en-DE"/>
              </a:p>
              <a:p>
                <a:pPr marL="628650" lvl="1" indent="-171450" fontAlgn="t">
                  <a:buFont typeface="Arial" panose="020B0604020202020204" pitchFamily="34" charset="0"/>
                  <a:buChar char="•"/>
                </a:pPr>
                <a:r>
                  <a:rPr lang="en-DE"/>
                  <a:t>Only applicable for a</a:t>
                </a:r>
                <a:r>
                  <a:rPr lang="en-US"/>
                  <a:t> long rectangular </a:t>
                </a:r>
                <a:r>
                  <a:rPr lang="en-DE"/>
                  <a:t>workpiece</a:t>
                </a:r>
                <a:r>
                  <a:rPr lang="en-US"/>
                  <a:t> where the length &gt;&gt; height, width.</a:t>
                </a:r>
                <a:endParaRPr lang="en-DE"/>
              </a:p>
              <a:p>
                <a:pPr marL="628650" marR="0" lvl="1"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t>The center region behaves 2D</a:t>
                </a:r>
                <a:r>
                  <a:rPr lang="en-DE"/>
                  <a:t>, i.e. </a:t>
                </a:r>
                <a:r>
                  <a:rPr lang="en-US" sz="1200" b="0" i="0" kern="1200">
                    <a:solidFill>
                      <a:schemeClr val="tx1"/>
                    </a:solidFill>
                    <a:effectLst/>
                    <a:latin typeface="Calibri" panose="020F0502020204030204" pitchFamily="34" charset="0"/>
                    <a:ea typeface="+mn-ea"/>
                    <a:cs typeface="+mn-cs"/>
                  </a:rPr>
                  <a:t>deformation occurs primarily in two dimensions (x and y), while strain in the third direction (z) is negligible.</a:t>
                </a:r>
                <a:r>
                  <a:rPr lang="en-US"/>
                  <a:t>; ends experience 3D flow.</a:t>
                </a:r>
                <a:endParaRPr lang="en-DE" sz="1200" b="0" i="0" kern="1200">
                  <a:solidFill>
                    <a:schemeClr val="tx1"/>
                  </a:solidFill>
                  <a:effectLst/>
                  <a:latin typeface="Calibri" panose="020F0502020204030204" pitchFamily="34" charset="0"/>
                  <a:ea typeface="+mn-ea"/>
                  <a:cs typeface="+mn-cs"/>
                </a:endParaRPr>
              </a:p>
              <a:p>
                <a:pPr marL="628650" marR="0" lvl="1"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latin typeface="Calibri" panose="020F0502020204030204" pitchFamily="34" charset="0"/>
                    <a:ea typeface="+mn-ea"/>
                    <a:cs typeface="+mn-cs"/>
                  </a:rPr>
                  <a:t>This assumption simplifies analysis because the material flow is constrained, making it ideal for studying stress distribution and pressure requirements.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The dies apply compressive force on the workpiece, and friction at the die-workpiece interface significantly influences pressure distribution and material flow.</a:t>
                </a:r>
              </a:p>
              <a:p>
                <a:pPr fontAlgn="t"/>
                <a:endParaRPr lang="en-DE" sz="1200" b="1" i="0" kern="1200">
                  <a:solidFill>
                    <a:schemeClr val="tx1"/>
                  </a:solidFill>
                  <a:effectLst/>
                  <a:latin typeface="Calibri" panose="020F0502020204030204" pitchFamily="34" charset="0"/>
                  <a:ea typeface="+mn-ea"/>
                  <a:cs typeface="+mn-cs"/>
                </a:endParaRPr>
              </a:p>
              <a:p>
                <a:pPr fontAlgn="t"/>
                <a:r>
                  <a:rPr lang="en-US" sz="1200" b="1" i="0" kern="1200">
                    <a:solidFill>
                      <a:schemeClr val="tx1"/>
                    </a:solidFill>
                    <a:effectLst/>
                    <a:latin typeface="Calibri" panose="020F0502020204030204" pitchFamily="34" charset="0"/>
                    <a:ea typeface="+mn-ea"/>
                    <a:cs typeface="+mn-cs"/>
                  </a:rPr>
                  <a:t>Problem Statement:</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We need to determine the pressure </a:t>
                </a:r>
                <a:r>
                  <a:rPr lang="en-US" sz="1200" b="0" i="0" kern="1200">
                    <a:solidFill>
                      <a:schemeClr val="tx1"/>
                    </a:solidFill>
                    <a:latin typeface="Cambria Math" panose="02040503050406030204" pitchFamily="18" charset="0"/>
                    <a:ea typeface="+mn-ea"/>
                    <a:cs typeface="+mn-cs"/>
                  </a:rPr>
                  <a:t>𝑃</a:t>
                </a:r>
                <a:r>
                  <a:rPr lang="en-US" sz="1200" b="0" i="0" kern="1200">
                    <a:solidFill>
                      <a:schemeClr val="tx1"/>
                    </a:solidFill>
                    <a:effectLst/>
                    <a:latin typeface="Calibri" panose="020F0502020204030204" pitchFamily="34" charset="0"/>
                    <a:ea typeface="+mn-ea"/>
                    <a:cs typeface="+mn-cs"/>
                  </a:rPr>
                  <a:t>along the entire contact surface between the die and the workpiece.</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Two cases are considered: </a:t>
                </a:r>
              </a:p>
              <a:p>
                <a:pPr marL="628650" lvl="1"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Frictionless contact (</a:t>
                </a:r>
                <a:r>
                  <a:rPr lang="en-US" sz="1200" b="0" i="0" kern="1200">
                    <a:solidFill>
                      <a:schemeClr val="tx1"/>
                    </a:solidFill>
                    <a:latin typeface="Cambria Math" panose="02040503050406030204" pitchFamily="18" charset="0"/>
                    <a:ea typeface="+mn-ea"/>
                    <a:cs typeface="+mn-cs"/>
                  </a:rPr>
                  <a:t>𝜇=0</a:t>
                </a:r>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 Idealized scenario for baseline analysis.</a:t>
                </a:r>
              </a:p>
              <a:p>
                <a:pPr marL="628650" lvl="1" indent="-171450" fontAlgn="t">
                  <a:buFont typeface="Arial" panose="020B0604020202020204" pitchFamily="34" charset="0"/>
                  <a:buChar char="•"/>
                </a:pPr>
                <a:r>
                  <a:rPr lang="en-US" sz="1200" b="1" i="0" kern="1200">
                    <a:solidFill>
                      <a:schemeClr val="tx1"/>
                    </a:solidFill>
                    <a:effectLst/>
                    <a:latin typeface="Calibri" panose="020F0502020204030204" pitchFamily="34" charset="0"/>
                    <a:ea typeface="+mn-ea"/>
                    <a:cs typeface="+mn-cs"/>
                  </a:rPr>
                  <a:t>Frictional contact (</a:t>
                </a:r>
                <a:r>
                  <a:rPr lang="en-US" sz="1200" b="0" i="0" kern="1200">
                    <a:solidFill>
                      <a:schemeClr val="tx1"/>
                    </a:solidFill>
                    <a:latin typeface="Cambria Math" panose="02040503050406030204" pitchFamily="18" charset="0"/>
                    <a:ea typeface="+mn-ea"/>
                    <a:cs typeface="+mn-cs"/>
                  </a:rPr>
                  <a:t>𝜇=0.1</a:t>
                </a:r>
                <a:r>
                  <a:rPr lang="en-US" sz="1200" b="1" i="0" kern="1200">
                    <a:solidFill>
                      <a:schemeClr val="tx1"/>
                    </a:solidFill>
                    <a:effectLst/>
                    <a:latin typeface="Calibri" panose="020F0502020204030204" pitchFamily="34" charset="0"/>
                    <a:ea typeface="+mn-ea"/>
                    <a:cs typeface="+mn-cs"/>
                  </a:rPr>
                  <a:t>)</a:t>
                </a:r>
                <a:r>
                  <a:rPr lang="en-US" sz="1200" b="0" i="0" kern="1200">
                    <a:solidFill>
                      <a:schemeClr val="tx1"/>
                    </a:solidFill>
                    <a:effectLst/>
                    <a:latin typeface="Calibri" panose="020F0502020204030204" pitchFamily="34" charset="0"/>
                    <a:ea typeface="+mn-ea"/>
                    <a:cs typeface="+mn-cs"/>
                  </a:rPr>
                  <a:t>: More realistic condition, introducing shear stresses and non-uniform pressure.</a:t>
                </a:r>
              </a:p>
              <a:p>
                <a:pPr fontAlgn="t"/>
                <a:endParaRPr lang="en-DE" sz="1200" b="1" i="0" kern="1200">
                  <a:solidFill>
                    <a:schemeClr val="tx1"/>
                  </a:solidFill>
                  <a:effectLst/>
                  <a:latin typeface="Calibri" panose="020F0502020204030204" pitchFamily="34" charset="0"/>
                  <a:ea typeface="+mn-ea"/>
                  <a:cs typeface="+mn-cs"/>
                </a:endParaRPr>
              </a:p>
              <a:p>
                <a:pPr fontAlgn="t"/>
                <a:r>
                  <a:rPr lang="en-US" sz="1200" b="1" i="0" kern="1200">
                    <a:solidFill>
                      <a:schemeClr val="tx1"/>
                    </a:solidFill>
                    <a:effectLst/>
                    <a:latin typeface="Calibri" panose="020F0502020204030204" pitchFamily="34" charset="0"/>
                    <a:ea typeface="+mn-ea"/>
                    <a:cs typeface="+mn-cs"/>
                  </a:rPr>
                  <a:t>Tasks:</a:t>
                </a:r>
                <a:endParaRPr lang="en-US" sz="1200" b="0" i="0" kern="1200">
                  <a:solidFill>
                    <a:schemeClr val="tx1"/>
                  </a:solidFill>
                  <a:effectLst/>
                  <a:latin typeface="Calibri" panose="020F0502020204030204" pitchFamily="34" charset="0"/>
                  <a:ea typeface="+mn-ea"/>
                  <a:cs typeface="+mn-cs"/>
                </a:endParaRP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Calculate pressure distribution for both friction conditions.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Perform a </a:t>
                </a:r>
                <a:r>
                  <a:rPr lang="en-US" sz="1200" b="1" i="0" kern="1200">
                    <a:solidFill>
                      <a:schemeClr val="tx1"/>
                    </a:solidFill>
                    <a:effectLst/>
                    <a:latin typeface="Calibri" panose="020F0502020204030204" pitchFamily="34" charset="0"/>
                    <a:ea typeface="+mn-ea"/>
                    <a:cs typeface="+mn-cs"/>
                  </a:rPr>
                  <a:t>2D analysis</a:t>
                </a:r>
                <a:r>
                  <a:rPr lang="en-US" sz="1200" b="0" i="0" kern="1200">
                    <a:solidFill>
                      <a:schemeClr val="tx1"/>
                    </a:solidFill>
                    <a:effectLst/>
                    <a:latin typeface="Calibri" panose="020F0502020204030204" pitchFamily="34" charset="0"/>
                    <a:ea typeface="+mn-ea"/>
                    <a:cs typeface="+mn-cs"/>
                  </a:rPr>
                  <a:t> under plane strain assumptions: </a:t>
                </a:r>
              </a:p>
              <a:p>
                <a:pPr marL="628650" lvl="1"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Use equilibrium equations and stress relationships.</a:t>
                </a:r>
              </a:p>
              <a:p>
                <a:pPr marL="628650" lvl="1"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Visualize how friction alters pressure and flow patterns.</a:t>
                </a:r>
              </a:p>
              <a:p>
                <a:pPr marL="171450" indent="-171450" fontAlgn="t">
                  <a:buFont typeface="Arial" panose="020B0604020202020204" pitchFamily="34" charset="0"/>
                  <a:buChar char="•"/>
                </a:pPr>
                <a:r>
                  <a:rPr lang="en-US" sz="1200" b="0" i="0" kern="1200">
                    <a:solidFill>
                      <a:schemeClr val="tx1"/>
                    </a:solidFill>
                    <a:effectLst/>
                    <a:latin typeface="Calibri" panose="020F0502020204030204" pitchFamily="34" charset="0"/>
                    <a:ea typeface="+mn-ea"/>
                    <a:cs typeface="+mn-cs"/>
                  </a:rPr>
                  <a:t>Discuss implications for die design and energy requirements.</a:t>
                </a:r>
              </a:p>
              <a:p>
                <a:endParaRPr lang="en-DE"/>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3086522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0380E-83C5-CB84-7A6D-6E425D2C32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B3BFA-7A9D-A17B-A1DB-B93F46BD0150}"/>
              </a:ext>
            </a:extLst>
          </p:cNvPr>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AC796AB3-42FB-C192-57D9-3286E6ABDD71}"/>
                  </a:ext>
                </a:extLst>
              </p:cNvPr>
              <p:cNvSpPr>
                <a:spLocks noGrp="1"/>
              </p:cNvSpPr>
              <p:nvPr>
                <p:ph type="body" idx="1"/>
              </p:nvPr>
            </p:nvSpPr>
            <p:spPr/>
            <p:txBody>
              <a:bodyPr/>
              <a:lstStyle/>
              <a:p>
                <a:r>
                  <a:rPr lang="en-US" b="1"/>
                  <a:t>Plain Strain Forging: </a:t>
                </a:r>
                <a:r>
                  <a:rPr lang="en-DE" b="1"/>
                  <a:t>Analytical Solution</a:t>
                </a:r>
              </a:p>
              <a:p>
                <a:endParaRPr lang="en-DE"/>
              </a:p>
              <a:p>
                <a:r>
                  <a:rPr lang="en-US"/>
                  <a:t>This slide shows how the classical exponential pressure distribution in forging is derived using the slab method. The result provides a benchmark for validating FEM contact and plasticity models.</a:t>
                </a:r>
                <a:endParaRPr lang="en-DE"/>
              </a:p>
              <a:p>
                <a:endParaRPr lang="en-DE"/>
              </a:p>
              <a:p>
                <a:r>
                  <a:rPr lang="en-US" b="1"/>
                  <a:t>Geometry and Assumptions</a:t>
                </a:r>
              </a:p>
              <a:p>
                <a:pPr marL="171450" indent="-171450">
                  <a:buFont typeface="Arial" panose="020B0604020202020204" pitchFamily="34" charset="0"/>
                  <a:buChar char="•"/>
                </a:pPr>
                <a:r>
                  <a:rPr lang="en-US"/>
                  <a:t>We consider plane-strain compression of a strip with half-width </a:t>
                </a:r>
                <a14:m>
                  <m:oMath xmlns:m="http://schemas.openxmlformats.org/officeDocument/2006/math">
                    <m:r>
                      <a:rPr lang="en-US" sz="1200" b="0" i="1" kern="1200">
                        <a:solidFill>
                          <a:schemeClr val="tx1"/>
                        </a:solidFill>
                        <a:latin typeface="Cambria Math" panose="02040503050406030204" pitchFamily="18" charset="0"/>
                        <a:ea typeface="+mn-ea"/>
                        <a:cs typeface="+mn-cs"/>
                      </a:rPr>
                      <m:t>𝑎</m:t>
                    </m:r>
                  </m:oMath>
                </a14:m>
                <a:r>
                  <a:rPr lang="en-US"/>
                  <a:t>and thickness </a:t>
                </a:r>
                <a14:m>
                  <m:oMath xmlns:m="http://schemas.openxmlformats.org/officeDocument/2006/math">
                    <m:r>
                      <a:rPr lang="en-US" sz="1200" b="0" i="1" kern="1200">
                        <a:solidFill>
                          <a:schemeClr val="tx1"/>
                        </a:solidFill>
                        <a:latin typeface="Cambria Math" panose="02040503050406030204" pitchFamily="18" charset="0"/>
                        <a:ea typeface="+mn-ea"/>
                        <a:cs typeface="+mn-cs"/>
                      </a:rPr>
                      <m:t>h</m:t>
                    </m:r>
                  </m:oMath>
                </a14:m>
                <a:r>
                  <a:rPr lang="en-US"/>
                  <a:t>. The dies are rigid and flat, and friction follows Coulomb’s law. The material is rigid–perfectly plastic and obeys von Mises yielding.</a:t>
                </a:r>
              </a:p>
              <a:p>
                <a:pPr marL="171450" indent="-171450">
                  <a:buFont typeface="Arial" panose="020B0604020202020204" pitchFamily="34" charset="0"/>
                  <a:buChar char="•"/>
                </a:pPr>
                <a:r>
                  <a:rPr lang="en-US"/>
                  <a:t>The slab method assumes the geometry is fixed during a small deformation increment, so the thickness </a:t>
                </a:r>
                <a14:m>
                  <m:oMath xmlns:m="http://schemas.openxmlformats.org/officeDocument/2006/math">
                    <m:r>
                      <a:rPr lang="en-US" sz="1200" b="0" i="1" kern="1200">
                        <a:solidFill>
                          <a:schemeClr val="tx1"/>
                        </a:solidFill>
                        <a:latin typeface="Cambria Math" panose="02040503050406030204" pitchFamily="18" charset="0"/>
                        <a:ea typeface="+mn-ea"/>
                        <a:cs typeface="+mn-cs"/>
                      </a:rPr>
                      <m:t>h</m:t>
                    </m:r>
                  </m:oMath>
                </a14:m>
                <a:r>
                  <a:rPr lang="en-US"/>
                  <a:t>is treated as constant.</a:t>
                </a:r>
              </a:p>
              <a:p>
                <a:endParaRPr lang="en-DE"/>
              </a:p>
              <a:p>
                <a:r>
                  <a:rPr lang="en-US" b="1"/>
                  <a:t>Yield Condition</a:t>
                </a:r>
              </a:p>
              <a:p>
                <a:r>
                  <a:rPr lang="en-US"/>
                  <a:t>Under plane strain, the von Mises yield criterion reduces to a simple linear relation between longitudinal stress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𝑥</m:t>
                        </m:r>
                      </m:sub>
                    </m:sSub>
                  </m:oMath>
                </a14:m>
                <a:r>
                  <a:rPr lang="en-US"/>
                  <a:t>and die pressure </a:t>
                </a:r>
                <a14:m>
                  <m:oMath xmlns:m="http://schemas.openxmlformats.org/officeDocument/2006/math">
                    <m:r>
                      <a:rPr lang="en-US" sz="1200" b="0" i="1" kern="1200">
                        <a:solidFill>
                          <a:schemeClr val="tx1"/>
                        </a:solidFill>
                        <a:latin typeface="Cambria Math" panose="02040503050406030204" pitchFamily="18" charset="0"/>
                        <a:ea typeface="+mn-ea"/>
                        <a:cs typeface="+mn-cs"/>
                      </a:rPr>
                      <m:t>𝑃</m:t>
                    </m:r>
                  </m:oMath>
                </a14:m>
                <a:r>
                  <a:rPr lang="en-US"/>
                  <a:t>:</a:t>
                </a:r>
              </a:p>
              <a:p>
                <a:pPr/>
                <a14:m>
                  <m:oMathPara xmlns:m="http://schemas.openxmlformats.org/officeDocument/2006/math">
                    <m:oMathParaPr>
                      <m:jc m:val="centerGroup"/>
                    </m:oMathParaPr>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𝑥</m:t>
                          </m:r>
                        </m:sub>
                      </m:sSub>
                      <m:r>
                        <a:rPr lang="ar-AE" sz="1200" b="0" i="0" kern="1200">
                          <a:solidFill>
                            <a:schemeClr val="tx1"/>
                          </a:solidFill>
                          <a:latin typeface="Cambria Math" panose="02040503050406030204" pitchFamily="18" charset="0"/>
                          <a:ea typeface="+mn-ea"/>
                          <a:cs typeface="+mn-cs"/>
                        </a:rPr>
                        <m:t>+</m:t>
                      </m:r>
                      <m:r>
                        <a:rPr lang="ar-AE" sz="1200" b="0" i="1" kern="1200">
                          <a:solidFill>
                            <a:schemeClr val="tx1"/>
                          </a:solidFill>
                          <a:latin typeface="Cambria Math" panose="02040503050406030204" pitchFamily="18" charset="0"/>
                          <a:ea typeface="+mn-ea"/>
                          <a:cs typeface="+mn-cs"/>
                        </a:rPr>
                        <m:t>𝑃</m:t>
                      </m:r>
                      <m:r>
                        <a:rPr lang="ar-AE" sz="1200" b="0" i="0" kern="1200">
                          <a:solidFill>
                            <a:schemeClr val="tx1"/>
                          </a:solidFill>
                          <a:latin typeface="Cambria Math" panose="02040503050406030204" pitchFamily="18" charset="0"/>
                          <a:ea typeface="+mn-ea"/>
                          <a:cs typeface="+mn-cs"/>
                        </a:rPr>
                        <m:t>=</m:t>
                      </m:r>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num>
                        <m:den>
                          <m:rad>
                            <m:radPr>
                              <m:degHide m:val="on"/>
                              <m:ctrlPr>
                                <a:rPr lang="ar-AE" sz="1200" b="0" i="1" kern="1200">
                                  <a:solidFill>
                                    <a:schemeClr val="tx1"/>
                                  </a:solidFill>
                                  <a:latin typeface="Cambria Math" panose="02040503050406030204" pitchFamily="18" charset="0"/>
                                  <a:ea typeface="+mn-ea"/>
                                  <a:cs typeface="+mn-cs"/>
                                </a:rPr>
                              </m:ctrlPr>
                            </m:radPr>
                            <m:deg/>
                            <m:e>
                              <m:r>
                                <a:rPr lang="ar-AE" sz="1200" b="0" i="0" kern="1200">
                                  <a:solidFill>
                                    <a:schemeClr val="tx1"/>
                                  </a:solidFill>
                                  <a:latin typeface="Cambria Math" panose="02040503050406030204" pitchFamily="18" charset="0"/>
                                  <a:ea typeface="+mn-ea"/>
                                  <a:cs typeface="+mn-cs"/>
                                </a:rPr>
                                <m:t>3</m:t>
                              </m:r>
                            </m:e>
                          </m:rad>
                        </m:den>
                      </m:f>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0" kern="1200">
                              <a:solidFill>
                                <a:schemeClr val="tx1"/>
                              </a:solidFill>
                              <a:latin typeface="Cambria Math" panose="02040503050406030204" pitchFamily="18" charset="0"/>
                              <a:ea typeface="+mn-ea"/>
                              <a:cs typeface="+mn-cs"/>
                            </a:rPr>
                            <m:t>0</m:t>
                          </m:r>
                        </m:sub>
                      </m:sSub>
                    </m:oMath>
                  </m:oMathPara>
                </a14:m>
                <a:endParaRPr lang="ar-AE"/>
              </a:p>
              <a:p>
                <a:r>
                  <a:rPr lang="en-US"/>
                  <a:t>This equation is critical—it closes the problem by linking internal stress to contact pressure.</a:t>
                </a:r>
              </a:p>
              <a:p>
                <a:endParaRPr lang="en-DE"/>
              </a:p>
              <a:p>
                <a:r>
                  <a:rPr lang="en-US" b="1"/>
                  <a:t>Slab Equilibrium</a:t>
                </a:r>
              </a:p>
              <a:p>
                <a:r>
                  <a:rPr lang="en-US"/>
                  <a:t>We isolate a thin vertical slab of width </a:t>
                </a:r>
                <a14:m>
                  <m:oMath xmlns:m="http://schemas.openxmlformats.org/officeDocument/2006/math">
                    <m:r>
                      <a:rPr lang="en-US" sz="1200" b="0" i="1" kern="1200">
                        <a:solidFill>
                          <a:schemeClr val="tx1"/>
                        </a:solidFill>
                        <a:latin typeface="Cambria Math" panose="02040503050406030204" pitchFamily="18" charset="0"/>
                        <a:ea typeface="+mn-ea"/>
                        <a:cs typeface="+mn-cs"/>
                      </a:rPr>
                      <m:t>𝑑𝑥</m:t>
                    </m:r>
                  </m:oMath>
                </a14:m>
                <a:r>
                  <a:rPr lang="en-US"/>
                  <a:t>.</a:t>
                </a:r>
                <a:br>
                  <a:rPr lang="en-US"/>
                </a:br>
                <a:r>
                  <a:rPr lang="en-US"/>
                  <a:t>Horizontal force equilibrium requires the gradient of longitudinal stress to be balanced by friction acting on the top and bottom surfaces:</a:t>
                </a:r>
              </a:p>
              <a:p>
                <a:pPr/>
                <a14:m>
                  <m:oMathPara xmlns:m="http://schemas.openxmlformats.org/officeDocument/2006/math">
                    <m:oMathParaPr>
                      <m:jc m:val="centerGroup"/>
                    </m:oMathParaPr>
                    <m:oMath xmlns:m="http://schemas.openxmlformats.org/officeDocument/2006/math">
                      <m:f>
                        <m:fPr>
                          <m:ctrlPr>
                            <a:rPr lang="ar-AE" sz="1200" b="0" i="1" kern="1200">
                              <a:solidFill>
                                <a:schemeClr val="tx1"/>
                              </a:solidFill>
                              <a:latin typeface="Cambria Math" panose="02040503050406030204" pitchFamily="18" charset="0"/>
                              <a:ea typeface="+mn-ea"/>
                              <a:cs typeface="+mn-cs"/>
                            </a:rPr>
                          </m:ctrlPr>
                        </m:fPr>
                        <m:num>
                          <m:r>
                            <a:rPr lang="ar-AE" sz="1200" b="0" i="1" kern="1200">
                              <a:solidFill>
                                <a:schemeClr val="tx1"/>
                              </a:solidFill>
                              <a:latin typeface="Cambria Math" panose="02040503050406030204" pitchFamily="18" charset="0"/>
                              <a:ea typeface="+mn-ea"/>
                              <a:cs typeface="+mn-cs"/>
                            </a:rPr>
                            <m:t>𝑑</m:t>
                          </m:r>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𝑥</m:t>
                              </m:r>
                            </m:sub>
                          </m:sSub>
                        </m:num>
                        <m:den>
                          <m:r>
                            <a:rPr lang="ar-AE" sz="1200" b="0" i="1" kern="1200">
                              <a:solidFill>
                                <a:schemeClr val="tx1"/>
                              </a:solidFill>
                              <a:latin typeface="Cambria Math" panose="02040503050406030204" pitchFamily="18" charset="0"/>
                              <a:ea typeface="+mn-ea"/>
                              <a:cs typeface="+mn-cs"/>
                            </a:rPr>
                            <m:t>𝑑𝑥</m:t>
                          </m:r>
                        </m:den>
                      </m:f>
                      <m:r>
                        <a:rPr lang="ar-AE" sz="1200" b="0" i="0" kern="1200">
                          <a:solidFill>
                            <a:schemeClr val="tx1"/>
                          </a:solidFill>
                          <a:latin typeface="Cambria Math" panose="02040503050406030204" pitchFamily="18" charset="0"/>
                          <a:ea typeface="+mn-ea"/>
                          <a:cs typeface="+mn-cs"/>
                        </a:rPr>
                        <m:t>=−</m:t>
                      </m:r>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r>
                            <a:rPr lang="ar-AE" sz="1200" b="0" i="1" kern="1200">
                              <a:solidFill>
                                <a:schemeClr val="tx1"/>
                              </a:solidFill>
                              <a:latin typeface="Cambria Math" panose="02040503050406030204" pitchFamily="18" charset="0"/>
                              <a:ea typeface="+mn-ea"/>
                              <a:cs typeface="+mn-cs"/>
                            </a:rPr>
                            <m:t>𝜇</m:t>
                          </m:r>
                        </m:num>
                        <m:den>
                          <m:r>
                            <a:rPr lang="ar-AE" sz="1200" b="0" i="1" kern="1200">
                              <a:solidFill>
                                <a:schemeClr val="tx1"/>
                              </a:solidFill>
                              <a:latin typeface="Cambria Math" panose="02040503050406030204" pitchFamily="18" charset="0"/>
                              <a:ea typeface="+mn-ea"/>
                              <a:cs typeface="+mn-cs"/>
                            </a:rPr>
                            <m:t>h</m:t>
                          </m:r>
                        </m:den>
                      </m:f>
                      <m:r>
                        <a:rPr lang="ar-AE" sz="1200" b="0" i="1" kern="1200">
                          <a:solidFill>
                            <a:schemeClr val="tx1"/>
                          </a:solidFill>
                          <a:latin typeface="Cambria Math" panose="02040503050406030204" pitchFamily="18" charset="0"/>
                          <a:ea typeface="+mn-ea"/>
                          <a:cs typeface="+mn-cs"/>
                        </a:rPr>
                        <m:t>𝑃</m:t>
                      </m:r>
                    </m:oMath>
                  </m:oMathPara>
                </a14:m>
                <a:endParaRPr lang="ar-AE"/>
              </a:p>
              <a:p>
                <a:r>
                  <a:rPr lang="en-US"/>
                  <a:t>The factor of 2 accounts for friction on both dies.</a:t>
                </a:r>
              </a:p>
              <a:p>
                <a:endParaRPr lang="en-DE"/>
              </a:p>
              <a:p>
                <a:r>
                  <a:rPr lang="en-US" b="1"/>
                  <a:t>Governing Differential Equation</a:t>
                </a:r>
              </a:p>
              <a:p>
                <a:r>
                  <a:rPr lang="en-US"/>
                  <a:t>Substituting the yield condition into the equilibrium equation eliminates </a:t>
                </a: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1" kern="1200">
                            <a:solidFill>
                              <a:schemeClr val="tx1"/>
                            </a:solidFill>
                            <a:latin typeface="Cambria Math" panose="02040503050406030204" pitchFamily="18" charset="0"/>
                            <a:ea typeface="+mn-ea"/>
                            <a:cs typeface="+mn-cs"/>
                          </a:rPr>
                          <m:t>𝑥</m:t>
                        </m:r>
                      </m:sub>
                    </m:sSub>
                  </m:oMath>
                </a14:m>
                <a:r>
                  <a:rPr lang="en-US"/>
                  <a:t>and yields:</a:t>
                </a:r>
              </a:p>
              <a:p>
                <a:pPr/>
                <a14:m>
                  <m:oMathPara xmlns:m="http://schemas.openxmlformats.org/officeDocument/2006/math">
                    <m:oMathParaPr>
                      <m:jc m:val="centerGroup"/>
                    </m:oMathParaPr>
                    <m:oMath xmlns:m="http://schemas.openxmlformats.org/officeDocument/2006/math">
                      <m:f>
                        <m:fPr>
                          <m:ctrlPr>
                            <a:rPr lang="ar-AE" sz="1200" b="0" i="1" kern="1200">
                              <a:solidFill>
                                <a:schemeClr val="tx1"/>
                              </a:solidFill>
                              <a:latin typeface="Cambria Math" panose="02040503050406030204" pitchFamily="18" charset="0"/>
                              <a:ea typeface="+mn-ea"/>
                              <a:cs typeface="+mn-cs"/>
                            </a:rPr>
                          </m:ctrlPr>
                        </m:fPr>
                        <m:num>
                          <m:r>
                            <a:rPr lang="ar-AE" sz="1200" b="0" i="1" kern="1200">
                              <a:solidFill>
                                <a:schemeClr val="tx1"/>
                              </a:solidFill>
                              <a:latin typeface="Cambria Math" panose="02040503050406030204" pitchFamily="18" charset="0"/>
                              <a:ea typeface="+mn-ea"/>
                              <a:cs typeface="+mn-cs"/>
                            </a:rPr>
                            <m:t>𝑑𝑃</m:t>
                          </m:r>
                        </m:num>
                        <m:den>
                          <m:r>
                            <a:rPr lang="ar-AE" sz="1200" b="0" i="1" kern="1200">
                              <a:solidFill>
                                <a:schemeClr val="tx1"/>
                              </a:solidFill>
                              <a:latin typeface="Cambria Math" panose="02040503050406030204" pitchFamily="18" charset="0"/>
                              <a:ea typeface="+mn-ea"/>
                              <a:cs typeface="+mn-cs"/>
                            </a:rPr>
                            <m:t>𝑑𝑥</m:t>
                          </m:r>
                        </m:den>
                      </m:f>
                      <m:r>
                        <a:rPr lang="ar-AE" sz="1200" b="0" i="0" kern="1200">
                          <a:solidFill>
                            <a:schemeClr val="tx1"/>
                          </a:solidFill>
                          <a:latin typeface="Cambria Math" panose="02040503050406030204" pitchFamily="18" charset="0"/>
                          <a:ea typeface="+mn-ea"/>
                          <a:cs typeface="+mn-cs"/>
                        </a:rPr>
                        <m:t>=</m:t>
                      </m:r>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r>
                            <a:rPr lang="ar-AE" sz="1200" b="0" i="1" kern="1200">
                              <a:solidFill>
                                <a:schemeClr val="tx1"/>
                              </a:solidFill>
                              <a:latin typeface="Cambria Math" panose="02040503050406030204" pitchFamily="18" charset="0"/>
                              <a:ea typeface="+mn-ea"/>
                              <a:cs typeface="+mn-cs"/>
                            </a:rPr>
                            <m:t>𝜇</m:t>
                          </m:r>
                        </m:num>
                        <m:den>
                          <m:r>
                            <a:rPr lang="ar-AE" sz="1200" b="0" i="1" kern="1200">
                              <a:solidFill>
                                <a:schemeClr val="tx1"/>
                              </a:solidFill>
                              <a:latin typeface="Cambria Math" panose="02040503050406030204" pitchFamily="18" charset="0"/>
                              <a:ea typeface="+mn-ea"/>
                              <a:cs typeface="+mn-cs"/>
                            </a:rPr>
                            <m:t>h</m:t>
                          </m:r>
                        </m:den>
                      </m:f>
                      <m:r>
                        <a:rPr lang="ar-AE" sz="1200" b="0" i="1" kern="1200">
                          <a:solidFill>
                            <a:schemeClr val="tx1"/>
                          </a:solidFill>
                          <a:latin typeface="Cambria Math" panose="02040503050406030204" pitchFamily="18" charset="0"/>
                          <a:ea typeface="+mn-ea"/>
                          <a:cs typeface="+mn-cs"/>
                        </a:rPr>
                        <m:t>𝑃</m:t>
                      </m:r>
                    </m:oMath>
                  </m:oMathPara>
                </a14:m>
                <a:endParaRPr lang="ar-AE"/>
              </a:p>
              <a:p>
                <a:r>
                  <a:rPr lang="en-US"/>
                  <a:t>This is a first-order linear differential equation.</a:t>
                </a:r>
              </a:p>
              <a:p>
                <a:endParaRPr lang="en-DE"/>
              </a:p>
              <a:p>
                <a:r>
                  <a:rPr lang="en-DE" b="1"/>
                  <a:t>B</a:t>
                </a:r>
                <a:r>
                  <a:rPr lang="en-US" b="1" err="1"/>
                  <a:t>oundary</a:t>
                </a:r>
                <a:r>
                  <a:rPr lang="en-US" b="1"/>
                  <a:t> Condition</a:t>
                </a:r>
              </a:p>
              <a:p>
                <a:r>
                  <a:rPr lang="en-US"/>
                  <a:t>At the free edge </a:t>
                </a:r>
                <a14:m>
                  <m:oMath xmlns:m="http://schemas.openxmlformats.org/officeDocument/2006/math">
                    <m:r>
                      <a:rPr lang="en-US" sz="1200" b="0" i="1" kern="1200">
                        <a:solidFill>
                          <a:schemeClr val="tx1"/>
                        </a:solidFill>
                        <a:latin typeface="Cambria Math" panose="02040503050406030204" pitchFamily="18" charset="0"/>
                        <a:ea typeface="+mn-ea"/>
                        <a:cs typeface="+mn-cs"/>
                      </a:rPr>
                      <m:t>𝑥</m:t>
                    </m:r>
                    <m:r>
                      <a:rPr lang="en-US" sz="1200" b="0" i="0" kern="1200">
                        <a:solidFill>
                          <a:schemeClr val="tx1"/>
                        </a:solidFill>
                        <a:latin typeface="Cambria Math" panose="02040503050406030204" pitchFamily="18" charset="0"/>
                        <a:ea typeface="+mn-ea"/>
                        <a:cs typeface="+mn-cs"/>
                      </a:rPr>
                      <m:t>=</m:t>
                    </m:r>
                    <m:r>
                      <a:rPr lang="en-US" sz="1200" b="0" i="1" kern="1200">
                        <a:solidFill>
                          <a:schemeClr val="tx1"/>
                        </a:solidFill>
                        <a:latin typeface="Cambria Math" panose="02040503050406030204" pitchFamily="18" charset="0"/>
                        <a:ea typeface="+mn-ea"/>
                        <a:cs typeface="+mn-cs"/>
                      </a:rPr>
                      <m:t>𝑎</m:t>
                    </m:r>
                  </m:oMath>
                </a14:m>
                <a:r>
                  <a:rPr lang="en-US"/>
                  <a:t>, there is no longitudinal stress, so the pressure equals the plane-strain yield pressure:</a:t>
                </a:r>
              </a:p>
              <a:p>
                <a:pPr/>
                <a14:m>
                  <m:oMathPara xmlns:m="http://schemas.openxmlformats.org/officeDocument/2006/math">
                    <m:oMathParaPr>
                      <m:jc m:val="centerGroup"/>
                    </m:oMathParaPr>
                    <m:oMath xmlns:m="http://schemas.openxmlformats.org/officeDocument/2006/math">
                      <m:r>
                        <a:rPr lang="en-US" sz="1200" b="0" i="1" kern="1200">
                          <a:solidFill>
                            <a:schemeClr val="tx1"/>
                          </a:solidFill>
                          <a:latin typeface="Cambria Math" panose="02040503050406030204" pitchFamily="18" charset="0"/>
                          <a:ea typeface="+mn-ea"/>
                          <a:cs typeface="+mn-cs"/>
                        </a:rPr>
                        <m:t>𝑃</m:t>
                      </m:r>
                      <m:d>
                        <m:dPr>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𝑎</m:t>
                          </m:r>
                        </m:e>
                      </m:d>
                      <m:r>
                        <a:rPr lang="ar-AE" sz="1200" b="0" i="0" kern="1200">
                          <a:solidFill>
                            <a:schemeClr val="tx1"/>
                          </a:solidFill>
                          <a:latin typeface="Cambria Math" panose="02040503050406030204" pitchFamily="18" charset="0"/>
                          <a:ea typeface="+mn-ea"/>
                          <a:cs typeface="+mn-cs"/>
                        </a:rPr>
                        <m:t>=</m:t>
                      </m:r>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num>
                        <m:den>
                          <m:rad>
                            <m:radPr>
                              <m:degHide m:val="on"/>
                              <m:ctrlPr>
                                <a:rPr lang="ar-AE" sz="1200" b="0" i="1" kern="1200">
                                  <a:solidFill>
                                    <a:schemeClr val="tx1"/>
                                  </a:solidFill>
                                  <a:latin typeface="Cambria Math" panose="02040503050406030204" pitchFamily="18" charset="0"/>
                                  <a:ea typeface="+mn-ea"/>
                                  <a:cs typeface="+mn-cs"/>
                                </a:rPr>
                              </m:ctrlPr>
                            </m:radPr>
                            <m:deg/>
                            <m:e>
                              <m:r>
                                <a:rPr lang="ar-AE" sz="1200" b="0" i="0" kern="1200">
                                  <a:solidFill>
                                    <a:schemeClr val="tx1"/>
                                  </a:solidFill>
                                  <a:latin typeface="Cambria Math" panose="02040503050406030204" pitchFamily="18" charset="0"/>
                                  <a:ea typeface="+mn-ea"/>
                                  <a:cs typeface="+mn-cs"/>
                                </a:rPr>
                                <m:t>3</m:t>
                              </m:r>
                            </m:e>
                          </m:rad>
                        </m:den>
                      </m:f>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0" kern="1200">
                              <a:solidFill>
                                <a:schemeClr val="tx1"/>
                              </a:solidFill>
                              <a:latin typeface="Cambria Math" panose="02040503050406030204" pitchFamily="18" charset="0"/>
                              <a:ea typeface="+mn-ea"/>
                              <a:cs typeface="+mn-cs"/>
                            </a:rPr>
                            <m:t>0</m:t>
                          </m:r>
                        </m:sub>
                      </m:sSub>
                    </m:oMath>
                  </m:oMathPara>
                </a14:m>
                <a:endParaRPr lang="ar-AE"/>
              </a:p>
              <a:p>
                <a:endParaRPr lang="en-DE"/>
              </a:p>
              <a:p>
                <a:r>
                  <a:rPr lang="en-US" b="1"/>
                  <a:t>Final Solution</a:t>
                </a:r>
              </a:p>
              <a:p>
                <a:r>
                  <a:rPr lang="en-US"/>
                  <a:t>Integrating the equation with this boundary condition gives the exponential pressure distribution:</a:t>
                </a:r>
              </a:p>
              <a:p>
                <a:pPr/>
                <a14:m>
                  <m:oMathPara xmlns:m="http://schemas.openxmlformats.org/officeDocument/2006/math">
                    <m:oMathParaPr>
                      <m:jc m:val="centerGroup"/>
                    </m:oMathParaPr>
                    <m:oMath xmlns:m="http://schemas.openxmlformats.org/officeDocument/2006/math">
                      <m:r>
                        <a:rPr lang="en-US" sz="1200" b="0" i="1" kern="1200">
                          <a:solidFill>
                            <a:schemeClr val="tx1"/>
                          </a:solidFill>
                          <a:latin typeface="Cambria Math" panose="02040503050406030204" pitchFamily="18" charset="0"/>
                          <a:ea typeface="+mn-ea"/>
                          <a:cs typeface="+mn-cs"/>
                        </a:rPr>
                        <m:t>𝑃</m:t>
                      </m:r>
                      <m:d>
                        <m:dPr>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d>
                      <m:r>
                        <a:rPr lang="ar-AE" sz="1200" b="0" i="0" kern="1200">
                          <a:solidFill>
                            <a:schemeClr val="tx1"/>
                          </a:solidFill>
                          <a:latin typeface="Cambria Math" panose="02040503050406030204" pitchFamily="18" charset="0"/>
                          <a:ea typeface="+mn-ea"/>
                          <a:cs typeface="+mn-cs"/>
                        </a:rPr>
                        <m:t>=</m:t>
                      </m:r>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num>
                        <m:den>
                          <m:rad>
                            <m:radPr>
                              <m:degHide m:val="on"/>
                              <m:ctrlPr>
                                <a:rPr lang="ar-AE" sz="1200" b="0" i="1" kern="1200">
                                  <a:solidFill>
                                    <a:schemeClr val="tx1"/>
                                  </a:solidFill>
                                  <a:latin typeface="Cambria Math" panose="02040503050406030204" pitchFamily="18" charset="0"/>
                                  <a:ea typeface="+mn-ea"/>
                                  <a:cs typeface="+mn-cs"/>
                                </a:rPr>
                              </m:ctrlPr>
                            </m:radPr>
                            <m:deg/>
                            <m:e>
                              <m:r>
                                <a:rPr lang="ar-AE" sz="1200" b="0" i="0" kern="1200">
                                  <a:solidFill>
                                    <a:schemeClr val="tx1"/>
                                  </a:solidFill>
                                  <a:latin typeface="Cambria Math" panose="02040503050406030204" pitchFamily="18" charset="0"/>
                                  <a:ea typeface="+mn-ea"/>
                                  <a:cs typeface="+mn-cs"/>
                                </a:rPr>
                                <m:t>3</m:t>
                              </m:r>
                            </m:e>
                          </m:rad>
                        </m:den>
                      </m:f>
                      <m:sSub>
                        <m:sSubPr>
                          <m:ctrlPr>
                            <a:rPr lang="ar-AE" sz="1200" b="0" i="1" kern="1200">
                              <a:solidFill>
                                <a:schemeClr val="tx1"/>
                              </a:solidFill>
                              <a:latin typeface="Cambria Math" panose="02040503050406030204" pitchFamily="18" charset="0"/>
                              <a:ea typeface="+mn-ea"/>
                              <a:cs typeface="+mn-cs"/>
                            </a:rPr>
                          </m:ctrlPr>
                        </m:sSubPr>
                        <m:e>
                          <m:r>
                            <a:rPr lang="ar-AE" sz="1200" b="0" i="1" kern="1200">
                              <a:solidFill>
                                <a:schemeClr val="tx1"/>
                              </a:solidFill>
                              <a:latin typeface="Cambria Math" panose="02040503050406030204" pitchFamily="18" charset="0"/>
                              <a:ea typeface="+mn-ea"/>
                              <a:cs typeface="+mn-cs"/>
                            </a:rPr>
                            <m:t>𝜎</m:t>
                          </m:r>
                        </m:e>
                        <m:sub>
                          <m:r>
                            <a:rPr lang="ar-AE" sz="1200" b="0" i="0" kern="1200">
                              <a:solidFill>
                                <a:schemeClr val="tx1"/>
                              </a:solidFill>
                              <a:latin typeface="Cambria Math" panose="02040503050406030204" pitchFamily="18" charset="0"/>
                              <a:ea typeface="+mn-ea"/>
                              <a:cs typeface="+mn-cs"/>
                            </a:rPr>
                            <m:t>0</m:t>
                          </m:r>
                        </m:sub>
                      </m:sSub>
                      <m:func>
                        <m:funcPr>
                          <m:ctrlPr>
                            <a:rPr lang="ar-AE" sz="1200" b="0" i="1" kern="1200">
                              <a:solidFill>
                                <a:schemeClr val="tx1"/>
                              </a:solidFill>
                              <a:latin typeface="Cambria Math" panose="02040503050406030204" pitchFamily="18" charset="0"/>
                              <a:ea typeface="+mn-ea"/>
                              <a:cs typeface="+mn-cs"/>
                            </a:rPr>
                          </m:ctrlPr>
                        </m:funcPr>
                        <m:fName>
                          <m:r>
                            <m:rPr>
                              <m:sty m:val="p"/>
                            </m:rPr>
                            <a:rPr lang="en-US" sz="1200" b="0" i="0" kern="1200">
                              <a:solidFill>
                                <a:schemeClr val="tx1"/>
                              </a:solidFill>
                              <a:latin typeface="Cambria Math" panose="02040503050406030204" pitchFamily="18" charset="0"/>
                              <a:ea typeface="+mn-ea"/>
                              <a:cs typeface="+mn-cs"/>
                            </a:rPr>
                            <m:t>exp</m:t>
                          </m:r>
                        </m:fName>
                        <m:e>
                          <m:r>
                            <m:rPr>
                              <m:nor/>
                            </m:rPr>
                            <a:rPr lang="ar-AE" sz="1200" b="0" i="1" kern="1200">
                              <a:solidFill>
                                <a:schemeClr val="tx1"/>
                              </a:solidFill>
                              <a:latin typeface="Calibri" panose="020F0502020204030204" pitchFamily="34" charset="0"/>
                              <a:ea typeface="+mn-ea"/>
                              <a:cs typeface="+mn-cs"/>
                            </a:rPr>
                            <m:t> </m:t>
                          </m:r>
                        </m:e>
                      </m:func>
                      <m:d>
                        <m:dPr>
                          <m:begChr m:val="["/>
                          <m:endChr m:val="]"/>
                          <m:ctrlPr>
                            <a:rPr lang="ar-AE" sz="1200" b="0" i="1" kern="1200">
                              <a:solidFill>
                                <a:schemeClr val="tx1"/>
                              </a:solidFill>
                              <a:latin typeface="Cambria Math" panose="02040503050406030204" pitchFamily="18" charset="0"/>
                              <a:ea typeface="+mn-ea"/>
                              <a:cs typeface="+mn-cs"/>
                            </a:rPr>
                          </m:ctrlPr>
                        </m:dPr>
                        <m:e>
                          <m:f>
                            <m:fPr>
                              <m:ctrlPr>
                                <a:rPr lang="ar-AE" sz="1200" b="0" i="1" kern="1200">
                                  <a:solidFill>
                                    <a:schemeClr val="tx1"/>
                                  </a:solidFill>
                                  <a:latin typeface="Cambria Math" panose="02040503050406030204" pitchFamily="18" charset="0"/>
                                  <a:ea typeface="+mn-ea"/>
                                  <a:cs typeface="+mn-cs"/>
                                </a:rPr>
                              </m:ctrlPr>
                            </m:fPr>
                            <m:num>
                              <m:r>
                                <a:rPr lang="ar-AE" sz="1200" b="0" i="0" kern="1200">
                                  <a:solidFill>
                                    <a:schemeClr val="tx1"/>
                                  </a:solidFill>
                                  <a:latin typeface="Cambria Math" panose="02040503050406030204" pitchFamily="18" charset="0"/>
                                  <a:ea typeface="+mn-ea"/>
                                  <a:cs typeface="+mn-cs"/>
                                </a:rPr>
                                <m:t>2</m:t>
                              </m:r>
                              <m:r>
                                <a:rPr lang="ar-AE" sz="1200" b="0" i="1" kern="1200">
                                  <a:solidFill>
                                    <a:schemeClr val="tx1"/>
                                  </a:solidFill>
                                  <a:latin typeface="Cambria Math" panose="02040503050406030204" pitchFamily="18" charset="0"/>
                                  <a:ea typeface="+mn-ea"/>
                                  <a:cs typeface="+mn-cs"/>
                                </a:rPr>
                                <m:t>𝜇</m:t>
                              </m:r>
                            </m:num>
                            <m:den>
                              <m:r>
                                <a:rPr lang="ar-AE" sz="1200" b="0" i="1" kern="1200">
                                  <a:solidFill>
                                    <a:schemeClr val="tx1"/>
                                  </a:solidFill>
                                  <a:latin typeface="Cambria Math" panose="02040503050406030204" pitchFamily="18" charset="0"/>
                                  <a:ea typeface="+mn-ea"/>
                                  <a:cs typeface="+mn-cs"/>
                                </a:rPr>
                                <m:t>h</m:t>
                              </m:r>
                            </m:den>
                          </m:f>
                          <m:d>
                            <m:dPr>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𝑎</m:t>
                              </m:r>
                              <m:r>
                                <a:rPr lang="ar-AE" sz="1200" b="0" i="0" kern="1200">
                                  <a:solidFill>
                                    <a:schemeClr val="tx1"/>
                                  </a:solidFill>
                                  <a:latin typeface="Cambria Math" panose="02040503050406030204" pitchFamily="18" charset="0"/>
                                  <a:ea typeface="+mn-ea"/>
                                  <a:cs typeface="+mn-cs"/>
                                </a:rPr>
                                <m:t>−</m:t>
                              </m:r>
                              <m:r>
                                <a:rPr lang="ar-AE" sz="1200" b="0" i="1" kern="1200">
                                  <a:solidFill>
                                    <a:schemeClr val="tx1"/>
                                  </a:solidFill>
                                  <a:latin typeface="Cambria Math" panose="02040503050406030204" pitchFamily="18" charset="0"/>
                                  <a:ea typeface="+mn-ea"/>
                                  <a:cs typeface="+mn-cs"/>
                                </a:rPr>
                                <m:t>𝑥</m:t>
                              </m:r>
                            </m:e>
                          </m:d>
                        </m:e>
                      </m:d>
                    </m:oMath>
                  </m:oMathPara>
                </a14:m>
                <a:endParaRPr lang="ar-AE" b="0"/>
              </a:p>
              <a:p>
                <a:endParaRPr lang="en-DE"/>
              </a:p>
              <a:p>
                <a:r>
                  <a:rPr lang="en-US" b="1"/>
                  <a:t>Physical Interpretation</a:t>
                </a:r>
              </a:p>
              <a:p>
                <a:pPr marL="171450" indent="-171450">
                  <a:buFont typeface="Arial" panose="020B0604020202020204" pitchFamily="34" charset="0"/>
                  <a:buChar char="•"/>
                </a:pPr>
                <a:r>
                  <a:rPr lang="en-US"/>
                  <a:t>This result shows that friction causes pressure to increase rapidly toward the center of the workpiece. Thinner workpieces and higher friction coefficients lead to much higher forging loads.</a:t>
                </a:r>
              </a:p>
              <a:p>
                <a:pPr marL="171450" indent="-171450">
                  <a:buFont typeface="Arial" panose="020B0604020202020204" pitchFamily="34" charset="0"/>
                  <a:buChar char="•"/>
                </a:pPr>
                <a:r>
                  <a:rPr lang="en-US"/>
                  <a:t>This equation is widely used as:</a:t>
                </a:r>
              </a:p>
              <a:p>
                <a:pPr marL="628650" lvl="1" indent="-171450">
                  <a:buFont typeface="Arial" panose="020B0604020202020204" pitchFamily="34" charset="0"/>
                  <a:buChar char="•"/>
                </a:pPr>
                <a:r>
                  <a:rPr lang="en-US"/>
                  <a:t>A first-order forging load estimate</a:t>
                </a:r>
              </a:p>
              <a:p>
                <a:pPr marL="628650" lvl="1" indent="-171450">
                  <a:buFont typeface="Arial" panose="020B0604020202020204" pitchFamily="34" charset="0"/>
                  <a:buChar char="•"/>
                </a:pPr>
                <a:r>
                  <a:rPr lang="en-US"/>
                  <a:t>A benchmark for FEM simulations of metal forming</a:t>
                </a:r>
              </a:p>
              <a:p>
                <a:endParaRPr lang="en-DE"/>
              </a:p>
            </p:txBody>
          </p:sp>
        </mc:Choice>
        <mc:Fallback xmlns="">
          <p:sp>
            <p:nvSpPr>
              <p:cNvPr id="3" name="Notes Placeholder 2">
                <a:extLst>
                  <a:ext uri="{FF2B5EF4-FFF2-40B4-BE49-F238E27FC236}">
                    <a16:creationId xmlns:a16="http://schemas.microsoft.com/office/drawing/2014/main" id="{AC796AB3-42FB-C192-57D9-3286E6ABDD71}"/>
                  </a:ext>
                </a:extLst>
              </p:cNvPr>
              <p:cNvSpPr>
                <a:spLocks noGrp="1"/>
              </p:cNvSpPr>
              <p:nvPr>
                <p:ph type="body" idx="1"/>
              </p:nvPr>
            </p:nvSpPr>
            <p:spPr/>
            <p:txBody>
              <a:bodyPr/>
              <a:lstStyle/>
              <a:p>
                <a:r>
                  <a:rPr lang="en-US" b="1"/>
                  <a:t>Plain Strain Forging: </a:t>
                </a:r>
                <a:r>
                  <a:rPr lang="en-DE" b="1"/>
                  <a:t>Analytical Solution</a:t>
                </a:r>
              </a:p>
              <a:p>
                <a:endParaRPr lang="en-DE"/>
              </a:p>
              <a:p>
                <a:r>
                  <a:rPr lang="en-US"/>
                  <a:t>This slide shows how the classical exponential pressure distribution in forging is derived using the slab method. The result provides a benchmark for validating FEM contact and plasticity models.</a:t>
                </a:r>
                <a:endParaRPr lang="en-DE"/>
              </a:p>
              <a:p>
                <a:endParaRPr lang="en-DE"/>
              </a:p>
              <a:p>
                <a:r>
                  <a:rPr lang="en-US" b="1"/>
                  <a:t>Geometry and Assumptions</a:t>
                </a:r>
              </a:p>
              <a:p>
                <a:pPr marL="171450" indent="-171450">
                  <a:buFont typeface="Arial" panose="020B0604020202020204" pitchFamily="34" charset="0"/>
                  <a:buChar char="•"/>
                </a:pPr>
                <a:r>
                  <a:rPr lang="en-US"/>
                  <a:t>We consider plane-strain compression of a strip with half-width </a:t>
                </a:r>
                <a:r>
                  <a:rPr lang="en-US" sz="1200" b="0" i="0" kern="1200">
                    <a:solidFill>
                      <a:schemeClr val="tx1"/>
                    </a:solidFill>
                    <a:latin typeface="Cambria Math" panose="02040503050406030204" pitchFamily="18" charset="0"/>
                    <a:ea typeface="+mn-ea"/>
                    <a:cs typeface="+mn-cs"/>
                  </a:rPr>
                  <a:t>𝑎</a:t>
                </a:r>
                <a:r>
                  <a:rPr lang="en-US"/>
                  <a:t>and thickness </a:t>
                </a:r>
                <a:r>
                  <a:rPr lang="en-US" sz="1200" b="0" i="0" kern="1200">
                    <a:solidFill>
                      <a:schemeClr val="tx1"/>
                    </a:solidFill>
                    <a:latin typeface="Cambria Math" panose="02040503050406030204" pitchFamily="18" charset="0"/>
                    <a:ea typeface="+mn-ea"/>
                    <a:cs typeface="+mn-cs"/>
                  </a:rPr>
                  <a:t>ℎ</a:t>
                </a:r>
                <a:r>
                  <a:rPr lang="en-US"/>
                  <a:t>. The dies are rigid and flat, and friction follows Coulomb’s law. The material is rigid–perfectly plastic and obeys von Mises yielding.</a:t>
                </a:r>
              </a:p>
              <a:p>
                <a:pPr marL="171450" indent="-171450">
                  <a:buFont typeface="Arial" panose="020B0604020202020204" pitchFamily="34" charset="0"/>
                  <a:buChar char="•"/>
                </a:pPr>
                <a:r>
                  <a:rPr lang="en-US"/>
                  <a:t>The slab method assumes the geometry is fixed during a small deformation increment, so the thickness </a:t>
                </a:r>
                <a:r>
                  <a:rPr lang="en-US" sz="1200" b="0" i="0" kern="1200">
                    <a:solidFill>
                      <a:schemeClr val="tx1"/>
                    </a:solidFill>
                    <a:latin typeface="Cambria Math" panose="02040503050406030204" pitchFamily="18" charset="0"/>
                    <a:ea typeface="+mn-ea"/>
                    <a:cs typeface="+mn-cs"/>
                  </a:rPr>
                  <a:t>ℎ</a:t>
                </a:r>
                <a:r>
                  <a:rPr lang="en-US"/>
                  <a:t>is treated as constant.</a:t>
                </a:r>
              </a:p>
              <a:p>
                <a:endParaRPr lang="en-DE"/>
              </a:p>
              <a:p>
                <a:r>
                  <a:rPr lang="en-US" b="1"/>
                  <a:t>Yield Condition</a:t>
                </a:r>
              </a:p>
              <a:p>
                <a:r>
                  <a:rPr lang="en-US"/>
                  <a:t>Under plane strain, the von Mises yield criterion reduces to a simple linear relation between longitudinal stress </a:t>
                </a:r>
                <a:r>
                  <a:rPr lang="ar-AE" sz="1200" b="0" i="0" kern="1200">
                    <a:solidFill>
                      <a:schemeClr val="tx1"/>
                    </a:solidFill>
                    <a:latin typeface="Cambria Math" panose="02040503050406030204" pitchFamily="18" charset="0"/>
                    <a:ea typeface="+mn-ea"/>
                    <a:cs typeface="+mn-cs"/>
                  </a:rPr>
                  <a:t>𝜎_𝑥</a:t>
                </a:r>
                <a:r>
                  <a:rPr lang="en-US"/>
                  <a:t>and die pressure </a:t>
                </a:r>
                <a:r>
                  <a:rPr lang="en-US" sz="1200" b="0" i="0" kern="1200">
                    <a:solidFill>
                      <a:schemeClr val="tx1"/>
                    </a:solidFill>
                    <a:latin typeface="Cambria Math" panose="02040503050406030204" pitchFamily="18" charset="0"/>
                    <a:ea typeface="+mn-ea"/>
                    <a:cs typeface="+mn-cs"/>
                  </a:rPr>
                  <a:t>𝑃</a:t>
                </a:r>
                <a:r>
                  <a:rPr lang="en-US"/>
                  <a:t>:</a:t>
                </a:r>
              </a:p>
              <a:p>
                <a:pPr/>
                <a:r>
                  <a:rPr lang="ar-AE" sz="1200" b="0" i="0" kern="1200">
                    <a:solidFill>
                      <a:schemeClr val="tx1"/>
                    </a:solidFill>
                    <a:latin typeface="Cambria Math" panose="02040503050406030204" pitchFamily="18" charset="0"/>
                    <a:ea typeface="+mn-ea"/>
                    <a:cs typeface="+mn-cs"/>
                  </a:rPr>
                  <a:t>𝜎_𝑥+𝑃=2/√3 𝜎_0</a:t>
                </a:r>
                <a:endParaRPr lang="ar-AE"/>
              </a:p>
              <a:p>
                <a:r>
                  <a:rPr lang="en-US"/>
                  <a:t>This equation is critical—it closes the problem by linking internal stress to contact pressure.</a:t>
                </a:r>
              </a:p>
              <a:p>
                <a:endParaRPr lang="en-DE"/>
              </a:p>
              <a:p>
                <a:r>
                  <a:rPr lang="en-US" b="1"/>
                  <a:t>Slab Equilibrium</a:t>
                </a:r>
              </a:p>
              <a:p>
                <a:r>
                  <a:rPr lang="en-US"/>
                  <a:t>We isolate a thin vertical slab of width </a:t>
                </a:r>
                <a:r>
                  <a:rPr lang="en-US" sz="1200" b="0" i="0" kern="1200">
                    <a:solidFill>
                      <a:schemeClr val="tx1"/>
                    </a:solidFill>
                    <a:latin typeface="Cambria Math" panose="02040503050406030204" pitchFamily="18" charset="0"/>
                    <a:ea typeface="+mn-ea"/>
                    <a:cs typeface="+mn-cs"/>
                  </a:rPr>
                  <a:t>𝑑𝑥</a:t>
                </a:r>
                <a:r>
                  <a:rPr lang="en-US"/>
                  <a:t>.</a:t>
                </a:r>
                <a:br>
                  <a:rPr lang="en-US"/>
                </a:br>
                <a:r>
                  <a:rPr lang="en-US"/>
                  <a:t>Horizontal force equilibrium requires the gradient of longitudinal stress to be balanced by friction acting on the top and bottom surfaces:</a:t>
                </a:r>
              </a:p>
              <a:p>
                <a:pPr/>
                <a:r>
                  <a:rPr lang="ar-AE" sz="1200" b="0" i="0" kern="1200">
                    <a:solidFill>
                      <a:schemeClr val="tx1"/>
                    </a:solidFill>
                    <a:latin typeface="Cambria Math" panose="02040503050406030204" pitchFamily="18" charset="0"/>
                    <a:ea typeface="+mn-ea"/>
                    <a:cs typeface="+mn-cs"/>
                  </a:rPr>
                  <a:t>(𝑑𝜎_𝑥)/𝑑𝑥=−2𝜇/ℎ 𝑃</a:t>
                </a:r>
                <a:endParaRPr lang="ar-AE"/>
              </a:p>
              <a:p>
                <a:r>
                  <a:rPr lang="en-US"/>
                  <a:t>The factor of 2 accounts for friction on both dies.</a:t>
                </a:r>
              </a:p>
              <a:p>
                <a:endParaRPr lang="en-DE"/>
              </a:p>
              <a:p>
                <a:r>
                  <a:rPr lang="en-US" b="1"/>
                  <a:t>Governing Differential Equation</a:t>
                </a:r>
              </a:p>
              <a:p>
                <a:r>
                  <a:rPr lang="en-US"/>
                  <a:t>Substituting the yield condition into the equilibrium equation eliminates </a:t>
                </a:r>
                <a:r>
                  <a:rPr lang="ar-AE" sz="1200" b="0" i="0" kern="1200">
                    <a:solidFill>
                      <a:schemeClr val="tx1"/>
                    </a:solidFill>
                    <a:latin typeface="Cambria Math" panose="02040503050406030204" pitchFamily="18" charset="0"/>
                    <a:ea typeface="+mn-ea"/>
                    <a:cs typeface="+mn-cs"/>
                  </a:rPr>
                  <a:t>𝜎_𝑥</a:t>
                </a:r>
                <a:r>
                  <a:rPr lang="en-US"/>
                  <a:t>and yields:</a:t>
                </a:r>
              </a:p>
              <a:p>
                <a:pPr/>
                <a:r>
                  <a:rPr lang="ar-AE" sz="1200" b="0" i="0" kern="1200">
                    <a:solidFill>
                      <a:schemeClr val="tx1"/>
                    </a:solidFill>
                    <a:latin typeface="Cambria Math" panose="02040503050406030204" pitchFamily="18" charset="0"/>
                    <a:ea typeface="+mn-ea"/>
                    <a:cs typeface="+mn-cs"/>
                  </a:rPr>
                  <a:t>𝑑𝑃/𝑑𝑥=2𝜇/ℎ 𝑃</a:t>
                </a:r>
                <a:endParaRPr lang="ar-AE"/>
              </a:p>
              <a:p>
                <a:r>
                  <a:rPr lang="en-US"/>
                  <a:t>This is a first-order linear differential equation.</a:t>
                </a:r>
              </a:p>
              <a:p>
                <a:endParaRPr lang="en-DE"/>
              </a:p>
              <a:p>
                <a:r>
                  <a:rPr lang="en-DE" b="1"/>
                  <a:t>B</a:t>
                </a:r>
                <a:r>
                  <a:rPr lang="en-US" b="1" err="1"/>
                  <a:t>oundary</a:t>
                </a:r>
                <a:r>
                  <a:rPr lang="en-US" b="1"/>
                  <a:t> Condition</a:t>
                </a:r>
              </a:p>
              <a:p>
                <a:r>
                  <a:rPr lang="en-US"/>
                  <a:t>At the free edge </a:t>
                </a:r>
                <a:r>
                  <a:rPr lang="en-US" sz="1200" b="0" i="0" kern="1200">
                    <a:solidFill>
                      <a:schemeClr val="tx1"/>
                    </a:solidFill>
                    <a:latin typeface="Cambria Math" panose="02040503050406030204" pitchFamily="18" charset="0"/>
                    <a:ea typeface="+mn-ea"/>
                    <a:cs typeface="+mn-cs"/>
                  </a:rPr>
                  <a:t>𝑥=𝑎</a:t>
                </a:r>
                <a:r>
                  <a:rPr lang="en-US"/>
                  <a:t>, there is no longitudinal stress, so the pressure equals the plane-strain yield pressure:</a:t>
                </a:r>
              </a:p>
              <a:p>
                <a:pPr/>
                <a:r>
                  <a:rPr lang="en-US" sz="1200" b="0" i="0" kern="1200">
                    <a:solidFill>
                      <a:schemeClr val="tx1"/>
                    </a:solidFill>
                    <a:latin typeface="Cambria Math" panose="02040503050406030204" pitchFamily="18" charset="0"/>
                    <a:ea typeface="+mn-ea"/>
                    <a:cs typeface="+mn-cs"/>
                  </a:rPr>
                  <a:t>𝑃</a:t>
                </a:r>
                <a:r>
                  <a:rPr lang="ar-AE" sz="1200" b="0" i="0" kern="1200">
                    <a:solidFill>
                      <a:schemeClr val="tx1"/>
                    </a:solidFill>
                    <a:latin typeface="Cambria Math" panose="02040503050406030204" pitchFamily="18" charset="0"/>
                    <a:ea typeface="+mn-ea"/>
                    <a:cs typeface="+mn-cs"/>
                  </a:rPr>
                  <a:t>(𝑎)=2/√3 𝜎_0</a:t>
                </a:r>
                <a:endParaRPr lang="ar-AE"/>
              </a:p>
              <a:p>
                <a:endParaRPr lang="en-DE"/>
              </a:p>
              <a:p>
                <a:r>
                  <a:rPr lang="en-US" b="1"/>
                  <a:t>Final Solution</a:t>
                </a:r>
              </a:p>
              <a:p>
                <a:r>
                  <a:rPr lang="en-US"/>
                  <a:t>Integrating the equation with this boundary condition gives the exponential pressure distribution:</a:t>
                </a:r>
              </a:p>
              <a:p>
                <a:pPr/>
                <a:r>
                  <a:rPr lang="en-US" sz="1200" b="0" i="0" kern="1200">
                    <a:solidFill>
                      <a:schemeClr val="tx1"/>
                    </a:solidFill>
                    <a:latin typeface="Cambria Math" panose="02040503050406030204" pitchFamily="18" charset="0"/>
                    <a:ea typeface="+mn-ea"/>
                    <a:cs typeface="+mn-cs"/>
                  </a:rPr>
                  <a:t>𝑃</a:t>
                </a:r>
                <a:r>
                  <a:rPr lang="ar-AE" sz="1200" b="0" i="0" kern="1200">
                    <a:solidFill>
                      <a:schemeClr val="tx1"/>
                    </a:solidFill>
                    <a:latin typeface="Cambria Math" panose="02040503050406030204" pitchFamily="18" charset="0"/>
                    <a:ea typeface="+mn-ea"/>
                    <a:cs typeface="+mn-cs"/>
                  </a:rPr>
                  <a:t>(𝑥)=2/√3 𝜎_0 </a:t>
                </a:r>
                <a:r>
                  <a:rPr lang="en-US" sz="1200" b="0" i="0" kern="1200">
                    <a:solidFill>
                      <a:schemeClr val="tx1"/>
                    </a:solidFill>
                    <a:latin typeface="Cambria Math" panose="02040503050406030204" pitchFamily="18" charset="0"/>
                    <a:ea typeface="+mn-ea"/>
                    <a:cs typeface="+mn-cs"/>
                  </a:rPr>
                  <a:t> exp</a:t>
                </a:r>
                <a:r>
                  <a:rPr lang="ar-AE" sz="1200" b="0" i="0" kern="1200">
                    <a:solidFill>
                      <a:schemeClr val="tx1"/>
                    </a:solidFill>
                    <a:latin typeface="Cambria Math" panose="02040503050406030204" pitchFamily="18" charset="0"/>
                    <a:ea typeface="+mn-ea"/>
                    <a:cs typeface="+mn-cs"/>
                  </a:rPr>
                  <a:t>⁡"</a:t>
                </a:r>
                <a:r>
                  <a:rPr lang="ar-AE" sz="1200" b="0" i="0" kern="1200">
                    <a:solidFill>
                      <a:schemeClr val="tx1"/>
                    </a:solidFill>
                    <a:latin typeface="Calibri" panose="020F0502020204030204" pitchFamily="34" charset="0"/>
                    <a:ea typeface="+mn-ea"/>
                    <a:cs typeface="+mn-cs"/>
                  </a:rPr>
                  <a:t> </a:t>
                </a:r>
                <a:r>
                  <a:rPr lang="ar-AE" sz="1200" b="0" i="0" kern="1200">
                    <a:solidFill>
                      <a:schemeClr val="tx1"/>
                    </a:solidFill>
                    <a:latin typeface="Cambria Math" panose="02040503050406030204" pitchFamily="18" charset="0"/>
                    <a:ea typeface="+mn-ea"/>
                    <a:cs typeface="+mn-cs"/>
                  </a:rPr>
                  <a:t>"  [2𝜇/ℎ (𝑎−𝑥)]</a:t>
                </a:r>
                <a:endParaRPr lang="ar-AE" b="0"/>
              </a:p>
              <a:p>
                <a:endParaRPr lang="en-DE"/>
              </a:p>
              <a:p>
                <a:r>
                  <a:rPr lang="en-US" b="1"/>
                  <a:t>Physical Interpretation</a:t>
                </a:r>
              </a:p>
              <a:p>
                <a:pPr marL="171450" indent="-171450">
                  <a:buFont typeface="Arial" panose="020B0604020202020204" pitchFamily="34" charset="0"/>
                  <a:buChar char="•"/>
                </a:pPr>
                <a:r>
                  <a:rPr lang="en-US"/>
                  <a:t>This result shows that friction causes pressure to increase rapidly toward the center of the workpiece. Thinner workpieces and higher friction coefficients lead to much higher forging loads.</a:t>
                </a:r>
              </a:p>
              <a:p>
                <a:pPr marL="171450" indent="-171450">
                  <a:buFont typeface="Arial" panose="020B0604020202020204" pitchFamily="34" charset="0"/>
                  <a:buChar char="•"/>
                </a:pPr>
                <a:r>
                  <a:rPr lang="en-US"/>
                  <a:t>This equation is widely used as:</a:t>
                </a:r>
              </a:p>
              <a:p>
                <a:pPr marL="628650" lvl="1" indent="-171450">
                  <a:buFont typeface="Arial" panose="020B0604020202020204" pitchFamily="34" charset="0"/>
                  <a:buChar char="•"/>
                </a:pPr>
                <a:r>
                  <a:rPr lang="en-US"/>
                  <a:t>A first-order forging load estimate</a:t>
                </a:r>
              </a:p>
              <a:p>
                <a:pPr marL="628650" lvl="1" indent="-171450">
                  <a:buFont typeface="Arial" panose="020B0604020202020204" pitchFamily="34" charset="0"/>
                  <a:buChar char="•"/>
                </a:pPr>
                <a:r>
                  <a:rPr lang="en-US"/>
                  <a:t>A benchmark for FEM simulations of metal forming</a:t>
                </a:r>
              </a:p>
              <a:p>
                <a:endParaRPr lang="en-DE"/>
              </a:p>
            </p:txBody>
          </p:sp>
        </mc:Fallback>
      </mc:AlternateContent>
      <p:sp>
        <p:nvSpPr>
          <p:cNvPr id="4" name="Slide Number Placeholder 3">
            <a:extLst>
              <a:ext uri="{FF2B5EF4-FFF2-40B4-BE49-F238E27FC236}">
                <a16:creationId xmlns:a16="http://schemas.microsoft.com/office/drawing/2014/main" id="{D9FEDD11-8CDB-2B0C-97E3-EFBA650CF610}"/>
              </a:ext>
            </a:extLst>
          </p:cNvPr>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1876778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b="1"/>
              <a:t>Theoretical Background and Simulation Setup </a:t>
            </a:r>
            <a:r>
              <a:rPr lang="en-DE" b="0"/>
              <a:t>- </a:t>
            </a:r>
            <a:r>
              <a:rPr lang="en-US" b="0"/>
              <a:t>Plain Strain Forging</a:t>
            </a:r>
            <a:endParaRPr lang="en-DE" b="0"/>
          </a:p>
          <a:p>
            <a:pPr marL="0" marR="0" lvl="0" indent="0" algn="l" defTabSz="914400" rtl="0" eaLnBrk="1" fontAlgn="auto" latinLnBrk="0" hangingPunct="1">
              <a:lnSpc>
                <a:spcPct val="100000"/>
              </a:lnSpc>
              <a:spcBef>
                <a:spcPts val="0"/>
              </a:spcBef>
              <a:spcAft>
                <a:spcPts val="0"/>
              </a:spcAft>
              <a:buClrTx/>
              <a:buSzTx/>
              <a:buFontTx/>
              <a:buNone/>
              <a:tabLst/>
              <a:defRPr/>
            </a:pPr>
            <a:endParaRPr lang="en-DE" b="1"/>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2593691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DE" b="1"/>
              <a:t>Material Properties &amp; </a:t>
            </a:r>
            <a:r>
              <a:rPr lang="en-US" b="1"/>
              <a:t>Quarter Symmetry Model</a:t>
            </a:r>
            <a:r>
              <a:rPr lang="en-DE" b="1"/>
              <a:t> </a:t>
            </a:r>
          </a:p>
          <a:p>
            <a:endParaRPr lang="en-DE"/>
          </a:p>
          <a:p>
            <a:pPr marL="228600" indent="-228600">
              <a:buFont typeface="+mj-lt"/>
              <a:buAutoNum type="arabicPeriod"/>
            </a:pPr>
            <a:r>
              <a:rPr lang="en-DE"/>
              <a:t>For the workpiece a </a:t>
            </a:r>
            <a:r>
              <a:rPr lang="en-DE" b="1"/>
              <a:t>bilinear isotropic hard</a:t>
            </a:r>
            <a:r>
              <a:rPr lang="en-US" b="1"/>
              <a:t>e</a:t>
            </a:r>
            <a:r>
              <a:rPr lang="en-DE" b="1" err="1"/>
              <a:t>ning</a:t>
            </a:r>
            <a:r>
              <a:rPr lang="en-DE" b="1"/>
              <a:t> </a:t>
            </a:r>
            <a:r>
              <a:rPr lang="en-DE"/>
              <a:t>is assumed, </a:t>
            </a:r>
            <a:r>
              <a:rPr lang="en-DE" err="1"/>
              <a:t>whil</a:t>
            </a:r>
            <a:r>
              <a:rPr lang="en-US"/>
              <a:t>e</a:t>
            </a:r>
            <a:r>
              <a:rPr lang="en-DE"/>
              <a:t> the tangent modulus is set –as a best practice - to a very small non-zero value (can still be considered perfectly plastic behaviour) to avoid numerical </a:t>
            </a:r>
            <a:r>
              <a:rPr lang="en-DE" err="1"/>
              <a:t>instabili</a:t>
            </a:r>
            <a:r>
              <a:rPr lang="en-US"/>
              <a:t>ty</a:t>
            </a:r>
            <a:r>
              <a:rPr lang="en-DE"/>
              <a:t>.</a:t>
            </a:r>
          </a:p>
          <a:p>
            <a:pPr marL="228600" indent="-228600">
              <a:buFont typeface="+mj-lt"/>
              <a:buAutoNum type="arabicPeriod"/>
            </a:pPr>
            <a:r>
              <a:rPr lang="en-DE"/>
              <a:t>As a best practice, </a:t>
            </a:r>
            <a:r>
              <a:rPr lang="en-DE" b="1"/>
              <a:t>symmetry conditions are exploited </a:t>
            </a:r>
            <a:r>
              <a:rPr lang="en-DE"/>
              <a:t>to avoid using </a:t>
            </a:r>
            <a:r>
              <a:rPr lang="en-DE" err="1"/>
              <a:t>excessiv</a:t>
            </a:r>
            <a:r>
              <a:rPr lang="en-US"/>
              <a:t>e</a:t>
            </a:r>
            <a:r>
              <a:rPr lang="en-DE"/>
              <a:t> amount of elements in the model. Here this s</a:t>
            </a:r>
            <a:r>
              <a:rPr lang="en-US" err="1"/>
              <a:t>i</a:t>
            </a:r>
            <a:r>
              <a:rPr lang="en-DE" err="1"/>
              <a:t>mplifies</a:t>
            </a:r>
            <a:r>
              <a:rPr lang="en-DE"/>
              <a:t> to a quarter model, as its assumed that both dies are moving towards each other by 0.5 mm. Note that if the bottom die would be fixed, only the vertical symmetry could be utilized, i.e. </a:t>
            </a:r>
            <a:r>
              <a:rPr lang="en-US"/>
              <a:t>A</a:t>
            </a:r>
            <a:r>
              <a:rPr lang="en-DE"/>
              <a:t> half-model would be required.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2628439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p:sp>
        <p:nvSpPr>
          <p:cNvPr id="3" name="Notes Placeholder 2"/>
          <p:cNvSpPr>
            <a:spLocks noGrp="1"/>
          </p:cNvSpPr>
          <p:nvPr>
            <p:ph type="body" idx="1"/>
          </p:nvPr>
        </p:nvSpPr>
        <p:spPr/>
        <p:txBody>
          <a:bodyPr/>
          <a:lstStyle/>
          <a:p>
            <a:r>
              <a:rPr lang="en-US" b="1"/>
              <a:t>Numerical Analysis – From Physical Problem to Final Product</a:t>
            </a:r>
            <a:endParaRPr lang="en-DE" b="1"/>
          </a:p>
          <a:p>
            <a:endParaRPr lang="en-DE"/>
          </a:p>
          <a:p>
            <a:pPr marL="171450" indent="-171450">
              <a:buFont typeface="Arial" panose="020B0604020202020204" pitchFamily="34" charset="0"/>
              <a:buChar char="•"/>
            </a:pPr>
            <a:r>
              <a:rPr lang="en-DE"/>
              <a:t>In a simulation driven design appr</a:t>
            </a:r>
            <a:r>
              <a:rPr lang="en-US" err="1"/>
              <a:t>oa</a:t>
            </a:r>
            <a:r>
              <a:rPr lang="en-DE" err="1"/>
              <a:t>ch</a:t>
            </a:r>
            <a:r>
              <a:rPr lang="en-DE"/>
              <a:t>, engineers go from from </a:t>
            </a:r>
            <a:r>
              <a:rPr lang="en-DE" err="1"/>
              <a:t>phys</a:t>
            </a:r>
            <a:r>
              <a:rPr lang="en-US" err="1"/>
              <a:t>ic</a:t>
            </a:r>
            <a:r>
              <a:rPr lang="en-DE"/>
              <a:t>al problem to protype and then final product through a numerical model, i.e. a FEA simulation.</a:t>
            </a:r>
          </a:p>
          <a:p>
            <a:pPr marL="171450" indent="-171450">
              <a:buFont typeface="Arial" panose="020B0604020202020204" pitchFamily="34" charset="0"/>
              <a:buChar char="•"/>
            </a:pPr>
            <a:r>
              <a:rPr lang="en-DE"/>
              <a:t>In is pivotal for engineers to fully understand the problem at hand as the model requires in the pre-processing stage some user inputs such as</a:t>
            </a:r>
          </a:p>
          <a:p>
            <a:pPr marL="742950" lvl="1" indent="-285750">
              <a:buFont typeface="Arial" panose="020B0604020202020204" pitchFamily="34" charset="0"/>
              <a:buChar char="•"/>
            </a:pPr>
            <a:r>
              <a:rPr lang="en-DE" sz="1400" kern="0">
                <a:solidFill>
                  <a:schemeClr val="accent5"/>
                </a:solidFill>
              </a:rPr>
              <a:t>CAD Model</a:t>
            </a:r>
          </a:p>
          <a:p>
            <a:pPr marL="742950" lvl="1" indent="-285750">
              <a:buFont typeface="Arial" panose="020B0604020202020204" pitchFamily="34" charset="0"/>
              <a:buChar char="•"/>
            </a:pPr>
            <a:r>
              <a:rPr lang="en-DE" sz="1400" kern="0">
                <a:solidFill>
                  <a:schemeClr val="accent5"/>
                </a:solidFill>
              </a:rPr>
              <a:t>Material Properties</a:t>
            </a:r>
          </a:p>
          <a:p>
            <a:pPr marL="742950" lvl="1" indent="-285750">
              <a:buFont typeface="Arial" panose="020B0604020202020204" pitchFamily="34" charset="0"/>
              <a:buChar char="•"/>
            </a:pPr>
            <a:r>
              <a:rPr lang="en-US" sz="1400" kern="0">
                <a:solidFill>
                  <a:schemeClr val="accent5"/>
                </a:solidFill>
              </a:rPr>
              <a:t>L</a:t>
            </a:r>
            <a:r>
              <a:rPr lang="en-DE" sz="1400" kern="0" err="1">
                <a:solidFill>
                  <a:schemeClr val="accent5"/>
                </a:solidFill>
              </a:rPr>
              <a:t>oad</a:t>
            </a:r>
            <a:r>
              <a:rPr lang="en-DE" sz="1400" kern="0">
                <a:solidFill>
                  <a:schemeClr val="accent5"/>
                </a:solidFill>
              </a:rPr>
              <a:t> Case</a:t>
            </a:r>
          </a:p>
          <a:p>
            <a:pPr marL="742950" lvl="1" indent="-285750">
              <a:buFont typeface="Arial" panose="020B0604020202020204" pitchFamily="34" charset="0"/>
              <a:buChar char="•"/>
            </a:pPr>
            <a:endParaRPr lang="en-DE"/>
          </a:p>
          <a:p>
            <a:pPr marL="171450" indent="-171450">
              <a:buFont typeface="Arial" panose="020B0604020202020204" pitchFamily="34" charset="0"/>
              <a:buChar char="•"/>
            </a:pPr>
            <a:r>
              <a:rPr lang="en-DE"/>
              <a:t>Next the physical principles describing</a:t>
            </a:r>
            <a:r>
              <a:rPr lang="en-US"/>
              <a:t>n</a:t>
            </a:r>
            <a:r>
              <a:rPr lang="en-DE"/>
              <a:t>g need to be defined, meaning</a:t>
            </a:r>
          </a:p>
          <a:p>
            <a:pPr marL="628650" lvl="1" indent="-171450">
              <a:buFont typeface="Arial" panose="020B0604020202020204" pitchFamily="34" charset="0"/>
              <a:buChar char="•"/>
            </a:pPr>
            <a:r>
              <a:rPr lang="en-DE"/>
              <a:t>Governing equations describing the physics in the form of partial differential equations (</a:t>
            </a:r>
            <a:r>
              <a:rPr lang="en-DE" err="1"/>
              <a:t>PDEs</a:t>
            </a:r>
            <a:r>
              <a:rPr lang="en-DE"/>
              <a:t>)</a:t>
            </a:r>
          </a:p>
          <a:p>
            <a:pPr marL="628650" lvl="1" indent="-171450">
              <a:buFont typeface="Arial" panose="020B0604020202020204" pitchFamily="34" charset="0"/>
              <a:buChar char="•"/>
            </a:pPr>
            <a:r>
              <a:rPr lang="en-DE"/>
              <a:t>The Boundary conditions derived from the relevant load cases</a:t>
            </a:r>
          </a:p>
          <a:p>
            <a:pPr marL="628650" lvl="1" indent="-171450">
              <a:buFont typeface="Arial" panose="020B0604020202020204" pitchFamily="34" charset="0"/>
              <a:buChar char="•"/>
            </a:pPr>
            <a:r>
              <a:rPr lang="en-DE"/>
              <a:t>Any assumptions and/or </a:t>
            </a:r>
            <a:r>
              <a:rPr lang="en-DE" err="1"/>
              <a:t>simplif</a:t>
            </a:r>
            <a:r>
              <a:rPr lang="en-US" err="1"/>
              <a:t>i</a:t>
            </a:r>
            <a:r>
              <a:rPr lang="en-DE"/>
              <a:t>cation that are made to describe the problem </a:t>
            </a:r>
          </a:p>
          <a:p>
            <a:pPr marL="628650" lvl="1" indent="-171450">
              <a:buFont typeface="Arial" panose="020B0604020202020204" pitchFamily="34" charset="0"/>
              <a:buChar char="•"/>
            </a:pPr>
            <a:r>
              <a:rPr lang="en-DE"/>
              <a:t>It must be noted that besides the numerical analysis, solving these engineering problems cis also done analytically (hand calculation for simple problems) or experimentally (empirical data which often inform numerical models, e.g. </a:t>
            </a:r>
            <a:r>
              <a:rPr lang="en-US"/>
              <a:t>C</a:t>
            </a:r>
            <a:r>
              <a:rPr lang="en-DE" err="1"/>
              <a:t>onstitutive</a:t>
            </a:r>
            <a:r>
              <a:rPr lang="en-DE"/>
              <a:t> behaviours). </a:t>
            </a:r>
          </a:p>
          <a:p>
            <a:pPr marL="628650" lvl="1" indent="-171450">
              <a:buFont typeface="Arial" panose="020B0604020202020204" pitchFamily="34" charset="0"/>
              <a:buChar char="•"/>
            </a:pPr>
            <a:endParaRPr lang="en-DE"/>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If we take solid mechanics</a:t>
            </a:r>
            <a:r>
              <a:rPr lang="en-DE" b="0"/>
              <a:t> problem like forging</a:t>
            </a:r>
            <a:r>
              <a:rPr lang="en-US" b="0"/>
              <a:t> for instance, the main system of algebraic equation that is being solved for</a:t>
            </a:r>
            <a:r>
              <a:rPr lang="en-DE" b="0"/>
              <a:t> a</a:t>
            </a:r>
            <a:r>
              <a:rPr lang="en-US" b="0"/>
              <a:t> static structural analysis is the approximation of the nodal displacement based on its relationship with the applied force and the stiffness matrix K.</a:t>
            </a:r>
            <a:endParaRPr lang="en-DE" b="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DE" b="0"/>
              <a:t>This yields the outputs in the form of state </a:t>
            </a:r>
            <a:r>
              <a:rPr lang="en-DE" b="0" err="1"/>
              <a:t>vari</a:t>
            </a:r>
            <a:r>
              <a:rPr lang="en-US" b="0"/>
              <a:t>ab</a:t>
            </a:r>
            <a:r>
              <a:rPr lang="en-DE" b="0"/>
              <a:t>les, commonly displayed in colourful images, highlighting the distribution of e.g. the elemental displacements and stresses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DE" b="0"/>
              <a:t>Another common post-</a:t>
            </a:r>
            <a:r>
              <a:rPr lang="en-DE" b="0" err="1"/>
              <a:t>processi</a:t>
            </a:r>
            <a:r>
              <a:rPr lang="en-US" b="0"/>
              <a:t>n</a:t>
            </a:r>
            <a:r>
              <a:rPr lang="en-DE" b="0"/>
              <a:t>g step is to validate the FEA (best practices and e.g. mesh quality) and if possible verify it against hand calculations and experimental data</a:t>
            </a:r>
            <a:endParaRPr lang="en-US" b="0"/>
          </a:p>
          <a:p>
            <a:pPr marL="171450" indent="-171450">
              <a:buFont typeface="Arial" panose="020B0604020202020204" pitchFamily="34" charset="0"/>
              <a:buChar char="•"/>
            </a:pP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845617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DE"/>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1"/>
                  <a:t>Numerical Analysis – </a:t>
                </a:r>
                <a:r>
                  <a:rPr lang="en-DE" b="1"/>
                  <a:t>Matrix Method in FEA</a:t>
                </a:r>
              </a:p>
              <a:p>
                <a:endParaRPr lang="en-DE"/>
              </a:p>
              <a:p>
                <a:pPr marL="171450" indent="-171450">
                  <a:buFont typeface="Arial" panose="020B0604020202020204" pitchFamily="34" charset="0"/>
                  <a:buChar char="•"/>
                </a:pPr>
                <a:r>
                  <a:rPr lang="en-DE" b="1"/>
                  <a:t>Discrete Form or </a:t>
                </a:r>
                <a:r>
                  <a:rPr lang="en-US" b="1"/>
                  <a:t>Matrix Formulation in FEA — Brief Explanation</a:t>
                </a:r>
                <a:endParaRPr lang="en-DE" b="1"/>
              </a:p>
              <a:p>
                <a:pPr marL="628650" lvl="1" indent="-171450">
                  <a:buFont typeface="Arial" panose="020B0604020202020204" pitchFamily="34" charset="0"/>
                  <a:buChar char="•"/>
                </a:pPr>
                <a:r>
                  <a:rPr lang="en-US"/>
                  <a:t>In Finite Element Analysis, the </a:t>
                </a:r>
                <a:r>
                  <a:rPr lang="en-US" b="1"/>
                  <a:t>Matrix Method</a:t>
                </a:r>
                <a:r>
                  <a:rPr lang="en-US"/>
                  <a:t> refers to expressing the governing equations of a physical system in </a:t>
                </a:r>
                <a:r>
                  <a:rPr lang="en-US" b="1"/>
                  <a:t>algebraic matrix form</a:t>
                </a:r>
                <a:r>
                  <a:rPr lang="en-US"/>
                  <a:t>, typically:</a:t>
                </a:r>
                <a:r>
                  <a:rPr lang="en-DE" baseline="0"/>
                  <a:t> </a:t>
                </a:r>
                <a14:m>
                  <m:oMath xmlns:m="http://schemas.openxmlformats.org/officeDocument/2006/math">
                    <m:r>
                      <a:rPr lang="en-US" sz="1200" b="1" i="0" kern="1200">
                        <a:solidFill>
                          <a:schemeClr val="tx1"/>
                        </a:solidFill>
                        <a:latin typeface="Cambria Math" panose="02040503050406030204" pitchFamily="18" charset="0"/>
                        <a:ea typeface="+mn-ea"/>
                        <a:cs typeface="+mn-cs"/>
                      </a:rPr>
                      <m:t>𝐊𝐮</m:t>
                    </m:r>
                    <m:r>
                      <a:rPr lang="en-US" sz="1200" b="0" i="0" kern="1200">
                        <a:solidFill>
                          <a:schemeClr val="tx1"/>
                        </a:solidFill>
                        <a:latin typeface="Cambria Math" panose="02040503050406030204" pitchFamily="18" charset="0"/>
                        <a:ea typeface="+mn-ea"/>
                        <a:cs typeface="+mn-cs"/>
                      </a:rPr>
                      <m:t>=</m:t>
                    </m:r>
                    <m:r>
                      <a:rPr lang="en-US" sz="1200" b="1" i="0" kern="1200">
                        <a:solidFill>
                          <a:schemeClr val="tx1"/>
                        </a:solidFill>
                        <a:latin typeface="Cambria Math" panose="02040503050406030204" pitchFamily="18" charset="0"/>
                        <a:ea typeface="+mn-ea"/>
                        <a:cs typeface="+mn-cs"/>
                      </a:rPr>
                      <m:t>𝐟</m:t>
                    </m:r>
                  </m:oMath>
                </a14:m>
                <a:endParaRPr lang="en-US" b="1"/>
              </a:p>
              <a:p>
                <a:pPr marL="1085850" lvl="2" indent="-171450">
                  <a:buFont typeface="Arial" panose="020B0604020202020204" pitchFamily="34" charset="0"/>
                  <a:buChar char="•"/>
                </a:pPr>
                <a:r>
                  <a:rPr lang="en-US" i="1"/>
                  <a:t>where</a:t>
                </a:r>
              </a:p>
              <a:p>
                <a:pPr marL="1085850" lvl="2" indent="-171450">
                  <a:buFont typeface="Arial" panose="020B0604020202020204" pitchFamily="34" charset="0"/>
                  <a:buChar char="•"/>
                </a:pPr>
                <a:r>
                  <a:rPr lang="en-US" b="1" i="1"/>
                  <a:t>K</a:t>
                </a:r>
                <a:r>
                  <a:rPr lang="en-US" i="1"/>
                  <a:t> = global stiffness matrix (assembled from element matrices),</a:t>
                </a:r>
              </a:p>
              <a:p>
                <a:pPr marL="1085850" lvl="2" indent="-171450">
                  <a:buFont typeface="Arial" panose="020B0604020202020204" pitchFamily="34" charset="0"/>
                  <a:buChar char="•"/>
                </a:pPr>
                <a:r>
                  <a:rPr lang="en-US" b="1" i="1"/>
                  <a:t>u</a:t>
                </a:r>
                <a:r>
                  <a:rPr lang="en-US" i="1"/>
                  <a:t> = vector of unknown nodal degrees of freedom (displacements, temperatures, etc.),</a:t>
                </a:r>
              </a:p>
              <a:p>
                <a:pPr marL="1085850" lvl="2" indent="-171450">
                  <a:buFont typeface="Arial" panose="020B0604020202020204" pitchFamily="34" charset="0"/>
                  <a:buChar char="•"/>
                </a:pPr>
                <a:r>
                  <a:rPr lang="en-US" b="1" i="1"/>
                  <a:t>f</a:t>
                </a:r>
                <a:r>
                  <a:rPr lang="en-US" i="1"/>
                  <a:t> = global force/load vector.</a:t>
                </a:r>
              </a:p>
              <a:p>
                <a:pPr marL="628650" lvl="1" indent="-171450">
                  <a:buFont typeface="Arial" panose="020B0604020202020204" pitchFamily="34" charset="0"/>
                  <a:buChar char="•"/>
                </a:pPr>
                <a:r>
                  <a:rPr lang="en-US"/>
                  <a:t>This matrix system is what the computer ultimately solves.</a:t>
                </a:r>
                <a:br>
                  <a:rPr lang="en-US"/>
                </a:br>
                <a:r>
                  <a:rPr lang="en-US"/>
                  <a:t>The Matrix Method is not a separate theory; rather, it is </a:t>
                </a:r>
                <a:r>
                  <a:rPr lang="en-US" b="1"/>
                  <a:t>the computational embodiment</a:t>
                </a:r>
                <a:r>
                  <a:rPr lang="en-US"/>
                  <a:t> of the finite element discretization.</a:t>
                </a:r>
              </a:p>
              <a:p>
                <a:endParaRPr lang="en-DE"/>
              </a:p>
              <a:p>
                <a:pPr marL="171450" indent="-171450">
                  <a:buFont typeface="Arial" panose="020B0604020202020204" pitchFamily="34" charset="0"/>
                  <a:buChar char="•"/>
                </a:pPr>
                <a:r>
                  <a:rPr lang="en-US" b="1"/>
                  <a:t>How It Connects to the Strong and Weak Forms</a:t>
                </a:r>
                <a:endParaRPr lang="en-DE" b="1"/>
              </a:p>
              <a:p>
                <a:pPr marL="628650" lvl="1" indent="-171450">
                  <a:buFont typeface="Arial" panose="020B0604020202020204" pitchFamily="34" charset="0"/>
                  <a:buChar char="•"/>
                </a:pPr>
                <a:r>
                  <a:rPr lang="en-US"/>
                  <a:t>The </a:t>
                </a:r>
                <a:r>
                  <a:rPr lang="en-US" b="1"/>
                  <a:t>strong form</a:t>
                </a:r>
                <a:r>
                  <a:rPr lang="en-US"/>
                  <a:t> is the original differential equation plus boundary conditions — e.g., for linear elasticity:</a:t>
                </a:r>
                <a:r>
                  <a:rPr lang="en-DE" baseline="0"/>
                  <a:t> </a:t>
                </a:r>
                <a14:m>
                  <m:oMath xmlns:m="http://schemas.openxmlformats.org/officeDocument/2006/math">
                    <m:r>
                      <m:rPr>
                        <m:sty m:val="p"/>
                      </m:rPr>
                      <a:rPr lang="en-US" sz="1200" b="0" i="0" kern="1200">
                        <a:solidFill>
                          <a:schemeClr val="tx1"/>
                        </a:solidFill>
                        <a:latin typeface="Cambria Math" panose="02040503050406030204" pitchFamily="18" charset="0"/>
                        <a:ea typeface="+mn-ea"/>
                        <a:cs typeface="+mn-cs"/>
                      </a:rPr>
                      <m:t>∇</m:t>
                    </m:r>
                    <m:r>
                      <a:rPr lang="en-US" sz="1200" b="0" i="0" kern="1200">
                        <a:solidFill>
                          <a:schemeClr val="tx1"/>
                        </a:solidFill>
                        <a:latin typeface="Cambria Math" panose="02040503050406030204" pitchFamily="18" charset="0"/>
                        <a:ea typeface="+mn-ea"/>
                        <a:cs typeface="+mn-cs"/>
                      </a:rPr>
                      <m:t>⋅</m:t>
                    </m:r>
                    <m:r>
                      <a:rPr lang="en-US" sz="1200" b="0" i="1" kern="1200">
                        <a:solidFill>
                          <a:schemeClr val="tx1"/>
                        </a:solidFill>
                        <a:latin typeface="Cambria Math" panose="02040503050406030204" pitchFamily="18" charset="0"/>
                        <a:ea typeface="+mn-ea"/>
                        <a:cs typeface="+mn-cs"/>
                      </a:rPr>
                      <m:t>𝜎</m:t>
                    </m:r>
                    <m:r>
                      <a:rPr lang="en-US" sz="1200" b="0" i="0" kern="1200">
                        <a:solidFill>
                          <a:schemeClr val="tx1"/>
                        </a:solidFill>
                        <a:latin typeface="Cambria Math" panose="02040503050406030204" pitchFamily="18" charset="0"/>
                        <a:ea typeface="+mn-ea"/>
                        <a:cs typeface="+mn-cs"/>
                      </a:rPr>
                      <m:t>+</m:t>
                    </m:r>
                    <m:r>
                      <a:rPr lang="en-US" sz="1200" b="0" i="1" kern="1200">
                        <a:solidFill>
                          <a:schemeClr val="tx1"/>
                        </a:solidFill>
                        <a:latin typeface="Cambria Math" panose="02040503050406030204" pitchFamily="18" charset="0"/>
                        <a:ea typeface="+mn-ea"/>
                        <a:cs typeface="+mn-cs"/>
                      </a:rPr>
                      <m:t>𝑏</m:t>
                    </m:r>
                    <m:r>
                      <a:rPr lang="en-US" sz="1200" b="0" i="0" kern="1200">
                        <a:solidFill>
                          <a:schemeClr val="tx1"/>
                        </a:solidFill>
                        <a:latin typeface="Cambria Math" panose="02040503050406030204" pitchFamily="18" charset="0"/>
                        <a:ea typeface="+mn-ea"/>
                        <a:cs typeface="+mn-cs"/>
                      </a:rPr>
                      <m:t>=0</m:t>
                    </m:r>
                  </m:oMath>
                </a14:m>
                <a:endParaRPr lang="en-US"/>
              </a:p>
              <a:p>
                <a:pPr marL="628650" lvl="1" indent="-171450">
                  <a:buFont typeface="Arial" panose="020B0604020202020204" pitchFamily="34" charset="0"/>
                  <a:buChar char="•"/>
                </a:pPr>
                <a:r>
                  <a:rPr lang="en-US"/>
                  <a:t>The strong form requires:</a:t>
                </a:r>
              </a:p>
              <a:p>
                <a:pPr marL="628650" lvl="1" indent="-171450">
                  <a:buFont typeface="Arial" panose="020B0604020202020204" pitchFamily="34" charset="0"/>
                  <a:buChar char="•"/>
                </a:pPr>
                <a:r>
                  <a:rPr lang="en-US"/>
                  <a:t>pointwise satisfaction of the differential equation,</a:t>
                </a:r>
              </a:p>
              <a:p>
                <a:pPr marL="628650" lvl="1" indent="-171450">
                  <a:buFont typeface="Arial" panose="020B0604020202020204" pitchFamily="34" charset="0"/>
                  <a:buChar char="•"/>
                </a:pPr>
                <a:r>
                  <a:rPr lang="en-US"/>
                  <a:t>differentiability conditions that are often too strict for piecewise-polynomial finite elements.</a:t>
                </a:r>
              </a:p>
              <a:p>
                <a:pPr marL="628650" lvl="1" indent="-171450">
                  <a:buFont typeface="Arial" panose="020B0604020202020204" pitchFamily="34" charset="0"/>
                  <a:buChar char="•"/>
                </a:pPr>
                <a:endParaRPr lang="en-DE"/>
              </a:p>
              <a:p>
                <a:pPr marL="628650" lvl="1" indent="-171450">
                  <a:buFont typeface="Arial" panose="020B0604020202020204" pitchFamily="34" charset="0"/>
                  <a:buChar char="•"/>
                </a:pPr>
                <a:r>
                  <a:rPr lang="en-US"/>
                  <a:t>To allow approximate solutions, we convert the strong form to a </a:t>
                </a:r>
                <a:r>
                  <a:rPr lang="en-US" b="1"/>
                  <a:t>weak form</a:t>
                </a:r>
                <a:r>
                  <a:rPr lang="en-US"/>
                  <a:t> by:</a:t>
                </a:r>
              </a:p>
              <a:p>
                <a:pPr marL="1085850" lvl="2" indent="-171450">
                  <a:buFont typeface="Arial" panose="020B0604020202020204" pitchFamily="34" charset="0"/>
                  <a:buChar char="•"/>
                </a:pPr>
                <a:r>
                  <a:rPr lang="en-US"/>
                  <a:t>multiplying by a test (weight) function,</a:t>
                </a:r>
              </a:p>
              <a:p>
                <a:pPr marL="1085850" lvl="2" indent="-171450">
                  <a:buFont typeface="Arial" panose="020B0604020202020204" pitchFamily="34" charset="0"/>
                  <a:buChar char="•"/>
                </a:pPr>
                <a:r>
                  <a:rPr lang="en-US"/>
                  <a:t>integrating over the domain,</a:t>
                </a:r>
              </a:p>
              <a:p>
                <a:pPr marL="1085850" lvl="2" indent="-171450">
                  <a:buFont typeface="Arial" panose="020B0604020202020204" pitchFamily="34" charset="0"/>
                  <a:buChar char="•"/>
                </a:pPr>
                <a:r>
                  <a:rPr lang="en-US"/>
                  <a:t>applying integration by parts.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This yields something like:</a:t>
                </a:r>
                <a:r>
                  <a:rPr lang="en-DE"/>
                  <a:t> </a:t>
                </a:r>
                <a14:m>
                  <m:oMath xmlns:m="http://schemas.openxmlformats.org/officeDocument/2006/math">
                    <m:nary>
                      <m:naryPr>
                        <m:supHide m:val="on"/>
                        <m:ctrlPr>
                          <a:rPr lang="el-GR" sz="1200" i="1" dirty="0" smtClean="0">
                            <a:solidFill>
                              <a:schemeClr val="bg1"/>
                            </a:solidFill>
                            <a:latin typeface="Cambria Math" panose="02040503050406030204" pitchFamily="18" charset="0"/>
                          </a:rPr>
                        </m:ctrlPr>
                      </m:naryPr>
                      <m:sub>
                        <m:r>
                          <m:rPr>
                            <m:sty m:val="p"/>
                            <m:brk m:alnAt="23"/>
                          </m:rPr>
                          <a:rPr lang="el-GR" sz="1200" i="1" dirty="0" smtClean="0">
                            <a:solidFill>
                              <a:schemeClr val="bg1"/>
                            </a:solidFill>
                            <a:latin typeface="Cambria Math" panose="02040503050406030204" pitchFamily="18" charset="0"/>
                            <a:ea typeface="Cambria Math" panose="02040503050406030204" pitchFamily="18" charset="0"/>
                          </a:rPr>
                          <m:t>Ω</m:t>
                        </m:r>
                      </m:sub>
                      <m:sup/>
                      <m:e>
                        <m:r>
                          <a:rPr lang="en-DE" sz="1200" b="0" i="1" dirty="0" smtClean="0">
                            <a:solidFill>
                              <a:schemeClr val="bg1"/>
                            </a:solidFill>
                            <a:latin typeface="Cambria Math" panose="02040503050406030204" pitchFamily="18" charset="0"/>
                          </a:rPr>
                          <m:t>𝑤</m:t>
                        </m:r>
                        <m:r>
                          <a:rPr lang="en-DE" sz="1200" b="0" i="1" dirty="0" smtClean="0">
                            <a:solidFill>
                              <a:schemeClr val="bg1"/>
                            </a:solidFill>
                            <a:latin typeface="Cambria Math" panose="02040503050406030204" pitchFamily="18" charset="0"/>
                          </a:rPr>
                          <m:t>∗(</m:t>
                        </m:r>
                        <m:r>
                          <m:rPr>
                            <m:nor/>
                          </m:rPr>
                          <a:rPr lang="el-GR" sz="1200" dirty="0">
                            <a:solidFill>
                              <a:schemeClr val="bg1"/>
                            </a:solidFill>
                          </a:rPr>
                          <m:t>∇</m:t>
                        </m:r>
                        <m:r>
                          <m:rPr>
                            <m:nor/>
                          </m:rPr>
                          <a:rPr lang="el-GR" sz="1200" dirty="0">
                            <a:solidFill>
                              <a:schemeClr val="bg1"/>
                            </a:solidFill>
                          </a:rPr>
                          <m:t>⋅</m:t>
                        </m:r>
                        <m:r>
                          <m:rPr>
                            <m:nor/>
                          </m:rPr>
                          <a:rPr lang="el-GR" sz="1200" dirty="0">
                            <a:solidFill>
                              <a:schemeClr val="bg1"/>
                            </a:solidFill>
                          </a:rPr>
                          <m:t>σ</m:t>
                        </m:r>
                        <m:r>
                          <a:rPr lang="en-US" sz="1200" i="1" dirty="0">
                            <a:solidFill>
                              <a:schemeClr val="bg1"/>
                            </a:solidFill>
                            <a:latin typeface="Cambria Math" panose="02040503050406030204" pitchFamily="18" charset="0"/>
                          </a:rPr>
                          <m:t>)</m:t>
                        </m:r>
                      </m:e>
                    </m:nary>
                    <m:r>
                      <a:rPr lang="en-US" sz="1200" i="1" dirty="0">
                        <a:solidFill>
                          <a:schemeClr val="bg1"/>
                        </a:solidFill>
                        <a:latin typeface="Cambria Math" panose="02040503050406030204" pitchFamily="18" charset="0"/>
                      </a:rPr>
                      <m:t>𝑑</m:t>
                    </m:r>
                    <m:r>
                      <m:rPr>
                        <m:sty m:val="p"/>
                      </m:rPr>
                      <a:rPr lang="el-GR" sz="1200" i="0" dirty="0">
                        <a:solidFill>
                          <a:schemeClr val="bg1"/>
                        </a:solidFill>
                        <a:latin typeface="Cambria Math" panose="02040503050406030204" pitchFamily="18" charset="0"/>
                      </a:rPr>
                      <m:t>Ω</m:t>
                    </m:r>
                    <m:r>
                      <a:rPr lang="en-DE" sz="1200" b="0" i="0" dirty="0" smtClean="0">
                        <a:solidFill>
                          <a:schemeClr val="bg1"/>
                        </a:solidFill>
                        <a:latin typeface="Cambria Math" panose="02040503050406030204" pitchFamily="18" charset="0"/>
                      </a:rPr>
                      <m:t>=</m:t>
                    </m:r>
                    <m:nary>
                      <m:naryPr>
                        <m:supHide m:val="on"/>
                        <m:ctrlPr>
                          <a:rPr lang="el-GR" sz="1200" i="1" dirty="0">
                            <a:solidFill>
                              <a:schemeClr val="bg1"/>
                            </a:solidFill>
                            <a:latin typeface="Cambria Math" panose="02040503050406030204" pitchFamily="18" charset="0"/>
                          </a:rPr>
                        </m:ctrlPr>
                      </m:naryPr>
                      <m:sub>
                        <m:r>
                          <m:rPr>
                            <m:sty m:val="p"/>
                            <m:brk m:alnAt="23"/>
                          </m:rPr>
                          <a:rPr lang="el-GR" sz="1200" i="1" dirty="0">
                            <a:solidFill>
                              <a:schemeClr val="bg1"/>
                            </a:solidFill>
                            <a:latin typeface="Cambria Math" panose="02040503050406030204" pitchFamily="18" charset="0"/>
                            <a:ea typeface="Cambria Math" panose="02040503050406030204" pitchFamily="18" charset="0"/>
                          </a:rPr>
                          <m:t>Ω</m:t>
                        </m:r>
                      </m:sub>
                      <m:sup/>
                      <m:e>
                        <m:r>
                          <a:rPr lang="en-DE" sz="1200" i="1" dirty="0">
                            <a:solidFill>
                              <a:schemeClr val="bg1"/>
                            </a:solidFill>
                            <a:latin typeface="Cambria Math" panose="02040503050406030204" pitchFamily="18" charset="0"/>
                          </a:rPr>
                          <m:t>𝑤</m:t>
                        </m:r>
                        <m:r>
                          <a:rPr lang="en-DE" sz="1200" i="1" dirty="0">
                            <a:solidFill>
                              <a:schemeClr val="bg1"/>
                            </a:solidFill>
                            <a:latin typeface="Cambria Math" panose="02040503050406030204" pitchFamily="18" charset="0"/>
                          </a:rPr>
                          <m:t>∗</m:t>
                        </m:r>
                        <m:r>
                          <a:rPr lang="en-DE" sz="1200" b="0" i="1" dirty="0" smtClean="0">
                            <a:solidFill>
                              <a:schemeClr val="bg1"/>
                            </a:solidFill>
                            <a:latin typeface="Cambria Math" panose="02040503050406030204" pitchFamily="18" charset="0"/>
                          </a:rPr>
                          <m:t>𝑏</m:t>
                        </m:r>
                      </m:e>
                    </m:nary>
                    <m:r>
                      <a:rPr lang="en-US" sz="1200" i="1" dirty="0">
                        <a:solidFill>
                          <a:schemeClr val="bg1"/>
                        </a:solidFill>
                        <a:latin typeface="Cambria Math" panose="02040503050406030204" pitchFamily="18" charset="0"/>
                      </a:rPr>
                      <m:t>𝑑</m:t>
                    </m:r>
                    <m:r>
                      <m:rPr>
                        <m:sty m:val="p"/>
                      </m:rPr>
                      <a:rPr lang="el-GR" sz="1200" dirty="0">
                        <a:solidFill>
                          <a:schemeClr val="bg1"/>
                        </a:solidFill>
                        <a:latin typeface="Cambria Math" panose="02040503050406030204" pitchFamily="18" charset="0"/>
                      </a:rPr>
                      <m:t>Ω</m:t>
                    </m:r>
                  </m:oMath>
                </a14:m>
                <a:endParaRPr lang="en-US"/>
              </a:p>
              <a:p>
                <a:pPr marL="628650" lvl="1" indent="-171450">
                  <a:buFont typeface="Arial" panose="020B0604020202020204" pitchFamily="34" charset="0"/>
                  <a:buChar char="•"/>
                </a:pPr>
                <a:r>
                  <a:rPr lang="en-DE"/>
                  <a:t>T</a:t>
                </a:r>
                <a:r>
                  <a:rPr lang="en-US"/>
                  <a:t>he weak form:</a:t>
                </a:r>
              </a:p>
              <a:p>
                <a:pPr marL="1085850" lvl="2" indent="-171450">
                  <a:buFont typeface="Arial" panose="020B0604020202020204" pitchFamily="34" charset="0"/>
                  <a:buChar char="•"/>
                </a:pPr>
                <a:r>
                  <a:rPr lang="en-US"/>
                  <a:t>reduces differentiability requirements,</a:t>
                </a:r>
              </a:p>
              <a:p>
                <a:pPr marL="1085850" lvl="2" indent="-171450">
                  <a:buFont typeface="Arial" panose="020B0604020202020204" pitchFamily="34" charset="0"/>
                  <a:buChar char="•"/>
                </a:pPr>
                <a:r>
                  <a:rPr lang="en-US"/>
                  <a:t>allows discontinuous derivatives (e.g., at element boundaries),</a:t>
                </a:r>
              </a:p>
              <a:p>
                <a:pPr marL="1085850" lvl="2" indent="-171450">
                  <a:buFont typeface="Arial" panose="020B0604020202020204" pitchFamily="34" charset="0"/>
                  <a:buChar char="•"/>
                </a:pPr>
                <a:r>
                  <a:rPr lang="en-US"/>
                  <a:t>is directly compatible with finite element basis functions.</a:t>
                </a:r>
              </a:p>
              <a:p>
                <a:pPr marL="0" indent="0">
                  <a:buFont typeface="+mj-lt"/>
                  <a:buNone/>
                </a:pPr>
                <a:endParaRPr lang="en-DE"/>
              </a:p>
              <a:p>
                <a:pPr marL="171450" indent="-171450">
                  <a:buFont typeface="Arial" panose="020B0604020202020204" pitchFamily="34" charset="0"/>
                  <a:buChar char="•"/>
                </a:pPr>
                <a:r>
                  <a:rPr lang="en-US" b="1"/>
                  <a:t>Discretization → Matrix Form</a:t>
                </a:r>
                <a:endParaRPr lang="en-DE" b="1"/>
              </a:p>
              <a:p>
                <a:pPr marL="628650" lvl="1" indent="-171450">
                  <a:buFont typeface="Arial" panose="020B0604020202020204" pitchFamily="34" charset="0"/>
                  <a:buChar char="•"/>
                </a:pPr>
                <a:r>
                  <a:rPr lang="en-US"/>
                  <a:t>The final step is representing the unknown function </a:t>
                </a:r>
                <a14:m>
                  <m:oMath xmlns:m="http://schemas.openxmlformats.org/officeDocument/2006/math">
                    <m:r>
                      <a:rPr lang="en-US" sz="1200" b="0" i="1" kern="1200">
                        <a:solidFill>
                          <a:schemeClr val="tx1"/>
                        </a:solidFill>
                        <a:latin typeface="Cambria Math" panose="02040503050406030204" pitchFamily="18" charset="0"/>
                        <a:ea typeface="+mn-ea"/>
                        <a:cs typeface="+mn-cs"/>
                      </a:rPr>
                      <m:t>𝑢</m:t>
                    </m:r>
                  </m:oMath>
                </a14:m>
                <a:r>
                  <a:rPr lang="en-US"/>
                  <a:t>and weight functions </a:t>
                </a:r>
                <a14:m>
                  <m:oMath xmlns:m="http://schemas.openxmlformats.org/officeDocument/2006/math">
                    <m:r>
                      <a:rPr lang="en-US" sz="1200" b="0" i="1" kern="1200">
                        <a:solidFill>
                          <a:schemeClr val="tx1"/>
                        </a:solidFill>
                        <a:latin typeface="Cambria Math" panose="02040503050406030204" pitchFamily="18" charset="0"/>
                        <a:ea typeface="+mn-ea"/>
                        <a:cs typeface="+mn-cs"/>
                      </a:rPr>
                      <m:t>𝑣</m:t>
                    </m:r>
                  </m:oMath>
                </a14:m>
                <a:r>
                  <a:rPr lang="en-US"/>
                  <a:t>using </a:t>
                </a:r>
                <a:r>
                  <a:rPr lang="en-US" b="1"/>
                  <a:t>finite element shape functions</a:t>
                </a:r>
                <a:r>
                  <a:rPr lang="en-US"/>
                  <a:t>:</a:t>
                </a:r>
                <a:r>
                  <a:rPr lang="en-DE" baseline="0"/>
                  <a:t> </a:t>
                </a:r>
                <a14:m>
                  <m:oMath xmlns:m="http://schemas.openxmlformats.org/officeDocument/2006/math">
                    <m:r>
                      <a:rPr lang="en-US" sz="1200" b="0" i="1" kern="1200">
                        <a:solidFill>
                          <a:schemeClr val="tx1"/>
                        </a:solidFill>
                        <a:latin typeface="Cambria Math" panose="02040503050406030204" pitchFamily="18" charset="0"/>
                        <a:ea typeface="+mn-ea"/>
                        <a:cs typeface="+mn-cs"/>
                      </a:rPr>
                      <m:t>𝑢</m:t>
                    </m:r>
                    <m:r>
                      <a:rPr lang="en-US" sz="1200" b="0" i="0" kern="1200">
                        <a:solidFill>
                          <a:schemeClr val="tx1"/>
                        </a:solidFill>
                        <a:latin typeface="Cambria Math" panose="02040503050406030204" pitchFamily="18" charset="0"/>
                        <a:ea typeface="+mn-ea"/>
                        <a:cs typeface="+mn-cs"/>
                      </a:rPr>
                      <m:t>≈</m:t>
                    </m:r>
                    <m:r>
                      <a:rPr lang="en-US" sz="1200" b="0" i="1" kern="1200">
                        <a:solidFill>
                          <a:schemeClr val="tx1"/>
                        </a:solidFill>
                        <a:latin typeface="Cambria Math" panose="02040503050406030204" pitchFamily="18" charset="0"/>
                        <a:ea typeface="+mn-ea"/>
                        <a:cs typeface="+mn-cs"/>
                      </a:rPr>
                      <m:t>𝑁</m:t>
                    </m:r>
                    <m:d>
                      <m:dPr>
                        <m:ctrlPr>
                          <a:rPr lang="ar-AE" sz="1200" b="0" i="1" kern="1200">
                            <a:solidFill>
                              <a:schemeClr val="tx1"/>
                            </a:solidFill>
                            <a:latin typeface="Cambria Math" panose="02040503050406030204" pitchFamily="18" charset="0"/>
                            <a:ea typeface="+mn-ea"/>
                            <a:cs typeface="+mn-cs"/>
                          </a:rPr>
                        </m:ctrlPr>
                      </m:dPr>
                      <m:e>
                        <m:r>
                          <a:rPr lang="ar-AE" sz="1200" b="0" i="1" kern="1200">
                            <a:solidFill>
                              <a:schemeClr val="tx1"/>
                            </a:solidFill>
                            <a:latin typeface="Cambria Math" panose="02040503050406030204" pitchFamily="18" charset="0"/>
                            <a:ea typeface="+mn-ea"/>
                            <a:cs typeface="+mn-cs"/>
                          </a:rPr>
                          <m:t>𝑥</m:t>
                        </m:r>
                      </m:e>
                    </m:d>
                    <m:r>
                      <m:rPr>
                        <m:nor/>
                      </m:rPr>
                      <a:rPr lang="ar-AE" sz="1200" b="0" i="1" kern="1200">
                        <a:solidFill>
                          <a:schemeClr val="tx1"/>
                        </a:solidFill>
                        <a:latin typeface="Calibri" panose="020F0502020204030204" pitchFamily="34" charset="0"/>
                        <a:ea typeface="+mn-ea"/>
                        <a:cs typeface="+mn-cs"/>
                      </a:rPr>
                      <m:t> </m:t>
                    </m:r>
                    <m:r>
                      <a:rPr lang="ar-AE" sz="1200" b="1" i="0" kern="1200">
                        <a:solidFill>
                          <a:schemeClr val="tx1"/>
                        </a:solidFill>
                        <a:latin typeface="Cambria Math" panose="02040503050406030204" pitchFamily="18" charset="0"/>
                        <a:ea typeface="+mn-ea"/>
                        <a:cs typeface="+mn-cs"/>
                      </a:rPr>
                      <m:t>𝐮</m:t>
                    </m:r>
                  </m:oMath>
                </a14:m>
                <a:endParaRPr lang="ar-AE" b="1"/>
              </a:p>
              <a:p>
                <a:pPr marL="628650" lvl="1" indent="-171450">
                  <a:buFont typeface="Arial" panose="020B0604020202020204" pitchFamily="34" charset="0"/>
                  <a:buChar char="•"/>
                </a:pPr>
                <a:r>
                  <a:rPr lang="en-US"/>
                  <a:t>Substituting shape functions into the weak form and performing the integrals gives the </a:t>
                </a:r>
                <a:r>
                  <a:rPr lang="en-US" b="1"/>
                  <a:t>element stiffness matrices</a:t>
                </a:r>
                <a:r>
                  <a:rPr lang="en-US"/>
                  <a:t> and </a:t>
                </a:r>
                <a:r>
                  <a:rPr lang="en-US" b="1"/>
                  <a:t>element load vectors</a:t>
                </a:r>
                <a:r>
                  <a:rPr lang="en-US"/>
                  <a:t>.</a:t>
                </a:r>
              </a:p>
              <a:p>
                <a:pPr marL="628650" lvl="1" indent="-171450">
                  <a:buFont typeface="Arial" panose="020B0604020202020204" pitchFamily="34" charset="0"/>
                  <a:buChar char="•"/>
                </a:pPr>
                <a:r>
                  <a:rPr lang="en-US"/>
                  <a:t>Assembling all element contributions leads to the </a:t>
                </a:r>
                <a:r>
                  <a:rPr lang="en-US" b="1"/>
                  <a:t>Matrix Formulation</a:t>
                </a:r>
                <a:r>
                  <a:rPr lang="en-US"/>
                  <a:t>:</a:t>
                </a:r>
                <a:r>
                  <a:rPr lang="en-DE" baseline="0"/>
                  <a:t> </a:t>
                </a:r>
                <a14:m>
                  <m:oMath xmlns:m="http://schemas.openxmlformats.org/officeDocument/2006/math">
                    <m:r>
                      <a:rPr lang="en-US" sz="1200" b="1" i="0" kern="1200">
                        <a:solidFill>
                          <a:schemeClr val="tx1"/>
                        </a:solidFill>
                        <a:latin typeface="Cambria Math" panose="02040503050406030204" pitchFamily="18" charset="0"/>
                        <a:ea typeface="+mn-ea"/>
                        <a:cs typeface="+mn-cs"/>
                      </a:rPr>
                      <m:t>𝐊𝐮</m:t>
                    </m:r>
                    <m:r>
                      <a:rPr lang="en-US" sz="1200" b="0" i="0" kern="1200">
                        <a:solidFill>
                          <a:schemeClr val="tx1"/>
                        </a:solidFill>
                        <a:latin typeface="Cambria Math" panose="02040503050406030204" pitchFamily="18" charset="0"/>
                        <a:ea typeface="+mn-ea"/>
                        <a:cs typeface="+mn-cs"/>
                      </a:rPr>
                      <m:t>=</m:t>
                    </m:r>
                    <m:r>
                      <a:rPr lang="en-US" sz="1200" b="1" i="0" kern="1200">
                        <a:solidFill>
                          <a:schemeClr val="tx1"/>
                        </a:solidFill>
                        <a:latin typeface="Cambria Math" panose="02040503050406030204" pitchFamily="18" charset="0"/>
                        <a:ea typeface="+mn-ea"/>
                        <a:cs typeface="+mn-cs"/>
                      </a:rPr>
                      <m:t>𝐟</m:t>
                    </m:r>
                  </m:oMath>
                </a14:m>
                <a:endParaRPr lang="en-US" b="1"/>
              </a:p>
              <a:p>
                <a:pPr marL="0" indent="0">
                  <a:buFont typeface="+mj-lt"/>
                  <a:buNone/>
                </a:pPr>
                <a:endParaRPr lang="en-DE"/>
              </a:p>
            </p:txBody>
          </p:sp>
        </mc:Choice>
        <mc:Fallback xmlns="">
          <p:sp>
            <p:nvSpPr>
              <p:cNvPr id="3" name="Notes Placeholder 2"/>
              <p:cNvSpPr>
                <a:spLocks noGrp="1"/>
              </p:cNvSpPr>
              <p:nvPr>
                <p:ph type="body" idx="1"/>
              </p:nvPr>
            </p:nvSpPr>
            <p:spPr/>
            <p:txBody>
              <a:bodyPr/>
              <a:lstStyle/>
              <a:p>
                <a:r>
                  <a:rPr lang="en-US" b="1"/>
                  <a:t>Numerical Analysis – </a:t>
                </a:r>
                <a:r>
                  <a:rPr lang="en-DE" b="1"/>
                  <a:t>Matrix Method in FEA</a:t>
                </a:r>
              </a:p>
              <a:p>
                <a:endParaRPr lang="en-DE"/>
              </a:p>
              <a:p>
                <a:pPr marL="171450" indent="-171450">
                  <a:buFont typeface="Arial" panose="020B0604020202020204" pitchFamily="34" charset="0"/>
                  <a:buChar char="•"/>
                </a:pPr>
                <a:r>
                  <a:rPr lang="en-DE" b="1"/>
                  <a:t>Discrete Form or </a:t>
                </a:r>
                <a:r>
                  <a:rPr lang="en-US" b="1"/>
                  <a:t>Matrix Formulation in FEA — Brief Explanation</a:t>
                </a:r>
                <a:endParaRPr lang="en-DE" b="1"/>
              </a:p>
              <a:p>
                <a:pPr marL="628650" lvl="1" indent="-171450">
                  <a:buFont typeface="Arial" panose="020B0604020202020204" pitchFamily="34" charset="0"/>
                  <a:buChar char="•"/>
                </a:pPr>
                <a:r>
                  <a:rPr lang="en-US"/>
                  <a:t>In Finite Element Analysis, the </a:t>
                </a:r>
                <a:r>
                  <a:rPr lang="en-US" b="1"/>
                  <a:t>Matrix Method</a:t>
                </a:r>
                <a:r>
                  <a:rPr lang="en-US"/>
                  <a:t> refers to expressing the governing equations of a physical system in </a:t>
                </a:r>
                <a:r>
                  <a:rPr lang="en-US" b="1"/>
                  <a:t>algebraic matrix form</a:t>
                </a:r>
                <a:r>
                  <a:rPr lang="en-US"/>
                  <a:t>, typically:</a:t>
                </a:r>
                <a:r>
                  <a:rPr lang="en-DE" baseline="0"/>
                  <a:t> </a:t>
                </a:r>
                <a:r>
                  <a:rPr lang="en-US" sz="1200" b="1" i="0" kern="1200">
                    <a:solidFill>
                      <a:schemeClr val="tx1"/>
                    </a:solidFill>
                    <a:latin typeface="Cambria Math" panose="02040503050406030204" pitchFamily="18" charset="0"/>
                    <a:ea typeface="+mn-ea"/>
                    <a:cs typeface="+mn-cs"/>
                  </a:rPr>
                  <a:t>𝐊𝐮</a:t>
                </a:r>
                <a:r>
                  <a:rPr lang="en-US" sz="1200" b="0" i="0" kern="1200">
                    <a:solidFill>
                      <a:schemeClr val="tx1"/>
                    </a:solidFill>
                    <a:latin typeface="Cambria Math" panose="02040503050406030204" pitchFamily="18" charset="0"/>
                    <a:ea typeface="+mn-ea"/>
                    <a:cs typeface="+mn-cs"/>
                  </a:rPr>
                  <a:t>=</a:t>
                </a:r>
                <a:r>
                  <a:rPr lang="en-US" sz="1200" b="1" i="0" kern="1200">
                    <a:solidFill>
                      <a:schemeClr val="tx1"/>
                    </a:solidFill>
                    <a:latin typeface="Cambria Math" panose="02040503050406030204" pitchFamily="18" charset="0"/>
                    <a:ea typeface="+mn-ea"/>
                    <a:cs typeface="+mn-cs"/>
                  </a:rPr>
                  <a:t>𝐟</a:t>
                </a:r>
                <a:endParaRPr lang="en-US" b="1"/>
              </a:p>
              <a:p>
                <a:pPr marL="1085850" lvl="2" indent="-171450">
                  <a:buFont typeface="Arial" panose="020B0604020202020204" pitchFamily="34" charset="0"/>
                  <a:buChar char="•"/>
                </a:pPr>
                <a:r>
                  <a:rPr lang="en-US" i="1"/>
                  <a:t>where</a:t>
                </a:r>
              </a:p>
              <a:p>
                <a:pPr marL="1085850" lvl="2" indent="-171450">
                  <a:buFont typeface="Arial" panose="020B0604020202020204" pitchFamily="34" charset="0"/>
                  <a:buChar char="•"/>
                </a:pPr>
                <a:r>
                  <a:rPr lang="en-US" b="1" i="1"/>
                  <a:t>K</a:t>
                </a:r>
                <a:r>
                  <a:rPr lang="en-US" i="1"/>
                  <a:t> = global stiffness matrix (assembled from element matrices),</a:t>
                </a:r>
              </a:p>
              <a:p>
                <a:pPr marL="1085850" lvl="2" indent="-171450">
                  <a:buFont typeface="Arial" panose="020B0604020202020204" pitchFamily="34" charset="0"/>
                  <a:buChar char="•"/>
                </a:pPr>
                <a:r>
                  <a:rPr lang="en-US" b="1" i="1"/>
                  <a:t>u</a:t>
                </a:r>
                <a:r>
                  <a:rPr lang="en-US" i="1"/>
                  <a:t> = vector of unknown nodal degrees of freedom (displacements, temperatures, etc.),</a:t>
                </a:r>
              </a:p>
              <a:p>
                <a:pPr marL="1085850" lvl="2" indent="-171450">
                  <a:buFont typeface="Arial" panose="020B0604020202020204" pitchFamily="34" charset="0"/>
                  <a:buChar char="•"/>
                </a:pPr>
                <a:r>
                  <a:rPr lang="en-US" b="1" i="1"/>
                  <a:t>f</a:t>
                </a:r>
                <a:r>
                  <a:rPr lang="en-US" i="1"/>
                  <a:t> = global force/load vector.</a:t>
                </a:r>
              </a:p>
              <a:p>
                <a:pPr marL="628650" lvl="1" indent="-171450">
                  <a:buFont typeface="Arial" panose="020B0604020202020204" pitchFamily="34" charset="0"/>
                  <a:buChar char="•"/>
                </a:pPr>
                <a:r>
                  <a:rPr lang="en-US"/>
                  <a:t>This matrix system is what the computer ultimately solves.</a:t>
                </a:r>
                <a:br>
                  <a:rPr lang="en-US"/>
                </a:br>
                <a:r>
                  <a:rPr lang="en-US"/>
                  <a:t>The Matrix Method is not a separate theory; rather, it is </a:t>
                </a:r>
                <a:r>
                  <a:rPr lang="en-US" b="1"/>
                  <a:t>the computational embodiment</a:t>
                </a:r>
                <a:r>
                  <a:rPr lang="en-US"/>
                  <a:t> of the finite element discretization.</a:t>
                </a:r>
              </a:p>
              <a:p>
                <a:endParaRPr lang="en-DE"/>
              </a:p>
              <a:p>
                <a:pPr marL="171450" indent="-171450">
                  <a:buFont typeface="Arial" panose="020B0604020202020204" pitchFamily="34" charset="0"/>
                  <a:buChar char="•"/>
                </a:pPr>
                <a:r>
                  <a:rPr lang="en-US" b="1"/>
                  <a:t>How It Connects to the Strong and Weak Forms</a:t>
                </a:r>
                <a:endParaRPr lang="en-DE" b="1"/>
              </a:p>
              <a:p>
                <a:pPr marL="628650" lvl="1" indent="-171450">
                  <a:buFont typeface="Arial" panose="020B0604020202020204" pitchFamily="34" charset="0"/>
                  <a:buChar char="•"/>
                </a:pPr>
                <a:r>
                  <a:rPr lang="en-US"/>
                  <a:t>The </a:t>
                </a:r>
                <a:r>
                  <a:rPr lang="en-US" b="1"/>
                  <a:t>strong form</a:t>
                </a:r>
                <a:r>
                  <a:rPr lang="en-US"/>
                  <a:t> is the original differential equation plus boundary conditions — e.g., for linear elasticity:</a:t>
                </a:r>
                <a:r>
                  <a:rPr lang="en-DE" baseline="0"/>
                  <a:t> </a:t>
                </a:r>
                <a:r>
                  <a:rPr lang="en-US" sz="1200" b="0" i="0" kern="1200">
                    <a:solidFill>
                      <a:schemeClr val="tx1"/>
                    </a:solidFill>
                    <a:latin typeface="Cambria Math" panose="02040503050406030204" pitchFamily="18" charset="0"/>
                    <a:ea typeface="+mn-ea"/>
                    <a:cs typeface="+mn-cs"/>
                  </a:rPr>
                  <a:t>∇⋅𝜎+𝑏=0</a:t>
                </a:r>
                <a:endParaRPr lang="en-US"/>
              </a:p>
              <a:p>
                <a:pPr marL="628650" lvl="1" indent="-171450">
                  <a:buFont typeface="Arial" panose="020B0604020202020204" pitchFamily="34" charset="0"/>
                  <a:buChar char="•"/>
                </a:pPr>
                <a:r>
                  <a:rPr lang="en-US"/>
                  <a:t>The strong form requires:</a:t>
                </a:r>
              </a:p>
              <a:p>
                <a:pPr marL="628650" lvl="1" indent="-171450">
                  <a:buFont typeface="Arial" panose="020B0604020202020204" pitchFamily="34" charset="0"/>
                  <a:buChar char="•"/>
                </a:pPr>
                <a:r>
                  <a:rPr lang="en-US"/>
                  <a:t>pointwise satisfaction of the differential equation,</a:t>
                </a:r>
              </a:p>
              <a:p>
                <a:pPr marL="628650" lvl="1" indent="-171450">
                  <a:buFont typeface="Arial" panose="020B0604020202020204" pitchFamily="34" charset="0"/>
                  <a:buChar char="•"/>
                </a:pPr>
                <a:r>
                  <a:rPr lang="en-US"/>
                  <a:t>differentiability conditions that are often too strict for piecewise-polynomial finite elements.</a:t>
                </a:r>
              </a:p>
              <a:p>
                <a:pPr marL="628650" lvl="1" indent="-171450">
                  <a:buFont typeface="Arial" panose="020B0604020202020204" pitchFamily="34" charset="0"/>
                  <a:buChar char="•"/>
                </a:pPr>
                <a:endParaRPr lang="en-DE"/>
              </a:p>
              <a:p>
                <a:pPr marL="628650" lvl="1" indent="-171450">
                  <a:buFont typeface="Arial" panose="020B0604020202020204" pitchFamily="34" charset="0"/>
                  <a:buChar char="•"/>
                </a:pPr>
                <a:r>
                  <a:rPr lang="en-US"/>
                  <a:t>To allow approximate solutions, we convert the strong form to a </a:t>
                </a:r>
                <a:r>
                  <a:rPr lang="en-US" b="1"/>
                  <a:t>weak form</a:t>
                </a:r>
                <a:r>
                  <a:rPr lang="en-US"/>
                  <a:t> by:</a:t>
                </a:r>
              </a:p>
              <a:p>
                <a:pPr marL="1085850" lvl="2" indent="-171450">
                  <a:buFont typeface="Arial" panose="020B0604020202020204" pitchFamily="34" charset="0"/>
                  <a:buChar char="•"/>
                </a:pPr>
                <a:r>
                  <a:rPr lang="en-US"/>
                  <a:t>multiplying by a test (weight) function,</a:t>
                </a:r>
              </a:p>
              <a:p>
                <a:pPr marL="1085850" lvl="2" indent="-171450">
                  <a:buFont typeface="Arial" panose="020B0604020202020204" pitchFamily="34" charset="0"/>
                  <a:buChar char="•"/>
                </a:pPr>
                <a:r>
                  <a:rPr lang="en-US"/>
                  <a:t>integrating over the domain,</a:t>
                </a:r>
              </a:p>
              <a:p>
                <a:pPr marL="1085850" lvl="2" indent="-171450">
                  <a:buFont typeface="Arial" panose="020B0604020202020204" pitchFamily="34" charset="0"/>
                  <a:buChar char="•"/>
                </a:pPr>
                <a:r>
                  <a:rPr lang="en-US"/>
                  <a:t>applying integration by parts.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This yields something like:</a:t>
                </a:r>
                <a:r>
                  <a:rPr lang="en-DE"/>
                  <a:t> </a:t>
                </a:r>
                <a:r>
                  <a:rPr lang="el-GR" sz="1200" i="0" dirty="0">
                    <a:solidFill>
                      <a:schemeClr val="bg1"/>
                    </a:solidFill>
                    <a:latin typeface="Cambria Math" panose="02040503050406030204" pitchFamily="18" charset="0"/>
                  </a:rPr>
                  <a:t>∫</a:t>
                </a:r>
                <a:r>
                  <a:rPr lang="el-GR" sz="1200" i="0" dirty="0">
                    <a:solidFill>
                      <a:schemeClr val="bg1"/>
                    </a:solidFill>
                    <a:latin typeface="Cambria Math" panose="02040503050406030204" pitchFamily="18" charset="0"/>
                    <a:ea typeface="Cambria Math" panose="02040503050406030204" pitchFamily="18" charset="0"/>
                  </a:rPr>
                  <a:t>_Ω</a:t>
                </a:r>
                <a:r>
                  <a:rPr lang="en-US" sz="1200" i="0" dirty="0">
                    <a:solidFill>
                      <a:schemeClr val="bg1"/>
                    </a:solidFill>
                    <a:latin typeface="Cambria Math" panose="02040503050406030204" pitchFamily="18" charset="0"/>
                    <a:ea typeface="Cambria Math" panose="02040503050406030204" pitchFamily="18" charset="0"/>
                  </a:rPr>
                  <a:t>▒</a:t>
                </a:r>
                <a:r>
                  <a:rPr lang="el-GR" sz="1200" i="0" dirty="0">
                    <a:solidFill>
                      <a:schemeClr val="bg1"/>
                    </a:solidFill>
                    <a:latin typeface="Cambria Math" panose="02040503050406030204" pitchFamily="18" charset="0"/>
                    <a:ea typeface="Cambria Math" panose="02040503050406030204" pitchFamily="18" charset="0"/>
                  </a:rPr>
                  <a:t>〖</a:t>
                </a:r>
                <a:r>
                  <a:rPr lang="en-DE" sz="1200" b="0" i="0" dirty="0">
                    <a:solidFill>
                      <a:schemeClr val="bg1"/>
                    </a:solidFill>
                    <a:latin typeface="Cambria Math" panose="02040503050406030204" pitchFamily="18" charset="0"/>
                  </a:rPr>
                  <a:t>𝑤∗(</a:t>
                </a:r>
                <a:r>
                  <a:rPr lang="el-GR" sz="1200" b="0" i="0" dirty="0">
                    <a:solidFill>
                      <a:schemeClr val="bg1"/>
                    </a:solidFill>
                    <a:latin typeface="Cambria Math" panose="02040503050406030204" pitchFamily="18" charset="0"/>
                  </a:rPr>
                  <a:t>"</a:t>
                </a:r>
                <a:r>
                  <a:rPr lang="el-GR" sz="1200" i="0" dirty="0">
                    <a:solidFill>
                      <a:schemeClr val="bg1"/>
                    </a:solidFill>
                  </a:rPr>
                  <a:t>∇⋅σ</a:t>
                </a:r>
                <a:r>
                  <a:rPr lang="en-US" sz="1200" i="0" dirty="0">
                    <a:solidFill>
                      <a:schemeClr val="bg1"/>
                    </a:solidFill>
                    <a:latin typeface="Cambria Math" panose="02040503050406030204" pitchFamily="18" charset="0"/>
                  </a:rPr>
                  <a:t>" )</a:t>
                </a:r>
                <a:r>
                  <a:rPr lang="el-GR" sz="1200" i="0" dirty="0">
                    <a:solidFill>
                      <a:schemeClr val="bg1"/>
                    </a:solidFill>
                    <a:latin typeface="Cambria Math" panose="02040503050406030204" pitchFamily="18" charset="0"/>
                  </a:rPr>
                  <a:t>〗</a:t>
                </a:r>
                <a:r>
                  <a:rPr lang="en-US" sz="1200" i="0" dirty="0">
                    <a:solidFill>
                      <a:schemeClr val="bg1"/>
                    </a:solidFill>
                    <a:latin typeface="Cambria Math" panose="02040503050406030204" pitchFamily="18" charset="0"/>
                  </a:rPr>
                  <a:t> 𝑑</a:t>
                </a:r>
                <a:r>
                  <a:rPr lang="el-GR" sz="1200" i="0" dirty="0">
                    <a:solidFill>
                      <a:schemeClr val="bg1"/>
                    </a:solidFill>
                    <a:latin typeface="Cambria Math" panose="02040503050406030204" pitchFamily="18" charset="0"/>
                  </a:rPr>
                  <a:t>Ω</a:t>
                </a:r>
                <a:r>
                  <a:rPr lang="en-DE" sz="1200" b="0" i="0" dirty="0">
                    <a:solidFill>
                      <a:schemeClr val="bg1"/>
                    </a:solidFill>
                    <a:latin typeface="Cambria Math" panose="02040503050406030204" pitchFamily="18" charset="0"/>
                  </a:rPr>
                  <a:t>=</a:t>
                </a:r>
                <a:r>
                  <a:rPr lang="el-GR" sz="1200" i="0" dirty="0">
                    <a:solidFill>
                      <a:schemeClr val="bg1"/>
                    </a:solidFill>
                    <a:latin typeface="Cambria Math" panose="02040503050406030204" pitchFamily="18" charset="0"/>
                  </a:rPr>
                  <a:t>∫</a:t>
                </a:r>
                <a:r>
                  <a:rPr lang="el-GR" sz="1200" i="0" dirty="0">
                    <a:solidFill>
                      <a:schemeClr val="bg1"/>
                    </a:solidFill>
                    <a:latin typeface="Cambria Math" panose="02040503050406030204" pitchFamily="18" charset="0"/>
                    <a:ea typeface="Cambria Math" panose="02040503050406030204" pitchFamily="18" charset="0"/>
                  </a:rPr>
                  <a:t>_Ω</a:t>
                </a:r>
                <a:r>
                  <a:rPr lang="en-DE" sz="1200" b="0" i="0" dirty="0">
                    <a:solidFill>
                      <a:schemeClr val="bg1"/>
                    </a:solidFill>
                    <a:latin typeface="Cambria Math" panose="02040503050406030204" pitchFamily="18" charset="0"/>
                    <a:ea typeface="Cambria Math" panose="02040503050406030204" pitchFamily="18" charset="0"/>
                  </a:rPr>
                  <a:t>▒</a:t>
                </a:r>
                <a:r>
                  <a:rPr lang="el-GR" sz="1200" b="0" i="0" dirty="0">
                    <a:solidFill>
                      <a:schemeClr val="bg1"/>
                    </a:solidFill>
                    <a:latin typeface="Cambria Math" panose="02040503050406030204" pitchFamily="18" charset="0"/>
                    <a:ea typeface="Cambria Math" panose="02040503050406030204" pitchFamily="18" charset="0"/>
                  </a:rPr>
                  <a:t>〖</a:t>
                </a:r>
                <a:r>
                  <a:rPr lang="en-DE" sz="1200" i="0" dirty="0">
                    <a:solidFill>
                      <a:schemeClr val="bg1"/>
                    </a:solidFill>
                    <a:latin typeface="Cambria Math" panose="02040503050406030204" pitchFamily="18" charset="0"/>
                  </a:rPr>
                  <a:t>𝑤∗</a:t>
                </a:r>
                <a:r>
                  <a:rPr lang="en-DE" sz="1200" b="0" i="0" dirty="0">
                    <a:solidFill>
                      <a:schemeClr val="bg1"/>
                    </a:solidFill>
                    <a:latin typeface="Cambria Math" panose="02040503050406030204" pitchFamily="18" charset="0"/>
                  </a:rPr>
                  <a:t>𝑏</a:t>
                </a:r>
                <a:r>
                  <a:rPr lang="el-GR" sz="1200" b="0" i="0" dirty="0">
                    <a:solidFill>
                      <a:schemeClr val="bg1"/>
                    </a:solidFill>
                    <a:latin typeface="Cambria Math" panose="02040503050406030204" pitchFamily="18" charset="0"/>
                  </a:rPr>
                  <a:t>〗</a:t>
                </a:r>
                <a:r>
                  <a:rPr lang="en-US" sz="1200" b="0" i="0" dirty="0">
                    <a:solidFill>
                      <a:schemeClr val="bg1"/>
                    </a:solidFill>
                    <a:latin typeface="Cambria Math" panose="02040503050406030204" pitchFamily="18" charset="0"/>
                  </a:rPr>
                  <a:t> </a:t>
                </a:r>
                <a:r>
                  <a:rPr lang="en-US" sz="1200" i="0" dirty="0">
                    <a:solidFill>
                      <a:schemeClr val="bg1"/>
                    </a:solidFill>
                    <a:latin typeface="Cambria Math" panose="02040503050406030204" pitchFamily="18" charset="0"/>
                  </a:rPr>
                  <a:t>𝑑</a:t>
                </a:r>
                <a:r>
                  <a:rPr lang="el-GR" sz="1200" i="0" dirty="0">
                    <a:solidFill>
                      <a:schemeClr val="bg1"/>
                    </a:solidFill>
                    <a:latin typeface="Cambria Math" panose="02040503050406030204" pitchFamily="18" charset="0"/>
                  </a:rPr>
                  <a:t>Ω</a:t>
                </a:r>
                <a:endParaRPr lang="en-US"/>
              </a:p>
              <a:p>
                <a:pPr marL="628650" lvl="1" indent="-171450">
                  <a:buFont typeface="Arial" panose="020B0604020202020204" pitchFamily="34" charset="0"/>
                  <a:buChar char="•"/>
                </a:pPr>
                <a:r>
                  <a:rPr lang="en-DE"/>
                  <a:t>T</a:t>
                </a:r>
                <a:r>
                  <a:rPr lang="en-US"/>
                  <a:t>he weak form:</a:t>
                </a:r>
              </a:p>
              <a:p>
                <a:pPr marL="1085850" lvl="2" indent="-171450">
                  <a:buFont typeface="Arial" panose="020B0604020202020204" pitchFamily="34" charset="0"/>
                  <a:buChar char="•"/>
                </a:pPr>
                <a:r>
                  <a:rPr lang="en-US"/>
                  <a:t>reduces differentiability requirements,</a:t>
                </a:r>
              </a:p>
              <a:p>
                <a:pPr marL="1085850" lvl="2" indent="-171450">
                  <a:buFont typeface="Arial" panose="020B0604020202020204" pitchFamily="34" charset="0"/>
                  <a:buChar char="•"/>
                </a:pPr>
                <a:r>
                  <a:rPr lang="en-US"/>
                  <a:t>allows discontinuous derivatives (e.g., at element boundaries),</a:t>
                </a:r>
              </a:p>
              <a:p>
                <a:pPr marL="1085850" lvl="2" indent="-171450">
                  <a:buFont typeface="Arial" panose="020B0604020202020204" pitchFamily="34" charset="0"/>
                  <a:buChar char="•"/>
                </a:pPr>
                <a:r>
                  <a:rPr lang="en-US"/>
                  <a:t>is directly compatible with finite element basis functions.</a:t>
                </a:r>
              </a:p>
              <a:p>
                <a:pPr marL="0" indent="0">
                  <a:buFont typeface="+mj-lt"/>
                  <a:buNone/>
                </a:pPr>
                <a:endParaRPr lang="en-DE"/>
              </a:p>
              <a:p>
                <a:pPr marL="171450" indent="-171450">
                  <a:buFont typeface="Arial" panose="020B0604020202020204" pitchFamily="34" charset="0"/>
                  <a:buChar char="•"/>
                </a:pPr>
                <a:r>
                  <a:rPr lang="en-US" b="1"/>
                  <a:t>Discretization → Matrix Form</a:t>
                </a:r>
                <a:endParaRPr lang="en-DE" b="1"/>
              </a:p>
              <a:p>
                <a:pPr marL="628650" lvl="1" indent="-171450">
                  <a:buFont typeface="Arial" panose="020B0604020202020204" pitchFamily="34" charset="0"/>
                  <a:buChar char="•"/>
                </a:pPr>
                <a:r>
                  <a:rPr lang="en-US"/>
                  <a:t>The final step is representing the unknown function </a:t>
                </a:r>
                <a:r>
                  <a:rPr lang="en-US" sz="1200" b="0" i="0" kern="1200">
                    <a:solidFill>
                      <a:schemeClr val="tx1"/>
                    </a:solidFill>
                    <a:latin typeface="Cambria Math" panose="02040503050406030204" pitchFamily="18" charset="0"/>
                    <a:ea typeface="+mn-ea"/>
                    <a:cs typeface="+mn-cs"/>
                  </a:rPr>
                  <a:t>𝑢</a:t>
                </a:r>
                <a:r>
                  <a:rPr lang="en-US"/>
                  <a:t>and weight functions </a:t>
                </a:r>
                <a:r>
                  <a:rPr lang="en-US" sz="1200" b="0" i="0" kern="1200">
                    <a:solidFill>
                      <a:schemeClr val="tx1"/>
                    </a:solidFill>
                    <a:latin typeface="Cambria Math" panose="02040503050406030204" pitchFamily="18" charset="0"/>
                    <a:ea typeface="+mn-ea"/>
                    <a:cs typeface="+mn-cs"/>
                  </a:rPr>
                  <a:t>𝑣</a:t>
                </a:r>
                <a:r>
                  <a:rPr lang="en-US"/>
                  <a:t>using </a:t>
                </a:r>
                <a:r>
                  <a:rPr lang="en-US" b="1"/>
                  <a:t>finite element shape functions</a:t>
                </a:r>
                <a:r>
                  <a:rPr lang="en-US"/>
                  <a:t>:</a:t>
                </a:r>
                <a:r>
                  <a:rPr lang="en-DE" baseline="0"/>
                  <a:t> </a:t>
                </a:r>
                <a:r>
                  <a:rPr lang="en-US" sz="1200" b="0" i="0" kern="1200">
                    <a:solidFill>
                      <a:schemeClr val="tx1"/>
                    </a:solidFill>
                    <a:latin typeface="Cambria Math" panose="02040503050406030204" pitchFamily="18" charset="0"/>
                    <a:ea typeface="+mn-ea"/>
                    <a:cs typeface="+mn-cs"/>
                  </a:rPr>
                  <a:t>𝑢≈𝑁</a:t>
                </a:r>
                <a:r>
                  <a:rPr lang="ar-AE" sz="1200" b="0" i="0" kern="1200">
                    <a:solidFill>
                      <a:schemeClr val="tx1"/>
                    </a:solidFill>
                    <a:latin typeface="Cambria Math" panose="02040503050406030204" pitchFamily="18" charset="0"/>
                    <a:ea typeface="+mn-ea"/>
                    <a:cs typeface="+mn-cs"/>
                  </a:rPr>
                  <a:t>(𝑥)" </a:t>
                </a:r>
                <a:r>
                  <a:rPr lang="ar-AE" sz="1200" b="1" i="0" kern="1200">
                    <a:solidFill>
                      <a:schemeClr val="tx1"/>
                    </a:solidFill>
                    <a:latin typeface="Cambria Math" panose="02040503050406030204" pitchFamily="18" charset="0"/>
                    <a:ea typeface="+mn-ea"/>
                    <a:cs typeface="+mn-cs"/>
                  </a:rPr>
                  <a:t>" 𝐮</a:t>
                </a:r>
                <a:endParaRPr lang="ar-AE" b="1"/>
              </a:p>
              <a:p>
                <a:pPr marL="628650" lvl="1" indent="-171450">
                  <a:buFont typeface="Arial" panose="020B0604020202020204" pitchFamily="34" charset="0"/>
                  <a:buChar char="•"/>
                </a:pPr>
                <a:r>
                  <a:rPr lang="en-US"/>
                  <a:t>Substituting shape functions into the weak form and performing the integrals gives the </a:t>
                </a:r>
                <a:r>
                  <a:rPr lang="en-US" b="1"/>
                  <a:t>element stiffness matrices</a:t>
                </a:r>
                <a:r>
                  <a:rPr lang="en-US"/>
                  <a:t> and </a:t>
                </a:r>
                <a:r>
                  <a:rPr lang="en-US" b="1"/>
                  <a:t>element load vectors</a:t>
                </a:r>
                <a:r>
                  <a:rPr lang="en-US"/>
                  <a:t>.</a:t>
                </a:r>
              </a:p>
              <a:p>
                <a:pPr marL="628650" lvl="1" indent="-171450">
                  <a:buFont typeface="Arial" panose="020B0604020202020204" pitchFamily="34" charset="0"/>
                  <a:buChar char="•"/>
                </a:pPr>
                <a:r>
                  <a:rPr lang="en-US"/>
                  <a:t>Assembling all element contributions leads to the </a:t>
                </a:r>
                <a:r>
                  <a:rPr lang="en-US" b="1"/>
                  <a:t>Matrix Formulation</a:t>
                </a:r>
                <a:r>
                  <a:rPr lang="en-US"/>
                  <a:t>:</a:t>
                </a:r>
                <a:r>
                  <a:rPr lang="en-DE" baseline="0"/>
                  <a:t> </a:t>
                </a:r>
                <a:r>
                  <a:rPr lang="en-US" sz="1200" b="1" i="0" kern="1200">
                    <a:solidFill>
                      <a:schemeClr val="tx1"/>
                    </a:solidFill>
                    <a:latin typeface="Cambria Math" panose="02040503050406030204" pitchFamily="18" charset="0"/>
                    <a:ea typeface="+mn-ea"/>
                    <a:cs typeface="+mn-cs"/>
                  </a:rPr>
                  <a:t>𝐊𝐮</a:t>
                </a:r>
                <a:r>
                  <a:rPr lang="en-US" sz="1200" b="0" i="0" kern="1200">
                    <a:solidFill>
                      <a:schemeClr val="tx1"/>
                    </a:solidFill>
                    <a:latin typeface="Cambria Math" panose="02040503050406030204" pitchFamily="18" charset="0"/>
                    <a:ea typeface="+mn-ea"/>
                    <a:cs typeface="+mn-cs"/>
                  </a:rPr>
                  <a:t>=</a:t>
                </a:r>
                <a:r>
                  <a:rPr lang="en-US" sz="1200" b="1" i="0" kern="1200">
                    <a:solidFill>
                      <a:schemeClr val="tx1"/>
                    </a:solidFill>
                    <a:latin typeface="Cambria Math" panose="02040503050406030204" pitchFamily="18" charset="0"/>
                    <a:ea typeface="+mn-ea"/>
                    <a:cs typeface="+mn-cs"/>
                  </a:rPr>
                  <a:t>𝐟</a:t>
                </a:r>
                <a:endParaRPr lang="en-US" b="1"/>
              </a:p>
              <a:p>
                <a:pPr marL="0" indent="0">
                  <a:buFont typeface="+mj-lt"/>
                  <a:buNone/>
                </a:pPr>
                <a:endParaRPr lang="en-DE"/>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315599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2" name="Slide Number Placeholder 11">
            <a:extLst>
              <a:ext uri="{FF2B5EF4-FFF2-40B4-BE49-F238E27FC236}">
                <a16:creationId xmlns:a16="http://schemas.microsoft.com/office/drawing/2014/main" id="{FCE2C2CA-4122-91D0-9673-921B0DFCFE22}"/>
              </a:ext>
            </a:extLst>
          </p:cNvPr>
          <p:cNvSpPr>
            <a:spLocks noGrp="1"/>
          </p:cNvSpPr>
          <p:nvPr>
            <p:ph type="sldNum" sz="quarter" idx="13"/>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93399C8-049E-BEFB-1DE4-F47CCB03962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04800" cy="22860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B42059D6-088E-A368-7B2D-0E9C47265B04}"/>
              </a:ext>
            </a:extLst>
          </p:cNvPr>
          <p:cNvSpPr txBox="1"/>
          <p:nvPr userDrawn="1"/>
        </p:nvSpPr>
        <p:spPr>
          <a:xfrm>
            <a:off x="5410200" y="6596390"/>
            <a:ext cx="1371600" cy="261610"/>
          </a:xfrm>
          <a:prstGeom prst="rect">
            <a:avLst/>
          </a:prstGeom>
          <a:noFill/>
        </p:spPr>
        <p:txBody>
          <a:bodyPr wrap="square" rtlCol="0">
            <a:spAutoFit/>
          </a:bodyPr>
          <a:lstStyle/>
          <a:p>
            <a:pPr algn="ctr"/>
            <a:r>
              <a:rPr lang="en-US" sz="105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18" Type="http://schemas.openxmlformats.org/officeDocument/2006/relationships/image" Target="../media/image65.png"/><Relationship Id="rId3" Type="http://schemas.openxmlformats.org/officeDocument/2006/relationships/image" Target="../media/image50.png"/><Relationship Id="rId21" Type="http://schemas.openxmlformats.org/officeDocument/2006/relationships/image" Target="../media/image68.png"/><Relationship Id="rId7" Type="http://schemas.openxmlformats.org/officeDocument/2006/relationships/image" Target="../media/image54.png"/><Relationship Id="rId12" Type="http://schemas.openxmlformats.org/officeDocument/2006/relationships/image" Target="../media/image59.png"/><Relationship Id="rId17" Type="http://schemas.openxmlformats.org/officeDocument/2006/relationships/image" Target="../media/image64.png"/><Relationship Id="rId2" Type="http://schemas.openxmlformats.org/officeDocument/2006/relationships/notesSlide" Target="../notesSlides/notesSlide11.xml"/><Relationship Id="rId16" Type="http://schemas.openxmlformats.org/officeDocument/2006/relationships/image" Target="../media/image63.png"/><Relationship Id="rId20" Type="http://schemas.openxmlformats.org/officeDocument/2006/relationships/image" Target="../media/image67.png"/><Relationship Id="rId1" Type="http://schemas.openxmlformats.org/officeDocument/2006/relationships/slideLayout" Target="../slideLayouts/slideLayout6.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19" Type="http://schemas.openxmlformats.org/officeDocument/2006/relationships/image" Target="../media/image66.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 Id="rId22" Type="http://schemas.openxmlformats.org/officeDocument/2006/relationships/image" Target="../media/image69.png"/></Relationships>
</file>

<file path=ppt/slides/_rels/slide12.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7.png"/><Relationship Id="rId18" Type="http://schemas.openxmlformats.org/officeDocument/2006/relationships/image" Target="../media/image80.png"/><Relationship Id="rId3" Type="http://schemas.openxmlformats.org/officeDocument/2006/relationships/image" Target="../media/image70.png"/><Relationship Id="rId21" Type="http://schemas.openxmlformats.org/officeDocument/2006/relationships/image" Target="../media/image25.png"/><Relationship Id="rId7" Type="http://schemas.openxmlformats.org/officeDocument/2006/relationships/image" Target="../media/image72.png"/><Relationship Id="rId12" Type="http://schemas.openxmlformats.org/officeDocument/2006/relationships/image" Target="../media/image76.png"/><Relationship Id="rId17" Type="http://schemas.openxmlformats.org/officeDocument/2006/relationships/image" Target="../media/image21.png"/><Relationship Id="rId2" Type="http://schemas.openxmlformats.org/officeDocument/2006/relationships/notesSlide" Target="../notesSlides/notesSlide12.xml"/><Relationship Id="rId16" Type="http://schemas.openxmlformats.org/officeDocument/2006/relationships/image" Target="../media/image79.png"/><Relationship Id="rId20"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6.png"/><Relationship Id="rId15" Type="http://schemas.openxmlformats.org/officeDocument/2006/relationships/image" Target="../media/image78.png"/><Relationship Id="rId10" Type="http://schemas.openxmlformats.org/officeDocument/2006/relationships/image" Target="../media/image75.png"/><Relationship Id="rId19" Type="http://schemas.openxmlformats.org/officeDocument/2006/relationships/image" Target="../media/image23.png"/><Relationship Id="rId4" Type="http://schemas.openxmlformats.org/officeDocument/2006/relationships/image" Target="../media/image71.png"/><Relationship Id="rId9" Type="http://schemas.openxmlformats.org/officeDocument/2006/relationships/image" Target="../media/image74.png"/><Relationship Id="rId1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6.png"/><Relationship Id="rId7"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3.png"/><Relationship Id="rId10" Type="http://schemas.openxmlformats.org/officeDocument/2006/relationships/image" Target="../media/image89.png"/><Relationship Id="rId4" Type="http://schemas.openxmlformats.org/officeDocument/2006/relationships/image" Target="../media/image82.png"/><Relationship Id="rId9" Type="http://schemas.openxmlformats.org/officeDocument/2006/relationships/image" Target="../media/image88.png"/></Relationships>
</file>

<file path=ppt/slides/_rels/slide15.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84.png"/><Relationship Id="rId7" Type="http://schemas.openxmlformats.org/officeDocument/2006/relationships/image" Target="../media/image9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6.png"/></Relationships>
</file>

<file path=ppt/slides/_rels/slide1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9.png"/><Relationship Id="rId4" Type="http://schemas.openxmlformats.org/officeDocument/2006/relationships/image" Target="../media/image98.png"/></Relationships>
</file>

<file path=ppt/slides/_rels/slide1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1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107.png"/><Relationship Id="rId4" Type="http://schemas.openxmlformats.org/officeDocument/2006/relationships/image" Target="../media/image106.png"/></Relationships>
</file>

<file path=ppt/slides/_rels/slide1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8.png"/></Relationships>
</file>

<file path=ppt/slides/_rels/slide2.xml.rels><?xml version="1.0" encoding="UTF-8" standalone="yes"?>
<Relationships xmlns="http://schemas.openxmlformats.org/package/2006/relationships"><Relationship Id="rId3" Type="http://schemas.openxmlformats.org/officeDocument/2006/relationships/hyperlink" Target="https://confluence.cornell.edu/spaces/simulation/overview" TargetMode="External"/><Relationship Id="rId7" Type="http://schemas.openxmlformats.org/officeDocument/2006/relationships/image" Target="../media/image4.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114.png"/><Relationship Id="rId4" Type="http://schemas.openxmlformats.org/officeDocument/2006/relationships/image" Target="../media/image113.png"/></Relationships>
</file>

<file path=ppt/slides/_rels/slide2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5.png"/></Relationships>
</file>

<file path=ppt/slides/_rels/slide2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2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24.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25.xml.rels><?xml version="1.0" encoding="UTF-8" standalone="yes"?>
<Relationships xmlns="http://schemas.openxmlformats.org/package/2006/relationships"><Relationship Id="rId3" Type="http://schemas.openxmlformats.org/officeDocument/2006/relationships/image" Target="../media/image134.png"/><Relationship Id="rId7" Type="http://schemas.openxmlformats.org/officeDocument/2006/relationships/image" Target="../media/image137.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3.png"/></Relationships>
</file>

<file path=ppt/slides/_rels/slide26.xml.rels><?xml version="1.0" encoding="UTF-8" standalone="yes"?>
<Relationships xmlns="http://schemas.openxmlformats.org/package/2006/relationships"><Relationship Id="rId3" Type="http://schemas.openxmlformats.org/officeDocument/2006/relationships/hyperlink" Target="https://ansyshelp.ansys.com/account/secured?returnurl=/Views/Secured/corp/v252/en/wb_sim/ds_Solver_Controls.html"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2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2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47.png"/><Relationship Id="rId4" Type="http://schemas.openxmlformats.org/officeDocument/2006/relationships/image" Target="../media/image146.png"/></Relationships>
</file>

<file path=ppt/slides/_rels/slide2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150.png"/><Relationship Id="rId4" Type="http://schemas.openxmlformats.org/officeDocument/2006/relationships/image" Target="../media/image14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49.png"/></Relationships>
</file>

<file path=ppt/slides/_rels/slide3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53.png"/></Relationships>
</file>

<file path=ppt/slides/_rels/slide32.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56.png"/></Relationships>
</file>

<file path=ppt/slides/_rels/slide3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4.png"/></Relationships>
</file>

<file path=ppt/slides/_rels/slide34.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21" Type="http://schemas.openxmlformats.org/officeDocument/2006/relationships/image" Target="../media/image20.png"/><Relationship Id="rId7" Type="http://schemas.microsoft.com/office/2007/relationships/hdphoto" Target="../media/hdphoto1.wdp"/><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hyperlink" Target="https://ansyshelp.ansys.com/account/secured?returnurl=/Views/Secured/corp/v252/en/exd_ag/ds_ex_mat_bilisohard.html" TargetMode="External"/><Relationship Id="rId15" Type="http://schemas.openxmlformats.org/officeDocument/2006/relationships/image" Target="../media/image14.png"/><Relationship Id="rId23" Type="http://schemas.openxmlformats.org/officeDocument/2006/relationships/image" Target="../media/image22.png"/><Relationship Id="rId19" Type="http://schemas.openxmlformats.org/officeDocument/2006/relationships/image" Target="../media/image18.png"/><Relationship Id="rId4" Type="http://schemas.openxmlformats.org/officeDocument/2006/relationships/image" Target="../media/image610.png"/><Relationship Id="rId9" Type="http://schemas.openxmlformats.org/officeDocument/2006/relationships/image" Target="../media/image9.png"/><Relationship Id="rId14" Type="http://schemas.openxmlformats.org/officeDocument/2006/relationships/image" Target="../media/image13.png"/><Relationship Id="rId22"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image" Target="../media/image2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5.xml"/><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6.png"/><Relationship Id="rId15" Type="http://schemas.openxmlformats.org/officeDocument/2006/relationships/image" Target="../media/image18.png"/><Relationship Id="rId23" Type="http://schemas.openxmlformats.org/officeDocument/2006/relationships/image" Target="../media/image27.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hyperlink" Target="https://ansyshelp.ansys.com/account/secured?returnurl=/Views/Secured/corp/v252/en/exd_ag/ds_ex_mat_bilisohard.html" TargetMode="External"/><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DE" dirty="0"/>
              <a:t>Simulating A Forging Process in Ansys Mechanical software</a:t>
            </a:r>
            <a:endParaRPr lang="en-US" dirty="0"/>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2667000"/>
            <a:ext cx="9598793" cy="1554088"/>
          </a:xfrm>
        </p:spPr>
        <p:txBody>
          <a:bodyPr>
            <a:noAutofit/>
          </a:bodyPr>
          <a:lstStyle/>
          <a:p>
            <a:r>
              <a:rPr lang="en-DE" dirty="0">
                <a:solidFill>
                  <a:schemeClr val="accent3"/>
                </a:solidFill>
              </a:rPr>
              <a:t>Author</a:t>
            </a:r>
            <a:r>
              <a:rPr lang="en-US" dirty="0">
                <a:solidFill>
                  <a:schemeClr val="accent3"/>
                </a:solidFill>
              </a:rPr>
              <a:t>s</a:t>
            </a:r>
            <a:r>
              <a:rPr lang="en-DE" dirty="0">
                <a:solidFill>
                  <a:schemeClr val="accent3"/>
                </a:solidFill>
              </a:rPr>
              <a:t>: Dr. </a:t>
            </a:r>
            <a:r>
              <a:rPr lang="en-US" dirty="0">
                <a:solidFill>
                  <a:schemeClr val="accent3"/>
                </a:solidFill>
              </a:rPr>
              <a:t>Rajesh Bhaskaran</a:t>
            </a:r>
            <a:r>
              <a:rPr lang="en-DE" baseline="30000" dirty="0">
                <a:solidFill>
                  <a:schemeClr val="accent3"/>
                </a:solidFill>
              </a:rPr>
              <a:t>*</a:t>
            </a:r>
            <a:r>
              <a:rPr lang="en-DE" dirty="0">
                <a:solidFill>
                  <a:schemeClr val="accent3"/>
                </a:solidFill>
              </a:rPr>
              <a:t>, Dr. </a:t>
            </a:r>
            <a:r>
              <a:rPr lang="en-US" dirty="0">
                <a:solidFill>
                  <a:schemeClr val="accent3"/>
                </a:solidFill>
              </a:rPr>
              <a:t>Mostafa Hassani</a:t>
            </a:r>
            <a:r>
              <a:rPr lang="en-DE" baseline="30000" dirty="0">
                <a:solidFill>
                  <a:schemeClr val="accent3"/>
                </a:solidFill>
              </a:rPr>
              <a:t>*1 </a:t>
            </a:r>
            <a:r>
              <a:rPr lang="en-DE" dirty="0"/>
              <a:t>&amp; Dr. János Plocher</a:t>
            </a:r>
            <a:r>
              <a:rPr lang="en-DE" baseline="30000" dirty="0"/>
              <a:t> *2</a:t>
            </a:r>
            <a:r>
              <a:rPr lang="en-DE" dirty="0"/>
              <a:t> </a:t>
            </a:r>
            <a:endParaRPr lang="en-US" dirty="0"/>
          </a:p>
          <a:p>
            <a:pPr>
              <a:lnSpc>
                <a:spcPct val="150000"/>
              </a:lnSpc>
              <a:spcBef>
                <a:spcPts val="600"/>
              </a:spcBef>
            </a:pPr>
            <a:r>
              <a:rPr lang="en-DE" sz="1600" baseline="30000" dirty="0">
                <a:solidFill>
                  <a:schemeClr val="accent3"/>
                </a:solidFill>
              </a:rPr>
              <a:t>*</a:t>
            </a:r>
            <a:r>
              <a:rPr lang="en-DE" sz="1600" dirty="0">
                <a:solidFill>
                  <a:schemeClr val="accent3"/>
                </a:solidFill>
              </a:rPr>
              <a:t>  Cornell University – </a:t>
            </a:r>
            <a:r>
              <a:rPr lang="en-US" sz="1600" dirty="0">
                <a:solidFill>
                  <a:schemeClr val="accent3"/>
                </a:solidFill>
              </a:rPr>
              <a:t>Swanson Teaching Professor of Engineering Simulation</a:t>
            </a:r>
            <a:br>
              <a:rPr lang="en-US" sz="1600" dirty="0">
                <a:solidFill>
                  <a:schemeClr val="accent3"/>
                </a:solidFill>
              </a:rPr>
            </a:br>
            <a:r>
              <a:rPr lang="en-DE" sz="1600" baseline="30000" dirty="0">
                <a:solidFill>
                  <a:schemeClr val="accent3"/>
                </a:solidFill>
              </a:rPr>
              <a:t>*</a:t>
            </a:r>
            <a:r>
              <a:rPr lang="en-DE" sz="1600" baseline="30000" dirty="0"/>
              <a:t>1 </a:t>
            </a:r>
            <a:r>
              <a:rPr lang="en-DE" sz="1600" dirty="0"/>
              <a:t>Cornell University – </a:t>
            </a:r>
            <a:r>
              <a:rPr lang="en-US" sz="1600" dirty="0"/>
              <a:t>Assistant Professor jointly within the Sibley School of Mechanical &amp; Aerospace Engineering</a:t>
            </a:r>
            <a:r>
              <a:rPr lang="en-US" sz="1600" baseline="30000" dirty="0"/>
              <a:t> </a:t>
            </a:r>
            <a:r>
              <a:rPr lang="en-DE" sz="1600" baseline="30000" dirty="0"/>
              <a:t>*2 </a:t>
            </a:r>
            <a:r>
              <a:rPr lang="en-DE" sz="1600" dirty="0"/>
              <a:t>Ansys (Part of Synopsys ) – </a:t>
            </a:r>
            <a:r>
              <a:rPr lang="en-US" sz="1600" dirty="0"/>
              <a:t>Academic Simulation Program Lead</a:t>
            </a:r>
          </a:p>
          <a:p>
            <a:pPr>
              <a:lnSpc>
                <a:spcPct val="100000"/>
              </a:lnSpc>
            </a:pPr>
            <a:endParaRPr lang="en-DE" sz="1600" dirty="0"/>
          </a:p>
        </p:txBody>
      </p:sp>
      <p:pic>
        <p:nvPicPr>
          <p:cNvPr id="5" name="Picture 4">
            <a:extLst>
              <a:ext uri="{FF2B5EF4-FFF2-40B4-BE49-F238E27FC236}">
                <a16:creationId xmlns:a16="http://schemas.microsoft.com/office/drawing/2014/main" id="{7282C547-2E4A-E5BC-E64B-14C158544E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8168" y="3854746"/>
            <a:ext cx="4724119" cy="2491973"/>
          </a:xfrm>
          <a:prstGeom prst="rect">
            <a:avLst/>
          </a:prstGeom>
          <a:effectLst>
            <a:softEdge rad="317500"/>
          </a:effectLst>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8CA6A-4421-4016-3DA2-24E654339BD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2B9515-91B5-D127-6A05-E17401DCE0B1}"/>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6899208B-897D-E4DD-F881-E18889AF51D6}"/>
              </a:ext>
            </a:extLst>
          </p:cNvPr>
          <p:cNvSpPr>
            <a:spLocks noGrp="1"/>
          </p:cNvSpPr>
          <p:nvPr>
            <p:ph type="title"/>
          </p:nvPr>
        </p:nvSpPr>
        <p:spPr/>
        <p:txBody>
          <a:bodyPr/>
          <a:lstStyle/>
          <a:p>
            <a:r>
              <a:rPr lang="en-DE"/>
              <a:t>Governing Equations Linear Case</a:t>
            </a:r>
            <a:endParaRPr lang="en-US"/>
          </a:p>
        </p:txBody>
      </p:sp>
      <mc:AlternateContent xmlns:mc="http://schemas.openxmlformats.org/markup-compatibility/2006">
        <mc:Choice xmlns:a14="http://schemas.microsoft.com/office/drawing/2010/main" Requires="a14">
          <p:sp>
            <p:nvSpPr>
              <p:cNvPr id="4" name="Text Placeholder 3">
                <a:extLst>
                  <a:ext uri="{FF2B5EF4-FFF2-40B4-BE49-F238E27FC236}">
                    <a16:creationId xmlns:a16="http://schemas.microsoft.com/office/drawing/2014/main" id="{4D1C9BE1-E516-33DB-8D66-14CFB351BFFE}"/>
                  </a:ext>
                </a:extLst>
              </p:cNvPr>
              <p:cNvSpPr>
                <a:spLocks noGrp="1"/>
              </p:cNvSpPr>
              <p:nvPr>
                <p:ph type="body" sz="quarter" idx="13"/>
              </p:nvPr>
            </p:nvSpPr>
            <p:spPr>
              <a:xfrm>
                <a:off x="609600" y="1335680"/>
                <a:ext cx="5257800" cy="845837"/>
              </a:xfrm>
            </p:spPr>
            <p:txBody>
              <a:bodyPr>
                <a:noAutofit/>
              </a:bodyPr>
              <a:lstStyle/>
              <a:p>
                <a:pPr marL="0" indent="0">
                  <a:buNone/>
                </a:pPr>
                <a:r>
                  <a:rPr lang="en-DE" sz="1600" b="1"/>
                  <a:t>1. </a:t>
                </a:r>
                <a:r>
                  <a:rPr lang="en-US" sz="1600" b="1"/>
                  <a:t>Start with the equilibrium equation in 1D:</a:t>
                </a:r>
                <a:endParaRPr lang="en-DE" sz="1600" b="1"/>
              </a:p>
              <a:p>
                <a:endParaRPr lang="en-DE" sz="1800"/>
              </a:p>
              <a:p>
                <a:pPr lvl="1"/>
                <a:r>
                  <a:rPr lang="en-US" sz="1400"/>
                  <a:t>Represents force equilibrium in the x-direction</a:t>
                </a:r>
                <a:endParaRPr lang="en-DE" sz="1400"/>
              </a:p>
              <a:p>
                <a:pPr lvl="1"/>
                <a14:m>
                  <m:oMath xmlns:m="http://schemas.openxmlformats.org/officeDocument/2006/math">
                    <m:sSub>
                      <m:sSubPr>
                        <m:ctrlPr>
                          <a:rPr lang="en-DE" sz="1400" i="1">
                            <a:latin typeface="Cambria Math" panose="02040503050406030204" pitchFamily="18" charset="0"/>
                          </a:rPr>
                        </m:ctrlPr>
                      </m:sSubPr>
                      <m:e>
                        <m:r>
                          <a:rPr lang="en-DE" sz="1400" i="1">
                            <a:latin typeface="Cambria Math" panose="02040503050406030204" pitchFamily="18" charset="0"/>
                          </a:rPr>
                          <m:t>𝑓</m:t>
                        </m:r>
                      </m:e>
                      <m:sub>
                        <m:r>
                          <a:rPr lang="en-DE" sz="1400" i="1">
                            <a:latin typeface="Cambria Math" panose="02040503050406030204" pitchFamily="18" charset="0"/>
                          </a:rPr>
                          <m:t>𝑥</m:t>
                        </m:r>
                      </m:sub>
                    </m:sSub>
                    <m:r>
                      <a:rPr lang="en-DE" sz="1400" i="1">
                        <a:latin typeface="Cambria Math" panose="02040503050406030204" pitchFamily="18" charset="0"/>
                      </a:rPr>
                      <m:t> </m:t>
                    </m:r>
                  </m:oMath>
                </a14:m>
                <a:r>
                  <a:rPr lang="en-US" sz="1400"/>
                  <a:t>​ is the body force per unit length</a:t>
                </a:r>
                <a:r>
                  <a:rPr lang="en-DE" sz="1400"/>
                  <a:t>	</a:t>
                </a:r>
              </a:p>
            </p:txBody>
          </p:sp>
        </mc:Choice>
        <mc:Fallback>
          <p:sp>
            <p:nvSpPr>
              <p:cNvPr id="4" name="Text Placeholder 3">
                <a:extLst>
                  <a:ext uri="{FF2B5EF4-FFF2-40B4-BE49-F238E27FC236}">
                    <a16:creationId xmlns:a16="http://schemas.microsoft.com/office/drawing/2014/main" id="{4D1C9BE1-E516-33DB-8D66-14CFB351BFFE}"/>
                  </a:ext>
                </a:extLst>
              </p:cNvPr>
              <p:cNvSpPr>
                <a:spLocks noGrp="1" noRot="1" noChangeAspect="1" noMove="1" noResize="1" noEditPoints="1" noAdjustHandles="1" noChangeArrowheads="1" noChangeShapeType="1" noTextEdit="1"/>
              </p:cNvSpPr>
              <p:nvPr>
                <p:ph type="body" sz="quarter" idx="13"/>
              </p:nvPr>
            </p:nvSpPr>
            <p:spPr>
              <a:xfrm>
                <a:off x="609600" y="1335680"/>
                <a:ext cx="5257800" cy="845837"/>
              </a:xfrm>
              <a:blipFill>
                <a:blip r:embed="rId3"/>
                <a:stretch>
                  <a:fillRect l="-579" t="-5036" b="-4964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0072F637-E439-ED41-FD79-0F5B3BF92A2A}"/>
              </a:ext>
            </a:extLst>
          </p:cNvPr>
          <p:cNvSpPr txBox="1"/>
          <p:nvPr/>
        </p:nvSpPr>
        <p:spPr>
          <a:xfrm>
            <a:off x="609600" y="2636912"/>
            <a:ext cx="5257800" cy="925894"/>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2. </a:t>
            </a:r>
            <a:r>
              <a:rPr lang="en-US" sz="1600" b="1">
                <a:latin typeface="Calibri" panose="020F0502020204030204" pitchFamily="34" charset="0"/>
                <a:cs typeface="Calibri" panose="020F0502020204030204" pitchFamily="34" charset="0"/>
              </a:rPr>
              <a:t>Constitutive relation (Hooke’s law):</a:t>
            </a:r>
            <a:endParaRPr lang="en-DE" sz="1600" b="1">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DE">
              <a:latin typeface="Calibri" panose="020F0502020204030204" pitchFamily="34" charset="0"/>
              <a:cs typeface="Calibri" panose="020F0502020204030204" pitchFamily="34" charset="0"/>
            </a:endParaRPr>
          </a:p>
          <a:p>
            <a:pPr marL="460800" lvl="1" indent="-230400">
              <a:spcBef>
                <a:spcPts val="500"/>
              </a:spcBef>
              <a:buFontTx/>
              <a:buChar char="-"/>
            </a:pPr>
            <a:r>
              <a:rPr lang="en-US" sz="1400">
                <a:latin typeface="Calibri" panose="020F0502020204030204" pitchFamily="34" charset="0"/>
                <a:cs typeface="Calibri" panose="020F0502020204030204" pitchFamily="34" charset="0"/>
              </a:rPr>
              <a:t>Stress is proportional to strain via Young’s modulus</a:t>
            </a:r>
            <a:r>
              <a:rPr lang="en-DE" sz="1400">
                <a:latin typeface="Calibri" panose="020F0502020204030204" pitchFamily="34" charset="0"/>
                <a:cs typeface="Calibri" panose="020F0502020204030204" pitchFamily="34" charset="0"/>
              </a:rPr>
              <a:t> 𝑬</a:t>
            </a: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2F387FB6-C2E8-05BD-09DA-14607E560B99}"/>
                  </a:ext>
                </a:extLst>
              </p:cNvPr>
              <p:cNvSpPr txBox="1"/>
              <p:nvPr/>
            </p:nvSpPr>
            <p:spPr>
              <a:xfrm>
                <a:off x="2205501" y="1617858"/>
                <a:ext cx="1067087" cy="3768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DE" sz="2000" b="1" i="1" smtClean="0">
                              <a:latin typeface="Cambria Math" panose="02040503050406030204" pitchFamily="18" charset="0"/>
                            </a:rPr>
                          </m:ctrlPr>
                        </m:boxPr>
                        <m:e>
                          <m:argPr>
                            <m:argSz m:val="-1"/>
                          </m:argPr>
                          <m:f>
                            <m:fPr>
                              <m:ctrlPr>
                                <a:rPr lang="en-DE" sz="2000" b="1" i="1" smtClean="0">
                                  <a:latin typeface="Cambria Math" panose="02040503050406030204" pitchFamily="18" charset="0"/>
                                </a:rPr>
                              </m:ctrlPr>
                            </m:fPr>
                            <m:num>
                              <m:r>
                                <a:rPr lang="en-DE" sz="2000" b="1" i="1" smtClean="0">
                                  <a:latin typeface="Cambria Math" panose="02040503050406030204" pitchFamily="18" charset="0"/>
                                </a:rPr>
                                <m:t>𝒅</m:t>
                              </m:r>
                              <m:sSub>
                                <m:sSubPr>
                                  <m:ctrlPr>
                                    <a:rPr lang="en-DE" sz="2000" b="1" i="1" smtClean="0">
                                      <a:latin typeface="Cambria Math" panose="02040503050406030204" pitchFamily="18" charset="0"/>
                                    </a:rPr>
                                  </m:ctrlPr>
                                </m:sSubPr>
                                <m:e>
                                  <m:r>
                                    <a:rPr lang="en-DE" sz="2000" b="1" i="1" smtClean="0">
                                      <a:latin typeface="Cambria Math" panose="02040503050406030204" pitchFamily="18" charset="0"/>
                                      <a:ea typeface="Cambria Math" panose="02040503050406030204" pitchFamily="18" charset="0"/>
                                    </a:rPr>
                                    <m:t>𝝈</m:t>
                                  </m:r>
                                </m:e>
                                <m:sub>
                                  <m:r>
                                    <a:rPr lang="en-DE" sz="2000" b="1" i="1" smtClean="0">
                                      <a:latin typeface="Cambria Math" panose="02040503050406030204" pitchFamily="18" charset="0"/>
                                    </a:rPr>
                                    <m:t>𝒙𝒙</m:t>
                                  </m:r>
                                </m:sub>
                              </m:sSub>
                            </m:num>
                            <m:den>
                              <m:r>
                                <a:rPr lang="en-DE" sz="2000" b="1" i="1" smtClean="0">
                                  <a:latin typeface="Cambria Math" panose="02040503050406030204" pitchFamily="18" charset="0"/>
                                </a:rPr>
                                <m:t>𝒅𝒙</m:t>
                              </m:r>
                            </m:den>
                          </m:f>
                          <m:r>
                            <a:rPr lang="en-DE" sz="2000" b="1" i="1" smtClean="0">
                              <a:latin typeface="Cambria Math" panose="02040503050406030204" pitchFamily="18" charset="0"/>
                            </a:rPr>
                            <m:t>+</m:t>
                          </m:r>
                          <m:sSub>
                            <m:sSubPr>
                              <m:ctrlPr>
                                <a:rPr lang="en-DE" sz="2000" b="1" i="1" smtClean="0">
                                  <a:latin typeface="Cambria Math" panose="02040503050406030204" pitchFamily="18" charset="0"/>
                                </a:rPr>
                              </m:ctrlPr>
                            </m:sSubPr>
                            <m:e>
                              <m:r>
                                <a:rPr lang="en-DE" sz="2000" b="1" i="1" smtClean="0">
                                  <a:latin typeface="Cambria Math" panose="02040503050406030204" pitchFamily="18" charset="0"/>
                                </a:rPr>
                                <m:t>𝒇</m:t>
                              </m:r>
                            </m:e>
                            <m:sub>
                              <m:r>
                                <a:rPr lang="en-DE" sz="2000" b="1" i="1" smtClean="0">
                                  <a:latin typeface="Cambria Math" panose="02040503050406030204" pitchFamily="18" charset="0"/>
                                </a:rPr>
                                <m:t>𝒙</m:t>
                              </m:r>
                            </m:sub>
                          </m:sSub>
                          <m:r>
                            <a:rPr lang="en-DE" sz="2000" b="1" i="1" smtClean="0">
                              <a:latin typeface="Cambria Math" panose="02040503050406030204" pitchFamily="18" charset="0"/>
                            </a:rPr>
                            <m:t>=</m:t>
                          </m:r>
                          <m:r>
                            <a:rPr lang="en-DE" sz="2000" b="1" i="1" smtClean="0">
                              <a:latin typeface="Cambria Math" panose="02040503050406030204" pitchFamily="18" charset="0"/>
                            </a:rPr>
                            <m:t>𝟎</m:t>
                          </m:r>
                        </m:e>
                      </m:box>
                    </m:oMath>
                  </m:oMathPara>
                </a14:m>
                <a:endParaRPr lang="en-DE" sz="2000" b="1"/>
              </a:p>
            </p:txBody>
          </p:sp>
        </mc:Choice>
        <mc:Fallback>
          <p:sp>
            <p:nvSpPr>
              <p:cNvPr id="10" name="TextBox 9">
                <a:extLst>
                  <a:ext uri="{FF2B5EF4-FFF2-40B4-BE49-F238E27FC236}">
                    <a16:creationId xmlns:a16="http://schemas.microsoft.com/office/drawing/2014/main" id="{2F387FB6-C2E8-05BD-09DA-14607E560B99}"/>
                  </a:ext>
                </a:extLst>
              </p:cNvPr>
              <p:cNvSpPr txBox="1">
                <a:spLocks noRot="1" noChangeAspect="1" noMove="1" noResize="1" noEditPoints="1" noAdjustHandles="1" noChangeArrowheads="1" noChangeShapeType="1" noTextEdit="1"/>
              </p:cNvSpPr>
              <p:nvPr/>
            </p:nvSpPr>
            <p:spPr>
              <a:xfrm>
                <a:off x="2205501" y="1617858"/>
                <a:ext cx="1067087" cy="376898"/>
              </a:xfrm>
              <a:prstGeom prst="rect">
                <a:avLst/>
              </a:prstGeom>
              <a:blipFill>
                <a:blip r:embed="rId4"/>
                <a:stretch>
                  <a:fillRect l="-3429" t="-1613" r="-2286" b="-1612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F5E5ECE4-B911-561A-47F9-CC5F07FD75FE}"/>
                  </a:ext>
                </a:extLst>
              </p:cNvPr>
              <p:cNvSpPr txBox="1"/>
              <p:nvPr/>
            </p:nvSpPr>
            <p:spPr>
              <a:xfrm>
                <a:off x="1849406" y="2915193"/>
                <a:ext cx="177927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1" i="1" smtClean="0">
                              <a:latin typeface="Cambria Math" panose="02040503050406030204" pitchFamily="18" charset="0"/>
                            </a:rPr>
                          </m:ctrlPr>
                        </m:sSubPr>
                        <m:e>
                          <m:r>
                            <a:rPr lang="en-DE" b="1" i="1" smtClean="0">
                              <a:latin typeface="Cambria Math" panose="02040503050406030204" pitchFamily="18" charset="0"/>
                              <a:ea typeface="Cambria Math" panose="02040503050406030204" pitchFamily="18" charset="0"/>
                            </a:rPr>
                            <m:t>𝝈</m:t>
                          </m:r>
                        </m:e>
                        <m:sub>
                          <m:r>
                            <a:rPr lang="en-DE" b="1" i="1" smtClean="0">
                              <a:latin typeface="Cambria Math" panose="02040503050406030204" pitchFamily="18" charset="0"/>
                            </a:rPr>
                            <m:t>𝒙𝒙</m:t>
                          </m:r>
                        </m:sub>
                      </m:sSub>
                      <m:r>
                        <a:rPr lang="en-DE" b="1" i="1" smtClean="0">
                          <a:latin typeface="Cambria Math" panose="02040503050406030204" pitchFamily="18" charset="0"/>
                        </a:rPr>
                        <m:t>=</m:t>
                      </m:r>
                      <m:r>
                        <a:rPr lang="en-DE" b="1" i="1" smtClean="0">
                          <a:latin typeface="Cambria Math" panose="02040503050406030204" pitchFamily="18" charset="0"/>
                        </a:rPr>
                        <m:t>𝑬</m:t>
                      </m:r>
                      <m:sSub>
                        <m:sSubPr>
                          <m:ctrlPr>
                            <a:rPr lang="en-DE" b="1" i="1">
                              <a:latin typeface="Cambria Math" panose="02040503050406030204" pitchFamily="18" charset="0"/>
                            </a:rPr>
                          </m:ctrlPr>
                        </m:sSubPr>
                        <m:e>
                          <m:r>
                            <a:rPr lang="en-DE" b="1" i="1" smtClean="0">
                              <a:latin typeface="Cambria Math" panose="02040503050406030204" pitchFamily="18" charset="0"/>
                              <a:ea typeface="Cambria Math" panose="02040503050406030204" pitchFamily="18" charset="0"/>
                            </a:rPr>
                            <m:t>𝝐</m:t>
                          </m:r>
                        </m:e>
                        <m:sub>
                          <m:r>
                            <a:rPr lang="en-DE" b="1" i="1">
                              <a:latin typeface="Cambria Math" panose="02040503050406030204" pitchFamily="18" charset="0"/>
                            </a:rPr>
                            <m:t>𝒙𝒙</m:t>
                          </m:r>
                        </m:sub>
                      </m:sSub>
                    </m:oMath>
                  </m:oMathPara>
                </a14:m>
                <a:endParaRPr lang="en-DE"/>
              </a:p>
            </p:txBody>
          </p:sp>
        </mc:Choice>
        <mc:Fallback>
          <p:sp>
            <p:nvSpPr>
              <p:cNvPr id="13" name="TextBox 12">
                <a:extLst>
                  <a:ext uri="{FF2B5EF4-FFF2-40B4-BE49-F238E27FC236}">
                    <a16:creationId xmlns:a16="http://schemas.microsoft.com/office/drawing/2014/main" id="{F5E5ECE4-B911-561A-47F9-CC5F07FD75FE}"/>
                  </a:ext>
                </a:extLst>
              </p:cNvPr>
              <p:cNvSpPr txBox="1">
                <a:spLocks noRot="1" noChangeAspect="1" noMove="1" noResize="1" noEditPoints="1" noAdjustHandles="1" noChangeArrowheads="1" noChangeShapeType="1" noTextEdit="1"/>
              </p:cNvSpPr>
              <p:nvPr/>
            </p:nvSpPr>
            <p:spPr>
              <a:xfrm>
                <a:off x="1849406" y="2915193"/>
                <a:ext cx="1779276" cy="369332"/>
              </a:xfrm>
              <a:prstGeom prst="rect">
                <a:avLst/>
              </a:prstGeom>
              <a:blipFill>
                <a:blip r:embed="rId5"/>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3D96F4C-97EA-1CAE-77C0-0929A11A9262}"/>
              </a:ext>
            </a:extLst>
          </p:cNvPr>
          <p:cNvSpPr txBox="1"/>
          <p:nvPr/>
        </p:nvSpPr>
        <p:spPr>
          <a:xfrm>
            <a:off x="643688" y="3744907"/>
            <a:ext cx="5257800" cy="925894"/>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3. </a:t>
            </a:r>
            <a:r>
              <a:rPr lang="en-US" sz="1600" b="1">
                <a:latin typeface="Calibri" panose="020F0502020204030204" pitchFamily="34" charset="0"/>
                <a:cs typeface="Calibri" panose="020F0502020204030204" pitchFamily="34" charset="0"/>
              </a:rPr>
              <a:t>Strain-displacement relation:</a:t>
            </a:r>
            <a:endParaRPr lang="en-DE" sz="1600" b="1">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DE">
              <a:latin typeface="Calibri" panose="020F0502020204030204" pitchFamily="34" charset="0"/>
              <a:cs typeface="Calibri" panose="020F0502020204030204" pitchFamily="34" charset="0"/>
            </a:endParaRPr>
          </a:p>
          <a:p>
            <a:pPr marL="460800" lvl="1" indent="-230400">
              <a:spcBef>
                <a:spcPts val="500"/>
              </a:spcBef>
              <a:buFontTx/>
              <a:buChar char="-"/>
            </a:pPr>
            <a:r>
              <a:rPr lang="en-US" sz="1400">
                <a:latin typeface="Calibri" panose="020F0502020204030204" pitchFamily="34" charset="0"/>
                <a:cs typeface="Calibri" panose="020F0502020204030204" pitchFamily="34" charset="0"/>
              </a:rPr>
              <a:t>Strain is the derivative of displacement</a:t>
            </a:r>
            <a:endParaRPr lang="en-DE" sz="1400">
              <a:latin typeface="Calibri" panose="020F0502020204030204" pitchFamily="34" charset="0"/>
              <a:cs typeface="Calibri" panose="020F0502020204030204" pitchFamily="34" charset="0"/>
            </a:endParaRPr>
          </a:p>
        </p:txBody>
      </p:sp>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0D19F53A-4139-2CBF-3F8D-F3127116433D}"/>
                  </a:ext>
                </a:extLst>
              </p:cNvPr>
              <p:cNvSpPr txBox="1"/>
              <p:nvPr/>
            </p:nvSpPr>
            <p:spPr>
              <a:xfrm>
                <a:off x="1501378" y="3950849"/>
                <a:ext cx="2160240" cy="4430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latin typeface="Cambria Math" panose="02040503050406030204" pitchFamily="18" charset="0"/>
                            </a:rPr>
                          </m:ctrlPr>
                        </m:sSubPr>
                        <m:e>
                          <m:r>
                            <a:rPr lang="en-DE" sz="1200" b="1" i="1">
                              <a:latin typeface="Cambria Math" panose="02040503050406030204" pitchFamily="18" charset="0"/>
                              <a:ea typeface="Cambria Math" panose="02040503050406030204" pitchFamily="18" charset="0"/>
                            </a:rPr>
                            <m:t>𝝐</m:t>
                          </m:r>
                        </m:e>
                        <m:sub>
                          <m:r>
                            <a:rPr lang="en-DE" sz="1200" b="1" i="1">
                              <a:latin typeface="Cambria Math" panose="02040503050406030204" pitchFamily="18" charset="0"/>
                            </a:rPr>
                            <m:t>𝒙𝒙</m:t>
                          </m:r>
                        </m:sub>
                      </m:sSub>
                      <m:r>
                        <a:rPr lang="en-DE" sz="1200" b="1" i="1" smtClean="0">
                          <a:latin typeface="Cambria Math" panose="02040503050406030204" pitchFamily="18" charset="0"/>
                        </a:rPr>
                        <m:t>=</m:t>
                      </m:r>
                      <m:f>
                        <m:fPr>
                          <m:ctrlPr>
                            <a:rPr lang="en-DE" sz="1200" b="1" i="1" smtClean="0">
                              <a:latin typeface="Cambria Math" panose="02040503050406030204" pitchFamily="18" charset="0"/>
                            </a:rPr>
                          </m:ctrlPr>
                        </m:fPr>
                        <m:num>
                          <m:r>
                            <a:rPr lang="en-DE" sz="1200" b="1" i="1" smtClean="0">
                              <a:latin typeface="Cambria Math" panose="02040503050406030204" pitchFamily="18" charset="0"/>
                            </a:rPr>
                            <m:t>𝒅𝒖</m:t>
                          </m:r>
                        </m:num>
                        <m:den>
                          <m:r>
                            <a:rPr lang="en-DE" sz="1200" b="1" i="1" smtClean="0">
                              <a:latin typeface="Cambria Math" panose="02040503050406030204" pitchFamily="18" charset="0"/>
                            </a:rPr>
                            <m:t>𝒅𝒙</m:t>
                          </m:r>
                        </m:den>
                      </m:f>
                    </m:oMath>
                  </m:oMathPara>
                </a14:m>
                <a:endParaRPr lang="en-DE" sz="1200"/>
              </a:p>
            </p:txBody>
          </p:sp>
        </mc:Choice>
        <mc:Fallback>
          <p:sp>
            <p:nvSpPr>
              <p:cNvPr id="16" name="TextBox 15">
                <a:extLst>
                  <a:ext uri="{FF2B5EF4-FFF2-40B4-BE49-F238E27FC236}">
                    <a16:creationId xmlns:a16="http://schemas.microsoft.com/office/drawing/2014/main" id="{0D19F53A-4139-2CBF-3F8D-F3127116433D}"/>
                  </a:ext>
                </a:extLst>
              </p:cNvPr>
              <p:cNvSpPr txBox="1">
                <a:spLocks noRot="1" noChangeAspect="1" noMove="1" noResize="1" noEditPoints="1" noAdjustHandles="1" noChangeArrowheads="1" noChangeShapeType="1" noTextEdit="1"/>
              </p:cNvSpPr>
              <p:nvPr/>
            </p:nvSpPr>
            <p:spPr>
              <a:xfrm>
                <a:off x="1501378" y="3950849"/>
                <a:ext cx="2160240" cy="443070"/>
              </a:xfrm>
              <a:prstGeom prst="rect">
                <a:avLst/>
              </a:prstGeom>
              <a:blipFill>
                <a:blip r:embed="rId6"/>
                <a:stretch>
                  <a:fillRect b="-2740"/>
                </a:stretch>
              </a:blipFill>
            </p:spPr>
            <p:txBody>
              <a:bodyPr/>
              <a:lstStyle/>
              <a:p>
                <a:r>
                  <a:rPr lang="en-US">
                    <a:noFill/>
                  </a:rPr>
                  <a:t> </a:t>
                </a:r>
              </a:p>
            </p:txBody>
          </p:sp>
        </mc:Fallback>
      </mc:AlternateContent>
      <p:sp>
        <p:nvSpPr>
          <p:cNvPr id="17" name="TextBox 16">
            <a:extLst>
              <a:ext uri="{FF2B5EF4-FFF2-40B4-BE49-F238E27FC236}">
                <a16:creationId xmlns:a16="http://schemas.microsoft.com/office/drawing/2014/main" id="{9415AB8B-0F14-201A-4143-5B98C6B1DFBF}"/>
              </a:ext>
            </a:extLst>
          </p:cNvPr>
          <p:cNvSpPr txBox="1"/>
          <p:nvPr/>
        </p:nvSpPr>
        <p:spPr>
          <a:xfrm>
            <a:off x="643688" y="4812623"/>
            <a:ext cx="5257800" cy="987450"/>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4. </a:t>
            </a:r>
            <a:r>
              <a:rPr lang="en-US" sz="1600" b="1">
                <a:latin typeface="Calibri" panose="020F0502020204030204" pitchFamily="34" charset="0"/>
                <a:cs typeface="Calibri" panose="020F0502020204030204" pitchFamily="34" charset="0"/>
              </a:rPr>
              <a:t>Combine to get the governing differential equation:</a:t>
            </a:r>
            <a:endParaRPr lang="en-DE" sz="1600" b="1">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DE" sz="2400">
              <a:latin typeface="Calibri" panose="020F0502020204030204" pitchFamily="34" charset="0"/>
              <a:cs typeface="Calibri" panose="020F0502020204030204" pitchFamily="34" charset="0"/>
            </a:endParaRPr>
          </a:p>
          <a:p>
            <a:pPr marL="460800" lvl="1" indent="-230400">
              <a:spcBef>
                <a:spcPts val="500"/>
              </a:spcBef>
              <a:buFontTx/>
              <a:buChar char="-"/>
            </a:pPr>
            <a:r>
              <a:rPr lang="en-US" sz="1400">
                <a:latin typeface="Calibri" panose="020F0502020204030204" pitchFamily="34" charset="0"/>
                <a:cs typeface="Calibri" panose="020F0502020204030204" pitchFamily="34" charset="0"/>
              </a:rPr>
              <a:t>This is the strong form of the equilibrium equation</a:t>
            </a:r>
            <a:endParaRPr lang="en-DE" sz="1400">
              <a:latin typeface="Calibri" panose="020F0502020204030204" pitchFamily="34" charset="0"/>
              <a:cs typeface="Calibri" panose="020F0502020204030204" pitchFamily="34" charset="0"/>
            </a:endParaRPr>
          </a:p>
        </p:txBody>
      </p:sp>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29D6F332-9B64-3A46-CED9-5E2BD7E1F397}"/>
                  </a:ext>
                </a:extLst>
              </p:cNvPr>
              <p:cNvSpPr txBox="1"/>
              <p:nvPr/>
            </p:nvSpPr>
            <p:spPr>
              <a:xfrm>
                <a:off x="2171413" y="5157192"/>
                <a:ext cx="1407885" cy="4097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DE" sz="2000" b="1" i="1" smtClean="0">
                              <a:latin typeface="Cambria Math" panose="02040503050406030204" pitchFamily="18" charset="0"/>
                            </a:rPr>
                          </m:ctrlPr>
                        </m:boxPr>
                        <m:e>
                          <m:argPr>
                            <m:argSz m:val="-1"/>
                          </m:argPr>
                          <m:f>
                            <m:fPr>
                              <m:ctrlPr>
                                <a:rPr lang="en-DE" sz="2000" b="1" i="1" smtClean="0">
                                  <a:latin typeface="Cambria Math" panose="02040503050406030204" pitchFamily="18" charset="0"/>
                                </a:rPr>
                              </m:ctrlPr>
                            </m:fPr>
                            <m:num>
                              <m:r>
                                <a:rPr lang="en-DE" sz="2000" b="1" i="1" smtClean="0">
                                  <a:latin typeface="Cambria Math" panose="02040503050406030204" pitchFamily="18" charset="0"/>
                                </a:rPr>
                                <m:t>𝒅</m:t>
                              </m:r>
                            </m:num>
                            <m:den>
                              <m:r>
                                <a:rPr lang="en-DE" sz="2000" b="1" i="1" smtClean="0">
                                  <a:latin typeface="Cambria Math" panose="02040503050406030204" pitchFamily="18" charset="0"/>
                                </a:rPr>
                                <m:t>𝒅𝒙</m:t>
                              </m:r>
                            </m:den>
                          </m:f>
                          <m:d>
                            <m:dPr>
                              <m:ctrlPr>
                                <a:rPr lang="en-DE" sz="2000" b="1" i="1" smtClean="0">
                                  <a:latin typeface="Cambria Math" panose="02040503050406030204" pitchFamily="18" charset="0"/>
                                </a:rPr>
                              </m:ctrlPr>
                            </m:dPr>
                            <m:e>
                              <m:r>
                                <a:rPr lang="en-DE" sz="2000" b="1" i="1" smtClean="0">
                                  <a:latin typeface="Cambria Math" panose="02040503050406030204" pitchFamily="18" charset="0"/>
                                </a:rPr>
                                <m:t>𝑬</m:t>
                              </m:r>
                              <m:f>
                                <m:fPr>
                                  <m:ctrlPr>
                                    <a:rPr lang="en-DE" sz="2000" b="1" i="1">
                                      <a:latin typeface="Cambria Math" panose="02040503050406030204" pitchFamily="18" charset="0"/>
                                    </a:rPr>
                                  </m:ctrlPr>
                                </m:fPr>
                                <m:num>
                                  <m:r>
                                    <a:rPr lang="en-DE" sz="2000" b="1" i="1">
                                      <a:latin typeface="Cambria Math" panose="02040503050406030204" pitchFamily="18" charset="0"/>
                                    </a:rPr>
                                    <m:t>𝒅</m:t>
                                  </m:r>
                                  <m:r>
                                    <a:rPr lang="en-DE" sz="2000" b="1" i="1" smtClean="0">
                                      <a:latin typeface="Cambria Math" panose="02040503050406030204" pitchFamily="18" charset="0"/>
                                    </a:rPr>
                                    <m:t>𝒖</m:t>
                                  </m:r>
                                </m:num>
                                <m:den>
                                  <m:r>
                                    <a:rPr lang="en-DE" sz="2000" b="1" i="1">
                                      <a:latin typeface="Cambria Math" panose="02040503050406030204" pitchFamily="18" charset="0"/>
                                    </a:rPr>
                                    <m:t>𝒅𝒙</m:t>
                                  </m:r>
                                </m:den>
                              </m:f>
                            </m:e>
                          </m:d>
                          <m:r>
                            <a:rPr lang="en-DE" sz="2000" b="1" i="1" smtClean="0">
                              <a:latin typeface="Cambria Math" panose="02040503050406030204" pitchFamily="18" charset="0"/>
                            </a:rPr>
                            <m:t>+</m:t>
                          </m:r>
                          <m:sSub>
                            <m:sSubPr>
                              <m:ctrlPr>
                                <a:rPr lang="en-DE" sz="2000" b="1" i="1" smtClean="0">
                                  <a:latin typeface="Cambria Math" panose="02040503050406030204" pitchFamily="18" charset="0"/>
                                </a:rPr>
                              </m:ctrlPr>
                            </m:sSubPr>
                            <m:e>
                              <m:r>
                                <a:rPr lang="en-DE" sz="2000" b="1" i="1" smtClean="0">
                                  <a:latin typeface="Cambria Math" panose="02040503050406030204" pitchFamily="18" charset="0"/>
                                </a:rPr>
                                <m:t>𝒇</m:t>
                              </m:r>
                            </m:e>
                            <m:sub>
                              <m:r>
                                <a:rPr lang="en-DE" sz="2000" b="1" i="1" smtClean="0">
                                  <a:latin typeface="Cambria Math" panose="02040503050406030204" pitchFamily="18" charset="0"/>
                                </a:rPr>
                                <m:t>𝒙</m:t>
                              </m:r>
                            </m:sub>
                          </m:sSub>
                          <m:r>
                            <a:rPr lang="en-DE" sz="2000" b="1" i="1" smtClean="0">
                              <a:latin typeface="Cambria Math" panose="02040503050406030204" pitchFamily="18" charset="0"/>
                            </a:rPr>
                            <m:t>=</m:t>
                          </m:r>
                          <m:r>
                            <a:rPr lang="en-DE" sz="2000" b="1" i="1" smtClean="0">
                              <a:latin typeface="Cambria Math" panose="02040503050406030204" pitchFamily="18" charset="0"/>
                            </a:rPr>
                            <m:t>𝟎</m:t>
                          </m:r>
                        </m:e>
                      </m:box>
                    </m:oMath>
                  </m:oMathPara>
                </a14:m>
                <a:endParaRPr lang="en-DE" sz="2000" b="1"/>
              </a:p>
            </p:txBody>
          </p:sp>
        </mc:Choice>
        <mc:Fallback>
          <p:sp>
            <p:nvSpPr>
              <p:cNvPr id="18" name="TextBox 17">
                <a:extLst>
                  <a:ext uri="{FF2B5EF4-FFF2-40B4-BE49-F238E27FC236}">
                    <a16:creationId xmlns:a16="http://schemas.microsoft.com/office/drawing/2014/main" id="{29D6F332-9B64-3A46-CED9-5E2BD7E1F397}"/>
                  </a:ext>
                </a:extLst>
              </p:cNvPr>
              <p:cNvSpPr txBox="1">
                <a:spLocks noRot="1" noChangeAspect="1" noMove="1" noResize="1" noEditPoints="1" noAdjustHandles="1" noChangeArrowheads="1" noChangeShapeType="1" noTextEdit="1"/>
              </p:cNvSpPr>
              <p:nvPr/>
            </p:nvSpPr>
            <p:spPr>
              <a:xfrm>
                <a:off x="2171413" y="5157192"/>
                <a:ext cx="1407885" cy="409728"/>
              </a:xfrm>
              <a:prstGeom prst="rect">
                <a:avLst/>
              </a:prstGeom>
              <a:blipFill>
                <a:blip r:embed="rId7"/>
                <a:stretch>
                  <a:fillRect l="-2597" t="-1493" r="-2597" b="-5970"/>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47232EC6-6FD1-5186-31E1-839CBF6BCDAD}"/>
              </a:ext>
            </a:extLst>
          </p:cNvPr>
          <p:cNvSpPr txBox="1"/>
          <p:nvPr/>
        </p:nvSpPr>
        <p:spPr>
          <a:xfrm>
            <a:off x="2376164" y="641256"/>
            <a:ext cx="1133082" cy="523220"/>
          </a:xfrm>
          <a:prstGeom prst="rect">
            <a:avLst/>
          </a:prstGeom>
          <a:solidFill>
            <a:schemeClr val="tx1"/>
          </a:solidFill>
        </p:spPr>
        <p:txBody>
          <a:bodyPr wrap="square" rtlCol="0">
            <a:spAutoFit/>
          </a:bodyPr>
          <a:lstStyle/>
          <a:p>
            <a:pPr algn="ctr"/>
            <a:r>
              <a:rPr lang="en-DE" sz="2800" b="1">
                <a:solidFill>
                  <a:schemeClr val="accent1"/>
                </a:solidFill>
              </a:rPr>
              <a:t>1D</a:t>
            </a:r>
          </a:p>
        </p:txBody>
      </p:sp>
      <p:sp>
        <p:nvSpPr>
          <p:cNvPr id="20" name="TextBox 19">
            <a:extLst>
              <a:ext uri="{FF2B5EF4-FFF2-40B4-BE49-F238E27FC236}">
                <a16:creationId xmlns:a16="http://schemas.microsoft.com/office/drawing/2014/main" id="{F3CC7FC7-0661-6DB0-F337-EA20D95810B6}"/>
              </a:ext>
            </a:extLst>
          </p:cNvPr>
          <p:cNvSpPr txBox="1"/>
          <p:nvPr/>
        </p:nvSpPr>
        <p:spPr>
          <a:xfrm>
            <a:off x="8682756" y="620688"/>
            <a:ext cx="1133082" cy="523220"/>
          </a:xfrm>
          <a:prstGeom prst="rect">
            <a:avLst/>
          </a:prstGeom>
          <a:solidFill>
            <a:schemeClr val="tx1"/>
          </a:solidFill>
        </p:spPr>
        <p:txBody>
          <a:bodyPr wrap="square" rtlCol="0">
            <a:spAutoFit/>
          </a:bodyPr>
          <a:lstStyle/>
          <a:p>
            <a:pPr algn="ctr"/>
            <a:r>
              <a:rPr lang="en-DE" sz="2800" b="1">
                <a:solidFill>
                  <a:schemeClr val="accent1"/>
                </a:solidFill>
              </a:rPr>
              <a:t>2D</a:t>
            </a:r>
          </a:p>
        </p:txBody>
      </p:sp>
      <p:sp>
        <p:nvSpPr>
          <p:cNvPr id="24" name="Freeform: Shape 23">
            <a:extLst>
              <a:ext uri="{FF2B5EF4-FFF2-40B4-BE49-F238E27FC236}">
                <a16:creationId xmlns:a16="http://schemas.microsoft.com/office/drawing/2014/main" id="{EA02862A-C9B6-E140-B05F-39ABD7AD45F9}"/>
              </a:ext>
            </a:extLst>
          </p:cNvPr>
          <p:cNvSpPr/>
          <p:nvPr/>
        </p:nvSpPr>
        <p:spPr>
          <a:xfrm>
            <a:off x="3096260" y="5173074"/>
            <a:ext cx="284480" cy="396240"/>
          </a:xfrm>
          <a:custGeom>
            <a:avLst/>
            <a:gdLst>
              <a:gd name="csX0" fmla="*/ 0 w 284480"/>
              <a:gd name="csY0" fmla="*/ 396240 h 396240"/>
              <a:gd name="csX1" fmla="*/ 81280 w 284480"/>
              <a:gd name="csY1" fmla="*/ 264160 h 396240"/>
              <a:gd name="csX2" fmla="*/ 213360 w 284480"/>
              <a:gd name="csY2" fmla="*/ 81280 h 396240"/>
              <a:gd name="csX3" fmla="*/ 284480 w 284480"/>
              <a:gd name="csY3" fmla="*/ 0 h 396240"/>
            </a:gdLst>
            <a:ahLst/>
            <a:cxnLst>
              <a:cxn ang="0">
                <a:pos x="csX0" y="csY0"/>
              </a:cxn>
              <a:cxn ang="0">
                <a:pos x="csX1" y="csY1"/>
              </a:cxn>
              <a:cxn ang="0">
                <a:pos x="csX2" y="csY2"/>
              </a:cxn>
              <a:cxn ang="0">
                <a:pos x="csX3" y="csY3"/>
              </a:cxn>
            </a:cxnLst>
            <a:rect l="l" t="t" r="r" b="b"/>
            <a:pathLst>
              <a:path w="284480" h="396240" extrusionOk="0">
                <a:moveTo>
                  <a:pt x="0" y="396240"/>
                </a:moveTo>
                <a:cubicBezTo>
                  <a:pt x="42470" y="228007"/>
                  <a:pt x="-17176" y="446103"/>
                  <a:pt x="81280" y="264160"/>
                </a:cubicBezTo>
                <a:cubicBezTo>
                  <a:pt x="210105" y="83196"/>
                  <a:pt x="125809" y="131439"/>
                  <a:pt x="213360" y="81280"/>
                </a:cubicBezTo>
                <a:cubicBezTo>
                  <a:pt x="252958" y="13406"/>
                  <a:pt x="221013" y="46130"/>
                  <a:pt x="284480" y="0"/>
                </a:cubicBezTo>
              </a:path>
            </a:pathLst>
          </a:custGeom>
          <a:noFill/>
          <a:ln w="28575">
            <a:solidFill>
              <a:srgbClr val="FF0000"/>
            </a:solidFill>
            <a:extLst>
              <a:ext uri="{C807C97D-BFC1-408E-A445-0C87EB9F89A2}">
                <ask:lineSketchStyleProps xmlns:ask="http://schemas.microsoft.com/office/drawing/2018/sketchyshapes" sd="3601737214">
                  <a:custGeom>
                    <a:avLst/>
                    <a:gdLst>
                      <a:gd name="connsiteX0" fmla="*/ 0 w 284480"/>
                      <a:gd name="connsiteY0" fmla="*/ 396240 h 396240"/>
                      <a:gd name="connsiteX1" fmla="*/ 81280 w 284480"/>
                      <a:gd name="connsiteY1" fmla="*/ 264160 h 396240"/>
                      <a:gd name="connsiteX2" fmla="*/ 213360 w 284480"/>
                      <a:gd name="connsiteY2" fmla="*/ 81280 h 396240"/>
                      <a:gd name="connsiteX3" fmla="*/ 284480 w 284480"/>
                      <a:gd name="connsiteY3" fmla="*/ 0 h 396240"/>
                    </a:gdLst>
                    <a:ahLst/>
                    <a:cxnLst>
                      <a:cxn ang="0">
                        <a:pos x="connsiteX0" y="connsiteY0"/>
                      </a:cxn>
                      <a:cxn ang="0">
                        <a:pos x="connsiteX1" y="connsiteY1"/>
                      </a:cxn>
                      <a:cxn ang="0">
                        <a:pos x="connsiteX2" y="connsiteY2"/>
                      </a:cxn>
                      <a:cxn ang="0">
                        <a:pos x="connsiteX3" y="connsiteY3"/>
                      </a:cxn>
                    </a:cxnLst>
                    <a:rect l="l" t="t" r="r" b="b"/>
                    <a:pathLst>
                      <a:path w="284480" h="396240">
                        <a:moveTo>
                          <a:pt x="0" y="396240"/>
                        </a:moveTo>
                        <a:cubicBezTo>
                          <a:pt x="77449" y="241342"/>
                          <a:pt x="-26248" y="440813"/>
                          <a:pt x="81280" y="264160"/>
                        </a:cubicBezTo>
                        <a:cubicBezTo>
                          <a:pt x="191817" y="82564"/>
                          <a:pt x="114269" y="130825"/>
                          <a:pt x="213360" y="81280"/>
                        </a:cubicBezTo>
                        <a:cubicBezTo>
                          <a:pt x="252552" y="15960"/>
                          <a:pt x="228042" y="42328"/>
                          <a:pt x="284480" y="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5" name="Freeform: Shape 24">
            <a:extLst>
              <a:ext uri="{FF2B5EF4-FFF2-40B4-BE49-F238E27FC236}">
                <a16:creationId xmlns:a16="http://schemas.microsoft.com/office/drawing/2014/main" id="{8D9368D3-2E0E-E005-E79F-178B51D1523C}"/>
              </a:ext>
            </a:extLst>
          </p:cNvPr>
          <p:cNvSpPr/>
          <p:nvPr/>
        </p:nvSpPr>
        <p:spPr>
          <a:xfrm>
            <a:off x="2788920" y="1640054"/>
            <a:ext cx="284480" cy="396240"/>
          </a:xfrm>
          <a:custGeom>
            <a:avLst/>
            <a:gdLst>
              <a:gd name="csX0" fmla="*/ 0 w 284480"/>
              <a:gd name="csY0" fmla="*/ 396240 h 396240"/>
              <a:gd name="csX1" fmla="*/ 81280 w 284480"/>
              <a:gd name="csY1" fmla="*/ 264160 h 396240"/>
              <a:gd name="csX2" fmla="*/ 213360 w 284480"/>
              <a:gd name="csY2" fmla="*/ 81280 h 396240"/>
              <a:gd name="csX3" fmla="*/ 284480 w 284480"/>
              <a:gd name="csY3" fmla="*/ 0 h 396240"/>
            </a:gdLst>
            <a:ahLst/>
            <a:cxnLst>
              <a:cxn ang="0">
                <a:pos x="csX0" y="csY0"/>
              </a:cxn>
              <a:cxn ang="0">
                <a:pos x="csX1" y="csY1"/>
              </a:cxn>
              <a:cxn ang="0">
                <a:pos x="csX2" y="csY2"/>
              </a:cxn>
              <a:cxn ang="0">
                <a:pos x="csX3" y="csY3"/>
              </a:cxn>
            </a:cxnLst>
            <a:rect l="l" t="t" r="r" b="b"/>
            <a:pathLst>
              <a:path w="284480" h="396240" extrusionOk="0">
                <a:moveTo>
                  <a:pt x="0" y="396240"/>
                </a:moveTo>
                <a:cubicBezTo>
                  <a:pt x="42470" y="228007"/>
                  <a:pt x="-17176" y="446103"/>
                  <a:pt x="81280" y="264160"/>
                </a:cubicBezTo>
                <a:cubicBezTo>
                  <a:pt x="210105" y="83196"/>
                  <a:pt x="125809" y="131439"/>
                  <a:pt x="213360" y="81280"/>
                </a:cubicBezTo>
                <a:cubicBezTo>
                  <a:pt x="252958" y="13406"/>
                  <a:pt x="221013" y="46130"/>
                  <a:pt x="284480" y="0"/>
                </a:cubicBezTo>
              </a:path>
            </a:pathLst>
          </a:custGeom>
          <a:noFill/>
          <a:ln w="28575">
            <a:solidFill>
              <a:srgbClr val="FF0000"/>
            </a:solidFill>
            <a:extLst>
              <a:ext uri="{C807C97D-BFC1-408E-A445-0C87EB9F89A2}">
                <ask:lineSketchStyleProps xmlns:ask="http://schemas.microsoft.com/office/drawing/2018/sketchyshapes" sd="3601737214">
                  <a:custGeom>
                    <a:avLst/>
                    <a:gdLst>
                      <a:gd name="connsiteX0" fmla="*/ 0 w 284480"/>
                      <a:gd name="connsiteY0" fmla="*/ 396240 h 396240"/>
                      <a:gd name="connsiteX1" fmla="*/ 81280 w 284480"/>
                      <a:gd name="connsiteY1" fmla="*/ 264160 h 396240"/>
                      <a:gd name="connsiteX2" fmla="*/ 213360 w 284480"/>
                      <a:gd name="connsiteY2" fmla="*/ 81280 h 396240"/>
                      <a:gd name="connsiteX3" fmla="*/ 284480 w 284480"/>
                      <a:gd name="connsiteY3" fmla="*/ 0 h 396240"/>
                    </a:gdLst>
                    <a:ahLst/>
                    <a:cxnLst>
                      <a:cxn ang="0">
                        <a:pos x="connsiteX0" y="connsiteY0"/>
                      </a:cxn>
                      <a:cxn ang="0">
                        <a:pos x="connsiteX1" y="connsiteY1"/>
                      </a:cxn>
                      <a:cxn ang="0">
                        <a:pos x="connsiteX2" y="connsiteY2"/>
                      </a:cxn>
                      <a:cxn ang="0">
                        <a:pos x="connsiteX3" y="connsiteY3"/>
                      </a:cxn>
                    </a:cxnLst>
                    <a:rect l="l" t="t" r="r" b="b"/>
                    <a:pathLst>
                      <a:path w="284480" h="396240">
                        <a:moveTo>
                          <a:pt x="0" y="396240"/>
                        </a:moveTo>
                        <a:cubicBezTo>
                          <a:pt x="77449" y="241342"/>
                          <a:pt x="-26248" y="440813"/>
                          <a:pt x="81280" y="264160"/>
                        </a:cubicBezTo>
                        <a:cubicBezTo>
                          <a:pt x="191817" y="82564"/>
                          <a:pt x="114269" y="130825"/>
                          <a:pt x="213360" y="81280"/>
                        </a:cubicBezTo>
                        <a:cubicBezTo>
                          <a:pt x="252552" y="15960"/>
                          <a:pt x="228042" y="42328"/>
                          <a:pt x="284480" y="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mc:AlternateContent xmlns:mc="http://schemas.openxmlformats.org/markup-compatibility/2006">
        <mc:Choice xmlns:a14="http://schemas.microsoft.com/office/drawing/2010/main" Requires="a14">
          <p:sp>
            <p:nvSpPr>
              <p:cNvPr id="28" name="Text Placeholder 3">
                <a:extLst>
                  <a:ext uri="{FF2B5EF4-FFF2-40B4-BE49-F238E27FC236}">
                    <a16:creationId xmlns:a16="http://schemas.microsoft.com/office/drawing/2014/main" id="{B4F0ED7B-EC56-56FA-0736-0D6FB6C44973}"/>
                  </a:ext>
                </a:extLst>
              </p:cNvPr>
              <p:cNvSpPr txBox="1">
                <a:spLocks/>
              </p:cNvSpPr>
              <p:nvPr/>
            </p:nvSpPr>
            <p:spPr>
              <a:xfrm>
                <a:off x="6324600" y="1335679"/>
                <a:ext cx="5257800" cy="84583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DE" sz="1600" b="1"/>
                  <a:t>1. </a:t>
                </a:r>
                <a:r>
                  <a:rPr lang="en-US" sz="1600" b="1"/>
                  <a:t>Start from the</a:t>
                </a:r>
                <a:r>
                  <a:rPr lang="en-DE" sz="1600" b="1"/>
                  <a:t> generalized</a:t>
                </a:r>
                <a:r>
                  <a:rPr lang="en-US" sz="1600" b="1"/>
                  <a:t> equilibrium equation:</a:t>
                </a:r>
                <a:endParaRPr lang="en-DE" sz="1600" b="1"/>
              </a:p>
              <a:p>
                <a:endParaRPr lang="en-DE" sz="1800"/>
              </a:p>
              <a:p>
                <a:pPr lvl="1"/>
                <a14:m>
                  <m:oMath xmlns:m="http://schemas.openxmlformats.org/officeDocument/2006/math">
                    <m:sSup>
                      <m:sSupPr>
                        <m:ctrlPr>
                          <a:rPr lang="en-DE" sz="1400" b="1" i="1">
                            <a:latin typeface="Cambria Math" panose="02040503050406030204" pitchFamily="18" charset="0"/>
                          </a:rPr>
                        </m:ctrlPr>
                      </m:sSupPr>
                      <m:e>
                        <m:d>
                          <m:dPr>
                            <m:begChr m:val="["/>
                            <m:endChr m:val="]"/>
                            <m:ctrlPr>
                              <a:rPr lang="en-DE" sz="1400" b="1" i="1">
                                <a:latin typeface="Cambria Math" panose="02040503050406030204" pitchFamily="18" charset="0"/>
                              </a:rPr>
                            </m:ctrlPr>
                          </m:dPr>
                          <m:e>
                            <m:sSub>
                              <m:sSubPr>
                                <m:ctrlPr>
                                  <a:rPr lang="en-DE" sz="1400" b="1" i="1">
                                    <a:latin typeface="Cambria Math" panose="02040503050406030204" pitchFamily="18" charset="0"/>
                                  </a:rPr>
                                </m:ctrlPr>
                              </m:sSubPr>
                              <m:e>
                                <m:r>
                                  <a:rPr lang="en-DE" sz="1400" b="1" i="1">
                                    <a:latin typeface="Cambria Math" panose="02040503050406030204" pitchFamily="18" charset="0"/>
                                    <a:ea typeface="Cambria Math" panose="02040503050406030204" pitchFamily="18" charset="0"/>
                                  </a:rPr>
                                  <m:t>𝛁</m:t>
                                </m:r>
                              </m:e>
                              <m:sub>
                                <m:r>
                                  <a:rPr lang="en-DE" sz="1400" b="1" i="1">
                                    <a:latin typeface="Cambria Math" panose="02040503050406030204" pitchFamily="18" charset="0"/>
                                  </a:rPr>
                                  <m:t>𝒔</m:t>
                                </m:r>
                              </m:sub>
                            </m:sSub>
                          </m:e>
                        </m:d>
                      </m:e>
                      <m:sup>
                        <m:r>
                          <a:rPr lang="en-DE" sz="1400" b="1" i="1">
                            <a:latin typeface="Cambria Math" panose="02040503050406030204" pitchFamily="18" charset="0"/>
                          </a:rPr>
                          <m:t>𝑻</m:t>
                        </m:r>
                      </m:sup>
                    </m:sSup>
                    <m:r>
                      <a:rPr lang="en-DE" sz="1400" b="1" i="1">
                        <a:latin typeface="Cambria Math" panose="02040503050406030204" pitchFamily="18" charset="0"/>
                      </a:rPr>
                      <m:t> </m:t>
                    </m:r>
                  </m:oMath>
                </a14:m>
                <a:r>
                  <a:rPr lang="en-US" sz="1400"/>
                  <a:t>is the transpose of the strain-displacement operator, acting on the stress vector.</a:t>
                </a:r>
                <a:endParaRPr lang="en-DE" sz="1400"/>
              </a:p>
              <a:p>
                <a:pPr lvl="1"/>
                <a14:m>
                  <m:oMath xmlns:m="http://schemas.openxmlformats.org/officeDocument/2006/math">
                    <m:d>
                      <m:dPr>
                        <m:begChr m:val="["/>
                        <m:endChr m:val="]"/>
                        <m:ctrlPr>
                          <a:rPr lang="en-DE" sz="1400" b="1" i="1">
                            <a:latin typeface="Cambria Math" panose="02040503050406030204" pitchFamily="18" charset="0"/>
                          </a:rPr>
                        </m:ctrlPr>
                      </m:dPr>
                      <m:e>
                        <m:r>
                          <a:rPr lang="en-DE" sz="1400" b="1" i="1">
                            <a:latin typeface="Cambria Math" panose="02040503050406030204" pitchFamily="18" charset="0"/>
                          </a:rPr>
                          <m:t>𝒇</m:t>
                        </m:r>
                      </m:e>
                    </m:d>
                  </m:oMath>
                </a14:m>
                <a:r>
                  <a:rPr lang="en-DE" sz="1400"/>
                  <a:t> </a:t>
                </a:r>
                <a:r>
                  <a:rPr lang="en-US" sz="1400"/>
                  <a:t>represents body forces.</a:t>
                </a:r>
                <a:r>
                  <a:rPr lang="en-DE" sz="1400"/>
                  <a:t>	</a:t>
                </a:r>
              </a:p>
            </p:txBody>
          </p:sp>
        </mc:Choice>
        <mc:Fallback>
          <p:sp>
            <p:nvSpPr>
              <p:cNvPr id="28" name="Text Placeholder 3">
                <a:extLst>
                  <a:ext uri="{FF2B5EF4-FFF2-40B4-BE49-F238E27FC236}">
                    <a16:creationId xmlns:a16="http://schemas.microsoft.com/office/drawing/2014/main" id="{B4F0ED7B-EC56-56FA-0736-0D6FB6C44973}"/>
                  </a:ext>
                </a:extLst>
              </p:cNvPr>
              <p:cNvSpPr txBox="1">
                <a:spLocks noRot="1" noChangeAspect="1" noMove="1" noResize="1" noEditPoints="1" noAdjustHandles="1" noChangeArrowheads="1" noChangeShapeType="1" noTextEdit="1"/>
              </p:cNvSpPr>
              <p:nvPr/>
            </p:nvSpPr>
            <p:spPr>
              <a:xfrm>
                <a:off x="6324600" y="1335679"/>
                <a:ext cx="5257800" cy="845837"/>
              </a:xfrm>
              <a:prstGeom prst="rect">
                <a:avLst/>
              </a:prstGeom>
              <a:blipFill>
                <a:blip r:embed="rId8"/>
                <a:stretch>
                  <a:fillRect l="-696" t="-5036" b="-7266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0" name="TextBox 29">
                <a:extLst>
                  <a:ext uri="{FF2B5EF4-FFF2-40B4-BE49-F238E27FC236}">
                    <a16:creationId xmlns:a16="http://schemas.microsoft.com/office/drawing/2014/main" id="{E558DA62-E4C8-4841-AEE4-2DAA972C05B9}"/>
                  </a:ext>
                </a:extLst>
              </p:cNvPr>
              <p:cNvSpPr txBox="1"/>
              <p:nvPr/>
            </p:nvSpPr>
            <p:spPr>
              <a:xfrm>
                <a:off x="7638010" y="1640054"/>
                <a:ext cx="1779276" cy="3742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DE" b="1" i="1" smtClean="0">
                              <a:latin typeface="Cambria Math" panose="02040503050406030204" pitchFamily="18" charset="0"/>
                            </a:rPr>
                          </m:ctrlPr>
                        </m:sSupPr>
                        <m:e>
                          <m:d>
                            <m:dPr>
                              <m:begChr m:val="["/>
                              <m:endChr m:val="]"/>
                              <m:ctrlPr>
                                <a:rPr lang="en-DE" b="1" i="1">
                                  <a:latin typeface="Cambria Math" panose="02040503050406030204" pitchFamily="18" charset="0"/>
                                </a:rPr>
                              </m:ctrlPr>
                            </m:dPr>
                            <m:e>
                              <m:sSub>
                                <m:sSubPr>
                                  <m:ctrlPr>
                                    <a:rPr lang="en-DE" b="1" i="1">
                                      <a:latin typeface="Cambria Math" panose="02040503050406030204" pitchFamily="18" charset="0"/>
                                    </a:rPr>
                                  </m:ctrlPr>
                                </m:sSubPr>
                                <m:e>
                                  <m:r>
                                    <a:rPr lang="en-DE" b="1" i="1">
                                      <a:latin typeface="Cambria Math" panose="02040503050406030204" pitchFamily="18" charset="0"/>
                                      <a:ea typeface="Cambria Math" panose="02040503050406030204" pitchFamily="18" charset="0"/>
                                    </a:rPr>
                                    <m:t>𝛁</m:t>
                                  </m:r>
                                </m:e>
                                <m:sub>
                                  <m:r>
                                    <a:rPr lang="en-DE" b="1" i="1">
                                      <a:latin typeface="Cambria Math" panose="02040503050406030204" pitchFamily="18" charset="0"/>
                                    </a:rPr>
                                    <m:t>𝒔</m:t>
                                  </m:r>
                                </m:sub>
                              </m:sSub>
                            </m:e>
                          </m:d>
                        </m:e>
                        <m:sup>
                          <m:r>
                            <a:rPr lang="en-DE" b="1" i="1" smtClean="0">
                              <a:latin typeface="Cambria Math" panose="02040503050406030204" pitchFamily="18" charset="0"/>
                            </a:rPr>
                            <m:t>𝑻</m:t>
                          </m:r>
                        </m:sup>
                      </m:sSup>
                      <m:d>
                        <m:dPr>
                          <m:begChr m:val="["/>
                          <m:endChr m:val="]"/>
                          <m:ctrlPr>
                            <a:rPr lang="en-DE" b="1" i="1" smtClean="0">
                              <a:latin typeface="Cambria Math" panose="02040503050406030204" pitchFamily="18" charset="0"/>
                            </a:rPr>
                          </m:ctrlPr>
                        </m:dPr>
                        <m:e>
                          <m:r>
                            <a:rPr lang="en-DE" b="1" i="1">
                              <a:latin typeface="Cambria Math" panose="02040503050406030204" pitchFamily="18" charset="0"/>
                              <a:ea typeface="Cambria Math" panose="02040503050406030204" pitchFamily="18" charset="0"/>
                            </a:rPr>
                            <m:t>𝝈</m:t>
                          </m:r>
                        </m:e>
                      </m:d>
                      <m:d>
                        <m:dPr>
                          <m:begChr m:val="["/>
                          <m:endChr m:val="]"/>
                          <m:ctrlPr>
                            <a:rPr lang="en-DE" b="1" i="1" smtClean="0">
                              <a:latin typeface="Cambria Math" panose="02040503050406030204" pitchFamily="18" charset="0"/>
                            </a:rPr>
                          </m:ctrlPr>
                        </m:dPr>
                        <m:e>
                          <m:r>
                            <a:rPr lang="en-DE" b="1" i="1" smtClean="0">
                              <a:latin typeface="Cambria Math" panose="02040503050406030204" pitchFamily="18" charset="0"/>
                            </a:rPr>
                            <m:t>𝒇</m:t>
                          </m:r>
                        </m:e>
                      </m:d>
                      <m:r>
                        <a:rPr lang="en-DE" b="1" i="1" smtClean="0">
                          <a:latin typeface="Cambria Math" panose="02040503050406030204" pitchFamily="18" charset="0"/>
                        </a:rPr>
                        <m:t>=</m:t>
                      </m:r>
                      <m:r>
                        <a:rPr lang="en-DE" b="1" i="1" smtClean="0">
                          <a:latin typeface="Cambria Math" panose="02040503050406030204" pitchFamily="18" charset="0"/>
                        </a:rPr>
                        <m:t>𝟎</m:t>
                      </m:r>
                    </m:oMath>
                  </m:oMathPara>
                </a14:m>
                <a:endParaRPr lang="en-DE"/>
              </a:p>
            </p:txBody>
          </p:sp>
        </mc:Choice>
        <mc:Fallback>
          <p:sp>
            <p:nvSpPr>
              <p:cNvPr id="30" name="TextBox 29">
                <a:extLst>
                  <a:ext uri="{FF2B5EF4-FFF2-40B4-BE49-F238E27FC236}">
                    <a16:creationId xmlns:a16="http://schemas.microsoft.com/office/drawing/2014/main" id="{E558DA62-E4C8-4841-AEE4-2DAA972C05B9}"/>
                  </a:ext>
                </a:extLst>
              </p:cNvPr>
              <p:cNvSpPr txBox="1">
                <a:spLocks noRot="1" noChangeAspect="1" noMove="1" noResize="1" noEditPoints="1" noAdjustHandles="1" noChangeArrowheads="1" noChangeShapeType="1" noTextEdit="1"/>
              </p:cNvSpPr>
              <p:nvPr/>
            </p:nvSpPr>
            <p:spPr>
              <a:xfrm>
                <a:off x="7638010" y="1640054"/>
                <a:ext cx="1779276" cy="374270"/>
              </a:xfrm>
              <a:prstGeom prst="rect">
                <a:avLst/>
              </a:prstGeom>
              <a:blipFill>
                <a:blip r:embed="rId9"/>
                <a:stretch>
                  <a:fillRect b="-14754"/>
                </a:stretch>
              </a:blipFill>
            </p:spPr>
            <p:txBody>
              <a:bodyPr/>
              <a:lstStyle/>
              <a:p>
                <a:r>
                  <a:rPr lang="en-US">
                    <a:noFill/>
                  </a:rPr>
                  <a:t> </a:t>
                </a:r>
              </a:p>
            </p:txBody>
          </p:sp>
        </mc:Fallback>
      </mc:AlternateContent>
      <p:sp>
        <p:nvSpPr>
          <p:cNvPr id="31" name="TextBox 30">
            <a:extLst>
              <a:ext uri="{FF2B5EF4-FFF2-40B4-BE49-F238E27FC236}">
                <a16:creationId xmlns:a16="http://schemas.microsoft.com/office/drawing/2014/main" id="{77371CEF-9021-D862-A995-AB1CE01C16C7}"/>
              </a:ext>
            </a:extLst>
          </p:cNvPr>
          <p:cNvSpPr txBox="1"/>
          <p:nvPr/>
        </p:nvSpPr>
        <p:spPr>
          <a:xfrm>
            <a:off x="6324600" y="2855215"/>
            <a:ext cx="5257800" cy="615553"/>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2. Displacement vector and strain-disp. relation:</a:t>
            </a:r>
          </a:p>
          <a:p>
            <a:endParaRPr lang="en-DE">
              <a:latin typeface="Calibri" panose="020F0502020204030204" pitchFamily="34" charset="0"/>
              <a:cs typeface="Calibri" panose="020F0502020204030204" pitchFamily="34" charset="0"/>
            </a:endParaRPr>
          </a:p>
        </p:txBody>
      </p:sp>
      <mc:AlternateContent xmlns:mc="http://schemas.openxmlformats.org/markup-compatibility/2006">
        <mc:Choice xmlns:a14="http://schemas.microsoft.com/office/drawing/2010/main" Requires="a14">
          <p:sp>
            <p:nvSpPr>
              <p:cNvPr id="32" name="TextBox 31">
                <a:extLst>
                  <a:ext uri="{FF2B5EF4-FFF2-40B4-BE49-F238E27FC236}">
                    <a16:creationId xmlns:a16="http://schemas.microsoft.com/office/drawing/2014/main" id="{0166A725-6C0C-5C04-B45A-E647C123D311}"/>
                  </a:ext>
                </a:extLst>
              </p:cNvPr>
              <p:cNvSpPr txBox="1"/>
              <p:nvPr/>
            </p:nvSpPr>
            <p:spPr>
              <a:xfrm>
                <a:off x="6855712" y="3316880"/>
                <a:ext cx="804002" cy="49077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DE" sz="1600" i="1" smtClean="0">
                              <a:latin typeface="Cambria Math" panose="02040503050406030204" pitchFamily="18" charset="0"/>
                            </a:rPr>
                          </m:ctrlPr>
                        </m:dPr>
                        <m:e>
                          <m:r>
                            <a:rPr lang="en-DE" sz="1600" b="0" i="1" smtClean="0">
                              <a:latin typeface="Cambria Math" panose="02040503050406030204" pitchFamily="18" charset="0"/>
                            </a:rPr>
                            <m:t>𝑢</m:t>
                          </m:r>
                        </m:e>
                      </m:d>
                      <m:r>
                        <a:rPr lang="en-DE" sz="1600" b="0" i="1" smtClean="0">
                          <a:latin typeface="Cambria Math" panose="02040503050406030204" pitchFamily="18" charset="0"/>
                        </a:rPr>
                        <m:t>=</m:t>
                      </m:r>
                      <m:f>
                        <m:fPr>
                          <m:ctrlPr>
                            <a:rPr lang="en-DE" sz="1600" b="0" i="1" smtClean="0">
                              <a:latin typeface="Cambria Math" panose="02040503050406030204" pitchFamily="18" charset="0"/>
                            </a:rPr>
                          </m:ctrlPr>
                        </m:fPr>
                        <m:num>
                          <m:sSub>
                            <m:sSubPr>
                              <m:ctrlPr>
                                <a:rPr lang="en-DE" sz="1600" b="0" i="1" smtClean="0">
                                  <a:latin typeface="Cambria Math" panose="02040503050406030204" pitchFamily="18" charset="0"/>
                                </a:rPr>
                              </m:ctrlPr>
                            </m:sSubPr>
                            <m:e>
                              <m:r>
                                <a:rPr lang="en-DE" sz="1600" b="0" i="1" smtClean="0">
                                  <a:latin typeface="Cambria Math" panose="02040503050406030204" pitchFamily="18" charset="0"/>
                                </a:rPr>
                                <m:t>𝑢</m:t>
                              </m:r>
                            </m:e>
                            <m:sub>
                              <m:r>
                                <a:rPr lang="en-DE" sz="1600" b="0" i="1" smtClean="0">
                                  <a:latin typeface="Cambria Math" panose="02040503050406030204" pitchFamily="18" charset="0"/>
                                </a:rPr>
                                <m:t>𝑥</m:t>
                              </m:r>
                            </m:sub>
                          </m:sSub>
                        </m:num>
                        <m:den>
                          <m:sSub>
                            <m:sSubPr>
                              <m:ctrlPr>
                                <a:rPr lang="en-DE" sz="1600" b="0" i="1" smtClean="0">
                                  <a:latin typeface="Cambria Math" panose="02040503050406030204" pitchFamily="18" charset="0"/>
                                </a:rPr>
                              </m:ctrlPr>
                            </m:sSubPr>
                            <m:e>
                              <m:r>
                                <a:rPr lang="en-DE" sz="1600" b="0" i="1" smtClean="0">
                                  <a:latin typeface="Cambria Math" panose="02040503050406030204" pitchFamily="18" charset="0"/>
                                </a:rPr>
                                <m:t>𝑢</m:t>
                              </m:r>
                            </m:e>
                            <m:sub>
                              <m:r>
                                <a:rPr lang="en-DE" sz="1600" b="0" i="1" smtClean="0">
                                  <a:latin typeface="Cambria Math" panose="02040503050406030204" pitchFamily="18" charset="0"/>
                                </a:rPr>
                                <m:t>𝑦</m:t>
                              </m:r>
                            </m:sub>
                          </m:sSub>
                        </m:den>
                      </m:f>
                    </m:oMath>
                  </m:oMathPara>
                </a14:m>
                <a:endParaRPr lang="en-DE" sz="1600"/>
              </a:p>
            </p:txBody>
          </p:sp>
        </mc:Choice>
        <mc:Fallback>
          <p:sp>
            <p:nvSpPr>
              <p:cNvPr id="32" name="TextBox 31">
                <a:extLst>
                  <a:ext uri="{FF2B5EF4-FFF2-40B4-BE49-F238E27FC236}">
                    <a16:creationId xmlns:a16="http://schemas.microsoft.com/office/drawing/2014/main" id="{0166A725-6C0C-5C04-B45A-E647C123D311}"/>
                  </a:ext>
                </a:extLst>
              </p:cNvPr>
              <p:cNvSpPr txBox="1">
                <a:spLocks noRot="1" noChangeAspect="1" noMove="1" noResize="1" noEditPoints="1" noAdjustHandles="1" noChangeArrowheads="1" noChangeShapeType="1" noTextEdit="1"/>
              </p:cNvSpPr>
              <p:nvPr/>
            </p:nvSpPr>
            <p:spPr>
              <a:xfrm>
                <a:off x="6855712" y="3316880"/>
                <a:ext cx="804002" cy="490775"/>
              </a:xfrm>
              <a:prstGeom prst="rect">
                <a:avLst/>
              </a:prstGeom>
              <a:blipFill>
                <a:blip r:embed="rId10"/>
                <a:stretch>
                  <a:fillRect r="-1515" b="-987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5" name="TextBox 34">
                <a:extLst>
                  <a:ext uri="{FF2B5EF4-FFF2-40B4-BE49-F238E27FC236}">
                    <a16:creationId xmlns:a16="http://schemas.microsoft.com/office/drawing/2014/main" id="{67A66B89-C564-6BB7-CE1A-DEBF49973F86}"/>
                  </a:ext>
                </a:extLst>
              </p:cNvPr>
              <p:cNvSpPr txBox="1"/>
              <p:nvPr/>
            </p:nvSpPr>
            <p:spPr>
              <a:xfrm>
                <a:off x="8001995" y="3167612"/>
                <a:ext cx="3519874" cy="7825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DE" sz="1600" i="1" smtClean="0">
                              <a:latin typeface="Cambria Math" panose="02040503050406030204" pitchFamily="18" charset="0"/>
                            </a:rPr>
                          </m:ctrlPr>
                        </m:dPr>
                        <m:e>
                          <m:r>
                            <a:rPr lang="en-DE" sz="1600" i="1" smtClean="0">
                              <a:latin typeface="Cambria Math" panose="02040503050406030204" pitchFamily="18" charset="0"/>
                              <a:ea typeface="Cambria Math" panose="02040503050406030204" pitchFamily="18" charset="0"/>
                            </a:rPr>
                            <m:t>𝜀</m:t>
                          </m:r>
                        </m:e>
                      </m:d>
                      <m:r>
                        <a:rPr lang="en-DE" sz="1600" b="0" i="1" smtClean="0">
                          <a:latin typeface="Cambria Math" panose="02040503050406030204" pitchFamily="18" charset="0"/>
                        </a:rPr>
                        <m:t>=</m:t>
                      </m:r>
                      <m:d>
                        <m:dPr>
                          <m:begChr m:val="["/>
                          <m:endChr m:val="]"/>
                          <m:ctrlPr>
                            <a:rPr lang="en-DE" sz="1600" b="0" i="1" smtClean="0">
                              <a:latin typeface="Cambria Math" panose="02040503050406030204" pitchFamily="18" charset="0"/>
                            </a:rPr>
                          </m:ctrlPr>
                        </m:dPr>
                        <m:e>
                          <m:sSub>
                            <m:sSubPr>
                              <m:ctrlPr>
                                <a:rPr lang="en-DE" sz="1600" i="1">
                                  <a:latin typeface="Cambria Math" panose="02040503050406030204" pitchFamily="18" charset="0"/>
                                </a:rPr>
                              </m:ctrlPr>
                            </m:sSubPr>
                            <m:e>
                              <m:r>
                                <m:rPr>
                                  <m:sty m:val="p"/>
                                </m:rPr>
                                <a:rPr lang="en-DE" sz="1600" i="1">
                                  <a:latin typeface="Cambria Math" panose="02040503050406030204" pitchFamily="18" charset="0"/>
                                  <a:ea typeface="Cambria Math" panose="02040503050406030204" pitchFamily="18" charset="0"/>
                                </a:rPr>
                                <m:t>∇</m:t>
                              </m:r>
                            </m:e>
                            <m:sub>
                              <m:r>
                                <a:rPr lang="en-DE" sz="1600" i="1">
                                  <a:latin typeface="Cambria Math" panose="02040503050406030204" pitchFamily="18" charset="0"/>
                                </a:rPr>
                                <m:t>𝑠</m:t>
                              </m:r>
                            </m:sub>
                          </m:sSub>
                        </m:e>
                      </m:d>
                      <m:d>
                        <m:dPr>
                          <m:begChr m:val="["/>
                          <m:endChr m:val="]"/>
                          <m:ctrlPr>
                            <a:rPr lang="en-DE" sz="1600" b="0" i="1" smtClean="0">
                              <a:latin typeface="Cambria Math" panose="02040503050406030204" pitchFamily="18" charset="0"/>
                            </a:rPr>
                          </m:ctrlPr>
                        </m:dPr>
                        <m:e>
                          <m:r>
                            <a:rPr lang="en-DE" sz="1600" b="0" i="1" smtClean="0">
                              <a:latin typeface="Cambria Math" panose="02040503050406030204" pitchFamily="18" charset="0"/>
                            </a:rPr>
                            <m:t>𝑢</m:t>
                          </m:r>
                        </m:e>
                      </m:d>
                      <m:r>
                        <a:rPr lang="en-DE" sz="1600" b="0" i="1" smtClean="0">
                          <a:latin typeface="Cambria Math" panose="02040503050406030204" pitchFamily="18" charset="0"/>
                        </a:rPr>
                        <m:t>,  </m:t>
                      </m:r>
                      <m:d>
                        <m:dPr>
                          <m:begChr m:val="["/>
                          <m:endChr m:val="]"/>
                          <m:ctrlPr>
                            <a:rPr lang="en-DE" sz="1600" b="0" i="1" smtClean="0">
                              <a:latin typeface="Cambria Math" panose="02040503050406030204" pitchFamily="18" charset="0"/>
                            </a:rPr>
                          </m:ctrlPr>
                        </m:dPr>
                        <m:e>
                          <m:sSub>
                            <m:sSubPr>
                              <m:ctrlPr>
                                <a:rPr lang="en-DE" sz="1600" b="0" i="1" smtClean="0">
                                  <a:latin typeface="Cambria Math" panose="02040503050406030204" pitchFamily="18" charset="0"/>
                                </a:rPr>
                              </m:ctrlPr>
                            </m:sSubPr>
                            <m:e>
                              <m:r>
                                <m:rPr>
                                  <m:sty m:val="p"/>
                                </m:rPr>
                                <a:rPr lang="en-DE" sz="1600" i="1">
                                  <a:latin typeface="Cambria Math" panose="02040503050406030204" pitchFamily="18" charset="0"/>
                                  <a:ea typeface="Cambria Math" panose="02040503050406030204" pitchFamily="18" charset="0"/>
                                </a:rPr>
                                <m:t>∇</m:t>
                              </m:r>
                            </m:e>
                            <m:sub>
                              <m:r>
                                <a:rPr lang="en-DE" sz="1600" b="0" i="1" smtClean="0">
                                  <a:latin typeface="Cambria Math" panose="02040503050406030204" pitchFamily="18" charset="0"/>
                                </a:rPr>
                                <m:t>𝑠</m:t>
                              </m:r>
                            </m:sub>
                          </m:sSub>
                        </m:e>
                      </m:d>
                      <m:r>
                        <a:rPr lang="en-DE" sz="1600" b="0" i="1" smtClean="0">
                          <a:latin typeface="Cambria Math" panose="02040503050406030204" pitchFamily="18" charset="0"/>
                        </a:rPr>
                        <m:t>=</m:t>
                      </m:r>
                      <m:d>
                        <m:dPr>
                          <m:begChr m:val="["/>
                          <m:endChr m:val="]"/>
                          <m:ctrlPr>
                            <a:rPr lang="en-DE" sz="1600" b="0" i="1" smtClean="0">
                              <a:latin typeface="Cambria Math" panose="02040503050406030204" pitchFamily="18" charset="0"/>
                            </a:rPr>
                          </m:ctrlPr>
                        </m:dPr>
                        <m:e>
                          <m:m>
                            <m:mPr>
                              <m:mcs>
                                <m:mc>
                                  <m:mcPr>
                                    <m:count m:val="2"/>
                                    <m:mcJc m:val="center"/>
                                  </m:mcPr>
                                </m:mc>
                              </m:mcs>
                              <m:ctrlPr>
                                <a:rPr lang="en-DE" sz="1600" b="0" i="1" smtClean="0">
                                  <a:latin typeface="Cambria Math" panose="02040503050406030204" pitchFamily="18" charset="0"/>
                                </a:rPr>
                              </m:ctrlPr>
                            </m:mPr>
                            <m:mr>
                              <m:e>
                                <m:r>
                                  <m:rPr>
                                    <m:brk m:alnAt="7"/>
                                  </m:rPr>
                                  <a:rPr lang="en-DE" sz="1600" b="0" i="1" smtClean="0">
                                    <a:latin typeface="Cambria Math" panose="02040503050406030204" pitchFamily="18" charset="0"/>
                                    <a:ea typeface="Cambria Math" panose="02040503050406030204" pitchFamily="18" charset="0"/>
                                  </a:rPr>
                                  <m:t>𝜕</m:t>
                                </m:r>
                                <m:r>
                                  <a:rPr lang="en-DE" sz="1600" b="0" i="1" smtClean="0">
                                    <a:latin typeface="Cambria Math" panose="02040503050406030204" pitchFamily="18" charset="0"/>
                                    <a:ea typeface="Cambria Math" panose="02040503050406030204" pitchFamily="18" charset="0"/>
                                  </a:rPr>
                                  <m:t>/</m:t>
                                </m:r>
                                <m:r>
                                  <a:rPr lang="en-DE" sz="1600" b="0" i="1" smtClean="0">
                                    <a:latin typeface="Cambria Math" panose="02040503050406030204" pitchFamily="18" charset="0"/>
                                    <a:ea typeface="Cambria Math" panose="02040503050406030204" pitchFamily="18" charset="0"/>
                                  </a:rPr>
                                  <m:t>𝜕</m:t>
                                </m:r>
                                <m:r>
                                  <a:rPr lang="en-DE" sz="1600" b="0" i="1" smtClean="0">
                                    <a:latin typeface="Cambria Math" panose="02040503050406030204" pitchFamily="18" charset="0"/>
                                    <a:ea typeface="Cambria Math" panose="02040503050406030204" pitchFamily="18" charset="0"/>
                                  </a:rPr>
                                  <m:t>𝑥</m:t>
                                </m:r>
                              </m:e>
                              <m:e>
                                <m:r>
                                  <a:rPr lang="en-DE" sz="1600" b="0" i="1" smtClean="0">
                                    <a:latin typeface="Cambria Math" panose="02040503050406030204" pitchFamily="18" charset="0"/>
                                  </a:rPr>
                                  <m:t>0</m:t>
                                </m:r>
                              </m:e>
                            </m:mr>
                            <m:mr>
                              <m:e>
                                <m:r>
                                  <a:rPr lang="en-DE" sz="1600" b="0" i="1" smtClean="0">
                                    <a:latin typeface="Cambria Math" panose="02040503050406030204" pitchFamily="18" charset="0"/>
                                  </a:rPr>
                                  <m:t>0</m:t>
                                </m:r>
                              </m:e>
                              <m:e>
                                <m:r>
                                  <m:rPr>
                                    <m:brk m:alnAt="7"/>
                                  </m:rP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b="0" i="1" smtClean="0">
                                    <a:latin typeface="Cambria Math" panose="02040503050406030204" pitchFamily="18" charset="0"/>
                                    <a:ea typeface="Cambria Math" panose="02040503050406030204" pitchFamily="18" charset="0"/>
                                  </a:rPr>
                                  <m:t>𝑦</m:t>
                                </m:r>
                              </m:e>
                            </m:mr>
                            <m:mr>
                              <m:e>
                                <m:r>
                                  <m:rPr>
                                    <m:brk m:alnAt="7"/>
                                  </m:rP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b="0" i="1" smtClean="0">
                                    <a:latin typeface="Cambria Math" panose="02040503050406030204" pitchFamily="18" charset="0"/>
                                    <a:ea typeface="Cambria Math" panose="02040503050406030204" pitchFamily="18" charset="0"/>
                                  </a:rPr>
                                  <m:t>𝑦</m:t>
                                </m:r>
                              </m:e>
                              <m:e>
                                <m:r>
                                  <m:rPr>
                                    <m:brk m:alnAt="7"/>
                                  </m:rP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m:t>
                                </m:r>
                                <m:r>
                                  <a:rPr lang="en-DE" sz="1600" i="1">
                                    <a:latin typeface="Cambria Math" panose="02040503050406030204" pitchFamily="18" charset="0"/>
                                    <a:ea typeface="Cambria Math" panose="02040503050406030204" pitchFamily="18" charset="0"/>
                                  </a:rPr>
                                  <m:t>𝑥</m:t>
                                </m:r>
                              </m:e>
                            </m:mr>
                          </m:m>
                        </m:e>
                      </m:d>
                    </m:oMath>
                  </m:oMathPara>
                </a14:m>
                <a:endParaRPr lang="en-DE" sz="1600"/>
              </a:p>
            </p:txBody>
          </p:sp>
        </mc:Choice>
        <mc:Fallback>
          <p:sp>
            <p:nvSpPr>
              <p:cNvPr id="35" name="TextBox 34">
                <a:extLst>
                  <a:ext uri="{FF2B5EF4-FFF2-40B4-BE49-F238E27FC236}">
                    <a16:creationId xmlns:a16="http://schemas.microsoft.com/office/drawing/2014/main" id="{67A66B89-C564-6BB7-CE1A-DEBF49973F86}"/>
                  </a:ext>
                </a:extLst>
              </p:cNvPr>
              <p:cNvSpPr txBox="1">
                <a:spLocks noRot="1" noChangeAspect="1" noMove="1" noResize="1" noEditPoints="1" noAdjustHandles="1" noChangeArrowheads="1" noChangeShapeType="1" noTextEdit="1"/>
              </p:cNvSpPr>
              <p:nvPr/>
            </p:nvSpPr>
            <p:spPr>
              <a:xfrm>
                <a:off x="8001995" y="3167612"/>
                <a:ext cx="3519874" cy="782587"/>
              </a:xfrm>
              <a:prstGeom prst="rect">
                <a:avLst/>
              </a:prstGeom>
              <a:blipFill>
                <a:blip r:embed="rId11"/>
                <a:stretch>
                  <a:fillRect/>
                </a:stretch>
              </a:blipFill>
            </p:spPr>
            <p:txBody>
              <a:bodyPr/>
              <a:lstStyle/>
              <a:p>
                <a:r>
                  <a:rPr lang="en-US">
                    <a:noFill/>
                  </a:rPr>
                  <a:t> </a:t>
                </a:r>
              </a:p>
            </p:txBody>
          </p:sp>
        </mc:Fallback>
      </mc:AlternateContent>
      <p:sp>
        <p:nvSpPr>
          <p:cNvPr id="36" name="TextBox 35">
            <a:extLst>
              <a:ext uri="{FF2B5EF4-FFF2-40B4-BE49-F238E27FC236}">
                <a16:creationId xmlns:a16="http://schemas.microsoft.com/office/drawing/2014/main" id="{4CB1C538-CF48-342E-35C4-C6E8A1A218AB}"/>
              </a:ext>
            </a:extLst>
          </p:cNvPr>
          <p:cNvSpPr txBox="1"/>
          <p:nvPr/>
        </p:nvSpPr>
        <p:spPr>
          <a:xfrm>
            <a:off x="6324600" y="3879459"/>
            <a:ext cx="5257800" cy="1498359"/>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3. S</a:t>
            </a:r>
            <a:r>
              <a:rPr lang="en-US" sz="1600" b="1">
                <a:latin typeface="Calibri" panose="020F0502020204030204" pitchFamily="34" charset="0"/>
                <a:cs typeface="Calibri" panose="020F0502020204030204" pitchFamily="34" charset="0"/>
              </a:rPr>
              <a:t>tress-strain relation (Hooke’s law for plane strain)</a:t>
            </a:r>
            <a:r>
              <a:rPr lang="en-DE" sz="1600" b="1">
                <a:latin typeface="Calibri" panose="020F0502020204030204" pitchFamily="34" charset="0"/>
                <a:cs typeface="Calibri" panose="020F0502020204030204" pitchFamily="34" charset="0"/>
              </a:rPr>
              <a:t>:</a:t>
            </a:r>
          </a:p>
          <a:p>
            <a:endParaRPr lang="en-DE">
              <a:latin typeface="Calibri" panose="020F0502020204030204" pitchFamily="34" charset="0"/>
              <a:cs typeface="Calibri" panose="020F0502020204030204" pitchFamily="34" charset="0"/>
            </a:endParaRPr>
          </a:p>
          <a:p>
            <a:endParaRPr lang="en-DE">
              <a:latin typeface="Calibri" panose="020F0502020204030204" pitchFamily="34" charset="0"/>
              <a:cs typeface="Calibri" panose="020F0502020204030204" pitchFamily="34" charset="0"/>
            </a:endParaRPr>
          </a:p>
          <a:p>
            <a:pPr marL="461963" lvl="1" indent="-231775">
              <a:lnSpc>
                <a:spcPct val="90000"/>
              </a:lnSpc>
              <a:spcBef>
                <a:spcPts val="1200"/>
              </a:spcBef>
              <a:buFont typeface="Calibri" panose="020F0502020204030204" pitchFamily="34" charset="0"/>
              <a:buChar char="‐"/>
            </a:pPr>
            <a:r>
              <a:rPr lang="en-US" sz="1400">
                <a:cs typeface="Calibri" panose="020F0502020204030204" pitchFamily="34" charset="0"/>
              </a:rPr>
              <a:t>[D]: Material stiffness matrix (depends on E and ν) </a:t>
            </a:r>
            <a:endParaRPr lang="en-DE" sz="1400">
              <a:cs typeface="Calibri" panose="020F0502020204030204" pitchFamily="34" charset="0"/>
            </a:endParaRPr>
          </a:p>
          <a:p>
            <a:pPr marL="461963" lvl="1" indent="-231775">
              <a:lnSpc>
                <a:spcPct val="90000"/>
              </a:lnSpc>
              <a:spcBef>
                <a:spcPts val="500"/>
              </a:spcBef>
              <a:buFont typeface="Calibri" panose="020F0502020204030204" pitchFamily="34" charset="0"/>
              <a:buChar char="‐"/>
            </a:pPr>
            <a:r>
              <a:rPr lang="en-US" sz="1400">
                <a:cs typeface="Calibri" panose="020F0502020204030204" pitchFamily="34" charset="0"/>
              </a:rPr>
              <a:t>ν: Poisson’s ratio (lateral strain/axial strain)”.</a:t>
            </a:r>
            <a:endParaRPr lang="en-DE">
              <a:latin typeface="Calibri" panose="020F050202020403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D7BA6B8E-160E-A2D8-6DAD-4BDC774105DF}"/>
              </a:ext>
            </a:extLst>
          </p:cNvPr>
          <p:cNvSpPr txBox="1"/>
          <p:nvPr/>
        </p:nvSpPr>
        <p:spPr>
          <a:xfrm>
            <a:off x="6324600" y="5504156"/>
            <a:ext cx="5257800" cy="338554"/>
          </a:xfrm>
          <a:prstGeom prst="rect">
            <a:avLst/>
          </a:prstGeom>
          <a:noFill/>
        </p:spPr>
        <p:txBody>
          <a:bodyPr wrap="square">
            <a:spAutoFit/>
          </a:bodyPr>
          <a:lstStyle/>
          <a:p>
            <a:r>
              <a:rPr lang="en-DE" sz="1600" b="1">
                <a:latin typeface="Calibri" panose="020F0502020204030204" pitchFamily="34" charset="0"/>
                <a:cs typeface="Calibri" panose="020F0502020204030204" pitchFamily="34" charset="0"/>
              </a:rPr>
              <a:t>4. </a:t>
            </a:r>
            <a:r>
              <a:rPr lang="en-US" sz="1600" b="1">
                <a:latin typeface="Calibri" panose="020F0502020204030204" pitchFamily="34" charset="0"/>
                <a:cs typeface="Calibri" panose="020F0502020204030204" pitchFamily="34" charset="0"/>
              </a:rPr>
              <a:t>Weak form for FEM</a:t>
            </a:r>
            <a:r>
              <a:rPr lang="en-DE" sz="1600" b="1">
                <a:latin typeface="Calibri" panose="020F0502020204030204" pitchFamily="34" charset="0"/>
                <a:cs typeface="Calibri" panose="020F0502020204030204" pitchFamily="34" charset="0"/>
              </a:rPr>
              <a:t>:</a:t>
            </a:r>
          </a:p>
        </p:txBody>
      </p:sp>
      <mc:AlternateContent xmlns:mc="http://schemas.openxmlformats.org/markup-compatibility/2006">
        <mc:Choice xmlns:a14="http://schemas.microsoft.com/office/drawing/2010/main" Requires="a14">
          <p:sp>
            <p:nvSpPr>
              <p:cNvPr id="40" name="TextBox 39">
                <a:extLst>
                  <a:ext uri="{FF2B5EF4-FFF2-40B4-BE49-F238E27FC236}">
                    <a16:creationId xmlns:a16="http://schemas.microsoft.com/office/drawing/2014/main" id="{B1765053-CCAC-8B80-42E7-EEB447561092}"/>
                  </a:ext>
                </a:extLst>
              </p:cNvPr>
              <p:cNvSpPr txBox="1"/>
              <p:nvPr/>
            </p:nvSpPr>
            <p:spPr>
              <a:xfrm>
                <a:off x="7308440" y="5830734"/>
                <a:ext cx="3210911" cy="3742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DE" b="1" i="1" smtClean="0">
                              <a:latin typeface="Cambria Math" panose="02040503050406030204" pitchFamily="18" charset="0"/>
                            </a:rPr>
                          </m:ctrlPr>
                        </m:sSupPr>
                        <m:e>
                          <m:d>
                            <m:dPr>
                              <m:begChr m:val="["/>
                              <m:endChr m:val="]"/>
                              <m:ctrlPr>
                                <a:rPr lang="en-DE" b="1" i="1">
                                  <a:latin typeface="Cambria Math" panose="02040503050406030204" pitchFamily="18" charset="0"/>
                                </a:rPr>
                              </m:ctrlPr>
                            </m:dPr>
                            <m:e>
                              <m:sSub>
                                <m:sSubPr>
                                  <m:ctrlPr>
                                    <a:rPr lang="en-DE" b="1" i="1">
                                      <a:latin typeface="Cambria Math" panose="02040503050406030204" pitchFamily="18" charset="0"/>
                                    </a:rPr>
                                  </m:ctrlPr>
                                </m:sSubPr>
                                <m:e>
                                  <m:r>
                                    <a:rPr lang="en-DE" b="1" i="1">
                                      <a:latin typeface="Cambria Math" panose="02040503050406030204" pitchFamily="18" charset="0"/>
                                      <a:ea typeface="Cambria Math" panose="02040503050406030204" pitchFamily="18" charset="0"/>
                                    </a:rPr>
                                    <m:t>𝛁</m:t>
                                  </m:r>
                                </m:e>
                                <m:sub>
                                  <m:r>
                                    <a:rPr lang="en-DE" b="1" i="1">
                                      <a:latin typeface="Cambria Math" panose="02040503050406030204" pitchFamily="18" charset="0"/>
                                    </a:rPr>
                                    <m:t>𝒔</m:t>
                                  </m:r>
                                </m:sub>
                              </m:sSub>
                            </m:e>
                          </m:d>
                        </m:e>
                        <m:sup>
                          <m:r>
                            <a:rPr lang="en-DE" b="1" i="1" smtClean="0">
                              <a:latin typeface="Cambria Math" panose="02040503050406030204" pitchFamily="18" charset="0"/>
                            </a:rPr>
                            <m:t>𝑻</m:t>
                          </m:r>
                        </m:sup>
                      </m:sSup>
                      <m:d>
                        <m:dPr>
                          <m:begChr m:val="["/>
                          <m:endChr m:val="]"/>
                          <m:ctrlPr>
                            <a:rPr lang="en-DE" b="1" i="1" smtClean="0">
                              <a:latin typeface="Cambria Math" panose="02040503050406030204" pitchFamily="18" charset="0"/>
                            </a:rPr>
                          </m:ctrlPr>
                        </m:dPr>
                        <m:e>
                          <m:r>
                            <a:rPr lang="en-DE" b="1" i="1" smtClean="0">
                              <a:latin typeface="Cambria Math" panose="02040503050406030204" pitchFamily="18" charset="0"/>
                            </a:rPr>
                            <m:t>𝑫</m:t>
                          </m:r>
                        </m:e>
                      </m:d>
                      <m:d>
                        <m:dPr>
                          <m:begChr m:val="["/>
                          <m:endChr m:val="]"/>
                          <m:ctrlPr>
                            <a:rPr lang="en-DE" b="1" i="1" smtClean="0">
                              <a:latin typeface="Cambria Math" panose="02040503050406030204" pitchFamily="18" charset="0"/>
                            </a:rPr>
                          </m:ctrlPr>
                        </m:dPr>
                        <m:e>
                          <m:sSub>
                            <m:sSubPr>
                              <m:ctrlPr>
                                <a:rPr lang="en-DE" b="1" i="1">
                                  <a:latin typeface="Cambria Math" panose="02040503050406030204" pitchFamily="18" charset="0"/>
                                </a:rPr>
                              </m:ctrlPr>
                            </m:sSubPr>
                            <m:e>
                              <m:r>
                                <a:rPr lang="en-DE" b="1" i="1">
                                  <a:latin typeface="Cambria Math" panose="02040503050406030204" pitchFamily="18" charset="0"/>
                                  <a:ea typeface="Cambria Math" panose="02040503050406030204" pitchFamily="18" charset="0"/>
                                </a:rPr>
                                <m:t>𝛁</m:t>
                              </m:r>
                            </m:e>
                            <m:sub>
                              <m:r>
                                <a:rPr lang="en-DE" b="1" i="1">
                                  <a:latin typeface="Cambria Math" panose="02040503050406030204" pitchFamily="18" charset="0"/>
                                </a:rPr>
                                <m:t>𝒔</m:t>
                              </m:r>
                            </m:sub>
                          </m:sSub>
                        </m:e>
                      </m:d>
                      <m:d>
                        <m:dPr>
                          <m:begChr m:val="["/>
                          <m:endChr m:val="]"/>
                          <m:ctrlPr>
                            <a:rPr lang="en-DE" b="1" i="1" smtClean="0">
                              <a:latin typeface="Cambria Math" panose="02040503050406030204" pitchFamily="18" charset="0"/>
                            </a:rPr>
                          </m:ctrlPr>
                        </m:dPr>
                        <m:e>
                          <m:r>
                            <a:rPr lang="en-DE" b="1" i="1" smtClean="0">
                              <a:latin typeface="Cambria Math" panose="02040503050406030204" pitchFamily="18" charset="0"/>
                            </a:rPr>
                            <m:t>𝒖</m:t>
                          </m:r>
                        </m:e>
                      </m:d>
                      <m:r>
                        <a:rPr lang="en-DE" b="1" i="1" smtClean="0">
                          <a:latin typeface="Cambria Math" panose="02040503050406030204" pitchFamily="18" charset="0"/>
                        </a:rPr>
                        <m:t>+</m:t>
                      </m:r>
                      <m:d>
                        <m:dPr>
                          <m:begChr m:val="["/>
                          <m:endChr m:val="]"/>
                          <m:ctrlPr>
                            <a:rPr lang="en-DE" b="1" i="1" smtClean="0">
                              <a:latin typeface="Cambria Math" panose="02040503050406030204" pitchFamily="18" charset="0"/>
                            </a:rPr>
                          </m:ctrlPr>
                        </m:dPr>
                        <m:e>
                          <m:r>
                            <a:rPr lang="en-DE" b="1" i="1" smtClean="0">
                              <a:latin typeface="Cambria Math" panose="02040503050406030204" pitchFamily="18" charset="0"/>
                            </a:rPr>
                            <m:t>𝒇</m:t>
                          </m:r>
                        </m:e>
                      </m:d>
                      <m:r>
                        <a:rPr lang="en-DE" b="1" i="1" smtClean="0">
                          <a:latin typeface="Cambria Math" panose="02040503050406030204" pitchFamily="18" charset="0"/>
                        </a:rPr>
                        <m:t>=</m:t>
                      </m:r>
                      <m:r>
                        <a:rPr lang="en-DE" b="1" i="1" smtClean="0">
                          <a:latin typeface="Cambria Math" panose="02040503050406030204" pitchFamily="18" charset="0"/>
                        </a:rPr>
                        <m:t>𝟎</m:t>
                      </m:r>
                    </m:oMath>
                  </m:oMathPara>
                </a14:m>
                <a:endParaRPr lang="en-DE"/>
              </a:p>
            </p:txBody>
          </p:sp>
        </mc:Choice>
        <mc:Fallback>
          <p:sp>
            <p:nvSpPr>
              <p:cNvPr id="40" name="TextBox 39">
                <a:extLst>
                  <a:ext uri="{FF2B5EF4-FFF2-40B4-BE49-F238E27FC236}">
                    <a16:creationId xmlns:a16="http://schemas.microsoft.com/office/drawing/2014/main" id="{B1765053-CCAC-8B80-42E7-EEB447561092}"/>
                  </a:ext>
                </a:extLst>
              </p:cNvPr>
              <p:cNvSpPr txBox="1">
                <a:spLocks noRot="1" noChangeAspect="1" noMove="1" noResize="1" noEditPoints="1" noAdjustHandles="1" noChangeArrowheads="1" noChangeShapeType="1" noTextEdit="1"/>
              </p:cNvSpPr>
              <p:nvPr/>
            </p:nvSpPr>
            <p:spPr>
              <a:xfrm>
                <a:off x="7308440" y="5830734"/>
                <a:ext cx="3210911" cy="374270"/>
              </a:xfrm>
              <a:prstGeom prst="rect">
                <a:avLst/>
              </a:prstGeom>
              <a:blipFill>
                <a:blip r:embed="rId12"/>
                <a:stretch>
                  <a:fillRect b="-1290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1" name="Rectangle 40">
                <a:extLst>
                  <a:ext uri="{FF2B5EF4-FFF2-40B4-BE49-F238E27FC236}">
                    <a16:creationId xmlns:a16="http://schemas.microsoft.com/office/drawing/2014/main" id="{E6660D9C-5B36-7EA5-C700-4A9F5D844098}"/>
                  </a:ext>
                </a:extLst>
              </p:cNvPr>
              <p:cNvSpPr/>
              <p:nvPr/>
            </p:nvSpPr>
            <p:spPr>
              <a:xfrm>
                <a:off x="8560687" y="4148847"/>
                <a:ext cx="3285066" cy="772712"/>
              </a:xfrm>
              <a:prstGeom prst="rect">
                <a:avLst/>
              </a:prstGeom>
            </p:spPr>
            <p:txBody>
              <a:bodyPr wrap="none">
                <a:spAutoFit/>
              </a:bodyPr>
              <a:lstStyle/>
              <a:p>
                <a:pPr defTabSz="609585">
                  <a:buClr>
                    <a:srgbClr val="000000"/>
                  </a:buClr>
                </a:pPr>
                <a14:m>
                  <m:oMathPara xmlns:m="http://schemas.openxmlformats.org/officeDocument/2006/math">
                    <m:oMathParaPr>
                      <m:jc m:val="centerGroup"/>
                    </m:oMathParaPr>
                    <m:oMath xmlns:m="http://schemas.openxmlformats.org/officeDocument/2006/math">
                      <m:d>
                        <m:dPr>
                          <m:begChr m:val="["/>
                          <m:endChr m:val="]"/>
                          <m:ctrlPr>
                            <a:rPr lang="en-US" sz="1200" i="1">
                              <a:latin typeface="Cambria Math" panose="02040503050406030204" pitchFamily="18" charset="0"/>
                              <a:sym typeface="Arial"/>
                            </a:rPr>
                          </m:ctrlPr>
                        </m:dPr>
                        <m:e>
                          <m:r>
                            <a:rPr lang="en-US" sz="1200" i="1">
                              <a:latin typeface="Cambria Math" panose="02040503050406030204" pitchFamily="18" charset="0"/>
                              <a:sym typeface="Arial"/>
                            </a:rPr>
                            <m:t>𝐷</m:t>
                          </m:r>
                        </m:e>
                      </m:d>
                      <m:r>
                        <a:rPr lang="en-US" sz="1200" i="1">
                          <a:latin typeface="Cambria Math" panose="02040503050406030204" pitchFamily="18" charset="0"/>
                          <a:sym typeface="Arial"/>
                        </a:rPr>
                        <m:t>=</m:t>
                      </m:r>
                      <m:f>
                        <m:fPr>
                          <m:ctrlPr>
                            <a:rPr lang="en-US" sz="1200" i="1">
                              <a:latin typeface="Cambria Math" panose="02040503050406030204" pitchFamily="18" charset="0"/>
                              <a:sym typeface="Arial"/>
                            </a:rPr>
                          </m:ctrlPr>
                        </m:fPr>
                        <m:num>
                          <m:r>
                            <a:rPr lang="en-US" sz="1200" i="1">
                              <a:latin typeface="Cambria Math" panose="02040503050406030204" pitchFamily="18" charset="0"/>
                              <a:sym typeface="Arial"/>
                            </a:rPr>
                            <m:t>𝐸</m:t>
                          </m:r>
                        </m:num>
                        <m:den>
                          <m:d>
                            <m:dPr>
                              <m:ctrlPr>
                                <a:rPr lang="en-US" sz="1200" i="1">
                                  <a:latin typeface="Cambria Math" panose="02040503050406030204" pitchFamily="18" charset="0"/>
                                  <a:sym typeface="Arial"/>
                                </a:rPr>
                              </m:ctrlPr>
                            </m:dPr>
                            <m:e>
                              <m:r>
                                <a:rPr lang="en-US" sz="1200" i="1">
                                  <a:latin typeface="Cambria Math" panose="02040503050406030204" pitchFamily="18" charset="0"/>
                                  <a:sym typeface="Arial"/>
                                </a:rPr>
                                <m:t>1</m:t>
                              </m:r>
                              <m:r>
                                <a:rPr lang="en-US" sz="1200" i="1">
                                  <a:latin typeface="Cambria Math" panose="02040503050406030204" pitchFamily="18" charset="0"/>
                                  <a:sym typeface="Arial"/>
                                </a:rPr>
                                <m:t>+</m:t>
                              </m:r>
                              <m:r>
                                <a:rPr lang="en-US" sz="1200" i="1">
                                  <a:latin typeface="Cambria Math" panose="02040503050406030204" pitchFamily="18" charset="0"/>
                                  <a:sym typeface="Arial"/>
                                </a:rPr>
                                <m:t>𝜈</m:t>
                              </m:r>
                            </m:e>
                          </m:d>
                          <m:r>
                            <a:rPr lang="en-US" sz="1200" i="1">
                              <a:latin typeface="Cambria Math" panose="02040503050406030204" pitchFamily="18" charset="0"/>
                              <a:sym typeface="Arial"/>
                            </a:rPr>
                            <m:t>(</m:t>
                          </m:r>
                          <m:r>
                            <a:rPr lang="en-US" sz="1200" i="1">
                              <a:latin typeface="Cambria Math" panose="02040503050406030204" pitchFamily="18" charset="0"/>
                              <a:sym typeface="Arial"/>
                            </a:rPr>
                            <m:t>1</m:t>
                          </m:r>
                          <m:r>
                            <a:rPr lang="en-US" sz="1200" i="1">
                              <a:latin typeface="Cambria Math" panose="02040503050406030204" pitchFamily="18" charset="0"/>
                              <a:sym typeface="Arial"/>
                            </a:rPr>
                            <m:t>−</m:t>
                          </m:r>
                          <m:r>
                            <a:rPr lang="en-US" sz="1200" i="1">
                              <a:latin typeface="Cambria Math" panose="02040503050406030204" pitchFamily="18" charset="0"/>
                              <a:sym typeface="Arial"/>
                            </a:rPr>
                            <m:t>2</m:t>
                          </m:r>
                          <m:r>
                            <a:rPr lang="en-US" sz="1200" i="1">
                              <a:latin typeface="Cambria Math" panose="02040503050406030204" pitchFamily="18" charset="0"/>
                              <a:sym typeface="Arial"/>
                            </a:rPr>
                            <m:t>𝜈</m:t>
                          </m:r>
                          <m:r>
                            <a:rPr lang="en-US" sz="1200" i="1">
                              <a:latin typeface="Cambria Math" panose="02040503050406030204" pitchFamily="18" charset="0"/>
                              <a:sym typeface="Arial"/>
                            </a:rPr>
                            <m:t>)</m:t>
                          </m:r>
                        </m:den>
                      </m:f>
                      <m:d>
                        <m:dPr>
                          <m:begChr m:val="["/>
                          <m:endChr m:val="]"/>
                          <m:ctrlPr>
                            <a:rPr lang="en-US" sz="1200" i="1">
                              <a:latin typeface="Cambria Math" panose="02040503050406030204" pitchFamily="18" charset="0"/>
                              <a:sym typeface="Arial"/>
                            </a:rPr>
                          </m:ctrlPr>
                        </m:dPr>
                        <m:e>
                          <m:m>
                            <m:mPr>
                              <m:mcs>
                                <m:mc>
                                  <m:mcPr>
                                    <m:count m:val="3"/>
                                    <m:mcJc m:val="center"/>
                                  </m:mcPr>
                                </m:mc>
                              </m:mcs>
                              <m:ctrlPr>
                                <a:rPr lang="en-US" sz="1200" i="1">
                                  <a:latin typeface="Cambria Math" panose="02040503050406030204" pitchFamily="18" charset="0"/>
                                  <a:sym typeface="Arial"/>
                                </a:rPr>
                              </m:ctrlPr>
                            </m:mPr>
                            <m:mr>
                              <m:e>
                                <m:r>
                                  <m:rPr>
                                    <m:brk m:alnAt="7"/>
                                  </m:rPr>
                                  <a:rPr lang="en-US" sz="1200" i="1">
                                    <a:latin typeface="Cambria Math" panose="02040503050406030204" pitchFamily="18" charset="0"/>
                                    <a:sym typeface="Arial"/>
                                  </a:rPr>
                                  <m:t>1</m:t>
                                </m:r>
                                <m:r>
                                  <a:rPr lang="en-US" sz="1200" i="1">
                                    <a:latin typeface="Cambria Math" panose="02040503050406030204" pitchFamily="18" charset="0"/>
                                    <a:sym typeface="Arial"/>
                                  </a:rPr>
                                  <m:t>−</m:t>
                                </m:r>
                                <m:r>
                                  <a:rPr lang="en-US" sz="1200" i="1">
                                    <a:latin typeface="Cambria Math" panose="02040503050406030204" pitchFamily="18" charset="0"/>
                                    <a:sym typeface="Arial"/>
                                  </a:rPr>
                                  <m:t>𝜈</m:t>
                                </m:r>
                              </m:e>
                              <m:e>
                                <m:r>
                                  <a:rPr lang="en-US" sz="1200" i="1">
                                    <a:latin typeface="Cambria Math" panose="02040503050406030204" pitchFamily="18" charset="0"/>
                                    <a:sym typeface="Arial"/>
                                  </a:rPr>
                                  <m:t>𝜈</m:t>
                                </m:r>
                              </m:e>
                              <m:e>
                                <m:r>
                                  <a:rPr lang="en-US" sz="1200" i="1">
                                    <a:latin typeface="Cambria Math" panose="02040503050406030204" pitchFamily="18" charset="0"/>
                                    <a:sym typeface="Arial"/>
                                  </a:rPr>
                                  <m:t>0</m:t>
                                </m:r>
                              </m:e>
                            </m:mr>
                            <m:mr>
                              <m:e>
                                <m:r>
                                  <a:rPr lang="en-US" sz="1200" i="1">
                                    <a:latin typeface="Cambria Math" panose="02040503050406030204" pitchFamily="18" charset="0"/>
                                    <a:sym typeface="Arial"/>
                                  </a:rPr>
                                  <m:t>𝜈</m:t>
                                </m:r>
                              </m:e>
                              <m:e>
                                <m:r>
                                  <a:rPr lang="en-US" sz="1200" i="1">
                                    <a:latin typeface="Cambria Math" panose="02040503050406030204" pitchFamily="18" charset="0"/>
                                    <a:sym typeface="Arial"/>
                                  </a:rPr>
                                  <m:t>1</m:t>
                                </m:r>
                                <m:r>
                                  <a:rPr lang="en-US" sz="1200" i="1">
                                    <a:latin typeface="Cambria Math" panose="02040503050406030204" pitchFamily="18" charset="0"/>
                                    <a:sym typeface="Arial"/>
                                  </a:rPr>
                                  <m:t>−</m:t>
                                </m:r>
                                <m:r>
                                  <a:rPr lang="en-US" sz="1200" i="1">
                                    <a:latin typeface="Cambria Math" panose="02040503050406030204" pitchFamily="18" charset="0"/>
                                    <a:sym typeface="Arial"/>
                                  </a:rPr>
                                  <m:t>𝜈</m:t>
                                </m:r>
                              </m:e>
                              <m:e>
                                <m:r>
                                  <a:rPr lang="en-US" sz="1200" i="1">
                                    <a:latin typeface="Cambria Math" panose="02040503050406030204" pitchFamily="18" charset="0"/>
                                    <a:sym typeface="Arial"/>
                                  </a:rPr>
                                  <m:t>0</m:t>
                                </m:r>
                              </m:e>
                            </m:mr>
                            <m:mr>
                              <m:e>
                                <m:r>
                                  <a:rPr lang="en-US" sz="1200" i="1">
                                    <a:latin typeface="Cambria Math" panose="02040503050406030204" pitchFamily="18" charset="0"/>
                                    <a:sym typeface="Arial"/>
                                  </a:rPr>
                                  <m:t>0</m:t>
                                </m:r>
                              </m:e>
                              <m:e>
                                <m:r>
                                  <a:rPr lang="en-US" sz="1200" i="1">
                                    <a:latin typeface="Cambria Math" panose="02040503050406030204" pitchFamily="18" charset="0"/>
                                    <a:sym typeface="Arial"/>
                                  </a:rPr>
                                  <m:t>0</m:t>
                                </m:r>
                              </m:e>
                              <m:e>
                                <m:f>
                                  <m:fPr>
                                    <m:ctrlPr>
                                      <a:rPr lang="en-US" sz="1200" i="1">
                                        <a:latin typeface="Cambria Math" panose="02040503050406030204" pitchFamily="18" charset="0"/>
                                        <a:sym typeface="Arial"/>
                                      </a:rPr>
                                    </m:ctrlPr>
                                  </m:fPr>
                                  <m:num>
                                    <m:r>
                                      <a:rPr lang="en-US" sz="1200" i="1">
                                        <a:latin typeface="Cambria Math" panose="02040503050406030204" pitchFamily="18" charset="0"/>
                                        <a:sym typeface="Arial"/>
                                      </a:rPr>
                                      <m:t>1</m:t>
                                    </m:r>
                                    <m:r>
                                      <a:rPr lang="en-US" sz="1200" i="1">
                                        <a:latin typeface="Cambria Math" panose="02040503050406030204" pitchFamily="18" charset="0"/>
                                        <a:sym typeface="Arial"/>
                                      </a:rPr>
                                      <m:t>−</m:t>
                                    </m:r>
                                    <m:r>
                                      <a:rPr lang="en-US" sz="1200" i="1">
                                        <a:latin typeface="Cambria Math" panose="02040503050406030204" pitchFamily="18" charset="0"/>
                                        <a:sym typeface="Arial"/>
                                      </a:rPr>
                                      <m:t>2</m:t>
                                    </m:r>
                                    <m:r>
                                      <a:rPr lang="en-US" sz="1200" i="1">
                                        <a:latin typeface="Cambria Math" panose="02040503050406030204" pitchFamily="18" charset="0"/>
                                        <a:sym typeface="Arial"/>
                                      </a:rPr>
                                      <m:t>𝜈</m:t>
                                    </m:r>
                                  </m:num>
                                  <m:den>
                                    <m:r>
                                      <a:rPr lang="en-US" sz="1200" i="1">
                                        <a:latin typeface="Cambria Math" panose="02040503050406030204" pitchFamily="18" charset="0"/>
                                        <a:sym typeface="Arial"/>
                                      </a:rPr>
                                      <m:t>2</m:t>
                                    </m:r>
                                  </m:den>
                                </m:f>
                              </m:e>
                            </m:mr>
                          </m:m>
                        </m:e>
                      </m:d>
                    </m:oMath>
                  </m:oMathPara>
                </a14:m>
                <a:endParaRPr lang="en-US" sz="1200" i="1">
                  <a:latin typeface="Cambria Math" panose="02040503050406030204" pitchFamily="18" charset="0"/>
                  <a:sym typeface="Arial"/>
                </a:endParaRPr>
              </a:p>
            </p:txBody>
          </p:sp>
        </mc:Choice>
        <mc:Fallback>
          <p:sp>
            <p:nvSpPr>
              <p:cNvPr id="41" name="Rectangle 40">
                <a:extLst>
                  <a:ext uri="{FF2B5EF4-FFF2-40B4-BE49-F238E27FC236}">
                    <a16:creationId xmlns:a16="http://schemas.microsoft.com/office/drawing/2014/main" id="{E6660D9C-5B36-7EA5-C700-4A9F5D844098}"/>
                  </a:ext>
                </a:extLst>
              </p:cNvPr>
              <p:cNvSpPr>
                <a:spLocks noRot="1" noChangeAspect="1" noMove="1" noResize="1" noEditPoints="1" noAdjustHandles="1" noChangeArrowheads="1" noChangeShapeType="1" noTextEdit="1"/>
              </p:cNvSpPr>
              <p:nvPr/>
            </p:nvSpPr>
            <p:spPr>
              <a:xfrm>
                <a:off x="8560687" y="4148847"/>
                <a:ext cx="3285066" cy="772712"/>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2" name="TextBox 41">
                <a:extLst>
                  <a:ext uri="{FF2B5EF4-FFF2-40B4-BE49-F238E27FC236}">
                    <a16:creationId xmlns:a16="http://schemas.microsoft.com/office/drawing/2014/main" id="{6CB45577-881E-9F52-45BB-49CD76285AB9}"/>
                  </a:ext>
                </a:extLst>
              </p:cNvPr>
              <p:cNvSpPr txBox="1"/>
              <p:nvPr/>
            </p:nvSpPr>
            <p:spPr>
              <a:xfrm>
                <a:off x="7078658" y="4428423"/>
                <a:ext cx="1118703"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DE" sz="1600" i="1" smtClean="0">
                              <a:latin typeface="Cambria Math" panose="02040503050406030204" pitchFamily="18" charset="0"/>
                            </a:rPr>
                          </m:ctrlPr>
                        </m:dPr>
                        <m:e>
                          <m:r>
                            <a:rPr lang="en-DE" sz="1600" i="1" smtClean="0">
                              <a:latin typeface="Cambria Math" panose="02040503050406030204" pitchFamily="18" charset="0"/>
                              <a:ea typeface="Cambria Math" panose="02040503050406030204" pitchFamily="18" charset="0"/>
                            </a:rPr>
                            <m:t>𝜎</m:t>
                          </m:r>
                        </m:e>
                      </m:d>
                      <m:r>
                        <a:rPr lang="en-DE" sz="1600" b="0" i="1" smtClean="0">
                          <a:latin typeface="Cambria Math" panose="02040503050406030204" pitchFamily="18" charset="0"/>
                        </a:rPr>
                        <m:t>=</m:t>
                      </m:r>
                      <m:d>
                        <m:dPr>
                          <m:begChr m:val="["/>
                          <m:endChr m:val="]"/>
                          <m:ctrlPr>
                            <a:rPr lang="en-DE" sz="1600" b="0" i="1" smtClean="0">
                              <a:latin typeface="Cambria Math" panose="02040503050406030204" pitchFamily="18" charset="0"/>
                            </a:rPr>
                          </m:ctrlPr>
                        </m:dPr>
                        <m:e>
                          <m:r>
                            <a:rPr lang="en-DE" sz="1600" b="0" i="1" smtClean="0">
                              <a:latin typeface="Cambria Math" panose="02040503050406030204" pitchFamily="18" charset="0"/>
                            </a:rPr>
                            <m:t>𝐷</m:t>
                          </m:r>
                        </m:e>
                      </m:d>
                      <m:d>
                        <m:dPr>
                          <m:begChr m:val="["/>
                          <m:endChr m:val="]"/>
                          <m:ctrlPr>
                            <a:rPr lang="en-DE" sz="1600" b="0" i="1" smtClean="0">
                              <a:latin typeface="Cambria Math" panose="02040503050406030204" pitchFamily="18" charset="0"/>
                            </a:rPr>
                          </m:ctrlPr>
                        </m:dPr>
                        <m:e>
                          <m:r>
                            <a:rPr lang="en-DE" sz="1600" i="1">
                              <a:latin typeface="Cambria Math" panose="02040503050406030204" pitchFamily="18" charset="0"/>
                              <a:ea typeface="Cambria Math" panose="02040503050406030204" pitchFamily="18" charset="0"/>
                            </a:rPr>
                            <m:t>𝜀</m:t>
                          </m:r>
                        </m:e>
                      </m:d>
                    </m:oMath>
                  </m:oMathPara>
                </a14:m>
                <a:endParaRPr lang="en-DE" sz="1600"/>
              </a:p>
            </p:txBody>
          </p:sp>
        </mc:Choice>
        <mc:Fallback>
          <p:sp>
            <p:nvSpPr>
              <p:cNvPr id="42" name="TextBox 41">
                <a:extLst>
                  <a:ext uri="{FF2B5EF4-FFF2-40B4-BE49-F238E27FC236}">
                    <a16:creationId xmlns:a16="http://schemas.microsoft.com/office/drawing/2014/main" id="{6CB45577-881E-9F52-45BB-49CD76285AB9}"/>
                  </a:ext>
                </a:extLst>
              </p:cNvPr>
              <p:cNvSpPr txBox="1">
                <a:spLocks noRot="1" noChangeAspect="1" noMove="1" noResize="1" noEditPoints="1" noAdjustHandles="1" noChangeArrowheads="1" noChangeShapeType="1" noTextEdit="1"/>
              </p:cNvSpPr>
              <p:nvPr/>
            </p:nvSpPr>
            <p:spPr>
              <a:xfrm>
                <a:off x="7078658" y="4428423"/>
                <a:ext cx="1118703" cy="246221"/>
              </a:xfrm>
              <a:prstGeom prst="rect">
                <a:avLst/>
              </a:prstGeom>
              <a:blipFill>
                <a:blip r:embed="rId14"/>
                <a:stretch>
                  <a:fillRect b="-4878"/>
                </a:stretch>
              </a:blipFill>
            </p:spPr>
            <p:txBody>
              <a:bodyPr/>
              <a:lstStyle/>
              <a:p>
                <a:r>
                  <a:rPr lang="en-US">
                    <a:noFill/>
                  </a:rPr>
                  <a:t> </a:t>
                </a:r>
              </a:p>
            </p:txBody>
          </p:sp>
        </mc:Fallback>
      </mc:AlternateContent>
      <p:sp>
        <p:nvSpPr>
          <p:cNvPr id="45" name="Freeform: Shape 44">
            <a:extLst>
              <a:ext uri="{FF2B5EF4-FFF2-40B4-BE49-F238E27FC236}">
                <a16:creationId xmlns:a16="http://schemas.microsoft.com/office/drawing/2014/main" id="{9CAFEE29-B6F3-3597-EE02-D6ACDA9D787E}"/>
              </a:ext>
            </a:extLst>
          </p:cNvPr>
          <p:cNvSpPr/>
          <p:nvPr/>
        </p:nvSpPr>
        <p:spPr>
          <a:xfrm>
            <a:off x="8629416" y="1668117"/>
            <a:ext cx="284480" cy="396240"/>
          </a:xfrm>
          <a:custGeom>
            <a:avLst/>
            <a:gdLst>
              <a:gd name="csX0" fmla="*/ 0 w 284480"/>
              <a:gd name="csY0" fmla="*/ 396240 h 396240"/>
              <a:gd name="csX1" fmla="*/ 81280 w 284480"/>
              <a:gd name="csY1" fmla="*/ 264160 h 396240"/>
              <a:gd name="csX2" fmla="*/ 213360 w 284480"/>
              <a:gd name="csY2" fmla="*/ 81280 h 396240"/>
              <a:gd name="csX3" fmla="*/ 284480 w 284480"/>
              <a:gd name="csY3" fmla="*/ 0 h 396240"/>
            </a:gdLst>
            <a:ahLst/>
            <a:cxnLst>
              <a:cxn ang="0">
                <a:pos x="csX0" y="csY0"/>
              </a:cxn>
              <a:cxn ang="0">
                <a:pos x="csX1" y="csY1"/>
              </a:cxn>
              <a:cxn ang="0">
                <a:pos x="csX2" y="csY2"/>
              </a:cxn>
              <a:cxn ang="0">
                <a:pos x="csX3" y="csY3"/>
              </a:cxn>
            </a:cxnLst>
            <a:rect l="l" t="t" r="r" b="b"/>
            <a:pathLst>
              <a:path w="284480" h="396240" extrusionOk="0">
                <a:moveTo>
                  <a:pt x="0" y="396240"/>
                </a:moveTo>
                <a:cubicBezTo>
                  <a:pt x="42470" y="228007"/>
                  <a:pt x="-17176" y="446103"/>
                  <a:pt x="81280" y="264160"/>
                </a:cubicBezTo>
                <a:cubicBezTo>
                  <a:pt x="210105" y="83196"/>
                  <a:pt x="125809" y="131439"/>
                  <a:pt x="213360" y="81280"/>
                </a:cubicBezTo>
                <a:cubicBezTo>
                  <a:pt x="252958" y="13406"/>
                  <a:pt x="221013" y="46130"/>
                  <a:pt x="284480" y="0"/>
                </a:cubicBezTo>
              </a:path>
            </a:pathLst>
          </a:custGeom>
          <a:noFill/>
          <a:ln w="28575">
            <a:solidFill>
              <a:srgbClr val="FF0000"/>
            </a:solidFill>
            <a:extLst>
              <a:ext uri="{C807C97D-BFC1-408E-A445-0C87EB9F89A2}">
                <ask:lineSketchStyleProps xmlns:ask="http://schemas.microsoft.com/office/drawing/2018/sketchyshapes" sd="3601737214">
                  <a:custGeom>
                    <a:avLst/>
                    <a:gdLst>
                      <a:gd name="connsiteX0" fmla="*/ 0 w 284480"/>
                      <a:gd name="connsiteY0" fmla="*/ 396240 h 396240"/>
                      <a:gd name="connsiteX1" fmla="*/ 81280 w 284480"/>
                      <a:gd name="connsiteY1" fmla="*/ 264160 h 396240"/>
                      <a:gd name="connsiteX2" fmla="*/ 213360 w 284480"/>
                      <a:gd name="connsiteY2" fmla="*/ 81280 h 396240"/>
                      <a:gd name="connsiteX3" fmla="*/ 284480 w 284480"/>
                      <a:gd name="connsiteY3" fmla="*/ 0 h 396240"/>
                    </a:gdLst>
                    <a:ahLst/>
                    <a:cxnLst>
                      <a:cxn ang="0">
                        <a:pos x="connsiteX0" y="connsiteY0"/>
                      </a:cxn>
                      <a:cxn ang="0">
                        <a:pos x="connsiteX1" y="connsiteY1"/>
                      </a:cxn>
                      <a:cxn ang="0">
                        <a:pos x="connsiteX2" y="connsiteY2"/>
                      </a:cxn>
                      <a:cxn ang="0">
                        <a:pos x="connsiteX3" y="connsiteY3"/>
                      </a:cxn>
                    </a:cxnLst>
                    <a:rect l="l" t="t" r="r" b="b"/>
                    <a:pathLst>
                      <a:path w="284480" h="396240">
                        <a:moveTo>
                          <a:pt x="0" y="396240"/>
                        </a:moveTo>
                        <a:cubicBezTo>
                          <a:pt x="77449" y="241342"/>
                          <a:pt x="-26248" y="440813"/>
                          <a:pt x="81280" y="264160"/>
                        </a:cubicBezTo>
                        <a:cubicBezTo>
                          <a:pt x="191817" y="82564"/>
                          <a:pt x="114269" y="130825"/>
                          <a:pt x="213360" y="81280"/>
                        </a:cubicBezTo>
                        <a:cubicBezTo>
                          <a:pt x="252552" y="15960"/>
                          <a:pt x="228042" y="42328"/>
                          <a:pt x="284480" y="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65490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D1946-B8AB-244D-2D07-F490FB71046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406D84-4470-E70F-365B-0176C2BAE713}"/>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3" name="Title 2">
            <a:extLst>
              <a:ext uri="{FF2B5EF4-FFF2-40B4-BE49-F238E27FC236}">
                <a16:creationId xmlns:a16="http://schemas.microsoft.com/office/drawing/2014/main" id="{4A6BA43E-6124-9B3D-900F-0BA278C5FB3D}"/>
              </a:ext>
            </a:extLst>
          </p:cNvPr>
          <p:cNvSpPr>
            <a:spLocks noGrp="1"/>
          </p:cNvSpPr>
          <p:nvPr>
            <p:ph type="title"/>
          </p:nvPr>
        </p:nvSpPr>
        <p:spPr/>
        <p:txBody>
          <a:bodyPr/>
          <a:lstStyle/>
          <a:p>
            <a:r>
              <a:rPr lang="en-DE"/>
              <a:t>Plane Stress vs Plane Strain Hooke’s Law</a:t>
            </a:r>
            <a:endParaRPr lang="en-US"/>
          </a:p>
        </p:txBody>
      </p:sp>
      <mc:AlternateContent xmlns:mc="http://schemas.openxmlformats.org/markup-compatibility/2006" xmlns:a14="http://schemas.microsoft.com/office/drawing/2010/main">
        <mc:Choice Requires="a14">
          <p:sp>
            <p:nvSpPr>
              <p:cNvPr id="7" name="Text Placeholder 6">
                <a:extLst>
                  <a:ext uri="{FF2B5EF4-FFF2-40B4-BE49-F238E27FC236}">
                    <a16:creationId xmlns:a16="http://schemas.microsoft.com/office/drawing/2014/main" id="{CEB9DB04-4845-7213-DBCE-C2009E11651D}"/>
                  </a:ext>
                </a:extLst>
              </p:cNvPr>
              <p:cNvSpPr>
                <a:spLocks noGrp="1"/>
              </p:cNvSpPr>
              <p:nvPr>
                <p:ph type="body" sz="quarter" idx="13"/>
              </p:nvPr>
            </p:nvSpPr>
            <p:spPr>
              <a:xfrm>
                <a:off x="609600" y="836712"/>
                <a:ext cx="5257800" cy="4284897"/>
              </a:xfrm>
            </p:spPr>
            <p:txBody>
              <a:bodyPr/>
              <a:lstStyle/>
              <a:p>
                <a:pPr marL="0" indent="0">
                  <a:buNone/>
                </a:pPr>
                <a:r>
                  <a:rPr lang="en-DE" b="1"/>
                  <a:t>Plane Stress</a:t>
                </a:r>
              </a:p>
              <a:p>
                <a:r>
                  <a:rPr lang="en-US" sz="1800"/>
                  <a:t>Assumes </a:t>
                </a:r>
                <a14:m>
                  <m:oMath xmlns:m="http://schemas.openxmlformats.org/officeDocument/2006/math">
                    <m:sSub>
                      <m:sSubPr>
                        <m:ctrlPr>
                          <a:rPr lang="en-DE" sz="1800" b="1" i="1">
                            <a:latin typeface="Cambria Math" panose="02040503050406030204" pitchFamily="18" charset="0"/>
                          </a:rPr>
                        </m:ctrlPr>
                      </m:sSubPr>
                      <m:e>
                        <m:r>
                          <a:rPr lang="en-DE" sz="1800" b="1" i="1">
                            <a:latin typeface="Cambria Math" panose="02040503050406030204" pitchFamily="18" charset="0"/>
                            <a:ea typeface="Cambria Math" panose="02040503050406030204" pitchFamily="18" charset="0"/>
                          </a:rPr>
                          <m:t>𝝈</m:t>
                        </m:r>
                      </m:e>
                      <m:sub>
                        <m:r>
                          <a:rPr lang="en-DE" sz="1800" b="1" i="1" smtClean="0">
                            <a:latin typeface="Cambria Math" panose="02040503050406030204" pitchFamily="18" charset="0"/>
                            <a:ea typeface="Cambria Math" panose="02040503050406030204" pitchFamily="18" charset="0"/>
                          </a:rPr>
                          <m:t>𝒛𝒛</m:t>
                        </m:r>
                      </m:sub>
                    </m:sSub>
                    <m:r>
                      <a:rPr lang="en-DE" sz="1800" b="1" i="1" smtClean="0">
                        <a:latin typeface="Cambria Math" panose="02040503050406030204" pitchFamily="18" charset="0"/>
                      </a:rPr>
                      <m:t>=</m:t>
                    </m:r>
                    <m:r>
                      <a:rPr lang="en-DE" sz="1800" b="1" i="1" smtClean="0">
                        <a:latin typeface="Cambria Math" panose="02040503050406030204" pitchFamily="18" charset="0"/>
                      </a:rPr>
                      <m:t>𝟎</m:t>
                    </m:r>
                    <m:r>
                      <a:rPr lang="en-DE" sz="1800" b="1" i="1">
                        <a:latin typeface="Cambria Math" panose="02040503050406030204" pitchFamily="18" charset="0"/>
                      </a:rPr>
                      <m:t> </m:t>
                    </m:r>
                  </m:oMath>
                </a14:m>
                <a:r>
                  <a:rPr lang="en-US" sz="1800"/>
                  <a:t>(thin plates, negligible out-of-plane stress).</a:t>
                </a:r>
                <a:endParaRPr lang="en-DE" sz="1800"/>
              </a:p>
              <a:p>
                <a:r>
                  <a:rPr lang="en-DE" sz="1800"/>
                  <a:t>Stresses:</a:t>
                </a:r>
              </a:p>
              <a:p>
                <a:endParaRPr lang="en-DE" sz="1800"/>
              </a:p>
              <a:p>
                <a:endParaRPr lang="en-DE" sz="1800"/>
              </a:p>
              <a:p>
                <a:r>
                  <a:rPr lang="en-US" sz="1800"/>
                  <a:t>Strains:</a:t>
                </a:r>
                <a:endParaRPr lang="en-DE" sz="1800"/>
              </a:p>
            </p:txBody>
          </p:sp>
        </mc:Choice>
        <mc:Fallback xmlns="">
          <p:sp>
            <p:nvSpPr>
              <p:cNvPr id="7" name="Text Placeholder 6">
                <a:extLst>
                  <a:ext uri="{FF2B5EF4-FFF2-40B4-BE49-F238E27FC236}">
                    <a16:creationId xmlns:a16="http://schemas.microsoft.com/office/drawing/2014/main" id="{CEB9DB04-4845-7213-DBCE-C2009E11651D}"/>
                  </a:ext>
                </a:extLst>
              </p:cNvPr>
              <p:cNvSpPr>
                <a:spLocks noGrp="1" noRot="1" noChangeAspect="1" noMove="1" noResize="1" noEditPoints="1" noAdjustHandles="1" noChangeArrowheads="1" noChangeShapeType="1" noTextEdit="1"/>
              </p:cNvSpPr>
              <p:nvPr>
                <p:ph type="body" sz="quarter" idx="13"/>
              </p:nvPr>
            </p:nvSpPr>
            <p:spPr>
              <a:xfrm>
                <a:off x="609600" y="836712"/>
                <a:ext cx="5257800" cy="4284897"/>
              </a:xfrm>
              <a:blipFill>
                <a:blip r:embed="rId3"/>
                <a:stretch>
                  <a:fillRect l="-1738" t="-19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 Placeholder 7">
                <a:extLst>
                  <a:ext uri="{FF2B5EF4-FFF2-40B4-BE49-F238E27FC236}">
                    <a16:creationId xmlns:a16="http://schemas.microsoft.com/office/drawing/2014/main" id="{F5D11139-D924-690E-3068-1461AA0C961F}"/>
                  </a:ext>
                </a:extLst>
              </p:cNvPr>
              <p:cNvSpPr>
                <a:spLocks noGrp="1"/>
              </p:cNvSpPr>
              <p:nvPr>
                <p:ph type="body" sz="quarter" idx="14"/>
              </p:nvPr>
            </p:nvSpPr>
            <p:spPr>
              <a:xfrm>
                <a:off x="6096000" y="860448"/>
                <a:ext cx="5486400" cy="4261161"/>
              </a:xfrm>
            </p:spPr>
            <p:txBody>
              <a:bodyPr/>
              <a:lstStyle/>
              <a:p>
                <a:pPr marL="0" indent="0">
                  <a:buNone/>
                </a:pPr>
                <a:r>
                  <a:rPr lang="en-DE" b="1"/>
                  <a:t>Plane Strain</a:t>
                </a:r>
              </a:p>
              <a:p>
                <a:pPr lvl="0">
                  <a:defRPr/>
                </a:pPr>
                <a:r>
                  <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Assumes </a:t>
                </a:r>
                <a14:m>
                  <m:oMath xmlns:m="http://schemas.openxmlformats.org/officeDocument/2006/math">
                    <m:sSub>
                      <m:sSubPr>
                        <m:ctrlPr>
                          <a:rPr kumimoji="0" lang="en-DE" sz="1800" b="1" i="1" u="none" strike="noStrike" kern="1200" cap="none" spc="0" normalizeH="0" baseline="0" noProof="0">
                            <a:ln>
                              <a:noFill/>
                            </a:ln>
                            <a:solidFill>
                              <a:srgbClr val="000000"/>
                            </a:solidFill>
                            <a:effectLst/>
                            <a:uLnTx/>
                            <a:uFillTx/>
                            <a:latin typeface="Cambria Math" panose="02040503050406030204" pitchFamily="18" charset="0"/>
                            <a:ea typeface="+mn-ea"/>
                          </a:rPr>
                        </m:ctrlPr>
                      </m:sSubPr>
                      <m:e>
                        <m:r>
                          <a:rPr kumimoji="0" lang="en-DE" sz="18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𝜺</m:t>
                        </m:r>
                      </m:e>
                      <m:sub>
                        <m:r>
                          <a:rPr kumimoji="0" lang="en-DE" sz="18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𝒛𝒛</m:t>
                        </m:r>
                      </m:sub>
                    </m:sSub>
                    <m:r>
                      <a:rPr kumimoji="0" lang="en-DE" sz="1800" b="1" i="1" u="none" strike="noStrike" kern="1200" cap="none" spc="0" normalizeH="0" baseline="0" noProof="0" smtClean="0">
                        <a:ln>
                          <a:noFill/>
                        </a:ln>
                        <a:solidFill>
                          <a:srgbClr val="000000"/>
                        </a:solidFill>
                        <a:effectLst/>
                        <a:uLnTx/>
                        <a:uFillTx/>
                        <a:latin typeface="Cambria Math" panose="02040503050406030204" pitchFamily="18" charset="0"/>
                        <a:ea typeface="+mn-ea"/>
                      </a:rPr>
                      <m:t>=</m:t>
                    </m:r>
                    <m:r>
                      <a:rPr kumimoji="0" lang="en-DE" sz="1800" b="1" i="1" u="none" strike="noStrike" kern="1200" cap="none" spc="0" normalizeH="0" baseline="0" noProof="0" smtClean="0">
                        <a:ln>
                          <a:noFill/>
                        </a:ln>
                        <a:solidFill>
                          <a:srgbClr val="000000"/>
                        </a:solidFill>
                        <a:effectLst/>
                        <a:uLnTx/>
                        <a:uFillTx/>
                        <a:latin typeface="Cambria Math" panose="02040503050406030204" pitchFamily="18" charset="0"/>
                        <a:ea typeface="+mn-ea"/>
                      </a:rPr>
                      <m:t>𝟎</m:t>
                    </m:r>
                    <m:r>
                      <a:rPr kumimoji="0" lang="en-DE" sz="1800" b="1" i="1" u="none" strike="noStrike" kern="1200" cap="none" spc="0" normalizeH="0" baseline="0" noProof="0">
                        <a:ln>
                          <a:noFill/>
                        </a:ln>
                        <a:solidFill>
                          <a:srgbClr val="000000"/>
                        </a:solidFill>
                        <a:effectLst/>
                        <a:uLnTx/>
                        <a:uFillTx/>
                        <a:latin typeface="Cambria Math" panose="02040503050406030204" pitchFamily="18" charset="0"/>
                        <a:ea typeface="+mn-ea"/>
                      </a:rPr>
                      <m:t> </m:t>
                    </m:r>
                  </m:oMath>
                </a14:m>
                <a:r>
                  <a:rPr lang="en-US" sz="1800">
                    <a:solidFill>
                      <a:srgbClr val="000000"/>
                    </a:solidFill>
                  </a:rPr>
                  <a:t>(long</a:t>
                </a:r>
                <a:r>
                  <a:rPr lang="en-DE" sz="1800">
                    <a:solidFill>
                      <a:srgbClr val="000000"/>
                    </a:solidFill>
                  </a:rPr>
                  <a:t>/thick</a:t>
                </a:r>
                <a:r>
                  <a:rPr lang="en-US" sz="1800">
                    <a:solidFill>
                      <a:srgbClr val="000000"/>
                    </a:solidFill>
                  </a:rPr>
                  <a:t> bodies, constrained in z-direction).</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Str</a:t>
                </a:r>
                <a:r>
                  <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esses</a:t>
                </a:r>
                <a:r>
                  <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ts val="1000"/>
                  </a:spcBef>
                  <a:spcAft>
                    <a:spcPts val="0"/>
                  </a:spcAft>
                  <a:buClrTx/>
                  <a:buSzTx/>
                  <a:buNone/>
                  <a:tabLst/>
                  <a:defRPr/>
                </a:pP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DE" sz="1800">
                  <a:solidFill>
                    <a:srgbClr val="000000"/>
                  </a:solidFill>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DE" sz="1800">
                    <a:solidFill>
                      <a:srgbClr val="000000"/>
                    </a:solidFill>
                  </a:rPr>
                  <a:t>Strains:</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a:p>
                <a:pPr marL="0" indent="0">
                  <a:buNone/>
                </a:pPr>
                <a:endParaRPr lang="en-DE" b="1"/>
              </a:p>
            </p:txBody>
          </p:sp>
        </mc:Choice>
        <mc:Fallback xmlns="">
          <p:sp>
            <p:nvSpPr>
              <p:cNvPr id="8" name="Text Placeholder 7">
                <a:extLst>
                  <a:ext uri="{FF2B5EF4-FFF2-40B4-BE49-F238E27FC236}">
                    <a16:creationId xmlns:a16="http://schemas.microsoft.com/office/drawing/2014/main" id="{F5D11139-D924-690E-3068-1461AA0C961F}"/>
                  </a:ext>
                </a:extLst>
              </p:cNvPr>
              <p:cNvSpPr>
                <a:spLocks noGrp="1" noRot="1" noChangeAspect="1" noMove="1" noResize="1" noEditPoints="1" noAdjustHandles="1" noChangeArrowheads="1" noChangeShapeType="1" noTextEdit="1"/>
              </p:cNvSpPr>
              <p:nvPr>
                <p:ph type="body" sz="quarter" idx="14"/>
              </p:nvPr>
            </p:nvSpPr>
            <p:spPr>
              <a:xfrm>
                <a:off x="6096000" y="860448"/>
                <a:ext cx="5486400" cy="4261161"/>
              </a:xfrm>
              <a:blipFill>
                <a:blip r:embed="rId4"/>
                <a:stretch>
                  <a:fillRect l="-1667" t="-2003"/>
                </a:stretch>
              </a:blipFill>
            </p:spPr>
            <p:txBody>
              <a:bodyPr/>
              <a:lstStyle/>
              <a:p>
                <a:r>
                  <a:rPr lang="en-US">
                    <a:noFill/>
                  </a:rPr>
                  <a:t> </a:t>
                </a:r>
              </a:p>
            </p:txBody>
          </p:sp>
        </mc:Fallback>
      </mc:AlternateContent>
      <p:grpSp>
        <p:nvGrpSpPr>
          <p:cNvPr id="12" name="Group 11">
            <a:extLst>
              <a:ext uri="{FF2B5EF4-FFF2-40B4-BE49-F238E27FC236}">
                <a16:creationId xmlns:a16="http://schemas.microsoft.com/office/drawing/2014/main" id="{D2F316DE-D9EA-0F32-2A8B-3C826D7CE344}"/>
              </a:ext>
            </a:extLst>
          </p:cNvPr>
          <p:cNvGrpSpPr/>
          <p:nvPr/>
        </p:nvGrpSpPr>
        <p:grpSpPr>
          <a:xfrm>
            <a:off x="7280610" y="1882977"/>
            <a:ext cx="4111934" cy="1189779"/>
            <a:chOff x="7280610" y="2781167"/>
            <a:chExt cx="4111934" cy="1189779"/>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07231EB-8483-6C10-4399-AA343FFCF77C}"/>
                    </a:ext>
                  </a:extLst>
                </p:cNvPr>
                <p:cNvSpPr txBox="1"/>
                <p:nvPr/>
              </p:nvSpPr>
              <p:spPr>
                <a:xfrm>
                  <a:off x="7392144" y="3162348"/>
                  <a:ext cx="3157487" cy="4137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ea typeface="Cambria Math" panose="02040503050406030204" pitchFamily="18" charset="0"/>
                          </a:rPr>
                          <m:t>=</m:t>
                        </m:r>
                        <m:f>
                          <m:fPr>
                            <m:ctrlPr>
                              <a:rPr lang="en-DE" sz="1100" b="1" i="1" smtClean="0">
                                <a:solidFill>
                                  <a:srgbClr val="000000"/>
                                </a:solidFill>
                                <a:latin typeface="Cambria Math" panose="02040503050406030204" pitchFamily="18" charset="0"/>
                                <a:ea typeface="Cambria Math" panose="02040503050406030204" pitchFamily="18" charset="0"/>
                              </a:rPr>
                            </m:ctrlPr>
                          </m:fPr>
                          <m:num>
                            <m:r>
                              <a:rPr lang="en-DE" sz="1100" b="1" i="1" smtClean="0">
                                <a:solidFill>
                                  <a:srgbClr val="000000"/>
                                </a:solidFill>
                                <a:latin typeface="Cambria Math" panose="02040503050406030204" pitchFamily="18" charset="0"/>
                                <a:ea typeface="Cambria Math" panose="02040503050406030204" pitchFamily="18" charset="0"/>
                              </a:rPr>
                              <m:t>𝑬</m:t>
                            </m:r>
                          </m:num>
                          <m:den>
                            <m:r>
                              <a:rPr lang="en-DE" sz="1100" b="1" i="1" smtClean="0">
                                <a:solidFill>
                                  <a:srgbClr val="000000"/>
                                </a:solidFill>
                                <a:latin typeface="Cambria Math" panose="02040503050406030204" pitchFamily="18" charset="0"/>
                                <a:ea typeface="Cambria Math" panose="02040503050406030204" pitchFamily="18" charset="0"/>
                              </a:rPr>
                              <m:t>𝟏</m:t>
                            </m:r>
                            <m:r>
                              <a:rPr lang="en-DE" sz="1100" b="1" i="1" smtClean="0">
                                <a:solidFill>
                                  <a:srgbClr val="000000"/>
                                </a:solidFill>
                                <a:latin typeface="Cambria Math" panose="02040503050406030204" pitchFamily="18" charset="0"/>
                                <a:ea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den>
                        </m:f>
                        <m:d>
                          <m:dPr>
                            <m:begChr m:val="["/>
                            <m:endChr m:val="]"/>
                            <m:ctrlPr>
                              <a:rPr lang="en-DE" sz="1100" b="1" i="1">
                                <a:solidFill>
                                  <a:srgbClr val="000000"/>
                                </a:solidFill>
                                <a:latin typeface="Cambria Math" panose="02040503050406030204" pitchFamily="18" charset="0"/>
                              </a:rPr>
                            </m:ctrlPr>
                          </m:dPr>
                          <m:e>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smtClean="0">
                                <a:solidFill>
                                  <a:srgbClr val="000000"/>
                                </a:solidFill>
                                <a:latin typeface="Cambria Math" panose="02040503050406030204" pitchFamily="18" charset="0"/>
                              </a:rPr>
                              <m:t>+</m:t>
                            </m:r>
                            <m:f>
                              <m:fPr>
                                <m:ctrlPr>
                                  <a:rPr lang="en-DE" sz="1100" b="1" i="1" smtClean="0">
                                    <a:solidFill>
                                      <a:srgbClr val="000000"/>
                                    </a:solidFill>
                                    <a:latin typeface="Cambria Math" panose="02040503050406030204" pitchFamily="18" charset="0"/>
                                  </a:rPr>
                                </m:ctrlPr>
                              </m:fPr>
                              <m:num>
                                <m:r>
                                  <a:rPr lang="en-DE" sz="1100" b="1" i="1">
                                    <a:solidFill>
                                      <a:srgbClr val="000000"/>
                                    </a:solidFill>
                                    <a:latin typeface="Cambria Math" panose="02040503050406030204" pitchFamily="18" charset="0"/>
                                    <a:ea typeface="Cambria Math" panose="02040503050406030204" pitchFamily="18" charset="0"/>
                                  </a:rPr>
                                  <m:t>𝝂</m:t>
                                </m:r>
                              </m:num>
                              <m:den>
                                <m:r>
                                  <a:rPr lang="en-DE" sz="1100" b="1" i="1" smtClean="0">
                                    <a:solidFill>
                                      <a:srgbClr val="000000"/>
                                    </a:solidFill>
                                    <a:latin typeface="Cambria Math" panose="02040503050406030204" pitchFamily="18" charset="0"/>
                                  </a:rPr>
                                  <m:t>𝟏</m:t>
                                </m:r>
                                <m:r>
                                  <a:rPr lang="en-DE" sz="1100" b="1" i="1" smtClean="0">
                                    <a:solidFill>
                                      <a:srgbClr val="000000"/>
                                    </a:solidFill>
                                    <a:latin typeface="Cambria Math" panose="02040503050406030204" pitchFamily="18" charset="0"/>
                                  </a:rPr>
                                  <m:t>−</m:t>
                                </m:r>
                                <m:r>
                                  <a:rPr lang="en-DE" sz="1100" b="1" i="1" smtClean="0">
                                    <a:solidFill>
                                      <a:srgbClr val="000000"/>
                                    </a:solidFill>
                                    <a:latin typeface="Cambria Math" panose="02040503050406030204" pitchFamily="18" charset="0"/>
                                  </a:rPr>
                                  <m:t>𝟐</m:t>
                                </m:r>
                                <m:r>
                                  <a:rPr lang="en-DE" sz="1100" b="1" i="1">
                                    <a:solidFill>
                                      <a:srgbClr val="000000"/>
                                    </a:solidFill>
                                    <a:latin typeface="Cambria Math" panose="02040503050406030204" pitchFamily="18" charset="0"/>
                                    <a:ea typeface="Cambria Math" panose="02040503050406030204" pitchFamily="18" charset="0"/>
                                  </a:rPr>
                                  <m:t>𝝂</m:t>
                                </m:r>
                              </m:den>
                            </m:f>
                            <m:d>
                              <m:dPr>
                                <m:ctrlPr>
                                  <a:rPr lang="en-DE" sz="1100" b="1" i="1" smtClean="0">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a:solidFill>
                                          <a:srgbClr val="000000"/>
                                        </a:solidFill>
                                        <a:latin typeface="Cambria Math" panose="02040503050406030204" pitchFamily="18" charset="0"/>
                                      </a:rPr>
                                      <m:t>𝒙𝒙</m:t>
                                    </m:r>
                                  </m:sub>
                                </m:sSub>
                                <m:r>
                                  <a:rPr lang="en-DE" sz="1100" b="1" i="1">
                                    <a:solidFill>
                                      <a:srgbClr val="000000"/>
                                    </a:solidFill>
                                    <a:latin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e>
                            </m:d>
                          </m:e>
                        </m:d>
                        <m:r>
                          <a:rPr lang="en-DE" sz="1100" b="1" i="1" smtClean="0">
                            <a:solidFill>
                              <a:srgbClr val="000000"/>
                            </a:solidFill>
                            <a:latin typeface="Cambria Math" panose="02040503050406030204" pitchFamily="18" charset="0"/>
                            <a:ea typeface="Cambria Math" panose="02040503050406030204" pitchFamily="18" charset="0"/>
                          </a:rPr>
                          <m:t> </m:t>
                        </m:r>
                      </m:oMath>
                    </m:oMathPara>
                  </a14:m>
                  <a:endParaRPr lang="en-DE" sz="1100"/>
                </a:p>
              </p:txBody>
            </p:sp>
          </mc:Choice>
          <mc:Fallback xmlns="">
            <p:sp>
              <p:nvSpPr>
                <p:cNvPr id="5" name="TextBox 4">
                  <a:extLst>
                    <a:ext uri="{FF2B5EF4-FFF2-40B4-BE49-F238E27FC236}">
                      <a16:creationId xmlns:a16="http://schemas.microsoft.com/office/drawing/2014/main" id="{607231EB-8483-6C10-4399-AA343FFCF77C}"/>
                    </a:ext>
                  </a:extLst>
                </p:cNvPr>
                <p:cNvSpPr txBox="1">
                  <a:spLocks noRot="1" noChangeAspect="1" noMove="1" noResize="1" noEditPoints="1" noAdjustHandles="1" noChangeArrowheads="1" noChangeShapeType="1" noTextEdit="1"/>
                </p:cNvSpPr>
                <p:nvPr/>
              </p:nvSpPr>
              <p:spPr>
                <a:xfrm>
                  <a:off x="7392144" y="3162348"/>
                  <a:ext cx="3157487" cy="41376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D632BFA-3036-9A7C-3D5B-C0C615C28699}"/>
                    </a:ext>
                  </a:extLst>
                </p:cNvPr>
                <p:cNvSpPr txBox="1"/>
                <p:nvPr/>
              </p:nvSpPr>
              <p:spPr>
                <a:xfrm>
                  <a:off x="7280610" y="3537750"/>
                  <a:ext cx="4111934" cy="43319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𝒛𝒛</m:t>
                            </m:r>
                          </m:sub>
                        </m:sSub>
                        <m:r>
                          <a:rPr lang="en-DE" sz="1100" b="1" i="1" smtClean="0">
                            <a:solidFill>
                              <a:srgbClr val="000000"/>
                            </a:solidFill>
                            <a:latin typeface="Cambria Math" panose="02040503050406030204" pitchFamily="18" charset="0"/>
                            <a:ea typeface="Cambria Math" panose="02040503050406030204" pitchFamily="18" charset="0"/>
                          </a:rPr>
                          <m:t>=</m:t>
                        </m:r>
                        <m:f>
                          <m:fPr>
                            <m:ctrlPr>
                              <a:rPr lang="en-DE" sz="1100" b="1" i="1" smtClean="0">
                                <a:solidFill>
                                  <a:srgbClr val="000000"/>
                                </a:solidFill>
                                <a:latin typeface="Cambria Math" panose="02040503050406030204" pitchFamily="18" charset="0"/>
                                <a:ea typeface="Cambria Math" panose="02040503050406030204" pitchFamily="18" charset="0"/>
                              </a:rPr>
                            </m:ctrlPr>
                          </m:fPr>
                          <m:num>
                            <m:r>
                              <a:rPr lang="en-DE" sz="1100" b="1" i="1">
                                <a:solidFill>
                                  <a:srgbClr val="000000"/>
                                </a:solidFill>
                                <a:latin typeface="Cambria Math" panose="02040503050406030204" pitchFamily="18" charset="0"/>
                                <a:ea typeface="Cambria Math" panose="02040503050406030204" pitchFamily="18" charset="0"/>
                              </a:rPr>
                              <m:t>𝑬</m:t>
                            </m:r>
                            <m:r>
                              <a:rPr lang="en-DE" sz="1100" b="1" i="1">
                                <a:solidFill>
                                  <a:srgbClr val="000000"/>
                                </a:solidFill>
                                <a:latin typeface="Cambria Math" panose="02040503050406030204" pitchFamily="18" charset="0"/>
                                <a:ea typeface="Cambria Math" panose="02040503050406030204" pitchFamily="18" charset="0"/>
                              </a:rPr>
                              <m:t>𝝂</m:t>
                            </m:r>
                          </m:num>
                          <m:den>
                            <m:d>
                              <m:dPr>
                                <m:ctrlPr>
                                  <a:rPr lang="en-DE" sz="1100" b="1" i="1">
                                    <a:solidFill>
                                      <a:srgbClr val="000000"/>
                                    </a:solidFill>
                                    <a:latin typeface="Cambria Math" panose="02040503050406030204" pitchFamily="18" charset="0"/>
                                    <a:ea typeface="Cambria Math" panose="02040503050406030204" pitchFamily="18" charset="0"/>
                                  </a:rPr>
                                </m:ctrlPr>
                              </m:dPr>
                              <m:e>
                                <m:r>
                                  <a:rPr lang="en-DE" sz="1100" b="1" i="1">
                                    <a:solidFill>
                                      <a:srgbClr val="000000"/>
                                    </a:solidFill>
                                    <a:latin typeface="Cambria Math" panose="02040503050406030204" pitchFamily="18" charset="0"/>
                                    <a:ea typeface="Cambria Math" panose="02040503050406030204" pitchFamily="18" charset="0"/>
                                  </a:rPr>
                                  <m:t>𝟏</m:t>
                                </m:r>
                                <m:r>
                                  <a:rPr lang="en-DE" sz="1100" b="1" i="1">
                                    <a:solidFill>
                                      <a:srgbClr val="000000"/>
                                    </a:solidFill>
                                    <a:latin typeface="Cambria Math" panose="02040503050406030204" pitchFamily="18" charset="0"/>
                                    <a:ea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e>
                            </m:d>
                            <m:d>
                              <m:dPr>
                                <m:ctrlPr>
                                  <a:rPr lang="en-DE" sz="1100" b="1" i="1" smtClean="0">
                                    <a:solidFill>
                                      <a:srgbClr val="000000"/>
                                    </a:solidFill>
                                    <a:latin typeface="Cambria Math" panose="02040503050406030204" pitchFamily="18" charset="0"/>
                                    <a:ea typeface="Cambria Math" panose="02040503050406030204" pitchFamily="18" charset="0"/>
                                  </a:rPr>
                                </m:ctrlPr>
                              </m:dPr>
                              <m:e>
                                <m:r>
                                  <a:rPr lang="en-DE" sz="1100" b="1" i="1" smtClean="0">
                                    <a:solidFill>
                                      <a:srgbClr val="000000"/>
                                    </a:solidFill>
                                    <a:latin typeface="Cambria Math" panose="02040503050406030204" pitchFamily="18" charset="0"/>
                                    <a:ea typeface="Cambria Math" panose="02040503050406030204" pitchFamily="18" charset="0"/>
                                  </a:rPr>
                                  <m:t>𝟏</m:t>
                                </m:r>
                                <m:r>
                                  <a:rPr lang="en-DE" sz="1100" b="1" i="1" smtClean="0">
                                    <a:solidFill>
                                      <a:srgbClr val="000000"/>
                                    </a:solidFill>
                                    <a:latin typeface="Cambria Math" panose="02040503050406030204" pitchFamily="18" charset="0"/>
                                    <a:ea typeface="Cambria Math" panose="02040503050406030204" pitchFamily="18" charset="0"/>
                                  </a:rPr>
                                  <m:t>−</m:t>
                                </m:r>
                                <m:r>
                                  <a:rPr lang="en-DE" sz="1100" b="1" i="1" smtClean="0">
                                    <a:solidFill>
                                      <a:srgbClr val="000000"/>
                                    </a:solidFill>
                                    <a:latin typeface="Cambria Math" panose="02040503050406030204" pitchFamily="18" charset="0"/>
                                    <a:ea typeface="Cambria Math" panose="02040503050406030204" pitchFamily="18" charset="0"/>
                                  </a:rPr>
                                  <m:t>𝟐</m:t>
                                </m:r>
                                <m:r>
                                  <a:rPr lang="en-DE" sz="1100" b="1" i="1">
                                    <a:solidFill>
                                      <a:srgbClr val="000000"/>
                                    </a:solidFill>
                                    <a:latin typeface="Cambria Math" panose="02040503050406030204" pitchFamily="18" charset="0"/>
                                    <a:ea typeface="Cambria Math" panose="02040503050406030204" pitchFamily="18" charset="0"/>
                                  </a:rPr>
                                  <m:t>𝝂</m:t>
                                </m:r>
                              </m:e>
                            </m:d>
                          </m:den>
                        </m:f>
                        <m:d>
                          <m:dPr>
                            <m:ctrlPr>
                              <a:rPr lang="en-DE" sz="1100" b="1" i="1" smtClean="0">
                                <a:solidFill>
                                  <a:srgbClr val="000000"/>
                                </a:solidFill>
                                <a:latin typeface="Cambria Math" panose="02040503050406030204" pitchFamily="18" charset="0"/>
                                <a:ea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a:solidFill>
                                      <a:srgbClr val="000000"/>
                                    </a:solidFill>
                                    <a:latin typeface="Cambria Math" panose="02040503050406030204" pitchFamily="18" charset="0"/>
                                  </a:rPr>
                                  <m:t>𝒙𝒙</m:t>
                                </m:r>
                              </m:sub>
                            </m:sSub>
                            <m:r>
                              <a:rPr lang="en-DE" sz="1100" b="1" i="1">
                                <a:solidFill>
                                  <a:srgbClr val="000000"/>
                                </a:solidFill>
                                <a:latin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a:solidFill>
                                      <a:srgbClr val="000000"/>
                                    </a:solidFill>
                                    <a:latin typeface="Cambria Math" panose="02040503050406030204" pitchFamily="18" charset="0"/>
                                    <a:ea typeface="Cambria Math" panose="02040503050406030204" pitchFamily="18" charset="0"/>
                                  </a:rPr>
                                  <m:t>𝒚𝒚</m:t>
                                </m:r>
                              </m:sub>
                            </m:sSub>
                          </m:e>
                        </m:d>
                        <m:r>
                          <a:rPr lang="en-DE" sz="1100" b="1" i="1" smtClean="0">
                            <a:solidFill>
                              <a:srgbClr val="000000"/>
                            </a:solidFill>
                            <a:latin typeface="Cambria Math" panose="02040503050406030204" pitchFamily="18" charset="0"/>
                            <a:ea typeface="Cambria Math" panose="02040503050406030204" pitchFamily="18" charset="0"/>
                          </a:rPr>
                          <m:t> = </m:t>
                        </m:r>
                        <m:r>
                          <a:rPr lang="en-DE" sz="1100" b="1" i="1">
                            <a:solidFill>
                              <a:srgbClr val="000000"/>
                            </a:solidFill>
                            <a:latin typeface="Cambria Math" panose="02040503050406030204" pitchFamily="18" charset="0"/>
                            <a:ea typeface="Cambria Math" panose="02040503050406030204" pitchFamily="18" charset="0"/>
                          </a:rPr>
                          <m:t>𝝂</m:t>
                        </m:r>
                        <m:r>
                          <a:rPr lang="en-DE" sz="1100" b="1" i="1" smtClean="0">
                            <a:solidFill>
                              <a:srgbClr val="000000"/>
                            </a:solidFill>
                            <a:latin typeface="Cambria Math" panose="02040503050406030204" pitchFamily="18" charset="0"/>
                            <a:ea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smtClean="0">
                            <a:solidFill>
                              <a:srgbClr val="000000"/>
                            </a:solidFill>
                            <a:latin typeface="Cambria Math" panose="02040503050406030204" pitchFamily="18" charset="0"/>
                            <a:ea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a:solidFill>
                                  <a:srgbClr val="000000"/>
                                </a:solidFill>
                                <a:latin typeface="Cambria Math" panose="02040503050406030204" pitchFamily="18" charset="0"/>
                                <a:ea typeface="Cambria Math" panose="02040503050406030204" pitchFamily="18" charset="0"/>
                              </a:rPr>
                              <m:t>𝒚</m:t>
                            </m:r>
                            <m:r>
                              <a:rPr lang="en-DE" sz="1100" b="1" i="1" smtClean="0">
                                <a:solidFill>
                                  <a:srgbClr val="000000"/>
                                </a:solidFill>
                                <a:latin typeface="Cambria Math" panose="02040503050406030204" pitchFamily="18" charset="0"/>
                                <a:ea typeface="Cambria Math" panose="02040503050406030204" pitchFamily="18" charset="0"/>
                              </a:rPr>
                              <m:t>𝒚</m:t>
                            </m:r>
                          </m:sub>
                        </m:sSub>
                        <m:r>
                          <a:rPr lang="en-DE" sz="1100" b="1" i="1" smtClean="0">
                            <a:solidFill>
                              <a:srgbClr val="000000"/>
                            </a:solidFill>
                            <a:latin typeface="Cambria Math" panose="02040503050406030204" pitchFamily="18" charset="0"/>
                            <a:ea typeface="Cambria Math" panose="02040503050406030204" pitchFamily="18" charset="0"/>
                          </a:rPr>
                          <m:t>)</m:t>
                        </m:r>
                      </m:oMath>
                    </m:oMathPara>
                  </a14:m>
                  <a:endParaRPr lang="en-DE" sz="1100"/>
                </a:p>
              </p:txBody>
            </p:sp>
          </mc:Choice>
          <mc:Fallback xmlns="">
            <p:sp>
              <p:nvSpPr>
                <p:cNvPr id="9" name="TextBox 8">
                  <a:extLst>
                    <a:ext uri="{FF2B5EF4-FFF2-40B4-BE49-F238E27FC236}">
                      <a16:creationId xmlns:a16="http://schemas.microsoft.com/office/drawing/2014/main" id="{7D632BFA-3036-9A7C-3D5B-C0C615C28699}"/>
                    </a:ext>
                  </a:extLst>
                </p:cNvPr>
                <p:cNvSpPr txBox="1">
                  <a:spLocks noRot="1" noChangeAspect="1" noMove="1" noResize="1" noEditPoints="1" noAdjustHandles="1" noChangeArrowheads="1" noChangeShapeType="1" noTextEdit="1"/>
                </p:cNvSpPr>
                <p:nvPr/>
              </p:nvSpPr>
              <p:spPr>
                <a:xfrm>
                  <a:off x="7280610" y="3537750"/>
                  <a:ext cx="4111934" cy="43319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313008A-08F9-250B-FD4E-4EEF7CD944E4}"/>
                    </a:ext>
                  </a:extLst>
                </p:cNvPr>
                <p:cNvSpPr txBox="1"/>
                <p:nvPr/>
              </p:nvSpPr>
              <p:spPr>
                <a:xfrm>
                  <a:off x="7392144" y="2781167"/>
                  <a:ext cx="3157487" cy="4137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a:solidFill>
                              <a:srgbClr val="000000"/>
                            </a:solidFill>
                            <a:latin typeface="Cambria Math" panose="02040503050406030204" pitchFamily="18" charset="0"/>
                            <a:ea typeface="Cambria Math" panose="02040503050406030204" pitchFamily="18" charset="0"/>
                          </a:rPr>
                          <m:t>=</m:t>
                        </m:r>
                        <m:f>
                          <m:fPr>
                            <m:ctrlPr>
                              <a:rPr lang="en-DE" sz="1100" b="1" i="1" smtClean="0">
                                <a:solidFill>
                                  <a:srgbClr val="000000"/>
                                </a:solidFill>
                                <a:latin typeface="Cambria Math" panose="02040503050406030204" pitchFamily="18" charset="0"/>
                                <a:ea typeface="Cambria Math" panose="02040503050406030204" pitchFamily="18" charset="0"/>
                              </a:rPr>
                            </m:ctrlPr>
                          </m:fPr>
                          <m:num>
                            <m:r>
                              <a:rPr lang="en-DE" sz="1100" b="1" i="1" smtClean="0">
                                <a:solidFill>
                                  <a:srgbClr val="000000"/>
                                </a:solidFill>
                                <a:latin typeface="Cambria Math" panose="02040503050406030204" pitchFamily="18" charset="0"/>
                                <a:ea typeface="Cambria Math" panose="02040503050406030204" pitchFamily="18" charset="0"/>
                              </a:rPr>
                              <m:t>𝑬</m:t>
                            </m:r>
                          </m:num>
                          <m:den>
                            <m:r>
                              <a:rPr lang="en-DE" sz="1100" b="1" i="1" smtClean="0">
                                <a:solidFill>
                                  <a:srgbClr val="000000"/>
                                </a:solidFill>
                                <a:latin typeface="Cambria Math" panose="02040503050406030204" pitchFamily="18" charset="0"/>
                                <a:ea typeface="Cambria Math" panose="02040503050406030204" pitchFamily="18" charset="0"/>
                              </a:rPr>
                              <m:t>𝟏</m:t>
                            </m:r>
                            <m:r>
                              <a:rPr lang="en-DE" sz="1100" b="1" i="1" smtClean="0">
                                <a:solidFill>
                                  <a:srgbClr val="000000"/>
                                </a:solidFill>
                                <a:latin typeface="Cambria Math" panose="02040503050406030204" pitchFamily="18" charset="0"/>
                                <a:ea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den>
                        </m:f>
                        <m:d>
                          <m:dPr>
                            <m:begChr m:val="["/>
                            <m:endChr m:val="]"/>
                            <m:ctrlPr>
                              <a:rPr lang="en-DE" sz="1100" b="1" i="1">
                                <a:solidFill>
                                  <a:srgbClr val="000000"/>
                                </a:solidFill>
                                <a:latin typeface="Cambria Math" panose="02040503050406030204" pitchFamily="18" charset="0"/>
                              </a:rPr>
                            </m:ctrlPr>
                          </m:dPr>
                          <m:e>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rPr>
                                  <m:t>𝒙𝒙</m:t>
                                </m:r>
                              </m:sub>
                            </m:sSub>
                            <m:r>
                              <a:rPr lang="en-DE" sz="1100" b="1" i="1" smtClean="0">
                                <a:solidFill>
                                  <a:srgbClr val="000000"/>
                                </a:solidFill>
                                <a:latin typeface="Cambria Math" panose="02040503050406030204" pitchFamily="18" charset="0"/>
                              </a:rPr>
                              <m:t>+</m:t>
                            </m:r>
                            <m:f>
                              <m:fPr>
                                <m:ctrlPr>
                                  <a:rPr lang="en-DE" sz="1100" b="1" i="1" smtClean="0">
                                    <a:solidFill>
                                      <a:srgbClr val="000000"/>
                                    </a:solidFill>
                                    <a:latin typeface="Cambria Math" panose="02040503050406030204" pitchFamily="18" charset="0"/>
                                  </a:rPr>
                                </m:ctrlPr>
                              </m:fPr>
                              <m:num>
                                <m:r>
                                  <a:rPr lang="en-DE" sz="1100" b="1" i="1">
                                    <a:solidFill>
                                      <a:srgbClr val="000000"/>
                                    </a:solidFill>
                                    <a:latin typeface="Cambria Math" panose="02040503050406030204" pitchFamily="18" charset="0"/>
                                    <a:ea typeface="Cambria Math" panose="02040503050406030204" pitchFamily="18" charset="0"/>
                                  </a:rPr>
                                  <m:t>𝝂</m:t>
                                </m:r>
                              </m:num>
                              <m:den>
                                <m:r>
                                  <a:rPr lang="en-DE" sz="1100" b="1" i="1" smtClean="0">
                                    <a:solidFill>
                                      <a:srgbClr val="000000"/>
                                    </a:solidFill>
                                    <a:latin typeface="Cambria Math" panose="02040503050406030204" pitchFamily="18" charset="0"/>
                                  </a:rPr>
                                  <m:t>𝟏</m:t>
                                </m:r>
                                <m:r>
                                  <a:rPr lang="en-DE" sz="1100" b="1" i="1" smtClean="0">
                                    <a:solidFill>
                                      <a:srgbClr val="000000"/>
                                    </a:solidFill>
                                    <a:latin typeface="Cambria Math" panose="02040503050406030204" pitchFamily="18" charset="0"/>
                                  </a:rPr>
                                  <m:t>−</m:t>
                                </m:r>
                                <m:r>
                                  <a:rPr lang="en-DE" sz="1100" b="1" i="1" smtClean="0">
                                    <a:solidFill>
                                      <a:srgbClr val="000000"/>
                                    </a:solidFill>
                                    <a:latin typeface="Cambria Math" panose="02040503050406030204" pitchFamily="18" charset="0"/>
                                  </a:rPr>
                                  <m:t>𝟐</m:t>
                                </m:r>
                                <m:r>
                                  <a:rPr lang="en-DE" sz="1100" b="1" i="1">
                                    <a:solidFill>
                                      <a:srgbClr val="000000"/>
                                    </a:solidFill>
                                    <a:latin typeface="Cambria Math" panose="02040503050406030204" pitchFamily="18" charset="0"/>
                                    <a:ea typeface="Cambria Math" panose="02040503050406030204" pitchFamily="18" charset="0"/>
                                  </a:rPr>
                                  <m:t>𝝂</m:t>
                                </m:r>
                              </m:den>
                            </m:f>
                            <m:d>
                              <m:dPr>
                                <m:ctrlPr>
                                  <a:rPr lang="en-DE" sz="1100" b="1" i="1" smtClean="0">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a:solidFill>
                                          <a:srgbClr val="000000"/>
                                        </a:solidFill>
                                        <a:latin typeface="Cambria Math" panose="02040503050406030204" pitchFamily="18" charset="0"/>
                                      </a:rPr>
                                      <m:t>𝒙𝒙</m:t>
                                    </m:r>
                                  </m:sub>
                                </m:sSub>
                                <m:r>
                                  <a:rPr lang="en-DE" sz="1100" b="1" i="1">
                                    <a:solidFill>
                                      <a:srgbClr val="000000"/>
                                    </a:solidFill>
                                    <a:latin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e>
                            </m:d>
                          </m:e>
                        </m:d>
                      </m:oMath>
                    </m:oMathPara>
                  </a14:m>
                  <a:endParaRPr lang="en-DE" sz="1100"/>
                </a:p>
              </p:txBody>
            </p:sp>
          </mc:Choice>
          <mc:Fallback xmlns="">
            <p:sp>
              <p:nvSpPr>
                <p:cNvPr id="11" name="TextBox 10">
                  <a:extLst>
                    <a:ext uri="{FF2B5EF4-FFF2-40B4-BE49-F238E27FC236}">
                      <a16:creationId xmlns:a16="http://schemas.microsoft.com/office/drawing/2014/main" id="{E313008A-08F9-250B-FD4E-4EEF7CD944E4}"/>
                    </a:ext>
                  </a:extLst>
                </p:cNvPr>
                <p:cNvSpPr txBox="1">
                  <a:spLocks noRot="1" noChangeAspect="1" noMove="1" noResize="1" noEditPoints="1" noAdjustHandles="1" noChangeArrowheads="1" noChangeShapeType="1" noTextEdit="1"/>
                </p:cNvSpPr>
                <p:nvPr/>
              </p:nvSpPr>
              <p:spPr>
                <a:xfrm>
                  <a:off x="7392144" y="2781167"/>
                  <a:ext cx="3157487" cy="413768"/>
                </a:xfrm>
                <a:prstGeom prst="rect">
                  <a:avLst/>
                </a:prstGeom>
                <a:blipFill>
                  <a:blip r:embed="rId7"/>
                  <a:stretch>
                    <a:fillRect/>
                  </a:stretch>
                </a:blipFill>
              </p:spPr>
              <p:txBody>
                <a:bodyPr/>
                <a:lstStyle/>
                <a:p>
                  <a:r>
                    <a:rPr lang="en-US">
                      <a:noFill/>
                    </a:rPr>
                    <a:t> </a:t>
                  </a:r>
                </a:p>
              </p:txBody>
            </p:sp>
          </mc:Fallback>
        </mc:AlternateContent>
      </p:grpSp>
      <p:grpSp>
        <p:nvGrpSpPr>
          <p:cNvPr id="17" name="Group 16">
            <a:extLst>
              <a:ext uri="{FF2B5EF4-FFF2-40B4-BE49-F238E27FC236}">
                <a16:creationId xmlns:a16="http://schemas.microsoft.com/office/drawing/2014/main" id="{02E3762D-9E7A-4893-46DF-3D24FF5F033F}"/>
              </a:ext>
            </a:extLst>
          </p:cNvPr>
          <p:cNvGrpSpPr/>
          <p:nvPr/>
        </p:nvGrpSpPr>
        <p:grpSpPr>
          <a:xfrm>
            <a:off x="629267" y="3457021"/>
            <a:ext cx="1872208" cy="790396"/>
            <a:chOff x="1500064" y="2781167"/>
            <a:chExt cx="1872208" cy="790396"/>
          </a:xfrm>
        </p:grpSpPr>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F9B807E3-CAF9-6F0E-8EAD-580F27DDEDDF}"/>
                    </a:ext>
                  </a:extLst>
                </p:cNvPr>
                <p:cNvSpPr txBox="1"/>
                <p:nvPr/>
              </p:nvSpPr>
              <p:spPr>
                <a:xfrm>
                  <a:off x="1723227" y="2781167"/>
                  <a:ext cx="1615172" cy="4092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ctrlPr>
                          </m:sSubPr>
                          <m:e>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𝜺</m:t>
                            </m:r>
                          </m:e>
                          <m:sub>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𝒙𝒙</m:t>
                            </m:r>
                          </m:sub>
                        </m:sSub>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t>=</m:t>
                        </m:r>
                        <m:f>
                          <m:fPr>
                            <m:ctrlP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ctrlPr>
                          </m:fPr>
                          <m:num>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t>𝟏</m:t>
                            </m:r>
                          </m:num>
                          <m:den>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t>𝑬</m:t>
                            </m:r>
                          </m:den>
                        </m:f>
                        <m:d>
                          <m:dPr>
                            <m:ctrlP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ctrlPr>
                          </m:dPr>
                          <m:e>
                            <m:sSub>
                              <m:sSubPr>
                                <m:ctrlP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ctrlPr>
                              </m:sSubPr>
                              <m:e>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𝝈</m:t>
                                </m:r>
                              </m:e>
                              <m:sub>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t>𝒙𝒙</m:t>
                                </m:r>
                              </m:sub>
                            </m:sSub>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rPr>
                              <m:t>−</m:t>
                            </m:r>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𝝂</m:t>
                            </m:r>
                            <m:sSub>
                              <m:sSubPr>
                                <m:ctrlP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ctrlPr>
                              </m:sSubPr>
                              <m:e>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𝝈</m:t>
                                </m:r>
                              </m:e>
                              <m:sub>
                                <m:r>
                                  <a:rPr kumimoji="0" lang="en-DE" sz="11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𝒚𝒚</m:t>
                                </m:r>
                              </m:sub>
                            </m:sSub>
                          </m:e>
                        </m:d>
                      </m:oMath>
                    </m:oMathPara>
                  </a14:m>
                  <a:endParaRPr lang="en-DE" sz="1100"/>
                </a:p>
              </p:txBody>
            </p:sp>
          </mc:Choice>
          <mc:Fallback xmlns="">
            <p:sp>
              <p:nvSpPr>
                <p:cNvPr id="23" name="TextBox 22">
                  <a:extLst>
                    <a:ext uri="{FF2B5EF4-FFF2-40B4-BE49-F238E27FC236}">
                      <a16:creationId xmlns:a16="http://schemas.microsoft.com/office/drawing/2014/main" id="{F9B807E3-CAF9-6F0E-8EAD-580F27DDEDDF}"/>
                    </a:ext>
                  </a:extLst>
                </p:cNvPr>
                <p:cNvSpPr txBox="1">
                  <a:spLocks noRot="1" noChangeAspect="1" noMove="1" noResize="1" noEditPoints="1" noAdjustHandles="1" noChangeArrowheads="1" noChangeShapeType="1" noTextEdit="1"/>
                </p:cNvSpPr>
                <p:nvPr/>
              </p:nvSpPr>
              <p:spPr>
                <a:xfrm>
                  <a:off x="1723227" y="2781167"/>
                  <a:ext cx="1615172" cy="40921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5B2BED2-B2A5-B878-A7CA-27D22F030DDD}"/>
                    </a:ext>
                  </a:extLst>
                </p:cNvPr>
                <p:cNvSpPr txBox="1"/>
                <p:nvPr/>
              </p:nvSpPr>
              <p:spPr>
                <a:xfrm>
                  <a:off x="1500064" y="3162348"/>
                  <a:ext cx="1872208" cy="4092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smtClean="0">
                                <a:solidFill>
                                  <a:srgbClr val="000000"/>
                                </a:solidFill>
                                <a:latin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rPr>
                          <m:t>=</m:t>
                        </m:r>
                        <m:f>
                          <m:fPr>
                            <m:ctrlPr>
                              <a:rPr lang="en-DE" sz="1100" b="1" i="1">
                                <a:solidFill>
                                  <a:srgbClr val="000000"/>
                                </a:solidFill>
                                <a:latin typeface="Cambria Math" panose="02040503050406030204" pitchFamily="18" charset="0"/>
                              </a:rPr>
                            </m:ctrlPr>
                          </m:fPr>
                          <m:num>
                            <m:r>
                              <a:rPr lang="en-DE" sz="1100" b="1" i="1">
                                <a:solidFill>
                                  <a:srgbClr val="000000"/>
                                </a:solidFill>
                                <a:latin typeface="Cambria Math" panose="02040503050406030204" pitchFamily="18" charset="0"/>
                              </a:rPr>
                              <m:t>𝟏</m:t>
                            </m:r>
                          </m:num>
                          <m:den>
                            <m:r>
                              <a:rPr lang="en-DE" sz="1100" b="1" i="1">
                                <a:solidFill>
                                  <a:srgbClr val="000000"/>
                                </a:solidFill>
                                <a:latin typeface="Cambria Math" panose="02040503050406030204" pitchFamily="18" charset="0"/>
                              </a:rPr>
                              <m:t>𝑬</m:t>
                            </m:r>
                          </m:den>
                        </m:f>
                        <m:d>
                          <m:dPr>
                            <m:ctrlPr>
                              <a:rPr lang="en-DE" sz="1100" b="1" i="1">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sSub>
                              <m:sSubPr>
                                <m:ctrlPr>
                                  <a:rPr lang="en-DE" sz="1100" b="1" i="1">
                                    <a:solidFill>
                                      <a:srgbClr val="000000"/>
                                    </a:solidFill>
                                    <a:latin typeface="Cambria Math" panose="02040503050406030204" pitchFamily="18" charset="0"/>
                                    <a:ea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e>
                        </m:d>
                      </m:oMath>
                    </m:oMathPara>
                  </a14:m>
                  <a:endParaRPr lang="en-DE" sz="1100"/>
                </a:p>
              </p:txBody>
            </p:sp>
          </mc:Choice>
          <mc:Fallback xmlns="">
            <p:sp>
              <p:nvSpPr>
                <p:cNvPr id="14" name="TextBox 13">
                  <a:extLst>
                    <a:ext uri="{FF2B5EF4-FFF2-40B4-BE49-F238E27FC236}">
                      <a16:creationId xmlns:a16="http://schemas.microsoft.com/office/drawing/2014/main" id="{45B2BED2-B2A5-B878-A7CA-27D22F030DDD}"/>
                    </a:ext>
                  </a:extLst>
                </p:cNvPr>
                <p:cNvSpPr txBox="1">
                  <a:spLocks noRot="1" noChangeAspect="1" noMove="1" noResize="1" noEditPoints="1" noAdjustHandles="1" noChangeArrowheads="1" noChangeShapeType="1" noTextEdit="1"/>
                </p:cNvSpPr>
                <p:nvPr/>
              </p:nvSpPr>
              <p:spPr>
                <a:xfrm>
                  <a:off x="1500064" y="3162348"/>
                  <a:ext cx="1872208" cy="409215"/>
                </a:xfrm>
                <a:prstGeom prst="rect">
                  <a:avLst/>
                </a:prstGeom>
                <a:blipFill>
                  <a:blip r:embed="rId9"/>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DCDCF053-CEE8-59A5-739A-6ED596435923}"/>
                  </a:ext>
                </a:extLst>
              </p:cNvPr>
              <p:cNvSpPr txBox="1"/>
              <p:nvPr/>
            </p:nvSpPr>
            <p:spPr>
              <a:xfrm>
                <a:off x="1812251" y="2264158"/>
                <a:ext cx="3157487" cy="4137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ea typeface="Cambria Math" panose="02040503050406030204" pitchFamily="18" charset="0"/>
                        </a:rPr>
                        <m:t>=</m:t>
                      </m:r>
                      <m:f>
                        <m:fPr>
                          <m:ctrlPr>
                            <a:rPr lang="en-DE" sz="1100" b="1" i="1">
                              <a:solidFill>
                                <a:srgbClr val="000000"/>
                              </a:solidFill>
                              <a:latin typeface="Cambria Math" panose="02040503050406030204" pitchFamily="18" charset="0"/>
                              <a:ea typeface="Cambria Math" panose="02040503050406030204" pitchFamily="18" charset="0"/>
                            </a:rPr>
                          </m:ctrlPr>
                        </m:fPr>
                        <m:num>
                          <m:r>
                            <a:rPr lang="en-DE" sz="1100" b="1" i="1">
                              <a:solidFill>
                                <a:srgbClr val="000000"/>
                              </a:solidFill>
                              <a:latin typeface="Cambria Math" panose="02040503050406030204" pitchFamily="18" charset="0"/>
                              <a:ea typeface="Cambria Math" panose="02040503050406030204" pitchFamily="18" charset="0"/>
                            </a:rPr>
                            <m:t>𝑬</m:t>
                          </m:r>
                        </m:num>
                        <m:den>
                          <m:r>
                            <a:rPr lang="en-DE" sz="1100" b="1" i="1">
                              <a:solidFill>
                                <a:srgbClr val="000000"/>
                              </a:solidFill>
                              <a:latin typeface="Cambria Math" panose="02040503050406030204" pitchFamily="18" charset="0"/>
                              <a:ea typeface="Cambria Math" panose="02040503050406030204" pitchFamily="18" charset="0"/>
                            </a:rPr>
                            <m:t>𝟏</m:t>
                          </m:r>
                          <m:r>
                            <a:rPr lang="en-DE" sz="1100" b="1" i="1">
                              <a:solidFill>
                                <a:srgbClr val="000000"/>
                              </a:solidFill>
                              <a:latin typeface="Cambria Math" panose="02040503050406030204" pitchFamily="18" charset="0"/>
                              <a:ea typeface="Cambria Math" panose="02040503050406030204" pitchFamily="18" charset="0"/>
                            </a:rPr>
                            <m:t>−</m:t>
                          </m:r>
                          <m:sSup>
                            <m:sSupPr>
                              <m:ctrlPr>
                                <a:rPr lang="en-DE" sz="1100" b="1" i="1">
                                  <a:solidFill>
                                    <a:srgbClr val="000000"/>
                                  </a:solidFill>
                                  <a:latin typeface="Cambria Math" panose="02040503050406030204" pitchFamily="18" charset="0"/>
                                  <a:ea typeface="Cambria Math" panose="02040503050406030204" pitchFamily="18" charset="0"/>
                                </a:rPr>
                              </m:ctrlPr>
                            </m:sSupPr>
                            <m:e>
                              <m:r>
                                <a:rPr lang="en-DE" sz="1100" b="1" i="1">
                                  <a:solidFill>
                                    <a:srgbClr val="000000"/>
                                  </a:solidFill>
                                  <a:latin typeface="Cambria Math" panose="02040503050406030204" pitchFamily="18" charset="0"/>
                                  <a:ea typeface="Cambria Math" panose="02040503050406030204" pitchFamily="18" charset="0"/>
                                </a:rPr>
                                <m:t>𝝂</m:t>
                              </m:r>
                            </m:e>
                            <m:sup>
                              <m:r>
                                <a:rPr lang="en-DE" sz="1100" b="1" i="1">
                                  <a:solidFill>
                                    <a:srgbClr val="000000"/>
                                  </a:solidFill>
                                  <a:latin typeface="Cambria Math" panose="02040503050406030204" pitchFamily="18" charset="0"/>
                                  <a:ea typeface="Cambria Math" panose="02040503050406030204" pitchFamily="18" charset="0"/>
                                </a:rPr>
                                <m:t>𝟐</m:t>
                              </m:r>
                            </m:sup>
                          </m:sSup>
                        </m:den>
                      </m:f>
                      <m:d>
                        <m:dPr>
                          <m:ctrlPr>
                            <a:rPr lang="en-DE" sz="1100" b="1" i="1">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rPr>
                                <m:t>𝒚𝒚</m:t>
                              </m:r>
                            </m:sub>
                          </m:sSub>
                          <m:r>
                            <a:rPr lang="en-DE" sz="1100" b="1" i="1">
                              <a:solidFill>
                                <a:srgbClr val="000000"/>
                              </a:solidFill>
                              <a:latin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𝝂𝜺</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e>
                      </m:d>
                    </m:oMath>
                  </m:oMathPara>
                </a14:m>
                <a:endParaRPr lang="en-DE" sz="1100"/>
              </a:p>
            </p:txBody>
          </p:sp>
        </mc:Choice>
        <mc:Fallback xmlns="">
          <p:sp>
            <p:nvSpPr>
              <p:cNvPr id="69" name="TextBox 68">
                <a:extLst>
                  <a:ext uri="{FF2B5EF4-FFF2-40B4-BE49-F238E27FC236}">
                    <a16:creationId xmlns:a16="http://schemas.microsoft.com/office/drawing/2014/main" id="{DCDCF053-CEE8-59A5-739A-6ED596435923}"/>
                  </a:ext>
                </a:extLst>
              </p:cNvPr>
              <p:cNvSpPr txBox="1">
                <a:spLocks noRot="1" noChangeAspect="1" noMove="1" noResize="1" noEditPoints="1" noAdjustHandles="1" noChangeArrowheads="1" noChangeShapeType="1" noTextEdit="1"/>
              </p:cNvSpPr>
              <p:nvPr/>
            </p:nvSpPr>
            <p:spPr>
              <a:xfrm>
                <a:off x="1812251" y="2264158"/>
                <a:ext cx="3157487" cy="41376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6C7635CD-E68F-EE83-3BAF-0F576F2E026B}"/>
                  </a:ext>
                </a:extLst>
              </p:cNvPr>
              <p:cNvSpPr txBox="1"/>
              <p:nvPr/>
            </p:nvSpPr>
            <p:spPr>
              <a:xfrm>
                <a:off x="1812251" y="1882977"/>
                <a:ext cx="3157487" cy="4188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a:solidFill>
                            <a:srgbClr val="000000"/>
                          </a:solidFill>
                          <a:latin typeface="Cambria Math" panose="02040503050406030204" pitchFamily="18" charset="0"/>
                          <a:ea typeface="Cambria Math" panose="02040503050406030204" pitchFamily="18" charset="0"/>
                        </a:rPr>
                        <m:t>=</m:t>
                      </m:r>
                      <m:f>
                        <m:fPr>
                          <m:ctrlPr>
                            <a:rPr lang="en-DE" sz="1100" b="1" i="1" smtClean="0">
                              <a:solidFill>
                                <a:srgbClr val="000000"/>
                              </a:solidFill>
                              <a:latin typeface="Cambria Math" panose="02040503050406030204" pitchFamily="18" charset="0"/>
                              <a:ea typeface="Cambria Math" panose="02040503050406030204" pitchFamily="18" charset="0"/>
                            </a:rPr>
                          </m:ctrlPr>
                        </m:fPr>
                        <m:num>
                          <m:r>
                            <a:rPr lang="en-DE" sz="1100" b="1" i="1" smtClean="0">
                              <a:solidFill>
                                <a:srgbClr val="000000"/>
                              </a:solidFill>
                              <a:latin typeface="Cambria Math" panose="02040503050406030204" pitchFamily="18" charset="0"/>
                              <a:ea typeface="Cambria Math" panose="02040503050406030204" pitchFamily="18" charset="0"/>
                            </a:rPr>
                            <m:t>𝑬</m:t>
                          </m:r>
                        </m:num>
                        <m:den>
                          <m:r>
                            <a:rPr lang="en-DE" sz="1100" b="1" i="1" smtClean="0">
                              <a:solidFill>
                                <a:srgbClr val="000000"/>
                              </a:solidFill>
                              <a:latin typeface="Cambria Math" panose="02040503050406030204" pitchFamily="18" charset="0"/>
                              <a:ea typeface="Cambria Math" panose="02040503050406030204" pitchFamily="18" charset="0"/>
                            </a:rPr>
                            <m:t>𝟏</m:t>
                          </m:r>
                          <m:r>
                            <a:rPr lang="en-DE" sz="1100" b="1" i="1" smtClean="0">
                              <a:solidFill>
                                <a:srgbClr val="000000"/>
                              </a:solidFill>
                              <a:latin typeface="Cambria Math" panose="02040503050406030204" pitchFamily="18" charset="0"/>
                              <a:ea typeface="Cambria Math" panose="02040503050406030204" pitchFamily="18" charset="0"/>
                            </a:rPr>
                            <m:t>−</m:t>
                          </m:r>
                          <m:sSup>
                            <m:sSupPr>
                              <m:ctrlPr>
                                <a:rPr lang="en-DE" sz="1100" b="1" i="1" smtClean="0">
                                  <a:solidFill>
                                    <a:srgbClr val="000000"/>
                                  </a:solidFill>
                                  <a:latin typeface="Cambria Math" panose="02040503050406030204" pitchFamily="18" charset="0"/>
                                  <a:ea typeface="Cambria Math" panose="02040503050406030204" pitchFamily="18" charset="0"/>
                                </a:rPr>
                              </m:ctrlPr>
                            </m:sSupPr>
                            <m:e>
                              <m:r>
                                <a:rPr lang="en-DE" sz="1100" b="1" i="1">
                                  <a:solidFill>
                                    <a:srgbClr val="000000"/>
                                  </a:solidFill>
                                  <a:latin typeface="Cambria Math" panose="02040503050406030204" pitchFamily="18" charset="0"/>
                                  <a:ea typeface="Cambria Math" panose="02040503050406030204" pitchFamily="18" charset="0"/>
                                </a:rPr>
                                <m:t>𝝂</m:t>
                              </m:r>
                            </m:e>
                            <m:sup>
                              <m:r>
                                <a:rPr lang="en-DE" sz="1100" b="1" i="1" smtClean="0">
                                  <a:solidFill>
                                    <a:srgbClr val="000000"/>
                                  </a:solidFill>
                                  <a:latin typeface="Cambria Math" panose="02040503050406030204" pitchFamily="18" charset="0"/>
                                  <a:ea typeface="Cambria Math" panose="02040503050406030204" pitchFamily="18" charset="0"/>
                                </a:rPr>
                                <m:t>𝟐</m:t>
                              </m:r>
                            </m:sup>
                          </m:sSup>
                        </m:den>
                      </m:f>
                      <m:d>
                        <m:dPr>
                          <m:ctrlPr>
                            <a:rPr lang="en-DE" sz="1100" b="1" i="1">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a:solidFill>
                                    <a:srgbClr val="000000"/>
                                  </a:solidFill>
                                  <a:latin typeface="Cambria Math" panose="02040503050406030204" pitchFamily="18" charset="0"/>
                                </a:rPr>
                                <m:t>𝒙𝒙</m:t>
                              </m:r>
                            </m:sub>
                          </m:sSub>
                          <m:r>
                            <a:rPr lang="en-DE" sz="1100" b="1" i="1">
                              <a:solidFill>
                                <a:srgbClr val="000000"/>
                              </a:solidFill>
                              <a:latin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𝝂𝜺</m:t>
                              </m:r>
                            </m:e>
                            <m:sub>
                              <m:r>
                                <a:rPr lang="en-DE" sz="1100" b="1" i="1">
                                  <a:solidFill>
                                    <a:srgbClr val="000000"/>
                                  </a:solidFill>
                                  <a:latin typeface="Cambria Math" panose="02040503050406030204" pitchFamily="18" charset="0"/>
                                  <a:ea typeface="Cambria Math" panose="02040503050406030204" pitchFamily="18" charset="0"/>
                                </a:rPr>
                                <m:t>𝒚𝒚</m:t>
                              </m:r>
                            </m:sub>
                          </m:sSub>
                        </m:e>
                      </m:d>
                    </m:oMath>
                  </m:oMathPara>
                </a14:m>
                <a:endParaRPr lang="en-DE" sz="1100"/>
              </a:p>
            </p:txBody>
          </p:sp>
        </mc:Choice>
        <mc:Fallback xmlns="">
          <p:sp>
            <p:nvSpPr>
              <p:cNvPr id="71" name="TextBox 70">
                <a:extLst>
                  <a:ext uri="{FF2B5EF4-FFF2-40B4-BE49-F238E27FC236}">
                    <a16:creationId xmlns:a16="http://schemas.microsoft.com/office/drawing/2014/main" id="{6C7635CD-E68F-EE83-3BAF-0F576F2E026B}"/>
                  </a:ext>
                </a:extLst>
              </p:cNvPr>
              <p:cNvSpPr txBox="1">
                <a:spLocks noRot="1" noChangeAspect="1" noMove="1" noResize="1" noEditPoints="1" noAdjustHandles="1" noChangeArrowheads="1" noChangeShapeType="1" noTextEdit="1"/>
              </p:cNvSpPr>
              <p:nvPr/>
            </p:nvSpPr>
            <p:spPr>
              <a:xfrm>
                <a:off x="1812251" y="1882977"/>
                <a:ext cx="3157487" cy="418897"/>
              </a:xfrm>
              <a:prstGeom prst="rect">
                <a:avLst/>
              </a:prstGeom>
              <a:blipFill>
                <a:blip r:embed="rId11"/>
                <a:stretch>
                  <a:fillRect/>
                </a:stretch>
              </a:blipFill>
            </p:spPr>
            <p:txBody>
              <a:bodyPr/>
              <a:lstStyle/>
              <a:p>
                <a:r>
                  <a:rPr lang="en-US">
                    <a:noFill/>
                  </a:rPr>
                  <a:t> </a:t>
                </a:r>
              </a:p>
            </p:txBody>
          </p:sp>
        </mc:Fallback>
      </mc:AlternateContent>
      <p:grpSp>
        <p:nvGrpSpPr>
          <p:cNvPr id="80" name="Group 79">
            <a:extLst>
              <a:ext uri="{FF2B5EF4-FFF2-40B4-BE49-F238E27FC236}">
                <a16:creationId xmlns:a16="http://schemas.microsoft.com/office/drawing/2014/main" id="{CBD9A0C5-0AFD-D581-C7CA-3281BBF8F067}"/>
              </a:ext>
            </a:extLst>
          </p:cNvPr>
          <p:cNvGrpSpPr/>
          <p:nvPr/>
        </p:nvGrpSpPr>
        <p:grpSpPr>
          <a:xfrm>
            <a:off x="2999656" y="4089862"/>
            <a:ext cx="2742803" cy="1890196"/>
            <a:chOff x="3227039" y="4089862"/>
            <a:chExt cx="2742803" cy="1890196"/>
          </a:xfrm>
        </p:grpSpPr>
        <p:grpSp>
          <p:nvGrpSpPr>
            <p:cNvPr id="68" name="Group 67">
              <a:extLst>
                <a:ext uri="{FF2B5EF4-FFF2-40B4-BE49-F238E27FC236}">
                  <a16:creationId xmlns:a16="http://schemas.microsoft.com/office/drawing/2014/main" id="{7A671806-2D72-F56F-3273-892AB7DAFF57}"/>
                </a:ext>
              </a:extLst>
            </p:cNvPr>
            <p:cNvGrpSpPr/>
            <p:nvPr/>
          </p:nvGrpSpPr>
          <p:grpSpPr>
            <a:xfrm>
              <a:off x="3227039" y="4089862"/>
              <a:ext cx="2537036" cy="1890196"/>
              <a:chOff x="3227039" y="3454182"/>
              <a:chExt cx="2537036" cy="1890196"/>
            </a:xfrm>
          </p:grpSpPr>
          <p:sp>
            <p:nvSpPr>
              <p:cNvPr id="21" name="Rectangle 20">
                <a:extLst>
                  <a:ext uri="{FF2B5EF4-FFF2-40B4-BE49-F238E27FC236}">
                    <a16:creationId xmlns:a16="http://schemas.microsoft.com/office/drawing/2014/main" id="{5055928D-D9CA-4A94-FAD8-47B874002E52}"/>
                  </a:ext>
                </a:extLst>
              </p:cNvPr>
              <p:cNvSpPr/>
              <p:nvPr/>
            </p:nvSpPr>
            <p:spPr>
              <a:xfrm>
                <a:off x="4023425" y="4038762"/>
                <a:ext cx="914400" cy="914400"/>
              </a:xfrm>
              <a:prstGeom prst="rect">
                <a:avLst/>
              </a:prstGeom>
              <a:ln>
                <a:solidFill>
                  <a:schemeClr val="tx1"/>
                </a:solidFill>
              </a:ln>
              <a:scene3d>
                <a:camera prst="obliqueTopRight"/>
                <a:lightRig rig="threePt" dir="t"/>
              </a:scene3d>
              <a:sp3d extrusionH="254000">
                <a:extrusionClr>
                  <a:schemeClr val="accent1"/>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sz="2000"/>
              </a:p>
            </p:txBody>
          </p:sp>
          <p:cxnSp>
            <p:nvCxnSpPr>
              <p:cNvPr id="25" name="Straight Arrow Connector 24">
                <a:extLst>
                  <a:ext uri="{FF2B5EF4-FFF2-40B4-BE49-F238E27FC236}">
                    <a16:creationId xmlns:a16="http://schemas.microsoft.com/office/drawing/2014/main" id="{46A4172C-2F02-7372-1F23-C7FC14B2C0D3}"/>
                  </a:ext>
                </a:extLst>
              </p:cNvPr>
              <p:cNvCxnSpPr>
                <a:stCxn id="21" idx="3"/>
              </p:cNvCxnSpPr>
              <p:nvPr/>
            </p:nvCxnSpPr>
            <p:spPr>
              <a:xfrm>
                <a:off x="4937825" y="4495962"/>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803ED202-DEE1-D3C4-12DC-8889530C5C5B}"/>
                  </a:ext>
                </a:extLst>
              </p:cNvPr>
              <p:cNvCxnSpPr>
                <a:cxnSpLocks/>
                <a:stCxn id="21" idx="1"/>
              </p:cNvCxnSpPr>
              <p:nvPr/>
            </p:nvCxnSpPr>
            <p:spPr>
              <a:xfrm flipH="1">
                <a:off x="3663425" y="4495962"/>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4D03EEB-5E53-EA0C-7E27-D3EF1C3D6258}"/>
                  </a:ext>
                </a:extLst>
              </p:cNvPr>
              <p:cNvCxnSpPr>
                <a:cxnSpLocks/>
                <a:stCxn id="21" idx="0"/>
              </p:cNvCxnSpPr>
              <p:nvPr/>
            </p:nvCxnSpPr>
            <p:spPr>
              <a:xfrm flipV="1">
                <a:off x="4480625" y="3682938"/>
                <a:ext cx="0" cy="35582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F97A8018-3DD8-9676-8B66-EFB64D634937}"/>
                  </a:ext>
                </a:extLst>
              </p:cNvPr>
              <p:cNvCxnSpPr>
                <a:cxnSpLocks/>
                <a:stCxn id="21" idx="2"/>
              </p:cNvCxnSpPr>
              <p:nvPr/>
            </p:nvCxnSpPr>
            <p:spPr>
              <a:xfrm>
                <a:off x="4480625" y="4953162"/>
                <a:ext cx="0" cy="35999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8C60617C-2307-76C7-B8AF-36AE39C2F848}"/>
                      </a:ext>
                    </a:extLst>
                  </p:cNvPr>
                  <p:cNvSpPr txBox="1"/>
                  <p:nvPr/>
                </p:nvSpPr>
                <p:spPr>
                  <a:xfrm>
                    <a:off x="5148650" y="4140680"/>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𝒚𝒚</m:t>
                              </m:r>
                            </m:sub>
                          </m:sSub>
                        </m:oMath>
                      </m:oMathPara>
                    </a14:m>
                    <a:endParaRPr lang="en-DE" sz="1400"/>
                  </a:p>
                </p:txBody>
              </p:sp>
            </mc:Choice>
            <mc:Fallback xmlns="">
              <p:sp>
                <p:nvSpPr>
                  <p:cNvPr id="43" name="TextBox 42">
                    <a:extLst>
                      <a:ext uri="{FF2B5EF4-FFF2-40B4-BE49-F238E27FC236}">
                        <a16:creationId xmlns:a16="http://schemas.microsoft.com/office/drawing/2014/main" id="{8C60617C-2307-76C7-B8AF-36AE39C2F848}"/>
                      </a:ext>
                    </a:extLst>
                  </p:cNvPr>
                  <p:cNvSpPr txBox="1">
                    <a:spLocks noRot="1" noChangeAspect="1" noMove="1" noResize="1" noEditPoints="1" noAdjustHandles="1" noChangeArrowheads="1" noChangeShapeType="1" noTextEdit="1"/>
                  </p:cNvSpPr>
                  <p:nvPr/>
                </p:nvSpPr>
                <p:spPr>
                  <a:xfrm>
                    <a:off x="5148650" y="4140680"/>
                    <a:ext cx="615425" cy="327526"/>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EB54E95C-AEF3-4F7F-3D52-EE78C122DC93}"/>
                      </a:ext>
                    </a:extLst>
                  </p:cNvPr>
                  <p:cNvSpPr txBox="1"/>
                  <p:nvPr/>
                </p:nvSpPr>
                <p:spPr>
                  <a:xfrm>
                    <a:off x="3227039" y="4488251"/>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𝒚𝒚</m:t>
                              </m:r>
                            </m:sub>
                          </m:sSub>
                        </m:oMath>
                      </m:oMathPara>
                    </a14:m>
                    <a:endParaRPr lang="en-DE" sz="1400"/>
                  </a:p>
                </p:txBody>
              </p:sp>
            </mc:Choice>
            <mc:Fallback xmlns="">
              <p:sp>
                <p:nvSpPr>
                  <p:cNvPr id="44" name="TextBox 43">
                    <a:extLst>
                      <a:ext uri="{FF2B5EF4-FFF2-40B4-BE49-F238E27FC236}">
                        <a16:creationId xmlns:a16="http://schemas.microsoft.com/office/drawing/2014/main" id="{EB54E95C-AEF3-4F7F-3D52-EE78C122DC93}"/>
                      </a:ext>
                    </a:extLst>
                  </p:cNvPr>
                  <p:cNvSpPr txBox="1">
                    <a:spLocks noRot="1" noChangeAspect="1" noMove="1" noResize="1" noEditPoints="1" noAdjustHandles="1" noChangeArrowheads="1" noChangeShapeType="1" noTextEdit="1"/>
                  </p:cNvSpPr>
                  <p:nvPr/>
                </p:nvSpPr>
                <p:spPr>
                  <a:xfrm>
                    <a:off x="3227039" y="4488251"/>
                    <a:ext cx="615425" cy="327526"/>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714B46B3-49A9-9238-351F-EB0A42D01362}"/>
                      </a:ext>
                    </a:extLst>
                  </p:cNvPr>
                  <p:cNvSpPr txBox="1"/>
                  <p:nvPr/>
                </p:nvSpPr>
                <p:spPr>
                  <a:xfrm>
                    <a:off x="4462850" y="5036601"/>
                    <a:ext cx="6154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𝒙𝒙</m:t>
                              </m:r>
                            </m:sub>
                          </m:sSub>
                        </m:oMath>
                      </m:oMathPara>
                    </a14:m>
                    <a:endParaRPr lang="en-DE" sz="1400"/>
                  </a:p>
                </p:txBody>
              </p:sp>
            </mc:Choice>
            <mc:Fallback xmlns="">
              <p:sp>
                <p:nvSpPr>
                  <p:cNvPr id="45" name="TextBox 44">
                    <a:extLst>
                      <a:ext uri="{FF2B5EF4-FFF2-40B4-BE49-F238E27FC236}">
                        <a16:creationId xmlns:a16="http://schemas.microsoft.com/office/drawing/2014/main" id="{714B46B3-49A9-9238-351F-EB0A42D01362}"/>
                      </a:ext>
                    </a:extLst>
                  </p:cNvPr>
                  <p:cNvSpPr txBox="1">
                    <a:spLocks noRot="1" noChangeAspect="1" noMove="1" noResize="1" noEditPoints="1" noAdjustHandles="1" noChangeArrowheads="1" noChangeShapeType="1" noTextEdit="1"/>
                  </p:cNvSpPr>
                  <p:nvPr/>
                </p:nvSpPr>
                <p:spPr>
                  <a:xfrm>
                    <a:off x="4462850" y="5036601"/>
                    <a:ext cx="615425" cy="307777"/>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81A3A5F0-96C2-B79C-B039-1FED5CD9C544}"/>
                      </a:ext>
                    </a:extLst>
                  </p:cNvPr>
                  <p:cNvSpPr txBox="1"/>
                  <p:nvPr/>
                </p:nvSpPr>
                <p:spPr>
                  <a:xfrm>
                    <a:off x="3853315" y="3454182"/>
                    <a:ext cx="6154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𝒙𝒙</m:t>
                              </m:r>
                            </m:sub>
                          </m:sSub>
                        </m:oMath>
                      </m:oMathPara>
                    </a14:m>
                    <a:endParaRPr lang="en-DE" sz="1400"/>
                  </a:p>
                </p:txBody>
              </p:sp>
            </mc:Choice>
            <mc:Fallback xmlns="">
              <p:sp>
                <p:nvSpPr>
                  <p:cNvPr id="46" name="TextBox 45">
                    <a:extLst>
                      <a:ext uri="{FF2B5EF4-FFF2-40B4-BE49-F238E27FC236}">
                        <a16:creationId xmlns:a16="http://schemas.microsoft.com/office/drawing/2014/main" id="{81A3A5F0-96C2-B79C-B039-1FED5CD9C544}"/>
                      </a:ext>
                    </a:extLst>
                  </p:cNvPr>
                  <p:cNvSpPr txBox="1">
                    <a:spLocks noRot="1" noChangeAspect="1" noMove="1" noResize="1" noEditPoints="1" noAdjustHandles="1" noChangeArrowheads="1" noChangeShapeType="1" noTextEdit="1"/>
                  </p:cNvSpPr>
                  <p:nvPr/>
                </p:nvSpPr>
                <p:spPr>
                  <a:xfrm>
                    <a:off x="3853315" y="3454182"/>
                    <a:ext cx="615425" cy="307777"/>
                  </a:xfrm>
                  <a:prstGeom prst="rect">
                    <a:avLst/>
                  </a:prstGeom>
                  <a:blipFill>
                    <a:blip r:embed="rId14"/>
                    <a:stretch>
                      <a:fillRect/>
                    </a:stretch>
                  </a:blipFill>
                </p:spPr>
                <p:txBody>
                  <a:bodyPr/>
                  <a:lstStyle/>
                  <a:p>
                    <a:r>
                      <a:rPr lang="en-US">
                        <a:noFill/>
                      </a:rPr>
                      <a:t> </a:t>
                    </a:r>
                  </a:p>
                </p:txBody>
              </p:sp>
            </mc:Fallback>
          </mc:AlternateContent>
          <p:cxnSp>
            <p:nvCxnSpPr>
              <p:cNvPr id="47" name="Straight Arrow Connector 46">
                <a:extLst>
                  <a:ext uri="{FF2B5EF4-FFF2-40B4-BE49-F238E27FC236}">
                    <a16:creationId xmlns:a16="http://schemas.microsoft.com/office/drawing/2014/main" id="{812E4792-5567-B651-3E55-00D1CA9D2AD7}"/>
                  </a:ext>
                </a:extLst>
              </p:cNvPr>
              <p:cNvCxnSpPr/>
              <p:nvPr/>
            </p:nvCxnSpPr>
            <p:spPr>
              <a:xfrm>
                <a:off x="4577825" y="3981706"/>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a:extLst>
                  <a:ext uri="{FF2B5EF4-FFF2-40B4-BE49-F238E27FC236}">
                    <a16:creationId xmlns:a16="http://schemas.microsoft.com/office/drawing/2014/main" id="{64C55E66-3D5F-EC84-D485-56168836560B}"/>
                  </a:ext>
                </a:extLst>
              </p:cNvPr>
              <p:cNvCxnSpPr>
                <a:cxnSpLocks/>
              </p:cNvCxnSpPr>
              <p:nvPr/>
            </p:nvCxnSpPr>
            <p:spPr>
              <a:xfrm rot="5400000">
                <a:off x="3755760" y="4769763"/>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B354D4EB-E5F0-94EB-8128-64057D6861EE}"/>
                  </a:ext>
                </a:extLst>
              </p:cNvPr>
              <p:cNvCxnSpPr>
                <a:cxnSpLocks/>
              </p:cNvCxnSpPr>
              <p:nvPr/>
            </p:nvCxnSpPr>
            <p:spPr>
              <a:xfrm rot="10800000">
                <a:off x="4023425" y="5015651"/>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B6E0B966-ABC6-1F7E-B500-A7FDB2A34B9C}"/>
                  </a:ext>
                </a:extLst>
              </p:cNvPr>
              <p:cNvCxnSpPr>
                <a:cxnSpLocks/>
              </p:cNvCxnSpPr>
              <p:nvPr/>
            </p:nvCxnSpPr>
            <p:spPr>
              <a:xfrm rot="16200000">
                <a:off x="4835880" y="4247417"/>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683EE3F3-9D92-6E32-02CE-7A2805322D72}"/>
                      </a:ext>
                    </a:extLst>
                  </p:cNvPr>
                  <p:cNvSpPr txBox="1"/>
                  <p:nvPr/>
                </p:nvSpPr>
                <p:spPr>
                  <a:xfrm>
                    <a:off x="4839764" y="3737976"/>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smtClean="0">
                                  <a:solidFill>
                                    <a:srgbClr val="000000"/>
                                  </a:solidFill>
                                  <a:latin typeface="Cambria Math" panose="02040503050406030204" pitchFamily="18" charset="0"/>
                                  <a:ea typeface="Cambria Math" panose="02040503050406030204" pitchFamily="18" charset="0"/>
                                </a:rPr>
                                <m:t>𝝉</m:t>
                              </m:r>
                            </m:e>
                            <m:sub>
                              <m:r>
                                <a:rPr lang="en-DE" sz="1400" b="1" i="1" smtClean="0">
                                  <a:solidFill>
                                    <a:srgbClr val="000000"/>
                                  </a:solidFill>
                                  <a:latin typeface="Cambria Math" panose="02040503050406030204" pitchFamily="18" charset="0"/>
                                  <a:ea typeface="Cambria Math" panose="02040503050406030204" pitchFamily="18" charset="0"/>
                                </a:rPr>
                                <m:t>𝒙𝒚</m:t>
                              </m:r>
                            </m:sub>
                          </m:sSub>
                        </m:oMath>
                      </m:oMathPara>
                    </a14:m>
                    <a:endParaRPr lang="en-DE" sz="1400"/>
                  </a:p>
                </p:txBody>
              </p:sp>
            </mc:Choice>
            <mc:Fallback xmlns="">
              <p:sp>
                <p:nvSpPr>
                  <p:cNvPr id="51" name="TextBox 50">
                    <a:extLst>
                      <a:ext uri="{FF2B5EF4-FFF2-40B4-BE49-F238E27FC236}">
                        <a16:creationId xmlns:a16="http://schemas.microsoft.com/office/drawing/2014/main" id="{683EE3F3-9D92-6E32-02CE-7A2805322D72}"/>
                      </a:ext>
                    </a:extLst>
                  </p:cNvPr>
                  <p:cNvSpPr txBox="1">
                    <a:spLocks noRot="1" noChangeAspect="1" noMove="1" noResize="1" noEditPoints="1" noAdjustHandles="1" noChangeArrowheads="1" noChangeShapeType="1" noTextEdit="1"/>
                  </p:cNvSpPr>
                  <p:nvPr/>
                </p:nvSpPr>
                <p:spPr>
                  <a:xfrm>
                    <a:off x="4839764" y="3737976"/>
                    <a:ext cx="615425" cy="327526"/>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8588DA75-85A2-B207-18CE-A1BE881638F1}"/>
                      </a:ext>
                    </a:extLst>
                  </p:cNvPr>
                  <p:cNvSpPr txBox="1"/>
                  <p:nvPr/>
                </p:nvSpPr>
                <p:spPr>
                  <a:xfrm>
                    <a:off x="3570201" y="4925921"/>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smtClean="0">
                                  <a:solidFill>
                                    <a:srgbClr val="000000"/>
                                  </a:solidFill>
                                  <a:latin typeface="Cambria Math" panose="02040503050406030204" pitchFamily="18" charset="0"/>
                                  <a:ea typeface="Cambria Math" panose="02040503050406030204" pitchFamily="18" charset="0"/>
                                </a:rPr>
                                <m:t>𝝉</m:t>
                              </m:r>
                            </m:e>
                            <m:sub>
                              <m:r>
                                <a:rPr lang="en-DE" sz="1400" b="1" i="1" smtClean="0">
                                  <a:solidFill>
                                    <a:srgbClr val="000000"/>
                                  </a:solidFill>
                                  <a:latin typeface="Cambria Math" panose="02040503050406030204" pitchFamily="18" charset="0"/>
                                  <a:ea typeface="Cambria Math" panose="02040503050406030204" pitchFamily="18" charset="0"/>
                                </a:rPr>
                                <m:t>𝒙𝒚</m:t>
                              </m:r>
                            </m:sub>
                          </m:sSub>
                        </m:oMath>
                      </m:oMathPara>
                    </a14:m>
                    <a:endParaRPr lang="en-DE" sz="1400"/>
                  </a:p>
                </p:txBody>
              </p:sp>
            </mc:Choice>
            <mc:Fallback xmlns="">
              <p:sp>
                <p:nvSpPr>
                  <p:cNvPr id="52" name="TextBox 51">
                    <a:extLst>
                      <a:ext uri="{FF2B5EF4-FFF2-40B4-BE49-F238E27FC236}">
                        <a16:creationId xmlns:a16="http://schemas.microsoft.com/office/drawing/2014/main" id="{8588DA75-85A2-B207-18CE-A1BE881638F1}"/>
                      </a:ext>
                    </a:extLst>
                  </p:cNvPr>
                  <p:cNvSpPr txBox="1">
                    <a:spLocks noRot="1" noChangeAspect="1" noMove="1" noResize="1" noEditPoints="1" noAdjustHandles="1" noChangeArrowheads="1" noChangeShapeType="1" noTextEdit="1"/>
                  </p:cNvSpPr>
                  <p:nvPr/>
                </p:nvSpPr>
                <p:spPr>
                  <a:xfrm>
                    <a:off x="3570201" y="4925921"/>
                    <a:ext cx="615425" cy="327526"/>
                  </a:xfrm>
                  <a:prstGeom prst="rect">
                    <a:avLst/>
                  </a:prstGeom>
                  <a:blipFill>
                    <a:blip r:embed="rId15"/>
                    <a:stretch>
                      <a:fillRect/>
                    </a:stretch>
                  </a:blipFill>
                </p:spPr>
                <p:txBody>
                  <a:bodyPr/>
                  <a:lstStyle/>
                  <a:p>
                    <a:r>
                      <a:rPr lang="en-US">
                        <a:noFill/>
                      </a:rPr>
                      <a:t> </a:t>
                    </a:r>
                  </a:p>
                </p:txBody>
              </p:sp>
            </mc:Fallback>
          </mc:AlternateContent>
        </p:grpSp>
        <p:cxnSp>
          <p:nvCxnSpPr>
            <p:cNvPr id="73" name="Straight Arrow Connector 72">
              <a:extLst>
                <a:ext uri="{FF2B5EF4-FFF2-40B4-BE49-F238E27FC236}">
                  <a16:creationId xmlns:a16="http://schemas.microsoft.com/office/drawing/2014/main" id="{F14CF617-CF62-761E-39EF-5BD1B42174DB}"/>
                </a:ext>
              </a:extLst>
            </p:cNvPr>
            <p:cNvCxnSpPr>
              <a:cxnSpLocks/>
            </p:cNvCxnSpPr>
            <p:nvPr/>
          </p:nvCxnSpPr>
          <p:spPr>
            <a:xfrm flipV="1">
              <a:off x="5076424" y="5492864"/>
              <a:ext cx="156400" cy="137474"/>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FB14AF87-5907-9805-9342-AA6FFC5CBE04}"/>
                    </a:ext>
                  </a:extLst>
                </p:cNvPr>
                <p:cNvSpPr txBox="1"/>
                <p:nvPr/>
              </p:nvSpPr>
              <p:spPr>
                <a:xfrm>
                  <a:off x="5147476" y="5446943"/>
                  <a:ext cx="822366"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FF0000"/>
                                </a:solidFill>
                                <a:latin typeface="Cambria Math" panose="02040503050406030204" pitchFamily="18" charset="0"/>
                              </a:rPr>
                            </m:ctrlPr>
                          </m:sSubPr>
                          <m:e>
                            <m:r>
                              <a:rPr lang="en-DE" sz="1400" b="1" i="1">
                                <a:solidFill>
                                  <a:srgbClr val="FF0000"/>
                                </a:solidFill>
                                <a:latin typeface="Cambria Math" panose="02040503050406030204" pitchFamily="18" charset="0"/>
                                <a:ea typeface="Cambria Math" panose="02040503050406030204" pitchFamily="18" charset="0"/>
                              </a:rPr>
                              <m:t>𝝈</m:t>
                            </m:r>
                          </m:e>
                          <m:sub>
                            <m:r>
                              <a:rPr lang="en-DE" sz="1400" b="1" i="1" smtClean="0">
                                <a:solidFill>
                                  <a:srgbClr val="FF0000"/>
                                </a:solidFill>
                                <a:latin typeface="Cambria Math" panose="02040503050406030204" pitchFamily="18" charset="0"/>
                                <a:ea typeface="Cambria Math" panose="02040503050406030204" pitchFamily="18" charset="0"/>
                              </a:rPr>
                              <m:t>𝒛𝒛</m:t>
                            </m:r>
                          </m:sub>
                        </m:sSub>
                        <m:r>
                          <a:rPr lang="en-DE" sz="1400" b="1" i="1" smtClean="0">
                            <a:solidFill>
                              <a:srgbClr val="FF0000"/>
                            </a:solidFill>
                            <a:latin typeface="Cambria Math" panose="02040503050406030204" pitchFamily="18" charset="0"/>
                            <a:ea typeface="Cambria Math" panose="02040503050406030204" pitchFamily="18" charset="0"/>
                          </a:rPr>
                          <m:t>=</m:t>
                        </m:r>
                        <m:r>
                          <a:rPr lang="en-DE" sz="1400" b="1" i="1" smtClean="0">
                            <a:solidFill>
                              <a:srgbClr val="FF0000"/>
                            </a:solidFill>
                            <a:latin typeface="Cambria Math" panose="02040503050406030204" pitchFamily="18" charset="0"/>
                            <a:ea typeface="Cambria Math" panose="02040503050406030204" pitchFamily="18" charset="0"/>
                          </a:rPr>
                          <m:t>𝟎</m:t>
                        </m:r>
                      </m:oMath>
                    </m:oMathPara>
                  </a14:m>
                  <a:endParaRPr lang="en-DE" sz="1400">
                    <a:solidFill>
                      <a:srgbClr val="FF0000"/>
                    </a:solidFill>
                  </a:endParaRPr>
                </a:p>
              </p:txBody>
            </p:sp>
          </mc:Choice>
          <mc:Fallback xmlns="">
            <p:sp>
              <p:nvSpPr>
                <p:cNvPr id="76" name="TextBox 75">
                  <a:extLst>
                    <a:ext uri="{FF2B5EF4-FFF2-40B4-BE49-F238E27FC236}">
                      <a16:creationId xmlns:a16="http://schemas.microsoft.com/office/drawing/2014/main" id="{FB14AF87-5907-9805-9342-AA6FFC5CBE04}"/>
                    </a:ext>
                  </a:extLst>
                </p:cNvPr>
                <p:cNvSpPr txBox="1">
                  <a:spLocks noRot="1" noChangeAspect="1" noMove="1" noResize="1" noEditPoints="1" noAdjustHandles="1" noChangeArrowheads="1" noChangeShapeType="1" noTextEdit="1"/>
                </p:cNvSpPr>
                <p:nvPr/>
              </p:nvSpPr>
              <p:spPr>
                <a:xfrm>
                  <a:off x="5147476" y="5446943"/>
                  <a:ext cx="822366" cy="307777"/>
                </a:xfrm>
                <a:prstGeom prst="rect">
                  <a:avLst/>
                </a:prstGeom>
                <a:blipFill>
                  <a:blip r:embed="rId16"/>
                  <a:stretch>
                    <a:fillRect/>
                  </a:stretch>
                </a:blipFill>
              </p:spPr>
              <p:txBody>
                <a:bodyPr/>
                <a:lstStyle/>
                <a:p>
                  <a:r>
                    <a:rPr lang="en-US">
                      <a:noFill/>
                    </a:rPr>
                    <a:t> </a:t>
                  </a:r>
                </a:p>
              </p:txBody>
            </p:sp>
          </mc:Fallback>
        </mc:AlternateContent>
      </p:grpSp>
      <p:grpSp>
        <p:nvGrpSpPr>
          <p:cNvPr id="81" name="Group 80">
            <a:extLst>
              <a:ext uri="{FF2B5EF4-FFF2-40B4-BE49-F238E27FC236}">
                <a16:creationId xmlns:a16="http://schemas.microsoft.com/office/drawing/2014/main" id="{FFFC72A8-7E64-A385-64E8-316881BDE9FE}"/>
              </a:ext>
            </a:extLst>
          </p:cNvPr>
          <p:cNvGrpSpPr/>
          <p:nvPr/>
        </p:nvGrpSpPr>
        <p:grpSpPr>
          <a:xfrm>
            <a:off x="8400256" y="4089862"/>
            <a:ext cx="3236757" cy="1890196"/>
            <a:chOff x="8627856" y="4089862"/>
            <a:chExt cx="3236757" cy="1890196"/>
          </a:xfrm>
        </p:grpSpPr>
        <p:grpSp>
          <p:nvGrpSpPr>
            <p:cNvPr id="67" name="Group 66">
              <a:extLst>
                <a:ext uri="{FF2B5EF4-FFF2-40B4-BE49-F238E27FC236}">
                  <a16:creationId xmlns:a16="http://schemas.microsoft.com/office/drawing/2014/main" id="{6A41D985-82F7-AF1D-5C9E-20A4BC8885CD}"/>
                </a:ext>
              </a:extLst>
            </p:cNvPr>
            <p:cNvGrpSpPr/>
            <p:nvPr/>
          </p:nvGrpSpPr>
          <p:grpSpPr>
            <a:xfrm>
              <a:off x="8627856" y="4089862"/>
              <a:ext cx="2454109" cy="1890196"/>
              <a:chOff x="8627856" y="3454182"/>
              <a:chExt cx="2454109" cy="1890196"/>
            </a:xfrm>
          </p:grpSpPr>
          <p:sp>
            <p:nvSpPr>
              <p:cNvPr id="22" name="Rectangle 21">
                <a:extLst>
                  <a:ext uri="{FF2B5EF4-FFF2-40B4-BE49-F238E27FC236}">
                    <a16:creationId xmlns:a16="http://schemas.microsoft.com/office/drawing/2014/main" id="{E180FAAA-2498-C29A-9A6C-D0E584730299}"/>
                  </a:ext>
                </a:extLst>
              </p:cNvPr>
              <p:cNvSpPr/>
              <p:nvPr/>
            </p:nvSpPr>
            <p:spPr>
              <a:xfrm>
                <a:off x="9444359" y="4038762"/>
                <a:ext cx="914400" cy="914400"/>
              </a:xfrm>
              <a:prstGeom prst="rect">
                <a:avLst/>
              </a:prstGeom>
              <a:ln>
                <a:solidFill>
                  <a:schemeClr val="tx1"/>
                </a:solidFill>
              </a:ln>
              <a:scene3d>
                <a:camera prst="obliqueTopRight"/>
                <a:lightRig rig="threePt" dir="t"/>
              </a:scene3d>
              <a:sp3d extrusionH="6350000">
                <a:extrusionClr>
                  <a:schemeClr val="accent1"/>
                </a:extrusion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sz="2000"/>
              </a:p>
            </p:txBody>
          </p:sp>
          <p:cxnSp>
            <p:nvCxnSpPr>
              <p:cNvPr id="53" name="Straight Arrow Connector 52">
                <a:extLst>
                  <a:ext uri="{FF2B5EF4-FFF2-40B4-BE49-F238E27FC236}">
                    <a16:creationId xmlns:a16="http://schemas.microsoft.com/office/drawing/2014/main" id="{2AAB0ED6-45B3-8581-9B77-212CB47BF54C}"/>
                  </a:ext>
                </a:extLst>
              </p:cNvPr>
              <p:cNvCxnSpPr/>
              <p:nvPr/>
            </p:nvCxnSpPr>
            <p:spPr>
              <a:xfrm>
                <a:off x="10338642" y="4495962"/>
                <a:ext cx="360000" cy="0"/>
              </a:xfrm>
              <a:prstGeom prst="straightConnector1">
                <a:avLst/>
              </a:prstGeom>
              <a:ln w="19050">
                <a:solidFill>
                  <a:schemeClr val="bg1"/>
                </a:solidFill>
                <a:tailEnd type="triangle"/>
              </a:ln>
            </p:spPr>
            <p:style>
              <a:lnRef idx="1">
                <a:schemeClr val="dk1"/>
              </a:lnRef>
              <a:fillRef idx="0">
                <a:schemeClr val="dk1"/>
              </a:fillRef>
              <a:effectRef idx="0">
                <a:schemeClr val="dk1"/>
              </a:effectRef>
              <a:fontRef idx="minor">
                <a:schemeClr val="tx1"/>
              </a:fontRef>
            </p:style>
          </p:cxnSp>
          <p:cxnSp>
            <p:nvCxnSpPr>
              <p:cNvPr id="54" name="Straight Arrow Connector 53">
                <a:extLst>
                  <a:ext uri="{FF2B5EF4-FFF2-40B4-BE49-F238E27FC236}">
                    <a16:creationId xmlns:a16="http://schemas.microsoft.com/office/drawing/2014/main" id="{F0BCAE70-9EC0-CC46-69C6-95BC91722FF4}"/>
                  </a:ext>
                </a:extLst>
              </p:cNvPr>
              <p:cNvCxnSpPr>
                <a:cxnSpLocks/>
              </p:cNvCxnSpPr>
              <p:nvPr/>
            </p:nvCxnSpPr>
            <p:spPr>
              <a:xfrm flipH="1">
                <a:off x="9064242" y="4495962"/>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55" name="Straight Arrow Connector 54">
                <a:extLst>
                  <a:ext uri="{FF2B5EF4-FFF2-40B4-BE49-F238E27FC236}">
                    <a16:creationId xmlns:a16="http://schemas.microsoft.com/office/drawing/2014/main" id="{A9357805-DD84-6C66-2AD0-2288C6A8FAD6}"/>
                  </a:ext>
                </a:extLst>
              </p:cNvPr>
              <p:cNvCxnSpPr>
                <a:cxnSpLocks/>
              </p:cNvCxnSpPr>
              <p:nvPr/>
            </p:nvCxnSpPr>
            <p:spPr>
              <a:xfrm flipV="1">
                <a:off x="9881442" y="3682938"/>
                <a:ext cx="0" cy="35582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56" name="Straight Arrow Connector 55">
                <a:extLst>
                  <a:ext uri="{FF2B5EF4-FFF2-40B4-BE49-F238E27FC236}">
                    <a16:creationId xmlns:a16="http://schemas.microsoft.com/office/drawing/2014/main" id="{7F2F8B95-BBE0-7D9F-6D25-CFE7770B05B5}"/>
                  </a:ext>
                </a:extLst>
              </p:cNvPr>
              <p:cNvCxnSpPr>
                <a:cxnSpLocks/>
              </p:cNvCxnSpPr>
              <p:nvPr/>
            </p:nvCxnSpPr>
            <p:spPr>
              <a:xfrm>
                <a:off x="9881442" y="4953162"/>
                <a:ext cx="0" cy="35999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0B7FB775-2B11-D94F-108F-9609CD32D08C}"/>
                      </a:ext>
                    </a:extLst>
                  </p:cNvPr>
                  <p:cNvSpPr txBox="1"/>
                  <p:nvPr/>
                </p:nvSpPr>
                <p:spPr>
                  <a:xfrm>
                    <a:off x="10466540" y="4140680"/>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chemeClr val="bg1"/>
                                  </a:solidFill>
                                  <a:latin typeface="Cambria Math" panose="02040503050406030204" pitchFamily="18" charset="0"/>
                                </a:rPr>
                              </m:ctrlPr>
                            </m:sSubPr>
                            <m:e>
                              <m:r>
                                <a:rPr lang="en-DE" sz="1400" b="1" i="1">
                                  <a:solidFill>
                                    <a:schemeClr val="bg1"/>
                                  </a:solidFill>
                                  <a:latin typeface="Cambria Math" panose="02040503050406030204" pitchFamily="18" charset="0"/>
                                  <a:ea typeface="Cambria Math" panose="02040503050406030204" pitchFamily="18" charset="0"/>
                                </a:rPr>
                                <m:t>𝝈</m:t>
                              </m:r>
                            </m:e>
                            <m:sub>
                              <m:r>
                                <a:rPr lang="en-DE" sz="1400" b="1" i="1" smtClean="0">
                                  <a:solidFill>
                                    <a:schemeClr val="bg1"/>
                                  </a:solidFill>
                                  <a:latin typeface="Cambria Math" panose="02040503050406030204" pitchFamily="18" charset="0"/>
                                  <a:ea typeface="Cambria Math" panose="02040503050406030204" pitchFamily="18" charset="0"/>
                                </a:rPr>
                                <m:t>𝒚𝒚</m:t>
                              </m:r>
                            </m:sub>
                          </m:sSub>
                        </m:oMath>
                      </m:oMathPara>
                    </a14:m>
                    <a:endParaRPr lang="en-DE" sz="1400">
                      <a:solidFill>
                        <a:schemeClr val="bg1"/>
                      </a:solidFill>
                    </a:endParaRPr>
                  </a:p>
                </p:txBody>
              </p:sp>
            </mc:Choice>
            <mc:Fallback xmlns="">
              <p:sp>
                <p:nvSpPr>
                  <p:cNvPr id="57" name="TextBox 56">
                    <a:extLst>
                      <a:ext uri="{FF2B5EF4-FFF2-40B4-BE49-F238E27FC236}">
                        <a16:creationId xmlns:a16="http://schemas.microsoft.com/office/drawing/2014/main" id="{0B7FB775-2B11-D94F-108F-9609CD32D08C}"/>
                      </a:ext>
                    </a:extLst>
                  </p:cNvPr>
                  <p:cNvSpPr txBox="1">
                    <a:spLocks noRot="1" noChangeAspect="1" noMove="1" noResize="1" noEditPoints="1" noAdjustHandles="1" noChangeArrowheads="1" noChangeShapeType="1" noTextEdit="1"/>
                  </p:cNvSpPr>
                  <p:nvPr/>
                </p:nvSpPr>
                <p:spPr>
                  <a:xfrm>
                    <a:off x="10466540" y="4140680"/>
                    <a:ext cx="615425" cy="327526"/>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40F982B6-9EAB-30E7-5E58-B6824DB12F3A}"/>
                      </a:ext>
                    </a:extLst>
                  </p:cNvPr>
                  <p:cNvSpPr txBox="1"/>
                  <p:nvPr/>
                </p:nvSpPr>
                <p:spPr>
                  <a:xfrm>
                    <a:off x="8627856" y="4488251"/>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𝒚𝒚</m:t>
                              </m:r>
                            </m:sub>
                          </m:sSub>
                        </m:oMath>
                      </m:oMathPara>
                    </a14:m>
                    <a:endParaRPr lang="en-DE" sz="1400"/>
                  </a:p>
                </p:txBody>
              </p:sp>
            </mc:Choice>
            <mc:Fallback xmlns="">
              <p:sp>
                <p:nvSpPr>
                  <p:cNvPr id="58" name="TextBox 57">
                    <a:extLst>
                      <a:ext uri="{FF2B5EF4-FFF2-40B4-BE49-F238E27FC236}">
                        <a16:creationId xmlns:a16="http://schemas.microsoft.com/office/drawing/2014/main" id="{40F982B6-9EAB-30E7-5E58-B6824DB12F3A}"/>
                      </a:ext>
                    </a:extLst>
                  </p:cNvPr>
                  <p:cNvSpPr txBox="1">
                    <a:spLocks noRot="1" noChangeAspect="1" noMove="1" noResize="1" noEditPoints="1" noAdjustHandles="1" noChangeArrowheads="1" noChangeShapeType="1" noTextEdit="1"/>
                  </p:cNvSpPr>
                  <p:nvPr/>
                </p:nvSpPr>
                <p:spPr>
                  <a:xfrm>
                    <a:off x="8627856" y="4488251"/>
                    <a:ext cx="615425" cy="327526"/>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E453C139-85B7-3D49-BFA8-A1E55EF17451}"/>
                      </a:ext>
                    </a:extLst>
                  </p:cNvPr>
                  <p:cNvSpPr txBox="1"/>
                  <p:nvPr/>
                </p:nvSpPr>
                <p:spPr>
                  <a:xfrm>
                    <a:off x="9863667" y="5036601"/>
                    <a:ext cx="6154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𝒙𝒙</m:t>
                              </m:r>
                            </m:sub>
                          </m:sSub>
                        </m:oMath>
                      </m:oMathPara>
                    </a14:m>
                    <a:endParaRPr lang="en-DE" sz="1400"/>
                  </a:p>
                </p:txBody>
              </p:sp>
            </mc:Choice>
            <mc:Fallback xmlns="">
              <p:sp>
                <p:nvSpPr>
                  <p:cNvPr id="59" name="TextBox 58">
                    <a:extLst>
                      <a:ext uri="{FF2B5EF4-FFF2-40B4-BE49-F238E27FC236}">
                        <a16:creationId xmlns:a16="http://schemas.microsoft.com/office/drawing/2014/main" id="{E453C139-85B7-3D49-BFA8-A1E55EF17451}"/>
                      </a:ext>
                    </a:extLst>
                  </p:cNvPr>
                  <p:cNvSpPr txBox="1">
                    <a:spLocks noRot="1" noChangeAspect="1" noMove="1" noResize="1" noEditPoints="1" noAdjustHandles="1" noChangeArrowheads="1" noChangeShapeType="1" noTextEdit="1"/>
                  </p:cNvSpPr>
                  <p:nvPr/>
                </p:nvSpPr>
                <p:spPr>
                  <a:xfrm>
                    <a:off x="9863667" y="5036601"/>
                    <a:ext cx="615425" cy="307777"/>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03946F6-093C-B194-65D6-F74EBF980AC3}"/>
                      </a:ext>
                    </a:extLst>
                  </p:cNvPr>
                  <p:cNvSpPr txBox="1"/>
                  <p:nvPr/>
                </p:nvSpPr>
                <p:spPr>
                  <a:xfrm>
                    <a:off x="9254132" y="3454182"/>
                    <a:ext cx="6154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a:solidFill>
                                    <a:srgbClr val="000000"/>
                                  </a:solidFill>
                                  <a:latin typeface="Cambria Math" panose="02040503050406030204" pitchFamily="18" charset="0"/>
                                  <a:ea typeface="Cambria Math" panose="02040503050406030204" pitchFamily="18" charset="0"/>
                                </a:rPr>
                                <m:t>𝝈</m:t>
                              </m:r>
                            </m:e>
                            <m:sub>
                              <m:r>
                                <a:rPr lang="en-DE" sz="1400" b="1" i="1" smtClean="0">
                                  <a:solidFill>
                                    <a:srgbClr val="000000"/>
                                  </a:solidFill>
                                  <a:latin typeface="Cambria Math" panose="02040503050406030204" pitchFamily="18" charset="0"/>
                                  <a:ea typeface="Cambria Math" panose="02040503050406030204" pitchFamily="18" charset="0"/>
                                </a:rPr>
                                <m:t>𝒙𝒙</m:t>
                              </m:r>
                            </m:sub>
                          </m:sSub>
                        </m:oMath>
                      </m:oMathPara>
                    </a14:m>
                    <a:endParaRPr lang="en-DE" sz="1400"/>
                  </a:p>
                </p:txBody>
              </p:sp>
            </mc:Choice>
            <mc:Fallback xmlns="">
              <p:sp>
                <p:nvSpPr>
                  <p:cNvPr id="60" name="TextBox 59">
                    <a:extLst>
                      <a:ext uri="{FF2B5EF4-FFF2-40B4-BE49-F238E27FC236}">
                        <a16:creationId xmlns:a16="http://schemas.microsoft.com/office/drawing/2014/main" id="{203946F6-093C-B194-65D6-F74EBF980AC3}"/>
                      </a:ext>
                    </a:extLst>
                  </p:cNvPr>
                  <p:cNvSpPr txBox="1">
                    <a:spLocks noRot="1" noChangeAspect="1" noMove="1" noResize="1" noEditPoints="1" noAdjustHandles="1" noChangeArrowheads="1" noChangeShapeType="1" noTextEdit="1"/>
                  </p:cNvSpPr>
                  <p:nvPr/>
                </p:nvSpPr>
                <p:spPr>
                  <a:xfrm>
                    <a:off x="9254132" y="3454182"/>
                    <a:ext cx="615425" cy="307777"/>
                  </a:xfrm>
                  <a:prstGeom prst="rect">
                    <a:avLst/>
                  </a:prstGeom>
                  <a:blipFill>
                    <a:blip r:embed="rId14"/>
                    <a:stretch>
                      <a:fillRect/>
                    </a:stretch>
                  </a:blipFill>
                </p:spPr>
                <p:txBody>
                  <a:bodyPr/>
                  <a:lstStyle/>
                  <a:p>
                    <a:r>
                      <a:rPr lang="en-US">
                        <a:noFill/>
                      </a:rPr>
                      <a:t> </a:t>
                    </a:r>
                  </a:p>
                </p:txBody>
              </p:sp>
            </mc:Fallback>
          </mc:AlternateContent>
          <p:cxnSp>
            <p:nvCxnSpPr>
              <p:cNvPr id="61" name="Straight Arrow Connector 60">
                <a:extLst>
                  <a:ext uri="{FF2B5EF4-FFF2-40B4-BE49-F238E27FC236}">
                    <a16:creationId xmlns:a16="http://schemas.microsoft.com/office/drawing/2014/main" id="{885DA4C9-5E3B-A236-FDB5-74F38F187489}"/>
                  </a:ext>
                </a:extLst>
              </p:cNvPr>
              <p:cNvCxnSpPr/>
              <p:nvPr/>
            </p:nvCxnSpPr>
            <p:spPr>
              <a:xfrm>
                <a:off x="9978642" y="3981706"/>
                <a:ext cx="360000" cy="0"/>
              </a:xfrm>
              <a:prstGeom prst="straightConnector1">
                <a:avLst/>
              </a:prstGeom>
              <a:ln w="19050">
                <a:solidFill>
                  <a:schemeClr val="bg1"/>
                </a:solidFill>
                <a:tailEnd type="triangle"/>
              </a:ln>
            </p:spPr>
            <p:style>
              <a:lnRef idx="1">
                <a:schemeClr val="dk1"/>
              </a:lnRef>
              <a:fillRef idx="0">
                <a:schemeClr val="dk1"/>
              </a:fillRef>
              <a:effectRef idx="0">
                <a:schemeClr val="dk1"/>
              </a:effectRef>
              <a:fontRef idx="minor">
                <a:schemeClr val="tx1"/>
              </a:fontRef>
            </p:style>
          </p:cxnSp>
          <p:cxnSp>
            <p:nvCxnSpPr>
              <p:cNvPr id="62" name="Straight Arrow Connector 61">
                <a:extLst>
                  <a:ext uri="{FF2B5EF4-FFF2-40B4-BE49-F238E27FC236}">
                    <a16:creationId xmlns:a16="http://schemas.microsoft.com/office/drawing/2014/main" id="{8633358F-1CDB-F71A-B0ED-28B4D0374CF9}"/>
                  </a:ext>
                </a:extLst>
              </p:cNvPr>
              <p:cNvCxnSpPr>
                <a:cxnSpLocks/>
              </p:cNvCxnSpPr>
              <p:nvPr/>
            </p:nvCxnSpPr>
            <p:spPr>
              <a:xfrm rot="5400000">
                <a:off x="9156577" y="4769763"/>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CDFEE3FD-64EF-F1A6-3C22-B18502227A2D}"/>
                  </a:ext>
                </a:extLst>
              </p:cNvPr>
              <p:cNvCxnSpPr>
                <a:cxnSpLocks/>
              </p:cNvCxnSpPr>
              <p:nvPr/>
            </p:nvCxnSpPr>
            <p:spPr>
              <a:xfrm rot="10800000">
                <a:off x="9424242" y="5015651"/>
                <a:ext cx="36000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64" name="Straight Arrow Connector 63">
                <a:extLst>
                  <a:ext uri="{FF2B5EF4-FFF2-40B4-BE49-F238E27FC236}">
                    <a16:creationId xmlns:a16="http://schemas.microsoft.com/office/drawing/2014/main" id="{DDD77A72-203E-1A46-B216-828667A80433}"/>
                  </a:ext>
                </a:extLst>
              </p:cNvPr>
              <p:cNvCxnSpPr>
                <a:cxnSpLocks/>
              </p:cNvCxnSpPr>
              <p:nvPr/>
            </p:nvCxnSpPr>
            <p:spPr>
              <a:xfrm rot="16200000">
                <a:off x="10236697" y="4247417"/>
                <a:ext cx="360000" cy="0"/>
              </a:xfrm>
              <a:prstGeom prst="straightConnector1">
                <a:avLst/>
              </a:prstGeom>
              <a:ln w="19050">
                <a:solidFill>
                  <a:schemeClr val="bg1"/>
                </a:solidFill>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36D063F8-5BFB-C9AB-795D-EAC9142FE195}"/>
                      </a:ext>
                    </a:extLst>
                  </p:cNvPr>
                  <p:cNvSpPr txBox="1"/>
                  <p:nvPr/>
                </p:nvSpPr>
                <p:spPr>
                  <a:xfrm>
                    <a:off x="10240581" y="3737976"/>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chemeClr val="bg1"/>
                                  </a:solidFill>
                                  <a:latin typeface="Cambria Math" panose="02040503050406030204" pitchFamily="18" charset="0"/>
                                </a:rPr>
                              </m:ctrlPr>
                            </m:sSubPr>
                            <m:e>
                              <m:r>
                                <a:rPr lang="en-DE" sz="1400" b="1" i="1" smtClean="0">
                                  <a:solidFill>
                                    <a:schemeClr val="bg1"/>
                                  </a:solidFill>
                                  <a:latin typeface="Cambria Math" panose="02040503050406030204" pitchFamily="18" charset="0"/>
                                  <a:ea typeface="Cambria Math" panose="02040503050406030204" pitchFamily="18" charset="0"/>
                                </a:rPr>
                                <m:t>𝝉</m:t>
                              </m:r>
                            </m:e>
                            <m:sub>
                              <m:r>
                                <a:rPr lang="en-DE" sz="1400" b="1" i="1" smtClean="0">
                                  <a:solidFill>
                                    <a:schemeClr val="bg1"/>
                                  </a:solidFill>
                                  <a:latin typeface="Cambria Math" panose="02040503050406030204" pitchFamily="18" charset="0"/>
                                  <a:ea typeface="Cambria Math" panose="02040503050406030204" pitchFamily="18" charset="0"/>
                                </a:rPr>
                                <m:t>𝒙𝒚</m:t>
                              </m:r>
                            </m:sub>
                          </m:sSub>
                        </m:oMath>
                      </m:oMathPara>
                    </a14:m>
                    <a:endParaRPr lang="en-DE" sz="1400">
                      <a:solidFill>
                        <a:schemeClr val="bg1"/>
                      </a:solidFill>
                    </a:endParaRPr>
                  </a:p>
                </p:txBody>
              </p:sp>
            </mc:Choice>
            <mc:Fallback xmlns="">
              <p:sp>
                <p:nvSpPr>
                  <p:cNvPr id="65" name="TextBox 64">
                    <a:extLst>
                      <a:ext uri="{FF2B5EF4-FFF2-40B4-BE49-F238E27FC236}">
                        <a16:creationId xmlns:a16="http://schemas.microsoft.com/office/drawing/2014/main" id="{36D063F8-5BFB-C9AB-795D-EAC9142FE195}"/>
                      </a:ext>
                    </a:extLst>
                  </p:cNvPr>
                  <p:cNvSpPr txBox="1">
                    <a:spLocks noRot="1" noChangeAspect="1" noMove="1" noResize="1" noEditPoints="1" noAdjustHandles="1" noChangeArrowheads="1" noChangeShapeType="1" noTextEdit="1"/>
                  </p:cNvSpPr>
                  <p:nvPr/>
                </p:nvSpPr>
                <p:spPr>
                  <a:xfrm>
                    <a:off x="10240581" y="3737976"/>
                    <a:ext cx="615425" cy="327526"/>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CBFE4AD7-713F-4720-D741-ADB48E227EAE}"/>
                      </a:ext>
                    </a:extLst>
                  </p:cNvPr>
                  <p:cNvSpPr txBox="1"/>
                  <p:nvPr/>
                </p:nvSpPr>
                <p:spPr>
                  <a:xfrm>
                    <a:off x="8971018" y="4925921"/>
                    <a:ext cx="615425"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000000"/>
                                  </a:solidFill>
                                  <a:latin typeface="Cambria Math" panose="02040503050406030204" pitchFamily="18" charset="0"/>
                                </a:rPr>
                              </m:ctrlPr>
                            </m:sSubPr>
                            <m:e>
                              <m:r>
                                <a:rPr lang="en-DE" sz="1400" b="1" i="1" smtClean="0">
                                  <a:solidFill>
                                    <a:srgbClr val="000000"/>
                                  </a:solidFill>
                                  <a:latin typeface="Cambria Math" panose="02040503050406030204" pitchFamily="18" charset="0"/>
                                  <a:ea typeface="Cambria Math" panose="02040503050406030204" pitchFamily="18" charset="0"/>
                                </a:rPr>
                                <m:t>𝝉</m:t>
                              </m:r>
                            </m:e>
                            <m:sub>
                              <m:r>
                                <a:rPr lang="en-DE" sz="1400" b="1" i="1" smtClean="0">
                                  <a:solidFill>
                                    <a:srgbClr val="000000"/>
                                  </a:solidFill>
                                  <a:latin typeface="Cambria Math" panose="02040503050406030204" pitchFamily="18" charset="0"/>
                                  <a:ea typeface="Cambria Math" panose="02040503050406030204" pitchFamily="18" charset="0"/>
                                </a:rPr>
                                <m:t>𝒙𝒚</m:t>
                              </m:r>
                            </m:sub>
                          </m:sSub>
                        </m:oMath>
                      </m:oMathPara>
                    </a14:m>
                    <a:endParaRPr lang="en-DE" sz="1400"/>
                  </a:p>
                </p:txBody>
              </p:sp>
            </mc:Choice>
            <mc:Fallback xmlns="">
              <p:sp>
                <p:nvSpPr>
                  <p:cNvPr id="66" name="TextBox 65">
                    <a:extLst>
                      <a:ext uri="{FF2B5EF4-FFF2-40B4-BE49-F238E27FC236}">
                        <a16:creationId xmlns:a16="http://schemas.microsoft.com/office/drawing/2014/main" id="{CBFE4AD7-713F-4720-D741-ADB48E227EAE}"/>
                      </a:ext>
                    </a:extLst>
                  </p:cNvPr>
                  <p:cNvSpPr txBox="1">
                    <a:spLocks noRot="1" noChangeAspect="1" noMove="1" noResize="1" noEditPoints="1" noAdjustHandles="1" noChangeArrowheads="1" noChangeShapeType="1" noTextEdit="1"/>
                  </p:cNvSpPr>
                  <p:nvPr/>
                </p:nvSpPr>
                <p:spPr>
                  <a:xfrm>
                    <a:off x="8971018" y="4925921"/>
                    <a:ext cx="615425" cy="327526"/>
                  </a:xfrm>
                  <a:prstGeom prst="rect">
                    <a:avLst/>
                  </a:prstGeom>
                  <a:blipFill>
                    <a:blip r:embed="rId15"/>
                    <a:stretch>
                      <a:fillRect/>
                    </a:stretch>
                  </a:blipFill>
                </p:spPr>
                <p:txBody>
                  <a:bodyPr/>
                  <a:lstStyle/>
                  <a:p>
                    <a:r>
                      <a:rPr lang="en-US">
                        <a:noFill/>
                      </a:rPr>
                      <a:t> </a:t>
                    </a:r>
                  </a:p>
                </p:txBody>
              </p:sp>
            </mc:Fallback>
          </mc:AlternateContent>
        </p:grpSp>
        <p:cxnSp>
          <p:nvCxnSpPr>
            <p:cNvPr id="77" name="Straight Arrow Connector 76">
              <a:extLst>
                <a:ext uri="{FF2B5EF4-FFF2-40B4-BE49-F238E27FC236}">
                  <a16:creationId xmlns:a16="http://schemas.microsoft.com/office/drawing/2014/main" id="{9E33FE69-1215-3D9B-9305-3346B9DBD02F}"/>
                </a:ext>
              </a:extLst>
            </p:cNvPr>
            <p:cNvCxnSpPr>
              <a:cxnSpLocks/>
            </p:cNvCxnSpPr>
            <p:nvPr/>
          </p:nvCxnSpPr>
          <p:spPr>
            <a:xfrm flipV="1">
              <a:off x="10564931" y="4299903"/>
              <a:ext cx="1291709" cy="133043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01D854B9-A0D5-0C2D-47E3-5A9EC6AEC148}"/>
                    </a:ext>
                  </a:extLst>
                </p:cNvPr>
                <p:cNvSpPr txBox="1"/>
                <p:nvPr/>
              </p:nvSpPr>
              <p:spPr>
                <a:xfrm>
                  <a:off x="11042247" y="4998293"/>
                  <a:ext cx="822366"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solidFill>
                                  <a:srgbClr val="FF0000"/>
                                </a:solidFill>
                                <a:latin typeface="Cambria Math" panose="02040503050406030204" pitchFamily="18" charset="0"/>
                              </a:rPr>
                            </m:ctrlPr>
                          </m:sSubPr>
                          <m:e>
                            <m:r>
                              <a:rPr lang="en-DE" sz="1400" b="1" i="1">
                                <a:solidFill>
                                  <a:srgbClr val="FF0000"/>
                                </a:solidFill>
                                <a:latin typeface="Cambria Math" panose="02040503050406030204" pitchFamily="18" charset="0"/>
                                <a:ea typeface="Cambria Math" panose="02040503050406030204" pitchFamily="18" charset="0"/>
                              </a:rPr>
                              <m:t>𝜺</m:t>
                            </m:r>
                          </m:e>
                          <m:sub>
                            <m:r>
                              <a:rPr lang="en-DE" sz="1400" b="1" i="1">
                                <a:solidFill>
                                  <a:srgbClr val="FF0000"/>
                                </a:solidFill>
                                <a:latin typeface="Cambria Math" panose="02040503050406030204" pitchFamily="18" charset="0"/>
                                <a:ea typeface="Cambria Math" panose="02040503050406030204" pitchFamily="18" charset="0"/>
                              </a:rPr>
                              <m:t>𝒛𝒛</m:t>
                            </m:r>
                          </m:sub>
                        </m:sSub>
                        <m:r>
                          <a:rPr lang="en-DE" sz="1400" b="1" i="1" smtClean="0">
                            <a:solidFill>
                              <a:srgbClr val="FF0000"/>
                            </a:solidFill>
                            <a:latin typeface="Cambria Math" panose="02040503050406030204" pitchFamily="18" charset="0"/>
                            <a:ea typeface="Cambria Math" panose="02040503050406030204" pitchFamily="18" charset="0"/>
                          </a:rPr>
                          <m:t>=</m:t>
                        </m:r>
                        <m:r>
                          <a:rPr lang="en-DE" sz="1400" b="1" i="1" smtClean="0">
                            <a:solidFill>
                              <a:srgbClr val="FF0000"/>
                            </a:solidFill>
                            <a:latin typeface="Cambria Math" panose="02040503050406030204" pitchFamily="18" charset="0"/>
                            <a:ea typeface="Cambria Math" panose="02040503050406030204" pitchFamily="18" charset="0"/>
                          </a:rPr>
                          <m:t>𝟎</m:t>
                        </m:r>
                      </m:oMath>
                    </m:oMathPara>
                  </a14:m>
                  <a:endParaRPr lang="en-DE" sz="1400">
                    <a:solidFill>
                      <a:srgbClr val="FF0000"/>
                    </a:solidFill>
                  </a:endParaRPr>
                </a:p>
              </p:txBody>
            </p:sp>
          </mc:Choice>
          <mc:Fallback xmlns="">
            <p:sp>
              <p:nvSpPr>
                <p:cNvPr id="78" name="TextBox 77">
                  <a:extLst>
                    <a:ext uri="{FF2B5EF4-FFF2-40B4-BE49-F238E27FC236}">
                      <a16:creationId xmlns:a16="http://schemas.microsoft.com/office/drawing/2014/main" id="{01D854B9-A0D5-0C2D-47E3-5A9EC6AEC148}"/>
                    </a:ext>
                  </a:extLst>
                </p:cNvPr>
                <p:cNvSpPr txBox="1">
                  <a:spLocks noRot="1" noChangeAspect="1" noMove="1" noResize="1" noEditPoints="1" noAdjustHandles="1" noChangeArrowheads="1" noChangeShapeType="1" noTextEdit="1"/>
                </p:cNvSpPr>
                <p:nvPr/>
              </p:nvSpPr>
              <p:spPr>
                <a:xfrm>
                  <a:off x="11042247" y="4998293"/>
                  <a:ext cx="822366" cy="307777"/>
                </a:xfrm>
                <a:prstGeom prst="rect">
                  <a:avLst/>
                </a:prstGeom>
                <a:blipFill>
                  <a:blip r:embed="rId19"/>
                  <a:stretch>
                    <a:fillRect/>
                  </a:stretch>
                </a:blipFill>
              </p:spPr>
              <p:txBody>
                <a:bodyPr/>
                <a:lstStyle/>
                <a:p>
                  <a:r>
                    <a:rPr lang="en-US">
                      <a:noFill/>
                    </a:rPr>
                    <a:t> </a:t>
                  </a:r>
                </a:p>
              </p:txBody>
            </p:sp>
          </mc:Fallback>
        </mc:AlternateContent>
      </p:grpSp>
      <p:grpSp>
        <p:nvGrpSpPr>
          <p:cNvPr id="84" name="Group 83">
            <a:extLst>
              <a:ext uri="{FF2B5EF4-FFF2-40B4-BE49-F238E27FC236}">
                <a16:creationId xmlns:a16="http://schemas.microsoft.com/office/drawing/2014/main" id="{850084E8-F21F-10FD-98D5-B3A4645E84E9}"/>
              </a:ext>
            </a:extLst>
          </p:cNvPr>
          <p:cNvGrpSpPr/>
          <p:nvPr/>
        </p:nvGrpSpPr>
        <p:grpSpPr>
          <a:xfrm>
            <a:off x="6164423" y="3413138"/>
            <a:ext cx="3174426" cy="696743"/>
            <a:chOff x="6164423" y="3413138"/>
            <a:chExt cx="3174426" cy="696743"/>
          </a:xfrm>
        </p:grpSpPr>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1618579-8613-180F-7DB7-320AD4F3832B}"/>
                    </a:ext>
                  </a:extLst>
                </p:cNvPr>
                <p:cNvSpPr txBox="1"/>
                <p:nvPr/>
              </p:nvSpPr>
              <p:spPr>
                <a:xfrm>
                  <a:off x="6164423" y="3413138"/>
                  <a:ext cx="3174426" cy="335989"/>
                </a:xfrm>
                <a:prstGeom prst="rect">
                  <a:avLst/>
                </a:prstGeom>
                <a:noFill/>
              </p:spPr>
              <p:txBody>
                <a:bodyPr wrap="square">
                  <a:spAutoFit/>
                </a:bodyPr>
                <a:lstStyle/>
                <a:p>
                  <a14:m>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smtClean="0">
                              <a:solidFill>
                                <a:srgbClr val="000000"/>
                              </a:solidFill>
                              <a:latin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a:solidFill>
                            <a:srgbClr val="000000"/>
                          </a:solidFill>
                          <a:latin typeface="Cambria Math" panose="02040503050406030204" pitchFamily="18" charset="0"/>
                        </a:rPr>
                        <m:t>=</m:t>
                      </m:r>
                      <m:f>
                        <m:fPr>
                          <m:ctrlPr>
                            <a:rPr lang="en-DE" sz="1100" b="1" i="1">
                              <a:solidFill>
                                <a:srgbClr val="000000"/>
                              </a:solidFill>
                              <a:latin typeface="Cambria Math" panose="02040503050406030204" pitchFamily="18" charset="0"/>
                            </a:rPr>
                          </m:ctrlPr>
                        </m:fPr>
                        <m:num>
                          <m:r>
                            <a:rPr lang="en-DE" sz="1100" b="1" i="1">
                              <a:solidFill>
                                <a:srgbClr val="000000"/>
                              </a:solidFill>
                              <a:latin typeface="Cambria Math" panose="02040503050406030204" pitchFamily="18" charset="0"/>
                            </a:rPr>
                            <m:t>𝟏</m:t>
                          </m:r>
                        </m:num>
                        <m:den>
                          <m:r>
                            <a:rPr lang="en-DE" sz="1100" b="1" i="1">
                              <a:solidFill>
                                <a:srgbClr val="000000"/>
                              </a:solidFill>
                              <a:latin typeface="Cambria Math" panose="02040503050406030204" pitchFamily="18" charset="0"/>
                            </a:rPr>
                            <m:t>𝑬</m:t>
                          </m:r>
                        </m:den>
                      </m:f>
                      <m:d>
                        <m:dPr>
                          <m:begChr m:val="["/>
                          <m:endChr m:val="]"/>
                          <m:ctrlPr>
                            <a:rPr lang="en-DE" sz="1100" b="1" i="1">
                              <a:solidFill>
                                <a:srgbClr val="000000"/>
                              </a:solidFill>
                              <a:latin typeface="Cambria Math" panose="02040503050406030204" pitchFamily="18" charset="0"/>
                            </a:rPr>
                          </m:ctrlPr>
                        </m:dPr>
                        <m:e>
                          <m:d>
                            <m:dPr>
                              <m:ctrlPr>
                                <a:rPr lang="en-DE" sz="1100" b="1" i="1">
                                  <a:solidFill>
                                    <a:srgbClr val="000000"/>
                                  </a:solidFill>
                                  <a:latin typeface="Cambria Math" panose="02040503050406030204" pitchFamily="18" charset="0"/>
                                </a:rPr>
                              </m:ctrlPr>
                            </m:dPr>
                            <m:e>
                              <m:r>
                                <a:rPr lang="en-DE" sz="1100" b="1" i="1">
                                  <a:solidFill>
                                    <a:srgbClr val="000000"/>
                                  </a:solidFill>
                                  <a:latin typeface="Cambria Math" panose="02040503050406030204" pitchFamily="18" charset="0"/>
                                </a:rPr>
                                <m:t>𝟏</m:t>
                              </m:r>
                              <m:r>
                                <a:rPr lang="en-DE" sz="1100" b="1" i="1">
                                  <a:solidFill>
                                    <a:srgbClr val="000000"/>
                                  </a:solidFill>
                                  <a:latin typeface="Cambria Math" panose="02040503050406030204" pitchFamily="18" charset="0"/>
                                </a:rPr>
                                <m:t>−</m:t>
                              </m:r>
                              <m:sSup>
                                <m:sSupPr>
                                  <m:ctrlPr>
                                    <a:rPr lang="en-DE" sz="1100" b="1" i="1">
                                      <a:solidFill>
                                        <a:srgbClr val="000000"/>
                                      </a:solidFill>
                                      <a:latin typeface="Cambria Math" panose="02040503050406030204" pitchFamily="18" charset="0"/>
                                      <a:ea typeface="Cambria Math" panose="02040503050406030204" pitchFamily="18" charset="0"/>
                                    </a:rPr>
                                  </m:ctrlPr>
                                </m:sSupPr>
                                <m:e>
                                  <m:r>
                                    <a:rPr lang="en-DE" sz="1100" b="1" i="1">
                                      <a:solidFill>
                                        <a:srgbClr val="000000"/>
                                      </a:solidFill>
                                      <a:latin typeface="Cambria Math" panose="02040503050406030204" pitchFamily="18" charset="0"/>
                                      <a:ea typeface="Cambria Math" panose="02040503050406030204" pitchFamily="18" charset="0"/>
                                    </a:rPr>
                                    <m:t>𝝂</m:t>
                                  </m:r>
                                </m:e>
                                <m:sup>
                                  <m:r>
                                    <a:rPr lang="en-DE" sz="1100" b="1" i="1">
                                      <a:solidFill>
                                        <a:srgbClr val="000000"/>
                                      </a:solidFill>
                                      <a:latin typeface="Cambria Math" panose="02040503050406030204" pitchFamily="18" charset="0"/>
                                      <a:ea typeface="Cambria Math" panose="02040503050406030204" pitchFamily="18" charset="0"/>
                                    </a:rPr>
                                    <m:t>𝟐</m:t>
                                  </m:r>
                                </m:sup>
                              </m:sSup>
                              <m:r>
                                <a:rPr lang="en-DE" sz="1100" b="1" i="1">
                                  <a:solidFill>
                                    <a:srgbClr val="000000"/>
                                  </a:solidFill>
                                  <a:latin typeface="Cambria Math" panose="02040503050406030204" pitchFamily="18" charset="0"/>
                                  <a:ea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a:solidFill>
                                    <a:srgbClr val="000000"/>
                                  </a:solidFill>
                                  <a:latin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sSub>
                                <m:sSubPr>
                                  <m:ctrlPr>
                                    <a:rPr lang="en-DE" sz="1100" b="1" i="1">
                                      <a:solidFill>
                                        <a:srgbClr val="000000"/>
                                      </a:solidFill>
                                      <a:latin typeface="Cambria Math" panose="02040503050406030204" pitchFamily="18" charset="0"/>
                                      <a:ea typeface="Cambria Math" panose="02040503050406030204" pitchFamily="18" charset="0"/>
                                    </a:rPr>
                                  </m:ctrlPr>
                                </m:sSubPr>
                                <m:e>
                                  <m:d>
                                    <m:dPr>
                                      <m:ctrlPr>
                                        <a:rPr lang="en-DE" sz="1100" b="1" i="1">
                                          <a:solidFill>
                                            <a:srgbClr val="000000"/>
                                          </a:solidFill>
                                          <a:latin typeface="Cambria Math" panose="02040503050406030204" pitchFamily="18" charset="0"/>
                                          <a:ea typeface="Cambria Math" panose="02040503050406030204" pitchFamily="18" charset="0"/>
                                        </a:rPr>
                                      </m:ctrlPr>
                                    </m:dPr>
                                    <m:e>
                                      <m:r>
                                        <a:rPr lang="en-DE" sz="1100" b="1" i="1">
                                          <a:solidFill>
                                            <a:srgbClr val="000000"/>
                                          </a:solidFill>
                                          <a:latin typeface="Cambria Math" panose="02040503050406030204" pitchFamily="18" charset="0"/>
                                          <a:ea typeface="Cambria Math" panose="02040503050406030204" pitchFamily="18" charset="0"/>
                                        </a:rPr>
                                        <m:t>𝟏</m:t>
                                      </m:r>
                                      <m:r>
                                        <a:rPr lang="en-DE" sz="1100" b="1" i="1">
                                          <a:solidFill>
                                            <a:srgbClr val="000000"/>
                                          </a:solidFill>
                                          <a:latin typeface="Cambria Math" panose="02040503050406030204" pitchFamily="18" charset="0"/>
                                          <a:ea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e>
                                  </m:d>
                                  <m:r>
                                    <a:rPr lang="en-DE" sz="1100" b="1" i="1" smtClean="0">
                                      <a:solidFill>
                                        <a:srgbClr val="000000"/>
                                      </a:solidFill>
                                      <a:latin typeface="Cambria Math" panose="02040503050406030204" pitchFamily="18" charset="0"/>
                                      <a:ea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e>
                          </m:d>
                        </m:e>
                      </m:d>
                    </m:oMath>
                  </a14:m>
                  <a:r>
                    <a:rPr lang="en-DE" sz="1100"/>
                    <a:t> </a:t>
                  </a:r>
                </a:p>
              </p:txBody>
            </p:sp>
          </mc:Choice>
          <mc:Fallback xmlns="">
            <p:sp>
              <p:nvSpPr>
                <p:cNvPr id="19" name="TextBox 18">
                  <a:extLst>
                    <a:ext uri="{FF2B5EF4-FFF2-40B4-BE49-F238E27FC236}">
                      <a16:creationId xmlns:a16="http://schemas.microsoft.com/office/drawing/2014/main" id="{C1618579-8613-180F-7DB7-320AD4F3832B}"/>
                    </a:ext>
                  </a:extLst>
                </p:cNvPr>
                <p:cNvSpPr txBox="1">
                  <a:spLocks noRot="1" noChangeAspect="1" noMove="1" noResize="1" noEditPoints="1" noAdjustHandles="1" noChangeArrowheads="1" noChangeShapeType="1" noTextEdit="1"/>
                </p:cNvSpPr>
                <p:nvPr/>
              </p:nvSpPr>
              <p:spPr>
                <a:xfrm>
                  <a:off x="6164423" y="3413138"/>
                  <a:ext cx="3174426" cy="335989"/>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5C256694-038F-7867-8070-FCC24A7628E1}"/>
                    </a:ext>
                  </a:extLst>
                </p:cNvPr>
                <p:cNvSpPr txBox="1"/>
                <p:nvPr/>
              </p:nvSpPr>
              <p:spPr>
                <a:xfrm>
                  <a:off x="6164423" y="3773892"/>
                  <a:ext cx="3174426" cy="335989"/>
                </a:xfrm>
                <a:prstGeom prst="rect">
                  <a:avLst/>
                </a:prstGeom>
                <a:noFill/>
              </p:spPr>
              <p:txBody>
                <a:bodyPr wrap="square">
                  <a:spAutoFit/>
                </a:bodyPr>
                <a:lstStyle/>
                <a:p>
                  <a14:m>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smtClean="0">
                              <a:solidFill>
                                <a:srgbClr val="000000"/>
                              </a:solidFill>
                              <a:latin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rPr>
                        <m:t>=</m:t>
                      </m:r>
                      <m:f>
                        <m:fPr>
                          <m:ctrlPr>
                            <a:rPr lang="en-DE" sz="1100" b="1" i="1">
                              <a:solidFill>
                                <a:srgbClr val="000000"/>
                              </a:solidFill>
                              <a:latin typeface="Cambria Math" panose="02040503050406030204" pitchFamily="18" charset="0"/>
                            </a:rPr>
                          </m:ctrlPr>
                        </m:fPr>
                        <m:num>
                          <m:r>
                            <a:rPr lang="en-DE" sz="1100" b="1" i="1">
                              <a:solidFill>
                                <a:srgbClr val="000000"/>
                              </a:solidFill>
                              <a:latin typeface="Cambria Math" panose="02040503050406030204" pitchFamily="18" charset="0"/>
                            </a:rPr>
                            <m:t>𝟏</m:t>
                          </m:r>
                        </m:num>
                        <m:den>
                          <m:r>
                            <a:rPr lang="en-DE" sz="1100" b="1" i="1">
                              <a:solidFill>
                                <a:srgbClr val="000000"/>
                              </a:solidFill>
                              <a:latin typeface="Cambria Math" panose="02040503050406030204" pitchFamily="18" charset="0"/>
                            </a:rPr>
                            <m:t>𝑬</m:t>
                          </m:r>
                        </m:den>
                      </m:f>
                      <m:d>
                        <m:dPr>
                          <m:begChr m:val="["/>
                          <m:endChr m:val="]"/>
                          <m:ctrlPr>
                            <a:rPr lang="en-DE" sz="1100" b="1" i="1">
                              <a:solidFill>
                                <a:srgbClr val="000000"/>
                              </a:solidFill>
                              <a:latin typeface="Cambria Math" panose="02040503050406030204" pitchFamily="18" charset="0"/>
                            </a:rPr>
                          </m:ctrlPr>
                        </m:dPr>
                        <m:e>
                          <m:d>
                            <m:dPr>
                              <m:ctrlPr>
                                <a:rPr lang="en-DE" sz="1100" b="1" i="1">
                                  <a:solidFill>
                                    <a:srgbClr val="000000"/>
                                  </a:solidFill>
                                  <a:latin typeface="Cambria Math" panose="02040503050406030204" pitchFamily="18" charset="0"/>
                                </a:rPr>
                              </m:ctrlPr>
                            </m:dPr>
                            <m:e>
                              <m:r>
                                <a:rPr lang="en-DE" sz="1100" b="1" i="1">
                                  <a:solidFill>
                                    <a:srgbClr val="000000"/>
                                  </a:solidFill>
                                  <a:latin typeface="Cambria Math" panose="02040503050406030204" pitchFamily="18" charset="0"/>
                                </a:rPr>
                                <m:t>𝟏</m:t>
                              </m:r>
                              <m:r>
                                <a:rPr lang="en-DE" sz="1100" b="1" i="1">
                                  <a:solidFill>
                                    <a:srgbClr val="000000"/>
                                  </a:solidFill>
                                  <a:latin typeface="Cambria Math" panose="02040503050406030204" pitchFamily="18" charset="0"/>
                                </a:rPr>
                                <m:t>−</m:t>
                              </m:r>
                              <m:sSup>
                                <m:sSupPr>
                                  <m:ctrlPr>
                                    <a:rPr lang="en-DE" sz="1100" b="1" i="1">
                                      <a:solidFill>
                                        <a:srgbClr val="000000"/>
                                      </a:solidFill>
                                      <a:latin typeface="Cambria Math" panose="02040503050406030204" pitchFamily="18" charset="0"/>
                                      <a:ea typeface="Cambria Math" panose="02040503050406030204" pitchFamily="18" charset="0"/>
                                    </a:rPr>
                                  </m:ctrlPr>
                                </m:sSupPr>
                                <m:e>
                                  <m:r>
                                    <a:rPr lang="en-DE" sz="1100" b="1" i="1">
                                      <a:solidFill>
                                        <a:srgbClr val="000000"/>
                                      </a:solidFill>
                                      <a:latin typeface="Cambria Math" panose="02040503050406030204" pitchFamily="18" charset="0"/>
                                      <a:ea typeface="Cambria Math" panose="02040503050406030204" pitchFamily="18" charset="0"/>
                                    </a:rPr>
                                    <m:t>𝝂</m:t>
                                  </m:r>
                                </m:e>
                                <m:sup>
                                  <m:r>
                                    <a:rPr lang="en-DE" sz="1100" b="1" i="1">
                                      <a:solidFill>
                                        <a:srgbClr val="000000"/>
                                      </a:solidFill>
                                      <a:latin typeface="Cambria Math" panose="02040503050406030204" pitchFamily="18" charset="0"/>
                                      <a:ea typeface="Cambria Math" panose="02040503050406030204" pitchFamily="18" charset="0"/>
                                    </a:rPr>
                                    <m:t>𝟐</m:t>
                                  </m:r>
                                </m:sup>
                              </m:sSup>
                              <m:r>
                                <a:rPr lang="en-DE" sz="1100" b="1" i="1">
                                  <a:solidFill>
                                    <a:srgbClr val="000000"/>
                                  </a:solidFill>
                                  <a:latin typeface="Cambria Math" panose="02040503050406030204" pitchFamily="18" charset="0"/>
                                  <a:ea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𝒚𝒚</m:t>
                                  </m:r>
                                </m:sub>
                              </m:sSub>
                              <m:r>
                                <a:rPr lang="en-DE" sz="1100" b="1" i="1">
                                  <a:solidFill>
                                    <a:srgbClr val="000000"/>
                                  </a:solidFill>
                                  <a:latin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sSub>
                                <m:sSubPr>
                                  <m:ctrlPr>
                                    <a:rPr lang="en-DE" sz="1100" b="1" i="1">
                                      <a:solidFill>
                                        <a:srgbClr val="000000"/>
                                      </a:solidFill>
                                      <a:latin typeface="Cambria Math" panose="02040503050406030204" pitchFamily="18" charset="0"/>
                                      <a:ea typeface="Cambria Math" panose="02040503050406030204" pitchFamily="18" charset="0"/>
                                    </a:rPr>
                                  </m:ctrlPr>
                                </m:sSubPr>
                                <m:e>
                                  <m:d>
                                    <m:dPr>
                                      <m:ctrlPr>
                                        <a:rPr lang="en-DE" sz="1100" b="1" i="1">
                                          <a:solidFill>
                                            <a:srgbClr val="000000"/>
                                          </a:solidFill>
                                          <a:latin typeface="Cambria Math" panose="02040503050406030204" pitchFamily="18" charset="0"/>
                                          <a:ea typeface="Cambria Math" panose="02040503050406030204" pitchFamily="18" charset="0"/>
                                        </a:rPr>
                                      </m:ctrlPr>
                                    </m:dPr>
                                    <m:e>
                                      <m:r>
                                        <a:rPr lang="en-DE" sz="1100" b="1" i="1">
                                          <a:solidFill>
                                            <a:srgbClr val="000000"/>
                                          </a:solidFill>
                                          <a:latin typeface="Cambria Math" panose="02040503050406030204" pitchFamily="18" charset="0"/>
                                          <a:ea typeface="Cambria Math" panose="02040503050406030204" pitchFamily="18" charset="0"/>
                                        </a:rPr>
                                        <m:t>𝟏</m:t>
                                      </m:r>
                                      <m:r>
                                        <a:rPr lang="en-DE" sz="1100" b="1" i="1">
                                          <a:solidFill>
                                            <a:srgbClr val="000000"/>
                                          </a:solidFill>
                                          <a:latin typeface="Cambria Math" panose="02040503050406030204" pitchFamily="18" charset="0"/>
                                          <a:ea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e>
                                  </m:d>
                                  <m:r>
                                    <a:rPr lang="en-DE" sz="1100" b="1" i="1" smtClean="0">
                                      <a:solidFill>
                                        <a:srgbClr val="000000"/>
                                      </a:solidFill>
                                      <a:latin typeface="Cambria Math" panose="02040503050406030204" pitchFamily="18" charset="0"/>
                                      <a:ea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e>
                          </m:d>
                        </m:e>
                      </m:d>
                    </m:oMath>
                  </a14:m>
                  <a:r>
                    <a:rPr lang="en-DE" sz="1100"/>
                    <a:t> </a:t>
                  </a:r>
                </a:p>
              </p:txBody>
            </p:sp>
          </mc:Choice>
          <mc:Fallback xmlns="">
            <p:sp>
              <p:nvSpPr>
                <p:cNvPr id="82" name="TextBox 81">
                  <a:extLst>
                    <a:ext uri="{FF2B5EF4-FFF2-40B4-BE49-F238E27FC236}">
                      <a16:creationId xmlns:a16="http://schemas.microsoft.com/office/drawing/2014/main" id="{5C256694-038F-7867-8070-FCC24A7628E1}"/>
                    </a:ext>
                  </a:extLst>
                </p:cNvPr>
                <p:cNvSpPr txBox="1">
                  <a:spLocks noRot="1" noChangeAspect="1" noMove="1" noResize="1" noEditPoints="1" noAdjustHandles="1" noChangeArrowheads="1" noChangeShapeType="1" noTextEdit="1"/>
                </p:cNvSpPr>
                <p:nvPr/>
              </p:nvSpPr>
              <p:spPr>
                <a:xfrm>
                  <a:off x="6164423" y="3773892"/>
                  <a:ext cx="3174426" cy="335989"/>
                </a:xfrm>
                <a:prstGeom prst="rect">
                  <a:avLst/>
                </a:prstGeom>
                <a:blipFill>
                  <a:blip r:embed="rId21"/>
                  <a:stretch>
                    <a:fillRect/>
                  </a:stretch>
                </a:blipFill>
              </p:spPr>
              <p:txBody>
                <a:bodyPr/>
                <a:lstStyle/>
                <a:p>
                  <a:r>
                    <a:rPr lang="en-US">
                      <a:noFill/>
                    </a:rPr>
                    <a:t> </a:t>
                  </a:r>
                </a:p>
              </p:txBody>
            </p:sp>
          </mc:Fallback>
        </mc:AlternateContent>
      </p:grpSp>
      <p:cxnSp>
        <p:nvCxnSpPr>
          <p:cNvPr id="86" name="Straight Connector 85">
            <a:extLst>
              <a:ext uri="{FF2B5EF4-FFF2-40B4-BE49-F238E27FC236}">
                <a16:creationId xmlns:a16="http://schemas.microsoft.com/office/drawing/2014/main" id="{94D24BFB-99A0-9653-6759-6A3ACB50A0BE}"/>
              </a:ext>
            </a:extLst>
          </p:cNvPr>
          <p:cNvCxnSpPr/>
          <p:nvPr/>
        </p:nvCxnSpPr>
        <p:spPr>
          <a:xfrm>
            <a:off x="5872480" y="897216"/>
            <a:ext cx="0" cy="5119610"/>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5FB9B575-EFE3-B593-1219-55A8EAF6DB9D}"/>
                  </a:ext>
                </a:extLst>
              </p:cNvPr>
              <p:cNvSpPr txBox="1"/>
              <p:nvPr/>
            </p:nvSpPr>
            <p:spPr>
              <a:xfrm>
                <a:off x="617912" y="4245776"/>
                <a:ext cx="1872208" cy="3835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100" b="1" i="1" smtClean="0">
                              <a:solidFill>
                                <a:srgbClr val="000000"/>
                              </a:solidFill>
                              <a:latin typeface="Cambria Math" panose="02040503050406030204" pitchFamily="18" charset="0"/>
                            </a:rPr>
                          </m:ctrlPr>
                        </m:sSubPr>
                        <m:e>
                          <m:r>
                            <a:rPr lang="en-DE" sz="1100" b="1" i="1" smtClean="0">
                              <a:solidFill>
                                <a:srgbClr val="000000"/>
                              </a:solidFill>
                              <a:latin typeface="Cambria Math" panose="02040503050406030204" pitchFamily="18" charset="0"/>
                            </a:rPr>
                            <m:t>   </m:t>
                          </m:r>
                          <m:r>
                            <a:rPr lang="en-DE" sz="1100" b="1" i="1">
                              <a:solidFill>
                                <a:srgbClr val="000000"/>
                              </a:solidFill>
                              <a:latin typeface="Cambria Math" panose="02040503050406030204" pitchFamily="18" charset="0"/>
                              <a:ea typeface="Cambria Math" panose="02040503050406030204" pitchFamily="18" charset="0"/>
                            </a:rPr>
                            <m:t>𝜺</m:t>
                          </m:r>
                        </m:e>
                        <m:sub>
                          <m:r>
                            <a:rPr lang="en-DE" sz="1100" b="1" i="1" smtClean="0">
                              <a:solidFill>
                                <a:srgbClr val="000000"/>
                              </a:solidFill>
                              <a:latin typeface="Cambria Math" panose="02040503050406030204" pitchFamily="18" charset="0"/>
                              <a:ea typeface="Cambria Math" panose="02040503050406030204" pitchFamily="18" charset="0"/>
                            </a:rPr>
                            <m:t>𝒛𝒛</m:t>
                          </m:r>
                        </m:sub>
                      </m:sSub>
                      <m:r>
                        <a:rPr lang="en-DE" sz="1100" b="1" i="1">
                          <a:solidFill>
                            <a:srgbClr val="000000"/>
                          </a:solidFill>
                          <a:latin typeface="Cambria Math" panose="02040503050406030204" pitchFamily="18" charset="0"/>
                        </a:rPr>
                        <m:t>=</m:t>
                      </m:r>
                      <m:f>
                        <m:fPr>
                          <m:ctrlPr>
                            <a:rPr lang="en-DE" sz="1100" b="1" i="1">
                              <a:solidFill>
                                <a:srgbClr val="000000"/>
                              </a:solidFill>
                              <a:latin typeface="Cambria Math" panose="02040503050406030204" pitchFamily="18" charset="0"/>
                            </a:rPr>
                          </m:ctrlPr>
                        </m:fPr>
                        <m:num>
                          <m:r>
                            <a:rPr lang="en-DE" sz="1100" b="1" i="1" smtClean="0">
                              <a:solidFill>
                                <a:srgbClr val="000000"/>
                              </a:solidFill>
                              <a:latin typeface="Cambria Math" panose="02040503050406030204" pitchFamily="18" charset="0"/>
                            </a:rPr>
                            <m:t>−</m:t>
                          </m:r>
                          <m:r>
                            <a:rPr lang="en-DE" sz="1100" b="1" i="1">
                              <a:solidFill>
                                <a:srgbClr val="000000"/>
                              </a:solidFill>
                              <a:latin typeface="Cambria Math" panose="02040503050406030204" pitchFamily="18" charset="0"/>
                              <a:ea typeface="Cambria Math" panose="02040503050406030204" pitchFamily="18" charset="0"/>
                            </a:rPr>
                            <m:t>𝝂</m:t>
                          </m:r>
                        </m:num>
                        <m:den>
                          <m:r>
                            <a:rPr lang="en-DE" sz="1100" b="1" i="1">
                              <a:solidFill>
                                <a:srgbClr val="000000"/>
                              </a:solidFill>
                              <a:latin typeface="Cambria Math" panose="02040503050406030204" pitchFamily="18" charset="0"/>
                            </a:rPr>
                            <m:t>𝑬</m:t>
                          </m:r>
                        </m:den>
                      </m:f>
                      <m:d>
                        <m:dPr>
                          <m:ctrlPr>
                            <a:rPr lang="en-DE" sz="1100" b="1" i="1">
                              <a:solidFill>
                                <a:srgbClr val="000000"/>
                              </a:solidFill>
                              <a:latin typeface="Cambria Math" panose="02040503050406030204" pitchFamily="18" charset="0"/>
                            </a:rPr>
                          </m:ctrlPr>
                        </m:dPr>
                        <m:e>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smtClean="0">
                                  <a:solidFill>
                                    <a:srgbClr val="000000"/>
                                  </a:solidFill>
                                  <a:latin typeface="Cambria Math" panose="02040503050406030204" pitchFamily="18" charset="0"/>
                                  <a:ea typeface="Cambria Math" panose="02040503050406030204" pitchFamily="18" charset="0"/>
                                </a:rPr>
                                <m:t>𝒙𝒙</m:t>
                              </m:r>
                            </m:sub>
                          </m:sSub>
                          <m:r>
                            <a:rPr lang="en-DE" sz="1100" b="1" i="1" smtClean="0">
                              <a:solidFill>
                                <a:srgbClr val="000000"/>
                              </a:solidFill>
                              <a:latin typeface="Cambria Math" panose="02040503050406030204" pitchFamily="18" charset="0"/>
                              <a:ea typeface="Cambria Math" panose="02040503050406030204" pitchFamily="18" charset="0"/>
                            </a:rPr>
                            <m:t>+</m:t>
                          </m:r>
                          <m:sSub>
                            <m:sSubPr>
                              <m:ctrlPr>
                                <a:rPr lang="en-DE" sz="1100" b="1" i="1">
                                  <a:solidFill>
                                    <a:srgbClr val="000000"/>
                                  </a:solidFill>
                                  <a:latin typeface="Cambria Math" panose="02040503050406030204" pitchFamily="18" charset="0"/>
                                </a:rPr>
                              </m:ctrlPr>
                            </m:sSubPr>
                            <m:e>
                              <m:r>
                                <a:rPr lang="en-DE" sz="1100" b="1" i="1">
                                  <a:solidFill>
                                    <a:srgbClr val="000000"/>
                                  </a:solidFill>
                                  <a:latin typeface="Cambria Math" panose="02040503050406030204" pitchFamily="18" charset="0"/>
                                  <a:ea typeface="Cambria Math" panose="02040503050406030204" pitchFamily="18" charset="0"/>
                                </a:rPr>
                                <m:t>𝝈</m:t>
                              </m:r>
                            </m:e>
                            <m:sub>
                              <m:r>
                                <a:rPr lang="en-DE" sz="1100" b="1" i="1">
                                  <a:solidFill>
                                    <a:srgbClr val="000000"/>
                                  </a:solidFill>
                                  <a:latin typeface="Cambria Math" panose="02040503050406030204" pitchFamily="18" charset="0"/>
                                  <a:ea typeface="Cambria Math" panose="02040503050406030204" pitchFamily="18" charset="0"/>
                                </a:rPr>
                                <m:t>𝒚𝒚</m:t>
                              </m:r>
                            </m:sub>
                          </m:sSub>
                        </m:e>
                      </m:d>
                    </m:oMath>
                  </m:oMathPara>
                </a14:m>
                <a:endParaRPr lang="en-DE" sz="1100"/>
              </a:p>
            </p:txBody>
          </p:sp>
        </mc:Choice>
        <mc:Fallback xmlns="">
          <p:sp>
            <p:nvSpPr>
              <p:cNvPr id="87" name="TextBox 86">
                <a:extLst>
                  <a:ext uri="{FF2B5EF4-FFF2-40B4-BE49-F238E27FC236}">
                    <a16:creationId xmlns:a16="http://schemas.microsoft.com/office/drawing/2014/main" id="{5FB9B575-EFE3-B593-1219-55A8EAF6DB9D}"/>
                  </a:ext>
                </a:extLst>
              </p:cNvPr>
              <p:cNvSpPr txBox="1">
                <a:spLocks noRot="1" noChangeAspect="1" noMove="1" noResize="1" noEditPoints="1" noAdjustHandles="1" noChangeArrowheads="1" noChangeShapeType="1" noTextEdit="1"/>
              </p:cNvSpPr>
              <p:nvPr/>
            </p:nvSpPr>
            <p:spPr>
              <a:xfrm>
                <a:off x="617912" y="4245776"/>
                <a:ext cx="1872208" cy="383567"/>
              </a:xfrm>
              <a:prstGeom prst="rect">
                <a:avLst/>
              </a:prstGeom>
              <a:blipFill>
                <a:blip r:embed="rId2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51874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2DD10D-0D80-D3B9-9809-70B3BACE7489}"/>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D68F21B7-DBC8-186B-9F9A-2636CEDCBA6F}"/>
              </a:ext>
            </a:extLst>
          </p:cNvPr>
          <p:cNvSpPr>
            <a:spLocks noGrp="1"/>
          </p:cNvSpPr>
          <p:nvPr>
            <p:ph type="title"/>
          </p:nvPr>
        </p:nvSpPr>
        <p:spPr/>
        <p:txBody>
          <a:bodyPr/>
          <a:lstStyle/>
          <a:p>
            <a:r>
              <a:rPr lang="en-US"/>
              <a:t>For</a:t>
            </a:r>
            <a:r>
              <a:rPr lang="en-DE"/>
              <a:t>g</a:t>
            </a:r>
            <a:r>
              <a:rPr lang="en-US" err="1"/>
              <a:t>ing</a:t>
            </a:r>
            <a:r>
              <a:rPr lang="en-US"/>
              <a:t> in Plane Strain with Coulomb Friction</a:t>
            </a:r>
            <a:r>
              <a:rPr lang="en-DE"/>
              <a:t> (1/2)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3F6184F-0D05-50F6-76D5-54A52109B608}"/>
                  </a:ext>
                </a:extLst>
              </p:cNvPr>
              <p:cNvSpPr>
                <a:spLocks noGrp="1"/>
              </p:cNvSpPr>
              <p:nvPr>
                <p:ph type="body" sz="quarter" idx="13"/>
              </p:nvPr>
            </p:nvSpPr>
            <p:spPr/>
            <p:txBody>
              <a:bodyPr>
                <a:normAutofit/>
              </a:bodyPr>
              <a:lstStyle/>
              <a:p>
                <a:r>
                  <a:rPr lang="en-US" sz="1400" b="1"/>
                  <a:t>Problem Setup</a:t>
                </a:r>
                <a:endParaRPr lang="en-DE" sz="1400" b="1"/>
              </a:p>
              <a:p>
                <a:pPr lvl="1"/>
                <a:r>
                  <a:rPr lang="en-US" sz="1200"/>
                  <a:t>Strip half-width = 𝑎</a:t>
                </a:r>
                <a:endParaRPr lang="en-DE" sz="1200"/>
              </a:p>
              <a:p>
                <a:pPr lvl="1"/>
                <a:r>
                  <a:rPr lang="en-US" sz="1200"/>
                  <a:t>Thickness = ℎ</a:t>
                </a:r>
                <a:endParaRPr lang="en-DE" sz="1200"/>
              </a:p>
              <a:p>
                <a:pPr lvl="1"/>
                <a:r>
                  <a:rPr lang="en-US" sz="1200"/>
                  <a:t>Coordinate 𝑥</a:t>
                </a:r>
                <a:endParaRPr lang="en-DE" sz="1200"/>
              </a:p>
              <a:p>
                <a:pPr lvl="1"/>
                <a:r>
                  <a:rPr lang="en-US" sz="1200"/>
                  <a:t>measured from centerline (0 → a)</a:t>
                </a:r>
                <a:endParaRPr lang="en-DE" sz="1200"/>
              </a:p>
              <a:p>
                <a:pPr lvl="1"/>
                <a:r>
                  <a:rPr lang="en-US" sz="1200"/>
                  <a:t>Rigid flat dies</a:t>
                </a:r>
                <a:endParaRPr lang="en-DE" sz="1200"/>
              </a:p>
              <a:p>
                <a:pPr lvl="1"/>
                <a:r>
                  <a:rPr lang="en-US" sz="1200"/>
                  <a:t>Coulomb friction at die/workpiece interface</a:t>
                </a:r>
                <a:endParaRPr lang="en-DE" sz="1200"/>
              </a:p>
              <a:p>
                <a:pPr lvl="1"/>
                <a:r>
                  <a:rPr lang="en-DE" sz="1200"/>
                  <a:t>Examination of </a:t>
                </a:r>
                <a:r>
                  <a:rPr lang="en-US" sz="1200"/>
                  <a:t>a thin vertical slab of width </a:t>
                </a:r>
                <a14:m>
                  <m:oMath xmlns:m="http://schemas.openxmlformats.org/officeDocument/2006/math">
                    <m:r>
                      <a:rPr lang="en-US" sz="1200" i="1">
                        <a:latin typeface="Cambria Math" panose="02040503050406030204" pitchFamily="18" charset="0"/>
                      </a:rPr>
                      <m:t>𝑑𝑥</m:t>
                    </m:r>
                  </m:oMath>
                </a14:m>
                <a:r>
                  <a:rPr lang="en-US" sz="1200"/>
                  <a:t>.</a:t>
                </a:r>
                <a:endParaRPr lang="en-DE" sz="1200"/>
              </a:p>
              <a:p>
                <a:r>
                  <a:rPr lang="en-US" sz="1400" b="1"/>
                  <a:t>Assumptions</a:t>
                </a:r>
                <a:r>
                  <a:rPr lang="en-DE" sz="1400" b="1"/>
                  <a:t> (1/2)</a:t>
                </a:r>
              </a:p>
              <a:p>
                <a:pPr lvl="1"/>
                <a:r>
                  <a:rPr lang="en-US" sz="1200" b="1"/>
                  <a:t>Geometry &amp; Kinematics</a:t>
                </a:r>
                <a:endParaRPr lang="en-DE" sz="1200" b="1"/>
              </a:p>
              <a:p>
                <a:pPr lvl="2"/>
                <a:r>
                  <a:rPr lang="en-US" sz="1200"/>
                  <a:t>Plane strain: </a:t>
                </a:r>
                <a14:m>
                  <m:oMath xmlns:m="http://schemas.openxmlformats.org/officeDocument/2006/math">
                    <m:sSub>
                      <m:sSubPr>
                        <m:ctrlPr>
                          <a:rPr lang="en-US" sz="1200" i="1">
                            <a:latin typeface="Cambria Math" panose="02040503050406030204" pitchFamily="18" charset="0"/>
                          </a:rPr>
                        </m:ctrlPr>
                      </m:sSubPr>
                      <m:e>
                        <m:r>
                          <a:rPr lang="en-US" sz="1200" i="1" smtClean="0">
                            <a:latin typeface="Cambria Math" panose="02040503050406030204" pitchFamily="18" charset="0"/>
                            <a:ea typeface="Cambria Math" panose="02040503050406030204" pitchFamily="18" charset="0"/>
                          </a:rPr>
                          <m:t>𝜀</m:t>
                        </m:r>
                      </m:e>
                      <m:sub>
                        <m:r>
                          <a:rPr lang="en-DE" sz="1200" b="0" i="1" smtClean="0">
                            <a:latin typeface="Cambria Math" panose="02040503050406030204" pitchFamily="18" charset="0"/>
                          </a:rPr>
                          <m:t>𝑧</m:t>
                        </m:r>
                      </m:sub>
                    </m:sSub>
                    <m:r>
                      <a:rPr lang="en-US" sz="1200" i="1">
                        <a:latin typeface="Cambria Math" panose="02040503050406030204" pitchFamily="18" charset="0"/>
                      </a:rPr>
                      <m:t> </m:t>
                    </m:r>
                  </m:oMath>
                </a14:m>
                <a:r>
                  <a:rPr lang="en-US" sz="1200"/>
                  <a:t>=0	​</a:t>
                </a:r>
                <a:endParaRPr lang="en-DE" sz="1200"/>
              </a:p>
              <a:p>
                <a:pPr lvl="2"/>
                <a:r>
                  <a:rPr lang="en-US" sz="1200"/>
                  <a:t>Width in z-direction ≫ thickness</a:t>
                </a:r>
                <a:endParaRPr lang="en-DE" sz="1200"/>
              </a:p>
              <a:p>
                <a:pPr lvl="2"/>
                <a:r>
                  <a:rPr lang="en-US" sz="1200"/>
                  <a:t>No barreling</a:t>
                </a:r>
                <a:endParaRPr lang="en-DE" sz="1200"/>
              </a:p>
              <a:p>
                <a:pPr lvl="2"/>
                <a:r>
                  <a:rPr lang="en-US" sz="1200"/>
                  <a:t>Uniform thickness ℎ</a:t>
                </a:r>
                <a:endParaRPr lang="en-DE" sz="1200"/>
              </a:p>
              <a:p>
                <a:pPr lvl="2"/>
                <a:r>
                  <a:rPr lang="en-US" sz="1200"/>
                  <a:t>Symmetry at 𝑥=0</a:t>
                </a:r>
                <a:endParaRPr lang="en-DE" sz="1200"/>
              </a:p>
              <a:p>
                <a:pPr lvl="1"/>
                <a:r>
                  <a:rPr lang="en-US" sz="1200" b="1"/>
                  <a:t>Material</a:t>
                </a:r>
                <a:endParaRPr lang="en-DE" sz="1200" b="1"/>
              </a:p>
              <a:p>
                <a:pPr lvl="2"/>
                <a:r>
                  <a:rPr lang="en-US" sz="1200"/>
                  <a:t>Rigid-perfectly plastic</a:t>
                </a:r>
                <a:endParaRPr lang="en-DE" sz="1200"/>
              </a:p>
              <a:p>
                <a:pPr lvl="2"/>
                <a:r>
                  <a:rPr lang="en-US" sz="1200"/>
                  <a:t>Isotropic</a:t>
                </a:r>
                <a:endParaRPr lang="en-DE" sz="1200"/>
              </a:p>
              <a:p>
                <a:pPr lvl="2"/>
                <a:r>
                  <a:rPr lang="en-US" sz="1200"/>
                  <a:t>Constant flow stress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𝜎</m:t>
                        </m:r>
                      </m:e>
                      <m:sub>
                        <m:r>
                          <a:rPr lang="en-US" sz="1200" i="1">
                            <a:latin typeface="Cambria Math" panose="02040503050406030204" pitchFamily="18" charset="0"/>
                          </a:rPr>
                          <m:t>𝑜</m:t>
                        </m:r>
                      </m:sub>
                    </m:sSub>
                    <m:r>
                      <a:rPr lang="en-US" sz="1200" i="1">
                        <a:latin typeface="Cambria Math" panose="02040503050406030204" pitchFamily="18" charset="0"/>
                      </a:rPr>
                      <m:t> </m:t>
                    </m:r>
                  </m:oMath>
                </a14:m>
                <a:r>
                  <a:rPr lang="el-GR" sz="1200"/>
                  <a:t>	</a:t>
                </a:r>
                <a:endParaRPr lang="en-DE" sz="1200"/>
              </a:p>
            </p:txBody>
          </p:sp>
        </mc:Choice>
        <mc:Fallback xmlns="">
          <p:sp>
            <p:nvSpPr>
              <p:cNvPr id="4" name="Text Placeholder 3">
                <a:extLst>
                  <a:ext uri="{FF2B5EF4-FFF2-40B4-BE49-F238E27FC236}">
                    <a16:creationId xmlns:a16="http://schemas.microsoft.com/office/drawing/2014/main" id="{D3F6184F-0D05-50F6-76D5-54A52109B608}"/>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116" t="-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B7F5D528-B7E0-5B55-D58B-13F9EEC0AD78}"/>
                  </a:ext>
                </a:extLst>
              </p:cNvPr>
              <p:cNvSpPr>
                <a:spLocks noGrp="1"/>
              </p:cNvSpPr>
              <p:nvPr>
                <p:ph type="body" sz="quarter" idx="14"/>
              </p:nvPr>
            </p:nvSpPr>
            <p:spPr/>
            <p:txBody>
              <a:bodyPr/>
              <a:lstStyle/>
              <a:p>
                <a:r>
                  <a:rPr lang="en-US" sz="1400" b="1"/>
                  <a:t>Assumptions</a:t>
                </a:r>
                <a:r>
                  <a:rPr lang="en-DE" sz="1400" b="1"/>
                  <a:t> (2/2)</a:t>
                </a:r>
              </a:p>
              <a:p>
                <a:pPr lvl="1"/>
                <a:r>
                  <a:rPr lang="en-US" sz="1200" b="1"/>
                  <a:t>Friction</a:t>
                </a:r>
                <a:endParaRPr lang="en-DE" sz="1200" b="1"/>
              </a:p>
              <a:p>
                <a:pPr lvl="2"/>
                <a:r>
                  <a:rPr lang="en-US" sz="1200"/>
                  <a:t>Coulomb friction:𝜏=𝜇𝑃</a:t>
                </a:r>
                <a:r>
                  <a:rPr lang="el-GR" sz="1200"/>
                  <a:t>τ</a:t>
                </a:r>
                <a:endParaRPr lang="en-DE" sz="1200"/>
              </a:p>
              <a:p>
                <a:pPr lvl="2"/>
                <a:r>
                  <a:rPr lang="en-US" sz="1200"/>
                  <a:t>Constant coefficient 𝜇</a:t>
                </a:r>
                <a:endParaRPr lang="en-DE" sz="1200"/>
              </a:p>
              <a:p>
                <a:pPr lvl="1"/>
                <a:r>
                  <a:rPr lang="en-DE" sz="1200" b="1"/>
                  <a:t>Stress</a:t>
                </a:r>
                <a:r>
                  <a:rPr lang="en-DE" sz="1200"/>
                  <a:t> </a:t>
                </a:r>
                <a:r>
                  <a:rPr lang="en-DE" sz="1200" b="1"/>
                  <a:t>State</a:t>
                </a:r>
              </a:p>
              <a:p>
                <a:pPr lvl="2"/>
                <a:r>
                  <a:rPr lang="en-US" sz="1200"/>
                  <a:t>Normal pressure from dies: 𝑃(𝑥)</a:t>
                </a:r>
                <a:endParaRPr lang="en-DE" sz="1200"/>
              </a:p>
              <a:p>
                <a:pPr lvl="2"/>
                <a:r>
                  <a:rPr lang="en-US" sz="1200"/>
                  <a:t>Longitudinal stress in strip: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𝜎</m:t>
                        </m:r>
                      </m:e>
                      <m:sub>
                        <m:r>
                          <a:rPr lang="en-DE" sz="1200" b="0" i="1" smtClean="0">
                            <a:latin typeface="Cambria Math" panose="02040503050406030204" pitchFamily="18" charset="0"/>
                          </a:rPr>
                          <m:t>𝑥</m:t>
                        </m:r>
                      </m:sub>
                    </m:sSub>
                  </m:oMath>
                </a14:m>
                <a:r>
                  <a:rPr lang="en-US" sz="1200"/>
                  <a:t>(𝑥)</a:t>
                </a:r>
                <a:endParaRPr lang="en-DE" sz="1200"/>
              </a:p>
              <a:p>
                <a:pPr lvl="2"/>
                <a:r>
                  <a:rPr lang="en-US" sz="1200"/>
                  <a:t>Plane strain condition governs yield</a:t>
                </a:r>
                <a:endParaRPr lang="en-DE"/>
              </a:p>
            </p:txBody>
          </p:sp>
        </mc:Choice>
        <mc:Fallback xmlns="">
          <p:sp>
            <p:nvSpPr>
              <p:cNvPr id="5" name="Text Placeholder 4">
                <a:extLst>
                  <a:ext uri="{FF2B5EF4-FFF2-40B4-BE49-F238E27FC236}">
                    <a16:creationId xmlns:a16="http://schemas.microsoft.com/office/drawing/2014/main" id="{B7F5D528-B7E0-5B55-D58B-13F9EEC0AD78}"/>
                  </a:ext>
                </a:extLst>
              </p:cNvPr>
              <p:cNvSpPr>
                <a:spLocks noGrp="1" noRot="1" noChangeAspect="1" noMove="1" noResize="1" noEditPoints="1" noAdjustHandles="1" noChangeArrowheads="1" noChangeShapeType="1" noTextEdit="1"/>
              </p:cNvSpPr>
              <p:nvPr>
                <p:ph type="body" sz="quarter" idx="14"/>
              </p:nvPr>
            </p:nvSpPr>
            <p:spPr>
              <a:blipFill>
                <a:blip r:embed="rId4"/>
                <a:stretch>
                  <a:fillRect l="-111" t="-667"/>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5482EFE-A0B7-4F12-5D30-13A863C8376E}"/>
              </a:ext>
            </a:extLst>
          </p:cNvPr>
          <p:cNvGrpSpPr/>
          <p:nvPr/>
        </p:nvGrpSpPr>
        <p:grpSpPr>
          <a:xfrm>
            <a:off x="6210857" y="3407849"/>
            <a:ext cx="5343712" cy="2613439"/>
            <a:chOff x="6210857" y="3407849"/>
            <a:chExt cx="5343712" cy="2613439"/>
          </a:xfrm>
        </p:grpSpPr>
        <p:pic>
          <p:nvPicPr>
            <p:cNvPr id="7" name="Picture 6">
              <a:extLst>
                <a:ext uri="{FF2B5EF4-FFF2-40B4-BE49-F238E27FC236}">
                  <a16:creationId xmlns:a16="http://schemas.microsoft.com/office/drawing/2014/main" id="{3C1F8ECA-AA07-87A3-E89D-3549FB8D41ED}"/>
                </a:ext>
              </a:extLst>
            </p:cNvPr>
            <p:cNvPicPr>
              <a:picLocks noChangeAspect="1"/>
            </p:cNvPicPr>
            <p:nvPr/>
          </p:nvPicPr>
          <p:blipFill>
            <a:blip r:embed="rId5">
              <a:clrChange>
                <a:clrFrom>
                  <a:srgbClr val="ECECEC"/>
                </a:clrFrom>
                <a:clrTo>
                  <a:srgbClr val="ECECEC">
                    <a:alpha val="0"/>
                  </a:srgbClr>
                </a:clrTo>
              </a:clrChange>
            </a:blip>
            <a:stretch>
              <a:fillRect/>
            </a:stretch>
          </p:blipFill>
          <p:spPr>
            <a:xfrm>
              <a:off x="6527388" y="3407849"/>
              <a:ext cx="2902024" cy="2453529"/>
            </a:xfrm>
            <a:prstGeom prst="rect">
              <a:avLst/>
            </a:prstGeom>
          </p:spPr>
        </p:pic>
        <p:grpSp>
          <p:nvGrpSpPr>
            <p:cNvPr id="9" name="Group 8">
              <a:extLst>
                <a:ext uri="{FF2B5EF4-FFF2-40B4-BE49-F238E27FC236}">
                  <a16:creationId xmlns:a16="http://schemas.microsoft.com/office/drawing/2014/main" id="{02361383-3F54-6FAB-D778-23EF4D1ED065}"/>
                </a:ext>
              </a:extLst>
            </p:cNvPr>
            <p:cNvGrpSpPr/>
            <p:nvPr/>
          </p:nvGrpSpPr>
          <p:grpSpPr>
            <a:xfrm>
              <a:off x="10079136" y="3515553"/>
              <a:ext cx="1475433" cy="1278770"/>
              <a:chOff x="10095063" y="3562901"/>
              <a:chExt cx="1475433" cy="1278770"/>
            </a:xfrm>
          </p:grpSpPr>
          <p:sp>
            <p:nvSpPr>
              <p:cNvPr id="10" name="Flowchart: Document 9">
                <a:extLst>
                  <a:ext uri="{FF2B5EF4-FFF2-40B4-BE49-F238E27FC236}">
                    <a16:creationId xmlns:a16="http://schemas.microsoft.com/office/drawing/2014/main" id="{A86ADAE2-B2A3-4E97-914E-B15C3A914DD6}"/>
                  </a:ext>
                </a:extLst>
              </p:cNvPr>
              <p:cNvSpPr/>
              <p:nvPr/>
            </p:nvSpPr>
            <p:spPr>
              <a:xfrm rot="5400000" flipH="1">
                <a:off x="9964760" y="3693204"/>
                <a:ext cx="1278770" cy="1018163"/>
              </a:xfrm>
              <a:custGeom>
                <a:avLst/>
                <a:gdLst>
                  <a:gd name="csX0" fmla="*/ 0 w 1278770"/>
                  <a:gd name="csY0" fmla="*/ 0 h 1018163"/>
                  <a:gd name="csX1" fmla="*/ 387894 w 1278770"/>
                  <a:gd name="csY1" fmla="*/ 0 h 1018163"/>
                  <a:gd name="csX2" fmla="*/ 814150 w 1278770"/>
                  <a:gd name="csY2" fmla="*/ 0 h 1018163"/>
                  <a:gd name="csX3" fmla="*/ 1278770 w 1278770"/>
                  <a:gd name="csY3" fmla="*/ 0 h 1018163"/>
                  <a:gd name="csX4" fmla="*/ 1278770 w 1278770"/>
                  <a:gd name="csY4" fmla="*/ 416420 h 1018163"/>
                  <a:gd name="csX5" fmla="*/ 1278770 w 1278770"/>
                  <a:gd name="csY5" fmla="*/ 816510 h 1018163"/>
                  <a:gd name="csX6" fmla="*/ 0 w 1278770"/>
                  <a:gd name="csY6" fmla="*/ 950851 h 1018163"/>
                  <a:gd name="csX7" fmla="*/ 0 w 1278770"/>
                  <a:gd name="csY7" fmla="*/ 494443 h 1018163"/>
                  <a:gd name="csX8" fmla="*/ 0 w 1278770"/>
                  <a:gd name="csY8" fmla="*/ 0 h 10181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78770" h="1018163" fill="none" extrusionOk="0">
                    <a:moveTo>
                      <a:pt x="0" y="0"/>
                    </a:moveTo>
                    <a:cubicBezTo>
                      <a:pt x="162005" y="-21078"/>
                      <a:pt x="274601" y="12623"/>
                      <a:pt x="387894" y="0"/>
                    </a:cubicBezTo>
                    <a:cubicBezTo>
                      <a:pt x="501187" y="-12623"/>
                      <a:pt x="629931" y="10633"/>
                      <a:pt x="814150" y="0"/>
                    </a:cubicBezTo>
                    <a:cubicBezTo>
                      <a:pt x="998369" y="-10633"/>
                      <a:pt x="1142453" y="40535"/>
                      <a:pt x="1278770" y="0"/>
                    </a:cubicBezTo>
                    <a:cubicBezTo>
                      <a:pt x="1327066" y="156085"/>
                      <a:pt x="1253369" y="315385"/>
                      <a:pt x="1278770" y="416420"/>
                    </a:cubicBezTo>
                    <a:cubicBezTo>
                      <a:pt x="1304171" y="517455"/>
                      <a:pt x="1252853" y="622509"/>
                      <a:pt x="1278770" y="816510"/>
                    </a:cubicBezTo>
                    <a:cubicBezTo>
                      <a:pt x="663873" y="831995"/>
                      <a:pt x="647788" y="1046366"/>
                      <a:pt x="0" y="950851"/>
                    </a:cubicBezTo>
                    <a:cubicBezTo>
                      <a:pt x="-37082" y="846155"/>
                      <a:pt x="40272" y="715829"/>
                      <a:pt x="0" y="494443"/>
                    </a:cubicBezTo>
                    <a:cubicBezTo>
                      <a:pt x="-40272" y="273057"/>
                      <a:pt x="40307" y="169129"/>
                      <a:pt x="0" y="0"/>
                    </a:cubicBezTo>
                    <a:close/>
                  </a:path>
                  <a:path w="1278770" h="1018163" stroke="0" extrusionOk="0">
                    <a:moveTo>
                      <a:pt x="0" y="0"/>
                    </a:moveTo>
                    <a:cubicBezTo>
                      <a:pt x="161500" y="-43531"/>
                      <a:pt x="302279" y="9893"/>
                      <a:pt x="413469" y="0"/>
                    </a:cubicBezTo>
                    <a:cubicBezTo>
                      <a:pt x="524659" y="-9893"/>
                      <a:pt x="737798" y="21544"/>
                      <a:pt x="839726" y="0"/>
                    </a:cubicBezTo>
                    <a:cubicBezTo>
                      <a:pt x="941654" y="-21544"/>
                      <a:pt x="1091273" y="10621"/>
                      <a:pt x="1278770" y="0"/>
                    </a:cubicBezTo>
                    <a:cubicBezTo>
                      <a:pt x="1282409" y="175208"/>
                      <a:pt x="1277578" y="241496"/>
                      <a:pt x="1278770" y="416420"/>
                    </a:cubicBezTo>
                    <a:cubicBezTo>
                      <a:pt x="1279962" y="591344"/>
                      <a:pt x="1239581" y="669156"/>
                      <a:pt x="1278770" y="816510"/>
                    </a:cubicBezTo>
                    <a:cubicBezTo>
                      <a:pt x="679001" y="806797"/>
                      <a:pt x="688452" y="1122857"/>
                      <a:pt x="0" y="950851"/>
                    </a:cubicBezTo>
                    <a:cubicBezTo>
                      <a:pt x="-50502" y="762953"/>
                      <a:pt x="42303" y="593349"/>
                      <a:pt x="0" y="465917"/>
                    </a:cubicBezTo>
                    <a:cubicBezTo>
                      <a:pt x="-42303" y="338485"/>
                      <a:pt x="24243" y="181571"/>
                      <a:pt x="0" y="0"/>
                    </a:cubicBezTo>
                    <a:close/>
                  </a:path>
                </a:pathLst>
              </a:custGeom>
              <a:blipFill>
                <a:blip r:embed="rId6"/>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1" name="Straight Arrow Connector 10">
                <a:extLst>
                  <a:ext uri="{FF2B5EF4-FFF2-40B4-BE49-F238E27FC236}">
                    <a16:creationId xmlns:a16="http://schemas.microsoft.com/office/drawing/2014/main" id="{422B4694-896E-C2C2-8805-A8CC5F8F38D2}"/>
                  </a:ext>
                </a:extLst>
              </p:cNvPr>
              <p:cNvCxnSpPr>
                <a:cxnSpLocks/>
              </p:cNvCxnSpPr>
              <p:nvPr/>
            </p:nvCxnSpPr>
            <p:spPr>
              <a:xfrm>
                <a:off x="11208568" y="3661586"/>
                <a:ext cx="0" cy="1994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0D32E71-2636-83D4-B450-7C5A4EEF8010}"/>
                  </a:ext>
                </a:extLst>
              </p:cNvPr>
              <p:cNvCxnSpPr/>
              <p:nvPr/>
            </p:nvCxnSpPr>
            <p:spPr>
              <a:xfrm>
                <a:off x="11046201" y="3661586"/>
                <a:ext cx="2261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E9B9438-C44D-BB5E-21D7-71BB30C8FDDA}"/>
                  </a:ext>
                </a:extLst>
              </p:cNvPr>
              <p:cNvCxnSpPr/>
              <p:nvPr/>
            </p:nvCxnSpPr>
            <p:spPr>
              <a:xfrm>
                <a:off x="11067853" y="3868144"/>
                <a:ext cx="226184"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F48D7231-79AD-9417-F2ED-319C5945CE3B}"/>
                      </a:ext>
                    </a:extLst>
                  </p:cNvPr>
                  <p:cNvSpPr txBox="1"/>
                  <p:nvPr/>
                </p:nvSpPr>
                <p:spPr>
                  <a:xfrm>
                    <a:off x="11200458" y="3576651"/>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i="1" smtClean="0">
                              <a:solidFill>
                                <a:schemeClr val="accent1"/>
                              </a:solidFill>
                              <a:latin typeface="Cambria Math" panose="02040503050406030204" pitchFamily="18" charset="0"/>
                              <a:ea typeface="Cambria Math" panose="02040503050406030204" pitchFamily="18" charset="0"/>
                            </a:rPr>
                            <m:t>𝛿</m:t>
                          </m:r>
                        </m:oMath>
                      </m:oMathPara>
                    </a14:m>
                    <a:endParaRPr lang="en-DE">
                      <a:solidFill>
                        <a:schemeClr val="accent1"/>
                      </a:solidFill>
                    </a:endParaRPr>
                  </a:p>
                </p:txBody>
              </p:sp>
            </mc:Choice>
            <mc:Fallback xmlns="">
              <p:sp>
                <p:nvSpPr>
                  <p:cNvPr id="14" name="TextBox 13">
                    <a:extLst>
                      <a:ext uri="{FF2B5EF4-FFF2-40B4-BE49-F238E27FC236}">
                        <a16:creationId xmlns:a16="http://schemas.microsoft.com/office/drawing/2014/main" id="{F48D7231-79AD-9417-F2ED-319C5945CE3B}"/>
                      </a:ext>
                    </a:extLst>
                  </p:cNvPr>
                  <p:cNvSpPr txBox="1">
                    <a:spLocks noRot="1" noChangeAspect="1" noMove="1" noResize="1" noEditPoints="1" noAdjustHandles="1" noChangeArrowheads="1" noChangeShapeType="1" noTextEdit="1"/>
                  </p:cNvSpPr>
                  <p:nvPr/>
                </p:nvSpPr>
                <p:spPr>
                  <a:xfrm>
                    <a:off x="11200458" y="3576651"/>
                    <a:ext cx="370038" cy="369332"/>
                  </a:xfrm>
                  <a:prstGeom prst="rect">
                    <a:avLst/>
                  </a:prstGeom>
                  <a:blipFill>
                    <a:blip r:embed="rId7"/>
                    <a:stretch>
                      <a:fillRect/>
                    </a:stretch>
                  </a:blipFill>
                </p:spPr>
                <p:txBody>
                  <a:bodyPr/>
                  <a:lstStyle/>
                  <a:p>
                    <a:r>
                      <a:rPr lang="en-US">
                        <a:noFill/>
                      </a:rPr>
                      <a:t> </a:t>
                    </a:r>
                  </a:p>
                </p:txBody>
              </p:sp>
            </mc:Fallback>
          </mc:AlternateContent>
        </p:grpSp>
        <p:cxnSp>
          <p:nvCxnSpPr>
            <p:cNvPr id="15" name="Straight Arrow Connector 14">
              <a:extLst>
                <a:ext uri="{FF2B5EF4-FFF2-40B4-BE49-F238E27FC236}">
                  <a16:creationId xmlns:a16="http://schemas.microsoft.com/office/drawing/2014/main" id="{EBCBA7AD-FFD3-C57D-D721-F511A8055AC4}"/>
                </a:ext>
              </a:extLst>
            </p:cNvPr>
            <p:cNvCxnSpPr>
              <a:cxnSpLocks/>
              <a:endCxn id="7" idx="0"/>
            </p:cNvCxnSpPr>
            <p:nvPr/>
          </p:nvCxnSpPr>
          <p:spPr>
            <a:xfrm flipV="1">
              <a:off x="7967548" y="3407849"/>
              <a:ext cx="10852" cy="2462210"/>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6106C7-3263-1EA1-78B0-594EA5B7A3FF}"/>
                </a:ext>
              </a:extLst>
            </p:cNvPr>
            <p:cNvCxnSpPr>
              <a:cxnSpLocks/>
            </p:cNvCxnSpPr>
            <p:nvPr/>
          </p:nvCxnSpPr>
          <p:spPr>
            <a:xfrm>
              <a:off x="6365695" y="5199505"/>
              <a:ext cx="3440676" cy="14339"/>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5685FA1F-FEF2-229F-D409-7F739FB41E90}"/>
                    </a:ext>
                  </a:extLst>
                </p:cNvPr>
                <p:cNvSpPr txBox="1"/>
                <p:nvPr/>
              </p:nvSpPr>
              <p:spPr>
                <a:xfrm>
                  <a:off x="9687312" y="513543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tx1"/>
                            </a:solidFill>
                            <a:latin typeface="Cambria Math" panose="02040503050406030204" pitchFamily="18" charset="0"/>
                            <a:ea typeface="Cambria Math" panose="02040503050406030204" pitchFamily="18" charset="0"/>
                          </a:rPr>
                          <m:t>𝑥</m:t>
                        </m:r>
                      </m:oMath>
                    </m:oMathPara>
                  </a14:m>
                  <a:endParaRPr lang="en-DE">
                    <a:solidFill>
                      <a:schemeClr val="tx1"/>
                    </a:solidFill>
                  </a:endParaRPr>
                </a:p>
              </p:txBody>
            </p:sp>
          </mc:Choice>
          <mc:Fallback xmlns="">
            <p:sp>
              <p:nvSpPr>
                <p:cNvPr id="17" name="TextBox 16">
                  <a:extLst>
                    <a:ext uri="{FF2B5EF4-FFF2-40B4-BE49-F238E27FC236}">
                      <a16:creationId xmlns:a16="http://schemas.microsoft.com/office/drawing/2014/main" id="{5685FA1F-FEF2-229F-D409-7F739FB41E90}"/>
                    </a:ext>
                  </a:extLst>
                </p:cNvPr>
                <p:cNvSpPr txBox="1">
                  <a:spLocks noRot="1" noChangeAspect="1" noMove="1" noResize="1" noEditPoints="1" noAdjustHandles="1" noChangeArrowheads="1" noChangeShapeType="1" noTextEdit="1"/>
                </p:cNvSpPr>
                <p:nvPr/>
              </p:nvSpPr>
              <p:spPr>
                <a:xfrm>
                  <a:off x="9687312" y="5135430"/>
                  <a:ext cx="370038" cy="369332"/>
                </a:xfrm>
                <a:prstGeom prst="rect">
                  <a:avLst/>
                </a:prstGeom>
                <a:blipFill>
                  <a:blip r:embed="rId8"/>
                  <a:stretch>
                    <a:fillRect/>
                  </a:stretch>
                </a:blipFill>
              </p:spPr>
              <p:txBody>
                <a:bodyPr/>
                <a:lstStyle/>
                <a:p>
                  <a:r>
                    <a:rPr lang="en-US">
                      <a:noFill/>
                    </a:rPr>
                    <a:t> </a:t>
                  </a:r>
                </a:p>
              </p:txBody>
            </p:sp>
          </mc:Fallback>
        </mc:AlternateContent>
        <p:cxnSp>
          <p:nvCxnSpPr>
            <p:cNvPr id="18" name="Straight Arrow Connector 17">
              <a:extLst>
                <a:ext uri="{FF2B5EF4-FFF2-40B4-BE49-F238E27FC236}">
                  <a16:creationId xmlns:a16="http://schemas.microsoft.com/office/drawing/2014/main" id="{4AF62637-2784-3F3B-CE5E-8038904A13FC}"/>
                </a:ext>
              </a:extLst>
            </p:cNvPr>
            <p:cNvCxnSpPr>
              <a:cxnSpLocks/>
            </p:cNvCxnSpPr>
            <p:nvPr/>
          </p:nvCxnSpPr>
          <p:spPr>
            <a:xfrm>
              <a:off x="6887428" y="569929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81CB39C-E1E2-CA71-68ED-598D6B70D302}"/>
                </a:ext>
              </a:extLst>
            </p:cNvPr>
            <p:cNvCxnSpPr>
              <a:cxnSpLocks/>
            </p:cNvCxnSpPr>
            <p:nvPr/>
          </p:nvCxnSpPr>
          <p:spPr>
            <a:xfrm>
              <a:off x="7978400" y="5699298"/>
              <a:ext cx="114127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304EEE7-E152-6140-A7CB-9A3BDB947D5B}"/>
                </a:ext>
              </a:extLst>
            </p:cNvPr>
            <p:cNvCxnSpPr>
              <a:cxnSpLocks/>
            </p:cNvCxnSpPr>
            <p:nvPr/>
          </p:nvCxnSpPr>
          <p:spPr>
            <a:xfrm>
              <a:off x="6887428" y="5216730"/>
              <a:ext cx="0" cy="65332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FECA678-4A39-8576-A4AD-B7FA8D8E24FF}"/>
                </a:ext>
              </a:extLst>
            </p:cNvPr>
            <p:cNvCxnSpPr>
              <a:cxnSpLocks/>
            </p:cNvCxnSpPr>
            <p:nvPr/>
          </p:nvCxnSpPr>
          <p:spPr>
            <a:xfrm>
              <a:off x="9119676" y="5216730"/>
              <a:ext cx="0" cy="644648"/>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577AE950-CCC4-1FBC-C873-77FAF3A84848}"/>
                    </a:ext>
                  </a:extLst>
                </p:cNvPr>
                <p:cNvSpPr txBox="1"/>
                <p:nvPr/>
              </p:nvSpPr>
              <p:spPr>
                <a:xfrm>
                  <a:off x="7191055" y="5651956"/>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22" name="TextBox 21">
                  <a:extLst>
                    <a:ext uri="{FF2B5EF4-FFF2-40B4-BE49-F238E27FC236}">
                      <a16:creationId xmlns:a16="http://schemas.microsoft.com/office/drawing/2014/main" id="{577AE950-CCC4-1FBC-C873-77FAF3A84848}"/>
                    </a:ext>
                  </a:extLst>
                </p:cNvPr>
                <p:cNvSpPr txBox="1">
                  <a:spLocks noRot="1" noChangeAspect="1" noMove="1" noResize="1" noEditPoints="1" noAdjustHandles="1" noChangeArrowheads="1" noChangeShapeType="1" noTextEdit="1"/>
                </p:cNvSpPr>
                <p:nvPr/>
              </p:nvSpPr>
              <p:spPr>
                <a:xfrm>
                  <a:off x="7191055" y="5651956"/>
                  <a:ext cx="370038"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92EE0A8-CED4-0FFD-B189-199E0760C124}"/>
                    </a:ext>
                  </a:extLst>
                </p:cNvPr>
                <p:cNvSpPr txBox="1"/>
                <p:nvPr/>
              </p:nvSpPr>
              <p:spPr>
                <a:xfrm>
                  <a:off x="8379378" y="564877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23" name="TextBox 22">
                  <a:extLst>
                    <a:ext uri="{FF2B5EF4-FFF2-40B4-BE49-F238E27FC236}">
                      <a16:creationId xmlns:a16="http://schemas.microsoft.com/office/drawing/2014/main" id="{292EE0A8-CED4-0FFD-B189-199E0760C124}"/>
                    </a:ext>
                  </a:extLst>
                </p:cNvPr>
                <p:cNvSpPr txBox="1">
                  <a:spLocks noRot="1" noChangeAspect="1" noMove="1" noResize="1" noEditPoints="1" noAdjustHandles="1" noChangeArrowheads="1" noChangeShapeType="1" noTextEdit="1"/>
                </p:cNvSpPr>
                <p:nvPr/>
              </p:nvSpPr>
              <p:spPr>
                <a:xfrm>
                  <a:off x="8379378" y="5648778"/>
                  <a:ext cx="370038" cy="369332"/>
                </a:xfrm>
                <a:prstGeom prst="rect">
                  <a:avLst/>
                </a:prstGeom>
                <a:blipFill>
                  <a:blip r:embed="rId10"/>
                  <a:stretch>
                    <a:fillRect/>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4E29D6CA-F08F-E4D2-CC33-E7A68824FBA9}"/>
                </a:ext>
              </a:extLst>
            </p:cNvPr>
            <p:cNvSpPr/>
            <p:nvPr/>
          </p:nvSpPr>
          <p:spPr>
            <a:xfrm>
              <a:off x="8288683" y="4093251"/>
              <a:ext cx="303265" cy="1106254"/>
            </a:xfrm>
            <a:prstGeom prst="rect">
              <a:avLst/>
            </a:prstGeom>
            <a:pattFill prst="wdUpDiag">
              <a:fgClr>
                <a:schemeClr val="bg1"/>
              </a:fgClr>
              <a:bgClr>
                <a:srgbClr val="FFED59"/>
              </a:bgClr>
            </a:patt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25" name="Straight Arrow Connector 24">
              <a:extLst>
                <a:ext uri="{FF2B5EF4-FFF2-40B4-BE49-F238E27FC236}">
                  <a16:creationId xmlns:a16="http://schemas.microsoft.com/office/drawing/2014/main" id="{F91FC542-6EDC-F0D2-D7DF-50696CC8C2DF}"/>
                </a:ext>
              </a:extLst>
            </p:cNvPr>
            <p:cNvCxnSpPr>
              <a:cxnSpLocks/>
              <a:endCxn id="24" idx="0"/>
            </p:cNvCxnSpPr>
            <p:nvPr/>
          </p:nvCxnSpPr>
          <p:spPr>
            <a:xfrm>
              <a:off x="8440316" y="3848578"/>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6A1B099-0026-431F-84DF-D2752FB7A894}"/>
                </a:ext>
              </a:extLst>
            </p:cNvPr>
            <p:cNvCxnSpPr>
              <a:cxnSpLocks/>
            </p:cNvCxnSpPr>
            <p:nvPr/>
          </p:nvCxnSpPr>
          <p:spPr>
            <a:xfrm flipV="1">
              <a:off x="8440316" y="5199505"/>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1532BF02-5343-450B-92DE-2F3CDD4F4C1B}"/>
                    </a:ext>
                  </a:extLst>
                </p:cNvPr>
                <p:cNvSpPr txBox="1"/>
                <p:nvPr/>
              </p:nvSpPr>
              <p:spPr>
                <a:xfrm>
                  <a:off x="8255142" y="3535668"/>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27" name="TextBox 26">
                  <a:extLst>
                    <a:ext uri="{FF2B5EF4-FFF2-40B4-BE49-F238E27FC236}">
                      <a16:creationId xmlns:a16="http://schemas.microsoft.com/office/drawing/2014/main" id="{1532BF02-5343-450B-92DE-2F3CDD4F4C1B}"/>
                    </a:ext>
                  </a:extLst>
                </p:cNvPr>
                <p:cNvSpPr txBox="1">
                  <a:spLocks noRot="1" noChangeAspect="1" noMove="1" noResize="1" noEditPoints="1" noAdjustHandles="1" noChangeArrowheads="1" noChangeShapeType="1" noTextEdit="1"/>
                </p:cNvSpPr>
                <p:nvPr/>
              </p:nvSpPr>
              <p:spPr>
                <a:xfrm>
                  <a:off x="8255142" y="3535668"/>
                  <a:ext cx="385875"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8889A32-7B1C-252C-2473-9CD016A8F4BD}"/>
                    </a:ext>
                  </a:extLst>
                </p:cNvPr>
                <p:cNvSpPr txBox="1"/>
                <p:nvPr/>
              </p:nvSpPr>
              <p:spPr>
                <a:xfrm>
                  <a:off x="8384855" y="5138316"/>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28" name="TextBox 27">
                  <a:extLst>
                    <a:ext uri="{FF2B5EF4-FFF2-40B4-BE49-F238E27FC236}">
                      <a16:creationId xmlns:a16="http://schemas.microsoft.com/office/drawing/2014/main" id="{A8889A32-7B1C-252C-2473-9CD016A8F4BD}"/>
                    </a:ext>
                  </a:extLst>
                </p:cNvPr>
                <p:cNvSpPr txBox="1">
                  <a:spLocks noRot="1" noChangeAspect="1" noMove="1" noResize="1" noEditPoints="1" noAdjustHandles="1" noChangeArrowheads="1" noChangeShapeType="1" noTextEdit="1"/>
                </p:cNvSpPr>
                <p:nvPr/>
              </p:nvSpPr>
              <p:spPr>
                <a:xfrm>
                  <a:off x="8384855" y="5138316"/>
                  <a:ext cx="385875"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A65C0518-629E-9FB8-D02D-D38F864924B0}"/>
                    </a:ext>
                  </a:extLst>
                </p:cNvPr>
                <p:cNvSpPr txBox="1"/>
                <p:nvPr/>
              </p:nvSpPr>
              <p:spPr>
                <a:xfrm>
                  <a:off x="7895142" y="4244591"/>
                  <a:ext cx="46987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oMath>
                    </m:oMathPara>
                  </a14:m>
                  <a:endParaRPr lang="en-DE">
                    <a:solidFill>
                      <a:srgbClr val="7030A0"/>
                    </a:solidFill>
                  </a:endParaRPr>
                </a:p>
              </p:txBody>
            </p:sp>
          </mc:Choice>
          <mc:Fallback xmlns="">
            <p:sp>
              <p:nvSpPr>
                <p:cNvPr id="29" name="TextBox 28">
                  <a:extLst>
                    <a:ext uri="{FF2B5EF4-FFF2-40B4-BE49-F238E27FC236}">
                      <a16:creationId xmlns:a16="http://schemas.microsoft.com/office/drawing/2014/main" id="{A65C0518-629E-9FB8-D02D-D38F864924B0}"/>
                    </a:ext>
                  </a:extLst>
                </p:cNvPr>
                <p:cNvSpPr txBox="1">
                  <a:spLocks noRot="1" noChangeAspect="1" noMove="1" noResize="1" noEditPoints="1" noAdjustHandles="1" noChangeArrowheads="1" noChangeShapeType="1" noTextEdit="1"/>
                </p:cNvSpPr>
                <p:nvPr/>
              </p:nvSpPr>
              <p:spPr>
                <a:xfrm>
                  <a:off x="7895142" y="4244591"/>
                  <a:ext cx="469872" cy="369332"/>
                </a:xfrm>
                <a:prstGeom prst="rect">
                  <a:avLst/>
                </a:prstGeom>
                <a:blipFill>
                  <a:blip r:embed="rId13"/>
                  <a:stretch>
                    <a:fillRect/>
                  </a:stretch>
                </a:blipFill>
              </p:spPr>
              <p:txBody>
                <a:bodyPr/>
                <a:lstStyle/>
                <a:p>
                  <a:r>
                    <a:rPr lang="en-US">
                      <a:noFill/>
                    </a:rPr>
                    <a:t> </a:t>
                  </a:r>
                </a:p>
              </p:txBody>
            </p:sp>
          </mc:Fallback>
        </mc:AlternateContent>
        <p:cxnSp>
          <p:nvCxnSpPr>
            <p:cNvPr id="30" name="Straight Arrow Connector 29">
              <a:extLst>
                <a:ext uri="{FF2B5EF4-FFF2-40B4-BE49-F238E27FC236}">
                  <a16:creationId xmlns:a16="http://schemas.microsoft.com/office/drawing/2014/main" id="{59679B60-126F-27BB-40AA-38CBAD5A9A0F}"/>
                </a:ext>
              </a:extLst>
            </p:cNvPr>
            <p:cNvCxnSpPr>
              <a:cxnSpLocks/>
            </p:cNvCxnSpPr>
            <p:nvPr/>
          </p:nvCxnSpPr>
          <p:spPr>
            <a:xfrm rot="5400000" flipV="1">
              <a:off x="8148804" y="4503426"/>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2FCC5DC-C60D-165D-E87B-739CF44865DF}"/>
                </a:ext>
              </a:extLst>
            </p:cNvPr>
            <p:cNvCxnSpPr>
              <a:cxnSpLocks/>
            </p:cNvCxnSpPr>
            <p:nvPr/>
          </p:nvCxnSpPr>
          <p:spPr>
            <a:xfrm rot="16200000" flipH="1" flipV="1">
              <a:off x="8749368" y="4506020"/>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310DBD7D-C1B1-7768-58CF-0F5D53639CE2}"/>
                    </a:ext>
                  </a:extLst>
                </p:cNvPr>
                <p:cNvSpPr txBox="1"/>
                <p:nvPr/>
              </p:nvSpPr>
              <p:spPr>
                <a:xfrm>
                  <a:off x="8550438" y="4256430"/>
                  <a:ext cx="99944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r>
                          <a:rPr lang="en-DE" b="0" i="1" smtClean="0">
                            <a:solidFill>
                              <a:srgbClr val="7030A0"/>
                            </a:solidFill>
                            <a:latin typeface="Cambria Math" panose="02040503050406030204" pitchFamily="18" charset="0"/>
                            <a:ea typeface="Cambria Math" panose="02040503050406030204" pitchFamily="18" charset="0"/>
                          </a:rPr>
                          <m:t>+</m:t>
                        </m:r>
                        <m:r>
                          <a:rPr lang="en-DE" b="0" i="1" smtClean="0">
                            <a:solidFill>
                              <a:srgbClr val="7030A0"/>
                            </a:solidFill>
                            <a:latin typeface="Cambria Math" panose="02040503050406030204" pitchFamily="18" charset="0"/>
                            <a:ea typeface="Cambria Math" panose="02040503050406030204" pitchFamily="18" charset="0"/>
                          </a:rPr>
                          <m:t>𝑑𝑥</m:t>
                        </m:r>
                      </m:oMath>
                    </m:oMathPara>
                  </a14:m>
                  <a:endParaRPr lang="en-DE">
                    <a:solidFill>
                      <a:srgbClr val="7030A0"/>
                    </a:solidFill>
                  </a:endParaRPr>
                </a:p>
              </p:txBody>
            </p:sp>
          </mc:Choice>
          <mc:Fallback xmlns="">
            <p:sp>
              <p:nvSpPr>
                <p:cNvPr id="32" name="TextBox 31">
                  <a:extLst>
                    <a:ext uri="{FF2B5EF4-FFF2-40B4-BE49-F238E27FC236}">
                      <a16:creationId xmlns:a16="http://schemas.microsoft.com/office/drawing/2014/main" id="{310DBD7D-C1B1-7768-58CF-0F5D53639CE2}"/>
                    </a:ext>
                  </a:extLst>
                </p:cNvPr>
                <p:cNvSpPr txBox="1">
                  <a:spLocks noRot="1" noChangeAspect="1" noMove="1" noResize="1" noEditPoints="1" noAdjustHandles="1" noChangeArrowheads="1" noChangeShapeType="1" noTextEdit="1"/>
                </p:cNvSpPr>
                <p:nvPr/>
              </p:nvSpPr>
              <p:spPr>
                <a:xfrm>
                  <a:off x="8550438" y="4256430"/>
                  <a:ext cx="999441" cy="369332"/>
                </a:xfrm>
                <a:prstGeom prst="rect">
                  <a:avLst/>
                </a:prstGeom>
                <a:blipFill>
                  <a:blip r:embed="rId14"/>
                  <a:stretch>
                    <a:fillRect/>
                  </a:stretch>
                </a:blipFill>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CE24525F-B2A0-7A6D-CCFE-C4032901939C}"/>
                </a:ext>
              </a:extLst>
            </p:cNvPr>
            <p:cNvCxnSpPr>
              <a:cxnSpLocks/>
            </p:cNvCxnSpPr>
            <p:nvPr/>
          </p:nvCxnSpPr>
          <p:spPr>
            <a:xfrm>
              <a:off x="8288683" y="5504762"/>
              <a:ext cx="303265" cy="0"/>
            </a:xfrm>
            <a:prstGeom prst="straightConnector1">
              <a:avLst/>
            </a:prstGeom>
            <a:ln>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12CA62A-4AED-D928-B930-EF9603556F0A}"/>
                </a:ext>
              </a:extLst>
            </p:cNvPr>
            <p:cNvCxnSpPr>
              <a:cxnSpLocks/>
            </p:cNvCxnSpPr>
            <p:nvPr/>
          </p:nvCxnSpPr>
          <p:spPr>
            <a:xfrm>
              <a:off x="8591948" y="4961610"/>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8E371DA-77BB-5C3F-4BAC-2210C5C92065}"/>
                </a:ext>
              </a:extLst>
            </p:cNvPr>
            <p:cNvCxnSpPr>
              <a:cxnSpLocks/>
            </p:cNvCxnSpPr>
            <p:nvPr/>
          </p:nvCxnSpPr>
          <p:spPr>
            <a:xfrm>
              <a:off x="8299021" y="4922544"/>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75E0DDD5-BF7F-E719-0DAD-460F0849502D}"/>
                    </a:ext>
                  </a:extLst>
                </p:cNvPr>
                <p:cNvSpPr txBox="1"/>
                <p:nvPr/>
              </p:nvSpPr>
              <p:spPr>
                <a:xfrm>
                  <a:off x="8542056" y="5315000"/>
                  <a:ext cx="50103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𝑑𝑥</m:t>
                        </m:r>
                      </m:oMath>
                    </m:oMathPara>
                  </a14:m>
                  <a:endParaRPr lang="en-DE">
                    <a:solidFill>
                      <a:srgbClr val="7030A0"/>
                    </a:solidFill>
                  </a:endParaRPr>
                </a:p>
              </p:txBody>
            </p:sp>
          </mc:Choice>
          <mc:Fallback xmlns="">
            <p:sp>
              <p:nvSpPr>
                <p:cNvPr id="36" name="TextBox 35">
                  <a:extLst>
                    <a:ext uri="{FF2B5EF4-FFF2-40B4-BE49-F238E27FC236}">
                      <a16:creationId xmlns:a16="http://schemas.microsoft.com/office/drawing/2014/main" id="{75E0DDD5-BF7F-E719-0DAD-460F0849502D}"/>
                    </a:ext>
                  </a:extLst>
                </p:cNvPr>
                <p:cNvSpPr txBox="1">
                  <a:spLocks noRot="1" noChangeAspect="1" noMove="1" noResize="1" noEditPoints="1" noAdjustHandles="1" noChangeArrowheads="1" noChangeShapeType="1" noTextEdit="1"/>
                </p:cNvSpPr>
                <p:nvPr/>
              </p:nvSpPr>
              <p:spPr>
                <a:xfrm>
                  <a:off x="8542056" y="5315000"/>
                  <a:ext cx="501035" cy="369332"/>
                </a:xfrm>
                <a:prstGeom prst="rect">
                  <a:avLst/>
                </a:prstGeom>
                <a:blipFill>
                  <a:blip r:embed="rId15"/>
                  <a:stretch>
                    <a:fillRect/>
                  </a:stretch>
                </a:blipFill>
              </p:spPr>
              <p:txBody>
                <a:bodyPr/>
                <a:lstStyle/>
                <a:p>
                  <a:r>
                    <a:rPr lang="en-US">
                      <a:noFill/>
                    </a:rPr>
                    <a:t> </a:t>
                  </a:r>
                </a:p>
              </p:txBody>
            </p:sp>
          </mc:Fallback>
        </mc:AlternateContent>
        <p:cxnSp>
          <p:nvCxnSpPr>
            <p:cNvPr id="37" name="Straight Arrow Connector 36">
              <a:extLst>
                <a:ext uri="{FF2B5EF4-FFF2-40B4-BE49-F238E27FC236}">
                  <a16:creationId xmlns:a16="http://schemas.microsoft.com/office/drawing/2014/main" id="{859E25AB-C23E-9151-05AC-DE5CAEBE9075}"/>
                </a:ext>
              </a:extLst>
            </p:cNvPr>
            <p:cNvCxnSpPr/>
            <p:nvPr/>
          </p:nvCxnSpPr>
          <p:spPr>
            <a:xfrm>
              <a:off x="8026467" y="5507648"/>
              <a:ext cx="244674"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C280BC2A-C328-D7D4-B7FD-6A5FF18B8F41}"/>
                    </a:ext>
                  </a:extLst>
                </p:cNvPr>
                <p:cNvSpPr txBox="1"/>
                <p:nvPr/>
              </p:nvSpPr>
              <p:spPr>
                <a:xfrm>
                  <a:off x="7918895" y="5214470"/>
                  <a:ext cx="36798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𝑥</m:t>
                        </m:r>
                      </m:oMath>
                    </m:oMathPara>
                  </a14:m>
                  <a:endParaRPr lang="en-DE">
                    <a:solidFill>
                      <a:srgbClr val="7030A0"/>
                    </a:solidFill>
                  </a:endParaRPr>
                </a:p>
              </p:txBody>
            </p:sp>
          </mc:Choice>
          <mc:Fallback xmlns="">
            <p:sp>
              <p:nvSpPr>
                <p:cNvPr id="38" name="TextBox 37">
                  <a:extLst>
                    <a:ext uri="{FF2B5EF4-FFF2-40B4-BE49-F238E27FC236}">
                      <a16:creationId xmlns:a16="http://schemas.microsoft.com/office/drawing/2014/main" id="{C280BC2A-C328-D7D4-B7FD-6A5FF18B8F41}"/>
                    </a:ext>
                  </a:extLst>
                </p:cNvPr>
                <p:cNvSpPr txBox="1">
                  <a:spLocks noRot="1" noChangeAspect="1" noMove="1" noResize="1" noEditPoints="1" noAdjustHandles="1" noChangeArrowheads="1" noChangeShapeType="1" noTextEdit="1"/>
                </p:cNvSpPr>
                <p:nvPr/>
              </p:nvSpPr>
              <p:spPr>
                <a:xfrm>
                  <a:off x="7918895" y="5214470"/>
                  <a:ext cx="367985" cy="369332"/>
                </a:xfrm>
                <a:prstGeom prst="rect">
                  <a:avLst/>
                </a:prstGeom>
                <a:blipFill>
                  <a:blip r:embed="rId16"/>
                  <a:stretch>
                    <a:fillRect/>
                  </a:stretch>
                </a:blipFill>
              </p:spPr>
              <p:txBody>
                <a:bodyPr/>
                <a:lstStyle/>
                <a:p>
                  <a:r>
                    <a:rPr lang="en-US">
                      <a:noFill/>
                    </a:rPr>
                    <a:t> </a:t>
                  </a:r>
                </a:p>
              </p:txBody>
            </p:sp>
          </mc:Fallback>
        </mc:AlternateContent>
        <p:cxnSp>
          <p:nvCxnSpPr>
            <p:cNvPr id="39" name="Straight Arrow Connector 38">
              <a:extLst>
                <a:ext uri="{FF2B5EF4-FFF2-40B4-BE49-F238E27FC236}">
                  <a16:creationId xmlns:a16="http://schemas.microsoft.com/office/drawing/2014/main" id="{1A9DFAC1-160F-87DE-F40B-EB9CB112BA7F}"/>
                </a:ext>
              </a:extLst>
            </p:cNvPr>
            <p:cNvCxnSpPr>
              <a:cxnSpLocks/>
            </p:cNvCxnSpPr>
            <p:nvPr/>
          </p:nvCxnSpPr>
          <p:spPr>
            <a:xfrm flipH="1">
              <a:off x="8302415" y="5112526"/>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48C6E49D-7D25-73DF-7CF7-E938358C8E2A}"/>
                    </a:ext>
                  </a:extLst>
                </p:cNvPr>
                <p:cNvSpPr txBox="1"/>
                <p:nvPr/>
              </p:nvSpPr>
              <p:spPr>
                <a:xfrm>
                  <a:off x="8569977" y="4858764"/>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40" name="TextBox 39">
                  <a:extLst>
                    <a:ext uri="{FF2B5EF4-FFF2-40B4-BE49-F238E27FC236}">
                      <a16:creationId xmlns:a16="http://schemas.microsoft.com/office/drawing/2014/main" id="{48C6E49D-7D25-73DF-7CF7-E938358C8E2A}"/>
                    </a:ext>
                  </a:extLst>
                </p:cNvPr>
                <p:cNvSpPr txBox="1">
                  <a:spLocks noRot="1" noChangeAspect="1" noMove="1" noResize="1" noEditPoints="1" noAdjustHandles="1" noChangeArrowheads="1" noChangeShapeType="1" noTextEdit="1"/>
                </p:cNvSpPr>
                <p:nvPr/>
              </p:nvSpPr>
              <p:spPr>
                <a:xfrm>
                  <a:off x="8569977" y="4858764"/>
                  <a:ext cx="492626" cy="391261"/>
                </a:xfrm>
                <a:prstGeom prst="rect">
                  <a:avLst/>
                </a:prstGeom>
                <a:blipFill>
                  <a:blip r:embed="rId17"/>
                  <a:stretch>
                    <a:fillRect b="-3125"/>
                  </a:stretch>
                </a:blipFill>
              </p:spPr>
              <p:txBody>
                <a:bodyPr/>
                <a:lstStyle/>
                <a:p>
                  <a:r>
                    <a:rPr lang="en-US">
                      <a:noFill/>
                    </a:rPr>
                    <a:t> </a:t>
                  </a:r>
                </a:p>
              </p:txBody>
            </p:sp>
          </mc:Fallback>
        </mc:AlternateContent>
        <p:cxnSp>
          <p:nvCxnSpPr>
            <p:cNvPr id="41" name="Straight Arrow Connector 40">
              <a:extLst>
                <a:ext uri="{FF2B5EF4-FFF2-40B4-BE49-F238E27FC236}">
                  <a16:creationId xmlns:a16="http://schemas.microsoft.com/office/drawing/2014/main" id="{154F1311-6A3F-E939-C54D-305FBAF6A848}"/>
                </a:ext>
              </a:extLst>
            </p:cNvPr>
            <p:cNvCxnSpPr>
              <a:cxnSpLocks/>
            </p:cNvCxnSpPr>
            <p:nvPr/>
          </p:nvCxnSpPr>
          <p:spPr>
            <a:xfrm flipH="1">
              <a:off x="8306226" y="4172728"/>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287A5E4C-17F8-289C-B235-7B9EBE8F726E}"/>
                    </a:ext>
                  </a:extLst>
                </p:cNvPr>
                <p:cNvSpPr txBox="1"/>
                <p:nvPr/>
              </p:nvSpPr>
              <p:spPr>
                <a:xfrm>
                  <a:off x="8572502" y="3984320"/>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42" name="TextBox 41">
                  <a:extLst>
                    <a:ext uri="{FF2B5EF4-FFF2-40B4-BE49-F238E27FC236}">
                      <a16:creationId xmlns:a16="http://schemas.microsoft.com/office/drawing/2014/main" id="{287A5E4C-17F8-289C-B235-7B9EBE8F726E}"/>
                    </a:ext>
                  </a:extLst>
                </p:cNvPr>
                <p:cNvSpPr txBox="1">
                  <a:spLocks noRot="1" noChangeAspect="1" noMove="1" noResize="1" noEditPoints="1" noAdjustHandles="1" noChangeArrowheads="1" noChangeShapeType="1" noTextEdit="1"/>
                </p:cNvSpPr>
                <p:nvPr/>
              </p:nvSpPr>
              <p:spPr>
                <a:xfrm>
                  <a:off x="8572502" y="3984320"/>
                  <a:ext cx="492626" cy="391261"/>
                </a:xfrm>
                <a:prstGeom prst="rect">
                  <a:avLst/>
                </a:prstGeom>
                <a:blipFill>
                  <a:blip r:embed="rId18"/>
                  <a:stretch>
                    <a:fillRect b="-3125"/>
                  </a:stretch>
                </a:blipFill>
              </p:spPr>
              <p:txBody>
                <a:bodyPr/>
                <a:lstStyle/>
                <a:p>
                  <a:r>
                    <a:rPr lang="en-US">
                      <a:noFill/>
                    </a:rPr>
                    <a:t> </a:t>
                  </a:r>
                </a:p>
              </p:txBody>
            </p:sp>
          </mc:Fallback>
        </mc:AlternateContent>
        <p:sp>
          <p:nvSpPr>
            <p:cNvPr id="43" name="Flowchart: Document 42">
              <a:extLst>
                <a:ext uri="{FF2B5EF4-FFF2-40B4-BE49-F238E27FC236}">
                  <a16:creationId xmlns:a16="http://schemas.microsoft.com/office/drawing/2014/main" id="{70F43168-ACB8-47BD-0622-E9B45A2BFED8}"/>
                </a:ext>
              </a:extLst>
            </p:cNvPr>
            <p:cNvSpPr/>
            <p:nvPr/>
          </p:nvSpPr>
          <p:spPr>
            <a:xfrm rot="5400000" flipH="1">
              <a:off x="10366041" y="4915371"/>
              <a:ext cx="447908" cy="1018163"/>
            </a:xfrm>
            <a:custGeom>
              <a:avLst/>
              <a:gdLst>
                <a:gd name="csX0" fmla="*/ 0 w 447908"/>
                <a:gd name="csY0" fmla="*/ 0 h 1018163"/>
                <a:gd name="csX1" fmla="*/ 447907 w 447908"/>
                <a:gd name="csY1" fmla="*/ 0 h 1018163"/>
                <a:gd name="csX2" fmla="*/ 447907 w 447908"/>
                <a:gd name="csY2" fmla="*/ 391925 h 1018163"/>
                <a:gd name="csX3" fmla="*/ 447907 w 447908"/>
                <a:gd name="csY3" fmla="*/ 816510 h 1018163"/>
                <a:gd name="csX4" fmla="*/ 0 w 447908"/>
                <a:gd name="csY4" fmla="*/ 950851 h 1018163"/>
                <a:gd name="csX5" fmla="*/ 0 w 447908"/>
                <a:gd name="csY5" fmla="*/ 465917 h 1018163"/>
                <a:gd name="csX6" fmla="*/ 0 w 447908"/>
                <a:gd name="csY6" fmla="*/ 0 h 101816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47908" h="1018163" fill="none" extrusionOk="0">
                  <a:moveTo>
                    <a:pt x="0" y="0"/>
                  </a:moveTo>
                  <a:cubicBezTo>
                    <a:pt x="197864" y="-6148"/>
                    <a:pt x="252777" y="4875"/>
                    <a:pt x="447907" y="0"/>
                  </a:cubicBezTo>
                  <a:cubicBezTo>
                    <a:pt x="478814" y="134009"/>
                    <a:pt x="437646" y="196943"/>
                    <a:pt x="447907" y="391925"/>
                  </a:cubicBezTo>
                  <a:cubicBezTo>
                    <a:pt x="458168" y="586907"/>
                    <a:pt x="442137" y="690358"/>
                    <a:pt x="447907" y="816510"/>
                  </a:cubicBezTo>
                  <a:cubicBezTo>
                    <a:pt x="210059" y="890077"/>
                    <a:pt x="220268" y="1114964"/>
                    <a:pt x="0" y="950851"/>
                  </a:cubicBezTo>
                  <a:cubicBezTo>
                    <a:pt x="-5839" y="745625"/>
                    <a:pt x="9462" y="641457"/>
                    <a:pt x="0" y="465917"/>
                  </a:cubicBezTo>
                  <a:cubicBezTo>
                    <a:pt x="-9462" y="290377"/>
                    <a:pt x="24752" y="216950"/>
                    <a:pt x="0" y="0"/>
                  </a:cubicBezTo>
                  <a:close/>
                </a:path>
                <a:path w="447908" h="1018163" stroke="0" extrusionOk="0">
                  <a:moveTo>
                    <a:pt x="0" y="0"/>
                  </a:moveTo>
                  <a:cubicBezTo>
                    <a:pt x="142196" y="-1568"/>
                    <a:pt x="270014" y="36091"/>
                    <a:pt x="447907" y="0"/>
                  </a:cubicBezTo>
                  <a:cubicBezTo>
                    <a:pt x="465328" y="126594"/>
                    <a:pt x="435939" y="256243"/>
                    <a:pt x="447907" y="408255"/>
                  </a:cubicBezTo>
                  <a:cubicBezTo>
                    <a:pt x="459875" y="560267"/>
                    <a:pt x="430053" y="711894"/>
                    <a:pt x="447907" y="816510"/>
                  </a:cubicBezTo>
                  <a:cubicBezTo>
                    <a:pt x="210614" y="798756"/>
                    <a:pt x="224989" y="1088921"/>
                    <a:pt x="0" y="950851"/>
                  </a:cubicBezTo>
                  <a:cubicBezTo>
                    <a:pt x="-42054" y="776751"/>
                    <a:pt x="31043" y="652240"/>
                    <a:pt x="0" y="494443"/>
                  </a:cubicBezTo>
                  <a:cubicBezTo>
                    <a:pt x="-31043" y="336646"/>
                    <a:pt x="58271" y="163974"/>
                    <a:pt x="0" y="0"/>
                  </a:cubicBezTo>
                  <a:close/>
                </a:path>
              </a:pathLst>
            </a:custGeom>
            <a:blipFill>
              <a:blip r:embed="rId19"/>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4" name="Straight Connector 43">
              <a:extLst>
                <a:ext uri="{FF2B5EF4-FFF2-40B4-BE49-F238E27FC236}">
                  <a16:creationId xmlns:a16="http://schemas.microsoft.com/office/drawing/2014/main" id="{8A3B111F-09C1-5107-F9D0-CF369AC4AF0D}"/>
                </a:ext>
              </a:extLst>
            </p:cNvPr>
            <p:cNvCxnSpPr>
              <a:cxnSpLocks/>
            </p:cNvCxnSpPr>
            <p:nvPr/>
          </p:nvCxnSpPr>
          <p:spPr>
            <a:xfrm>
              <a:off x="10148226" y="5424452"/>
              <a:ext cx="60928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C2EAD69A-0FD3-9C6F-523F-79E646F6E6F6}"/>
                    </a:ext>
                  </a:extLst>
                </p:cNvPr>
                <p:cNvSpPr txBox="1"/>
                <p:nvPr/>
              </p:nvSpPr>
              <p:spPr>
                <a:xfrm>
                  <a:off x="10727742" y="535438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rPr>
                          <m:t>𝜇</m:t>
                        </m:r>
                      </m:oMath>
                    </m:oMathPara>
                  </a14:m>
                  <a:endParaRPr lang="en-DE">
                    <a:solidFill>
                      <a:srgbClr val="FF0000"/>
                    </a:solidFill>
                  </a:endParaRPr>
                </a:p>
              </p:txBody>
            </p:sp>
          </mc:Choice>
          <mc:Fallback xmlns="">
            <p:sp>
              <p:nvSpPr>
                <p:cNvPr id="45" name="TextBox 44">
                  <a:extLst>
                    <a:ext uri="{FF2B5EF4-FFF2-40B4-BE49-F238E27FC236}">
                      <a16:creationId xmlns:a16="http://schemas.microsoft.com/office/drawing/2014/main" id="{C2EAD69A-0FD3-9C6F-523F-79E646F6E6F6}"/>
                    </a:ext>
                  </a:extLst>
                </p:cNvPr>
                <p:cNvSpPr txBox="1">
                  <a:spLocks noRot="1" noChangeAspect="1" noMove="1" noResize="1" noEditPoints="1" noAdjustHandles="1" noChangeArrowheads="1" noChangeShapeType="1" noTextEdit="1"/>
                </p:cNvSpPr>
                <p:nvPr/>
              </p:nvSpPr>
              <p:spPr>
                <a:xfrm>
                  <a:off x="10727742" y="5354388"/>
                  <a:ext cx="370038" cy="369332"/>
                </a:xfrm>
                <a:prstGeom prst="rect">
                  <a:avLst/>
                </a:prstGeom>
                <a:blipFill>
                  <a:blip r:embed="rId20"/>
                  <a:stretch>
                    <a:fillRect b="-3279"/>
                  </a:stretch>
                </a:blipFill>
              </p:spPr>
              <p:txBody>
                <a:bodyPr/>
                <a:lstStyle/>
                <a:p>
                  <a:r>
                    <a:rPr lang="en-US">
                      <a:noFill/>
                    </a:rPr>
                    <a:t> </a:t>
                  </a:r>
                </a:p>
              </p:txBody>
            </p:sp>
          </mc:Fallback>
        </mc:AlternateContent>
        <p:cxnSp>
          <p:nvCxnSpPr>
            <p:cNvPr id="46" name="Straight Connector 45">
              <a:extLst>
                <a:ext uri="{FF2B5EF4-FFF2-40B4-BE49-F238E27FC236}">
                  <a16:creationId xmlns:a16="http://schemas.microsoft.com/office/drawing/2014/main" id="{7F75E40B-271C-9180-0ABE-29D02B4BED4F}"/>
                </a:ext>
              </a:extLst>
            </p:cNvPr>
            <p:cNvCxnSpPr>
              <a:cxnSpLocks/>
            </p:cNvCxnSpPr>
            <p:nvPr/>
          </p:nvCxnSpPr>
          <p:spPr>
            <a:xfrm flipH="1" flipV="1">
              <a:off x="6365695" y="4093252"/>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F68498E-59B6-1DBB-2E7A-6099D63AA8B3}"/>
                </a:ext>
              </a:extLst>
            </p:cNvPr>
            <p:cNvCxnSpPr>
              <a:cxnSpLocks/>
            </p:cNvCxnSpPr>
            <p:nvPr/>
          </p:nvCxnSpPr>
          <p:spPr>
            <a:xfrm flipH="1" flipV="1">
              <a:off x="6342606" y="5186467"/>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09A4E39-AA82-6BA7-BE64-A146FE6B6702}"/>
                </a:ext>
              </a:extLst>
            </p:cNvPr>
            <p:cNvCxnSpPr>
              <a:cxnSpLocks/>
            </p:cNvCxnSpPr>
            <p:nvPr/>
          </p:nvCxnSpPr>
          <p:spPr>
            <a:xfrm rot="16200000">
              <a:off x="6034522" y="464637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95A93EAC-4594-9581-8C8D-CED15AE9813E}"/>
                    </a:ext>
                  </a:extLst>
                </p:cNvPr>
                <p:cNvSpPr txBox="1"/>
                <p:nvPr/>
              </p:nvSpPr>
              <p:spPr>
                <a:xfrm>
                  <a:off x="6210857" y="447146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h</m:t>
                        </m:r>
                      </m:oMath>
                    </m:oMathPara>
                  </a14:m>
                  <a:endParaRPr lang="en-DE">
                    <a:solidFill>
                      <a:schemeClr val="accent1"/>
                    </a:solidFill>
                  </a:endParaRPr>
                </a:p>
              </p:txBody>
            </p:sp>
          </mc:Choice>
          <mc:Fallback xmlns="">
            <p:sp>
              <p:nvSpPr>
                <p:cNvPr id="49" name="TextBox 48">
                  <a:extLst>
                    <a:ext uri="{FF2B5EF4-FFF2-40B4-BE49-F238E27FC236}">
                      <a16:creationId xmlns:a16="http://schemas.microsoft.com/office/drawing/2014/main" id="{95A93EAC-4594-9581-8C8D-CED15AE9813E}"/>
                    </a:ext>
                  </a:extLst>
                </p:cNvPr>
                <p:cNvSpPr txBox="1">
                  <a:spLocks noRot="1" noChangeAspect="1" noMove="1" noResize="1" noEditPoints="1" noAdjustHandles="1" noChangeArrowheads="1" noChangeShapeType="1" noTextEdit="1"/>
                </p:cNvSpPr>
                <p:nvPr/>
              </p:nvSpPr>
              <p:spPr>
                <a:xfrm>
                  <a:off x="6210857" y="4471460"/>
                  <a:ext cx="370038" cy="369332"/>
                </a:xfrm>
                <a:prstGeom prst="rect">
                  <a:avLst/>
                </a:prstGeom>
                <a:blipFill>
                  <a:blip r:embed="rId21"/>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273461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17A1E-29A4-C63A-7280-D77888F972A7}"/>
            </a:ext>
          </a:extLst>
        </p:cNvPr>
        <p:cNvGrpSpPr/>
        <p:nvPr/>
      </p:nvGrpSpPr>
      <p:grpSpPr>
        <a:xfrm>
          <a:off x="0" y="0"/>
          <a:ext cx="0" cy="0"/>
          <a:chOff x="0" y="0"/>
          <a:chExt cx="0" cy="0"/>
        </a:xfrm>
      </p:grpSpPr>
      <p:sp>
        <p:nvSpPr>
          <p:cNvPr id="51" name="Rectangle: Rounded Corners 50">
            <a:extLst>
              <a:ext uri="{FF2B5EF4-FFF2-40B4-BE49-F238E27FC236}">
                <a16:creationId xmlns:a16="http://schemas.microsoft.com/office/drawing/2014/main" id="{4C569433-6B48-6939-509E-59871180616F}"/>
              </a:ext>
            </a:extLst>
          </p:cNvPr>
          <p:cNvSpPr/>
          <p:nvPr/>
        </p:nvSpPr>
        <p:spPr>
          <a:xfrm>
            <a:off x="7471048" y="4005064"/>
            <a:ext cx="2736304" cy="792088"/>
          </a:xfrm>
          <a:prstGeom prst="round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mc:AlternateContent xmlns:mc="http://schemas.openxmlformats.org/markup-compatibility/2006">
        <mc:Choice xmlns:a14="http://schemas.microsoft.com/office/drawing/2010/main" Requires="a14">
          <p:sp>
            <p:nvSpPr>
              <p:cNvPr id="5" name="Text Placeholder 4">
                <a:extLst>
                  <a:ext uri="{FF2B5EF4-FFF2-40B4-BE49-F238E27FC236}">
                    <a16:creationId xmlns:a16="http://schemas.microsoft.com/office/drawing/2014/main" id="{18ED0879-9638-AEAA-94C9-E27C92AC8882}"/>
                  </a:ext>
                </a:extLst>
              </p:cNvPr>
              <p:cNvSpPr>
                <a:spLocks noGrp="1"/>
              </p:cNvSpPr>
              <p:nvPr>
                <p:ph type="body" sz="quarter" idx="14"/>
              </p:nvPr>
            </p:nvSpPr>
            <p:spPr/>
            <p:txBody>
              <a:bodyPr/>
              <a:lstStyle/>
              <a:p>
                <a:pPr marL="342900" indent="-342900">
                  <a:buFont typeface="+mj-lt"/>
                  <a:buAutoNum type="arabicPeriod" startAt="5"/>
                </a:pPr>
                <a:r>
                  <a:rPr lang="en-US" sz="1400" b="1"/>
                  <a:t>I</a:t>
                </a:r>
                <a:r>
                  <a:rPr lang="en-DE" sz="1400" b="1" err="1"/>
                  <a:t>ntegration</a:t>
                </a:r>
                <a:r>
                  <a:rPr lang="en-DE" sz="1400" b="1"/>
                  <a:t> on both sides</a:t>
                </a:r>
              </a:p>
              <a:p>
                <a:pPr marL="0" indent="0">
                  <a:buNone/>
                </a:pPr>
                <a14:m>
                  <m:oMathPara xmlns:m="http://schemas.openxmlformats.org/officeDocument/2006/math">
                    <m:oMathParaPr>
                      <m:jc m:val="centerGroup"/>
                    </m:oMathParaPr>
                    <m:oMath xmlns:m="http://schemas.openxmlformats.org/officeDocument/2006/math">
                      <m:func>
                        <m:funcPr>
                          <m:ctrlPr>
                            <a:rPr lang="en-DE" sz="1400" b="0" i="1" smtClean="0">
                              <a:latin typeface="Cambria Math" panose="02040503050406030204" pitchFamily="18" charset="0"/>
                            </a:rPr>
                          </m:ctrlPr>
                        </m:funcPr>
                        <m:fName>
                          <m:r>
                            <m:rPr>
                              <m:sty m:val="p"/>
                            </m:rPr>
                            <a:rPr lang="en-DE" sz="1400" b="0" i="0" smtClean="0">
                              <a:latin typeface="Cambria Math" panose="02040503050406030204" pitchFamily="18" charset="0"/>
                            </a:rPr>
                            <m:t>ln</m:t>
                          </m:r>
                        </m:fName>
                        <m:e>
                          <m:r>
                            <a:rPr lang="en-DE" sz="1400" b="0" i="1" smtClean="0">
                              <a:latin typeface="Cambria Math" panose="02040503050406030204" pitchFamily="18" charset="0"/>
                            </a:rPr>
                            <m:t>𝑃</m:t>
                          </m:r>
                          <m:r>
                            <a:rPr lang="en-DE" sz="1400" b="0" i="1" smtClean="0">
                              <a:latin typeface="Cambria Math" panose="02040503050406030204" pitchFamily="18" charset="0"/>
                            </a:rPr>
                            <m:t>=−</m:t>
                          </m:r>
                          <m:f>
                            <m:fPr>
                              <m:ctrlPr>
                                <a:rPr lang="en-DE" sz="1400" i="1">
                                  <a:latin typeface="Cambria Math" panose="02040503050406030204" pitchFamily="18" charset="0"/>
                                </a:rPr>
                              </m:ctrlPr>
                            </m:fPr>
                            <m:num>
                              <m:r>
                                <a:rPr lang="en-DE" sz="1400" i="1">
                                  <a:latin typeface="Cambria Math" panose="02040503050406030204" pitchFamily="18" charset="0"/>
                                </a:rPr>
                                <m:t>2</m:t>
                              </m:r>
                              <m:r>
                                <a:rPr lang="en-US" sz="1400" i="1">
                                  <a:latin typeface="Cambria Math" panose="02040503050406030204" pitchFamily="18" charset="0"/>
                                </a:rPr>
                                <m:t>𝜇</m:t>
                              </m:r>
                              <m:r>
                                <a:rPr lang="en-DE" sz="1400" b="0" i="1" smtClean="0">
                                  <a:latin typeface="Cambria Math" panose="02040503050406030204" pitchFamily="18" charset="0"/>
                                </a:rPr>
                                <m:t>𝑥</m:t>
                              </m:r>
                              <m:r>
                                <m:rPr>
                                  <m:nor/>
                                </m:rPr>
                                <a:rPr lang="en-DE" sz="1400" dirty="0"/>
                                <m:t> </m:t>
                              </m:r>
                            </m:num>
                            <m:den>
                              <m:r>
                                <a:rPr lang="en-DE" sz="1400" i="1">
                                  <a:latin typeface="Cambria Math" panose="02040503050406030204" pitchFamily="18" charset="0"/>
                                </a:rPr>
                                <m:t>h</m:t>
                              </m:r>
                            </m:den>
                          </m:f>
                        </m:e>
                      </m:func>
                      <m:r>
                        <a:rPr lang="en-DE" sz="1400" b="0" i="1" smtClean="0">
                          <a:latin typeface="Cambria Math" panose="02040503050406030204" pitchFamily="18" charset="0"/>
                        </a:rPr>
                        <m:t>+</m:t>
                      </m:r>
                      <m:func>
                        <m:funcPr>
                          <m:ctrlPr>
                            <a:rPr lang="en-DE" sz="1400" b="0" i="1" smtClean="0">
                              <a:latin typeface="Cambria Math" panose="02040503050406030204" pitchFamily="18" charset="0"/>
                            </a:rPr>
                          </m:ctrlPr>
                        </m:funcPr>
                        <m:fName>
                          <m:r>
                            <m:rPr>
                              <m:sty m:val="p"/>
                            </m:rPr>
                            <a:rPr lang="en-DE" sz="1400" b="0" i="0" smtClean="0">
                              <a:latin typeface="Cambria Math" panose="02040503050406030204" pitchFamily="18" charset="0"/>
                            </a:rPr>
                            <m:t>ln</m:t>
                          </m:r>
                        </m:fName>
                        <m:e>
                          <m:r>
                            <a:rPr lang="en-DE" sz="1400" b="0" i="1" smtClean="0">
                              <a:latin typeface="Cambria Math" panose="02040503050406030204" pitchFamily="18" charset="0"/>
                            </a:rPr>
                            <m:t>𝐶</m:t>
                          </m:r>
                        </m:e>
                      </m:func>
                    </m:oMath>
                  </m:oMathPara>
                </a14:m>
                <a:endParaRPr lang="en-DE" sz="1400"/>
              </a:p>
              <a:p>
                <a:pPr marL="0" indent="0">
                  <a:buNone/>
                </a:pPr>
                <a:endParaRPr lang="en-DE" sz="100"/>
              </a:p>
              <a:p>
                <a:pPr marL="0" indent="0">
                  <a:buNone/>
                </a:pPr>
                <a14:m>
                  <m:oMathPara xmlns:m="http://schemas.openxmlformats.org/officeDocument/2006/math">
                    <m:oMathParaPr>
                      <m:jc m:val="centerGroup"/>
                    </m:oMathParaPr>
                    <m:oMath xmlns:m="http://schemas.openxmlformats.org/officeDocument/2006/math">
                      <m:r>
                        <a:rPr lang="en-DE" sz="1400" b="0" i="1" smtClean="0">
                          <a:latin typeface="Cambria Math" panose="02040503050406030204" pitchFamily="18" charset="0"/>
                        </a:rPr>
                        <m:t>𝑃</m:t>
                      </m:r>
                      <m:r>
                        <a:rPr lang="en-DE" sz="1400" b="0" i="1" smtClean="0">
                          <a:latin typeface="Cambria Math" panose="02040503050406030204" pitchFamily="18" charset="0"/>
                        </a:rPr>
                        <m:t>=</m:t>
                      </m:r>
                      <m:r>
                        <a:rPr lang="en-DE" sz="1400" b="0" i="1" smtClean="0">
                          <a:latin typeface="Cambria Math" panose="02040503050406030204" pitchFamily="18" charset="0"/>
                        </a:rPr>
                        <m:t>𝐶</m:t>
                      </m:r>
                      <m:func>
                        <m:funcPr>
                          <m:ctrlPr>
                            <a:rPr lang="en-DE" sz="1400" b="0" i="1" smtClean="0">
                              <a:latin typeface="Cambria Math" panose="02040503050406030204" pitchFamily="18" charset="0"/>
                            </a:rPr>
                          </m:ctrlPr>
                        </m:funcPr>
                        <m:fName>
                          <m:r>
                            <m:rPr>
                              <m:sty m:val="p"/>
                            </m:rPr>
                            <a:rPr lang="en-DE" sz="1400" b="0" i="0" smtClean="0">
                              <a:latin typeface="Cambria Math" panose="02040503050406030204" pitchFamily="18" charset="0"/>
                            </a:rPr>
                            <m:t>exp</m:t>
                          </m:r>
                        </m:fName>
                        <m:e>
                          <m:d>
                            <m:dPr>
                              <m:begChr m:val="["/>
                              <m:endChr m:val="]"/>
                              <m:ctrlPr>
                                <a:rPr lang="en-DE" sz="1400" b="0" i="1" smtClean="0">
                                  <a:latin typeface="Cambria Math" panose="02040503050406030204" pitchFamily="18" charset="0"/>
                                </a:rPr>
                              </m:ctrlPr>
                            </m:dPr>
                            <m:e>
                              <m:f>
                                <m:fPr>
                                  <m:ctrlPr>
                                    <a:rPr lang="en-DE" sz="1400" i="1">
                                      <a:latin typeface="Cambria Math" panose="02040503050406030204" pitchFamily="18" charset="0"/>
                                    </a:rPr>
                                  </m:ctrlPr>
                                </m:fPr>
                                <m:num>
                                  <m:r>
                                    <a:rPr lang="en-DE" sz="1400" b="0" i="1" smtClean="0">
                                      <a:latin typeface="Cambria Math" panose="02040503050406030204" pitchFamily="18" charset="0"/>
                                    </a:rPr>
                                    <m:t>−</m:t>
                                  </m:r>
                                  <m:r>
                                    <a:rPr lang="en-DE" sz="1400" i="1">
                                      <a:latin typeface="Cambria Math" panose="02040503050406030204" pitchFamily="18" charset="0"/>
                                    </a:rPr>
                                    <m:t>2</m:t>
                                  </m:r>
                                  <m:r>
                                    <a:rPr lang="en-US" sz="1400" i="1">
                                      <a:latin typeface="Cambria Math" panose="02040503050406030204" pitchFamily="18" charset="0"/>
                                    </a:rPr>
                                    <m:t>𝜇</m:t>
                                  </m:r>
                                  <m:r>
                                    <m:rPr>
                                      <m:nor/>
                                    </m:rPr>
                                    <a:rPr lang="en-DE" sz="1400" b="0" i="0" smtClean="0">
                                      <a:latin typeface="Cambria Math" panose="02040503050406030204" pitchFamily="18" charset="0"/>
                                    </a:rPr>
                                    <m:t>x</m:t>
                                  </m:r>
                                  <m:r>
                                    <m:rPr>
                                      <m:nor/>
                                    </m:rPr>
                                    <a:rPr lang="en-DE" sz="1400" dirty="0"/>
                                    <m:t> </m:t>
                                  </m:r>
                                </m:num>
                                <m:den>
                                  <m:r>
                                    <a:rPr lang="en-DE" sz="1400" i="1">
                                      <a:latin typeface="Cambria Math" panose="02040503050406030204" pitchFamily="18" charset="0"/>
                                    </a:rPr>
                                    <m:t>h</m:t>
                                  </m:r>
                                </m:den>
                              </m:f>
                            </m:e>
                          </m:d>
                        </m:e>
                      </m:func>
                    </m:oMath>
                  </m:oMathPara>
                </a14:m>
                <a:endParaRPr lang="en-DE" sz="1400"/>
              </a:p>
              <a:p>
                <a:pPr marL="342900" indent="-342900">
                  <a:buFont typeface="+mj-lt"/>
                  <a:buAutoNum type="arabicPeriod" startAt="6"/>
                </a:pPr>
                <a:r>
                  <a:rPr lang="en-US" sz="1400" b="1"/>
                  <a:t>C</a:t>
                </a:r>
                <a:r>
                  <a:rPr lang="en-DE" sz="1400" b="1" err="1"/>
                  <a:t>onsidering</a:t>
                </a:r>
                <a:r>
                  <a:rPr lang="en-DE" sz="1400" b="1"/>
                  <a:t> that the </a:t>
                </a:r>
                <a:r>
                  <a:rPr lang="en-DE" sz="1400" b="1" err="1"/>
                  <a:t>longitudi</a:t>
                </a:r>
                <a:r>
                  <a:rPr lang="en-US" sz="1400" b="1" err="1"/>
                  <a:t>na</a:t>
                </a:r>
                <a:r>
                  <a:rPr lang="en-DE" sz="1400" b="1"/>
                  <a:t>l stress </a:t>
                </a:r>
                <a14:m>
                  <m:oMath xmlns:m="http://schemas.openxmlformats.org/officeDocument/2006/math">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ea typeface="Cambria Math" panose="02040503050406030204" pitchFamily="18" charset="0"/>
                          </a:rPr>
                          <m:t>𝑥</m:t>
                        </m:r>
                      </m:sub>
                    </m:sSub>
                  </m:oMath>
                </a14:m>
                <a:r>
                  <a:rPr lang="en-DE" sz="1400" b="1"/>
                  <a:t> is zero at a free surface (</a:t>
                </a:r>
                <a14:m>
                  <m:oMath xmlns:m="http://schemas.openxmlformats.org/officeDocument/2006/math">
                    <m:r>
                      <m:rPr>
                        <m:sty m:val="p"/>
                      </m:rPr>
                      <a:rPr lang="en-DE" sz="1400">
                        <a:latin typeface="Cambria Math" panose="02040503050406030204" pitchFamily="18" charset="0"/>
                      </a:rPr>
                      <m:t>x</m:t>
                    </m:r>
                    <m:r>
                      <a:rPr lang="en-DE" sz="1400" b="0" i="0" smtClean="0">
                        <a:latin typeface="Cambria Math" panose="02040503050406030204" pitchFamily="18" charset="0"/>
                      </a:rPr>
                      <m:t>=</m:t>
                    </m:r>
                    <m:r>
                      <m:rPr>
                        <m:sty m:val="p"/>
                      </m:rPr>
                      <a:rPr lang="en-DE" sz="1400" b="0" i="0" smtClean="0">
                        <a:latin typeface="Cambria Math" panose="02040503050406030204" pitchFamily="18" charset="0"/>
                      </a:rPr>
                      <m:t>a</m:t>
                    </m:r>
                  </m:oMath>
                </a14:m>
                <a:r>
                  <a:rPr lang="en-DE" sz="1400" b="1"/>
                  <a:t>), the integration of </a:t>
                </a:r>
                <a14:m>
                  <m:oMath xmlns:m="http://schemas.openxmlformats.org/officeDocument/2006/math">
                    <m:r>
                      <a:rPr lang="en-DE" sz="1400" i="1">
                        <a:latin typeface="Cambria Math" panose="02040503050406030204" pitchFamily="18" charset="0"/>
                      </a:rPr>
                      <m:t>𝐶</m:t>
                    </m:r>
                  </m:oMath>
                </a14:m>
                <a:r>
                  <a:rPr lang="en-DE" sz="1400" b="1"/>
                  <a:t> with </a:t>
                </a:r>
                <a14:m>
                  <m:oMath xmlns:m="http://schemas.openxmlformats.org/officeDocument/2006/math">
                    <m:r>
                      <a:rPr lang="en-DE" sz="1400" b="0" i="1" smtClean="0">
                        <a:latin typeface="Cambria Math" panose="02040503050406030204" pitchFamily="18" charset="0"/>
                      </a:rPr>
                      <m:t>𝑃</m:t>
                    </m:r>
                    <m:r>
                      <a:rPr lang="en-DE" sz="1400" b="0" i="1" smtClean="0">
                        <a:latin typeface="Cambria Math" panose="02040503050406030204" pitchFamily="18" charset="0"/>
                      </a:rPr>
                      <m:t>=</m:t>
                    </m:r>
                  </m:oMath>
                </a14:m>
                <a:r>
                  <a:rPr lang="en-DE" sz="1400" b="1"/>
                  <a:t> </a:t>
                </a:r>
                <a14:m>
                  <m:oMath xmlns:m="http://schemas.openxmlformats.org/officeDocument/2006/math">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ea typeface="Cambria Math" panose="02040503050406030204" pitchFamily="18" charset="0"/>
                          </a:rPr>
                          <m:t>1</m:t>
                        </m:r>
                      </m:sub>
                      <m:sup>
                        <m:r>
                          <a:rPr lang="en-DE" sz="1400" i="1">
                            <a:latin typeface="Cambria Math" panose="02040503050406030204" pitchFamily="18" charset="0"/>
                          </a:rPr>
                          <m:t>′</m:t>
                        </m:r>
                      </m:sup>
                    </m:sSubSup>
                  </m:oMath>
                </a14:m>
                <a:r>
                  <a:rPr lang="en-DE" sz="1400" b="1"/>
                  <a:t> and </a:t>
                </a:r>
                <a14:m>
                  <m:oMath xmlns:m="http://schemas.openxmlformats.org/officeDocument/2006/math">
                    <m:r>
                      <a:rPr lang="en-DE" sz="1400" i="1">
                        <a:latin typeface="Cambria Math" panose="02040503050406030204" pitchFamily="18" charset="0"/>
                      </a:rPr>
                      <m:t>𝐶</m:t>
                    </m:r>
                    <m:r>
                      <a:rPr lang="en-DE" sz="1400" b="0" i="1" smtClean="0">
                        <a:latin typeface="Cambria Math" panose="02040503050406030204" pitchFamily="18" charset="0"/>
                      </a:rPr>
                      <m:t>=</m:t>
                    </m:r>
                    <m:func>
                      <m:funcPr>
                        <m:ctrlPr>
                          <a:rPr lang="en-DE" sz="1400" b="0" i="1" smtClean="0">
                            <a:latin typeface="Cambria Math" panose="02040503050406030204" pitchFamily="18" charset="0"/>
                          </a:rPr>
                        </m:ctrlPr>
                      </m:funcPr>
                      <m:fName>
                        <m:r>
                          <m:rPr>
                            <m:sty m:val="p"/>
                          </m:rPr>
                          <a:rPr lang="en-DE" sz="1400" b="0" i="0" smtClean="0">
                            <a:latin typeface="Cambria Math" panose="02040503050406030204" pitchFamily="18" charset="0"/>
                          </a:rPr>
                          <m:t>ln</m:t>
                        </m:r>
                      </m:fName>
                      <m:e>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ea typeface="Cambria Math" panose="02040503050406030204" pitchFamily="18" charset="0"/>
                              </a:rPr>
                              <m:t>1</m:t>
                            </m:r>
                          </m:sub>
                          <m:sup>
                            <m:r>
                              <a:rPr lang="en-DE" sz="1400" i="1">
                                <a:latin typeface="Cambria Math" panose="02040503050406030204" pitchFamily="18" charset="0"/>
                              </a:rPr>
                              <m:t>′</m:t>
                            </m:r>
                          </m:sup>
                        </m:sSubSup>
                        <m:r>
                          <a:rPr lang="en-DE" sz="1400" b="0" i="1" smtClean="0">
                            <a:latin typeface="Cambria Math" panose="02040503050406030204" pitchFamily="18" charset="0"/>
                          </a:rPr>
                          <m:t>+</m:t>
                        </m:r>
                      </m:e>
                    </m:func>
                  </m:oMath>
                </a14:m>
                <a:r>
                  <a:rPr lang="en-DE" sz="1400"/>
                  <a:t> </a:t>
                </a:r>
                <a14:m>
                  <m:oMath xmlns:m="http://schemas.openxmlformats.org/officeDocument/2006/math">
                    <m:r>
                      <a:rPr lang="en-DE" sz="1400" i="1">
                        <a:latin typeface="Cambria Math" panose="02040503050406030204" pitchFamily="18" charset="0"/>
                      </a:rPr>
                      <m:t>2</m:t>
                    </m:r>
                    <m:r>
                      <a:rPr lang="en-US" sz="1400" i="1">
                        <a:latin typeface="Cambria Math" panose="02040503050406030204" pitchFamily="18" charset="0"/>
                      </a:rPr>
                      <m:t>𝜇</m:t>
                    </m:r>
                    <m:r>
                      <m:rPr>
                        <m:nor/>
                      </m:rPr>
                      <a:rPr lang="en-DE" sz="1400" b="0" i="0" smtClean="0">
                        <a:latin typeface="Cambria Math" panose="02040503050406030204" pitchFamily="18" charset="0"/>
                      </a:rPr>
                      <m:t>a</m:t>
                    </m:r>
                    <m:r>
                      <m:rPr>
                        <m:nor/>
                      </m:rPr>
                      <a:rPr lang="en-DE" sz="1400" b="0" i="0" smtClean="0">
                        <a:latin typeface="Cambria Math" panose="02040503050406030204" pitchFamily="18" charset="0"/>
                      </a:rPr>
                      <m:t>/</m:t>
                    </m:r>
                    <m:r>
                      <m:rPr>
                        <m:nor/>
                      </m:rPr>
                      <a:rPr lang="en-DE" sz="1400" b="0" i="0" smtClean="0">
                        <a:latin typeface="Cambria Math" panose="02040503050406030204" pitchFamily="18" charset="0"/>
                      </a:rPr>
                      <m:t>h</m:t>
                    </m:r>
                  </m:oMath>
                </a14:m>
                <a:r>
                  <a:rPr lang="en-DE" sz="1400" b="1"/>
                  <a:t> yields</a:t>
                </a:r>
              </a:p>
              <a:p>
                <a:pPr marL="0" indent="0">
                  <a:buNone/>
                </a:pPr>
                <a:endParaRPr lang="en-DE" sz="200" b="1"/>
              </a:p>
              <a:p>
                <a:pPr marL="0" indent="0">
                  <a:buNone/>
                </a:pP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𝑃</m:t>
                      </m:r>
                      <m:r>
                        <a:rPr lang="en-US" sz="1400" i="1">
                          <a:latin typeface="Cambria Math" panose="02040503050406030204" pitchFamily="18" charset="0"/>
                        </a:rPr>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ea typeface="Cambria Math" panose="02040503050406030204" pitchFamily="18" charset="0"/>
                            </a:rPr>
                            <m:t>1</m:t>
                          </m:r>
                        </m:sub>
                        <m:sup>
                          <m:r>
                            <a:rPr lang="en-DE" sz="1400" i="1">
                              <a:latin typeface="Cambria Math" panose="02040503050406030204" pitchFamily="18" charset="0"/>
                            </a:rPr>
                            <m:t>′</m:t>
                          </m:r>
                        </m:sup>
                      </m:sSubSup>
                      <m:r>
                        <a:rPr lang="en-DE" sz="1400" b="0" i="1" smtClean="0">
                          <a:latin typeface="Cambria Math" panose="02040503050406030204" pitchFamily="18" charset="0"/>
                        </a:rPr>
                        <m:t> </m:t>
                      </m:r>
                      <m:r>
                        <m:rPr>
                          <m:sty m:val="p"/>
                        </m:rPr>
                        <a:rPr lang="en-US" sz="1400">
                          <a:latin typeface="Cambria Math" panose="02040503050406030204" pitchFamily="18" charset="0"/>
                        </a:rPr>
                        <m:t>exp</m:t>
                      </m:r>
                      <m:r>
                        <a:rPr lang="en-US" sz="1400" i="1">
                          <a:latin typeface="Cambria Math" panose="02040503050406030204" pitchFamily="18" charset="0"/>
                        </a:rPr>
                        <m:t>⁡</m:t>
                      </m:r>
                      <m:d>
                        <m:dPr>
                          <m:begChr m:val="["/>
                          <m:endChr m:val="]"/>
                          <m:ctrlPr>
                            <a:rPr lang="en-US" sz="1400" i="1">
                              <a:latin typeface="Cambria Math" panose="02040503050406030204" pitchFamily="18" charset="0"/>
                            </a:rPr>
                          </m:ctrlPr>
                        </m:dPr>
                        <m:e>
                          <m:f>
                            <m:fPr>
                              <m:ctrlPr>
                                <a:rPr lang="en-US" sz="1400" i="1">
                                  <a:latin typeface="Cambria Math" panose="02040503050406030204" pitchFamily="18" charset="0"/>
                                </a:rPr>
                              </m:ctrlPr>
                            </m:fPr>
                            <m:num>
                              <m:r>
                                <a:rPr lang="en-US" sz="1400" i="1">
                                  <a:latin typeface="Cambria Math" panose="02040503050406030204" pitchFamily="18" charset="0"/>
                                </a:rPr>
                                <m:t>2</m:t>
                              </m:r>
                              <m:r>
                                <a:rPr lang="en-US" sz="1400" i="1">
                                  <a:latin typeface="Cambria Math" panose="02040503050406030204" pitchFamily="18" charset="0"/>
                                </a:rPr>
                                <m:t>𝜇</m:t>
                              </m:r>
                            </m:num>
                            <m:den>
                              <m:r>
                                <a:rPr lang="en-US" sz="1400" i="1">
                                  <a:latin typeface="Cambria Math" panose="02040503050406030204" pitchFamily="18" charset="0"/>
                                </a:rPr>
                                <m:t>h</m:t>
                              </m:r>
                            </m:den>
                          </m:f>
                          <m:r>
                            <a:rPr lang="en-US" sz="1400" i="1">
                              <a:latin typeface="Cambria Math" panose="02040503050406030204" pitchFamily="18" charset="0"/>
                            </a:rPr>
                            <m:t> </m:t>
                          </m:r>
                          <m:d>
                            <m:dPr>
                              <m:ctrlPr>
                                <a:rPr lang="en-US" sz="1400" i="1">
                                  <a:latin typeface="Cambria Math" panose="02040503050406030204" pitchFamily="18" charset="0"/>
                                </a:rPr>
                              </m:ctrlPr>
                            </m:dPr>
                            <m:e>
                              <m:r>
                                <a:rPr lang="en-US" sz="1400" i="1">
                                  <a:latin typeface="Cambria Math" panose="02040503050406030204" pitchFamily="18" charset="0"/>
                                </a:rPr>
                                <m:t>𝑎</m:t>
                              </m:r>
                              <m:r>
                                <a:rPr lang="en-US" sz="1400" i="1">
                                  <a:latin typeface="Cambria Math" panose="02040503050406030204" pitchFamily="18" charset="0"/>
                                </a:rPr>
                                <m:t>−</m:t>
                              </m:r>
                              <m:r>
                                <a:rPr lang="en-US" sz="1400" i="1">
                                  <a:latin typeface="Cambria Math" panose="02040503050406030204" pitchFamily="18" charset="0"/>
                                </a:rPr>
                                <m:t>𝑥</m:t>
                              </m:r>
                            </m:e>
                          </m:d>
                        </m:e>
                      </m:d>
                    </m:oMath>
                  </m:oMathPara>
                </a14:m>
                <a:endParaRPr lang="en-DE" sz="1400"/>
              </a:p>
              <a:p>
                <a:pPr marL="0" indent="0">
                  <a:buNone/>
                </a:pPr>
                <a:endParaRPr lang="en-DE" sz="1400"/>
              </a:p>
              <a:p>
                <a:pPr marL="0" indent="0">
                  <a:buNone/>
                </a:pP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𝑃</m:t>
                      </m:r>
                      <m:r>
                        <a:rPr lang="en-US" sz="1400" i="1">
                          <a:latin typeface="Cambria Math" panose="02040503050406030204" pitchFamily="18" charset="0"/>
                        </a:rPr>
                        <m:t>=</m:t>
                      </m:r>
                      <m:f>
                        <m:fPr>
                          <m:ctrlPr>
                            <a:rPr lang="en-US" sz="1400" i="1">
                              <a:latin typeface="Cambria Math" panose="02040503050406030204" pitchFamily="18" charset="0"/>
                            </a:rPr>
                          </m:ctrlPr>
                        </m:fPr>
                        <m:num>
                          <m:r>
                            <a:rPr lang="en-US" sz="1400" i="1">
                              <a:latin typeface="Cambria Math" panose="02040503050406030204" pitchFamily="18" charset="0"/>
                            </a:rPr>
                            <m:t>2</m:t>
                          </m:r>
                        </m:num>
                        <m:den>
                          <m:rad>
                            <m:radPr>
                              <m:degHide m:val="on"/>
                              <m:ctrlPr>
                                <a:rPr lang="en-US" sz="1400" i="1">
                                  <a:latin typeface="Cambria Math" panose="02040503050406030204" pitchFamily="18" charset="0"/>
                                </a:rPr>
                              </m:ctrlPr>
                            </m:radPr>
                            <m:deg/>
                            <m:e>
                              <m:r>
                                <a:rPr lang="en-US" sz="1400" i="1">
                                  <a:latin typeface="Cambria Math" panose="02040503050406030204" pitchFamily="18" charset="0"/>
                                </a:rPr>
                                <m:t>3</m:t>
                              </m:r>
                            </m:e>
                          </m:rad>
                        </m:den>
                      </m:f>
                      <m:r>
                        <a:rPr lang="en-US" sz="1400" i="1">
                          <a:latin typeface="Cambria Math" panose="02040503050406030204" pitchFamily="18" charset="0"/>
                        </a:rPr>
                        <m:t> </m:t>
                      </m:r>
                      <m:sSub>
                        <m:sSubPr>
                          <m:ctrlPr>
                            <a:rPr lang="en-US" sz="1400" i="1">
                              <a:latin typeface="Cambria Math" panose="02040503050406030204" pitchFamily="18" charset="0"/>
                            </a:rPr>
                          </m:ctrlPr>
                        </m:sSubPr>
                        <m:e>
                          <m:r>
                            <a:rPr lang="en-US" sz="1400" i="1">
                              <a:latin typeface="Cambria Math" panose="02040503050406030204" pitchFamily="18" charset="0"/>
                            </a:rPr>
                            <m:t>𝜎</m:t>
                          </m:r>
                        </m:e>
                        <m:sub>
                          <m:r>
                            <a:rPr lang="en-US" sz="1400" i="1">
                              <a:latin typeface="Cambria Math" panose="02040503050406030204" pitchFamily="18" charset="0"/>
                            </a:rPr>
                            <m:t>𝑜</m:t>
                          </m:r>
                        </m:sub>
                      </m:sSub>
                      <m:r>
                        <a:rPr lang="en-US" sz="1400" i="1">
                          <a:latin typeface="Cambria Math" panose="02040503050406030204" pitchFamily="18" charset="0"/>
                        </a:rPr>
                        <m:t> </m:t>
                      </m:r>
                      <m:r>
                        <m:rPr>
                          <m:sty m:val="p"/>
                        </m:rPr>
                        <a:rPr lang="en-US" sz="1400">
                          <a:latin typeface="Cambria Math" panose="02040503050406030204" pitchFamily="18" charset="0"/>
                        </a:rPr>
                        <m:t>exp</m:t>
                      </m:r>
                      <m:r>
                        <a:rPr lang="en-US" sz="1400" i="1">
                          <a:latin typeface="Cambria Math" panose="02040503050406030204" pitchFamily="18" charset="0"/>
                        </a:rPr>
                        <m:t>⁡</m:t>
                      </m:r>
                      <m:d>
                        <m:dPr>
                          <m:begChr m:val="["/>
                          <m:endChr m:val="]"/>
                          <m:ctrlPr>
                            <a:rPr lang="en-US" sz="1400" i="1">
                              <a:latin typeface="Cambria Math" panose="02040503050406030204" pitchFamily="18" charset="0"/>
                            </a:rPr>
                          </m:ctrlPr>
                        </m:dPr>
                        <m:e>
                          <m:f>
                            <m:fPr>
                              <m:ctrlPr>
                                <a:rPr lang="en-US" sz="1400" i="1">
                                  <a:latin typeface="Cambria Math" panose="02040503050406030204" pitchFamily="18" charset="0"/>
                                </a:rPr>
                              </m:ctrlPr>
                            </m:fPr>
                            <m:num>
                              <m:r>
                                <a:rPr lang="en-US" sz="1400" i="1">
                                  <a:latin typeface="Cambria Math" panose="02040503050406030204" pitchFamily="18" charset="0"/>
                                </a:rPr>
                                <m:t>2</m:t>
                              </m:r>
                              <m:r>
                                <a:rPr lang="en-US" sz="1400" i="1">
                                  <a:latin typeface="Cambria Math" panose="02040503050406030204" pitchFamily="18" charset="0"/>
                                </a:rPr>
                                <m:t>𝜇</m:t>
                              </m:r>
                            </m:num>
                            <m:den>
                              <m:r>
                                <a:rPr lang="en-US" sz="1400" i="1">
                                  <a:latin typeface="Cambria Math" panose="02040503050406030204" pitchFamily="18" charset="0"/>
                                </a:rPr>
                                <m:t>h</m:t>
                              </m:r>
                            </m:den>
                          </m:f>
                          <m:r>
                            <a:rPr lang="en-US" sz="1400" i="1">
                              <a:latin typeface="Cambria Math" panose="02040503050406030204" pitchFamily="18" charset="0"/>
                            </a:rPr>
                            <m:t> </m:t>
                          </m:r>
                          <m:d>
                            <m:dPr>
                              <m:ctrlPr>
                                <a:rPr lang="en-US" sz="1400" i="1">
                                  <a:latin typeface="Cambria Math" panose="02040503050406030204" pitchFamily="18" charset="0"/>
                                </a:rPr>
                              </m:ctrlPr>
                            </m:dPr>
                            <m:e>
                              <m:r>
                                <a:rPr lang="en-US" sz="1400" i="1">
                                  <a:latin typeface="Cambria Math" panose="02040503050406030204" pitchFamily="18" charset="0"/>
                                </a:rPr>
                                <m:t>𝑎</m:t>
                              </m:r>
                              <m:r>
                                <a:rPr lang="en-US" sz="1400" i="1">
                                  <a:latin typeface="Cambria Math" panose="02040503050406030204" pitchFamily="18" charset="0"/>
                                </a:rPr>
                                <m:t>−</m:t>
                              </m:r>
                              <m:r>
                                <a:rPr lang="en-US" sz="1400" i="1">
                                  <a:latin typeface="Cambria Math" panose="02040503050406030204" pitchFamily="18" charset="0"/>
                                </a:rPr>
                                <m:t>𝑥</m:t>
                              </m:r>
                            </m:e>
                          </m:d>
                        </m:e>
                      </m:d>
                    </m:oMath>
                  </m:oMathPara>
                </a14:m>
                <a:endParaRPr lang="en-DE" sz="1400"/>
              </a:p>
              <a:p>
                <a:pPr marL="0" indent="0">
                  <a:buNone/>
                </a:pPr>
                <a:endParaRPr lang="en-DE" sz="1400"/>
              </a:p>
              <a:p>
                <a:pPr marL="0" indent="0">
                  <a:buNone/>
                </a:pPr>
                <a:endParaRPr lang="en-DE" sz="1400" b="1"/>
              </a:p>
              <a:p>
                <a:pPr marL="0" indent="0">
                  <a:buNone/>
                </a:pPr>
                <a:endParaRPr lang="en-DE" sz="1400"/>
              </a:p>
            </p:txBody>
          </p:sp>
        </mc:Choice>
        <mc:Fallback>
          <p:sp>
            <p:nvSpPr>
              <p:cNvPr id="5" name="Text Placeholder 4">
                <a:extLst>
                  <a:ext uri="{FF2B5EF4-FFF2-40B4-BE49-F238E27FC236}">
                    <a16:creationId xmlns:a16="http://schemas.microsoft.com/office/drawing/2014/main" id="{18ED0879-9638-AEAA-94C9-E27C92AC8882}"/>
                  </a:ext>
                </a:extLst>
              </p:cNvPr>
              <p:cNvSpPr>
                <a:spLocks noGrp="1" noRot="1" noChangeAspect="1" noMove="1" noResize="1" noEditPoints="1" noAdjustHandles="1" noChangeArrowheads="1" noChangeShapeType="1" noTextEdit="1"/>
              </p:cNvSpPr>
              <p:nvPr>
                <p:ph type="body" sz="quarter" idx="14"/>
              </p:nvPr>
            </p:nvSpPr>
            <p:spPr>
              <a:blipFill>
                <a:blip r:embed="rId3"/>
                <a:stretch>
                  <a:fillRect l="-333" t="-800"/>
                </a:stretch>
              </a:blipFill>
            </p:spPr>
            <p:txBody>
              <a:bodyPr/>
              <a:lstStyle/>
              <a:p>
                <a:r>
                  <a:rPr lang="en-US">
                    <a:noFill/>
                  </a:rPr>
                  <a:t> </a:t>
                </a:r>
              </a:p>
            </p:txBody>
          </p:sp>
        </mc:Fallback>
      </mc:AlternateContent>
      <p:sp>
        <p:nvSpPr>
          <p:cNvPr id="2" name="Slide Number Placeholder 1">
            <a:extLst>
              <a:ext uri="{FF2B5EF4-FFF2-40B4-BE49-F238E27FC236}">
                <a16:creationId xmlns:a16="http://schemas.microsoft.com/office/drawing/2014/main" id="{C759D9B9-1F55-0AE6-1619-04AD7804EACD}"/>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D20F5FE7-0679-39A0-D8DE-084932D34721}"/>
              </a:ext>
            </a:extLst>
          </p:cNvPr>
          <p:cNvSpPr>
            <a:spLocks noGrp="1"/>
          </p:cNvSpPr>
          <p:nvPr>
            <p:ph type="title"/>
          </p:nvPr>
        </p:nvSpPr>
        <p:spPr/>
        <p:txBody>
          <a:bodyPr/>
          <a:lstStyle/>
          <a:p>
            <a:r>
              <a:rPr lang="en-US"/>
              <a:t>For</a:t>
            </a:r>
            <a:r>
              <a:rPr lang="en-DE"/>
              <a:t>g</a:t>
            </a:r>
            <a:r>
              <a:rPr lang="en-US" err="1"/>
              <a:t>ing</a:t>
            </a:r>
            <a:r>
              <a:rPr lang="en-US"/>
              <a:t> in Plane Strain with Coulomb Friction</a:t>
            </a:r>
            <a:r>
              <a:rPr lang="en-DE"/>
              <a:t> (2/2)</a:t>
            </a:r>
          </a:p>
        </p:txBody>
      </p:sp>
      <mc:AlternateContent xmlns:mc="http://schemas.openxmlformats.org/markup-compatibility/2006">
        <mc:Choice xmlns:a14="http://schemas.microsoft.com/office/drawing/2010/main" Requires="a14">
          <p:sp>
            <p:nvSpPr>
              <p:cNvPr id="4" name="Text Placeholder 3">
                <a:extLst>
                  <a:ext uri="{FF2B5EF4-FFF2-40B4-BE49-F238E27FC236}">
                    <a16:creationId xmlns:a16="http://schemas.microsoft.com/office/drawing/2014/main" id="{23847860-C738-F7E1-CB5F-5A826472B2A1}"/>
                  </a:ext>
                </a:extLst>
              </p:cNvPr>
              <p:cNvSpPr>
                <a:spLocks noGrp="1"/>
              </p:cNvSpPr>
              <p:nvPr>
                <p:ph type="body" sz="quarter" idx="13"/>
              </p:nvPr>
            </p:nvSpPr>
            <p:spPr/>
            <p:txBody>
              <a:bodyPr>
                <a:normAutofit/>
              </a:bodyPr>
              <a:lstStyle/>
              <a:p>
                <a:pPr marL="342900" indent="-342900">
                  <a:buFont typeface="+mj-lt"/>
                  <a:buAutoNum type="arabicPeriod"/>
                </a:pPr>
                <a:r>
                  <a:rPr lang="en-US" sz="1400" b="1"/>
                  <a:t>E</a:t>
                </a:r>
                <a:r>
                  <a:rPr lang="en-DE" sz="1400" b="1" err="1"/>
                  <a:t>quilibrium</a:t>
                </a:r>
                <a:r>
                  <a:rPr lang="en-DE" sz="1400" b="1"/>
                  <a:t> forces in x-direction</a:t>
                </a:r>
              </a:p>
              <a:p>
                <a:pPr marL="0" indent="0">
                  <a:buNone/>
                </a:pPr>
                <a14:m>
                  <m:oMathPara xmlns:m="http://schemas.openxmlformats.org/officeDocument/2006/math">
                    <m:oMathParaPr>
                      <m:jc m:val="centerGroup"/>
                    </m:oMathParaPr>
                    <m:oMath xmlns:m="http://schemas.openxmlformats.org/officeDocument/2006/math">
                      <m:d>
                        <m:dPr>
                          <m:ctrlPr>
                            <a:rPr lang="en-DE" sz="1400" b="0" i="1" smtClean="0">
                              <a:latin typeface="Cambria Math" panose="02040503050406030204" pitchFamily="18" charset="0"/>
                            </a:rPr>
                          </m:ctrlPr>
                        </m:dPr>
                        <m:e>
                          <m:sSub>
                            <m:sSubPr>
                              <m:ctrlPr>
                                <a:rPr lang="en-DE" sz="1400" b="0" i="1" smtClean="0">
                                  <a:latin typeface="Cambria Math" panose="02040503050406030204" pitchFamily="18" charset="0"/>
                                </a:rPr>
                              </m:ctrlPr>
                            </m:sSubPr>
                            <m:e>
                              <m:r>
                                <a:rPr lang="en-DE" sz="1400" b="0" i="1" smtClean="0">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rPr>
                                <m:t>𝑥</m:t>
                              </m:r>
                            </m:sub>
                          </m:sSub>
                          <m:r>
                            <a:rPr lang="en-DE" sz="1400" b="0" i="1" smtClean="0">
                              <a:latin typeface="Cambria Math" panose="02040503050406030204" pitchFamily="18" charset="0"/>
                            </a:rPr>
                            <m:t>+</m:t>
                          </m:r>
                          <m:r>
                            <a:rPr lang="en-DE" sz="1400" b="0" i="1" smtClean="0">
                              <a:latin typeface="Cambria Math" panose="02040503050406030204" pitchFamily="18" charset="0"/>
                            </a:rPr>
                            <m:t>𝑑</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rPr>
                                <m:t>𝑥</m:t>
                              </m:r>
                            </m:sub>
                          </m:sSub>
                          <m:r>
                            <a:rPr lang="en-DE" sz="1400" b="0" i="1" smtClean="0">
                              <a:latin typeface="Cambria Math" panose="02040503050406030204" pitchFamily="18" charset="0"/>
                            </a:rPr>
                            <m:t>−</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rPr>
                                <m:t>𝑥</m:t>
                              </m:r>
                            </m:sub>
                          </m:sSub>
                        </m:e>
                      </m:d>
                      <m:r>
                        <a:rPr lang="en-DE" sz="1400" b="0" i="1" smtClean="0">
                          <a:latin typeface="Cambria Math" panose="02040503050406030204" pitchFamily="18" charset="0"/>
                        </a:rPr>
                        <m:t>h</m:t>
                      </m:r>
                      <m:r>
                        <a:rPr lang="en-DE" sz="1400" b="0" i="1" smtClean="0">
                          <a:latin typeface="Cambria Math" panose="02040503050406030204" pitchFamily="18" charset="0"/>
                        </a:rPr>
                        <m:t> −</m:t>
                      </m:r>
                      <m:r>
                        <a:rPr lang="en-DE" sz="1400" b="0" i="1" smtClean="0">
                          <a:latin typeface="Cambria Math" panose="02040503050406030204" pitchFamily="18" charset="0"/>
                        </a:rPr>
                        <m:t>2</m:t>
                      </m:r>
                      <m:sSub>
                        <m:sSubPr>
                          <m:ctrlPr>
                            <a:rPr lang="en-DE" sz="1400" b="0" i="1" smtClean="0">
                              <a:latin typeface="Cambria Math" panose="02040503050406030204" pitchFamily="18" charset="0"/>
                            </a:rPr>
                          </m:ctrlPr>
                        </m:sSubPr>
                        <m:e>
                          <m:r>
                            <a:rPr lang="en-DE" sz="1400" b="0" i="1" smtClean="0">
                              <a:latin typeface="Cambria Math" panose="02040503050406030204" pitchFamily="18" charset="0"/>
                              <a:ea typeface="Cambria Math" panose="02040503050406030204" pitchFamily="18" charset="0"/>
                            </a:rPr>
                            <m:t>𝜏</m:t>
                          </m:r>
                        </m:e>
                        <m:sub>
                          <m:r>
                            <a:rPr lang="en-DE" sz="1400" b="0" i="1" smtClean="0">
                              <a:latin typeface="Cambria Math" panose="02040503050406030204" pitchFamily="18" charset="0"/>
                            </a:rPr>
                            <m:t>𝑥𝑦</m:t>
                          </m:r>
                        </m:sub>
                      </m:sSub>
                      <m:r>
                        <a:rPr lang="en-DE" sz="1400" b="0" i="1" smtClean="0">
                          <a:latin typeface="Cambria Math" panose="02040503050406030204" pitchFamily="18" charset="0"/>
                        </a:rPr>
                        <m:t>𝑑𝑥</m:t>
                      </m:r>
                      <m:r>
                        <a:rPr lang="en-DE" sz="1400" b="0" i="1" smtClean="0">
                          <a:latin typeface="Cambria Math" panose="02040503050406030204" pitchFamily="18" charset="0"/>
                        </a:rPr>
                        <m:t>=</m:t>
                      </m:r>
                      <m:r>
                        <a:rPr lang="en-DE" sz="1400" b="0" i="1" smtClean="0">
                          <a:latin typeface="Cambria Math" panose="02040503050406030204" pitchFamily="18" charset="0"/>
                        </a:rPr>
                        <m:t>0</m:t>
                      </m:r>
                      <m:r>
                        <a:rPr lang="en-DE" sz="1400" b="0" i="1" smtClean="0">
                          <a:latin typeface="Cambria Math" panose="02040503050406030204" pitchFamily="18" charset="0"/>
                        </a:rPr>
                        <m:t> </m:t>
                      </m:r>
                    </m:oMath>
                  </m:oMathPara>
                </a14:m>
                <a:endParaRPr lang="en-DE" sz="1400"/>
              </a:p>
              <a:p>
                <a:pPr marL="0" indent="0">
                  <a:buNone/>
                </a:pPr>
                <a14:m>
                  <m:oMathPara xmlns:m="http://schemas.openxmlformats.org/officeDocument/2006/math">
                    <m:oMathParaPr>
                      <m:jc m:val="centerGroup"/>
                    </m:oMathParaPr>
                    <m:oMath xmlns:m="http://schemas.openxmlformats.org/officeDocument/2006/math">
                      <m:r>
                        <a:rPr lang="en-DE" sz="1400" i="1">
                          <a:latin typeface="Cambria Math" panose="02040503050406030204" pitchFamily="18" charset="0"/>
                        </a:rPr>
                        <m:t>h</m:t>
                      </m:r>
                      <m:r>
                        <a:rPr lang="en-DE" sz="1400" i="1">
                          <a:latin typeface="Cambria Math" panose="02040503050406030204" pitchFamily="18" charset="0"/>
                        </a:rPr>
                        <m:t>𝑑</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rPr>
                            <m:t>𝑥</m:t>
                          </m:r>
                        </m:sub>
                      </m:sSub>
                      <m:r>
                        <a:rPr lang="en-DE" sz="1400" i="1">
                          <a:latin typeface="Cambria Math" panose="02040503050406030204" pitchFamily="18" charset="0"/>
                        </a:rPr>
                        <m:t>−</m:t>
                      </m:r>
                      <m:r>
                        <a:rPr lang="en-DE" sz="1400" i="1">
                          <a:latin typeface="Cambria Math" panose="02040503050406030204" pitchFamily="18" charset="0"/>
                        </a:rPr>
                        <m:t>2</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𝜏</m:t>
                          </m:r>
                        </m:e>
                        <m:sub>
                          <m:r>
                            <a:rPr lang="en-DE" sz="1400" i="1">
                              <a:latin typeface="Cambria Math" panose="02040503050406030204" pitchFamily="18" charset="0"/>
                            </a:rPr>
                            <m:t>𝑥𝑦</m:t>
                          </m:r>
                        </m:sub>
                      </m:sSub>
                      <m:r>
                        <a:rPr lang="en-DE" sz="1400" i="1">
                          <a:latin typeface="Cambria Math" panose="02040503050406030204" pitchFamily="18" charset="0"/>
                        </a:rPr>
                        <m:t>𝑑𝑥</m:t>
                      </m:r>
                      <m:r>
                        <a:rPr lang="en-DE" sz="1400" i="1">
                          <a:latin typeface="Cambria Math" panose="02040503050406030204" pitchFamily="18" charset="0"/>
                        </a:rPr>
                        <m:t>=</m:t>
                      </m:r>
                      <m:r>
                        <a:rPr lang="en-DE" sz="1400" i="1">
                          <a:latin typeface="Cambria Math" panose="02040503050406030204" pitchFamily="18" charset="0"/>
                        </a:rPr>
                        <m:t>0</m:t>
                      </m:r>
                    </m:oMath>
                  </m:oMathPara>
                </a14:m>
                <a:endParaRPr lang="en-DE" sz="1400"/>
              </a:p>
              <a:p>
                <a:pPr marL="342900" indent="-342900">
                  <a:buFont typeface="+mj-lt"/>
                  <a:buAutoNum type="arabicPeriod" startAt="2"/>
                </a:pPr>
                <a:r>
                  <a:rPr lang="en-US" sz="1400" b="1"/>
                  <a:t>D</a:t>
                </a:r>
                <a:r>
                  <a:rPr lang="en-DE" sz="1400" b="1" err="1"/>
                  <a:t>istortion</a:t>
                </a:r>
                <a:r>
                  <a:rPr lang="en-DE" sz="1400" b="1"/>
                  <a:t>-Energy Criterion</a:t>
                </a:r>
              </a:p>
              <a:p>
                <a:pPr marL="0" indent="0">
                  <a:buNone/>
                </a:pPr>
                <a14:m>
                  <m:oMathPara xmlns:m="http://schemas.openxmlformats.org/officeDocument/2006/math">
                    <m:oMathParaPr>
                      <m:jc m:val="centerGroup"/>
                    </m:oMathParaPr>
                    <m:oMath xmlns:m="http://schemas.openxmlformats.org/officeDocument/2006/math">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rPr>
                            <m:t>𝑥</m:t>
                          </m:r>
                        </m:sub>
                      </m:sSub>
                      <m:r>
                        <a:rPr lang="en-DE" sz="1400" b="0" i="1" smtClean="0">
                          <a:latin typeface="Cambria Math" panose="02040503050406030204" pitchFamily="18" charset="0"/>
                        </a:rPr>
                        <m:t>−</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ea typeface="Cambria Math" panose="02040503050406030204" pitchFamily="18" charset="0"/>
                            </a:rPr>
                            <m:t>𝑦</m:t>
                          </m:r>
                        </m:sub>
                      </m:sSub>
                      <m:r>
                        <a:rPr lang="en-DE" sz="1400" b="0" i="1" smtClean="0">
                          <a:latin typeface="Cambria Math" panose="02040503050406030204" pitchFamily="18" charset="0"/>
                        </a:rPr>
                        <m:t>=</m:t>
                      </m:r>
                      <m:f>
                        <m:fPr>
                          <m:ctrlPr>
                            <a:rPr lang="en-DE" sz="1400" b="0" i="1" smtClean="0">
                              <a:latin typeface="Cambria Math" panose="02040503050406030204" pitchFamily="18" charset="0"/>
                            </a:rPr>
                          </m:ctrlPr>
                        </m:fPr>
                        <m:num>
                          <m:r>
                            <a:rPr lang="en-DE" sz="1400" b="0" i="1" smtClean="0">
                              <a:latin typeface="Cambria Math" panose="02040503050406030204" pitchFamily="18" charset="0"/>
                            </a:rPr>
                            <m:t>2</m:t>
                          </m:r>
                        </m:num>
                        <m:den>
                          <m:rad>
                            <m:radPr>
                              <m:degHide m:val="on"/>
                              <m:ctrlPr>
                                <a:rPr lang="en-DE" sz="1400" b="0" i="1" smtClean="0">
                                  <a:latin typeface="Cambria Math" panose="02040503050406030204" pitchFamily="18" charset="0"/>
                                </a:rPr>
                              </m:ctrlPr>
                            </m:radPr>
                            <m:deg/>
                            <m:e>
                              <m:r>
                                <a:rPr lang="en-DE" sz="1400" b="0" i="1" smtClean="0">
                                  <a:latin typeface="Cambria Math" panose="02040503050406030204" pitchFamily="18" charset="0"/>
                                </a:rPr>
                                <m:t>3</m:t>
                              </m:r>
                            </m:e>
                          </m:rad>
                        </m:den>
                      </m:f>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ea typeface="Cambria Math" panose="02040503050406030204" pitchFamily="18" charset="0"/>
                            </a:rPr>
                            <m:t>0</m:t>
                          </m:r>
                        </m:sub>
                      </m:sSub>
                      <m:r>
                        <a:rPr lang="en-DE" sz="1400" b="0" i="1" smtClean="0">
                          <a:latin typeface="Cambria Math" panose="02040503050406030204" pitchFamily="18" charset="0"/>
                        </a:rPr>
                        <m:t>=</m:t>
                      </m:r>
                      <m:sSubSup>
                        <m:sSubSupPr>
                          <m:ctrlPr>
                            <a:rPr lang="en-DE" sz="1400" b="0" i="1" smtClean="0">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rPr>
                            <m:t>0</m:t>
                          </m:r>
                        </m:sub>
                        <m:sup>
                          <m:r>
                            <a:rPr lang="en-DE" sz="1400" b="0" i="1" smtClean="0">
                              <a:latin typeface="Cambria Math" panose="02040503050406030204" pitchFamily="18" charset="0"/>
                            </a:rPr>
                            <m:t>′</m:t>
                          </m:r>
                        </m:sup>
                      </m:sSubSup>
                      <m:r>
                        <a:rPr lang="en-DE" sz="1400" b="0" i="1" smtClean="0">
                          <a:latin typeface="Cambria Math" panose="02040503050406030204" pitchFamily="18" charset="0"/>
                        </a:rPr>
                        <m:t>=</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b="0" i="1" smtClean="0">
                              <a:latin typeface="Cambria Math" panose="02040503050406030204" pitchFamily="18" charset="0"/>
                              <a:ea typeface="Cambria Math" panose="02040503050406030204" pitchFamily="18" charset="0"/>
                            </a:rPr>
                            <m:t>𝑥</m:t>
                          </m:r>
                        </m:sub>
                      </m:sSub>
                      <m:r>
                        <a:rPr lang="en-DE" sz="1400" b="0" i="1" smtClean="0">
                          <a:latin typeface="Cambria Math" panose="02040503050406030204" pitchFamily="18" charset="0"/>
                          <a:ea typeface="Cambria Math" panose="02040503050406030204" pitchFamily="18" charset="0"/>
                        </a:rPr>
                        <m:t>+</m:t>
                      </m:r>
                      <m:r>
                        <a:rPr lang="en-DE" sz="1400" b="0" i="1" smtClean="0">
                          <a:latin typeface="Cambria Math" panose="02040503050406030204" pitchFamily="18" charset="0"/>
                          <a:ea typeface="Cambria Math" panose="02040503050406030204" pitchFamily="18" charset="0"/>
                        </a:rPr>
                        <m:t>𝑃</m:t>
                      </m:r>
                    </m:oMath>
                  </m:oMathPara>
                </a14:m>
                <a:endParaRPr lang="en-DE" sz="1400" b="1"/>
              </a:p>
              <a:p>
                <a:pPr marL="342900" indent="-342900">
                  <a:buFont typeface="+mj-lt"/>
                  <a:buAutoNum type="arabicPeriod" startAt="3"/>
                </a:pPr>
                <a:r>
                  <a:rPr lang="en-US" sz="1400" b="1"/>
                  <a:t>D</a:t>
                </a:r>
                <a:r>
                  <a:rPr lang="en-DE" sz="1400" b="1" err="1"/>
                  <a:t>iffrintiation</a:t>
                </a:r>
                <a:r>
                  <a:rPr lang="en-DE" sz="1400" b="1"/>
                  <a:t> and Substitution</a:t>
                </a:r>
              </a:p>
              <a:p>
                <a:pPr marL="0" indent="0">
                  <a:buNone/>
                </a:pPr>
                <a14:m>
                  <m:oMathPara xmlns:m="http://schemas.openxmlformats.org/officeDocument/2006/math">
                    <m:oMathParaPr>
                      <m:jc m:val="centerGroup"/>
                    </m:oMathParaPr>
                    <m:oMath xmlns:m="http://schemas.openxmlformats.org/officeDocument/2006/math">
                      <m:r>
                        <a:rPr lang="en-DE" sz="1400" i="1">
                          <a:latin typeface="Cambria Math" panose="02040503050406030204" pitchFamily="18" charset="0"/>
                        </a:rPr>
                        <m:t>𝑑</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𝜎</m:t>
                          </m:r>
                        </m:e>
                        <m:sub>
                          <m:r>
                            <a:rPr lang="en-DE" sz="1400" i="1">
                              <a:latin typeface="Cambria Math" panose="02040503050406030204" pitchFamily="18" charset="0"/>
                            </a:rPr>
                            <m:t>𝑥</m:t>
                          </m:r>
                        </m:sub>
                      </m:sSub>
                      <m:r>
                        <a:rPr lang="en-DE" sz="1400" b="0" i="1" smtClean="0">
                          <a:latin typeface="Cambria Math" panose="02040503050406030204" pitchFamily="18" charset="0"/>
                        </a:rPr>
                        <m:t>=−</m:t>
                      </m:r>
                      <m:r>
                        <a:rPr lang="en-DE" sz="1400" b="0" i="1" smtClean="0">
                          <a:latin typeface="Cambria Math" panose="02040503050406030204" pitchFamily="18" charset="0"/>
                        </a:rPr>
                        <m:t>𝑑𝑃</m:t>
                      </m:r>
                    </m:oMath>
                  </m:oMathPara>
                </a14:m>
                <a:endParaRPr lang="en-DE" sz="1400" b="0"/>
              </a:p>
              <a:p>
                <a:pPr marL="0" indent="0">
                  <a:buNone/>
                </a:pPr>
                <a:endParaRPr lang="en-DE" sz="100" b="0" i="1">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DE" sz="1400" b="0" i="1" smtClean="0">
                          <a:latin typeface="Cambria Math" panose="02040503050406030204" pitchFamily="18" charset="0"/>
                        </a:rPr>
                        <m:t>𝑑𝑃</m:t>
                      </m:r>
                      <m:r>
                        <a:rPr lang="en-DE" sz="1400" b="0" i="1" smtClean="0">
                          <a:latin typeface="Cambria Math" panose="02040503050406030204" pitchFamily="18" charset="0"/>
                        </a:rPr>
                        <m:t>+</m:t>
                      </m:r>
                      <m:f>
                        <m:fPr>
                          <m:ctrlPr>
                            <a:rPr lang="en-DE" sz="1400" b="0" i="1" smtClean="0">
                              <a:latin typeface="Cambria Math" panose="02040503050406030204" pitchFamily="18" charset="0"/>
                            </a:rPr>
                          </m:ctrlPr>
                        </m:fPr>
                        <m:num>
                          <m:r>
                            <a:rPr lang="en-DE" sz="1400" i="1">
                              <a:latin typeface="Cambria Math" panose="02040503050406030204" pitchFamily="18" charset="0"/>
                            </a:rPr>
                            <m:t>2</m:t>
                          </m:r>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𝜏</m:t>
                              </m:r>
                            </m:e>
                            <m:sub>
                              <m:r>
                                <a:rPr lang="en-DE" sz="1400" i="1">
                                  <a:latin typeface="Cambria Math" panose="02040503050406030204" pitchFamily="18" charset="0"/>
                                </a:rPr>
                                <m:t>𝑥𝑦</m:t>
                              </m:r>
                            </m:sub>
                          </m:sSub>
                        </m:num>
                        <m:den>
                          <m:r>
                            <a:rPr lang="en-DE" sz="1400" b="0" i="1" smtClean="0">
                              <a:latin typeface="Cambria Math" panose="02040503050406030204" pitchFamily="18" charset="0"/>
                            </a:rPr>
                            <m:t>h</m:t>
                          </m:r>
                        </m:den>
                      </m:f>
                      <m:r>
                        <a:rPr lang="en-DE" sz="1400" b="0" i="1" smtClean="0">
                          <a:latin typeface="Cambria Math" panose="02040503050406030204" pitchFamily="18" charset="0"/>
                        </a:rPr>
                        <m:t>𝑑𝑥</m:t>
                      </m:r>
                      <m:r>
                        <a:rPr lang="en-DE" sz="1400" b="0" i="1" smtClean="0">
                          <a:latin typeface="Cambria Math" panose="02040503050406030204" pitchFamily="18" charset="0"/>
                        </a:rPr>
                        <m:t>=</m:t>
                      </m:r>
                      <m:r>
                        <a:rPr lang="en-DE" sz="1400" b="0" i="1" smtClean="0">
                          <a:latin typeface="Cambria Math" panose="02040503050406030204" pitchFamily="18" charset="0"/>
                        </a:rPr>
                        <m:t>0</m:t>
                      </m:r>
                    </m:oMath>
                  </m:oMathPara>
                </a14:m>
                <a:endParaRPr lang="en-DE" sz="1400"/>
              </a:p>
              <a:p>
                <a:pPr marL="342900" indent="-342900">
                  <a:buFont typeface="+mj-lt"/>
                  <a:buAutoNum type="arabicPeriod" startAt="4"/>
                </a:pPr>
                <a:r>
                  <a:rPr lang="en-US" sz="1400" b="1"/>
                  <a:t>A</a:t>
                </a:r>
                <a:r>
                  <a:rPr lang="en-DE" sz="1400" b="1" err="1"/>
                  <a:t>ssuming</a:t>
                </a:r>
                <a:r>
                  <a:rPr lang="en-DE" sz="1400" b="1"/>
                  <a:t> Coulomb’s law of sliding friction, substituting into the above equation and rearranging</a:t>
                </a:r>
              </a:p>
              <a:p>
                <a:pPr marL="0" indent="0">
                  <a:buNone/>
                </a:pPr>
                <a14:m>
                  <m:oMathPara xmlns:m="http://schemas.openxmlformats.org/officeDocument/2006/math">
                    <m:oMathParaPr>
                      <m:jc m:val="centerGroup"/>
                    </m:oMathParaPr>
                    <m:oMath xmlns:m="http://schemas.openxmlformats.org/officeDocument/2006/math">
                      <m:sSub>
                        <m:sSubPr>
                          <m:ctrlPr>
                            <a:rPr lang="en-DE" sz="1400" i="1">
                              <a:latin typeface="Cambria Math" panose="02040503050406030204" pitchFamily="18" charset="0"/>
                            </a:rPr>
                          </m:ctrlPr>
                        </m:sSubPr>
                        <m:e>
                          <m:r>
                            <a:rPr lang="en-DE" sz="1400" i="1">
                              <a:latin typeface="Cambria Math" panose="02040503050406030204" pitchFamily="18" charset="0"/>
                              <a:ea typeface="Cambria Math" panose="02040503050406030204" pitchFamily="18" charset="0"/>
                            </a:rPr>
                            <m:t>𝜏</m:t>
                          </m:r>
                        </m:e>
                        <m:sub>
                          <m:r>
                            <a:rPr lang="en-DE" sz="1400" i="1">
                              <a:latin typeface="Cambria Math" panose="02040503050406030204" pitchFamily="18" charset="0"/>
                            </a:rPr>
                            <m:t>𝑥𝑦</m:t>
                          </m:r>
                        </m:sub>
                      </m:sSub>
                      <m:r>
                        <a:rPr lang="en-DE" sz="1400" b="0" i="1" smtClean="0">
                          <a:latin typeface="Cambria Math" panose="02040503050406030204" pitchFamily="18" charset="0"/>
                        </a:rPr>
                        <m:t>=</m:t>
                      </m:r>
                      <m:r>
                        <a:rPr lang="en-US" sz="1400" i="1">
                          <a:latin typeface="Cambria Math" panose="02040503050406030204" pitchFamily="18" charset="0"/>
                        </a:rPr>
                        <m:t>𝜇</m:t>
                      </m:r>
                      <m:r>
                        <a:rPr lang="en-DE" sz="1400" b="0" i="1" smtClean="0">
                          <a:latin typeface="Cambria Math" panose="02040503050406030204" pitchFamily="18" charset="0"/>
                        </a:rPr>
                        <m:t>𝑃</m:t>
                      </m:r>
                    </m:oMath>
                  </m:oMathPara>
                </a14:m>
                <a:endParaRPr lang="en-DE" sz="1400"/>
              </a:p>
              <a:p>
                <a:pPr marL="0" indent="0">
                  <a:buNone/>
                </a:pPr>
                <a:endParaRPr lang="en-DE" sz="100"/>
              </a:p>
              <a:p>
                <a:pPr marL="0" indent="0">
                  <a:buNone/>
                </a:pPr>
                <a14:m>
                  <m:oMathPara xmlns:m="http://schemas.openxmlformats.org/officeDocument/2006/math">
                    <m:oMathParaPr>
                      <m:jc m:val="centerGroup"/>
                    </m:oMathParaPr>
                    <m:oMath xmlns:m="http://schemas.openxmlformats.org/officeDocument/2006/math">
                      <m:r>
                        <a:rPr lang="en-DE" sz="1400" i="1">
                          <a:latin typeface="Cambria Math" panose="02040503050406030204" pitchFamily="18" charset="0"/>
                        </a:rPr>
                        <m:t>𝑑𝑃</m:t>
                      </m:r>
                      <m:r>
                        <a:rPr lang="en-DE" sz="1400" i="1">
                          <a:latin typeface="Cambria Math" panose="02040503050406030204" pitchFamily="18" charset="0"/>
                        </a:rPr>
                        <m:t>+</m:t>
                      </m:r>
                      <m:f>
                        <m:fPr>
                          <m:ctrlPr>
                            <a:rPr lang="en-DE" sz="1400" i="1">
                              <a:latin typeface="Cambria Math" panose="02040503050406030204" pitchFamily="18" charset="0"/>
                            </a:rPr>
                          </m:ctrlPr>
                        </m:fPr>
                        <m:num>
                          <m:r>
                            <a:rPr lang="en-DE" sz="1400" i="1">
                              <a:latin typeface="Cambria Math" panose="02040503050406030204" pitchFamily="18" charset="0"/>
                            </a:rPr>
                            <m:t>2</m:t>
                          </m:r>
                          <m:r>
                            <a:rPr lang="en-US" sz="1400" i="1">
                              <a:latin typeface="Cambria Math" panose="02040503050406030204" pitchFamily="18" charset="0"/>
                            </a:rPr>
                            <m:t>𝜇</m:t>
                          </m:r>
                          <m:r>
                            <a:rPr lang="en-DE" sz="1400" i="1">
                              <a:latin typeface="Cambria Math" panose="02040503050406030204" pitchFamily="18" charset="0"/>
                            </a:rPr>
                            <m:t>𝑃</m:t>
                          </m:r>
                          <m:r>
                            <m:rPr>
                              <m:nor/>
                            </m:rPr>
                            <a:rPr lang="en-DE" sz="1400" dirty="0"/>
                            <m:t> </m:t>
                          </m:r>
                        </m:num>
                        <m:den>
                          <m:r>
                            <a:rPr lang="en-DE" sz="1400" i="1">
                              <a:latin typeface="Cambria Math" panose="02040503050406030204" pitchFamily="18" charset="0"/>
                            </a:rPr>
                            <m:t>h</m:t>
                          </m:r>
                        </m:den>
                      </m:f>
                      <m:r>
                        <a:rPr lang="en-DE" sz="1400" i="1">
                          <a:latin typeface="Cambria Math" panose="02040503050406030204" pitchFamily="18" charset="0"/>
                        </a:rPr>
                        <m:t>𝑑𝑥</m:t>
                      </m:r>
                      <m:r>
                        <a:rPr lang="en-DE" sz="1400" i="1">
                          <a:latin typeface="Cambria Math" panose="02040503050406030204" pitchFamily="18" charset="0"/>
                        </a:rPr>
                        <m:t>=</m:t>
                      </m:r>
                      <m:r>
                        <a:rPr lang="en-DE" sz="1400" i="1">
                          <a:latin typeface="Cambria Math" panose="02040503050406030204" pitchFamily="18" charset="0"/>
                        </a:rPr>
                        <m:t>0</m:t>
                      </m:r>
                    </m:oMath>
                  </m:oMathPara>
                </a14:m>
                <a:endParaRPr lang="en-DE" sz="1400"/>
              </a:p>
              <a:p>
                <a:pPr marL="0" indent="0">
                  <a:buNone/>
                </a:pPr>
                <a:endParaRPr lang="en-DE" sz="100"/>
              </a:p>
              <a:p>
                <a:pPr marL="0" indent="0">
                  <a:buNone/>
                </a:pPr>
                <a14:m>
                  <m:oMathPara xmlns:m="http://schemas.openxmlformats.org/officeDocument/2006/math">
                    <m:oMathParaPr>
                      <m:jc m:val="centerGroup"/>
                    </m:oMathParaPr>
                    <m:oMath xmlns:m="http://schemas.openxmlformats.org/officeDocument/2006/math">
                      <m:f>
                        <m:fPr>
                          <m:ctrlPr>
                            <a:rPr lang="en-DE" sz="1400" i="1" smtClean="0">
                              <a:latin typeface="Cambria Math" panose="02040503050406030204" pitchFamily="18" charset="0"/>
                            </a:rPr>
                          </m:ctrlPr>
                        </m:fPr>
                        <m:num>
                          <m:r>
                            <a:rPr lang="en-DE" sz="1400" b="0" i="1" smtClean="0">
                              <a:latin typeface="Cambria Math" panose="02040503050406030204" pitchFamily="18" charset="0"/>
                            </a:rPr>
                            <m:t>𝑑𝑃</m:t>
                          </m:r>
                        </m:num>
                        <m:den>
                          <m:r>
                            <a:rPr lang="en-DE" sz="1400" b="0" i="1" smtClean="0">
                              <a:latin typeface="Cambria Math" panose="02040503050406030204" pitchFamily="18" charset="0"/>
                            </a:rPr>
                            <m:t>𝑃</m:t>
                          </m:r>
                        </m:den>
                      </m:f>
                      <m:r>
                        <a:rPr lang="en-DE" sz="1400" b="0" i="1" smtClean="0">
                          <a:latin typeface="Cambria Math" panose="02040503050406030204" pitchFamily="18" charset="0"/>
                        </a:rPr>
                        <m:t>=−</m:t>
                      </m:r>
                      <m:f>
                        <m:fPr>
                          <m:ctrlPr>
                            <a:rPr lang="en-DE" sz="1400" i="1">
                              <a:latin typeface="Cambria Math" panose="02040503050406030204" pitchFamily="18" charset="0"/>
                            </a:rPr>
                          </m:ctrlPr>
                        </m:fPr>
                        <m:num>
                          <m:r>
                            <a:rPr lang="en-DE" sz="1400" i="1">
                              <a:latin typeface="Cambria Math" panose="02040503050406030204" pitchFamily="18" charset="0"/>
                            </a:rPr>
                            <m:t>2</m:t>
                          </m:r>
                          <m:r>
                            <a:rPr lang="en-US" sz="1400" i="1">
                              <a:latin typeface="Cambria Math" panose="02040503050406030204" pitchFamily="18" charset="0"/>
                            </a:rPr>
                            <m:t>𝜇</m:t>
                          </m:r>
                          <m:r>
                            <m:rPr>
                              <m:nor/>
                            </m:rPr>
                            <a:rPr lang="en-DE" sz="1400" dirty="0"/>
                            <m:t> </m:t>
                          </m:r>
                        </m:num>
                        <m:den>
                          <m:r>
                            <a:rPr lang="en-DE" sz="1400" i="1">
                              <a:latin typeface="Cambria Math" panose="02040503050406030204" pitchFamily="18" charset="0"/>
                            </a:rPr>
                            <m:t>h</m:t>
                          </m:r>
                        </m:den>
                      </m:f>
                      <m:r>
                        <m:rPr>
                          <m:sty m:val="p"/>
                        </m:rPr>
                        <a:rPr lang="en-DE" sz="1400" b="0" i="0" smtClean="0">
                          <a:latin typeface="Cambria Math" panose="02040503050406030204" pitchFamily="18" charset="0"/>
                        </a:rPr>
                        <m:t>dx</m:t>
                      </m:r>
                    </m:oMath>
                  </m:oMathPara>
                </a14:m>
                <a:endParaRPr lang="en-DE" sz="1400"/>
              </a:p>
              <a:p>
                <a:pPr marL="0" indent="0">
                  <a:buNone/>
                </a:pPr>
                <a:endParaRPr lang="en-DE" sz="1400"/>
              </a:p>
            </p:txBody>
          </p:sp>
        </mc:Choice>
        <mc:Fallback>
          <p:sp>
            <p:nvSpPr>
              <p:cNvPr id="4" name="Text Placeholder 3">
                <a:extLst>
                  <a:ext uri="{FF2B5EF4-FFF2-40B4-BE49-F238E27FC236}">
                    <a16:creationId xmlns:a16="http://schemas.microsoft.com/office/drawing/2014/main" id="{23847860-C738-F7E1-CB5F-5A826472B2A1}"/>
                  </a:ext>
                </a:extLst>
              </p:cNvPr>
              <p:cNvSpPr>
                <a:spLocks noGrp="1" noRot="1" noChangeAspect="1" noMove="1" noResize="1" noEditPoints="1" noAdjustHandles="1" noChangeArrowheads="1" noChangeShapeType="1" noTextEdit="1"/>
              </p:cNvSpPr>
              <p:nvPr>
                <p:ph type="body" sz="quarter" idx="13"/>
              </p:nvPr>
            </p:nvSpPr>
            <p:spPr>
              <a:blipFill>
                <a:blip r:embed="rId4"/>
                <a:stretch>
                  <a:fillRect l="-348" t="-800" r="-348"/>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3AA70FB5-0427-9841-D3F8-E45FB2E70E69}"/>
              </a:ext>
            </a:extLst>
          </p:cNvPr>
          <p:cNvSpPr txBox="1"/>
          <p:nvPr/>
        </p:nvSpPr>
        <p:spPr>
          <a:xfrm>
            <a:off x="3770716" y="5947455"/>
            <a:ext cx="4650568" cy="276999"/>
          </a:xfrm>
          <a:prstGeom prst="rect">
            <a:avLst/>
          </a:prstGeom>
          <a:noFill/>
        </p:spPr>
        <p:txBody>
          <a:bodyPr wrap="none" rtlCol="0">
            <a:spAutoFit/>
          </a:bodyPr>
          <a:lstStyle/>
          <a:p>
            <a:r>
              <a:rPr lang="en-DE" sz="1200" i="1" dirty="0"/>
              <a:t>Source: </a:t>
            </a:r>
            <a:r>
              <a:rPr lang="en-US" sz="1200" i="1" dirty="0"/>
              <a:t>G.E. </a:t>
            </a:r>
            <a:r>
              <a:rPr lang="en-US" sz="1200" i="1" dirty="0" err="1"/>
              <a:t>Dieter“Mechanical</a:t>
            </a:r>
            <a:r>
              <a:rPr lang="en-US" sz="1200" i="1" dirty="0"/>
              <a:t> Metallurgy”, 3rd ed., McGraw-Hill, 1986</a:t>
            </a:r>
            <a:endParaRPr lang="en-DE" sz="1200" i="1" dirty="0"/>
          </a:p>
        </p:txBody>
      </p:sp>
      <p:sp>
        <p:nvSpPr>
          <p:cNvPr id="52" name="TextBox 51">
            <a:extLst>
              <a:ext uri="{FF2B5EF4-FFF2-40B4-BE49-F238E27FC236}">
                <a16:creationId xmlns:a16="http://schemas.microsoft.com/office/drawing/2014/main" id="{1DAC851D-9646-C308-588E-E725CB2AD659}"/>
              </a:ext>
            </a:extLst>
          </p:cNvPr>
          <p:cNvSpPr txBox="1"/>
          <p:nvPr/>
        </p:nvSpPr>
        <p:spPr>
          <a:xfrm>
            <a:off x="6750968" y="4929460"/>
            <a:ext cx="4176464" cy="461665"/>
          </a:xfrm>
          <a:prstGeom prst="rect">
            <a:avLst/>
          </a:prstGeom>
          <a:noFill/>
        </p:spPr>
        <p:txBody>
          <a:bodyPr wrap="square" rtlCol="0">
            <a:spAutoFit/>
          </a:bodyPr>
          <a:lstStyle/>
          <a:p>
            <a:pPr algn="ctr"/>
            <a:r>
              <a:rPr lang="en-DE" sz="1200" b="1" i="1"/>
              <a:t>Differential equation for open-die forging of constant-thickness plates considering plane strain conditions</a:t>
            </a:r>
          </a:p>
        </p:txBody>
      </p:sp>
      <p:sp>
        <p:nvSpPr>
          <p:cNvPr id="53" name="Rectangle 52">
            <a:extLst>
              <a:ext uri="{FF2B5EF4-FFF2-40B4-BE49-F238E27FC236}">
                <a16:creationId xmlns:a16="http://schemas.microsoft.com/office/drawing/2014/main" id="{20D28936-7847-AA37-B2D7-221D1056298E}"/>
              </a:ext>
            </a:extLst>
          </p:cNvPr>
          <p:cNvSpPr/>
          <p:nvPr/>
        </p:nvSpPr>
        <p:spPr>
          <a:xfrm>
            <a:off x="5867400" y="5552452"/>
            <a:ext cx="5976664" cy="276999"/>
          </a:xfrm>
          <a:custGeom>
            <a:avLst/>
            <a:gdLst>
              <a:gd name="csX0" fmla="*/ 0 w 5976664"/>
              <a:gd name="csY0" fmla="*/ 0 h 276999"/>
              <a:gd name="csX1" fmla="*/ 544540 w 5976664"/>
              <a:gd name="csY1" fmla="*/ 0 h 276999"/>
              <a:gd name="csX2" fmla="*/ 1268381 w 5976664"/>
              <a:gd name="csY2" fmla="*/ 0 h 276999"/>
              <a:gd name="csX3" fmla="*/ 1753155 w 5976664"/>
              <a:gd name="csY3" fmla="*/ 0 h 276999"/>
              <a:gd name="csX4" fmla="*/ 2297695 w 5976664"/>
              <a:gd name="csY4" fmla="*/ 0 h 276999"/>
              <a:gd name="csX5" fmla="*/ 2782469 w 5976664"/>
              <a:gd name="csY5" fmla="*/ 0 h 276999"/>
              <a:gd name="csX6" fmla="*/ 3327010 w 5976664"/>
              <a:gd name="csY6" fmla="*/ 0 h 276999"/>
              <a:gd name="csX7" fmla="*/ 4110617 w 5976664"/>
              <a:gd name="csY7" fmla="*/ 0 h 276999"/>
              <a:gd name="csX8" fmla="*/ 4774690 w 5976664"/>
              <a:gd name="csY8" fmla="*/ 0 h 276999"/>
              <a:gd name="csX9" fmla="*/ 5259464 w 5976664"/>
              <a:gd name="csY9" fmla="*/ 0 h 276999"/>
              <a:gd name="csX10" fmla="*/ 5976664 w 5976664"/>
              <a:gd name="csY10" fmla="*/ 0 h 276999"/>
              <a:gd name="csX11" fmla="*/ 5976664 w 5976664"/>
              <a:gd name="csY11" fmla="*/ 276999 h 276999"/>
              <a:gd name="csX12" fmla="*/ 5432124 w 5976664"/>
              <a:gd name="csY12" fmla="*/ 276999 h 276999"/>
              <a:gd name="csX13" fmla="*/ 4768050 w 5976664"/>
              <a:gd name="csY13" fmla="*/ 276999 h 276999"/>
              <a:gd name="csX14" fmla="*/ 4103976 w 5976664"/>
              <a:gd name="csY14" fmla="*/ 276999 h 276999"/>
              <a:gd name="csX15" fmla="*/ 3499669 w 5976664"/>
              <a:gd name="csY15" fmla="*/ 276999 h 276999"/>
              <a:gd name="csX16" fmla="*/ 2716062 w 5976664"/>
              <a:gd name="csY16" fmla="*/ 276999 h 276999"/>
              <a:gd name="csX17" fmla="*/ 1992221 w 5976664"/>
              <a:gd name="csY17" fmla="*/ 276999 h 276999"/>
              <a:gd name="csX18" fmla="*/ 1447681 w 5976664"/>
              <a:gd name="csY18" fmla="*/ 276999 h 276999"/>
              <a:gd name="csX19" fmla="*/ 783607 w 5976664"/>
              <a:gd name="csY19" fmla="*/ 276999 h 276999"/>
              <a:gd name="csX20" fmla="*/ 0 w 5976664"/>
              <a:gd name="csY20" fmla="*/ 276999 h 276999"/>
              <a:gd name="csX21" fmla="*/ 0 w 5976664"/>
              <a:gd name="csY21" fmla="*/ 0 h 2769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5976664" h="276999" fill="none" extrusionOk="0">
                <a:moveTo>
                  <a:pt x="0" y="0"/>
                </a:moveTo>
                <a:cubicBezTo>
                  <a:pt x="174083" y="23613"/>
                  <a:pt x="323617" y="14404"/>
                  <a:pt x="544540" y="0"/>
                </a:cubicBezTo>
                <a:cubicBezTo>
                  <a:pt x="765463" y="-14404"/>
                  <a:pt x="1103094" y="14915"/>
                  <a:pt x="1268381" y="0"/>
                </a:cubicBezTo>
                <a:cubicBezTo>
                  <a:pt x="1433668" y="-14915"/>
                  <a:pt x="1577243" y="753"/>
                  <a:pt x="1753155" y="0"/>
                </a:cubicBezTo>
                <a:cubicBezTo>
                  <a:pt x="1929067" y="-753"/>
                  <a:pt x="2115279" y="-26923"/>
                  <a:pt x="2297695" y="0"/>
                </a:cubicBezTo>
                <a:cubicBezTo>
                  <a:pt x="2480111" y="26923"/>
                  <a:pt x="2667883" y="-1657"/>
                  <a:pt x="2782469" y="0"/>
                </a:cubicBezTo>
                <a:cubicBezTo>
                  <a:pt x="2897055" y="1657"/>
                  <a:pt x="3166517" y="-9228"/>
                  <a:pt x="3327010" y="0"/>
                </a:cubicBezTo>
                <a:cubicBezTo>
                  <a:pt x="3487503" y="9228"/>
                  <a:pt x="3806236" y="-23248"/>
                  <a:pt x="4110617" y="0"/>
                </a:cubicBezTo>
                <a:cubicBezTo>
                  <a:pt x="4414998" y="23248"/>
                  <a:pt x="4551644" y="17491"/>
                  <a:pt x="4774690" y="0"/>
                </a:cubicBezTo>
                <a:cubicBezTo>
                  <a:pt x="4997736" y="-17491"/>
                  <a:pt x="5099983" y="-20941"/>
                  <a:pt x="5259464" y="0"/>
                </a:cubicBezTo>
                <a:cubicBezTo>
                  <a:pt x="5418945" y="20941"/>
                  <a:pt x="5727899" y="1014"/>
                  <a:pt x="5976664" y="0"/>
                </a:cubicBezTo>
                <a:cubicBezTo>
                  <a:pt x="5983947" y="56532"/>
                  <a:pt x="5984018" y="217040"/>
                  <a:pt x="5976664" y="276999"/>
                </a:cubicBezTo>
                <a:cubicBezTo>
                  <a:pt x="5706716" y="250059"/>
                  <a:pt x="5597909" y="289735"/>
                  <a:pt x="5432124" y="276999"/>
                </a:cubicBezTo>
                <a:cubicBezTo>
                  <a:pt x="5266339" y="264263"/>
                  <a:pt x="4964292" y="267205"/>
                  <a:pt x="4768050" y="276999"/>
                </a:cubicBezTo>
                <a:cubicBezTo>
                  <a:pt x="4571808" y="286793"/>
                  <a:pt x="4310416" y="288699"/>
                  <a:pt x="4103976" y="276999"/>
                </a:cubicBezTo>
                <a:cubicBezTo>
                  <a:pt x="3897536" y="265299"/>
                  <a:pt x="3799722" y="250950"/>
                  <a:pt x="3499669" y="276999"/>
                </a:cubicBezTo>
                <a:cubicBezTo>
                  <a:pt x="3199616" y="303048"/>
                  <a:pt x="2981792" y="253816"/>
                  <a:pt x="2716062" y="276999"/>
                </a:cubicBezTo>
                <a:cubicBezTo>
                  <a:pt x="2450332" y="300182"/>
                  <a:pt x="2249529" y="287374"/>
                  <a:pt x="1992221" y="276999"/>
                </a:cubicBezTo>
                <a:cubicBezTo>
                  <a:pt x="1734913" y="266624"/>
                  <a:pt x="1663189" y="282865"/>
                  <a:pt x="1447681" y="276999"/>
                </a:cubicBezTo>
                <a:cubicBezTo>
                  <a:pt x="1232173" y="271133"/>
                  <a:pt x="1096644" y="294495"/>
                  <a:pt x="783607" y="276999"/>
                </a:cubicBezTo>
                <a:cubicBezTo>
                  <a:pt x="470570" y="259503"/>
                  <a:pt x="158374" y="276766"/>
                  <a:pt x="0" y="276999"/>
                </a:cubicBezTo>
                <a:cubicBezTo>
                  <a:pt x="6811" y="155096"/>
                  <a:pt x="4239" y="65802"/>
                  <a:pt x="0" y="0"/>
                </a:cubicBezTo>
                <a:close/>
              </a:path>
              <a:path w="5976664" h="276999" stroke="0" extrusionOk="0">
                <a:moveTo>
                  <a:pt x="0" y="0"/>
                </a:moveTo>
                <a:cubicBezTo>
                  <a:pt x="152761" y="139"/>
                  <a:pt x="335737" y="-8733"/>
                  <a:pt x="484774" y="0"/>
                </a:cubicBezTo>
                <a:cubicBezTo>
                  <a:pt x="633811" y="8733"/>
                  <a:pt x="916460" y="18495"/>
                  <a:pt x="1268381" y="0"/>
                </a:cubicBezTo>
                <a:cubicBezTo>
                  <a:pt x="1620302" y="-18495"/>
                  <a:pt x="1674230" y="-15477"/>
                  <a:pt x="1872688" y="0"/>
                </a:cubicBezTo>
                <a:cubicBezTo>
                  <a:pt x="2071146" y="15477"/>
                  <a:pt x="2256320" y="-35687"/>
                  <a:pt x="2596528" y="0"/>
                </a:cubicBezTo>
                <a:cubicBezTo>
                  <a:pt x="2936736" y="35687"/>
                  <a:pt x="3051838" y="-12072"/>
                  <a:pt x="3200836" y="0"/>
                </a:cubicBezTo>
                <a:cubicBezTo>
                  <a:pt x="3349834" y="12072"/>
                  <a:pt x="3776015" y="24383"/>
                  <a:pt x="3984443" y="0"/>
                </a:cubicBezTo>
                <a:cubicBezTo>
                  <a:pt x="4192871" y="-24383"/>
                  <a:pt x="4341987" y="-20619"/>
                  <a:pt x="4588750" y="0"/>
                </a:cubicBezTo>
                <a:cubicBezTo>
                  <a:pt x="4835513" y="20619"/>
                  <a:pt x="5025892" y="-8575"/>
                  <a:pt x="5312590" y="0"/>
                </a:cubicBezTo>
                <a:cubicBezTo>
                  <a:pt x="5599288" y="8575"/>
                  <a:pt x="5769756" y="31938"/>
                  <a:pt x="5976664" y="0"/>
                </a:cubicBezTo>
                <a:cubicBezTo>
                  <a:pt x="5964319" y="88811"/>
                  <a:pt x="5963218" y="187050"/>
                  <a:pt x="5976664" y="276999"/>
                </a:cubicBezTo>
                <a:cubicBezTo>
                  <a:pt x="5721245" y="272160"/>
                  <a:pt x="5575695" y="289572"/>
                  <a:pt x="5312590" y="276999"/>
                </a:cubicBezTo>
                <a:cubicBezTo>
                  <a:pt x="5049485" y="264426"/>
                  <a:pt x="5010360" y="253136"/>
                  <a:pt x="4708283" y="276999"/>
                </a:cubicBezTo>
                <a:cubicBezTo>
                  <a:pt x="4406206" y="300862"/>
                  <a:pt x="4361391" y="284833"/>
                  <a:pt x="4223509" y="276999"/>
                </a:cubicBezTo>
                <a:cubicBezTo>
                  <a:pt x="4085627" y="269165"/>
                  <a:pt x="3844127" y="261226"/>
                  <a:pt x="3738735" y="276999"/>
                </a:cubicBezTo>
                <a:cubicBezTo>
                  <a:pt x="3633343" y="292772"/>
                  <a:pt x="3212242" y="274531"/>
                  <a:pt x="3014895" y="276999"/>
                </a:cubicBezTo>
                <a:cubicBezTo>
                  <a:pt x="2817548" y="279467"/>
                  <a:pt x="2646585" y="292564"/>
                  <a:pt x="2530121" y="276999"/>
                </a:cubicBezTo>
                <a:cubicBezTo>
                  <a:pt x="2413657" y="261434"/>
                  <a:pt x="2153994" y="289024"/>
                  <a:pt x="1985581" y="276999"/>
                </a:cubicBezTo>
                <a:cubicBezTo>
                  <a:pt x="1817168" y="264974"/>
                  <a:pt x="1408426" y="270025"/>
                  <a:pt x="1261740" y="276999"/>
                </a:cubicBezTo>
                <a:cubicBezTo>
                  <a:pt x="1115054" y="283973"/>
                  <a:pt x="911610" y="274877"/>
                  <a:pt x="657433" y="276999"/>
                </a:cubicBezTo>
                <a:cubicBezTo>
                  <a:pt x="403256" y="279121"/>
                  <a:pt x="322112" y="301109"/>
                  <a:pt x="0" y="276999"/>
                </a:cubicBezTo>
                <a:cubicBezTo>
                  <a:pt x="5338" y="145907"/>
                  <a:pt x="11333" y="125661"/>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Quiz Question: How does the pressure distribution change from the centre to the free surface?</a:t>
            </a:r>
          </a:p>
        </p:txBody>
      </p:sp>
    </p:spTree>
    <p:extLst>
      <p:ext uri="{BB962C8B-B14F-4D97-AF65-F5344CB8AC3E}">
        <p14:creationId xmlns:p14="http://schemas.microsoft.com/office/powerpoint/2010/main" val="3789518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D8D86-0F33-ED80-7C10-45D3FB9851E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9B4417-7414-6796-6711-CA0308480E4C}"/>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004F25DE-1372-9A4F-B03D-DD81E846BB4E}"/>
              </a:ext>
            </a:extLst>
          </p:cNvPr>
          <p:cNvSpPr>
            <a:spLocks noGrp="1"/>
          </p:cNvSpPr>
          <p:nvPr>
            <p:ph type="title"/>
          </p:nvPr>
        </p:nvSpPr>
        <p:spPr/>
        <p:txBody>
          <a:bodyPr/>
          <a:lstStyle/>
          <a:p>
            <a:r>
              <a:rPr lang="en-DE"/>
              <a:t>Boundary Conditions Forging &amp; Numerical Solution </a:t>
            </a:r>
            <a:endParaRPr lang="en-US"/>
          </a:p>
        </p:txBody>
      </p:sp>
      <p:grpSp>
        <p:nvGrpSpPr>
          <p:cNvPr id="22" name="Group 21">
            <a:extLst>
              <a:ext uri="{FF2B5EF4-FFF2-40B4-BE49-F238E27FC236}">
                <a16:creationId xmlns:a16="http://schemas.microsoft.com/office/drawing/2014/main" id="{943450BD-16CD-A2A8-1553-35415F157AB1}"/>
              </a:ext>
            </a:extLst>
          </p:cNvPr>
          <p:cNvGrpSpPr/>
          <p:nvPr/>
        </p:nvGrpSpPr>
        <p:grpSpPr>
          <a:xfrm>
            <a:off x="634345" y="836712"/>
            <a:ext cx="2945715" cy="2453530"/>
            <a:chOff x="983432" y="2202234"/>
            <a:chExt cx="2945715" cy="2453530"/>
          </a:xfrm>
        </p:grpSpPr>
        <p:grpSp>
          <p:nvGrpSpPr>
            <p:cNvPr id="5" name="Group 4">
              <a:extLst>
                <a:ext uri="{FF2B5EF4-FFF2-40B4-BE49-F238E27FC236}">
                  <a16:creationId xmlns:a16="http://schemas.microsoft.com/office/drawing/2014/main" id="{1E062E90-AFD7-7A3C-94EB-D59E7679D3F4}"/>
                </a:ext>
              </a:extLst>
            </p:cNvPr>
            <p:cNvGrpSpPr/>
            <p:nvPr/>
          </p:nvGrpSpPr>
          <p:grpSpPr>
            <a:xfrm>
              <a:off x="983432" y="2202235"/>
              <a:ext cx="2902024" cy="2453529"/>
              <a:chOff x="4644986" y="2348880"/>
              <a:chExt cx="2902024" cy="2453529"/>
            </a:xfrm>
          </p:grpSpPr>
          <p:pic>
            <p:nvPicPr>
              <p:cNvPr id="6" name="Picture 5">
                <a:extLst>
                  <a:ext uri="{FF2B5EF4-FFF2-40B4-BE49-F238E27FC236}">
                    <a16:creationId xmlns:a16="http://schemas.microsoft.com/office/drawing/2014/main" id="{7708A967-DFEC-21DA-889D-40ED10DB1C81}"/>
                  </a:ext>
                </a:extLst>
              </p:cNvPr>
              <p:cNvPicPr>
                <a:picLocks noChangeAspect="1"/>
              </p:cNvPicPr>
              <p:nvPr/>
            </p:nvPicPr>
            <p:blipFill>
              <a:blip r:embed="rId3">
                <a:clrChange>
                  <a:clrFrom>
                    <a:srgbClr val="ECECEC"/>
                  </a:clrFrom>
                  <a:clrTo>
                    <a:srgbClr val="ECECEC">
                      <a:alpha val="0"/>
                    </a:srgbClr>
                  </a:clrTo>
                </a:clrChange>
                <a:alphaModFix amt="40000"/>
              </a:blip>
              <a:stretch>
                <a:fillRect/>
              </a:stretch>
            </p:blipFill>
            <p:spPr>
              <a:xfrm>
                <a:off x="4644986" y="2348880"/>
                <a:ext cx="2902024" cy="2453529"/>
              </a:xfrm>
              <a:prstGeom prst="rect">
                <a:avLst/>
              </a:prstGeom>
            </p:spPr>
          </p:pic>
          <p:pic>
            <p:nvPicPr>
              <p:cNvPr id="7" name="Picture 6">
                <a:extLst>
                  <a:ext uri="{FF2B5EF4-FFF2-40B4-BE49-F238E27FC236}">
                    <a16:creationId xmlns:a16="http://schemas.microsoft.com/office/drawing/2014/main" id="{C1113A60-4F4F-EAFD-6E0D-DEC5E83E082F}"/>
                  </a:ext>
                </a:extLst>
              </p:cNvPr>
              <p:cNvPicPr>
                <a:picLocks noChangeAspect="1"/>
              </p:cNvPicPr>
              <p:nvPr/>
            </p:nvPicPr>
            <p:blipFill>
              <a:blip r:embed="rId3">
                <a:clrChange>
                  <a:clrFrom>
                    <a:srgbClr val="ECECEC"/>
                  </a:clrFrom>
                  <a:clrTo>
                    <a:srgbClr val="ECECEC">
                      <a:alpha val="0"/>
                    </a:srgbClr>
                  </a:clrTo>
                </a:clrChange>
              </a:blip>
              <a:srcRect l="50000" b="50107"/>
              <a:stretch>
                <a:fillRect/>
              </a:stretch>
            </p:blipFill>
            <p:spPr>
              <a:xfrm>
                <a:off x="6095998" y="2348881"/>
                <a:ext cx="1451012" cy="1224136"/>
              </a:xfrm>
              <a:prstGeom prst="rect">
                <a:avLst/>
              </a:prstGeom>
            </p:spPr>
          </p:pic>
          <p:cxnSp>
            <p:nvCxnSpPr>
              <p:cNvPr id="8" name="Straight Connector 7">
                <a:extLst>
                  <a:ext uri="{FF2B5EF4-FFF2-40B4-BE49-F238E27FC236}">
                    <a16:creationId xmlns:a16="http://schemas.microsoft.com/office/drawing/2014/main" id="{9042BCB4-08E3-4997-CD8F-B009E1311D54}"/>
                  </a:ext>
                </a:extLst>
              </p:cNvPr>
              <p:cNvCxnSpPr/>
              <p:nvPr/>
            </p:nvCxnSpPr>
            <p:spPr>
              <a:xfrm>
                <a:off x="6095998" y="2348880"/>
                <a:ext cx="0" cy="2453529"/>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B26840B-1E4E-E7D4-ECB7-67BCAFF1ECC2}"/>
                  </a:ext>
                </a:extLst>
              </p:cNvPr>
              <p:cNvCxnSpPr>
                <a:cxnSpLocks/>
                <a:endCxn id="6" idx="1"/>
              </p:cNvCxnSpPr>
              <p:nvPr/>
            </p:nvCxnSpPr>
            <p:spPr>
              <a:xfrm flipH="1">
                <a:off x="4644986" y="3573017"/>
                <a:ext cx="2902023" cy="2628"/>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sp>
          <p:nvSpPr>
            <p:cNvPr id="19" name="Rectangle 18">
              <a:extLst>
                <a:ext uri="{FF2B5EF4-FFF2-40B4-BE49-F238E27FC236}">
                  <a16:creationId xmlns:a16="http://schemas.microsoft.com/office/drawing/2014/main" id="{0C7B3975-AE0A-F0B9-2E8E-66C9307F283A}"/>
                </a:ext>
              </a:extLst>
            </p:cNvPr>
            <p:cNvSpPr/>
            <p:nvPr/>
          </p:nvSpPr>
          <p:spPr>
            <a:xfrm>
              <a:off x="2333559" y="2202234"/>
              <a:ext cx="1595588" cy="1293516"/>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23" name="Arrow: Right 22">
            <a:extLst>
              <a:ext uri="{FF2B5EF4-FFF2-40B4-BE49-F238E27FC236}">
                <a16:creationId xmlns:a16="http://schemas.microsoft.com/office/drawing/2014/main" id="{BD9E9B2E-2A81-9095-3916-8AC6810B8E0E}"/>
              </a:ext>
            </a:extLst>
          </p:cNvPr>
          <p:cNvSpPr/>
          <p:nvPr/>
        </p:nvSpPr>
        <p:spPr>
          <a:xfrm>
            <a:off x="3833071" y="1818534"/>
            <a:ext cx="112242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1100" b="1"/>
              <a:t>Discretization</a:t>
            </a:r>
          </a:p>
        </p:txBody>
      </p:sp>
      <p:grpSp>
        <p:nvGrpSpPr>
          <p:cNvPr id="38" name="Group 37">
            <a:extLst>
              <a:ext uri="{FF2B5EF4-FFF2-40B4-BE49-F238E27FC236}">
                <a16:creationId xmlns:a16="http://schemas.microsoft.com/office/drawing/2014/main" id="{CE7C7DDD-A0E6-6BDC-D92F-CF851E740DA7}"/>
              </a:ext>
            </a:extLst>
          </p:cNvPr>
          <p:cNvGrpSpPr/>
          <p:nvPr/>
        </p:nvGrpSpPr>
        <p:grpSpPr>
          <a:xfrm>
            <a:off x="351020" y="2924944"/>
            <a:ext cx="566642" cy="621360"/>
            <a:chOff x="263352" y="3357014"/>
            <a:chExt cx="566642" cy="621360"/>
          </a:xfrm>
        </p:grpSpPr>
        <p:grpSp>
          <p:nvGrpSpPr>
            <p:cNvPr id="35" name="Group 34">
              <a:extLst>
                <a:ext uri="{FF2B5EF4-FFF2-40B4-BE49-F238E27FC236}">
                  <a16:creationId xmlns:a16="http://schemas.microsoft.com/office/drawing/2014/main" id="{9C80D2BD-A1DA-B823-D407-C7EAFAB522C2}"/>
                </a:ext>
              </a:extLst>
            </p:cNvPr>
            <p:cNvGrpSpPr/>
            <p:nvPr/>
          </p:nvGrpSpPr>
          <p:grpSpPr>
            <a:xfrm>
              <a:off x="263352" y="3474318"/>
              <a:ext cx="504056" cy="504056"/>
              <a:chOff x="338221" y="2811819"/>
              <a:chExt cx="504056" cy="504056"/>
            </a:xfrm>
          </p:grpSpPr>
          <p:cxnSp>
            <p:nvCxnSpPr>
              <p:cNvPr id="33" name="Straight Arrow Connector 32">
                <a:extLst>
                  <a:ext uri="{FF2B5EF4-FFF2-40B4-BE49-F238E27FC236}">
                    <a16:creationId xmlns:a16="http://schemas.microsoft.com/office/drawing/2014/main" id="{1651BCFA-8480-A21B-0F27-7439EB80DAE5}"/>
                  </a:ext>
                </a:extLst>
              </p:cNvPr>
              <p:cNvCxnSpPr/>
              <p:nvPr/>
            </p:nvCxnSpPr>
            <p:spPr>
              <a:xfrm flipV="1">
                <a:off x="407368" y="2811819"/>
                <a:ext cx="0" cy="5040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DDB1BF78-3B5F-4292-6593-ED61D3FA3088}"/>
                  </a:ext>
                </a:extLst>
              </p:cNvPr>
              <p:cNvCxnSpPr>
                <a:cxnSpLocks/>
              </p:cNvCxnSpPr>
              <p:nvPr/>
            </p:nvCxnSpPr>
            <p:spPr>
              <a:xfrm rot="5400000" flipV="1">
                <a:off x="590249" y="3013421"/>
                <a:ext cx="0" cy="5040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36" name="TextBox 35">
              <a:extLst>
                <a:ext uri="{FF2B5EF4-FFF2-40B4-BE49-F238E27FC236}">
                  <a16:creationId xmlns:a16="http://schemas.microsoft.com/office/drawing/2014/main" id="{4583BA71-AAA7-D045-0A42-D1178C04FB2B}"/>
                </a:ext>
              </a:extLst>
            </p:cNvPr>
            <p:cNvSpPr txBox="1"/>
            <p:nvPr/>
          </p:nvSpPr>
          <p:spPr>
            <a:xfrm>
              <a:off x="320739" y="3357014"/>
              <a:ext cx="288862" cy="369332"/>
            </a:xfrm>
            <a:prstGeom prst="rect">
              <a:avLst/>
            </a:prstGeom>
            <a:noFill/>
          </p:spPr>
          <p:txBody>
            <a:bodyPr wrap="none" rtlCol="0">
              <a:spAutoFit/>
            </a:bodyPr>
            <a:lstStyle/>
            <a:p>
              <a:r>
                <a:rPr lang="en-DE"/>
                <a:t>y</a:t>
              </a:r>
            </a:p>
          </p:txBody>
        </p:sp>
        <p:sp>
          <p:nvSpPr>
            <p:cNvPr id="37" name="TextBox 36">
              <a:extLst>
                <a:ext uri="{FF2B5EF4-FFF2-40B4-BE49-F238E27FC236}">
                  <a16:creationId xmlns:a16="http://schemas.microsoft.com/office/drawing/2014/main" id="{3AAF4992-16D7-E0AF-92DC-96D08963CED2}"/>
                </a:ext>
              </a:extLst>
            </p:cNvPr>
            <p:cNvSpPr txBox="1"/>
            <p:nvPr/>
          </p:nvSpPr>
          <p:spPr>
            <a:xfrm>
              <a:off x="541132" y="3609042"/>
              <a:ext cx="288862" cy="369332"/>
            </a:xfrm>
            <a:prstGeom prst="rect">
              <a:avLst/>
            </a:prstGeom>
            <a:noFill/>
          </p:spPr>
          <p:txBody>
            <a:bodyPr wrap="none" rtlCol="0">
              <a:spAutoFit/>
            </a:bodyPr>
            <a:lstStyle/>
            <a:p>
              <a:r>
                <a:rPr lang="en-DE"/>
                <a:t>x</a:t>
              </a:r>
            </a:p>
          </p:txBody>
        </p:sp>
      </p:grpSp>
      <p:sp>
        <p:nvSpPr>
          <p:cNvPr id="58" name="TextBox 57">
            <a:extLst>
              <a:ext uri="{FF2B5EF4-FFF2-40B4-BE49-F238E27FC236}">
                <a16:creationId xmlns:a16="http://schemas.microsoft.com/office/drawing/2014/main" id="{9F1B155D-0182-74EA-3408-392424C5CBD8}"/>
              </a:ext>
            </a:extLst>
          </p:cNvPr>
          <p:cNvSpPr txBox="1"/>
          <p:nvPr/>
        </p:nvSpPr>
        <p:spPr>
          <a:xfrm>
            <a:off x="586197" y="3699448"/>
            <a:ext cx="4454696" cy="2277547"/>
          </a:xfrm>
          <a:prstGeom prst="rect">
            <a:avLst/>
          </a:prstGeom>
          <a:noFill/>
        </p:spPr>
        <p:txBody>
          <a:bodyPr wrap="square">
            <a:spAutoFit/>
          </a:bodyPr>
          <a:lstStyle/>
          <a:p>
            <a:pPr>
              <a:defRPr/>
            </a:pPr>
            <a:r>
              <a:rPr lang="en-DE" sz="1600" b="1"/>
              <a:t>Boundary Conditions</a:t>
            </a:r>
          </a:p>
          <a:p>
            <a:pPr marL="285750" indent="-285750">
              <a:buFont typeface="Arial" panose="020B0604020202020204" pitchFamily="34" charset="0"/>
              <a:buChar char="•"/>
              <a:defRPr/>
            </a:pPr>
            <a:r>
              <a:rPr lang="en-DE" sz="1400" b="1"/>
              <a:t>Symmetry Conditions: </a:t>
            </a:r>
            <a:r>
              <a:rPr lang="en-DE" sz="1400"/>
              <a:t>Zero displacement and shear stress</a:t>
            </a:r>
          </a:p>
          <a:p>
            <a:pPr marL="285750" indent="-285750">
              <a:buFont typeface="Arial" panose="020B0604020202020204" pitchFamily="34" charset="0"/>
              <a:buChar char="•"/>
              <a:defRPr/>
            </a:pPr>
            <a:r>
              <a:rPr lang="en-DE" sz="1400" b="1"/>
              <a:t>Discretization/Meshing: </a:t>
            </a:r>
            <a:r>
              <a:rPr lang="en-US" sz="1400"/>
              <a:t>Divide domain into </a:t>
            </a:r>
            <a:r>
              <a:rPr lang="en-US" sz="1400">
                <a:solidFill>
                  <a:srgbClr val="AAAA00"/>
                </a:solidFill>
              </a:rPr>
              <a:t>elements</a:t>
            </a:r>
            <a:r>
              <a:rPr lang="en-US" sz="1400"/>
              <a:t> and </a:t>
            </a:r>
            <a:r>
              <a:rPr lang="en-US" sz="1400">
                <a:solidFill>
                  <a:srgbClr val="7030A0"/>
                </a:solidFill>
              </a:rPr>
              <a:t>nodes</a:t>
            </a:r>
          </a:p>
          <a:p>
            <a:pPr marL="285750" indent="-285750">
              <a:buFont typeface="Arial" panose="020B0604020202020204" pitchFamily="34" charset="0"/>
              <a:buChar char="•"/>
              <a:defRPr/>
            </a:pPr>
            <a:r>
              <a:rPr lang="en-DE" sz="1400" b="1"/>
              <a:t>P</a:t>
            </a:r>
            <a:r>
              <a:rPr lang="en-US" sz="1400" b="1" err="1"/>
              <a:t>roblem</a:t>
            </a:r>
            <a:r>
              <a:rPr lang="en-DE" sz="1400" b="1"/>
              <a:t> reduction:</a:t>
            </a:r>
            <a:r>
              <a:rPr lang="en-US" sz="1400"/>
              <a:t> </a:t>
            </a:r>
            <a:r>
              <a:rPr lang="en-DE" sz="1400"/>
              <a:t>D</a:t>
            </a:r>
            <a:r>
              <a:rPr lang="en-US" sz="1400" err="1"/>
              <a:t>etermining</a:t>
            </a:r>
            <a:r>
              <a:rPr lang="en-US" sz="1400"/>
              <a:t> displacement values only at </a:t>
            </a:r>
            <a:r>
              <a:rPr lang="en-US" sz="1400">
                <a:solidFill>
                  <a:srgbClr val="7030A0"/>
                </a:solidFill>
              </a:rPr>
              <a:t>nodes</a:t>
            </a:r>
            <a:r>
              <a:rPr lang="en-US" sz="1400"/>
              <a:t> </a:t>
            </a:r>
          </a:p>
          <a:p>
            <a:pPr marL="285750" indent="-285750">
              <a:buFont typeface="Arial" panose="020B0604020202020204" pitchFamily="34" charset="0"/>
              <a:buChar char="•"/>
              <a:defRPr/>
            </a:pPr>
            <a:r>
              <a:rPr lang="en-DE" sz="1400" b="1"/>
              <a:t>Shape functions: </a:t>
            </a:r>
            <a:r>
              <a:rPr lang="en-US" sz="1400"/>
              <a:t>Use</a:t>
            </a:r>
            <a:r>
              <a:rPr lang="en-DE" sz="1400"/>
              <a:t> linear or</a:t>
            </a:r>
            <a:r>
              <a:rPr lang="en-US" sz="1400"/>
              <a:t> polynomial interpolation to relate displacement within an element to nodal values</a:t>
            </a:r>
          </a:p>
        </p:txBody>
      </p:sp>
      <p:grpSp>
        <p:nvGrpSpPr>
          <p:cNvPr id="4" name="Group 3">
            <a:extLst>
              <a:ext uri="{FF2B5EF4-FFF2-40B4-BE49-F238E27FC236}">
                <a16:creationId xmlns:a16="http://schemas.microsoft.com/office/drawing/2014/main" id="{027441E9-14FE-2A87-0665-0EAA1219743A}"/>
              </a:ext>
            </a:extLst>
          </p:cNvPr>
          <p:cNvGrpSpPr/>
          <p:nvPr/>
        </p:nvGrpSpPr>
        <p:grpSpPr>
          <a:xfrm>
            <a:off x="3745489" y="552813"/>
            <a:ext cx="7836907" cy="5612490"/>
            <a:chOff x="3745489" y="552813"/>
            <a:chExt cx="7836907" cy="5612490"/>
          </a:xfrm>
        </p:grpSpPr>
        <p:pic>
          <p:nvPicPr>
            <p:cNvPr id="13" name="Picture 12">
              <a:extLst>
                <a:ext uri="{FF2B5EF4-FFF2-40B4-BE49-F238E27FC236}">
                  <a16:creationId xmlns:a16="http://schemas.microsoft.com/office/drawing/2014/main" id="{55D7775C-54C6-7AB2-B765-0386A583C785}"/>
                </a:ext>
              </a:extLst>
            </p:cNvPr>
            <p:cNvPicPr>
              <a:picLocks noChangeAspect="1"/>
            </p:cNvPicPr>
            <p:nvPr/>
          </p:nvPicPr>
          <p:blipFill>
            <a:blip r:embed="rId4">
              <a:extLst>
                <a:ext uri="{28A0092B-C50C-407E-A947-70E740481C1C}">
                  <a14:useLocalDpi xmlns:a14="http://schemas.microsoft.com/office/drawing/2010/main" val="0"/>
                </a:ext>
              </a:extLst>
            </a:blip>
            <a:srcRect l="13089" t="20864" r="16507" b="33132"/>
            <a:stretch>
              <a:fillRect/>
            </a:stretch>
          </p:blipFill>
          <p:spPr>
            <a:xfrm>
              <a:off x="5131582" y="962325"/>
              <a:ext cx="6349928" cy="1849494"/>
            </a:xfrm>
            <a:prstGeom prst="rect">
              <a:avLst/>
            </a:prstGeom>
          </p:spPr>
        </p:pic>
        <p:pic>
          <p:nvPicPr>
            <p:cNvPr id="17" name="Picture 16" descr="A screenshot of a computer screen&#10;&#10;AI-generated content may be incorrect.">
              <a:extLst>
                <a:ext uri="{FF2B5EF4-FFF2-40B4-BE49-F238E27FC236}">
                  <a16:creationId xmlns:a16="http://schemas.microsoft.com/office/drawing/2014/main" id="{FDD45D79-D8AD-C0C7-B8AF-1DA08B6EDF76}"/>
                </a:ext>
              </a:extLst>
            </p:cNvPr>
            <p:cNvPicPr>
              <a:picLocks noChangeAspect="1"/>
            </p:cNvPicPr>
            <p:nvPr/>
          </p:nvPicPr>
          <p:blipFill>
            <a:blip r:embed="rId5">
              <a:extLst>
                <a:ext uri="{28A0092B-C50C-407E-A947-70E740481C1C}">
                  <a14:useLocalDpi xmlns:a14="http://schemas.microsoft.com/office/drawing/2010/main" val="0"/>
                </a:ext>
              </a:extLst>
            </a:blip>
            <a:srcRect r="16507"/>
            <a:stretch>
              <a:fillRect/>
            </a:stretch>
          </p:blipFill>
          <p:spPr>
            <a:xfrm>
              <a:off x="5157830" y="3140968"/>
              <a:ext cx="5429578" cy="2898723"/>
            </a:xfrm>
            <a:prstGeom prst="rect">
              <a:avLst/>
            </a:prstGeom>
          </p:spPr>
        </p:pic>
        <p:sp>
          <p:nvSpPr>
            <p:cNvPr id="18" name="Rectangle 17">
              <a:extLst>
                <a:ext uri="{FF2B5EF4-FFF2-40B4-BE49-F238E27FC236}">
                  <a16:creationId xmlns:a16="http://schemas.microsoft.com/office/drawing/2014/main" id="{22A4DCDC-561C-29CA-E39D-63B0372346A6}"/>
                </a:ext>
              </a:extLst>
            </p:cNvPr>
            <p:cNvSpPr/>
            <p:nvPr/>
          </p:nvSpPr>
          <p:spPr>
            <a:xfrm>
              <a:off x="5087888" y="836712"/>
              <a:ext cx="6494508" cy="2088232"/>
            </a:xfrm>
            <a:prstGeom prst="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Rectangle 19">
              <a:extLst>
                <a:ext uri="{FF2B5EF4-FFF2-40B4-BE49-F238E27FC236}">
                  <a16:creationId xmlns:a16="http://schemas.microsoft.com/office/drawing/2014/main" id="{A7BB3C23-32ED-C55B-AB5D-C3D00B40A269}"/>
                </a:ext>
              </a:extLst>
            </p:cNvPr>
            <p:cNvSpPr/>
            <p:nvPr/>
          </p:nvSpPr>
          <p:spPr>
            <a:xfrm>
              <a:off x="10416480" y="1412776"/>
              <a:ext cx="648072" cy="36004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Rectangle 20">
              <a:extLst>
                <a:ext uri="{FF2B5EF4-FFF2-40B4-BE49-F238E27FC236}">
                  <a16:creationId xmlns:a16="http://schemas.microsoft.com/office/drawing/2014/main" id="{C27536DA-FD72-D676-2E28-A2510769B161}"/>
                </a:ext>
              </a:extLst>
            </p:cNvPr>
            <p:cNvSpPr/>
            <p:nvPr/>
          </p:nvSpPr>
          <p:spPr>
            <a:xfrm>
              <a:off x="5087888" y="3050556"/>
              <a:ext cx="6494508" cy="3114747"/>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25" name="Straight Connector 24">
              <a:extLst>
                <a:ext uri="{FF2B5EF4-FFF2-40B4-BE49-F238E27FC236}">
                  <a16:creationId xmlns:a16="http://schemas.microsoft.com/office/drawing/2014/main" id="{AACE0E20-E301-38E2-A1BD-0C9885FA6B95}"/>
                </a:ext>
              </a:extLst>
            </p:cNvPr>
            <p:cNvCxnSpPr>
              <a:cxnSpLocks/>
            </p:cNvCxnSpPr>
            <p:nvPr/>
          </p:nvCxnSpPr>
          <p:spPr>
            <a:xfrm>
              <a:off x="5177654" y="1049393"/>
              <a:ext cx="0" cy="16778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9DB95CB-66C4-68D3-6251-4AF88E9A810B}"/>
                </a:ext>
              </a:extLst>
            </p:cNvPr>
            <p:cNvCxnSpPr>
              <a:cxnSpLocks/>
            </p:cNvCxnSpPr>
            <p:nvPr/>
          </p:nvCxnSpPr>
          <p:spPr>
            <a:xfrm flipH="1">
              <a:off x="5177654" y="2727234"/>
              <a:ext cx="559886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D369E59-50A1-8CDF-D891-4C04E14588C4}"/>
                </a:ext>
              </a:extLst>
            </p:cNvPr>
            <p:cNvCxnSpPr>
              <a:cxnSpLocks/>
            </p:cNvCxnSpPr>
            <p:nvPr/>
          </p:nvCxnSpPr>
          <p:spPr>
            <a:xfrm flipH="1">
              <a:off x="5200560" y="1049393"/>
              <a:ext cx="6152024"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54" name="Group 153">
              <a:extLst>
                <a:ext uri="{FF2B5EF4-FFF2-40B4-BE49-F238E27FC236}">
                  <a16:creationId xmlns:a16="http://schemas.microsoft.com/office/drawing/2014/main" id="{B22C63DA-A7F3-5138-6616-046754133878}"/>
                </a:ext>
              </a:extLst>
            </p:cNvPr>
            <p:cNvGrpSpPr/>
            <p:nvPr/>
          </p:nvGrpSpPr>
          <p:grpSpPr>
            <a:xfrm>
              <a:off x="3745489" y="987596"/>
              <a:ext cx="1381606" cy="953162"/>
              <a:chOff x="3745489" y="987596"/>
              <a:chExt cx="1381606" cy="953162"/>
            </a:xfrm>
          </p:grpSpPr>
          <p:cxnSp>
            <p:nvCxnSpPr>
              <p:cNvPr id="40" name="Straight Arrow Connector 39">
                <a:extLst>
                  <a:ext uri="{FF2B5EF4-FFF2-40B4-BE49-F238E27FC236}">
                    <a16:creationId xmlns:a16="http://schemas.microsoft.com/office/drawing/2014/main" id="{F830EF2E-1431-65AC-508C-1A420FE73B28}"/>
                  </a:ext>
                </a:extLst>
              </p:cNvPr>
              <p:cNvCxnSpPr>
                <a:cxnSpLocks/>
              </p:cNvCxnSpPr>
              <p:nvPr/>
            </p:nvCxnSpPr>
            <p:spPr>
              <a:xfrm>
                <a:off x="4771541" y="1512768"/>
                <a:ext cx="355554" cy="42799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708C76A2-B993-532D-7E1D-E659E86AC4F3}"/>
                      </a:ext>
                    </a:extLst>
                  </p:cNvPr>
                  <p:cNvSpPr txBox="1"/>
                  <p:nvPr/>
                </p:nvSpPr>
                <p:spPr>
                  <a:xfrm>
                    <a:off x="3762307" y="987596"/>
                    <a:ext cx="1067102"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FF0000"/>
                                  </a:solidFill>
                                  <a:latin typeface="Cambria Math" panose="02040503050406030204" pitchFamily="18" charset="0"/>
                                </a:rPr>
                              </m:ctrlPr>
                            </m:sSubPr>
                            <m:e>
                              <m:r>
                                <a:rPr lang="en-DE" sz="1200" b="1" i="1" smtClean="0">
                                  <a:solidFill>
                                    <a:srgbClr val="FF0000"/>
                                  </a:solidFill>
                                  <a:latin typeface="Cambria Math" panose="02040503050406030204" pitchFamily="18" charset="0"/>
                                  <a:ea typeface="Cambria Math" panose="02040503050406030204" pitchFamily="18" charset="0"/>
                                </a:rPr>
                                <m:t>𝒖</m:t>
                              </m:r>
                            </m:e>
                            <m:sub>
                              <m:r>
                                <a:rPr lang="en-DE" sz="1200" b="1" i="1" smtClean="0">
                                  <a:solidFill>
                                    <a:srgbClr val="FF0000"/>
                                  </a:solidFill>
                                  <a:latin typeface="Cambria Math" panose="02040503050406030204" pitchFamily="18" charset="0"/>
                                </a:rPr>
                                <m:t>𝒙</m:t>
                              </m:r>
                            </m:sub>
                          </m:sSub>
                          <m:r>
                            <a:rPr lang="en-DE" sz="1200" b="1" i="1" smtClean="0">
                              <a:solidFill>
                                <a:srgbClr val="FF0000"/>
                              </a:solidFill>
                              <a:latin typeface="Cambria Math" panose="02040503050406030204" pitchFamily="18" charset="0"/>
                            </a:rPr>
                            <m:t>=</m:t>
                          </m:r>
                          <m:r>
                            <a:rPr lang="en-DE" sz="1200" b="1" i="1" smtClean="0">
                              <a:solidFill>
                                <a:srgbClr val="FF0000"/>
                              </a:solidFill>
                              <a:latin typeface="Cambria Math" panose="02040503050406030204" pitchFamily="18" charset="0"/>
                            </a:rPr>
                            <m:t>𝟎</m:t>
                          </m:r>
                        </m:oMath>
                      </m:oMathPara>
                    </a14:m>
                    <a:endParaRPr lang="en-DE" sz="1200">
                      <a:solidFill>
                        <a:srgbClr val="FF0000"/>
                      </a:solidFill>
                    </a:endParaRPr>
                  </a:p>
                </p:txBody>
              </p:sp>
            </mc:Choice>
            <mc:Fallback xmlns="">
              <p:sp>
                <p:nvSpPr>
                  <p:cNvPr id="45" name="TextBox 44">
                    <a:extLst>
                      <a:ext uri="{FF2B5EF4-FFF2-40B4-BE49-F238E27FC236}">
                        <a16:creationId xmlns:a16="http://schemas.microsoft.com/office/drawing/2014/main" id="{708C76A2-B993-532D-7E1D-E659E86AC4F3}"/>
                      </a:ext>
                    </a:extLst>
                  </p:cNvPr>
                  <p:cNvSpPr txBox="1">
                    <a:spLocks noRot="1" noChangeAspect="1" noMove="1" noResize="1" noEditPoints="1" noAdjustHandles="1" noChangeArrowheads="1" noChangeShapeType="1" noTextEdit="1"/>
                  </p:cNvSpPr>
                  <p:nvPr/>
                </p:nvSpPr>
                <p:spPr>
                  <a:xfrm>
                    <a:off x="3762307" y="987596"/>
                    <a:ext cx="1067102" cy="27699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48FF4B5E-6075-834F-AA5A-4883D5520E68}"/>
                      </a:ext>
                    </a:extLst>
                  </p:cNvPr>
                  <p:cNvSpPr txBox="1"/>
                  <p:nvPr/>
                </p:nvSpPr>
                <p:spPr>
                  <a:xfrm>
                    <a:off x="3745489" y="1310936"/>
                    <a:ext cx="1065259"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FF0000"/>
                                  </a:solidFill>
                                  <a:latin typeface="Cambria Math" panose="02040503050406030204" pitchFamily="18" charset="0"/>
                                </a:rPr>
                              </m:ctrlPr>
                            </m:sSubPr>
                            <m:e>
                              <m:r>
                                <a:rPr lang="en-DE" sz="1200" b="1" i="1" smtClean="0">
                                  <a:solidFill>
                                    <a:srgbClr val="FF0000"/>
                                  </a:solidFill>
                                  <a:latin typeface="Cambria Math" panose="02040503050406030204" pitchFamily="18" charset="0"/>
                                  <a:ea typeface="Cambria Math" panose="02040503050406030204" pitchFamily="18" charset="0"/>
                                </a:rPr>
                                <m:t>𝝉</m:t>
                              </m:r>
                            </m:e>
                            <m:sub>
                              <m:r>
                                <a:rPr lang="en-DE" sz="1200" b="1" i="1" smtClean="0">
                                  <a:solidFill>
                                    <a:srgbClr val="FF0000"/>
                                  </a:solidFill>
                                  <a:latin typeface="Cambria Math" panose="02040503050406030204" pitchFamily="18" charset="0"/>
                                </a:rPr>
                                <m:t>𝒙𝒚</m:t>
                              </m:r>
                            </m:sub>
                          </m:sSub>
                          <m:r>
                            <a:rPr lang="en-DE" sz="1200" b="1" i="1" smtClean="0">
                              <a:solidFill>
                                <a:srgbClr val="FF0000"/>
                              </a:solidFill>
                              <a:latin typeface="Cambria Math" panose="02040503050406030204" pitchFamily="18" charset="0"/>
                            </a:rPr>
                            <m:t>=</m:t>
                          </m:r>
                          <m:r>
                            <a:rPr lang="en-DE" sz="1200" b="1" i="1" smtClean="0">
                              <a:solidFill>
                                <a:srgbClr val="FF0000"/>
                              </a:solidFill>
                              <a:latin typeface="Cambria Math" panose="02040503050406030204" pitchFamily="18" charset="0"/>
                            </a:rPr>
                            <m:t>𝟎</m:t>
                          </m:r>
                        </m:oMath>
                      </m:oMathPara>
                    </a14:m>
                    <a:endParaRPr lang="en-DE" sz="1200">
                      <a:solidFill>
                        <a:srgbClr val="FF0000"/>
                      </a:solidFill>
                    </a:endParaRPr>
                  </a:p>
                </p:txBody>
              </p:sp>
            </mc:Choice>
            <mc:Fallback xmlns="">
              <p:sp>
                <p:nvSpPr>
                  <p:cNvPr id="47" name="TextBox 46">
                    <a:extLst>
                      <a:ext uri="{FF2B5EF4-FFF2-40B4-BE49-F238E27FC236}">
                        <a16:creationId xmlns:a16="http://schemas.microsoft.com/office/drawing/2014/main" id="{48FF4B5E-6075-834F-AA5A-4883D5520E68}"/>
                      </a:ext>
                    </a:extLst>
                  </p:cNvPr>
                  <p:cNvSpPr txBox="1">
                    <a:spLocks noRot="1" noChangeAspect="1" noMove="1" noResize="1" noEditPoints="1" noAdjustHandles="1" noChangeArrowheads="1" noChangeShapeType="1" noTextEdit="1"/>
                  </p:cNvSpPr>
                  <p:nvPr/>
                </p:nvSpPr>
                <p:spPr>
                  <a:xfrm>
                    <a:off x="3745489" y="1310936"/>
                    <a:ext cx="1065259" cy="293991"/>
                  </a:xfrm>
                  <a:prstGeom prst="rect">
                    <a:avLst/>
                  </a:prstGeom>
                  <a:blipFill>
                    <a:blip r:embed="rId7"/>
                    <a:stretch>
                      <a:fillRect/>
                    </a:stretch>
                  </a:blipFill>
                </p:spPr>
                <p:txBody>
                  <a:bodyPr/>
                  <a:lstStyle/>
                  <a:p>
                    <a:r>
                      <a:rPr lang="en-US">
                        <a:noFill/>
                      </a:rPr>
                      <a:t> </a:t>
                    </a:r>
                  </a:p>
                </p:txBody>
              </p:sp>
            </mc:Fallback>
          </mc:AlternateContent>
        </p:grpSp>
        <p:grpSp>
          <p:nvGrpSpPr>
            <p:cNvPr id="155" name="Group 154">
              <a:extLst>
                <a:ext uri="{FF2B5EF4-FFF2-40B4-BE49-F238E27FC236}">
                  <a16:creationId xmlns:a16="http://schemas.microsoft.com/office/drawing/2014/main" id="{5E9DBEF9-697B-29E6-690C-96EBD4E69997}"/>
                </a:ext>
              </a:extLst>
            </p:cNvPr>
            <p:cNvGrpSpPr/>
            <p:nvPr/>
          </p:nvGrpSpPr>
          <p:grpSpPr>
            <a:xfrm>
              <a:off x="3764927" y="2727216"/>
              <a:ext cx="2691113" cy="617331"/>
              <a:chOff x="3764927" y="2727216"/>
              <a:chExt cx="2691113" cy="617331"/>
            </a:xfrm>
          </p:grpSpPr>
          <p:cxnSp>
            <p:nvCxnSpPr>
              <p:cNvPr id="48" name="Straight Arrow Connector 47">
                <a:extLst>
                  <a:ext uri="{FF2B5EF4-FFF2-40B4-BE49-F238E27FC236}">
                    <a16:creationId xmlns:a16="http://schemas.microsoft.com/office/drawing/2014/main" id="{D061DF66-9921-8B9E-2BAE-EDC4B2C61FE5}"/>
                  </a:ext>
                </a:extLst>
              </p:cNvPr>
              <p:cNvCxnSpPr>
                <a:cxnSpLocks/>
              </p:cNvCxnSpPr>
              <p:nvPr/>
            </p:nvCxnSpPr>
            <p:spPr>
              <a:xfrm flipV="1">
                <a:off x="4854442" y="2767199"/>
                <a:ext cx="1601598" cy="27504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96E17DE3-14C3-A8A8-C26C-D2409ABDEA34}"/>
                      </a:ext>
                    </a:extLst>
                  </p:cNvPr>
                  <p:cNvSpPr txBox="1"/>
                  <p:nvPr/>
                </p:nvSpPr>
                <p:spPr>
                  <a:xfrm>
                    <a:off x="3781745" y="2727216"/>
                    <a:ext cx="1067102"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FF0000"/>
                                  </a:solidFill>
                                  <a:latin typeface="Cambria Math" panose="02040503050406030204" pitchFamily="18" charset="0"/>
                                </a:rPr>
                              </m:ctrlPr>
                            </m:sSubPr>
                            <m:e>
                              <m:r>
                                <a:rPr lang="en-DE" sz="1200" b="1" i="1" smtClean="0">
                                  <a:solidFill>
                                    <a:srgbClr val="FF0000"/>
                                  </a:solidFill>
                                  <a:latin typeface="Cambria Math" panose="02040503050406030204" pitchFamily="18" charset="0"/>
                                  <a:ea typeface="Cambria Math" panose="02040503050406030204" pitchFamily="18" charset="0"/>
                                </a:rPr>
                                <m:t>𝒖</m:t>
                              </m:r>
                            </m:e>
                            <m:sub>
                              <m:r>
                                <a:rPr lang="en-DE" sz="1200" b="1" i="1" smtClean="0">
                                  <a:solidFill>
                                    <a:srgbClr val="FF0000"/>
                                  </a:solidFill>
                                  <a:latin typeface="Cambria Math" panose="02040503050406030204" pitchFamily="18" charset="0"/>
                                </a:rPr>
                                <m:t>𝒚</m:t>
                              </m:r>
                            </m:sub>
                          </m:sSub>
                          <m:r>
                            <a:rPr lang="en-DE" sz="1200" b="1" i="1" smtClean="0">
                              <a:solidFill>
                                <a:srgbClr val="FF0000"/>
                              </a:solidFill>
                              <a:latin typeface="Cambria Math" panose="02040503050406030204" pitchFamily="18" charset="0"/>
                            </a:rPr>
                            <m:t>=</m:t>
                          </m:r>
                          <m:r>
                            <a:rPr lang="en-DE" sz="1200" b="1" i="1" smtClean="0">
                              <a:solidFill>
                                <a:srgbClr val="FF0000"/>
                              </a:solidFill>
                              <a:latin typeface="Cambria Math" panose="02040503050406030204" pitchFamily="18" charset="0"/>
                            </a:rPr>
                            <m:t>𝟎</m:t>
                          </m:r>
                        </m:oMath>
                      </m:oMathPara>
                    </a14:m>
                    <a:endParaRPr lang="en-DE" sz="1200">
                      <a:solidFill>
                        <a:srgbClr val="FF0000"/>
                      </a:solidFill>
                    </a:endParaRPr>
                  </a:p>
                </p:txBody>
              </p:sp>
            </mc:Choice>
            <mc:Fallback xmlns="">
              <p:sp>
                <p:nvSpPr>
                  <p:cNvPr id="52" name="TextBox 51">
                    <a:extLst>
                      <a:ext uri="{FF2B5EF4-FFF2-40B4-BE49-F238E27FC236}">
                        <a16:creationId xmlns:a16="http://schemas.microsoft.com/office/drawing/2014/main" id="{96E17DE3-14C3-A8A8-C26C-D2409ABDEA34}"/>
                      </a:ext>
                    </a:extLst>
                  </p:cNvPr>
                  <p:cNvSpPr txBox="1">
                    <a:spLocks noRot="1" noChangeAspect="1" noMove="1" noResize="1" noEditPoints="1" noAdjustHandles="1" noChangeArrowheads="1" noChangeShapeType="1" noTextEdit="1"/>
                  </p:cNvSpPr>
                  <p:nvPr/>
                </p:nvSpPr>
                <p:spPr>
                  <a:xfrm>
                    <a:off x="3781745" y="2727216"/>
                    <a:ext cx="1067102" cy="29399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50833BB9-22AD-B12E-B16E-89EC4E74EAA9}"/>
                      </a:ext>
                    </a:extLst>
                  </p:cNvPr>
                  <p:cNvSpPr txBox="1"/>
                  <p:nvPr/>
                </p:nvSpPr>
                <p:spPr>
                  <a:xfrm>
                    <a:off x="3764927" y="3050556"/>
                    <a:ext cx="1065259"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FF0000"/>
                                  </a:solidFill>
                                  <a:latin typeface="Cambria Math" panose="02040503050406030204" pitchFamily="18" charset="0"/>
                                </a:rPr>
                              </m:ctrlPr>
                            </m:sSubPr>
                            <m:e>
                              <m:r>
                                <a:rPr lang="en-DE" sz="1200" b="1" i="1" smtClean="0">
                                  <a:solidFill>
                                    <a:srgbClr val="FF0000"/>
                                  </a:solidFill>
                                  <a:latin typeface="Cambria Math" panose="02040503050406030204" pitchFamily="18" charset="0"/>
                                  <a:ea typeface="Cambria Math" panose="02040503050406030204" pitchFamily="18" charset="0"/>
                                </a:rPr>
                                <m:t>𝝉</m:t>
                              </m:r>
                            </m:e>
                            <m:sub>
                              <m:r>
                                <a:rPr lang="en-DE" sz="1200" b="1" i="1" smtClean="0">
                                  <a:solidFill>
                                    <a:srgbClr val="FF0000"/>
                                  </a:solidFill>
                                  <a:latin typeface="Cambria Math" panose="02040503050406030204" pitchFamily="18" charset="0"/>
                                </a:rPr>
                                <m:t>𝒙𝒚</m:t>
                              </m:r>
                            </m:sub>
                          </m:sSub>
                          <m:r>
                            <a:rPr lang="en-DE" sz="1200" b="1" i="1" smtClean="0">
                              <a:solidFill>
                                <a:srgbClr val="FF0000"/>
                              </a:solidFill>
                              <a:latin typeface="Cambria Math" panose="02040503050406030204" pitchFamily="18" charset="0"/>
                            </a:rPr>
                            <m:t>=</m:t>
                          </m:r>
                          <m:r>
                            <a:rPr lang="en-DE" sz="1200" b="1" i="1" smtClean="0">
                              <a:solidFill>
                                <a:srgbClr val="FF0000"/>
                              </a:solidFill>
                              <a:latin typeface="Cambria Math" panose="02040503050406030204" pitchFamily="18" charset="0"/>
                            </a:rPr>
                            <m:t>𝟎</m:t>
                          </m:r>
                        </m:oMath>
                      </m:oMathPara>
                    </a14:m>
                    <a:endParaRPr lang="en-DE" sz="1200">
                      <a:solidFill>
                        <a:srgbClr val="FF0000"/>
                      </a:solidFill>
                    </a:endParaRPr>
                  </a:p>
                </p:txBody>
              </p:sp>
            </mc:Choice>
            <mc:Fallback xmlns="">
              <p:sp>
                <p:nvSpPr>
                  <p:cNvPr id="53" name="TextBox 52">
                    <a:extLst>
                      <a:ext uri="{FF2B5EF4-FFF2-40B4-BE49-F238E27FC236}">
                        <a16:creationId xmlns:a16="http://schemas.microsoft.com/office/drawing/2014/main" id="{50833BB9-22AD-B12E-B16E-89EC4E74EAA9}"/>
                      </a:ext>
                    </a:extLst>
                  </p:cNvPr>
                  <p:cNvSpPr txBox="1">
                    <a:spLocks noRot="1" noChangeAspect="1" noMove="1" noResize="1" noEditPoints="1" noAdjustHandles="1" noChangeArrowheads="1" noChangeShapeType="1" noTextEdit="1"/>
                  </p:cNvSpPr>
                  <p:nvPr/>
                </p:nvSpPr>
                <p:spPr>
                  <a:xfrm>
                    <a:off x="3764927" y="3050556"/>
                    <a:ext cx="1065259" cy="293991"/>
                  </a:xfrm>
                  <a:prstGeom prst="rect">
                    <a:avLst/>
                  </a:prstGeom>
                  <a:blipFill>
                    <a:blip r:embed="rId9"/>
                    <a:stretch>
                      <a:fillRect/>
                    </a:stretch>
                  </a:blipFill>
                </p:spPr>
                <p:txBody>
                  <a:bodyPr/>
                  <a:lstStyle/>
                  <a:p>
                    <a:r>
                      <a:rPr lang="en-US">
                        <a:noFill/>
                      </a:rPr>
                      <a:t> </a:t>
                    </a:r>
                  </a:p>
                </p:txBody>
              </p:sp>
            </mc:Fallback>
          </mc:AlternateContent>
        </p:grpSp>
        <p:sp>
          <p:nvSpPr>
            <p:cNvPr id="59" name="Oval 58">
              <a:extLst>
                <a:ext uri="{FF2B5EF4-FFF2-40B4-BE49-F238E27FC236}">
                  <a16:creationId xmlns:a16="http://schemas.microsoft.com/office/drawing/2014/main" id="{4CE3EFA8-ED1D-8DB3-C7C5-BD9E72C74FFA}"/>
                </a:ext>
              </a:extLst>
            </p:cNvPr>
            <p:cNvSpPr>
              <a:spLocks noChangeAspect="1"/>
            </p:cNvSpPr>
            <p:nvPr/>
          </p:nvSpPr>
          <p:spPr>
            <a:xfrm>
              <a:off x="7805671" y="4876173"/>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0" name="Oval 59">
              <a:extLst>
                <a:ext uri="{FF2B5EF4-FFF2-40B4-BE49-F238E27FC236}">
                  <a16:creationId xmlns:a16="http://schemas.microsoft.com/office/drawing/2014/main" id="{27292EE9-42C3-CFE9-5375-9233CBB23BE4}"/>
                </a:ext>
              </a:extLst>
            </p:cNvPr>
            <p:cNvSpPr>
              <a:spLocks noChangeAspect="1"/>
            </p:cNvSpPr>
            <p:nvPr/>
          </p:nvSpPr>
          <p:spPr>
            <a:xfrm>
              <a:off x="8306546" y="4876173"/>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1" name="Oval 60">
              <a:extLst>
                <a:ext uri="{FF2B5EF4-FFF2-40B4-BE49-F238E27FC236}">
                  <a16:creationId xmlns:a16="http://schemas.microsoft.com/office/drawing/2014/main" id="{EC8F8202-8620-D7D5-2DD6-9A7DD0EC80C1}"/>
                </a:ext>
              </a:extLst>
            </p:cNvPr>
            <p:cNvSpPr>
              <a:spLocks noChangeAspect="1"/>
            </p:cNvSpPr>
            <p:nvPr/>
          </p:nvSpPr>
          <p:spPr>
            <a:xfrm>
              <a:off x="7805671" y="534993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2" name="Oval 61">
              <a:extLst>
                <a:ext uri="{FF2B5EF4-FFF2-40B4-BE49-F238E27FC236}">
                  <a16:creationId xmlns:a16="http://schemas.microsoft.com/office/drawing/2014/main" id="{1E94FB5B-13C4-6F5A-3F43-34AB3680DCC4}"/>
                </a:ext>
              </a:extLst>
            </p:cNvPr>
            <p:cNvSpPr>
              <a:spLocks noChangeAspect="1"/>
            </p:cNvSpPr>
            <p:nvPr/>
          </p:nvSpPr>
          <p:spPr>
            <a:xfrm>
              <a:off x="8306546" y="534993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3" name="Oval 62">
              <a:extLst>
                <a:ext uri="{FF2B5EF4-FFF2-40B4-BE49-F238E27FC236}">
                  <a16:creationId xmlns:a16="http://schemas.microsoft.com/office/drawing/2014/main" id="{6F6EA887-CF42-7244-21CB-DFD48DF1C789}"/>
                </a:ext>
              </a:extLst>
            </p:cNvPr>
            <p:cNvSpPr>
              <a:spLocks noChangeAspect="1"/>
            </p:cNvSpPr>
            <p:nvPr/>
          </p:nvSpPr>
          <p:spPr>
            <a:xfrm>
              <a:off x="7805671" y="439282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4" name="Oval 63">
              <a:extLst>
                <a:ext uri="{FF2B5EF4-FFF2-40B4-BE49-F238E27FC236}">
                  <a16:creationId xmlns:a16="http://schemas.microsoft.com/office/drawing/2014/main" id="{AD791A86-D7DE-08C4-17B8-AAD34BA73EFE}"/>
                </a:ext>
              </a:extLst>
            </p:cNvPr>
            <p:cNvSpPr>
              <a:spLocks noChangeAspect="1"/>
            </p:cNvSpPr>
            <p:nvPr/>
          </p:nvSpPr>
          <p:spPr>
            <a:xfrm>
              <a:off x="8306546" y="439282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5" name="Oval 64">
              <a:extLst>
                <a:ext uri="{FF2B5EF4-FFF2-40B4-BE49-F238E27FC236}">
                  <a16:creationId xmlns:a16="http://schemas.microsoft.com/office/drawing/2014/main" id="{D4CFCAA3-DE6A-2DA1-EADC-9EA0132F3E17}"/>
                </a:ext>
              </a:extLst>
            </p:cNvPr>
            <p:cNvSpPr>
              <a:spLocks noChangeAspect="1"/>
            </p:cNvSpPr>
            <p:nvPr/>
          </p:nvSpPr>
          <p:spPr>
            <a:xfrm>
              <a:off x="7808371" y="3901056"/>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6" name="Oval 65">
              <a:extLst>
                <a:ext uri="{FF2B5EF4-FFF2-40B4-BE49-F238E27FC236}">
                  <a16:creationId xmlns:a16="http://schemas.microsoft.com/office/drawing/2014/main" id="{31A9618D-FB44-8CA5-11CB-4BFD4235FADD}"/>
                </a:ext>
              </a:extLst>
            </p:cNvPr>
            <p:cNvSpPr>
              <a:spLocks noChangeAspect="1"/>
            </p:cNvSpPr>
            <p:nvPr/>
          </p:nvSpPr>
          <p:spPr>
            <a:xfrm>
              <a:off x="8309246" y="3901056"/>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7" name="Oval 66">
              <a:extLst>
                <a:ext uri="{FF2B5EF4-FFF2-40B4-BE49-F238E27FC236}">
                  <a16:creationId xmlns:a16="http://schemas.microsoft.com/office/drawing/2014/main" id="{FBB18A31-DDA4-F92A-3E4A-F462528FCB57}"/>
                </a:ext>
              </a:extLst>
            </p:cNvPr>
            <p:cNvSpPr>
              <a:spLocks noChangeAspect="1"/>
            </p:cNvSpPr>
            <p:nvPr/>
          </p:nvSpPr>
          <p:spPr>
            <a:xfrm>
              <a:off x="7805671" y="338787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8" name="Oval 67">
              <a:extLst>
                <a:ext uri="{FF2B5EF4-FFF2-40B4-BE49-F238E27FC236}">
                  <a16:creationId xmlns:a16="http://schemas.microsoft.com/office/drawing/2014/main" id="{5931FA69-C37E-9886-9C47-09C853CAAC5A}"/>
                </a:ext>
              </a:extLst>
            </p:cNvPr>
            <p:cNvSpPr>
              <a:spLocks noChangeAspect="1"/>
            </p:cNvSpPr>
            <p:nvPr/>
          </p:nvSpPr>
          <p:spPr>
            <a:xfrm>
              <a:off x="8306546" y="338787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9" name="Oval 68">
              <a:extLst>
                <a:ext uri="{FF2B5EF4-FFF2-40B4-BE49-F238E27FC236}">
                  <a16:creationId xmlns:a16="http://schemas.microsoft.com/office/drawing/2014/main" id="{8F0B19F2-8857-8844-8CEE-21231770AABF}"/>
                </a:ext>
              </a:extLst>
            </p:cNvPr>
            <p:cNvSpPr>
              <a:spLocks noChangeAspect="1"/>
            </p:cNvSpPr>
            <p:nvPr/>
          </p:nvSpPr>
          <p:spPr>
            <a:xfrm>
              <a:off x="8777346" y="437559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0" name="Oval 69">
              <a:extLst>
                <a:ext uri="{FF2B5EF4-FFF2-40B4-BE49-F238E27FC236}">
                  <a16:creationId xmlns:a16="http://schemas.microsoft.com/office/drawing/2014/main" id="{20B39B34-2FD7-1DED-9F09-FAD0C25F152F}"/>
                </a:ext>
              </a:extLst>
            </p:cNvPr>
            <p:cNvSpPr>
              <a:spLocks noChangeAspect="1"/>
            </p:cNvSpPr>
            <p:nvPr/>
          </p:nvSpPr>
          <p:spPr>
            <a:xfrm>
              <a:off x="9278221" y="437559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1" name="Oval 70">
              <a:extLst>
                <a:ext uri="{FF2B5EF4-FFF2-40B4-BE49-F238E27FC236}">
                  <a16:creationId xmlns:a16="http://schemas.microsoft.com/office/drawing/2014/main" id="{FF90129C-4E6F-FF11-3571-8CFEAE791CB5}"/>
                </a:ext>
              </a:extLst>
            </p:cNvPr>
            <p:cNvSpPr>
              <a:spLocks noChangeAspect="1"/>
            </p:cNvSpPr>
            <p:nvPr/>
          </p:nvSpPr>
          <p:spPr>
            <a:xfrm>
              <a:off x="8780046" y="388382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2" name="Oval 71">
              <a:extLst>
                <a:ext uri="{FF2B5EF4-FFF2-40B4-BE49-F238E27FC236}">
                  <a16:creationId xmlns:a16="http://schemas.microsoft.com/office/drawing/2014/main" id="{0662DC49-ADA9-147F-57F8-7F5C6AC281ED}"/>
                </a:ext>
              </a:extLst>
            </p:cNvPr>
            <p:cNvSpPr>
              <a:spLocks noChangeAspect="1"/>
            </p:cNvSpPr>
            <p:nvPr/>
          </p:nvSpPr>
          <p:spPr>
            <a:xfrm>
              <a:off x="9280921" y="388382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3" name="Oval 72">
              <a:extLst>
                <a:ext uri="{FF2B5EF4-FFF2-40B4-BE49-F238E27FC236}">
                  <a16:creationId xmlns:a16="http://schemas.microsoft.com/office/drawing/2014/main" id="{FECE7FB4-530F-A47F-6A01-468BC4A0D13D}"/>
                </a:ext>
              </a:extLst>
            </p:cNvPr>
            <p:cNvSpPr>
              <a:spLocks noChangeAspect="1"/>
            </p:cNvSpPr>
            <p:nvPr/>
          </p:nvSpPr>
          <p:spPr>
            <a:xfrm>
              <a:off x="8777346" y="337064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4" name="Oval 73">
              <a:extLst>
                <a:ext uri="{FF2B5EF4-FFF2-40B4-BE49-F238E27FC236}">
                  <a16:creationId xmlns:a16="http://schemas.microsoft.com/office/drawing/2014/main" id="{30C55964-20F2-6704-33C3-E9FCD24B3FD6}"/>
                </a:ext>
              </a:extLst>
            </p:cNvPr>
            <p:cNvSpPr>
              <a:spLocks noChangeAspect="1"/>
            </p:cNvSpPr>
            <p:nvPr/>
          </p:nvSpPr>
          <p:spPr>
            <a:xfrm>
              <a:off x="9278221" y="337064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5" name="Oval 74">
              <a:extLst>
                <a:ext uri="{FF2B5EF4-FFF2-40B4-BE49-F238E27FC236}">
                  <a16:creationId xmlns:a16="http://schemas.microsoft.com/office/drawing/2014/main" id="{9C95F787-4838-0FE0-67F2-80396234811B}"/>
                </a:ext>
              </a:extLst>
            </p:cNvPr>
            <p:cNvSpPr>
              <a:spLocks noChangeAspect="1"/>
            </p:cNvSpPr>
            <p:nvPr/>
          </p:nvSpPr>
          <p:spPr>
            <a:xfrm>
              <a:off x="9741152" y="437559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6" name="Oval 75">
              <a:extLst>
                <a:ext uri="{FF2B5EF4-FFF2-40B4-BE49-F238E27FC236}">
                  <a16:creationId xmlns:a16="http://schemas.microsoft.com/office/drawing/2014/main" id="{F92ABE60-3C50-8D32-6FCD-8D9F4EF21513}"/>
                </a:ext>
              </a:extLst>
            </p:cNvPr>
            <p:cNvSpPr>
              <a:spLocks noChangeAspect="1"/>
            </p:cNvSpPr>
            <p:nvPr/>
          </p:nvSpPr>
          <p:spPr>
            <a:xfrm>
              <a:off x="10242027" y="437559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7" name="Oval 76">
              <a:extLst>
                <a:ext uri="{FF2B5EF4-FFF2-40B4-BE49-F238E27FC236}">
                  <a16:creationId xmlns:a16="http://schemas.microsoft.com/office/drawing/2014/main" id="{6733A3B9-2E51-0149-0390-665A0290B4B2}"/>
                </a:ext>
              </a:extLst>
            </p:cNvPr>
            <p:cNvSpPr>
              <a:spLocks noChangeAspect="1"/>
            </p:cNvSpPr>
            <p:nvPr/>
          </p:nvSpPr>
          <p:spPr>
            <a:xfrm>
              <a:off x="9743852" y="388382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8" name="Oval 77">
              <a:extLst>
                <a:ext uri="{FF2B5EF4-FFF2-40B4-BE49-F238E27FC236}">
                  <a16:creationId xmlns:a16="http://schemas.microsoft.com/office/drawing/2014/main" id="{DA879104-1E8B-DE65-5944-1B9455788089}"/>
                </a:ext>
              </a:extLst>
            </p:cNvPr>
            <p:cNvSpPr>
              <a:spLocks noChangeAspect="1"/>
            </p:cNvSpPr>
            <p:nvPr/>
          </p:nvSpPr>
          <p:spPr>
            <a:xfrm>
              <a:off x="10244727" y="388382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9" name="Oval 78">
              <a:extLst>
                <a:ext uri="{FF2B5EF4-FFF2-40B4-BE49-F238E27FC236}">
                  <a16:creationId xmlns:a16="http://schemas.microsoft.com/office/drawing/2014/main" id="{6AFCC4B4-4608-75A1-7B86-17B02C945022}"/>
                </a:ext>
              </a:extLst>
            </p:cNvPr>
            <p:cNvSpPr>
              <a:spLocks noChangeAspect="1"/>
            </p:cNvSpPr>
            <p:nvPr/>
          </p:nvSpPr>
          <p:spPr>
            <a:xfrm>
              <a:off x="9741152" y="337064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0" name="Oval 79">
              <a:extLst>
                <a:ext uri="{FF2B5EF4-FFF2-40B4-BE49-F238E27FC236}">
                  <a16:creationId xmlns:a16="http://schemas.microsoft.com/office/drawing/2014/main" id="{154DE98A-062E-B47D-41FF-EF244E6B47A8}"/>
                </a:ext>
              </a:extLst>
            </p:cNvPr>
            <p:cNvSpPr>
              <a:spLocks noChangeAspect="1"/>
            </p:cNvSpPr>
            <p:nvPr/>
          </p:nvSpPr>
          <p:spPr>
            <a:xfrm>
              <a:off x="10242027" y="337064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1" name="Oval 80">
              <a:extLst>
                <a:ext uri="{FF2B5EF4-FFF2-40B4-BE49-F238E27FC236}">
                  <a16:creationId xmlns:a16="http://schemas.microsoft.com/office/drawing/2014/main" id="{6EAA561E-EFEC-0612-B965-FAEF67F12855}"/>
                </a:ext>
              </a:extLst>
            </p:cNvPr>
            <p:cNvSpPr>
              <a:spLocks noChangeAspect="1"/>
            </p:cNvSpPr>
            <p:nvPr/>
          </p:nvSpPr>
          <p:spPr>
            <a:xfrm>
              <a:off x="5329573" y="585356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2" name="Oval 81">
              <a:extLst>
                <a:ext uri="{FF2B5EF4-FFF2-40B4-BE49-F238E27FC236}">
                  <a16:creationId xmlns:a16="http://schemas.microsoft.com/office/drawing/2014/main" id="{F6AA9D03-6EC2-762A-72A0-0B0CEF56E007}"/>
                </a:ext>
              </a:extLst>
            </p:cNvPr>
            <p:cNvSpPr>
              <a:spLocks noChangeAspect="1"/>
            </p:cNvSpPr>
            <p:nvPr/>
          </p:nvSpPr>
          <p:spPr>
            <a:xfrm>
              <a:off x="5347975" y="438583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3" name="Oval 82">
              <a:extLst>
                <a:ext uri="{FF2B5EF4-FFF2-40B4-BE49-F238E27FC236}">
                  <a16:creationId xmlns:a16="http://schemas.microsoft.com/office/drawing/2014/main" id="{47FBE072-43C9-BEAB-71CA-F2AB1AE1D6B5}"/>
                </a:ext>
              </a:extLst>
            </p:cNvPr>
            <p:cNvSpPr>
              <a:spLocks noChangeAspect="1"/>
            </p:cNvSpPr>
            <p:nvPr/>
          </p:nvSpPr>
          <p:spPr>
            <a:xfrm>
              <a:off x="5332273" y="536178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4" name="Oval 83">
              <a:extLst>
                <a:ext uri="{FF2B5EF4-FFF2-40B4-BE49-F238E27FC236}">
                  <a16:creationId xmlns:a16="http://schemas.microsoft.com/office/drawing/2014/main" id="{7021097E-6D47-01C0-F771-6210731953C6}"/>
                </a:ext>
              </a:extLst>
            </p:cNvPr>
            <p:cNvSpPr>
              <a:spLocks noChangeAspect="1"/>
            </p:cNvSpPr>
            <p:nvPr/>
          </p:nvSpPr>
          <p:spPr>
            <a:xfrm>
              <a:off x="5350675" y="3894066"/>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5" name="Oval 84">
              <a:extLst>
                <a:ext uri="{FF2B5EF4-FFF2-40B4-BE49-F238E27FC236}">
                  <a16:creationId xmlns:a16="http://schemas.microsoft.com/office/drawing/2014/main" id="{A6395767-FC43-8AEE-BC17-85CF72117923}"/>
                </a:ext>
              </a:extLst>
            </p:cNvPr>
            <p:cNvSpPr>
              <a:spLocks noChangeAspect="1"/>
            </p:cNvSpPr>
            <p:nvPr/>
          </p:nvSpPr>
          <p:spPr>
            <a:xfrm>
              <a:off x="5329573" y="484861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6" name="Oval 85">
              <a:extLst>
                <a:ext uri="{FF2B5EF4-FFF2-40B4-BE49-F238E27FC236}">
                  <a16:creationId xmlns:a16="http://schemas.microsoft.com/office/drawing/2014/main" id="{B3A338A6-5A6C-9338-7308-8A6A5C2A7541}"/>
                </a:ext>
              </a:extLst>
            </p:cNvPr>
            <p:cNvSpPr>
              <a:spLocks noChangeAspect="1"/>
            </p:cNvSpPr>
            <p:nvPr/>
          </p:nvSpPr>
          <p:spPr>
            <a:xfrm>
              <a:off x="5347975" y="338088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7" name="Oval 86">
              <a:extLst>
                <a:ext uri="{FF2B5EF4-FFF2-40B4-BE49-F238E27FC236}">
                  <a16:creationId xmlns:a16="http://schemas.microsoft.com/office/drawing/2014/main" id="{7E4E5B11-430B-B57C-8466-3ED5930FAA70}"/>
                </a:ext>
              </a:extLst>
            </p:cNvPr>
            <p:cNvSpPr>
              <a:spLocks noChangeAspect="1"/>
            </p:cNvSpPr>
            <p:nvPr/>
          </p:nvSpPr>
          <p:spPr>
            <a:xfrm>
              <a:off x="5818775" y="436860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8" name="Oval 87">
              <a:extLst>
                <a:ext uri="{FF2B5EF4-FFF2-40B4-BE49-F238E27FC236}">
                  <a16:creationId xmlns:a16="http://schemas.microsoft.com/office/drawing/2014/main" id="{45EFB137-8BA3-77EF-0C34-7F3678EDF074}"/>
                </a:ext>
              </a:extLst>
            </p:cNvPr>
            <p:cNvSpPr>
              <a:spLocks noChangeAspect="1"/>
            </p:cNvSpPr>
            <p:nvPr/>
          </p:nvSpPr>
          <p:spPr>
            <a:xfrm>
              <a:off x="6319650" y="436860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9" name="Oval 88">
              <a:extLst>
                <a:ext uri="{FF2B5EF4-FFF2-40B4-BE49-F238E27FC236}">
                  <a16:creationId xmlns:a16="http://schemas.microsoft.com/office/drawing/2014/main" id="{BDFF1D77-A147-3FDA-02D2-0508A26EB52B}"/>
                </a:ext>
              </a:extLst>
            </p:cNvPr>
            <p:cNvSpPr>
              <a:spLocks noChangeAspect="1"/>
            </p:cNvSpPr>
            <p:nvPr/>
          </p:nvSpPr>
          <p:spPr>
            <a:xfrm>
              <a:off x="5821475" y="387683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0" name="Oval 89">
              <a:extLst>
                <a:ext uri="{FF2B5EF4-FFF2-40B4-BE49-F238E27FC236}">
                  <a16:creationId xmlns:a16="http://schemas.microsoft.com/office/drawing/2014/main" id="{F4513338-ABC5-C0EE-85AF-2D149271C88D}"/>
                </a:ext>
              </a:extLst>
            </p:cNvPr>
            <p:cNvSpPr>
              <a:spLocks noChangeAspect="1"/>
            </p:cNvSpPr>
            <p:nvPr/>
          </p:nvSpPr>
          <p:spPr>
            <a:xfrm>
              <a:off x="6322350" y="387683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1" name="Oval 90">
              <a:extLst>
                <a:ext uri="{FF2B5EF4-FFF2-40B4-BE49-F238E27FC236}">
                  <a16:creationId xmlns:a16="http://schemas.microsoft.com/office/drawing/2014/main" id="{27AEAE1A-C7EF-6A24-8E16-F125B0E5A2A3}"/>
                </a:ext>
              </a:extLst>
            </p:cNvPr>
            <p:cNvSpPr>
              <a:spLocks noChangeAspect="1"/>
            </p:cNvSpPr>
            <p:nvPr/>
          </p:nvSpPr>
          <p:spPr>
            <a:xfrm>
              <a:off x="5818775" y="336365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2" name="Oval 91">
              <a:extLst>
                <a:ext uri="{FF2B5EF4-FFF2-40B4-BE49-F238E27FC236}">
                  <a16:creationId xmlns:a16="http://schemas.microsoft.com/office/drawing/2014/main" id="{4D46FC21-4B68-93FB-D2A0-D5F3E59582A8}"/>
                </a:ext>
              </a:extLst>
            </p:cNvPr>
            <p:cNvSpPr>
              <a:spLocks noChangeAspect="1"/>
            </p:cNvSpPr>
            <p:nvPr/>
          </p:nvSpPr>
          <p:spPr>
            <a:xfrm>
              <a:off x="6319650" y="336365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3" name="Oval 92">
              <a:extLst>
                <a:ext uri="{FF2B5EF4-FFF2-40B4-BE49-F238E27FC236}">
                  <a16:creationId xmlns:a16="http://schemas.microsoft.com/office/drawing/2014/main" id="{1656810A-EDBB-9315-C6BE-A3BE1C37F022}"/>
                </a:ext>
              </a:extLst>
            </p:cNvPr>
            <p:cNvSpPr>
              <a:spLocks noChangeAspect="1"/>
            </p:cNvSpPr>
            <p:nvPr/>
          </p:nvSpPr>
          <p:spPr>
            <a:xfrm>
              <a:off x="6782581" y="436860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4" name="Oval 93">
              <a:extLst>
                <a:ext uri="{FF2B5EF4-FFF2-40B4-BE49-F238E27FC236}">
                  <a16:creationId xmlns:a16="http://schemas.microsoft.com/office/drawing/2014/main" id="{568BD47A-9AB0-3DFE-0CA4-CDD8C9230B4A}"/>
                </a:ext>
              </a:extLst>
            </p:cNvPr>
            <p:cNvSpPr>
              <a:spLocks noChangeAspect="1"/>
            </p:cNvSpPr>
            <p:nvPr/>
          </p:nvSpPr>
          <p:spPr>
            <a:xfrm>
              <a:off x="7283456" y="436860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5" name="Oval 94">
              <a:extLst>
                <a:ext uri="{FF2B5EF4-FFF2-40B4-BE49-F238E27FC236}">
                  <a16:creationId xmlns:a16="http://schemas.microsoft.com/office/drawing/2014/main" id="{83084483-0BA6-22B6-8992-744FFFA83EBA}"/>
                </a:ext>
              </a:extLst>
            </p:cNvPr>
            <p:cNvSpPr>
              <a:spLocks noChangeAspect="1"/>
            </p:cNvSpPr>
            <p:nvPr/>
          </p:nvSpPr>
          <p:spPr>
            <a:xfrm>
              <a:off x="6785281" y="387683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6" name="Oval 95">
              <a:extLst>
                <a:ext uri="{FF2B5EF4-FFF2-40B4-BE49-F238E27FC236}">
                  <a16:creationId xmlns:a16="http://schemas.microsoft.com/office/drawing/2014/main" id="{C843DEB9-6224-33B5-3D66-7A3584EA5AD1}"/>
                </a:ext>
              </a:extLst>
            </p:cNvPr>
            <p:cNvSpPr>
              <a:spLocks noChangeAspect="1"/>
            </p:cNvSpPr>
            <p:nvPr/>
          </p:nvSpPr>
          <p:spPr>
            <a:xfrm>
              <a:off x="7286156" y="3876830"/>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7" name="Oval 96">
              <a:extLst>
                <a:ext uri="{FF2B5EF4-FFF2-40B4-BE49-F238E27FC236}">
                  <a16:creationId xmlns:a16="http://schemas.microsoft.com/office/drawing/2014/main" id="{19720E21-24D1-231E-83EA-DAEC1969D778}"/>
                </a:ext>
              </a:extLst>
            </p:cNvPr>
            <p:cNvSpPr>
              <a:spLocks noChangeAspect="1"/>
            </p:cNvSpPr>
            <p:nvPr/>
          </p:nvSpPr>
          <p:spPr>
            <a:xfrm>
              <a:off x="6782581" y="336365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8" name="Oval 97">
              <a:extLst>
                <a:ext uri="{FF2B5EF4-FFF2-40B4-BE49-F238E27FC236}">
                  <a16:creationId xmlns:a16="http://schemas.microsoft.com/office/drawing/2014/main" id="{5780352B-9D36-6F3F-752E-1E279930BF16}"/>
                </a:ext>
              </a:extLst>
            </p:cNvPr>
            <p:cNvSpPr>
              <a:spLocks noChangeAspect="1"/>
            </p:cNvSpPr>
            <p:nvPr/>
          </p:nvSpPr>
          <p:spPr>
            <a:xfrm>
              <a:off x="7283456" y="336365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9" name="Oval 98">
              <a:extLst>
                <a:ext uri="{FF2B5EF4-FFF2-40B4-BE49-F238E27FC236}">
                  <a16:creationId xmlns:a16="http://schemas.microsoft.com/office/drawing/2014/main" id="{DAAE1366-7D14-73B9-7CA2-FD18E7781586}"/>
                </a:ext>
              </a:extLst>
            </p:cNvPr>
            <p:cNvSpPr>
              <a:spLocks noChangeAspect="1"/>
            </p:cNvSpPr>
            <p:nvPr/>
          </p:nvSpPr>
          <p:spPr>
            <a:xfrm>
              <a:off x="5818775" y="5855583"/>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0" name="Oval 99">
              <a:extLst>
                <a:ext uri="{FF2B5EF4-FFF2-40B4-BE49-F238E27FC236}">
                  <a16:creationId xmlns:a16="http://schemas.microsoft.com/office/drawing/2014/main" id="{8611E343-4282-CA8F-6AC5-158E47B7DBF7}"/>
                </a:ext>
              </a:extLst>
            </p:cNvPr>
            <p:cNvSpPr>
              <a:spLocks noChangeAspect="1"/>
            </p:cNvSpPr>
            <p:nvPr/>
          </p:nvSpPr>
          <p:spPr>
            <a:xfrm>
              <a:off x="5821475" y="5363811"/>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1" name="Oval 100">
              <a:extLst>
                <a:ext uri="{FF2B5EF4-FFF2-40B4-BE49-F238E27FC236}">
                  <a16:creationId xmlns:a16="http://schemas.microsoft.com/office/drawing/2014/main" id="{F7A627AF-CC58-7B0D-DEFA-B57B7F8E4DCC}"/>
                </a:ext>
              </a:extLst>
            </p:cNvPr>
            <p:cNvSpPr>
              <a:spLocks noChangeAspect="1"/>
            </p:cNvSpPr>
            <p:nvPr/>
          </p:nvSpPr>
          <p:spPr>
            <a:xfrm>
              <a:off x="5818775" y="4850633"/>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2" name="Oval 101">
              <a:extLst>
                <a:ext uri="{FF2B5EF4-FFF2-40B4-BE49-F238E27FC236}">
                  <a16:creationId xmlns:a16="http://schemas.microsoft.com/office/drawing/2014/main" id="{727D952A-2950-A0D1-AF20-9808CA128410}"/>
                </a:ext>
              </a:extLst>
            </p:cNvPr>
            <p:cNvSpPr>
              <a:spLocks noChangeAspect="1"/>
            </p:cNvSpPr>
            <p:nvPr/>
          </p:nvSpPr>
          <p:spPr>
            <a:xfrm>
              <a:off x="6334245" y="5871399"/>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3" name="Oval 102">
              <a:extLst>
                <a:ext uri="{FF2B5EF4-FFF2-40B4-BE49-F238E27FC236}">
                  <a16:creationId xmlns:a16="http://schemas.microsoft.com/office/drawing/2014/main" id="{6FE79180-A9B8-1CFE-AA39-A1A5B33CF5EF}"/>
                </a:ext>
              </a:extLst>
            </p:cNvPr>
            <p:cNvSpPr>
              <a:spLocks noChangeAspect="1"/>
            </p:cNvSpPr>
            <p:nvPr/>
          </p:nvSpPr>
          <p:spPr>
            <a:xfrm>
              <a:off x="6336945" y="5379627"/>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4" name="Oval 103">
              <a:extLst>
                <a:ext uri="{FF2B5EF4-FFF2-40B4-BE49-F238E27FC236}">
                  <a16:creationId xmlns:a16="http://schemas.microsoft.com/office/drawing/2014/main" id="{12C8A77C-71E1-6051-10AC-27311F0FE4B6}"/>
                </a:ext>
              </a:extLst>
            </p:cNvPr>
            <p:cNvSpPr>
              <a:spLocks noChangeAspect="1"/>
            </p:cNvSpPr>
            <p:nvPr/>
          </p:nvSpPr>
          <p:spPr>
            <a:xfrm>
              <a:off x="6334245" y="4866449"/>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5" name="Oval 104">
              <a:extLst>
                <a:ext uri="{FF2B5EF4-FFF2-40B4-BE49-F238E27FC236}">
                  <a16:creationId xmlns:a16="http://schemas.microsoft.com/office/drawing/2014/main" id="{4AE607D5-67A4-5E5D-57AF-390D3220A23D}"/>
                </a:ext>
              </a:extLst>
            </p:cNvPr>
            <p:cNvSpPr>
              <a:spLocks noChangeAspect="1"/>
            </p:cNvSpPr>
            <p:nvPr/>
          </p:nvSpPr>
          <p:spPr>
            <a:xfrm>
              <a:off x="6830389" y="5859227"/>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6" name="Oval 105">
              <a:extLst>
                <a:ext uri="{FF2B5EF4-FFF2-40B4-BE49-F238E27FC236}">
                  <a16:creationId xmlns:a16="http://schemas.microsoft.com/office/drawing/2014/main" id="{3E4D14FB-69F3-7F71-CF6D-12BE4E183F08}"/>
                </a:ext>
              </a:extLst>
            </p:cNvPr>
            <p:cNvSpPr>
              <a:spLocks noChangeAspect="1"/>
            </p:cNvSpPr>
            <p:nvPr/>
          </p:nvSpPr>
          <p:spPr>
            <a:xfrm>
              <a:off x="6833089" y="5367455"/>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7" name="Oval 106">
              <a:extLst>
                <a:ext uri="{FF2B5EF4-FFF2-40B4-BE49-F238E27FC236}">
                  <a16:creationId xmlns:a16="http://schemas.microsoft.com/office/drawing/2014/main" id="{B8BF303C-0548-584D-D48A-7D33F2AB81F8}"/>
                </a:ext>
              </a:extLst>
            </p:cNvPr>
            <p:cNvSpPr>
              <a:spLocks noChangeAspect="1"/>
            </p:cNvSpPr>
            <p:nvPr/>
          </p:nvSpPr>
          <p:spPr>
            <a:xfrm>
              <a:off x="6830389" y="4854277"/>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8" name="Oval 107">
              <a:extLst>
                <a:ext uri="{FF2B5EF4-FFF2-40B4-BE49-F238E27FC236}">
                  <a16:creationId xmlns:a16="http://schemas.microsoft.com/office/drawing/2014/main" id="{E623CB07-BC8A-2ECA-CCC9-545A73E4A263}"/>
                </a:ext>
              </a:extLst>
            </p:cNvPr>
            <p:cNvSpPr>
              <a:spLocks noChangeAspect="1"/>
            </p:cNvSpPr>
            <p:nvPr/>
          </p:nvSpPr>
          <p:spPr>
            <a:xfrm>
              <a:off x="7305947" y="5871399"/>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9" name="Oval 108">
              <a:extLst>
                <a:ext uri="{FF2B5EF4-FFF2-40B4-BE49-F238E27FC236}">
                  <a16:creationId xmlns:a16="http://schemas.microsoft.com/office/drawing/2014/main" id="{63842FCB-1DFE-BF35-744F-02E960998FA8}"/>
                </a:ext>
              </a:extLst>
            </p:cNvPr>
            <p:cNvSpPr>
              <a:spLocks noChangeAspect="1"/>
            </p:cNvSpPr>
            <p:nvPr/>
          </p:nvSpPr>
          <p:spPr>
            <a:xfrm>
              <a:off x="7308647" y="5379627"/>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0" name="Oval 109">
              <a:extLst>
                <a:ext uri="{FF2B5EF4-FFF2-40B4-BE49-F238E27FC236}">
                  <a16:creationId xmlns:a16="http://schemas.microsoft.com/office/drawing/2014/main" id="{36B87546-7D4C-64D7-2C48-5BEDC6E41845}"/>
                </a:ext>
              </a:extLst>
            </p:cNvPr>
            <p:cNvSpPr>
              <a:spLocks noChangeAspect="1"/>
            </p:cNvSpPr>
            <p:nvPr/>
          </p:nvSpPr>
          <p:spPr>
            <a:xfrm>
              <a:off x="7305947" y="4866449"/>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1" name="Oval 110">
              <a:extLst>
                <a:ext uri="{FF2B5EF4-FFF2-40B4-BE49-F238E27FC236}">
                  <a16:creationId xmlns:a16="http://schemas.microsoft.com/office/drawing/2014/main" id="{9143C4C8-DA8E-966F-823A-8D40431BBA77}"/>
                </a:ext>
              </a:extLst>
            </p:cNvPr>
            <p:cNvSpPr>
              <a:spLocks noChangeAspect="1"/>
            </p:cNvSpPr>
            <p:nvPr/>
          </p:nvSpPr>
          <p:spPr>
            <a:xfrm>
              <a:off x="8773493" y="587101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2" name="Oval 111">
              <a:extLst>
                <a:ext uri="{FF2B5EF4-FFF2-40B4-BE49-F238E27FC236}">
                  <a16:creationId xmlns:a16="http://schemas.microsoft.com/office/drawing/2014/main" id="{63B75A2B-A4B5-95BE-2F96-50D3A2F1E346}"/>
                </a:ext>
              </a:extLst>
            </p:cNvPr>
            <p:cNvSpPr>
              <a:spLocks noChangeAspect="1"/>
            </p:cNvSpPr>
            <p:nvPr/>
          </p:nvSpPr>
          <p:spPr>
            <a:xfrm>
              <a:off x="8776193" y="5379246"/>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3" name="Oval 112">
              <a:extLst>
                <a:ext uri="{FF2B5EF4-FFF2-40B4-BE49-F238E27FC236}">
                  <a16:creationId xmlns:a16="http://schemas.microsoft.com/office/drawing/2014/main" id="{9AC6C581-86C6-C5D9-D2B9-3789841CF019}"/>
                </a:ext>
              </a:extLst>
            </p:cNvPr>
            <p:cNvSpPr>
              <a:spLocks noChangeAspect="1"/>
            </p:cNvSpPr>
            <p:nvPr/>
          </p:nvSpPr>
          <p:spPr>
            <a:xfrm>
              <a:off x="8773493" y="486606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4" name="Oval 113">
              <a:extLst>
                <a:ext uri="{FF2B5EF4-FFF2-40B4-BE49-F238E27FC236}">
                  <a16:creationId xmlns:a16="http://schemas.microsoft.com/office/drawing/2014/main" id="{CAF13B77-2A99-00FA-7B0A-C54AB3C47275}"/>
                </a:ext>
              </a:extLst>
            </p:cNvPr>
            <p:cNvSpPr>
              <a:spLocks noChangeAspect="1"/>
            </p:cNvSpPr>
            <p:nvPr/>
          </p:nvSpPr>
          <p:spPr>
            <a:xfrm>
              <a:off x="7805586" y="5868995"/>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5" name="Oval 114">
              <a:extLst>
                <a:ext uri="{FF2B5EF4-FFF2-40B4-BE49-F238E27FC236}">
                  <a16:creationId xmlns:a16="http://schemas.microsoft.com/office/drawing/2014/main" id="{9AA4C68A-E78F-22D2-3E24-EE9902BB3071}"/>
                </a:ext>
              </a:extLst>
            </p:cNvPr>
            <p:cNvSpPr>
              <a:spLocks noChangeAspect="1"/>
            </p:cNvSpPr>
            <p:nvPr/>
          </p:nvSpPr>
          <p:spPr>
            <a:xfrm>
              <a:off x="8294788" y="587101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21" name="Group 120">
              <a:extLst>
                <a:ext uri="{FF2B5EF4-FFF2-40B4-BE49-F238E27FC236}">
                  <a16:creationId xmlns:a16="http://schemas.microsoft.com/office/drawing/2014/main" id="{DFE89318-385A-118B-D2DE-4B540961DA75}"/>
                </a:ext>
              </a:extLst>
            </p:cNvPr>
            <p:cNvGrpSpPr/>
            <p:nvPr/>
          </p:nvGrpSpPr>
          <p:grpSpPr>
            <a:xfrm>
              <a:off x="9774092" y="5067825"/>
              <a:ext cx="1449050" cy="1002927"/>
              <a:chOff x="9689852" y="4866067"/>
              <a:chExt cx="1449050" cy="1002927"/>
            </a:xfrm>
          </p:grpSpPr>
          <p:sp>
            <p:nvSpPr>
              <p:cNvPr id="116" name="Rectangle 115">
                <a:extLst>
                  <a:ext uri="{FF2B5EF4-FFF2-40B4-BE49-F238E27FC236}">
                    <a16:creationId xmlns:a16="http://schemas.microsoft.com/office/drawing/2014/main" id="{C1C9B152-D938-F629-671B-D15667DDD013}"/>
                  </a:ext>
                </a:extLst>
              </p:cNvPr>
              <p:cNvSpPr/>
              <p:nvPr/>
            </p:nvSpPr>
            <p:spPr>
              <a:xfrm>
                <a:off x="9912424" y="4866067"/>
                <a:ext cx="1032531" cy="1002927"/>
              </a:xfrm>
              <a:prstGeom prst="rect">
                <a:avLst/>
              </a:prstGeom>
              <a:solidFill>
                <a:srgbClr val="817E00"/>
              </a:solidFill>
              <a:ln>
                <a:solidFill>
                  <a:srgbClr val="817E00"/>
                </a:solidFill>
              </a:ln>
              <a:scene3d>
                <a:camera prst="isometricOffAxis2Top">
                  <a:rot lat="18664799" lon="2041236" rev="19089303"/>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7" name="Oval 116">
                <a:extLst>
                  <a:ext uri="{FF2B5EF4-FFF2-40B4-BE49-F238E27FC236}">
                    <a16:creationId xmlns:a16="http://schemas.microsoft.com/office/drawing/2014/main" id="{6439E422-7016-1F15-1EB4-C5F2E74DC782}"/>
                  </a:ext>
                </a:extLst>
              </p:cNvPr>
              <p:cNvSpPr>
                <a:spLocks noChangeAspect="1"/>
              </p:cNvSpPr>
              <p:nvPr/>
            </p:nvSpPr>
            <p:spPr>
              <a:xfrm>
                <a:off x="9689852" y="5418232"/>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8" name="Oval 117">
                <a:extLst>
                  <a:ext uri="{FF2B5EF4-FFF2-40B4-BE49-F238E27FC236}">
                    <a16:creationId xmlns:a16="http://schemas.microsoft.com/office/drawing/2014/main" id="{233BFF63-80DD-116C-4346-4B1D257908AC}"/>
                  </a:ext>
                </a:extLst>
              </p:cNvPr>
              <p:cNvSpPr>
                <a:spLocks noChangeAspect="1"/>
              </p:cNvSpPr>
              <p:nvPr/>
            </p:nvSpPr>
            <p:spPr>
              <a:xfrm>
                <a:off x="10141650" y="4935679"/>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9" name="Oval 118">
                <a:extLst>
                  <a:ext uri="{FF2B5EF4-FFF2-40B4-BE49-F238E27FC236}">
                    <a16:creationId xmlns:a16="http://schemas.microsoft.com/office/drawing/2014/main" id="{119AE26F-6D36-0EDB-0CDE-B730F7A46BC1}"/>
                  </a:ext>
                </a:extLst>
              </p:cNvPr>
              <p:cNvSpPr>
                <a:spLocks noChangeAspect="1"/>
              </p:cNvSpPr>
              <p:nvPr/>
            </p:nvSpPr>
            <p:spPr>
              <a:xfrm>
                <a:off x="10626248" y="5661248"/>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0" name="Oval 119">
                <a:extLst>
                  <a:ext uri="{FF2B5EF4-FFF2-40B4-BE49-F238E27FC236}">
                    <a16:creationId xmlns:a16="http://schemas.microsoft.com/office/drawing/2014/main" id="{6113F39D-6F3E-8350-8C8B-F5E4D3679BAA}"/>
                  </a:ext>
                </a:extLst>
              </p:cNvPr>
              <p:cNvSpPr>
                <a:spLocks noChangeAspect="1"/>
              </p:cNvSpPr>
              <p:nvPr/>
            </p:nvSpPr>
            <p:spPr>
              <a:xfrm>
                <a:off x="11030902" y="5193971"/>
                <a:ext cx="108000" cy="108000"/>
              </a:xfrm>
              <a:prstGeom prst="ellips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123" name="Straight Connector 122">
              <a:extLst>
                <a:ext uri="{FF2B5EF4-FFF2-40B4-BE49-F238E27FC236}">
                  <a16:creationId xmlns:a16="http://schemas.microsoft.com/office/drawing/2014/main" id="{49D1012D-B92E-C373-BF99-15EC0D487015}"/>
                </a:ext>
              </a:extLst>
            </p:cNvPr>
            <p:cNvCxnSpPr>
              <a:cxnSpLocks/>
            </p:cNvCxnSpPr>
            <p:nvPr/>
          </p:nvCxnSpPr>
          <p:spPr>
            <a:xfrm flipV="1">
              <a:off x="9822784" y="4984173"/>
              <a:ext cx="0" cy="65163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465360-FD33-1DFE-078D-5629AA40B174}"/>
                </a:ext>
              </a:extLst>
            </p:cNvPr>
            <p:cNvCxnSpPr>
              <a:cxnSpLocks/>
            </p:cNvCxnSpPr>
            <p:nvPr/>
          </p:nvCxnSpPr>
          <p:spPr>
            <a:xfrm flipV="1">
              <a:off x="10296027" y="4725144"/>
              <a:ext cx="0" cy="449282"/>
            </a:xfrm>
            <a:prstGeom prst="line">
              <a:avLst/>
            </a:prstGeom>
            <a:ln>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8F8380E0-29B6-19F9-E5C7-D1986511280A}"/>
                </a:ext>
              </a:extLst>
            </p:cNvPr>
            <p:cNvCxnSpPr>
              <a:cxnSpLocks/>
            </p:cNvCxnSpPr>
            <p:nvPr/>
          </p:nvCxnSpPr>
          <p:spPr>
            <a:xfrm flipV="1">
              <a:off x="11185947" y="4974068"/>
              <a:ext cx="0" cy="449282"/>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E9C375A4-C322-E0F3-039B-94BA212890F3}"/>
                </a:ext>
              </a:extLst>
            </p:cNvPr>
            <p:cNvCxnSpPr>
              <a:cxnSpLocks/>
            </p:cNvCxnSpPr>
            <p:nvPr/>
          </p:nvCxnSpPr>
          <p:spPr>
            <a:xfrm flipV="1">
              <a:off x="10776520" y="5661248"/>
              <a:ext cx="0" cy="203822"/>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A59F45C6-48B3-1E5B-D8BB-AF2EDB39E618}"/>
                </a:ext>
              </a:extLst>
            </p:cNvPr>
            <p:cNvSpPr>
              <a:spLocks noChangeAspect="1"/>
            </p:cNvSpPr>
            <p:nvPr/>
          </p:nvSpPr>
          <p:spPr>
            <a:xfrm>
              <a:off x="10712696" y="5589240"/>
              <a:ext cx="108000" cy="108000"/>
            </a:xfrm>
            <a:prstGeom prst="ellipse">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32" name="Oval 131">
              <a:extLst>
                <a:ext uri="{FF2B5EF4-FFF2-40B4-BE49-F238E27FC236}">
                  <a16:creationId xmlns:a16="http://schemas.microsoft.com/office/drawing/2014/main" id="{1BFC3482-B448-0BE7-1325-2C0A7F1D7831}"/>
                </a:ext>
              </a:extLst>
            </p:cNvPr>
            <p:cNvSpPr>
              <a:spLocks noChangeAspect="1"/>
            </p:cNvSpPr>
            <p:nvPr/>
          </p:nvSpPr>
          <p:spPr>
            <a:xfrm>
              <a:off x="10242027" y="4689423"/>
              <a:ext cx="108000" cy="108000"/>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33" name="Oval 132">
              <a:extLst>
                <a:ext uri="{FF2B5EF4-FFF2-40B4-BE49-F238E27FC236}">
                  <a16:creationId xmlns:a16="http://schemas.microsoft.com/office/drawing/2014/main" id="{A4B0086C-8B28-91D5-EAAA-A3767B11C5A7}"/>
                </a:ext>
              </a:extLst>
            </p:cNvPr>
            <p:cNvSpPr>
              <a:spLocks noChangeAspect="1"/>
            </p:cNvSpPr>
            <p:nvPr/>
          </p:nvSpPr>
          <p:spPr>
            <a:xfrm>
              <a:off x="9774092" y="4956610"/>
              <a:ext cx="108000" cy="108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34" name="Oval 133">
              <a:extLst>
                <a:ext uri="{FF2B5EF4-FFF2-40B4-BE49-F238E27FC236}">
                  <a16:creationId xmlns:a16="http://schemas.microsoft.com/office/drawing/2014/main" id="{B200ED5C-2242-2C45-807A-05F6358E1A54}"/>
                </a:ext>
              </a:extLst>
            </p:cNvPr>
            <p:cNvSpPr>
              <a:spLocks noChangeAspect="1"/>
            </p:cNvSpPr>
            <p:nvPr/>
          </p:nvSpPr>
          <p:spPr>
            <a:xfrm>
              <a:off x="11136560" y="4956610"/>
              <a:ext cx="108000" cy="108000"/>
            </a:xfrm>
            <a:prstGeom prst="ellips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38" name="Straight Connector 137">
              <a:extLst>
                <a:ext uri="{FF2B5EF4-FFF2-40B4-BE49-F238E27FC236}">
                  <a16:creationId xmlns:a16="http://schemas.microsoft.com/office/drawing/2014/main" id="{9B08D0E0-12A9-4754-B18E-4B5CFEE8C248}"/>
                </a:ext>
              </a:extLst>
            </p:cNvPr>
            <p:cNvCxnSpPr>
              <a:cxnSpLocks/>
              <a:stCxn id="132" idx="5"/>
              <a:endCxn id="134" idx="2"/>
            </p:cNvCxnSpPr>
            <p:nvPr/>
          </p:nvCxnSpPr>
          <p:spPr>
            <a:xfrm>
              <a:off x="10334211" y="4781607"/>
              <a:ext cx="802349" cy="229003"/>
            </a:xfrm>
            <a:prstGeom prst="line">
              <a:avLst/>
            </a:prstGeom>
            <a:ln>
              <a:gradFill>
                <a:gsLst>
                  <a:gs pos="0">
                    <a:srgbClr val="FFC000"/>
                  </a:gs>
                  <a:gs pos="100000">
                    <a:srgbClr val="00B05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B5B8B7CE-5A28-E357-32AB-49226E94BFD0}"/>
                </a:ext>
              </a:extLst>
            </p:cNvPr>
            <p:cNvCxnSpPr>
              <a:cxnSpLocks/>
              <a:stCxn id="131" idx="7"/>
              <a:endCxn id="134" idx="3"/>
            </p:cNvCxnSpPr>
            <p:nvPr/>
          </p:nvCxnSpPr>
          <p:spPr>
            <a:xfrm flipV="1">
              <a:off x="10804880" y="5048794"/>
              <a:ext cx="347496" cy="556262"/>
            </a:xfrm>
            <a:prstGeom prst="line">
              <a:avLst/>
            </a:prstGeom>
            <a:ln>
              <a:gradFill>
                <a:gsLst>
                  <a:gs pos="20000">
                    <a:srgbClr val="0070C0"/>
                  </a:gs>
                  <a:gs pos="86000">
                    <a:srgbClr val="00B05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53" name="Group 152">
              <a:extLst>
                <a:ext uri="{FF2B5EF4-FFF2-40B4-BE49-F238E27FC236}">
                  <a16:creationId xmlns:a16="http://schemas.microsoft.com/office/drawing/2014/main" id="{F34AE664-CEEA-D014-6A6A-25A09D9D930A}"/>
                </a:ext>
              </a:extLst>
            </p:cNvPr>
            <p:cNvGrpSpPr/>
            <p:nvPr/>
          </p:nvGrpSpPr>
          <p:grpSpPr>
            <a:xfrm>
              <a:off x="7596176" y="552813"/>
              <a:ext cx="2582016" cy="435907"/>
              <a:chOff x="7872619" y="550851"/>
              <a:chExt cx="2582016" cy="435907"/>
            </a:xfrm>
          </p:grpSpPr>
          <p:cxnSp>
            <p:nvCxnSpPr>
              <p:cNvPr id="54" name="Straight Arrow Connector 53">
                <a:extLst>
                  <a:ext uri="{FF2B5EF4-FFF2-40B4-BE49-F238E27FC236}">
                    <a16:creationId xmlns:a16="http://schemas.microsoft.com/office/drawing/2014/main" id="{2BBEEFB7-5D7A-DB60-FCF2-27AA660866AF}"/>
                  </a:ext>
                </a:extLst>
              </p:cNvPr>
              <p:cNvCxnSpPr>
                <a:cxnSpLocks/>
              </p:cNvCxnSpPr>
              <p:nvPr/>
            </p:nvCxnSpPr>
            <p:spPr>
              <a:xfrm flipH="1">
                <a:off x="7872619" y="692697"/>
                <a:ext cx="541927" cy="294061"/>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F8C36A69-1D70-F1B0-898D-7A3978F4A5CC}"/>
                      </a:ext>
                    </a:extLst>
                  </p:cNvPr>
                  <p:cNvSpPr txBox="1"/>
                  <p:nvPr/>
                </p:nvSpPr>
                <p:spPr>
                  <a:xfrm>
                    <a:off x="8287284" y="562357"/>
                    <a:ext cx="1067102"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00B050"/>
                                  </a:solidFill>
                                  <a:latin typeface="Cambria Math" panose="02040503050406030204" pitchFamily="18" charset="0"/>
                                </a:rPr>
                              </m:ctrlPr>
                            </m:sSubPr>
                            <m:e>
                              <m:r>
                                <a:rPr lang="en-DE" sz="1200" b="1" i="1" smtClean="0">
                                  <a:solidFill>
                                    <a:srgbClr val="00B050"/>
                                  </a:solidFill>
                                  <a:latin typeface="Cambria Math" panose="02040503050406030204" pitchFamily="18" charset="0"/>
                                  <a:ea typeface="Cambria Math" panose="02040503050406030204" pitchFamily="18" charset="0"/>
                                </a:rPr>
                                <m:t>𝒖</m:t>
                              </m:r>
                            </m:e>
                            <m:sub>
                              <m:r>
                                <a:rPr lang="en-DE" sz="1200" b="1" i="1" smtClean="0">
                                  <a:solidFill>
                                    <a:srgbClr val="00B050"/>
                                  </a:solidFill>
                                  <a:latin typeface="Cambria Math" panose="02040503050406030204" pitchFamily="18" charset="0"/>
                                </a:rPr>
                                <m:t>𝒚</m:t>
                              </m:r>
                            </m:sub>
                          </m:sSub>
                          <m:r>
                            <a:rPr lang="en-DE" sz="1200" b="1" i="1" smtClean="0">
                              <a:solidFill>
                                <a:srgbClr val="00B050"/>
                              </a:solidFill>
                              <a:latin typeface="Cambria Math" panose="02040503050406030204" pitchFamily="18" charset="0"/>
                            </a:rPr>
                            <m:t>=−</m:t>
                          </m:r>
                          <m:r>
                            <a:rPr lang="en-DE" sz="1200" b="1" i="1" smtClean="0">
                              <a:solidFill>
                                <a:srgbClr val="00B050"/>
                              </a:solidFill>
                              <a:latin typeface="Cambria Math" panose="02040503050406030204" pitchFamily="18" charset="0"/>
                            </a:rPr>
                            <m:t>𝟏</m:t>
                          </m:r>
                        </m:oMath>
                      </m:oMathPara>
                    </a14:m>
                    <a:endParaRPr lang="en-DE" sz="1200">
                      <a:solidFill>
                        <a:srgbClr val="00B050"/>
                      </a:solidFill>
                    </a:endParaRPr>
                  </a:p>
                </p:txBody>
              </p:sp>
            </mc:Choice>
            <mc:Fallback xmlns="">
              <p:sp>
                <p:nvSpPr>
                  <p:cNvPr id="56" name="TextBox 55">
                    <a:extLst>
                      <a:ext uri="{FF2B5EF4-FFF2-40B4-BE49-F238E27FC236}">
                        <a16:creationId xmlns:a16="http://schemas.microsoft.com/office/drawing/2014/main" id="{F8C36A69-1D70-F1B0-898D-7A3978F4A5CC}"/>
                      </a:ext>
                    </a:extLst>
                  </p:cNvPr>
                  <p:cNvSpPr txBox="1">
                    <a:spLocks noRot="1" noChangeAspect="1" noMove="1" noResize="1" noEditPoints="1" noAdjustHandles="1" noChangeArrowheads="1" noChangeShapeType="1" noTextEdit="1"/>
                  </p:cNvSpPr>
                  <p:nvPr/>
                </p:nvSpPr>
                <p:spPr>
                  <a:xfrm>
                    <a:off x="8287284" y="562357"/>
                    <a:ext cx="1067102" cy="293991"/>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8" name="TextBox 147">
                    <a:extLst>
                      <a:ext uri="{FF2B5EF4-FFF2-40B4-BE49-F238E27FC236}">
                        <a16:creationId xmlns:a16="http://schemas.microsoft.com/office/drawing/2014/main" id="{7FA9F291-CC44-7EC8-6A55-225967FF0330}"/>
                      </a:ext>
                    </a:extLst>
                  </p:cNvPr>
                  <p:cNvSpPr txBox="1"/>
                  <p:nvPr/>
                </p:nvSpPr>
                <p:spPr>
                  <a:xfrm>
                    <a:off x="8762693" y="550851"/>
                    <a:ext cx="1691942"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solidFill>
                                    <a:srgbClr val="00B050"/>
                                  </a:solidFill>
                                  <a:latin typeface="Cambria Math" panose="02040503050406030204" pitchFamily="18" charset="0"/>
                                </a:rPr>
                              </m:ctrlPr>
                            </m:sSubPr>
                            <m:e>
                              <m:r>
                                <a:rPr lang="en-DE" sz="1200" b="1" i="1" smtClean="0">
                                  <a:solidFill>
                                    <a:srgbClr val="00B050"/>
                                  </a:solidFill>
                                  <a:latin typeface="Cambria Math" panose="02040503050406030204" pitchFamily="18" charset="0"/>
                                  <a:ea typeface="Cambria Math" panose="02040503050406030204" pitchFamily="18" charset="0"/>
                                </a:rPr>
                                <m:t>𝝉</m:t>
                              </m:r>
                            </m:e>
                            <m:sub>
                              <m:r>
                                <a:rPr lang="en-DE" sz="1200" b="1" i="1" smtClean="0">
                                  <a:solidFill>
                                    <a:srgbClr val="00B050"/>
                                  </a:solidFill>
                                  <a:latin typeface="Cambria Math" panose="02040503050406030204" pitchFamily="18" charset="0"/>
                                </a:rPr>
                                <m:t>𝒙𝒚</m:t>
                              </m:r>
                            </m:sub>
                          </m:sSub>
                          <m:r>
                            <a:rPr lang="en-DE" sz="1200" b="1" i="1" smtClean="0">
                              <a:solidFill>
                                <a:srgbClr val="00B050"/>
                              </a:solidFill>
                              <a:latin typeface="Cambria Math" panose="02040503050406030204" pitchFamily="18" charset="0"/>
                            </a:rPr>
                            <m:t>=</m:t>
                          </m:r>
                          <m:r>
                            <a:rPr lang="en-DE" sz="1200" b="1" i="1" smtClean="0">
                              <a:solidFill>
                                <a:srgbClr val="00B050"/>
                              </a:solidFill>
                              <a:latin typeface="Cambria Math" panose="02040503050406030204" pitchFamily="18" charset="0"/>
                            </a:rPr>
                            <m:t>𝟎</m:t>
                          </m:r>
                        </m:oMath>
                      </m:oMathPara>
                    </a14:m>
                    <a:endParaRPr lang="en-DE" sz="1200">
                      <a:solidFill>
                        <a:srgbClr val="00B050"/>
                      </a:solidFill>
                    </a:endParaRPr>
                  </a:p>
                </p:txBody>
              </p:sp>
            </mc:Choice>
            <mc:Fallback xmlns="">
              <p:sp>
                <p:nvSpPr>
                  <p:cNvPr id="148" name="TextBox 147">
                    <a:extLst>
                      <a:ext uri="{FF2B5EF4-FFF2-40B4-BE49-F238E27FC236}">
                        <a16:creationId xmlns:a16="http://schemas.microsoft.com/office/drawing/2014/main" id="{7FA9F291-CC44-7EC8-6A55-225967FF0330}"/>
                      </a:ext>
                    </a:extLst>
                  </p:cNvPr>
                  <p:cNvSpPr txBox="1">
                    <a:spLocks noRot="1" noChangeAspect="1" noMove="1" noResize="1" noEditPoints="1" noAdjustHandles="1" noChangeArrowheads="1" noChangeShapeType="1" noTextEdit="1"/>
                  </p:cNvSpPr>
                  <p:nvPr/>
                </p:nvSpPr>
                <p:spPr>
                  <a:xfrm>
                    <a:off x="8762693" y="550851"/>
                    <a:ext cx="1691942" cy="293991"/>
                  </a:xfrm>
                  <a:prstGeom prst="rect">
                    <a:avLst/>
                  </a:prstGeom>
                  <a:blipFill>
                    <a:blip r:embed="rId11"/>
                    <a:stretch>
                      <a:fillRect/>
                    </a:stretch>
                  </a:blipFill>
                </p:spPr>
                <p:txBody>
                  <a:bodyPr/>
                  <a:lstStyle/>
                  <a:p>
                    <a:r>
                      <a:rPr lang="en-US">
                        <a:noFill/>
                      </a:rPr>
                      <a:t> </a:t>
                    </a:r>
                  </a:p>
                </p:txBody>
              </p:sp>
            </mc:Fallback>
          </mc:AlternateContent>
        </p:grpSp>
        <p:sp>
          <p:nvSpPr>
            <p:cNvPr id="149" name="Arrow: Curved Left 148">
              <a:extLst>
                <a:ext uri="{FF2B5EF4-FFF2-40B4-BE49-F238E27FC236}">
                  <a16:creationId xmlns:a16="http://schemas.microsoft.com/office/drawing/2014/main" id="{A4C8C5B2-DB79-6892-FA97-B340B95DC361}"/>
                </a:ext>
              </a:extLst>
            </p:cNvPr>
            <p:cNvSpPr/>
            <p:nvPr/>
          </p:nvSpPr>
          <p:spPr>
            <a:xfrm rot="17071103">
              <a:off x="8845702" y="3577513"/>
              <a:ext cx="332816" cy="2792642"/>
            </a:xfrm>
            <a:prstGeom prst="curvedLeftArrow">
              <a:avLst>
                <a:gd name="adj1" fmla="val 14889"/>
                <a:gd name="adj2" fmla="val 55739"/>
                <a:gd name="adj3" fmla="val 3088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cxnSp>
          <p:nvCxnSpPr>
            <p:cNvPr id="135" name="Straight Connector 134">
              <a:extLst>
                <a:ext uri="{FF2B5EF4-FFF2-40B4-BE49-F238E27FC236}">
                  <a16:creationId xmlns:a16="http://schemas.microsoft.com/office/drawing/2014/main" id="{C3B605BB-4D93-834B-D991-D42F6BD8727A}"/>
                </a:ext>
              </a:extLst>
            </p:cNvPr>
            <p:cNvCxnSpPr>
              <a:cxnSpLocks/>
              <a:stCxn id="133" idx="6"/>
              <a:endCxn id="132" idx="3"/>
            </p:cNvCxnSpPr>
            <p:nvPr/>
          </p:nvCxnSpPr>
          <p:spPr>
            <a:xfrm flipV="1">
              <a:off x="9882092" y="4781607"/>
              <a:ext cx="375751" cy="229003"/>
            </a:xfrm>
            <a:prstGeom prst="line">
              <a:avLst/>
            </a:prstGeom>
            <a:ln>
              <a:gradFill>
                <a:gsLst>
                  <a:gs pos="0">
                    <a:srgbClr val="FF0000"/>
                  </a:gs>
                  <a:gs pos="100000">
                    <a:srgbClr val="FFC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4F8096B6-908B-F99A-BFC4-F248AE7B8310}"/>
                </a:ext>
              </a:extLst>
            </p:cNvPr>
            <p:cNvCxnSpPr>
              <a:cxnSpLocks/>
              <a:stCxn id="131" idx="1"/>
              <a:endCxn id="133" idx="5"/>
            </p:cNvCxnSpPr>
            <p:nvPr/>
          </p:nvCxnSpPr>
          <p:spPr>
            <a:xfrm flipH="1" flipV="1">
              <a:off x="9866276" y="5048794"/>
              <a:ext cx="862236" cy="556262"/>
            </a:xfrm>
            <a:prstGeom prst="line">
              <a:avLst/>
            </a:prstGeom>
            <a:ln>
              <a:gradFill>
                <a:gsLst>
                  <a:gs pos="5000">
                    <a:srgbClr val="0070C0"/>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31375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C3A86-FE6B-C5FF-3609-3DCD3BFA638F}"/>
            </a:ext>
          </a:extLst>
        </p:cNvPr>
        <p:cNvGrpSpPr/>
        <p:nvPr/>
      </p:nvGrpSpPr>
      <p:grpSpPr>
        <a:xfrm>
          <a:off x="0" y="0"/>
          <a:ext cx="0" cy="0"/>
          <a:chOff x="0" y="0"/>
          <a:chExt cx="0" cy="0"/>
        </a:xfrm>
      </p:grpSpPr>
      <p:sp>
        <p:nvSpPr>
          <p:cNvPr id="15" name="Arrow: Bent 14">
            <a:extLst>
              <a:ext uri="{FF2B5EF4-FFF2-40B4-BE49-F238E27FC236}">
                <a16:creationId xmlns:a16="http://schemas.microsoft.com/office/drawing/2014/main" id="{0AC2CFD9-7CF5-8D9B-0415-FECA5B8D2D0B}"/>
              </a:ext>
            </a:extLst>
          </p:cNvPr>
          <p:cNvSpPr/>
          <p:nvPr/>
        </p:nvSpPr>
        <p:spPr>
          <a:xfrm rot="5400000">
            <a:off x="7699912" y="2940098"/>
            <a:ext cx="4573625" cy="868680"/>
          </a:xfrm>
          <a:prstGeom prst="bentArrow">
            <a:avLst>
              <a:gd name="adj1" fmla="val 29132"/>
              <a:gd name="adj2" fmla="val 33050"/>
              <a:gd name="adj3" fmla="val 42338"/>
              <a:gd name="adj4" fmla="val 43750"/>
            </a:avLst>
          </a:prstGeom>
          <a:solidFill>
            <a:schemeClr val="bg1">
              <a:lumMod val="8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sp>
        <p:nvSpPr>
          <p:cNvPr id="2" name="Slide Number Placeholder 1">
            <a:extLst>
              <a:ext uri="{FF2B5EF4-FFF2-40B4-BE49-F238E27FC236}">
                <a16:creationId xmlns:a16="http://schemas.microsoft.com/office/drawing/2014/main" id="{2EA9B3E9-660A-E562-CEE7-499DD69ADE08}"/>
              </a:ext>
            </a:extLst>
          </p:cNvPr>
          <p:cNvSpPr>
            <a:spLocks noGrp="1"/>
          </p:cNvSpPr>
          <p:nvPr>
            <p:ph type="sldNum" sz="quarter" idx="11"/>
          </p:nvPr>
        </p:nvSpPr>
        <p:spPr/>
        <p:txBody>
          <a:bodyPr/>
          <a:lstStyle/>
          <a:p>
            <a:fld id="{F0D23093-2AB0-F74C-B865-1A12A15B650E}" type="slidenum">
              <a:rPr lang="en-US" smtClean="0"/>
              <a:pPr/>
              <a:t>15</a:t>
            </a:fld>
            <a:endParaRPr lang="en-US"/>
          </a:p>
        </p:txBody>
      </p:sp>
      <p:sp>
        <p:nvSpPr>
          <p:cNvPr id="3" name="Title 2">
            <a:extLst>
              <a:ext uri="{FF2B5EF4-FFF2-40B4-BE49-F238E27FC236}">
                <a16:creationId xmlns:a16="http://schemas.microsoft.com/office/drawing/2014/main" id="{6931A67C-698E-5932-BCE2-24E7D3DA4C47}"/>
              </a:ext>
            </a:extLst>
          </p:cNvPr>
          <p:cNvSpPr>
            <a:spLocks noGrp="1"/>
          </p:cNvSpPr>
          <p:nvPr>
            <p:ph type="title"/>
          </p:nvPr>
        </p:nvSpPr>
        <p:spPr/>
        <p:txBody>
          <a:bodyPr/>
          <a:lstStyle/>
          <a:p>
            <a:r>
              <a:rPr lang="en-US" altLang="en-US"/>
              <a:t>How to Find Nodal Displacements?</a:t>
            </a:r>
            <a:endParaRPr lang="en-US"/>
          </a:p>
        </p:txBody>
      </p:sp>
      <p:sp>
        <p:nvSpPr>
          <p:cNvPr id="5" name="Arrow: Right 4">
            <a:extLst>
              <a:ext uri="{FF2B5EF4-FFF2-40B4-BE49-F238E27FC236}">
                <a16:creationId xmlns:a16="http://schemas.microsoft.com/office/drawing/2014/main" id="{2A548817-47C6-3994-0F9F-B8528D18628A}"/>
              </a:ext>
            </a:extLst>
          </p:cNvPr>
          <p:cNvSpPr/>
          <p:nvPr/>
        </p:nvSpPr>
        <p:spPr>
          <a:xfrm>
            <a:off x="592265" y="972351"/>
            <a:ext cx="8960119"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 name="Parallelogram 5">
            <a:extLst>
              <a:ext uri="{FF2B5EF4-FFF2-40B4-BE49-F238E27FC236}">
                <a16:creationId xmlns:a16="http://schemas.microsoft.com/office/drawing/2014/main" id="{2709D483-0ADC-807E-3C2D-115332E0A697}"/>
              </a:ext>
            </a:extLst>
          </p:cNvPr>
          <p:cNvSpPr/>
          <p:nvPr/>
        </p:nvSpPr>
        <p:spPr>
          <a:xfrm>
            <a:off x="191344" y="957844"/>
            <a:ext cx="3672408" cy="1200329"/>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Mathematical Model (Boundary Value Problem)</a:t>
            </a:r>
          </a:p>
        </p:txBody>
      </p:sp>
      <p:sp>
        <p:nvSpPr>
          <p:cNvPr id="13" name="Parallelogram 12">
            <a:extLst>
              <a:ext uri="{FF2B5EF4-FFF2-40B4-BE49-F238E27FC236}">
                <a16:creationId xmlns:a16="http://schemas.microsoft.com/office/drawing/2014/main" id="{50AE7C21-A461-6B60-9626-CA181FB4620E}"/>
              </a:ext>
            </a:extLst>
          </p:cNvPr>
          <p:cNvSpPr/>
          <p:nvPr/>
        </p:nvSpPr>
        <p:spPr>
          <a:xfrm>
            <a:off x="3701734" y="957843"/>
            <a:ext cx="3672408" cy="1195832"/>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System of algebraic equations in nodal displacements</a:t>
            </a:r>
            <a:r>
              <a:rPr kumimoji="0" lang="en-DE" sz="1800" b="0" i="0" u="none" strike="noStrike" kern="0" cap="none" spc="0" normalizeH="0" baseline="0" noProof="0">
                <a:ln>
                  <a:noFill/>
                </a:ln>
                <a:solidFill>
                  <a:srgbClr val="000000"/>
                </a:solidFill>
                <a:effectLst/>
                <a:uLnTx/>
                <a:uFillTx/>
                <a:latin typeface="Calibri" panose="020F0502020204030204"/>
                <a:ea typeface="+mn-ea"/>
                <a:cs typeface="+mn-cs"/>
              </a:rPr>
              <a:t>*</a:t>
            </a: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mc:AlternateContent xmlns:mc="http://schemas.openxmlformats.org/markup-compatibility/2006">
        <mc:Choice xmlns:a14="http://schemas.microsoft.com/office/drawing/2010/main" Requires="a14">
          <p:sp>
            <p:nvSpPr>
              <p:cNvPr id="14" name="Parallelogram 13">
                <a:extLst>
                  <a:ext uri="{FF2B5EF4-FFF2-40B4-BE49-F238E27FC236}">
                    <a16:creationId xmlns:a16="http://schemas.microsoft.com/office/drawing/2014/main" id="{4E7C37CF-FC9A-6753-801D-DF4A04AC5BE3}"/>
                  </a:ext>
                </a:extLst>
              </p:cNvPr>
              <p:cNvSpPr/>
              <p:nvPr/>
            </p:nvSpPr>
            <p:spPr>
              <a:xfrm>
                <a:off x="7212124" y="957844"/>
                <a:ext cx="3672408" cy="1195832"/>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Nodal </a:t>
                </a:r>
                <a:r>
                  <a:rPr kumimoji="0" lang="en-US" sz="1800" b="0" i="0" u="none" strike="noStrike" kern="0" cap="none" spc="0" normalizeH="0" baseline="0" noProof="0" err="1">
                    <a:ln>
                      <a:noFill/>
                    </a:ln>
                    <a:solidFill>
                      <a:srgbClr val="000000"/>
                    </a:solidFill>
                    <a:effectLst/>
                    <a:uLnTx/>
                    <a:uFillTx/>
                    <a:latin typeface="Calibri" panose="020F0502020204030204"/>
                    <a:ea typeface="+mn-ea"/>
                    <a:cs typeface="+mn-cs"/>
                  </a:rPr>
                  <a:t>disp</a:t>
                </a:r>
                <a:r>
                  <a:rPr kumimoji="0" lang="en-DE" sz="1800" b="0" i="0" u="none" strike="noStrike" kern="0" cap="none" spc="0" normalizeH="0" baseline="0" noProof="0">
                    <a:ln>
                      <a:noFill/>
                    </a:ln>
                    <a:solidFill>
                      <a:srgbClr val="000000"/>
                    </a:solidFill>
                    <a:effectLst/>
                    <a:uLnTx/>
                    <a:uFillTx/>
                    <a:latin typeface="Calibri" panose="020F0502020204030204"/>
                    <a:ea typeface="+mn-ea"/>
                    <a:cs typeface="+mn-cs"/>
                  </a:rPr>
                  <a:t>l</a:t>
                </a:r>
                <a:r>
                  <a:rPr kumimoji="0" lang="en-US" sz="1800" b="0" i="0" u="none" strike="noStrike" kern="0" cap="none" spc="0" normalizeH="0" baseline="0" noProof="0" err="1">
                    <a:ln>
                      <a:noFill/>
                    </a:ln>
                    <a:solidFill>
                      <a:srgbClr val="000000"/>
                    </a:solidFill>
                    <a:effectLst/>
                    <a:uLnTx/>
                    <a:uFillTx/>
                    <a:latin typeface="Calibri" panose="020F0502020204030204"/>
                    <a:ea typeface="+mn-ea"/>
                    <a:cs typeface="+mn-cs"/>
                  </a:rPr>
                  <a:t>acements</a:t>
                </a:r>
                <a:endParaRPr kumimoji="0" lang="en-DE" sz="1800" b="0" i="0" u="none" strike="noStrike" kern="0" cap="none" spc="0" normalizeH="0" baseline="0" noProof="0">
                  <a:ln>
                    <a:noFill/>
                  </a:ln>
                  <a:solidFill>
                    <a:srgbClr val="000000"/>
                  </a:solidFill>
                  <a:effectLst/>
                  <a:uLnTx/>
                  <a:uFillTx/>
                  <a:latin typeface="Calibri" panose="020F0502020204030204"/>
                  <a:ea typeface="+mn-ea"/>
                  <a:cs typeface="+mn-cs"/>
                </a:endParaRPr>
              </a:p>
              <a:p>
                <a:pPr lvl="0" algn="ctr">
                  <a:defRPr/>
                </a:pPr>
                <a14:m>
                  <m:oMath xmlns:m="http://schemas.openxmlformats.org/officeDocument/2006/math">
                    <m:sSub>
                      <m:sSubPr>
                        <m:ctrlPr>
                          <a:rPr kumimoji="0" lang="en-US" sz="20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20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𝒖</m:t>
                        </m:r>
                      </m:e>
                      <m:sub>
                        <m:sSub>
                          <m:sSubPr>
                            <m:ctrlPr>
                              <a:rPr kumimoji="0" lang="en-US" sz="20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20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𝒙</m:t>
                            </m:r>
                          </m:e>
                          <m:sub>
                            <m:r>
                              <a:rPr kumimoji="0" lang="en-DE" sz="20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𝒊</m:t>
                            </m:r>
                          </m:sub>
                        </m:sSub>
                      </m:sub>
                    </m:sSub>
                  </m:oMath>
                </a14:m>
                <a:r>
                  <a:rPr kumimoji="0" lang="en-DE" sz="1800" b="1" i="0" u="none" strike="noStrike" kern="0" cap="none" spc="0" normalizeH="0" baseline="0" noProof="0">
                    <a:ln>
                      <a:noFill/>
                    </a:ln>
                    <a:solidFill>
                      <a:srgbClr val="000000"/>
                    </a:solidFill>
                    <a:effectLst/>
                    <a:uLnTx/>
                    <a:uFillTx/>
                    <a:latin typeface="Calibri" panose="020F0502020204030204"/>
                    <a:ea typeface="+mn-ea"/>
                    <a:cs typeface="+mn-cs"/>
                  </a:rPr>
                  <a:t> </a:t>
                </a:r>
                <a:r>
                  <a:rPr kumimoji="0" lang="en-DE" sz="1800" i="0" u="none" strike="noStrike" kern="0" cap="none" spc="0" normalizeH="0" baseline="0" noProof="0">
                    <a:ln>
                      <a:noFill/>
                    </a:ln>
                    <a:solidFill>
                      <a:srgbClr val="000000"/>
                    </a:solidFill>
                    <a:effectLst/>
                    <a:uLnTx/>
                    <a:uFillTx/>
                    <a:latin typeface="Calibri" panose="020F0502020204030204"/>
                    <a:ea typeface="+mn-ea"/>
                    <a:cs typeface="+mn-cs"/>
                  </a:rPr>
                  <a:t>&amp;</a:t>
                </a:r>
                <a:r>
                  <a:rPr kumimoji="0" lang="en-DE" sz="1800" b="1" i="0" u="none" strike="noStrike" kern="0" cap="none" spc="0" normalizeH="0" baseline="0" noProof="0">
                    <a:ln>
                      <a:noFill/>
                    </a:ln>
                    <a:solidFill>
                      <a:srgbClr val="000000"/>
                    </a:solidFill>
                    <a:effectLst/>
                    <a:uLnTx/>
                    <a:uFillTx/>
                    <a:latin typeface="Calibri" panose="020F0502020204030204"/>
                    <a:ea typeface="+mn-ea"/>
                    <a:cs typeface="+mn-cs"/>
                  </a:rPr>
                  <a:t> </a:t>
                </a:r>
                <a14:m>
                  <m:oMath xmlns:m="http://schemas.openxmlformats.org/officeDocument/2006/math">
                    <m:sSub>
                      <m:sSubPr>
                        <m:ctrlPr>
                          <a:rPr lang="en-US" sz="2000" b="1" i="1" kern="0">
                            <a:solidFill>
                              <a:srgbClr val="000000"/>
                            </a:solidFill>
                            <a:latin typeface="Cambria Math" panose="02040503050406030204" pitchFamily="18" charset="0"/>
                          </a:rPr>
                        </m:ctrlPr>
                      </m:sSubPr>
                      <m:e>
                        <m:r>
                          <a:rPr lang="en-DE" sz="2000" b="1" i="1" kern="0">
                            <a:solidFill>
                              <a:srgbClr val="000000"/>
                            </a:solidFill>
                            <a:latin typeface="Cambria Math" panose="02040503050406030204" pitchFamily="18" charset="0"/>
                          </a:rPr>
                          <m:t>𝒖</m:t>
                        </m:r>
                      </m:e>
                      <m:sub>
                        <m:sSub>
                          <m:sSubPr>
                            <m:ctrlPr>
                              <a:rPr lang="en-US" sz="2000" b="1" i="1" kern="0">
                                <a:solidFill>
                                  <a:srgbClr val="000000"/>
                                </a:solidFill>
                                <a:latin typeface="Cambria Math" panose="02040503050406030204" pitchFamily="18" charset="0"/>
                              </a:rPr>
                            </m:ctrlPr>
                          </m:sSubPr>
                          <m:e>
                            <m:r>
                              <a:rPr lang="en-DE" sz="2000" b="1" i="1" kern="0">
                                <a:solidFill>
                                  <a:srgbClr val="000000"/>
                                </a:solidFill>
                                <a:latin typeface="Cambria Math" panose="02040503050406030204" pitchFamily="18" charset="0"/>
                              </a:rPr>
                              <m:t>𝒚</m:t>
                            </m:r>
                          </m:e>
                          <m:sub>
                            <m:r>
                              <a:rPr lang="en-DE" sz="2000" b="1" i="1" kern="0">
                                <a:solidFill>
                                  <a:srgbClr val="000000"/>
                                </a:solidFill>
                                <a:latin typeface="Cambria Math" panose="02040503050406030204" pitchFamily="18" charset="0"/>
                              </a:rPr>
                              <m:t>𝒊</m:t>
                            </m:r>
                          </m:sub>
                        </m:sSub>
                      </m:sub>
                    </m:sSub>
                  </m:oMath>
                </a14:m>
                <a:endParaRPr lang="en-US" sz="2000" b="1" i="1" kern="0">
                  <a:solidFill>
                    <a:srgbClr val="000000"/>
                  </a:solidFill>
                  <a:latin typeface="Cambria Math" panose="02040503050406030204" pitchFamily="18" charset="0"/>
                </a:endParaRPr>
              </a:p>
            </p:txBody>
          </p:sp>
        </mc:Choice>
        <mc:Fallback>
          <p:sp>
            <p:nvSpPr>
              <p:cNvPr id="14" name="Parallelogram 13">
                <a:extLst>
                  <a:ext uri="{FF2B5EF4-FFF2-40B4-BE49-F238E27FC236}">
                    <a16:creationId xmlns:a16="http://schemas.microsoft.com/office/drawing/2014/main" id="{4E7C37CF-FC9A-6753-801D-DF4A04AC5BE3}"/>
                  </a:ext>
                </a:extLst>
              </p:cNvPr>
              <p:cNvSpPr>
                <a:spLocks noRot="1" noChangeAspect="1" noMove="1" noResize="1" noEditPoints="1" noAdjustHandles="1" noChangeArrowheads="1" noChangeShapeType="1" noTextEdit="1"/>
              </p:cNvSpPr>
              <p:nvPr/>
            </p:nvSpPr>
            <p:spPr>
              <a:xfrm>
                <a:off x="7212124" y="957844"/>
                <a:ext cx="3672408" cy="1195832"/>
              </a:xfrm>
              <a:prstGeom prst="parallelogram">
                <a:avLst>
                  <a:gd name="adj" fmla="val 59146"/>
                </a:avLst>
              </a:prstGeom>
              <a:blipFill>
                <a:blip r:embed="rId3"/>
                <a:stretch>
                  <a:fillRect/>
                </a:stretch>
              </a:blipFill>
              <a:ln w="12700" cap="flat" cmpd="sng" algn="ctr">
                <a:solidFill>
                  <a:srgbClr val="898A8D"/>
                </a:solidFill>
                <a:prstDash val="solid"/>
                <a:miter lim="800000"/>
              </a:ln>
              <a:effectLst/>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Parallelogram 15">
                <a:extLst>
                  <a:ext uri="{FF2B5EF4-FFF2-40B4-BE49-F238E27FC236}">
                    <a16:creationId xmlns:a16="http://schemas.microsoft.com/office/drawing/2014/main" id="{7467F0BB-94C0-9D63-AA00-55CAB6E22ECD}"/>
                  </a:ext>
                </a:extLst>
              </p:cNvPr>
              <p:cNvSpPr/>
              <p:nvPr/>
            </p:nvSpPr>
            <p:spPr>
              <a:xfrm>
                <a:off x="8290992" y="3215643"/>
                <a:ext cx="3672408" cy="1133256"/>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𝒖</m:t>
                          </m:r>
                        </m:e>
                        <m:sub>
                          <m: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𝒚</m:t>
                          </m:r>
                        </m:sub>
                      </m:sSub>
                      <m:d>
                        <m:dPr>
                          <m:ctrlP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𝒙</m:t>
                          </m:r>
                          <m: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DE" sz="1800" b="1" i="1" u="none" strike="noStrike" kern="0" cap="none" spc="0" normalizeH="0" baseline="0" noProof="0" smtClean="0">
                              <a:ln>
                                <a:noFill/>
                              </a:ln>
                              <a:solidFill>
                                <a:srgbClr val="000000"/>
                              </a:solidFill>
                              <a:effectLst/>
                              <a:uLnTx/>
                              <a:uFillTx/>
                              <a:latin typeface="Cambria Math" panose="02040503050406030204" pitchFamily="18" charset="0"/>
                              <a:ea typeface="+mn-ea"/>
                              <a:cs typeface="+mn-cs"/>
                            </a:rPr>
                            <m:t>𝒚</m:t>
                          </m:r>
                        </m:e>
                      </m:d>
                    </m:oMath>
                  </m:oMathPara>
                </a14:m>
                <a:endParaRPr kumimoji="0" lang="en-DE" sz="1800" b="1" i="0" u="none" strike="noStrike" kern="0" cap="none" spc="0" normalizeH="0" baseline="0" noProof="0">
                  <a:ln>
                    <a:noFill/>
                  </a:ln>
                  <a:solidFill>
                    <a:srgbClr val="000000"/>
                  </a:solidFill>
                  <a:effectLst/>
                  <a:uLnTx/>
                  <a:uFillTx/>
                  <a:latin typeface="Calibri" panose="020F0502020204030204"/>
                  <a:ea typeface="+mn-ea"/>
                  <a:cs typeface="+mn-cs"/>
                </a:endParaRPr>
              </a:p>
              <a:p>
                <a:pPr lvl="0" algn="ctr">
                  <a:defRPr/>
                </a:pPr>
                <a14:m>
                  <m:oMathPara xmlns:m="http://schemas.openxmlformats.org/officeDocument/2006/math">
                    <m:oMathParaPr>
                      <m:jc m:val="centerGroup"/>
                    </m:oMathParaPr>
                    <m:oMath xmlns:m="http://schemas.openxmlformats.org/officeDocument/2006/math">
                      <m:sSub>
                        <m:sSubPr>
                          <m:ctrlPr>
                            <a:rPr lang="en-US" b="1" i="1" kern="0">
                              <a:solidFill>
                                <a:srgbClr val="000000"/>
                              </a:solidFill>
                              <a:latin typeface="Cambria Math" panose="02040503050406030204" pitchFamily="18" charset="0"/>
                            </a:rPr>
                          </m:ctrlPr>
                        </m:sSubPr>
                        <m:e>
                          <m:r>
                            <a:rPr lang="en-DE" b="1" i="1" kern="0" smtClean="0">
                              <a:solidFill>
                                <a:srgbClr val="000000"/>
                              </a:solidFill>
                              <a:latin typeface="Cambria Math" panose="02040503050406030204" pitchFamily="18" charset="0"/>
                              <a:ea typeface="Cambria Math" panose="02040503050406030204" pitchFamily="18" charset="0"/>
                            </a:rPr>
                            <m:t>𝝈</m:t>
                          </m:r>
                        </m:e>
                        <m:sub>
                          <m:r>
                            <a:rPr lang="en-DE" b="1" i="1" kern="0">
                              <a:solidFill>
                                <a:srgbClr val="000000"/>
                              </a:solidFill>
                              <a:latin typeface="Cambria Math" panose="02040503050406030204" pitchFamily="18" charset="0"/>
                            </a:rPr>
                            <m:t>𝒚</m:t>
                          </m:r>
                          <m:r>
                            <a:rPr lang="en-DE" b="1" i="1" kern="0" smtClean="0">
                              <a:solidFill>
                                <a:srgbClr val="000000"/>
                              </a:solidFill>
                              <a:latin typeface="Cambria Math" panose="02040503050406030204" pitchFamily="18" charset="0"/>
                            </a:rPr>
                            <m:t>𝒚</m:t>
                          </m:r>
                        </m:sub>
                      </m:sSub>
                      <m:d>
                        <m:dPr>
                          <m:ctrlPr>
                            <a:rPr lang="en-DE" b="1" i="1" kern="0">
                              <a:solidFill>
                                <a:srgbClr val="000000"/>
                              </a:solidFill>
                              <a:latin typeface="Cambria Math" panose="02040503050406030204" pitchFamily="18" charset="0"/>
                            </a:rPr>
                          </m:ctrlPr>
                        </m:dPr>
                        <m:e>
                          <m:r>
                            <a:rPr lang="en-DE" b="1" i="1" kern="0">
                              <a:solidFill>
                                <a:srgbClr val="000000"/>
                              </a:solidFill>
                              <a:latin typeface="Cambria Math" panose="02040503050406030204" pitchFamily="18" charset="0"/>
                            </a:rPr>
                            <m:t>𝒙</m:t>
                          </m:r>
                          <m:r>
                            <a:rPr lang="en-DE" b="1" i="1" kern="0">
                              <a:solidFill>
                                <a:srgbClr val="000000"/>
                              </a:solidFill>
                              <a:latin typeface="Cambria Math" panose="02040503050406030204" pitchFamily="18" charset="0"/>
                            </a:rPr>
                            <m:t>,</m:t>
                          </m:r>
                          <m:r>
                            <a:rPr lang="en-DE" b="1" i="1" kern="0">
                              <a:solidFill>
                                <a:srgbClr val="000000"/>
                              </a:solidFill>
                              <a:latin typeface="Cambria Math" panose="02040503050406030204" pitchFamily="18" charset="0"/>
                            </a:rPr>
                            <m:t>𝒚</m:t>
                          </m:r>
                        </m:e>
                      </m:d>
                    </m:oMath>
                  </m:oMathPara>
                </a14:m>
                <a:endParaRPr kumimoji="0" lang="en-US" sz="1800" b="1" i="0" u="none" strike="noStrike" kern="0" cap="none" spc="0" normalizeH="0" baseline="0" noProof="0">
                  <a:ln>
                    <a:noFill/>
                  </a:ln>
                  <a:solidFill>
                    <a:srgbClr val="000000"/>
                  </a:solidFill>
                  <a:effectLst/>
                  <a:uLnTx/>
                  <a:uFillTx/>
                  <a:latin typeface="Calibri" panose="020F0502020204030204"/>
                  <a:ea typeface="+mn-ea"/>
                  <a:cs typeface="+mn-cs"/>
                </a:endParaRPr>
              </a:p>
            </p:txBody>
          </p:sp>
        </mc:Choice>
        <mc:Fallback>
          <p:sp>
            <p:nvSpPr>
              <p:cNvPr id="16" name="Parallelogram 15">
                <a:extLst>
                  <a:ext uri="{FF2B5EF4-FFF2-40B4-BE49-F238E27FC236}">
                    <a16:creationId xmlns:a16="http://schemas.microsoft.com/office/drawing/2014/main" id="{7467F0BB-94C0-9D63-AA00-55CAB6E22ECD}"/>
                  </a:ext>
                </a:extLst>
              </p:cNvPr>
              <p:cNvSpPr>
                <a:spLocks noRot="1" noChangeAspect="1" noMove="1" noResize="1" noEditPoints="1" noAdjustHandles="1" noChangeArrowheads="1" noChangeShapeType="1" noTextEdit="1"/>
              </p:cNvSpPr>
              <p:nvPr/>
            </p:nvSpPr>
            <p:spPr>
              <a:xfrm>
                <a:off x="8290992" y="3215643"/>
                <a:ext cx="3672408" cy="1133256"/>
              </a:xfrm>
              <a:prstGeom prst="parallelogram">
                <a:avLst>
                  <a:gd name="adj" fmla="val 59146"/>
                </a:avLst>
              </a:prstGeom>
              <a:blipFill>
                <a:blip r:embed="rId4"/>
                <a:stretch>
                  <a:fillRect/>
                </a:stretch>
              </a:blipFill>
              <a:ln w="12700" cap="flat" cmpd="sng" algn="ctr">
                <a:solidFill>
                  <a:srgbClr val="898A8D"/>
                </a:solidFill>
                <a:prstDash val="solid"/>
                <a:miter lim="800000"/>
              </a:ln>
              <a:effectLst/>
            </p:spPr>
            <p:txBody>
              <a:bodyPr/>
              <a:lstStyle/>
              <a:p>
                <a:r>
                  <a:rPr lang="en-US">
                    <a:noFill/>
                  </a:rPr>
                  <a:t> </a:t>
                </a:r>
              </a:p>
            </p:txBody>
          </p:sp>
        </mc:Fallback>
      </mc:AlternateContent>
      <p:sp>
        <p:nvSpPr>
          <p:cNvPr id="17" name="Oval 16">
            <a:extLst>
              <a:ext uri="{FF2B5EF4-FFF2-40B4-BE49-F238E27FC236}">
                <a16:creationId xmlns:a16="http://schemas.microsoft.com/office/drawing/2014/main" id="{26C06FB5-0A57-80F4-E8B6-4AB59C59D1AD}"/>
              </a:ext>
            </a:extLst>
          </p:cNvPr>
          <p:cNvSpPr>
            <a:spLocks noChangeAspect="1"/>
          </p:cNvSpPr>
          <p:nvPr/>
        </p:nvSpPr>
        <p:spPr>
          <a:xfrm>
            <a:off x="3987485" y="1160667"/>
            <a:ext cx="108000" cy="108000"/>
          </a:xfrm>
          <a:prstGeom prst="ellipse">
            <a:avLst/>
          </a:prstGeom>
          <a:solidFill>
            <a:schemeClr val="tx1"/>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18" name="Oval 17">
            <a:extLst>
              <a:ext uri="{FF2B5EF4-FFF2-40B4-BE49-F238E27FC236}">
                <a16:creationId xmlns:a16="http://schemas.microsoft.com/office/drawing/2014/main" id="{3F519637-980D-663B-5A9C-8645D26AACA3}"/>
              </a:ext>
            </a:extLst>
          </p:cNvPr>
          <p:cNvSpPr>
            <a:spLocks noChangeAspect="1"/>
          </p:cNvSpPr>
          <p:nvPr/>
        </p:nvSpPr>
        <p:spPr>
          <a:xfrm>
            <a:off x="7472167" y="1160667"/>
            <a:ext cx="108000" cy="108000"/>
          </a:xfrm>
          <a:prstGeom prst="ellipse">
            <a:avLst/>
          </a:prstGeom>
          <a:solidFill>
            <a:schemeClr val="tx1"/>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id="{68B49165-48C4-908E-0503-E715DE7F826A}"/>
              </a:ext>
            </a:extLst>
          </p:cNvPr>
          <p:cNvSpPr>
            <a:spLocks noChangeAspect="1"/>
          </p:cNvSpPr>
          <p:nvPr/>
        </p:nvSpPr>
        <p:spPr>
          <a:xfrm>
            <a:off x="10073196" y="2742916"/>
            <a:ext cx="108000" cy="108000"/>
          </a:xfrm>
          <a:prstGeom prst="ellipse">
            <a:avLst/>
          </a:prstGeom>
          <a:solidFill>
            <a:schemeClr val="tx1"/>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cxnSp>
        <p:nvCxnSpPr>
          <p:cNvPr id="21" name="Straight Arrow Connector 20">
            <a:extLst>
              <a:ext uri="{FF2B5EF4-FFF2-40B4-BE49-F238E27FC236}">
                <a16:creationId xmlns:a16="http://schemas.microsoft.com/office/drawing/2014/main" id="{9ED4967A-7120-A970-65DA-00D87B7E3BF0}"/>
              </a:ext>
            </a:extLst>
          </p:cNvPr>
          <p:cNvCxnSpPr>
            <a:cxnSpLocks/>
            <a:stCxn id="27" idx="3"/>
          </p:cNvCxnSpPr>
          <p:nvPr/>
        </p:nvCxnSpPr>
        <p:spPr>
          <a:xfrm flipV="1">
            <a:off x="3111665" y="1268667"/>
            <a:ext cx="909408" cy="156712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E27F26F-69EF-25CC-12C6-B0935509F5AF}"/>
              </a:ext>
            </a:extLst>
          </p:cNvPr>
          <p:cNvCxnSpPr>
            <a:cxnSpLocks/>
            <a:stCxn id="26" idx="3"/>
          </p:cNvCxnSpPr>
          <p:nvPr/>
        </p:nvCxnSpPr>
        <p:spPr>
          <a:xfrm flipV="1">
            <a:off x="6618632" y="1268667"/>
            <a:ext cx="907535" cy="15671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D567969-0766-93AB-CBE4-F0011EAFBB74}"/>
              </a:ext>
            </a:extLst>
          </p:cNvPr>
          <p:cNvCxnSpPr>
            <a:cxnSpLocks/>
            <a:stCxn id="25" idx="1"/>
          </p:cNvCxnSpPr>
          <p:nvPr/>
        </p:nvCxnSpPr>
        <p:spPr>
          <a:xfrm flipH="1">
            <a:off x="10148297" y="1577079"/>
            <a:ext cx="766796" cy="120191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367F7D8-F524-66EA-41BB-CBD2404B71B6}"/>
              </a:ext>
            </a:extLst>
          </p:cNvPr>
          <p:cNvSpPr txBox="1"/>
          <p:nvPr/>
        </p:nvSpPr>
        <p:spPr>
          <a:xfrm>
            <a:off x="10915093" y="1284691"/>
            <a:ext cx="1173294" cy="584775"/>
          </a:xfrm>
          <a:prstGeom prst="rect">
            <a:avLst/>
          </a:prstGeom>
          <a:noFill/>
          <a:ln>
            <a:solidFill>
              <a:schemeClr val="tx1"/>
            </a:solidFill>
          </a:ln>
        </p:spPr>
        <p:txBody>
          <a:bodyPr wrap="square" rtlCol="0">
            <a:spAutoFit/>
          </a:bodyPr>
          <a:lstStyle/>
          <a:p>
            <a:pPr algn="ctr"/>
            <a:r>
              <a:rPr lang="en-DE" sz="1600" i="1"/>
              <a:t>Post-Processing</a:t>
            </a:r>
          </a:p>
        </p:txBody>
      </p:sp>
      <p:sp>
        <p:nvSpPr>
          <p:cNvPr id="26" name="TextBox 25">
            <a:extLst>
              <a:ext uri="{FF2B5EF4-FFF2-40B4-BE49-F238E27FC236}">
                <a16:creationId xmlns:a16="http://schemas.microsoft.com/office/drawing/2014/main" id="{BBA36275-0F67-CB66-A550-8DF6B8E0C098}"/>
              </a:ext>
            </a:extLst>
          </p:cNvPr>
          <p:cNvSpPr txBox="1"/>
          <p:nvPr/>
        </p:nvSpPr>
        <p:spPr>
          <a:xfrm>
            <a:off x="5749951" y="2666510"/>
            <a:ext cx="868681" cy="338554"/>
          </a:xfrm>
          <a:prstGeom prst="rect">
            <a:avLst/>
          </a:prstGeom>
          <a:noFill/>
          <a:ln>
            <a:solidFill>
              <a:schemeClr val="tx1"/>
            </a:solidFill>
          </a:ln>
        </p:spPr>
        <p:txBody>
          <a:bodyPr wrap="square" rtlCol="0">
            <a:spAutoFit/>
          </a:bodyPr>
          <a:lstStyle/>
          <a:p>
            <a:pPr algn="ctr"/>
            <a:r>
              <a:rPr lang="en-DE" sz="1600" i="1"/>
              <a:t>Invert</a:t>
            </a:r>
          </a:p>
        </p:txBody>
      </p:sp>
      <p:sp>
        <p:nvSpPr>
          <p:cNvPr id="27" name="TextBox 26">
            <a:extLst>
              <a:ext uri="{FF2B5EF4-FFF2-40B4-BE49-F238E27FC236}">
                <a16:creationId xmlns:a16="http://schemas.microsoft.com/office/drawing/2014/main" id="{FB2C0A73-2875-4C71-65F7-09F0812542D7}"/>
              </a:ext>
            </a:extLst>
          </p:cNvPr>
          <p:cNvSpPr txBox="1"/>
          <p:nvPr/>
        </p:nvSpPr>
        <p:spPr>
          <a:xfrm>
            <a:off x="1199456" y="2420289"/>
            <a:ext cx="1912209" cy="830997"/>
          </a:xfrm>
          <a:prstGeom prst="rect">
            <a:avLst/>
          </a:prstGeom>
          <a:noFill/>
          <a:ln>
            <a:solidFill>
              <a:schemeClr val="tx1"/>
            </a:solidFill>
          </a:ln>
        </p:spPr>
        <p:txBody>
          <a:bodyPr wrap="square" rtlCol="0">
            <a:spAutoFit/>
          </a:bodyPr>
          <a:lstStyle/>
          <a:p>
            <a:pPr algn="ctr"/>
            <a:r>
              <a:rPr lang="en-US" sz="1600" i="1"/>
              <a:t>Element-by-element interpolation for </a:t>
            </a:r>
            <a:r>
              <a:rPr lang="en-US" sz="1600" i="1" err="1"/>
              <a:t>displ</a:t>
            </a:r>
            <a:r>
              <a:rPr lang="en-DE" sz="1600" i="1" err="1"/>
              <a:t>acements</a:t>
            </a:r>
            <a:r>
              <a:rPr lang="en-US" sz="1600" i="1"/>
              <a:t> </a:t>
            </a:r>
          </a:p>
        </p:txBody>
      </p:sp>
      <p:grpSp>
        <p:nvGrpSpPr>
          <p:cNvPr id="4" name="Group 3">
            <a:extLst>
              <a:ext uri="{FF2B5EF4-FFF2-40B4-BE49-F238E27FC236}">
                <a16:creationId xmlns:a16="http://schemas.microsoft.com/office/drawing/2014/main" id="{8C684B92-C611-141C-DE2B-CDE71EDE3904}"/>
              </a:ext>
            </a:extLst>
          </p:cNvPr>
          <p:cNvGrpSpPr/>
          <p:nvPr/>
        </p:nvGrpSpPr>
        <p:grpSpPr>
          <a:xfrm>
            <a:off x="2357289" y="2463005"/>
            <a:ext cx="5652760" cy="3573137"/>
            <a:chOff x="2357289" y="2463005"/>
            <a:chExt cx="5652760" cy="3573137"/>
          </a:xfrm>
        </p:grpSpPr>
        <p:pic>
          <p:nvPicPr>
            <p:cNvPr id="48" name="Picture 47">
              <a:extLst>
                <a:ext uri="{FF2B5EF4-FFF2-40B4-BE49-F238E27FC236}">
                  <a16:creationId xmlns:a16="http://schemas.microsoft.com/office/drawing/2014/main" id="{CD6589C9-77AE-CD19-A959-73200EAD38BC}"/>
                </a:ext>
              </a:extLst>
            </p:cNvPr>
            <p:cNvPicPr>
              <a:picLocks noChangeAspect="1"/>
            </p:cNvPicPr>
            <p:nvPr/>
          </p:nvPicPr>
          <p:blipFill>
            <a:blip r:embed="rId5"/>
            <a:stretch>
              <a:fillRect/>
            </a:stretch>
          </p:blipFill>
          <p:spPr>
            <a:xfrm>
              <a:off x="3471865" y="3195829"/>
              <a:ext cx="3269040" cy="2840313"/>
            </a:xfrm>
            <a:prstGeom prst="rect">
              <a:avLst/>
            </a:prstGeom>
          </p:spPr>
        </p:pic>
        <mc:AlternateContent xmlns:mc="http://schemas.openxmlformats.org/markup-compatibility/2006">
          <mc:Choice xmlns:a14="http://schemas.microsoft.com/office/drawing/2010/main" Requires="a14">
            <p:sp>
              <p:nvSpPr>
                <p:cNvPr id="52" name="TextBox 51">
                  <a:extLst>
                    <a:ext uri="{FF2B5EF4-FFF2-40B4-BE49-F238E27FC236}">
                      <a16:creationId xmlns:a16="http://schemas.microsoft.com/office/drawing/2014/main" id="{B68291DE-D365-1B00-C571-8F8BFBAC9DF3}"/>
                    </a:ext>
                  </a:extLst>
                </p:cNvPr>
                <p:cNvSpPr txBox="1"/>
                <p:nvPr/>
              </p:nvSpPr>
              <p:spPr>
                <a:xfrm>
                  <a:off x="2357289" y="3651656"/>
                  <a:ext cx="1366918" cy="69724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800" i="1" u="none" strike="noStrike" kern="0" cap="none" spc="0" normalizeH="0" baseline="0" noProof="0" smtClean="0">
                                <a:ln>
                                  <a:noFill/>
                                </a:ln>
                                <a:solidFill>
                                  <a:srgbClr val="FF0000"/>
                                </a:solidFill>
                                <a:effectLst/>
                                <a:uLnTx/>
                                <a:uFillTx/>
                                <a:latin typeface="Cambria Math" panose="02040503050406030204" pitchFamily="18" charset="0"/>
                              </a:rPr>
                            </m:ctrlPr>
                          </m:sSubPr>
                          <m:e>
                            <m:r>
                              <a:rPr kumimoji="0" lang="en-DE" sz="1800" b="0" i="1" u="none" strike="noStrike" kern="0" cap="none" spc="0" normalizeH="0" baseline="0" noProof="0" smtClean="0">
                                <a:ln>
                                  <a:noFill/>
                                </a:ln>
                                <a:solidFill>
                                  <a:srgbClr val="FF0000"/>
                                </a:solidFill>
                                <a:effectLst/>
                                <a:uLnTx/>
                                <a:uFillTx/>
                                <a:latin typeface="Cambria Math" panose="02040503050406030204" pitchFamily="18" charset="0"/>
                              </a:rPr>
                              <m:t>𝑢</m:t>
                            </m:r>
                          </m:e>
                          <m:sub>
                            <m:r>
                              <a:rPr kumimoji="0" lang="en-DE" sz="1800" b="0" i="1" u="none" strike="noStrike" kern="0" cap="none" spc="0" normalizeH="0" baseline="0" noProof="0" smtClean="0">
                                <a:ln>
                                  <a:noFill/>
                                </a:ln>
                                <a:solidFill>
                                  <a:srgbClr val="FF0000"/>
                                </a:solidFill>
                                <a:effectLst/>
                                <a:uLnTx/>
                                <a:uFillTx/>
                                <a:latin typeface="Cambria Math" panose="02040503050406030204" pitchFamily="18" charset="0"/>
                              </a:rPr>
                              <m:t>𝑦</m:t>
                            </m:r>
                          </m:sub>
                        </m:sSub>
                        <m:d>
                          <m:dPr>
                            <m:ctrlPr>
                              <a:rPr kumimoji="0" lang="en-DE" sz="1800" i="1" u="none" strike="noStrike" kern="0" cap="none" spc="0" normalizeH="0" baseline="0" noProof="0" smtClean="0">
                                <a:ln>
                                  <a:noFill/>
                                </a:ln>
                                <a:solidFill>
                                  <a:srgbClr val="FF0000"/>
                                </a:solidFill>
                                <a:effectLst/>
                                <a:uLnTx/>
                                <a:uFillTx/>
                                <a:latin typeface="Cambria Math" panose="02040503050406030204" pitchFamily="18" charset="0"/>
                              </a:rPr>
                            </m:ctrlPr>
                          </m:dPr>
                          <m:e>
                            <m:r>
                              <a:rPr kumimoji="0" lang="en-DE" sz="1800" b="0" i="1" u="none" strike="noStrike" kern="0" cap="none" spc="0" normalizeH="0" baseline="0" noProof="0" smtClean="0">
                                <a:ln>
                                  <a:noFill/>
                                </a:ln>
                                <a:solidFill>
                                  <a:srgbClr val="FF0000"/>
                                </a:solidFill>
                                <a:effectLst/>
                                <a:uLnTx/>
                                <a:uFillTx/>
                                <a:latin typeface="Cambria Math" panose="02040503050406030204" pitchFamily="18" charset="0"/>
                              </a:rPr>
                              <m:t>1</m:t>
                            </m:r>
                            <m:r>
                              <a:rPr kumimoji="0" lang="en-DE" sz="1800" b="0" i="1" u="none" strike="noStrike" kern="0" cap="none" spc="0" normalizeH="0" baseline="0" noProof="0" smtClean="0">
                                <a:ln>
                                  <a:noFill/>
                                </a:ln>
                                <a:solidFill>
                                  <a:srgbClr val="FF0000"/>
                                </a:solidFill>
                                <a:effectLst/>
                                <a:uLnTx/>
                                <a:uFillTx/>
                                <a:latin typeface="Cambria Math" panose="02040503050406030204" pitchFamily="18" charset="0"/>
                              </a:rPr>
                              <m:t>,</m:t>
                            </m:r>
                            <m:r>
                              <a:rPr kumimoji="0" lang="en-DE" sz="1800" b="0" i="1" u="none" strike="noStrike" kern="0" cap="none" spc="0" normalizeH="0" baseline="0" noProof="0" smtClean="0">
                                <a:ln>
                                  <a:noFill/>
                                </a:ln>
                                <a:solidFill>
                                  <a:srgbClr val="FF0000"/>
                                </a:solidFill>
                                <a:effectLst/>
                                <a:uLnTx/>
                                <a:uFillTx/>
                                <a:latin typeface="Cambria Math" panose="02040503050406030204" pitchFamily="18" charset="0"/>
                              </a:rPr>
                              <m:t>1</m:t>
                            </m:r>
                          </m:e>
                        </m:d>
                      </m:oMath>
                    </m:oMathPara>
                  </a14:m>
                  <a:endParaRPr kumimoji="0" lang="en-DE" sz="1800" i="0" u="none" strike="noStrike" kern="0" cap="none" spc="0" normalizeH="0" baseline="0" noProof="0">
                    <a:ln>
                      <a:noFill/>
                    </a:ln>
                    <a:solidFill>
                      <a:srgbClr val="FF0000"/>
                    </a:solidFill>
                    <a:effectLst/>
                    <a:uLnTx/>
                    <a:uFillTx/>
                    <a:latin typeface="Calibri" panose="020F0502020204030204"/>
                  </a:endParaRPr>
                </a:p>
                <a:p>
                  <a:pPr lvl="0" algn="ctr">
                    <a:defRPr/>
                  </a:pPr>
                  <a14:m>
                    <m:oMathPara xmlns:m="http://schemas.openxmlformats.org/officeDocument/2006/math">
                      <m:oMathParaPr>
                        <m:jc m:val="centerGroup"/>
                      </m:oMathParaPr>
                      <m:oMath xmlns:m="http://schemas.openxmlformats.org/officeDocument/2006/math">
                        <m:sSub>
                          <m:sSubPr>
                            <m:ctrlPr>
                              <a:rPr lang="en-US" i="1" kern="0">
                                <a:solidFill>
                                  <a:srgbClr val="FF0000"/>
                                </a:solidFill>
                                <a:latin typeface="Cambria Math" panose="02040503050406030204" pitchFamily="18" charset="0"/>
                              </a:rPr>
                            </m:ctrlPr>
                          </m:sSubPr>
                          <m:e>
                            <m:r>
                              <a:rPr lang="en-DE" b="0" i="1" kern="0" smtClean="0">
                                <a:solidFill>
                                  <a:srgbClr val="FF0000"/>
                                </a:solidFill>
                                <a:latin typeface="Cambria Math" panose="02040503050406030204" pitchFamily="18" charset="0"/>
                                <a:ea typeface="Cambria Math" panose="02040503050406030204" pitchFamily="18" charset="0"/>
                              </a:rPr>
                              <m:t>𝜎</m:t>
                            </m:r>
                          </m:e>
                          <m:sub>
                            <m:r>
                              <a:rPr lang="en-DE" b="0" i="1" kern="0">
                                <a:solidFill>
                                  <a:srgbClr val="FF0000"/>
                                </a:solidFill>
                                <a:latin typeface="Cambria Math" panose="02040503050406030204" pitchFamily="18" charset="0"/>
                              </a:rPr>
                              <m:t>𝑦</m:t>
                            </m:r>
                            <m:r>
                              <a:rPr lang="en-DE" b="0" i="1" kern="0" smtClean="0">
                                <a:solidFill>
                                  <a:srgbClr val="FF0000"/>
                                </a:solidFill>
                                <a:latin typeface="Cambria Math" panose="02040503050406030204" pitchFamily="18" charset="0"/>
                              </a:rPr>
                              <m:t>𝑦</m:t>
                            </m:r>
                          </m:sub>
                        </m:sSub>
                        <m:d>
                          <m:dPr>
                            <m:ctrlPr>
                              <a:rPr lang="en-DE" i="1" kern="0">
                                <a:solidFill>
                                  <a:srgbClr val="FF0000"/>
                                </a:solidFill>
                                <a:latin typeface="Cambria Math" panose="02040503050406030204" pitchFamily="18" charset="0"/>
                              </a:rPr>
                            </m:ctrlPr>
                          </m:dPr>
                          <m:e>
                            <m:r>
                              <a:rPr lang="en-DE" b="0" i="1" kern="0" smtClean="0">
                                <a:solidFill>
                                  <a:srgbClr val="FF0000"/>
                                </a:solidFill>
                                <a:latin typeface="Cambria Math" panose="02040503050406030204" pitchFamily="18" charset="0"/>
                              </a:rPr>
                              <m:t>1</m:t>
                            </m:r>
                            <m:r>
                              <a:rPr lang="en-DE" b="0" i="1" kern="0">
                                <a:solidFill>
                                  <a:srgbClr val="FF0000"/>
                                </a:solidFill>
                                <a:latin typeface="Cambria Math" panose="02040503050406030204" pitchFamily="18" charset="0"/>
                              </a:rPr>
                              <m:t>,</m:t>
                            </m:r>
                            <m:r>
                              <a:rPr lang="en-DE" b="0" i="1" kern="0" smtClean="0">
                                <a:solidFill>
                                  <a:srgbClr val="FF0000"/>
                                </a:solidFill>
                                <a:latin typeface="Cambria Math" panose="02040503050406030204" pitchFamily="18" charset="0"/>
                              </a:rPr>
                              <m:t>1</m:t>
                            </m:r>
                          </m:e>
                        </m:d>
                      </m:oMath>
                    </m:oMathPara>
                  </a14:m>
                  <a:endParaRPr kumimoji="0" lang="en-US" sz="1800" i="0" u="none" strike="noStrike" kern="0" cap="none" spc="0" normalizeH="0" baseline="0" noProof="0">
                    <a:ln>
                      <a:noFill/>
                    </a:ln>
                    <a:solidFill>
                      <a:srgbClr val="FF0000"/>
                    </a:solidFill>
                    <a:effectLst/>
                    <a:uLnTx/>
                    <a:uFillTx/>
                    <a:latin typeface="Calibri" panose="020F0502020204030204"/>
                  </a:endParaRPr>
                </a:p>
              </p:txBody>
            </p:sp>
          </mc:Choice>
          <mc:Fallback>
            <p:sp>
              <p:nvSpPr>
                <p:cNvPr id="52" name="TextBox 51">
                  <a:extLst>
                    <a:ext uri="{FF2B5EF4-FFF2-40B4-BE49-F238E27FC236}">
                      <a16:creationId xmlns:a16="http://schemas.microsoft.com/office/drawing/2014/main" id="{B68291DE-D365-1B00-C571-8F8BFBAC9DF3}"/>
                    </a:ext>
                  </a:extLst>
                </p:cNvPr>
                <p:cNvSpPr txBox="1">
                  <a:spLocks noRot="1" noChangeAspect="1" noMove="1" noResize="1" noEditPoints="1" noAdjustHandles="1" noChangeArrowheads="1" noChangeShapeType="1" noTextEdit="1"/>
                </p:cNvSpPr>
                <p:nvPr/>
              </p:nvSpPr>
              <p:spPr>
                <a:xfrm>
                  <a:off x="2357289" y="3651656"/>
                  <a:ext cx="1366918" cy="69724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3" name="TextBox 52">
                  <a:extLst>
                    <a:ext uri="{FF2B5EF4-FFF2-40B4-BE49-F238E27FC236}">
                      <a16:creationId xmlns:a16="http://schemas.microsoft.com/office/drawing/2014/main" id="{D475E638-5529-3C53-444B-2B865ADBDFA0}"/>
                    </a:ext>
                  </a:extLst>
                </p:cNvPr>
                <p:cNvSpPr txBox="1"/>
                <p:nvPr/>
              </p:nvSpPr>
              <p:spPr>
                <a:xfrm>
                  <a:off x="5845206" y="5338900"/>
                  <a:ext cx="1366918" cy="69724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800" i="1" u="none" strike="noStrike" kern="0" cap="none" spc="0" normalizeH="0" baseline="0" noProof="0" smtClean="0">
                                <a:ln>
                                  <a:noFill/>
                                </a:ln>
                                <a:solidFill>
                                  <a:srgbClr val="0070C0"/>
                                </a:solidFill>
                                <a:effectLst/>
                                <a:uLnTx/>
                                <a:uFillTx/>
                                <a:latin typeface="Cambria Math" panose="02040503050406030204" pitchFamily="18" charset="0"/>
                              </a:rPr>
                            </m:ctrlPr>
                          </m:sSubPr>
                          <m:e>
                            <m:r>
                              <a:rPr kumimoji="0" lang="en-DE" sz="1800" b="0" i="1" u="none" strike="noStrike" kern="0" cap="none" spc="0" normalizeH="0" baseline="0" noProof="0" smtClean="0">
                                <a:ln>
                                  <a:noFill/>
                                </a:ln>
                                <a:solidFill>
                                  <a:srgbClr val="0070C0"/>
                                </a:solidFill>
                                <a:effectLst/>
                                <a:uLnTx/>
                                <a:uFillTx/>
                                <a:latin typeface="Cambria Math" panose="02040503050406030204" pitchFamily="18" charset="0"/>
                              </a:rPr>
                              <m:t>𝑢</m:t>
                            </m:r>
                          </m:e>
                          <m:sub>
                            <m:r>
                              <a:rPr kumimoji="0" lang="en-DE" sz="1800" b="0" i="1" u="none" strike="noStrike" kern="0" cap="none" spc="0" normalizeH="0" baseline="0" noProof="0" smtClean="0">
                                <a:ln>
                                  <a:noFill/>
                                </a:ln>
                                <a:solidFill>
                                  <a:srgbClr val="0070C0"/>
                                </a:solidFill>
                                <a:effectLst/>
                                <a:uLnTx/>
                                <a:uFillTx/>
                                <a:latin typeface="Cambria Math" panose="02040503050406030204" pitchFamily="18" charset="0"/>
                              </a:rPr>
                              <m:t>𝑦</m:t>
                            </m:r>
                          </m:sub>
                        </m:sSub>
                        <m:d>
                          <m:dPr>
                            <m:ctrlPr>
                              <a:rPr kumimoji="0" lang="en-DE" sz="1800" i="1" u="none" strike="noStrike" kern="0" cap="none" spc="0" normalizeH="0" baseline="0" noProof="0" smtClean="0">
                                <a:ln>
                                  <a:noFill/>
                                </a:ln>
                                <a:solidFill>
                                  <a:srgbClr val="0070C0"/>
                                </a:solidFill>
                                <a:effectLst/>
                                <a:uLnTx/>
                                <a:uFillTx/>
                                <a:latin typeface="Cambria Math" panose="02040503050406030204" pitchFamily="18" charset="0"/>
                              </a:rPr>
                            </m:ctrlPr>
                          </m:dPr>
                          <m:e>
                            <m:r>
                              <a:rPr kumimoji="0" lang="en-DE" sz="1800" b="0" i="1" u="none" strike="noStrike" kern="0" cap="none" spc="0" normalizeH="0" baseline="0" noProof="0" smtClean="0">
                                <a:ln>
                                  <a:noFill/>
                                </a:ln>
                                <a:solidFill>
                                  <a:srgbClr val="0070C0"/>
                                </a:solidFill>
                                <a:effectLst/>
                                <a:uLnTx/>
                                <a:uFillTx/>
                                <a:latin typeface="Cambria Math" panose="02040503050406030204" pitchFamily="18" charset="0"/>
                              </a:rPr>
                              <m:t>2</m:t>
                            </m:r>
                            <m:r>
                              <a:rPr kumimoji="0" lang="en-DE" sz="1800" b="0" i="1" u="none" strike="noStrike" kern="0" cap="none" spc="0" normalizeH="0" baseline="0" noProof="0" smtClean="0">
                                <a:ln>
                                  <a:noFill/>
                                </a:ln>
                                <a:solidFill>
                                  <a:srgbClr val="0070C0"/>
                                </a:solidFill>
                                <a:effectLst/>
                                <a:uLnTx/>
                                <a:uFillTx/>
                                <a:latin typeface="Cambria Math" panose="02040503050406030204" pitchFamily="18" charset="0"/>
                              </a:rPr>
                              <m:t>,</m:t>
                            </m:r>
                            <m:r>
                              <a:rPr kumimoji="0" lang="en-DE" sz="1800" b="0" i="1" u="none" strike="noStrike" kern="0" cap="none" spc="0" normalizeH="0" baseline="0" noProof="0" smtClean="0">
                                <a:ln>
                                  <a:noFill/>
                                </a:ln>
                                <a:solidFill>
                                  <a:srgbClr val="0070C0"/>
                                </a:solidFill>
                                <a:effectLst/>
                                <a:uLnTx/>
                                <a:uFillTx/>
                                <a:latin typeface="Cambria Math" panose="02040503050406030204" pitchFamily="18" charset="0"/>
                              </a:rPr>
                              <m:t>1</m:t>
                            </m:r>
                          </m:e>
                        </m:d>
                      </m:oMath>
                    </m:oMathPara>
                  </a14:m>
                  <a:endParaRPr kumimoji="0" lang="en-DE" sz="1800" i="0" u="none" strike="noStrike" kern="0" cap="none" spc="0" normalizeH="0" baseline="0" noProof="0">
                    <a:ln>
                      <a:noFill/>
                    </a:ln>
                    <a:solidFill>
                      <a:srgbClr val="0070C0"/>
                    </a:solidFill>
                    <a:effectLst/>
                    <a:uLnTx/>
                    <a:uFillTx/>
                    <a:latin typeface="Calibri" panose="020F0502020204030204"/>
                  </a:endParaRPr>
                </a:p>
                <a:p>
                  <a:pPr lvl="0" algn="ctr">
                    <a:defRPr/>
                  </a:pPr>
                  <a14:m>
                    <m:oMathPara xmlns:m="http://schemas.openxmlformats.org/officeDocument/2006/math">
                      <m:oMathParaPr>
                        <m:jc m:val="centerGroup"/>
                      </m:oMathParaPr>
                      <m:oMath xmlns:m="http://schemas.openxmlformats.org/officeDocument/2006/math">
                        <m:sSub>
                          <m:sSubPr>
                            <m:ctrlPr>
                              <a:rPr lang="en-US" i="1" kern="0">
                                <a:solidFill>
                                  <a:srgbClr val="0070C0"/>
                                </a:solidFill>
                                <a:latin typeface="Cambria Math" panose="02040503050406030204" pitchFamily="18" charset="0"/>
                              </a:rPr>
                            </m:ctrlPr>
                          </m:sSubPr>
                          <m:e>
                            <m:r>
                              <a:rPr lang="en-DE" b="0" i="1" kern="0" smtClean="0">
                                <a:solidFill>
                                  <a:srgbClr val="0070C0"/>
                                </a:solidFill>
                                <a:latin typeface="Cambria Math" panose="02040503050406030204" pitchFamily="18" charset="0"/>
                                <a:ea typeface="Cambria Math" panose="02040503050406030204" pitchFamily="18" charset="0"/>
                              </a:rPr>
                              <m:t>𝜎</m:t>
                            </m:r>
                          </m:e>
                          <m:sub>
                            <m:r>
                              <a:rPr lang="en-DE" b="0" i="1" kern="0">
                                <a:solidFill>
                                  <a:srgbClr val="0070C0"/>
                                </a:solidFill>
                                <a:latin typeface="Cambria Math" panose="02040503050406030204" pitchFamily="18" charset="0"/>
                              </a:rPr>
                              <m:t>𝑦</m:t>
                            </m:r>
                            <m:r>
                              <a:rPr lang="en-DE" b="0" i="1" kern="0" smtClean="0">
                                <a:solidFill>
                                  <a:srgbClr val="0070C0"/>
                                </a:solidFill>
                                <a:latin typeface="Cambria Math" panose="02040503050406030204" pitchFamily="18" charset="0"/>
                              </a:rPr>
                              <m:t>𝑦</m:t>
                            </m:r>
                          </m:sub>
                        </m:sSub>
                        <m:d>
                          <m:dPr>
                            <m:ctrlPr>
                              <a:rPr lang="en-DE" i="1" kern="0">
                                <a:solidFill>
                                  <a:srgbClr val="0070C0"/>
                                </a:solidFill>
                                <a:latin typeface="Cambria Math" panose="02040503050406030204" pitchFamily="18" charset="0"/>
                              </a:rPr>
                            </m:ctrlPr>
                          </m:dPr>
                          <m:e>
                            <m:r>
                              <a:rPr lang="en-DE" b="0" i="1" kern="0" smtClean="0">
                                <a:solidFill>
                                  <a:srgbClr val="0070C0"/>
                                </a:solidFill>
                                <a:latin typeface="Cambria Math" panose="02040503050406030204" pitchFamily="18" charset="0"/>
                              </a:rPr>
                              <m:t>2</m:t>
                            </m:r>
                            <m:r>
                              <a:rPr lang="en-DE" b="0" i="1" kern="0">
                                <a:solidFill>
                                  <a:srgbClr val="0070C0"/>
                                </a:solidFill>
                                <a:latin typeface="Cambria Math" panose="02040503050406030204" pitchFamily="18" charset="0"/>
                              </a:rPr>
                              <m:t>,</m:t>
                            </m:r>
                            <m:r>
                              <a:rPr lang="en-DE" b="0" i="1" kern="0" smtClean="0">
                                <a:solidFill>
                                  <a:srgbClr val="0070C0"/>
                                </a:solidFill>
                                <a:latin typeface="Cambria Math" panose="02040503050406030204" pitchFamily="18" charset="0"/>
                              </a:rPr>
                              <m:t>1</m:t>
                            </m:r>
                          </m:e>
                        </m:d>
                      </m:oMath>
                    </m:oMathPara>
                  </a14:m>
                  <a:endParaRPr kumimoji="0" lang="en-US" sz="1800" i="0" u="none" strike="noStrike" kern="0" cap="none" spc="0" normalizeH="0" baseline="0" noProof="0">
                    <a:ln>
                      <a:noFill/>
                    </a:ln>
                    <a:solidFill>
                      <a:srgbClr val="0070C0"/>
                    </a:solidFill>
                    <a:effectLst/>
                    <a:uLnTx/>
                    <a:uFillTx/>
                    <a:latin typeface="Calibri" panose="020F0502020204030204"/>
                  </a:endParaRPr>
                </a:p>
              </p:txBody>
            </p:sp>
          </mc:Choice>
          <mc:Fallback>
            <p:sp>
              <p:nvSpPr>
                <p:cNvPr id="53" name="TextBox 52">
                  <a:extLst>
                    <a:ext uri="{FF2B5EF4-FFF2-40B4-BE49-F238E27FC236}">
                      <a16:creationId xmlns:a16="http://schemas.microsoft.com/office/drawing/2014/main" id="{D475E638-5529-3C53-444B-2B865ADBDFA0}"/>
                    </a:ext>
                  </a:extLst>
                </p:cNvPr>
                <p:cNvSpPr txBox="1">
                  <a:spLocks noRot="1" noChangeAspect="1" noMove="1" noResize="1" noEditPoints="1" noAdjustHandles="1" noChangeArrowheads="1" noChangeShapeType="1" noTextEdit="1"/>
                </p:cNvSpPr>
                <p:nvPr/>
              </p:nvSpPr>
              <p:spPr>
                <a:xfrm>
                  <a:off x="5845206" y="5338900"/>
                  <a:ext cx="1366918" cy="69724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4" name="TextBox 53">
                  <a:extLst>
                    <a:ext uri="{FF2B5EF4-FFF2-40B4-BE49-F238E27FC236}">
                      <a16:creationId xmlns:a16="http://schemas.microsoft.com/office/drawing/2014/main" id="{140AF595-B306-B717-6754-647FE5BC61A6}"/>
                    </a:ext>
                  </a:extLst>
                </p:cNvPr>
                <p:cNvSpPr txBox="1"/>
                <p:nvPr/>
              </p:nvSpPr>
              <p:spPr>
                <a:xfrm>
                  <a:off x="6643131" y="3470078"/>
                  <a:ext cx="1366918" cy="69724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800" i="1" u="none" strike="noStrike" kern="0" cap="none" spc="0" normalizeH="0" baseline="0" noProof="0" smtClean="0">
                                <a:ln>
                                  <a:noFill/>
                                </a:ln>
                                <a:solidFill>
                                  <a:srgbClr val="00B050"/>
                                </a:solidFill>
                                <a:effectLst/>
                                <a:uLnTx/>
                                <a:uFillTx/>
                                <a:latin typeface="Cambria Math" panose="02040503050406030204" pitchFamily="18" charset="0"/>
                              </a:rPr>
                            </m:ctrlPr>
                          </m:sSubPr>
                          <m:e>
                            <m:r>
                              <a:rPr kumimoji="0" lang="en-DE" sz="1800" b="0" i="1" u="none" strike="noStrike" kern="0" cap="none" spc="0" normalizeH="0" baseline="0" noProof="0" smtClean="0">
                                <a:ln>
                                  <a:noFill/>
                                </a:ln>
                                <a:solidFill>
                                  <a:srgbClr val="00B050"/>
                                </a:solidFill>
                                <a:effectLst/>
                                <a:uLnTx/>
                                <a:uFillTx/>
                                <a:latin typeface="Cambria Math" panose="02040503050406030204" pitchFamily="18" charset="0"/>
                              </a:rPr>
                              <m:t>𝑢</m:t>
                            </m:r>
                          </m:e>
                          <m:sub>
                            <m:r>
                              <a:rPr kumimoji="0" lang="en-DE" sz="1800" b="0" i="1" u="none" strike="noStrike" kern="0" cap="none" spc="0" normalizeH="0" baseline="0" noProof="0" smtClean="0">
                                <a:ln>
                                  <a:noFill/>
                                </a:ln>
                                <a:solidFill>
                                  <a:srgbClr val="00B050"/>
                                </a:solidFill>
                                <a:effectLst/>
                                <a:uLnTx/>
                                <a:uFillTx/>
                                <a:latin typeface="Cambria Math" panose="02040503050406030204" pitchFamily="18" charset="0"/>
                              </a:rPr>
                              <m:t>𝑦</m:t>
                            </m:r>
                          </m:sub>
                        </m:sSub>
                        <m:d>
                          <m:dPr>
                            <m:ctrlPr>
                              <a:rPr kumimoji="0" lang="en-DE" sz="1800" i="1" u="none" strike="noStrike" kern="0" cap="none" spc="0" normalizeH="0" baseline="0" noProof="0" smtClean="0">
                                <a:ln>
                                  <a:noFill/>
                                </a:ln>
                                <a:solidFill>
                                  <a:srgbClr val="00B050"/>
                                </a:solidFill>
                                <a:effectLst/>
                                <a:uLnTx/>
                                <a:uFillTx/>
                                <a:latin typeface="Cambria Math" panose="02040503050406030204" pitchFamily="18" charset="0"/>
                              </a:rPr>
                            </m:ctrlPr>
                          </m:dPr>
                          <m:e>
                            <m:r>
                              <a:rPr kumimoji="0" lang="en-DE" sz="1800" b="0" i="1" u="none" strike="noStrike" kern="0" cap="none" spc="0" normalizeH="0" baseline="0" noProof="0" smtClean="0">
                                <a:ln>
                                  <a:noFill/>
                                </a:ln>
                                <a:solidFill>
                                  <a:srgbClr val="00B050"/>
                                </a:solidFill>
                                <a:effectLst/>
                                <a:uLnTx/>
                                <a:uFillTx/>
                                <a:latin typeface="Cambria Math" panose="02040503050406030204" pitchFamily="18" charset="0"/>
                              </a:rPr>
                              <m:t>2</m:t>
                            </m:r>
                            <m:r>
                              <a:rPr kumimoji="0" lang="en-DE" sz="1800" b="0" i="1" u="none" strike="noStrike" kern="0" cap="none" spc="0" normalizeH="0" baseline="0" noProof="0" smtClean="0">
                                <a:ln>
                                  <a:noFill/>
                                </a:ln>
                                <a:solidFill>
                                  <a:srgbClr val="00B050"/>
                                </a:solidFill>
                                <a:effectLst/>
                                <a:uLnTx/>
                                <a:uFillTx/>
                                <a:latin typeface="Cambria Math" panose="02040503050406030204" pitchFamily="18" charset="0"/>
                              </a:rPr>
                              <m:t>,</m:t>
                            </m:r>
                            <m:r>
                              <a:rPr kumimoji="0" lang="en-DE" sz="1800" b="0" i="1" u="none" strike="noStrike" kern="0" cap="none" spc="0" normalizeH="0" baseline="0" noProof="0" smtClean="0">
                                <a:ln>
                                  <a:noFill/>
                                </a:ln>
                                <a:solidFill>
                                  <a:srgbClr val="00B050"/>
                                </a:solidFill>
                                <a:effectLst/>
                                <a:uLnTx/>
                                <a:uFillTx/>
                                <a:latin typeface="Cambria Math" panose="02040503050406030204" pitchFamily="18" charset="0"/>
                              </a:rPr>
                              <m:t>2</m:t>
                            </m:r>
                          </m:e>
                        </m:d>
                      </m:oMath>
                    </m:oMathPara>
                  </a14:m>
                  <a:endParaRPr kumimoji="0" lang="en-DE" sz="1800" i="0" u="none" strike="noStrike" kern="0" cap="none" spc="0" normalizeH="0" baseline="0" noProof="0">
                    <a:ln>
                      <a:noFill/>
                    </a:ln>
                    <a:solidFill>
                      <a:srgbClr val="00B050"/>
                    </a:solidFill>
                    <a:effectLst/>
                    <a:uLnTx/>
                    <a:uFillTx/>
                    <a:latin typeface="Calibri" panose="020F0502020204030204"/>
                  </a:endParaRPr>
                </a:p>
                <a:p>
                  <a:pPr lvl="0" algn="ctr">
                    <a:defRPr/>
                  </a:pPr>
                  <a14:m>
                    <m:oMathPara xmlns:m="http://schemas.openxmlformats.org/officeDocument/2006/math">
                      <m:oMathParaPr>
                        <m:jc m:val="centerGroup"/>
                      </m:oMathParaPr>
                      <m:oMath xmlns:m="http://schemas.openxmlformats.org/officeDocument/2006/math">
                        <m:sSub>
                          <m:sSubPr>
                            <m:ctrlPr>
                              <a:rPr lang="en-US" i="1" kern="0">
                                <a:solidFill>
                                  <a:srgbClr val="00B050"/>
                                </a:solidFill>
                                <a:latin typeface="Cambria Math" panose="02040503050406030204" pitchFamily="18" charset="0"/>
                              </a:rPr>
                            </m:ctrlPr>
                          </m:sSubPr>
                          <m:e>
                            <m:r>
                              <a:rPr lang="en-DE" b="0" i="1" kern="0" smtClean="0">
                                <a:solidFill>
                                  <a:srgbClr val="00B050"/>
                                </a:solidFill>
                                <a:latin typeface="Cambria Math" panose="02040503050406030204" pitchFamily="18" charset="0"/>
                                <a:ea typeface="Cambria Math" panose="02040503050406030204" pitchFamily="18" charset="0"/>
                              </a:rPr>
                              <m:t>𝜎</m:t>
                            </m:r>
                          </m:e>
                          <m:sub>
                            <m:r>
                              <a:rPr lang="en-DE" b="0" i="1" kern="0">
                                <a:solidFill>
                                  <a:srgbClr val="00B050"/>
                                </a:solidFill>
                                <a:latin typeface="Cambria Math" panose="02040503050406030204" pitchFamily="18" charset="0"/>
                              </a:rPr>
                              <m:t>𝑦</m:t>
                            </m:r>
                            <m:r>
                              <a:rPr lang="en-DE" b="0" i="1" kern="0" smtClean="0">
                                <a:solidFill>
                                  <a:srgbClr val="00B050"/>
                                </a:solidFill>
                                <a:latin typeface="Cambria Math" panose="02040503050406030204" pitchFamily="18" charset="0"/>
                              </a:rPr>
                              <m:t>𝑦</m:t>
                            </m:r>
                          </m:sub>
                        </m:sSub>
                        <m:d>
                          <m:dPr>
                            <m:ctrlPr>
                              <a:rPr lang="en-DE" i="1" kern="0">
                                <a:solidFill>
                                  <a:srgbClr val="00B050"/>
                                </a:solidFill>
                                <a:latin typeface="Cambria Math" panose="02040503050406030204" pitchFamily="18" charset="0"/>
                              </a:rPr>
                            </m:ctrlPr>
                          </m:dPr>
                          <m:e>
                            <m:r>
                              <a:rPr lang="en-DE" b="0" i="1" kern="0" smtClean="0">
                                <a:solidFill>
                                  <a:srgbClr val="00B050"/>
                                </a:solidFill>
                                <a:latin typeface="Cambria Math" panose="02040503050406030204" pitchFamily="18" charset="0"/>
                              </a:rPr>
                              <m:t>2</m:t>
                            </m:r>
                            <m:r>
                              <a:rPr lang="en-DE" b="0" i="1" kern="0">
                                <a:solidFill>
                                  <a:srgbClr val="00B050"/>
                                </a:solidFill>
                                <a:latin typeface="Cambria Math" panose="02040503050406030204" pitchFamily="18" charset="0"/>
                              </a:rPr>
                              <m:t>,</m:t>
                            </m:r>
                            <m:r>
                              <a:rPr lang="en-DE" b="0" i="1" kern="0" smtClean="0">
                                <a:solidFill>
                                  <a:srgbClr val="00B050"/>
                                </a:solidFill>
                                <a:latin typeface="Cambria Math" panose="02040503050406030204" pitchFamily="18" charset="0"/>
                              </a:rPr>
                              <m:t>2</m:t>
                            </m:r>
                          </m:e>
                        </m:d>
                      </m:oMath>
                    </m:oMathPara>
                  </a14:m>
                  <a:endParaRPr kumimoji="0" lang="en-US" sz="1800" i="0" u="none" strike="noStrike" kern="0" cap="none" spc="0" normalizeH="0" baseline="0" noProof="0">
                    <a:ln>
                      <a:noFill/>
                    </a:ln>
                    <a:solidFill>
                      <a:srgbClr val="00B050"/>
                    </a:solidFill>
                    <a:effectLst/>
                    <a:uLnTx/>
                    <a:uFillTx/>
                    <a:latin typeface="Calibri" panose="020F0502020204030204"/>
                  </a:endParaRPr>
                </a:p>
              </p:txBody>
            </p:sp>
          </mc:Choice>
          <mc:Fallback>
            <p:sp>
              <p:nvSpPr>
                <p:cNvPr id="54" name="TextBox 53">
                  <a:extLst>
                    <a:ext uri="{FF2B5EF4-FFF2-40B4-BE49-F238E27FC236}">
                      <a16:creationId xmlns:a16="http://schemas.microsoft.com/office/drawing/2014/main" id="{140AF595-B306-B717-6754-647FE5BC61A6}"/>
                    </a:ext>
                  </a:extLst>
                </p:cNvPr>
                <p:cNvSpPr txBox="1">
                  <a:spLocks noRot="1" noChangeAspect="1" noMove="1" noResize="1" noEditPoints="1" noAdjustHandles="1" noChangeArrowheads="1" noChangeShapeType="1" noTextEdit="1"/>
                </p:cNvSpPr>
                <p:nvPr/>
              </p:nvSpPr>
              <p:spPr>
                <a:xfrm>
                  <a:off x="6643131" y="3470078"/>
                  <a:ext cx="1366918" cy="69724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5" name="TextBox 54">
                  <a:extLst>
                    <a:ext uri="{FF2B5EF4-FFF2-40B4-BE49-F238E27FC236}">
                      <a16:creationId xmlns:a16="http://schemas.microsoft.com/office/drawing/2014/main" id="{C005141F-D4A1-3A6F-D080-D8A634616EA3}"/>
                    </a:ext>
                  </a:extLst>
                </p:cNvPr>
                <p:cNvSpPr txBox="1"/>
                <p:nvPr/>
              </p:nvSpPr>
              <p:spPr>
                <a:xfrm>
                  <a:off x="3970907" y="2463005"/>
                  <a:ext cx="1366918" cy="69724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800" i="1" u="none" strike="noStrike" kern="0" cap="none" spc="0" normalizeH="0" baseline="0" noProof="0" smtClean="0">
                                <a:ln>
                                  <a:noFill/>
                                </a:ln>
                                <a:solidFill>
                                  <a:srgbClr val="FFC000"/>
                                </a:solidFill>
                                <a:effectLst/>
                                <a:uLnTx/>
                                <a:uFillTx/>
                                <a:latin typeface="Cambria Math" panose="02040503050406030204" pitchFamily="18" charset="0"/>
                              </a:rPr>
                            </m:ctrlPr>
                          </m:sSubPr>
                          <m:e>
                            <m:r>
                              <a:rPr kumimoji="0" lang="en-DE" sz="1800" b="0" i="1" u="none" strike="noStrike" kern="0" cap="none" spc="0" normalizeH="0" baseline="0" noProof="0" smtClean="0">
                                <a:ln>
                                  <a:noFill/>
                                </a:ln>
                                <a:solidFill>
                                  <a:srgbClr val="FFC000"/>
                                </a:solidFill>
                                <a:effectLst/>
                                <a:uLnTx/>
                                <a:uFillTx/>
                                <a:latin typeface="Cambria Math" panose="02040503050406030204" pitchFamily="18" charset="0"/>
                              </a:rPr>
                              <m:t>𝑢</m:t>
                            </m:r>
                          </m:e>
                          <m:sub>
                            <m:r>
                              <a:rPr kumimoji="0" lang="en-DE" sz="1800" b="0" i="1" u="none" strike="noStrike" kern="0" cap="none" spc="0" normalizeH="0" baseline="0" noProof="0" smtClean="0">
                                <a:ln>
                                  <a:noFill/>
                                </a:ln>
                                <a:solidFill>
                                  <a:srgbClr val="FFC000"/>
                                </a:solidFill>
                                <a:effectLst/>
                                <a:uLnTx/>
                                <a:uFillTx/>
                                <a:latin typeface="Cambria Math" panose="02040503050406030204" pitchFamily="18" charset="0"/>
                              </a:rPr>
                              <m:t>𝑦</m:t>
                            </m:r>
                          </m:sub>
                        </m:sSub>
                        <m:d>
                          <m:dPr>
                            <m:ctrlPr>
                              <a:rPr kumimoji="0" lang="en-DE" sz="1800" i="1" u="none" strike="noStrike" kern="0" cap="none" spc="0" normalizeH="0" baseline="0" noProof="0" smtClean="0">
                                <a:ln>
                                  <a:noFill/>
                                </a:ln>
                                <a:solidFill>
                                  <a:srgbClr val="FFC000"/>
                                </a:solidFill>
                                <a:effectLst/>
                                <a:uLnTx/>
                                <a:uFillTx/>
                                <a:latin typeface="Cambria Math" panose="02040503050406030204" pitchFamily="18" charset="0"/>
                              </a:rPr>
                            </m:ctrlPr>
                          </m:dPr>
                          <m:e>
                            <m:r>
                              <a:rPr kumimoji="0" lang="en-DE" sz="1800" b="0" i="1" u="none" strike="noStrike" kern="0" cap="none" spc="0" normalizeH="0" baseline="0" noProof="0" smtClean="0">
                                <a:ln>
                                  <a:noFill/>
                                </a:ln>
                                <a:solidFill>
                                  <a:srgbClr val="FFC000"/>
                                </a:solidFill>
                                <a:effectLst/>
                                <a:uLnTx/>
                                <a:uFillTx/>
                                <a:latin typeface="Cambria Math" panose="02040503050406030204" pitchFamily="18" charset="0"/>
                              </a:rPr>
                              <m:t>1</m:t>
                            </m:r>
                            <m:r>
                              <a:rPr kumimoji="0" lang="en-DE" sz="1800" b="0" i="1" u="none" strike="noStrike" kern="0" cap="none" spc="0" normalizeH="0" baseline="0" noProof="0" smtClean="0">
                                <a:ln>
                                  <a:noFill/>
                                </a:ln>
                                <a:solidFill>
                                  <a:srgbClr val="FFC000"/>
                                </a:solidFill>
                                <a:effectLst/>
                                <a:uLnTx/>
                                <a:uFillTx/>
                                <a:latin typeface="Cambria Math" panose="02040503050406030204" pitchFamily="18" charset="0"/>
                              </a:rPr>
                              <m:t>,</m:t>
                            </m:r>
                            <m:r>
                              <a:rPr kumimoji="0" lang="en-DE" sz="1800" b="0" i="1" u="none" strike="noStrike" kern="0" cap="none" spc="0" normalizeH="0" baseline="0" noProof="0" smtClean="0">
                                <a:ln>
                                  <a:noFill/>
                                </a:ln>
                                <a:solidFill>
                                  <a:srgbClr val="FFC000"/>
                                </a:solidFill>
                                <a:effectLst/>
                                <a:uLnTx/>
                                <a:uFillTx/>
                                <a:latin typeface="Cambria Math" panose="02040503050406030204" pitchFamily="18" charset="0"/>
                              </a:rPr>
                              <m:t>2</m:t>
                            </m:r>
                          </m:e>
                        </m:d>
                      </m:oMath>
                    </m:oMathPara>
                  </a14:m>
                  <a:endParaRPr kumimoji="0" lang="en-DE" sz="1800" i="0" u="none" strike="noStrike" kern="0" cap="none" spc="0" normalizeH="0" baseline="0" noProof="0">
                    <a:ln>
                      <a:noFill/>
                    </a:ln>
                    <a:solidFill>
                      <a:srgbClr val="FFC000"/>
                    </a:solidFill>
                    <a:effectLst/>
                    <a:uLnTx/>
                    <a:uFillTx/>
                    <a:latin typeface="Calibri" panose="020F0502020204030204"/>
                  </a:endParaRPr>
                </a:p>
                <a:p>
                  <a:pPr lvl="0" algn="ctr">
                    <a:defRPr/>
                  </a:pPr>
                  <a14:m>
                    <m:oMathPara xmlns:m="http://schemas.openxmlformats.org/officeDocument/2006/math">
                      <m:oMathParaPr>
                        <m:jc m:val="centerGroup"/>
                      </m:oMathParaPr>
                      <m:oMath xmlns:m="http://schemas.openxmlformats.org/officeDocument/2006/math">
                        <m:sSub>
                          <m:sSubPr>
                            <m:ctrlPr>
                              <a:rPr lang="en-US" i="1" kern="0">
                                <a:solidFill>
                                  <a:srgbClr val="FFC000"/>
                                </a:solidFill>
                                <a:latin typeface="Cambria Math" panose="02040503050406030204" pitchFamily="18" charset="0"/>
                              </a:rPr>
                            </m:ctrlPr>
                          </m:sSubPr>
                          <m:e>
                            <m:r>
                              <a:rPr lang="en-DE" b="0" i="1" kern="0" smtClean="0">
                                <a:solidFill>
                                  <a:srgbClr val="FFC000"/>
                                </a:solidFill>
                                <a:latin typeface="Cambria Math" panose="02040503050406030204" pitchFamily="18" charset="0"/>
                                <a:ea typeface="Cambria Math" panose="02040503050406030204" pitchFamily="18" charset="0"/>
                              </a:rPr>
                              <m:t>𝜎</m:t>
                            </m:r>
                          </m:e>
                          <m:sub>
                            <m:r>
                              <a:rPr lang="en-DE" b="0" i="1" kern="0">
                                <a:solidFill>
                                  <a:srgbClr val="FFC000"/>
                                </a:solidFill>
                                <a:latin typeface="Cambria Math" panose="02040503050406030204" pitchFamily="18" charset="0"/>
                              </a:rPr>
                              <m:t>𝑦</m:t>
                            </m:r>
                            <m:r>
                              <a:rPr lang="en-DE" b="0" i="1" kern="0" smtClean="0">
                                <a:solidFill>
                                  <a:srgbClr val="FFC000"/>
                                </a:solidFill>
                                <a:latin typeface="Cambria Math" panose="02040503050406030204" pitchFamily="18" charset="0"/>
                              </a:rPr>
                              <m:t>𝑦</m:t>
                            </m:r>
                          </m:sub>
                        </m:sSub>
                        <m:d>
                          <m:dPr>
                            <m:ctrlPr>
                              <a:rPr lang="en-DE" i="1" kern="0">
                                <a:solidFill>
                                  <a:srgbClr val="FFC000"/>
                                </a:solidFill>
                                <a:latin typeface="Cambria Math" panose="02040503050406030204" pitchFamily="18" charset="0"/>
                              </a:rPr>
                            </m:ctrlPr>
                          </m:dPr>
                          <m:e>
                            <m:r>
                              <a:rPr lang="en-DE" b="0" i="1" kern="0" smtClean="0">
                                <a:solidFill>
                                  <a:srgbClr val="FFC000"/>
                                </a:solidFill>
                                <a:latin typeface="Cambria Math" panose="02040503050406030204" pitchFamily="18" charset="0"/>
                              </a:rPr>
                              <m:t>1</m:t>
                            </m:r>
                            <m:r>
                              <a:rPr lang="en-DE" b="0" i="1" kern="0">
                                <a:solidFill>
                                  <a:srgbClr val="FFC000"/>
                                </a:solidFill>
                                <a:latin typeface="Cambria Math" panose="02040503050406030204" pitchFamily="18" charset="0"/>
                              </a:rPr>
                              <m:t>,</m:t>
                            </m:r>
                            <m:r>
                              <a:rPr lang="en-DE" b="0" i="1" kern="0" smtClean="0">
                                <a:solidFill>
                                  <a:srgbClr val="FFC000"/>
                                </a:solidFill>
                                <a:latin typeface="Cambria Math" panose="02040503050406030204" pitchFamily="18" charset="0"/>
                              </a:rPr>
                              <m:t>2</m:t>
                            </m:r>
                          </m:e>
                        </m:d>
                      </m:oMath>
                    </m:oMathPara>
                  </a14:m>
                  <a:endParaRPr kumimoji="0" lang="en-US" sz="1800" i="0" u="none" strike="noStrike" kern="0" cap="none" spc="0" normalizeH="0" baseline="0" noProof="0">
                    <a:ln>
                      <a:noFill/>
                    </a:ln>
                    <a:solidFill>
                      <a:srgbClr val="FFC000"/>
                    </a:solidFill>
                    <a:effectLst/>
                    <a:uLnTx/>
                    <a:uFillTx/>
                    <a:latin typeface="Calibri" panose="020F0502020204030204"/>
                  </a:endParaRPr>
                </a:p>
              </p:txBody>
            </p:sp>
          </mc:Choice>
          <mc:Fallback>
            <p:sp>
              <p:nvSpPr>
                <p:cNvPr id="55" name="TextBox 54">
                  <a:extLst>
                    <a:ext uri="{FF2B5EF4-FFF2-40B4-BE49-F238E27FC236}">
                      <a16:creationId xmlns:a16="http://schemas.microsoft.com/office/drawing/2014/main" id="{C005141F-D4A1-3A6F-D080-D8A634616EA3}"/>
                    </a:ext>
                  </a:extLst>
                </p:cNvPr>
                <p:cNvSpPr txBox="1">
                  <a:spLocks noRot="1" noChangeAspect="1" noMove="1" noResize="1" noEditPoints="1" noAdjustHandles="1" noChangeArrowheads="1" noChangeShapeType="1" noTextEdit="1"/>
                </p:cNvSpPr>
                <p:nvPr/>
              </p:nvSpPr>
              <p:spPr>
                <a:xfrm>
                  <a:off x="3970907" y="2463005"/>
                  <a:ext cx="1366918" cy="697242"/>
                </a:xfrm>
                <a:prstGeom prst="rect">
                  <a:avLst/>
                </a:prstGeom>
                <a:blipFill>
                  <a:blip r:embed="rId9"/>
                  <a:stretch>
                    <a:fillRect/>
                  </a:stretch>
                </a:blipFill>
              </p:spPr>
              <p:txBody>
                <a:bodyPr/>
                <a:lstStyle/>
                <a:p>
                  <a:r>
                    <a:rPr lang="en-US">
                      <a:noFill/>
                    </a:rPr>
                    <a:t> </a:t>
                  </a:r>
                </a:p>
              </p:txBody>
            </p:sp>
          </mc:Fallback>
        </mc:AlternateContent>
      </p:grpSp>
      <p:sp>
        <p:nvSpPr>
          <p:cNvPr id="62" name="Rectangle 61">
            <a:extLst>
              <a:ext uri="{FF2B5EF4-FFF2-40B4-BE49-F238E27FC236}">
                <a16:creationId xmlns:a16="http://schemas.microsoft.com/office/drawing/2014/main" id="{75AE4810-58F6-B7F6-8955-84FF31CFD053}"/>
              </a:ext>
            </a:extLst>
          </p:cNvPr>
          <p:cNvSpPr/>
          <p:nvPr/>
        </p:nvSpPr>
        <p:spPr>
          <a:xfrm>
            <a:off x="633070" y="5361797"/>
            <a:ext cx="2479667" cy="598907"/>
          </a:xfrm>
          <a:custGeom>
            <a:avLst/>
            <a:gdLst>
              <a:gd name="csX0" fmla="*/ 0 w 2479667"/>
              <a:gd name="csY0" fmla="*/ 0 h 598907"/>
              <a:gd name="csX1" fmla="*/ 595120 w 2479667"/>
              <a:gd name="csY1" fmla="*/ 0 h 598907"/>
              <a:gd name="csX2" fmla="*/ 1264630 w 2479667"/>
              <a:gd name="csY2" fmla="*/ 0 h 598907"/>
              <a:gd name="csX3" fmla="*/ 1909344 w 2479667"/>
              <a:gd name="csY3" fmla="*/ 0 h 598907"/>
              <a:gd name="csX4" fmla="*/ 2479667 w 2479667"/>
              <a:gd name="csY4" fmla="*/ 0 h 598907"/>
              <a:gd name="csX5" fmla="*/ 2479667 w 2479667"/>
              <a:gd name="csY5" fmla="*/ 598907 h 598907"/>
              <a:gd name="csX6" fmla="*/ 1834954 w 2479667"/>
              <a:gd name="csY6" fmla="*/ 598907 h 598907"/>
              <a:gd name="csX7" fmla="*/ 1165443 w 2479667"/>
              <a:gd name="csY7" fmla="*/ 598907 h 598907"/>
              <a:gd name="csX8" fmla="*/ 0 w 2479667"/>
              <a:gd name="csY8" fmla="*/ 598907 h 598907"/>
              <a:gd name="csX9" fmla="*/ 0 w 2479667"/>
              <a:gd name="csY9" fmla="*/ 0 h 59890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479667" h="598907" fill="none" extrusionOk="0">
                <a:moveTo>
                  <a:pt x="0" y="0"/>
                </a:moveTo>
                <a:cubicBezTo>
                  <a:pt x="188894" y="1572"/>
                  <a:pt x="463401" y="11580"/>
                  <a:pt x="595120" y="0"/>
                </a:cubicBezTo>
                <a:cubicBezTo>
                  <a:pt x="726839" y="-11580"/>
                  <a:pt x="938001" y="18131"/>
                  <a:pt x="1264630" y="0"/>
                </a:cubicBezTo>
                <a:cubicBezTo>
                  <a:pt x="1591259" y="-18131"/>
                  <a:pt x="1611272" y="8915"/>
                  <a:pt x="1909344" y="0"/>
                </a:cubicBezTo>
                <a:cubicBezTo>
                  <a:pt x="2207416" y="-8915"/>
                  <a:pt x="2283224" y="27583"/>
                  <a:pt x="2479667" y="0"/>
                </a:cubicBezTo>
                <a:cubicBezTo>
                  <a:pt x="2466751" y="285511"/>
                  <a:pt x="2481366" y="418943"/>
                  <a:pt x="2479667" y="598907"/>
                </a:cubicBezTo>
                <a:cubicBezTo>
                  <a:pt x="2190610" y="575682"/>
                  <a:pt x="2059316" y="588695"/>
                  <a:pt x="1834954" y="598907"/>
                </a:cubicBezTo>
                <a:cubicBezTo>
                  <a:pt x="1610592" y="609119"/>
                  <a:pt x="1460099" y="595758"/>
                  <a:pt x="1165443" y="598907"/>
                </a:cubicBezTo>
                <a:cubicBezTo>
                  <a:pt x="870787" y="602056"/>
                  <a:pt x="268901" y="617579"/>
                  <a:pt x="0" y="598907"/>
                </a:cubicBezTo>
                <a:cubicBezTo>
                  <a:pt x="22377" y="464197"/>
                  <a:pt x="-12475" y="182476"/>
                  <a:pt x="0" y="0"/>
                </a:cubicBezTo>
                <a:close/>
              </a:path>
              <a:path w="2479667" h="598907" stroke="0" extrusionOk="0">
                <a:moveTo>
                  <a:pt x="0" y="0"/>
                </a:moveTo>
                <a:cubicBezTo>
                  <a:pt x="128211" y="-7781"/>
                  <a:pt x="344411" y="-11921"/>
                  <a:pt x="545527" y="0"/>
                </a:cubicBezTo>
                <a:cubicBezTo>
                  <a:pt x="746643" y="11921"/>
                  <a:pt x="1034853" y="9349"/>
                  <a:pt x="1215037" y="0"/>
                </a:cubicBezTo>
                <a:cubicBezTo>
                  <a:pt x="1395221" y="-9349"/>
                  <a:pt x="1678593" y="-9183"/>
                  <a:pt x="1810157" y="0"/>
                </a:cubicBezTo>
                <a:cubicBezTo>
                  <a:pt x="1941721" y="9183"/>
                  <a:pt x="2175532" y="-18076"/>
                  <a:pt x="2479667" y="0"/>
                </a:cubicBezTo>
                <a:cubicBezTo>
                  <a:pt x="2484964" y="217869"/>
                  <a:pt x="2505135" y="429901"/>
                  <a:pt x="2479667" y="598907"/>
                </a:cubicBezTo>
                <a:cubicBezTo>
                  <a:pt x="2309199" y="596092"/>
                  <a:pt x="2013793" y="601056"/>
                  <a:pt x="1810157" y="598907"/>
                </a:cubicBezTo>
                <a:cubicBezTo>
                  <a:pt x="1606521" y="596759"/>
                  <a:pt x="1354109" y="591205"/>
                  <a:pt x="1190240" y="598907"/>
                </a:cubicBezTo>
                <a:cubicBezTo>
                  <a:pt x="1026371" y="606609"/>
                  <a:pt x="762750" y="578977"/>
                  <a:pt x="570323" y="598907"/>
                </a:cubicBezTo>
                <a:cubicBezTo>
                  <a:pt x="377896" y="618837"/>
                  <a:pt x="202477" y="575304"/>
                  <a:pt x="0" y="598907"/>
                </a:cubicBezTo>
                <a:cubicBezTo>
                  <a:pt x="-23102" y="332746"/>
                  <a:pt x="-7215" y="137905"/>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a:t>
            </a:r>
            <a:r>
              <a:rPr lang="en-US" sz="1200" i="1">
                <a:solidFill>
                  <a:schemeClr val="tx1"/>
                </a:solidFill>
              </a:rPr>
              <a:t>Each algebraic equation will relate a nodal displacement to its neighbors</a:t>
            </a:r>
            <a:r>
              <a:rPr lang="en-DE" sz="1200" i="1">
                <a:solidFill>
                  <a:schemeClr val="tx1"/>
                </a:solidFill>
              </a:rPr>
              <a:t>.</a:t>
            </a:r>
            <a:endParaRPr lang="en-US" sz="1200" i="1">
              <a:solidFill>
                <a:schemeClr val="tx1"/>
              </a:solidFill>
            </a:endParaRPr>
          </a:p>
        </p:txBody>
      </p:sp>
    </p:spTree>
    <p:extLst>
      <p:ext uri="{BB962C8B-B14F-4D97-AF65-F5344CB8AC3E}">
        <p14:creationId xmlns:p14="http://schemas.microsoft.com/office/powerpoint/2010/main" val="199357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62C59-8D5E-A061-D282-65471039640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05B001C-0A55-02C5-ED27-E695BCDC469A}"/>
              </a:ext>
            </a:extLst>
          </p:cNvPr>
          <p:cNvSpPr>
            <a:spLocks noGrp="1"/>
          </p:cNvSpPr>
          <p:nvPr>
            <p:ph type="body" sz="quarter" idx="10"/>
          </p:nvPr>
        </p:nvSpPr>
        <p:spPr/>
        <p:txBody>
          <a:bodyPr>
            <a:normAutofit fontScale="92500"/>
          </a:bodyPr>
          <a:lstStyle/>
          <a:p>
            <a:r>
              <a:rPr lang="en-DE" dirty="0"/>
              <a:t>Simulation in Ansys Mechanical software and Comparison with Analytical Calculation</a:t>
            </a:r>
          </a:p>
        </p:txBody>
      </p:sp>
      <p:sp>
        <p:nvSpPr>
          <p:cNvPr id="3" name="Text Placeholder 2">
            <a:extLst>
              <a:ext uri="{FF2B5EF4-FFF2-40B4-BE49-F238E27FC236}">
                <a16:creationId xmlns:a16="http://schemas.microsoft.com/office/drawing/2014/main" id="{67CBF244-9D09-A9FD-8A68-9A7F585F5B5D}"/>
              </a:ext>
            </a:extLst>
          </p:cNvPr>
          <p:cNvSpPr>
            <a:spLocks noGrp="1"/>
          </p:cNvSpPr>
          <p:nvPr>
            <p:ph type="body" sz="quarter" idx="12"/>
          </p:nvPr>
        </p:nvSpPr>
        <p:spPr/>
        <p:txBody>
          <a:bodyPr/>
          <a:lstStyle/>
          <a:p>
            <a:r>
              <a:rPr lang="en-US"/>
              <a:t>Plain Strain Forging</a:t>
            </a:r>
            <a:endParaRPr lang="en-DE"/>
          </a:p>
        </p:txBody>
      </p:sp>
      <p:sp>
        <p:nvSpPr>
          <p:cNvPr id="4" name="Slide Number Placeholder 3">
            <a:extLst>
              <a:ext uri="{FF2B5EF4-FFF2-40B4-BE49-F238E27FC236}">
                <a16:creationId xmlns:a16="http://schemas.microsoft.com/office/drawing/2014/main" id="{A9755776-8803-9C28-D6F8-CD10E1CA2B26}"/>
              </a:ext>
            </a:extLst>
          </p:cNvPr>
          <p:cNvSpPr>
            <a:spLocks noGrp="1"/>
          </p:cNvSpPr>
          <p:nvPr>
            <p:ph type="sldNum" sz="quarter" idx="13"/>
          </p:nvPr>
        </p:nvSpPr>
        <p:spPr/>
        <p:txBody>
          <a:bodyPr/>
          <a:lstStyle/>
          <a:p>
            <a:fld id="{F0D23093-2AB0-F74C-B865-1A12A15B650E}" type="slidenum">
              <a:rPr lang="en-US" smtClean="0"/>
              <a:pPr/>
              <a:t>16</a:t>
            </a:fld>
            <a:endParaRPr lang="en-US"/>
          </a:p>
        </p:txBody>
      </p:sp>
      <p:grpSp>
        <p:nvGrpSpPr>
          <p:cNvPr id="7" name="Group 6">
            <a:extLst>
              <a:ext uri="{FF2B5EF4-FFF2-40B4-BE49-F238E27FC236}">
                <a16:creationId xmlns:a16="http://schemas.microsoft.com/office/drawing/2014/main" id="{095DE18F-2996-8169-4371-86ADE4B8745B}"/>
              </a:ext>
            </a:extLst>
          </p:cNvPr>
          <p:cNvGrpSpPr/>
          <p:nvPr/>
        </p:nvGrpSpPr>
        <p:grpSpPr>
          <a:xfrm>
            <a:off x="592911" y="2736367"/>
            <a:ext cx="10699839" cy="2999785"/>
            <a:chOff x="592911" y="2736367"/>
            <a:chExt cx="10699839" cy="2999785"/>
          </a:xfrm>
        </p:grpSpPr>
        <p:sp>
          <p:nvSpPr>
            <p:cNvPr id="5" name="Arrow: Right 4">
              <a:extLst>
                <a:ext uri="{FF2B5EF4-FFF2-40B4-BE49-F238E27FC236}">
                  <a16:creationId xmlns:a16="http://schemas.microsoft.com/office/drawing/2014/main" id="{8A6987F4-03D3-5D28-FE49-3E523565CA9D}"/>
                </a:ext>
              </a:extLst>
            </p:cNvPr>
            <p:cNvSpPr/>
            <p:nvPr/>
          </p:nvSpPr>
          <p:spPr>
            <a:xfrm>
              <a:off x="5311985" y="3751628"/>
              <a:ext cx="555768"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pic>
          <p:nvPicPr>
            <p:cNvPr id="15" name="Picture 14" descr="A graph of a graph&#10;&#10;AI-generated content may be incorrect.">
              <a:extLst>
                <a:ext uri="{FF2B5EF4-FFF2-40B4-BE49-F238E27FC236}">
                  <a16:creationId xmlns:a16="http://schemas.microsoft.com/office/drawing/2014/main" id="{04212DFD-86F4-7312-37C6-5E4338CC4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747" y="2736367"/>
              <a:ext cx="5120003" cy="2999785"/>
            </a:xfrm>
            <a:prstGeom prst="rect">
              <a:avLst/>
            </a:prstGeom>
          </p:spPr>
        </p:pic>
        <p:pic>
          <p:nvPicPr>
            <p:cNvPr id="6" name="Picture 5">
              <a:extLst>
                <a:ext uri="{FF2B5EF4-FFF2-40B4-BE49-F238E27FC236}">
                  <a16:creationId xmlns:a16="http://schemas.microsoft.com/office/drawing/2014/main" id="{44413C28-6926-4EF9-2EE2-DBB5E91994E9}"/>
                </a:ext>
              </a:extLst>
            </p:cNvPr>
            <p:cNvPicPr>
              <a:picLocks noChangeAspect="1"/>
            </p:cNvPicPr>
            <p:nvPr/>
          </p:nvPicPr>
          <p:blipFill>
            <a:blip r:embed="rId4">
              <a:extLst>
                <a:ext uri="{28A0092B-C50C-407E-A947-70E740481C1C}">
                  <a14:useLocalDpi xmlns:a14="http://schemas.microsoft.com/office/drawing/2010/main" val="0"/>
                </a:ext>
              </a:extLst>
            </a:blip>
            <a:srcRect l="10985" t="13874" r="25849" b="44750"/>
            <a:stretch>
              <a:fillRect/>
            </a:stretch>
          </p:blipFill>
          <p:spPr>
            <a:xfrm>
              <a:off x="592911" y="3246568"/>
              <a:ext cx="4554489" cy="1247645"/>
            </a:xfrm>
            <a:prstGeom prst="rect">
              <a:avLst/>
            </a:prstGeom>
          </p:spPr>
        </p:pic>
        <p:pic>
          <p:nvPicPr>
            <p:cNvPr id="8" name="Picture 7">
              <a:extLst>
                <a:ext uri="{FF2B5EF4-FFF2-40B4-BE49-F238E27FC236}">
                  <a16:creationId xmlns:a16="http://schemas.microsoft.com/office/drawing/2014/main" id="{284EADC9-838B-D3EA-7700-58841FAF841C}"/>
                </a:ext>
              </a:extLst>
            </p:cNvPr>
            <p:cNvPicPr>
              <a:picLocks noChangeAspect="1"/>
            </p:cNvPicPr>
            <p:nvPr/>
          </p:nvPicPr>
          <p:blipFill>
            <a:blip r:embed="rId5">
              <a:extLst>
                <a:ext uri="{28A0092B-C50C-407E-A947-70E740481C1C}">
                  <a14:useLocalDpi xmlns:a14="http://schemas.microsoft.com/office/drawing/2010/main" val="0"/>
                </a:ext>
              </a:extLst>
            </a:blip>
            <a:srcRect l="11212" t="18500" r="25849" b="50000"/>
            <a:stretch>
              <a:fillRect/>
            </a:stretch>
          </p:blipFill>
          <p:spPr>
            <a:xfrm>
              <a:off x="603970" y="4236260"/>
              <a:ext cx="4543430" cy="950950"/>
            </a:xfrm>
            <a:prstGeom prst="rect">
              <a:avLst/>
            </a:prstGeom>
          </p:spPr>
        </p:pic>
      </p:grpSp>
    </p:spTree>
    <p:extLst>
      <p:ext uri="{BB962C8B-B14F-4D97-AF65-F5344CB8AC3E}">
        <p14:creationId xmlns:p14="http://schemas.microsoft.com/office/powerpoint/2010/main" val="11178211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38729-4C81-C76C-092C-0E7E7DB3689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85994B-FAF5-F5B2-30F9-DA30259EB1AB}"/>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F90671CF-AE09-83D2-0365-B8DFAE6D2EEE}"/>
              </a:ext>
            </a:extLst>
          </p:cNvPr>
          <p:cNvSpPr>
            <a:spLocks noGrp="1"/>
          </p:cNvSpPr>
          <p:nvPr>
            <p:ph type="title"/>
          </p:nvPr>
        </p:nvSpPr>
        <p:spPr/>
        <p:txBody>
          <a:bodyPr/>
          <a:lstStyle/>
          <a:p>
            <a:r>
              <a:rPr lang="en-DE"/>
              <a:t>Ansys Forging Tutorial Case 1 (1/8) – Pre-Process</a:t>
            </a:r>
            <a:endParaRPr lang="en-US"/>
          </a:p>
        </p:txBody>
      </p:sp>
      <p:sp>
        <p:nvSpPr>
          <p:cNvPr id="5" name="Text Placeholder 4">
            <a:extLst>
              <a:ext uri="{FF2B5EF4-FFF2-40B4-BE49-F238E27FC236}">
                <a16:creationId xmlns:a16="http://schemas.microsoft.com/office/drawing/2014/main" id="{78D9577D-10E1-792B-BA22-DB319295F93F}"/>
              </a:ext>
            </a:extLst>
          </p:cNvPr>
          <p:cNvSpPr>
            <a:spLocks noGrp="1"/>
          </p:cNvSpPr>
          <p:nvPr>
            <p:ph type="body" sz="quarter" idx="13"/>
          </p:nvPr>
        </p:nvSpPr>
        <p:spPr>
          <a:xfrm>
            <a:off x="609600" y="1447800"/>
            <a:ext cx="5301302" cy="2659519"/>
          </a:xfrm>
        </p:spPr>
        <p:txBody>
          <a:bodyPr>
            <a:normAutofit/>
          </a:bodyPr>
          <a:lstStyle/>
          <a:p>
            <a:pPr marL="457200" indent="-457200">
              <a:buFont typeface="+mj-lt"/>
              <a:buAutoNum type="arabicPeriod"/>
            </a:pPr>
            <a:r>
              <a:rPr lang="en-DE" sz="2000"/>
              <a:t>Open the project file in Ansys </a:t>
            </a:r>
            <a:r>
              <a:rPr lang="en-DE" sz="2000" err="1"/>
              <a:t>Workbench</a:t>
            </a:r>
            <a:r>
              <a:rPr lang="en-DE" sz="2000" baseline="30000" err="1"/>
              <a:t>TM</a:t>
            </a:r>
            <a:r>
              <a:rPr lang="en-DE" sz="2000"/>
              <a:t>: </a:t>
            </a:r>
            <a:r>
              <a:rPr lang="en-DE" sz="2000" b="1" i="1" err="1"/>
              <a:t>Forging_Tutorial_Start.wbpz</a:t>
            </a:r>
            <a:endParaRPr lang="en-DE" sz="2000" b="1" i="1"/>
          </a:p>
          <a:p>
            <a:pPr marL="457200" indent="-457200">
              <a:buFont typeface="+mj-lt"/>
              <a:buAutoNum type="arabicPeriod"/>
            </a:pPr>
            <a:r>
              <a:rPr lang="en-DE" sz="2000"/>
              <a:t>Review the </a:t>
            </a:r>
            <a:r>
              <a:rPr lang="en-DE" sz="2000" i="1"/>
              <a:t>Engineering Data </a:t>
            </a:r>
            <a:r>
              <a:rPr lang="en-DE" sz="2000"/>
              <a:t>in cell A2 of the </a:t>
            </a:r>
            <a:r>
              <a:rPr lang="en-DE" sz="2000" i="1"/>
              <a:t>Static Structural </a:t>
            </a:r>
            <a:r>
              <a:rPr lang="en-DE" sz="2000"/>
              <a:t>analysis system.</a:t>
            </a:r>
          </a:p>
          <a:p>
            <a:pPr marL="457200" indent="-457200">
              <a:buFont typeface="+mj-lt"/>
              <a:buAutoNum type="arabicPeriod"/>
            </a:pPr>
            <a:r>
              <a:rPr lang="en-DE" sz="2000"/>
              <a:t>Review the </a:t>
            </a:r>
            <a:r>
              <a:rPr lang="en-DE" sz="2000" i="1"/>
              <a:t>Geometry</a:t>
            </a:r>
            <a:r>
              <a:rPr lang="en-DE" sz="2000"/>
              <a:t> in Ansys </a:t>
            </a:r>
            <a:r>
              <a:rPr lang="en-DE" sz="2000" err="1"/>
              <a:t>Discovery</a:t>
            </a:r>
            <a:r>
              <a:rPr lang="en-DE" sz="2000" baseline="30000" err="1"/>
              <a:t>TM</a:t>
            </a:r>
            <a:r>
              <a:rPr lang="en-DE" sz="2000"/>
              <a:t> in cell A3 of the </a:t>
            </a:r>
            <a:r>
              <a:rPr lang="en-DE" sz="2000" i="1"/>
              <a:t>Static Structural </a:t>
            </a:r>
            <a:r>
              <a:rPr lang="en-DE" sz="2000"/>
              <a:t>analysis system, which is a shell CAD model. Notice that the A3 properties specify a </a:t>
            </a:r>
            <a:r>
              <a:rPr lang="en-DE" sz="2000" i="1"/>
              <a:t>2D analysis*</a:t>
            </a:r>
            <a:r>
              <a:rPr lang="en-DE" sz="2000"/>
              <a:t>.</a:t>
            </a:r>
          </a:p>
        </p:txBody>
      </p:sp>
      <p:grpSp>
        <p:nvGrpSpPr>
          <p:cNvPr id="4" name="Group 3">
            <a:extLst>
              <a:ext uri="{FF2B5EF4-FFF2-40B4-BE49-F238E27FC236}">
                <a16:creationId xmlns:a16="http://schemas.microsoft.com/office/drawing/2014/main" id="{1E7ECA82-836F-D7E4-E41E-606BDB64879C}"/>
              </a:ext>
            </a:extLst>
          </p:cNvPr>
          <p:cNvGrpSpPr/>
          <p:nvPr/>
        </p:nvGrpSpPr>
        <p:grpSpPr>
          <a:xfrm>
            <a:off x="1362295" y="448389"/>
            <a:ext cx="10715724" cy="5700407"/>
            <a:chOff x="1362295" y="448389"/>
            <a:chExt cx="10715724" cy="5700407"/>
          </a:xfrm>
        </p:grpSpPr>
        <p:pic>
          <p:nvPicPr>
            <p:cNvPr id="61" name="Picture 60">
              <a:extLst>
                <a:ext uri="{FF2B5EF4-FFF2-40B4-BE49-F238E27FC236}">
                  <a16:creationId xmlns:a16="http://schemas.microsoft.com/office/drawing/2014/main" id="{9D547A51-27BD-1014-6A8D-19CD9580B1EE}"/>
                </a:ext>
              </a:extLst>
            </p:cNvPr>
            <p:cNvPicPr>
              <a:picLocks noChangeAspect="1"/>
            </p:cNvPicPr>
            <p:nvPr/>
          </p:nvPicPr>
          <p:blipFill>
            <a:blip r:embed="rId3"/>
            <a:stretch>
              <a:fillRect/>
            </a:stretch>
          </p:blipFill>
          <p:spPr>
            <a:xfrm>
              <a:off x="1616628" y="4183444"/>
              <a:ext cx="1802220" cy="1965352"/>
            </a:xfrm>
            <a:prstGeom prst="rect">
              <a:avLst/>
            </a:prstGeom>
          </p:spPr>
        </p:pic>
        <p:pic>
          <p:nvPicPr>
            <p:cNvPr id="49" name="Picture 48">
              <a:extLst>
                <a:ext uri="{FF2B5EF4-FFF2-40B4-BE49-F238E27FC236}">
                  <a16:creationId xmlns:a16="http://schemas.microsoft.com/office/drawing/2014/main" id="{5BE38532-975A-747C-84A0-ADDE61A3F387}"/>
                </a:ext>
              </a:extLst>
            </p:cNvPr>
            <p:cNvPicPr>
              <a:picLocks noChangeAspect="1"/>
            </p:cNvPicPr>
            <p:nvPr/>
          </p:nvPicPr>
          <p:blipFill>
            <a:blip r:embed="rId4"/>
            <a:stretch>
              <a:fillRect/>
            </a:stretch>
          </p:blipFill>
          <p:spPr>
            <a:xfrm>
              <a:off x="6580035" y="4868378"/>
              <a:ext cx="4429743" cy="457264"/>
            </a:xfrm>
            <a:prstGeom prst="rect">
              <a:avLst/>
            </a:prstGeom>
          </p:spPr>
        </p:pic>
        <p:pic>
          <p:nvPicPr>
            <p:cNvPr id="19" name="Picture 18">
              <a:extLst>
                <a:ext uri="{FF2B5EF4-FFF2-40B4-BE49-F238E27FC236}">
                  <a16:creationId xmlns:a16="http://schemas.microsoft.com/office/drawing/2014/main" id="{01EDCFB6-F548-94FC-B493-667E0FFBC184}"/>
                </a:ext>
              </a:extLst>
            </p:cNvPr>
            <p:cNvPicPr>
              <a:picLocks noChangeAspect="1"/>
            </p:cNvPicPr>
            <p:nvPr/>
          </p:nvPicPr>
          <p:blipFill>
            <a:blip r:embed="rId5"/>
            <a:stretch>
              <a:fillRect/>
            </a:stretch>
          </p:blipFill>
          <p:spPr>
            <a:xfrm>
              <a:off x="6580035" y="1655249"/>
              <a:ext cx="2869103" cy="1081517"/>
            </a:xfrm>
            <a:prstGeom prst="rect">
              <a:avLst/>
            </a:prstGeom>
          </p:spPr>
        </p:pic>
        <p:sp>
          <p:nvSpPr>
            <p:cNvPr id="11" name="Teardrop 10">
              <a:extLst>
                <a:ext uri="{FF2B5EF4-FFF2-40B4-BE49-F238E27FC236}">
                  <a16:creationId xmlns:a16="http://schemas.microsoft.com/office/drawing/2014/main" id="{DB4AE6D9-E3B3-E63C-86B3-69A16C5E05FE}"/>
                </a:ext>
              </a:extLst>
            </p:cNvPr>
            <p:cNvSpPr>
              <a:spLocks noChangeAspect="1"/>
            </p:cNvSpPr>
            <p:nvPr/>
          </p:nvSpPr>
          <p:spPr>
            <a:xfrm>
              <a:off x="1362295" y="43359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sp>
          <p:nvSpPr>
            <p:cNvPr id="13" name="Teardrop 12">
              <a:extLst>
                <a:ext uri="{FF2B5EF4-FFF2-40B4-BE49-F238E27FC236}">
                  <a16:creationId xmlns:a16="http://schemas.microsoft.com/office/drawing/2014/main" id="{18B499CE-A48E-F5AB-A4ED-69BAE429D0E3}"/>
                </a:ext>
              </a:extLst>
            </p:cNvPr>
            <p:cNvSpPr>
              <a:spLocks noChangeAspect="1"/>
            </p:cNvSpPr>
            <p:nvPr/>
          </p:nvSpPr>
          <p:spPr>
            <a:xfrm flipH="1">
              <a:off x="3241181" y="4908877"/>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3</a:t>
              </a:r>
            </a:p>
          </p:txBody>
        </p:sp>
        <p:cxnSp>
          <p:nvCxnSpPr>
            <p:cNvPr id="22" name="Connector: Elbow 21">
              <a:extLst>
                <a:ext uri="{FF2B5EF4-FFF2-40B4-BE49-F238E27FC236}">
                  <a16:creationId xmlns:a16="http://schemas.microsoft.com/office/drawing/2014/main" id="{A912D8AC-82CE-CB70-FDAB-09F24CBEFD2E}"/>
                </a:ext>
              </a:extLst>
            </p:cNvPr>
            <p:cNvCxnSpPr>
              <a:cxnSpLocks/>
              <a:stCxn id="12" idx="4"/>
              <a:endCxn id="19" idx="1"/>
            </p:cNvCxnSpPr>
            <p:nvPr/>
          </p:nvCxnSpPr>
          <p:spPr>
            <a:xfrm flipV="1">
              <a:off x="3547987" y="2196008"/>
              <a:ext cx="3032048" cy="2360243"/>
            </a:xfrm>
            <a:prstGeom prst="bentConnector3">
              <a:avLst>
                <a:gd name="adj1" fmla="val 86524"/>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9867408A-6BE1-A1F9-A10C-3F055B28E966}"/>
                </a:ext>
              </a:extLst>
            </p:cNvPr>
            <p:cNvGrpSpPr/>
            <p:nvPr/>
          </p:nvGrpSpPr>
          <p:grpSpPr>
            <a:xfrm>
              <a:off x="6960096" y="2567951"/>
              <a:ext cx="5117923" cy="2179621"/>
              <a:chOff x="6781119" y="3261448"/>
              <a:chExt cx="5117923" cy="2179621"/>
            </a:xfrm>
          </p:grpSpPr>
          <p:pic>
            <p:nvPicPr>
              <p:cNvPr id="15" name="Picture 14">
                <a:extLst>
                  <a:ext uri="{FF2B5EF4-FFF2-40B4-BE49-F238E27FC236}">
                    <a16:creationId xmlns:a16="http://schemas.microsoft.com/office/drawing/2014/main" id="{FF6161BC-DD79-14F8-1B07-912A7415BACF}"/>
                  </a:ext>
                </a:extLst>
              </p:cNvPr>
              <p:cNvPicPr>
                <a:picLocks noChangeAspect="1"/>
              </p:cNvPicPr>
              <p:nvPr/>
            </p:nvPicPr>
            <p:blipFill>
              <a:blip r:embed="rId6"/>
              <a:stretch>
                <a:fillRect/>
              </a:stretch>
            </p:blipFill>
            <p:spPr>
              <a:xfrm>
                <a:off x="6781119" y="3690770"/>
                <a:ext cx="4882209" cy="1355330"/>
              </a:xfrm>
              <a:prstGeom prst="rect">
                <a:avLst/>
              </a:prstGeom>
            </p:spPr>
          </p:pic>
          <p:cxnSp>
            <p:nvCxnSpPr>
              <p:cNvPr id="26" name="Straight Arrow Connector 25">
                <a:extLst>
                  <a:ext uri="{FF2B5EF4-FFF2-40B4-BE49-F238E27FC236}">
                    <a16:creationId xmlns:a16="http://schemas.microsoft.com/office/drawing/2014/main" id="{6060827D-1803-FBD3-2DEC-9DF5D633C8E6}"/>
                  </a:ext>
                </a:extLst>
              </p:cNvPr>
              <p:cNvCxnSpPr>
                <a:cxnSpLocks/>
              </p:cNvCxnSpPr>
              <p:nvPr/>
            </p:nvCxnSpPr>
            <p:spPr>
              <a:xfrm flipH="1">
                <a:off x="10026141" y="3480988"/>
                <a:ext cx="656875" cy="355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468BB60-33A8-F083-AA25-290FD09D2BF0}"/>
                  </a:ext>
                </a:extLst>
              </p:cNvPr>
              <p:cNvCxnSpPr>
                <a:cxnSpLocks/>
                <a:stCxn id="29" idx="1"/>
              </p:cNvCxnSpPr>
              <p:nvPr/>
            </p:nvCxnSpPr>
            <p:spPr>
              <a:xfrm flipH="1" flipV="1">
                <a:off x="9912424" y="4904638"/>
                <a:ext cx="796933" cy="3517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4E74E52-FE9F-4DDB-1961-AA35CEB87766}"/>
                  </a:ext>
                </a:extLst>
              </p:cNvPr>
              <p:cNvSpPr txBox="1"/>
              <p:nvPr/>
            </p:nvSpPr>
            <p:spPr>
              <a:xfrm>
                <a:off x="10706831" y="3261448"/>
                <a:ext cx="863057" cy="369332"/>
              </a:xfrm>
              <a:prstGeom prst="rect">
                <a:avLst/>
              </a:prstGeom>
              <a:noFill/>
            </p:spPr>
            <p:txBody>
              <a:bodyPr wrap="none" rtlCol="0">
                <a:spAutoFit/>
              </a:bodyPr>
              <a:lstStyle/>
              <a:p>
                <a:r>
                  <a:rPr lang="en-DE"/>
                  <a:t>Top die</a:t>
                </a:r>
              </a:p>
            </p:txBody>
          </p:sp>
          <p:sp>
            <p:nvSpPr>
              <p:cNvPr id="29" name="TextBox 28">
                <a:extLst>
                  <a:ext uri="{FF2B5EF4-FFF2-40B4-BE49-F238E27FC236}">
                    <a16:creationId xmlns:a16="http://schemas.microsoft.com/office/drawing/2014/main" id="{852A51AD-CE64-722E-0DC1-170CF1ED07D1}"/>
                  </a:ext>
                </a:extLst>
              </p:cNvPr>
              <p:cNvSpPr txBox="1"/>
              <p:nvPr/>
            </p:nvSpPr>
            <p:spPr>
              <a:xfrm>
                <a:off x="10709357" y="5071737"/>
                <a:ext cx="1189685" cy="369332"/>
              </a:xfrm>
              <a:prstGeom prst="rect">
                <a:avLst/>
              </a:prstGeom>
              <a:noFill/>
            </p:spPr>
            <p:txBody>
              <a:bodyPr wrap="square" rtlCol="0">
                <a:spAutoFit/>
              </a:bodyPr>
              <a:lstStyle/>
              <a:p>
                <a:r>
                  <a:rPr lang="en-DE"/>
                  <a:t>Workpiece</a:t>
                </a:r>
              </a:p>
            </p:txBody>
          </p:sp>
        </p:grpSp>
        <p:pic>
          <p:nvPicPr>
            <p:cNvPr id="43" name="Picture 42">
              <a:extLst>
                <a:ext uri="{FF2B5EF4-FFF2-40B4-BE49-F238E27FC236}">
                  <a16:creationId xmlns:a16="http://schemas.microsoft.com/office/drawing/2014/main" id="{86F745EE-F9B0-356D-C07F-A2814406634E}"/>
                </a:ext>
              </a:extLst>
            </p:cNvPr>
            <p:cNvPicPr>
              <a:picLocks noChangeAspect="1"/>
            </p:cNvPicPr>
            <p:nvPr/>
          </p:nvPicPr>
          <p:blipFill>
            <a:blip r:embed="rId7"/>
            <a:stretch>
              <a:fillRect/>
            </a:stretch>
          </p:blipFill>
          <p:spPr>
            <a:xfrm>
              <a:off x="9120336" y="448389"/>
              <a:ext cx="2686720" cy="1541351"/>
            </a:xfrm>
            <a:prstGeom prst="rect">
              <a:avLst/>
            </a:prstGeom>
            <a:ln w="19050">
              <a:solidFill>
                <a:schemeClr val="accent1"/>
              </a:solidFill>
            </a:ln>
          </p:spPr>
        </p:pic>
        <p:sp>
          <p:nvSpPr>
            <p:cNvPr id="44" name="Rectangle 43">
              <a:extLst>
                <a:ext uri="{FF2B5EF4-FFF2-40B4-BE49-F238E27FC236}">
                  <a16:creationId xmlns:a16="http://schemas.microsoft.com/office/drawing/2014/main" id="{FA99BB9C-E251-2726-0484-E952AC73B2F6}"/>
                </a:ext>
              </a:extLst>
            </p:cNvPr>
            <p:cNvSpPr/>
            <p:nvPr/>
          </p:nvSpPr>
          <p:spPr>
            <a:xfrm>
              <a:off x="6891214" y="2414280"/>
              <a:ext cx="2546110" cy="195593"/>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5" name="Connector: Elbow 44">
              <a:extLst>
                <a:ext uri="{FF2B5EF4-FFF2-40B4-BE49-F238E27FC236}">
                  <a16:creationId xmlns:a16="http://schemas.microsoft.com/office/drawing/2014/main" id="{15D50B5C-0297-10EB-0DAA-1269CCD34F34}"/>
                </a:ext>
              </a:extLst>
            </p:cNvPr>
            <p:cNvCxnSpPr>
              <a:cxnSpLocks/>
              <a:stCxn id="44" idx="3"/>
              <a:endCxn id="43" idx="2"/>
            </p:cNvCxnSpPr>
            <p:nvPr/>
          </p:nvCxnSpPr>
          <p:spPr>
            <a:xfrm flipV="1">
              <a:off x="9437324" y="1989740"/>
              <a:ext cx="1026372" cy="52233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7FF98F8F-64A0-7E0E-0383-C8D1CF1A32B6}"/>
                </a:ext>
              </a:extLst>
            </p:cNvPr>
            <p:cNvCxnSpPr>
              <a:cxnSpLocks/>
              <a:stCxn id="13" idx="4"/>
              <a:endCxn id="15" idx="1"/>
            </p:cNvCxnSpPr>
            <p:nvPr/>
          </p:nvCxnSpPr>
          <p:spPr>
            <a:xfrm flipV="1">
              <a:off x="3529181" y="3674938"/>
              <a:ext cx="3430915" cy="1377939"/>
            </a:xfrm>
            <a:prstGeom prst="bentConnector3">
              <a:avLst>
                <a:gd name="adj1" fmla="val 8198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nector: Elbow 54">
              <a:extLst>
                <a:ext uri="{FF2B5EF4-FFF2-40B4-BE49-F238E27FC236}">
                  <a16:creationId xmlns:a16="http://schemas.microsoft.com/office/drawing/2014/main" id="{ACAF88B6-6B23-B3F1-37BD-95CC7A861B9D}"/>
                </a:ext>
              </a:extLst>
            </p:cNvPr>
            <p:cNvCxnSpPr>
              <a:cxnSpLocks/>
              <a:stCxn id="13" idx="2"/>
              <a:endCxn id="49" idx="1"/>
            </p:cNvCxnSpPr>
            <p:nvPr/>
          </p:nvCxnSpPr>
          <p:spPr>
            <a:xfrm rot="5400000" flipH="1" flipV="1">
              <a:off x="4932674" y="3549517"/>
              <a:ext cx="99867" cy="3194854"/>
            </a:xfrm>
            <a:prstGeom prst="bentConnector4">
              <a:avLst>
                <a:gd name="adj1" fmla="val -228904"/>
                <a:gd name="adj2" fmla="val 92323"/>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07C065ED-A192-7BB8-F1CC-E6480C4151E4}"/>
                </a:ext>
              </a:extLst>
            </p:cNvPr>
            <p:cNvGrpSpPr/>
            <p:nvPr/>
          </p:nvGrpSpPr>
          <p:grpSpPr>
            <a:xfrm>
              <a:off x="3246732" y="4356196"/>
              <a:ext cx="314510" cy="400110"/>
              <a:chOff x="3246732" y="4356196"/>
              <a:chExt cx="314510" cy="400110"/>
            </a:xfrm>
          </p:grpSpPr>
          <p:sp>
            <p:nvSpPr>
              <p:cNvPr id="12" name="Teardrop 11">
                <a:extLst>
                  <a:ext uri="{FF2B5EF4-FFF2-40B4-BE49-F238E27FC236}">
                    <a16:creationId xmlns:a16="http://schemas.microsoft.com/office/drawing/2014/main" id="{1A573014-DCBF-548A-7F05-10ECC701513B}"/>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62" name="TextBox 61">
                <a:extLst>
                  <a:ext uri="{FF2B5EF4-FFF2-40B4-BE49-F238E27FC236}">
                    <a16:creationId xmlns:a16="http://schemas.microsoft.com/office/drawing/2014/main" id="{E20888F9-3F3E-4F10-A283-EECF2E1DD7BE}"/>
                  </a:ext>
                </a:extLst>
              </p:cNvPr>
              <p:cNvSpPr txBox="1"/>
              <p:nvPr/>
            </p:nvSpPr>
            <p:spPr>
              <a:xfrm>
                <a:off x="3246732" y="4356196"/>
                <a:ext cx="314510" cy="400110"/>
              </a:xfrm>
              <a:prstGeom prst="rect">
                <a:avLst/>
              </a:prstGeom>
              <a:noFill/>
            </p:spPr>
            <p:txBody>
              <a:bodyPr wrap="none" rtlCol="0">
                <a:spAutoFit/>
              </a:bodyPr>
              <a:lstStyle/>
              <a:p>
                <a:r>
                  <a:rPr lang="en-DE" sz="2000" b="1"/>
                  <a:t>2</a:t>
                </a:r>
              </a:p>
            </p:txBody>
          </p:sp>
        </p:grpSp>
        <p:sp>
          <p:nvSpPr>
            <p:cNvPr id="83" name="Rectangle 82">
              <a:extLst>
                <a:ext uri="{FF2B5EF4-FFF2-40B4-BE49-F238E27FC236}">
                  <a16:creationId xmlns:a16="http://schemas.microsoft.com/office/drawing/2014/main" id="{C1E62071-5E55-5640-94CB-32F236836B0E}"/>
                </a:ext>
              </a:extLst>
            </p:cNvPr>
            <p:cNvSpPr/>
            <p:nvPr/>
          </p:nvSpPr>
          <p:spPr>
            <a:xfrm>
              <a:off x="6580035" y="5474869"/>
              <a:ext cx="4429743" cy="456002"/>
            </a:xfrm>
            <a:custGeom>
              <a:avLst/>
              <a:gdLst>
                <a:gd name="csX0" fmla="*/ 0 w 4429743"/>
                <a:gd name="csY0" fmla="*/ 0 h 456002"/>
                <a:gd name="csX1" fmla="*/ 588523 w 4429743"/>
                <a:gd name="csY1" fmla="*/ 0 h 456002"/>
                <a:gd name="csX2" fmla="*/ 1177046 w 4429743"/>
                <a:gd name="csY2" fmla="*/ 0 h 456002"/>
                <a:gd name="csX3" fmla="*/ 1721272 w 4429743"/>
                <a:gd name="csY3" fmla="*/ 0 h 456002"/>
                <a:gd name="csX4" fmla="*/ 2354092 w 4429743"/>
                <a:gd name="csY4" fmla="*/ 0 h 456002"/>
                <a:gd name="csX5" fmla="*/ 2986912 w 4429743"/>
                <a:gd name="csY5" fmla="*/ 0 h 456002"/>
                <a:gd name="csX6" fmla="*/ 3575435 w 4429743"/>
                <a:gd name="csY6" fmla="*/ 0 h 456002"/>
                <a:gd name="csX7" fmla="*/ 4429743 w 4429743"/>
                <a:gd name="csY7" fmla="*/ 0 h 456002"/>
                <a:gd name="csX8" fmla="*/ 4429743 w 4429743"/>
                <a:gd name="csY8" fmla="*/ 456002 h 456002"/>
                <a:gd name="csX9" fmla="*/ 3929815 w 4429743"/>
                <a:gd name="csY9" fmla="*/ 456002 h 456002"/>
                <a:gd name="csX10" fmla="*/ 3341292 w 4429743"/>
                <a:gd name="csY10" fmla="*/ 456002 h 456002"/>
                <a:gd name="csX11" fmla="*/ 2841364 w 4429743"/>
                <a:gd name="csY11" fmla="*/ 456002 h 456002"/>
                <a:gd name="csX12" fmla="*/ 2252841 w 4429743"/>
                <a:gd name="csY12" fmla="*/ 456002 h 456002"/>
                <a:gd name="csX13" fmla="*/ 1752913 w 4429743"/>
                <a:gd name="csY13" fmla="*/ 456002 h 456002"/>
                <a:gd name="csX14" fmla="*/ 1120092 w 4429743"/>
                <a:gd name="csY14" fmla="*/ 456002 h 456002"/>
                <a:gd name="csX15" fmla="*/ 0 w 4429743"/>
                <a:gd name="csY15" fmla="*/ 456002 h 456002"/>
                <a:gd name="csX16" fmla="*/ 0 w 4429743"/>
                <a:gd name="csY16" fmla="*/ 0 h 45600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429743" h="456002" fill="none" extrusionOk="0">
                  <a:moveTo>
                    <a:pt x="0" y="0"/>
                  </a:moveTo>
                  <a:cubicBezTo>
                    <a:pt x="206129" y="-28523"/>
                    <a:pt x="415021" y="-11502"/>
                    <a:pt x="588523" y="0"/>
                  </a:cubicBezTo>
                  <a:cubicBezTo>
                    <a:pt x="762025" y="11502"/>
                    <a:pt x="900350" y="-4427"/>
                    <a:pt x="1177046" y="0"/>
                  </a:cubicBezTo>
                  <a:cubicBezTo>
                    <a:pt x="1453742" y="4427"/>
                    <a:pt x="1555152" y="19236"/>
                    <a:pt x="1721272" y="0"/>
                  </a:cubicBezTo>
                  <a:cubicBezTo>
                    <a:pt x="1887392" y="-19236"/>
                    <a:pt x="2062550" y="5310"/>
                    <a:pt x="2354092" y="0"/>
                  </a:cubicBezTo>
                  <a:cubicBezTo>
                    <a:pt x="2645634" y="-5310"/>
                    <a:pt x="2847876" y="-30510"/>
                    <a:pt x="2986912" y="0"/>
                  </a:cubicBezTo>
                  <a:cubicBezTo>
                    <a:pt x="3125948" y="30510"/>
                    <a:pt x="3354288" y="-18079"/>
                    <a:pt x="3575435" y="0"/>
                  </a:cubicBezTo>
                  <a:cubicBezTo>
                    <a:pt x="3796582" y="18079"/>
                    <a:pt x="4148481" y="-26473"/>
                    <a:pt x="4429743" y="0"/>
                  </a:cubicBezTo>
                  <a:cubicBezTo>
                    <a:pt x="4413489" y="218319"/>
                    <a:pt x="4411879" y="296779"/>
                    <a:pt x="4429743" y="456002"/>
                  </a:cubicBezTo>
                  <a:cubicBezTo>
                    <a:pt x="4290086" y="461750"/>
                    <a:pt x="4056083" y="440281"/>
                    <a:pt x="3929815" y="456002"/>
                  </a:cubicBezTo>
                  <a:cubicBezTo>
                    <a:pt x="3803547" y="471723"/>
                    <a:pt x="3520126" y="437176"/>
                    <a:pt x="3341292" y="456002"/>
                  </a:cubicBezTo>
                  <a:cubicBezTo>
                    <a:pt x="3162458" y="474828"/>
                    <a:pt x="3089781" y="439548"/>
                    <a:pt x="2841364" y="456002"/>
                  </a:cubicBezTo>
                  <a:cubicBezTo>
                    <a:pt x="2592947" y="472456"/>
                    <a:pt x="2476752" y="436065"/>
                    <a:pt x="2252841" y="456002"/>
                  </a:cubicBezTo>
                  <a:cubicBezTo>
                    <a:pt x="2028930" y="475939"/>
                    <a:pt x="1982172" y="473495"/>
                    <a:pt x="1752913" y="456002"/>
                  </a:cubicBezTo>
                  <a:cubicBezTo>
                    <a:pt x="1523654" y="438509"/>
                    <a:pt x="1404212" y="427675"/>
                    <a:pt x="1120092" y="456002"/>
                  </a:cubicBezTo>
                  <a:cubicBezTo>
                    <a:pt x="835972" y="484329"/>
                    <a:pt x="402921" y="434606"/>
                    <a:pt x="0" y="456002"/>
                  </a:cubicBezTo>
                  <a:cubicBezTo>
                    <a:pt x="-19431" y="331464"/>
                    <a:pt x="16259" y="127026"/>
                    <a:pt x="0" y="0"/>
                  </a:cubicBezTo>
                  <a:close/>
                </a:path>
                <a:path w="4429743" h="456002" stroke="0" extrusionOk="0">
                  <a:moveTo>
                    <a:pt x="0" y="0"/>
                  </a:moveTo>
                  <a:cubicBezTo>
                    <a:pt x="202574" y="2315"/>
                    <a:pt x="379156" y="-3269"/>
                    <a:pt x="499928" y="0"/>
                  </a:cubicBezTo>
                  <a:cubicBezTo>
                    <a:pt x="620700" y="3269"/>
                    <a:pt x="861086" y="5606"/>
                    <a:pt x="1221343" y="0"/>
                  </a:cubicBezTo>
                  <a:cubicBezTo>
                    <a:pt x="1581601" y="-5606"/>
                    <a:pt x="1675399" y="-11794"/>
                    <a:pt x="1809866" y="0"/>
                  </a:cubicBezTo>
                  <a:cubicBezTo>
                    <a:pt x="1944333" y="11794"/>
                    <a:pt x="2302591" y="10813"/>
                    <a:pt x="2486984" y="0"/>
                  </a:cubicBezTo>
                  <a:cubicBezTo>
                    <a:pt x="2671377" y="-10813"/>
                    <a:pt x="2864111" y="-24794"/>
                    <a:pt x="3075507" y="0"/>
                  </a:cubicBezTo>
                  <a:cubicBezTo>
                    <a:pt x="3286903" y="24794"/>
                    <a:pt x="3566675" y="29797"/>
                    <a:pt x="3796923" y="0"/>
                  </a:cubicBezTo>
                  <a:cubicBezTo>
                    <a:pt x="4027171" y="-29797"/>
                    <a:pt x="4214154" y="28584"/>
                    <a:pt x="4429743" y="0"/>
                  </a:cubicBezTo>
                  <a:cubicBezTo>
                    <a:pt x="4444836" y="203862"/>
                    <a:pt x="4420186" y="347072"/>
                    <a:pt x="4429743" y="456002"/>
                  </a:cubicBezTo>
                  <a:cubicBezTo>
                    <a:pt x="4114626" y="487222"/>
                    <a:pt x="4024466" y="480960"/>
                    <a:pt x="3752625" y="456002"/>
                  </a:cubicBezTo>
                  <a:cubicBezTo>
                    <a:pt x="3480784" y="431044"/>
                    <a:pt x="3215363" y="464146"/>
                    <a:pt x="3075507" y="456002"/>
                  </a:cubicBezTo>
                  <a:cubicBezTo>
                    <a:pt x="2935651" y="447858"/>
                    <a:pt x="2657151" y="446003"/>
                    <a:pt x="2398389" y="456002"/>
                  </a:cubicBezTo>
                  <a:cubicBezTo>
                    <a:pt x="2139627" y="466001"/>
                    <a:pt x="1985744" y="464095"/>
                    <a:pt x="1809866" y="456002"/>
                  </a:cubicBezTo>
                  <a:cubicBezTo>
                    <a:pt x="1633988" y="447909"/>
                    <a:pt x="1436034" y="480233"/>
                    <a:pt x="1309938" y="456002"/>
                  </a:cubicBezTo>
                  <a:cubicBezTo>
                    <a:pt x="1183842" y="431771"/>
                    <a:pt x="1030620" y="455446"/>
                    <a:pt x="810010" y="456002"/>
                  </a:cubicBezTo>
                  <a:cubicBezTo>
                    <a:pt x="589400" y="456558"/>
                    <a:pt x="233155" y="459474"/>
                    <a:pt x="0" y="456002"/>
                  </a:cubicBezTo>
                  <a:cubicBezTo>
                    <a:pt x="12381" y="229144"/>
                    <a:pt x="18896" y="145482"/>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By setting the Analysis Type to 2D, we apply the Governing Equations discussed in Slide 9/10. </a:t>
              </a:r>
            </a:p>
          </p:txBody>
        </p:sp>
      </p:grpSp>
    </p:spTree>
    <p:extLst>
      <p:ext uri="{BB962C8B-B14F-4D97-AF65-F5344CB8AC3E}">
        <p14:creationId xmlns:p14="http://schemas.microsoft.com/office/powerpoint/2010/main" val="1723083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3C5221-9F48-CF43-CC7D-B8D3E3A7706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491E4E-C12F-7450-3486-3B175E0D64E0}"/>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893E790A-460A-A4A0-2E1D-A3201E017E93}"/>
              </a:ext>
            </a:extLst>
          </p:cNvPr>
          <p:cNvSpPr>
            <a:spLocks noGrp="1"/>
          </p:cNvSpPr>
          <p:nvPr>
            <p:ph type="title"/>
          </p:nvPr>
        </p:nvSpPr>
        <p:spPr/>
        <p:txBody>
          <a:bodyPr/>
          <a:lstStyle/>
          <a:p>
            <a:r>
              <a:rPr lang="en-DE"/>
              <a:t>Ansys Forging Tutorial Case 1 (2/8) – Pre-Process</a:t>
            </a:r>
            <a:endParaRPr lang="en-US"/>
          </a:p>
        </p:txBody>
      </p:sp>
      <p:sp>
        <p:nvSpPr>
          <p:cNvPr id="5" name="Text Placeholder 4">
            <a:extLst>
              <a:ext uri="{FF2B5EF4-FFF2-40B4-BE49-F238E27FC236}">
                <a16:creationId xmlns:a16="http://schemas.microsoft.com/office/drawing/2014/main" id="{AF560A50-3144-F1C0-E823-4560B76868F1}"/>
              </a:ext>
            </a:extLst>
          </p:cNvPr>
          <p:cNvSpPr>
            <a:spLocks noGrp="1"/>
          </p:cNvSpPr>
          <p:nvPr>
            <p:ph type="body" sz="quarter" idx="13"/>
          </p:nvPr>
        </p:nvSpPr>
        <p:spPr>
          <a:xfrm>
            <a:off x="609600" y="1447800"/>
            <a:ext cx="5037364" cy="4572000"/>
          </a:xfrm>
        </p:spPr>
        <p:txBody>
          <a:bodyPr>
            <a:normAutofit/>
          </a:bodyPr>
          <a:lstStyle/>
          <a:p>
            <a:pPr marL="457200" indent="-457200">
              <a:buFont typeface="+mj-lt"/>
              <a:buAutoNum type="arabicPeriod"/>
            </a:pPr>
            <a:r>
              <a:rPr lang="en-DE" sz="2000"/>
              <a:t>Open Ansys </a:t>
            </a:r>
            <a:r>
              <a:rPr lang="en-DE" sz="2000" err="1"/>
              <a:t>Mechanical</a:t>
            </a:r>
            <a:r>
              <a:rPr lang="en-DE" sz="2000" baseline="30000" err="1"/>
              <a:t>TM</a:t>
            </a:r>
            <a:r>
              <a:rPr lang="en-DE" sz="2000"/>
              <a:t> by editing cell A4 and then expand the </a:t>
            </a:r>
            <a:r>
              <a:rPr lang="en-DE" sz="2000" i="1"/>
              <a:t>Geometry</a:t>
            </a:r>
            <a:r>
              <a:rPr lang="en-DE" sz="2000"/>
              <a:t> in the project tree.</a:t>
            </a:r>
          </a:p>
          <a:p>
            <a:pPr marL="457200" indent="-457200">
              <a:buFont typeface="+mj-lt"/>
              <a:buAutoNum type="arabicPeriod"/>
            </a:pPr>
            <a:r>
              <a:rPr lang="en-DE" sz="2000"/>
              <a:t>Assign the right material properties to the die and workpiece.</a:t>
            </a:r>
          </a:p>
          <a:p>
            <a:pPr marL="457200" indent="-457200">
              <a:buFont typeface="+mj-lt"/>
              <a:buAutoNum type="arabicPeriod"/>
            </a:pPr>
            <a:r>
              <a:rPr lang="en-DE" sz="2000"/>
              <a:t>In the details window of the </a:t>
            </a:r>
            <a:r>
              <a:rPr lang="en-DE" sz="2000" i="1"/>
              <a:t>Geometry</a:t>
            </a:r>
            <a:r>
              <a:rPr lang="en-DE" sz="2000"/>
              <a:t>, set the </a:t>
            </a:r>
            <a:r>
              <a:rPr lang="en-DE" sz="2000" i="1"/>
              <a:t>2D Behaviour </a:t>
            </a:r>
            <a:r>
              <a:rPr lang="en-DE" sz="2000"/>
              <a:t>to </a:t>
            </a:r>
            <a:r>
              <a:rPr lang="en-DE" sz="2000" i="1"/>
              <a:t>P</a:t>
            </a:r>
            <a:r>
              <a:rPr lang="en-US" sz="2000" i="1"/>
              <a:t>l</a:t>
            </a:r>
            <a:r>
              <a:rPr lang="en-DE" sz="2000" i="1" err="1"/>
              <a:t>ane</a:t>
            </a:r>
            <a:r>
              <a:rPr lang="en-DE" sz="2000" i="1"/>
              <a:t> Strain*.</a:t>
            </a:r>
          </a:p>
          <a:p>
            <a:pPr marL="0" indent="0">
              <a:buNone/>
            </a:pPr>
            <a:endParaRPr lang="en-DE" sz="2000"/>
          </a:p>
        </p:txBody>
      </p:sp>
      <p:grpSp>
        <p:nvGrpSpPr>
          <p:cNvPr id="11" name="Group 10">
            <a:extLst>
              <a:ext uri="{FF2B5EF4-FFF2-40B4-BE49-F238E27FC236}">
                <a16:creationId xmlns:a16="http://schemas.microsoft.com/office/drawing/2014/main" id="{B97D5BFF-68C9-97A1-582F-0F9D57A2D938}"/>
              </a:ext>
            </a:extLst>
          </p:cNvPr>
          <p:cNvGrpSpPr/>
          <p:nvPr/>
        </p:nvGrpSpPr>
        <p:grpSpPr>
          <a:xfrm>
            <a:off x="6187227" y="849649"/>
            <a:ext cx="4795108" cy="4845773"/>
            <a:chOff x="6187227" y="849649"/>
            <a:chExt cx="4795108" cy="4845773"/>
          </a:xfrm>
        </p:grpSpPr>
        <p:grpSp>
          <p:nvGrpSpPr>
            <p:cNvPr id="4" name="Group 3">
              <a:extLst>
                <a:ext uri="{FF2B5EF4-FFF2-40B4-BE49-F238E27FC236}">
                  <a16:creationId xmlns:a16="http://schemas.microsoft.com/office/drawing/2014/main" id="{D42B04CC-ECB6-E5C6-659F-3C3AC3D7138B}"/>
                </a:ext>
              </a:extLst>
            </p:cNvPr>
            <p:cNvGrpSpPr/>
            <p:nvPr/>
          </p:nvGrpSpPr>
          <p:grpSpPr>
            <a:xfrm>
              <a:off x="6379306" y="2420888"/>
              <a:ext cx="4603029" cy="2040159"/>
              <a:chOff x="6379306" y="2284106"/>
              <a:chExt cx="4603029" cy="2040159"/>
            </a:xfrm>
          </p:grpSpPr>
          <p:pic>
            <p:nvPicPr>
              <p:cNvPr id="6" name="Picture 5">
                <a:extLst>
                  <a:ext uri="{FF2B5EF4-FFF2-40B4-BE49-F238E27FC236}">
                    <a16:creationId xmlns:a16="http://schemas.microsoft.com/office/drawing/2014/main" id="{443CCA8F-479A-2C8C-3B9B-C8E4C72FCEF0}"/>
                  </a:ext>
                </a:extLst>
              </p:cNvPr>
              <p:cNvPicPr>
                <a:picLocks noChangeAspect="1"/>
              </p:cNvPicPr>
              <p:nvPr/>
            </p:nvPicPr>
            <p:blipFill>
              <a:blip r:embed="rId3"/>
              <a:stretch>
                <a:fillRect/>
              </a:stretch>
            </p:blipFill>
            <p:spPr>
              <a:xfrm>
                <a:off x="6379306" y="2284106"/>
                <a:ext cx="4603029" cy="1834020"/>
              </a:xfrm>
              <a:prstGeom prst="rect">
                <a:avLst/>
              </a:prstGeom>
            </p:spPr>
          </p:pic>
          <p:sp>
            <p:nvSpPr>
              <p:cNvPr id="14" name="Rectangle 13">
                <a:extLst>
                  <a:ext uri="{FF2B5EF4-FFF2-40B4-BE49-F238E27FC236}">
                    <a16:creationId xmlns:a16="http://schemas.microsoft.com/office/drawing/2014/main" id="{FA10F428-0972-6A3A-EC2D-A9C6F08BFE3E}"/>
                  </a:ext>
                </a:extLst>
              </p:cNvPr>
              <p:cNvSpPr/>
              <p:nvPr/>
            </p:nvSpPr>
            <p:spPr>
              <a:xfrm>
                <a:off x="6379306" y="3907684"/>
                <a:ext cx="2669022" cy="21044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Teardrop 8">
                <a:extLst>
                  <a:ext uri="{FF2B5EF4-FFF2-40B4-BE49-F238E27FC236}">
                    <a16:creationId xmlns:a16="http://schemas.microsoft.com/office/drawing/2014/main" id="{1907F69B-A946-0541-059D-9CC585F7CB7F}"/>
                  </a:ext>
                </a:extLst>
              </p:cNvPr>
              <p:cNvSpPr>
                <a:spLocks noChangeAspect="1"/>
              </p:cNvSpPr>
              <p:nvPr/>
            </p:nvSpPr>
            <p:spPr>
              <a:xfrm>
                <a:off x="7024308" y="4036265"/>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grpSp>
        <p:grpSp>
          <p:nvGrpSpPr>
            <p:cNvPr id="7" name="Group 6">
              <a:extLst>
                <a:ext uri="{FF2B5EF4-FFF2-40B4-BE49-F238E27FC236}">
                  <a16:creationId xmlns:a16="http://schemas.microsoft.com/office/drawing/2014/main" id="{6CFC5036-ECF6-DE83-C116-B7DEFEA2673D}"/>
                </a:ext>
              </a:extLst>
            </p:cNvPr>
            <p:cNvGrpSpPr/>
            <p:nvPr/>
          </p:nvGrpSpPr>
          <p:grpSpPr>
            <a:xfrm>
              <a:off x="6384032" y="849649"/>
              <a:ext cx="2219635" cy="1434457"/>
              <a:chOff x="6384032" y="849649"/>
              <a:chExt cx="2219635" cy="1434457"/>
            </a:xfrm>
          </p:grpSpPr>
          <p:pic>
            <p:nvPicPr>
              <p:cNvPr id="8" name="Picture 7">
                <a:extLst>
                  <a:ext uri="{FF2B5EF4-FFF2-40B4-BE49-F238E27FC236}">
                    <a16:creationId xmlns:a16="http://schemas.microsoft.com/office/drawing/2014/main" id="{7F1E4BC4-BE0B-07E6-4040-51688D64BC60}"/>
                  </a:ext>
                </a:extLst>
              </p:cNvPr>
              <p:cNvPicPr>
                <a:picLocks noChangeAspect="1"/>
              </p:cNvPicPr>
              <p:nvPr/>
            </p:nvPicPr>
            <p:blipFill>
              <a:blip r:embed="rId4"/>
              <a:stretch>
                <a:fillRect/>
              </a:stretch>
            </p:blipFill>
            <p:spPr>
              <a:xfrm>
                <a:off x="6384032" y="849649"/>
                <a:ext cx="2219635" cy="1190791"/>
              </a:xfrm>
              <a:prstGeom prst="rect">
                <a:avLst/>
              </a:prstGeom>
            </p:spPr>
          </p:pic>
          <p:sp>
            <p:nvSpPr>
              <p:cNvPr id="10" name="Rectangle 9">
                <a:extLst>
                  <a:ext uri="{FF2B5EF4-FFF2-40B4-BE49-F238E27FC236}">
                    <a16:creationId xmlns:a16="http://schemas.microsoft.com/office/drawing/2014/main" id="{49CF76A4-98D9-5871-09E6-A13304DB553A}"/>
                  </a:ext>
                </a:extLst>
              </p:cNvPr>
              <p:cNvSpPr/>
              <p:nvPr/>
            </p:nvSpPr>
            <p:spPr>
              <a:xfrm>
                <a:off x="7176120" y="1666530"/>
                <a:ext cx="1427547" cy="37391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Teardrop 20">
                <a:extLst>
                  <a:ext uri="{FF2B5EF4-FFF2-40B4-BE49-F238E27FC236}">
                    <a16:creationId xmlns:a16="http://schemas.microsoft.com/office/drawing/2014/main" id="{F8F90191-49FB-A3C4-8875-9432F8844429}"/>
                  </a:ext>
                </a:extLst>
              </p:cNvPr>
              <p:cNvSpPr>
                <a:spLocks noChangeAspect="1"/>
              </p:cNvSpPr>
              <p:nvPr/>
            </p:nvSpPr>
            <p:spPr>
              <a:xfrm>
                <a:off x="6936086" y="1996106"/>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grpSp>
        <p:grpSp>
          <p:nvGrpSpPr>
            <p:cNvPr id="48" name="Group 47">
              <a:extLst>
                <a:ext uri="{FF2B5EF4-FFF2-40B4-BE49-F238E27FC236}">
                  <a16:creationId xmlns:a16="http://schemas.microsoft.com/office/drawing/2014/main" id="{2F812EE9-05B1-A66B-B5F6-927E119490CC}"/>
                </a:ext>
              </a:extLst>
            </p:cNvPr>
            <p:cNvGrpSpPr/>
            <p:nvPr/>
          </p:nvGrpSpPr>
          <p:grpSpPr>
            <a:xfrm>
              <a:off x="6187227" y="4625748"/>
              <a:ext cx="3545838" cy="1069674"/>
              <a:chOff x="6037231" y="2380415"/>
              <a:chExt cx="3545838" cy="1069674"/>
            </a:xfrm>
          </p:grpSpPr>
          <p:grpSp>
            <p:nvGrpSpPr>
              <p:cNvPr id="39" name="Group 38">
                <a:extLst>
                  <a:ext uri="{FF2B5EF4-FFF2-40B4-BE49-F238E27FC236}">
                    <a16:creationId xmlns:a16="http://schemas.microsoft.com/office/drawing/2014/main" id="{8F5AE755-649B-A6F9-D2DA-BA3D930C2F4E}"/>
                  </a:ext>
                </a:extLst>
              </p:cNvPr>
              <p:cNvGrpSpPr/>
              <p:nvPr/>
            </p:nvGrpSpPr>
            <p:grpSpPr>
              <a:xfrm>
                <a:off x="6240016" y="2380415"/>
                <a:ext cx="3343053" cy="994338"/>
                <a:chOff x="1456755" y="4676377"/>
                <a:chExt cx="3343053" cy="994338"/>
              </a:xfrm>
            </p:grpSpPr>
            <p:pic>
              <p:nvPicPr>
                <p:cNvPr id="37" name="Picture 36">
                  <a:extLst>
                    <a:ext uri="{FF2B5EF4-FFF2-40B4-BE49-F238E27FC236}">
                      <a16:creationId xmlns:a16="http://schemas.microsoft.com/office/drawing/2014/main" id="{B31EBD7E-AE6A-E446-3B01-476909C7AC36}"/>
                    </a:ext>
                  </a:extLst>
                </p:cNvPr>
                <p:cNvPicPr>
                  <a:picLocks noChangeAspect="1"/>
                </p:cNvPicPr>
                <p:nvPr/>
              </p:nvPicPr>
              <p:blipFill>
                <a:blip r:embed="rId5"/>
                <a:srcRect b="76743"/>
                <a:stretch>
                  <a:fillRect/>
                </a:stretch>
              </p:blipFill>
              <p:spPr>
                <a:xfrm>
                  <a:off x="1456755" y="4676377"/>
                  <a:ext cx="3343053" cy="267490"/>
                </a:xfrm>
                <a:prstGeom prst="rect">
                  <a:avLst/>
                </a:prstGeom>
              </p:spPr>
            </p:pic>
            <p:pic>
              <p:nvPicPr>
                <p:cNvPr id="38" name="Picture 37">
                  <a:extLst>
                    <a:ext uri="{FF2B5EF4-FFF2-40B4-BE49-F238E27FC236}">
                      <a16:creationId xmlns:a16="http://schemas.microsoft.com/office/drawing/2014/main" id="{1E6B5982-BE88-F660-FB5F-F5632E678246}"/>
                    </a:ext>
                  </a:extLst>
                </p:cNvPr>
                <p:cNvPicPr>
                  <a:picLocks noChangeAspect="1"/>
                </p:cNvPicPr>
                <p:nvPr/>
              </p:nvPicPr>
              <p:blipFill>
                <a:blip r:embed="rId5"/>
                <a:srcRect t="36805"/>
                <a:stretch>
                  <a:fillRect/>
                </a:stretch>
              </p:blipFill>
              <p:spPr>
                <a:xfrm>
                  <a:off x="1456755" y="4943867"/>
                  <a:ext cx="3343053" cy="726848"/>
                </a:xfrm>
                <a:prstGeom prst="rect">
                  <a:avLst/>
                </a:prstGeom>
              </p:spPr>
            </p:pic>
          </p:grpSp>
          <p:sp>
            <p:nvSpPr>
              <p:cNvPr id="44" name="Rectangle 43">
                <a:extLst>
                  <a:ext uri="{FF2B5EF4-FFF2-40B4-BE49-F238E27FC236}">
                    <a16:creationId xmlns:a16="http://schemas.microsoft.com/office/drawing/2014/main" id="{C4DF9D87-7F83-9D1D-65A0-E7D9729BC7A7}"/>
                  </a:ext>
                </a:extLst>
              </p:cNvPr>
              <p:cNvSpPr/>
              <p:nvPr/>
            </p:nvSpPr>
            <p:spPr>
              <a:xfrm>
                <a:off x="6297278" y="3096352"/>
                <a:ext cx="1935355" cy="12773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5" name="Teardrop 44">
                <a:extLst>
                  <a:ext uri="{FF2B5EF4-FFF2-40B4-BE49-F238E27FC236}">
                    <a16:creationId xmlns:a16="http://schemas.microsoft.com/office/drawing/2014/main" id="{1EC51324-0829-E409-25FD-F86F4D033B0A}"/>
                  </a:ext>
                </a:extLst>
              </p:cNvPr>
              <p:cNvSpPr>
                <a:spLocks noChangeAspect="1"/>
              </p:cNvSpPr>
              <p:nvPr/>
            </p:nvSpPr>
            <p:spPr>
              <a:xfrm>
                <a:off x="6037231" y="3162089"/>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3</a:t>
                </a:r>
              </a:p>
            </p:txBody>
          </p:sp>
        </p:grpSp>
      </p:grpSp>
      <p:sp>
        <p:nvSpPr>
          <p:cNvPr id="46" name="Rectangle 45">
            <a:extLst>
              <a:ext uri="{FF2B5EF4-FFF2-40B4-BE49-F238E27FC236}">
                <a16:creationId xmlns:a16="http://schemas.microsoft.com/office/drawing/2014/main" id="{51AD1DF6-33E2-59C3-BD8A-942F36C5DA4A}"/>
              </a:ext>
            </a:extLst>
          </p:cNvPr>
          <p:cNvSpPr/>
          <p:nvPr/>
        </p:nvSpPr>
        <p:spPr>
          <a:xfrm>
            <a:off x="1170963" y="4625748"/>
            <a:ext cx="4348973" cy="994338"/>
          </a:xfrm>
          <a:custGeom>
            <a:avLst/>
            <a:gdLst>
              <a:gd name="csX0" fmla="*/ 0 w 4348973"/>
              <a:gd name="csY0" fmla="*/ 0 h 994338"/>
              <a:gd name="csX1" fmla="*/ 708261 w 4348973"/>
              <a:gd name="csY1" fmla="*/ 0 h 994338"/>
              <a:gd name="csX2" fmla="*/ 1329543 w 4348973"/>
              <a:gd name="csY2" fmla="*/ 0 h 994338"/>
              <a:gd name="csX3" fmla="*/ 1950825 w 4348973"/>
              <a:gd name="csY3" fmla="*/ 0 h 994338"/>
              <a:gd name="csX4" fmla="*/ 2528617 w 4348973"/>
              <a:gd name="csY4" fmla="*/ 0 h 994338"/>
              <a:gd name="csX5" fmla="*/ 3193389 w 4348973"/>
              <a:gd name="csY5" fmla="*/ 0 h 994338"/>
              <a:gd name="csX6" fmla="*/ 3684201 w 4348973"/>
              <a:gd name="csY6" fmla="*/ 0 h 994338"/>
              <a:gd name="csX7" fmla="*/ 4348973 w 4348973"/>
              <a:gd name="csY7" fmla="*/ 0 h 994338"/>
              <a:gd name="csX8" fmla="*/ 4348973 w 4348973"/>
              <a:gd name="csY8" fmla="*/ 467339 h 994338"/>
              <a:gd name="csX9" fmla="*/ 4348973 w 4348973"/>
              <a:gd name="csY9" fmla="*/ 994338 h 994338"/>
              <a:gd name="csX10" fmla="*/ 3684201 w 4348973"/>
              <a:gd name="csY10" fmla="*/ 994338 h 994338"/>
              <a:gd name="csX11" fmla="*/ 3193389 w 4348973"/>
              <a:gd name="csY11" fmla="*/ 994338 h 994338"/>
              <a:gd name="csX12" fmla="*/ 2572107 w 4348973"/>
              <a:gd name="csY12" fmla="*/ 994338 h 994338"/>
              <a:gd name="csX13" fmla="*/ 1994315 w 4348973"/>
              <a:gd name="csY13" fmla="*/ 994338 h 994338"/>
              <a:gd name="csX14" fmla="*/ 1329543 w 4348973"/>
              <a:gd name="csY14" fmla="*/ 994338 h 994338"/>
              <a:gd name="csX15" fmla="*/ 621282 w 4348973"/>
              <a:gd name="csY15" fmla="*/ 994338 h 994338"/>
              <a:gd name="csX16" fmla="*/ 0 w 4348973"/>
              <a:gd name="csY16" fmla="*/ 994338 h 994338"/>
              <a:gd name="csX17" fmla="*/ 0 w 4348973"/>
              <a:gd name="csY17" fmla="*/ 497169 h 994338"/>
              <a:gd name="csX18" fmla="*/ 0 w 4348973"/>
              <a:gd name="csY18" fmla="*/ 0 h 9943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348973" h="994338" fill="none" extrusionOk="0">
                <a:moveTo>
                  <a:pt x="0" y="0"/>
                </a:moveTo>
                <a:cubicBezTo>
                  <a:pt x="230863" y="31482"/>
                  <a:pt x="414234" y="-31340"/>
                  <a:pt x="708261" y="0"/>
                </a:cubicBezTo>
                <a:cubicBezTo>
                  <a:pt x="1002288" y="31340"/>
                  <a:pt x="1088159" y="-6801"/>
                  <a:pt x="1329543" y="0"/>
                </a:cubicBezTo>
                <a:cubicBezTo>
                  <a:pt x="1570927" y="6801"/>
                  <a:pt x="1719106" y="-29024"/>
                  <a:pt x="1950825" y="0"/>
                </a:cubicBezTo>
                <a:cubicBezTo>
                  <a:pt x="2182544" y="29024"/>
                  <a:pt x="2257048" y="18462"/>
                  <a:pt x="2528617" y="0"/>
                </a:cubicBezTo>
                <a:cubicBezTo>
                  <a:pt x="2800186" y="-18462"/>
                  <a:pt x="2878210" y="-26483"/>
                  <a:pt x="3193389" y="0"/>
                </a:cubicBezTo>
                <a:cubicBezTo>
                  <a:pt x="3508568" y="26483"/>
                  <a:pt x="3560740" y="20040"/>
                  <a:pt x="3684201" y="0"/>
                </a:cubicBezTo>
                <a:cubicBezTo>
                  <a:pt x="3807662" y="-20040"/>
                  <a:pt x="4110411" y="209"/>
                  <a:pt x="4348973" y="0"/>
                </a:cubicBezTo>
                <a:cubicBezTo>
                  <a:pt x="4356499" y="220930"/>
                  <a:pt x="4337601" y="275924"/>
                  <a:pt x="4348973" y="467339"/>
                </a:cubicBezTo>
                <a:cubicBezTo>
                  <a:pt x="4360345" y="658754"/>
                  <a:pt x="4350148" y="799254"/>
                  <a:pt x="4348973" y="994338"/>
                </a:cubicBezTo>
                <a:cubicBezTo>
                  <a:pt x="4030890" y="1021645"/>
                  <a:pt x="3871415" y="1024333"/>
                  <a:pt x="3684201" y="994338"/>
                </a:cubicBezTo>
                <a:cubicBezTo>
                  <a:pt x="3496987" y="964343"/>
                  <a:pt x="3437361" y="1007043"/>
                  <a:pt x="3193389" y="994338"/>
                </a:cubicBezTo>
                <a:cubicBezTo>
                  <a:pt x="2949417" y="981633"/>
                  <a:pt x="2851504" y="1021306"/>
                  <a:pt x="2572107" y="994338"/>
                </a:cubicBezTo>
                <a:cubicBezTo>
                  <a:pt x="2292710" y="967370"/>
                  <a:pt x="2251354" y="1015771"/>
                  <a:pt x="1994315" y="994338"/>
                </a:cubicBezTo>
                <a:cubicBezTo>
                  <a:pt x="1737276" y="972905"/>
                  <a:pt x="1489616" y="1002402"/>
                  <a:pt x="1329543" y="994338"/>
                </a:cubicBezTo>
                <a:cubicBezTo>
                  <a:pt x="1169470" y="986274"/>
                  <a:pt x="833199" y="971860"/>
                  <a:pt x="621282" y="994338"/>
                </a:cubicBezTo>
                <a:cubicBezTo>
                  <a:pt x="409365" y="1016816"/>
                  <a:pt x="306274" y="1023591"/>
                  <a:pt x="0" y="994338"/>
                </a:cubicBezTo>
                <a:cubicBezTo>
                  <a:pt x="-6102" y="864528"/>
                  <a:pt x="14652" y="666444"/>
                  <a:pt x="0" y="497169"/>
                </a:cubicBezTo>
                <a:cubicBezTo>
                  <a:pt x="-14652" y="327894"/>
                  <a:pt x="3680" y="111324"/>
                  <a:pt x="0" y="0"/>
                </a:cubicBezTo>
                <a:close/>
              </a:path>
              <a:path w="4348973" h="994338" stroke="0" extrusionOk="0">
                <a:moveTo>
                  <a:pt x="0" y="0"/>
                </a:moveTo>
                <a:cubicBezTo>
                  <a:pt x="234952" y="-22852"/>
                  <a:pt x="346195" y="-13177"/>
                  <a:pt x="490813" y="0"/>
                </a:cubicBezTo>
                <a:cubicBezTo>
                  <a:pt x="635431" y="13177"/>
                  <a:pt x="845978" y="22306"/>
                  <a:pt x="1199074" y="0"/>
                </a:cubicBezTo>
                <a:cubicBezTo>
                  <a:pt x="1552170" y="-22306"/>
                  <a:pt x="1529572" y="13778"/>
                  <a:pt x="1776866" y="0"/>
                </a:cubicBezTo>
                <a:cubicBezTo>
                  <a:pt x="2024160" y="-13778"/>
                  <a:pt x="2110620" y="10191"/>
                  <a:pt x="2441638" y="0"/>
                </a:cubicBezTo>
                <a:cubicBezTo>
                  <a:pt x="2772656" y="-10191"/>
                  <a:pt x="2786303" y="27424"/>
                  <a:pt x="3019430" y="0"/>
                </a:cubicBezTo>
                <a:cubicBezTo>
                  <a:pt x="3252557" y="-27424"/>
                  <a:pt x="3518107" y="24801"/>
                  <a:pt x="3727691" y="0"/>
                </a:cubicBezTo>
                <a:cubicBezTo>
                  <a:pt x="3937275" y="-24801"/>
                  <a:pt x="4101932" y="18709"/>
                  <a:pt x="4348973" y="0"/>
                </a:cubicBezTo>
                <a:cubicBezTo>
                  <a:pt x="4343276" y="143045"/>
                  <a:pt x="4337030" y="320173"/>
                  <a:pt x="4348973" y="507112"/>
                </a:cubicBezTo>
                <a:cubicBezTo>
                  <a:pt x="4360916" y="694051"/>
                  <a:pt x="4369736" y="770551"/>
                  <a:pt x="4348973" y="994338"/>
                </a:cubicBezTo>
                <a:cubicBezTo>
                  <a:pt x="4133026" y="999224"/>
                  <a:pt x="3926056" y="998455"/>
                  <a:pt x="3684201" y="994338"/>
                </a:cubicBezTo>
                <a:cubicBezTo>
                  <a:pt x="3442346" y="990221"/>
                  <a:pt x="3290864" y="1016814"/>
                  <a:pt x="3019430" y="994338"/>
                </a:cubicBezTo>
                <a:cubicBezTo>
                  <a:pt x="2747996" y="971862"/>
                  <a:pt x="2720689" y="980606"/>
                  <a:pt x="2441638" y="994338"/>
                </a:cubicBezTo>
                <a:cubicBezTo>
                  <a:pt x="2162587" y="1008070"/>
                  <a:pt x="2114426" y="1003335"/>
                  <a:pt x="1950825" y="994338"/>
                </a:cubicBezTo>
                <a:cubicBezTo>
                  <a:pt x="1787224" y="985341"/>
                  <a:pt x="1578081" y="997945"/>
                  <a:pt x="1460012" y="994338"/>
                </a:cubicBezTo>
                <a:cubicBezTo>
                  <a:pt x="1341943" y="990731"/>
                  <a:pt x="1058011" y="966855"/>
                  <a:pt x="795241" y="994338"/>
                </a:cubicBezTo>
                <a:cubicBezTo>
                  <a:pt x="532471" y="1021821"/>
                  <a:pt x="271948" y="979384"/>
                  <a:pt x="0" y="994338"/>
                </a:cubicBezTo>
                <a:cubicBezTo>
                  <a:pt x="4199" y="782083"/>
                  <a:pt x="14492" y="711073"/>
                  <a:pt x="0" y="517056"/>
                </a:cubicBezTo>
                <a:cubicBezTo>
                  <a:pt x="-14492" y="323039"/>
                  <a:pt x="-11529" y="166613"/>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2D Hooke’s Law of plane strain (recall Slide 9), </a:t>
            </a:r>
            <a:r>
              <a:rPr lang="en-US" sz="1200" i="1">
                <a:solidFill>
                  <a:schemeClr val="tx1"/>
                </a:solidFill>
              </a:rPr>
              <a:t>where out-of-plane strain is zero, preventing deformation in the thickness direction</a:t>
            </a:r>
            <a:r>
              <a:rPr lang="en-DE" sz="1200" i="1">
                <a:solidFill>
                  <a:schemeClr val="tx1"/>
                </a:solidFill>
              </a:rPr>
              <a:t>.</a:t>
            </a:r>
          </a:p>
        </p:txBody>
      </p:sp>
    </p:spTree>
    <p:extLst>
      <p:ext uri="{BB962C8B-B14F-4D97-AF65-F5344CB8AC3E}">
        <p14:creationId xmlns:p14="http://schemas.microsoft.com/office/powerpoint/2010/main" val="4015389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1BF8B-CDFA-DBA2-C2CA-3928B88DE4C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A5AC0-31B7-944E-7E32-F2DB9B0B95BA}"/>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781CE9A7-A791-CDBE-00A4-4A6D52D0A27A}"/>
              </a:ext>
            </a:extLst>
          </p:cNvPr>
          <p:cNvSpPr>
            <a:spLocks noGrp="1"/>
          </p:cNvSpPr>
          <p:nvPr>
            <p:ph type="title"/>
          </p:nvPr>
        </p:nvSpPr>
        <p:spPr/>
        <p:txBody>
          <a:bodyPr/>
          <a:lstStyle/>
          <a:p>
            <a:r>
              <a:rPr lang="en-DE"/>
              <a:t>Ansys Forging Tutorial Case 1 (3/8) – Pre-Process</a:t>
            </a:r>
            <a:endParaRPr lang="en-US"/>
          </a:p>
        </p:txBody>
      </p:sp>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AF5CE326-A54B-43F3-B0CE-018D7BF14EFE}"/>
                  </a:ext>
                </a:extLst>
              </p:cNvPr>
              <p:cNvSpPr>
                <a:spLocks noGrp="1"/>
              </p:cNvSpPr>
              <p:nvPr>
                <p:ph type="body" sz="quarter" idx="13"/>
              </p:nvPr>
            </p:nvSpPr>
            <p:spPr>
              <a:xfrm>
                <a:off x="609600" y="1447800"/>
                <a:ext cx="7214592" cy="4572000"/>
              </a:xfrm>
            </p:spPr>
            <p:txBody>
              <a:bodyPr>
                <a:normAutofit/>
              </a:bodyPr>
              <a:lstStyle/>
              <a:p>
                <a:pPr marL="457200" indent="-457200">
                  <a:buFont typeface="+mj-lt"/>
                  <a:buAutoNum type="arabicPeriod"/>
                </a:pPr>
                <a:r>
                  <a:rPr lang="en-DE" sz="2000"/>
                  <a:t>Review the contacts between the workpiece and die, </a:t>
                </a:r>
                <a:r>
                  <a:rPr lang="en-DE" sz="2000" err="1"/>
                  <a:t>wh</a:t>
                </a:r>
                <a:r>
                  <a:rPr lang="en-US" sz="2000" err="1"/>
                  <a:t>i</a:t>
                </a:r>
                <a:r>
                  <a:rPr lang="en-DE" sz="2000" err="1"/>
                  <a:t>ch</a:t>
                </a:r>
                <a:r>
                  <a:rPr lang="en-DE" sz="2000"/>
                  <a:t> by default are set to </a:t>
                </a:r>
                <a:r>
                  <a:rPr lang="en-DE" sz="2000" i="1"/>
                  <a:t>bonded</a:t>
                </a:r>
                <a:r>
                  <a:rPr lang="en-DE" sz="2000"/>
                  <a:t>. Change this to </a:t>
                </a:r>
                <a:r>
                  <a:rPr lang="en-DE" sz="2000" i="1"/>
                  <a:t>Frictional</a:t>
                </a:r>
                <a:r>
                  <a:rPr lang="en-DE" sz="2000"/>
                  <a:t> and set it for case 1, i.e. </a:t>
                </a:r>
                <a14:m>
                  <m:oMath xmlns:m="http://schemas.openxmlformats.org/officeDocument/2006/math">
                    <m:r>
                      <a:rPr lang="en-US" sz="2000" i="1">
                        <a:latin typeface="Cambria Math" panose="02040503050406030204" pitchFamily="18" charset="0"/>
                      </a:rPr>
                      <m:t>𝜇</m:t>
                    </m:r>
                    <m:r>
                      <a:rPr lang="en-DE" sz="2000" b="0" i="1" smtClean="0">
                        <a:latin typeface="Cambria Math" panose="02040503050406030204" pitchFamily="18" charset="0"/>
                      </a:rPr>
                      <m:t>=</m:t>
                    </m:r>
                    <m:r>
                      <a:rPr lang="en-DE" sz="2000" b="0" i="1" smtClean="0">
                        <a:latin typeface="Cambria Math" panose="02040503050406030204" pitchFamily="18" charset="0"/>
                      </a:rPr>
                      <m:t>0</m:t>
                    </m:r>
                  </m:oMath>
                </a14:m>
                <a:r>
                  <a:rPr lang="en-DE" sz="2000"/>
                  <a:t> (Alternatively it can also be set to </a:t>
                </a:r>
                <a:r>
                  <a:rPr lang="en-DE" sz="2000" i="1"/>
                  <a:t>Frictionless </a:t>
                </a:r>
                <a:r>
                  <a:rPr lang="en-DE" sz="2000"/>
                  <a:t>for case 1). Ensure that the contact and target edges are correctly scoped*.</a:t>
                </a:r>
              </a:p>
              <a:p>
                <a:pPr marL="457200" indent="-457200">
                  <a:buFont typeface="+mj-lt"/>
                  <a:buAutoNum type="arabicPeriod"/>
                </a:pPr>
                <a:endParaRPr lang="en-DE" sz="2000"/>
              </a:p>
            </p:txBody>
          </p:sp>
        </mc:Choice>
        <mc:Fallback xmlns="">
          <p:sp>
            <p:nvSpPr>
              <p:cNvPr id="5" name="Text Placeholder 4">
                <a:extLst>
                  <a:ext uri="{FF2B5EF4-FFF2-40B4-BE49-F238E27FC236}">
                    <a16:creationId xmlns:a16="http://schemas.microsoft.com/office/drawing/2014/main" id="{AF5CE326-A54B-43F3-B0CE-018D7BF14EFE}"/>
                  </a:ext>
                </a:extLst>
              </p:cNvPr>
              <p:cNvSpPr>
                <a:spLocks noGrp="1" noRot="1" noChangeAspect="1" noMove="1" noResize="1" noEditPoints="1" noAdjustHandles="1" noChangeArrowheads="1" noChangeShapeType="1" noTextEdit="1"/>
              </p:cNvSpPr>
              <p:nvPr>
                <p:ph type="body" sz="quarter" idx="13"/>
              </p:nvPr>
            </p:nvSpPr>
            <p:spPr>
              <a:xfrm>
                <a:off x="609600" y="1447800"/>
                <a:ext cx="7214592" cy="4572000"/>
              </a:xfrm>
              <a:blipFill>
                <a:blip r:embed="rId3"/>
                <a:stretch>
                  <a:fillRect l="-930" t="-1600"/>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98556FA3-65AB-33A3-6DD9-82F34E4E2FAD}"/>
              </a:ext>
            </a:extLst>
          </p:cNvPr>
          <p:cNvGrpSpPr/>
          <p:nvPr/>
        </p:nvGrpSpPr>
        <p:grpSpPr>
          <a:xfrm>
            <a:off x="4261466" y="1447800"/>
            <a:ext cx="7542487" cy="4467291"/>
            <a:chOff x="4261466" y="1447800"/>
            <a:chExt cx="7542487" cy="4467291"/>
          </a:xfrm>
        </p:grpSpPr>
        <p:pic>
          <p:nvPicPr>
            <p:cNvPr id="12" name="Picture 11">
              <a:extLst>
                <a:ext uri="{FF2B5EF4-FFF2-40B4-BE49-F238E27FC236}">
                  <a16:creationId xmlns:a16="http://schemas.microsoft.com/office/drawing/2014/main" id="{8A979B95-DF17-5D2D-B631-5970BC8CC69F}"/>
                </a:ext>
              </a:extLst>
            </p:cNvPr>
            <p:cNvPicPr>
              <a:picLocks noChangeAspect="1"/>
            </p:cNvPicPr>
            <p:nvPr/>
          </p:nvPicPr>
          <p:blipFill>
            <a:blip r:embed="rId4"/>
            <a:stretch>
              <a:fillRect/>
            </a:stretch>
          </p:blipFill>
          <p:spPr>
            <a:xfrm>
              <a:off x="4261466" y="3103149"/>
              <a:ext cx="4186882" cy="2811942"/>
            </a:xfrm>
            <a:prstGeom prst="rect">
              <a:avLst/>
            </a:prstGeom>
          </p:spPr>
        </p:pic>
        <p:grpSp>
          <p:nvGrpSpPr>
            <p:cNvPr id="40" name="Group 39">
              <a:extLst>
                <a:ext uri="{FF2B5EF4-FFF2-40B4-BE49-F238E27FC236}">
                  <a16:creationId xmlns:a16="http://schemas.microsoft.com/office/drawing/2014/main" id="{D129282C-748D-9AF1-B08B-FEB58345483F}"/>
                </a:ext>
              </a:extLst>
            </p:cNvPr>
            <p:cNvGrpSpPr/>
            <p:nvPr/>
          </p:nvGrpSpPr>
          <p:grpSpPr>
            <a:xfrm>
              <a:off x="8646763" y="1447800"/>
              <a:ext cx="3157190" cy="789448"/>
              <a:chOff x="1991544" y="5255752"/>
              <a:chExt cx="3157190" cy="789448"/>
            </a:xfrm>
          </p:grpSpPr>
          <p:pic>
            <p:nvPicPr>
              <p:cNvPr id="24" name="Picture 23">
                <a:extLst>
                  <a:ext uri="{FF2B5EF4-FFF2-40B4-BE49-F238E27FC236}">
                    <a16:creationId xmlns:a16="http://schemas.microsoft.com/office/drawing/2014/main" id="{6347C91E-F75B-632F-2008-F870FE8F662F}"/>
                  </a:ext>
                </a:extLst>
              </p:cNvPr>
              <p:cNvPicPr>
                <a:picLocks noChangeAspect="1"/>
              </p:cNvPicPr>
              <p:nvPr/>
            </p:nvPicPr>
            <p:blipFill>
              <a:blip r:embed="rId5"/>
              <a:stretch>
                <a:fillRect/>
              </a:stretch>
            </p:blipFill>
            <p:spPr>
              <a:xfrm>
                <a:off x="1991544" y="5255752"/>
                <a:ext cx="3157190" cy="546437"/>
              </a:xfrm>
              <a:prstGeom prst="rect">
                <a:avLst/>
              </a:prstGeom>
            </p:spPr>
          </p:pic>
          <p:sp>
            <p:nvSpPr>
              <p:cNvPr id="30" name="Rectangle 29">
                <a:extLst>
                  <a:ext uri="{FF2B5EF4-FFF2-40B4-BE49-F238E27FC236}">
                    <a16:creationId xmlns:a16="http://schemas.microsoft.com/office/drawing/2014/main" id="{DAEB67A5-4D13-FB29-4D55-F318BE865AB4}"/>
                  </a:ext>
                </a:extLst>
              </p:cNvPr>
              <p:cNvSpPr/>
              <p:nvPr/>
            </p:nvSpPr>
            <p:spPr>
              <a:xfrm>
                <a:off x="2780844" y="5603587"/>
                <a:ext cx="2341126" cy="198601"/>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1" name="Teardrop 30">
                <a:extLst>
                  <a:ext uri="{FF2B5EF4-FFF2-40B4-BE49-F238E27FC236}">
                    <a16:creationId xmlns:a16="http://schemas.microsoft.com/office/drawing/2014/main" id="{F836D4E0-0151-903A-644C-9A002DEF0FC3}"/>
                  </a:ext>
                </a:extLst>
              </p:cNvPr>
              <p:cNvSpPr>
                <a:spLocks noChangeAspect="1"/>
              </p:cNvSpPr>
              <p:nvPr/>
            </p:nvSpPr>
            <p:spPr>
              <a:xfrm>
                <a:off x="2512726" y="5757200"/>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grpSp>
        <p:grpSp>
          <p:nvGrpSpPr>
            <p:cNvPr id="4" name="Group 3">
              <a:extLst>
                <a:ext uri="{FF2B5EF4-FFF2-40B4-BE49-F238E27FC236}">
                  <a16:creationId xmlns:a16="http://schemas.microsoft.com/office/drawing/2014/main" id="{0F38F30C-3A7C-EF8D-2A90-1097BCE5C553}"/>
                </a:ext>
              </a:extLst>
            </p:cNvPr>
            <p:cNvGrpSpPr/>
            <p:nvPr/>
          </p:nvGrpSpPr>
          <p:grpSpPr>
            <a:xfrm>
              <a:off x="8646763" y="2386419"/>
              <a:ext cx="2822112" cy="2202610"/>
              <a:chOff x="8814302" y="2306510"/>
              <a:chExt cx="2822112" cy="2202610"/>
            </a:xfrm>
          </p:grpSpPr>
          <p:pic>
            <p:nvPicPr>
              <p:cNvPr id="15" name="Picture 14">
                <a:extLst>
                  <a:ext uri="{FF2B5EF4-FFF2-40B4-BE49-F238E27FC236}">
                    <a16:creationId xmlns:a16="http://schemas.microsoft.com/office/drawing/2014/main" id="{D81DD909-6657-FB01-C47E-645B95E74766}"/>
                  </a:ext>
                </a:extLst>
              </p:cNvPr>
              <p:cNvPicPr>
                <a:picLocks noChangeAspect="1"/>
              </p:cNvPicPr>
              <p:nvPr/>
            </p:nvPicPr>
            <p:blipFill>
              <a:blip r:embed="rId6"/>
              <a:stretch>
                <a:fillRect/>
              </a:stretch>
            </p:blipFill>
            <p:spPr>
              <a:xfrm>
                <a:off x="8814302" y="2306510"/>
                <a:ext cx="2623697" cy="2202610"/>
              </a:xfrm>
              <a:prstGeom prst="rect">
                <a:avLst/>
              </a:prstGeom>
            </p:spPr>
          </p:pic>
          <p:sp>
            <p:nvSpPr>
              <p:cNvPr id="34" name="Rectangle 33">
                <a:extLst>
                  <a:ext uri="{FF2B5EF4-FFF2-40B4-BE49-F238E27FC236}">
                    <a16:creationId xmlns:a16="http://schemas.microsoft.com/office/drawing/2014/main" id="{0E3589D2-2397-78C3-B5B4-FAFC115B41C3}"/>
                  </a:ext>
                </a:extLst>
              </p:cNvPr>
              <p:cNvSpPr/>
              <p:nvPr/>
            </p:nvSpPr>
            <p:spPr>
              <a:xfrm>
                <a:off x="8879793" y="3792035"/>
                <a:ext cx="2558206" cy="285037"/>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5" name="Teardrop 34">
                <a:extLst>
                  <a:ext uri="{FF2B5EF4-FFF2-40B4-BE49-F238E27FC236}">
                    <a16:creationId xmlns:a16="http://schemas.microsoft.com/office/drawing/2014/main" id="{F70A03C8-2E4F-54E6-C040-8BB80D63B325}"/>
                  </a:ext>
                </a:extLst>
              </p:cNvPr>
              <p:cNvSpPr>
                <a:spLocks noChangeAspect="1"/>
              </p:cNvSpPr>
              <p:nvPr/>
            </p:nvSpPr>
            <p:spPr>
              <a:xfrm flipH="1">
                <a:off x="11348414" y="4025997"/>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grpSp>
      </p:grpSp>
      <p:sp>
        <p:nvSpPr>
          <p:cNvPr id="7" name="Rectangle 6">
            <a:extLst>
              <a:ext uri="{FF2B5EF4-FFF2-40B4-BE49-F238E27FC236}">
                <a16:creationId xmlns:a16="http://schemas.microsoft.com/office/drawing/2014/main" id="{2CEB2846-5DC0-957F-E34B-CDFF2983186D}"/>
              </a:ext>
            </a:extLst>
          </p:cNvPr>
          <p:cNvSpPr/>
          <p:nvPr/>
        </p:nvSpPr>
        <p:spPr>
          <a:xfrm>
            <a:off x="921540" y="3103149"/>
            <a:ext cx="3058655" cy="1440160"/>
          </a:xfrm>
          <a:custGeom>
            <a:avLst/>
            <a:gdLst>
              <a:gd name="csX0" fmla="*/ 0 w 3058655"/>
              <a:gd name="csY0" fmla="*/ 0 h 1440160"/>
              <a:gd name="csX1" fmla="*/ 581144 w 3058655"/>
              <a:gd name="csY1" fmla="*/ 0 h 1440160"/>
              <a:gd name="csX2" fmla="*/ 1162289 w 3058655"/>
              <a:gd name="csY2" fmla="*/ 0 h 1440160"/>
              <a:gd name="csX3" fmla="*/ 1712847 w 3058655"/>
              <a:gd name="csY3" fmla="*/ 0 h 1440160"/>
              <a:gd name="csX4" fmla="*/ 2324578 w 3058655"/>
              <a:gd name="csY4" fmla="*/ 0 h 1440160"/>
              <a:gd name="csX5" fmla="*/ 3058655 w 3058655"/>
              <a:gd name="csY5" fmla="*/ 0 h 1440160"/>
              <a:gd name="csX6" fmla="*/ 3058655 w 3058655"/>
              <a:gd name="csY6" fmla="*/ 465652 h 1440160"/>
              <a:gd name="csX7" fmla="*/ 3058655 w 3058655"/>
              <a:gd name="csY7" fmla="*/ 902500 h 1440160"/>
              <a:gd name="csX8" fmla="*/ 3058655 w 3058655"/>
              <a:gd name="csY8" fmla="*/ 1440160 h 1440160"/>
              <a:gd name="csX9" fmla="*/ 2538684 w 3058655"/>
              <a:gd name="csY9" fmla="*/ 1440160 h 1440160"/>
              <a:gd name="csX10" fmla="*/ 1957539 w 3058655"/>
              <a:gd name="csY10" fmla="*/ 1440160 h 1440160"/>
              <a:gd name="csX11" fmla="*/ 1437568 w 3058655"/>
              <a:gd name="csY11" fmla="*/ 1440160 h 1440160"/>
              <a:gd name="csX12" fmla="*/ 856423 w 3058655"/>
              <a:gd name="csY12" fmla="*/ 1440160 h 1440160"/>
              <a:gd name="csX13" fmla="*/ 0 w 3058655"/>
              <a:gd name="csY13" fmla="*/ 1440160 h 1440160"/>
              <a:gd name="csX14" fmla="*/ 0 w 3058655"/>
              <a:gd name="csY14" fmla="*/ 960107 h 1440160"/>
              <a:gd name="csX15" fmla="*/ 0 w 3058655"/>
              <a:gd name="csY15" fmla="*/ 508857 h 1440160"/>
              <a:gd name="csX16" fmla="*/ 0 w 3058655"/>
              <a:gd name="csY16" fmla="*/ 0 h 14401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058655" h="1440160" fill="none" extrusionOk="0">
                <a:moveTo>
                  <a:pt x="0" y="0"/>
                </a:moveTo>
                <a:cubicBezTo>
                  <a:pt x="244513" y="-2690"/>
                  <a:pt x="300558" y="-17056"/>
                  <a:pt x="581144" y="0"/>
                </a:cubicBezTo>
                <a:cubicBezTo>
                  <a:pt x="861730" y="17056"/>
                  <a:pt x="911989" y="-6321"/>
                  <a:pt x="1162289" y="0"/>
                </a:cubicBezTo>
                <a:cubicBezTo>
                  <a:pt x="1412590" y="6321"/>
                  <a:pt x="1499675" y="20554"/>
                  <a:pt x="1712847" y="0"/>
                </a:cubicBezTo>
                <a:cubicBezTo>
                  <a:pt x="1926019" y="-20554"/>
                  <a:pt x="2025616" y="9645"/>
                  <a:pt x="2324578" y="0"/>
                </a:cubicBezTo>
                <a:cubicBezTo>
                  <a:pt x="2623540" y="-9645"/>
                  <a:pt x="2764153" y="-33011"/>
                  <a:pt x="3058655" y="0"/>
                </a:cubicBezTo>
                <a:cubicBezTo>
                  <a:pt x="3056099" y="199428"/>
                  <a:pt x="3054823" y="235123"/>
                  <a:pt x="3058655" y="465652"/>
                </a:cubicBezTo>
                <a:cubicBezTo>
                  <a:pt x="3062487" y="696181"/>
                  <a:pt x="3037013" y="719356"/>
                  <a:pt x="3058655" y="902500"/>
                </a:cubicBezTo>
                <a:cubicBezTo>
                  <a:pt x="3080297" y="1085644"/>
                  <a:pt x="3063269" y="1225589"/>
                  <a:pt x="3058655" y="1440160"/>
                </a:cubicBezTo>
                <a:cubicBezTo>
                  <a:pt x="2836160" y="1429792"/>
                  <a:pt x="2656856" y="1429377"/>
                  <a:pt x="2538684" y="1440160"/>
                </a:cubicBezTo>
                <a:cubicBezTo>
                  <a:pt x="2420512" y="1450943"/>
                  <a:pt x="2130809" y="1468468"/>
                  <a:pt x="1957539" y="1440160"/>
                </a:cubicBezTo>
                <a:cubicBezTo>
                  <a:pt x="1784269" y="1411852"/>
                  <a:pt x="1621284" y="1417691"/>
                  <a:pt x="1437568" y="1440160"/>
                </a:cubicBezTo>
                <a:cubicBezTo>
                  <a:pt x="1253852" y="1462629"/>
                  <a:pt x="1123198" y="1456520"/>
                  <a:pt x="856423" y="1440160"/>
                </a:cubicBezTo>
                <a:cubicBezTo>
                  <a:pt x="589649" y="1423800"/>
                  <a:pt x="288750" y="1433297"/>
                  <a:pt x="0" y="1440160"/>
                </a:cubicBezTo>
                <a:cubicBezTo>
                  <a:pt x="-12758" y="1273488"/>
                  <a:pt x="-23315" y="1118290"/>
                  <a:pt x="0" y="960107"/>
                </a:cubicBezTo>
                <a:cubicBezTo>
                  <a:pt x="23315" y="801924"/>
                  <a:pt x="9207" y="639706"/>
                  <a:pt x="0" y="508857"/>
                </a:cubicBezTo>
                <a:cubicBezTo>
                  <a:pt x="-9207" y="378008"/>
                  <a:pt x="-21473" y="243437"/>
                  <a:pt x="0" y="0"/>
                </a:cubicBezTo>
                <a:close/>
              </a:path>
              <a:path w="3058655" h="1440160" stroke="0" extrusionOk="0">
                <a:moveTo>
                  <a:pt x="0" y="0"/>
                </a:moveTo>
                <a:cubicBezTo>
                  <a:pt x="238899" y="-9442"/>
                  <a:pt x="358506" y="10453"/>
                  <a:pt x="519971" y="0"/>
                </a:cubicBezTo>
                <a:cubicBezTo>
                  <a:pt x="681436" y="-10453"/>
                  <a:pt x="899823" y="16291"/>
                  <a:pt x="1192875" y="0"/>
                </a:cubicBezTo>
                <a:cubicBezTo>
                  <a:pt x="1485927" y="-16291"/>
                  <a:pt x="1512254" y="23314"/>
                  <a:pt x="1774020" y="0"/>
                </a:cubicBezTo>
                <a:cubicBezTo>
                  <a:pt x="2035786" y="-23314"/>
                  <a:pt x="2146549" y="-28344"/>
                  <a:pt x="2416337" y="0"/>
                </a:cubicBezTo>
                <a:cubicBezTo>
                  <a:pt x="2686125" y="28344"/>
                  <a:pt x="2919061" y="16076"/>
                  <a:pt x="3058655" y="0"/>
                </a:cubicBezTo>
                <a:cubicBezTo>
                  <a:pt x="3078518" y="163762"/>
                  <a:pt x="3045599" y="270359"/>
                  <a:pt x="3058655" y="508857"/>
                </a:cubicBezTo>
                <a:cubicBezTo>
                  <a:pt x="3071711" y="747355"/>
                  <a:pt x="3069292" y="824517"/>
                  <a:pt x="3058655" y="988910"/>
                </a:cubicBezTo>
                <a:cubicBezTo>
                  <a:pt x="3048018" y="1153303"/>
                  <a:pt x="3068821" y="1335291"/>
                  <a:pt x="3058655" y="1440160"/>
                </a:cubicBezTo>
                <a:cubicBezTo>
                  <a:pt x="2838092" y="1428742"/>
                  <a:pt x="2649815" y="1467368"/>
                  <a:pt x="2416337" y="1440160"/>
                </a:cubicBezTo>
                <a:cubicBezTo>
                  <a:pt x="2182859" y="1412952"/>
                  <a:pt x="1945197" y="1440363"/>
                  <a:pt x="1774020" y="1440160"/>
                </a:cubicBezTo>
                <a:cubicBezTo>
                  <a:pt x="1602843" y="1439957"/>
                  <a:pt x="1383903" y="1452214"/>
                  <a:pt x="1131702" y="1440160"/>
                </a:cubicBezTo>
                <a:cubicBezTo>
                  <a:pt x="879501" y="1428106"/>
                  <a:pt x="735136" y="1417357"/>
                  <a:pt x="550558" y="1440160"/>
                </a:cubicBezTo>
                <a:cubicBezTo>
                  <a:pt x="365980" y="1462963"/>
                  <a:pt x="179086" y="1440530"/>
                  <a:pt x="0" y="1440160"/>
                </a:cubicBezTo>
                <a:cubicBezTo>
                  <a:pt x="-8826" y="1327067"/>
                  <a:pt x="-1519" y="1182049"/>
                  <a:pt x="0" y="1003311"/>
                </a:cubicBezTo>
                <a:cubicBezTo>
                  <a:pt x="1519" y="824573"/>
                  <a:pt x="7387" y="674198"/>
                  <a:pt x="0" y="537660"/>
                </a:cubicBezTo>
                <a:cubicBezTo>
                  <a:pt x="-7387" y="401122"/>
                  <a:pt x="9158" y="186871"/>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 </a:t>
            </a:r>
            <a:r>
              <a:rPr lang="en-US" sz="1200" i="1">
                <a:solidFill>
                  <a:schemeClr val="tx1"/>
                </a:solidFill>
              </a:rPr>
              <a:t>In rigid-to-flexible contact pairs—including cases where a body is made very stiff to approximate rigidity—the rigid (or very stiff) body's surface must always be scoped as the target, and the flexible/deformable body's surface as contact (slave).</a:t>
            </a:r>
            <a:endParaRPr lang="en-DE" sz="1200" i="1">
              <a:solidFill>
                <a:schemeClr val="tx1"/>
              </a:solidFill>
            </a:endParaRPr>
          </a:p>
        </p:txBody>
      </p:sp>
    </p:spTree>
    <p:extLst>
      <p:ext uri="{BB962C8B-B14F-4D97-AF65-F5344CB8AC3E}">
        <p14:creationId xmlns:p14="http://schemas.microsoft.com/office/powerpoint/2010/main" val="1659430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1404081145"/>
              </p:ext>
            </p:extLst>
          </p:nvPr>
        </p:nvGraphicFramePr>
        <p:xfrm>
          <a:off x="957743" y="1412776"/>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200" b="1">
                          <a:solidFill>
                            <a:schemeClr val="tx1"/>
                          </a:solidFill>
                        </a:rPr>
                        <a:t>Knowledge and Understanding</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DE" sz="1200" kern="1200">
                          <a:solidFill>
                            <a:schemeClr val="tx1"/>
                          </a:solidFill>
                          <a:effectLst/>
                          <a:latin typeface="+mn-lt"/>
                          <a:ea typeface="+mn-ea"/>
                          <a:cs typeface="+mn-cs"/>
                        </a:rPr>
                        <a:t>Manufacturing process simulation including non-linear contacts and material behaviour.</a:t>
                      </a:r>
                      <a:endParaRPr lang="en-GB" sz="1200" kern="1200">
                        <a:solidFill>
                          <a:schemeClr val="tx1"/>
                        </a:solidFill>
                        <a:effectLst/>
                        <a:latin typeface="+mn-lt"/>
                        <a:ea typeface="+mn-ea"/>
                        <a:cs typeface="+mn-cs"/>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200" b="1">
                          <a:solidFill>
                            <a:schemeClr val="tx1"/>
                          </a:solidFill>
                        </a:rPr>
                        <a:t>Skills and Abilities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kern="1200" dirty="0">
                          <a:solidFill>
                            <a:schemeClr val="tx1"/>
                          </a:solidFill>
                          <a:effectLst/>
                          <a:latin typeface="+mn-lt"/>
                          <a:ea typeface="+mn-ea"/>
                          <a:cs typeface="+mn-cs"/>
                        </a:rPr>
                        <a:t>Ability to use the Ansys Mechanical software to set up </a:t>
                      </a:r>
                      <a:r>
                        <a:rPr lang="en-DE" sz="1200" kern="1200" dirty="0">
                          <a:solidFill>
                            <a:schemeClr val="tx1"/>
                          </a:solidFill>
                          <a:effectLst/>
                          <a:latin typeface="+mn-lt"/>
                          <a:ea typeface="+mn-ea"/>
                          <a:cs typeface="+mn-cs"/>
                        </a:rPr>
                        <a:t>a non-linear</a:t>
                      </a:r>
                      <a:r>
                        <a:rPr lang="en-US" sz="1200" kern="1200" dirty="0">
                          <a:solidFill>
                            <a:schemeClr val="tx1"/>
                          </a:solidFill>
                          <a:effectLst/>
                          <a:latin typeface="+mn-lt"/>
                          <a:ea typeface="+mn-ea"/>
                          <a:cs typeface="+mn-cs"/>
                        </a:rPr>
                        <a:t> </a:t>
                      </a:r>
                      <a:r>
                        <a:rPr lang="en-DE" sz="1200" kern="1200" dirty="0">
                          <a:solidFill>
                            <a:schemeClr val="tx1"/>
                          </a:solidFill>
                          <a:effectLst/>
                          <a:latin typeface="+mn-lt"/>
                          <a:ea typeface="+mn-ea"/>
                          <a:cs typeface="+mn-cs"/>
                        </a:rPr>
                        <a:t>static </a:t>
                      </a:r>
                      <a:r>
                        <a:rPr lang="en-US" sz="1200" kern="1200" dirty="0">
                          <a:solidFill>
                            <a:schemeClr val="tx1"/>
                          </a:solidFill>
                          <a:effectLst/>
                          <a:latin typeface="+mn-lt"/>
                          <a:ea typeface="+mn-ea"/>
                          <a:cs typeface="+mn-cs"/>
                        </a:rPr>
                        <a:t>structural simulation</a:t>
                      </a:r>
                      <a:r>
                        <a:rPr lang="en-DE" sz="1200"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kern="1200">
                          <a:solidFill>
                            <a:schemeClr val="tx1"/>
                          </a:solidFill>
                          <a:effectLst/>
                          <a:latin typeface="+mn-lt"/>
                          <a:ea typeface="+mn-ea"/>
                          <a:cs typeface="+mn-cs"/>
                        </a:rPr>
                        <a:t>Awareness of the importance of simulation in </a:t>
                      </a:r>
                      <a:r>
                        <a:rPr lang="en-DE" sz="1200" kern="1200">
                          <a:solidFill>
                            <a:schemeClr val="tx1"/>
                          </a:solidFill>
                          <a:effectLst/>
                          <a:latin typeface="+mn-lt"/>
                          <a:ea typeface="+mn-ea"/>
                          <a:cs typeface="+mn-cs"/>
                        </a:rPr>
                        <a:t>manufacturing and link to analytical solution.</a:t>
                      </a:r>
                      <a:r>
                        <a:rPr lang="en-US" sz="1200" kern="1200">
                          <a:solidFill>
                            <a:schemeClr val="tx1"/>
                          </a:solidFill>
                          <a:effectLst/>
                          <a:latin typeface="+mn-lt"/>
                          <a:ea typeface="+mn-ea"/>
                          <a:cs typeface="+mn-cs"/>
                        </a:rPr>
                        <a:t>​</a:t>
                      </a:r>
                      <a:endParaRPr lang="en-GB" sz="1200"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48503" y="3520227"/>
            <a:ext cx="10276514" cy="984885"/>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endParaRPr kumimoji="0" lang="en-DE" sz="1800" b="1" i="0" u="none" strike="noStrike" kern="0" cap="none" spc="0" normalizeH="0" baseline="0" noProof="0" dirty="0">
              <a:ln>
                <a:noFill/>
              </a:ln>
              <a:effectLst/>
              <a:uLnTx/>
              <a:uFillTx/>
              <a:ea typeface="+mn-ea"/>
              <a:cs typeface="+mn-cs"/>
            </a:endParaRPr>
          </a:p>
          <a:p>
            <a:pPr marR="0" lvl="1">
              <a:lnSpc>
                <a:spcPct val="100000"/>
              </a:lnSpc>
              <a:buClr>
                <a:schemeClr val="accent1"/>
              </a:buClr>
              <a:buSzPct val="100000"/>
              <a:tabLst/>
              <a:defRPr/>
            </a:pPr>
            <a:r>
              <a:rPr lang="en-US" dirty="0" err="1">
                <a:hlinkClick r:id="rId3"/>
              </a:rPr>
              <a:t>SimCafe</a:t>
            </a:r>
            <a:r>
              <a:rPr lang="en-US" dirty="0">
                <a:hlinkClick r:id="rId3"/>
              </a:rPr>
              <a:t> </a:t>
            </a:r>
            <a:r>
              <a:rPr lang="en-DE" dirty="0"/>
              <a:t>Cornell University – Ansys Learning Modules.</a:t>
            </a:r>
          </a:p>
          <a:p>
            <a:pPr lvl="1">
              <a:buClr>
                <a:schemeClr val="accent1"/>
              </a:buClr>
              <a:buSzPct val="100000"/>
              <a:defRPr/>
            </a:pPr>
            <a:r>
              <a:rPr lang="en-US" dirty="0"/>
              <a:t>G.E. Dieter</a:t>
            </a:r>
            <a:r>
              <a:rPr lang="en-DE" dirty="0"/>
              <a:t>: </a:t>
            </a:r>
            <a:r>
              <a:rPr lang="en-US" dirty="0"/>
              <a:t>“Mechanical Metallurgy”, 3rd ed., McGraw-Hill, 1986</a:t>
            </a:r>
            <a:r>
              <a:rPr lang="en-DE" dirty="0"/>
              <a:t>.</a:t>
            </a:r>
          </a:p>
        </p:txBody>
      </p:sp>
      <p:sp>
        <p:nvSpPr>
          <p:cNvPr id="13" name="Content Placeholder 3">
            <a:extLst>
              <a:ext uri="{FF2B5EF4-FFF2-40B4-BE49-F238E27FC236}">
                <a16:creationId xmlns:a16="http://schemas.microsoft.com/office/drawing/2014/main" id="{B9353641-05FA-4CD0-B71B-FE17A984AC57}"/>
              </a:ext>
            </a:extLst>
          </p:cNvPr>
          <p:cNvSpPr txBox="1">
            <a:spLocks/>
          </p:cNvSpPr>
          <p:nvPr/>
        </p:nvSpPr>
        <p:spPr bwMode="auto">
          <a:xfrm>
            <a:off x="6158766" y="4645398"/>
            <a:ext cx="5066251" cy="984885"/>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Built-in Assessment</a:t>
            </a:r>
            <a:endParaRPr kumimoji="0" lang="en-DE" sz="1800" b="1" i="0" u="none" strike="noStrike" kern="0" cap="none" spc="0" normalizeH="0" baseline="0" noProof="0">
              <a:ln>
                <a:noFill/>
              </a:ln>
              <a:solidFill>
                <a:srgbClr val="0C0C0C"/>
              </a:solidFill>
              <a:effectLst/>
              <a:uLnTx/>
              <a:uFillTx/>
              <a:ea typeface="+mn-ea"/>
              <a:cs typeface="+mn-cs"/>
            </a:endParaRPr>
          </a:p>
          <a:p>
            <a:pPr marL="285750" marR="0" lvl="0" indent="-285750" algn="ctr" defTabSz="914400" rtl="0" eaLnBrk="0" fontAlgn="base" latinLnBrk="0" hangingPunct="0">
              <a:lnSpc>
                <a:spcPct val="100000"/>
              </a:lnSpc>
              <a:spcBef>
                <a:spcPct val="20000"/>
              </a:spcBef>
              <a:spcAft>
                <a:spcPct val="20000"/>
              </a:spcAft>
              <a:buClr>
                <a:schemeClr val="accent1"/>
              </a:buClr>
              <a:buSzPct val="120000"/>
              <a:buFont typeface="Wingdings" panose="05000000000000000000" pitchFamily="2" charset="2"/>
              <a:buChar char="§"/>
              <a:tabLst/>
              <a:defRPr/>
            </a:pPr>
            <a:r>
              <a:rPr lang="en-DE" sz="1400" b="0"/>
              <a:t>Simulation Tutorial</a:t>
            </a:r>
          </a:p>
          <a:p>
            <a:pPr marL="285750" marR="0" lvl="0" indent="-285750" algn="ctr" defTabSz="914400" rtl="0" eaLnBrk="0" fontAlgn="base" latinLnBrk="0" hangingPunct="0">
              <a:lnSpc>
                <a:spcPct val="100000"/>
              </a:lnSpc>
              <a:spcBef>
                <a:spcPct val="20000"/>
              </a:spcBef>
              <a:spcAft>
                <a:spcPct val="20000"/>
              </a:spcAft>
              <a:buClr>
                <a:schemeClr val="accent1"/>
              </a:buClr>
              <a:buSzPct val="120000"/>
              <a:buFont typeface="Wingdings" panose="05000000000000000000" pitchFamily="2" charset="2"/>
              <a:buChar char="§"/>
              <a:tabLst/>
              <a:defRPr/>
            </a:pPr>
            <a:r>
              <a:rPr lang="en-DE" sz="1400" b="0"/>
              <a:t>Quiz Question</a:t>
            </a:r>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48497" y="4645403"/>
            <a:ext cx="5066251"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Further reading/information</a:t>
            </a:r>
          </a:p>
          <a:p>
            <a:pPr lvl="1">
              <a:buClr>
                <a:schemeClr val="accent1"/>
              </a:buClr>
              <a:buSzPct val="100000"/>
            </a:pPr>
            <a:r>
              <a:rPr lang="en-GB">
                <a:solidFill>
                  <a:schemeClr val="accent1"/>
                </a:solidFill>
                <a:hlinkClick r:id="rId4">
                  <a:extLst>
                    <a:ext uri="{A12FA001-AC4F-418D-AE19-62706E023703}">
                      <ahyp:hlinkClr xmlns:ahyp="http://schemas.microsoft.com/office/drawing/2018/hyperlinkcolor" val="tx"/>
                    </a:ext>
                  </a:extLst>
                </a:hlinkClick>
              </a:rPr>
              <a:t>Ansys Academic</a:t>
            </a:r>
            <a:endParaRPr lang="en-GB">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GB">
                <a:solidFill>
                  <a:schemeClr val="accent1"/>
                </a:solidFill>
                <a:hlinkClick r:id="" action="ppaction://noaction">
                  <a:extLst>
                    <a:ext uri="{A12FA001-AC4F-418D-AE19-62706E023703}">
                      <ahyp:hlinkClr xmlns:ahyp="http://schemas.microsoft.com/office/drawing/2018/hyperlinkcolor" val="tx"/>
                    </a:ext>
                  </a:extLst>
                </a:hlinkClick>
              </a:rPr>
              <a:t>Ansys Innovation Courses</a:t>
            </a:r>
            <a:endParaRPr lang="en-GB">
              <a:solidFill>
                <a:schemeClr val="accent1"/>
              </a:solidFill>
            </a:endParaRPr>
          </a:p>
          <a:p>
            <a:pPr lvl="1">
              <a:buClr>
                <a:schemeClr val="accent1"/>
              </a:buClr>
              <a:buSzPct val="100000"/>
            </a:pPr>
            <a:r>
              <a:rPr lang="en-GB">
                <a:solidFill>
                  <a:schemeClr val="accent1"/>
                </a:solidFill>
                <a:hlinkClick r:id="rId5">
                  <a:extLst>
                    <a:ext uri="{A12FA001-AC4F-418D-AE19-62706E023703}">
                      <ahyp:hlinkClr xmlns:ahyp="http://schemas.microsoft.com/office/drawing/2018/hyperlinkcolor" val="tx"/>
                    </a:ext>
                  </a:extLst>
                </a:hlinkClick>
              </a:rPr>
              <a:t>Ansys Education Resources</a:t>
            </a:r>
            <a:endParaRPr lang="en-GB">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55485" y="5039641"/>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3840157426"/>
              </p:ext>
            </p:extLst>
          </p:nvPr>
        </p:nvGraphicFramePr>
        <p:xfrm>
          <a:off x="957741" y="934338"/>
          <a:ext cx="10285752" cy="370840"/>
        </p:xfrm>
        <a:graphic>
          <a:graphicData uri="http://schemas.openxmlformats.org/drawingml/2006/table">
            <a:tbl>
              <a:tblPr firstRow="1"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DE" sz="1400" b="0" i="0" kern="1200" baseline="0" dirty="0">
                          <a:solidFill>
                            <a:schemeClr val="tx1"/>
                          </a:solidFill>
                          <a:effectLst/>
                          <a:latin typeface="+mn-lt"/>
                          <a:ea typeface="+mn-ea"/>
                          <a:cs typeface="+mn-cs"/>
                        </a:rPr>
                        <a:t>Ansys Mechanical</a:t>
                      </a:r>
                      <a:r>
                        <a:rPr lang="en-DE" sz="1400" b="0" i="0" kern="1200" baseline="30000" dirty="0">
                          <a:solidFill>
                            <a:schemeClr val="tx1"/>
                          </a:solidFill>
                          <a:effectLst/>
                          <a:latin typeface="+mn-lt"/>
                          <a:ea typeface="+mn-ea"/>
                          <a:cs typeface="+mn-cs"/>
                        </a:rPr>
                        <a:t>TM</a:t>
                      </a:r>
                      <a:r>
                        <a:rPr lang="en-US" sz="1400" b="0" i="0" kern="1200" baseline="30000" dirty="0">
                          <a:solidFill>
                            <a:schemeClr val="tx1"/>
                          </a:solidFill>
                          <a:effectLst/>
                          <a:latin typeface="+mn-lt"/>
                          <a:ea typeface="+mn-ea"/>
                          <a:cs typeface="+mn-cs"/>
                        </a:rPr>
                        <a:t> </a:t>
                      </a:r>
                      <a:r>
                        <a:rPr lang="en-US" sz="1400" b="0" i="0" kern="1200" dirty="0">
                          <a:solidFill>
                            <a:schemeClr val="tx1"/>
                          </a:solidFill>
                          <a:effectLst/>
                          <a:latin typeface="+mn-lt"/>
                          <a:ea typeface="+mn-ea"/>
                          <a:cs typeface="+mn-cs"/>
                        </a:rPr>
                        <a:t>structural finite element analysis software</a:t>
                      </a:r>
                      <a:endParaRPr lang="en-US" sz="1400" b="0" i="0" kern="1200" baseline="300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984F0-D2A4-40D6-4D34-56D5A5120F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FE7615B-C890-201C-86A8-CACCE942604F}"/>
              </a:ext>
            </a:extLst>
          </p:cNvPr>
          <p:cNvSpPr>
            <a:spLocks noGrp="1"/>
          </p:cNvSpPr>
          <p:nvPr>
            <p:ph type="title"/>
          </p:nvPr>
        </p:nvSpPr>
        <p:spPr/>
        <p:txBody>
          <a:bodyPr/>
          <a:lstStyle/>
          <a:p>
            <a:r>
              <a:rPr lang="en-DE"/>
              <a:t>Ansys Forging Tutorial Case 1 (4/8) – Pre-Process</a:t>
            </a:r>
            <a:endParaRPr lang="en-US"/>
          </a:p>
        </p:txBody>
      </p:sp>
      <p:sp>
        <p:nvSpPr>
          <p:cNvPr id="5" name="Text Placeholder 4">
            <a:extLst>
              <a:ext uri="{FF2B5EF4-FFF2-40B4-BE49-F238E27FC236}">
                <a16:creationId xmlns:a16="http://schemas.microsoft.com/office/drawing/2014/main" id="{5191D0FA-31C5-124B-0A4F-85FA573D14BB}"/>
              </a:ext>
            </a:extLst>
          </p:cNvPr>
          <p:cNvSpPr>
            <a:spLocks noGrp="1"/>
          </p:cNvSpPr>
          <p:nvPr>
            <p:ph type="body" sz="quarter" idx="13"/>
          </p:nvPr>
        </p:nvSpPr>
        <p:spPr>
          <a:xfrm>
            <a:off x="609602" y="1479525"/>
            <a:ext cx="5257800" cy="2659519"/>
          </a:xfrm>
        </p:spPr>
        <p:txBody>
          <a:bodyPr>
            <a:normAutofit/>
          </a:bodyPr>
          <a:lstStyle/>
          <a:p>
            <a:pPr marL="457200" indent="-457200">
              <a:buFont typeface="+mj-lt"/>
              <a:buAutoNum type="arabicPeriod"/>
            </a:pPr>
            <a:r>
              <a:rPr lang="en-DE" sz="2000"/>
              <a:t>Edit the </a:t>
            </a:r>
            <a:r>
              <a:rPr lang="en-DE" sz="2000" i="1"/>
              <a:t>Mesh</a:t>
            </a:r>
            <a:r>
              <a:rPr lang="en-DE" sz="2000"/>
              <a:t> and make the following changes*:</a:t>
            </a:r>
          </a:p>
          <a:p>
            <a:pPr marL="690563" lvl="1" indent="-457200"/>
            <a:r>
              <a:rPr lang="en-DE" sz="1600"/>
              <a:t>Element Order: Linear</a:t>
            </a:r>
          </a:p>
          <a:p>
            <a:pPr marL="690563" lvl="1" indent="-457200"/>
            <a:r>
              <a:rPr lang="en-DE" sz="1600"/>
              <a:t>Element Size: 0.25 mm</a:t>
            </a:r>
            <a:endParaRPr lang="en-DE" sz="2000"/>
          </a:p>
          <a:p>
            <a:pPr marL="457200" indent="-457200">
              <a:buFont typeface="+mj-lt"/>
              <a:buAutoNum type="arabicPeriod"/>
            </a:pPr>
            <a:r>
              <a:rPr lang="en-DE" sz="2000"/>
              <a:t>Ensure uniform mesh sizing is applied.</a:t>
            </a:r>
            <a:endParaRPr lang="en-DE" sz="1600"/>
          </a:p>
        </p:txBody>
      </p:sp>
      <p:sp>
        <p:nvSpPr>
          <p:cNvPr id="30" name="Rectangle 29">
            <a:extLst>
              <a:ext uri="{FF2B5EF4-FFF2-40B4-BE49-F238E27FC236}">
                <a16:creationId xmlns:a16="http://schemas.microsoft.com/office/drawing/2014/main" id="{CFD73865-1716-F2F6-C2F6-FC952A025B91}"/>
              </a:ext>
            </a:extLst>
          </p:cNvPr>
          <p:cNvSpPr/>
          <p:nvPr/>
        </p:nvSpPr>
        <p:spPr>
          <a:xfrm>
            <a:off x="6673264" y="3615114"/>
            <a:ext cx="5175027" cy="2448517"/>
          </a:xfrm>
          <a:custGeom>
            <a:avLst/>
            <a:gdLst>
              <a:gd name="csX0" fmla="*/ 0 w 5175027"/>
              <a:gd name="csY0" fmla="*/ 0 h 2448517"/>
              <a:gd name="csX1" fmla="*/ 750379 w 5175027"/>
              <a:gd name="csY1" fmla="*/ 0 h 2448517"/>
              <a:gd name="csX2" fmla="*/ 1242006 w 5175027"/>
              <a:gd name="csY2" fmla="*/ 0 h 2448517"/>
              <a:gd name="csX3" fmla="*/ 1785384 w 5175027"/>
              <a:gd name="csY3" fmla="*/ 0 h 2448517"/>
              <a:gd name="csX4" fmla="*/ 2535763 w 5175027"/>
              <a:gd name="csY4" fmla="*/ 0 h 2448517"/>
              <a:gd name="csX5" fmla="*/ 3182642 w 5175027"/>
              <a:gd name="csY5" fmla="*/ 0 h 2448517"/>
              <a:gd name="csX6" fmla="*/ 3674269 w 5175027"/>
              <a:gd name="csY6" fmla="*/ 0 h 2448517"/>
              <a:gd name="csX7" fmla="*/ 4217647 w 5175027"/>
              <a:gd name="csY7" fmla="*/ 0 h 2448517"/>
              <a:gd name="csX8" fmla="*/ 5175027 w 5175027"/>
              <a:gd name="csY8" fmla="*/ 0 h 2448517"/>
              <a:gd name="csX9" fmla="*/ 5175027 w 5175027"/>
              <a:gd name="csY9" fmla="*/ 563159 h 2448517"/>
              <a:gd name="csX10" fmla="*/ 5175027 w 5175027"/>
              <a:gd name="csY10" fmla="*/ 1175288 h 2448517"/>
              <a:gd name="csX11" fmla="*/ 5175027 w 5175027"/>
              <a:gd name="csY11" fmla="*/ 1738447 h 2448517"/>
              <a:gd name="csX12" fmla="*/ 5175027 w 5175027"/>
              <a:gd name="csY12" fmla="*/ 2448517 h 2448517"/>
              <a:gd name="csX13" fmla="*/ 4476398 w 5175027"/>
              <a:gd name="csY13" fmla="*/ 2448517 h 2448517"/>
              <a:gd name="csX14" fmla="*/ 3777770 w 5175027"/>
              <a:gd name="csY14" fmla="*/ 2448517 h 2448517"/>
              <a:gd name="csX15" fmla="*/ 3234392 w 5175027"/>
              <a:gd name="csY15" fmla="*/ 2448517 h 2448517"/>
              <a:gd name="csX16" fmla="*/ 2587514 w 5175027"/>
              <a:gd name="csY16" fmla="*/ 2448517 h 2448517"/>
              <a:gd name="csX17" fmla="*/ 1992385 w 5175027"/>
              <a:gd name="csY17" fmla="*/ 2448517 h 2448517"/>
              <a:gd name="csX18" fmla="*/ 1397257 w 5175027"/>
              <a:gd name="csY18" fmla="*/ 2448517 h 2448517"/>
              <a:gd name="csX19" fmla="*/ 646878 w 5175027"/>
              <a:gd name="csY19" fmla="*/ 2448517 h 2448517"/>
              <a:gd name="csX20" fmla="*/ 0 w 5175027"/>
              <a:gd name="csY20" fmla="*/ 2448517 h 2448517"/>
              <a:gd name="csX21" fmla="*/ 0 w 5175027"/>
              <a:gd name="csY21" fmla="*/ 1787417 h 2448517"/>
              <a:gd name="csX22" fmla="*/ 0 w 5175027"/>
              <a:gd name="csY22" fmla="*/ 1248744 h 2448517"/>
              <a:gd name="csX23" fmla="*/ 0 w 5175027"/>
              <a:gd name="csY23" fmla="*/ 587644 h 2448517"/>
              <a:gd name="csX24" fmla="*/ 0 w 5175027"/>
              <a:gd name="csY24" fmla="*/ 0 h 24485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5175027" h="2448517" fill="none" extrusionOk="0">
                <a:moveTo>
                  <a:pt x="0" y="0"/>
                </a:moveTo>
                <a:cubicBezTo>
                  <a:pt x="336855" y="-8124"/>
                  <a:pt x="490572" y="24551"/>
                  <a:pt x="750379" y="0"/>
                </a:cubicBezTo>
                <a:cubicBezTo>
                  <a:pt x="1010186" y="-24551"/>
                  <a:pt x="1044535" y="-14526"/>
                  <a:pt x="1242006" y="0"/>
                </a:cubicBezTo>
                <a:cubicBezTo>
                  <a:pt x="1439477" y="14526"/>
                  <a:pt x="1674584" y="24121"/>
                  <a:pt x="1785384" y="0"/>
                </a:cubicBezTo>
                <a:cubicBezTo>
                  <a:pt x="1896184" y="-24121"/>
                  <a:pt x="2271535" y="490"/>
                  <a:pt x="2535763" y="0"/>
                </a:cubicBezTo>
                <a:cubicBezTo>
                  <a:pt x="2799991" y="-490"/>
                  <a:pt x="2939859" y="-13137"/>
                  <a:pt x="3182642" y="0"/>
                </a:cubicBezTo>
                <a:cubicBezTo>
                  <a:pt x="3425425" y="13137"/>
                  <a:pt x="3465058" y="-3229"/>
                  <a:pt x="3674269" y="0"/>
                </a:cubicBezTo>
                <a:cubicBezTo>
                  <a:pt x="3883480" y="3229"/>
                  <a:pt x="4068466" y="-4366"/>
                  <a:pt x="4217647" y="0"/>
                </a:cubicBezTo>
                <a:cubicBezTo>
                  <a:pt x="4366828" y="4366"/>
                  <a:pt x="4893924" y="-13741"/>
                  <a:pt x="5175027" y="0"/>
                </a:cubicBezTo>
                <a:cubicBezTo>
                  <a:pt x="5148265" y="249500"/>
                  <a:pt x="5173422" y="433123"/>
                  <a:pt x="5175027" y="563159"/>
                </a:cubicBezTo>
                <a:cubicBezTo>
                  <a:pt x="5176632" y="693195"/>
                  <a:pt x="5157918" y="927838"/>
                  <a:pt x="5175027" y="1175288"/>
                </a:cubicBezTo>
                <a:cubicBezTo>
                  <a:pt x="5192136" y="1422738"/>
                  <a:pt x="5191995" y="1582223"/>
                  <a:pt x="5175027" y="1738447"/>
                </a:cubicBezTo>
                <a:cubicBezTo>
                  <a:pt x="5158059" y="1894671"/>
                  <a:pt x="5168946" y="2121646"/>
                  <a:pt x="5175027" y="2448517"/>
                </a:cubicBezTo>
                <a:cubicBezTo>
                  <a:pt x="4908927" y="2447133"/>
                  <a:pt x="4636613" y="2473402"/>
                  <a:pt x="4476398" y="2448517"/>
                </a:cubicBezTo>
                <a:cubicBezTo>
                  <a:pt x="4316183" y="2423632"/>
                  <a:pt x="4016633" y="2469661"/>
                  <a:pt x="3777770" y="2448517"/>
                </a:cubicBezTo>
                <a:cubicBezTo>
                  <a:pt x="3538907" y="2427373"/>
                  <a:pt x="3391249" y="2450997"/>
                  <a:pt x="3234392" y="2448517"/>
                </a:cubicBezTo>
                <a:cubicBezTo>
                  <a:pt x="3077535" y="2446037"/>
                  <a:pt x="2787789" y="2480319"/>
                  <a:pt x="2587514" y="2448517"/>
                </a:cubicBezTo>
                <a:cubicBezTo>
                  <a:pt x="2387239" y="2416715"/>
                  <a:pt x="2252360" y="2434337"/>
                  <a:pt x="1992385" y="2448517"/>
                </a:cubicBezTo>
                <a:cubicBezTo>
                  <a:pt x="1732410" y="2462697"/>
                  <a:pt x="1517545" y="2449798"/>
                  <a:pt x="1397257" y="2448517"/>
                </a:cubicBezTo>
                <a:cubicBezTo>
                  <a:pt x="1276969" y="2447236"/>
                  <a:pt x="895915" y="2477049"/>
                  <a:pt x="646878" y="2448517"/>
                </a:cubicBezTo>
                <a:cubicBezTo>
                  <a:pt x="397841" y="2419985"/>
                  <a:pt x="167932" y="2464092"/>
                  <a:pt x="0" y="2448517"/>
                </a:cubicBezTo>
                <a:cubicBezTo>
                  <a:pt x="11110" y="2248435"/>
                  <a:pt x="23866" y="2012972"/>
                  <a:pt x="0" y="1787417"/>
                </a:cubicBezTo>
                <a:cubicBezTo>
                  <a:pt x="-23866" y="1561862"/>
                  <a:pt x="-22036" y="1414215"/>
                  <a:pt x="0" y="1248744"/>
                </a:cubicBezTo>
                <a:cubicBezTo>
                  <a:pt x="22036" y="1083273"/>
                  <a:pt x="-23519" y="774652"/>
                  <a:pt x="0" y="587644"/>
                </a:cubicBezTo>
                <a:cubicBezTo>
                  <a:pt x="23519" y="400636"/>
                  <a:pt x="17910" y="122401"/>
                  <a:pt x="0" y="0"/>
                </a:cubicBezTo>
                <a:close/>
              </a:path>
              <a:path w="5175027" h="2448517" stroke="0" extrusionOk="0">
                <a:moveTo>
                  <a:pt x="0" y="0"/>
                </a:moveTo>
                <a:cubicBezTo>
                  <a:pt x="190798" y="9943"/>
                  <a:pt x="295020" y="-8245"/>
                  <a:pt x="491628" y="0"/>
                </a:cubicBezTo>
                <a:cubicBezTo>
                  <a:pt x="688236" y="8245"/>
                  <a:pt x="1065800" y="26001"/>
                  <a:pt x="1242006" y="0"/>
                </a:cubicBezTo>
                <a:cubicBezTo>
                  <a:pt x="1418212" y="-26001"/>
                  <a:pt x="1676911" y="-26121"/>
                  <a:pt x="1837135" y="0"/>
                </a:cubicBezTo>
                <a:cubicBezTo>
                  <a:pt x="1997359" y="26121"/>
                  <a:pt x="2228472" y="-15176"/>
                  <a:pt x="2535763" y="0"/>
                </a:cubicBezTo>
                <a:cubicBezTo>
                  <a:pt x="2843054" y="15176"/>
                  <a:pt x="2877625" y="-15269"/>
                  <a:pt x="3130891" y="0"/>
                </a:cubicBezTo>
                <a:cubicBezTo>
                  <a:pt x="3384157" y="15269"/>
                  <a:pt x="3602952" y="-7189"/>
                  <a:pt x="3881270" y="0"/>
                </a:cubicBezTo>
                <a:cubicBezTo>
                  <a:pt x="4159588" y="7189"/>
                  <a:pt x="4181926" y="-16681"/>
                  <a:pt x="4476398" y="0"/>
                </a:cubicBezTo>
                <a:cubicBezTo>
                  <a:pt x="4770870" y="16681"/>
                  <a:pt x="4905351" y="-13911"/>
                  <a:pt x="5175027" y="0"/>
                </a:cubicBezTo>
                <a:cubicBezTo>
                  <a:pt x="5167753" y="266425"/>
                  <a:pt x="5205361" y="336061"/>
                  <a:pt x="5175027" y="636614"/>
                </a:cubicBezTo>
                <a:cubicBezTo>
                  <a:pt x="5144693" y="937167"/>
                  <a:pt x="5189641" y="1127100"/>
                  <a:pt x="5175027" y="1273229"/>
                </a:cubicBezTo>
                <a:cubicBezTo>
                  <a:pt x="5160413" y="1419359"/>
                  <a:pt x="5148559" y="1613668"/>
                  <a:pt x="5175027" y="1885358"/>
                </a:cubicBezTo>
                <a:cubicBezTo>
                  <a:pt x="5201495" y="2157048"/>
                  <a:pt x="5165336" y="2212846"/>
                  <a:pt x="5175027" y="2448517"/>
                </a:cubicBezTo>
                <a:cubicBezTo>
                  <a:pt x="4929214" y="2446601"/>
                  <a:pt x="4790815" y="2446101"/>
                  <a:pt x="4683399" y="2448517"/>
                </a:cubicBezTo>
                <a:cubicBezTo>
                  <a:pt x="4575983" y="2450933"/>
                  <a:pt x="4434776" y="2467193"/>
                  <a:pt x="4191772" y="2448517"/>
                </a:cubicBezTo>
                <a:cubicBezTo>
                  <a:pt x="3948768" y="2429841"/>
                  <a:pt x="3813871" y="2435947"/>
                  <a:pt x="3493143" y="2448517"/>
                </a:cubicBezTo>
                <a:cubicBezTo>
                  <a:pt x="3172415" y="2461087"/>
                  <a:pt x="3156053" y="2466654"/>
                  <a:pt x="3001516" y="2448517"/>
                </a:cubicBezTo>
                <a:cubicBezTo>
                  <a:pt x="2846979" y="2430380"/>
                  <a:pt x="2680718" y="2423338"/>
                  <a:pt x="2458138" y="2448517"/>
                </a:cubicBezTo>
                <a:cubicBezTo>
                  <a:pt x="2235558" y="2473696"/>
                  <a:pt x="1997547" y="2414202"/>
                  <a:pt x="1759509" y="2448517"/>
                </a:cubicBezTo>
                <a:cubicBezTo>
                  <a:pt x="1521471" y="2482832"/>
                  <a:pt x="1309314" y="2450635"/>
                  <a:pt x="1164381" y="2448517"/>
                </a:cubicBezTo>
                <a:cubicBezTo>
                  <a:pt x="1019448" y="2446399"/>
                  <a:pt x="571249" y="2449427"/>
                  <a:pt x="0" y="2448517"/>
                </a:cubicBezTo>
                <a:cubicBezTo>
                  <a:pt x="-26101" y="2248400"/>
                  <a:pt x="12022" y="2139847"/>
                  <a:pt x="0" y="1909843"/>
                </a:cubicBezTo>
                <a:cubicBezTo>
                  <a:pt x="-12022" y="1679839"/>
                  <a:pt x="3809" y="1575760"/>
                  <a:pt x="0" y="1346684"/>
                </a:cubicBezTo>
                <a:cubicBezTo>
                  <a:pt x="-3809" y="1117608"/>
                  <a:pt x="26870" y="929213"/>
                  <a:pt x="0" y="759040"/>
                </a:cubicBezTo>
                <a:cubicBezTo>
                  <a:pt x="-26870" y="588867"/>
                  <a:pt x="15494" y="305354"/>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a:t>
            </a:r>
          </a:p>
          <a:p>
            <a:pPr marL="171450" indent="-171450">
              <a:buFont typeface="Arial" panose="020B0604020202020204" pitchFamily="34" charset="0"/>
              <a:buChar char="•"/>
            </a:pPr>
            <a:r>
              <a:rPr lang="en-US" sz="1200" i="1">
                <a:solidFill>
                  <a:schemeClr val="tx1"/>
                </a:solidFill>
              </a:rPr>
              <a:t>Both sides of the contact interface should have comparable mesh density to avoid numerical instability and abrupt contact changes.</a:t>
            </a:r>
            <a:endParaRPr lang="en-DE" sz="1200" i="1">
              <a:solidFill>
                <a:schemeClr val="tx1"/>
              </a:solidFill>
            </a:endParaRPr>
          </a:p>
          <a:p>
            <a:pPr marL="171450" indent="-171450">
              <a:buFont typeface="Arial" panose="020B0604020202020204" pitchFamily="34" charset="0"/>
              <a:buChar char="•"/>
            </a:pPr>
            <a:r>
              <a:rPr lang="en-DE" sz="1200" i="1">
                <a:solidFill>
                  <a:schemeClr val="tx1"/>
                </a:solidFill>
              </a:rPr>
              <a:t>It is best practice to refine the mesh sufficiently to obtain mesh-independent results. </a:t>
            </a:r>
          </a:p>
          <a:p>
            <a:pPr marL="171450" indent="-171450">
              <a:buFont typeface="Arial" panose="020B0604020202020204" pitchFamily="34" charset="0"/>
              <a:buChar char="•"/>
            </a:pPr>
            <a:r>
              <a:rPr lang="en-DE" sz="1200" i="1">
                <a:solidFill>
                  <a:schemeClr val="tx1"/>
                </a:solidFill>
              </a:rPr>
              <a:t>Any addit</a:t>
            </a:r>
            <a:r>
              <a:rPr lang="en-US" sz="1200" i="1" err="1">
                <a:solidFill>
                  <a:schemeClr val="tx1"/>
                </a:solidFill>
              </a:rPr>
              <a:t>i</a:t>
            </a:r>
            <a:r>
              <a:rPr lang="en-DE" sz="1200" i="1">
                <a:solidFill>
                  <a:schemeClr val="tx1"/>
                </a:solidFill>
              </a:rPr>
              <a:t>onal face, edge sizing or mesh methods were </a:t>
            </a:r>
            <a:r>
              <a:rPr lang="en-US" sz="1200" i="1">
                <a:solidFill>
                  <a:schemeClr val="tx1"/>
                </a:solidFill>
              </a:rPr>
              <a:t>intentionally forego</a:t>
            </a:r>
            <a:r>
              <a:rPr lang="en-DE" sz="1200" i="1">
                <a:solidFill>
                  <a:schemeClr val="tx1"/>
                </a:solidFill>
              </a:rPr>
              <a:t> but users could apply a courser mesh to the die and a local refinement to the interface to balance accuracy and computational cost. </a:t>
            </a:r>
          </a:p>
          <a:p>
            <a:pPr marL="171450" indent="-171450">
              <a:buFont typeface="Arial" panose="020B0604020202020204" pitchFamily="34" charset="0"/>
              <a:buChar char="•"/>
            </a:pPr>
            <a:r>
              <a:rPr lang="en-DE" sz="1200" i="1">
                <a:solidFill>
                  <a:schemeClr val="tx1"/>
                </a:solidFill>
              </a:rPr>
              <a:t>Linear instead of quadratic elements were utilized as a relative fine mesh was used for the simple frictionless case (quadratic elements will be used for the frictional case).</a:t>
            </a:r>
          </a:p>
        </p:txBody>
      </p:sp>
      <p:pic>
        <p:nvPicPr>
          <p:cNvPr id="11" name="Picture 10">
            <a:extLst>
              <a:ext uri="{FF2B5EF4-FFF2-40B4-BE49-F238E27FC236}">
                <a16:creationId xmlns:a16="http://schemas.microsoft.com/office/drawing/2014/main" id="{001E7F64-2DAB-0E8B-ACDD-6F5A35C94268}"/>
              </a:ext>
            </a:extLst>
          </p:cNvPr>
          <p:cNvPicPr>
            <a:picLocks noChangeAspect="1"/>
          </p:cNvPicPr>
          <p:nvPr/>
        </p:nvPicPr>
        <p:blipFill>
          <a:blip r:embed="rId3">
            <a:extLst>
              <a:ext uri="{28A0092B-C50C-407E-A947-70E740481C1C}">
                <a14:useLocalDpi xmlns:a14="http://schemas.microsoft.com/office/drawing/2010/main" val="0"/>
              </a:ext>
            </a:extLst>
          </a:blip>
          <a:srcRect r="22533"/>
          <a:stretch>
            <a:fillRect/>
          </a:stretch>
        </p:blipFill>
        <p:spPr>
          <a:xfrm>
            <a:off x="719700" y="3358972"/>
            <a:ext cx="5168884" cy="2606229"/>
          </a:xfrm>
          <a:prstGeom prst="rect">
            <a:avLst/>
          </a:prstGeom>
        </p:spPr>
      </p:pic>
      <p:pic>
        <p:nvPicPr>
          <p:cNvPr id="12" name="Picture 11">
            <a:extLst>
              <a:ext uri="{FF2B5EF4-FFF2-40B4-BE49-F238E27FC236}">
                <a16:creationId xmlns:a16="http://schemas.microsoft.com/office/drawing/2014/main" id="{3DD2670C-452E-AFC8-3E0C-6EA77CA99C3B}"/>
              </a:ext>
            </a:extLst>
          </p:cNvPr>
          <p:cNvPicPr>
            <a:picLocks noChangeAspect="1"/>
          </p:cNvPicPr>
          <p:nvPr/>
        </p:nvPicPr>
        <p:blipFill>
          <a:blip r:embed="rId3">
            <a:extLst>
              <a:ext uri="{28A0092B-C50C-407E-A947-70E740481C1C}">
                <a14:useLocalDpi xmlns:a14="http://schemas.microsoft.com/office/drawing/2010/main" val="0"/>
              </a:ext>
            </a:extLst>
          </a:blip>
          <a:srcRect l="88763" t="60658"/>
          <a:stretch>
            <a:fillRect/>
          </a:stretch>
        </p:blipFill>
        <p:spPr>
          <a:xfrm>
            <a:off x="5171576" y="4926295"/>
            <a:ext cx="661298" cy="904360"/>
          </a:xfrm>
          <a:prstGeom prst="rect">
            <a:avLst/>
          </a:prstGeom>
        </p:spPr>
      </p:pic>
      <p:grpSp>
        <p:nvGrpSpPr>
          <p:cNvPr id="4" name="Group 3">
            <a:extLst>
              <a:ext uri="{FF2B5EF4-FFF2-40B4-BE49-F238E27FC236}">
                <a16:creationId xmlns:a16="http://schemas.microsoft.com/office/drawing/2014/main" id="{88DA71BC-FD79-327F-DD03-61C299C7C83D}"/>
              </a:ext>
            </a:extLst>
          </p:cNvPr>
          <p:cNvGrpSpPr/>
          <p:nvPr/>
        </p:nvGrpSpPr>
        <p:grpSpPr>
          <a:xfrm>
            <a:off x="5451147" y="1228971"/>
            <a:ext cx="6361712" cy="2125198"/>
            <a:chOff x="5451147" y="1228971"/>
            <a:chExt cx="6361712" cy="2125198"/>
          </a:xfrm>
        </p:grpSpPr>
        <p:pic>
          <p:nvPicPr>
            <p:cNvPr id="28" name="Picture 27">
              <a:extLst>
                <a:ext uri="{FF2B5EF4-FFF2-40B4-BE49-F238E27FC236}">
                  <a16:creationId xmlns:a16="http://schemas.microsoft.com/office/drawing/2014/main" id="{8E5491C5-1818-54E2-A8EA-6A95372EE033}"/>
                </a:ext>
              </a:extLst>
            </p:cNvPr>
            <p:cNvPicPr>
              <a:picLocks noChangeAspect="1"/>
            </p:cNvPicPr>
            <p:nvPr/>
          </p:nvPicPr>
          <p:blipFill>
            <a:blip r:embed="rId4"/>
            <a:stretch>
              <a:fillRect/>
            </a:stretch>
          </p:blipFill>
          <p:spPr>
            <a:xfrm>
              <a:off x="7977153" y="1228971"/>
              <a:ext cx="3835706" cy="1879800"/>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8D8EBE7D-AC01-2A7C-BBBC-F23E9953F9CC}"/>
                </a:ext>
              </a:extLst>
            </p:cNvPr>
            <p:cNvPicPr>
              <a:picLocks noChangeAspect="1"/>
            </p:cNvPicPr>
            <p:nvPr/>
          </p:nvPicPr>
          <p:blipFill>
            <a:blip r:embed="rId5"/>
            <a:srcRect b="9414"/>
            <a:stretch>
              <a:fillRect/>
            </a:stretch>
          </p:blipFill>
          <p:spPr>
            <a:xfrm>
              <a:off x="5451147" y="1229067"/>
              <a:ext cx="2444234" cy="1879704"/>
            </a:xfrm>
            <a:prstGeom prst="rect">
              <a:avLst/>
            </a:prstGeom>
          </p:spPr>
        </p:pic>
        <p:sp>
          <p:nvSpPr>
            <p:cNvPr id="14" name="Rectangle 13">
              <a:extLst>
                <a:ext uri="{FF2B5EF4-FFF2-40B4-BE49-F238E27FC236}">
                  <a16:creationId xmlns:a16="http://schemas.microsoft.com/office/drawing/2014/main" id="{DE685E51-40D4-43E4-0C9E-A25D4CA2E419}"/>
                </a:ext>
              </a:extLst>
            </p:cNvPr>
            <p:cNvSpPr/>
            <p:nvPr/>
          </p:nvSpPr>
          <p:spPr>
            <a:xfrm>
              <a:off x="5746155" y="2928528"/>
              <a:ext cx="1073144" cy="180243"/>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8" name="Teardrop 17">
              <a:extLst>
                <a:ext uri="{FF2B5EF4-FFF2-40B4-BE49-F238E27FC236}">
                  <a16:creationId xmlns:a16="http://schemas.microsoft.com/office/drawing/2014/main" id="{C83E5BD6-EF2E-CB96-1E4D-FF8EEFD979C1}"/>
                </a:ext>
              </a:extLst>
            </p:cNvPr>
            <p:cNvSpPr>
              <a:spLocks noChangeAspect="1"/>
            </p:cNvSpPr>
            <p:nvPr/>
          </p:nvSpPr>
          <p:spPr>
            <a:xfrm>
              <a:off x="5487855" y="3066169"/>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sp>
          <p:nvSpPr>
            <p:cNvPr id="26" name="Rectangle 25">
              <a:extLst>
                <a:ext uri="{FF2B5EF4-FFF2-40B4-BE49-F238E27FC236}">
                  <a16:creationId xmlns:a16="http://schemas.microsoft.com/office/drawing/2014/main" id="{060068ED-E097-0769-FEFA-20546CA05D9C}"/>
                </a:ext>
              </a:extLst>
            </p:cNvPr>
            <p:cNvSpPr/>
            <p:nvPr/>
          </p:nvSpPr>
          <p:spPr>
            <a:xfrm>
              <a:off x="10429273" y="2617496"/>
              <a:ext cx="950648" cy="20327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7" name="Teardrop 26">
              <a:extLst>
                <a:ext uri="{FF2B5EF4-FFF2-40B4-BE49-F238E27FC236}">
                  <a16:creationId xmlns:a16="http://schemas.microsoft.com/office/drawing/2014/main" id="{3B9A39D6-A93E-3F51-CF9B-F290B8AD51BC}"/>
                </a:ext>
              </a:extLst>
            </p:cNvPr>
            <p:cNvSpPr>
              <a:spLocks noChangeAspect="1"/>
            </p:cNvSpPr>
            <p:nvPr/>
          </p:nvSpPr>
          <p:spPr>
            <a:xfrm>
              <a:off x="10104227" y="2719133"/>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sp>
          <p:nvSpPr>
            <p:cNvPr id="23" name="Rectangle 22">
              <a:extLst>
                <a:ext uri="{FF2B5EF4-FFF2-40B4-BE49-F238E27FC236}">
                  <a16:creationId xmlns:a16="http://schemas.microsoft.com/office/drawing/2014/main" id="{65541080-AC35-D40A-A1E1-2657DA993FED}"/>
                </a:ext>
              </a:extLst>
            </p:cNvPr>
            <p:cNvSpPr/>
            <p:nvPr/>
          </p:nvSpPr>
          <p:spPr>
            <a:xfrm>
              <a:off x="10436317" y="2108374"/>
              <a:ext cx="943604" cy="32017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4" name="Teardrop 23">
              <a:extLst>
                <a:ext uri="{FF2B5EF4-FFF2-40B4-BE49-F238E27FC236}">
                  <a16:creationId xmlns:a16="http://schemas.microsoft.com/office/drawing/2014/main" id="{78E4EEED-2A82-6898-B3CA-98CC54AFC794}"/>
                </a:ext>
              </a:extLst>
            </p:cNvPr>
            <p:cNvSpPr>
              <a:spLocks noChangeAspect="1"/>
            </p:cNvSpPr>
            <p:nvPr/>
          </p:nvSpPr>
          <p:spPr>
            <a:xfrm>
              <a:off x="10141273" y="2316013"/>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grpSp>
      <p:sp>
        <p:nvSpPr>
          <p:cNvPr id="2" name="Slide Number Placeholder 1">
            <a:extLst>
              <a:ext uri="{FF2B5EF4-FFF2-40B4-BE49-F238E27FC236}">
                <a16:creationId xmlns:a16="http://schemas.microsoft.com/office/drawing/2014/main" id="{BCFAED5C-7763-E761-52C5-B76536125816}"/>
              </a:ext>
            </a:extLst>
          </p:cNvPr>
          <p:cNvSpPr>
            <a:spLocks noGrp="1"/>
          </p:cNvSpPr>
          <p:nvPr>
            <p:ph type="sldNum" sz="quarter" idx="11"/>
          </p:nvPr>
        </p:nvSpPr>
        <p:spPr>
          <a:xfrm>
            <a:off x="11658600" y="6324600"/>
            <a:ext cx="304800" cy="228600"/>
          </a:xfrm>
        </p:spPr>
        <p:txBody>
          <a:bodyPr/>
          <a:lstStyle/>
          <a:p>
            <a:fld id="{F0D23093-2AB0-F74C-B865-1A12A15B650E}" type="slidenum">
              <a:rPr lang="en-US" smtClean="0"/>
              <a:pPr/>
              <a:t>20</a:t>
            </a:fld>
            <a:endParaRPr lang="en-US"/>
          </a:p>
        </p:txBody>
      </p:sp>
    </p:spTree>
    <p:extLst>
      <p:ext uri="{BB962C8B-B14F-4D97-AF65-F5344CB8AC3E}">
        <p14:creationId xmlns:p14="http://schemas.microsoft.com/office/powerpoint/2010/main" val="1347789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AE517CA-4D8D-D85F-B3B1-0E7C6458FD10}"/>
                  </a:ext>
                </a:extLst>
              </p:cNvPr>
              <p:cNvSpPr>
                <a:spLocks noGrp="1"/>
              </p:cNvSpPr>
              <p:nvPr>
                <p:ph type="body" sz="quarter" idx="13"/>
              </p:nvPr>
            </p:nvSpPr>
            <p:spPr/>
            <p:txBody>
              <a:bodyPr/>
              <a:lstStyle/>
              <a:p>
                <a:pPr marL="457200" indent="-457200">
                  <a:buFont typeface="+mj-lt"/>
                  <a:buAutoNum type="arabicPeriod"/>
                </a:pPr>
                <a:r>
                  <a:rPr lang="en-DE"/>
                  <a:t>Apply displacement constraints according to the symmetry and boundary conditions (recall slide 11):</a:t>
                </a:r>
              </a:p>
              <a:p>
                <a:pPr marL="690563" lvl="1" indent="-457200"/>
                <a:r>
                  <a:rPr lang="en-DE" sz="1600"/>
                  <a:t>Edge on x-axis: </a:t>
                </a:r>
                <a14:m>
                  <m:oMath xmlns:m="http://schemas.openxmlformats.org/officeDocument/2006/math">
                    <m:sSub>
                      <m:sSubPr>
                        <m:ctrlPr>
                          <a:rPr lang="en-DE" sz="1600" i="1" smtClean="0">
                            <a:latin typeface="Cambria Math" panose="02040503050406030204" pitchFamily="18" charset="0"/>
                          </a:rPr>
                        </m:ctrlPr>
                      </m:sSubPr>
                      <m:e>
                        <m:r>
                          <a:rPr lang="en-DE" sz="1600" b="0" i="1" smtClean="0">
                            <a:latin typeface="Cambria Math" panose="02040503050406030204" pitchFamily="18" charset="0"/>
                          </a:rPr>
                          <m:t>𝑢</m:t>
                        </m:r>
                      </m:e>
                      <m:sub>
                        <m:r>
                          <a:rPr lang="en-DE" sz="1600" b="0" i="1" smtClean="0">
                            <a:latin typeface="Cambria Math" panose="02040503050406030204" pitchFamily="18" charset="0"/>
                          </a:rPr>
                          <m:t>𝑦</m:t>
                        </m:r>
                      </m:sub>
                    </m:sSub>
                    <m:r>
                      <a:rPr lang="en-DE" sz="1600" b="0" i="1" smtClean="0">
                        <a:latin typeface="Cambria Math" panose="02040503050406030204" pitchFamily="18" charset="0"/>
                      </a:rPr>
                      <m:t>=</m:t>
                    </m:r>
                    <m:r>
                      <a:rPr lang="en-DE" sz="1600" b="0" i="1" smtClean="0">
                        <a:latin typeface="Cambria Math" panose="02040503050406030204" pitchFamily="18" charset="0"/>
                      </a:rPr>
                      <m:t>0</m:t>
                    </m:r>
                  </m:oMath>
                </a14:m>
                <a:r>
                  <a:rPr lang="en-DE" sz="1600"/>
                  <a:t> mm</a:t>
                </a:r>
              </a:p>
              <a:p>
                <a:pPr marL="690563" lvl="1" indent="-457200"/>
                <a:r>
                  <a:rPr lang="en-DE" sz="1600"/>
                  <a:t>Edges on y-axis: </a:t>
                </a:r>
                <a14:m>
                  <m:oMath xmlns:m="http://schemas.openxmlformats.org/officeDocument/2006/math">
                    <m:sSub>
                      <m:sSubPr>
                        <m:ctrlPr>
                          <a:rPr lang="en-DE" sz="1600" i="1">
                            <a:latin typeface="Cambria Math" panose="02040503050406030204" pitchFamily="18" charset="0"/>
                          </a:rPr>
                        </m:ctrlPr>
                      </m:sSubPr>
                      <m:e>
                        <m:r>
                          <a:rPr lang="en-DE" sz="1600" i="1">
                            <a:latin typeface="Cambria Math" panose="02040503050406030204" pitchFamily="18" charset="0"/>
                          </a:rPr>
                          <m:t>𝑢</m:t>
                        </m:r>
                      </m:e>
                      <m:sub>
                        <m:r>
                          <a:rPr lang="en-DE" sz="1600" b="0" i="1" smtClean="0">
                            <a:latin typeface="Cambria Math" panose="02040503050406030204" pitchFamily="18" charset="0"/>
                          </a:rPr>
                          <m:t>𝑥</m:t>
                        </m:r>
                      </m:sub>
                    </m:sSub>
                    <m:r>
                      <a:rPr lang="en-DE" sz="1600" i="1">
                        <a:latin typeface="Cambria Math" panose="02040503050406030204" pitchFamily="18" charset="0"/>
                      </a:rPr>
                      <m:t>=</m:t>
                    </m:r>
                    <m:r>
                      <a:rPr lang="en-DE" sz="1600" i="1">
                        <a:latin typeface="Cambria Math" panose="02040503050406030204" pitchFamily="18" charset="0"/>
                      </a:rPr>
                      <m:t>0</m:t>
                    </m:r>
                  </m:oMath>
                </a14:m>
                <a:r>
                  <a:rPr lang="en-DE" sz="1600"/>
                  <a:t> mm</a:t>
                </a:r>
              </a:p>
              <a:p>
                <a:pPr marL="690563" lvl="1" indent="-457200"/>
                <a:r>
                  <a:rPr lang="en-DE" sz="1600"/>
                  <a:t>Top die edge: </a:t>
                </a:r>
                <a14:m>
                  <m:oMath xmlns:m="http://schemas.openxmlformats.org/officeDocument/2006/math">
                    <m:sSub>
                      <m:sSubPr>
                        <m:ctrlPr>
                          <a:rPr lang="en-DE" sz="1600" i="1">
                            <a:latin typeface="Cambria Math" panose="02040503050406030204" pitchFamily="18" charset="0"/>
                          </a:rPr>
                        </m:ctrlPr>
                      </m:sSubPr>
                      <m:e>
                        <m:r>
                          <a:rPr lang="en-DE" sz="1600" i="1">
                            <a:latin typeface="Cambria Math" panose="02040503050406030204" pitchFamily="18" charset="0"/>
                          </a:rPr>
                          <m:t>𝑢</m:t>
                        </m:r>
                      </m:e>
                      <m:sub>
                        <m:r>
                          <a:rPr lang="en-DE" sz="1600" b="0" i="1" smtClean="0">
                            <a:latin typeface="Cambria Math" panose="02040503050406030204" pitchFamily="18" charset="0"/>
                          </a:rPr>
                          <m:t>𝑧</m:t>
                        </m:r>
                      </m:sub>
                    </m:sSub>
                    <m:r>
                      <a:rPr lang="en-DE" sz="1600" i="1">
                        <a:latin typeface="Cambria Math" panose="02040503050406030204" pitchFamily="18" charset="0"/>
                      </a:rPr>
                      <m:t>=</m:t>
                    </m:r>
                    <m:r>
                      <a:rPr lang="en-DE" sz="1600" b="0" i="1" smtClean="0">
                        <a:latin typeface="Cambria Math" panose="02040503050406030204" pitchFamily="18" charset="0"/>
                      </a:rPr>
                      <m:t>−</m:t>
                    </m:r>
                    <m:r>
                      <a:rPr lang="en-DE" sz="1600" b="0" i="1" smtClean="0">
                        <a:latin typeface="Cambria Math" panose="02040503050406030204" pitchFamily="18" charset="0"/>
                      </a:rPr>
                      <m:t>0</m:t>
                    </m:r>
                    <m:r>
                      <a:rPr lang="en-DE" sz="1600" b="0" i="1" smtClean="0">
                        <a:latin typeface="Cambria Math" panose="02040503050406030204" pitchFamily="18" charset="0"/>
                      </a:rPr>
                      <m:t>,</m:t>
                    </m:r>
                    <m:r>
                      <a:rPr lang="en-DE" sz="1600" b="0" i="1" smtClean="0">
                        <a:latin typeface="Cambria Math" panose="02040503050406030204" pitchFamily="18" charset="0"/>
                      </a:rPr>
                      <m:t>5</m:t>
                    </m:r>
                  </m:oMath>
                </a14:m>
                <a:r>
                  <a:rPr lang="en-DE" sz="1600"/>
                  <a:t> mm </a:t>
                </a:r>
                <a:r>
                  <a:rPr lang="en-DE" sz="1400" i="1"/>
                  <a:t>(</a:t>
                </a:r>
                <a14:m>
                  <m:oMath xmlns:m="http://schemas.openxmlformats.org/officeDocument/2006/math">
                    <m:r>
                      <a:rPr lang="en-US" sz="1400" i="1">
                        <a:latin typeface="Cambria Math" panose="02040503050406030204" pitchFamily="18" charset="0"/>
                      </a:rPr>
                      <m:t>𝛿</m:t>
                    </m:r>
                    <m:r>
                      <a:rPr lang="en-DE" sz="1400" b="0" i="1" smtClean="0">
                        <a:latin typeface="Cambria Math" panose="02040503050406030204" pitchFamily="18" charset="0"/>
                      </a:rPr>
                      <m:t>/</m:t>
                    </m:r>
                    <m:r>
                      <a:rPr lang="en-DE" sz="1400" b="0" i="1" smtClean="0">
                        <a:latin typeface="Cambria Math" panose="02040503050406030204" pitchFamily="18" charset="0"/>
                      </a:rPr>
                      <m:t>2</m:t>
                    </m:r>
                    <m:r>
                      <a:rPr lang="en-US" sz="1400" i="1">
                        <a:latin typeface="Cambria Math" panose="02040503050406030204" pitchFamily="18" charset="0"/>
                      </a:rPr>
                      <m:t> </m:t>
                    </m:r>
                  </m:oMath>
                </a14:m>
                <a:r>
                  <a:rPr lang="en-DE" sz="1400" i="1"/>
                  <a:t> due to symmetry) </a:t>
                </a:r>
              </a:p>
              <a:p>
                <a:pPr marL="690563" lvl="1" indent="-457200"/>
                <a:endParaRPr lang="en-DE" sz="1600"/>
              </a:p>
              <a:p>
                <a:pPr marL="690563" lvl="1" indent="-457200"/>
                <a:endParaRPr lang="en-DE" sz="1600"/>
              </a:p>
              <a:p>
                <a:pPr marL="690563" lvl="1" indent="-457200"/>
                <a:endParaRPr lang="en-DE" sz="1600"/>
              </a:p>
              <a:p>
                <a:pPr marL="690563" lvl="1" indent="-457200"/>
                <a:endParaRPr lang="en-DE" sz="1600"/>
              </a:p>
              <a:p>
                <a:pPr marL="690563" lvl="1" indent="-457200"/>
                <a:endParaRPr lang="en-DE" sz="1600"/>
              </a:p>
            </p:txBody>
          </p:sp>
        </mc:Choice>
        <mc:Fallback xmlns="">
          <p:sp>
            <p:nvSpPr>
              <p:cNvPr id="4" name="Text Placeholder 3">
                <a:extLst>
                  <a:ext uri="{FF2B5EF4-FFF2-40B4-BE49-F238E27FC236}">
                    <a16:creationId xmlns:a16="http://schemas.microsoft.com/office/drawing/2014/main" id="{9AE517CA-4D8D-D85F-B3B1-0E7C6458FD10}"/>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1854" t="-2133" r="-579"/>
                </a:stretch>
              </a:blipFill>
            </p:spPr>
            <p:txBody>
              <a:bodyPr/>
              <a:lstStyle/>
              <a:p>
                <a:r>
                  <a:rPr lang="en-US">
                    <a:noFill/>
                  </a:rPr>
                  <a:t> </a:t>
                </a:r>
              </a:p>
            </p:txBody>
          </p:sp>
        </mc:Fallback>
      </mc:AlternateContent>
      <p:sp>
        <p:nvSpPr>
          <p:cNvPr id="18" name="Rectangle 17">
            <a:extLst>
              <a:ext uri="{FF2B5EF4-FFF2-40B4-BE49-F238E27FC236}">
                <a16:creationId xmlns:a16="http://schemas.microsoft.com/office/drawing/2014/main" id="{8ACC032E-E1D1-189B-0CB5-72A755869B9A}"/>
              </a:ext>
            </a:extLst>
          </p:cNvPr>
          <p:cNvSpPr/>
          <p:nvPr/>
        </p:nvSpPr>
        <p:spPr>
          <a:xfrm>
            <a:off x="658430" y="4024827"/>
            <a:ext cx="5208969" cy="1994973"/>
          </a:xfrm>
          <a:custGeom>
            <a:avLst/>
            <a:gdLst>
              <a:gd name="csX0" fmla="*/ 0 w 5208969"/>
              <a:gd name="csY0" fmla="*/ 0 h 1994973"/>
              <a:gd name="csX1" fmla="*/ 599031 w 5208969"/>
              <a:gd name="csY1" fmla="*/ 0 h 1994973"/>
              <a:gd name="csX2" fmla="*/ 1093883 w 5208969"/>
              <a:gd name="csY2" fmla="*/ 0 h 1994973"/>
              <a:gd name="csX3" fmla="*/ 1640825 w 5208969"/>
              <a:gd name="csY3" fmla="*/ 0 h 1994973"/>
              <a:gd name="csX4" fmla="*/ 2135677 w 5208969"/>
              <a:gd name="csY4" fmla="*/ 0 h 1994973"/>
              <a:gd name="csX5" fmla="*/ 2682619 w 5208969"/>
              <a:gd name="csY5" fmla="*/ 0 h 1994973"/>
              <a:gd name="csX6" fmla="*/ 3437920 w 5208969"/>
              <a:gd name="csY6" fmla="*/ 0 h 1994973"/>
              <a:gd name="csX7" fmla="*/ 4089041 w 5208969"/>
              <a:gd name="csY7" fmla="*/ 0 h 1994973"/>
              <a:gd name="csX8" fmla="*/ 4583893 w 5208969"/>
              <a:gd name="csY8" fmla="*/ 0 h 1994973"/>
              <a:gd name="csX9" fmla="*/ 5208969 w 5208969"/>
              <a:gd name="csY9" fmla="*/ 0 h 1994973"/>
              <a:gd name="csX10" fmla="*/ 5208969 w 5208969"/>
              <a:gd name="csY10" fmla="*/ 605142 h 1994973"/>
              <a:gd name="csX11" fmla="*/ 5208969 w 5208969"/>
              <a:gd name="csY11" fmla="*/ 1230233 h 1994973"/>
              <a:gd name="csX12" fmla="*/ 5208969 w 5208969"/>
              <a:gd name="csY12" fmla="*/ 1994973 h 1994973"/>
              <a:gd name="csX13" fmla="*/ 4662027 w 5208969"/>
              <a:gd name="csY13" fmla="*/ 1994973 h 1994973"/>
              <a:gd name="csX14" fmla="*/ 4062996 w 5208969"/>
              <a:gd name="csY14" fmla="*/ 1994973 h 1994973"/>
              <a:gd name="csX15" fmla="*/ 3307695 w 5208969"/>
              <a:gd name="csY15" fmla="*/ 1994973 h 1994973"/>
              <a:gd name="csX16" fmla="*/ 2604485 w 5208969"/>
              <a:gd name="csY16" fmla="*/ 1994973 h 1994973"/>
              <a:gd name="csX17" fmla="*/ 2057543 w 5208969"/>
              <a:gd name="csY17" fmla="*/ 1994973 h 1994973"/>
              <a:gd name="csX18" fmla="*/ 1406422 w 5208969"/>
              <a:gd name="csY18" fmla="*/ 1994973 h 1994973"/>
              <a:gd name="csX19" fmla="*/ 807390 w 5208969"/>
              <a:gd name="csY19" fmla="*/ 1994973 h 1994973"/>
              <a:gd name="csX20" fmla="*/ 0 w 5208969"/>
              <a:gd name="csY20" fmla="*/ 1994973 h 1994973"/>
              <a:gd name="csX21" fmla="*/ 0 w 5208969"/>
              <a:gd name="csY21" fmla="*/ 1290083 h 1994973"/>
              <a:gd name="csX22" fmla="*/ 0 w 5208969"/>
              <a:gd name="csY22" fmla="*/ 664991 h 1994973"/>
              <a:gd name="csX23" fmla="*/ 0 w 5208969"/>
              <a:gd name="csY23" fmla="*/ 0 h 19949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5208969" h="1994973" fill="none" extrusionOk="0">
                <a:moveTo>
                  <a:pt x="0" y="0"/>
                </a:moveTo>
                <a:cubicBezTo>
                  <a:pt x="265414" y="-21810"/>
                  <a:pt x="479080" y="21369"/>
                  <a:pt x="599031" y="0"/>
                </a:cubicBezTo>
                <a:cubicBezTo>
                  <a:pt x="718982" y="-21369"/>
                  <a:pt x="868187" y="5127"/>
                  <a:pt x="1093883" y="0"/>
                </a:cubicBezTo>
                <a:cubicBezTo>
                  <a:pt x="1319579" y="-5127"/>
                  <a:pt x="1478753" y="15210"/>
                  <a:pt x="1640825" y="0"/>
                </a:cubicBezTo>
                <a:cubicBezTo>
                  <a:pt x="1802897" y="-15210"/>
                  <a:pt x="1990971" y="-13420"/>
                  <a:pt x="2135677" y="0"/>
                </a:cubicBezTo>
                <a:cubicBezTo>
                  <a:pt x="2280383" y="13420"/>
                  <a:pt x="2499877" y="-7849"/>
                  <a:pt x="2682619" y="0"/>
                </a:cubicBezTo>
                <a:cubicBezTo>
                  <a:pt x="2865361" y="7849"/>
                  <a:pt x="3257011" y="-19183"/>
                  <a:pt x="3437920" y="0"/>
                </a:cubicBezTo>
                <a:cubicBezTo>
                  <a:pt x="3618829" y="19183"/>
                  <a:pt x="3785244" y="9449"/>
                  <a:pt x="4089041" y="0"/>
                </a:cubicBezTo>
                <a:cubicBezTo>
                  <a:pt x="4392838" y="-9449"/>
                  <a:pt x="4373596" y="-17369"/>
                  <a:pt x="4583893" y="0"/>
                </a:cubicBezTo>
                <a:cubicBezTo>
                  <a:pt x="4794190" y="17369"/>
                  <a:pt x="4986044" y="-12390"/>
                  <a:pt x="5208969" y="0"/>
                </a:cubicBezTo>
                <a:cubicBezTo>
                  <a:pt x="5234372" y="181576"/>
                  <a:pt x="5223205" y="397413"/>
                  <a:pt x="5208969" y="605142"/>
                </a:cubicBezTo>
                <a:cubicBezTo>
                  <a:pt x="5194733" y="812871"/>
                  <a:pt x="5212164" y="970507"/>
                  <a:pt x="5208969" y="1230233"/>
                </a:cubicBezTo>
                <a:cubicBezTo>
                  <a:pt x="5205774" y="1489959"/>
                  <a:pt x="5246299" y="1821094"/>
                  <a:pt x="5208969" y="1994973"/>
                </a:cubicBezTo>
                <a:cubicBezTo>
                  <a:pt x="5001080" y="1976921"/>
                  <a:pt x="4860827" y="2012111"/>
                  <a:pt x="4662027" y="1994973"/>
                </a:cubicBezTo>
                <a:cubicBezTo>
                  <a:pt x="4463227" y="1977835"/>
                  <a:pt x="4291789" y="2007349"/>
                  <a:pt x="4062996" y="1994973"/>
                </a:cubicBezTo>
                <a:cubicBezTo>
                  <a:pt x="3834203" y="1982597"/>
                  <a:pt x="3523691" y="1991413"/>
                  <a:pt x="3307695" y="1994973"/>
                </a:cubicBezTo>
                <a:cubicBezTo>
                  <a:pt x="3091699" y="1998533"/>
                  <a:pt x="2848554" y="1994619"/>
                  <a:pt x="2604485" y="1994973"/>
                </a:cubicBezTo>
                <a:cubicBezTo>
                  <a:pt x="2360416" y="1995328"/>
                  <a:pt x="2315830" y="1972333"/>
                  <a:pt x="2057543" y="1994973"/>
                </a:cubicBezTo>
                <a:cubicBezTo>
                  <a:pt x="1799256" y="2017613"/>
                  <a:pt x="1557825" y="1979503"/>
                  <a:pt x="1406422" y="1994973"/>
                </a:cubicBezTo>
                <a:cubicBezTo>
                  <a:pt x="1255019" y="2010443"/>
                  <a:pt x="965357" y="2005658"/>
                  <a:pt x="807390" y="1994973"/>
                </a:cubicBezTo>
                <a:cubicBezTo>
                  <a:pt x="649423" y="1984288"/>
                  <a:pt x="184190" y="2027920"/>
                  <a:pt x="0" y="1994973"/>
                </a:cubicBezTo>
                <a:cubicBezTo>
                  <a:pt x="34259" y="1812080"/>
                  <a:pt x="-1789" y="1575925"/>
                  <a:pt x="0" y="1290083"/>
                </a:cubicBezTo>
                <a:cubicBezTo>
                  <a:pt x="1789" y="1004241"/>
                  <a:pt x="23363" y="964813"/>
                  <a:pt x="0" y="664991"/>
                </a:cubicBezTo>
                <a:cubicBezTo>
                  <a:pt x="-23363" y="365169"/>
                  <a:pt x="9388" y="256695"/>
                  <a:pt x="0" y="0"/>
                </a:cubicBezTo>
                <a:close/>
              </a:path>
              <a:path w="5208969" h="1994973" stroke="0" extrusionOk="0">
                <a:moveTo>
                  <a:pt x="0" y="0"/>
                </a:moveTo>
                <a:cubicBezTo>
                  <a:pt x="104255" y="-18731"/>
                  <a:pt x="342301" y="-16709"/>
                  <a:pt x="494852" y="0"/>
                </a:cubicBezTo>
                <a:cubicBezTo>
                  <a:pt x="647403" y="16709"/>
                  <a:pt x="1092653" y="18779"/>
                  <a:pt x="1250153" y="0"/>
                </a:cubicBezTo>
                <a:cubicBezTo>
                  <a:pt x="1407653" y="-18779"/>
                  <a:pt x="1663442" y="-1408"/>
                  <a:pt x="1849184" y="0"/>
                </a:cubicBezTo>
                <a:cubicBezTo>
                  <a:pt x="2034926" y="1408"/>
                  <a:pt x="2330731" y="11979"/>
                  <a:pt x="2552395" y="0"/>
                </a:cubicBezTo>
                <a:cubicBezTo>
                  <a:pt x="2774059" y="-11979"/>
                  <a:pt x="2928488" y="-4231"/>
                  <a:pt x="3151426" y="0"/>
                </a:cubicBezTo>
                <a:cubicBezTo>
                  <a:pt x="3374364" y="4231"/>
                  <a:pt x="3720197" y="-25191"/>
                  <a:pt x="3906727" y="0"/>
                </a:cubicBezTo>
                <a:cubicBezTo>
                  <a:pt x="4093257" y="25191"/>
                  <a:pt x="4361637" y="-2304"/>
                  <a:pt x="4505758" y="0"/>
                </a:cubicBezTo>
                <a:cubicBezTo>
                  <a:pt x="4649879" y="2304"/>
                  <a:pt x="4914640" y="-30874"/>
                  <a:pt x="5208969" y="0"/>
                </a:cubicBezTo>
                <a:cubicBezTo>
                  <a:pt x="5238714" y="235859"/>
                  <a:pt x="5235901" y="525243"/>
                  <a:pt x="5208969" y="684941"/>
                </a:cubicBezTo>
                <a:cubicBezTo>
                  <a:pt x="5182037" y="844639"/>
                  <a:pt x="5206568" y="1118648"/>
                  <a:pt x="5208969" y="1369881"/>
                </a:cubicBezTo>
                <a:cubicBezTo>
                  <a:pt x="5211370" y="1621114"/>
                  <a:pt x="5223514" y="1731324"/>
                  <a:pt x="5208969" y="1994973"/>
                </a:cubicBezTo>
                <a:cubicBezTo>
                  <a:pt x="4972685" y="1960356"/>
                  <a:pt x="4764480" y="1971292"/>
                  <a:pt x="4453668" y="1994973"/>
                </a:cubicBezTo>
                <a:cubicBezTo>
                  <a:pt x="4142856" y="2018654"/>
                  <a:pt x="4166278" y="2014117"/>
                  <a:pt x="3958816" y="1994973"/>
                </a:cubicBezTo>
                <a:cubicBezTo>
                  <a:pt x="3751354" y="1975829"/>
                  <a:pt x="3591408" y="2016213"/>
                  <a:pt x="3463964" y="1994973"/>
                </a:cubicBezTo>
                <a:cubicBezTo>
                  <a:pt x="3336520" y="1973733"/>
                  <a:pt x="3096569" y="1974603"/>
                  <a:pt x="2760754" y="1994973"/>
                </a:cubicBezTo>
                <a:cubicBezTo>
                  <a:pt x="2424939" y="2015344"/>
                  <a:pt x="2479588" y="1976489"/>
                  <a:pt x="2265902" y="1994973"/>
                </a:cubicBezTo>
                <a:cubicBezTo>
                  <a:pt x="2052216" y="2013457"/>
                  <a:pt x="1940262" y="1985964"/>
                  <a:pt x="1718960" y="1994973"/>
                </a:cubicBezTo>
                <a:cubicBezTo>
                  <a:pt x="1497658" y="2003982"/>
                  <a:pt x="1218337" y="1984598"/>
                  <a:pt x="1015749" y="1994973"/>
                </a:cubicBezTo>
                <a:cubicBezTo>
                  <a:pt x="813161" y="2005348"/>
                  <a:pt x="254205" y="2044545"/>
                  <a:pt x="0" y="1994973"/>
                </a:cubicBezTo>
                <a:cubicBezTo>
                  <a:pt x="27847" y="1730177"/>
                  <a:pt x="19548" y="1573989"/>
                  <a:pt x="0" y="1310032"/>
                </a:cubicBezTo>
                <a:cubicBezTo>
                  <a:pt x="-19548" y="1046075"/>
                  <a:pt x="-11972" y="919990"/>
                  <a:pt x="0" y="664991"/>
                </a:cubicBezTo>
                <a:cubicBezTo>
                  <a:pt x="11972" y="409992"/>
                  <a:pt x="20001" y="310691"/>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a:t>
            </a:r>
          </a:p>
        </p:txBody>
      </p:sp>
      <p:sp>
        <p:nvSpPr>
          <p:cNvPr id="2" name="Slide Number Placeholder 1">
            <a:extLst>
              <a:ext uri="{FF2B5EF4-FFF2-40B4-BE49-F238E27FC236}">
                <a16:creationId xmlns:a16="http://schemas.microsoft.com/office/drawing/2014/main" id="{509ABBB8-9D39-1301-3E30-B2A30D404AAA}"/>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3" name="Title 2">
            <a:extLst>
              <a:ext uri="{FF2B5EF4-FFF2-40B4-BE49-F238E27FC236}">
                <a16:creationId xmlns:a16="http://schemas.microsoft.com/office/drawing/2014/main" id="{12932DAE-25A8-5A4F-5090-714B926CB26F}"/>
              </a:ext>
            </a:extLst>
          </p:cNvPr>
          <p:cNvSpPr>
            <a:spLocks noGrp="1"/>
          </p:cNvSpPr>
          <p:nvPr>
            <p:ph type="title"/>
          </p:nvPr>
        </p:nvSpPr>
        <p:spPr/>
        <p:txBody>
          <a:bodyPr/>
          <a:lstStyle/>
          <a:p>
            <a:r>
              <a:rPr lang="en-DE"/>
              <a:t>Ansys Forging Tutorial Case 1 (5/8) – Pre-Process</a:t>
            </a:r>
          </a:p>
        </p:txBody>
      </p:sp>
      <p:pic>
        <p:nvPicPr>
          <p:cNvPr id="12" name="Picture 11" descr="A screenshot of a computer&#10;&#10;AI-generated content may be incorrect.">
            <a:extLst>
              <a:ext uri="{FF2B5EF4-FFF2-40B4-BE49-F238E27FC236}">
                <a16:creationId xmlns:a16="http://schemas.microsoft.com/office/drawing/2014/main" id="{7A7D13A8-2D3F-A5FA-C560-A64C65528BFC}"/>
              </a:ext>
            </a:extLst>
          </p:cNvPr>
          <p:cNvPicPr>
            <a:picLocks noChangeAspect="1"/>
          </p:cNvPicPr>
          <p:nvPr/>
        </p:nvPicPr>
        <p:blipFill>
          <a:blip r:embed="rId4"/>
          <a:stretch>
            <a:fillRect/>
          </a:stretch>
        </p:blipFill>
        <p:spPr>
          <a:xfrm>
            <a:off x="2567608" y="4177613"/>
            <a:ext cx="3137618" cy="1679049"/>
          </a:xfrm>
          <a:prstGeom prst="rect">
            <a:avLst/>
          </a:prstGeom>
          <a:ln>
            <a:solidFill>
              <a:schemeClr val="bg1"/>
            </a:solidFill>
          </a:ln>
        </p:spPr>
      </p:pic>
      <p:sp>
        <p:nvSpPr>
          <p:cNvPr id="22" name="TextBox 21">
            <a:extLst>
              <a:ext uri="{FF2B5EF4-FFF2-40B4-BE49-F238E27FC236}">
                <a16:creationId xmlns:a16="http://schemas.microsoft.com/office/drawing/2014/main" id="{B31A7BFF-D667-327E-30EA-85736B9D2DE9}"/>
              </a:ext>
            </a:extLst>
          </p:cNvPr>
          <p:cNvSpPr txBox="1"/>
          <p:nvPr/>
        </p:nvSpPr>
        <p:spPr>
          <a:xfrm>
            <a:off x="739517" y="4177613"/>
            <a:ext cx="1747004" cy="1015663"/>
          </a:xfrm>
          <a:prstGeom prst="rect">
            <a:avLst/>
          </a:prstGeom>
          <a:noFill/>
        </p:spPr>
        <p:txBody>
          <a:bodyPr wrap="square">
            <a:spAutoFit/>
          </a:bodyPr>
          <a:lstStyle/>
          <a:p>
            <a:r>
              <a:rPr lang="en-DE" sz="1200" i="1">
                <a:solidFill>
                  <a:schemeClr val="tx1"/>
                </a:solidFill>
              </a:rPr>
              <a:t>* Notes: Alternatively, one could use symmetry conditions instead of the displacement constraints. </a:t>
            </a:r>
          </a:p>
        </p:txBody>
      </p:sp>
      <p:grpSp>
        <p:nvGrpSpPr>
          <p:cNvPr id="5" name="Group 4">
            <a:extLst>
              <a:ext uri="{FF2B5EF4-FFF2-40B4-BE49-F238E27FC236}">
                <a16:creationId xmlns:a16="http://schemas.microsoft.com/office/drawing/2014/main" id="{CA0D26E9-99AF-98F5-3464-ABC7211BC72D}"/>
              </a:ext>
            </a:extLst>
          </p:cNvPr>
          <p:cNvGrpSpPr/>
          <p:nvPr/>
        </p:nvGrpSpPr>
        <p:grpSpPr>
          <a:xfrm>
            <a:off x="6112054" y="1409062"/>
            <a:ext cx="5365413" cy="4610738"/>
            <a:chOff x="6112054" y="1409062"/>
            <a:chExt cx="5365413" cy="4610738"/>
          </a:xfrm>
        </p:grpSpPr>
        <p:pic>
          <p:nvPicPr>
            <p:cNvPr id="10" name="Picture 9">
              <a:extLst>
                <a:ext uri="{FF2B5EF4-FFF2-40B4-BE49-F238E27FC236}">
                  <a16:creationId xmlns:a16="http://schemas.microsoft.com/office/drawing/2014/main" id="{3A1C0B48-69E1-55A9-C278-3E757CA957C4}"/>
                </a:ext>
              </a:extLst>
            </p:cNvPr>
            <p:cNvPicPr>
              <a:picLocks noChangeAspect="1"/>
            </p:cNvPicPr>
            <p:nvPr/>
          </p:nvPicPr>
          <p:blipFill>
            <a:blip r:embed="rId5"/>
            <a:stretch>
              <a:fillRect/>
            </a:stretch>
          </p:blipFill>
          <p:spPr>
            <a:xfrm>
              <a:off x="6112054" y="1409062"/>
              <a:ext cx="3049381" cy="1236897"/>
            </a:xfrm>
            <a:prstGeom prst="rect">
              <a:avLst/>
            </a:prstGeom>
          </p:spPr>
        </p:pic>
        <p:sp>
          <p:nvSpPr>
            <p:cNvPr id="8" name="Rectangle 7">
              <a:extLst>
                <a:ext uri="{FF2B5EF4-FFF2-40B4-BE49-F238E27FC236}">
                  <a16:creationId xmlns:a16="http://schemas.microsoft.com/office/drawing/2014/main" id="{689290A6-9D05-EA4F-9E8A-1CE8A1AE501F}"/>
                </a:ext>
              </a:extLst>
            </p:cNvPr>
            <p:cNvSpPr/>
            <p:nvPr/>
          </p:nvSpPr>
          <p:spPr>
            <a:xfrm>
              <a:off x="6744072" y="1932541"/>
              <a:ext cx="2387618" cy="727333"/>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5" name="Group 14">
              <a:extLst>
                <a:ext uri="{FF2B5EF4-FFF2-40B4-BE49-F238E27FC236}">
                  <a16:creationId xmlns:a16="http://schemas.microsoft.com/office/drawing/2014/main" id="{A41220D7-4784-D9C5-D193-CD1FEF390F0F}"/>
                </a:ext>
              </a:extLst>
            </p:cNvPr>
            <p:cNvGrpSpPr/>
            <p:nvPr/>
          </p:nvGrpSpPr>
          <p:grpSpPr>
            <a:xfrm>
              <a:off x="9061834" y="1634358"/>
              <a:ext cx="314510" cy="400110"/>
              <a:chOff x="3246732" y="4356196"/>
              <a:chExt cx="314510" cy="400110"/>
            </a:xfrm>
          </p:grpSpPr>
          <p:sp>
            <p:nvSpPr>
              <p:cNvPr id="16" name="Teardrop 15">
                <a:extLst>
                  <a:ext uri="{FF2B5EF4-FFF2-40B4-BE49-F238E27FC236}">
                    <a16:creationId xmlns:a16="http://schemas.microsoft.com/office/drawing/2014/main" id="{3EB48B01-A570-73CF-B154-5776298D885D}"/>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17" name="TextBox 16">
                <a:extLst>
                  <a:ext uri="{FF2B5EF4-FFF2-40B4-BE49-F238E27FC236}">
                    <a16:creationId xmlns:a16="http://schemas.microsoft.com/office/drawing/2014/main" id="{C6866406-6AA3-6AC7-DC97-7FB288C6722F}"/>
                  </a:ext>
                </a:extLst>
              </p:cNvPr>
              <p:cNvSpPr txBox="1"/>
              <p:nvPr/>
            </p:nvSpPr>
            <p:spPr>
              <a:xfrm>
                <a:off x="3246732" y="4356196"/>
                <a:ext cx="314510" cy="400110"/>
              </a:xfrm>
              <a:prstGeom prst="rect">
                <a:avLst/>
              </a:prstGeom>
              <a:noFill/>
            </p:spPr>
            <p:txBody>
              <a:bodyPr wrap="none" rtlCol="0">
                <a:spAutoFit/>
              </a:bodyPr>
              <a:lstStyle/>
              <a:p>
                <a:r>
                  <a:rPr lang="en-DE" sz="2000" b="1"/>
                  <a:t>1</a:t>
                </a:r>
              </a:p>
            </p:txBody>
          </p:sp>
        </p:grpSp>
        <p:pic>
          <p:nvPicPr>
            <p:cNvPr id="9" name="Picture 8">
              <a:extLst>
                <a:ext uri="{FF2B5EF4-FFF2-40B4-BE49-F238E27FC236}">
                  <a16:creationId xmlns:a16="http://schemas.microsoft.com/office/drawing/2014/main" id="{0D92CBF2-8C0C-17D0-05A9-D27EA80BAFD5}"/>
                </a:ext>
              </a:extLst>
            </p:cNvPr>
            <p:cNvPicPr>
              <a:picLocks noChangeAspect="1"/>
            </p:cNvPicPr>
            <p:nvPr/>
          </p:nvPicPr>
          <p:blipFill>
            <a:blip r:embed="rId6"/>
            <a:srcRect r="50065" b="29866"/>
            <a:stretch>
              <a:fillRect/>
            </a:stretch>
          </p:blipFill>
          <p:spPr>
            <a:xfrm>
              <a:off x="6132268" y="2880174"/>
              <a:ext cx="5345199" cy="3139626"/>
            </a:xfrm>
            <a:prstGeom prst="rect">
              <a:avLst/>
            </a:prstGeom>
          </p:spPr>
        </p:pic>
      </p:grpSp>
    </p:spTree>
    <p:extLst>
      <p:ext uri="{BB962C8B-B14F-4D97-AF65-F5344CB8AC3E}">
        <p14:creationId xmlns:p14="http://schemas.microsoft.com/office/powerpoint/2010/main" val="4171709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3648B-56D5-5B81-16F8-98BD9434A212}"/>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C2DAEE2-DCF6-AEAD-85CE-D494B4F016B4}"/>
              </a:ext>
            </a:extLst>
          </p:cNvPr>
          <p:cNvSpPr/>
          <p:nvPr/>
        </p:nvSpPr>
        <p:spPr>
          <a:xfrm>
            <a:off x="1327394" y="2840148"/>
            <a:ext cx="3672408" cy="1376999"/>
          </a:xfrm>
          <a:prstGeom prst="round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mc:AlternateContent xmlns:mc="http://schemas.openxmlformats.org/markup-compatibility/2006">
        <mc:Choice xmlns:a14="http://schemas.microsoft.com/office/drawing/2010/main" Requires="a14">
          <p:sp>
            <p:nvSpPr>
              <p:cNvPr id="4" name="Text Placeholder 3">
                <a:extLst>
                  <a:ext uri="{FF2B5EF4-FFF2-40B4-BE49-F238E27FC236}">
                    <a16:creationId xmlns:a16="http://schemas.microsoft.com/office/drawing/2014/main" id="{1A3815EF-A366-DE2D-AFCC-E3EE4E0EAE03}"/>
                  </a:ext>
                </a:extLst>
              </p:cNvPr>
              <p:cNvSpPr>
                <a:spLocks noGrp="1"/>
              </p:cNvSpPr>
              <p:nvPr>
                <p:ph type="body" sz="quarter" idx="13"/>
              </p:nvPr>
            </p:nvSpPr>
            <p:spPr/>
            <p:txBody>
              <a:bodyPr/>
              <a:lstStyle/>
              <a:p>
                <a:pPr marL="457200" indent="-457200">
                  <a:buFont typeface="+mj-lt"/>
                  <a:buAutoNum type="arabicPeriod"/>
                </a:pPr>
                <a:r>
                  <a:rPr lang="en-DE"/>
                  <a:t>As this is considered a quasi-static case, adjust the strain rate, i.e. the step end time acc</a:t>
                </a:r>
                <a:r>
                  <a:rPr lang="en-US"/>
                  <a:t>or</a:t>
                </a:r>
                <a:r>
                  <a:rPr lang="en-DE" err="1"/>
                  <a:t>dingly</a:t>
                </a:r>
                <a:r>
                  <a:rPr lang="en-DE"/>
                  <a:t>. A strain rate of </a:t>
                </a:r>
                <a14:m>
                  <m:oMath xmlns:m="http://schemas.openxmlformats.org/officeDocument/2006/math">
                    <m:sSup>
                      <m:sSupPr>
                        <m:ctrlPr>
                          <a:rPr lang="en-DE" i="1" smtClean="0">
                            <a:latin typeface="Cambria Math" panose="02040503050406030204" pitchFamily="18" charset="0"/>
                          </a:rPr>
                        </m:ctrlPr>
                      </m:sSupPr>
                      <m:e>
                        <m:r>
                          <a:rPr lang="en-DE" b="0" i="1" smtClean="0">
                            <a:latin typeface="Cambria Math" panose="02040503050406030204" pitchFamily="18" charset="0"/>
                          </a:rPr>
                          <m:t>10</m:t>
                        </m:r>
                      </m:e>
                      <m:sup>
                        <m:r>
                          <a:rPr lang="en-DE" b="0" i="1" smtClean="0">
                            <a:latin typeface="Cambria Math" panose="02040503050406030204" pitchFamily="18" charset="0"/>
                          </a:rPr>
                          <m:t>−</m:t>
                        </m:r>
                        <m:r>
                          <a:rPr lang="en-DE" b="0" i="1" smtClean="0">
                            <a:latin typeface="Cambria Math" panose="02040503050406030204" pitchFamily="18" charset="0"/>
                          </a:rPr>
                          <m:t>3</m:t>
                        </m:r>
                      </m:sup>
                    </m:sSup>
                    <m:sSup>
                      <m:sSupPr>
                        <m:ctrlPr>
                          <a:rPr lang="en-DE" i="1" smtClean="0">
                            <a:latin typeface="Cambria Math" panose="02040503050406030204" pitchFamily="18" charset="0"/>
                          </a:rPr>
                        </m:ctrlPr>
                      </m:sSupPr>
                      <m:e>
                        <m:r>
                          <a:rPr lang="en-DE" b="0" i="1" smtClean="0">
                            <a:latin typeface="Cambria Math" panose="02040503050406030204" pitchFamily="18" charset="0"/>
                          </a:rPr>
                          <m:t>𝑠</m:t>
                        </m:r>
                      </m:e>
                      <m:sup>
                        <m:r>
                          <a:rPr lang="en-DE" b="0" i="1" smtClean="0">
                            <a:latin typeface="Cambria Math" panose="02040503050406030204" pitchFamily="18" charset="0"/>
                          </a:rPr>
                          <m:t>−</m:t>
                        </m:r>
                        <m:r>
                          <a:rPr lang="en-DE" b="0" i="1" smtClean="0">
                            <a:latin typeface="Cambria Math" panose="02040503050406030204" pitchFamily="18" charset="0"/>
                          </a:rPr>
                          <m:t>1</m:t>
                        </m:r>
                      </m:sup>
                    </m:sSup>
                  </m:oMath>
                </a14:m>
                <a:r>
                  <a:rPr lang="en-DE"/>
                  <a:t> is assumed.</a:t>
                </a:r>
              </a:p>
              <a:p>
                <a:pPr marL="457200" indent="-457200">
                  <a:buFont typeface="+mj-lt"/>
                  <a:buAutoNum type="arabicPeriod"/>
                </a:pPr>
                <a:endParaRPr lang="en-DE"/>
              </a:p>
              <a:p>
                <a:pPr marL="457200" indent="-457200">
                  <a:buFont typeface="+mj-lt"/>
                  <a:buAutoNum type="arabicPeriod"/>
                </a:pPr>
                <a:endParaRPr lang="en-DE"/>
              </a:p>
              <a:p>
                <a:pPr marL="457200" indent="-457200">
                  <a:buFont typeface="+mj-lt"/>
                  <a:buAutoNum type="arabicPeriod"/>
                </a:pPr>
                <a:endParaRPr lang="en-DE"/>
              </a:p>
              <a:p>
                <a:pPr marL="457200" indent="-457200">
                  <a:buFont typeface="+mj-lt"/>
                  <a:buAutoNum type="arabicPeriod"/>
                </a:pPr>
                <a:r>
                  <a:rPr lang="en-DE"/>
                  <a:t>Now solve the problem through the </a:t>
                </a:r>
                <a:r>
                  <a:rPr lang="en-DE" i="1"/>
                  <a:t>Solution</a:t>
                </a:r>
                <a:r>
                  <a:rPr lang="en-DE"/>
                  <a:t> in the project tree.</a:t>
                </a:r>
              </a:p>
            </p:txBody>
          </p:sp>
        </mc:Choice>
        <mc:Fallback>
          <p:sp>
            <p:nvSpPr>
              <p:cNvPr id="4" name="Text Placeholder 3">
                <a:extLst>
                  <a:ext uri="{FF2B5EF4-FFF2-40B4-BE49-F238E27FC236}">
                    <a16:creationId xmlns:a16="http://schemas.microsoft.com/office/drawing/2014/main" id="{1A3815EF-A366-DE2D-AFCC-E3EE4E0EAE03}"/>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1854" t="-2133"/>
                </a:stretch>
              </a:blipFill>
            </p:spPr>
            <p:txBody>
              <a:bodyPr/>
              <a:lstStyle/>
              <a:p>
                <a:r>
                  <a:rPr lang="en-US">
                    <a:noFill/>
                  </a:rPr>
                  <a:t> </a:t>
                </a:r>
              </a:p>
            </p:txBody>
          </p:sp>
        </mc:Fallback>
      </mc:AlternateContent>
      <p:sp>
        <p:nvSpPr>
          <p:cNvPr id="2" name="Slide Number Placeholder 1">
            <a:extLst>
              <a:ext uri="{FF2B5EF4-FFF2-40B4-BE49-F238E27FC236}">
                <a16:creationId xmlns:a16="http://schemas.microsoft.com/office/drawing/2014/main" id="{DFD022A1-FFC9-4A4B-EC1E-9AE8B963A269}"/>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B759762B-30D7-D1EA-3DA0-1BAEFEDBB1E1}"/>
              </a:ext>
            </a:extLst>
          </p:cNvPr>
          <p:cNvSpPr>
            <a:spLocks noGrp="1"/>
          </p:cNvSpPr>
          <p:nvPr>
            <p:ph type="title"/>
          </p:nvPr>
        </p:nvSpPr>
        <p:spPr/>
        <p:txBody>
          <a:bodyPr/>
          <a:lstStyle/>
          <a:p>
            <a:r>
              <a:rPr lang="en-DE"/>
              <a:t>Ansys Forging Tutorial Case 1 (6/8) – Pre-Process</a:t>
            </a:r>
          </a:p>
        </p:txBody>
      </p:sp>
      <mc:AlternateContent xmlns:mc="http://schemas.openxmlformats.org/markup-compatibility/2006">
        <mc:Choice xmlns:a14="http://schemas.microsoft.com/office/drawing/2010/main" Requires="a14">
          <p:sp>
            <p:nvSpPr>
              <p:cNvPr id="32" name="TextBox 31">
                <a:extLst>
                  <a:ext uri="{FF2B5EF4-FFF2-40B4-BE49-F238E27FC236}">
                    <a16:creationId xmlns:a16="http://schemas.microsoft.com/office/drawing/2014/main" id="{653C8A49-EEFE-03D4-D44D-7D6FAEE6CECE}"/>
                  </a:ext>
                </a:extLst>
              </p:cNvPr>
              <p:cNvSpPr txBox="1"/>
              <p:nvPr/>
            </p:nvSpPr>
            <p:spPr>
              <a:xfrm>
                <a:off x="2135560" y="2886043"/>
                <a:ext cx="2340384" cy="5674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DE" i="1" smtClean="0">
                          <a:latin typeface="Cambria Math" panose="02040503050406030204" pitchFamily="18" charset="0"/>
                          <a:ea typeface="Cambria Math" panose="02040503050406030204" pitchFamily="18" charset="0"/>
                        </a:rPr>
                        <m:t>𝜀</m:t>
                      </m:r>
                      <m:r>
                        <a:rPr lang="en-DE" b="0" i="0"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m:rPr>
                              <m:sty m:val="p"/>
                            </m:rPr>
                            <a:rPr lang="el-GR" b="0" i="1" smtClean="0">
                              <a:latin typeface="Cambria Math" panose="02040503050406030204" pitchFamily="18" charset="0"/>
                              <a:ea typeface="Cambria Math" panose="02040503050406030204" pitchFamily="18" charset="0"/>
                            </a:rPr>
                            <m:t>Δ</m:t>
                          </m:r>
                          <m:r>
                            <a:rPr lang="en-DE" b="0" i="1" smtClean="0">
                              <a:latin typeface="Cambria Math" panose="02040503050406030204" pitchFamily="18" charset="0"/>
                              <a:ea typeface="Cambria Math" panose="02040503050406030204" pitchFamily="18" charset="0"/>
                            </a:rPr>
                            <m:t>𝐿</m:t>
                          </m:r>
                        </m:num>
                        <m:den>
                          <m:sSub>
                            <m:sSubPr>
                              <m:ctrlPr>
                                <a:rPr lang="en-DE" b="0" i="1" smtClean="0">
                                  <a:latin typeface="Cambria Math" panose="02040503050406030204" pitchFamily="18" charset="0"/>
                                  <a:ea typeface="Cambria Math" panose="02040503050406030204" pitchFamily="18" charset="0"/>
                                </a:rPr>
                              </m:ctrlPr>
                            </m:sSubPr>
                            <m:e>
                              <m:r>
                                <a:rPr lang="en-DE" b="0" i="1" smtClean="0">
                                  <a:latin typeface="Cambria Math" panose="02040503050406030204" pitchFamily="18" charset="0"/>
                                  <a:ea typeface="Cambria Math" panose="02040503050406030204" pitchFamily="18" charset="0"/>
                                </a:rPr>
                                <m:t>𝐿</m:t>
                              </m:r>
                            </m:e>
                            <m:sub>
                              <m:r>
                                <a:rPr lang="en-DE" b="0" i="1" smtClean="0">
                                  <a:latin typeface="Cambria Math" panose="02040503050406030204" pitchFamily="18" charset="0"/>
                                  <a:ea typeface="Cambria Math" panose="02040503050406030204" pitchFamily="18" charset="0"/>
                                </a:rPr>
                                <m:t>0</m:t>
                              </m:r>
                            </m:sub>
                          </m:sSub>
                        </m:den>
                      </m:f>
                      <m:r>
                        <a:rPr lang="en-DE" b="0" i="1"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n-DE" b="0" i="1" smtClean="0">
                              <a:latin typeface="Cambria Math" panose="02040503050406030204" pitchFamily="18" charset="0"/>
                              <a:ea typeface="Cambria Math" panose="02040503050406030204" pitchFamily="18" charset="0"/>
                            </a:rPr>
                            <m:t>1</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𝑚𝑚</m:t>
                          </m:r>
                        </m:num>
                        <m:den>
                          <m:r>
                            <a:rPr lang="en-DE" b="0" i="1" smtClean="0">
                              <a:latin typeface="Cambria Math" panose="02040503050406030204" pitchFamily="18" charset="0"/>
                              <a:ea typeface="Cambria Math" panose="02040503050406030204" pitchFamily="18" charset="0"/>
                            </a:rPr>
                            <m:t>10</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𝑚𝑚</m:t>
                          </m:r>
                        </m:den>
                      </m:f>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0</m:t>
                      </m:r>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m:t>
                      </m:r>
                    </m:oMath>
                  </m:oMathPara>
                </a14:m>
                <a:endParaRPr lang="en-DE"/>
              </a:p>
            </p:txBody>
          </p:sp>
        </mc:Choice>
        <mc:Fallback>
          <p:sp>
            <p:nvSpPr>
              <p:cNvPr id="32" name="TextBox 31">
                <a:extLst>
                  <a:ext uri="{FF2B5EF4-FFF2-40B4-BE49-F238E27FC236}">
                    <a16:creationId xmlns:a16="http://schemas.microsoft.com/office/drawing/2014/main" id="{653C8A49-EEFE-03D4-D44D-7D6FAEE6CECE}"/>
                  </a:ext>
                </a:extLst>
              </p:cNvPr>
              <p:cNvSpPr txBox="1">
                <a:spLocks noRot="1" noChangeAspect="1" noMove="1" noResize="1" noEditPoints="1" noAdjustHandles="1" noChangeArrowheads="1" noChangeShapeType="1" noTextEdit="1"/>
              </p:cNvSpPr>
              <p:nvPr/>
            </p:nvSpPr>
            <p:spPr>
              <a:xfrm>
                <a:off x="2135560" y="2886043"/>
                <a:ext cx="2340384" cy="56746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4" name="TextBox 33">
                <a:extLst>
                  <a:ext uri="{FF2B5EF4-FFF2-40B4-BE49-F238E27FC236}">
                    <a16:creationId xmlns:a16="http://schemas.microsoft.com/office/drawing/2014/main" id="{9297F0ED-1CD4-926D-AF90-066BB8E8FC6E}"/>
                  </a:ext>
                </a:extLst>
              </p:cNvPr>
              <p:cNvSpPr txBox="1"/>
              <p:nvPr/>
            </p:nvSpPr>
            <p:spPr>
              <a:xfrm>
                <a:off x="2135560" y="3528648"/>
                <a:ext cx="2200924"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DE" b="0" i="1" smtClean="0">
                          <a:latin typeface="Cambria Math" panose="02040503050406030204" pitchFamily="18" charset="0"/>
                          <a:ea typeface="Cambria Math" panose="02040503050406030204" pitchFamily="18" charset="0"/>
                        </a:rPr>
                        <m:t>𝑡</m:t>
                      </m:r>
                      <m:r>
                        <a:rPr lang="en-DE" b="0" i="0"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l-GR" b="0" i="1" smtClean="0">
                              <a:latin typeface="Cambria Math" panose="02040503050406030204" pitchFamily="18" charset="0"/>
                              <a:ea typeface="Cambria Math" panose="02040503050406030204" pitchFamily="18" charset="0"/>
                            </a:rPr>
                            <m:t>𝜀</m:t>
                          </m:r>
                        </m:num>
                        <m:den>
                          <m:acc>
                            <m:accPr>
                              <m:chr m:val="̇"/>
                              <m:ctrlPr>
                                <a:rPr lang="en-DE" b="0" i="1" smtClean="0">
                                  <a:latin typeface="Cambria Math" panose="02040503050406030204" pitchFamily="18" charset="0"/>
                                  <a:ea typeface="Cambria Math" panose="02040503050406030204" pitchFamily="18" charset="0"/>
                                </a:rPr>
                              </m:ctrlPr>
                            </m:accPr>
                            <m:e>
                              <m:r>
                                <a:rPr lang="el-GR" i="1">
                                  <a:latin typeface="Cambria Math" panose="02040503050406030204" pitchFamily="18" charset="0"/>
                                  <a:ea typeface="Cambria Math" panose="02040503050406030204" pitchFamily="18" charset="0"/>
                                </a:rPr>
                                <m:t>𝜀</m:t>
                              </m:r>
                            </m:e>
                          </m:acc>
                        </m:den>
                      </m:f>
                      <m:r>
                        <a:rPr lang="en-DE" b="0" i="1" smtClean="0">
                          <a:latin typeface="Cambria Math" panose="02040503050406030204" pitchFamily="18" charset="0"/>
                          <a:ea typeface="Cambria Math" panose="02040503050406030204" pitchFamily="18" charset="0"/>
                        </a:rPr>
                        <m:t>=</m:t>
                      </m:r>
                      <m:f>
                        <m:fPr>
                          <m:ctrlPr>
                            <a:rPr lang="en-DE" b="0" i="1" smtClean="0">
                              <a:latin typeface="Cambria Math" panose="02040503050406030204" pitchFamily="18" charset="0"/>
                              <a:ea typeface="Cambria Math" panose="02040503050406030204" pitchFamily="18" charset="0"/>
                            </a:rPr>
                          </m:ctrlPr>
                        </m:fPr>
                        <m:num>
                          <m:r>
                            <a:rPr lang="en-DE" b="0" i="1" smtClean="0">
                              <a:latin typeface="Cambria Math" panose="02040503050406030204" pitchFamily="18" charset="0"/>
                              <a:ea typeface="Cambria Math" panose="02040503050406030204" pitchFamily="18" charset="0"/>
                            </a:rPr>
                            <m:t>0</m:t>
                          </m:r>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m:t>
                          </m:r>
                        </m:num>
                        <m:den>
                          <m:sSup>
                            <m:sSupPr>
                              <m:ctrlPr>
                                <a:rPr lang="en-DE" i="1">
                                  <a:latin typeface="Cambria Math" panose="02040503050406030204" pitchFamily="18" charset="0"/>
                                </a:rPr>
                              </m:ctrlPr>
                            </m:sSupPr>
                            <m:e>
                              <m:r>
                                <a:rPr lang="en-DE" i="1">
                                  <a:latin typeface="Cambria Math" panose="02040503050406030204" pitchFamily="18" charset="0"/>
                                </a:rPr>
                                <m:t>10</m:t>
                              </m:r>
                            </m:e>
                            <m:sup>
                              <m:r>
                                <a:rPr lang="en-DE" i="1">
                                  <a:latin typeface="Cambria Math" panose="02040503050406030204" pitchFamily="18" charset="0"/>
                                </a:rPr>
                                <m:t>−</m:t>
                              </m:r>
                              <m:r>
                                <a:rPr lang="en-DE" i="1">
                                  <a:latin typeface="Cambria Math" panose="02040503050406030204" pitchFamily="18" charset="0"/>
                                </a:rPr>
                                <m:t>3</m:t>
                              </m:r>
                            </m:sup>
                          </m:sSup>
                        </m:den>
                      </m:f>
                      <m:r>
                        <a:rPr lang="en-DE" b="0" i="1" smtClean="0">
                          <a:latin typeface="Cambria Math" panose="02040503050406030204" pitchFamily="18" charset="0"/>
                          <a:ea typeface="Cambria Math" panose="02040503050406030204" pitchFamily="18" charset="0"/>
                        </a:rPr>
                        <m:t>=</m:t>
                      </m:r>
                      <m:r>
                        <a:rPr lang="en-DE" b="0" i="1" smtClean="0">
                          <a:latin typeface="Cambria Math" panose="02040503050406030204" pitchFamily="18" charset="0"/>
                          <a:ea typeface="Cambria Math" panose="02040503050406030204" pitchFamily="18" charset="0"/>
                        </a:rPr>
                        <m:t>100</m:t>
                      </m:r>
                      <m:r>
                        <a:rPr lang="en-DE" b="0" i="1" smtClean="0">
                          <a:latin typeface="Cambria Math" panose="02040503050406030204" pitchFamily="18" charset="0"/>
                          <a:ea typeface="Cambria Math" panose="02040503050406030204" pitchFamily="18" charset="0"/>
                        </a:rPr>
                        <m:t> </m:t>
                      </m:r>
                      <m:r>
                        <a:rPr lang="en-DE" b="0" i="1" smtClean="0">
                          <a:latin typeface="Cambria Math" panose="02040503050406030204" pitchFamily="18" charset="0"/>
                          <a:ea typeface="Cambria Math" panose="02040503050406030204" pitchFamily="18" charset="0"/>
                        </a:rPr>
                        <m:t>𝑠</m:t>
                      </m:r>
                    </m:oMath>
                  </m:oMathPara>
                </a14:m>
                <a:endParaRPr lang="en-DE"/>
              </a:p>
            </p:txBody>
          </p:sp>
        </mc:Choice>
        <mc:Fallback>
          <p:sp>
            <p:nvSpPr>
              <p:cNvPr id="34" name="TextBox 33">
                <a:extLst>
                  <a:ext uri="{FF2B5EF4-FFF2-40B4-BE49-F238E27FC236}">
                    <a16:creationId xmlns:a16="http://schemas.microsoft.com/office/drawing/2014/main" id="{9297F0ED-1CD4-926D-AF90-066BB8E8FC6E}"/>
                  </a:ext>
                </a:extLst>
              </p:cNvPr>
              <p:cNvSpPr txBox="1">
                <a:spLocks noRot="1" noChangeAspect="1" noMove="1" noResize="1" noEditPoints="1" noAdjustHandles="1" noChangeArrowheads="1" noChangeShapeType="1" noTextEdit="1"/>
              </p:cNvSpPr>
              <p:nvPr/>
            </p:nvSpPr>
            <p:spPr>
              <a:xfrm>
                <a:off x="2135560" y="3528648"/>
                <a:ext cx="2200924" cy="520399"/>
              </a:xfrm>
              <a:prstGeom prst="rect">
                <a:avLst/>
              </a:prstGeom>
              <a:blipFill>
                <a:blip r:embed="rId5"/>
                <a:stretch>
                  <a:fillRect/>
                </a:stretch>
              </a:blipFill>
            </p:spPr>
            <p:txBody>
              <a:bodyPr/>
              <a:lstStyle/>
              <a:p>
                <a:r>
                  <a:rPr lang="en-US">
                    <a:noFill/>
                  </a:rPr>
                  <a:t> </a:t>
                </a:r>
              </a:p>
            </p:txBody>
          </p:sp>
        </mc:Fallback>
      </mc:AlternateContent>
      <p:grpSp>
        <p:nvGrpSpPr>
          <p:cNvPr id="7" name="Group 6">
            <a:extLst>
              <a:ext uri="{FF2B5EF4-FFF2-40B4-BE49-F238E27FC236}">
                <a16:creationId xmlns:a16="http://schemas.microsoft.com/office/drawing/2014/main" id="{ADA88AE9-B5A5-701C-25EB-21E74F2ADD45}"/>
              </a:ext>
            </a:extLst>
          </p:cNvPr>
          <p:cNvGrpSpPr/>
          <p:nvPr/>
        </p:nvGrpSpPr>
        <p:grpSpPr>
          <a:xfrm>
            <a:off x="6890607" y="1429199"/>
            <a:ext cx="3902455" cy="4146129"/>
            <a:chOff x="6890607" y="1429199"/>
            <a:chExt cx="3902455" cy="4146129"/>
          </a:xfrm>
        </p:grpSpPr>
        <p:pic>
          <p:nvPicPr>
            <p:cNvPr id="19" name="Picture 18">
              <a:extLst>
                <a:ext uri="{FF2B5EF4-FFF2-40B4-BE49-F238E27FC236}">
                  <a16:creationId xmlns:a16="http://schemas.microsoft.com/office/drawing/2014/main" id="{74ABC5AC-15DA-2F08-FA02-FA1FDBACE343}"/>
                </a:ext>
              </a:extLst>
            </p:cNvPr>
            <p:cNvPicPr>
              <a:picLocks noChangeAspect="1"/>
            </p:cNvPicPr>
            <p:nvPr/>
          </p:nvPicPr>
          <p:blipFill>
            <a:blip r:embed="rId6"/>
            <a:stretch>
              <a:fillRect/>
            </a:stretch>
          </p:blipFill>
          <p:spPr>
            <a:xfrm>
              <a:off x="6890607" y="4677621"/>
              <a:ext cx="3788119" cy="753707"/>
            </a:xfrm>
            <a:prstGeom prst="rect">
              <a:avLst/>
            </a:prstGeom>
          </p:spPr>
        </p:pic>
        <p:cxnSp>
          <p:nvCxnSpPr>
            <p:cNvPr id="21" name="Connector: Elbow 20">
              <a:extLst>
                <a:ext uri="{FF2B5EF4-FFF2-40B4-BE49-F238E27FC236}">
                  <a16:creationId xmlns:a16="http://schemas.microsoft.com/office/drawing/2014/main" id="{370B4817-BB3E-9C6C-D55E-3A5B477FBCC2}"/>
                </a:ext>
              </a:extLst>
            </p:cNvPr>
            <p:cNvCxnSpPr>
              <a:cxnSpLocks/>
              <a:stCxn id="20" idx="3"/>
              <a:endCxn id="14" idx="3"/>
            </p:cNvCxnSpPr>
            <p:nvPr/>
          </p:nvCxnSpPr>
          <p:spPr>
            <a:xfrm flipH="1">
              <a:off x="8881405" y="1833436"/>
              <a:ext cx="1068638" cy="2105215"/>
            </a:xfrm>
            <a:prstGeom prst="bentConnector3">
              <a:avLst>
                <a:gd name="adj1" fmla="val -21392"/>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descr="A screenshot of a computer program&#10;&#10;AI-generated content may be incorrect.">
              <a:extLst>
                <a:ext uri="{FF2B5EF4-FFF2-40B4-BE49-F238E27FC236}">
                  <a16:creationId xmlns:a16="http://schemas.microsoft.com/office/drawing/2014/main" id="{5D8840C9-2C9A-3E95-6482-C3CC5B947296}"/>
                </a:ext>
              </a:extLst>
            </p:cNvPr>
            <p:cNvPicPr>
              <a:picLocks noChangeAspect="1"/>
            </p:cNvPicPr>
            <p:nvPr/>
          </p:nvPicPr>
          <p:blipFill>
            <a:blip r:embed="rId7"/>
            <a:stretch>
              <a:fillRect/>
            </a:stretch>
          </p:blipFill>
          <p:spPr>
            <a:xfrm>
              <a:off x="6900663" y="3000527"/>
              <a:ext cx="2863328" cy="1222421"/>
            </a:xfrm>
            <a:prstGeom prst="rect">
              <a:avLst/>
            </a:prstGeom>
          </p:spPr>
        </p:pic>
        <p:sp>
          <p:nvSpPr>
            <p:cNvPr id="14" name="Rectangle 13">
              <a:extLst>
                <a:ext uri="{FF2B5EF4-FFF2-40B4-BE49-F238E27FC236}">
                  <a16:creationId xmlns:a16="http://schemas.microsoft.com/office/drawing/2014/main" id="{23922012-9A07-33B1-7719-2DB6E821B4B0}"/>
                </a:ext>
              </a:extLst>
            </p:cNvPr>
            <p:cNvSpPr/>
            <p:nvPr/>
          </p:nvSpPr>
          <p:spPr>
            <a:xfrm>
              <a:off x="7006414" y="3832054"/>
              <a:ext cx="1874991" cy="213193"/>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0" name="Rectangle 29">
              <a:extLst>
                <a:ext uri="{FF2B5EF4-FFF2-40B4-BE49-F238E27FC236}">
                  <a16:creationId xmlns:a16="http://schemas.microsoft.com/office/drawing/2014/main" id="{C10DE546-8DEB-6F82-45F4-58DE426C334D}"/>
                </a:ext>
              </a:extLst>
            </p:cNvPr>
            <p:cNvSpPr/>
            <p:nvPr/>
          </p:nvSpPr>
          <p:spPr>
            <a:xfrm flipV="1">
              <a:off x="8166633" y="5143658"/>
              <a:ext cx="2512093" cy="28767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Teardrop 8">
              <a:extLst>
                <a:ext uri="{FF2B5EF4-FFF2-40B4-BE49-F238E27FC236}">
                  <a16:creationId xmlns:a16="http://schemas.microsoft.com/office/drawing/2014/main" id="{08626D8F-DB95-B372-14A9-4D5E8CCB238A}"/>
                </a:ext>
              </a:extLst>
            </p:cNvPr>
            <p:cNvSpPr>
              <a:spLocks noChangeAspect="1"/>
            </p:cNvSpPr>
            <p:nvPr/>
          </p:nvSpPr>
          <p:spPr>
            <a:xfrm flipH="1">
              <a:off x="10505062" y="5287328"/>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pic>
          <p:nvPicPr>
            <p:cNvPr id="8" name="Picture 7">
              <a:extLst>
                <a:ext uri="{FF2B5EF4-FFF2-40B4-BE49-F238E27FC236}">
                  <a16:creationId xmlns:a16="http://schemas.microsoft.com/office/drawing/2014/main" id="{914235EF-2323-44BA-6BC9-BA3BFA84BE5B}"/>
                </a:ext>
              </a:extLst>
            </p:cNvPr>
            <p:cNvPicPr>
              <a:picLocks noChangeAspect="1"/>
            </p:cNvPicPr>
            <p:nvPr/>
          </p:nvPicPr>
          <p:blipFill>
            <a:blip r:embed="rId8"/>
            <a:stretch>
              <a:fillRect/>
            </a:stretch>
          </p:blipFill>
          <p:spPr>
            <a:xfrm>
              <a:off x="6900662" y="1447800"/>
              <a:ext cx="3049381" cy="1236897"/>
            </a:xfrm>
            <a:prstGeom prst="rect">
              <a:avLst/>
            </a:prstGeom>
          </p:spPr>
        </p:pic>
        <p:sp>
          <p:nvSpPr>
            <p:cNvPr id="20" name="Rectangle 19">
              <a:extLst>
                <a:ext uri="{FF2B5EF4-FFF2-40B4-BE49-F238E27FC236}">
                  <a16:creationId xmlns:a16="http://schemas.microsoft.com/office/drawing/2014/main" id="{B2CFEEBB-CDB6-558C-35E3-132E3CE7DE1A}"/>
                </a:ext>
              </a:extLst>
            </p:cNvPr>
            <p:cNvSpPr/>
            <p:nvPr/>
          </p:nvSpPr>
          <p:spPr>
            <a:xfrm flipV="1">
              <a:off x="7598346" y="1709508"/>
              <a:ext cx="2351697" cy="247856"/>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3" name="Group 22">
              <a:extLst>
                <a:ext uri="{FF2B5EF4-FFF2-40B4-BE49-F238E27FC236}">
                  <a16:creationId xmlns:a16="http://schemas.microsoft.com/office/drawing/2014/main" id="{0310B17B-D5FC-7B8F-622A-F16B4F893916}"/>
                </a:ext>
              </a:extLst>
            </p:cNvPr>
            <p:cNvGrpSpPr/>
            <p:nvPr/>
          </p:nvGrpSpPr>
          <p:grpSpPr>
            <a:xfrm>
              <a:off x="9941212" y="1429199"/>
              <a:ext cx="314510" cy="400110"/>
              <a:chOff x="3246732" y="4356196"/>
              <a:chExt cx="314510" cy="400110"/>
            </a:xfrm>
          </p:grpSpPr>
          <p:sp>
            <p:nvSpPr>
              <p:cNvPr id="24" name="Teardrop 23">
                <a:extLst>
                  <a:ext uri="{FF2B5EF4-FFF2-40B4-BE49-F238E27FC236}">
                    <a16:creationId xmlns:a16="http://schemas.microsoft.com/office/drawing/2014/main" id="{F12F2757-AD6F-42D1-5981-43B7B149964D}"/>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25" name="TextBox 24">
                <a:extLst>
                  <a:ext uri="{FF2B5EF4-FFF2-40B4-BE49-F238E27FC236}">
                    <a16:creationId xmlns:a16="http://schemas.microsoft.com/office/drawing/2014/main" id="{D5F4BBDD-3DD1-04D6-95C8-256A15D46387}"/>
                  </a:ext>
                </a:extLst>
              </p:cNvPr>
              <p:cNvSpPr txBox="1"/>
              <p:nvPr/>
            </p:nvSpPr>
            <p:spPr>
              <a:xfrm>
                <a:off x="3246732" y="4356196"/>
                <a:ext cx="314510" cy="400110"/>
              </a:xfrm>
              <a:prstGeom prst="rect">
                <a:avLst/>
              </a:prstGeom>
              <a:noFill/>
            </p:spPr>
            <p:txBody>
              <a:bodyPr wrap="none" rtlCol="0">
                <a:spAutoFit/>
              </a:bodyPr>
              <a:lstStyle/>
              <a:p>
                <a:r>
                  <a:rPr lang="en-DE" sz="2000" b="1"/>
                  <a:t>1</a:t>
                </a:r>
              </a:p>
            </p:txBody>
          </p:sp>
        </p:grpSp>
      </p:grpSp>
    </p:spTree>
    <p:extLst>
      <p:ext uri="{BB962C8B-B14F-4D97-AF65-F5344CB8AC3E}">
        <p14:creationId xmlns:p14="http://schemas.microsoft.com/office/powerpoint/2010/main" val="3521988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42D68-324B-E15F-5AC3-594EB678728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70FD5A-E78F-2E5F-FE63-B86F6790F6B1}"/>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7203090F-2B17-7326-ECA2-CA1F8A6BCE5D}"/>
              </a:ext>
            </a:extLst>
          </p:cNvPr>
          <p:cNvSpPr>
            <a:spLocks noGrp="1"/>
          </p:cNvSpPr>
          <p:nvPr>
            <p:ph type="title"/>
          </p:nvPr>
        </p:nvSpPr>
        <p:spPr/>
        <p:txBody>
          <a:bodyPr/>
          <a:lstStyle/>
          <a:p>
            <a:r>
              <a:rPr lang="en-DE"/>
              <a:t>Ansys Forging Tutorial Case 1 (7/8) – Pre-Process</a:t>
            </a:r>
          </a:p>
        </p:txBody>
      </p:sp>
      <p:sp>
        <p:nvSpPr>
          <p:cNvPr id="4" name="Text Placeholder 3">
            <a:extLst>
              <a:ext uri="{FF2B5EF4-FFF2-40B4-BE49-F238E27FC236}">
                <a16:creationId xmlns:a16="http://schemas.microsoft.com/office/drawing/2014/main" id="{708C48B0-2FF5-620B-66B1-D4681F406933}"/>
              </a:ext>
            </a:extLst>
          </p:cNvPr>
          <p:cNvSpPr>
            <a:spLocks noGrp="1"/>
          </p:cNvSpPr>
          <p:nvPr>
            <p:ph type="body" sz="quarter" idx="13"/>
          </p:nvPr>
        </p:nvSpPr>
        <p:spPr>
          <a:xfrm>
            <a:off x="609600" y="1447800"/>
            <a:ext cx="4622304" cy="4572000"/>
          </a:xfrm>
        </p:spPr>
        <p:txBody>
          <a:bodyPr/>
          <a:lstStyle/>
          <a:p>
            <a:pPr marL="457200" indent="-457200">
              <a:buFont typeface="+mj-lt"/>
              <a:buAutoNum type="arabicPeriod"/>
            </a:pPr>
            <a:r>
              <a:rPr lang="en-DE"/>
              <a:t>Add a (</a:t>
            </a:r>
            <a:r>
              <a:rPr lang="en-DE" err="1"/>
              <a:t>i</a:t>
            </a:r>
            <a:r>
              <a:rPr lang="en-DE"/>
              <a:t>) total and (ii) directional deformation and (iii) normal stress solution output.</a:t>
            </a:r>
          </a:p>
          <a:p>
            <a:pPr marL="457200" indent="-457200">
              <a:buFont typeface="+mj-lt"/>
              <a:buAutoNum type="arabicPeriod"/>
            </a:pPr>
            <a:r>
              <a:rPr lang="en-DE"/>
              <a:t>For the normal stress and directional deformation, specify the y-direction and scope the result only to the workpiece.</a:t>
            </a:r>
          </a:p>
          <a:p>
            <a:pPr marL="457200" indent="-457200">
              <a:buFont typeface="+mj-lt"/>
              <a:buAutoNum type="arabicPeriod"/>
            </a:pPr>
            <a:r>
              <a:rPr lang="en-DE"/>
              <a:t>Retrieve both results and review them.</a:t>
            </a:r>
          </a:p>
        </p:txBody>
      </p:sp>
      <p:grpSp>
        <p:nvGrpSpPr>
          <p:cNvPr id="5" name="Group 4">
            <a:extLst>
              <a:ext uri="{FF2B5EF4-FFF2-40B4-BE49-F238E27FC236}">
                <a16:creationId xmlns:a16="http://schemas.microsoft.com/office/drawing/2014/main" id="{B4828124-B5B1-5865-66C2-EB32E18235BF}"/>
              </a:ext>
            </a:extLst>
          </p:cNvPr>
          <p:cNvGrpSpPr/>
          <p:nvPr/>
        </p:nvGrpSpPr>
        <p:grpSpPr>
          <a:xfrm>
            <a:off x="5231904" y="1138699"/>
            <a:ext cx="6823663" cy="4548759"/>
            <a:chOff x="5231904" y="1138699"/>
            <a:chExt cx="6823663" cy="4548759"/>
          </a:xfrm>
        </p:grpSpPr>
        <p:pic>
          <p:nvPicPr>
            <p:cNvPr id="7" name="Picture 6">
              <a:extLst>
                <a:ext uri="{FF2B5EF4-FFF2-40B4-BE49-F238E27FC236}">
                  <a16:creationId xmlns:a16="http://schemas.microsoft.com/office/drawing/2014/main" id="{C69BDD6D-DDF4-5EEF-B266-E066B4FDE150}"/>
                </a:ext>
              </a:extLst>
            </p:cNvPr>
            <p:cNvPicPr>
              <a:picLocks noChangeAspect="1"/>
            </p:cNvPicPr>
            <p:nvPr/>
          </p:nvPicPr>
          <p:blipFill>
            <a:blip r:embed="rId3"/>
            <a:stretch>
              <a:fillRect/>
            </a:stretch>
          </p:blipFill>
          <p:spPr>
            <a:xfrm>
              <a:off x="5445988" y="4089822"/>
              <a:ext cx="2944663" cy="1597636"/>
            </a:xfrm>
            <a:prstGeom prst="rect">
              <a:avLst/>
            </a:prstGeom>
          </p:spPr>
        </p:pic>
        <p:grpSp>
          <p:nvGrpSpPr>
            <p:cNvPr id="18" name="Group 17">
              <a:extLst>
                <a:ext uri="{FF2B5EF4-FFF2-40B4-BE49-F238E27FC236}">
                  <a16:creationId xmlns:a16="http://schemas.microsoft.com/office/drawing/2014/main" id="{15CFDF10-C8C9-A920-B564-29F568151E2F}"/>
                </a:ext>
              </a:extLst>
            </p:cNvPr>
            <p:cNvGrpSpPr/>
            <p:nvPr/>
          </p:nvGrpSpPr>
          <p:grpSpPr>
            <a:xfrm>
              <a:off x="5445988" y="1342691"/>
              <a:ext cx="6536401" cy="2391109"/>
              <a:chOff x="5752286" y="1342426"/>
              <a:chExt cx="6536401" cy="2391109"/>
            </a:xfrm>
          </p:grpSpPr>
          <p:pic>
            <p:nvPicPr>
              <p:cNvPr id="6" name="Picture 5" descr="A screenshot of a computer program&#10;&#10;AI-generated content may be incorrect.">
                <a:extLst>
                  <a:ext uri="{FF2B5EF4-FFF2-40B4-BE49-F238E27FC236}">
                    <a16:creationId xmlns:a16="http://schemas.microsoft.com/office/drawing/2014/main" id="{72748284-5E5C-9E2B-CEBB-F8086BC8799F}"/>
                  </a:ext>
                </a:extLst>
              </p:cNvPr>
              <p:cNvPicPr>
                <a:picLocks noChangeAspect="1"/>
              </p:cNvPicPr>
              <p:nvPr/>
            </p:nvPicPr>
            <p:blipFill>
              <a:blip r:embed="rId4"/>
              <a:stretch>
                <a:fillRect/>
              </a:stretch>
            </p:blipFill>
            <p:spPr>
              <a:xfrm>
                <a:off x="5752286" y="1342426"/>
                <a:ext cx="5830114" cy="2391109"/>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8BC3BD56-DE5D-9458-273D-FBDAAF21B9A0}"/>
                  </a:ext>
                </a:extLst>
              </p:cNvPr>
              <p:cNvPicPr>
                <a:picLocks noChangeAspect="1"/>
              </p:cNvPicPr>
              <p:nvPr/>
            </p:nvPicPr>
            <p:blipFill>
              <a:blip r:embed="rId5"/>
              <a:stretch>
                <a:fillRect/>
              </a:stretch>
            </p:blipFill>
            <p:spPr>
              <a:xfrm>
                <a:off x="8736820" y="1844824"/>
                <a:ext cx="3551867" cy="1888711"/>
              </a:xfrm>
              <a:prstGeom prst="rect">
                <a:avLst/>
              </a:prstGeom>
            </p:spPr>
          </p:pic>
        </p:grpSp>
        <p:sp>
          <p:nvSpPr>
            <p:cNvPr id="20" name="Rectangle 19">
              <a:extLst>
                <a:ext uri="{FF2B5EF4-FFF2-40B4-BE49-F238E27FC236}">
                  <a16:creationId xmlns:a16="http://schemas.microsoft.com/office/drawing/2014/main" id="{F783DD61-813D-2A4F-D768-4D4E5811C45C}"/>
                </a:ext>
              </a:extLst>
            </p:cNvPr>
            <p:cNvSpPr/>
            <p:nvPr/>
          </p:nvSpPr>
          <p:spPr>
            <a:xfrm>
              <a:off x="10047456" y="1447799"/>
              <a:ext cx="1241902" cy="397289"/>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2" name="Group 21">
              <a:extLst>
                <a:ext uri="{FF2B5EF4-FFF2-40B4-BE49-F238E27FC236}">
                  <a16:creationId xmlns:a16="http://schemas.microsoft.com/office/drawing/2014/main" id="{8AEBC233-EDCC-9888-61C6-00DC36FB880F}"/>
                </a:ext>
              </a:extLst>
            </p:cNvPr>
            <p:cNvGrpSpPr/>
            <p:nvPr/>
          </p:nvGrpSpPr>
          <p:grpSpPr>
            <a:xfrm>
              <a:off x="11175676" y="1138699"/>
              <a:ext cx="314510" cy="400110"/>
              <a:chOff x="3246732" y="4356196"/>
              <a:chExt cx="314510" cy="400110"/>
            </a:xfrm>
          </p:grpSpPr>
          <p:sp>
            <p:nvSpPr>
              <p:cNvPr id="23" name="Teardrop 22">
                <a:extLst>
                  <a:ext uri="{FF2B5EF4-FFF2-40B4-BE49-F238E27FC236}">
                    <a16:creationId xmlns:a16="http://schemas.microsoft.com/office/drawing/2014/main" id="{BB7EF129-E42C-43E6-E682-1F1BF7F8D2D7}"/>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24" name="TextBox 23">
                <a:extLst>
                  <a:ext uri="{FF2B5EF4-FFF2-40B4-BE49-F238E27FC236}">
                    <a16:creationId xmlns:a16="http://schemas.microsoft.com/office/drawing/2014/main" id="{B2971A20-CEF7-1DFE-B0F7-34900A9C98C6}"/>
                  </a:ext>
                </a:extLst>
              </p:cNvPr>
              <p:cNvSpPr txBox="1"/>
              <p:nvPr/>
            </p:nvSpPr>
            <p:spPr>
              <a:xfrm>
                <a:off x="3246732" y="4356196"/>
                <a:ext cx="314510" cy="400110"/>
              </a:xfrm>
              <a:prstGeom prst="rect">
                <a:avLst/>
              </a:prstGeom>
              <a:noFill/>
            </p:spPr>
            <p:txBody>
              <a:bodyPr wrap="none" rtlCol="0">
                <a:spAutoFit/>
              </a:bodyPr>
              <a:lstStyle/>
              <a:p>
                <a:r>
                  <a:rPr lang="en-DE" sz="2000" b="1"/>
                  <a:t>1</a:t>
                </a:r>
              </a:p>
            </p:txBody>
          </p:sp>
        </p:grpSp>
        <p:grpSp>
          <p:nvGrpSpPr>
            <p:cNvPr id="25" name="Group 24">
              <a:extLst>
                <a:ext uri="{FF2B5EF4-FFF2-40B4-BE49-F238E27FC236}">
                  <a16:creationId xmlns:a16="http://schemas.microsoft.com/office/drawing/2014/main" id="{74656CAE-DF47-72E2-22A1-C9EED592DF5B}"/>
                </a:ext>
              </a:extLst>
            </p:cNvPr>
            <p:cNvGrpSpPr/>
            <p:nvPr/>
          </p:nvGrpSpPr>
          <p:grpSpPr>
            <a:xfrm>
              <a:off x="11245478" y="2851393"/>
              <a:ext cx="314510" cy="400110"/>
              <a:chOff x="3246732" y="4356196"/>
              <a:chExt cx="314510" cy="400110"/>
            </a:xfrm>
          </p:grpSpPr>
          <p:sp>
            <p:nvSpPr>
              <p:cNvPr id="26" name="Teardrop 25">
                <a:extLst>
                  <a:ext uri="{FF2B5EF4-FFF2-40B4-BE49-F238E27FC236}">
                    <a16:creationId xmlns:a16="http://schemas.microsoft.com/office/drawing/2014/main" id="{30A98437-5996-6ED4-DA6D-B5B7037CD9BB}"/>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27" name="TextBox 26">
                <a:extLst>
                  <a:ext uri="{FF2B5EF4-FFF2-40B4-BE49-F238E27FC236}">
                    <a16:creationId xmlns:a16="http://schemas.microsoft.com/office/drawing/2014/main" id="{B563B02B-9697-BBFF-283F-6F7FF72D6DDF}"/>
                  </a:ext>
                </a:extLst>
              </p:cNvPr>
              <p:cNvSpPr txBox="1"/>
              <p:nvPr/>
            </p:nvSpPr>
            <p:spPr>
              <a:xfrm>
                <a:off x="3246732" y="4356196"/>
                <a:ext cx="314510" cy="400110"/>
              </a:xfrm>
              <a:prstGeom prst="rect">
                <a:avLst/>
              </a:prstGeom>
              <a:noFill/>
            </p:spPr>
            <p:txBody>
              <a:bodyPr wrap="none" rtlCol="0">
                <a:spAutoFit/>
              </a:bodyPr>
              <a:lstStyle/>
              <a:p>
                <a:r>
                  <a:rPr lang="en-DE" sz="2000" b="1"/>
                  <a:t>1</a:t>
                </a:r>
              </a:p>
            </p:txBody>
          </p:sp>
        </p:grpSp>
        <p:sp>
          <p:nvSpPr>
            <p:cNvPr id="28" name="Rectangle 27">
              <a:extLst>
                <a:ext uri="{FF2B5EF4-FFF2-40B4-BE49-F238E27FC236}">
                  <a16:creationId xmlns:a16="http://schemas.microsoft.com/office/drawing/2014/main" id="{0CD95E0C-EF04-19B8-F50B-CCA31DF2A5E4}"/>
                </a:ext>
              </a:extLst>
            </p:cNvPr>
            <p:cNvSpPr/>
            <p:nvPr/>
          </p:nvSpPr>
          <p:spPr>
            <a:xfrm>
              <a:off x="10085761" y="3124999"/>
              <a:ext cx="1241902" cy="253008"/>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32" name="Picture 31" descr="A screen shot of a computer&#10;&#10;AI-generated content may be incorrect.">
              <a:extLst>
                <a:ext uri="{FF2B5EF4-FFF2-40B4-BE49-F238E27FC236}">
                  <a16:creationId xmlns:a16="http://schemas.microsoft.com/office/drawing/2014/main" id="{37B12D82-FEB2-8FDB-0926-2377E77F6089}"/>
                </a:ext>
              </a:extLst>
            </p:cNvPr>
            <p:cNvPicPr>
              <a:picLocks noChangeAspect="1"/>
            </p:cNvPicPr>
            <p:nvPr/>
          </p:nvPicPr>
          <p:blipFill>
            <a:blip r:embed="rId6"/>
            <a:stretch>
              <a:fillRect/>
            </a:stretch>
          </p:blipFill>
          <p:spPr>
            <a:xfrm>
              <a:off x="8604735" y="4746824"/>
              <a:ext cx="3226472" cy="940633"/>
            </a:xfrm>
            <a:prstGeom prst="rect">
              <a:avLst/>
            </a:prstGeom>
          </p:spPr>
        </p:pic>
        <p:sp>
          <p:nvSpPr>
            <p:cNvPr id="36" name="Rectangle 35">
              <a:extLst>
                <a:ext uri="{FF2B5EF4-FFF2-40B4-BE49-F238E27FC236}">
                  <a16:creationId xmlns:a16="http://schemas.microsoft.com/office/drawing/2014/main" id="{F406C5DB-72A3-29FE-90A5-616DF568473B}"/>
                </a:ext>
              </a:extLst>
            </p:cNvPr>
            <p:cNvSpPr/>
            <p:nvPr/>
          </p:nvSpPr>
          <p:spPr>
            <a:xfrm>
              <a:off x="5519936" y="5157192"/>
              <a:ext cx="2339766" cy="21602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0" name="Rectangle 39">
              <a:extLst>
                <a:ext uri="{FF2B5EF4-FFF2-40B4-BE49-F238E27FC236}">
                  <a16:creationId xmlns:a16="http://schemas.microsoft.com/office/drawing/2014/main" id="{26B5F386-D597-CE28-FE40-BDBA800E01C4}"/>
                </a:ext>
              </a:extLst>
            </p:cNvPr>
            <p:cNvSpPr/>
            <p:nvPr/>
          </p:nvSpPr>
          <p:spPr>
            <a:xfrm>
              <a:off x="9622299" y="5434759"/>
              <a:ext cx="2208908" cy="228599"/>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37" name="Group 36">
              <a:extLst>
                <a:ext uri="{FF2B5EF4-FFF2-40B4-BE49-F238E27FC236}">
                  <a16:creationId xmlns:a16="http://schemas.microsoft.com/office/drawing/2014/main" id="{4D27FD77-3BBD-1BB5-0506-F3DAC1EADF68}"/>
                </a:ext>
              </a:extLst>
            </p:cNvPr>
            <p:cNvGrpSpPr/>
            <p:nvPr/>
          </p:nvGrpSpPr>
          <p:grpSpPr>
            <a:xfrm>
              <a:off x="11741057" y="5207555"/>
              <a:ext cx="314510" cy="400110"/>
              <a:chOff x="3246732" y="4356196"/>
              <a:chExt cx="314510" cy="400110"/>
            </a:xfrm>
          </p:grpSpPr>
          <p:sp>
            <p:nvSpPr>
              <p:cNvPr id="38" name="Teardrop 37">
                <a:extLst>
                  <a:ext uri="{FF2B5EF4-FFF2-40B4-BE49-F238E27FC236}">
                    <a16:creationId xmlns:a16="http://schemas.microsoft.com/office/drawing/2014/main" id="{F999CDA5-8E2C-A39A-D325-750265DF1077}"/>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39" name="TextBox 38">
                <a:extLst>
                  <a:ext uri="{FF2B5EF4-FFF2-40B4-BE49-F238E27FC236}">
                    <a16:creationId xmlns:a16="http://schemas.microsoft.com/office/drawing/2014/main" id="{A76AEE1E-00D8-90B6-11A6-092E7703EFF4}"/>
                  </a:ext>
                </a:extLst>
              </p:cNvPr>
              <p:cNvSpPr txBox="1"/>
              <p:nvPr/>
            </p:nvSpPr>
            <p:spPr>
              <a:xfrm>
                <a:off x="3246732" y="4356196"/>
                <a:ext cx="314510" cy="400110"/>
              </a:xfrm>
              <a:prstGeom prst="rect">
                <a:avLst/>
              </a:prstGeom>
              <a:noFill/>
            </p:spPr>
            <p:txBody>
              <a:bodyPr wrap="none" rtlCol="0">
                <a:spAutoFit/>
              </a:bodyPr>
              <a:lstStyle/>
              <a:p>
                <a:r>
                  <a:rPr lang="en-DE" sz="2000" b="1"/>
                  <a:t>3</a:t>
                </a:r>
              </a:p>
            </p:txBody>
          </p:sp>
        </p:grpSp>
        <p:sp>
          <p:nvSpPr>
            <p:cNvPr id="11" name="Rectangle 10">
              <a:extLst>
                <a:ext uri="{FF2B5EF4-FFF2-40B4-BE49-F238E27FC236}">
                  <a16:creationId xmlns:a16="http://schemas.microsoft.com/office/drawing/2014/main" id="{BC70ADDB-9505-068B-99F5-3D208396ACD5}"/>
                </a:ext>
              </a:extLst>
            </p:cNvPr>
            <p:cNvSpPr/>
            <p:nvPr/>
          </p:nvSpPr>
          <p:spPr>
            <a:xfrm>
              <a:off x="5519936" y="4612256"/>
              <a:ext cx="2339766" cy="21602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3" name="Teardrop 12">
              <a:extLst>
                <a:ext uri="{FF2B5EF4-FFF2-40B4-BE49-F238E27FC236}">
                  <a16:creationId xmlns:a16="http://schemas.microsoft.com/office/drawing/2014/main" id="{43BFE4FC-0239-E67E-63B5-B89864B39D5E}"/>
                </a:ext>
              </a:extLst>
            </p:cNvPr>
            <p:cNvSpPr>
              <a:spLocks noChangeAspect="1"/>
            </p:cNvSpPr>
            <p:nvPr/>
          </p:nvSpPr>
          <p:spPr>
            <a:xfrm>
              <a:off x="5231904" y="4785659"/>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sp>
          <p:nvSpPr>
            <p:cNvPr id="14" name="Teardrop 13">
              <a:extLst>
                <a:ext uri="{FF2B5EF4-FFF2-40B4-BE49-F238E27FC236}">
                  <a16:creationId xmlns:a16="http://schemas.microsoft.com/office/drawing/2014/main" id="{70D9B11F-D3A3-FA33-896C-3E5153525F79}"/>
                </a:ext>
              </a:extLst>
            </p:cNvPr>
            <p:cNvSpPr>
              <a:spLocks noChangeAspect="1"/>
            </p:cNvSpPr>
            <p:nvPr/>
          </p:nvSpPr>
          <p:spPr>
            <a:xfrm>
              <a:off x="5245159" y="5319665"/>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grpSp>
    </p:spTree>
    <p:extLst>
      <p:ext uri="{BB962C8B-B14F-4D97-AF65-F5344CB8AC3E}">
        <p14:creationId xmlns:p14="http://schemas.microsoft.com/office/powerpoint/2010/main" val="2998898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E16B5-1647-09A0-879A-96E868D54A7A}"/>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28FF4E80-6429-F206-8A41-F34CE536F887}"/>
              </a:ext>
            </a:extLst>
          </p:cNvPr>
          <p:cNvSpPr/>
          <p:nvPr/>
        </p:nvSpPr>
        <p:spPr>
          <a:xfrm>
            <a:off x="1055440" y="4221088"/>
            <a:ext cx="4104456" cy="1833270"/>
          </a:xfrm>
          <a:prstGeom prst="round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C287054E-A64F-1EE2-B211-3068F1147381}"/>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7B659344-7C60-B7A2-BC0E-199C6D7E04C4}"/>
              </a:ext>
            </a:extLst>
          </p:cNvPr>
          <p:cNvSpPr>
            <a:spLocks noGrp="1"/>
          </p:cNvSpPr>
          <p:nvPr>
            <p:ph type="title"/>
          </p:nvPr>
        </p:nvSpPr>
        <p:spPr/>
        <p:txBody>
          <a:bodyPr/>
          <a:lstStyle/>
          <a:p>
            <a:r>
              <a:rPr lang="en-DE"/>
              <a:t>Ansys Forging Tutorial Case 1 (8/8) – Post-Process</a:t>
            </a:r>
          </a:p>
        </p:txBody>
      </p:sp>
      <mc:AlternateContent xmlns:mc="http://schemas.openxmlformats.org/markup-compatibility/2006">
        <mc:Choice xmlns:a14="http://schemas.microsoft.com/office/drawing/2010/main" Requires="a14">
          <p:sp>
            <p:nvSpPr>
              <p:cNvPr id="4" name="Text Placeholder 3">
                <a:extLst>
                  <a:ext uri="{FF2B5EF4-FFF2-40B4-BE49-F238E27FC236}">
                    <a16:creationId xmlns:a16="http://schemas.microsoft.com/office/drawing/2014/main" id="{9724215A-78E5-C5FF-06CC-94306B5F8C63}"/>
                  </a:ext>
                </a:extLst>
              </p:cNvPr>
              <p:cNvSpPr>
                <a:spLocks noGrp="1"/>
              </p:cNvSpPr>
              <p:nvPr>
                <p:ph type="body" sz="quarter" idx="13"/>
              </p:nvPr>
            </p:nvSpPr>
            <p:spPr>
              <a:xfrm>
                <a:off x="609600" y="1447800"/>
                <a:ext cx="5270376" cy="4572000"/>
              </a:xfrm>
            </p:spPr>
            <p:txBody>
              <a:bodyPr/>
              <a:lstStyle/>
              <a:p>
                <a:r>
                  <a:rPr lang="en-DE"/>
                  <a:t>The analytical result of the normal stress in y-direction along the x-axis – assuming frictionless contact – is 461.88 MPa (constant) which is matches with the numerical (FEA) result.</a:t>
                </a:r>
              </a:p>
              <a:p>
                <a:r>
                  <a:rPr lang="en-DE"/>
                  <a:t>Analytical solution for case 1 with </a:t>
                </a:r>
                <a14:m>
                  <m:oMath xmlns:m="http://schemas.openxmlformats.org/officeDocument/2006/math">
                    <m:r>
                      <a:rPr lang="en-US" i="1">
                        <a:latin typeface="Cambria Math" panose="02040503050406030204" pitchFamily="18" charset="0"/>
                      </a:rPr>
                      <m:t>𝜇</m:t>
                    </m:r>
                  </m:oMath>
                </a14:m>
                <a:r>
                  <a:rPr lang="en-DE"/>
                  <a:t>=0:</a:t>
                </a:r>
              </a:p>
            </p:txBody>
          </p:sp>
        </mc:Choice>
        <mc:Fallback>
          <p:sp>
            <p:nvSpPr>
              <p:cNvPr id="4" name="Text Placeholder 3">
                <a:extLst>
                  <a:ext uri="{FF2B5EF4-FFF2-40B4-BE49-F238E27FC236}">
                    <a16:creationId xmlns:a16="http://schemas.microsoft.com/office/drawing/2014/main" id="{9724215A-78E5-C5FF-06CC-94306B5F8C63}"/>
                  </a:ext>
                </a:extLst>
              </p:cNvPr>
              <p:cNvSpPr>
                <a:spLocks noGrp="1" noRot="1" noChangeAspect="1" noMove="1" noResize="1" noEditPoints="1" noAdjustHandles="1" noChangeArrowheads="1" noChangeShapeType="1" noTextEdit="1"/>
              </p:cNvSpPr>
              <p:nvPr>
                <p:ph type="body" sz="quarter" idx="13"/>
              </p:nvPr>
            </p:nvSpPr>
            <p:spPr>
              <a:xfrm>
                <a:off x="609600" y="1447800"/>
                <a:ext cx="5270376" cy="4572000"/>
              </a:xfrm>
              <a:blipFill>
                <a:blip r:embed="rId3"/>
                <a:stretch>
                  <a:fillRect l="-1503" t="-1867" r="-231"/>
                </a:stretch>
              </a:blipFill>
            </p:spPr>
            <p:txBody>
              <a:bodyPr/>
              <a:lstStyle/>
              <a:p>
                <a:r>
                  <a:rPr lang="en-US">
                    <a:noFill/>
                  </a:rPr>
                  <a:t> </a:t>
                </a:r>
              </a:p>
            </p:txBody>
          </p:sp>
        </mc:Fallback>
      </mc:AlternateContent>
      <p:grpSp>
        <p:nvGrpSpPr>
          <p:cNvPr id="31" name="Group 30">
            <a:extLst>
              <a:ext uri="{FF2B5EF4-FFF2-40B4-BE49-F238E27FC236}">
                <a16:creationId xmlns:a16="http://schemas.microsoft.com/office/drawing/2014/main" id="{8A34224E-FF31-C081-0E75-1AEEC543FA37}"/>
              </a:ext>
            </a:extLst>
          </p:cNvPr>
          <p:cNvGrpSpPr/>
          <p:nvPr/>
        </p:nvGrpSpPr>
        <p:grpSpPr>
          <a:xfrm>
            <a:off x="1199456" y="4221088"/>
            <a:ext cx="3672408" cy="1575000"/>
            <a:chOff x="1193746" y="4005064"/>
            <a:chExt cx="3672408" cy="1575000"/>
          </a:xfrm>
        </p:grpSpPr>
        <mc:AlternateContent xmlns:mc="http://schemas.openxmlformats.org/markup-compatibility/2006">
          <mc:Choice xmlns:a14="http://schemas.microsoft.com/office/drawing/2010/main" Requires="a14">
            <p:sp>
              <p:nvSpPr>
                <p:cNvPr id="16" name="Content Placeholder 2">
                  <a:extLst>
                    <a:ext uri="{FF2B5EF4-FFF2-40B4-BE49-F238E27FC236}">
                      <a16:creationId xmlns:a16="http://schemas.microsoft.com/office/drawing/2014/main" id="{ECB4BF71-AC94-4CC5-9584-20994D1C226B}"/>
                    </a:ext>
                  </a:extLst>
                </p:cNvPr>
                <p:cNvSpPr txBox="1">
                  <a:spLocks/>
                </p:cNvSpPr>
                <p:nvPr/>
              </p:nvSpPr>
              <p:spPr bwMode="auto">
                <a:xfrm>
                  <a:off x="1193746" y="4005064"/>
                  <a:ext cx="3672408" cy="1152128"/>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noAutofit/>
                </a:bodyPr>
                <a:lstStyle>
                  <a:defPPr>
                    <a:defRPr lang="en-US"/>
                  </a:defPPr>
                  <a:lvl1pPr marL="342900" indent="-342900" algn="l" defTabSz="914400" rtl="0" eaLnBrk="1" fontAlgn="base" latinLnBrk="0"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14:m>
                    <m:oMathPara xmlns:m="http://schemas.openxmlformats.org/officeDocument/2006/math">
                      <m:oMathParaPr>
                        <m:jc m:val="centerGroup"/>
                      </m:oMathParaPr>
                      <m:oMath xmlns:m="http://schemas.openxmlformats.org/officeDocument/2006/math">
                        <m:r>
                          <a:rPr lang="en-US" sz="1400" i="1" smtClean="0">
                            <a:solidFill>
                              <a:schemeClr val="tx1"/>
                            </a:solidFill>
                            <a:latin typeface="Cambria Math" panose="02040503050406030204" pitchFamily="18" charset="0"/>
                          </a:rPr>
                          <m:t>𝑃</m:t>
                        </m:r>
                        <m:r>
                          <a:rPr lang="en-US" sz="1400" i="1" smtClean="0">
                            <a:solidFill>
                              <a:schemeClr val="tx1"/>
                            </a:solidFill>
                            <a:latin typeface="Cambria Math" panose="02040503050406030204" pitchFamily="18" charset="0"/>
                          </a:rPr>
                          <m:t>=</m:t>
                        </m:r>
                        <m:f>
                          <m:fPr>
                            <m:ctrlPr>
                              <a:rPr lang="en-US" sz="1400" i="1">
                                <a:solidFill>
                                  <a:schemeClr val="tx1"/>
                                </a:solidFill>
                                <a:latin typeface="Cambria Math" panose="02040503050406030204" pitchFamily="18" charset="0"/>
                              </a:rPr>
                            </m:ctrlPr>
                          </m:fPr>
                          <m:num>
                            <m:r>
                              <a:rPr lang="en-US" sz="1400" i="1">
                                <a:solidFill>
                                  <a:schemeClr val="tx1"/>
                                </a:solidFill>
                                <a:latin typeface="Cambria Math" panose="02040503050406030204" pitchFamily="18" charset="0"/>
                              </a:rPr>
                              <m:t>2</m:t>
                            </m:r>
                          </m:num>
                          <m:den>
                            <m:rad>
                              <m:radPr>
                                <m:degHide m:val="on"/>
                                <m:ctrlPr>
                                  <a:rPr lang="en-US" sz="1400" i="1">
                                    <a:solidFill>
                                      <a:schemeClr val="tx1"/>
                                    </a:solidFill>
                                    <a:latin typeface="Cambria Math" panose="02040503050406030204" pitchFamily="18" charset="0"/>
                                  </a:rPr>
                                </m:ctrlPr>
                              </m:radPr>
                              <m:deg/>
                              <m:e>
                                <m:r>
                                  <a:rPr lang="en-US" sz="1400" i="1">
                                    <a:solidFill>
                                      <a:schemeClr val="tx1"/>
                                    </a:solidFill>
                                    <a:latin typeface="Cambria Math" panose="02040503050406030204" pitchFamily="18" charset="0"/>
                                  </a:rPr>
                                  <m:t>3</m:t>
                                </m:r>
                              </m:e>
                            </m:rad>
                          </m:den>
                        </m:f>
                        <m:r>
                          <a:rPr lang="en-US" sz="1400" i="1">
                            <a:solidFill>
                              <a:schemeClr val="tx1"/>
                            </a:solidFill>
                            <a:latin typeface="Cambria Math" panose="02040503050406030204" pitchFamily="18" charset="0"/>
                          </a:rPr>
                          <m:t> </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𝜎</m:t>
                            </m:r>
                          </m:e>
                          <m:sub>
                            <m:r>
                              <a:rPr lang="en-US" sz="1400" i="1">
                                <a:solidFill>
                                  <a:schemeClr val="tx1"/>
                                </a:solidFill>
                                <a:latin typeface="Cambria Math" panose="02040503050406030204" pitchFamily="18" charset="0"/>
                              </a:rPr>
                              <m:t>𝑜</m:t>
                            </m:r>
                          </m:sub>
                        </m:sSub>
                        <m:r>
                          <a:rPr lang="en-US" sz="1400" i="1">
                            <a:solidFill>
                              <a:schemeClr val="tx1"/>
                            </a:solidFill>
                            <a:latin typeface="Cambria Math" panose="02040503050406030204" pitchFamily="18" charset="0"/>
                          </a:rPr>
                          <m:t> </m:t>
                        </m:r>
                        <m:r>
                          <m:rPr>
                            <m:sty m:val="p"/>
                          </m:rPr>
                          <a:rPr lang="en-US" sz="1400">
                            <a:solidFill>
                              <a:schemeClr val="tx1"/>
                            </a:solidFill>
                            <a:latin typeface="Cambria Math" panose="02040503050406030204" pitchFamily="18" charset="0"/>
                          </a:rPr>
                          <m:t>exp</m:t>
                        </m:r>
                        <m:r>
                          <a:rPr lang="en-US" sz="1400" i="1">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f>
                              <m:fPr>
                                <m:ctrlPr>
                                  <a:rPr lang="en-US" sz="1400" i="1">
                                    <a:solidFill>
                                      <a:schemeClr val="tx1"/>
                                    </a:solidFill>
                                    <a:latin typeface="Cambria Math" panose="02040503050406030204" pitchFamily="18" charset="0"/>
                                  </a:rPr>
                                </m:ctrlPr>
                              </m:fPr>
                              <m:num>
                                <m:r>
                                  <a:rPr lang="en-US" sz="1400" i="1">
                                    <a:solidFill>
                                      <a:schemeClr val="tx1"/>
                                    </a:solidFill>
                                    <a:latin typeface="Cambria Math" panose="02040503050406030204" pitchFamily="18" charset="0"/>
                                  </a:rPr>
                                  <m:t>2</m:t>
                                </m:r>
                                <m:r>
                                  <a:rPr lang="en-US" sz="1400" i="1">
                                    <a:solidFill>
                                      <a:schemeClr val="tx1"/>
                                    </a:solidFill>
                                    <a:latin typeface="Cambria Math" panose="02040503050406030204" pitchFamily="18" charset="0"/>
                                  </a:rPr>
                                  <m:t>𝜇</m:t>
                                </m:r>
                              </m:num>
                              <m:den>
                                <m:r>
                                  <a:rPr lang="en-US" sz="1400" i="1">
                                    <a:solidFill>
                                      <a:schemeClr val="tx1"/>
                                    </a:solidFill>
                                    <a:latin typeface="Cambria Math" panose="02040503050406030204" pitchFamily="18" charset="0"/>
                                  </a:rPr>
                                  <m:t>h</m:t>
                                </m:r>
                              </m:den>
                            </m:f>
                            <m:r>
                              <a:rPr lang="en-US" sz="1400" i="1">
                                <a:solidFill>
                                  <a:schemeClr val="tx1"/>
                                </a:solidFill>
                                <a:latin typeface="Cambria Math" panose="02040503050406030204" pitchFamily="18" charset="0"/>
                              </a:rPr>
                              <m:t> </m:t>
                            </m:r>
                            <m:d>
                              <m:dPr>
                                <m:ctrlPr>
                                  <a:rPr lang="en-US" sz="1400" i="1">
                                    <a:solidFill>
                                      <a:schemeClr val="tx1"/>
                                    </a:solidFill>
                                    <a:latin typeface="Cambria Math" panose="02040503050406030204" pitchFamily="18" charset="0"/>
                                  </a:rPr>
                                </m:ctrlPr>
                              </m:dPr>
                              <m:e>
                                <m:r>
                                  <a:rPr lang="en-US" sz="1400" i="1">
                                    <a:solidFill>
                                      <a:schemeClr val="tx1"/>
                                    </a:solidFill>
                                    <a:latin typeface="Cambria Math" panose="02040503050406030204" pitchFamily="18" charset="0"/>
                                  </a:rPr>
                                  <m:t>𝑎</m:t>
                                </m:r>
                                <m:r>
                                  <a:rPr lang="en-US" sz="1400" i="1">
                                    <a:solidFill>
                                      <a:schemeClr val="tx1"/>
                                    </a:solidFill>
                                    <a:latin typeface="Cambria Math" panose="02040503050406030204" pitchFamily="18" charset="0"/>
                                  </a:rPr>
                                  <m:t>−</m:t>
                                </m:r>
                                <m:r>
                                  <a:rPr lang="en-US" sz="1400" i="1">
                                    <a:solidFill>
                                      <a:schemeClr val="tx1"/>
                                    </a:solidFill>
                                    <a:latin typeface="Cambria Math" panose="02040503050406030204" pitchFamily="18" charset="0"/>
                                  </a:rPr>
                                  <m:t>𝑥</m:t>
                                </m:r>
                              </m:e>
                            </m:d>
                          </m:e>
                        </m:d>
                      </m:oMath>
                    </m:oMathPara>
                  </a14:m>
                  <a:endParaRPr lang="en-DE" sz="1400">
                    <a:solidFill>
                      <a:schemeClr val="tx1"/>
                    </a:solidFill>
                  </a:endParaRPr>
                </a:p>
                <a:p>
                  <a:pPr marL="0" indent="0">
                    <a:buNone/>
                  </a:pPr>
                  <a:endParaRPr lang="en-DE" sz="1400">
                    <a:solidFill>
                      <a:schemeClr val="tx1"/>
                    </a:solidFill>
                  </a:endParaRPr>
                </a:p>
                <a:p>
                  <a:pPr marL="0" indent="0">
                    <a:buNone/>
                  </a:pPr>
                  <a14:m>
                    <m:oMathPara xmlns:m="http://schemas.openxmlformats.org/officeDocument/2006/math">
                      <m:oMathParaPr>
                        <m:jc m:val="centerGroup"/>
                      </m:oMathParaPr>
                      <m:oMath xmlns:m="http://schemas.openxmlformats.org/officeDocument/2006/math">
                        <m:r>
                          <a:rPr lang="en-US" sz="1400" i="1">
                            <a:latin typeface="Cambria Math" panose="02040503050406030204" pitchFamily="18" charset="0"/>
                          </a:rPr>
                          <m:t>𝑃</m:t>
                        </m:r>
                        <m:r>
                          <a:rPr lang="en-US" sz="1400" i="1">
                            <a:latin typeface="Cambria Math" panose="02040503050406030204" pitchFamily="18" charset="0"/>
                          </a:rPr>
                          <m:t>=</m:t>
                        </m:r>
                        <m:f>
                          <m:fPr>
                            <m:ctrlPr>
                              <a:rPr lang="en-US" sz="1400" i="1">
                                <a:latin typeface="Cambria Math" panose="02040503050406030204" pitchFamily="18" charset="0"/>
                              </a:rPr>
                            </m:ctrlPr>
                          </m:fPr>
                          <m:num>
                            <m:r>
                              <a:rPr lang="en-US" sz="1400" i="1">
                                <a:latin typeface="Cambria Math" panose="02040503050406030204" pitchFamily="18" charset="0"/>
                              </a:rPr>
                              <m:t>2</m:t>
                            </m:r>
                          </m:num>
                          <m:den>
                            <m:rad>
                              <m:radPr>
                                <m:degHide m:val="on"/>
                                <m:ctrlPr>
                                  <a:rPr lang="en-US" sz="1400" i="1">
                                    <a:latin typeface="Cambria Math" panose="02040503050406030204" pitchFamily="18" charset="0"/>
                                  </a:rPr>
                                </m:ctrlPr>
                              </m:radPr>
                              <m:deg/>
                              <m:e>
                                <m:r>
                                  <a:rPr lang="en-US" sz="1400" i="1">
                                    <a:latin typeface="Cambria Math" panose="02040503050406030204" pitchFamily="18" charset="0"/>
                                  </a:rPr>
                                  <m:t>3</m:t>
                                </m:r>
                              </m:e>
                            </m:rad>
                          </m:den>
                        </m:f>
                        <m:r>
                          <a:rPr lang="en-US" sz="1400" i="1">
                            <a:latin typeface="Cambria Math" panose="02040503050406030204" pitchFamily="18" charset="0"/>
                          </a:rPr>
                          <m:t> </m:t>
                        </m:r>
                        <m:r>
                          <a:rPr lang="en-DE" sz="1400" b="0" i="1" smtClean="0">
                            <a:latin typeface="Cambria Math" panose="02040503050406030204" pitchFamily="18" charset="0"/>
                          </a:rPr>
                          <m:t>400</m:t>
                        </m:r>
                        <m:r>
                          <a:rPr lang="en-DE" sz="1400" b="0" i="1" smtClean="0">
                            <a:latin typeface="Cambria Math" panose="02040503050406030204" pitchFamily="18" charset="0"/>
                          </a:rPr>
                          <m:t>𝑀𝑃𝑎</m:t>
                        </m:r>
                        <m:r>
                          <a:rPr lang="en-DE" sz="1400" b="0" i="1" smtClean="0">
                            <a:latin typeface="Cambria Math" panose="02040503050406030204" pitchFamily="18" charset="0"/>
                          </a:rPr>
                          <m:t> </m:t>
                        </m:r>
                        <m:r>
                          <m:rPr>
                            <m:sty m:val="p"/>
                          </m:rPr>
                          <a:rPr lang="en-US" sz="1400">
                            <a:latin typeface="Cambria Math" panose="02040503050406030204" pitchFamily="18" charset="0"/>
                          </a:rPr>
                          <m:t>exp</m:t>
                        </m:r>
                        <m:r>
                          <a:rPr lang="en-US" sz="1400" i="1">
                            <a:latin typeface="Cambria Math" panose="02040503050406030204" pitchFamily="18" charset="0"/>
                          </a:rPr>
                          <m:t>⁡</m:t>
                        </m:r>
                        <m:d>
                          <m:dPr>
                            <m:begChr m:val="["/>
                            <m:endChr m:val="]"/>
                            <m:ctrlPr>
                              <a:rPr lang="en-US" sz="1400" i="1">
                                <a:latin typeface="Cambria Math" panose="02040503050406030204" pitchFamily="18" charset="0"/>
                              </a:rPr>
                            </m:ctrlPr>
                          </m:dPr>
                          <m:e>
                            <m:f>
                              <m:fPr>
                                <m:ctrlPr>
                                  <a:rPr lang="en-US" sz="1400" i="1">
                                    <a:latin typeface="Cambria Math" panose="02040503050406030204" pitchFamily="18" charset="0"/>
                                  </a:rPr>
                                </m:ctrlPr>
                              </m:fPr>
                              <m:num>
                                <m:r>
                                  <a:rPr lang="en-US" sz="1400" i="1">
                                    <a:latin typeface="Cambria Math" panose="02040503050406030204" pitchFamily="18" charset="0"/>
                                  </a:rPr>
                                  <m:t>2</m:t>
                                </m:r>
                                <m:r>
                                  <a:rPr lang="en-DE" sz="1400" b="0" i="1" smtClean="0">
                                    <a:latin typeface="Cambria Math" panose="02040503050406030204" pitchFamily="18" charset="0"/>
                                  </a:rPr>
                                  <m:t>∗</m:t>
                                </m:r>
                                <m:r>
                                  <a:rPr lang="en-DE" sz="1400" b="0" i="1" smtClean="0">
                                    <a:latin typeface="Cambria Math" panose="02040503050406030204" pitchFamily="18" charset="0"/>
                                  </a:rPr>
                                  <m:t>0</m:t>
                                </m:r>
                              </m:num>
                              <m:den>
                                <m:r>
                                  <a:rPr lang="en-DE" sz="1400" b="0" i="1" smtClean="0">
                                    <a:latin typeface="Cambria Math" panose="02040503050406030204" pitchFamily="18" charset="0"/>
                                  </a:rPr>
                                  <m:t>20</m:t>
                                </m:r>
                                <m:r>
                                  <a:rPr lang="en-DE" sz="1400" b="0" i="1" smtClean="0">
                                    <a:latin typeface="Cambria Math" panose="02040503050406030204" pitchFamily="18" charset="0"/>
                                  </a:rPr>
                                  <m:t>𝑚𝑚</m:t>
                                </m:r>
                              </m:den>
                            </m:f>
                            <m:r>
                              <a:rPr lang="en-US" sz="1400" i="1">
                                <a:latin typeface="Cambria Math" panose="02040503050406030204" pitchFamily="18" charset="0"/>
                              </a:rPr>
                              <m:t> </m:t>
                            </m:r>
                            <m:d>
                              <m:dPr>
                                <m:ctrlPr>
                                  <a:rPr lang="en-US" sz="1400" i="1">
                                    <a:latin typeface="Cambria Math" panose="02040503050406030204" pitchFamily="18" charset="0"/>
                                  </a:rPr>
                                </m:ctrlPr>
                              </m:dPr>
                              <m:e>
                                <m:r>
                                  <a:rPr lang="en-DE" sz="1400" b="0" i="1" smtClean="0">
                                    <a:latin typeface="Cambria Math" panose="02040503050406030204" pitchFamily="18" charset="0"/>
                                  </a:rPr>
                                  <m:t>50</m:t>
                                </m:r>
                                <m:r>
                                  <a:rPr lang="en-DE" sz="1400" b="0" i="1" smtClean="0">
                                    <a:latin typeface="Cambria Math" panose="02040503050406030204" pitchFamily="18" charset="0"/>
                                  </a:rPr>
                                  <m:t>𝑚𝑚</m:t>
                                </m:r>
                                <m:r>
                                  <a:rPr lang="en-US" sz="1400" i="1">
                                    <a:latin typeface="Cambria Math" panose="02040503050406030204" pitchFamily="18" charset="0"/>
                                  </a:rPr>
                                  <m:t>−</m:t>
                                </m:r>
                                <m:r>
                                  <a:rPr lang="en-US" sz="1400" i="1">
                                    <a:latin typeface="Cambria Math" panose="02040503050406030204" pitchFamily="18" charset="0"/>
                                  </a:rPr>
                                  <m:t>𝑥</m:t>
                                </m:r>
                              </m:e>
                            </m:d>
                          </m:e>
                        </m:d>
                      </m:oMath>
                    </m:oMathPara>
                  </a14:m>
                  <a:endParaRPr lang="en-DE" sz="1400"/>
                </a:p>
                <a:p>
                  <a:pPr marL="0" indent="0">
                    <a:buNone/>
                  </a:pPr>
                  <a:endParaRPr lang="en-DE" sz="1400"/>
                </a:p>
                <a:p>
                  <a:pPr marL="0" indent="0">
                    <a:buNone/>
                  </a:pPr>
                  <a14:m>
                    <m:oMathPara xmlns:m="http://schemas.openxmlformats.org/officeDocument/2006/math">
                      <m:oMathParaPr>
                        <m:jc m:val="centerGroup"/>
                      </m:oMathParaPr>
                      <m:oMath xmlns:m="http://schemas.openxmlformats.org/officeDocument/2006/math">
                        <m:r>
                          <a:rPr lang="en-US" sz="1400" b="1" i="1">
                            <a:latin typeface="Cambria Math" panose="02040503050406030204" pitchFamily="18" charset="0"/>
                          </a:rPr>
                          <m:t>𝑷</m:t>
                        </m:r>
                        <m:r>
                          <a:rPr lang="en-US" sz="1400" b="1" i="1">
                            <a:latin typeface="Cambria Math" panose="02040503050406030204" pitchFamily="18" charset="0"/>
                          </a:rPr>
                          <m:t>=</m:t>
                        </m:r>
                        <m:r>
                          <a:rPr lang="en-DE" sz="1400" b="1" i="1" smtClean="0">
                            <a:latin typeface="Cambria Math" panose="02040503050406030204" pitchFamily="18" charset="0"/>
                          </a:rPr>
                          <m:t>𝟒𝟔𝟏</m:t>
                        </m:r>
                        <m:r>
                          <a:rPr lang="en-DE" sz="1400" b="1" i="1" smtClean="0">
                            <a:latin typeface="Cambria Math" panose="02040503050406030204" pitchFamily="18" charset="0"/>
                          </a:rPr>
                          <m:t>,</m:t>
                        </m:r>
                        <m:r>
                          <a:rPr lang="en-DE" sz="1400" b="1" i="1" smtClean="0">
                            <a:latin typeface="Cambria Math" panose="02040503050406030204" pitchFamily="18" charset="0"/>
                          </a:rPr>
                          <m:t>𝟖𝟖</m:t>
                        </m:r>
                        <m:r>
                          <a:rPr lang="en-DE" sz="1400" b="1" i="1" smtClean="0">
                            <a:latin typeface="Cambria Math" panose="02040503050406030204" pitchFamily="18" charset="0"/>
                          </a:rPr>
                          <m:t> </m:t>
                        </m:r>
                        <m:r>
                          <a:rPr lang="en-DE" sz="1400" b="1" i="1" smtClean="0">
                            <a:latin typeface="Cambria Math" panose="02040503050406030204" pitchFamily="18" charset="0"/>
                          </a:rPr>
                          <m:t>𝑴𝑷𝒂</m:t>
                        </m:r>
                      </m:oMath>
                    </m:oMathPara>
                  </a14:m>
                  <a:endParaRPr lang="en-DE" sz="1400" b="1"/>
                </a:p>
                <a:p>
                  <a:pPr marL="0" indent="0">
                    <a:buNone/>
                  </a:pPr>
                  <a:endParaRPr lang="en-DE" sz="1400">
                    <a:solidFill>
                      <a:schemeClr val="tx1"/>
                    </a:solidFill>
                  </a:endParaRPr>
                </a:p>
                <a:p>
                  <a:pPr marL="0" indent="0">
                    <a:buNone/>
                  </a:pPr>
                  <a:endParaRPr lang="en-US" sz="1400">
                    <a:solidFill>
                      <a:schemeClr val="tx1"/>
                    </a:solidFill>
                  </a:endParaRPr>
                </a:p>
              </p:txBody>
            </p:sp>
          </mc:Choice>
          <mc:Fallback>
            <p:sp>
              <p:nvSpPr>
                <p:cNvPr id="16" name="Content Placeholder 2">
                  <a:extLst>
                    <a:ext uri="{FF2B5EF4-FFF2-40B4-BE49-F238E27FC236}">
                      <a16:creationId xmlns:a16="http://schemas.microsoft.com/office/drawing/2014/main" id="{ECB4BF71-AC94-4CC5-9584-20994D1C226B}"/>
                    </a:ext>
                  </a:extLst>
                </p:cNvPr>
                <p:cNvSpPr txBox="1">
                  <a:spLocks noRot="1" noChangeAspect="1" noMove="1" noResize="1" noEditPoints="1" noAdjustHandles="1" noChangeArrowheads="1" noChangeShapeType="1" noTextEdit="1"/>
                </p:cNvSpPr>
                <p:nvPr/>
              </p:nvSpPr>
              <p:spPr bwMode="auto">
                <a:xfrm>
                  <a:off x="1193746" y="4005064"/>
                  <a:ext cx="3672408" cy="1152128"/>
                </a:xfrm>
                <a:prstGeom prst="rect">
                  <a:avLst/>
                </a:prstGeom>
                <a:blipFill>
                  <a:blip r:embed="rId4"/>
                  <a:stretch>
                    <a:fillRect b="-51852"/>
                  </a:stretch>
                </a:blipFill>
                <a:ln w="9525">
                  <a:noFill/>
                  <a:miter lim="800000"/>
                  <a:headEnd/>
                  <a:tailEnd/>
                </a:ln>
              </p:spPr>
              <p:txBody>
                <a:bodyPr/>
                <a:lstStyle/>
                <a:p>
                  <a:r>
                    <a:rPr lang="en-US">
                      <a:noFill/>
                    </a:rPr>
                    <a:t> </a:t>
                  </a:r>
                </a:p>
              </p:txBody>
            </p:sp>
          </mc:Fallback>
        </mc:AlternateContent>
        <p:sp>
          <p:nvSpPr>
            <p:cNvPr id="21" name="Freeform: Shape 20">
              <a:extLst>
                <a:ext uri="{FF2B5EF4-FFF2-40B4-BE49-F238E27FC236}">
                  <a16:creationId xmlns:a16="http://schemas.microsoft.com/office/drawing/2014/main" id="{5015BAC8-E8B6-2AB6-B8D2-0341B957DB79}"/>
                </a:ext>
              </a:extLst>
            </p:cNvPr>
            <p:cNvSpPr/>
            <p:nvPr/>
          </p:nvSpPr>
          <p:spPr>
            <a:xfrm>
              <a:off x="2972928" y="4878962"/>
              <a:ext cx="1893226" cy="504056"/>
            </a:xfrm>
            <a:custGeom>
              <a:avLst/>
              <a:gdLst>
                <a:gd name="csX0" fmla="*/ 0 w 1893226"/>
                <a:gd name="csY0" fmla="*/ 504056 h 504056"/>
                <a:gd name="csX1" fmla="*/ 540921 w 1893226"/>
                <a:gd name="csY1" fmla="*/ 336037 h 504056"/>
                <a:gd name="csX2" fmla="*/ 1419919 w 1893226"/>
                <a:gd name="csY2" fmla="*/ 103396 h 504056"/>
                <a:gd name="csX3" fmla="*/ 1893226 w 1893226"/>
                <a:gd name="csY3" fmla="*/ 0 h 504056"/>
              </a:gdLst>
              <a:ahLst/>
              <a:cxnLst>
                <a:cxn ang="0">
                  <a:pos x="csX0" y="csY0"/>
                </a:cxn>
                <a:cxn ang="0">
                  <a:pos x="csX1" y="csY1"/>
                </a:cxn>
                <a:cxn ang="0">
                  <a:pos x="csX2" y="csY2"/>
                </a:cxn>
                <a:cxn ang="0">
                  <a:pos x="csX3" y="csY3"/>
                </a:cxn>
              </a:cxnLst>
              <a:rect l="l" t="t" r="r" b="b"/>
              <a:pathLst>
                <a:path w="1893226" h="504056" extrusionOk="0">
                  <a:moveTo>
                    <a:pt x="0" y="504056"/>
                  </a:moveTo>
                  <a:cubicBezTo>
                    <a:pt x="427661" y="273551"/>
                    <a:pt x="-92690" y="608565"/>
                    <a:pt x="540921" y="336037"/>
                  </a:cubicBezTo>
                  <a:cubicBezTo>
                    <a:pt x="1336182" y="107090"/>
                    <a:pt x="834925" y="170385"/>
                    <a:pt x="1419919" y="103396"/>
                  </a:cubicBezTo>
                  <a:cubicBezTo>
                    <a:pt x="1686491" y="-15862"/>
                    <a:pt x="1487903" y="69921"/>
                    <a:pt x="1893226" y="0"/>
                  </a:cubicBezTo>
                </a:path>
              </a:pathLst>
            </a:custGeom>
            <a:noFill/>
            <a:ln w="28575">
              <a:solidFill>
                <a:srgbClr val="FF0000"/>
              </a:solidFill>
              <a:extLst>
                <a:ext uri="{C807C97D-BFC1-408E-A445-0C87EB9F89A2}">
                  <ask:lineSketchStyleProps xmlns:ask="http://schemas.microsoft.com/office/drawing/2018/sketchyshapes" sd="3601737214">
                    <a:custGeom>
                      <a:avLst/>
                      <a:gdLst>
                        <a:gd name="connsiteX0" fmla="*/ 0 w 284480"/>
                        <a:gd name="connsiteY0" fmla="*/ 396240 h 396240"/>
                        <a:gd name="connsiteX1" fmla="*/ 81280 w 284480"/>
                        <a:gd name="connsiteY1" fmla="*/ 264160 h 396240"/>
                        <a:gd name="connsiteX2" fmla="*/ 213360 w 284480"/>
                        <a:gd name="connsiteY2" fmla="*/ 81280 h 396240"/>
                        <a:gd name="connsiteX3" fmla="*/ 284480 w 284480"/>
                        <a:gd name="connsiteY3" fmla="*/ 0 h 396240"/>
                      </a:gdLst>
                      <a:ahLst/>
                      <a:cxnLst>
                        <a:cxn ang="0">
                          <a:pos x="connsiteX0" y="connsiteY0"/>
                        </a:cxn>
                        <a:cxn ang="0">
                          <a:pos x="connsiteX1" y="connsiteY1"/>
                        </a:cxn>
                        <a:cxn ang="0">
                          <a:pos x="connsiteX2" y="connsiteY2"/>
                        </a:cxn>
                        <a:cxn ang="0">
                          <a:pos x="connsiteX3" y="connsiteY3"/>
                        </a:cxn>
                      </a:cxnLst>
                      <a:rect l="l" t="t" r="r" b="b"/>
                      <a:pathLst>
                        <a:path w="284480" h="396240">
                          <a:moveTo>
                            <a:pt x="0" y="396240"/>
                          </a:moveTo>
                          <a:cubicBezTo>
                            <a:pt x="77449" y="241342"/>
                            <a:pt x="-26248" y="440813"/>
                            <a:pt x="81280" y="264160"/>
                          </a:cubicBezTo>
                          <a:cubicBezTo>
                            <a:pt x="191817" y="82564"/>
                            <a:pt x="114269" y="130825"/>
                            <a:pt x="213360" y="81280"/>
                          </a:cubicBezTo>
                          <a:cubicBezTo>
                            <a:pt x="252552" y="15960"/>
                            <a:pt x="228042" y="42328"/>
                            <a:pt x="284480" y="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9" name="TextBox 28">
              <a:extLst>
                <a:ext uri="{FF2B5EF4-FFF2-40B4-BE49-F238E27FC236}">
                  <a16:creationId xmlns:a16="http://schemas.microsoft.com/office/drawing/2014/main" id="{6E76068B-3471-D3AF-22AD-744C65D25C68}"/>
                </a:ext>
              </a:extLst>
            </p:cNvPr>
            <p:cNvSpPr txBox="1"/>
            <p:nvPr/>
          </p:nvSpPr>
          <p:spPr>
            <a:xfrm>
              <a:off x="3691326" y="5210732"/>
              <a:ext cx="301686" cy="369332"/>
            </a:xfrm>
            <a:prstGeom prst="rect">
              <a:avLst/>
            </a:prstGeom>
            <a:noFill/>
          </p:spPr>
          <p:txBody>
            <a:bodyPr wrap="none" rtlCol="0">
              <a:spAutoFit/>
            </a:bodyPr>
            <a:lstStyle/>
            <a:p>
              <a:r>
                <a:rPr lang="en-DE" b="1">
                  <a:solidFill>
                    <a:srgbClr val="FF0000"/>
                  </a:solidFill>
                </a:rPr>
                <a:t>0</a:t>
              </a:r>
            </a:p>
          </p:txBody>
        </p:sp>
      </p:grpSp>
      <p:pic>
        <p:nvPicPr>
          <p:cNvPr id="33" name="Picture 32">
            <a:extLst>
              <a:ext uri="{FF2B5EF4-FFF2-40B4-BE49-F238E27FC236}">
                <a16:creationId xmlns:a16="http://schemas.microsoft.com/office/drawing/2014/main" id="{61DBD89F-89E7-FFD1-535E-367ECEDC0A62}"/>
              </a:ext>
            </a:extLst>
          </p:cNvPr>
          <p:cNvPicPr>
            <a:picLocks noChangeAspect="1"/>
          </p:cNvPicPr>
          <p:nvPr/>
        </p:nvPicPr>
        <p:blipFill>
          <a:blip r:embed="rId5">
            <a:extLst>
              <a:ext uri="{28A0092B-C50C-407E-A947-70E740481C1C}">
                <a14:useLocalDpi xmlns:a14="http://schemas.microsoft.com/office/drawing/2010/main" val="0"/>
              </a:ext>
            </a:extLst>
          </a:blip>
          <a:srcRect r="24165" b="44895"/>
          <a:stretch>
            <a:fillRect/>
          </a:stretch>
        </p:blipFill>
        <p:spPr>
          <a:xfrm>
            <a:off x="6312023" y="1052736"/>
            <a:ext cx="5328592" cy="1619275"/>
          </a:xfrm>
          <a:prstGeom prst="rect">
            <a:avLst/>
          </a:prstGeom>
        </p:spPr>
      </p:pic>
      <p:pic>
        <p:nvPicPr>
          <p:cNvPr id="35" name="Picture 34">
            <a:extLst>
              <a:ext uri="{FF2B5EF4-FFF2-40B4-BE49-F238E27FC236}">
                <a16:creationId xmlns:a16="http://schemas.microsoft.com/office/drawing/2014/main" id="{3809B9C5-CA4D-73E2-95F9-7DF3102FC1D1}"/>
              </a:ext>
            </a:extLst>
          </p:cNvPr>
          <p:cNvPicPr>
            <a:picLocks noChangeAspect="1"/>
          </p:cNvPicPr>
          <p:nvPr/>
        </p:nvPicPr>
        <p:blipFill>
          <a:blip r:embed="rId6">
            <a:extLst>
              <a:ext uri="{28A0092B-C50C-407E-A947-70E740481C1C}">
                <a14:useLocalDpi xmlns:a14="http://schemas.microsoft.com/office/drawing/2010/main" val="0"/>
              </a:ext>
            </a:extLst>
          </a:blip>
          <a:srcRect r="24165" b="39787"/>
          <a:stretch>
            <a:fillRect/>
          </a:stretch>
        </p:blipFill>
        <p:spPr>
          <a:xfrm>
            <a:off x="6312023" y="2672011"/>
            <a:ext cx="5328592" cy="1769368"/>
          </a:xfrm>
          <a:prstGeom prst="rect">
            <a:avLst/>
          </a:prstGeom>
        </p:spPr>
      </p:pic>
      <p:pic>
        <p:nvPicPr>
          <p:cNvPr id="37" name="Picture 36">
            <a:extLst>
              <a:ext uri="{FF2B5EF4-FFF2-40B4-BE49-F238E27FC236}">
                <a16:creationId xmlns:a16="http://schemas.microsoft.com/office/drawing/2014/main" id="{25BD2D20-EF4B-A419-5B62-92112604D529}"/>
              </a:ext>
            </a:extLst>
          </p:cNvPr>
          <p:cNvPicPr>
            <a:picLocks noChangeAspect="1"/>
          </p:cNvPicPr>
          <p:nvPr/>
        </p:nvPicPr>
        <p:blipFill>
          <a:blip r:embed="rId7">
            <a:extLst>
              <a:ext uri="{28A0092B-C50C-407E-A947-70E740481C1C}">
                <a14:useLocalDpi xmlns:a14="http://schemas.microsoft.com/office/drawing/2010/main" val="0"/>
              </a:ext>
            </a:extLst>
          </a:blip>
          <a:srcRect r="24488" b="45343"/>
          <a:stretch>
            <a:fillRect/>
          </a:stretch>
        </p:blipFill>
        <p:spPr>
          <a:xfrm>
            <a:off x="6312024" y="4441379"/>
            <a:ext cx="5328592" cy="1612979"/>
          </a:xfrm>
          <a:prstGeom prst="rect">
            <a:avLst/>
          </a:prstGeom>
        </p:spPr>
      </p:pic>
    </p:spTree>
    <p:extLst>
      <p:ext uri="{BB962C8B-B14F-4D97-AF65-F5344CB8AC3E}">
        <p14:creationId xmlns:p14="http://schemas.microsoft.com/office/powerpoint/2010/main" val="1525535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3A43D-BB82-1E52-0697-E94883D01D0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BD7FFE-2012-EC2A-2D4A-EB337303D747}"/>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3" name="Title 2">
            <a:extLst>
              <a:ext uri="{FF2B5EF4-FFF2-40B4-BE49-F238E27FC236}">
                <a16:creationId xmlns:a16="http://schemas.microsoft.com/office/drawing/2014/main" id="{5C4F2CF0-50DA-D10C-B2F9-E8C184451CB6}"/>
              </a:ext>
            </a:extLst>
          </p:cNvPr>
          <p:cNvSpPr>
            <a:spLocks noGrp="1"/>
          </p:cNvSpPr>
          <p:nvPr>
            <p:ph type="title"/>
          </p:nvPr>
        </p:nvSpPr>
        <p:spPr/>
        <p:txBody>
          <a:bodyPr/>
          <a:lstStyle/>
          <a:p>
            <a:r>
              <a:rPr lang="en-DE"/>
              <a:t>Ansys Forging Tutorial Case 2 (1/9) – Pre-Process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C4A98D9-E946-9547-8543-BBE952E568C6}"/>
                  </a:ext>
                </a:extLst>
              </p:cNvPr>
              <p:cNvSpPr>
                <a:spLocks noGrp="1"/>
              </p:cNvSpPr>
              <p:nvPr>
                <p:ph type="body" sz="quarter" idx="13"/>
              </p:nvPr>
            </p:nvSpPr>
            <p:spPr>
              <a:xfrm>
                <a:off x="609600" y="1447800"/>
                <a:ext cx="5270376" cy="4572000"/>
              </a:xfrm>
            </p:spPr>
            <p:txBody>
              <a:bodyPr>
                <a:normAutofit fontScale="92500" lnSpcReduction="10000"/>
              </a:bodyPr>
              <a:lstStyle/>
              <a:p>
                <a:pPr marL="457200" indent="-457200">
                  <a:buFont typeface="+mj-lt"/>
                  <a:buAutoNum type="arabicPeriod"/>
                </a:pPr>
                <a:r>
                  <a:rPr lang="en-DE"/>
                  <a:t>For case 2 set the friction coefficient to </a:t>
                </a:r>
                <a14:m>
                  <m:oMath xmlns:m="http://schemas.openxmlformats.org/officeDocument/2006/math">
                    <m:r>
                      <a:rPr lang="en-US" i="1">
                        <a:latin typeface="Cambria Math" panose="02040503050406030204" pitchFamily="18" charset="0"/>
                      </a:rPr>
                      <m:t>𝜇</m:t>
                    </m:r>
                  </m:oMath>
                </a14:m>
                <a:r>
                  <a:rPr lang="en-DE"/>
                  <a:t>=0.1 </a:t>
                </a:r>
              </a:p>
              <a:p>
                <a:pPr marL="690563" lvl="1" indent="-457200"/>
                <a:r>
                  <a:rPr lang="en-DE"/>
                  <a:t>Note that this introduces </a:t>
                </a:r>
                <a:r>
                  <a:rPr lang="en-US"/>
                  <a:t>contact non-linearity in addition to the material non-nonlinearity (perfectly plastic).</a:t>
                </a:r>
                <a:r>
                  <a:rPr lang="en-DE"/>
                  <a:t> </a:t>
                </a:r>
              </a:p>
              <a:p>
                <a:pPr marL="690563" lvl="1" indent="-457200"/>
                <a:r>
                  <a:rPr lang="en-US"/>
                  <a:t>This</a:t>
                </a:r>
                <a:r>
                  <a:rPr lang="en-DE"/>
                  <a:t> in turn</a:t>
                </a:r>
                <a:r>
                  <a:rPr lang="en-US"/>
                  <a:t> causes higher distortion of elements and increases the likelihood of convergence problems due to highly distorted and inverted elements. </a:t>
                </a:r>
                <a:r>
                  <a:rPr lang="en-DE"/>
                  <a:t>As a consequence, the foll</a:t>
                </a:r>
                <a:r>
                  <a:rPr lang="en-US"/>
                  <a:t>ow</a:t>
                </a:r>
                <a:r>
                  <a:rPr lang="en-DE" err="1"/>
                  <a:t>ing</a:t>
                </a:r>
                <a:r>
                  <a:rPr lang="en-DE"/>
                  <a:t> settings must be applied.</a:t>
                </a:r>
              </a:p>
              <a:p>
                <a:pPr marL="457200" indent="-457200">
                  <a:buFont typeface="+mj-lt"/>
                  <a:buAutoNum type="arabicPeriod"/>
                </a:pPr>
                <a:r>
                  <a:rPr lang="en-DE"/>
                  <a:t>Set the contact behaviour to asymmetric and the formulation to Augmented Lagrange* </a:t>
                </a:r>
              </a:p>
              <a:p>
                <a:pPr marL="457200" indent="-457200">
                  <a:buFont typeface="+mj-lt"/>
                  <a:buAutoNum type="arabicPeriod"/>
                </a:pPr>
                <a:r>
                  <a:rPr lang="en-DE"/>
                  <a:t>Use quadratic instead of linear elements. *1</a:t>
                </a:r>
              </a:p>
            </p:txBody>
          </p:sp>
        </mc:Choice>
        <mc:Fallback xmlns="">
          <p:sp>
            <p:nvSpPr>
              <p:cNvPr id="4" name="Text Placeholder 3">
                <a:extLst>
                  <a:ext uri="{FF2B5EF4-FFF2-40B4-BE49-F238E27FC236}">
                    <a16:creationId xmlns:a16="http://schemas.microsoft.com/office/drawing/2014/main" id="{FC4A98D9-E946-9547-8543-BBE952E568C6}"/>
                  </a:ext>
                </a:extLst>
              </p:cNvPr>
              <p:cNvSpPr>
                <a:spLocks noGrp="1" noRot="1" noChangeAspect="1" noMove="1" noResize="1" noEditPoints="1" noAdjustHandles="1" noChangeArrowheads="1" noChangeShapeType="1" noTextEdit="1"/>
              </p:cNvSpPr>
              <p:nvPr>
                <p:ph type="body" sz="quarter" idx="13"/>
              </p:nvPr>
            </p:nvSpPr>
            <p:spPr>
              <a:xfrm>
                <a:off x="609600" y="1447800"/>
                <a:ext cx="5270376" cy="4572000"/>
              </a:xfrm>
              <a:blipFill>
                <a:blip r:embed="rId3"/>
                <a:stretch>
                  <a:fillRect l="-1503" t="-2400" r="-2081"/>
                </a:stretch>
              </a:blipFill>
            </p:spPr>
            <p:txBody>
              <a:bodyPr/>
              <a:lstStyle/>
              <a:p>
                <a:r>
                  <a:rPr lang="en-US">
                    <a:noFill/>
                  </a:rPr>
                  <a:t> </a:t>
                </a:r>
              </a:p>
            </p:txBody>
          </p:sp>
        </mc:Fallback>
      </mc:AlternateContent>
      <p:sp>
        <p:nvSpPr>
          <p:cNvPr id="12" name="Rectangle 11">
            <a:extLst>
              <a:ext uri="{FF2B5EF4-FFF2-40B4-BE49-F238E27FC236}">
                <a16:creationId xmlns:a16="http://schemas.microsoft.com/office/drawing/2014/main" id="{BA000E2A-304B-D69F-6625-213C6B2173D1}"/>
              </a:ext>
            </a:extLst>
          </p:cNvPr>
          <p:cNvSpPr/>
          <p:nvPr/>
        </p:nvSpPr>
        <p:spPr>
          <a:xfrm>
            <a:off x="6312026" y="3068960"/>
            <a:ext cx="5538190" cy="3001104"/>
          </a:xfrm>
          <a:custGeom>
            <a:avLst/>
            <a:gdLst>
              <a:gd name="csX0" fmla="*/ 0 w 5538190"/>
              <a:gd name="csY0" fmla="*/ 0 h 3001104"/>
              <a:gd name="csX1" fmla="*/ 692274 w 5538190"/>
              <a:gd name="csY1" fmla="*/ 0 h 3001104"/>
              <a:gd name="csX2" fmla="*/ 1273784 w 5538190"/>
              <a:gd name="csY2" fmla="*/ 0 h 3001104"/>
              <a:gd name="csX3" fmla="*/ 2076821 w 5538190"/>
              <a:gd name="csY3" fmla="*/ 0 h 3001104"/>
              <a:gd name="csX4" fmla="*/ 2769095 w 5538190"/>
              <a:gd name="csY4" fmla="*/ 0 h 3001104"/>
              <a:gd name="csX5" fmla="*/ 3295223 w 5538190"/>
              <a:gd name="csY5" fmla="*/ 0 h 3001104"/>
              <a:gd name="csX6" fmla="*/ 3876733 w 5538190"/>
              <a:gd name="csY6" fmla="*/ 0 h 3001104"/>
              <a:gd name="csX7" fmla="*/ 4402861 w 5538190"/>
              <a:gd name="csY7" fmla="*/ 0 h 3001104"/>
              <a:gd name="csX8" fmla="*/ 5538190 w 5538190"/>
              <a:gd name="csY8" fmla="*/ 0 h 3001104"/>
              <a:gd name="csX9" fmla="*/ 5538190 w 5538190"/>
              <a:gd name="csY9" fmla="*/ 510188 h 3001104"/>
              <a:gd name="csX10" fmla="*/ 5538190 w 5538190"/>
              <a:gd name="csY10" fmla="*/ 1050386 h 3001104"/>
              <a:gd name="csX11" fmla="*/ 5538190 w 5538190"/>
              <a:gd name="csY11" fmla="*/ 1620596 h 3001104"/>
              <a:gd name="csX12" fmla="*/ 5538190 w 5538190"/>
              <a:gd name="csY12" fmla="*/ 2250828 h 3001104"/>
              <a:gd name="csX13" fmla="*/ 5538190 w 5538190"/>
              <a:gd name="csY13" fmla="*/ 3001104 h 3001104"/>
              <a:gd name="csX14" fmla="*/ 5012062 w 5538190"/>
              <a:gd name="csY14" fmla="*/ 3001104 h 3001104"/>
              <a:gd name="csX15" fmla="*/ 4319788 w 5538190"/>
              <a:gd name="csY15" fmla="*/ 3001104 h 3001104"/>
              <a:gd name="csX16" fmla="*/ 3682896 w 5538190"/>
              <a:gd name="csY16" fmla="*/ 3001104 h 3001104"/>
              <a:gd name="csX17" fmla="*/ 3046005 w 5538190"/>
              <a:gd name="csY17" fmla="*/ 3001104 h 3001104"/>
              <a:gd name="csX18" fmla="*/ 2242967 w 5538190"/>
              <a:gd name="csY18" fmla="*/ 3001104 h 3001104"/>
              <a:gd name="csX19" fmla="*/ 1439929 w 5538190"/>
              <a:gd name="csY19" fmla="*/ 3001104 h 3001104"/>
              <a:gd name="csX20" fmla="*/ 636892 w 5538190"/>
              <a:gd name="csY20" fmla="*/ 3001104 h 3001104"/>
              <a:gd name="csX21" fmla="*/ 0 w 5538190"/>
              <a:gd name="csY21" fmla="*/ 3001104 h 3001104"/>
              <a:gd name="csX22" fmla="*/ 0 w 5538190"/>
              <a:gd name="csY22" fmla="*/ 2400883 h 3001104"/>
              <a:gd name="csX23" fmla="*/ 0 w 5538190"/>
              <a:gd name="csY23" fmla="*/ 1800662 h 3001104"/>
              <a:gd name="csX24" fmla="*/ 0 w 5538190"/>
              <a:gd name="csY24" fmla="*/ 1140420 h 3001104"/>
              <a:gd name="csX25" fmla="*/ 0 w 5538190"/>
              <a:gd name="csY25" fmla="*/ 0 h 30011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5538190" h="3001104" fill="none" extrusionOk="0">
                <a:moveTo>
                  <a:pt x="0" y="0"/>
                </a:moveTo>
                <a:cubicBezTo>
                  <a:pt x="324027" y="18479"/>
                  <a:pt x="384148" y="-16932"/>
                  <a:pt x="692274" y="0"/>
                </a:cubicBezTo>
                <a:cubicBezTo>
                  <a:pt x="1000400" y="16932"/>
                  <a:pt x="1098191" y="-8375"/>
                  <a:pt x="1273784" y="0"/>
                </a:cubicBezTo>
                <a:cubicBezTo>
                  <a:pt x="1449377" y="8375"/>
                  <a:pt x="1845657" y="10279"/>
                  <a:pt x="2076821" y="0"/>
                </a:cubicBezTo>
                <a:cubicBezTo>
                  <a:pt x="2307985" y="-10279"/>
                  <a:pt x="2623343" y="-30149"/>
                  <a:pt x="2769095" y="0"/>
                </a:cubicBezTo>
                <a:cubicBezTo>
                  <a:pt x="2914847" y="30149"/>
                  <a:pt x="3044509" y="-16244"/>
                  <a:pt x="3295223" y="0"/>
                </a:cubicBezTo>
                <a:cubicBezTo>
                  <a:pt x="3545937" y="16244"/>
                  <a:pt x="3594209" y="-28552"/>
                  <a:pt x="3876733" y="0"/>
                </a:cubicBezTo>
                <a:cubicBezTo>
                  <a:pt x="4159257" y="28552"/>
                  <a:pt x="4245736" y="21339"/>
                  <a:pt x="4402861" y="0"/>
                </a:cubicBezTo>
                <a:cubicBezTo>
                  <a:pt x="4559986" y="-21339"/>
                  <a:pt x="5002599" y="1544"/>
                  <a:pt x="5538190" y="0"/>
                </a:cubicBezTo>
                <a:cubicBezTo>
                  <a:pt x="5559438" y="157158"/>
                  <a:pt x="5545442" y="284497"/>
                  <a:pt x="5538190" y="510188"/>
                </a:cubicBezTo>
                <a:cubicBezTo>
                  <a:pt x="5530938" y="735879"/>
                  <a:pt x="5531021" y="901410"/>
                  <a:pt x="5538190" y="1050386"/>
                </a:cubicBezTo>
                <a:cubicBezTo>
                  <a:pt x="5545359" y="1199362"/>
                  <a:pt x="5535952" y="1502973"/>
                  <a:pt x="5538190" y="1620596"/>
                </a:cubicBezTo>
                <a:cubicBezTo>
                  <a:pt x="5540429" y="1738219"/>
                  <a:pt x="5527075" y="2100355"/>
                  <a:pt x="5538190" y="2250828"/>
                </a:cubicBezTo>
                <a:cubicBezTo>
                  <a:pt x="5549305" y="2401301"/>
                  <a:pt x="5532845" y="2824741"/>
                  <a:pt x="5538190" y="3001104"/>
                </a:cubicBezTo>
                <a:cubicBezTo>
                  <a:pt x="5375814" y="3008865"/>
                  <a:pt x="5223777" y="3008528"/>
                  <a:pt x="5012062" y="3001104"/>
                </a:cubicBezTo>
                <a:cubicBezTo>
                  <a:pt x="4800347" y="2993680"/>
                  <a:pt x="4465654" y="2997373"/>
                  <a:pt x="4319788" y="3001104"/>
                </a:cubicBezTo>
                <a:cubicBezTo>
                  <a:pt x="4173922" y="3004835"/>
                  <a:pt x="3942401" y="3027106"/>
                  <a:pt x="3682896" y="3001104"/>
                </a:cubicBezTo>
                <a:cubicBezTo>
                  <a:pt x="3423391" y="2975102"/>
                  <a:pt x="3344825" y="2977714"/>
                  <a:pt x="3046005" y="3001104"/>
                </a:cubicBezTo>
                <a:cubicBezTo>
                  <a:pt x="2747185" y="3024494"/>
                  <a:pt x="2449329" y="3000449"/>
                  <a:pt x="2242967" y="3001104"/>
                </a:cubicBezTo>
                <a:cubicBezTo>
                  <a:pt x="2036605" y="3001759"/>
                  <a:pt x="1822637" y="3006495"/>
                  <a:pt x="1439929" y="3001104"/>
                </a:cubicBezTo>
                <a:cubicBezTo>
                  <a:pt x="1057221" y="2995713"/>
                  <a:pt x="987676" y="3031320"/>
                  <a:pt x="636892" y="3001104"/>
                </a:cubicBezTo>
                <a:cubicBezTo>
                  <a:pt x="286108" y="2970888"/>
                  <a:pt x="191141" y="3009096"/>
                  <a:pt x="0" y="3001104"/>
                </a:cubicBezTo>
                <a:cubicBezTo>
                  <a:pt x="11692" y="2706039"/>
                  <a:pt x="25710" y="2663568"/>
                  <a:pt x="0" y="2400883"/>
                </a:cubicBezTo>
                <a:cubicBezTo>
                  <a:pt x="-25710" y="2138198"/>
                  <a:pt x="-20669" y="1953855"/>
                  <a:pt x="0" y="1800662"/>
                </a:cubicBezTo>
                <a:cubicBezTo>
                  <a:pt x="20669" y="1647469"/>
                  <a:pt x="8555" y="1329340"/>
                  <a:pt x="0" y="1140420"/>
                </a:cubicBezTo>
                <a:cubicBezTo>
                  <a:pt x="-8555" y="951500"/>
                  <a:pt x="34857" y="335099"/>
                  <a:pt x="0" y="0"/>
                </a:cubicBezTo>
                <a:close/>
              </a:path>
              <a:path w="5538190" h="3001104" stroke="0" extrusionOk="0">
                <a:moveTo>
                  <a:pt x="0" y="0"/>
                </a:moveTo>
                <a:cubicBezTo>
                  <a:pt x="211597" y="-20769"/>
                  <a:pt x="373460" y="20904"/>
                  <a:pt x="526128" y="0"/>
                </a:cubicBezTo>
                <a:cubicBezTo>
                  <a:pt x="678796" y="-20904"/>
                  <a:pt x="1131107" y="7738"/>
                  <a:pt x="1329166" y="0"/>
                </a:cubicBezTo>
                <a:cubicBezTo>
                  <a:pt x="1527225" y="-7738"/>
                  <a:pt x="1802457" y="-27767"/>
                  <a:pt x="1966057" y="0"/>
                </a:cubicBezTo>
                <a:cubicBezTo>
                  <a:pt x="2129657" y="27767"/>
                  <a:pt x="2503803" y="10910"/>
                  <a:pt x="2713713" y="0"/>
                </a:cubicBezTo>
                <a:cubicBezTo>
                  <a:pt x="2923623" y="-10910"/>
                  <a:pt x="3159338" y="28197"/>
                  <a:pt x="3350605" y="0"/>
                </a:cubicBezTo>
                <a:cubicBezTo>
                  <a:pt x="3541872" y="-28197"/>
                  <a:pt x="3891230" y="-10143"/>
                  <a:pt x="4153643" y="0"/>
                </a:cubicBezTo>
                <a:cubicBezTo>
                  <a:pt x="4416056" y="10143"/>
                  <a:pt x="4648189" y="-25128"/>
                  <a:pt x="4790534" y="0"/>
                </a:cubicBezTo>
                <a:cubicBezTo>
                  <a:pt x="4932879" y="25128"/>
                  <a:pt x="5310113" y="30170"/>
                  <a:pt x="5538190" y="0"/>
                </a:cubicBezTo>
                <a:cubicBezTo>
                  <a:pt x="5534139" y="229551"/>
                  <a:pt x="5558684" y="441786"/>
                  <a:pt x="5538190" y="630232"/>
                </a:cubicBezTo>
                <a:cubicBezTo>
                  <a:pt x="5517696" y="818678"/>
                  <a:pt x="5525596" y="1045466"/>
                  <a:pt x="5538190" y="1260464"/>
                </a:cubicBezTo>
                <a:cubicBezTo>
                  <a:pt x="5550784" y="1475462"/>
                  <a:pt x="5527143" y="1589631"/>
                  <a:pt x="5538190" y="1860684"/>
                </a:cubicBezTo>
                <a:cubicBezTo>
                  <a:pt x="5549237" y="2131737"/>
                  <a:pt x="5568119" y="2635822"/>
                  <a:pt x="5538190" y="3001104"/>
                </a:cubicBezTo>
                <a:cubicBezTo>
                  <a:pt x="5336239" y="2992462"/>
                  <a:pt x="5128806" y="3021810"/>
                  <a:pt x="5012062" y="3001104"/>
                </a:cubicBezTo>
                <a:cubicBezTo>
                  <a:pt x="4895318" y="2980398"/>
                  <a:pt x="4687351" y="2982104"/>
                  <a:pt x="4485934" y="3001104"/>
                </a:cubicBezTo>
                <a:cubicBezTo>
                  <a:pt x="4284517" y="3020104"/>
                  <a:pt x="3977098" y="3004496"/>
                  <a:pt x="3738278" y="3001104"/>
                </a:cubicBezTo>
                <a:cubicBezTo>
                  <a:pt x="3499458" y="2997712"/>
                  <a:pt x="3464862" y="3013922"/>
                  <a:pt x="3212150" y="3001104"/>
                </a:cubicBezTo>
                <a:cubicBezTo>
                  <a:pt x="2959438" y="2988286"/>
                  <a:pt x="2794898" y="3011661"/>
                  <a:pt x="2630640" y="3001104"/>
                </a:cubicBezTo>
                <a:cubicBezTo>
                  <a:pt x="2466382" y="2990548"/>
                  <a:pt x="2074286" y="3025988"/>
                  <a:pt x="1882985" y="3001104"/>
                </a:cubicBezTo>
                <a:cubicBezTo>
                  <a:pt x="1691684" y="2976220"/>
                  <a:pt x="1426144" y="2982263"/>
                  <a:pt x="1246093" y="3001104"/>
                </a:cubicBezTo>
                <a:cubicBezTo>
                  <a:pt x="1066042" y="3019945"/>
                  <a:pt x="520413" y="3046822"/>
                  <a:pt x="0" y="3001104"/>
                </a:cubicBezTo>
                <a:cubicBezTo>
                  <a:pt x="5748" y="2864139"/>
                  <a:pt x="6164" y="2633639"/>
                  <a:pt x="0" y="2490916"/>
                </a:cubicBezTo>
                <a:cubicBezTo>
                  <a:pt x="-6164" y="2348193"/>
                  <a:pt x="-24609" y="2131456"/>
                  <a:pt x="0" y="1950718"/>
                </a:cubicBezTo>
                <a:cubicBezTo>
                  <a:pt x="24609" y="1769980"/>
                  <a:pt x="28359" y="1570700"/>
                  <a:pt x="0" y="1380508"/>
                </a:cubicBezTo>
                <a:cubicBezTo>
                  <a:pt x="-28359" y="1190316"/>
                  <a:pt x="-14748" y="901042"/>
                  <a:pt x="0" y="720265"/>
                </a:cubicBezTo>
                <a:cubicBezTo>
                  <a:pt x="14748" y="539488"/>
                  <a:pt x="-35623" y="211136"/>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a:t>
            </a:r>
          </a:p>
          <a:p>
            <a:pPr marL="171450" indent="-171450">
              <a:buFont typeface="Arial" panose="020B0604020202020204" pitchFamily="34" charset="0"/>
              <a:buChar char="•"/>
            </a:pPr>
            <a:r>
              <a:rPr lang="en-US" sz="1200" i="1">
                <a:solidFill>
                  <a:schemeClr val="tx1"/>
                </a:solidFill>
              </a:rPr>
              <a:t>A</a:t>
            </a:r>
            <a:r>
              <a:rPr lang="en-DE" sz="1200" i="1">
                <a:solidFill>
                  <a:schemeClr val="tx1"/>
                </a:solidFill>
              </a:rPr>
              <a:t>symmetric contact behaviour can </a:t>
            </a:r>
            <a:r>
              <a:rPr lang="en-US" sz="1200" i="1">
                <a:solidFill>
                  <a:schemeClr val="tx1"/>
                </a:solidFill>
              </a:rPr>
              <a:t>have significant effects on convergence, mesh distortion, and stick-slip phenomena, especially in simulations involving nonlinear contact and material nonlinearity</a:t>
            </a:r>
            <a:r>
              <a:rPr lang="en-DE" sz="1200" i="1">
                <a:solidFill>
                  <a:schemeClr val="tx1"/>
                </a:solidFill>
              </a:rPr>
              <a:t>.</a:t>
            </a:r>
          </a:p>
          <a:p>
            <a:pPr marL="171450" indent="-171450">
              <a:buFont typeface="Arial" panose="020B0604020202020204" pitchFamily="34" charset="0"/>
              <a:buChar char="•"/>
            </a:pPr>
            <a:r>
              <a:rPr lang="en-US" sz="1200" i="1">
                <a:solidFill>
                  <a:schemeClr val="tx1"/>
                </a:solidFill>
              </a:rPr>
              <a:t>In cases of severe mesh distortion</a:t>
            </a:r>
            <a:r>
              <a:rPr lang="en-DE" sz="1200" i="1">
                <a:solidFill>
                  <a:schemeClr val="tx1"/>
                </a:solidFill>
              </a:rPr>
              <a:t>, </a:t>
            </a:r>
            <a:r>
              <a:rPr lang="en-US" sz="1200" i="1">
                <a:solidFill>
                  <a:schemeClr val="tx1"/>
                </a:solidFill>
              </a:rPr>
              <a:t>the Augmented Lagrange remains more robust than </a:t>
            </a:r>
            <a:r>
              <a:rPr lang="en-DE" sz="1200" i="1">
                <a:solidFill>
                  <a:schemeClr val="tx1"/>
                </a:solidFill>
              </a:rPr>
              <a:t>e.g. </a:t>
            </a:r>
            <a:r>
              <a:rPr lang="en-US" sz="1200" i="1">
                <a:solidFill>
                  <a:schemeClr val="tx1"/>
                </a:solidFill>
              </a:rPr>
              <a:t>penalty-only approaches</a:t>
            </a:r>
            <a:r>
              <a:rPr lang="en-DE" sz="1200" i="1">
                <a:solidFill>
                  <a:schemeClr val="tx1"/>
                </a:solidFill>
              </a:rPr>
              <a:t> and </a:t>
            </a:r>
            <a:r>
              <a:rPr lang="en-US" sz="1200" i="1">
                <a:solidFill>
                  <a:schemeClr val="tx1"/>
                </a:solidFill>
              </a:rPr>
              <a:t>accurately capture</a:t>
            </a:r>
            <a:r>
              <a:rPr lang="en-DE" sz="1200" i="1">
                <a:solidFill>
                  <a:schemeClr val="tx1"/>
                </a:solidFill>
              </a:rPr>
              <a:t>s</a:t>
            </a:r>
            <a:r>
              <a:rPr lang="en-US" sz="1200" i="1">
                <a:solidFill>
                  <a:schemeClr val="tx1"/>
                </a:solidFill>
              </a:rPr>
              <a:t> stick-slip transitions and frictional sliding due to its iterative enforcement of contact constraints, reducing the likelihood of artificial slip or sticking compared to penalty-only methods</a:t>
            </a:r>
            <a:endParaRPr lang="en-DE" sz="1200" i="1">
              <a:solidFill>
                <a:schemeClr val="tx1"/>
              </a:solidFill>
            </a:endParaRPr>
          </a:p>
          <a:p>
            <a:r>
              <a:rPr lang="en-DE" sz="1200" i="1">
                <a:solidFill>
                  <a:schemeClr val="tx1"/>
                </a:solidFill>
              </a:rPr>
              <a:t>*1 Notes:</a:t>
            </a:r>
          </a:p>
          <a:p>
            <a:pPr marL="171450" indent="-171450">
              <a:buFont typeface="Arial" panose="020B0604020202020204" pitchFamily="34" charset="0"/>
              <a:buChar char="•"/>
            </a:pPr>
            <a:r>
              <a:rPr lang="en-US" sz="1200" i="1">
                <a:solidFill>
                  <a:schemeClr val="tx1"/>
                </a:solidFill>
              </a:rPr>
              <a:t>Quadratic elements can improve solution accuracy for nonlinear contact and material nonlinearity due to their ability to represent nonlinear displacement fields more effectively. </a:t>
            </a:r>
            <a:endParaRPr lang="en-DE" sz="1200" i="1">
              <a:solidFill>
                <a:schemeClr val="tx1"/>
              </a:solidFill>
            </a:endParaRPr>
          </a:p>
          <a:p>
            <a:pPr marL="171450" indent="-171450">
              <a:buFont typeface="Arial" panose="020B0604020202020204" pitchFamily="34" charset="0"/>
              <a:buChar char="•"/>
            </a:pPr>
            <a:r>
              <a:rPr lang="en-DE" sz="1200" i="1">
                <a:solidFill>
                  <a:schemeClr val="tx1"/>
                </a:solidFill>
              </a:rPr>
              <a:t>They </a:t>
            </a:r>
            <a:r>
              <a:rPr lang="en-US" sz="1200" i="1">
                <a:solidFill>
                  <a:schemeClr val="tx1"/>
                </a:solidFill>
              </a:rPr>
              <a:t>handle bending and shear energy much better than linear elements, reducing locking and excessive stiffness, especially in distorted meshes or regions with high gradients</a:t>
            </a:r>
            <a:endParaRPr lang="en-DE" sz="1200" i="1">
              <a:solidFill>
                <a:schemeClr val="tx1"/>
              </a:solidFill>
            </a:endParaRPr>
          </a:p>
        </p:txBody>
      </p:sp>
      <p:grpSp>
        <p:nvGrpSpPr>
          <p:cNvPr id="5" name="Group 4">
            <a:extLst>
              <a:ext uri="{FF2B5EF4-FFF2-40B4-BE49-F238E27FC236}">
                <a16:creationId xmlns:a16="http://schemas.microsoft.com/office/drawing/2014/main" id="{54C8B7B7-FA58-23BD-A10A-E1F27429DA0A}"/>
              </a:ext>
            </a:extLst>
          </p:cNvPr>
          <p:cNvGrpSpPr/>
          <p:nvPr/>
        </p:nvGrpSpPr>
        <p:grpSpPr>
          <a:xfrm>
            <a:off x="6032011" y="787936"/>
            <a:ext cx="5455042" cy="2330541"/>
            <a:chOff x="6032011" y="787936"/>
            <a:chExt cx="5455042" cy="2330541"/>
          </a:xfrm>
        </p:grpSpPr>
        <p:pic>
          <p:nvPicPr>
            <p:cNvPr id="14" name="Picture 13">
              <a:extLst>
                <a:ext uri="{FF2B5EF4-FFF2-40B4-BE49-F238E27FC236}">
                  <a16:creationId xmlns:a16="http://schemas.microsoft.com/office/drawing/2014/main" id="{14DAE991-9E96-DBAD-1038-639EDF8286C2}"/>
                </a:ext>
              </a:extLst>
            </p:cNvPr>
            <p:cNvPicPr>
              <a:picLocks noChangeAspect="1"/>
            </p:cNvPicPr>
            <p:nvPr/>
          </p:nvPicPr>
          <p:blipFill>
            <a:blip r:embed="rId4"/>
            <a:stretch>
              <a:fillRect/>
            </a:stretch>
          </p:blipFill>
          <p:spPr>
            <a:xfrm>
              <a:off x="6312348" y="1226914"/>
              <a:ext cx="2081484" cy="1658927"/>
            </a:xfrm>
            <a:prstGeom prst="rect">
              <a:avLst/>
            </a:prstGeom>
          </p:spPr>
        </p:pic>
        <p:pic>
          <p:nvPicPr>
            <p:cNvPr id="7" name="Picture 6">
              <a:extLst>
                <a:ext uri="{FF2B5EF4-FFF2-40B4-BE49-F238E27FC236}">
                  <a16:creationId xmlns:a16="http://schemas.microsoft.com/office/drawing/2014/main" id="{BFA5C9D2-7199-2E3E-79EF-893A156A8E19}"/>
                </a:ext>
              </a:extLst>
            </p:cNvPr>
            <p:cNvPicPr>
              <a:picLocks noChangeAspect="1"/>
            </p:cNvPicPr>
            <p:nvPr/>
          </p:nvPicPr>
          <p:blipFill>
            <a:blip r:embed="rId5"/>
            <a:stretch>
              <a:fillRect/>
            </a:stretch>
          </p:blipFill>
          <p:spPr>
            <a:xfrm>
              <a:off x="6305602" y="787936"/>
              <a:ext cx="2081485" cy="346914"/>
            </a:xfrm>
            <a:prstGeom prst="rect">
              <a:avLst/>
            </a:prstGeom>
          </p:spPr>
        </p:pic>
        <p:sp>
          <p:nvSpPr>
            <p:cNvPr id="10" name="Rectangle 9">
              <a:extLst>
                <a:ext uri="{FF2B5EF4-FFF2-40B4-BE49-F238E27FC236}">
                  <a16:creationId xmlns:a16="http://schemas.microsoft.com/office/drawing/2014/main" id="{B2B09CA4-602A-67BE-C9B8-E8631263EAF9}"/>
                </a:ext>
              </a:extLst>
            </p:cNvPr>
            <p:cNvSpPr/>
            <p:nvPr/>
          </p:nvSpPr>
          <p:spPr>
            <a:xfrm>
              <a:off x="6347818" y="2504945"/>
              <a:ext cx="1397941" cy="162129"/>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Teardrop 10">
              <a:extLst>
                <a:ext uri="{FF2B5EF4-FFF2-40B4-BE49-F238E27FC236}">
                  <a16:creationId xmlns:a16="http://schemas.microsoft.com/office/drawing/2014/main" id="{D7AACAA0-575C-1C56-C5CD-0B3D01C619CF}"/>
                </a:ext>
              </a:extLst>
            </p:cNvPr>
            <p:cNvSpPr>
              <a:spLocks noChangeAspect="1"/>
            </p:cNvSpPr>
            <p:nvPr/>
          </p:nvSpPr>
          <p:spPr>
            <a:xfrm>
              <a:off x="6032011" y="2504945"/>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sp>
          <p:nvSpPr>
            <p:cNvPr id="15" name="Rectangle 14">
              <a:extLst>
                <a:ext uri="{FF2B5EF4-FFF2-40B4-BE49-F238E27FC236}">
                  <a16:creationId xmlns:a16="http://schemas.microsoft.com/office/drawing/2014/main" id="{03DF10B3-3A8B-EBD3-6E6B-7D8F609994FD}"/>
                </a:ext>
              </a:extLst>
            </p:cNvPr>
            <p:cNvSpPr/>
            <p:nvPr/>
          </p:nvSpPr>
          <p:spPr>
            <a:xfrm>
              <a:off x="6347817" y="2739711"/>
              <a:ext cx="1613967" cy="162129"/>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6" name="Teardrop 15">
              <a:extLst>
                <a:ext uri="{FF2B5EF4-FFF2-40B4-BE49-F238E27FC236}">
                  <a16:creationId xmlns:a16="http://schemas.microsoft.com/office/drawing/2014/main" id="{6D69F800-5F0A-E356-D76E-24DD5C89A92F}"/>
                </a:ext>
              </a:extLst>
            </p:cNvPr>
            <p:cNvSpPr>
              <a:spLocks noChangeAspect="1"/>
            </p:cNvSpPr>
            <p:nvPr/>
          </p:nvSpPr>
          <p:spPr>
            <a:xfrm>
              <a:off x="6033077" y="2830477"/>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pic>
          <p:nvPicPr>
            <p:cNvPr id="18" name="Picture 17">
              <a:extLst>
                <a:ext uri="{FF2B5EF4-FFF2-40B4-BE49-F238E27FC236}">
                  <a16:creationId xmlns:a16="http://schemas.microsoft.com/office/drawing/2014/main" id="{0CA25998-ED19-7FE3-C20C-49CC38050B68}"/>
                </a:ext>
              </a:extLst>
            </p:cNvPr>
            <p:cNvPicPr>
              <a:picLocks noChangeAspect="1"/>
            </p:cNvPicPr>
            <p:nvPr/>
          </p:nvPicPr>
          <p:blipFill>
            <a:blip r:embed="rId6"/>
            <a:stretch>
              <a:fillRect/>
            </a:stretch>
          </p:blipFill>
          <p:spPr>
            <a:xfrm>
              <a:off x="8504500" y="1887523"/>
              <a:ext cx="2982553" cy="998318"/>
            </a:xfrm>
            <a:prstGeom prst="rect">
              <a:avLst/>
            </a:prstGeom>
          </p:spPr>
        </p:pic>
        <p:sp>
          <p:nvSpPr>
            <p:cNvPr id="19" name="Rectangle 18">
              <a:extLst>
                <a:ext uri="{FF2B5EF4-FFF2-40B4-BE49-F238E27FC236}">
                  <a16:creationId xmlns:a16="http://schemas.microsoft.com/office/drawing/2014/main" id="{E7259DE0-216A-D580-8C60-EF04BB3E9EEE}"/>
                </a:ext>
              </a:extLst>
            </p:cNvPr>
            <p:cNvSpPr/>
            <p:nvPr/>
          </p:nvSpPr>
          <p:spPr>
            <a:xfrm>
              <a:off x="8609855" y="2595066"/>
              <a:ext cx="2562687" cy="197879"/>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0" name="Group 19">
              <a:extLst>
                <a:ext uri="{FF2B5EF4-FFF2-40B4-BE49-F238E27FC236}">
                  <a16:creationId xmlns:a16="http://schemas.microsoft.com/office/drawing/2014/main" id="{CE4D1E98-9494-AFB4-DF86-D1AF45239B98}"/>
                </a:ext>
              </a:extLst>
            </p:cNvPr>
            <p:cNvGrpSpPr/>
            <p:nvPr/>
          </p:nvGrpSpPr>
          <p:grpSpPr>
            <a:xfrm>
              <a:off x="11120642" y="2355937"/>
              <a:ext cx="314510" cy="400110"/>
              <a:chOff x="3246732" y="4356196"/>
              <a:chExt cx="314510" cy="400110"/>
            </a:xfrm>
          </p:grpSpPr>
          <p:sp>
            <p:nvSpPr>
              <p:cNvPr id="21" name="Teardrop 20">
                <a:extLst>
                  <a:ext uri="{FF2B5EF4-FFF2-40B4-BE49-F238E27FC236}">
                    <a16:creationId xmlns:a16="http://schemas.microsoft.com/office/drawing/2014/main" id="{C7463289-41C1-CF87-250E-27CA9AA39C2B}"/>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22" name="TextBox 21">
                <a:extLst>
                  <a:ext uri="{FF2B5EF4-FFF2-40B4-BE49-F238E27FC236}">
                    <a16:creationId xmlns:a16="http://schemas.microsoft.com/office/drawing/2014/main" id="{C1A1A04C-8F07-857C-9AD8-8C7A6833D86C}"/>
                  </a:ext>
                </a:extLst>
              </p:cNvPr>
              <p:cNvSpPr txBox="1"/>
              <p:nvPr/>
            </p:nvSpPr>
            <p:spPr>
              <a:xfrm>
                <a:off x="3246732" y="4356196"/>
                <a:ext cx="314510" cy="400110"/>
              </a:xfrm>
              <a:prstGeom prst="rect">
                <a:avLst/>
              </a:prstGeom>
              <a:noFill/>
            </p:spPr>
            <p:txBody>
              <a:bodyPr wrap="none" rtlCol="0">
                <a:spAutoFit/>
              </a:bodyPr>
              <a:lstStyle/>
              <a:p>
                <a:r>
                  <a:rPr lang="en-DE" sz="2000" b="1"/>
                  <a:t>3</a:t>
                </a:r>
              </a:p>
            </p:txBody>
          </p:sp>
        </p:grpSp>
        <p:pic>
          <p:nvPicPr>
            <p:cNvPr id="25" name="Picture 24">
              <a:extLst>
                <a:ext uri="{FF2B5EF4-FFF2-40B4-BE49-F238E27FC236}">
                  <a16:creationId xmlns:a16="http://schemas.microsoft.com/office/drawing/2014/main" id="{006450C5-6111-9E62-8FF3-307669F844DE}"/>
                </a:ext>
              </a:extLst>
            </p:cNvPr>
            <p:cNvPicPr>
              <a:picLocks noChangeAspect="1"/>
            </p:cNvPicPr>
            <p:nvPr/>
          </p:nvPicPr>
          <p:blipFill>
            <a:blip r:embed="rId7"/>
            <a:stretch>
              <a:fillRect/>
            </a:stretch>
          </p:blipFill>
          <p:spPr>
            <a:xfrm>
              <a:off x="8507526" y="1229593"/>
              <a:ext cx="2081484" cy="603630"/>
            </a:xfrm>
            <a:prstGeom prst="rect">
              <a:avLst/>
            </a:prstGeom>
          </p:spPr>
        </p:pic>
        <p:sp>
          <p:nvSpPr>
            <p:cNvPr id="26" name="Rectangle 25">
              <a:extLst>
                <a:ext uri="{FF2B5EF4-FFF2-40B4-BE49-F238E27FC236}">
                  <a16:creationId xmlns:a16="http://schemas.microsoft.com/office/drawing/2014/main" id="{9F170A3B-5309-2B4E-118A-1F18DE94C7EA}"/>
                </a:ext>
              </a:extLst>
            </p:cNvPr>
            <p:cNvSpPr/>
            <p:nvPr/>
          </p:nvSpPr>
          <p:spPr>
            <a:xfrm>
              <a:off x="8507526" y="1368858"/>
              <a:ext cx="2081484" cy="144015"/>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8" name="Group 27">
              <a:extLst>
                <a:ext uri="{FF2B5EF4-FFF2-40B4-BE49-F238E27FC236}">
                  <a16:creationId xmlns:a16="http://schemas.microsoft.com/office/drawing/2014/main" id="{53D6F24C-DDF0-244E-F31B-7BFA0DBF60E4}"/>
                </a:ext>
              </a:extLst>
            </p:cNvPr>
            <p:cNvGrpSpPr/>
            <p:nvPr/>
          </p:nvGrpSpPr>
          <p:grpSpPr>
            <a:xfrm>
              <a:off x="10545449" y="1040755"/>
              <a:ext cx="314510" cy="400110"/>
              <a:chOff x="3246732" y="4356196"/>
              <a:chExt cx="314510" cy="400110"/>
            </a:xfrm>
          </p:grpSpPr>
          <p:sp>
            <p:nvSpPr>
              <p:cNvPr id="29" name="Teardrop 28">
                <a:extLst>
                  <a:ext uri="{FF2B5EF4-FFF2-40B4-BE49-F238E27FC236}">
                    <a16:creationId xmlns:a16="http://schemas.microsoft.com/office/drawing/2014/main" id="{EA1CD8BB-6E35-2F05-6D27-329630804E06}"/>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30" name="TextBox 29">
                <a:extLst>
                  <a:ext uri="{FF2B5EF4-FFF2-40B4-BE49-F238E27FC236}">
                    <a16:creationId xmlns:a16="http://schemas.microsoft.com/office/drawing/2014/main" id="{13C0D28A-6ADD-8123-0160-6FAE7081DF20}"/>
                  </a:ext>
                </a:extLst>
              </p:cNvPr>
              <p:cNvSpPr txBox="1"/>
              <p:nvPr/>
            </p:nvSpPr>
            <p:spPr>
              <a:xfrm>
                <a:off x="3246732" y="4356196"/>
                <a:ext cx="314510" cy="400110"/>
              </a:xfrm>
              <a:prstGeom prst="rect">
                <a:avLst/>
              </a:prstGeom>
              <a:noFill/>
            </p:spPr>
            <p:txBody>
              <a:bodyPr wrap="none" rtlCol="0">
                <a:spAutoFit/>
              </a:bodyPr>
              <a:lstStyle/>
              <a:p>
                <a:r>
                  <a:rPr lang="en-DE" sz="2000" b="1"/>
                  <a:t>2</a:t>
                </a:r>
              </a:p>
            </p:txBody>
          </p:sp>
        </p:grpSp>
      </p:grpSp>
    </p:spTree>
    <p:extLst>
      <p:ext uri="{BB962C8B-B14F-4D97-AF65-F5344CB8AC3E}">
        <p14:creationId xmlns:p14="http://schemas.microsoft.com/office/powerpoint/2010/main" val="41625804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D0DA2-112E-F5D7-D9E1-2DA3D64802A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367D1BB8-9C7C-837A-5057-0FC50C66FE4A}"/>
              </a:ext>
            </a:extLst>
          </p:cNvPr>
          <p:cNvSpPr/>
          <p:nvPr/>
        </p:nvSpPr>
        <p:spPr>
          <a:xfrm>
            <a:off x="839415" y="4346769"/>
            <a:ext cx="10515649" cy="1613421"/>
          </a:xfrm>
          <a:custGeom>
            <a:avLst/>
            <a:gdLst>
              <a:gd name="csX0" fmla="*/ 0 w 10515649"/>
              <a:gd name="csY0" fmla="*/ 0 h 1613421"/>
              <a:gd name="csX1" fmla="*/ 762385 w 10515649"/>
              <a:gd name="csY1" fmla="*/ 0 h 1613421"/>
              <a:gd name="csX2" fmla="*/ 1629926 w 10515649"/>
              <a:gd name="csY2" fmla="*/ 0 h 1613421"/>
              <a:gd name="csX3" fmla="*/ 2181997 w 10515649"/>
              <a:gd name="csY3" fmla="*/ 0 h 1613421"/>
              <a:gd name="csX4" fmla="*/ 2839225 w 10515649"/>
              <a:gd name="csY4" fmla="*/ 0 h 1613421"/>
              <a:gd name="csX5" fmla="*/ 3286140 w 10515649"/>
              <a:gd name="csY5" fmla="*/ 0 h 1613421"/>
              <a:gd name="csX6" fmla="*/ 3733055 w 10515649"/>
              <a:gd name="csY6" fmla="*/ 0 h 1613421"/>
              <a:gd name="csX7" fmla="*/ 4179970 w 10515649"/>
              <a:gd name="csY7" fmla="*/ 0 h 1613421"/>
              <a:gd name="csX8" fmla="*/ 4837199 w 10515649"/>
              <a:gd name="csY8" fmla="*/ 0 h 1613421"/>
              <a:gd name="csX9" fmla="*/ 5178957 w 10515649"/>
              <a:gd name="csY9" fmla="*/ 0 h 1613421"/>
              <a:gd name="csX10" fmla="*/ 6046498 w 10515649"/>
              <a:gd name="csY10" fmla="*/ 0 h 1613421"/>
              <a:gd name="csX11" fmla="*/ 6703726 w 10515649"/>
              <a:gd name="csY11" fmla="*/ 0 h 1613421"/>
              <a:gd name="csX12" fmla="*/ 7571267 w 10515649"/>
              <a:gd name="csY12" fmla="*/ 0 h 1613421"/>
              <a:gd name="csX13" fmla="*/ 8438808 w 10515649"/>
              <a:gd name="csY13" fmla="*/ 0 h 1613421"/>
              <a:gd name="csX14" fmla="*/ 8780567 w 10515649"/>
              <a:gd name="csY14" fmla="*/ 0 h 1613421"/>
              <a:gd name="csX15" fmla="*/ 9227482 w 10515649"/>
              <a:gd name="csY15" fmla="*/ 0 h 1613421"/>
              <a:gd name="csX16" fmla="*/ 9779554 w 10515649"/>
              <a:gd name="csY16" fmla="*/ 0 h 1613421"/>
              <a:gd name="csX17" fmla="*/ 10515649 w 10515649"/>
              <a:gd name="csY17" fmla="*/ 0 h 1613421"/>
              <a:gd name="csX18" fmla="*/ 10515649 w 10515649"/>
              <a:gd name="csY18" fmla="*/ 505539 h 1613421"/>
              <a:gd name="csX19" fmla="*/ 10515649 w 10515649"/>
              <a:gd name="csY19" fmla="*/ 1075614 h 1613421"/>
              <a:gd name="csX20" fmla="*/ 10515649 w 10515649"/>
              <a:gd name="csY20" fmla="*/ 1613421 h 1613421"/>
              <a:gd name="csX21" fmla="*/ 9648108 w 10515649"/>
              <a:gd name="csY21" fmla="*/ 1613421 h 1613421"/>
              <a:gd name="csX22" fmla="*/ 9096036 w 10515649"/>
              <a:gd name="csY22" fmla="*/ 1613421 h 1613421"/>
              <a:gd name="csX23" fmla="*/ 8543965 w 10515649"/>
              <a:gd name="csY23" fmla="*/ 1613421 h 1613421"/>
              <a:gd name="csX24" fmla="*/ 8097050 w 10515649"/>
              <a:gd name="csY24" fmla="*/ 1613421 h 1613421"/>
              <a:gd name="csX25" fmla="*/ 7755291 w 10515649"/>
              <a:gd name="csY25" fmla="*/ 1613421 h 1613421"/>
              <a:gd name="csX26" fmla="*/ 7098063 w 10515649"/>
              <a:gd name="csY26" fmla="*/ 1613421 h 1613421"/>
              <a:gd name="csX27" fmla="*/ 6230522 w 10515649"/>
              <a:gd name="csY27" fmla="*/ 1613421 h 1613421"/>
              <a:gd name="csX28" fmla="*/ 5362981 w 10515649"/>
              <a:gd name="csY28" fmla="*/ 1613421 h 1613421"/>
              <a:gd name="csX29" fmla="*/ 4600596 w 10515649"/>
              <a:gd name="csY29" fmla="*/ 1613421 h 1613421"/>
              <a:gd name="csX30" fmla="*/ 4048525 w 10515649"/>
              <a:gd name="csY30" fmla="*/ 1613421 h 1613421"/>
              <a:gd name="csX31" fmla="*/ 3180984 w 10515649"/>
              <a:gd name="csY31" fmla="*/ 1613421 h 1613421"/>
              <a:gd name="csX32" fmla="*/ 2628912 w 10515649"/>
              <a:gd name="csY32" fmla="*/ 1613421 h 1613421"/>
              <a:gd name="csX33" fmla="*/ 2076841 w 10515649"/>
              <a:gd name="csY33" fmla="*/ 1613421 h 1613421"/>
              <a:gd name="csX34" fmla="*/ 1209300 w 10515649"/>
              <a:gd name="csY34" fmla="*/ 1613421 h 1613421"/>
              <a:gd name="csX35" fmla="*/ 0 w 10515649"/>
              <a:gd name="csY35" fmla="*/ 1613421 h 1613421"/>
              <a:gd name="csX36" fmla="*/ 0 w 10515649"/>
              <a:gd name="csY36" fmla="*/ 1124017 h 1613421"/>
              <a:gd name="csX37" fmla="*/ 0 w 10515649"/>
              <a:gd name="csY37" fmla="*/ 553941 h 1613421"/>
              <a:gd name="csX38" fmla="*/ 0 w 10515649"/>
              <a:gd name="csY38" fmla="*/ 0 h 16134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Lst>
            <a:rect l="l" t="t" r="r" b="b"/>
            <a:pathLst>
              <a:path w="10515649" h="1613421" fill="none" extrusionOk="0">
                <a:moveTo>
                  <a:pt x="0" y="0"/>
                </a:moveTo>
                <a:cubicBezTo>
                  <a:pt x="177379" y="7296"/>
                  <a:pt x="544789" y="22976"/>
                  <a:pt x="762385" y="0"/>
                </a:cubicBezTo>
                <a:cubicBezTo>
                  <a:pt x="979982" y="-22976"/>
                  <a:pt x="1345757" y="-16918"/>
                  <a:pt x="1629926" y="0"/>
                </a:cubicBezTo>
                <a:cubicBezTo>
                  <a:pt x="1914095" y="16918"/>
                  <a:pt x="2048719" y="-12157"/>
                  <a:pt x="2181997" y="0"/>
                </a:cubicBezTo>
                <a:cubicBezTo>
                  <a:pt x="2315275" y="12157"/>
                  <a:pt x="2672831" y="21260"/>
                  <a:pt x="2839225" y="0"/>
                </a:cubicBezTo>
                <a:cubicBezTo>
                  <a:pt x="3005619" y="-21260"/>
                  <a:pt x="3178575" y="10956"/>
                  <a:pt x="3286140" y="0"/>
                </a:cubicBezTo>
                <a:cubicBezTo>
                  <a:pt x="3393705" y="-10956"/>
                  <a:pt x="3518201" y="8138"/>
                  <a:pt x="3733055" y="0"/>
                </a:cubicBezTo>
                <a:cubicBezTo>
                  <a:pt x="3947909" y="-8138"/>
                  <a:pt x="3990489" y="6978"/>
                  <a:pt x="4179970" y="0"/>
                </a:cubicBezTo>
                <a:cubicBezTo>
                  <a:pt x="4369451" y="-6978"/>
                  <a:pt x="4556223" y="-347"/>
                  <a:pt x="4837199" y="0"/>
                </a:cubicBezTo>
                <a:cubicBezTo>
                  <a:pt x="5118175" y="347"/>
                  <a:pt x="5032497" y="-13309"/>
                  <a:pt x="5178957" y="0"/>
                </a:cubicBezTo>
                <a:cubicBezTo>
                  <a:pt x="5325417" y="13309"/>
                  <a:pt x="5750360" y="40136"/>
                  <a:pt x="6046498" y="0"/>
                </a:cubicBezTo>
                <a:cubicBezTo>
                  <a:pt x="6342636" y="-40136"/>
                  <a:pt x="6502819" y="-26772"/>
                  <a:pt x="6703726" y="0"/>
                </a:cubicBezTo>
                <a:cubicBezTo>
                  <a:pt x="6904633" y="26772"/>
                  <a:pt x="7388214" y="-27144"/>
                  <a:pt x="7571267" y="0"/>
                </a:cubicBezTo>
                <a:cubicBezTo>
                  <a:pt x="7754320" y="27144"/>
                  <a:pt x="8221080" y="-43325"/>
                  <a:pt x="8438808" y="0"/>
                </a:cubicBezTo>
                <a:cubicBezTo>
                  <a:pt x="8656536" y="43325"/>
                  <a:pt x="8696242" y="14090"/>
                  <a:pt x="8780567" y="0"/>
                </a:cubicBezTo>
                <a:cubicBezTo>
                  <a:pt x="8864892" y="-14090"/>
                  <a:pt x="9091295" y="-17704"/>
                  <a:pt x="9227482" y="0"/>
                </a:cubicBezTo>
                <a:cubicBezTo>
                  <a:pt x="9363669" y="17704"/>
                  <a:pt x="9560959" y="-9327"/>
                  <a:pt x="9779554" y="0"/>
                </a:cubicBezTo>
                <a:cubicBezTo>
                  <a:pt x="9998149" y="9327"/>
                  <a:pt x="10150003" y="-2284"/>
                  <a:pt x="10515649" y="0"/>
                </a:cubicBezTo>
                <a:cubicBezTo>
                  <a:pt x="10501243" y="136128"/>
                  <a:pt x="10538204" y="343640"/>
                  <a:pt x="10515649" y="505539"/>
                </a:cubicBezTo>
                <a:cubicBezTo>
                  <a:pt x="10493094" y="667438"/>
                  <a:pt x="10526750" y="842249"/>
                  <a:pt x="10515649" y="1075614"/>
                </a:cubicBezTo>
                <a:cubicBezTo>
                  <a:pt x="10504548" y="1308979"/>
                  <a:pt x="10523209" y="1432659"/>
                  <a:pt x="10515649" y="1613421"/>
                </a:cubicBezTo>
                <a:cubicBezTo>
                  <a:pt x="10093306" y="1579183"/>
                  <a:pt x="9835356" y="1638471"/>
                  <a:pt x="9648108" y="1613421"/>
                </a:cubicBezTo>
                <a:cubicBezTo>
                  <a:pt x="9460860" y="1588371"/>
                  <a:pt x="9239986" y="1597999"/>
                  <a:pt x="9096036" y="1613421"/>
                </a:cubicBezTo>
                <a:cubicBezTo>
                  <a:pt x="8952086" y="1628843"/>
                  <a:pt x="8749110" y="1602346"/>
                  <a:pt x="8543965" y="1613421"/>
                </a:cubicBezTo>
                <a:cubicBezTo>
                  <a:pt x="8338820" y="1624496"/>
                  <a:pt x="8252629" y="1599067"/>
                  <a:pt x="8097050" y="1613421"/>
                </a:cubicBezTo>
                <a:cubicBezTo>
                  <a:pt x="7941471" y="1627775"/>
                  <a:pt x="7890081" y="1612884"/>
                  <a:pt x="7755291" y="1613421"/>
                </a:cubicBezTo>
                <a:cubicBezTo>
                  <a:pt x="7620501" y="1613958"/>
                  <a:pt x="7241870" y="1634892"/>
                  <a:pt x="7098063" y="1613421"/>
                </a:cubicBezTo>
                <a:cubicBezTo>
                  <a:pt x="6954256" y="1591950"/>
                  <a:pt x="6537561" y="1608128"/>
                  <a:pt x="6230522" y="1613421"/>
                </a:cubicBezTo>
                <a:cubicBezTo>
                  <a:pt x="5923483" y="1618714"/>
                  <a:pt x="5690957" y="1577939"/>
                  <a:pt x="5362981" y="1613421"/>
                </a:cubicBezTo>
                <a:cubicBezTo>
                  <a:pt x="5035005" y="1648903"/>
                  <a:pt x="4811941" y="1614865"/>
                  <a:pt x="4600596" y="1613421"/>
                </a:cubicBezTo>
                <a:cubicBezTo>
                  <a:pt x="4389252" y="1611977"/>
                  <a:pt x="4174615" y="1601658"/>
                  <a:pt x="4048525" y="1613421"/>
                </a:cubicBezTo>
                <a:cubicBezTo>
                  <a:pt x="3922435" y="1625184"/>
                  <a:pt x="3456029" y="1641761"/>
                  <a:pt x="3180984" y="1613421"/>
                </a:cubicBezTo>
                <a:cubicBezTo>
                  <a:pt x="2905939" y="1585081"/>
                  <a:pt x="2811215" y="1639410"/>
                  <a:pt x="2628912" y="1613421"/>
                </a:cubicBezTo>
                <a:cubicBezTo>
                  <a:pt x="2446609" y="1587432"/>
                  <a:pt x="2256944" y="1611751"/>
                  <a:pt x="2076841" y="1613421"/>
                </a:cubicBezTo>
                <a:cubicBezTo>
                  <a:pt x="1896738" y="1615091"/>
                  <a:pt x="1515202" y="1589310"/>
                  <a:pt x="1209300" y="1613421"/>
                </a:cubicBezTo>
                <a:cubicBezTo>
                  <a:pt x="903398" y="1637532"/>
                  <a:pt x="342788" y="1575641"/>
                  <a:pt x="0" y="1613421"/>
                </a:cubicBezTo>
                <a:cubicBezTo>
                  <a:pt x="-15265" y="1456680"/>
                  <a:pt x="-19276" y="1252084"/>
                  <a:pt x="0" y="1124017"/>
                </a:cubicBezTo>
                <a:cubicBezTo>
                  <a:pt x="19276" y="995950"/>
                  <a:pt x="-1824" y="787680"/>
                  <a:pt x="0" y="553941"/>
                </a:cubicBezTo>
                <a:cubicBezTo>
                  <a:pt x="1824" y="320202"/>
                  <a:pt x="-23926" y="151514"/>
                  <a:pt x="0" y="0"/>
                </a:cubicBezTo>
                <a:close/>
              </a:path>
              <a:path w="10515649" h="1613421" stroke="0" extrusionOk="0">
                <a:moveTo>
                  <a:pt x="0" y="0"/>
                </a:moveTo>
                <a:cubicBezTo>
                  <a:pt x="122804" y="-3237"/>
                  <a:pt x="266720" y="12967"/>
                  <a:pt x="341759" y="0"/>
                </a:cubicBezTo>
                <a:cubicBezTo>
                  <a:pt x="416798" y="-12967"/>
                  <a:pt x="811291" y="-39608"/>
                  <a:pt x="1209300" y="0"/>
                </a:cubicBezTo>
                <a:cubicBezTo>
                  <a:pt x="1607309" y="39608"/>
                  <a:pt x="1579778" y="18067"/>
                  <a:pt x="1761371" y="0"/>
                </a:cubicBezTo>
                <a:cubicBezTo>
                  <a:pt x="1942964" y="-18067"/>
                  <a:pt x="2245893" y="-31914"/>
                  <a:pt x="2523756" y="0"/>
                </a:cubicBezTo>
                <a:cubicBezTo>
                  <a:pt x="2801619" y="31914"/>
                  <a:pt x="2826565" y="-10969"/>
                  <a:pt x="3075827" y="0"/>
                </a:cubicBezTo>
                <a:cubicBezTo>
                  <a:pt x="3325089" y="10969"/>
                  <a:pt x="3571006" y="-35969"/>
                  <a:pt x="3943368" y="0"/>
                </a:cubicBezTo>
                <a:cubicBezTo>
                  <a:pt x="4315730" y="35969"/>
                  <a:pt x="4277541" y="21983"/>
                  <a:pt x="4495440" y="0"/>
                </a:cubicBezTo>
                <a:cubicBezTo>
                  <a:pt x="4713339" y="-21983"/>
                  <a:pt x="5023749" y="-1773"/>
                  <a:pt x="5257825" y="0"/>
                </a:cubicBezTo>
                <a:cubicBezTo>
                  <a:pt x="5491901" y="1773"/>
                  <a:pt x="5705360" y="2717"/>
                  <a:pt x="6020209" y="0"/>
                </a:cubicBezTo>
                <a:cubicBezTo>
                  <a:pt x="6335058" y="-2717"/>
                  <a:pt x="6290159" y="-12909"/>
                  <a:pt x="6361968" y="0"/>
                </a:cubicBezTo>
                <a:cubicBezTo>
                  <a:pt x="6433777" y="12909"/>
                  <a:pt x="6719395" y="-20946"/>
                  <a:pt x="6914039" y="0"/>
                </a:cubicBezTo>
                <a:cubicBezTo>
                  <a:pt x="7108683" y="20946"/>
                  <a:pt x="7311167" y="-31582"/>
                  <a:pt x="7676424" y="0"/>
                </a:cubicBezTo>
                <a:cubicBezTo>
                  <a:pt x="8041682" y="31582"/>
                  <a:pt x="8087255" y="-2125"/>
                  <a:pt x="8228495" y="0"/>
                </a:cubicBezTo>
                <a:cubicBezTo>
                  <a:pt x="8369735" y="2125"/>
                  <a:pt x="8724559" y="-21611"/>
                  <a:pt x="8990880" y="0"/>
                </a:cubicBezTo>
                <a:cubicBezTo>
                  <a:pt x="9257201" y="21611"/>
                  <a:pt x="9239557" y="14905"/>
                  <a:pt x="9332638" y="0"/>
                </a:cubicBezTo>
                <a:cubicBezTo>
                  <a:pt x="9425719" y="-14905"/>
                  <a:pt x="10170289" y="15494"/>
                  <a:pt x="10515649" y="0"/>
                </a:cubicBezTo>
                <a:cubicBezTo>
                  <a:pt x="10530508" y="141825"/>
                  <a:pt x="10537242" y="304065"/>
                  <a:pt x="10515649" y="521673"/>
                </a:cubicBezTo>
                <a:cubicBezTo>
                  <a:pt x="10494056" y="739281"/>
                  <a:pt x="10503686" y="853350"/>
                  <a:pt x="10515649" y="1091748"/>
                </a:cubicBezTo>
                <a:cubicBezTo>
                  <a:pt x="10527612" y="1330147"/>
                  <a:pt x="10506038" y="1439694"/>
                  <a:pt x="10515649" y="1613421"/>
                </a:cubicBezTo>
                <a:cubicBezTo>
                  <a:pt x="10267698" y="1588020"/>
                  <a:pt x="10217418" y="1599566"/>
                  <a:pt x="9963577" y="1613421"/>
                </a:cubicBezTo>
                <a:cubicBezTo>
                  <a:pt x="9709736" y="1627276"/>
                  <a:pt x="9786464" y="1620251"/>
                  <a:pt x="9621819" y="1613421"/>
                </a:cubicBezTo>
                <a:cubicBezTo>
                  <a:pt x="9457174" y="1606591"/>
                  <a:pt x="9257356" y="1625254"/>
                  <a:pt x="8964591" y="1613421"/>
                </a:cubicBezTo>
                <a:cubicBezTo>
                  <a:pt x="8671826" y="1601588"/>
                  <a:pt x="8484400" y="1590726"/>
                  <a:pt x="8307363" y="1613421"/>
                </a:cubicBezTo>
                <a:cubicBezTo>
                  <a:pt x="8130326" y="1636116"/>
                  <a:pt x="7954626" y="1640777"/>
                  <a:pt x="7650135" y="1613421"/>
                </a:cubicBezTo>
                <a:cubicBezTo>
                  <a:pt x="7345644" y="1586065"/>
                  <a:pt x="7446313" y="1616366"/>
                  <a:pt x="7308376" y="1613421"/>
                </a:cubicBezTo>
                <a:cubicBezTo>
                  <a:pt x="7170439" y="1610476"/>
                  <a:pt x="6750579" y="1632426"/>
                  <a:pt x="6545992" y="1613421"/>
                </a:cubicBezTo>
                <a:cubicBezTo>
                  <a:pt x="6341405" y="1594416"/>
                  <a:pt x="6350202" y="1619742"/>
                  <a:pt x="6204233" y="1613421"/>
                </a:cubicBezTo>
                <a:cubicBezTo>
                  <a:pt x="6058264" y="1607100"/>
                  <a:pt x="5923459" y="1633041"/>
                  <a:pt x="5652161" y="1613421"/>
                </a:cubicBezTo>
                <a:cubicBezTo>
                  <a:pt x="5380863" y="1593801"/>
                  <a:pt x="5294105" y="1630025"/>
                  <a:pt x="4994933" y="1613421"/>
                </a:cubicBezTo>
                <a:cubicBezTo>
                  <a:pt x="4695761" y="1596817"/>
                  <a:pt x="4531119" y="1627415"/>
                  <a:pt x="4232549" y="1613421"/>
                </a:cubicBezTo>
                <a:cubicBezTo>
                  <a:pt x="3933979" y="1599427"/>
                  <a:pt x="3720263" y="1623852"/>
                  <a:pt x="3470164" y="1613421"/>
                </a:cubicBezTo>
                <a:cubicBezTo>
                  <a:pt x="3220065" y="1602990"/>
                  <a:pt x="2853205" y="1623259"/>
                  <a:pt x="2602623" y="1613421"/>
                </a:cubicBezTo>
                <a:cubicBezTo>
                  <a:pt x="2352041" y="1603583"/>
                  <a:pt x="2010705" y="1629308"/>
                  <a:pt x="1840239" y="1613421"/>
                </a:cubicBezTo>
                <a:cubicBezTo>
                  <a:pt x="1669773" y="1597534"/>
                  <a:pt x="1457520" y="1616886"/>
                  <a:pt x="1077854" y="1613421"/>
                </a:cubicBezTo>
                <a:cubicBezTo>
                  <a:pt x="698188" y="1609956"/>
                  <a:pt x="732365" y="1633808"/>
                  <a:pt x="630939" y="1613421"/>
                </a:cubicBezTo>
                <a:cubicBezTo>
                  <a:pt x="529514" y="1593034"/>
                  <a:pt x="303422" y="1612394"/>
                  <a:pt x="0" y="1613421"/>
                </a:cubicBezTo>
                <a:cubicBezTo>
                  <a:pt x="-20284" y="1414107"/>
                  <a:pt x="16360" y="1246520"/>
                  <a:pt x="0" y="1107882"/>
                </a:cubicBezTo>
                <a:cubicBezTo>
                  <a:pt x="-16360" y="969244"/>
                  <a:pt x="14786" y="777210"/>
                  <a:pt x="0" y="586210"/>
                </a:cubicBezTo>
                <a:cubicBezTo>
                  <a:pt x="-14786" y="395210"/>
                  <a:pt x="-28316" y="219600"/>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 Notes: </a:t>
            </a:r>
          </a:p>
          <a:p>
            <a:pPr marL="171450" indent="-171450">
              <a:buFont typeface="Arial" panose="020B0604020202020204" pitchFamily="34" charset="0"/>
              <a:buChar char="•"/>
            </a:pPr>
            <a:r>
              <a:rPr lang="en-US" sz="1200" i="1">
                <a:solidFill>
                  <a:schemeClr val="tx1"/>
                </a:solidFill>
              </a:rPr>
              <a:t>Always turn on large deflections for nonlinear contact problems to ensure the solver can handle geometric nonlinearity</a:t>
            </a:r>
            <a:r>
              <a:rPr lang="en-DE" sz="1200" i="1">
                <a:solidFill>
                  <a:schemeClr val="tx1"/>
                </a:solidFill>
              </a:rPr>
              <a:t>. </a:t>
            </a:r>
            <a:r>
              <a:rPr lang="en-US" sz="1200" i="1">
                <a:solidFill>
                  <a:schemeClr val="tx1"/>
                </a:solidFill>
              </a:rPr>
              <a:t>For Coupled Field, Static Structural, and Transient Structural analyses, this property determines whether the solver should take into account large deformation effects such as large deflection, large rotation, and large strain. Set Large Deflection to On if you expect large deflections (as in the case of a long, slender bar under bending) or large strains (as in a metal-forming problem).</a:t>
            </a:r>
            <a:r>
              <a:rPr lang="en-DE" sz="1200" i="1">
                <a:solidFill>
                  <a:schemeClr val="tx1"/>
                </a:solidFill>
              </a:rPr>
              <a:t> See documentation for details: </a:t>
            </a:r>
            <a:r>
              <a:rPr lang="en-US" sz="1200">
                <a:hlinkClick r:id="rId3"/>
              </a:rPr>
              <a:t>16.1.3. Solver Controls</a:t>
            </a:r>
            <a:r>
              <a:rPr lang="en-DE" sz="1200" i="1">
                <a:solidFill>
                  <a:schemeClr val="tx1"/>
                </a:solidFill>
              </a:rPr>
              <a:t> </a:t>
            </a:r>
          </a:p>
          <a:p>
            <a:r>
              <a:rPr lang="en-DE" sz="1200" i="1">
                <a:solidFill>
                  <a:schemeClr val="tx1"/>
                </a:solidFill>
              </a:rPr>
              <a:t>*1 Notes:</a:t>
            </a:r>
          </a:p>
          <a:p>
            <a:pPr marL="171450" indent="-171450">
              <a:buFont typeface="Arial" panose="020B0604020202020204" pitchFamily="34" charset="0"/>
              <a:buChar char="•"/>
            </a:pPr>
            <a:r>
              <a:rPr lang="en-US" sz="1200" i="1">
                <a:solidFill>
                  <a:schemeClr val="tx1"/>
                </a:solidFill>
              </a:rPr>
              <a:t>For models with severe nonlinearities (e.g., high friction, large deformations, or stick-slip), using the unsymmetric Newton-Raphson option can improve convergence. This is particularly helpful when friction coefficients are high or when parts of the model undergo severe distortion.</a:t>
            </a:r>
            <a:endParaRPr lang="en-DE" sz="1200" i="1">
              <a:solidFill>
                <a:schemeClr val="tx1"/>
              </a:solidFill>
            </a:endParaRPr>
          </a:p>
        </p:txBody>
      </p:sp>
      <p:sp>
        <p:nvSpPr>
          <p:cNvPr id="3" name="Title 2">
            <a:extLst>
              <a:ext uri="{FF2B5EF4-FFF2-40B4-BE49-F238E27FC236}">
                <a16:creationId xmlns:a16="http://schemas.microsoft.com/office/drawing/2014/main" id="{3AB2AD77-C369-8642-9E7B-012227A2A5AD}"/>
              </a:ext>
            </a:extLst>
          </p:cNvPr>
          <p:cNvSpPr>
            <a:spLocks noGrp="1"/>
          </p:cNvSpPr>
          <p:nvPr>
            <p:ph type="title"/>
          </p:nvPr>
        </p:nvSpPr>
        <p:spPr/>
        <p:txBody>
          <a:bodyPr/>
          <a:lstStyle/>
          <a:p>
            <a:r>
              <a:rPr lang="en-DE"/>
              <a:t>Ansys Forging Tutorial Case 2 (2/9) – Pre-Process</a:t>
            </a:r>
            <a:endParaRPr lang="en-US"/>
          </a:p>
        </p:txBody>
      </p:sp>
      <p:sp>
        <p:nvSpPr>
          <p:cNvPr id="5" name="Text Placeholder 4">
            <a:extLst>
              <a:ext uri="{FF2B5EF4-FFF2-40B4-BE49-F238E27FC236}">
                <a16:creationId xmlns:a16="http://schemas.microsoft.com/office/drawing/2014/main" id="{E2D6C798-8E4B-8B2E-930B-4FBA3B165099}"/>
              </a:ext>
            </a:extLst>
          </p:cNvPr>
          <p:cNvSpPr>
            <a:spLocks noGrp="1"/>
          </p:cNvSpPr>
          <p:nvPr>
            <p:ph type="body" sz="quarter" idx="13"/>
          </p:nvPr>
        </p:nvSpPr>
        <p:spPr>
          <a:xfrm>
            <a:off x="609600" y="1447800"/>
            <a:ext cx="5257800" cy="2659519"/>
          </a:xfrm>
        </p:spPr>
        <p:txBody>
          <a:bodyPr>
            <a:normAutofit/>
          </a:bodyPr>
          <a:lstStyle/>
          <a:p>
            <a:pPr marL="457200" indent="-457200">
              <a:buFont typeface="+mj-lt"/>
              <a:buAutoNum type="arabicPeriod"/>
            </a:pPr>
            <a:r>
              <a:rPr lang="en-DE" sz="2000"/>
              <a:t>Proceed to the Analysis Settings of the Static Structural analysis system and e</a:t>
            </a:r>
            <a:r>
              <a:rPr lang="en-US" sz="2000" err="1"/>
              <a:t>nable</a:t>
            </a:r>
            <a:r>
              <a:rPr lang="en-US" sz="2000"/>
              <a:t> Large Deflection Setting</a:t>
            </a:r>
            <a:r>
              <a:rPr lang="en-DE" sz="2000"/>
              <a:t>.*</a:t>
            </a:r>
          </a:p>
          <a:p>
            <a:pPr marL="457200" indent="-457200">
              <a:buFont typeface="+mj-lt"/>
              <a:buAutoNum type="arabicPeriod"/>
            </a:pPr>
            <a:r>
              <a:rPr lang="en-DE" sz="2000"/>
              <a:t>Also set the Newton-Raphson Option to unsymmetric. </a:t>
            </a:r>
            <a:r>
              <a:rPr lang="en-US" sz="2000"/>
              <a:t>This property allows you to specify how often the stiffness matrix is updated during the solution process.</a:t>
            </a:r>
            <a:endParaRPr lang="en-DE" sz="2000"/>
          </a:p>
          <a:p>
            <a:pPr marL="690563" lvl="1" indent="-457200"/>
            <a:endParaRPr lang="en-DE" sz="1200"/>
          </a:p>
        </p:txBody>
      </p:sp>
      <p:grpSp>
        <p:nvGrpSpPr>
          <p:cNvPr id="2" name="Group 1">
            <a:extLst>
              <a:ext uri="{FF2B5EF4-FFF2-40B4-BE49-F238E27FC236}">
                <a16:creationId xmlns:a16="http://schemas.microsoft.com/office/drawing/2014/main" id="{35EE097F-133C-29FC-90CF-8135E2FD4FE3}"/>
              </a:ext>
            </a:extLst>
          </p:cNvPr>
          <p:cNvGrpSpPr/>
          <p:nvPr/>
        </p:nvGrpSpPr>
        <p:grpSpPr>
          <a:xfrm>
            <a:off x="6868884" y="1502826"/>
            <a:ext cx="4726439" cy="2497081"/>
            <a:chOff x="6868884" y="1502826"/>
            <a:chExt cx="4726439" cy="2497081"/>
          </a:xfrm>
        </p:grpSpPr>
        <p:pic>
          <p:nvPicPr>
            <p:cNvPr id="4" name="Picture 3">
              <a:extLst>
                <a:ext uri="{FF2B5EF4-FFF2-40B4-BE49-F238E27FC236}">
                  <a16:creationId xmlns:a16="http://schemas.microsoft.com/office/drawing/2014/main" id="{510695AD-DEF9-9FDB-6C54-8F684088F0B2}"/>
                </a:ext>
              </a:extLst>
            </p:cNvPr>
            <p:cNvPicPr>
              <a:picLocks noChangeAspect="1"/>
            </p:cNvPicPr>
            <p:nvPr/>
          </p:nvPicPr>
          <p:blipFill>
            <a:blip r:embed="rId4"/>
            <a:stretch>
              <a:fillRect/>
            </a:stretch>
          </p:blipFill>
          <p:spPr>
            <a:xfrm>
              <a:off x="6868884" y="1502826"/>
              <a:ext cx="2172003" cy="390580"/>
            </a:xfrm>
            <a:prstGeom prst="rect">
              <a:avLst/>
            </a:prstGeom>
          </p:spPr>
        </p:pic>
        <p:sp>
          <p:nvSpPr>
            <p:cNvPr id="14" name="Rectangle 13">
              <a:extLst>
                <a:ext uri="{FF2B5EF4-FFF2-40B4-BE49-F238E27FC236}">
                  <a16:creationId xmlns:a16="http://schemas.microsoft.com/office/drawing/2014/main" id="{269C1F51-8F90-B9DD-C522-530512ECC2DC}"/>
                </a:ext>
              </a:extLst>
            </p:cNvPr>
            <p:cNvSpPr/>
            <p:nvPr/>
          </p:nvSpPr>
          <p:spPr>
            <a:xfrm>
              <a:off x="7406849" y="1683046"/>
              <a:ext cx="1634038" cy="21036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8" name="Teardrop 17">
              <a:extLst>
                <a:ext uri="{FF2B5EF4-FFF2-40B4-BE49-F238E27FC236}">
                  <a16:creationId xmlns:a16="http://schemas.microsoft.com/office/drawing/2014/main" id="{9E727E80-9913-0384-A276-A0378E67824D}"/>
                </a:ext>
              </a:extLst>
            </p:cNvPr>
            <p:cNvSpPr>
              <a:spLocks noChangeAspect="1"/>
            </p:cNvSpPr>
            <p:nvPr/>
          </p:nvSpPr>
          <p:spPr>
            <a:xfrm>
              <a:off x="7148549" y="1820687"/>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pic>
          <p:nvPicPr>
            <p:cNvPr id="10" name="Picture 9">
              <a:extLst>
                <a:ext uri="{FF2B5EF4-FFF2-40B4-BE49-F238E27FC236}">
                  <a16:creationId xmlns:a16="http://schemas.microsoft.com/office/drawing/2014/main" id="{55F0F27F-08CB-47A4-2050-C54C7E1F5521}"/>
                </a:ext>
              </a:extLst>
            </p:cNvPr>
            <p:cNvPicPr>
              <a:picLocks noChangeAspect="1"/>
            </p:cNvPicPr>
            <p:nvPr/>
          </p:nvPicPr>
          <p:blipFill>
            <a:blip r:embed="rId5"/>
            <a:stretch>
              <a:fillRect/>
            </a:stretch>
          </p:blipFill>
          <p:spPr>
            <a:xfrm>
              <a:off x="6868884" y="2132856"/>
              <a:ext cx="2172003" cy="1867051"/>
            </a:xfrm>
            <a:prstGeom prst="rect">
              <a:avLst/>
            </a:prstGeom>
          </p:spPr>
        </p:pic>
        <p:pic>
          <p:nvPicPr>
            <p:cNvPr id="17" name="Picture 16">
              <a:extLst>
                <a:ext uri="{FF2B5EF4-FFF2-40B4-BE49-F238E27FC236}">
                  <a16:creationId xmlns:a16="http://schemas.microsoft.com/office/drawing/2014/main" id="{03C06FA1-C3EB-7711-7F76-68D0EBA220E7}"/>
                </a:ext>
              </a:extLst>
            </p:cNvPr>
            <p:cNvPicPr>
              <a:picLocks noChangeAspect="1"/>
            </p:cNvPicPr>
            <p:nvPr/>
          </p:nvPicPr>
          <p:blipFill>
            <a:blip r:embed="rId6"/>
            <a:stretch>
              <a:fillRect/>
            </a:stretch>
          </p:blipFill>
          <p:spPr>
            <a:xfrm>
              <a:off x="9135320" y="2132856"/>
              <a:ext cx="2172003" cy="1258431"/>
            </a:xfrm>
            <a:prstGeom prst="rect">
              <a:avLst/>
            </a:prstGeom>
          </p:spPr>
        </p:pic>
        <p:sp>
          <p:nvSpPr>
            <p:cNvPr id="16" name="Rectangle 15">
              <a:extLst>
                <a:ext uri="{FF2B5EF4-FFF2-40B4-BE49-F238E27FC236}">
                  <a16:creationId xmlns:a16="http://schemas.microsoft.com/office/drawing/2014/main" id="{3F6A6921-FDF0-C594-3B38-A518710849F1}"/>
                </a:ext>
              </a:extLst>
            </p:cNvPr>
            <p:cNvSpPr/>
            <p:nvPr/>
          </p:nvSpPr>
          <p:spPr>
            <a:xfrm>
              <a:off x="9213063" y="3102143"/>
              <a:ext cx="2150145" cy="14308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Teardrop 10">
              <a:extLst>
                <a:ext uri="{FF2B5EF4-FFF2-40B4-BE49-F238E27FC236}">
                  <a16:creationId xmlns:a16="http://schemas.microsoft.com/office/drawing/2014/main" id="{36B90503-A2D5-7332-1C33-AB59C0D1325A}"/>
                </a:ext>
              </a:extLst>
            </p:cNvPr>
            <p:cNvSpPr>
              <a:spLocks noChangeAspect="1"/>
            </p:cNvSpPr>
            <p:nvPr/>
          </p:nvSpPr>
          <p:spPr>
            <a:xfrm flipH="1">
              <a:off x="11307323" y="3173684"/>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sp>
          <p:nvSpPr>
            <p:cNvPr id="19" name="Rectangle 18">
              <a:extLst>
                <a:ext uri="{FF2B5EF4-FFF2-40B4-BE49-F238E27FC236}">
                  <a16:creationId xmlns:a16="http://schemas.microsoft.com/office/drawing/2014/main" id="{1C413506-556C-1C24-1F6D-A728B1184448}"/>
                </a:ext>
              </a:extLst>
            </p:cNvPr>
            <p:cNvSpPr/>
            <p:nvPr/>
          </p:nvSpPr>
          <p:spPr>
            <a:xfrm>
              <a:off x="6890742" y="3559196"/>
              <a:ext cx="2150145" cy="14308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Teardrop 19">
              <a:extLst>
                <a:ext uri="{FF2B5EF4-FFF2-40B4-BE49-F238E27FC236}">
                  <a16:creationId xmlns:a16="http://schemas.microsoft.com/office/drawing/2014/main" id="{D1D04731-DE46-367B-AFE6-4468544FEF38}"/>
                </a:ext>
              </a:extLst>
            </p:cNvPr>
            <p:cNvSpPr>
              <a:spLocks noChangeAspect="1"/>
            </p:cNvSpPr>
            <p:nvPr/>
          </p:nvSpPr>
          <p:spPr>
            <a:xfrm flipH="1">
              <a:off x="8985002" y="3630737"/>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1</a:t>
              </a:r>
            </a:p>
          </p:txBody>
        </p:sp>
      </p:grpSp>
      <p:sp>
        <p:nvSpPr>
          <p:cNvPr id="6" name="Slide Number Placeholder 1">
            <a:extLst>
              <a:ext uri="{FF2B5EF4-FFF2-40B4-BE49-F238E27FC236}">
                <a16:creationId xmlns:a16="http://schemas.microsoft.com/office/drawing/2014/main" id="{3CB439CE-F93C-466B-8D18-2F419035BC41}"/>
              </a:ext>
            </a:extLst>
          </p:cNvPr>
          <p:cNvSpPr>
            <a:spLocks noGrp="1"/>
          </p:cNvSpPr>
          <p:nvPr>
            <p:ph type="sldNum" sz="quarter" idx="11"/>
          </p:nvPr>
        </p:nvSpPr>
        <p:spPr>
          <a:xfrm>
            <a:off x="11658600" y="6324600"/>
            <a:ext cx="304800" cy="228600"/>
          </a:xfrm>
        </p:spPr>
        <p:txBody>
          <a:bodyPr/>
          <a:lstStyle/>
          <a:p>
            <a:fld id="{F0D23093-2AB0-F74C-B865-1A12A15B650E}" type="slidenum">
              <a:rPr lang="en-US" smtClean="0"/>
              <a:pPr/>
              <a:t>26</a:t>
            </a:fld>
            <a:endParaRPr lang="en-US"/>
          </a:p>
        </p:txBody>
      </p:sp>
    </p:spTree>
    <p:extLst>
      <p:ext uri="{BB962C8B-B14F-4D97-AF65-F5344CB8AC3E}">
        <p14:creationId xmlns:p14="http://schemas.microsoft.com/office/powerpoint/2010/main" val="2705866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C9407-D59D-67CB-CC90-8A4EA3F0A96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7190F6-F745-8499-C2CA-8B4630BED03F}"/>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3" name="Title 2">
            <a:extLst>
              <a:ext uri="{FF2B5EF4-FFF2-40B4-BE49-F238E27FC236}">
                <a16:creationId xmlns:a16="http://schemas.microsoft.com/office/drawing/2014/main" id="{EAD68BBB-98A9-5212-26F0-0923724B67F5}"/>
              </a:ext>
            </a:extLst>
          </p:cNvPr>
          <p:cNvSpPr>
            <a:spLocks noGrp="1"/>
          </p:cNvSpPr>
          <p:nvPr>
            <p:ph type="title"/>
          </p:nvPr>
        </p:nvSpPr>
        <p:spPr/>
        <p:txBody>
          <a:bodyPr/>
          <a:lstStyle/>
          <a:p>
            <a:r>
              <a:rPr lang="en-DE"/>
              <a:t>Ansys Forging Tutorial Case 2 (3/9) – Pre-Process</a:t>
            </a:r>
          </a:p>
        </p:txBody>
      </p:sp>
      <p:sp>
        <p:nvSpPr>
          <p:cNvPr id="4" name="Text Placeholder 3">
            <a:extLst>
              <a:ext uri="{FF2B5EF4-FFF2-40B4-BE49-F238E27FC236}">
                <a16:creationId xmlns:a16="http://schemas.microsoft.com/office/drawing/2014/main" id="{57859A8E-9181-B833-1A45-19218B0A8554}"/>
              </a:ext>
            </a:extLst>
          </p:cNvPr>
          <p:cNvSpPr>
            <a:spLocks noGrp="1"/>
          </p:cNvSpPr>
          <p:nvPr>
            <p:ph type="body" sz="quarter" idx="13"/>
          </p:nvPr>
        </p:nvSpPr>
        <p:spPr>
          <a:xfrm>
            <a:off x="609600" y="1447800"/>
            <a:ext cx="4622304" cy="4572000"/>
          </a:xfrm>
        </p:spPr>
        <p:txBody>
          <a:bodyPr>
            <a:normAutofit fontScale="92500"/>
          </a:bodyPr>
          <a:lstStyle/>
          <a:p>
            <a:pPr marL="457200" indent="-457200">
              <a:buFont typeface="+mj-lt"/>
              <a:buAutoNum type="arabicPeriod"/>
            </a:pPr>
            <a:r>
              <a:rPr lang="en-DE"/>
              <a:t>In order to obtain the pressure distribution on the bottom edge (along the x-axis) of the workpiece insert a construction path in the model and define the end of the x coordinate at 50 mm (referring to the global coordinate system).</a:t>
            </a:r>
          </a:p>
          <a:p>
            <a:pPr marL="457200" indent="-457200">
              <a:buFont typeface="+mj-lt"/>
              <a:buAutoNum type="arabicPeriod"/>
            </a:pPr>
            <a:r>
              <a:rPr lang="en-DE"/>
              <a:t>In the solution section of the project tree duplicate the normal stress solution in y-direction (RMB).</a:t>
            </a:r>
          </a:p>
          <a:p>
            <a:pPr marL="457200" indent="-457200">
              <a:buFont typeface="+mj-lt"/>
              <a:buAutoNum type="arabicPeriod"/>
            </a:pPr>
            <a:r>
              <a:rPr lang="en-DE"/>
              <a:t>Scope the normal stress in y direction to the path and solve the static structural problem.</a:t>
            </a:r>
          </a:p>
        </p:txBody>
      </p:sp>
      <p:grpSp>
        <p:nvGrpSpPr>
          <p:cNvPr id="5" name="Group 4">
            <a:extLst>
              <a:ext uri="{FF2B5EF4-FFF2-40B4-BE49-F238E27FC236}">
                <a16:creationId xmlns:a16="http://schemas.microsoft.com/office/drawing/2014/main" id="{F6DE6EE7-1D28-19E8-397E-D8F5485FB856}"/>
              </a:ext>
            </a:extLst>
          </p:cNvPr>
          <p:cNvGrpSpPr/>
          <p:nvPr/>
        </p:nvGrpSpPr>
        <p:grpSpPr>
          <a:xfrm>
            <a:off x="5520290" y="1240682"/>
            <a:ext cx="6426662" cy="4583529"/>
            <a:chOff x="5520290" y="1240682"/>
            <a:chExt cx="6426662" cy="4583529"/>
          </a:xfrm>
        </p:grpSpPr>
        <p:pic>
          <p:nvPicPr>
            <p:cNvPr id="29" name="Picture 28">
              <a:extLst>
                <a:ext uri="{FF2B5EF4-FFF2-40B4-BE49-F238E27FC236}">
                  <a16:creationId xmlns:a16="http://schemas.microsoft.com/office/drawing/2014/main" id="{ED539EC4-8E60-E0F1-FBFA-510140CEB476}"/>
                </a:ext>
              </a:extLst>
            </p:cNvPr>
            <p:cNvPicPr>
              <a:picLocks noChangeAspect="1"/>
            </p:cNvPicPr>
            <p:nvPr/>
          </p:nvPicPr>
          <p:blipFill>
            <a:blip r:embed="rId3"/>
            <a:stretch>
              <a:fillRect/>
            </a:stretch>
          </p:blipFill>
          <p:spPr>
            <a:xfrm>
              <a:off x="5520290" y="2188212"/>
              <a:ext cx="4306690" cy="1651947"/>
            </a:xfrm>
            <a:prstGeom prst="rect">
              <a:avLst/>
            </a:prstGeom>
          </p:spPr>
        </p:pic>
        <p:pic>
          <p:nvPicPr>
            <p:cNvPr id="12" name="Picture 11">
              <a:extLst>
                <a:ext uri="{FF2B5EF4-FFF2-40B4-BE49-F238E27FC236}">
                  <a16:creationId xmlns:a16="http://schemas.microsoft.com/office/drawing/2014/main" id="{5D2DD490-F802-9E49-1686-9D09C5DDAF69}"/>
                </a:ext>
              </a:extLst>
            </p:cNvPr>
            <p:cNvPicPr>
              <a:picLocks noChangeAspect="1"/>
            </p:cNvPicPr>
            <p:nvPr/>
          </p:nvPicPr>
          <p:blipFill>
            <a:blip r:embed="rId4"/>
            <a:stretch>
              <a:fillRect/>
            </a:stretch>
          </p:blipFill>
          <p:spPr>
            <a:xfrm>
              <a:off x="5520290" y="1240682"/>
              <a:ext cx="5472608" cy="897737"/>
            </a:xfrm>
            <a:prstGeom prst="rect">
              <a:avLst/>
            </a:prstGeom>
          </p:spPr>
        </p:pic>
        <p:sp>
          <p:nvSpPr>
            <p:cNvPr id="6" name="Rectangle 5">
              <a:extLst>
                <a:ext uri="{FF2B5EF4-FFF2-40B4-BE49-F238E27FC236}">
                  <a16:creationId xmlns:a16="http://schemas.microsoft.com/office/drawing/2014/main" id="{81BF633F-DF00-F230-74FC-4DADF3CA511B}"/>
                </a:ext>
              </a:extLst>
            </p:cNvPr>
            <p:cNvSpPr/>
            <p:nvPr/>
          </p:nvSpPr>
          <p:spPr>
            <a:xfrm>
              <a:off x="8170795" y="1880968"/>
              <a:ext cx="2822103" cy="257451"/>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3" name="Group 12">
              <a:extLst>
                <a:ext uri="{FF2B5EF4-FFF2-40B4-BE49-F238E27FC236}">
                  <a16:creationId xmlns:a16="http://schemas.microsoft.com/office/drawing/2014/main" id="{65774AAC-6D09-CB8B-62D6-DFE41BD663C8}"/>
                </a:ext>
              </a:extLst>
            </p:cNvPr>
            <p:cNvGrpSpPr/>
            <p:nvPr/>
          </p:nvGrpSpPr>
          <p:grpSpPr>
            <a:xfrm>
              <a:off x="10911844" y="1609583"/>
              <a:ext cx="314510" cy="400110"/>
              <a:chOff x="3246732" y="4356196"/>
              <a:chExt cx="314510" cy="400110"/>
            </a:xfrm>
          </p:grpSpPr>
          <p:sp>
            <p:nvSpPr>
              <p:cNvPr id="14" name="Teardrop 13">
                <a:extLst>
                  <a:ext uri="{FF2B5EF4-FFF2-40B4-BE49-F238E27FC236}">
                    <a16:creationId xmlns:a16="http://schemas.microsoft.com/office/drawing/2014/main" id="{D6C25716-6AFE-45FE-409F-B682B1CDE9FA}"/>
                  </a:ext>
                </a:extLst>
              </p:cNvPr>
              <p:cNvSpPr>
                <a:spLocks noChangeAspect="1"/>
              </p:cNvSpPr>
              <p:nvPr/>
            </p:nvSpPr>
            <p:spPr>
              <a:xfrm flipH="1" flipV="1">
                <a:off x="3259987" y="441225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endParaRPr lang="en-DE" sz="2000" b="1">
                  <a:solidFill>
                    <a:schemeClr val="tx1"/>
                  </a:solidFill>
                </a:endParaRPr>
              </a:p>
            </p:txBody>
          </p:sp>
          <p:sp>
            <p:nvSpPr>
              <p:cNvPr id="15" name="TextBox 14">
                <a:extLst>
                  <a:ext uri="{FF2B5EF4-FFF2-40B4-BE49-F238E27FC236}">
                    <a16:creationId xmlns:a16="http://schemas.microsoft.com/office/drawing/2014/main" id="{E0D5E068-430F-51E9-5D24-9DC71754867B}"/>
                  </a:ext>
                </a:extLst>
              </p:cNvPr>
              <p:cNvSpPr txBox="1"/>
              <p:nvPr/>
            </p:nvSpPr>
            <p:spPr>
              <a:xfrm>
                <a:off x="3246732" y="4356196"/>
                <a:ext cx="314510" cy="400110"/>
              </a:xfrm>
              <a:prstGeom prst="rect">
                <a:avLst/>
              </a:prstGeom>
              <a:noFill/>
            </p:spPr>
            <p:txBody>
              <a:bodyPr wrap="none" rtlCol="0">
                <a:spAutoFit/>
              </a:bodyPr>
              <a:lstStyle/>
              <a:p>
                <a:r>
                  <a:rPr lang="en-DE" sz="2000" b="1"/>
                  <a:t>1</a:t>
                </a:r>
              </a:p>
            </p:txBody>
          </p:sp>
        </p:grpSp>
        <p:pic>
          <p:nvPicPr>
            <p:cNvPr id="19" name="Picture 18">
              <a:extLst>
                <a:ext uri="{FF2B5EF4-FFF2-40B4-BE49-F238E27FC236}">
                  <a16:creationId xmlns:a16="http://schemas.microsoft.com/office/drawing/2014/main" id="{8FA99E61-4D52-A26F-D7DC-D3F46E4280F6}"/>
                </a:ext>
              </a:extLst>
            </p:cNvPr>
            <p:cNvPicPr>
              <a:picLocks noChangeAspect="1"/>
            </p:cNvPicPr>
            <p:nvPr/>
          </p:nvPicPr>
          <p:blipFill>
            <a:blip r:embed="rId5"/>
            <a:stretch>
              <a:fillRect/>
            </a:stretch>
          </p:blipFill>
          <p:spPr>
            <a:xfrm>
              <a:off x="8260274" y="4041207"/>
              <a:ext cx="3686678" cy="1556186"/>
            </a:xfrm>
            <a:prstGeom prst="rect">
              <a:avLst/>
            </a:prstGeom>
          </p:spPr>
        </p:pic>
        <p:pic>
          <p:nvPicPr>
            <p:cNvPr id="21" name="Picture 20">
              <a:extLst>
                <a:ext uri="{FF2B5EF4-FFF2-40B4-BE49-F238E27FC236}">
                  <a16:creationId xmlns:a16="http://schemas.microsoft.com/office/drawing/2014/main" id="{C399B577-D91F-59AA-109C-FE2EE0BFA8E2}"/>
                </a:ext>
              </a:extLst>
            </p:cNvPr>
            <p:cNvPicPr>
              <a:picLocks noChangeAspect="1"/>
            </p:cNvPicPr>
            <p:nvPr/>
          </p:nvPicPr>
          <p:blipFill>
            <a:blip r:embed="rId6"/>
            <a:stretch>
              <a:fillRect/>
            </a:stretch>
          </p:blipFill>
          <p:spPr>
            <a:xfrm>
              <a:off x="5520290" y="4041207"/>
              <a:ext cx="2613517" cy="1490971"/>
            </a:xfrm>
            <a:prstGeom prst="rect">
              <a:avLst/>
            </a:prstGeom>
          </p:spPr>
        </p:pic>
        <p:sp>
          <p:nvSpPr>
            <p:cNvPr id="7" name="Teardrop 6">
              <a:extLst>
                <a:ext uri="{FF2B5EF4-FFF2-40B4-BE49-F238E27FC236}">
                  <a16:creationId xmlns:a16="http://schemas.microsoft.com/office/drawing/2014/main" id="{6ED5E226-F1DD-297A-4270-39C4A4DD6C86}"/>
                </a:ext>
              </a:extLst>
            </p:cNvPr>
            <p:cNvSpPr>
              <a:spLocks noChangeAspect="1"/>
            </p:cNvSpPr>
            <p:nvPr/>
          </p:nvSpPr>
          <p:spPr>
            <a:xfrm>
              <a:off x="6334021" y="5509655"/>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2</a:t>
              </a:r>
            </a:p>
          </p:txBody>
        </p:sp>
        <p:sp>
          <p:nvSpPr>
            <p:cNvPr id="22" name="Rectangle 21">
              <a:extLst>
                <a:ext uri="{FF2B5EF4-FFF2-40B4-BE49-F238E27FC236}">
                  <a16:creationId xmlns:a16="http://schemas.microsoft.com/office/drawing/2014/main" id="{48A091E2-CC2F-DC05-1055-5A4C8D452532}"/>
                </a:ext>
              </a:extLst>
            </p:cNvPr>
            <p:cNvSpPr/>
            <p:nvPr/>
          </p:nvSpPr>
          <p:spPr>
            <a:xfrm>
              <a:off x="6588262" y="5326364"/>
              <a:ext cx="1495460" cy="23842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7" name="Rectangle 26">
              <a:extLst>
                <a:ext uri="{FF2B5EF4-FFF2-40B4-BE49-F238E27FC236}">
                  <a16:creationId xmlns:a16="http://schemas.microsoft.com/office/drawing/2014/main" id="{D5562E72-2A90-269F-97A8-198471C5D086}"/>
                </a:ext>
              </a:extLst>
            </p:cNvPr>
            <p:cNvSpPr/>
            <p:nvPr/>
          </p:nvSpPr>
          <p:spPr>
            <a:xfrm>
              <a:off x="8283662" y="5192363"/>
              <a:ext cx="3541811" cy="40503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0" name="Teardrop 29">
              <a:extLst>
                <a:ext uri="{FF2B5EF4-FFF2-40B4-BE49-F238E27FC236}">
                  <a16:creationId xmlns:a16="http://schemas.microsoft.com/office/drawing/2014/main" id="{327080E0-12DC-CAB3-BB2A-50F38DFDB32C}"/>
                </a:ext>
              </a:extLst>
            </p:cNvPr>
            <p:cNvSpPr>
              <a:spLocks noChangeAspect="1"/>
            </p:cNvSpPr>
            <p:nvPr/>
          </p:nvSpPr>
          <p:spPr>
            <a:xfrm>
              <a:off x="8077026" y="5536211"/>
              <a:ext cx="288000" cy="288000"/>
            </a:xfrm>
            <a:prstGeom prst="teardrop">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sz="2000" b="1">
                  <a:solidFill>
                    <a:schemeClr val="tx1"/>
                  </a:solidFill>
                </a:rPr>
                <a:t>3</a:t>
              </a:r>
            </a:p>
          </p:txBody>
        </p:sp>
        <p:cxnSp>
          <p:nvCxnSpPr>
            <p:cNvPr id="32" name="Connector: Elbow 31">
              <a:extLst>
                <a:ext uri="{FF2B5EF4-FFF2-40B4-BE49-F238E27FC236}">
                  <a16:creationId xmlns:a16="http://schemas.microsoft.com/office/drawing/2014/main" id="{8DC316B1-CCCA-E038-F514-F582BC4F0D66}"/>
                </a:ext>
              </a:extLst>
            </p:cNvPr>
            <p:cNvCxnSpPr>
              <a:stCxn id="6" idx="3"/>
              <a:endCxn id="29" idx="3"/>
            </p:cNvCxnSpPr>
            <p:nvPr/>
          </p:nvCxnSpPr>
          <p:spPr>
            <a:xfrm flipH="1">
              <a:off x="9826980" y="2009694"/>
              <a:ext cx="1165918" cy="1004492"/>
            </a:xfrm>
            <a:prstGeom prst="bentConnector3">
              <a:avLst>
                <a:gd name="adj1" fmla="val -19607"/>
              </a:avLst>
            </a:prstGeom>
            <a:ln w="15875">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1504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B37A3-EF31-5111-F13B-99B21992A2B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35B54C-1B88-43D3-E0E4-4AF0D5C4CFE9}"/>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3" name="Title 2">
            <a:extLst>
              <a:ext uri="{FF2B5EF4-FFF2-40B4-BE49-F238E27FC236}">
                <a16:creationId xmlns:a16="http://schemas.microsoft.com/office/drawing/2014/main" id="{09037414-1475-9B19-09A9-17644689D0A9}"/>
              </a:ext>
            </a:extLst>
          </p:cNvPr>
          <p:cNvSpPr>
            <a:spLocks noGrp="1"/>
          </p:cNvSpPr>
          <p:nvPr>
            <p:ph type="title"/>
          </p:nvPr>
        </p:nvSpPr>
        <p:spPr/>
        <p:txBody>
          <a:bodyPr/>
          <a:lstStyle/>
          <a:p>
            <a:r>
              <a:rPr lang="en-DE"/>
              <a:t>Ansys Forging Tutorial Case 2 (4/9) – Post-Process</a:t>
            </a:r>
          </a:p>
        </p:txBody>
      </p:sp>
      <p:sp>
        <p:nvSpPr>
          <p:cNvPr id="4" name="Text Placeholder 3">
            <a:extLst>
              <a:ext uri="{FF2B5EF4-FFF2-40B4-BE49-F238E27FC236}">
                <a16:creationId xmlns:a16="http://schemas.microsoft.com/office/drawing/2014/main" id="{3DB3027F-9D14-F1FF-6B21-A3318558CC0D}"/>
              </a:ext>
            </a:extLst>
          </p:cNvPr>
          <p:cNvSpPr>
            <a:spLocks noGrp="1"/>
          </p:cNvSpPr>
          <p:nvPr>
            <p:ph type="body" sz="quarter" idx="13"/>
          </p:nvPr>
        </p:nvSpPr>
        <p:spPr>
          <a:xfrm>
            <a:off x="609600" y="1447800"/>
            <a:ext cx="4622304" cy="4573488"/>
          </a:xfrm>
        </p:spPr>
        <p:txBody>
          <a:bodyPr>
            <a:normAutofit fontScale="85000" lnSpcReduction="10000"/>
          </a:bodyPr>
          <a:lstStyle/>
          <a:p>
            <a:r>
              <a:rPr lang="en-DE"/>
              <a:t>Shown here are the total and directional deformations in x- and y-axis.</a:t>
            </a:r>
          </a:p>
          <a:p>
            <a:r>
              <a:rPr lang="en-DE"/>
              <a:t>If you animate the deformation over time one can observe that the is uniform at the beginning and then transitioning into a zig-zag pattern that initially alternates and then settles into a state in which is caused by a stick-slip behaviour at the contact.</a:t>
            </a:r>
          </a:p>
          <a:p>
            <a:r>
              <a:rPr lang="en-US"/>
              <a:t>Barreling is a three-dimensional effect caused by differential radial flow. Plane strain enforces zero out-of-plane strain, which suppresses the kinematics necessary for classical barreling. Instead, deformation localizes near the die-contact corners due to frictional shear and geometric constraints.</a:t>
            </a:r>
            <a:endParaRPr lang="en-DE"/>
          </a:p>
        </p:txBody>
      </p:sp>
      <p:pic>
        <p:nvPicPr>
          <p:cNvPr id="16" name="Picture 15">
            <a:extLst>
              <a:ext uri="{FF2B5EF4-FFF2-40B4-BE49-F238E27FC236}">
                <a16:creationId xmlns:a16="http://schemas.microsoft.com/office/drawing/2014/main" id="{066798E4-2D73-02C0-0DEC-0059450FB38D}"/>
              </a:ext>
            </a:extLst>
          </p:cNvPr>
          <p:cNvPicPr>
            <a:picLocks noChangeAspect="1"/>
          </p:cNvPicPr>
          <p:nvPr/>
        </p:nvPicPr>
        <p:blipFill>
          <a:blip r:embed="rId3">
            <a:extLst>
              <a:ext uri="{28A0092B-C50C-407E-A947-70E740481C1C}">
                <a14:useLocalDpi xmlns:a14="http://schemas.microsoft.com/office/drawing/2010/main" val="0"/>
              </a:ext>
            </a:extLst>
          </a:blip>
          <a:srcRect r="19343" b="41056"/>
          <a:stretch>
            <a:fillRect/>
          </a:stretch>
        </p:blipFill>
        <p:spPr>
          <a:xfrm>
            <a:off x="5735960" y="836712"/>
            <a:ext cx="6073351" cy="1733620"/>
          </a:xfrm>
          <a:prstGeom prst="rect">
            <a:avLst/>
          </a:prstGeom>
        </p:spPr>
      </p:pic>
      <p:pic>
        <p:nvPicPr>
          <p:cNvPr id="23" name="Picture 22">
            <a:extLst>
              <a:ext uri="{FF2B5EF4-FFF2-40B4-BE49-F238E27FC236}">
                <a16:creationId xmlns:a16="http://schemas.microsoft.com/office/drawing/2014/main" id="{9DA263A7-71D8-B826-EF97-6CABD4A093CB}"/>
              </a:ext>
            </a:extLst>
          </p:cNvPr>
          <p:cNvPicPr>
            <a:picLocks noChangeAspect="1"/>
          </p:cNvPicPr>
          <p:nvPr/>
        </p:nvPicPr>
        <p:blipFill>
          <a:blip r:embed="rId4">
            <a:extLst>
              <a:ext uri="{28A0092B-C50C-407E-A947-70E740481C1C}">
                <a14:useLocalDpi xmlns:a14="http://schemas.microsoft.com/office/drawing/2010/main" val="0"/>
              </a:ext>
            </a:extLst>
          </a:blip>
          <a:srcRect r="19924" b="39500"/>
          <a:stretch>
            <a:fillRect/>
          </a:stretch>
        </p:blipFill>
        <p:spPr>
          <a:xfrm>
            <a:off x="5735959" y="2570332"/>
            <a:ext cx="6073351" cy="1792303"/>
          </a:xfrm>
          <a:prstGeom prst="rect">
            <a:avLst/>
          </a:prstGeom>
        </p:spPr>
      </p:pic>
      <p:pic>
        <p:nvPicPr>
          <p:cNvPr id="25" name="Picture 24">
            <a:extLst>
              <a:ext uri="{FF2B5EF4-FFF2-40B4-BE49-F238E27FC236}">
                <a16:creationId xmlns:a16="http://schemas.microsoft.com/office/drawing/2014/main" id="{C01D8B3C-9890-CA00-369A-B771537865A7}"/>
              </a:ext>
            </a:extLst>
          </p:cNvPr>
          <p:cNvPicPr>
            <a:picLocks noChangeAspect="1"/>
          </p:cNvPicPr>
          <p:nvPr/>
        </p:nvPicPr>
        <p:blipFill>
          <a:blip r:embed="rId5">
            <a:extLst>
              <a:ext uri="{28A0092B-C50C-407E-A947-70E740481C1C}">
                <a14:useLocalDpi xmlns:a14="http://schemas.microsoft.com/office/drawing/2010/main" val="0"/>
              </a:ext>
            </a:extLst>
          </a:blip>
          <a:srcRect r="20608" b="39500"/>
          <a:stretch>
            <a:fillRect/>
          </a:stretch>
        </p:blipFill>
        <p:spPr>
          <a:xfrm>
            <a:off x="5735959" y="4362635"/>
            <a:ext cx="6102204" cy="1816323"/>
          </a:xfrm>
          <a:prstGeom prst="rect">
            <a:avLst/>
          </a:prstGeom>
        </p:spPr>
      </p:pic>
    </p:spTree>
    <p:extLst>
      <p:ext uri="{BB962C8B-B14F-4D97-AF65-F5344CB8AC3E}">
        <p14:creationId xmlns:p14="http://schemas.microsoft.com/office/powerpoint/2010/main" val="2255431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8E7C7-F980-41E6-8EBA-5A827B772FF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558577-D851-DF4E-F719-54556101ED15}"/>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6194178A-2E24-38C1-930F-9C2E37664399}"/>
              </a:ext>
            </a:extLst>
          </p:cNvPr>
          <p:cNvSpPr>
            <a:spLocks noGrp="1"/>
          </p:cNvSpPr>
          <p:nvPr>
            <p:ph type="title"/>
          </p:nvPr>
        </p:nvSpPr>
        <p:spPr/>
        <p:txBody>
          <a:bodyPr/>
          <a:lstStyle/>
          <a:p>
            <a:r>
              <a:rPr lang="en-DE"/>
              <a:t>Ansys Forging Tutorial Case 2 (5/9) – Post-Process</a:t>
            </a:r>
          </a:p>
        </p:txBody>
      </p:sp>
      <p:sp>
        <p:nvSpPr>
          <p:cNvPr id="4" name="Text Placeholder 3">
            <a:extLst>
              <a:ext uri="{FF2B5EF4-FFF2-40B4-BE49-F238E27FC236}">
                <a16:creationId xmlns:a16="http://schemas.microsoft.com/office/drawing/2014/main" id="{F18B9D47-6C81-553A-BEC4-B9827DB1934A}"/>
              </a:ext>
            </a:extLst>
          </p:cNvPr>
          <p:cNvSpPr>
            <a:spLocks noGrp="1"/>
          </p:cNvSpPr>
          <p:nvPr>
            <p:ph type="body" sz="quarter" idx="13"/>
          </p:nvPr>
        </p:nvSpPr>
        <p:spPr>
          <a:xfrm>
            <a:off x="609600" y="1447800"/>
            <a:ext cx="4622304" cy="4572000"/>
          </a:xfrm>
        </p:spPr>
        <p:txBody>
          <a:bodyPr>
            <a:normAutofit/>
          </a:bodyPr>
          <a:lstStyle/>
          <a:p>
            <a:r>
              <a:rPr lang="en-DE"/>
              <a:t>Shown on the right are the normal stresses in y-direction across the workpiece and along the bottom (centreline) edge.</a:t>
            </a:r>
          </a:p>
          <a:p>
            <a:r>
              <a:rPr lang="en-DE"/>
              <a:t>The graph shows a stepped pressure distribution with only minor deviation at x = 0mm and x = 50mm.</a:t>
            </a:r>
          </a:p>
          <a:p>
            <a:endParaRPr lang="en-DE"/>
          </a:p>
        </p:txBody>
      </p:sp>
      <p:pic>
        <p:nvPicPr>
          <p:cNvPr id="6" name="Picture 5">
            <a:extLst>
              <a:ext uri="{FF2B5EF4-FFF2-40B4-BE49-F238E27FC236}">
                <a16:creationId xmlns:a16="http://schemas.microsoft.com/office/drawing/2014/main" id="{CAF6E36C-5085-351C-AC90-0E3C44C1BAF9}"/>
              </a:ext>
            </a:extLst>
          </p:cNvPr>
          <p:cNvPicPr>
            <a:picLocks noChangeAspect="1"/>
          </p:cNvPicPr>
          <p:nvPr/>
        </p:nvPicPr>
        <p:blipFill>
          <a:blip r:embed="rId3">
            <a:extLst>
              <a:ext uri="{28A0092B-C50C-407E-A947-70E740481C1C}">
                <a14:useLocalDpi xmlns:a14="http://schemas.microsoft.com/office/drawing/2010/main" val="0"/>
              </a:ext>
            </a:extLst>
          </a:blip>
          <a:srcRect r="24127" b="40036"/>
          <a:stretch>
            <a:fillRect/>
          </a:stretch>
        </p:blipFill>
        <p:spPr>
          <a:xfrm>
            <a:off x="5588249" y="704590"/>
            <a:ext cx="6007842" cy="1854601"/>
          </a:xfrm>
          <a:prstGeom prst="rect">
            <a:avLst/>
          </a:prstGeom>
        </p:spPr>
      </p:pic>
      <p:pic>
        <p:nvPicPr>
          <p:cNvPr id="8" name="Picture 7">
            <a:extLst>
              <a:ext uri="{FF2B5EF4-FFF2-40B4-BE49-F238E27FC236}">
                <a16:creationId xmlns:a16="http://schemas.microsoft.com/office/drawing/2014/main" id="{37A8D8C6-DBD0-1E17-20B5-0F337ACC4D6B}"/>
              </a:ext>
            </a:extLst>
          </p:cNvPr>
          <p:cNvPicPr>
            <a:picLocks noChangeAspect="1"/>
          </p:cNvPicPr>
          <p:nvPr/>
        </p:nvPicPr>
        <p:blipFill>
          <a:blip r:embed="rId4">
            <a:extLst>
              <a:ext uri="{28A0092B-C50C-407E-A947-70E740481C1C}">
                <a14:useLocalDpi xmlns:a14="http://schemas.microsoft.com/office/drawing/2010/main" val="0"/>
              </a:ext>
            </a:extLst>
          </a:blip>
          <a:srcRect r="24127" b="41639"/>
          <a:stretch>
            <a:fillRect/>
          </a:stretch>
        </p:blipFill>
        <p:spPr>
          <a:xfrm>
            <a:off x="5588249" y="2559191"/>
            <a:ext cx="6007842" cy="1805051"/>
          </a:xfrm>
          <a:prstGeom prst="rect">
            <a:avLst/>
          </a:prstGeom>
        </p:spPr>
      </p:pic>
      <p:pic>
        <p:nvPicPr>
          <p:cNvPr id="10" name="Picture 9">
            <a:extLst>
              <a:ext uri="{FF2B5EF4-FFF2-40B4-BE49-F238E27FC236}">
                <a16:creationId xmlns:a16="http://schemas.microsoft.com/office/drawing/2014/main" id="{54C6C193-A692-3DAA-D213-A5016C24EEEE}"/>
              </a:ext>
            </a:extLst>
          </p:cNvPr>
          <p:cNvPicPr>
            <a:picLocks noChangeAspect="1"/>
          </p:cNvPicPr>
          <p:nvPr/>
        </p:nvPicPr>
        <p:blipFill>
          <a:blip r:embed="rId5"/>
          <a:stretch>
            <a:fillRect/>
          </a:stretch>
        </p:blipFill>
        <p:spPr>
          <a:xfrm>
            <a:off x="6456040" y="4316397"/>
            <a:ext cx="5202560" cy="1858114"/>
          </a:xfrm>
          <a:prstGeom prst="rect">
            <a:avLst/>
          </a:prstGeom>
        </p:spPr>
      </p:pic>
    </p:spTree>
    <p:extLst>
      <p:ext uri="{BB962C8B-B14F-4D97-AF65-F5344CB8AC3E}">
        <p14:creationId xmlns:p14="http://schemas.microsoft.com/office/powerpoint/2010/main" val="441549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w: Right 11">
            <a:extLst>
              <a:ext uri="{FF2B5EF4-FFF2-40B4-BE49-F238E27FC236}">
                <a16:creationId xmlns:a16="http://schemas.microsoft.com/office/drawing/2014/main" id="{8EC5B876-FD1F-DAB1-5300-6936FF57BD10}"/>
              </a:ext>
            </a:extLst>
          </p:cNvPr>
          <p:cNvSpPr/>
          <p:nvPr/>
        </p:nvSpPr>
        <p:spPr>
          <a:xfrm>
            <a:off x="7680176" y="3809988"/>
            <a:ext cx="555768"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 name="Text Placeholder 1">
            <a:extLst>
              <a:ext uri="{FF2B5EF4-FFF2-40B4-BE49-F238E27FC236}">
                <a16:creationId xmlns:a16="http://schemas.microsoft.com/office/drawing/2014/main" id="{4298C850-C555-3C51-3D72-938E90B499AE}"/>
              </a:ext>
            </a:extLst>
          </p:cNvPr>
          <p:cNvSpPr>
            <a:spLocks noGrp="1"/>
          </p:cNvSpPr>
          <p:nvPr>
            <p:ph type="body" sz="quarter" idx="10"/>
          </p:nvPr>
        </p:nvSpPr>
        <p:spPr/>
        <p:txBody>
          <a:bodyPr/>
          <a:lstStyle/>
          <a:p>
            <a:r>
              <a:rPr lang="en-DE"/>
              <a:t>Problem Statement</a:t>
            </a:r>
          </a:p>
        </p:txBody>
      </p:sp>
      <p:sp>
        <p:nvSpPr>
          <p:cNvPr id="3" name="Text Placeholder 2">
            <a:extLst>
              <a:ext uri="{FF2B5EF4-FFF2-40B4-BE49-F238E27FC236}">
                <a16:creationId xmlns:a16="http://schemas.microsoft.com/office/drawing/2014/main" id="{5D568CE1-BF61-21E7-6765-0D1E3CE80564}"/>
              </a:ext>
            </a:extLst>
          </p:cNvPr>
          <p:cNvSpPr>
            <a:spLocks noGrp="1"/>
          </p:cNvSpPr>
          <p:nvPr>
            <p:ph type="body" sz="quarter" idx="12"/>
          </p:nvPr>
        </p:nvSpPr>
        <p:spPr/>
        <p:txBody>
          <a:bodyPr/>
          <a:lstStyle/>
          <a:p>
            <a:r>
              <a:rPr lang="en-US"/>
              <a:t>Plain Strain Forging</a:t>
            </a:r>
            <a:endParaRPr lang="en-DE"/>
          </a:p>
        </p:txBody>
      </p:sp>
      <p:sp>
        <p:nvSpPr>
          <p:cNvPr id="4" name="Slide Number Placeholder 3">
            <a:extLst>
              <a:ext uri="{FF2B5EF4-FFF2-40B4-BE49-F238E27FC236}">
                <a16:creationId xmlns:a16="http://schemas.microsoft.com/office/drawing/2014/main" id="{CF83B996-5560-DC51-1B5C-47076CA3D43C}"/>
              </a:ext>
            </a:extLst>
          </p:cNvPr>
          <p:cNvSpPr>
            <a:spLocks noGrp="1"/>
          </p:cNvSpPr>
          <p:nvPr>
            <p:ph type="sldNum" sz="quarter" idx="13"/>
          </p:nvPr>
        </p:nvSpPr>
        <p:spPr/>
        <p:txBody>
          <a:bodyPr/>
          <a:lstStyle/>
          <a:p>
            <a:fld id="{F0D23093-2AB0-F74C-B865-1A12A15B650E}" type="slidenum">
              <a:rPr lang="en-US" smtClean="0"/>
              <a:pPr/>
              <a:t>3</a:t>
            </a:fld>
            <a:endParaRPr lang="en-US"/>
          </a:p>
        </p:txBody>
      </p:sp>
      <p:pic>
        <p:nvPicPr>
          <p:cNvPr id="5" name="Picture 4">
            <a:extLst>
              <a:ext uri="{FF2B5EF4-FFF2-40B4-BE49-F238E27FC236}">
                <a16:creationId xmlns:a16="http://schemas.microsoft.com/office/drawing/2014/main" id="{47CDBAE9-5DCE-3933-02A5-79CCAFBF3CF7}"/>
              </a:ext>
            </a:extLst>
          </p:cNvPr>
          <p:cNvPicPr>
            <a:picLocks noChangeAspect="1"/>
          </p:cNvPicPr>
          <p:nvPr/>
        </p:nvPicPr>
        <p:blipFill>
          <a:blip r:embed="rId3"/>
          <a:srcRect r="43921"/>
          <a:stretch>
            <a:fillRect/>
          </a:stretch>
        </p:blipFill>
        <p:spPr>
          <a:xfrm>
            <a:off x="4367808" y="2545463"/>
            <a:ext cx="2808311" cy="3018939"/>
          </a:xfrm>
          <a:prstGeom prst="rect">
            <a:avLst/>
          </a:prstGeom>
        </p:spPr>
      </p:pic>
      <p:grpSp>
        <p:nvGrpSpPr>
          <p:cNvPr id="6" name="Group 5">
            <a:extLst>
              <a:ext uri="{FF2B5EF4-FFF2-40B4-BE49-F238E27FC236}">
                <a16:creationId xmlns:a16="http://schemas.microsoft.com/office/drawing/2014/main" id="{FEB9A59D-1D58-320C-855B-470D26858592}"/>
              </a:ext>
            </a:extLst>
          </p:cNvPr>
          <p:cNvGrpSpPr/>
          <p:nvPr/>
        </p:nvGrpSpPr>
        <p:grpSpPr>
          <a:xfrm>
            <a:off x="8688313" y="2828167"/>
            <a:ext cx="2902024" cy="2453529"/>
            <a:chOff x="4644986" y="2348880"/>
            <a:chExt cx="2902024" cy="2453529"/>
          </a:xfrm>
        </p:grpSpPr>
        <p:pic>
          <p:nvPicPr>
            <p:cNvPr id="7" name="Picture 6">
              <a:extLst>
                <a:ext uri="{FF2B5EF4-FFF2-40B4-BE49-F238E27FC236}">
                  <a16:creationId xmlns:a16="http://schemas.microsoft.com/office/drawing/2014/main" id="{E96B7F48-847E-F4CD-B957-CCCE1A2E98EA}"/>
                </a:ext>
              </a:extLst>
            </p:cNvPr>
            <p:cNvPicPr>
              <a:picLocks noChangeAspect="1"/>
            </p:cNvPicPr>
            <p:nvPr/>
          </p:nvPicPr>
          <p:blipFill>
            <a:blip r:embed="rId4">
              <a:clrChange>
                <a:clrFrom>
                  <a:srgbClr val="ECECEC"/>
                </a:clrFrom>
                <a:clrTo>
                  <a:srgbClr val="ECECEC">
                    <a:alpha val="0"/>
                  </a:srgbClr>
                </a:clrTo>
              </a:clrChange>
              <a:alphaModFix amt="40000"/>
            </a:blip>
            <a:stretch>
              <a:fillRect/>
            </a:stretch>
          </p:blipFill>
          <p:spPr>
            <a:xfrm>
              <a:off x="4644986" y="2348880"/>
              <a:ext cx="2902024" cy="2453529"/>
            </a:xfrm>
            <a:prstGeom prst="rect">
              <a:avLst/>
            </a:prstGeom>
          </p:spPr>
        </p:pic>
        <p:pic>
          <p:nvPicPr>
            <p:cNvPr id="8" name="Picture 7">
              <a:extLst>
                <a:ext uri="{FF2B5EF4-FFF2-40B4-BE49-F238E27FC236}">
                  <a16:creationId xmlns:a16="http://schemas.microsoft.com/office/drawing/2014/main" id="{AD938C9B-F82E-E05E-CE32-B95D25610B2F}"/>
                </a:ext>
              </a:extLst>
            </p:cNvPr>
            <p:cNvPicPr>
              <a:picLocks noChangeAspect="1"/>
            </p:cNvPicPr>
            <p:nvPr/>
          </p:nvPicPr>
          <p:blipFill>
            <a:blip r:embed="rId4">
              <a:clrChange>
                <a:clrFrom>
                  <a:srgbClr val="ECECEC"/>
                </a:clrFrom>
                <a:clrTo>
                  <a:srgbClr val="ECECEC">
                    <a:alpha val="0"/>
                  </a:srgbClr>
                </a:clrTo>
              </a:clrChange>
            </a:blip>
            <a:srcRect l="50000" b="50107"/>
            <a:stretch>
              <a:fillRect/>
            </a:stretch>
          </p:blipFill>
          <p:spPr>
            <a:xfrm>
              <a:off x="6095998" y="2348881"/>
              <a:ext cx="1451012" cy="1224136"/>
            </a:xfrm>
            <a:prstGeom prst="rect">
              <a:avLst/>
            </a:prstGeom>
          </p:spPr>
        </p:pic>
        <p:cxnSp>
          <p:nvCxnSpPr>
            <p:cNvPr id="9" name="Straight Connector 8">
              <a:extLst>
                <a:ext uri="{FF2B5EF4-FFF2-40B4-BE49-F238E27FC236}">
                  <a16:creationId xmlns:a16="http://schemas.microsoft.com/office/drawing/2014/main" id="{27141C5B-9426-C52B-F041-FC46D6BBC4B5}"/>
                </a:ext>
              </a:extLst>
            </p:cNvPr>
            <p:cNvCxnSpPr/>
            <p:nvPr/>
          </p:nvCxnSpPr>
          <p:spPr>
            <a:xfrm>
              <a:off x="6095998" y="2348880"/>
              <a:ext cx="0" cy="2453529"/>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182CA16-E5F1-16E6-6805-EE0C55B9541B}"/>
                </a:ext>
              </a:extLst>
            </p:cNvPr>
            <p:cNvCxnSpPr>
              <a:cxnSpLocks/>
              <a:endCxn id="7" idx="1"/>
            </p:cNvCxnSpPr>
            <p:nvPr/>
          </p:nvCxnSpPr>
          <p:spPr>
            <a:xfrm flipH="1">
              <a:off x="4644986" y="3573017"/>
              <a:ext cx="2902023" cy="2628"/>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1584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A1883-1C11-0BC9-3DDE-C98A7C251381}"/>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A04E0A0A-ACE0-55DA-FE17-BD8A5668A0B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312024" y="1556792"/>
            <a:ext cx="5140511" cy="3196483"/>
          </a:xfrm>
          <a:prstGeom prst="rect">
            <a:avLst/>
          </a:prstGeom>
        </p:spPr>
      </p:pic>
      <p:sp>
        <p:nvSpPr>
          <p:cNvPr id="2" name="Slide Number Placeholder 1">
            <a:extLst>
              <a:ext uri="{FF2B5EF4-FFF2-40B4-BE49-F238E27FC236}">
                <a16:creationId xmlns:a16="http://schemas.microsoft.com/office/drawing/2014/main" id="{B9AB7C49-C175-600C-35B2-2B0AF6D61EB4}"/>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3" name="Title 2">
            <a:extLst>
              <a:ext uri="{FF2B5EF4-FFF2-40B4-BE49-F238E27FC236}">
                <a16:creationId xmlns:a16="http://schemas.microsoft.com/office/drawing/2014/main" id="{0F9D70E4-CC30-624E-C34B-90AEAF95C01D}"/>
              </a:ext>
            </a:extLst>
          </p:cNvPr>
          <p:cNvSpPr>
            <a:spLocks noGrp="1"/>
          </p:cNvSpPr>
          <p:nvPr>
            <p:ph type="title"/>
          </p:nvPr>
        </p:nvSpPr>
        <p:spPr/>
        <p:txBody>
          <a:bodyPr/>
          <a:lstStyle/>
          <a:p>
            <a:r>
              <a:rPr lang="en-DE"/>
              <a:t>Ansys Forging Tutorial Case 2 (6/9) – Post-Process</a:t>
            </a:r>
          </a:p>
        </p:txBody>
      </p:sp>
      <p:sp>
        <p:nvSpPr>
          <p:cNvPr id="4" name="Text Placeholder 3">
            <a:extLst>
              <a:ext uri="{FF2B5EF4-FFF2-40B4-BE49-F238E27FC236}">
                <a16:creationId xmlns:a16="http://schemas.microsoft.com/office/drawing/2014/main" id="{6B9392D2-5083-8043-0A06-BD944C66F59B}"/>
              </a:ext>
            </a:extLst>
          </p:cNvPr>
          <p:cNvSpPr>
            <a:spLocks noGrp="1"/>
          </p:cNvSpPr>
          <p:nvPr>
            <p:ph type="body" sz="quarter" idx="13"/>
          </p:nvPr>
        </p:nvSpPr>
        <p:spPr>
          <a:xfrm>
            <a:off x="609600" y="1447800"/>
            <a:ext cx="4622304" cy="4572000"/>
          </a:xfrm>
        </p:spPr>
        <p:txBody>
          <a:bodyPr>
            <a:normAutofit fontScale="92500" lnSpcReduction="20000"/>
          </a:bodyPr>
          <a:lstStyle/>
          <a:p>
            <a:r>
              <a:rPr lang="en-DE"/>
              <a:t>Shown here are the normal stresses in y-direction across the workpiece and along the bottom (centreline) edge for the frictionless and friction case compared with the analytical results.</a:t>
            </a:r>
          </a:p>
          <a:p>
            <a:r>
              <a:rPr lang="en-DE"/>
              <a:t>The frictionless case shows a perfect match while the frictional case displayed a stepped rather than exponential trendline. However, the values at the symmetry and free edge and the intermediate sample points vary only slightly around the analytical values. A curve fit of the FEA results would yield a close correlation with the hand calculation.</a:t>
            </a:r>
          </a:p>
        </p:txBody>
      </p:sp>
      <p:pic>
        <p:nvPicPr>
          <p:cNvPr id="7" name="Picture 6">
            <a:extLst>
              <a:ext uri="{FF2B5EF4-FFF2-40B4-BE49-F238E27FC236}">
                <a16:creationId xmlns:a16="http://schemas.microsoft.com/office/drawing/2014/main" id="{9B128D65-40CD-B619-381F-37B62BA1F0FF}"/>
              </a:ext>
            </a:extLst>
          </p:cNvPr>
          <p:cNvPicPr>
            <a:picLocks noChangeAspect="1"/>
          </p:cNvPicPr>
          <p:nvPr/>
        </p:nvPicPr>
        <p:blipFill>
          <a:blip r:embed="rId4">
            <a:extLst>
              <a:ext uri="{28A0092B-C50C-407E-A947-70E740481C1C}">
                <a14:useLocalDpi xmlns:a14="http://schemas.microsoft.com/office/drawing/2010/main" val="0"/>
              </a:ext>
            </a:extLst>
          </a:blip>
          <a:srcRect l="14656" t="24378" r="24127" b="41639"/>
          <a:stretch>
            <a:fillRect/>
          </a:stretch>
        </p:blipFill>
        <p:spPr>
          <a:xfrm>
            <a:off x="6788288" y="4635218"/>
            <a:ext cx="4521630" cy="938370"/>
          </a:xfrm>
          <a:prstGeom prst="rect">
            <a:avLst/>
          </a:prstGeom>
        </p:spPr>
      </p:pic>
    </p:spTree>
    <p:extLst>
      <p:ext uri="{BB962C8B-B14F-4D97-AF65-F5344CB8AC3E}">
        <p14:creationId xmlns:p14="http://schemas.microsoft.com/office/powerpoint/2010/main" val="39023364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40876-1FD8-44E9-3E7A-C6E020AC30F1}"/>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E54860F-9977-E107-B100-896B15F6D1C8}"/>
              </a:ext>
            </a:extLst>
          </p:cNvPr>
          <p:cNvSpPr/>
          <p:nvPr/>
        </p:nvSpPr>
        <p:spPr>
          <a:xfrm>
            <a:off x="604956" y="1401974"/>
            <a:ext cx="4482932" cy="1090922"/>
          </a:xfrm>
          <a:prstGeom prst="roundRect">
            <a:avLst/>
          </a:prstGeom>
          <a:solidFill>
            <a:schemeClr val="accent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05ECA72A-1CE5-5CD4-6DE8-2EB83A3FCFA9}"/>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3" name="Title 2">
            <a:extLst>
              <a:ext uri="{FF2B5EF4-FFF2-40B4-BE49-F238E27FC236}">
                <a16:creationId xmlns:a16="http://schemas.microsoft.com/office/drawing/2014/main" id="{689D38C9-37CA-5007-3257-5FA9E4A6539C}"/>
              </a:ext>
            </a:extLst>
          </p:cNvPr>
          <p:cNvSpPr>
            <a:spLocks noGrp="1"/>
          </p:cNvSpPr>
          <p:nvPr>
            <p:ph type="title"/>
          </p:nvPr>
        </p:nvSpPr>
        <p:spPr/>
        <p:txBody>
          <a:bodyPr/>
          <a:lstStyle/>
          <a:p>
            <a:r>
              <a:rPr lang="en-DE"/>
              <a:t>Ansys Forging Tutorial Case 2 (7/9) – Post-Process</a:t>
            </a:r>
          </a:p>
        </p:txBody>
      </p:sp>
      <p:sp>
        <p:nvSpPr>
          <p:cNvPr id="4" name="Text Placeholder 3">
            <a:extLst>
              <a:ext uri="{FF2B5EF4-FFF2-40B4-BE49-F238E27FC236}">
                <a16:creationId xmlns:a16="http://schemas.microsoft.com/office/drawing/2014/main" id="{03DFE6E5-A51A-63AD-76BC-2076CE4924C7}"/>
              </a:ext>
            </a:extLst>
          </p:cNvPr>
          <p:cNvSpPr>
            <a:spLocks noGrp="1"/>
          </p:cNvSpPr>
          <p:nvPr>
            <p:ph type="body" sz="quarter" idx="13"/>
          </p:nvPr>
        </p:nvSpPr>
        <p:spPr>
          <a:xfrm>
            <a:off x="609600" y="1447800"/>
            <a:ext cx="4622304" cy="4572000"/>
          </a:xfrm>
        </p:spPr>
        <p:txBody>
          <a:bodyPr>
            <a:normAutofit/>
          </a:bodyPr>
          <a:lstStyle/>
          <a:p>
            <a:pPr marL="0" indent="0">
              <a:buNone/>
            </a:pPr>
            <a:r>
              <a:rPr lang="en-DE"/>
              <a:t>What causes the differences in the frictional case between the numerical and analytical result?</a:t>
            </a:r>
          </a:p>
          <a:p>
            <a:pPr marL="457200" indent="-457200">
              <a:buFont typeface="+mj-lt"/>
              <a:buAutoNum type="arabicPeriod"/>
            </a:pPr>
            <a:r>
              <a:rPr lang="en-DE" sz="1800" b="1"/>
              <a:t>Assumptions of analytical result</a:t>
            </a:r>
          </a:p>
          <a:p>
            <a:pPr marL="690563" lvl="1" indent="-457200"/>
            <a:r>
              <a:rPr lang="en-US" sz="1500"/>
              <a:t>	Constant thickness h</a:t>
            </a:r>
          </a:p>
          <a:p>
            <a:pPr marL="690563" lvl="1" indent="-457200"/>
            <a:r>
              <a:rPr lang="en-US" sz="1500"/>
              <a:t>	Small deformation</a:t>
            </a:r>
          </a:p>
          <a:p>
            <a:pPr marL="690563" lvl="1" indent="-457200"/>
            <a:r>
              <a:rPr lang="en-US" sz="1500"/>
              <a:t>	Rigid-perfectly plastic material</a:t>
            </a:r>
          </a:p>
          <a:p>
            <a:pPr marL="690563" lvl="1" indent="-457200"/>
            <a:r>
              <a:rPr lang="en-US" sz="1500"/>
              <a:t>	Constant flow stress σ_0</a:t>
            </a:r>
          </a:p>
          <a:p>
            <a:pPr marL="690563" lvl="1" indent="-457200"/>
            <a:r>
              <a:rPr lang="en-US" sz="1500"/>
              <a:t>	Constant friction coefficient</a:t>
            </a:r>
          </a:p>
          <a:p>
            <a:pPr marL="690563" lvl="1" indent="-457200"/>
            <a:r>
              <a:rPr lang="en-US" sz="1500"/>
              <a:t>	No change in contact length</a:t>
            </a:r>
          </a:p>
          <a:p>
            <a:pPr marL="690563" lvl="1" indent="-457200"/>
            <a:r>
              <a:rPr lang="en-US" sz="1500"/>
              <a:t>	No geometry update</a:t>
            </a:r>
          </a:p>
          <a:p>
            <a:pPr marL="690563" lvl="1" indent="-457200"/>
            <a:endParaRPr lang="en-DE"/>
          </a:p>
        </p:txBody>
      </p:sp>
      <p:grpSp>
        <p:nvGrpSpPr>
          <p:cNvPr id="6" name="Group 5">
            <a:extLst>
              <a:ext uri="{FF2B5EF4-FFF2-40B4-BE49-F238E27FC236}">
                <a16:creationId xmlns:a16="http://schemas.microsoft.com/office/drawing/2014/main" id="{DAB6CD53-F2D9-109F-429D-40A221E50553}"/>
              </a:ext>
            </a:extLst>
          </p:cNvPr>
          <p:cNvGrpSpPr/>
          <p:nvPr/>
        </p:nvGrpSpPr>
        <p:grpSpPr>
          <a:xfrm>
            <a:off x="5591944" y="1461707"/>
            <a:ext cx="5836136" cy="4278132"/>
            <a:chOff x="5591944" y="1461707"/>
            <a:chExt cx="5836136" cy="4278132"/>
          </a:xfrm>
        </p:grpSpPr>
        <p:pic>
          <p:nvPicPr>
            <p:cNvPr id="29" name="Picture 28">
              <a:extLst>
                <a:ext uri="{FF2B5EF4-FFF2-40B4-BE49-F238E27FC236}">
                  <a16:creationId xmlns:a16="http://schemas.microsoft.com/office/drawing/2014/main" id="{2A184AA9-FB1F-92B8-211E-FB49D8E5AE9E}"/>
                </a:ext>
              </a:extLst>
            </p:cNvPr>
            <p:cNvPicPr>
              <a:picLocks noChangeAspect="1"/>
            </p:cNvPicPr>
            <p:nvPr/>
          </p:nvPicPr>
          <p:blipFill>
            <a:blip r:embed="rId3"/>
            <a:stretch>
              <a:fillRect/>
            </a:stretch>
          </p:blipFill>
          <p:spPr>
            <a:xfrm>
              <a:off x="8310287" y="1461707"/>
              <a:ext cx="3099833" cy="1773537"/>
            </a:xfrm>
            <a:prstGeom prst="rect">
              <a:avLst/>
            </a:prstGeom>
          </p:spPr>
        </p:pic>
        <p:cxnSp>
          <p:nvCxnSpPr>
            <p:cNvPr id="14" name="Connector: Elbow 13">
              <a:extLst>
                <a:ext uri="{FF2B5EF4-FFF2-40B4-BE49-F238E27FC236}">
                  <a16:creationId xmlns:a16="http://schemas.microsoft.com/office/drawing/2014/main" id="{43D6554A-6B56-D83C-F84D-59173AFA5C70}"/>
                </a:ext>
              </a:extLst>
            </p:cNvPr>
            <p:cNvCxnSpPr>
              <a:cxnSpLocks/>
              <a:stCxn id="12" idx="2"/>
              <a:endCxn id="27" idx="0"/>
            </p:cNvCxnSpPr>
            <p:nvPr/>
          </p:nvCxnSpPr>
          <p:spPr>
            <a:xfrm rot="5400000">
              <a:off x="9181076" y="2564181"/>
              <a:ext cx="341552" cy="1683679"/>
            </a:xfrm>
            <a:prstGeom prst="bentConnector3">
              <a:avLst>
                <a:gd name="adj1" fmla="val 50000"/>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C31F638C-D844-BE33-D204-7AE4A6C3ED71}"/>
                </a:ext>
              </a:extLst>
            </p:cNvPr>
            <p:cNvSpPr/>
            <p:nvPr/>
          </p:nvSpPr>
          <p:spPr>
            <a:xfrm>
              <a:off x="9624390" y="3068724"/>
              <a:ext cx="1138601" cy="16652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27" name="Picture 26">
              <a:extLst>
                <a:ext uri="{FF2B5EF4-FFF2-40B4-BE49-F238E27FC236}">
                  <a16:creationId xmlns:a16="http://schemas.microsoft.com/office/drawing/2014/main" id="{ADE8D261-D116-8458-6967-C32C8DD70668}"/>
                </a:ext>
              </a:extLst>
            </p:cNvPr>
            <p:cNvPicPr>
              <a:picLocks noChangeAspect="1"/>
            </p:cNvPicPr>
            <p:nvPr/>
          </p:nvPicPr>
          <p:blipFill>
            <a:blip r:embed="rId4"/>
            <a:stretch>
              <a:fillRect/>
            </a:stretch>
          </p:blipFill>
          <p:spPr>
            <a:xfrm>
              <a:off x="5591944" y="3576796"/>
              <a:ext cx="5836136" cy="2163043"/>
            </a:xfrm>
            <a:prstGeom prst="rect">
              <a:avLst/>
            </a:prstGeom>
          </p:spPr>
        </p:pic>
      </p:grpSp>
      <p:sp>
        <p:nvSpPr>
          <p:cNvPr id="31" name="Rectangle 30">
            <a:extLst>
              <a:ext uri="{FF2B5EF4-FFF2-40B4-BE49-F238E27FC236}">
                <a16:creationId xmlns:a16="http://schemas.microsoft.com/office/drawing/2014/main" id="{AF300BC7-908E-538D-A86B-7B2241A4CCD0}"/>
              </a:ext>
            </a:extLst>
          </p:cNvPr>
          <p:cNvSpPr/>
          <p:nvPr/>
        </p:nvSpPr>
        <p:spPr>
          <a:xfrm>
            <a:off x="5591943" y="1453108"/>
            <a:ext cx="2592288" cy="1983158"/>
          </a:xfrm>
          <a:custGeom>
            <a:avLst/>
            <a:gdLst>
              <a:gd name="csX0" fmla="*/ 0 w 2592288"/>
              <a:gd name="csY0" fmla="*/ 0 h 1983158"/>
              <a:gd name="csX1" fmla="*/ 622149 w 2592288"/>
              <a:gd name="csY1" fmla="*/ 0 h 1983158"/>
              <a:gd name="csX2" fmla="*/ 1322067 w 2592288"/>
              <a:gd name="csY2" fmla="*/ 0 h 1983158"/>
              <a:gd name="csX3" fmla="*/ 1918293 w 2592288"/>
              <a:gd name="csY3" fmla="*/ 0 h 1983158"/>
              <a:gd name="csX4" fmla="*/ 2592288 w 2592288"/>
              <a:gd name="csY4" fmla="*/ 0 h 1983158"/>
              <a:gd name="csX5" fmla="*/ 2592288 w 2592288"/>
              <a:gd name="csY5" fmla="*/ 621390 h 1983158"/>
              <a:gd name="csX6" fmla="*/ 2592288 w 2592288"/>
              <a:gd name="csY6" fmla="*/ 1282442 h 1983158"/>
              <a:gd name="csX7" fmla="*/ 2592288 w 2592288"/>
              <a:gd name="csY7" fmla="*/ 1983158 h 1983158"/>
              <a:gd name="csX8" fmla="*/ 1944216 w 2592288"/>
              <a:gd name="csY8" fmla="*/ 1983158 h 1983158"/>
              <a:gd name="csX9" fmla="*/ 1244298 w 2592288"/>
              <a:gd name="csY9" fmla="*/ 1983158 h 1983158"/>
              <a:gd name="csX10" fmla="*/ 596226 w 2592288"/>
              <a:gd name="csY10" fmla="*/ 1983158 h 1983158"/>
              <a:gd name="csX11" fmla="*/ 0 w 2592288"/>
              <a:gd name="csY11" fmla="*/ 1983158 h 1983158"/>
              <a:gd name="csX12" fmla="*/ 0 w 2592288"/>
              <a:gd name="csY12" fmla="*/ 1341937 h 1983158"/>
              <a:gd name="csX13" fmla="*/ 0 w 2592288"/>
              <a:gd name="csY13" fmla="*/ 680884 h 1983158"/>
              <a:gd name="csX14" fmla="*/ 0 w 2592288"/>
              <a:gd name="csY14" fmla="*/ 0 h 198315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592288" h="1983158" fill="none" extrusionOk="0">
                <a:moveTo>
                  <a:pt x="0" y="0"/>
                </a:moveTo>
                <a:cubicBezTo>
                  <a:pt x="253577" y="-19505"/>
                  <a:pt x="490667" y="-2412"/>
                  <a:pt x="622149" y="0"/>
                </a:cubicBezTo>
                <a:cubicBezTo>
                  <a:pt x="753631" y="2412"/>
                  <a:pt x="1048307" y="-22685"/>
                  <a:pt x="1322067" y="0"/>
                </a:cubicBezTo>
                <a:cubicBezTo>
                  <a:pt x="1595827" y="22685"/>
                  <a:pt x="1791261" y="-9879"/>
                  <a:pt x="1918293" y="0"/>
                </a:cubicBezTo>
                <a:cubicBezTo>
                  <a:pt x="2045325" y="9879"/>
                  <a:pt x="2370507" y="5826"/>
                  <a:pt x="2592288" y="0"/>
                </a:cubicBezTo>
                <a:cubicBezTo>
                  <a:pt x="2597417" y="299109"/>
                  <a:pt x="2602305" y="444958"/>
                  <a:pt x="2592288" y="621390"/>
                </a:cubicBezTo>
                <a:cubicBezTo>
                  <a:pt x="2582272" y="797822"/>
                  <a:pt x="2562729" y="1054541"/>
                  <a:pt x="2592288" y="1282442"/>
                </a:cubicBezTo>
                <a:cubicBezTo>
                  <a:pt x="2621847" y="1510343"/>
                  <a:pt x="2590425" y="1728038"/>
                  <a:pt x="2592288" y="1983158"/>
                </a:cubicBezTo>
                <a:cubicBezTo>
                  <a:pt x="2333813" y="1985141"/>
                  <a:pt x="2079638" y="1956252"/>
                  <a:pt x="1944216" y="1983158"/>
                </a:cubicBezTo>
                <a:cubicBezTo>
                  <a:pt x="1808794" y="2010064"/>
                  <a:pt x="1474343" y="1951821"/>
                  <a:pt x="1244298" y="1983158"/>
                </a:cubicBezTo>
                <a:cubicBezTo>
                  <a:pt x="1014253" y="2014495"/>
                  <a:pt x="818304" y="1978345"/>
                  <a:pt x="596226" y="1983158"/>
                </a:cubicBezTo>
                <a:cubicBezTo>
                  <a:pt x="374148" y="1987971"/>
                  <a:pt x="188345" y="1970776"/>
                  <a:pt x="0" y="1983158"/>
                </a:cubicBezTo>
                <a:cubicBezTo>
                  <a:pt x="2152" y="1853009"/>
                  <a:pt x="-6408" y="1509418"/>
                  <a:pt x="0" y="1341937"/>
                </a:cubicBezTo>
                <a:cubicBezTo>
                  <a:pt x="6408" y="1174456"/>
                  <a:pt x="-18857" y="956909"/>
                  <a:pt x="0" y="680884"/>
                </a:cubicBezTo>
                <a:cubicBezTo>
                  <a:pt x="18857" y="404859"/>
                  <a:pt x="-9376" y="248517"/>
                  <a:pt x="0" y="0"/>
                </a:cubicBezTo>
                <a:close/>
              </a:path>
              <a:path w="2592288" h="1983158" stroke="0" extrusionOk="0">
                <a:moveTo>
                  <a:pt x="0" y="0"/>
                </a:moveTo>
                <a:cubicBezTo>
                  <a:pt x="256885" y="-19245"/>
                  <a:pt x="362366" y="-20426"/>
                  <a:pt x="570303" y="0"/>
                </a:cubicBezTo>
                <a:cubicBezTo>
                  <a:pt x="778240" y="20426"/>
                  <a:pt x="1096053" y="-20475"/>
                  <a:pt x="1270221" y="0"/>
                </a:cubicBezTo>
                <a:cubicBezTo>
                  <a:pt x="1444389" y="20475"/>
                  <a:pt x="1733326" y="15379"/>
                  <a:pt x="1892370" y="0"/>
                </a:cubicBezTo>
                <a:cubicBezTo>
                  <a:pt x="2051414" y="-15379"/>
                  <a:pt x="2375208" y="211"/>
                  <a:pt x="2592288" y="0"/>
                </a:cubicBezTo>
                <a:cubicBezTo>
                  <a:pt x="2615141" y="317507"/>
                  <a:pt x="2574094" y="481632"/>
                  <a:pt x="2592288" y="641221"/>
                </a:cubicBezTo>
                <a:cubicBezTo>
                  <a:pt x="2610482" y="800810"/>
                  <a:pt x="2566500" y="999348"/>
                  <a:pt x="2592288" y="1341937"/>
                </a:cubicBezTo>
                <a:cubicBezTo>
                  <a:pt x="2618076" y="1684526"/>
                  <a:pt x="2570133" y="1844826"/>
                  <a:pt x="2592288" y="1983158"/>
                </a:cubicBezTo>
                <a:cubicBezTo>
                  <a:pt x="2320241" y="1980770"/>
                  <a:pt x="2146233" y="1991079"/>
                  <a:pt x="1892370" y="1983158"/>
                </a:cubicBezTo>
                <a:cubicBezTo>
                  <a:pt x="1638507" y="1975237"/>
                  <a:pt x="1411044" y="1997155"/>
                  <a:pt x="1244298" y="1983158"/>
                </a:cubicBezTo>
                <a:cubicBezTo>
                  <a:pt x="1077552" y="1969161"/>
                  <a:pt x="861365" y="1953384"/>
                  <a:pt x="570303" y="1983158"/>
                </a:cubicBezTo>
                <a:cubicBezTo>
                  <a:pt x="279242" y="2012932"/>
                  <a:pt x="161769" y="1985898"/>
                  <a:pt x="0" y="1983158"/>
                </a:cubicBezTo>
                <a:cubicBezTo>
                  <a:pt x="23124" y="1766385"/>
                  <a:pt x="-6060" y="1472150"/>
                  <a:pt x="0" y="1341937"/>
                </a:cubicBezTo>
                <a:cubicBezTo>
                  <a:pt x="6060" y="1211724"/>
                  <a:pt x="18022" y="996869"/>
                  <a:pt x="0" y="740379"/>
                </a:cubicBezTo>
                <a:cubicBezTo>
                  <a:pt x="-18022" y="483889"/>
                  <a:pt x="20618" y="186730"/>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Note: </a:t>
            </a:r>
          </a:p>
          <a:p>
            <a:pPr marL="171450" indent="-171450">
              <a:buFont typeface="Arial" panose="020B0604020202020204" pitchFamily="34" charset="0"/>
              <a:buChar char="•"/>
            </a:pPr>
            <a:r>
              <a:rPr lang="en-US" sz="1200" i="1">
                <a:solidFill>
                  <a:schemeClr val="tx1"/>
                </a:solidFill>
              </a:rPr>
              <a:t>At the beginning of deformation, these assumptions are approximately true</a:t>
            </a:r>
            <a:r>
              <a:rPr lang="en-DE" sz="1200" i="1">
                <a:solidFill>
                  <a:schemeClr val="tx1"/>
                </a:solidFill>
              </a:rPr>
              <a:t>.</a:t>
            </a:r>
            <a:endParaRPr lang="en-US" sz="1200" i="1">
              <a:solidFill>
                <a:schemeClr val="tx1"/>
              </a:solidFill>
            </a:endParaRPr>
          </a:p>
          <a:p>
            <a:pPr marL="171450" indent="-171450">
              <a:buFont typeface="Arial" panose="020B0604020202020204" pitchFamily="34" charset="0"/>
              <a:buChar char="•"/>
            </a:pPr>
            <a:r>
              <a:rPr lang="en-DE" sz="1200" i="1">
                <a:solidFill>
                  <a:schemeClr val="tx1"/>
                </a:solidFill>
              </a:rPr>
              <a:t>When changing the display time to a small value (here 1 sec) the</a:t>
            </a:r>
            <a:r>
              <a:rPr lang="en-US" sz="1200" i="1">
                <a:solidFill>
                  <a:schemeClr val="tx1"/>
                </a:solidFill>
              </a:rPr>
              <a:t> FEA matches the exponential shape.</a:t>
            </a:r>
          </a:p>
        </p:txBody>
      </p:sp>
    </p:spTree>
    <p:extLst>
      <p:ext uri="{BB962C8B-B14F-4D97-AF65-F5344CB8AC3E}">
        <p14:creationId xmlns:p14="http://schemas.microsoft.com/office/powerpoint/2010/main" val="2244189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A15E5-1065-6BF8-057F-429013E3EF90}"/>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4D33C2C-F9D6-DBB5-C842-D91CA6FD9BD8}"/>
              </a:ext>
            </a:extLst>
          </p:cNvPr>
          <p:cNvSpPr/>
          <p:nvPr/>
        </p:nvSpPr>
        <p:spPr>
          <a:xfrm>
            <a:off x="604956" y="1401974"/>
            <a:ext cx="4914980" cy="1090922"/>
          </a:xfrm>
          <a:prstGeom prst="roundRect">
            <a:avLst/>
          </a:prstGeom>
          <a:solidFill>
            <a:schemeClr val="accent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5C6198ED-0D35-EDBA-3349-967BE05CF508}"/>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CBDB25D2-B7E0-5313-CD10-AE5B0D4D735C}"/>
              </a:ext>
            </a:extLst>
          </p:cNvPr>
          <p:cNvSpPr>
            <a:spLocks noGrp="1"/>
          </p:cNvSpPr>
          <p:nvPr>
            <p:ph type="title"/>
          </p:nvPr>
        </p:nvSpPr>
        <p:spPr/>
        <p:txBody>
          <a:bodyPr/>
          <a:lstStyle/>
          <a:p>
            <a:r>
              <a:rPr lang="en-DE"/>
              <a:t>Ansys Forging Tutorial Case 2 (8/9) – Post-Process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D2065B2-B387-D105-41D9-AB3C7D0BB5F5}"/>
                  </a:ext>
                </a:extLst>
              </p:cNvPr>
              <p:cNvSpPr>
                <a:spLocks noGrp="1"/>
              </p:cNvSpPr>
              <p:nvPr>
                <p:ph type="body" sz="quarter" idx="13"/>
              </p:nvPr>
            </p:nvSpPr>
            <p:spPr/>
            <p:txBody>
              <a:bodyPr>
                <a:normAutofit/>
              </a:bodyPr>
              <a:lstStyle/>
              <a:p>
                <a:pPr marL="0" indent="0">
                  <a:buNone/>
                </a:pPr>
                <a:r>
                  <a:rPr lang="en-DE"/>
                  <a:t>What causes the differences in the frictional case between the numerical and analytical result?</a:t>
                </a:r>
              </a:p>
              <a:p>
                <a:pPr marL="457200" indent="-457200">
                  <a:buFont typeface="+mj-lt"/>
                  <a:buAutoNum type="arabicPeriod" startAt="2"/>
                </a:pPr>
                <a:r>
                  <a:rPr lang="en-US" sz="1900" b="1"/>
                  <a:t>Changing Geometry (Large Deformation)</a:t>
                </a:r>
              </a:p>
              <a:p>
                <a:pPr lvl="1"/>
                <a:r>
                  <a:rPr lang="en-DE" sz="1500"/>
                  <a:t>In the FEA:</a:t>
                </a:r>
              </a:p>
              <a:p>
                <a:pPr lvl="2"/>
                <a:r>
                  <a:rPr lang="en-DE" sz="1500"/>
                  <a:t>Thickness </a:t>
                </a:r>
                <a14:m>
                  <m:oMath xmlns:m="http://schemas.openxmlformats.org/officeDocument/2006/math">
                    <m:r>
                      <a:rPr lang="en-DE" sz="1500" i="1">
                        <a:latin typeface="Cambria Math" panose="02040503050406030204" pitchFamily="18" charset="0"/>
                      </a:rPr>
                      <m:t>h</m:t>
                    </m:r>
                    <m:r>
                      <a:rPr lang="en-DE" sz="1500" b="0" i="1" smtClean="0">
                        <a:latin typeface="Cambria Math" panose="02040503050406030204" pitchFamily="18" charset="0"/>
                      </a:rPr>
                      <m:t> </m:t>
                    </m:r>
                  </m:oMath>
                </a14:m>
                <a:r>
                  <a:rPr lang="en-DE" sz="1500"/>
                  <a:t>decreases</a:t>
                </a:r>
              </a:p>
              <a:p>
                <a:pPr lvl="2"/>
                <a:r>
                  <a:rPr lang="en-DE" sz="1500"/>
                  <a:t>Contact length changes</a:t>
                </a:r>
              </a:p>
              <a:p>
                <a:pPr lvl="2"/>
                <a:r>
                  <a:rPr lang="en-DE" sz="1500"/>
                  <a:t>Surfaces rotate slightly</a:t>
                </a:r>
              </a:p>
              <a:p>
                <a:pPr lvl="2"/>
                <a:r>
                  <a:rPr lang="en-DE" sz="1500"/>
                  <a:t>Local curvature may develop</a:t>
                </a:r>
              </a:p>
              <a:p>
                <a:pPr lvl="2"/>
                <a:r>
                  <a:rPr lang="en-DE" sz="1500"/>
                  <a:t>But the analytical solution assumes </a:t>
                </a:r>
                <a:r>
                  <a:rPr lang="en-DE" sz="1500" b="1"/>
                  <a:t>constant </a:t>
                </a:r>
                <a14:m>
                  <m:oMath xmlns:m="http://schemas.openxmlformats.org/officeDocument/2006/math">
                    <m:r>
                      <a:rPr lang="en-DE" sz="1500" i="1">
                        <a:latin typeface="Cambria Math" panose="02040503050406030204" pitchFamily="18" charset="0"/>
                      </a:rPr>
                      <m:t>h</m:t>
                    </m:r>
                  </m:oMath>
                </a14:m>
                <a:r>
                  <a:rPr lang="en-DE" sz="1500"/>
                  <a:t>.</a:t>
                </a:r>
              </a:p>
              <a:p>
                <a:pPr lvl="2"/>
                <a:r>
                  <a:rPr lang="en-DE" sz="1500"/>
                  <a:t>Since the exponent contains:</a:t>
                </a:r>
              </a:p>
              <a:p>
                <a:pPr marL="517525" lvl="2" indent="0">
                  <a:buNone/>
                </a:pPr>
                <a14:m>
                  <m:oMathPara xmlns:m="http://schemas.openxmlformats.org/officeDocument/2006/math">
                    <m:oMathParaPr>
                      <m:jc m:val="centerGroup"/>
                    </m:oMathParaPr>
                    <m:oMath xmlns:m="http://schemas.openxmlformats.org/officeDocument/2006/math">
                      <m:f>
                        <m:fPr>
                          <m:ctrlPr>
                            <a:rPr lang="en-DE" sz="1500" i="1">
                              <a:latin typeface="Cambria Math" panose="02040503050406030204" pitchFamily="18" charset="0"/>
                            </a:rPr>
                          </m:ctrlPr>
                        </m:fPr>
                        <m:num>
                          <m:r>
                            <a:rPr lang="en-DE" sz="1500" i="1">
                              <a:latin typeface="Cambria Math" panose="02040503050406030204" pitchFamily="18" charset="0"/>
                            </a:rPr>
                            <m:t>2</m:t>
                          </m:r>
                          <m:r>
                            <a:rPr lang="en-DE" sz="1500" i="1">
                              <a:latin typeface="Cambria Math" panose="02040503050406030204" pitchFamily="18" charset="0"/>
                            </a:rPr>
                            <m:t>𝜇</m:t>
                          </m:r>
                        </m:num>
                        <m:den>
                          <m:r>
                            <a:rPr lang="en-DE" sz="1500" i="1">
                              <a:latin typeface="Cambria Math" panose="02040503050406030204" pitchFamily="18" charset="0"/>
                            </a:rPr>
                            <m:t>h</m:t>
                          </m:r>
                        </m:den>
                      </m:f>
                    </m:oMath>
                  </m:oMathPara>
                </a14:m>
                <a:br>
                  <a:rPr lang="en-DE" sz="1500"/>
                </a:br>
                <a:endParaRPr lang="en-DE" sz="1500"/>
              </a:p>
              <a:p>
                <a:pPr lvl="2"/>
                <a:r>
                  <a:rPr lang="en-DE" sz="1500"/>
                  <a:t>as </a:t>
                </a:r>
                <a14:m>
                  <m:oMath xmlns:m="http://schemas.openxmlformats.org/officeDocument/2006/math">
                    <m:r>
                      <a:rPr lang="en-DE" sz="1500" i="1">
                        <a:latin typeface="Cambria Math" panose="02040503050406030204" pitchFamily="18" charset="0"/>
                      </a:rPr>
                      <m:t>h</m:t>
                    </m:r>
                  </m:oMath>
                </a14:m>
                <a:r>
                  <a:rPr lang="en-DE" sz="1500"/>
                  <a:t> decreases, the pressure gradient steepens non-uniformly.</a:t>
                </a:r>
              </a:p>
              <a:p>
                <a:pPr lvl="2"/>
                <a:r>
                  <a:rPr lang="en-DE" sz="1500"/>
                  <a:t>This destroys the clean exponential form.</a:t>
                </a:r>
              </a:p>
              <a:p>
                <a:pPr marL="690563" lvl="1" indent="-457200"/>
                <a:endParaRPr lang="en-DE"/>
              </a:p>
            </p:txBody>
          </p:sp>
        </mc:Choice>
        <mc:Fallback xmlns="">
          <p:sp>
            <p:nvSpPr>
              <p:cNvPr id="4" name="Text Placeholder 3">
                <a:extLst>
                  <a:ext uri="{FF2B5EF4-FFF2-40B4-BE49-F238E27FC236}">
                    <a16:creationId xmlns:a16="http://schemas.microsoft.com/office/drawing/2014/main" id="{1D2065B2-B387-D105-41D9-AB3C7D0BB5F5}"/>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1738" t="-18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 Placeholder 10">
                <a:extLst>
                  <a:ext uri="{FF2B5EF4-FFF2-40B4-BE49-F238E27FC236}">
                    <a16:creationId xmlns:a16="http://schemas.microsoft.com/office/drawing/2014/main" id="{2DB4AA70-7E78-A9BB-89F6-0CCD724579D3}"/>
                  </a:ext>
                </a:extLst>
              </p:cNvPr>
              <p:cNvSpPr>
                <a:spLocks noGrp="1"/>
              </p:cNvSpPr>
              <p:nvPr>
                <p:ph type="body" sz="quarter" idx="14"/>
              </p:nvPr>
            </p:nvSpPr>
            <p:spPr/>
            <p:txBody>
              <a:bodyPr>
                <a:normAutofit/>
              </a:bodyPr>
              <a:lstStyle/>
              <a:p>
                <a:pPr marL="457200" indent="-457200">
                  <a:buFont typeface="+mj-lt"/>
                  <a:buAutoNum type="arabicPeriod" startAt="3"/>
                </a:pPr>
                <a:r>
                  <a:rPr lang="en-US" sz="1800" b="1"/>
                  <a:t>Strain Hardening </a:t>
                </a:r>
                <a:endParaRPr lang="en-DE" sz="1800" b="1"/>
              </a:p>
              <a:p>
                <a:pPr lvl="1"/>
                <a:r>
                  <a:rPr lang="en-DE" sz="1500"/>
                  <a:t>If your material is elastic-plastic with hardening:</a:t>
                </a:r>
              </a:p>
              <a:p>
                <a:pPr marL="230188" lvl="1" indent="0">
                  <a:buNone/>
                </a:pPr>
                <a14:m>
                  <m:oMathPara xmlns:m="http://schemas.openxmlformats.org/officeDocument/2006/math">
                    <m:oMathParaPr>
                      <m:jc m:val="centerGroup"/>
                    </m:oMathParaPr>
                    <m:oMath xmlns:m="http://schemas.openxmlformats.org/officeDocument/2006/math">
                      <m:sSub>
                        <m:sSubPr>
                          <m:ctrlPr>
                            <a:rPr lang="en-DE" sz="1500" i="1">
                              <a:latin typeface="Cambria Math" panose="02040503050406030204" pitchFamily="18" charset="0"/>
                            </a:rPr>
                          </m:ctrlPr>
                        </m:sSubPr>
                        <m:e>
                          <m:r>
                            <a:rPr lang="en-DE" sz="1500" i="1">
                              <a:latin typeface="Cambria Math" panose="02040503050406030204" pitchFamily="18" charset="0"/>
                            </a:rPr>
                            <m:t>𝜎</m:t>
                          </m:r>
                        </m:e>
                        <m:sub>
                          <m:r>
                            <a:rPr lang="en-DE" sz="1500" i="1">
                              <a:latin typeface="Cambria Math" panose="02040503050406030204" pitchFamily="18" charset="0"/>
                            </a:rPr>
                            <m:t>0</m:t>
                          </m:r>
                        </m:sub>
                      </m:sSub>
                      <m:r>
                        <a:rPr lang="en-DE" sz="1500" i="1">
                          <a:latin typeface="Cambria Math" panose="02040503050406030204" pitchFamily="18" charset="0"/>
                        </a:rPr>
                        <m:t>→</m:t>
                      </m:r>
                      <m:r>
                        <a:rPr lang="en-DE" sz="1500" i="1">
                          <a:latin typeface="Cambria Math" panose="02040503050406030204" pitchFamily="18" charset="0"/>
                        </a:rPr>
                        <m:t>𝜎</m:t>
                      </m:r>
                      <m:r>
                        <a:rPr lang="en-DE" sz="1500" i="1">
                          <a:latin typeface="Cambria Math" panose="02040503050406030204" pitchFamily="18" charset="0"/>
                        </a:rPr>
                        <m:t>(</m:t>
                      </m:r>
                      <m:sSub>
                        <m:sSubPr>
                          <m:ctrlPr>
                            <a:rPr lang="en-DE" sz="1500" i="1">
                              <a:latin typeface="Cambria Math" panose="02040503050406030204" pitchFamily="18" charset="0"/>
                            </a:rPr>
                          </m:ctrlPr>
                        </m:sSubPr>
                        <m:e>
                          <m:r>
                            <a:rPr lang="en-DE" sz="1500" i="1">
                              <a:latin typeface="Cambria Math" panose="02040503050406030204" pitchFamily="18" charset="0"/>
                            </a:rPr>
                            <m:t>𝜀</m:t>
                          </m:r>
                        </m:e>
                        <m:sub>
                          <m:r>
                            <a:rPr lang="en-DE" sz="1500" i="1">
                              <a:latin typeface="Cambria Math" panose="02040503050406030204" pitchFamily="18" charset="0"/>
                            </a:rPr>
                            <m:t>𝑝</m:t>
                          </m:r>
                        </m:sub>
                      </m:sSub>
                      <m:r>
                        <a:rPr lang="en-DE" sz="1500" i="1">
                          <a:latin typeface="Cambria Math" panose="02040503050406030204" pitchFamily="18" charset="0"/>
                        </a:rPr>
                        <m:t>)</m:t>
                      </m:r>
                    </m:oMath>
                  </m:oMathPara>
                </a14:m>
                <a:br>
                  <a:rPr lang="en-DE" sz="1500" i="1"/>
                </a:br>
                <a:endParaRPr lang="en-DE" sz="1500"/>
              </a:p>
              <a:p>
                <a:pPr lvl="1"/>
                <a:r>
                  <a:rPr lang="en-DE" sz="1500"/>
                  <a:t>Now flow stress increases toward the centre (where strain is largest).</a:t>
                </a:r>
              </a:p>
              <a:p>
                <a:pPr lvl="1"/>
                <a:r>
                  <a:rPr lang="en-DE" sz="1500"/>
                  <a:t>So pressure becomes:</a:t>
                </a:r>
              </a:p>
              <a:p>
                <a:pPr marL="230188" lvl="1" indent="0">
                  <a:buNone/>
                </a:pPr>
                <a14:m>
                  <m:oMathPara xmlns:m="http://schemas.openxmlformats.org/officeDocument/2006/math">
                    <m:oMathParaPr>
                      <m:jc m:val="centerGroup"/>
                    </m:oMathParaPr>
                    <m:oMath xmlns:m="http://schemas.openxmlformats.org/officeDocument/2006/math">
                      <m:r>
                        <a:rPr lang="en-DE" sz="1500" i="1">
                          <a:latin typeface="Cambria Math" panose="02040503050406030204" pitchFamily="18" charset="0"/>
                        </a:rPr>
                        <m:t>𝑃</m:t>
                      </m:r>
                      <m:r>
                        <a:rPr lang="en-DE" sz="1500" i="1">
                          <a:latin typeface="Cambria Math" panose="02040503050406030204" pitchFamily="18" charset="0"/>
                        </a:rPr>
                        <m:t>(</m:t>
                      </m:r>
                      <m:r>
                        <a:rPr lang="en-DE" sz="1500" i="1">
                          <a:latin typeface="Cambria Math" panose="02040503050406030204" pitchFamily="18" charset="0"/>
                        </a:rPr>
                        <m:t>𝑥</m:t>
                      </m:r>
                      <m:r>
                        <a:rPr lang="en-DE" sz="1500" i="1">
                          <a:latin typeface="Cambria Math" panose="02040503050406030204" pitchFamily="18" charset="0"/>
                        </a:rPr>
                        <m:t>)∝</m:t>
                      </m:r>
                      <m:r>
                        <a:rPr lang="en-DE" sz="1500" i="1">
                          <a:latin typeface="Cambria Math" panose="02040503050406030204" pitchFamily="18" charset="0"/>
                        </a:rPr>
                        <m:t>𝜎</m:t>
                      </m:r>
                      <m:r>
                        <a:rPr lang="en-DE" sz="1500" i="1">
                          <a:latin typeface="Cambria Math" panose="02040503050406030204" pitchFamily="18" charset="0"/>
                        </a:rPr>
                        <m:t>(</m:t>
                      </m:r>
                      <m:sSub>
                        <m:sSubPr>
                          <m:ctrlPr>
                            <a:rPr lang="en-DE" sz="1500" i="1">
                              <a:latin typeface="Cambria Math" panose="02040503050406030204" pitchFamily="18" charset="0"/>
                            </a:rPr>
                          </m:ctrlPr>
                        </m:sSubPr>
                        <m:e>
                          <m:r>
                            <a:rPr lang="en-DE" sz="1500" i="1">
                              <a:latin typeface="Cambria Math" panose="02040503050406030204" pitchFamily="18" charset="0"/>
                            </a:rPr>
                            <m:t>𝜀</m:t>
                          </m:r>
                        </m:e>
                        <m:sub>
                          <m:r>
                            <a:rPr lang="en-DE" sz="1500" i="1">
                              <a:latin typeface="Cambria Math" panose="02040503050406030204" pitchFamily="18" charset="0"/>
                            </a:rPr>
                            <m:t>𝑝</m:t>
                          </m:r>
                        </m:sub>
                      </m:sSub>
                      <m:r>
                        <a:rPr lang="en-DE" sz="1500" i="1">
                          <a:latin typeface="Cambria Math" panose="02040503050406030204" pitchFamily="18" charset="0"/>
                        </a:rPr>
                        <m:t>(</m:t>
                      </m:r>
                      <m:r>
                        <a:rPr lang="en-DE" sz="1500" i="1">
                          <a:latin typeface="Cambria Math" panose="02040503050406030204" pitchFamily="18" charset="0"/>
                        </a:rPr>
                        <m:t>𝑥</m:t>
                      </m:r>
                      <m:r>
                        <a:rPr lang="en-DE" sz="1500" i="1">
                          <a:latin typeface="Cambria Math" panose="02040503050406030204" pitchFamily="18" charset="0"/>
                        </a:rPr>
                        <m:t>))</m:t>
                      </m:r>
                    </m:oMath>
                  </m:oMathPara>
                </a14:m>
                <a:br>
                  <a:rPr lang="en-DE" sz="1500" i="1"/>
                </a:br>
                <a:endParaRPr lang="en-DE" sz="1500"/>
              </a:p>
              <a:p>
                <a:pPr lvl="1"/>
                <a:r>
                  <a:rPr lang="en-DE" sz="1500"/>
                  <a:t>This makes the pressure profile no longer purely exponential.</a:t>
                </a:r>
              </a:p>
              <a:p>
                <a:pPr lvl="1"/>
                <a:r>
                  <a:rPr lang="en-DE" sz="1500"/>
                  <a:t>Often this produces plateau-like or stepped regions.</a:t>
                </a:r>
                <a:endParaRPr lang="en-DE" sz="1500" b="1"/>
              </a:p>
              <a:p>
                <a:pPr marL="0" indent="0">
                  <a:buNone/>
                </a:pPr>
                <a:endParaRPr lang="en-DE" sz="2200" b="1"/>
              </a:p>
            </p:txBody>
          </p:sp>
        </mc:Choice>
        <mc:Fallback xmlns="">
          <p:sp>
            <p:nvSpPr>
              <p:cNvPr id="11" name="Text Placeholder 10">
                <a:extLst>
                  <a:ext uri="{FF2B5EF4-FFF2-40B4-BE49-F238E27FC236}">
                    <a16:creationId xmlns:a16="http://schemas.microsoft.com/office/drawing/2014/main" id="{2DB4AA70-7E78-A9BB-89F6-0CCD724579D3}"/>
                  </a:ext>
                </a:extLst>
              </p:cNvPr>
              <p:cNvSpPr>
                <a:spLocks noGrp="1" noRot="1" noChangeAspect="1" noMove="1" noResize="1" noEditPoints="1" noAdjustHandles="1" noChangeArrowheads="1" noChangeShapeType="1" noTextEdit="1"/>
              </p:cNvSpPr>
              <p:nvPr>
                <p:ph type="body" sz="quarter" idx="14"/>
              </p:nvPr>
            </p:nvSpPr>
            <p:spPr>
              <a:blipFill>
                <a:blip r:embed="rId4"/>
                <a:stretch>
                  <a:fillRect l="-889" t="-1333"/>
                </a:stretch>
              </a:blipFill>
            </p:spPr>
            <p:txBody>
              <a:bodyPr/>
              <a:lstStyle/>
              <a:p>
                <a:r>
                  <a:rPr lang="en-US">
                    <a:noFill/>
                  </a:rPr>
                  <a:t> </a:t>
                </a:r>
              </a:p>
            </p:txBody>
          </p:sp>
        </mc:Fallback>
      </mc:AlternateContent>
    </p:spTree>
    <p:extLst>
      <p:ext uri="{BB962C8B-B14F-4D97-AF65-F5344CB8AC3E}">
        <p14:creationId xmlns:p14="http://schemas.microsoft.com/office/powerpoint/2010/main" val="1530731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AE17F-F943-8D9F-915F-D49255B3AFF8}"/>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4A23E23F-715C-A60F-3070-975DFD27B534}"/>
              </a:ext>
            </a:extLst>
          </p:cNvPr>
          <p:cNvSpPr/>
          <p:nvPr/>
        </p:nvSpPr>
        <p:spPr>
          <a:xfrm>
            <a:off x="604956" y="1340768"/>
            <a:ext cx="4482932" cy="1090922"/>
          </a:xfrm>
          <a:prstGeom prst="roundRect">
            <a:avLst/>
          </a:prstGeom>
          <a:solidFill>
            <a:schemeClr val="accent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CF765D08-AFAB-05C4-076A-C2BE3A54E033}"/>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2130A0E2-71B0-9BED-9AFD-86D45CF677F4}"/>
              </a:ext>
            </a:extLst>
          </p:cNvPr>
          <p:cNvSpPr>
            <a:spLocks noGrp="1"/>
          </p:cNvSpPr>
          <p:nvPr>
            <p:ph type="title"/>
          </p:nvPr>
        </p:nvSpPr>
        <p:spPr/>
        <p:txBody>
          <a:bodyPr/>
          <a:lstStyle/>
          <a:p>
            <a:r>
              <a:rPr lang="en-DE"/>
              <a:t>Ansys Forging Tutorial Case 2 (9/9) – Post-Process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A627476-D0C0-70C9-B88E-3A47D0241456}"/>
                  </a:ext>
                </a:extLst>
              </p:cNvPr>
              <p:cNvSpPr>
                <a:spLocks noGrp="1"/>
              </p:cNvSpPr>
              <p:nvPr>
                <p:ph type="body" sz="quarter" idx="13"/>
              </p:nvPr>
            </p:nvSpPr>
            <p:spPr>
              <a:xfrm>
                <a:off x="609600" y="1447800"/>
                <a:ext cx="4622304" cy="4572000"/>
              </a:xfrm>
            </p:spPr>
            <p:txBody>
              <a:bodyPr>
                <a:normAutofit lnSpcReduction="10000"/>
              </a:bodyPr>
              <a:lstStyle/>
              <a:p>
                <a:pPr marL="0" indent="0">
                  <a:buNone/>
                </a:pPr>
                <a:r>
                  <a:rPr lang="en-DE"/>
                  <a:t>What causes the differences in the frictional case between the numerical and analytical result?</a:t>
                </a:r>
              </a:p>
              <a:p>
                <a:pPr marL="457200" indent="-457200">
                  <a:buFont typeface="+mj-lt"/>
                  <a:buAutoNum type="arabicPeriod" startAt="4"/>
                </a:pPr>
                <a:r>
                  <a:rPr lang="en-US" sz="1900" b="1"/>
                  <a:t>Transition Between Sticking and Sliding</a:t>
                </a:r>
              </a:p>
              <a:p>
                <a:pPr lvl="1"/>
                <a:r>
                  <a:rPr lang="en-DE" sz="1600"/>
                  <a:t>The analytical solution assumes:</a:t>
                </a:r>
              </a:p>
              <a:p>
                <a:pPr marL="230188" lvl="1" indent="0" algn="ctr">
                  <a:buNone/>
                </a:pPr>
                <a14:m>
                  <m:oMath xmlns:m="http://schemas.openxmlformats.org/officeDocument/2006/math">
                    <m:r>
                      <a:rPr lang="en-DE" sz="1600" i="1">
                        <a:latin typeface="Cambria Math" panose="02040503050406030204" pitchFamily="18" charset="0"/>
                      </a:rPr>
                      <m:t>𝜏</m:t>
                    </m:r>
                    <m:r>
                      <a:rPr lang="en-DE" sz="1600" i="1">
                        <a:latin typeface="Cambria Math" panose="02040503050406030204" pitchFamily="18" charset="0"/>
                      </a:rPr>
                      <m:t>=</m:t>
                    </m:r>
                    <m:r>
                      <a:rPr lang="en-DE" sz="1600" i="1">
                        <a:latin typeface="Cambria Math" panose="02040503050406030204" pitchFamily="18" charset="0"/>
                      </a:rPr>
                      <m:t>𝜇</m:t>
                    </m:r>
                    <m:r>
                      <a:rPr lang="en-DE" sz="1600" i="1">
                        <a:latin typeface="Cambria Math" panose="02040503050406030204" pitchFamily="18" charset="0"/>
                      </a:rPr>
                      <m:t>𝑃</m:t>
                    </m:r>
                  </m:oMath>
                </a14:m>
                <a:r>
                  <a:rPr lang="en-DE" sz="1600" i="1"/>
                  <a:t> </a:t>
                </a:r>
                <a:r>
                  <a:rPr lang="en-DE" sz="1600"/>
                  <a:t>(sliding everywhere)</a:t>
                </a:r>
              </a:p>
              <a:p>
                <a:pPr lvl="1"/>
                <a:r>
                  <a:rPr lang="en-DE" sz="1600"/>
                  <a:t>But in real forming at high compression:</a:t>
                </a:r>
              </a:p>
              <a:p>
                <a:pPr lvl="1"/>
                <a:r>
                  <a:rPr lang="en-DE" sz="1600" err="1"/>
                  <a:t>Center</a:t>
                </a:r>
                <a:r>
                  <a:rPr lang="en-DE" sz="1600"/>
                  <a:t> region may stick</a:t>
                </a:r>
              </a:p>
              <a:p>
                <a:pPr lvl="1"/>
                <a:r>
                  <a:rPr lang="en-DE" sz="1600"/>
                  <a:t>Outer region may slide</a:t>
                </a:r>
              </a:p>
              <a:p>
                <a:pPr lvl="1"/>
                <a:r>
                  <a:rPr lang="en-DE" sz="1600"/>
                  <a:t>So friction law changes locally:</a:t>
                </a:r>
              </a:p>
              <a:p>
                <a:pPr lvl="2"/>
                <a:r>
                  <a:rPr lang="en-DE"/>
                  <a:t>Sliding: </a:t>
                </a:r>
                <a14:m>
                  <m:oMath xmlns:m="http://schemas.openxmlformats.org/officeDocument/2006/math">
                    <m:r>
                      <a:rPr lang="en-DE" i="1">
                        <a:latin typeface="Cambria Math" panose="02040503050406030204" pitchFamily="18" charset="0"/>
                      </a:rPr>
                      <m:t>𝜏</m:t>
                    </m:r>
                    <m:r>
                      <a:rPr lang="en-DE" i="1">
                        <a:latin typeface="Cambria Math" panose="02040503050406030204" pitchFamily="18" charset="0"/>
                      </a:rPr>
                      <m:t>=</m:t>
                    </m:r>
                    <m:r>
                      <a:rPr lang="en-DE" i="1">
                        <a:latin typeface="Cambria Math" panose="02040503050406030204" pitchFamily="18" charset="0"/>
                      </a:rPr>
                      <m:t>𝜇</m:t>
                    </m:r>
                    <m:r>
                      <a:rPr lang="en-DE" i="1">
                        <a:latin typeface="Cambria Math" panose="02040503050406030204" pitchFamily="18" charset="0"/>
                      </a:rPr>
                      <m:t>𝑃</m:t>
                    </m:r>
                  </m:oMath>
                </a14:m>
                <a:endParaRPr lang="en-DE"/>
              </a:p>
              <a:p>
                <a:pPr lvl="2"/>
                <a:r>
                  <a:rPr lang="en-DE"/>
                  <a:t>Sticking: </a:t>
                </a:r>
                <a14:m>
                  <m:oMath xmlns:m="http://schemas.openxmlformats.org/officeDocument/2006/math">
                    <m:r>
                      <a:rPr lang="en-DE" i="1">
                        <a:latin typeface="Cambria Math" panose="02040503050406030204" pitchFamily="18" charset="0"/>
                      </a:rPr>
                      <m:t>𝜏</m:t>
                    </m:r>
                    <m:r>
                      <a:rPr lang="en-DE" i="1">
                        <a:latin typeface="Cambria Math" panose="02040503050406030204" pitchFamily="18" charset="0"/>
                      </a:rPr>
                      <m:t>&lt;</m:t>
                    </m:r>
                    <m:r>
                      <a:rPr lang="en-DE" i="1">
                        <a:latin typeface="Cambria Math" panose="02040503050406030204" pitchFamily="18" charset="0"/>
                      </a:rPr>
                      <m:t>𝜇</m:t>
                    </m:r>
                    <m:r>
                      <a:rPr lang="en-DE" i="1">
                        <a:latin typeface="Cambria Math" panose="02040503050406030204" pitchFamily="18" charset="0"/>
                      </a:rPr>
                      <m:t>𝑃</m:t>
                    </m:r>
                  </m:oMath>
                </a14:m>
                <a:endParaRPr lang="en-DE"/>
              </a:p>
              <a:p>
                <a:pPr lvl="1"/>
                <a:r>
                  <a:rPr lang="en-DE" sz="1600"/>
                  <a:t>This creates </a:t>
                </a:r>
                <a:r>
                  <a:rPr lang="en-DE" sz="1600" b="1"/>
                  <a:t>zones with different governing equations</a:t>
                </a:r>
                <a:r>
                  <a:rPr lang="en-DE" sz="1600"/>
                  <a:t>, giving piecewise behaviour.</a:t>
                </a:r>
              </a:p>
              <a:p>
                <a:pPr lvl="1"/>
                <a:r>
                  <a:rPr lang="en-DE" sz="1600"/>
                  <a:t>This is a physically meaningful reason for stepped pressure.</a:t>
                </a:r>
              </a:p>
              <a:p>
                <a:pPr marL="690563" lvl="1" indent="-457200"/>
                <a:endParaRPr lang="en-DE"/>
              </a:p>
            </p:txBody>
          </p:sp>
        </mc:Choice>
        <mc:Fallback xmlns="">
          <p:sp>
            <p:nvSpPr>
              <p:cNvPr id="4" name="Text Placeholder 3">
                <a:extLst>
                  <a:ext uri="{FF2B5EF4-FFF2-40B4-BE49-F238E27FC236}">
                    <a16:creationId xmlns:a16="http://schemas.microsoft.com/office/drawing/2014/main" id="{5A627476-D0C0-70C9-B88E-3A47D0241456}"/>
                  </a:ext>
                </a:extLst>
              </p:cNvPr>
              <p:cNvSpPr>
                <a:spLocks noGrp="1" noRot="1" noChangeAspect="1" noMove="1" noResize="1" noEditPoints="1" noAdjustHandles="1" noChangeArrowheads="1" noChangeShapeType="1" noTextEdit="1"/>
              </p:cNvSpPr>
              <p:nvPr>
                <p:ph type="body" sz="quarter" idx="13"/>
              </p:nvPr>
            </p:nvSpPr>
            <p:spPr>
              <a:xfrm>
                <a:off x="609600" y="1447800"/>
                <a:ext cx="4622304" cy="4572000"/>
              </a:xfrm>
              <a:blipFill>
                <a:blip r:embed="rId3"/>
                <a:stretch>
                  <a:fillRect l="-1979" t="-2533" r="-132"/>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C6BDA33C-902E-15FE-CCF7-01EB07E7E63F}"/>
              </a:ext>
            </a:extLst>
          </p:cNvPr>
          <p:cNvSpPr/>
          <p:nvPr/>
        </p:nvSpPr>
        <p:spPr>
          <a:xfrm>
            <a:off x="5715719" y="5233568"/>
            <a:ext cx="5685258" cy="970951"/>
          </a:xfrm>
          <a:custGeom>
            <a:avLst/>
            <a:gdLst>
              <a:gd name="csX0" fmla="*/ 0 w 5685258"/>
              <a:gd name="csY0" fmla="*/ 0 h 970951"/>
              <a:gd name="csX1" fmla="*/ 574843 w 5685258"/>
              <a:gd name="csY1" fmla="*/ 0 h 970951"/>
              <a:gd name="csX2" fmla="*/ 1035980 w 5685258"/>
              <a:gd name="csY2" fmla="*/ 0 h 970951"/>
              <a:gd name="csX3" fmla="*/ 1553971 w 5685258"/>
              <a:gd name="csY3" fmla="*/ 0 h 970951"/>
              <a:gd name="csX4" fmla="*/ 2015108 w 5685258"/>
              <a:gd name="csY4" fmla="*/ 0 h 970951"/>
              <a:gd name="csX5" fmla="*/ 2533098 w 5685258"/>
              <a:gd name="csY5" fmla="*/ 0 h 970951"/>
              <a:gd name="csX6" fmla="*/ 3278499 w 5685258"/>
              <a:gd name="csY6" fmla="*/ 0 h 970951"/>
              <a:gd name="csX7" fmla="*/ 3910194 w 5685258"/>
              <a:gd name="csY7" fmla="*/ 0 h 970951"/>
              <a:gd name="csX8" fmla="*/ 4371332 w 5685258"/>
              <a:gd name="csY8" fmla="*/ 0 h 970951"/>
              <a:gd name="csX9" fmla="*/ 4889322 w 5685258"/>
              <a:gd name="csY9" fmla="*/ 0 h 970951"/>
              <a:gd name="csX10" fmla="*/ 5685258 w 5685258"/>
              <a:gd name="csY10" fmla="*/ 0 h 970951"/>
              <a:gd name="csX11" fmla="*/ 5685258 w 5685258"/>
              <a:gd name="csY11" fmla="*/ 466056 h 970951"/>
              <a:gd name="csX12" fmla="*/ 5685258 w 5685258"/>
              <a:gd name="csY12" fmla="*/ 970951 h 970951"/>
              <a:gd name="csX13" fmla="*/ 5167268 w 5685258"/>
              <a:gd name="csY13" fmla="*/ 970951 h 970951"/>
              <a:gd name="csX14" fmla="*/ 4592425 w 5685258"/>
              <a:gd name="csY14" fmla="*/ 970951 h 970951"/>
              <a:gd name="csX15" fmla="*/ 3847025 w 5685258"/>
              <a:gd name="csY15" fmla="*/ 970951 h 970951"/>
              <a:gd name="csX16" fmla="*/ 3158477 w 5685258"/>
              <a:gd name="csY16" fmla="*/ 970951 h 970951"/>
              <a:gd name="csX17" fmla="*/ 2640486 w 5685258"/>
              <a:gd name="csY17" fmla="*/ 970951 h 970951"/>
              <a:gd name="csX18" fmla="*/ 2008791 w 5685258"/>
              <a:gd name="csY18" fmla="*/ 970951 h 970951"/>
              <a:gd name="csX19" fmla="*/ 1433948 w 5685258"/>
              <a:gd name="csY19" fmla="*/ 970951 h 970951"/>
              <a:gd name="csX20" fmla="*/ 859106 w 5685258"/>
              <a:gd name="csY20" fmla="*/ 970951 h 970951"/>
              <a:gd name="csX21" fmla="*/ 0 w 5685258"/>
              <a:gd name="csY21" fmla="*/ 970951 h 970951"/>
              <a:gd name="csX22" fmla="*/ 0 w 5685258"/>
              <a:gd name="csY22" fmla="*/ 466056 h 970951"/>
              <a:gd name="csX23" fmla="*/ 0 w 5685258"/>
              <a:gd name="csY23" fmla="*/ 0 h 97095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5685258" h="970951" fill="none" extrusionOk="0">
                <a:moveTo>
                  <a:pt x="0" y="0"/>
                </a:moveTo>
                <a:cubicBezTo>
                  <a:pt x="158139" y="-8936"/>
                  <a:pt x="435936" y="-21796"/>
                  <a:pt x="574843" y="0"/>
                </a:cubicBezTo>
                <a:cubicBezTo>
                  <a:pt x="713750" y="21796"/>
                  <a:pt x="930851" y="-23012"/>
                  <a:pt x="1035980" y="0"/>
                </a:cubicBezTo>
                <a:cubicBezTo>
                  <a:pt x="1141109" y="23012"/>
                  <a:pt x="1316848" y="-10504"/>
                  <a:pt x="1553971" y="0"/>
                </a:cubicBezTo>
                <a:cubicBezTo>
                  <a:pt x="1791094" y="10504"/>
                  <a:pt x="1882803" y="-19514"/>
                  <a:pt x="2015108" y="0"/>
                </a:cubicBezTo>
                <a:cubicBezTo>
                  <a:pt x="2147413" y="19514"/>
                  <a:pt x="2339563" y="-11717"/>
                  <a:pt x="2533098" y="0"/>
                </a:cubicBezTo>
                <a:cubicBezTo>
                  <a:pt x="2726633" y="11717"/>
                  <a:pt x="2979937" y="-5204"/>
                  <a:pt x="3278499" y="0"/>
                </a:cubicBezTo>
                <a:cubicBezTo>
                  <a:pt x="3577061" y="5204"/>
                  <a:pt x="3668815" y="29820"/>
                  <a:pt x="3910194" y="0"/>
                </a:cubicBezTo>
                <a:cubicBezTo>
                  <a:pt x="4151573" y="-29820"/>
                  <a:pt x="4194154" y="-13848"/>
                  <a:pt x="4371332" y="0"/>
                </a:cubicBezTo>
                <a:cubicBezTo>
                  <a:pt x="4548510" y="13848"/>
                  <a:pt x="4664902" y="-22367"/>
                  <a:pt x="4889322" y="0"/>
                </a:cubicBezTo>
                <a:cubicBezTo>
                  <a:pt x="5113742" y="22367"/>
                  <a:pt x="5453959" y="22335"/>
                  <a:pt x="5685258" y="0"/>
                </a:cubicBezTo>
                <a:cubicBezTo>
                  <a:pt x="5705896" y="200218"/>
                  <a:pt x="5697667" y="360917"/>
                  <a:pt x="5685258" y="466056"/>
                </a:cubicBezTo>
                <a:cubicBezTo>
                  <a:pt x="5672849" y="571195"/>
                  <a:pt x="5702437" y="855994"/>
                  <a:pt x="5685258" y="970951"/>
                </a:cubicBezTo>
                <a:cubicBezTo>
                  <a:pt x="5450221" y="949016"/>
                  <a:pt x="5379229" y="947477"/>
                  <a:pt x="5167268" y="970951"/>
                </a:cubicBezTo>
                <a:cubicBezTo>
                  <a:pt x="4955307" y="994426"/>
                  <a:pt x="4879792" y="958018"/>
                  <a:pt x="4592425" y="970951"/>
                </a:cubicBezTo>
                <a:cubicBezTo>
                  <a:pt x="4305058" y="983884"/>
                  <a:pt x="4123839" y="964850"/>
                  <a:pt x="3847025" y="970951"/>
                </a:cubicBezTo>
                <a:cubicBezTo>
                  <a:pt x="3570211" y="977052"/>
                  <a:pt x="3452933" y="996454"/>
                  <a:pt x="3158477" y="970951"/>
                </a:cubicBezTo>
                <a:cubicBezTo>
                  <a:pt x="2864021" y="945448"/>
                  <a:pt x="2841508" y="975027"/>
                  <a:pt x="2640486" y="970951"/>
                </a:cubicBezTo>
                <a:cubicBezTo>
                  <a:pt x="2439464" y="966875"/>
                  <a:pt x="2160095" y="998409"/>
                  <a:pt x="2008791" y="970951"/>
                </a:cubicBezTo>
                <a:cubicBezTo>
                  <a:pt x="1857487" y="943493"/>
                  <a:pt x="1698806" y="978070"/>
                  <a:pt x="1433948" y="970951"/>
                </a:cubicBezTo>
                <a:cubicBezTo>
                  <a:pt x="1169090" y="963832"/>
                  <a:pt x="1145518" y="945224"/>
                  <a:pt x="859106" y="970951"/>
                </a:cubicBezTo>
                <a:cubicBezTo>
                  <a:pt x="572694" y="996678"/>
                  <a:pt x="204432" y="935518"/>
                  <a:pt x="0" y="970951"/>
                </a:cubicBezTo>
                <a:cubicBezTo>
                  <a:pt x="22266" y="756626"/>
                  <a:pt x="-19489" y="681667"/>
                  <a:pt x="0" y="466056"/>
                </a:cubicBezTo>
                <a:cubicBezTo>
                  <a:pt x="19489" y="250445"/>
                  <a:pt x="8270" y="134349"/>
                  <a:pt x="0" y="0"/>
                </a:cubicBezTo>
                <a:close/>
              </a:path>
              <a:path w="5685258" h="970951" stroke="0" extrusionOk="0">
                <a:moveTo>
                  <a:pt x="0" y="0"/>
                </a:moveTo>
                <a:cubicBezTo>
                  <a:pt x="109061" y="4461"/>
                  <a:pt x="273659" y="13503"/>
                  <a:pt x="461138" y="0"/>
                </a:cubicBezTo>
                <a:cubicBezTo>
                  <a:pt x="648617" y="-13503"/>
                  <a:pt x="1051882" y="-26859"/>
                  <a:pt x="1206538" y="0"/>
                </a:cubicBezTo>
                <a:cubicBezTo>
                  <a:pt x="1361194" y="26859"/>
                  <a:pt x="1549683" y="-18458"/>
                  <a:pt x="1781381" y="0"/>
                </a:cubicBezTo>
                <a:cubicBezTo>
                  <a:pt x="2013079" y="18458"/>
                  <a:pt x="2290347" y="-22442"/>
                  <a:pt x="2469929" y="0"/>
                </a:cubicBezTo>
                <a:cubicBezTo>
                  <a:pt x="2649511" y="22442"/>
                  <a:pt x="2837591" y="26451"/>
                  <a:pt x="3044772" y="0"/>
                </a:cubicBezTo>
                <a:cubicBezTo>
                  <a:pt x="3251953" y="-26451"/>
                  <a:pt x="3463912" y="13351"/>
                  <a:pt x="3790172" y="0"/>
                </a:cubicBezTo>
                <a:cubicBezTo>
                  <a:pt x="4116432" y="-13351"/>
                  <a:pt x="4219654" y="16396"/>
                  <a:pt x="4365015" y="0"/>
                </a:cubicBezTo>
                <a:cubicBezTo>
                  <a:pt x="4510376" y="-16396"/>
                  <a:pt x="4728612" y="29572"/>
                  <a:pt x="5053563" y="0"/>
                </a:cubicBezTo>
                <a:cubicBezTo>
                  <a:pt x="5378514" y="-29572"/>
                  <a:pt x="5551747" y="13962"/>
                  <a:pt x="5685258" y="0"/>
                </a:cubicBezTo>
                <a:cubicBezTo>
                  <a:pt x="5683903" y="108943"/>
                  <a:pt x="5668352" y="354553"/>
                  <a:pt x="5685258" y="456347"/>
                </a:cubicBezTo>
                <a:cubicBezTo>
                  <a:pt x="5702164" y="558141"/>
                  <a:pt x="5661077" y="816553"/>
                  <a:pt x="5685258" y="970951"/>
                </a:cubicBezTo>
                <a:cubicBezTo>
                  <a:pt x="5437777" y="982233"/>
                  <a:pt x="5165944" y="959425"/>
                  <a:pt x="4939858" y="970951"/>
                </a:cubicBezTo>
                <a:cubicBezTo>
                  <a:pt x="4713772" y="982477"/>
                  <a:pt x="4573614" y="970792"/>
                  <a:pt x="4478720" y="970951"/>
                </a:cubicBezTo>
                <a:cubicBezTo>
                  <a:pt x="4383826" y="971110"/>
                  <a:pt x="4148678" y="951107"/>
                  <a:pt x="4017582" y="970951"/>
                </a:cubicBezTo>
                <a:cubicBezTo>
                  <a:pt x="3886486" y="990795"/>
                  <a:pt x="3580070" y="959205"/>
                  <a:pt x="3329034" y="970951"/>
                </a:cubicBezTo>
                <a:cubicBezTo>
                  <a:pt x="3077998" y="982697"/>
                  <a:pt x="3046669" y="968585"/>
                  <a:pt x="2867897" y="970951"/>
                </a:cubicBezTo>
                <a:cubicBezTo>
                  <a:pt x="2689125" y="973317"/>
                  <a:pt x="2477027" y="953136"/>
                  <a:pt x="2349907" y="970951"/>
                </a:cubicBezTo>
                <a:cubicBezTo>
                  <a:pt x="2222787" y="988767"/>
                  <a:pt x="1846767" y="973584"/>
                  <a:pt x="1661359" y="970951"/>
                </a:cubicBezTo>
                <a:cubicBezTo>
                  <a:pt x="1475951" y="968318"/>
                  <a:pt x="1337690" y="954922"/>
                  <a:pt x="1086516" y="970951"/>
                </a:cubicBezTo>
                <a:cubicBezTo>
                  <a:pt x="835342" y="986980"/>
                  <a:pt x="221163" y="1012738"/>
                  <a:pt x="0" y="970951"/>
                </a:cubicBezTo>
                <a:cubicBezTo>
                  <a:pt x="-5767" y="820709"/>
                  <a:pt x="-912" y="672386"/>
                  <a:pt x="0" y="514604"/>
                </a:cubicBezTo>
                <a:cubicBezTo>
                  <a:pt x="912" y="356822"/>
                  <a:pt x="-14500" y="161857"/>
                  <a:pt x="0" y="0"/>
                </a:cubicBezTo>
                <a:close/>
              </a:path>
            </a:pathLst>
          </a:custGeom>
          <a:solidFill>
            <a:schemeClr val="bg1">
              <a:lumMod val="85000"/>
            </a:schemeClr>
          </a:solidFill>
          <a:ln>
            <a:solidFill>
              <a:schemeClr val="tx1"/>
            </a:solidFill>
            <a:extLst>
              <a:ext uri="{C807C97D-BFC1-408E-A445-0C87EB9F89A2}">
                <ask:lineSketchStyleProps xmlns:ask="http://schemas.microsoft.com/office/drawing/2018/sketchyshapes" sd="23180698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DE" sz="1200" i="1">
                <a:solidFill>
                  <a:schemeClr val="tx1"/>
                </a:solidFill>
              </a:rPr>
              <a:t>Note: </a:t>
            </a:r>
          </a:p>
          <a:p>
            <a:pPr marL="171450" indent="-171450">
              <a:buFont typeface="Arial" panose="020B0604020202020204" pitchFamily="34" charset="0"/>
              <a:buChar char="•"/>
            </a:pPr>
            <a:r>
              <a:rPr lang="en-US" sz="1200" i="1">
                <a:solidFill>
                  <a:schemeClr val="tx1"/>
                </a:solidFill>
              </a:rPr>
              <a:t>I</a:t>
            </a:r>
            <a:r>
              <a:rPr lang="en-DE" sz="1200" i="1">
                <a:solidFill>
                  <a:schemeClr val="tx1"/>
                </a:solidFill>
              </a:rPr>
              <a:t>f you add a contact tool to the solution and observe the status over time you will notice that for the majority of the l</a:t>
            </a:r>
            <a:r>
              <a:rPr lang="en-US" sz="1200" i="1" err="1">
                <a:solidFill>
                  <a:schemeClr val="tx1"/>
                </a:solidFill>
              </a:rPr>
              <a:t>oa</a:t>
            </a:r>
            <a:r>
              <a:rPr lang="en-DE" sz="1200" i="1">
                <a:solidFill>
                  <a:schemeClr val="tx1"/>
                </a:solidFill>
              </a:rPr>
              <a:t>ding the above split between sticking and sliding.</a:t>
            </a:r>
          </a:p>
          <a:p>
            <a:pPr marL="171450" indent="-171450">
              <a:buFont typeface="Arial" panose="020B0604020202020204" pitchFamily="34" charset="0"/>
              <a:buChar char="•"/>
            </a:pPr>
            <a:r>
              <a:rPr lang="en-DE" sz="1200" i="1">
                <a:solidFill>
                  <a:schemeClr val="tx1"/>
                </a:solidFill>
              </a:rPr>
              <a:t>This non-uniform contact condition in turn contributes to an non-uniform (unlike the frictionless case) deformation pattern.</a:t>
            </a:r>
            <a:endParaRPr lang="en-US" sz="1200" i="1">
              <a:solidFill>
                <a:schemeClr val="tx1"/>
              </a:solidFill>
            </a:endParaRPr>
          </a:p>
        </p:txBody>
      </p:sp>
      <p:grpSp>
        <p:nvGrpSpPr>
          <p:cNvPr id="9" name="Group 8">
            <a:extLst>
              <a:ext uri="{FF2B5EF4-FFF2-40B4-BE49-F238E27FC236}">
                <a16:creationId xmlns:a16="http://schemas.microsoft.com/office/drawing/2014/main" id="{EF0E36AD-549D-39C5-3AF9-A4DD3AC8EDC1}"/>
              </a:ext>
            </a:extLst>
          </p:cNvPr>
          <p:cNvGrpSpPr/>
          <p:nvPr/>
        </p:nvGrpSpPr>
        <p:grpSpPr>
          <a:xfrm>
            <a:off x="5715719" y="843723"/>
            <a:ext cx="5685258" cy="4312106"/>
            <a:chOff x="5715719" y="843723"/>
            <a:chExt cx="5685258" cy="4312106"/>
          </a:xfrm>
        </p:grpSpPr>
        <p:cxnSp>
          <p:nvCxnSpPr>
            <p:cNvPr id="7" name="Connector: Elbow 6">
              <a:extLst>
                <a:ext uri="{FF2B5EF4-FFF2-40B4-BE49-F238E27FC236}">
                  <a16:creationId xmlns:a16="http://schemas.microsoft.com/office/drawing/2014/main" id="{ACC9CCA4-728C-A109-E70C-DD0F2C6B7580}"/>
                </a:ext>
              </a:extLst>
            </p:cNvPr>
            <p:cNvCxnSpPr>
              <a:cxnSpLocks/>
              <a:stCxn id="11" idx="2"/>
              <a:endCxn id="13" idx="3"/>
            </p:cNvCxnSpPr>
            <p:nvPr/>
          </p:nvCxnSpPr>
          <p:spPr>
            <a:xfrm rot="5400000">
              <a:off x="8807559" y="960362"/>
              <a:ext cx="285647" cy="3494733"/>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4E8ABDE-3DC6-0929-DECB-F21BBEF912D7}"/>
                </a:ext>
              </a:extLst>
            </p:cNvPr>
            <p:cNvPicPr>
              <a:picLocks noChangeAspect="1"/>
            </p:cNvPicPr>
            <p:nvPr/>
          </p:nvPicPr>
          <p:blipFill>
            <a:blip r:embed="rId4"/>
            <a:stretch>
              <a:fillRect/>
            </a:stretch>
          </p:blipFill>
          <p:spPr>
            <a:xfrm>
              <a:off x="5735960" y="843723"/>
              <a:ext cx="5555010" cy="1760289"/>
            </a:xfrm>
            <a:prstGeom prst="rect">
              <a:avLst/>
            </a:prstGeom>
          </p:spPr>
        </p:pic>
        <p:sp>
          <p:nvSpPr>
            <p:cNvPr id="11" name="Rectangle 10">
              <a:extLst>
                <a:ext uri="{FF2B5EF4-FFF2-40B4-BE49-F238E27FC236}">
                  <a16:creationId xmlns:a16="http://schemas.microsoft.com/office/drawing/2014/main" id="{9598755D-2019-F31A-AF4D-B7250347F414}"/>
                </a:ext>
              </a:extLst>
            </p:cNvPr>
            <p:cNvSpPr/>
            <p:nvPr/>
          </p:nvSpPr>
          <p:spPr>
            <a:xfrm>
              <a:off x="10128447" y="2398385"/>
              <a:ext cx="1138601" cy="166520"/>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3" name="Picture 12">
              <a:extLst>
                <a:ext uri="{FF2B5EF4-FFF2-40B4-BE49-F238E27FC236}">
                  <a16:creationId xmlns:a16="http://schemas.microsoft.com/office/drawing/2014/main" id="{D4E4478E-8F02-744F-F78C-CD8DECDBE6B3}"/>
                </a:ext>
              </a:extLst>
            </p:cNvPr>
            <p:cNvPicPr>
              <a:picLocks noChangeAspect="1"/>
            </p:cNvPicPr>
            <p:nvPr/>
          </p:nvPicPr>
          <p:blipFill>
            <a:blip r:embed="rId5"/>
            <a:stretch>
              <a:fillRect/>
            </a:stretch>
          </p:blipFill>
          <p:spPr>
            <a:xfrm>
              <a:off x="5735960" y="2631446"/>
              <a:ext cx="1467055" cy="438211"/>
            </a:xfrm>
            <a:prstGeom prst="rect">
              <a:avLst/>
            </a:prstGeom>
          </p:spPr>
        </p:pic>
        <p:pic>
          <p:nvPicPr>
            <p:cNvPr id="16" name="Picture 15">
              <a:extLst>
                <a:ext uri="{FF2B5EF4-FFF2-40B4-BE49-F238E27FC236}">
                  <a16:creationId xmlns:a16="http://schemas.microsoft.com/office/drawing/2014/main" id="{950110C7-9272-BB28-FD62-F460E024E482}"/>
                </a:ext>
              </a:extLst>
            </p:cNvPr>
            <p:cNvPicPr>
              <a:picLocks noChangeAspect="1"/>
            </p:cNvPicPr>
            <p:nvPr/>
          </p:nvPicPr>
          <p:blipFill>
            <a:blip r:embed="rId6"/>
            <a:stretch>
              <a:fillRect/>
            </a:stretch>
          </p:blipFill>
          <p:spPr>
            <a:xfrm>
              <a:off x="5715719" y="3142088"/>
              <a:ext cx="5685258" cy="2013741"/>
            </a:xfrm>
            <a:prstGeom prst="rect">
              <a:avLst/>
            </a:prstGeom>
          </p:spPr>
        </p:pic>
      </p:grpSp>
    </p:spTree>
    <p:extLst>
      <p:ext uri="{BB962C8B-B14F-4D97-AF65-F5344CB8AC3E}">
        <p14:creationId xmlns:p14="http://schemas.microsoft.com/office/powerpoint/2010/main" val="1169056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34</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295566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35</a:t>
            </a:fld>
            <a:endParaRPr lang="en-US"/>
          </a:p>
        </p:txBody>
      </p:sp>
    </p:spTree>
    <p:extLst>
      <p:ext uri="{BB962C8B-B14F-4D97-AF65-F5344CB8AC3E}">
        <p14:creationId xmlns:p14="http://schemas.microsoft.com/office/powerpoint/2010/main" val="1737732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2DA1A-BF92-0680-5112-64AF4B57DE6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FBB6DBC-1263-780B-D79B-092E2689A8EC}"/>
              </a:ext>
            </a:extLst>
          </p:cNvPr>
          <p:cNvSpPr>
            <a:spLocks noGrp="1"/>
          </p:cNvSpPr>
          <p:nvPr>
            <p:ph type="title"/>
          </p:nvPr>
        </p:nvSpPr>
        <p:spPr/>
        <p:txBody>
          <a:bodyPr/>
          <a:lstStyle/>
          <a:p>
            <a:r>
              <a:rPr lang="en-US"/>
              <a:t>Plain Strain Forging: Problem Statement</a:t>
            </a:r>
            <a:endParaRPr lang="en-DE"/>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677383F9-E68D-B3BB-9759-32DDE6C31BA7}"/>
                  </a:ext>
                </a:extLst>
              </p:cNvPr>
              <p:cNvSpPr>
                <a:spLocks noGrp="1"/>
              </p:cNvSpPr>
              <p:nvPr>
                <p:ph type="body" sz="quarter" idx="13"/>
              </p:nvPr>
            </p:nvSpPr>
            <p:spPr>
              <a:xfrm>
                <a:off x="609600" y="866628"/>
                <a:ext cx="5949690" cy="5153172"/>
              </a:xfrm>
            </p:spPr>
            <p:txBody>
              <a:bodyPr>
                <a:normAutofit/>
              </a:bodyPr>
              <a:lstStyle/>
              <a:p>
                <a:r>
                  <a:rPr lang="en-DE" sz="2000" b="1"/>
                  <a:t>Task: </a:t>
                </a:r>
              </a:p>
              <a:p>
                <a:pPr lvl="1"/>
                <a:r>
                  <a:rPr lang="en-DE" sz="1800"/>
                  <a:t>Determine the pressure distribution </a:t>
                </a:r>
                <a14:m>
                  <m:oMath xmlns:m="http://schemas.openxmlformats.org/officeDocument/2006/math">
                    <m:r>
                      <a:rPr lang="en-DE" sz="1800" i="1">
                        <a:latin typeface="Cambria Math" panose="02040503050406030204" pitchFamily="18" charset="0"/>
                      </a:rPr>
                      <m:t>𝑃</m:t>
                    </m:r>
                    <m:r>
                      <a:rPr lang="en-DE" sz="1800" i="1">
                        <a:latin typeface="Cambria Math" panose="02040503050406030204" pitchFamily="18" charset="0"/>
                      </a:rPr>
                      <m:t>(</m:t>
                    </m:r>
                    <m:r>
                      <a:rPr lang="en-DE" sz="1800" i="1">
                        <a:latin typeface="Cambria Math" panose="02040503050406030204" pitchFamily="18" charset="0"/>
                      </a:rPr>
                      <m:t>𝑥</m:t>
                    </m:r>
                    <m:r>
                      <a:rPr lang="en-DE" sz="1800" i="1">
                        <a:latin typeface="Cambria Math" panose="02040503050406030204" pitchFamily="18" charset="0"/>
                      </a:rPr>
                      <m:t>)</m:t>
                    </m:r>
                  </m:oMath>
                </a14:m>
                <a:r>
                  <a:rPr lang="en-DE" sz="1800"/>
                  <a:t> between in the middle of the workpiece for a c</a:t>
                </a:r>
                <a:r>
                  <a:rPr lang="en-US" sz="1800"/>
                  <a:t>oefficient of friction</a:t>
                </a:r>
                <a:r>
                  <a:rPr lang="en-DE" sz="1800"/>
                  <a:t> between workpiece and die of</a:t>
                </a:r>
                <a:r>
                  <a:rPr lang="en-US" sz="1800"/>
                  <a:t> </a:t>
                </a:r>
                <a14:m>
                  <m:oMath xmlns:m="http://schemas.openxmlformats.org/officeDocument/2006/math">
                    <m:r>
                      <a:rPr lang="en-US" sz="1800" i="1">
                        <a:latin typeface="Cambria Math" panose="02040503050406030204" pitchFamily="18" charset="0"/>
                      </a:rPr>
                      <m:t>𝜇</m:t>
                    </m:r>
                  </m:oMath>
                </a14:m>
                <a:r>
                  <a:rPr lang="en-DE" sz="1800"/>
                  <a:t>=0 and </a:t>
                </a:r>
                <a14:m>
                  <m:oMath xmlns:m="http://schemas.openxmlformats.org/officeDocument/2006/math">
                    <m:r>
                      <a:rPr lang="en-US" sz="1800" i="1">
                        <a:latin typeface="Cambria Math" panose="02040503050406030204" pitchFamily="18" charset="0"/>
                      </a:rPr>
                      <m:t>𝜇</m:t>
                    </m:r>
                  </m:oMath>
                </a14:m>
                <a:r>
                  <a:rPr lang="en-DE" sz="1800"/>
                  <a:t>=0.1.</a:t>
                </a:r>
              </a:p>
              <a:p>
                <a:pPr lvl="1"/>
                <a:r>
                  <a:rPr lang="en-DE" sz="1800"/>
                  <a:t>Analyse the forging process in 2D </a:t>
                </a:r>
                <a:endParaRPr lang="en-US" sz="1800"/>
              </a:p>
              <a:p>
                <a:r>
                  <a:rPr lang="en-DE" sz="2000" b="1"/>
                  <a:t>Given: </a:t>
                </a:r>
              </a:p>
              <a:p>
                <a:pPr lvl="1"/>
                <a:r>
                  <a:rPr lang="en-DE" sz="1800"/>
                  <a:t>Half the workpiece length: </a:t>
                </a:r>
                <a14:m>
                  <m:oMath xmlns:m="http://schemas.openxmlformats.org/officeDocument/2006/math">
                    <m:r>
                      <a:rPr lang="en-US" sz="1800" i="1" dirty="0">
                        <a:latin typeface="Cambria Math" panose="02040503050406030204" pitchFamily="18" charset="0"/>
                      </a:rPr>
                      <m:t>𝑎</m:t>
                    </m:r>
                    <m:r>
                      <a:rPr lang="en-US" sz="1800" i="1" dirty="0">
                        <a:latin typeface="Cambria Math" panose="02040503050406030204" pitchFamily="18" charset="0"/>
                      </a:rPr>
                      <m:t> = </m:t>
                    </m:r>
                    <m:r>
                      <a:rPr lang="en-US" sz="1800" i="1" dirty="0">
                        <a:latin typeface="Cambria Math" panose="02040503050406030204" pitchFamily="18" charset="0"/>
                      </a:rPr>
                      <m:t>50</m:t>
                    </m:r>
                    <m:r>
                      <a:rPr lang="en-US" sz="1800" i="1" dirty="0">
                        <a:latin typeface="Cambria Math" panose="02040503050406030204" pitchFamily="18" charset="0"/>
                      </a:rPr>
                      <m:t> </m:t>
                    </m:r>
                    <m:r>
                      <a:rPr lang="en-US" sz="1800" i="1" dirty="0">
                        <a:latin typeface="Cambria Math" panose="02040503050406030204" pitchFamily="18" charset="0"/>
                      </a:rPr>
                      <m:t>𝑚𝑚</m:t>
                    </m:r>
                  </m:oMath>
                </a14:m>
                <a:endParaRPr lang="en-DE" sz="1800"/>
              </a:p>
              <a:p>
                <a:pPr lvl="1"/>
                <a:r>
                  <a:rPr lang="en-DE" sz="1800"/>
                  <a:t>Workpiece height: </a:t>
                </a:r>
                <a14:m>
                  <m:oMath xmlns:m="http://schemas.openxmlformats.org/officeDocument/2006/math">
                    <m:r>
                      <a:rPr lang="en-US" sz="1800" i="1" dirty="0">
                        <a:latin typeface="Cambria Math" panose="02040503050406030204" pitchFamily="18" charset="0"/>
                      </a:rPr>
                      <m:t>h</m:t>
                    </m:r>
                    <m:r>
                      <a:rPr lang="en-US" sz="1800" i="1" dirty="0">
                        <a:latin typeface="Cambria Math" panose="02040503050406030204" pitchFamily="18" charset="0"/>
                      </a:rPr>
                      <m:t> = </m:t>
                    </m:r>
                    <m:r>
                      <a:rPr lang="en-US" sz="1800" i="1" dirty="0">
                        <a:latin typeface="Cambria Math" panose="02040503050406030204" pitchFamily="18" charset="0"/>
                      </a:rPr>
                      <m:t>20</m:t>
                    </m:r>
                    <m:r>
                      <a:rPr lang="en-US" sz="1800" i="1" dirty="0">
                        <a:latin typeface="Cambria Math" panose="02040503050406030204" pitchFamily="18" charset="0"/>
                      </a:rPr>
                      <m:t> </m:t>
                    </m:r>
                    <m:r>
                      <a:rPr lang="en-US" sz="1800" i="1" dirty="0">
                        <a:latin typeface="Cambria Math" panose="02040503050406030204" pitchFamily="18" charset="0"/>
                      </a:rPr>
                      <m:t>𝑚𝑚</m:t>
                    </m:r>
                  </m:oMath>
                </a14:m>
                <a:endParaRPr lang="en-DE" sz="1800"/>
              </a:p>
              <a:p>
                <a:pPr lvl="1"/>
                <a:r>
                  <a:rPr lang="en-US" sz="1800"/>
                  <a:t>Y</a:t>
                </a:r>
                <a:r>
                  <a:rPr lang="en-DE" sz="1800"/>
                  <a:t>-</a:t>
                </a:r>
                <a:r>
                  <a:rPr lang="en-US" sz="1800"/>
                  <a:t>displacement</a:t>
                </a:r>
                <a:r>
                  <a:rPr lang="en-DE" sz="1800"/>
                  <a:t> top die:</a:t>
                </a:r>
                <a:r>
                  <a:rPr lang="en-US" sz="1800"/>
                  <a:t> </a:t>
                </a:r>
                <a14:m>
                  <m:oMath xmlns:m="http://schemas.openxmlformats.org/officeDocument/2006/math">
                    <m:r>
                      <a:rPr lang="en-US" sz="1800" i="1">
                        <a:latin typeface="Cambria Math" panose="02040503050406030204" pitchFamily="18" charset="0"/>
                      </a:rPr>
                      <m:t>𝛿</m:t>
                    </m:r>
                  </m:oMath>
                </a14:m>
                <a:r>
                  <a:rPr lang="en-US" sz="1800"/>
                  <a:t> </a:t>
                </a:r>
                <a14:m>
                  <m:oMath xmlns:m="http://schemas.openxmlformats.org/officeDocument/2006/math">
                    <m:r>
                      <a:rPr lang="en-US" sz="1800" i="1" dirty="0">
                        <a:latin typeface="Cambria Math" panose="02040503050406030204" pitchFamily="18" charset="0"/>
                      </a:rPr>
                      <m:t>=</m:t>
                    </m:r>
                  </m:oMath>
                </a14:m>
                <a:r>
                  <a:rPr lang="en-US" sz="1800"/>
                  <a:t> </a:t>
                </a:r>
                <a14:m>
                  <m:oMath xmlns:m="http://schemas.openxmlformats.org/officeDocument/2006/math">
                    <m:r>
                      <a:rPr lang="en-DE" sz="1800" i="1" dirty="0">
                        <a:latin typeface="Cambria Math" panose="02040503050406030204" pitchFamily="18" charset="0"/>
                      </a:rPr>
                      <m:t>−</m:t>
                    </m:r>
                    <m:r>
                      <a:rPr lang="en-DE" sz="1800" i="1" dirty="0">
                        <a:latin typeface="Cambria Math" panose="02040503050406030204" pitchFamily="18" charset="0"/>
                      </a:rPr>
                      <m:t>1</m:t>
                    </m:r>
                    <m:r>
                      <a:rPr lang="en-US" sz="1800" i="1" dirty="0">
                        <a:latin typeface="Cambria Math" panose="02040503050406030204" pitchFamily="18" charset="0"/>
                      </a:rPr>
                      <m:t> </m:t>
                    </m:r>
                    <m:r>
                      <a:rPr lang="en-US" sz="1800" i="1" dirty="0">
                        <a:latin typeface="Cambria Math" panose="02040503050406030204" pitchFamily="18" charset="0"/>
                      </a:rPr>
                      <m:t>𝑚𝑚</m:t>
                    </m:r>
                  </m:oMath>
                </a14:m>
                <a:endParaRPr lang="en-US" sz="1800"/>
              </a:p>
              <a:p>
                <a:pPr lvl="1"/>
                <a:r>
                  <a:rPr lang="en-DE" sz="1800"/>
                  <a:t>Workpiece Young’s modulus: </a:t>
                </a:r>
                <a14:m>
                  <m:oMath xmlns:m="http://schemas.openxmlformats.org/officeDocument/2006/math">
                    <m:r>
                      <a:rPr lang="en-DE" sz="1800" i="1" dirty="0">
                        <a:latin typeface="Cambria Math" panose="02040503050406030204" pitchFamily="18" charset="0"/>
                      </a:rPr>
                      <m:t>𝐸</m:t>
                    </m:r>
                    <m:r>
                      <a:rPr lang="en-DE" sz="1800" i="1" dirty="0">
                        <a:latin typeface="Cambria Math" panose="02040503050406030204" pitchFamily="18" charset="0"/>
                      </a:rPr>
                      <m:t>=</m:t>
                    </m:r>
                    <m:r>
                      <a:rPr lang="en-DE" sz="1800" i="1" dirty="0">
                        <a:latin typeface="Cambria Math" panose="02040503050406030204" pitchFamily="18" charset="0"/>
                      </a:rPr>
                      <m:t>210</m:t>
                    </m:r>
                    <m:r>
                      <a:rPr lang="en-DE" sz="1800" i="1" dirty="0">
                        <a:latin typeface="Cambria Math" panose="02040503050406030204" pitchFamily="18" charset="0"/>
                      </a:rPr>
                      <m:t> </m:t>
                    </m:r>
                    <m:r>
                      <a:rPr lang="en-DE" sz="1800" i="1" dirty="0">
                        <a:latin typeface="Cambria Math" panose="02040503050406030204" pitchFamily="18" charset="0"/>
                      </a:rPr>
                      <m:t>𝐺𝑃𝑎</m:t>
                    </m:r>
                  </m:oMath>
                </a14:m>
                <a:endParaRPr lang="en-DE" sz="1800"/>
              </a:p>
              <a:p>
                <a:pPr lvl="1"/>
                <a:r>
                  <a:rPr lang="en-DE" sz="1800"/>
                  <a:t>Workpiece Poisson’s ratio</a:t>
                </a:r>
                <a14:m>
                  <m:oMath xmlns:m="http://schemas.openxmlformats.org/officeDocument/2006/math">
                    <m:r>
                      <a:rPr lang="en-DE" sz="1800" i="1" dirty="0">
                        <a:latin typeface="Cambria Math" panose="02040503050406030204" pitchFamily="18" charset="0"/>
                      </a:rPr>
                      <m:t>: </m:t>
                    </m:r>
                    <m:r>
                      <a:rPr lang="en-DE" sz="1800" i="1" dirty="0">
                        <a:latin typeface="Cambria Math" panose="02040503050406030204" pitchFamily="18" charset="0"/>
                      </a:rPr>
                      <m:t>𝜈</m:t>
                    </m:r>
                    <m:r>
                      <a:rPr lang="en-DE" sz="1800" i="1" dirty="0">
                        <a:latin typeface="Cambria Math" panose="02040503050406030204" pitchFamily="18" charset="0"/>
                      </a:rPr>
                      <m:t> = </m:t>
                    </m:r>
                    <m:r>
                      <a:rPr lang="en-DE" sz="1800" i="1" dirty="0">
                        <a:latin typeface="Cambria Math" panose="02040503050406030204" pitchFamily="18" charset="0"/>
                      </a:rPr>
                      <m:t>0</m:t>
                    </m:r>
                    <m:r>
                      <a:rPr lang="en-DE" sz="1800" i="1" dirty="0">
                        <a:latin typeface="Cambria Math" panose="02040503050406030204" pitchFamily="18" charset="0"/>
                      </a:rPr>
                      <m:t>.</m:t>
                    </m:r>
                    <m:r>
                      <a:rPr lang="en-DE" sz="1800" i="1" dirty="0">
                        <a:latin typeface="Cambria Math" panose="02040503050406030204" pitchFamily="18" charset="0"/>
                      </a:rPr>
                      <m:t>3</m:t>
                    </m:r>
                  </m:oMath>
                </a14:m>
                <a:endParaRPr lang="en-DE" sz="1800"/>
              </a:p>
              <a:p>
                <a:pPr lvl="1"/>
                <a:r>
                  <a:rPr lang="en-DE" sz="1800"/>
                  <a:t>Workpiece yield strength: </a:t>
                </a:r>
                <a14:m>
                  <m:oMath xmlns:m="http://schemas.openxmlformats.org/officeDocument/2006/math">
                    <m:sSub>
                      <m:sSubPr>
                        <m:ctrlPr>
                          <a:rPr lang="en-DE" sz="1800" i="1">
                            <a:latin typeface="Cambria Math" panose="02040503050406030204" pitchFamily="18" charset="0"/>
                          </a:rPr>
                        </m:ctrlPr>
                      </m:sSubPr>
                      <m:e>
                        <m:r>
                          <a:rPr lang="en-DE" sz="1800" i="1">
                            <a:latin typeface="Cambria Math" panose="02040503050406030204" pitchFamily="18" charset="0"/>
                            <a:ea typeface="Cambria Math" panose="02040503050406030204" pitchFamily="18" charset="0"/>
                          </a:rPr>
                          <m:t>𝜎</m:t>
                        </m:r>
                      </m:e>
                      <m:sub>
                        <m:r>
                          <a:rPr lang="en-DE" sz="1800" i="1">
                            <a:latin typeface="Cambria Math" panose="02040503050406030204" pitchFamily="18" charset="0"/>
                          </a:rPr>
                          <m:t>0</m:t>
                        </m:r>
                      </m:sub>
                    </m:sSub>
                  </m:oMath>
                </a14:m>
                <a:r>
                  <a:rPr lang="en-US" sz="1800"/>
                  <a:t> </a:t>
                </a:r>
                <a14:m>
                  <m:oMath xmlns:m="http://schemas.openxmlformats.org/officeDocument/2006/math">
                    <m:r>
                      <a:rPr lang="en-US" sz="1800" i="1" dirty="0">
                        <a:latin typeface="Cambria Math" panose="02040503050406030204" pitchFamily="18" charset="0"/>
                      </a:rPr>
                      <m:t>=</m:t>
                    </m:r>
                  </m:oMath>
                </a14:m>
                <a:r>
                  <a:rPr lang="en-DE" sz="1800"/>
                  <a:t> </a:t>
                </a:r>
                <a14:m>
                  <m:oMath xmlns:m="http://schemas.openxmlformats.org/officeDocument/2006/math">
                    <m:r>
                      <a:rPr lang="en-DE" sz="1800" i="1">
                        <a:latin typeface="Cambria Math" panose="02040503050406030204" pitchFamily="18" charset="0"/>
                      </a:rPr>
                      <m:t>400</m:t>
                    </m:r>
                    <m:r>
                      <a:rPr lang="en-DE" sz="1800" i="1">
                        <a:latin typeface="Cambria Math" panose="02040503050406030204" pitchFamily="18" charset="0"/>
                      </a:rPr>
                      <m:t> </m:t>
                    </m:r>
                    <m:r>
                      <a:rPr lang="en-DE" sz="1800" i="1">
                        <a:latin typeface="Cambria Math" panose="02040503050406030204" pitchFamily="18" charset="0"/>
                      </a:rPr>
                      <m:t>𝑀𝑃𝑎</m:t>
                    </m:r>
                  </m:oMath>
                </a14:m>
                <a:endParaRPr lang="en-DE" sz="1800"/>
              </a:p>
              <a:p>
                <a:pPr lvl="1"/>
                <a:r>
                  <a:rPr lang="en-DE" sz="1800"/>
                  <a:t>Workpiece BISO* tangent modulus: </a:t>
                </a:r>
                <a14:m>
                  <m:oMath xmlns:m="http://schemas.openxmlformats.org/officeDocument/2006/math">
                    <m:sSub>
                      <m:sSubPr>
                        <m:ctrlPr>
                          <a:rPr lang="en-DE" sz="1800" i="1">
                            <a:latin typeface="Cambria Math" panose="02040503050406030204" pitchFamily="18" charset="0"/>
                          </a:rPr>
                        </m:ctrlPr>
                      </m:sSubPr>
                      <m:e>
                        <m:r>
                          <a:rPr lang="en-DE" sz="1800" i="1">
                            <a:latin typeface="Cambria Math" panose="02040503050406030204" pitchFamily="18" charset="0"/>
                          </a:rPr>
                          <m:t>𝐸</m:t>
                        </m:r>
                      </m:e>
                      <m:sub>
                        <m:r>
                          <a:rPr lang="en-DE" sz="1800" i="1">
                            <a:latin typeface="Cambria Math" panose="02040503050406030204" pitchFamily="18" charset="0"/>
                          </a:rPr>
                          <m:t>𝑡𝑎𝑛</m:t>
                        </m:r>
                      </m:sub>
                    </m:sSub>
                    <m:r>
                      <a:rPr lang="en-DE" sz="1800" i="1">
                        <a:latin typeface="Cambria Math" panose="02040503050406030204" pitchFamily="18" charset="0"/>
                      </a:rPr>
                      <m:t>=</m:t>
                    </m:r>
                    <m:r>
                      <a:rPr lang="en-US" sz="1800" i="1">
                        <a:latin typeface="Cambria Math" panose="02040503050406030204" pitchFamily="18" charset="0"/>
                      </a:rPr>
                      <m:t>1</m:t>
                    </m:r>
                    <m:r>
                      <a:rPr lang="en-US" sz="1800" i="1">
                        <a:latin typeface="Cambria Math" panose="02040503050406030204" pitchFamily="18" charset="0"/>
                      </a:rPr>
                      <m:t>𝑒</m:t>
                    </m:r>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rPr>
                      <m:t>9</m:t>
                    </m:r>
                    <m:r>
                      <a:rPr lang="en-US" sz="1800" i="1">
                        <a:latin typeface="Cambria Math" panose="02040503050406030204" pitchFamily="18" charset="0"/>
                      </a:rPr>
                      <m:t> </m:t>
                    </m:r>
                    <m:r>
                      <a:rPr lang="en-DE" sz="1800" i="1">
                        <a:latin typeface="Cambria Math" panose="02040503050406030204" pitchFamily="18" charset="0"/>
                      </a:rPr>
                      <m:t>𝑀𝑃𝑎</m:t>
                    </m:r>
                  </m:oMath>
                </a14:m>
                <a:endParaRPr lang="en-DE" sz="1800"/>
              </a:p>
              <a:p>
                <a:pPr lvl="1"/>
                <a:r>
                  <a:rPr lang="en-DE" sz="1800"/>
                  <a:t>Die Young’s modulus (inf. stiff): 𝐸</a:t>
                </a:r>
                <a14:m>
                  <m:oMath xmlns:m="http://schemas.openxmlformats.org/officeDocument/2006/math">
                    <m:r>
                      <a:rPr lang="en-DE" sz="1800" dirty="0">
                        <a:latin typeface="Cambria Math" panose="02040503050406030204" pitchFamily="18" charset="0"/>
                      </a:rPr>
                      <m:t> </m:t>
                    </m:r>
                    <m:r>
                      <a:rPr lang="en-DE" sz="1800" i="1" dirty="0">
                        <a:latin typeface="Cambria Math" panose="02040503050406030204" pitchFamily="18" charset="0"/>
                      </a:rPr>
                      <m:t>=</m:t>
                    </m:r>
                  </m:oMath>
                </a14:m>
                <a:r>
                  <a:rPr lang="en-US" sz="1800"/>
                  <a:t> </a:t>
                </a:r>
                <a14:m>
                  <m:oMath xmlns:m="http://schemas.openxmlformats.org/officeDocument/2006/math">
                    <m:r>
                      <a:rPr lang="en-DE" sz="1800" i="1">
                        <a:latin typeface="Cambria Math" panose="02040503050406030204" pitchFamily="18" charset="0"/>
                      </a:rPr>
                      <m:t>2</m:t>
                    </m:r>
                    <m:r>
                      <a:rPr lang="en-US" sz="1800" i="1">
                        <a:latin typeface="Cambria Math" panose="02040503050406030204" pitchFamily="18" charset="0"/>
                      </a:rPr>
                      <m:t>𝑒</m:t>
                    </m:r>
                    <m:r>
                      <a:rPr lang="en-US" sz="1800" i="1">
                        <a:latin typeface="Cambria Math" panose="02040503050406030204" pitchFamily="18" charset="0"/>
                      </a:rPr>
                      <m:t>9</m:t>
                    </m:r>
                  </m:oMath>
                </a14:m>
                <a:r>
                  <a:rPr lang="en-DE" sz="1800"/>
                  <a:t> 𝐺𝑃𝑎</a:t>
                </a:r>
              </a:p>
              <a:p>
                <a:pPr lvl="1"/>
                <a:r>
                  <a:rPr lang="en-DE" sz="1800"/>
                  <a:t>Die Poisson’s ratio: 𝜈</a:t>
                </a:r>
                <a:r>
                  <a:rPr lang="en-US" sz="1800"/>
                  <a:t> </a:t>
                </a:r>
                <a14:m>
                  <m:oMath xmlns:m="http://schemas.openxmlformats.org/officeDocument/2006/math">
                    <m:r>
                      <a:rPr lang="en-US" sz="1800" i="1" dirty="0">
                        <a:latin typeface="Cambria Math" panose="02040503050406030204" pitchFamily="18" charset="0"/>
                      </a:rPr>
                      <m:t>= </m:t>
                    </m:r>
                    <m:r>
                      <a:rPr lang="en-DE" sz="1800" i="1" dirty="0">
                        <a:latin typeface="Cambria Math" panose="02040503050406030204" pitchFamily="18" charset="0"/>
                      </a:rPr>
                      <m:t>0</m:t>
                    </m:r>
                    <m:r>
                      <a:rPr lang="en-DE" sz="1800" i="1" dirty="0">
                        <a:latin typeface="Cambria Math" panose="02040503050406030204" pitchFamily="18" charset="0"/>
                      </a:rPr>
                      <m:t>.</m:t>
                    </m:r>
                    <m:r>
                      <a:rPr lang="en-DE" sz="1800" i="1" dirty="0">
                        <a:latin typeface="Cambria Math" panose="02040503050406030204" pitchFamily="18" charset="0"/>
                      </a:rPr>
                      <m:t>0</m:t>
                    </m:r>
                  </m:oMath>
                </a14:m>
                <a:endParaRPr lang="en-US" sz="1800"/>
              </a:p>
              <a:p>
                <a:pPr lvl="1"/>
                <a:endParaRPr lang="en-US" sz="1800"/>
              </a:p>
              <a:p>
                <a:pPr lvl="1"/>
                <a:endParaRPr lang="en-DE" sz="1800"/>
              </a:p>
            </p:txBody>
          </p:sp>
        </mc:Choice>
        <mc:Fallback xmlns="">
          <p:sp>
            <p:nvSpPr>
              <p:cNvPr id="6" name="Text Placeholder 5">
                <a:extLst>
                  <a:ext uri="{FF2B5EF4-FFF2-40B4-BE49-F238E27FC236}">
                    <a16:creationId xmlns:a16="http://schemas.microsoft.com/office/drawing/2014/main" id="{677383F9-E68D-B3BB-9759-32DDE6C31BA7}"/>
                  </a:ext>
                </a:extLst>
              </p:cNvPr>
              <p:cNvSpPr>
                <a:spLocks noGrp="1" noRot="1" noChangeAspect="1" noMove="1" noResize="1" noEditPoints="1" noAdjustHandles="1" noChangeArrowheads="1" noChangeShapeType="1" noTextEdit="1"/>
              </p:cNvSpPr>
              <p:nvPr>
                <p:ph type="body" sz="quarter" idx="13"/>
              </p:nvPr>
            </p:nvSpPr>
            <p:spPr>
              <a:xfrm>
                <a:off x="609600" y="866628"/>
                <a:ext cx="5949690" cy="5153172"/>
              </a:xfrm>
              <a:blipFill>
                <a:blip r:embed="rId4"/>
                <a:stretch>
                  <a:fillRect l="-922" t="-1182"/>
                </a:stretch>
              </a:blipFill>
            </p:spPr>
            <p:txBody>
              <a:bodyPr/>
              <a:lstStyle/>
              <a:p>
                <a:r>
                  <a:rPr lang="en-US">
                    <a:noFill/>
                  </a:rPr>
                  <a:t> </a:t>
                </a:r>
              </a:p>
            </p:txBody>
          </p:sp>
        </mc:Fallback>
      </mc:AlternateContent>
      <p:sp>
        <p:nvSpPr>
          <p:cNvPr id="127" name="TextBox 126">
            <a:extLst>
              <a:ext uri="{FF2B5EF4-FFF2-40B4-BE49-F238E27FC236}">
                <a16:creationId xmlns:a16="http://schemas.microsoft.com/office/drawing/2014/main" id="{2F8E4828-18F6-AF9D-57C0-2A301E29EDA9}"/>
              </a:ext>
            </a:extLst>
          </p:cNvPr>
          <p:cNvSpPr txBox="1"/>
          <p:nvPr/>
        </p:nvSpPr>
        <p:spPr>
          <a:xfrm>
            <a:off x="839416" y="5989344"/>
            <a:ext cx="1992853" cy="276999"/>
          </a:xfrm>
          <a:prstGeom prst="rect">
            <a:avLst/>
          </a:prstGeom>
          <a:noFill/>
        </p:spPr>
        <p:txBody>
          <a:bodyPr wrap="none" rtlCol="0">
            <a:spAutoFit/>
          </a:bodyPr>
          <a:lstStyle/>
          <a:p>
            <a:r>
              <a:rPr lang="en-DE" sz="1200" i="1"/>
              <a:t>*</a:t>
            </a:r>
            <a:r>
              <a:rPr lang="en-DE" sz="1200" i="1">
                <a:hlinkClick r:id="rId5"/>
              </a:rPr>
              <a:t>Bilinear Isotropic Hardening</a:t>
            </a:r>
            <a:endParaRPr lang="en-DE" sz="1200" i="1"/>
          </a:p>
        </p:txBody>
      </p:sp>
      <p:grpSp>
        <p:nvGrpSpPr>
          <p:cNvPr id="20" name="Group 19">
            <a:extLst>
              <a:ext uri="{FF2B5EF4-FFF2-40B4-BE49-F238E27FC236}">
                <a16:creationId xmlns:a16="http://schemas.microsoft.com/office/drawing/2014/main" id="{10203358-C3E7-65C9-2774-7C854088FD3F}"/>
              </a:ext>
            </a:extLst>
          </p:cNvPr>
          <p:cNvGrpSpPr/>
          <p:nvPr/>
        </p:nvGrpSpPr>
        <p:grpSpPr>
          <a:xfrm>
            <a:off x="6590214" y="669327"/>
            <a:ext cx="2818154" cy="2575606"/>
            <a:chOff x="6590214" y="669327"/>
            <a:chExt cx="2818154" cy="2575606"/>
          </a:xfrm>
        </p:grpSpPr>
        <p:pic>
          <p:nvPicPr>
            <p:cNvPr id="21" name="Picture 20">
              <a:extLst>
                <a:ext uri="{FF2B5EF4-FFF2-40B4-BE49-F238E27FC236}">
                  <a16:creationId xmlns:a16="http://schemas.microsoft.com/office/drawing/2014/main" id="{D871C3CC-B9CB-618F-6238-0614A6C99DDE}"/>
                </a:ext>
              </a:extLst>
            </p:cNvPr>
            <p:cNvPicPr>
              <a:picLocks noChangeAspect="1"/>
            </p:cNvPicPr>
            <p:nvPr/>
          </p:nvPicPr>
          <p:blipFill>
            <a:blip r:embed="rId6">
              <a:clrChange>
                <a:clrFrom>
                  <a:srgbClr val="2F2F2F"/>
                </a:clrFrom>
                <a:clrTo>
                  <a:srgbClr val="2F2F2F">
                    <a:alpha val="0"/>
                  </a:srgbClr>
                </a:clrTo>
              </a:clrChange>
              <a:extLst>
                <a:ext uri="{BEBA8EAE-BF5A-486C-A8C5-ECC9F3942E4B}">
                  <a14:imgProps xmlns:a14="http://schemas.microsoft.com/office/drawing/2010/main">
                    <a14:imgLayer r:embed="rId7">
                      <a14:imgEffect>
                        <a14:backgroundRemoval t="10000" b="90000" l="10000" r="90000">
                          <a14:foregroundMark x1="49751" y1="14568" x2="49917" y2="21223"/>
                          <a14:backgroundMark x1="29022" y1="24460" x2="48425" y2="35252"/>
                          <a14:backgroundMark x1="45937" y1="30396" x2="66833" y2="33993"/>
                          <a14:backgroundMark x1="70813" y1="29856" x2="49751" y2="43525"/>
                          <a14:backgroundMark x1="42454" y1="53597" x2="39469" y2="65468"/>
                          <a14:backgroundMark x1="39469" y1="65468" x2="44610" y2="71043"/>
                          <a14:backgroundMark x1="23881" y1="72662" x2="57048" y2="83993"/>
                          <a14:backgroundMark x1="60199" y1="82734" x2="66003" y2="73921"/>
                          <a14:backgroundMark x1="66003" y1="73921" x2="56385" y2="75540"/>
                          <a14:backgroundMark x1="56385" y1="75540" x2="50083" y2="49640"/>
                          <a14:backgroundMark x1="50083" y1="49640" x2="25705" y2="50540"/>
                          <a14:backgroundMark x1="25705" y1="50540" x2="24876" y2="78777"/>
                          <a14:backgroundMark x1="24876" y1="78777" x2="41294" y2="81295"/>
                          <a14:backgroundMark x1="41294" y1="81295" x2="52073" y2="76439"/>
                          <a14:backgroundMark x1="66833" y1="73201" x2="75954" y2="71763"/>
                          <a14:backgroundMark x1="74959" y1="74460" x2="66667" y2="47482"/>
                          <a14:backgroundMark x1="66667" y1="47482" x2="49254" y2="44245"/>
                          <a14:backgroundMark x1="49254" y1="44245" x2="43118" y2="35432"/>
                          <a14:backgroundMark x1="43118" y1="35432" x2="32836" y2="32554"/>
                          <a14:backgroundMark x1="28690" y1="30396" x2="31177" y2="40827"/>
                          <a14:backgroundMark x1="31177" y1="40827" x2="38474" y2="40647"/>
                          <a14:backgroundMark x1="27529" y1="38129" x2="53731" y2="47302"/>
                          <a14:backgroundMark x1="56882" y1="48741" x2="29022" y2="47842"/>
                          <a14:backgroundMark x1="21559" y1="60252" x2="13765" y2="67626"/>
                          <a14:backgroundMark x1="22720" y1="33813" x2="29851" y2="21403"/>
                          <a14:backgroundMark x1="33665" y1="17806" x2="48756" y2="34173"/>
                          <a14:backgroundMark x1="63184" y1="40288" x2="72471" y2="26079"/>
                          <a14:backgroundMark x1="69154" y1="26978" x2="55721" y2="36151"/>
                          <a14:backgroundMark x1="55721" y1="36151" x2="55887" y2="37590"/>
                          <a14:backgroundMark x1="34660" y1="27878" x2="34494" y2="19784"/>
                          <a14:backgroundMark x1="40133" y1="22482" x2="43781" y2="34712"/>
                          <a14:backgroundMark x1="43781" y1="34712" x2="43615" y2="35072"/>
                          <a14:backgroundMark x1="66667" y1="30036" x2="57380" y2="19964"/>
                          <a14:backgroundMark x1="61194" y1="23381" x2="70481" y2="32914"/>
                          <a14:backgroundMark x1="38972" y1="16906" x2="24876" y2="28058"/>
                          <a14:backgroundMark x1="24876" y1="28058" x2="25041" y2="28058"/>
                          <a14:backgroundMark x1="30846" y1="21043" x2="20398" y2="28777"/>
                          <a14:backgroundMark x1="20398" y1="28777" x2="18740" y2="41007"/>
                          <a14:backgroundMark x1="18740" y1="41007" x2="24378" y2="41727"/>
                          <a14:backgroundMark x1="17745" y1="37050" x2="26700" y2="39029"/>
                          <a14:backgroundMark x1="16915" y1="37410" x2="24876" y2="22842"/>
                          <a14:backgroundMark x1="24876" y1="22842" x2="25871" y2="22122"/>
                          <a14:backgroundMark x1="31841" y1="16906" x2="25539" y2="33633"/>
                          <a14:backgroundMark x1="56882" y1="50719" x2="63350" y2="53417"/>
                          <a14:backgroundMark x1="65340" y1="60791" x2="65340" y2="69424"/>
                          <a14:backgroundMark x1="66501" y1="38849" x2="78109" y2="23741"/>
                          <a14:backgroundMark x1="43781" y1="82914" x2="57214" y2="83453"/>
                          <a14:backgroundMark x1="72968" y1="53417" x2="76285" y2="64568"/>
                        </a14:backgroundRemoval>
                      </a14:imgEffect>
                    </a14:imgLayer>
                  </a14:imgProps>
                </a:ext>
              </a:extLst>
            </a:blip>
            <a:srcRect l="43421" t="11533" r="44737" b="65634"/>
            <a:stretch>
              <a:fillRect/>
            </a:stretch>
          </p:blipFill>
          <p:spPr>
            <a:xfrm rot="10800000">
              <a:off x="8021620" y="2654987"/>
              <a:ext cx="313410" cy="589946"/>
            </a:xfrm>
            <a:prstGeom prst="rect">
              <a:avLst/>
            </a:prstGeom>
          </p:spPr>
        </p:pic>
        <p:grpSp>
          <p:nvGrpSpPr>
            <p:cNvPr id="27" name="Group 26">
              <a:extLst>
                <a:ext uri="{FF2B5EF4-FFF2-40B4-BE49-F238E27FC236}">
                  <a16:creationId xmlns:a16="http://schemas.microsoft.com/office/drawing/2014/main" id="{1305937F-454F-CD65-B6E6-845FB547F818}"/>
                </a:ext>
              </a:extLst>
            </p:cNvPr>
            <p:cNvGrpSpPr/>
            <p:nvPr/>
          </p:nvGrpSpPr>
          <p:grpSpPr>
            <a:xfrm>
              <a:off x="6590214" y="669327"/>
              <a:ext cx="2818154" cy="2485155"/>
              <a:chOff x="5959159" y="727821"/>
              <a:chExt cx="2818154" cy="2485155"/>
            </a:xfrm>
          </p:grpSpPr>
          <p:cxnSp>
            <p:nvCxnSpPr>
              <p:cNvPr id="29" name="Straight Connector 28">
                <a:extLst>
                  <a:ext uri="{FF2B5EF4-FFF2-40B4-BE49-F238E27FC236}">
                    <a16:creationId xmlns:a16="http://schemas.microsoft.com/office/drawing/2014/main" id="{79A7F334-30DE-2B21-4867-1DE3AAE007F2}"/>
                  </a:ext>
                </a:extLst>
              </p:cNvPr>
              <p:cNvCxnSpPr>
                <a:cxnSpLocks/>
              </p:cNvCxnSpPr>
              <p:nvPr/>
            </p:nvCxnSpPr>
            <p:spPr>
              <a:xfrm>
                <a:off x="6349997" y="2181385"/>
                <a:ext cx="2410299" cy="732505"/>
              </a:xfrm>
              <a:prstGeom prst="line">
                <a:avLst/>
              </a:prstGeom>
              <a:ln w="12700">
                <a:prstDash val="dash"/>
              </a:ln>
            </p:spPr>
            <p:style>
              <a:lnRef idx="1">
                <a:schemeClr val="dk1"/>
              </a:lnRef>
              <a:fillRef idx="0">
                <a:schemeClr val="dk1"/>
              </a:fillRef>
              <a:effectRef idx="0">
                <a:schemeClr val="dk1"/>
              </a:effectRef>
              <a:fontRef idx="minor">
                <a:schemeClr val="tx1"/>
              </a:fontRef>
            </p:style>
          </p:cxnSp>
          <p:grpSp>
            <p:nvGrpSpPr>
              <p:cNvPr id="30" name="Group 29">
                <a:extLst>
                  <a:ext uri="{FF2B5EF4-FFF2-40B4-BE49-F238E27FC236}">
                    <a16:creationId xmlns:a16="http://schemas.microsoft.com/office/drawing/2014/main" id="{A3E83172-322B-08AF-7A4E-1F49BC0A96AA}"/>
                  </a:ext>
                </a:extLst>
              </p:cNvPr>
              <p:cNvGrpSpPr/>
              <p:nvPr/>
            </p:nvGrpSpPr>
            <p:grpSpPr>
              <a:xfrm>
                <a:off x="6456040" y="727821"/>
                <a:ext cx="2232248" cy="2485155"/>
                <a:chOff x="6456031" y="727822"/>
                <a:chExt cx="2568990" cy="2701181"/>
              </a:xfrm>
            </p:grpSpPr>
            <p:pic>
              <p:nvPicPr>
                <p:cNvPr id="40" name="Picture 39">
                  <a:extLst>
                    <a:ext uri="{FF2B5EF4-FFF2-40B4-BE49-F238E27FC236}">
                      <a16:creationId xmlns:a16="http://schemas.microsoft.com/office/drawing/2014/main" id="{95A5F0AA-1911-D212-B729-6FE6227E05B9}"/>
                    </a:ext>
                  </a:extLst>
                </p:cNvPr>
                <p:cNvPicPr>
                  <a:picLocks noChangeAspect="1"/>
                </p:cNvPicPr>
                <p:nvPr/>
              </p:nvPicPr>
              <p:blipFill>
                <a:blip r:embed="rId8"/>
                <a:stretch>
                  <a:fillRect/>
                </a:stretch>
              </p:blipFill>
              <p:spPr>
                <a:xfrm>
                  <a:off x="6456031" y="727822"/>
                  <a:ext cx="2568990" cy="2701181"/>
                </a:xfrm>
                <a:prstGeom prst="rect">
                  <a:avLst/>
                </a:prstGeom>
              </p:spPr>
            </p:pic>
            <p:pic>
              <p:nvPicPr>
                <p:cNvPr id="41" name="Picture 40">
                  <a:extLst>
                    <a:ext uri="{FF2B5EF4-FFF2-40B4-BE49-F238E27FC236}">
                      <a16:creationId xmlns:a16="http://schemas.microsoft.com/office/drawing/2014/main" id="{55893996-7673-20CF-E6F8-6F12772679DA}"/>
                    </a:ext>
                  </a:extLst>
                </p:cNvPr>
                <p:cNvPicPr>
                  <a:picLocks noChangeAspect="1"/>
                </p:cNvPicPr>
                <p:nvPr/>
              </p:nvPicPr>
              <p:blipFill>
                <a:blip r:embed="rId6">
                  <a:clrChange>
                    <a:clrFrom>
                      <a:srgbClr val="2F2F2F"/>
                    </a:clrFrom>
                    <a:clrTo>
                      <a:srgbClr val="2F2F2F">
                        <a:alpha val="0"/>
                      </a:srgbClr>
                    </a:clrTo>
                  </a:clrChange>
                  <a:extLst>
                    <a:ext uri="{BEBA8EAE-BF5A-486C-A8C5-ECC9F3942E4B}">
                      <a14:imgProps xmlns:a14="http://schemas.microsoft.com/office/drawing/2010/main">
                        <a14:imgLayer r:embed="rId7">
                          <a14:imgEffect>
                            <a14:backgroundRemoval t="10000" b="90000" l="10000" r="90000">
                              <a14:foregroundMark x1="49751" y1="14568" x2="49917" y2="21223"/>
                              <a14:backgroundMark x1="29022" y1="24460" x2="48425" y2="35252"/>
                              <a14:backgroundMark x1="45937" y1="30396" x2="66833" y2="33993"/>
                              <a14:backgroundMark x1="70813" y1="29856" x2="49751" y2="43525"/>
                              <a14:backgroundMark x1="42454" y1="53597" x2="39469" y2="65468"/>
                              <a14:backgroundMark x1="39469" y1="65468" x2="44610" y2="71043"/>
                              <a14:backgroundMark x1="23881" y1="72662" x2="57048" y2="83993"/>
                              <a14:backgroundMark x1="60199" y1="82734" x2="66003" y2="73921"/>
                              <a14:backgroundMark x1="66003" y1="73921" x2="56385" y2="75540"/>
                              <a14:backgroundMark x1="56385" y1="75540" x2="50083" y2="49640"/>
                              <a14:backgroundMark x1="50083" y1="49640" x2="25705" y2="50540"/>
                              <a14:backgroundMark x1="25705" y1="50540" x2="24876" y2="78777"/>
                              <a14:backgroundMark x1="24876" y1="78777" x2="41294" y2="81295"/>
                              <a14:backgroundMark x1="41294" y1="81295" x2="52073" y2="76439"/>
                              <a14:backgroundMark x1="66833" y1="73201" x2="75954" y2="71763"/>
                              <a14:backgroundMark x1="74959" y1="74460" x2="66667" y2="47482"/>
                              <a14:backgroundMark x1="66667" y1="47482" x2="49254" y2="44245"/>
                              <a14:backgroundMark x1="49254" y1="44245" x2="43118" y2="35432"/>
                              <a14:backgroundMark x1="43118" y1="35432" x2="32836" y2="32554"/>
                              <a14:backgroundMark x1="28690" y1="30396" x2="31177" y2="40827"/>
                              <a14:backgroundMark x1="31177" y1="40827" x2="38474" y2="40647"/>
                              <a14:backgroundMark x1="27529" y1="38129" x2="53731" y2="47302"/>
                              <a14:backgroundMark x1="56882" y1="48741" x2="29022" y2="47842"/>
                              <a14:backgroundMark x1="21559" y1="60252" x2="13765" y2="67626"/>
                              <a14:backgroundMark x1="22720" y1="33813" x2="29851" y2="21403"/>
                              <a14:backgroundMark x1="33665" y1="17806" x2="48756" y2="34173"/>
                              <a14:backgroundMark x1="63184" y1="40288" x2="72471" y2="26079"/>
                              <a14:backgroundMark x1="69154" y1="26978" x2="55721" y2="36151"/>
                              <a14:backgroundMark x1="55721" y1="36151" x2="55887" y2="37590"/>
                              <a14:backgroundMark x1="34660" y1="27878" x2="34494" y2="19784"/>
                              <a14:backgroundMark x1="40133" y1="22482" x2="43781" y2="34712"/>
                              <a14:backgroundMark x1="43781" y1="34712" x2="43615" y2="35072"/>
                              <a14:backgroundMark x1="66667" y1="30036" x2="57380" y2="19964"/>
                              <a14:backgroundMark x1="61194" y1="23381" x2="70481" y2="32914"/>
                              <a14:backgroundMark x1="38972" y1="16906" x2="24876" y2="28058"/>
                              <a14:backgroundMark x1="24876" y1="28058" x2="25041" y2="28058"/>
                              <a14:backgroundMark x1="30846" y1="21043" x2="20398" y2="28777"/>
                              <a14:backgroundMark x1="20398" y1="28777" x2="18740" y2="41007"/>
                              <a14:backgroundMark x1="18740" y1="41007" x2="24378" y2="41727"/>
                              <a14:backgroundMark x1="17745" y1="37050" x2="26700" y2="39029"/>
                              <a14:backgroundMark x1="16915" y1="37410" x2="24876" y2="22842"/>
                              <a14:backgroundMark x1="24876" y1="22842" x2="25871" y2="22122"/>
                              <a14:backgroundMark x1="31841" y1="16906" x2="25539" y2="33633"/>
                              <a14:backgroundMark x1="56882" y1="50719" x2="63350" y2="53417"/>
                              <a14:backgroundMark x1="65340" y1="60791" x2="65340" y2="69424"/>
                              <a14:backgroundMark x1="66501" y1="38849" x2="78109" y2="23741"/>
                              <a14:backgroundMark x1="43781" y1="82914" x2="57214" y2="83453"/>
                              <a14:backgroundMark x1="72968" y1="53417" x2="76285" y2="64568"/>
                            </a14:backgroundRemoval>
                          </a14:imgEffect>
                        </a14:imgLayer>
                      </a14:imgProps>
                    </a:ext>
                  </a:extLst>
                </a:blip>
                <a:srcRect l="43421" t="11533" r="44737" b="65634"/>
                <a:stretch>
                  <a:fillRect/>
                </a:stretch>
              </p:blipFill>
              <p:spPr>
                <a:xfrm>
                  <a:off x="7560192" y="829857"/>
                  <a:ext cx="360689" cy="641228"/>
                </a:xfrm>
                <a:prstGeom prst="rect">
                  <a:avLst/>
                </a:prstGeom>
              </p:spPr>
            </p:pic>
          </p:grpSp>
          <p:cxnSp>
            <p:nvCxnSpPr>
              <p:cNvPr id="31" name="Straight Connector 30">
                <a:extLst>
                  <a:ext uri="{FF2B5EF4-FFF2-40B4-BE49-F238E27FC236}">
                    <a16:creationId xmlns:a16="http://schemas.microsoft.com/office/drawing/2014/main" id="{A409F680-1DC6-1B62-1D03-BC38969491B7}"/>
                  </a:ext>
                </a:extLst>
              </p:cNvPr>
              <p:cNvCxnSpPr>
                <a:cxnSpLocks/>
              </p:cNvCxnSpPr>
              <p:nvPr/>
            </p:nvCxnSpPr>
            <p:spPr>
              <a:xfrm>
                <a:off x="6367014" y="866628"/>
                <a:ext cx="2410299" cy="732505"/>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A3BAD06-0F3F-4585-3676-AE78702F45C7}"/>
                  </a:ext>
                </a:extLst>
              </p:cNvPr>
              <p:cNvCxnSpPr>
                <a:cxnSpLocks/>
              </p:cNvCxnSpPr>
              <p:nvPr/>
            </p:nvCxnSpPr>
            <p:spPr>
              <a:xfrm flipV="1">
                <a:off x="8777313" y="1599133"/>
                <a:ext cx="0" cy="1340232"/>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628EA5FE-7E63-BA16-EE58-A94DA7A69AA8}"/>
                  </a:ext>
                </a:extLst>
              </p:cNvPr>
              <p:cNvCxnSpPr>
                <a:cxnSpLocks/>
              </p:cNvCxnSpPr>
              <p:nvPr/>
            </p:nvCxnSpPr>
            <p:spPr>
              <a:xfrm flipV="1">
                <a:off x="6367014" y="866628"/>
                <a:ext cx="0" cy="1340232"/>
              </a:xfrm>
              <a:prstGeom prst="line">
                <a:avLst/>
              </a:prstGeom>
              <a:ln w="12700">
                <a:prstDash val="dash"/>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40EA511A-B43C-9C77-7CAE-E7D7207E2B65}"/>
                  </a:ext>
                </a:extLst>
              </p:cNvPr>
              <p:cNvSpPr txBox="1"/>
              <p:nvPr/>
            </p:nvSpPr>
            <p:spPr>
              <a:xfrm>
                <a:off x="5959159" y="803348"/>
                <a:ext cx="452368" cy="307777"/>
              </a:xfrm>
              <a:prstGeom prst="rect">
                <a:avLst/>
              </a:prstGeom>
              <a:noFill/>
            </p:spPr>
            <p:txBody>
              <a:bodyPr wrap="none" rtlCol="0">
                <a:spAutoFit/>
              </a:bodyPr>
              <a:lstStyle/>
              <a:p>
                <a:r>
                  <a:rPr lang="en-DE" sz="1400" b="1"/>
                  <a:t>A:A</a:t>
                </a:r>
              </a:p>
            </p:txBody>
          </p:sp>
        </p:grpSp>
      </p:grpSp>
      <p:cxnSp>
        <p:nvCxnSpPr>
          <p:cNvPr id="42" name="Straight Arrow Connector 41">
            <a:extLst>
              <a:ext uri="{FF2B5EF4-FFF2-40B4-BE49-F238E27FC236}">
                <a16:creationId xmlns:a16="http://schemas.microsoft.com/office/drawing/2014/main" id="{2367D0A7-666C-DEB1-7A86-C63E56902A0B}"/>
              </a:ext>
            </a:extLst>
          </p:cNvPr>
          <p:cNvCxnSpPr>
            <a:cxnSpLocks/>
          </p:cNvCxnSpPr>
          <p:nvPr/>
        </p:nvCxnSpPr>
        <p:spPr>
          <a:xfrm flipH="1">
            <a:off x="8988473" y="818590"/>
            <a:ext cx="656875" cy="355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773567A9-8CA1-F03B-8C20-F6EF462C1283}"/>
              </a:ext>
            </a:extLst>
          </p:cNvPr>
          <p:cNvCxnSpPr>
            <a:cxnSpLocks/>
          </p:cNvCxnSpPr>
          <p:nvPr/>
        </p:nvCxnSpPr>
        <p:spPr>
          <a:xfrm flipH="1">
            <a:off x="8988473" y="1679446"/>
            <a:ext cx="656875" cy="355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5EFE1FC-E942-573B-2E48-2DAAE27D4735}"/>
              </a:ext>
            </a:extLst>
          </p:cNvPr>
          <p:cNvCxnSpPr>
            <a:cxnSpLocks/>
          </p:cNvCxnSpPr>
          <p:nvPr/>
        </p:nvCxnSpPr>
        <p:spPr>
          <a:xfrm flipH="1">
            <a:off x="9061579" y="2362404"/>
            <a:ext cx="656875" cy="355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0F6BF32-B704-C5C9-0837-621E1B881048}"/>
              </a:ext>
            </a:extLst>
          </p:cNvPr>
          <p:cNvSpPr txBox="1"/>
          <p:nvPr/>
        </p:nvSpPr>
        <p:spPr>
          <a:xfrm>
            <a:off x="9669163" y="599050"/>
            <a:ext cx="863057" cy="369332"/>
          </a:xfrm>
          <a:prstGeom prst="rect">
            <a:avLst/>
          </a:prstGeom>
          <a:noFill/>
        </p:spPr>
        <p:txBody>
          <a:bodyPr wrap="none" rtlCol="0">
            <a:spAutoFit/>
          </a:bodyPr>
          <a:lstStyle/>
          <a:p>
            <a:r>
              <a:rPr lang="en-DE"/>
              <a:t>Top die</a:t>
            </a:r>
          </a:p>
        </p:txBody>
      </p:sp>
      <p:sp>
        <p:nvSpPr>
          <p:cNvPr id="48" name="TextBox 47">
            <a:extLst>
              <a:ext uri="{FF2B5EF4-FFF2-40B4-BE49-F238E27FC236}">
                <a16:creationId xmlns:a16="http://schemas.microsoft.com/office/drawing/2014/main" id="{822E94C7-5D48-7ACA-B81D-55C7434BE91E}"/>
              </a:ext>
            </a:extLst>
          </p:cNvPr>
          <p:cNvSpPr txBox="1"/>
          <p:nvPr/>
        </p:nvSpPr>
        <p:spPr>
          <a:xfrm>
            <a:off x="9669163" y="2178621"/>
            <a:ext cx="1229119" cy="369332"/>
          </a:xfrm>
          <a:prstGeom prst="rect">
            <a:avLst/>
          </a:prstGeom>
          <a:noFill/>
        </p:spPr>
        <p:txBody>
          <a:bodyPr wrap="none" rtlCol="0">
            <a:spAutoFit/>
          </a:bodyPr>
          <a:lstStyle/>
          <a:p>
            <a:r>
              <a:rPr lang="en-DE"/>
              <a:t>Bottom die</a:t>
            </a:r>
          </a:p>
        </p:txBody>
      </p:sp>
      <p:sp>
        <p:nvSpPr>
          <p:cNvPr id="49" name="TextBox 48">
            <a:extLst>
              <a:ext uri="{FF2B5EF4-FFF2-40B4-BE49-F238E27FC236}">
                <a16:creationId xmlns:a16="http://schemas.microsoft.com/office/drawing/2014/main" id="{BBA4CEE1-DA89-628A-5A9B-D4EF313A32CE}"/>
              </a:ext>
            </a:extLst>
          </p:cNvPr>
          <p:cNvSpPr txBox="1"/>
          <p:nvPr/>
        </p:nvSpPr>
        <p:spPr>
          <a:xfrm>
            <a:off x="9638052" y="1464054"/>
            <a:ext cx="1189685" cy="369332"/>
          </a:xfrm>
          <a:prstGeom prst="rect">
            <a:avLst/>
          </a:prstGeom>
          <a:noFill/>
        </p:spPr>
        <p:txBody>
          <a:bodyPr wrap="none" rtlCol="0">
            <a:spAutoFit/>
          </a:bodyPr>
          <a:lstStyle/>
          <a:p>
            <a:r>
              <a:rPr lang="en-DE"/>
              <a:t>Workpiece</a:t>
            </a:r>
          </a:p>
        </p:txBody>
      </p:sp>
      <p:cxnSp>
        <p:nvCxnSpPr>
          <p:cNvPr id="50" name="Straight Arrow Connector 49">
            <a:extLst>
              <a:ext uri="{FF2B5EF4-FFF2-40B4-BE49-F238E27FC236}">
                <a16:creationId xmlns:a16="http://schemas.microsoft.com/office/drawing/2014/main" id="{31F882DD-B1E1-45B4-26A7-DE689F577A39}"/>
              </a:ext>
            </a:extLst>
          </p:cNvPr>
          <p:cNvCxnSpPr>
            <a:cxnSpLocks/>
          </p:cNvCxnSpPr>
          <p:nvPr/>
        </p:nvCxnSpPr>
        <p:spPr>
          <a:xfrm flipH="1">
            <a:off x="8688288" y="2913890"/>
            <a:ext cx="1287716" cy="15232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9514F8E-9EEE-039D-2D5E-EEC4BCEC471A}"/>
              </a:ext>
            </a:extLst>
          </p:cNvPr>
          <p:cNvSpPr txBox="1"/>
          <p:nvPr/>
        </p:nvSpPr>
        <p:spPr>
          <a:xfrm>
            <a:off x="9896543" y="2605317"/>
            <a:ext cx="2070760" cy="369332"/>
          </a:xfrm>
          <a:prstGeom prst="rect">
            <a:avLst/>
          </a:prstGeom>
          <a:noFill/>
        </p:spPr>
        <p:txBody>
          <a:bodyPr wrap="none" rtlCol="0">
            <a:spAutoFit/>
          </a:bodyPr>
          <a:lstStyle/>
          <a:p>
            <a:r>
              <a:rPr lang="en-DE"/>
              <a:t>Infinitesimal section</a:t>
            </a:r>
          </a:p>
        </p:txBody>
      </p:sp>
      <p:grpSp>
        <p:nvGrpSpPr>
          <p:cNvPr id="52" name="Group 51">
            <a:extLst>
              <a:ext uri="{FF2B5EF4-FFF2-40B4-BE49-F238E27FC236}">
                <a16:creationId xmlns:a16="http://schemas.microsoft.com/office/drawing/2014/main" id="{7763E9E8-1896-B92B-0884-3F2968C4FC58}"/>
              </a:ext>
            </a:extLst>
          </p:cNvPr>
          <p:cNvGrpSpPr/>
          <p:nvPr/>
        </p:nvGrpSpPr>
        <p:grpSpPr>
          <a:xfrm>
            <a:off x="6432652" y="3020694"/>
            <a:ext cx="5410609" cy="3013064"/>
            <a:chOff x="6432652" y="3020694"/>
            <a:chExt cx="5410609" cy="3013064"/>
          </a:xfrm>
        </p:grpSpPr>
        <p:pic>
          <p:nvPicPr>
            <p:cNvPr id="53" name="Picture 52">
              <a:extLst>
                <a:ext uri="{FF2B5EF4-FFF2-40B4-BE49-F238E27FC236}">
                  <a16:creationId xmlns:a16="http://schemas.microsoft.com/office/drawing/2014/main" id="{9B1DE574-E680-C708-DEFB-1C7702F3C0D8}"/>
                </a:ext>
              </a:extLst>
            </p:cNvPr>
            <p:cNvPicPr>
              <a:picLocks noChangeAspect="1"/>
            </p:cNvPicPr>
            <p:nvPr/>
          </p:nvPicPr>
          <p:blipFill>
            <a:blip r:embed="rId4">
              <a:clrChange>
                <a:clrFrom>
                  <a:srgbClr val="ECECEC"/>
                </a:clrFrom>
                <a:clrTo>
                  <a:srgbClr val="ECECEC">
                    <a:alpha val="0"/>
                  </a:srgbClr>
                </a:clrTo>
              </a:clrChange>
            </a:blip>
            <a:stretch>
              <a:fillRect/>
            </a:stretch>
          </p:blipFill>
          <p:spPr>
            <a:xfrm>
              <a:off x="6816080" y="3420319"/>
              <a:ext cx="2902024" cy="2453529"/>
            </a:xfrm>
            <a:prstGeom prst="rect">
              <a:avLst/>
            </a:prstGeom>
          </p:spPr>
        </p:pic>
        <p:sp>
          <p:nvSpPr>
            <p:cNvPr id="54" name="Rectangle 53">
              <a:extLst>
                <a:ext uri="{FF2B5EF4-FFF2-40B4-BE49-F238E27FC236}">
                  <a16:creationId xmlns:a16="http://schemas.microsoft.com/office/drawing/2014/main" id="{0F31A1C8-AE31-9B9F-A891-19C681044A55}"/>
                </a:ext>
              </a:extLst>
            </p:cNvPr>
            <p:cNvSpPr/>
            <p:nvPr/>
          </p:nvSpPr>
          <p:spPr>
            <a:xfrm>
              <a:off x="6530016" y="3304824"/>
              <a:ext cx="5257789" cy="2684520"/>
            </a:xfrm>
            <a:prstGeom prst="rect">
              <a:avLst/>
            </a:prstGeom>
            <a:noFill/>
            <a:ln w="1905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6" name="TextBox 55">
              <a:extLst>
                <a:ext uri="{FF2B5EF4-FFF2-40B4-BE49-F238E27FC236}">
                  <a16:creationId xmlns:a16="http://schemas.microsoft.com/office/drawing/2014/main" id="{0C7B9598-B29C-2C4F-CD14-2292016CA180}"/>
                </a:ext>
              </a:extLst>
            </p:cNvPr>
            <p:cNvSpPr txBox="1"/>
            <p:nvPr/>
          </p:nvSpPr>
          <p:spPr>
            <a:xfrm>
              <a:off x="6432652" y="3020694"/>
              <a:ext cx="452368" cy="307777"/>
            </a:xfrm>
            <a:prstGeom prst="rect">
              <a:avLst/>
            </a:prstGeom>
            <a:noFill/>
          </p:spPr>
          <p:txBody>
            <a:bodyPr wrap="none" rtlCol="0">
              <a:spAutoFit/>
            </a:bodyPr>
            <a:lstStyle/>
            <a:p>
              <a:r>
                <a:rPr lang="en-DE" sz="1400" b="1"/>
                <a:t>A:A</a:t>
              </a:r>
            </a:p>
          </p:txBody>
        </p:sp>
        <p:grpSp>
          <p:nvGrpSpPr>
            <p:cNvPr id="57" name="Group 56">
              <a:extLst>
                <a:ext uri="{FF2B5EF4-FFF2-40B4-BE49-F238E27FC236}">
                  <a16:creationId xmlns:a16="http://schemas.microsoft.com/office/drawing/2014/main" id="{0E552583-09CD-38FD-7285-03D7A36168A8}"/>
                </a:ext>
              </a:extLst>
            </p:cNvPr>
            <p:cNvGrpSpPr/>
            <p:nvPr/>
          </p:nvGrpSpPr>
          <p:grpSpPr>
            <a:xfrm>
              <a:off x="10367828" y="3528023"/>
              <a:ext cx="1475433" cy="1278770"/>
              <a:chOff x="10095063" y="3562901"/>
              <a:chExt cx="1475433" cy="1278770"/>
            </a:xfrm>
          </p:grpSpPr>
          <p:sp>
            <p:nvSpPr>
              <p:cNvPr id="133" name="Flowchart: Document 132">
                <a:extLst>
                  <a:ext uri="{FF2B5EF4-FFF2-40B4-BE49-F238E27FC236}">
                    <a16:creationId xmlns:a16="http://schemas.microsoft.com/office/drawing/2014/main" id="{B6A9A983-A095-3D7B-B850-3F2F499C961E}"/>
                  </a:ext>
                </a:extLst>
              </p:cNvPr>
              <p:cNvSpPr/>
              <p:nvPr/>
            </p:nvSpPr>
            <p:spPr>
              <a:xfrm rot="5400000" flipH="1">
                <a:off x="9964760" y="3693204"/>
                <a:ext cx="1278770" cy="1018163"/>
              </a:xfrm>
              <a:custGeom>
                <a:avLst/>
                <a:gdLst>
                  <a:gd name="csX0" fmla="*/ 0 w 1278770"/>
                  <a:gd name="csY0" fmla="*/ 0 h 1018163"/>
                  <a:gd name="csX1" fmla="*/ 387894 w 1278770"/>
                  <a:gd name="csY1" fmla="*/ 0 h 1018163"/>
                  <a:gd name="csX2" fmla="*/ 814150 w 1278770"/>
                  <a:gd name="csY2" fmla="*/ 0 h 1018163"/>
                  <a:gd name="csX3" fmla="*/ 1278770 w 1278770"/>
                  <a:gd name="csY3" fmla="*/ 0 h 1018163"/>
                  <a:gd name="csX4" fmla="*/ 1278770 w 1278770"/>
                  <a:gd name="csY4" fmla="*/ 416420 h 1018163"/>
                  <a:gd name="csX5" fmla="*/ 1278770 w 1278770"/>
                  <a:gd name="csY5" fmla="*/ 816510 h 1018163"/>
                  <a:gd name="csX6" fmla="*/ 0 w 1278770"/>
                  <a:gd name="csY6" fmla="*/ 950851 h 1018163"/>
                  <a:gd name="csX7" fmla="*/ 0 w 1278770"/>
                  <a:gd name="csY7" fmla="*/ 494443 h 1018163"/>
                  <a:gd name="csX8" fmla="*/ 0 w 1278770"/>
                  <a:gd name="csY8" fmla="*/ 0 h 10181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78770" h="1018163" fill="none" extrusionOk="0">
                    <a:moveTo>
                      <a:pt x="0" y="0"/>
                    </a:moveTo>
                    <a:cubicBezTo>
                      <a:pt x="162005" y="-21078"/>
                      <a:pt x="274601" y="12623"/>
                      <a:pt x="387894" y="0"/>
                    </a:cubicBezTo>
                    <a:cubicBezTo>
                      <a:pt x="501187" y="-12623"/>
                      <a:pt x="629931" y="10633"/>
                      <a:pt x="814150" y="0"/>
                    </a:cubicBezTo>
                    <a:cubicBezTo>
                      <a:pt x="998369" y="-10633"/>
                      <a:pt x="1142453" y="40535"/>
                      <a:pt x="1278770" y="0"/>
                    </a:cubicBezTo>
                    <a:cubicBezTo>
                      <a:pt x="1327066" y="156085"/>
                      <a:pt x="1253369" y="315385"/>
                      <a:pt x="1278770" y="416420"/>
                    </a:cubicBezTo>
                    <a:cubicBezTo>
                      <a:pt x="1304171" y="517455"/>
                      <a:pt x="1252853" y="622509"/>
                      <a:pt x="1278770" y="816510"/>
                    </a:cubicBezTo>
                    <a:cubicBezTo>
                      <a:pt x="663873" y="831995"/>
                      <a:pt x="647788" y="1046366"/>
                      <a:pt x="0" y="950851"/>
                    </a:cubicBezTo>
                    <a:cubicBezTo>
                      <a:pt x="-37082" y="846155"/>
                      <a:pt x="40272" y="715829"/>
                      <a:pt x="0" y="494443"/>
                    </a:cubicBezTo>
                    <a:cubicBezTo>
                      <a:pt x="-40272" y="273057"/>
                      <a:pt x="40307" y="169129"/>
                      <a:pt x="0" y="0"/>
                    </a:cubicBezTo>
                    <a:close/>
                  </a:path>
                  <a:path w="1278770" h="1018163" stroke="0" extrusionOk="0">
                    <a:moveTo>
                      <a:pt x="0" y="0"/>
                    </a:moveTo>
                    <a:cubicBezTo>
                      <a:pt x="161500" y="-43531"/>
                      <a:pt x="302279" y="9893"/>
                      <a:pt x="413469" y="0"/>
                    </a:cubicBezTo>
                    <a:cubicBezTo>
                      <a:pt x="524659" y="-9893"/>
                      <a:pt x="737798" y="21544"/>
                      <a:pt x="839726" y="0"/>
                    </a:cubicBezTo>
                    <a:cubicBezTo>
                      <a:pt x="941654" y="-21544"/>
                      <a:pt x="1091273" y="10621"/>
                      <a:pt x="1278770" y="0"/>
                    </a:cubicBezTo>
                    <a:cubicBezTo>
                      <a:pt x="1282409" y="175208"/>
                      <a:pt x="1277578" y="241496"/>
                      <a:pt x="1278770" y="416420"/>
                    </a:cubicBezTo>
                    <a:cubicBezTo>
                      <a:pt x="1279962" y="591344"/>
                      <a:pt x="1239581" y="669156"/>
                      <a:pt x="1278770" y="816510"/>
                    </a:cubicBezTo>
                    <a:cubicBezTo>
                      <a:pt x="679001" y="806797"/>
                      <a:pt x="688452" y="1122857"/>
                      <a:pt x="0" y="950851"/>
                    </a:cubicBezTo>
                    <a:cubicBezTo>
                      <a:pt x="-50502" y="762953"/>
                      <a:pt x="42303" y="593349"/>
                      <a:pt x="0" y="465917"/>
                    </a:cubicBezTo>
                    <a:cubicBezTo>
                      <a:pt x="-42303" y="338485"/>
                      <a:pt x="24243" y="181571"/>
                      <a:pt x="0" y="0"/>
                    </a:cubicBezTo>
                    <a:close/>
                  </a:path>
                </a:pathLst>
              </a:custGeom>
              <a:blipFill>
                <a:blip r:embed="rId9"/>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34" name="Straight Arrow Connector 133">
                <a:extLst>
                  <a:ext uri="{FF2B5EF4-FFF2-40B4-BE49-F238E27FC236}">
                    <a16:creationId xmlns:a16="http://schemas.microsoft.com/office/drawing/2014/main" id="{D2E701D1-AF82-1883-1852-24738C7BA11D}"/>
                  </a:ext>
                </a:extLst>
              </p:cNvPr>
              <p:cNvCxnSpPr>
                <a:cxnSpLocks/>
              </p:cNvCxnSpPr>
              <p:nvPr/>
            </p:nvCxnSpPr>
            <p:spPr>
              <a:xfrm>
                <a:off x="11208568" y="3661586"/>
                <a:ext cx="0" cy="1994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C90196C-E4C2-6097-CFE5-CBB04BA1511B}"/>
                  </a:ext>
                </a:extLst>
              </p:cNvPr>
              <p:cNvCxnSpPr/>
              <p:nvPr/>
            </p:nvCxnSpPr>
            <p:spPr>
              <a:xfrm>
                <a:off x="11046201" y="3661586"/>
                <a:ext cx="2261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A18653AA-A136-539A-42AD-8FE87358303C}"/>
                  </a:ext>
                </a:extLst>
              </p:cNvPr>
              <p:cNvCxnSpPr/>
              <p:nvPr/>
            </p:nvCxnSpPr>
            <p:spPr>
              <a:xfrm>
                <a:off x="11067853" y="3868144"/>
                <a:ext cx="226184"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7" name="TextBox 136">
                    <a:extLst>
                      <a:ext uri="{FF2B5EF4-FFF2-40B4-BE49-F238E27FC236}">
                        <a16:creationId xmlns:a16="http://schemas.microsoft.com/office/drawing/2014/main" id="{46A1FB18-D855-3B21-94BA-AA24B883299B}"/>
                      </a:ext>
                    </a:extLst>
                  </p:cNvPr>
                  <p:cNvSpPr txBox="1"/>
                  <p:nvPr/>
                </p:nvSpPr>
                <p:spPr>
                  <a:xfrm>
                    <a:off x="11200458" y="3576651"/>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i="1" smtClean="0">
                              <a:solidFill>
                                <a:schemeClr val="accent1"/>
                              </a:solidFill>
                              <a:latin typeface="Cambria Math" panose="02040503050406030204" pitchFamily="18" charset="0"/>
                              <a:ea typeface="Cambria Math" panose="02040503050406030204" pitchFamily="18" charset="0"/>
                            </a:rPr>
                            <m:t>𝛿</m:t>
                          </m:r>
                        </m:oMath>
                      </m:oMathPara>
                    </a14:m>
                    <a:endParaRPr lang="en-DE">
                      <a:solidFill>
                        <a:schemeClr val="accent1"/>
                      </a:solidFill>
                    </a:endParaRPr>
                  </a:p>
                </p:txBody>
              </p:sp>
            </mc:Choice>
            <mc:Fallback xmlns="">
              <p:sp>
                <p:nvSpPr>
                  <p:cNvPr id="137" name="TextBox 136">
                    <a:extLst>
                      <a:ext uri="{FF2B5EF4-FFF2-40B4-BE49-F238E27FC236}">
                        <a16:creationId xmlns:a16="http://schemas.microsoft.com/office/drawing/2014/main" id="{46A1FB18-D855-3B21-94BA-AA24B883299B}"/>
                      </a:ext>
                    </a:extLst>
                  </p:cNvPr>
                  <p:cNvSpPr txBox="1">
                    <a:spLocks noRot="1" noChangeAspect="1" noMove="1" noResize="1" noEditPoints="1" noAdjustHandles="1" noChangeArrowheads="1" noChangeShapeType="1" noTextEdit="1"/>
                  </p:cNvSpPr>
                  <p:nvPr/>
                </p:nvSpPr>
                <p:spPr>
                  <a:xfrm>
                    <a:off x="11200458" y="3576651"/>
                    <a:ext cx="370038" cy="369332"/>
                  </a:xfrm>
                  <a:prstGeom prst="rect">
                    <a:avLst/>
                  </a:prstGeom>
                  <a:blipFill>
                    <a:blip r:embed="rId11"/>
                    <a:stretch>
                      <a:fillRect/>
                    </a:stretch>
                  </a:blipFill>
                </p:spPr>
                <p:txBody>
                  <a:bodyPr/>
                  <a:lstStyle/>
                  <a:p>
                    <a:r>
                      <a:rPr lang="en-US">
                        <a:noFill/>
                      </a:rPr>
                      <a:t> </a:t>
                    </a:r>
                  </a:p>
                </p:txBody>
              </p:sp>
            </mc:Fallback>
          </mc:AlternateContent>
        </p:grpSp>
        <p:cxnSp>
          <p:nvCxnSpPr>
            <p:cNvPr id="58" name="Straight Arrow Connector 57">
              <a:extLst>
                <a:ext uri="{FF2B5EF4-FFF2-40B4-BE49-F238E27FC236}">
                  <a16:creationId xmlns:a16="http://schemas.microsoft.com/office/drawing/2014/main" id="{A2745AA3-4F23-4126-9E75-B262A4775C97}"/>
                </a:ext>
              </a:extLst>
            </p:cNvPr>
            <p:cNvCxnSpPr>
              <a:cxnSpLocks/>
              <a:endCxn id="53" idx="0"/>
            </p:cNvCxnSpPr>
            <p:nvPr/>
          </p:nvCxnSpPr>
          <p:spPr>
            <a:xfrm flipV="1">
              <a:off x="8256240" y="3420319"/>
              <a:ext cx="10852" cy="2462210"/>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B3C90766-AF24-5F6B-6E28-23EA9516BE66}"/>
                </a:ext>
              </a:extLst>
            </p:cNvPr>
            <p:cNvCxnSpPr>
              <a:cxnSpLocks/>
            </p:cNvCxnSpPr>
            <p:nvPr/>
          </p:nvCxnSpPr>
          <p:spPr>
            <a:xfrm>
              <a:off x="6654387" y="5211975"/>
              <a:ext cx="3440676" cy="14339"/>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2D9B1DD7-1A88-6327-84D8-576FC5DE55FB}"/>
                    </a:ext>
                  </a:extLst>
                </p:cNvPr>
                <p:cNvSpPr txBox="1"/>
                <p:nvPr/>
              </p:nvSpPr>
              <p:spPr>
                <a:xfrm>
                  <a:off x="8207337" y="3216802"/>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tx1"/>
                            </a:solidFill>
                            <a:latin typeface="Cambria Math" panose="02040503050406030204" pitchFamily="18" charset="0"/>
                            <a:ea typeface="Cambria Math" panose="02040503050406030204" pitchFamily="18" charset="0"/>
                          </a:rPr>
                          <m:t>𝑦</m:t>
                        </m:r>
                      </m:oMath>
                    </m:oMathPara>
                  </a14:m>
                  <a:endParaRPr lang="en-DE">
                    <a:solidFill>
                      <a:schemeClr val="tx1"/>
                    </a:solidFill>
                  </a:endParaRPr>
                </a:p>
              </p:txBody>
            </p:sp>
          </mc:Choice>
          <mc:Fallback xmlns="">
            <p:sp>
              <p:nvSpPr>
                <p:cNvPr id="64" name="TextBox 63">
                  <a:extLst>
                    <a:ext uri="{FF2B5EF4-FFF2-40B4-BE49-F238E27FC236}">
                      <a16:creationId xmlns:a16="http://schemas.microsoft.com/office/drawing/2014/main" id="{2D9B1DD7-1A88-6327-84D8-576FC5DE55FB}"/>
                    </a:ext>
                  </a:extLst>
                </p:cNvPr>
                <p:cNvSpPr txBox="1">
                  <a:spLocks noRot="1" noChangeAspect="1" noMove="1" noResize="1" noEditPoints="1" noAdjustHandles="1" noChangeArrowheads="1" noChangeShapeType="1" noTextEdit="1"/>
                </p:cNvSpPr>
                <p:nvPr/>
              </p:nvSpPr>
              <p:spPr>
                <a:xfrm>
                  <a:off x="8207337" y="3216802"/>
                  <a:ext cx="370038" cy="369332"/>
                </a:xfrm>
                <a:prstGeom prst="rect">
                  <a:avLst/>
                </a:prstGeom>
                <a:blipFill>
                  <a:blip r:embed="rId12"/>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7508EE0B-5C35-B7A0-1B98-4FF2B1C75D6E}"/>
                    </a:ext>
                  </a:extLst>
                </p:cNvPr>
                <p:cNvSpPr txBox="1"/>
                <p:nvPr/>
              </p:nvSpPr>
              <p:spPr>
                <a:xfrm>
                  <a:off x="9976004" y="514790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tx1"/>
                            </a:solidFill>
                            <a:latin typeface="Cambria Math" panose="02040503050406030204" pitchFamily="18" charset="0"/>
                            <a:ea typeface="Cambria Math" panose="02040503050406030204" pitchFamily="18" charset="0"/>
                          </a:rPr>
                          <m:t>𝑥</m:t>
                        </m:r>
                      </m:oMath>
                    </m:oMathPara>
                  </a14:m>
                  <a:endParaRPr lang="en-DE">
                    <a:solidFill>
                      <a:schemeClr val="tx1"/>
                    </a:solidFill>
                  </a:endParaRPr>
                </a:p>
              </p:txBody>
            </p:sp>
          </mc:Choice>
          <mc:Fallback xmlns="">
            <p:sp>
              <p:nvSpPr>
                <p:cNvPr id="66" name="TextBox 65">
                  <a:extLst>
                    <a:ext uri="{FF2B5EF4-FFF2-40B4-BE49-F238E27FC236}">
                      <a16:creationId xmlns:a16="http://schemas.microsoft.com/office/drawing/2014/main" id="{7508EE0B-5C35-B7A0-1B98-4FF2B1C75D6E}"/>
                    </a:ext>
                  </a:extLst>
                </p:cNvPr>
                <p:cNvSpPr txBox="1">
                  <a:spLocks noRot="1" noChangeAspect="1" noMove="1" noResize="1" noEditPoints="1" noAdjustHandles="1" noChangeArrowheads="1" noChangeShapeType="1" noTextEdit="1"/>
                </p:cNvSpPr>
                <p:nvPr/>
              </p:nvSpPr>
              <p:spPr>
                <a:xfrm>
                  <a:off x="9976004" y="5147900"/>
                  <a:ext cx="370038" cy="369332"/>
                </a:xfrm>
                <a:prstGeom prst="rect">
                  <a:avLst/>
                </a:prstGeom>
                <a:blipFill>
                  <a:blip r:embed="rId13"/>
                  <a:stretch>
                    <a:fillRect/>
                  </a:stretch>
                </a:blipFill>
              </p:spPr>
              <p:txBody>
                <a:bodyPr/>
                <a:lstStyle/>
                <a:p>
                  <a:r>
                    <a:rPr lang="en-US">
                      <a:noFill/>
                    </a:rPr>
                    <a:t> </a:t>
                  </a:r>
                </a:p>
              </p:txBody>
            </p:sp>
          </mc:Fallback>
        </mc:AlternateContent>
        <p:cxnSp>
          <p:nvCxnSpPr>
            <p:cNvPr id="67" name="Straight Arrow Connector 66">
              <a:extLst>
                <a:ext uri="{FF2B5EF4-FFF2-40B4-BE49-F238E27FC236}">
                  <a16:creationId xmlns:a16="http://schemas.microsoft.com/office/drawing/2014/main" id="{2D797040-7C72-1ADB-D348-E640A76CFC74}"/>
                </a:ext>
              </a:extLst>
            </p:cNvPr>
            <p:cNvCxnSpPr>
              <a:cxnSpLocks/>
            </p:cNvCxnSpPr>
            <p:nvPr/>
          </p:nvCxnSpPr>
          <p:spPr>
            <a:xfrm>
              <a:off x="7176120" y="571176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2FAA93B-69FA-2FDD-A0FE-963228F01D01}"/>
                </a:ext>
              </a:extLst>
            </p:cNvPr>
            <p:cNvCxnSpPr>
              <a:cxnSpLocks/>
            </p:cNvCxnSpPr>
            <p:nvPr/>
          </p:nvCxnSpPr>
          <p:spPr>
            <a:xfrm>
              <a:off x="8267092" y="5711768"/>
              <a:ext cx="114127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9392FEF-5C8F-D1BF-701F-9C2AF855CED5}"/>
                </a:ext>
              </a:extLst>
            </p:cNvPr>
            <p:cNvCxnSpPr>
              <a:cxnSpLocks/>
            </p:cNvCxnSpPr>
            <p:nvPr/>
          </p:nvCxnSpPr>
          <p:spPr>
            <a:xfrm>
              <a:off x="7176120" y="5229200"/>
              <a:ext cx="0" cy="653329"/>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B18A1FF-E703-A5AF-69B6-A9E723AFB273}"/>
                </a:ext>
              </a:extLst>
            </p:cNvPr>
            <p:cNvCxnSpPr>
              <a:cxnSpLocks/>
            </p:cNvCxnSpPr>
            <p:nvPr/>
          </p:nvCxnSpPr>
          <p:spPr>
            <a:xfrm>
              <a:off x="9408368" y="5229200"/>
              <a:ext cx="0" cy="644648"/>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3E9478B8-E8CA-7B3A-9B4C-ED21D5130CF8}"/>
                    </a:ext>
                  </a:extLst>
                </p:cNvPr>
                <p:cNvSpPr txBox="1"/>
                <p:nvPr/>
              </p:nvSpPr>
              <p:spPr>
                <a:xfrm>
                  <a:off x="7479747" y="5664426"/>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79" name="TextBox 78">
                  <a:extLst>
                    <a:ext uri="{FF2B5EF4-FFF2-40B4-BE49-F238E27FC236}">
                      <a16:creationId xmlns:a16="http://schemas.microsoft.com/office/drawing/2014/main" id="{3E9478B8-E8CA-7B3A-9B4C-ED21D5130CF8}"/>
                    </a:ext>
                  </a:extLst>
                </p:cNvPr>
                <p:cNvSpPr txBox="1">
                  <a:spLocks noRot="1" noChangeAspect="1" noMove="1" noResize="1" noEditPoints="1" noAdjustHandles="1" noChangeArrowheads="1" noChangeShapeType="1" noTextEdit="1"/>
                </p:cNvSpPr>
                <p:nvPr/>
              </p:nvSpPr>
              <p:spPr>
                <a:xfrm>
                  <a:off x="7479747" y="5664426"/>
                  <a:ext cx="370038" cy="369332"/>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4663EAE6-4C2C-E93A-6E5F-E37335738F63}"/>
                    </a:ext>
                  </a:extLst>
                </p:cNvPr>
                <p:cNvSpPr txBox="1"/>
                <p:nvPr/>
              </p:nvSpPr>
              <p:spPr>
                <a:xfrm>
                  <a:off x="8668070" y="566124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80" name="TextBox 79">
                  <a:extLst>
                    <a:ext uri="{FF2B5EF4-FFF2-40B4-BE49-F238E27FC236}">
                      <a16:creationId xmlns:a16="http://schemas.microsoft.com/office/drawing/2014/main" id="{4663EAE6-4C2C-E93A-6E5F-E37335738F63}"/>
                    </a:ext>
                  </a:extLst>
                </p:cNvPr>
                <p:cNvSpPr txBox="1">
                  <a:spLocks noRot="1" noChangeAspect="1" noMove="1" noResize="1" noEditPoints="1" noAdjustHandles="1" noChangeArrowheads="1" noChangeShapeType="1" noTextEdit="1"/>
                </p:cNvSpPr>
                <p:nvPr/>
              </p:nvSpPr>
              <p:spPr>
                <a:xfrm>
                  <a:off x="8668070" y="5661248"/>
                  <a:ext cx="370038" cy="369332"/>
                </a:xfrm>
                <a:prstGeom prst="rect">
                  <a:avLst/>
                </a:prstGeom>
                <a:blipFill>
                  <a:blip r:embed="rId15"/>
                  <a:stretch>
                    <a:fillRect/>
                  </a:stretch>
                </a:blipFill>
              </p:spPr>
              <p:txBody>
                <a:bodyPr/>
                <a:lstStyle/>
                <a:p>
                  <a:r>
                    <a:rPr lang="en-US">
                      <a:noFill/>
                    </a:rPr>
                    <a:t> </a:t>
                  </a:r>
                </a:p>
              </p:txBody>
            </p:sp>
          </mc:Fallback>
        </mc:AlternateContent>
        <p:sp>
          <p:nvSpPr>
            <p:cNvPr id="82" name="Rectangle 81">
              <a:extLst>
                <a:ext uri="{FF2B5EF4-FFF2-40B4-BE49-F238E27FC236}">
                  <a16:creationId xmlns:a16="http://schemas.microsoft.com/office/drawing/2014/main" id="{42890651-9777-4DE5-F665-CF85C7BAEB4A}"/>
                </a:ext>
              </a:extLst>
            </p:cNvPr>
            <p:cNvSpPr/>
            <p:nvPr/>
          </p:nvSpPr>
          <p:spPr>
            <a:xfrm>
              <a:off x="8577375" y="4105721"/>
              <a:ext cx="303265" cy="1106254"/>
            </a:xfrm>
            <a:prstGeom prst="rect">
              <a:avLst/>
            </a:prstGeom>
            <a:pattFill prst="wdUpDiag">
              <a:fgClr>
                <a:schemeClr val="bg1"/>
              </a:fgClr>
              <a:bgClr>
                <a:srgbClr val="FFED59"/>
              </a:bgClr>
            </a:patt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84" name="Straight Arrow Connector 83">
              <a:extLst>
                <a:ext uri="{FF2B5EF4-FFF2-40B4-BE49-F238E27FC236}">
                  <a16:creationId xmlns:a16="http://schemas.microsoft.com/office/drawing/2014/main" id="{882953D9-3E29-D441-C8A9-A3BC16AB3E8B}"/>
                </a:ext>
              </a:extLst>
            </p:cNvPr>
            <p:cNvCxnSpPr>
              <a:cxnSpLocks/>
              <a:endCxn id="82" idx="0"/>
            </p:cNvCxnSpPr>
            <p:nvPr/>
          </p:nvCxnSpPr>
          <p:spPr>
            <a:xfrm>
              <a:off x="8729008" y="3861048"/>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D3B3FC55-FC70-A916-6D40-B1396715DEEA}"/>
                </a:ext>
              </a:extLst>
            </p:cNvPr>
            <p:cNvCxnSpPr>
              <a:cxnSpLocks/>
            </p:cNvCxnSpPr>
            <p:nvPr/>
          </p:nvCxnSpPr>
          <p:spPr>
            <a:xfrm flipV="1">
              <a:off x="8729008" y="5211975"/>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0A96DEAC-48B1-BC1D-863D-BD589ED06ED6}"/>
                    </a:ext>
                  </a:extLst>
                </p:cNvPr>
                <p:cNvSpPr txBox="1"/>
                <p:nvPr/>
              </p:nvSpPr>
              <p:spPr>
                <a:xfrm>
                  <a:off x="8543834" y="3548138"/>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87" name="TextBox 86">
                  <a:extLst>
                    <a:ext uri="{FF2B5EF4-FFF2-40B4-BE49-F238E27FC236}">
                      <a16:creationId xmlns:a16="http://schemas.microsoft.com/office/drawing/2014/main" id="{0A96DEAC-48B1-BC1D-863D-BD589ED06ED6}"/>
                    </a:ext>
                  </a:extLst>
                </p:cNvPr>
                <p:cNvSpPr txBox="1">
                  <a:spLocks noRot="1" noChangeAspect="1" noMove="1" noResize="1" noEditPoints="1" noAdjustHandles="1" noChangeArrowheads="1" noChangeShapeType="1" noTextEdit="1"/>
                </p:cNvSpPr>
                <p:nvPr/>
              </p:nvSpPr>
              <p:spPr>
                <a:xfrm>
                  <a:off x="8543834" y="3548138"/>
                  <a:ext cx="385875" cy="369332"/>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E19AF9F5-595F-6FF5-252E-8AA99A104BBA}"/>
                    </a:ext>
                  </a:extLst>
                </p:cNvPr>
                <p:cNvSpPr txBox="1"/>
                <p:nvPr/>
              </p:nvSpPr>
              <p:spPr>
                <a:xfrm>
                  <a:off x="8673547" y="5150786"/>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96" name="TextBox 95">
                  <a:extLst>
                    <a:ext uri="{FF2B5EF4-FFF2-40B4-BE49-F238E27FC236}">
                      <a16:creationId xmlns:a16="http://schemas.microsoft.com/office/drawing/2014/main" id="{E19AF9F5-595F-6FF5-252E-8AA99A104BBA}"/>
                    </a:ext>
                  </a:extLst>
                </p:cNvPr>
                <p:cNvSpPr txBox="1">
                  <a:spLocks noRot="1" noChangeAspect="1" noMove="1" noResize="1" noEditPoints="1" noAdjustHandles="1" noChangeArrowheads="1" noChangeShapeType="1" noTextEdit="1"/>
                </p:cNvSpPr>
                <p:nvPr/>
              </p:nvSpPr>
              <p:spPr>
                <a:xfrm>
                  <a:off x="8673547" y="5150786"/>
                  <a:ext cx="385875" cy="369332"/>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4572471-044B-F6B8-B7A8-D1174C7DD7DB}"/>
                    </a:ext>
                  </a:extLst>
                </p:cNvPr>
                <p:cNvSpPr txBox="1"/>
                <p:nvPr/>
              </p:nvSpPr>
              <p:spPr>
                <a:xfrm>
                  <a:off x="8183834" y="4257061"/>
                  <a:ext cx="46987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oMath>
                    </m:oMathPara>
                  </a14:m>
                  <a:endParaRPr lang="en-DE">
                    <a:solidFill>
                      <a:srgbClr val="7030A0"/>
                    </a:solidFill>
                  </a:endParaRPr>
                </a:p>
              </p:txBody>
            </p:sp>
          </mc:Choice>
          <mc:Fallback xmlns="">
            <p:sp>
              <p:nvSpPr>
                <p:cNvPr id="97" name="TextBox 96">
                  <a:extLst>
                    <a:ext uri="{FF2B5EF4-FFF2-40B4-BE49-F238E27FC236}">
                      <a16:creationId xmlns:a16="http://schemas.microsoft.com/office/drawing/2014/main" id="{04572471-044B-F6B8-B7A8-D1174C7DD7DB}"/>
                    </a:ext>
                  </a:extLst>
                </p:cNvPr>
                <p:cNvSpPr txBox="1">
                  <a:spLocks noRot="1" noChangeAspect="1" noMove="1" noResize="1" noEditPoints="1" noAdjustHandles="1" noChangeArrowheads="1" noChangeShapeType="1" noTextEdit="1"/>
                </p:cNvSpPr>
                <p:nvPr/>
              </p:nvSpPr>
              <p:spPr>
                <a:xfrm>
                  <a:off x="8183834" y="4257061"/>
                  <a:ext cx="469872" cy="369332"/>
                </a:xfrm>
                <a:prstGeom prst="rect">
                  <a:avLst/>
                </a:prstGeom>
                <a:blipFill>
                  <a:blip r:embed="rId18"/>
                  <a:stretch>
                    <a:fillRect/>
                  </a:stretch>
                </a:blipFill>
              </p:spPr>
              <p:txBody>
                <a:bodyPr/>
                <a:lstStyle/>
                <a:p>
                  <a:r>
                    <a:rPr lang="en-US">
                      <a:noFill/>
                    </a:rPr>
                    <a:t> </a:t>
                  </a:r>
                </a:p>
              </p:txBody>
            </p:sp>
          </mc:Fallback>
        </mc:AlternateContent>
        <p:cxnSp>
          <p:nvCxnSpPr>
            <p:cNvPr id="98" name="Straight Arrow Connector 97">
              <a:extLst>
                <a:ext uri="{FF2B5EF4-FFF2-40B4-BE49-F238E27FC236}">
                  <a16:creationId xmlns:a16="http://schemas.microsoft.com/office/drawing/2014/main" id="{347C216E-6759-398F-EF3A-42A4C7657FAD}"/>
                </a:ext>
              </a:extLst>
            </p:cNvPr>
            <p:cNvCxnSpPr>
              <a:cxnSpLocks/>
            </p:cNvCxnSpPr>
            <p:nvPr/>
          </p:nvCxnSpPr>
          <p:spPr>
            <a:xfrm rot="5400000" flipV="1">
              <a:off x="8437496" y="4515896"/>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EFE74B8A-A1E1-75BD-31A3-3AAA8E6223E3}"/>
                </a:ext>
              </a:extLst>
            </p:cNvPr>
            <p:cNvCxnSpPr>
              <a:cxnSpLocks/>
            </p:cNvCxnSpPr>
            <p:nvPr/>
          </p:nvCxnSpPr>
          <p:spPr>
            <a:xfrm rot="16200000" flipH="1" flipV="1">
              <a:off x="9038060" y="4518490"/>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5" name="TextBox 104">
                  <a:extLst>
                    <a:ext uri="{FF2B5EF4-FFF2-40B4-BE49-F238E27FC236}">
                      <a16:creationId xmlns:a16="http://schemas.microsoft.com/office/drawing/2014/main" id="{C085550F-796C-5924-9D37-91B439733DEA}"/>
                    </a:ext>
                  </a:extLst>
                </p:cNvPr>
                <p:cNvSpPr txBox="1"/>
                <p:nvPr/>
              </p:nvSpPr>
              <p:spPr>
                <a:xfrm>
                  <a:off x="8839130" y="4268900"/>
                  <a:ext cx="99944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r>
                          <a:rPr lang="en-DE" b="0" i="1" smtClean="0">
                            <a:solidFill>
                              <a:srgbClr val="7030A0"/>
                            </a:solidFill>
                            <a:latin typeface="Cambria Math" panose="02040503050406030204" pitchFamily="18" charset="0"/>
                            <a:ea typeface="Cambria Math" panose="02040503050406030204" pitchFamily="18" charset="0"/>
                          </a:rPr>
                          <m:t>+</m:t>
                        </m:r>
                        <m:r>
                          <a:rPr lang="en-DE" b="0" i="1" smtClean="0">
                            <a:solidFill>
                              <a:srgbClr val="7030A0"/>
                            </a:solidFill>
                            <a:latin typeface="Cambria Math" panose="02040503050406030204" pitchFamily="18" charset="0"/>
                            <a:ea typeface="Cambria Math" panose="02040503050406030204" pitchFamily="18" charset="0"/>
                          </a:rPr>
                          <m:t>𝑑𝑥</m:t>
                        </m:r>
                      </m:oMath>
                    </m:oMathPara>
                  </a14:m>
                  <a:endParaRPr lang="en-DE">
                    <a:solidFill>
                      <a:srgbClr val="7030A0"/>
                    </a:solidFill>
                  </a:endParaRPr>
                </a:p>
              </p:txBody>
            </p:sp>
          </mc:Choice>
          <mc:Fallback xmlns="">
            <p:sp>
              <p:nvSpPr>
                <p:cNvPr id="105" name="TextBox 104">
                  <a:extLst>
                    <a:ext uri="{FF2B5EF4-FFF2-40B4-BE49-F238E27FC236}">
                      <a16:creationId xmlns:a16="http://schemas.microsoft.com/office/drawing/2014/main" id="{C085550F-796C-5924-9D37-91B439733DEA}"/>
                    </a:ext>
                  </a:extLst>
                </p:cNvPr>
                <p:cNvSpPr txBox="1">
                  <a:spLocks noRot="1" noChangeAspect="1" noMove="1" noResize="1" noEditPoints="1" noAdjustHandles="1" noChangeArrowheads="1" noChangeShapeType="1" noTextEdit="1"/>
                </p:cNvSpPr>
                <p:nvPr/>
              </p:nvSpPr>
              <p:spPr>
                <a:xfrm>
                  <a:off x="8839130" y="4268900"/>
                  <a:ext cx="999441" cy="369332"/>
                </a:xfrm>
                <a:prstGeom prst="rect">
                  <a:avLst/>
                </a:prstGeom>
                <a:blipFill>
                  <a:blip r:embed="rId19"/>
                  <a:stretch>
                    <a:fillRect/>
                  </a:stretch>
                </a:blipFill>
              </p:spPr>
              <p:txBody>
                <a:bodyPr/>
                <a:lstStyle/>
                <a:p>
                  <a:r>
                    <a:rPr lang="en-US">
                      <a:noFill/>
                    </a:rPr>
                    <a:t> </a:t>
                  </a:r>
                </a:p>
              </p:txBody>
            </p:sp>
          </mc:Fallback>
        </mc:AlternateContent>
        <p:cxnSp>
          <p:nvCxnSpPr>
            <p:cNvPr id="106" name="Straight Arrow Connector 105">
              <a:extLst>
                <a:ext uri="{FF2B5EF4-FFF2-40B4-BE49-F238E27FC236}">
                  <a16:creationId xmlns:a16="http://schemas.microsoft.com/office/drawing/2014/main" id="{A3E414CC-E0D4-7059-4B86-D32BFEECD364}"/>
                </a:ext>
              </a:extLst>
            </p:cNvPr>
            <p:cNvCxnSpPr>
              <a:cxnSpLocks/>
            </p:cNvCxnSpPr>
            <p:nvPr/>
          </p:nvCxnSpPr>
          <p:spPr>
            <a:xfrm>
              <a:off x="8577375" y="5517232"/>
              <a:ext cx="303265" cy="0"/>
            </a:xfrm>
            <a:prstGeom prst="straightConnector1">
              <a:avLst/>
            </a:prstGeom>
            <a:ln>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7A1EC3F8-16E6-1131-03ED-55DBF44D09F4}"/>
                </a:ext>
              </a:extLst>
            </p:cNvPr>
            <p:cNvCxnSpPr>
              <a:cxnSpLocks/>
            </p:cNvCxnSpPr>
            <p:nvPr/>
          </p:nvCxnSpPr>
          <p:spPr>
            <a:xfrm>
              <a:off x="8880640" y="4974080"/>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2DDDBB42-5FC7-FF67-761C-47031A73303F}"/>
                </a:ext>
              </a:extLst>
            </p:cNvPr>
            <p:cNvCxnSpPr>
              <a:cxnSpLocks/>
            </p:cNvCxnSpPr>
            <p:nvPr/>
          </p:nvCxnSpPr>
          <p:spPr>
            <a:xfrm>
              <a:off x="8587713" y="4935014"/>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2" name="TextBox 111">
                  <a:extLst>
                    <a:ext uri="{FF2B5EF4-FFF2-40B4-BE49-F238E27FC236}">
                      <a16:creationId xmlns:a16="http://schemas.microsoft.com/office/drawing/2014/main" id="{D0026627-1E52-B2DE-0EFF-7F9A9D383362}"/>
                    </a:ext>
                  </a:extLst>
                </p:cNvPr>
                <p:cNvSpPr txBox="1"/>
                <p:nvPr/>
              </p:nvSpPr>
              <p:spPr>
                <a:xfrm>
                  <a:off x="8830748" y="5327470"/>
                  <a:ext cx="50103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𝑑𝑥</m:t>
                        </m:r>
                      </m:oMath>
                    </m:oMathPara>
                  </a14:m>
                  <a:endParaRPr lang="en-DE">
                    <a:solidFill>
                      <a:srgbClr val="7030A0"/>
                    </a:solidFill>
                  </a:endParaRPr>
                </a:p>
              </p:txBody>
            </p:sp>
          </mc:Choice>
          <mc:Fallback xmlns="">
            <p:sp>
              <p:nvSpPr>
                <p:cNvPr id="112" name="TextBox 111">
                  <a:extLst>
                    <a:ext uri="{FF2B5EF4-FFF2-40B4-BE49-F238E27FC236}">
                      <a16:creationId xmlns:a16="http://schemas.microsoft.com/office/drawing/2014/main" id="{D0026627-1E52-B2DE-0EFF-7F9A9D383362}"/>
                    </a:ext>
                  </a:extLst>
                </p:cNvPr>
                <p:cNvSpPr txBox="1">
                  <a:spLocks noRot="1" noChangeAspect="1" noMove="1" noResize="1" noEditPoints="1" noAdjustHandles="1" noChangeArrowheads="1" noChangeShapeType="1" noTextEdit="1"/>
                </p:cNvSpPr>
                <p:nvPr/>
              </p:nvSpPr>
              <p:spPr>
                <a:xfrm>
                  <a:off x="8830748" y="5327470"/>
                  <a:ext cx="501035" cy="369332"/>
                </a:xfrm>
                <a:prstGeom prst="rect">
                  <a:avLst/>
                </a:prstGeom>
                <a:blipFill>
                  <a:blip r:embed="rId20"/>
                  <a:stretch>
                    <a:fillRect/>
                  </a:stretch>
                </a:blipFill>
              </p:spPr>
              <p:txBody>
                <a:bodyPr/>
                <a:lstStyle/>
                <a:p>
                  <a:r>
                    <a:rPr lang="en-US">
                      <a:noFill/>
                    </a:rPr>
                    <a:t> </a:t>
                  </a:r>
                </a:p>
              </p:txBody>
            </p:sp>
          </mc:Fallback>
        </mc:AlternateContent>
        <p:cxnSp>
          <p:nvCxnSpPr>
            <p:cNvPr id="113" name="Straight Arrow Connector 112">
              <a:extLst>
                <a:ext uri="{FF2B5EF4-FFF2-40B4-BE49-F238E27FC236}">
                  <a16:creationId xmlns:a16="http://schemas.microsoft.com/office/drawing/2014/main" id="{3880A0E3-C535-BD0C-3032-885AF0A460E9}"/>
                </a:ext>
              </a:extLst>
            </p:cNvPr>
            <p:cNvCxnSpPr/>
            <p:nvPr/>
          </p:nvCxnSpPr>
          <p:spPr>
            <a:xfrm>
              <a:off x="8315159" y="5520118"/>
              <a:ext cx="244674"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93D9D52D-D12D-DAEC-F46D-87DCCE92EEAF}"/>
                    </a:ext>
                  </a:extLst>
                </p:cNvPr>
                <p:cNvSpPr txBox="1"/>
                <p:nvPr/>
              </p:nvSpPr>
              <p:spPr>
                <a:xfrm>
                  <a:off x="8207587" y="5226940"/>
                  <a:ext cx="36798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𝑥</m:t>
                        </m:r>
                      </m:oMath>
                    </m:oMathPara>
                  </a14:m>
                  <a:endParaRPr lang="en-DE">
                    <a:solidFill>
                      <a:srgbClr val="7030A0"/>
                    </a:solidFill>
                  </a:endParaRPr>
                </a:p>
              </p:txBody>
            </p:sp>
          </mc:Choice>
          <mc:Fallback xmlns="">
            <p:sp>
              <p:nvSpPr>
                <p:cNvPr id="116" name="TextBox 115">
                  <a:extLst>
                    <a:ext uri="{FF2B5EF4-FFF2-40B4-BE49-F238E27FC236}">
                      <a16:creationId xmlns:a16="http://schemas.microsoft.com/office/drawing/2014/main" id="{93D9D52D-D12D-DAEC-F46D-87DCCE92EEAF}"/>
                    </a:ext>
                  </a:extLst>
                </p:cNvPr>
                <p:cNvSpPr txBox="1">
                  <a:spLocks noRot="1" noChangeAspect="1" noMove="1" noResize="1" noEditPoints="1" noAdjustHandles="1" noChangeArrowheads="1" noChangeShapeType="1" noTextEdit="1"/>
                </p:cNvSpPr>
                <p:nvPr/>
              </p:nvSpPr>
              <p:spPr>
                <a:xfrm>
                  <a:off x="8207587" y="5226940"/>
                  <a:ext cx="367985" cy="369332"/>
                </a:xfrm>
                <a:prstGeom prst="rect">
                  <a:avLst/>
                </a:prstGeom>
                <a:blipFill>
                  <a:blip r:embed="rId21"/>
                  <a:stretch>
                    <a:fillRect/>
                  </a:stretch>
                </a:blipFill>
              </p:spPr>
              <p:txBody>
                <a:bodyPr/>
                <a:lstStyle/>
                <a:p>
                  <a:r>
                    <a:rPr lang="en-US">
                      <a:noFill/>
                    </a:rPr>
                    <a:t> </a:t>
                  </a:r>
                </a:p>
              </p:txBody>
            </p:sp>
          </mc:Fallback>
        </mc:AlternateContent>
        <p:cxnSp>
          <p:nvCxnSpPr>
            <p:cNvPr id="118" name="Straight Arrow Connector 117">
              <a:extLst>
                <a:ext uri="{FF2B5EF4-FFF2-40B4-BE49-F238E27FC236}">
                  <a16:creationId xmlns:a16="http://schemas.microsoft.com/office/drawing/2014/main" id="{4DD21D22-0A9B-8D55-3F47-373B5A2DCCED}"/>
                </a:ext>
              </a:extLst>
            </p:cNvPr>
            <p:cNvCxnSpPr>
              <a:cxnSpLocks/>
            </p:cNvCxnSpPr>
            <p:nvPr/>
          </p:nvCxnSpPr>
          <p:spPr>
            <a:xfrm flipH="1">
              <a:off x="8591107" y="5124996"/>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9" name="TextBox 118">
                  <a:extLst>
                    <a:ext uri="{FF2B5EF4-FFF2-40B4-BE49-F238E27FC236}">
                      <a16:creationId xmlns:a16="http://schemas.microsoft.com/office/drawing/2014/main" id="{F484774C-A0FD-4995-E4F8-BB953128482F}"/>
                    </a:ext>
                  </a:extLst>
                </p:cNvPr>
                <p:cNvSpPr txBox="1"/>
                <p:nvPr/>
              </p:nvSpPr>
              <p:spPr>
                <a:xfrm>
                  <a:off x="8858669" y="4871234"/>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119" name="TextBox 118">
                  <a:extLst>
                    <a:ext uri="{FF2B5EF4-FFF2-40B4-BE49-F238E27FC236}">
                      <a16:creationId xmlns:a16="http://schemas.microsoft.com/office/drawing/2014/main" id="{F484774C-A0FD-4995-E4F8-BB953128482F}"/>
                    </a:ext>
                  </a:extLst>
                </p:cNvPr>
                <p:cNvSpPr txBox="1">
                  <a:spLocks noRot="1" noChangeAspect="1" noMove="1" noResize="1" noEditPoints="1" noAdjustHandles="1" noChangeArrowheads="1" noChangeShapeType="1" noTextEdit="1"/>
                </p:cNvSpPr>
                <p:nvPr/>
              </p:nvSpPr>
              <p:spPr>
                <a:xfrm>
                  <a:off x="8858669" y="4871234"/>
                  <a:ext cx="492626" cy="391261"/>
                </a:xfrm>
                <a:prstGeom prst="rect">
                  <a:avLst/>
                </a:prstGeom>
                <a:blipFill>
                  <a:blip r:embed="rId22"/>
                  <a:stretch>
                    <a:fillRect b="-3125"/>
                  </a:stretch>
                </a:blipFill>
              </p:spPr>
              <p:txBody>
                <a:bodyPr/>
                <a:lstStyle/>
                <a:p>
                  <a:r>
                    <a:rPr lang="en-US">
                      <a:noFill/>
                    </a:rPr>
                    <a:t> </a:t>
                  </a:r>
                </a:p>
              </p:txBody>
            </p:sp>
          </mc:Fallback>
        </mc:AlternateContent>
        <p:cxnSp>
          <p:nvCxnSpPr>
            <p:cNvPr id="120" name="Straight Arrow Connector 119">
              <a:extLst>
                <a:ext uri="{FF2B5EF4-FFF2-40B4-BE49-F238E27FC236}">
                  <a16:creationId xmlns:a16="http://schemas.microsoft.com/office/drawing/2014/main" id="{C8960793-FF2D-C153-B465-4CD522D3C3D4}"/>
                </a:ext>
              </a:extLst>
            </p:cNvPr>
            <p:cNvCxnSpPr>
              <a:cxnSpLocks/>
            </p:cNvCxnSpPr>
            <p:nvPr/>
          </p:nvCxnSpPr>
          <p:spPr>
            <a:xfrm flipH="1">
              <a:off x="8594918" y="4185198"/>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1" name="TextBox 120">
                  <a:extLst>
                    <a:ext uri="{FF2B5EF4-FFF2-40B4-BE49-F238E27FC236}">
                      <a16:creationId xmlns:a16="http://schemas.microsoft.com/office/drawing/2014/main" id="{602B5EBA-29C7-6490-778B-0A5DE7B1BD00}"/>
                    </a:ext>
                  </a:extLst>
                </p:cNvPr>
                <p:cNvSpPr txBox="1"/>
                <p:nvPr/>
              </p:nvSpPr>
              <p:spPr>
                <a:xfrm>
                  <a:off x="8861194" y="3996790"/>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121" name="TextBox 120">
                  <a:extLst>
                    <a:ext uri="{FF2B5EF4-FFF2-40B4-BE49-F238E27FC236}">
                      <a16:creationId xmlns:a16="http://schemas.microsoft.com/office/drawing/2014/main" id="{602B5EBA-29C7-6490-778B-0A5DE7B1BD00}"/>
                    </a:ext>
                  </a:extLst>
                </p:cNvPr>
                <p:cNvSpPr txBox="1">
                  <a:spLocks noRot="1" noChangeAspect="1" noMove="1" noResize="1" noEditPoints="1" noAdjustHandles="1" noChangeArrowheads="1" noChangeShapeType="1" noTextEdit="1"/>
                </p:cNvSpPr>
                <p:nvPr/>
              </p:nvSpPr>
              <p:spPr>
                <a:xfrm>
                  <a:off x="8861194" y="3996790"/>
                  <a:ext cx="492626" cy="391261"/>
                </a:xfrm>
                <a:prstGeom prst="rect">
                  <a:avLst/>
                </a:prstGeom>
                <a:blipFill>
                  <a:blip r:embed="rId23"/>
                  <a:stretch>
                    <a:fillRect b="-3125"/>
                  </a:stretch>
                </a:blipFill>
              </p:spPr>
              <p:txBody>
                <a:bodyPr/>
                <a:lstStyle/>
                <a:p>
                  <a:r>
                    <a:rPr lang="en-US">
                      <a:noFill/>
                    </a:rPr>
                    <a:t> </a:t>
                  </a:r>
                </a:p>
              </p:txBody>
            </p:sp>
          </mc:Fallback>
        </mc:AlternateContent>
        <p:sp>
          <p:nvSpPr>
            <p:cNvPr id="124" name="Flowchart: Document 123">
              <a:extLst>
                <a:ext uri="{FF2B5EF4-FFF2-40B4-BE49-F238E27FC236}">
                  <a16:creationId xmlns:a16="http://schemas.microsoft.com/office/drawing/2014/main" id="{2AF52A46-4AFA-D8B5-B76F-C0F52139EAF9}"/>
                </a:ext>
              </a:extLst>
            </p:cNvPr>
            <p:cNvSpPr/>
            <p:nvPr/>
          </p:nvSpPr>
          <p:spPr>
            <a:xfrm rot="5400000" flipH="1">
              <a:off x="10654733" y="4927841"/>
              <a:ext cx="447908" cy="1018163"/>
            </a:xfrm>
            <a:custGeom>
              <a:avLst/>
              <a:gdLst>
                <a:gd name="csX0" fmla="*/ 0 w 447908"/>
                <a:gd name="csY0" fmla="*/ 0 h 1018163"/>
                <a:gd name="csX1" fmla="*/ 447907 w 447908"/>
                <a:gd name="csY1" fmla="*/ 0 h 1018163"/>
                <a:gd name="csX2" fmla="*/ 447907 w 447908"/>
                <a:gd name="csY2" fmla="*/ 391925 h 1018163"/>
                <a:gd name="csX3" fmla="*/ 447907 w 447908"/>
                <a:gd name="csY3" fmla="*/ 816510 h 1018163"/>
                <a:gd name="csX4" fmla="*/ 0 w 447908"/>
                <a:gd name="csY4" fmla="*/ 950851 h 1018163"/>
                <a:gd name="csX5" fmla="*/ 0 w 447908"/>
                <a:gd name="csY5" fmla="*/ 465917 h 1018163"/>
                <a:gd name="csX6" fmla="*/ 0 w 447908"/>
                <a:gd name="csY6" fmla="*/ 0 h 101816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47908" h="1018163" fill="none" extrusionOk="0">
                  <a:moveTo>
                    <a:pt x="0" y="0"/>
                  </a:moveTo>
                  <a:cubicBezTo>
                    <a:pt x="197864" y="-6148"/>
                    <a:pt x="252777" y="4875"/>
                    <a:pt x="447907" y="0"/>
                  </a:cubicBezTo>
                  <a:cubicBezTo>
                    <a:pt x="478814" y="134009"/>
                    <a:pt x="437646" y="196943"/>
                    <a:pt x="447907" y="391925"/>
                  </a:cubicBezTo>
                  <a:cubicBezTo>
                    <a:pt x="458168" y="586907"/>
                    <a:pt x="442137" y="690358"/>
                    <a:pt x="447907" y="816510"/>
                  </a:cubicBezTo>
                  <a:cubicBezTo>
                    <a:pt x="210059" y="890077"/>
                    <a:pt x="220268" y="1114964"/>
                    <a:pt x="0" y="950851"/>
                  </a:cubicBezTo>
                  <a:cubicBezTo>
                    <a:pt x="-5839" y="745625"/>
                    <a:pt x="9462" y="641457"/>
                    <a:pt x="0" y="465917"/>
                  </a:cubicBezTo>
                  <a:cubicBezTo>
                    <a:pt x="-9462" y="290377"/>
                    <a:pt x="24752" y="216950"/>
                    <a:pt x="0" y="0"/>
                  </a:cubicBezTo>
                  <a:close/>
                </a:path>
                <a:path w="447908" h="1018163" stroke="0" extrusionOk="0">
                  <a:moveTo>
                    <a:pt x="0" y="0"/>
                  </a:moveTo>
                  <a:cubicBezTo>
                    <a:pt x="142196" y="-1568"/>
                    <a:pt x="270014" y="36091"/>
                    <a:pt x="447907" y="0"/>
                  </a:cubicBezTo>
                  <a:cubicBezTo>
                    <a:pt x="465328" y="126594"/>
                    <a:pt x="435939" y="256243"/>
                    <a:pt x="447907" y="408255"/>
                  </a:cubicBezTo>
                  <a:cubicBezTo>
                    <a:pt x="459875" y="560267"/>
                    <a:pt x="430053" y="711894"/>
                    <a:pt x="447907" y="816510"/>
                  </a:cubicBezTo>
                  <a:cubicBezTo>
                    <a:pt x="210614" y="798756"/>
                    <a:pt x="224989" y="1088921"/>
                    <a:pt x="0" y="950851"/>
                  </a:cubicBezTo>
                  <a:cubicBezTo>
                    <a:pt x="-42054" y="776751"/>
                    <a:pt x="31043" y="652240"/>
                    <a:pt x="0" y="494443"/>
                  </a:cubicBezTo>
                  <a:cubicBezTo>
                    <a:pt x="-31043" y="336646"/>
                    <a:pt x="58271" y="163974"/>
                    <a:pt x="0" y="0"/>
                  </a:cubicBezTo>
                  <a:close/>
                </a:path>
              </a:pathLst>
            </a:custGeom>
            <a:blipFill>
              <a:blip r:embed="rId24"/>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25" name="Straight Connector 124">
              <a:extLst>
                <a:ext uri="{FF2B5EF4-FFF2-40B4-BE49-F238E27FC236}">
                  <a16:creationId xmlns:a16="http://schemas.microsoft.com/office/drawing/2014/main" id="{AC6030CE-6971-36BE-4672-07F2EAE2E677}"/>
                </a:ext>
              </a:extLst>
            </p:cNvPr>
            <p:cNvCxnSpPr>
              <a:cxnSpLocks/>
            </p:cNvCxnSpPr>
            <p:nvPr/>
          </p:nvCxnSpPr>
          <p:spPr>
            <a:xfrm>
              <a:off x="10436918" y="5436922"/>
              <a:ext cx="60928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8" name="TextBox 127">
                  <a:extLst>
                    <a:ext uri="{FF2B5EF4-FFF2-40B4-BE49-F238E27FC236}">
                      <a16:creationId xmlns:a16="http://schemas.microsoft.com/office/drawing/2014/main" id="{E7FE2EC0-A39F-04B8-AAF9-9130C3395F2D}"/>
                    </a:ext>
                  </a:extLst>
                </p:cNvPr>
                <p:cNvSpPr txBox="1"/>
                <p:nvPr/>
              </p:nvSpPr>
              <p:spPr>
                <a:xfrm>
                  <a:off x="11016434" y="536685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rPr>
                          <m:t>𝜇</m:t>
                        </m:r>
                      </m:oMath>
                    </m:oMathPara>
                  </a14:m>
                  <a:endParaRPr lang="en-DE">
                    <a:solidFill>
                      <a:srgbClr val="FF0000"/>
                    </a:solidFill>
                  </a:endParaRPr>
                </a:p>
              </p:txBody>
            </p:sp>
          </mc:Choice>
          <mc:Fallback xmlns="">
            <p:sp>
              <p:nvSpPr>
                <p:cNvPr id="128" name="TextBox 127">
                  <a:extLst>
                    <a:ext uri="{FF2B5EF4-FFF2-40B4-BE49-F238E27FC236}">
                      <a16:creationId xmlns:a16="http://schemas.microsoft.com/office/drawing/2014/main" id="{E7FE2EC0-A39F-04B8-AAF9-9130C3395F2D}"/>
                    </a:ext>
                  </a:extLst>
                </p:cNvPr>
                <p:cNvSpPr txBox="1">
                  <a:spLocks noRot="1" noChangeAspect="1" noMove="1" noResize="1" noEditPoints="1" noAdjustHandles="1" noChangeArrowheads="1" noChangeShapeType="1" noTextEdit="1"/>
                </p:cNvSpPr>
                <p:nvPr/>
              </p:nvSpPr>
              <p:spPr>
                <a:xfrm>
                  <a:off x="11016434" y="5366858"/>
                  <a:ext cx="370038" cy="369332"/>
                </a:xfrm>
                <a:prstGeom prst="rect">
                  <a:avLst/>
                </a:prstGeom>
                <a:blipFill>
                  <a:blip r:embed="rId25"/>
                  <a:stretch>
                    <a:fillRect b="-3279"/>
                  </a:stretch>
                </a:blipFill>
              </p:spPr>
              <p:txBody>
                <a:bodyPr/>
                <a:lstStyle/>
                <a:p>
                  <a:r>
                    <a:rPr lang="en-US">
                      <a:noFill/>
                    </a:rPr>
                    <a:t> </a:t>
                  </a:r>
                </a:p>
              </p:txBody>
            </p:sp>
          </mc:Fallback>
        </mc:AlternateContent>
        <p:cxnSp>
          <p:nvCxnSpPr>
            <p:cNvPr id="129" name="Straight Connector 128">
              <a:extLst>
                <a:ext uri="{FF2B5EF4-FFF2-40B4-BE49-F238E27FC236}">
                  <a16:creationId xmlns:a16="http://schemas.microsoft.com/office/drawing/2014/main" id="{245E63C0-0713-2C01-272B-219DBEBECB9C}"/>
                </a:ext>
              </a:extLst>
            </p:cNvPr>
            <p:cNvCxnSpPr>
              <a:cxnSpLocks/>
            </p:cNvCxnSpPr>
            <p:nvPr/>
          </p:nvCxnSpPr>
          <p:spPr>
            <a:xfrm flipH="1" flipV="1">
              <a:off x="6654387" y="4105722"/>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71D81057-945D-FB98-0F3B-7DE17123421C}"/>
                </a:ext>
              </a:extLst>
            </p:cNvPr>
            <p:cNvCxnSpPr>
              <a:cxnSpLocks/>
            </p:cNvCxnSpPr>
            <p:nvPr/>
          </p:nvCxnSpPr>
          <p:spPr>
            <a:xfrm flipH="1" flipV="1">
              <a:off x="6631298" y="5198937"/>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F43BB974-4058-7F1E-1F8F-A4332AD0C726}"/>
                </a:ext>
              </a:extLst>
            </p:cNvPr>
            <p:cNvCxnSpPr>
              <a:cxnSpLocks/>
            </p:cNvCxnSpPr>
            <p:nvPr/>
          </p:nvCxnSpPr>
          <p:spPr>
            <a:xfrm rot="16200000">
              <a:off x="6323214" y="465884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2" name="TextBox 131">
                  <a:extLst>
                    <a:ext uri="{FF2B5EF4-FFF2-40B4-BE49-F238E27FC236}">
                      <a16:creationId xmlns:a16="http://schemas.microsoft.com/office/drawing/2014/main" id="{08B7700D-CA15-6997-4E54-B4BE81ECEFE3}"/>
                    </a:ext>
                  </a:extLst>
                </p:cNvPr>
                <p:cNvSpPr txBox="1"/>
                <p:nvPr/>
              </p:nvSpPr>
              <p:spPr>
                <a:xfrm>
                  <a:off x="6499549" y="448393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h</m:t>
                        </m:r>
                      </m:oMath>
                    </m:oMathPara>
                  </a14:m>
                  <a:endParaRPr lang="en-DE">
                    <a:solidFill>
                      <a:schemeClr val="accent1"/>
                    </a:solidFill>
                  </a:endParaRPr>
                </a:p>
              </p:txBody>
            </p:sp>
          </mc:Choice>
          <mc:Fallback xmlns="">
            <p:sp>
              <p:nvSpPr>
                <p:cNvPr id="132" name="TextBox 131">
                  <a:extLst>
                    <a:ext uri="{FF2B5EF4-FFF2-40B4-BE49-F238E27FC236}">
                      <a16:creationId xmlns:a16="http://schemas.microsoft.com/office/drawing/2014/main" id="{08B7700D-CA15-6997-4E54-B4BE81ECEFE3}"/>
                    </a:ext>
                  </a:extLst>
                </p:cNvPr>
                <p:cNvSpPr txBox="1">
                  <a:spLocks noRot="1" noChangeAspect="1" noMove="1" noResize="1" noEditPoints="1" noAdjustHandles="1" noChangeArrowheads="1" noChangeShapeType="1" noTextEdit="1"/>
                </p:cNvSpPr>
                <p:nvPr/>
              </p:nvSpPr>
              <p:spPr>
                <a:xfrm>
                  <a:off x="6499549" y="4483930"/>
                  <a:ext cx="370038" cy="369332"/>
                </a:xfrm>
                <a:prstGeom prst="rect">
                  <a:avLst/>
                </a:prstGeom>
                <a:blipFill>
                  <a:blip r:embed="rId26"/>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98912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3C82B-ED7D-F167-D5EC-9E30F514943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E439AE-82E1-AE25-B604-FC84ABE124A6}"/>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5" name="Title 4">
            <a:extLst>
              <a:ext uri="{FF2B5EF4-FFF2-40B4-BE49-F238E27FC236}">
                <a16:creationId xmlns:a16="http://schemas.microsoft.com/office/drawing/2014/main" id="{BA2857D0-4A90-31BA-9821-F46921E56B87}"/>
              </a:ext>
            </a:extLst>
          </p:cNvPr>
          <p:cNvSpPr>
            <a:spLocks noGrp="1"/>
          </p:cNvSpPr>
          <p:nvPr>
            <p:ph type="title"/>
          </p:nvPr>
        </p:nvSpPr>
        <p:spPr/>
        <p:txBody>
          <a:bodyPr/>
          <a:lstStyle/>
          <a:p>
            <a:r>
              <a:rPr lang="en-US"/>
              <a:t>Plain Strain Forging: </a:t>
            </a:r>
            <a:r>
              <a:rPr lang="en-DE"/>
              <a:t>Analytical Solution</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AEA40BBA-2208-C1AB-5F9D-5CAE2950BD74}"/>
                  </a:ext>
                </a:extLst>
              </p:cNvPr>
              <p:cNvSpPr>
                <a:spLocks noGrp="1"/>
              </p:cNvSpPr>
              <p:nvPr>
                <p:ph type="body" sz="quarter" idx="13"/>
              </p:nvPr>
            </p:nvSpPr>
            <p:spPr>
              <a:xfrm>
                <a:off x="609600" y="866628"/>
                <a:ext cx="5949690" cy="5153172"/>
              </a:xfrm>
            </p:spPr>
            <p:txBody>
              <a:bodyPr>
                <a:normAutofit/>
              </a:bodyPr>
              <a:lstStyle/>
              <a:p>
                <a:r>
                  <a:rPr lang="en-DE" sz="2000" b="1"/>
                  <a:t>Key Assumptions: </a:t>
                </a:r>
              </a:p>
              <a:p>
                <a:pPr lvl="1"/>
                <a:r>
                  <a:rPr lang="en-US" sz="1600"/>
                  <a:t>Plane strain</a:t>
                </a:r>
                <a:r>
                  <a:rPr lang="en-DE" sz="1600"/>
                  <a:t> </a:t>
                </a:r>
                <a:r>
                  <a:rPr lang="en-US" sz="1600"/>
                  <a:t>compression of a strip between rigid flat dies</a:t>
                </a:r>
                <a:endParaRPr lang="en-DE" sz="1600"/>
              </a:p>
              <a:p>
                <a:pPr lvl="1"/>
                <a:r>
                  <a:rPr lang="en-US" sz="1600"/>
                  <a:t>Constant</a:t>
                </a:r>
                <a:r>
                  <a:rPr lang="en-DE" sz="1600"/>
                  <a:t> (current) workpiece</a:t>
                </a:r>
                <a:r>
                  <a:rPr lang="en-US" sz="1600"/>
                  <a:t> thickness ℎ</a:t>
                </a:r>
                <a:endParaRPr lang="en-DE" sz="1600"/>
              </a:p>
              <a:p>
                <a:pPr lvl="1"/>
                <a:r>
                  <a:rPr lang="en-US" sz="1600"/>
                  <a:t>Small deformation increment</a:t>
                </a:r>
                <a:endParaRPr lang="en-DE" sz="1600"/>
              </a:p>
              <a:p>
                <a:pPr lvl="1"/>
                <a:r>
                  <a:rPr lang="en-US" sz="1600"/>
                  <a:t>Uniform stress through thickness</a:t>
                </a:r>
                <a:endParaRPr lang="en-DE" sz="1600"/>
              </a:p>
              <a:p>
                <a:pPr lvl="1"/>
                <a:r>
                  <a:rPr lang="en-US" sz="1600"/>
                  <a:t>No barreling</a:t>
                </a:r>
                <a:endParaRPr lang="en-DE" sz="1600"/>
              </a:p>
              <a:p>
                <a:pPr lvl="1"/>
                <a:r>
                  <a:rPr lang="en-US" sz="1600"/>
                  <a:t>Rigid–perfectly plastic material, von Mises yield</a:t>
                </a:r>
                <a:endParaRPr lang="en-DE" sz="1600"/>
              </a:p>
              <a:p>
                <a:r>
                  <a:rPr lang="en-DE" sz="2000" b="1"/>
                  <a:t>Governing Relations: </a:t>
                </a:r>
              </a:p>
              <a:p>
                <a:pPr lvl="1"/>
                <a:r>
                  <a:rPr lang="en-US" sz="1600"/>
                  <a:t>Yield condition (von Mises, plane strain):</a:t>
                </a:r>
                <a:endParaRPr lang="en-DE" sz="1600"/>
              </a:p>
              <a:p>
                <a:pPr marL="457200" lvl="2" indent="0">
                  <a:buNone/>
                </a:pPr>
                <a14:m>
                  <m:oMath xmlns:m="http://schemas.openxmlformats.org/officeDocument/2006/math">
                    <m:sSub>
                      <m:sSubPr>
                        <m:ctrlPr>
                          <a:rPr lang="ar-AE" i="1">
                            <a:latin typeface="Cambria Math" panose="02040503050406030204" pitchFamily="18" charset="0"/>
                          </a:rPr>
                        </m:ctrlPr>
                      </m:sSubPr>
                      <m:e>
                        <m:r>
                          <a:rPr lang="ar-AE" i="1">
                            <a:latin typeface="Cambria Math" panose="02040503050406030204" pitchFamily="18" charset="0"/>
                          </a:rPr>
                          <m:t>𝜎</m:t>
                        </m:r>
                      </m:e>
                      <m:sub>
                        <m:r>
                          <a:rPr lang="ar-AE" i="1">
                            <a:latin typeface="Cambria Math" panose="02040503050406030204" pitchFamily="18" charset="0"/>
                          </a:rPr>
                          <m:t>𝑥</m:t>
                        </m:r>
                      </m:sub>
                    </m:sSub>
                    <m:r>
                      <a:rPr lang="ar-AE">
                        <a:latin typeface="Cambria Math" panose="02040503050406030204" pitchFamily="18" charset="0"/>
                      </a:rPr>
                      <m:t>+</m:t>
                    </m:r>
                    <m:r>
                      <a:rPr lang="ar-AE" i="1">
                        <a:latin typeface="Cambria Math" panose="02040503050406030204" pitchFamily="18" charset="0"/>
                      </a:rPr>
                      <m:t>𝑃</m:t>
                    </m:r>
                    <m:r>
                      <a:rPr lang="ar-AE">
                        <a:latin typeface="Cambria Math" panose="02040503050406030204" pitchFamily="18" charset="0"/>
                      </a:rPr>
                      <m:t>=</m:t>
                    </m:r>
                    <m:f>
                      <m:fPr>
                        <m:ctrlPr>
                          <a:rPr lang="ar-AE" i="1">
                            <a:latin typeface="Cambria Math" panose="02040503050406030204" pitchFamily="18" charset="0"/>
                          </a:rPr>
                        </m:ctrlPr>
                      </m:fPr>
                      <m:num>
                        <m:r>
                          <a:rPr lang="ar-AE">
                            <a:latin typeface="Cambria Math" panose="02040503050406030204" pitchFamily="18" charset="0"/>
                          </a:rPr>
                          <m:t>2</m:t>
                        </m:r>
                      </m:num>
                      <m:den>
                        <m:rad>
                          <m:radPr>
                            <m:degHide m:val="on"/>
                            <m:ctrlPr>
                              <a:rPr lang="ar-AE" i="1">
                                <a:latin typeface="Cambria Math" panose="02040503050406030204" pitchFamily="18" charset="0"/>
                              </a:rPr>
                            </m:ctrlPr>
                          </m:radPr>
                          <m:deg/>
                          <m:e>
                            <m:r>
                              <a:rPr lang="ar-AE">
                                <a:latin typeface="Cambria Math" panose="02040503050406030204" pitchFamily="18" charset="0"/>
                              </a:rPr>
                              <m:t>3</m:t>
                            </m:r>
                          </m:e>
                        </m:rad>
                      </m:den>
                    </m:f>
                    <m:sSub>
                      <m:sSubPr>
                        <m:ctrlPr>
                          <a:rPr lang="ar-AE" i="1">
                            <a:latin typeface="Cambria Math" panose="02040503050406030204" pitchFamily="18" charset="0"/>
                          </a:rPr>
                        </m:ctrlPr>
                      </m:sSubPr>
                      <m:e>
                        <m:r>
                          <a:rPr lang="ar-AE" i="1">
                            <a:latin typeface="Cambria Math" panose="02040503050406030204" pitchFamily="18" charset="0"/>
                          </a:rPr>
                          <m:t>𝜎</m:t>
                        </m:r>
                      </m:e>
                      <m:sub>
                        <m:r>
                          <a:rPr lang="ar-AE">
                            <a:latin typeface="Cambria Math" panose="02040503050406030204" pitchFamily="18" charset="0"/>
                          </a:rPr>
                          <m:t>0</m:t>
                        </m:r>
                      </m:sub>
                    </m:sSub>
                  </m:oMath>
                </a14:m>
                <a:r>
                  <a:rPr lang="en-DE"/>
                  <a:t>		(1)</a:t>
                </a:r>
              </a:p>
              <a:p>
                <a:pPr lvl="1"/>
                <a:r>
                  <a:rPr lang="en-US" sz="1600"/>
                  <a:t>Slab equilibrium (horizontal):</a:t>
                </a:r>
                <a:endParaRPr lang="en-DE" sz="1600"/>
              </a:p>
              <a:p>
                <a:pPr marL="457200" lvl="2" indent="0">
                  <a:buNone/>
                </a:pPr>
                <a14:m>
                  <m:oMath xmlns:m="http://schemas.openxmlformats.org/officeDocument/2006/math">
                    <m:sSub>
                      <m:sSubPr>
                        <m:ctrlPr>
                          <a:rPr lang="ar-AE" i="1">
                            <a:latin typeface="Cambria Math" panose="02040503050406030204" pitchFamily="18" charset="0"/>
                          </a:rPr>
                        </m:ctrlPr>
                      </m:sSubPr>
                      <m:e>
                        <m:r>
                          <a:rPr lang="ar-AE" i="1">
                            <a:latin typeface="Cambria Math" panose="02040503050406030204" pitchFamily="18" charset="0"/>
                          </a:rPr>
                          <m:t>𝜎</m:t>
                        </m:r>
                      </m:e>
                      <m:sub>
                        <m:r>
                          <a:rPr lang="ar-AE" i="1">
                            <a:latin typeface="Cambria Math" panose="02040503050406030204" pitchFamily="18" charset="0"/>
                          </a:rPr>
                          <m:t>𝑥</m:t>
                        </m:r>
                      </m:sub>
                    </m:sSub>
                    <m:r>
                      <a:rPr lang="ar-AE">
                        <a:latin typeface="Cambria Math" panose="02040503050406030204" pitchFamily="18" charset="0"/>
                      </a:rPr>
                      <m:t>+</m:t>
                    </m:r>
                    <m:r>
                      <a:rPr lang="ar-AE" i="1">
                        <a:latin typeface="Cambria Math" panose="02040503050406030204" pitchFamily="18" charset="0"/>
                      </a:rPr>
                      <m:t>𝑃</m:t>
                    </m:r>
                    <m:r>
                      <a:rPr lang="ar-AE">
                        <a:latin typeface="Cambria Math" panose="02040503050406030204" pitchFamily="18" charset="0"/>
                      </a:rPr>
                      <m:t>=</m:t>
                    </m:r>
                    <m:f>
                      <m:fPr>
                        <m:ctrlPr>
                          <a:rPr lang="ar-AE" i="1">
                            <a:latin typeface="Cambria Math" panose="02040503050406030204" pitchFamily="18" charset="0"/>
                          </a:rPr>
                        </m:ctrlPr>
                      </m:fPr>
                      <m:num>
                        <m:r>
                          <a:rPr lang="ar-AE">
                            <a:latin typeface="Cambria Math" panose="02040503050406030204" pitchFamily="18" charset="0"/>
                          </a:rPr>
                          <m:t>2</m:t>
                        </m:r>
                      </m:num>
                      <m:den>
                        <m:rad>
                          <m:radPr>
                            <m:degHide m:val="on"/>
                            <m:ctrlPr>
                              <a:rPr lang="ar-AE" i="1">
                                <a:latin typeface="Cambria Math" panose="02040503050406030204" pitchFamily="18" charset="0"/>
                              </a:rPr>
                            </m:ctrlPr>
                          </m:radPr>
                          <m:deg/>
                          <m:e>
                            <m:r>
                              <a:rPr lang="ar-AE">
                                <a:latin typeface="Cambria Math" panose="02040503050406030204" pitchFamily="18" charset="0"/>
                              </a:rPr>
                              <m:t>3</m:t>
                            </m:r>
                          </m:e>
                        </m:rad>
                      </m:den>
                    </m:f>
                    <m:sSub>
                      <m:sSubPr>
                        <m:ctrlPr>
                          <a:rPr lang="ar-AE" i="1">
                            <a:latin typeface="Cambria Math" panose="02040503050406030204" pitchFamily="18" charset="0"/>
                          </a:rPr>
                        </m:ctrlPr>
                      </m:sSubPr>
                      <m:e>
                        <m:r>
                          <a:rPr lang="ar-AE" i="1">
                            <a:latin typeface="Cambria Math" panose="02040503050406030204" pitchFamily="18" charset="0"/>
                          </a:rPr>
                          <m:t>𝜎</m:t>
                        </m:r>
                      </m:e>
                      <m:sub>
                        <m:r>
                          <a:rPr lang="ar-AE">
                            <a:latin typeface="Cambria Math" panose="02040503050406030204" pitchFamily="18" charset="0"/>
                          </a:rPr>
                          <m:t>0</m:t>
                        </m:r>
                      </m:sub>
                    </m:sSub>
                  </m:oMath>
                </a14:m>
                <a:r>
                  <a:rPr lang="en-DE"/>
                  <a:t>		(2)</a:t>
                </a:r>
              </a:p>
              <a:p>
                <a:pPr lvl="1"/>
                <a:r>
                  <a:rPr lang="en-DE" sz="1600"/>
                  <a:t>Governing differential equation (substituting yield into equilibrium condition):</a:t>
                </a:r>
                <a:endParaRPr lang="en-US" sz="1600"/>
              </a:p>
              <a:p>
                <a:pPr marL="457200" lvl="2" indent="0">
                  <a:buNone/>
                </a:pPr>
                <a14:m>
                  <m:oMath xmlns:m="http://schemas.openxmlformats.org/officeDocument/2006/math">
                    <m:f>
                      <m:fPr>
                        <m:ctrlPr>
                          <a:rPr lang="ar-AE" i="1">
                            <a:latin typeface="Cambria Math" panose="02040503050406030204" pitchFamily="18" charset="0"/>
                          </a:rPr>
                        </m:ctrlPr>
                      </m:fPr>
                      <m:num>
                        <m:r>
                          <a:rPr lang="ar-AE" i="1">
                            <a:latin typeface="Cambria Math" panose="02040503050406030204" pitchFamily="18" charset="0"/>
                          </a:rPr>
                          <m:t>𝑑𝑃</m:t>
                        </m:r>
                      </m:num>
                      <m:den>
                        <m:r>
                          <a:rPr lang="ar-AE" i="1">
                            <a:latin typeface="Cambria Math" panose="02040503050406030204" pitchFamily="18" charset="0"/>
                          </a:rPr>
                          <m:t>𝑑𝑥</m:t>
                        </m:r>
                      </m:den>
                    </m:f>
                    <m:r>
                      <a:rPr lang="ar-AE">
                        <a:latin typeface="Cambria Math" panose="02040503050406030204" pitchFamily="18" charset="0"/>
                      </a:rPr>
                      <m:t>=</m:t>
                    </m:r>
                    <m:f>
                      <m:fPr>
                        <m:ctrlPr>
                          <a:rPr lang="ar-AE" i="1">
                            <a:latin typeface="Cambria Math" panose="02040503050406030204" pitchFamily="18" charset="0"/>
                          </a:rPr>
                        </m:ctrlPr>
                      </m:fPr>
                      <m:num>
                        <m:r>
                          <a:rPr lang="ar-AE">
                            <a:latin typeface="Cambria Math" panose="02040503050406030204" pitchFamily="18" charset="0"/>
                          </a:rPr>
                          <m:t>2</m:t>
                        </m:r>
                        <m:r>
                          <a:rPr lang="ar-AE" i="1">
                            <a:latin typeface="Cambria Math" panose="02040503050406030204" pitchFamily="18" charset="0"/>
                          </a:rPr>
                          <m:t>𝜇</m:t>
                        </m:r>
                      </m:num>
                      <m:den>
                        <m:r>
                          <a:rPr lang="ar-AE" i="1">
                            <a:latin typeface="Cambria Math" panose="02040503050406030204" pitchFamily="18" charset="0"/>
                          </a:rPr>
                          <m:t>h</m:t>
                        </m:r>
                      </m:den>
                    </m:f>
                    <m:r>
                      <a:rPr lang="ar-AE" i="1">
                        <a:latin typeface="Cambria Math" panose="02040503050406030204" pitchFamily="18" charset="0"/>
                      </a:rPr>
                      <m:t>𝑃</m:t>
                    </m:r>
                  </m:oMath>
                </a14:m>
                <a:r>
                  <a:rPr lang="en-DE"/>
                  <a:t>		(3)</a:t>
                </a:r>
                <a:endParaRPr lang="ar-AE"/>
              </a:p>
              <a:p>
                <a:pPr marL="230188" lvl="1" indent="0">
                  <a:buNone/>
                </a:pPr>
                <a:endParaRPr lang="en-DE" sz="1800"/>
              </a:p>
            </p:txBody>
          </p:sp>
        </mc:Choice>
        <mc:Fallback xmlns="">
          <p:sp>
            <p:nvSpPr>
              <p:cNvPr id="6" name="Text Placeholder 5">
                <a:extLst>
                  <a:ext uri="{FF2B5EF4-FFF2-40B4-BE49-F238E27FC236}">
                    <a16:creationId xmlns:a16="http://schemas.microsoft.com/office/drawing/2014/main" id="{AEA40BBA-2208-C1AB-5F9D-5CAE2950BD74}"/>
                  </a:ext>
                </a:extLst>
              </p:cNvPr>
              <p:cNvSpPr>
                <a:spLocks noGrp="1" noRot="1" noChangeAspect="1" noMove="1" noResize="1" noEditPoints="1" noAdjustHandles="1" noChangeArrowheads="1" noChangeShapeType="1" noTextEdit="1"/>
              </p:cNvSpPr>
              <p:nvPr>
                <p:ph type="body" sz="quarter" idx="13"/>
              </p:nvPr>
            </p:nvSpPr>
            <p:spPr>
              <a:xfrm>
                <a:off x="609600" y="866628"/>
                <a:ext cx="5949690" cy="5153172"/>
              </a:xfrm>
              <a:blipFill>
                <a:blip r:embed="rId3"/>
                <a:stretch>
                  <a:fillRect l="-922" t="-1182"/>
                </a:stretch>
              </a:blipFill>
            </p:spPr>
            <p:txBody>
              <a:bodyPr/>
              <a:lstStyle/>
              <a:p>
                <a:r>
                  <a:rPr lang="en-US">
                    <a:noFill/>
                  </a:rPr>
                  <a:t> </a:t>
                </a:r>
              </a:p>
            </p:txBody>
          </p:sp>
        </mc:Fallback>
      </mc:AlternateContent>
      <p:sp>
        <p:nvSpPr>
          <p:cNvPr id="127" name="TextBox 126">
            <a:extLst>
              <a:ext uri="{FF2B5EF4-FFF2-40B4-BE49-F238E27FC236}">
                <a16:creationId xmlns:a16="http://schemas.microsoft.com/office/drawing/2014/main" id="{C16DD5CA-3CB2-46A4-AB8E-A6028A66422C}"/>
              </a:ext>
            </a:extLst>
          </p:cNvPr>
          <p:cNvSpPr txBox="1"/>
          <p:nvPr/>
        </p:nvSpPr>
        <p:spPr>
          <a:xfrm>
            <a:off x="839416" y="5989344"/>
            <a:ext cx="1992853" cy="276999"/>
          </a:xfrm>
          <a:prstGeom prst="rect">
            <a:avLst/>
          </a:prstGeom>
          <a:noFill/>
        </p:spPr>
        <p:txBody>
          <a:bodyPr wrap="none" rtlCol="0">
            <a:spAutoFit/>
          </a:bodyPr>
          <a:lstStyle/>
          <a:p>
            <a:r>
              <a:rPr lang="en-DE" sz="1200" i="1"/>
              <a:t>*</a:t>
            </a:r>
            <a:r>
              <a:rPr lang="en-DE" sz="1200" i="1">
                <a:hlinkClick r:id="rId4"/>
              </a:rPr>
              <a:t>Bilinear Isotropic Hardening</a:t>
            </a:r>
            <a:endParaRPr lang="en-DE" sz="1200" i="1"/>
          </a:p>
        </p:txBody>
      </p:sp>
      <p:grpSp>
        <p:nvGrpSpPr>
          <p:cNvPr id="4" name="Group 3">
            <a:extLst>
              <a:ext uri="{FF2B5EF4-FFF2-40B4-BE49-F238E27FC236}">
                <a16:creationId xmlns:a16="http://schemas.microsoft.com/office/drawing/2014/main" id="{CA53A753-A348-DA8F-ADCF-FFC4C85F04B5}"/>
              </a:ext>
            </a:extLst>
          </p:cNvPr>
          <p:cNvGrpSpPr/>
          <p:nvPr/>
        </p:nvGrpSpPr>
        <p:grpSpPr>
          <a:xfrm>
            <a:off x="6499549" y="3216802"/>
            <a:ext cx="5343712" cy="2816956"/>
            <a:chOff x="6499549" y="3216802"/>
            <a:chExt cx="5343712" cy="2816956"/>
          </a:xfrm>
        </p:grpSpPr>
        <p:pic>
          <p:nvPicPr>
            <p:cNvPr id="45" name="Picture 44">
              <a:extLst>
                <a:ext uri="{FF2B5EF4-FFF2-40B4-BE49-F238E27FC236}">
                  <a16:creationId xmlns:a16="http://schemas.microsoft.com/office/drawing/2014/main" id="{61846630-281B-1481-0E4C-647CB3E99156}"/>
                </a:ext>
              </a:extLst>
            </p:cNvPr>
            <p:cNvPicPr>
              <a:picLocks noChangeAspect="1"/>
            </p:cNvPicPr>
            <p:nvPr/>
          </p:nvPicPr>
          <p:blipFill>
            <a:blip r:embed="rId5">
              <a:clrChange>
                <a:clrFrom>
                  <a:srgbClr val="ECECEC"/>
                </a:clrFrom>
                <a:clrTo>
                  <a:srgbClr val="ECECEC">
                    <a:alpha val="0"/>
                  </a:srgbClr>
                </a:clrTo>
              </a:clrChange>
            </a:blip>
            <a:stretch>
              <a:fillRect/>
            </a:stretch>
          </p:blipFill>
          <p:spPr>
            <a:xfrm>
              <a:off x="6816080" y="3420319"/>
              <a:ext cx="2902024" cy="2453529"/>
            </a:xfrm>
            <a:prstGeom prst="rect">
              <a:avLst/>
            </a:prstGeom>
          </p:spPr>
        </p:pic>
        <p:sp>
          <p:nvSpPr>
            <p:cNvPr id="25" name="Rectangle 24">
              <a:extLst>
                <a:ext uri="{FF2B5EF4-FFF2-40B4-BE49-F238E27FC236}">
                  <a16:creationId xmlns:a16="http://schemas.microsoft.com/office/drawing/2014/main" id="{3F1A0DE4-B80F-228A-CA95-484C6C93F04B}"/>
                </a:ext>
              </a:extLst>
            </p:cNvPr>
            <p:cNvSpPr/>
            <p:nvPr/>
          </p:nvSpPr>
          <p:spPr>
            <a:xfrm>
              <a:off x="6530016" y="3304824"/>
              <a:ext cx="5257789" cy="2684520"/>
            </a:xfrm>
            <a:prstGeom prst="rect">
              <a:avLst/>
            </a:prstGeom>
            <a:noFill/>
            <a:ln w="1905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15" name="Group 114">
              <a:extLst>
                <a:ext uri="{FF2B5EF4-FFF2-40B4-BE49-F238E27FC236}">
                  <a16:creationId xmlns:a16="http://schemas.microsoft.com/office/drawing/2014/main" id="{D1BE23E5-74BD-C737-ADD4-83794E60C362}"/>
                </a:ext>
              </a:extLst>
            </p:cNvPr>
            <p:cNvGrpSpPr/>
            <p:nvPr/>
          </p:nvGrpSpPr>
          <p:grpSpPr>
            <a:xfrm>
              <a:off x="10367828" y="3528023"/>
              <a:ext cx="1475433" cy="1278770"/>
              <a:chOff x="10095063" y="3562901"/>
              <a:chExt cx="1475433" cy="1278770"/>
            </a:xfrm>
          </p:grpSpPr>
          <p:sp>
            <p:nvSpPr>
              <p:cNvPr id="47" name="Flowchart: Document 46">
                <a:extLst>
                  <a:ext uri="{FF2B5EF4-FFF2-40B4-BE49-F238E27FC236}">
                    <a16:creationId xmlns:a16="http://schemas.microsoft.com/office/drawing/2014/main" id="{50A0A2FD-364D-055D-A50E-3D999A1DA070}"/>
                  </a:ext>
                </a:extLst>
              </p:cNvPr>
              <p:cNvSpPr/>
              <p:nvPr/>
            </p:nvSpPr>
            <p:spPr>
              <a:xfrm rot="5400000" flipH="1">
                <a:off x="9964760" y="3693204"/>
                <a:ext cx="1278770" cy="1018163"/>
              </a:xfrm>
              <a:custGeom>
                <a:avLst/>
                <a:gdLst>
                  <a:gd name="csX0" fmla="*/ 0 w 1278770"/>
                  <a:gd name="csY0" fmla="*/ 0 h 1018163"/>
                  <a:gd name="csX1" fmla="*/ 387894 w 1278770"/>
                  <a:gd name="csY1" fmla="*/ 0 h 1018163"/>
                  <a:gd name="csX2" fmla="*/ 814150 w 1278770"/>
                  <a:gd name="csY2" fmla="*/ 0 h 1018163"/>
                  <a:gd name="csX3" fmla="*/ 1278770 w 1278770"/>
                  <a:gd name="csY3" fmla="*/ 0 h 1018163"/>
                  <a:gd name="csX4" fmla="*/ 1278770 w 1278770"/>
                  <a:gd name="csY4" fmla="*/ 416420 h 1018163"/>
                  <a:gd name="csX5" fmla="*/ 1278770 w 1278770"/>
                  <a:gd name="csY5" fmla="*/ 816510 h 1018163"/>
                  <a:gd name="csX6" fmla="*/ 0 w 1278770"/>
                  <a:gd name="csY6" fmla="*/ 950851 h 1018163"/>
                  <a:gd name="csX7" fmla="*/ 0 w 1278770"/>
                  <a:gd name="csY7" fmla="*/ 494443 h 1018163"/>
                  <a:gd name="csX8" fmla="*/ 0 w 1278770"/>
                  <a:gd name="csY8" fmla="*/ 0 h 10181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278770" h="1018163" fill="none" extrusionOk="0">
                    <a:moveTo>
                      <a:pt x="0" y="0"/>
                    </a:moveTo>
                    <a:cubicBezTo>
                      <a:pt x="162005" y="-21078"/>
                      <a:pt x="274601" y="12623"/>
                      <a:pt x="387894" y="0"/>
                    </a:cubicBezTo>
                    <a:cubicBezTo>
                      <a:pt x="501187" y="-12623"/>
                      <a:pt x="629931" y="10633"/>
                      <a:pt x="814150" y="0"/>
                    </a:cubicBezTo>
                    <a:cubicBezTo>
                      <a:pt x="998369" y="-10633"/>
                      <a:pt x="1142453" y="40535"/>
                      <a:pt x="1278770" y="0"/>
                    </a:cubicBezTo>
                    <a:cubicBezTo>
                      <a:pt x="1327066" y="156085"/>
                      <a:pt x="1253369" y="315385"/>
                      <a:pt x="1278770" y="416420"/>
                    </a:cubicBezTo>
                    <a:cubicBezTo>
                      <a:pt x="1304171" y="517455"/>
                      <a:pt x="1252853" y="622509"/>
                      <a:pt x="1278770" y="816510"/>
                    </a:cubicBezTo>
                    <a:cubicBezTo>
                      <a:pt x="663873" y="831995"/>
                      <a:pt x="647788" y="1046366"/>
                      <a:pt x="0" y="950851"/>
                    </a:cubicBezTo>
                    <a:cubicBezTo>
                      <a:pt x="-37082" y="846155"/>
                      <a:pt x="40272" y="715829"/>
                      <a:pt x="0" y="494443"/>
                    </a:cubicBezTo>
                    <a:cubicBezTo>
                      <a:pt x="-40272" y="273057"/>
                      <a:pt x="40307" y="169129"/>
                      <a:pt x="0" y="0"/>
                    </a:cubicBezTo>
                    <a:close/>
                  </a:path>
                  <a:path w="1278770" h="1018163" stroke="0" extrusionOk="0">
                    <a:moveTo>
                      <a:pt x="0" y="0"/>
                    </a:moveTo>
                    <a:cubicBezTo>
                      <a:pt x="161500" y="-43531"/>
                      <a:pt x="302279" y="9893"/>
                      <a:pt x="413469" y="0"/>
                    </a:cubicBezTo>
                    <a:cubicBezTo>
                      <a:pt x="524659" y="-9893"/>
                      <a:pt x="737798" y="21544"/>
                      <a:pt x="839726" y="0"/>
                    </a:cubicBezTo>
                    <a:cubicBezTo>
                      <a:pt x="941654" y="-21544"/>
                      <a:pt x="1091273" y="10621"/>
                      <a:pt x="1278770" y="0"/>
                    </a:cubicBezTo>
                    <a:cubicBezTo>
                      <a:pt x="1282409" y="175208"/>
                      <a:pt x="1277578" y="241496"/>
                      <a:pt x="1278770" y="416420"/>
                    </a:cubicBezTo>
                    <a:cubicBezTo>
                      <a:pt x="1279962" y="591344"/>
                      <a:pt x="1239581" y="669156"/>
                      <a:pt x="1278770" y="816510"/>
                    </a:cubicBezTo>
                    <a:cubicBezTo>
                      <a:pt x="679001" y="806797"/>
                      <a:pt x="688452" y="1122857"/>
                      <a:pt x="0" y="950851"/>
                    </a:cubicBezTo>
                    <a:cubicBezTo>
                      <a:pt x="-50502" y="762953"/>
                      <a:pt x="42303" y="593349"/>
                      <a:pt x="0" y="465917"/>
                    </a:cubicBezTo>
                    <a:cubicBezTo>
                      <a:pt x="-42303" y="338485"/>
                      <a:pt x="24243" y="181571"/>
                      <a:pt x="0" y="0"/>
                    </a:cubicBezTo>
                    <a:close/>
                  </a:path>
                </a:pathLst>
              </a:custGeom>
              <a:blipFill>
                <a:blip r:embed="rId6"/>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55" name="Straight Arrow Connector 54">
                <a:extLst>
                  <a:ext uri="{FF2B5EF4-FFF2-40B4-BE49-F238E27FC236}">
                    <a16:creationId xmlns:a16="http://schemas.microsoft.com/office/drawing/2014/main" id="{B200E876-E447-7D2C-EAC1-DCD78B24E039}"/>
                  </a:ext>
                </a:extLst>
              </p:cNvPr>
              <p:cNvCxnSpPr>
                <a:cxnSpLocks/>
              </p:cNvCxnSpPr>
              <p:nvPr/>
            </p:nvCxnSpPr>
            <p:spPr>
              <a:xfrm>
                <a:off x="11208568" y="3661586"/>
                <a:ext cx="0" cy="1994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B9BA2BB-EFAB-D026-1B6A-6CBD449A2416}"/>
                  </a:ext>
                </a:extLst>
              </p:cNvPr>
              <p:cNvCxnSpPr/>
              <p:nvPr/>
            </p:nvCxnSpPr>
            <p:spPr>
              <a:xfrm>
                <a:off x="11046201" y="3661586"/>
                <a:ext cx="22618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188F951E-E20D-5D74-A7E0-7691F617790B}"/>
                  </a:ext>
                </a:extLst>
              </p:cNvPr>
              <p:cNvCxnSpPr/>
              <p:nvPr/>
            </p:nvCxnSpPr>
            <p:spPr>
              <a:xfrm>
                <a:off x="11067853" y="3868144"/>
                <a:ext cx="226184"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51123540-B5B1-60C5-A955-3F8092C7CEEB}"/>
                      </a:ext>
                    </a:extLst>
                  </p:cNvPr>
                  <p:cNvSpPr txBox="1"/>
                  <p:nvPr/>
                </p:nvSpPr>
                <p:spPr>
                  <a:xfrm>
                    <a:off x="11200458" y="3576651"/>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i="1" smtClean="0">
                              <a:solidFill>
                                <a:schemeClr val="accent1"/>
                              </a:solidFill>
                              <a:latin typeface="Cambria Math" panose="02040503050406030204" pitchFamily="18" charset="0"/>
                              <a:ea typeface="Cambria Math" panose="02040503050406030204" pitchFamily="18" charset="0"/>
                            </a:rPr>
                            <m:t>𝛿</m:t>
                          </m:r>
                        </m:oMath>
                      </m:oMathPara>
                    </a14:m>
                    <a:endParaRPr lang="en-DE">
                      <a:solidFill>
                        <a:schemeClr val="accent1"/>
                      </a:solidFill>
                    </a:endParaRPr>
                  </a:p>
                </p:txBody>
              </p:sp>
            </mc:Choice>
            <mc:Fallback xmlns="">
              <p:sp>
                <p:nvSpPr>
                  <p:cNvPr id="61" name="TextBox 60">
                    <a:extLst>
                      <a:ext uri="{FF2B5EF4-FFF2-40B4-BE49-F238E27FC236}">
                        <a16:creationId xmlns:a16="http://schemas.microsoft.com/office/drawing/2014/main" id="{51123540-B5B1-60C5-A955-3F8092C7CEEB}"/>
                      </a:ext>
                    </a:extLst>
                  </p:cNvPr>
                  <p:cNvSpPr txBox="1">
                    <a:spLocks noRot="1" noChangeAspect="1" noMove="1" noResize="1" noEditPoints="1" noAdjustHandles="1" noChangeArrowheads="1" noChangeShapeType="1" noTextEdit="1"/>
                  </p:cNvSpPr>
                  <p:nvPr/>
                </p:nvSpPr>
                <p:spPr>
                  <a:xfrm>
                    <a:off x="11200458" y="3576651"/>
                    <a:ext cx="370038" cy="369332"/>
                  </a:xfrm>
                  <a:prstGeom prst="rect">
                    <a:avLst/>
                  </a:prstGeom>
                  <a:blipFill>
                    <a:blip r:embed="rId7"/>
                    <a:stretch>
                      <a:fillRect/>
                    </a:stretch>
                  </a:blipFill>
                </p:spPr>
                <p:txBody>
                  <a:bodyPr/>
                  <a:lstStyle/>
                  <a:p>
                    <a:r>
                      <a:rPr lang="en-US">
                        <a:noFill/>
                      </a:rPr>
                      <a:t> </a:t>
                    </a:r>
                  </a:p>
                </p:txBody>
              </p:sp>
            </mc:Fallback>
          </mc:AlternateContent>
        </p:grpSp>
        <p:cxnSp>
          <p:nvCxnSpPr>
            <p:cNvPr id="63" name="Straight Arrow Connector 62">
              <a:extLst>
                <a:ext uri="{FF2B5EF4-FFF2-40B4-BE49-F238E27FC236}">
                  <a16:creationId xmlns:a16="http://schemas.microsoft.com/office/drawing/2014/main" id="{539B7D96-3022-24B3-3E72-E927CBB7F4AC}"/>
                </a:ext>
              </a:extLst>
            </p:cNvPr>
            <p:cNvCxnSpPr>
              <a:cxnSpLocks/>
              <a:endCxn id="45" idx="0"/>
            </p:cNvCxnSpPr>
            <p:nvPr/>
          </p:nvCxnSpPr>
          <p:spPr>
            <a:xfrm flipV="1">
              <a:off x="8256240" y="3420319"/>
              <a:ext cx="10852" cy="2462210"/>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DCF06223-45D8-6C2B-25B5-47302E4F47B0}"/>
                </a:ext>
              </a:extLst>
            </p:cNvPr>
            <p:cNvCxnSpPr>
              <a:cxnSpLocks/>
            </p:cNvCxnSpPr>
            <p:nvPr/>
          </p:nvCxnSpPr>
          <p:spPr>
            <a:xfrm>
              <a:off x="6654387" y="5211975"/>
              <a:ext cx="3440676" cy="14339"/>
            </a:xfrm>
            <a:prstGeom prst="straightConnector1">
              <a:avLst/>
            </a:prstGeom>
            <a:ln w="19050">
              <a:solidFill>
                <a:schemeClr val="tx1"/>
              </a:solidFill>
              <a:prstDash val="dashDot"/>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ABD27350-3E90-C2D0-26D4-436FABA08360}"/>
                    </a:ext>
                  </a:extLst>
                </p:cNvPr>
                <p:cNvSpPr txBox="1"/>
                <p:nvPr/>
              </p:nvSpPr>
              <p:spPr>
                <a:xfrm>
                  <a:off x="8207337" y="3216802"/>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tx1"/>
                            </a:solidFill>
                            <a:latin typeface="Cambria Math" panose="02040503050406030204" pitchFamily="18" charset="0"/>
                            <a:ea typeface="Cambria Math" panose="02040503050406030204" pitchFamily="18" charset="0"/>
                          </a:rPr>
                          <m:t>𝑦</m:t>
                        </m:r>
                      </m:oMath>
                    </m:oMathPara>
                  </a14:m>
                  <a:endParaRPr lang="en-DE">
                    <a:solidFill>
                      <a:schemeClr val="tx1"/>
                    </a:solidFill>
                  </a:endParaRPr>
                </a:p>
              </p:txBody>
            </p:sp>
          </mc:Choice>
          <mc:Fallback xmlns="">
            <p:sp>
              <p:nvSpPr>
                <p:cNvPr id="68" name="TextBox 67">
                  <a:extLst>
                    <a:ext uri="{FF2B5EF4-FFF2-40B4-BE49-F238E27FC236}">
                      <a16:creationId xmlns:a16="http://schemas.microsoft.com/office/drawing/2014/main" id="{ABD27350-3E90-C2D0-26D4-436FABA08360}"/>
                    </a:ext>
                  </a:extLst>
                </p:cNvPr>
                <p:cNvSpPr txBox="1">
                  <a:spLocks noRot="1" noChangeAspect="1" noMove="1" noResize="1" noEditPoints="1" noAdjustHandles="1" noChangeArrowheads="1" noChangeShapeType="1" noTextEdit="1"/>
                </p:cNvSpPr>
                <p:nvPr/>
              </p:nvSpPr>
              <p:spPr>
                <a:xfrm>
                  <a:off x="8207337" y="3216802"/>
                  <a:ext cx="370038" cy="369332"/>
                </a:xfrm>
                <a:prstGeom prst="rect">
                  <a:avLst/>
                </a:prstGeom>
                <a:blipFill>
                  <a:blip r:embed="rId8"/>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733BE90A-B388-59C2-3A1D-FC3AA54D7A7A}"/>
                    </a:ext>
                  </a:extLst>
                </p:cNvPr>
                <p:cNvSpPr txBox="1"/>
                <p:nvPr/>
              </p:nvSpPr>
              <p:spPr>
                <a:xfrm>
                  <a:off x="9976004" y="514790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tx1"/>
                            </a:solidFill>
                            <a:latin typeface="Cambria Math" panose="02040503050406030204" pitchFamily="18" charset="0"/>
                            <a:ea typeface="Cambria Math" panose="02040503050406030204" pitchFamily="18" charset="0"/>
                          </a:rPr>
                          <m:t>𝑥</m:t>
                        </m:r>
                      </m:oMath>
                    </m:oMathPara>
                  </a14:m>
                  <a:endParaRPr lang="en-DE">
                    <a:solidFill>
                      <a:schemeClr val="tx1"/>
                    </a:solidFill>
                  </a:endParaRPr>
                </a:p>
              </p:txBody>
            </p:sp>
          </mc:Choice>
          <mc:Fallback xmlns="">
            <p:sp>
              <p:nvSpPr>
                <p:cNvPr id="69" name="TextBox 68">
                  <a:extLst>
                    <a:ext uri="{FF2B5EF4-FFF2-40B4-BE49-F238E27FC236}">
                      <a16:creationId xmlns:a16="http://schemas.microsoft.com/office/drawing/2014/main" id="{733BE90A-B388-59C2-3A1D-FC3AA54D7A7A}"/>
                    </a:ext>
                  </a:extLst>
                </p:cNvPr>
                <p:cNvSpPr txBox="1">
                  <a:spLocks noRot="1" noChangeAspect="1" noMove="1" noResize="1" noEditPoints="1" noAdjustHandles="1" noChangeArrowheads="1" noChangeShapeType="1" noTextEdit="1"/>
                </p:cNvSpPr>
                <p:nvPr/>
              </p:nvSpPr>
              <p:spPr>
                <a:xfrm>
                  <a:off x="9976004" y="5147900"/>
                  <a:ext cx="370038" cy="369332"/>
                </a:xfrm>
                <a:prstGeom prst="rect">
                  <a:avLst/>
                </a:prstGeom>
                <a:blipFill>
                  <a:blip r:embed="rId9"/>
                  <a:stretch>
                    <a:fillRect/>
                  </a:stretch>
                </a:blipFill>
              </p:spPr>
              <p:txBody>
                <a:bodyPr/>
                <a:lstStyle/>
                <a:p>
                  <a:r>
                    <a:rPr lang="en-US">
                      <a:noFill/>
                    </a:rPr>
                    <a:t> </a:t>
                  </a:r>
                </a:p>
              </p:txBody>
            </p:sp>
          </mc:Fallback>
        </mc:AlternateContent>
        <p:cxnSp>
          <p:nvCxnSpPr>
            <p:cNvPr id="71" name="Straight Arrow Connector 70">
              <a:extLst>
                <a:ext uri="{FF2B5EF4-FFF2-40B4-BE49-F238E27FC236}">
                  <a16:creationId xmlns:a16="http://schemas.microsoft.com/office/drawing/2014/main" id="{3DCE862E-7212-0833-FFC8-C91058162CF9}"/>
                </a:ext>
              </a:extLst>
            </p:cNvPr>
            <p:cNvCxnSpPr>
              <a:cxnSpLocks/>
            </p:cNvCxnSpPr>
            <p:nvPr/>
          </p:nvCxnSpPr>
          <p:spPr>
            <a:xfrm>
              <a:off x="7176120" y="571176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879ED639-BD4E-A41F-3D39-CFB2802A3AF9}"/>
                </a:ext>
              </a:extLst>
            </p:cNvPr>
            <p:cNvCxnSpPr>
              <a:cxnSpLocks/>
            </p:cNvCxnSpPr>
            <p:nvPr/>
          </p:nvCxnSpPr>
          <p:spPr>
            <a:xfrm>
              <a:off x="8267092" y="5711768"/>
              <a:ext cx="114127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9A6C8280-9956-C176-6CCD-FC5F4A4B73C9}"/>
                </a:ext>
              </a:extLst>
            </p:cNvPr>
            <p:cNvCxnSpPr>
              <a:cxnSpLocks/>
            </p:cNvCxnSpPr>
            <p:nvPr/>
          </p:nvCxnSpPr>
          <p:spPr>
            <a:xfrm>
              <a:off x="7176120" y="5229200"/>
              <a:ext cx="0" cy="653329"/>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AA90DCD-3433-6DD2-F341-5E4B1C75E471}"/>
                </a:ext>
              </a:extLst>
            </p:cNvPr>
            <p:cNvCxnSpPr>
              <a:cxnSpLocks/>
            </p:cNvCxnSpPr>
            <p:nvPr/>
          </p:nvCxnSpPr>
          <p:spPr>
            <a:xfrm>
              <a:off x="9408368" y="5229200"/>
              <a:ext cx="0" cy="644648"/>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02A79E79-9D28-9B05-1A61-9A1BF20BFF40}"/>
                    </a:ext>
                  </a:extLst>
                </p:cNvPr>
                <p:cNvSpPr txBox="1"/>
                <p:nvPr/>
              </p:nvSpPr>
              <p:spPr>
                <a:xfrm>
                  <a:off x="7479747" y="5664426"/>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76" name="TextBox 75">
                  <a:extLst>
                    <a:ext uri="{FF2B5EF4-FFF2-40B4-BE49-F238E27FC236}">
                      <a16:creationId xmlns:a16="http://schemas.microsoft.com/office/drawing/2014/main" id="{02A79E79-9D28-9B05-1A61-9A1BF20BFF40}"/>
                    </a:ext>
                  </a:extLst>
                </p:cNvPr>
                <p:cNvSpPr txBox="1">
                  <a:spLocks noRot="1" noChangeAspect="1" noMove="1" noResize="1" noEditPoints="1" noAdjustHandles="1" noChangeArrowheads="1" noChangeShapeType="1" noTextEdit="1"/>
                </p:cNvSpPr>
                <p:nvPr/>
              </p:nvSpPr>
              <p:spPr>
                <a:xfrm>
                  <a:off x="7479747" y="5664426"/>
                  <a:ext cx="370038"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8E980E84-2B16-204B-4C06-EE7EFC0EBF71}"/>
                    </a:ext>
                  </a:extLst>
                </p:cNvPr>
                <p:cNvSpPr txBox="1"/>
                <p:nvPr/>
              </p:nvSpPr>
              <p:spPr>
                <a:xfrm>
                  <a:off x="8668070" y="566124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𝑎</m:t>
                        </m:r>
                      </m:oMath>
                    </m:oMathPara>
                  </a14:m>
                  <a:endParaRPr lang="en-DE">
                    <a:solidFill>
                      <a:schemeClr val="accent1"/>
                    </a:solidFill>
                  </a:endParaRPr>
                </a:p>
              </p:txBody>
            </p:sp>
          </mc:Choice>
          <mc:Fallback xmlns="">
            <p:sp>
              <p:nvSpPr>
                <p:cNvPr id="77" name="TextBox 76">
                  <a:extLst>
                    <a:ext uri="{FF2B5EF4-FFF2-40B4-BE49-F238E27FC236}">
                      <a16:creationId xmlns:a16="http://schemas.microsoft.com/office/drawing/2014/main" id="{8E980E84-2B16-204B-4C06-EE7EFC0EBF71}"/>
                    </a:ext>
                  </a:extLst>
                </p:cNvPr>
                <p:cNvSpPr txBox="1">
                  <a:spLocks noRot="1" noChangeAspect="1" noMove="1" noResize="1" noEditPoints="1" noAdjustHandles="1" noChangeArrowheads="1" noChangeShapeType="1" noTextEdit="1"/>
                </p:cNvSpPr>
                <p:nvPr/>
              </p:nvSpPr>
              <p:spPr>
                <a:xfrm>
                  <a:off x="8668070" y="5661248"/>
                  <a:ext cx="370038" cy="369332"/>
                </a:xfrm>
                <a:prstGeom prst="rect">
                  <a:avLst/>
                </a:prstGeom>
                <a:blipFill>
                  <a:blip r:embed="rId11"/>
                  <a:stretch>
                    <a:fillRect/>
                  </a:stretch>
                </a:blipFill>
              </p:spPr>
              <p:txBody>
                <a:bodyPr/>
                <a:lstStyle/>
                <a:p>
                  <a:r>
                    <a:rPr lang="en-US">
                      <a:noFill/>
                    </a:rPr>
                    <a:t> </a:t>
                  </a:r>
                </a:p>
              </p:txBody>
            </p:sp>
          </mc:Fallback>
        </mc:AlternateContent>
        <p:sp>
          <p:nvSpPr>
            <p:cNvPr id="81" name="Rectangle 80">
              <a:extLst>
                <a:ext uri="{FF2B5EF4-FFF2-40B4-BE49-F238E27FC236}">
                  <a16:creationId xmlns:a16="http://schemas.microsoft.com/office/drawing/2014/main" id="{A5AF56E2-A351-CDD0-C249-54E490CA276D}"/>
                </a:ext>
              </a:extLst>
            </p:cNvPr>
            <p:cNvSpPr/>
            <p:nvPr/>
          </p:nvSpPr>
          <p:spPr>
            <a:xfrm>
              <a:off x="8577375" y="4105721"/>
              <a:ext cx="303265" cy="1106254"/>
            </a:xfrm>
            <a:prstGeom prst="rect">
              <a:avLst/>
            </a:prstGeom>
            <a:pattFill prst="wdUpDiag">
              <a:fgClr>
                <a:schemeClr val="bg1"/>
              </a:fgClr>
              <a:bgClr>
                <a:srgbClr val="FFED59"/>
              </a:bgClr>
            </a:patt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83" name="Straight Arrow Connector 82">
              <a:extLst>
                <a:ext uri="{FF2B5EF4-FFF2-40B4-BE49-F238E27FC236}">
                  <a16:creationId xmlns:a16="http://schemas.microsoft.com/office/drawing/2014/main" id="{B320A921-EB97-24CE-B5DB-1FC33AA26DA7}"/>
                </a:ext>
              </a:extLst>
            </p:cNvPr>
            <p:cNvCxnSpPr>
              <a:cxnSpLocks/>
              <a:endCxn id="81" idx="0"/>
            </p:cNvCxnSpPr>
            <p:nvPr/>
          </p:nvCxnSpPr>
          <p:spPr>
            <a:xfrm>
              <a:off x="8729008" y="3861048"/>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A18B9B8F-3B86-7D56-B2FA-09ABB829E051}"/>
                </a:ext>
              </a:extLst>
            </p:cNvPr>
            <p:cNvCxnSpPr>
              <a:cxnSpLocks/>
            </p:cNvCxnSpPr>
            <p:nvPr/>
          </p:nvCxnSpPr>
          <p:spPr>
            <a:xfrm flipV="1">
              <a:off x="8729008" y="5211975"/>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A91A4D7F-2480-4342-7D80-26E244667A9E}"/>
                    </a:ext>
                  </a:extLst>
                </p:cNvPr>
                <p:cNvSpPr txBox="1"/>
                <p:nvPr/>
              </p:nvSpPr>
              <p:spPr>
                <a:xfrm>
                  <a:off x="8543834" y="3548138"/>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88" name="TextBox 87">
                  <a:extLst>
                    <a:ext uri="{FF2B5EF4-FFF2-40B4-BE49-F238E27FC236}">
                      <a16:creationId xmlns:a16="http://schemas.microsoft.com/office/drawing/2014/main" id="{A91A4D7F-2480-4342-7D80-26E244667A9E}"/>
                    </a:ext>
                  </a:extLst>
                </p:cNvPr>
                <p:cNvSpPr txBox="1">
                  <a:spLocks noRot="1" noChangeAspect="1" noMove="1" noResize="1" noEditPoints="1" noAdjustHandles="1" noChangeArrowheads="1" noChangeShapeType="1" noTextEdit="1"/>
                </p:cNvSpPr>
                <p:nvPr/>
              </p:nvSpPr>
              <p:spPr>
                <a:xfrm>
                  <a:off x="8543834" y="3548138"/>
                  <a:ext cx="385875"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9" name="TextBox 88">
                  <a:extLst>
                    <a:ext uri="{FF2B5EF4-FFF2-40B4-BE49-F238E27FC236}">
                      <a16:creationId xmlns:a16="http://schemas.microsoft.com/office/drawing/2014/main" id="{05E2F2D5-30FD-7F68-A076-C61EABD1D141}"/>
                    </a:ext>
                  </a:extLst>
                </p:cNvPr>
                <p:cNvSpPr txBox="1"/>
                <p:nvPr/>
              </p:nvSpPr>
              <p:spPr>
                <a:xfrm>
                  <a:off x="8673547" y="5150786"/>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ea typeface="Cambria Math" panose="02040503050406030204" pitchFamily="18" charset="0"/>
                          </a:rPr>
                          <m:t>𝑃</m:t>
                        </m:r>
                      </m:oMath>
                    </m:oMathPara>
                  </a14:m>
                  <a:endParaRPr lang="en-DE">
                    <a:solidFill>
                      <a:srgbClr val="7030A0"/>
                    </a:solidFill>
                  </a:endParaRPr>
                </a:p>
              </p:txBody>
            </p:sp>
          </mc:Choice>
          <mc:Fallback xmlns="">
            <p:sp>
              <p:nvSpPr>
                <p:cNvPr id="89" name="TextBox 88">
                  <a:extLst>
                    <a:ext uri="{FF2B5EF4-FFF2-40B4-BE49-F238E27FC236}">
                      <a16:creationId xmlns:a16="http://schemas.microsoft.com/office/drawing/2014/main" id="{05E2F2D5-30FD-7F68-A076-C61EABD1D141}"/>
                    </a:ext>
                  </a:extLst>
                </p:cNvPr>
                <p:cNvSpPr txBox="1">
                  <a:spLocks noRot="1" noChangeAspect="1" noMove="1" noResize="1" noEditPoints="1" noAdjustHandles="1" noChangeArrowheads="1" noChangeShapeType="1" noTextEdit="1"/>
                </p:cNvSpPr>
                <p:nvPr/>
              </p:nvSpPr>
              <p:spPr>
                <a:xfrm>
                  <a:off x="8673547" y="5150786"/>
                  <a:ext cx="385875" cy="369332"/>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2D9CC823-0F0F-E002-231A-74BD0B1573D0}"/>
                    </a:ext>
                  </a:extLst>
                </p:cNvPr>
                <p:cNvSpPr txBox="1"/>
                <p:nvPr/>
              </p:nvSpPr>
              <p:spPr>
                <a:xfrm>
                  <a:off x="8183834" y="4257061"/>
                  <a:ext cx="46987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oMath>
                    </m:oMathPara>
                  </a14:m>
                  <a:endParaRPr lang="en-DE">
                    <a:solidFill>
                      <a:srgbClr val="7030A0"/>
                    </a:solidFill>
                  </a:endParaRPr>
                </a:p>
              </p:txBody>
            </p:sp>
          </mc:Choice>
          <mc:Fallback xmlns="">
            <p:sp>
              <p:nvSpPr>
                <p:cNvPr id="90" name="TextBox 89">
                  <a:extLst>
                    <a:ext uri="{FF2B5EF4-FFF2-40B4-BE49-F238E27FC236}">
                      <a16:creationId xmlns:a16="http://schemas.microsoft.com/office/drawing/2014/main" id="{2D9CC823-0F0F-E002-231A-74BD0B1573D0}"/>
                    </a:ext>
                  </a:extLst>
                </p:cNvPr>
                <p:cNvSpPr txBox="1">
                  <a:spLocks noRot="1" noChangeAspect="1" noMove="1" noResize="1" noEditPoints="1" noAdjustHandles="1" noChangeArrowheads="1" noChangeShapeType="1" noTextEdit="1"/>
                </p:cNvSpPr>
                <p:nvPr/>
              </p:nvSpPr>
              <p:spPr>
                <a:xfrm>
                  <a:off x="8183834" y="4257061"/>
                  <a:ext cx="469872" cy="369332"/>
                </a:xfrm>
                <a:prstGeom prst="rect">
                  <a:avLst/>
                </a:prstGeom>
                <a:blipFill>
                  <a:blip r:embed="rId14"/>
                  <a:stretch>
                    <a:fillRect/>
                  </a:stretch>
                </a:blipFill>
              </p:spPr>
              <p:txBody>
                <a:bodyPr/>
                <a:lstStyle/>
                <a:p>
                  <a:r>
                    <a:rPr lang="en-US">
                      <a:noFill/>
                    </a:rPr>
                    <a:t> </a:t>
                  </a:r>
                </a:p>
              </p:txBody>
            </p:sp>
          </mc:Fallback>
        </mc:AlternateContent>
        <p:cxnSp>
          <p:nvCxnSpPr>
            <p:cNvPr id="91" name="Straight Arrow Connector 90">
              <a:extLst>
                <a:ext uri="{FF2B5EF4-FFF2-40B4-BE49-F238E27FC236}">
                  <a16:creationId xmlns:a16="http://schemas.microsoft.com/office/drawing/2014/main" id="{64045793-5DB2-D4E9-E19D-3D21395D5CF7}"/>
                </a:ext>
              </a:extLst>
            </p:cNvPr>
            <p:cNvCxnSpPr>
              <a:cxnSpLocks/>
            </p:cNvCxnSpPr>
            <p:nvPr/>
          </p:nvCxnSpPr>
          <p:spPr>
            <a:xfrm rot="5400000" flipV="1">
              <a:off x="8437496" y="4515896"/>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300A0D8B-C417-8283-1DD0-E92BE049AD8B}"/>
                </a:ext>
              </a:extLst>
            </p:cNvPr>
            <p:cNvCxnSpPr>
              <a:cxnSpLocks/>
            </p:cNvCxnSpPr>
            <p:nvPr/>
          </p:nvCxnSpPr>
          <p:spPr>
            <a:xfrm rot="16200000" flipH="1" flipV="1">
              <a:off x="9038060" y="4518490"/>
              <a:ext cx="0" cy="244673"/>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F8543F47-F483-BB61-7989-5F3523DCA42F}"/>
                    </a:ext>
                  </a:extLst>
                </p:cNvPr>
                <p:cNvSpPr txBox="1"/>
                <p:nvPr/>
              </p:nvSpPr>
              <p:spPr>
                <a:xfrm>
                  <a:off x="8839130" y="4268900"/>
                  <a:ext cx="99944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7030A0"/>
                                </a:solidFill>
                                <a:latin typeface="Cambria Math" panose="02040503050406030204" pitchFamily="18" charset="0"/>
                                <a:ea typeface="Cambria Math" panose="02040503050406030204" pitchFamily="18" charset="0"/>
                              </a:rPr>
                            </m:ctrlPr>
                          </m:sSubPr>
                          <m:e>
                            <m:r>
                              <a:rPr lang="en-DE" b="0" i="1" smtClean="0">
                                <a:solidFill>
                                  <a:srgbClr val="7030A0"/>
                                </a:solidFill>
                                <a:latin typeface="Cambria Math" panose="02040503050406030204" pitchFamily="18" charset="0"/>
                                <a:ea typeface="Cambria Math" panose="02040503050406030204" pitchFamily="18" charset="0"/>
                              </a:rPr>
                              <m:t>𝜎</m:t>
                            </m:r>
                          </m:e>
                          <m:sub>
                            <m:r>
                              <a:rPr lang="en-DE" b="0" i="1" smtClean="0">
                                <a:solidFill>
                                  <a:srgbClr val="7030A0"/>
                                </a:solidFill>
                                <a:latin typeface="Cambria Math" panose="02040503050406030204" pitchFamily="18" charset="0"/>
                                <a:ea typeface="Cambria Math" panose="02040503050406030204" pitchFamily="18" charset="0"/>
                              </a:rPr>
                              <m:t>𝑥</m:t>
                            </m:r>
                          </m:sub>
                        </m:sSub>
                        <m:r>
                          <a:rPr lang="en-DE" b="0" i="1" smtClean="0">
                            <a:solidFill>
                              <a:srgbClr val="7030A0"/>
                            </a:solidFill>
                            <a:latin typeface="Cambria Math" panose="02040503050406030204" pitchFamily="18" charset="0"/>
                            <a:ea typeface="Cambria Math" panose="02040503050406030204" pitchFamily="18" charset="0"/>
                          </a:rPr>
                          <m:t>+</m:t>
                        </m:r>
                        <m:r>
                          <a:rPr lang="en-DE" b="0" i="1" smtClean="0">
                            <a:solidFill>
                              <a:srgbClr val="7030A0"/>
                            </a:solidFill>
                            <a:latin typeface="Cambria Math" panose="02040503050406030204" pitchFamily="18" charset="0"/>
                            <a:ea typeface="Cambria Math" panose="02040503050406030204" pitchFamily="18" charset="0"/>
                          </a:rPr>
                          <m:t>𝑑𝑥</m:t>
                        </m:r>
                      </m:oMath>
                    </m:oMathPara>
                  </a14:m>
                  <a:endParaRPr lang="en-DE">
                    <a:solidFill>
                      <a:srgbClr val="7030A0"/>
                    </a:solidFill>
                  </a:endParaRPr>
                </a:p>
              </p:txBody>
            </p:sp>
          </mc:Choice>
          <mc:Fallback xmlns="">
            <p:sp>
              <p:nvSpPr>
                <p:cNvPr id="93" name="TextBox 92">
                  <a:extLst>
                    <a:ext uri="{FF2B5EF4-FFF2-40B4-BE49-F238E27FC236}">
                      <a16:creationId xmlns:a16="http://schemas.microsoft.com/office/drawing/2014/main" id="{F8543F47-F483-BB61-7989-5F3523DCA42F}"/>
                    </a:ext>
                  </a:extLst>
                </p:cNvPr>
                <p:cNvSpPr txBox="1">
                  <a:spLocks noRot="1" noChangeAspect="1" noMove="1" noResize="1" noEditPoints="1" noAdjustHandles="1" noChangeArrowheads="1" noChangeShapeType="1" noTextEdit="1"/>
                </p:cNvSpPr>
                <p:nvPr/>
              </p:nvSpPr>
              <p:spPr>
                <a:xfrm>
                  <a:off x="8839130" y="4268900"/>
                  <a:ext cx="999441" cy="369332"/>
                </a:xfrm>
                <a:prstGeom prst="rect">
                  <a:avLst/>
                </a:prstGeom>
                <a:blipFill>
                  <a:blip r:embed="rId15"/>
                  <a:stretch>
                    <a:fillRect/>
                  </a:stretch>
                </a:blipFill>
              </p:spPr>
              <p:txBody>
                <a:bodyPr/>
                <a:lstStyle/>
                <a:p>
                  <a:r>
                    <a:rPr lang="en-US">
                      <a:noFill/>
                    </a:rPr>
                    <a:t> </a:t>
                  </a:r>
                </a:p>
              </p:txBody>
            </p:sp>
          </mc:Fallback>
        </mc:AlternateContent>
        <p:cxnSp>
          <p:nvCxnSpPr>
            <p:cNvPr id="94" name="Straight Arrow Connector 93">
              <a:extLst>
                <a:ext uri="{FF2B5EF4-FFF2-40B4-BE49-F238E27FC236}">
                  <a16:creationId xmlns:a16="http://schemas.microsoft.com/office/drawing/2014/main" id="{F6FD988D-73ED-8FEB-10A4-79E3DC0BF275}"/>
                </a:ext>
              </a:extLst>
            </p:cNvPr>
            <p:cNvCxnSpPr>
              <a:cxnSpLocks/>
            </p:cNvCxnSpPr>
            <p:nvPr/>
          </p:nvCxnSpPr>
          <p:spPr>
            <a:xfrm>
              <a:off x="8577375" y="5517232"/>
              <a:ext cx="303265" cy="0"/>
            </a:xfrm>
            <a:prstGeom prst="straightConnector1">
              <a:avLst/>
            </a:prstGeom>
            <a:ln>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B356A79F-E831-6260-AFAC-475F04228FAC}"/>
                </a:ext>
              </a:extLst>
            </p:cNvPr>
            <p:cNvCxnSpPr>
              <a:cxnSpLocks/>
            </p:cNvCxnSpPr>
            <p:nvPr/>
          </p:nvCxnSpPr>
          <p:spPr>
            <a:xfrm>
              <a:off x="8880640" y="4974080"/>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6D827E40-D0DB-9928-3FCC-2E038847018F}"/>
                </a:ext>
              </a:extLst>
            </p:cNvPr>
            <p:cNvCxnSpPr>
              <a:cxnSpLocks/>
            </p:cNvCxnSpPr>
            <p:nvPr/>
          </p:nvCxnSpPr>
          <p:spPr>
            <a:xfrm>
              <a:off x="8587713" y="4935014"/>
              <a:ext cx="0" cy="64464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318593C6-17E1-C92A-FB8D-0C5262801830}"/>
                    </a:ext>
                  </a:extLst>
                </p:cNvPr>
                <p:cNvSpPr txBox="1"/>
                <p:nvPr/>
              </p:nvSpPr>
              <p:spPr>
                <a:xfrm>
                  <a:off x="8830748" y="5327470"/>
                  <a:ext cx="50103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𝑑𝑥</m:t>
                        </m:r>
                      </m:oMath>
                    </m:oMathPara>
                  </a14:m>
                  <a:endParaRPr lang="en-DE">
                    <a:solidFill>
                      <a:srgbClr val="7030A0"/>
                    </a:solidFill>
                  </a:endParaRPr>
                </a:p>
              </p:txBody>
            </p:sp>
          </mc:Choice>
          <mc:Fallback xmlns="">
            <p:sp>
              <p:nvSpPr>
                <p:cNvPr id="100" name="TextBox 99">
                  <a:extLst>
                    <a:ext uri="{FF2B5EF4-FFF2-40B4-BE49-F238E27FC236}">
                      <a16:creationId xmlns:a16="http://schemas.microsoft.com/office/drawing/2014/main" id="{318593C6-17E1-C92A-FB8D-0C5262801830}"/>
                    </a:ext>
                  </a:extLst>
                </p:cNvPr>
                <p:cNvSpPr txBox="1">
                  <a:spLocks noRot="1" noChangeAspect="1" noMove="1" noResize="1" noEditPoints="1" noAdjustHandles="1" noChangeArrowheads="1" noChangeShapeType="1" noTextEdit="1"/>
                </p:cNvSpPr>
                <p:nvPr/>
              </p:nvSpPr>
              <p:spPr>
                <a:xfrm>
                  <a:off x="8830748" y="5327470"/>
                  <a:ext cx="501035" cy="369332"/>
                </a:xfrm>
                <a:prstGeom prst="rect">
                  <a:avLst/>
                </a:prstGeom>
                <a:blipFill>
                  <a:blip r:embed="rId16"/>
                  <a:stretch>
                    <a:fillRect/>
                  </a:stretch>
                </a:blipFill>
              </p:spPr>
              <p:txBody>
                <a:bodyPr/>
                <a:lstStyle/>
                <a:p>
                  <a:r>
                    <a:rPr lang="en-US">
                      <a:noFill/>
                    </a:rPr>
                    <a:t> </a:t>
                  </a:r>
                </a:p>
              </p:txBody>
            </p:sp>
          </mc:Fallback>
        </mc:AlternateContent>
        <p:cxnSp>
          <p:nvCxnSpPr>
            <p:cNvPr id="102" name="Straight Arrow Connector 101">
              <a:extLst>
                <a:ext uri="{FF2B5EF4-FFF2-40B4-BE49-F238E27FC236}">
                  <a16:creationId xmlns:a16="http://schemas.microsoft.com/office/drawing/2014/main" id="{9A051657-444F-64DA-EFEA-1A631478BDCA}"/>
                </a:ext>
              </a:extLst>
            </p:cNvPr>
            <p:cNvCxnSpPr/>
            <p:nvPr/>
          </p:nvCxnSpPr>
          <p:spPr>
            <a:xfrm>
              <a:off x="8315159" y="5520118"/>
              <a:ext cx="244674"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3" name="TextBox 102">
                  <a:extLst>
                    <a:ext uri="{FF2B5EF4-FFF2-40B4-BE49-F238E27FC236}">
                      <a16:creationId xmlns:a16="http://schemas.microsoft.com/office/drawing/2014/main" id="{B10D44A0-EA1E-B0E8-432D-4932C0272729}"/>
                    </a:ext>
                  </a:extLst>
                </p:cNvPr>
                <p:cNvSpPr txBox="1"/>
                <p:nvPr/>
              </p:nvSpPr>
              <p:spPr>
                <a:xfrm>
                  <a:off x="8207587" y="5226940"/>
                  <a:ext cx="36798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rgbClr val="7030A0"/>
                            </a:solidFill>
                            <a:latin typeface="Cambria Math" panose="02040503050406030204" pitchFamily="18" charset="0"/>
                          </a:rPr>
                          <m:t>𝑥</m:t>
                        </m:r>
                      </m:oMath>
                    </m:oMathPara>
                  </a14:m>
                  <a:endParaRPr lang="en-DE">
                    <a:solidFill>
                      <a:srgbClr val="7030A0"/>
                    </a:solidFill>
                  </a:endParaRPr>
                </a:p>
              </p:txBody>
            </p:sp>
          </mc:Choice>
          <mc:Fallback xmlns="">
            <p:sp>
              <p:nvSpPr>
                <p:cNvPr id="103" name="TextBox 102">
                  <a:extLst>
                    <a:ext uri="{FF2B5EF4-FFF2-40B4-BE49-F238E27FC236}">
                      <a16:creationId xmlns:a16="http://schemas.microsoft.com/office/drawing/2014/main" id="{B10D44A0-EA1E-B0E8-432D-4932C0272729}"/>
                    </a:ext>
                  </a:extLst>
                </p:cNvPr>
                <p:cNvSpPr txBox="1">
                  <a:spLocks noRot="1" noChangeAspect="1" noMove="1" noResize="1" noEditPoints="1" noAdjustHandles="1" noChangeArrowheads="1" noChangeShapeType="1" noTextEdit="1"/>
                </p:cNvSpPr>
                <p:nvPr/>
              </p:nvSpPr>
              <p:spPr>
                <a:xfrm>
                  <a:off x="8207587" y="5226940"/>
                  <a:ext cx="367985" cy="369332"/>
                </a:xfrm>
                <a:prstGeom prst="rect">
                  <a:avLst/>
                </a:prstGeom>
                <a:blipFill>
                  <a:blip r:embed="rId17"/>
                  <a:stretch>
                    <a:fillRect/>
                  </a:stretch>
                </a:blipFill>
              </p:spPr>
              <p:txBody>
                <a:bodyPr/>
                <a:lstStyle/>
                <a:p>
                  <a:r>
                    <a:rPr lang="en-US">
                      <a:noFill/>
                    </a:rPr>
                    <a:t> </a:t>
                  </a:r>
                </a:p>
              </p:txBody>
            </p:sp>
          </mc:Fallback>
        </mc:AlternateContent>
        <p:cxnSp>
          <p:nvCxnSpPr>
            <p:cNvPr id="104" name="Straight Arrow Connector 103">
              <a:extLst>
                <a:ext uri="{FF2B5EF4-FFF2-40B4-BE49-F238E27FC236}">
                  <a16:creationId xmlns:a16="http://schemas.microsoft.com/office/drawing/2014/main" id="{180516A0-FA4E-0895-3883-0BABE9C68AEE}"/>
                </a:ext>
              </a:extLst>
            </p:cNvPr>
            <p:cNvCxnSpPr>
              <a:cxnSpLocks/>
            </p:cNvCxnSpPr>
            <p:nvPr/>
          </p:nvCxnSpPr>
          <p:spPr>
            <a:xfrm flipH="1">
              <a:off x="8591107" y="5124996"/>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E68B46CA-3C56-9F1D-1AD6-6D35DA69B579}"/>
                    </a:ext>
                  </a:extLst>
                </p:cNvPr>
                <p:cNvSpPr txBox="1"/>
                <p:nvPr/>
              </p:nvSpPr>
              <p:spPr>
                <a:xfrm>
                  <a:off x="8858669" y="4871234"/>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109" name="TextBox 108">
                  <a:extLst>
                    <a:ext uri="{FF2B5EF4-FFF2-40B4-BE49-F238E27FC236}">
                      <a16:creationId xmlns:a16="http://schemas.microsoft.com/office/drawing/2014/main" id="{E68B46CA-3C56-9F1D-1AD6-6D35DA69B579}"/>
                    </a:ext>
                  </a:extLst>
                </p:cNvPr>
                <p:cNvSpPr txBox="1">
                  <a:spLocks noRot="1" noChangeAspect="1" noMove="1" noResize="1" noEditPoints="1" noAdjustHandles="1" noChangeArrowheads="1" noChangeShapeType="1" noTextEdit="1"/>
                </p:cNvSpPr>
                <p:nvPr/>
              </p:nvSpPr>
              <p:spPr>
                <a:xfrm>
                  <a:off x="8858669" y="4871234"/>
                  <a:ext cx="492626" cy="391261"/>
                </a:xfrm>
                <a:prstGeom prst="rect">
                  <a:avLst/>
                </a:prstGeom>
                <a:blipFill>
                  <a:blip r:embed="rId18"/>
                  <a:stretch>
                    <a:fillRect b="-3125"/>
                  </a:stretch>
                </a:blipFill>
              </p:spPr>
              <p:txBody>
                <a:bodyPr/>
                <a:lstStyle/>
                <a:p>
                  <a:r>
                    <a:rPr lang="en-US">
                      <a:noFill/>
                    </a:rPr>
                    <a:t> </a:t>
                  </a:r>
                </a:p>
              </p:txBody>
            </p:sp>
          </mc:Fallback>
        </mc:AlternateContent>
        <p:cxnSp>
          <p:nvCxnSpPr>
            <p:cNvPr id="110" name="Straight Arrow Connector 109">
              <a:extLst>
                <a:ext uri="{FF2B5EF4-FFF2-40B4-BE49-F238E27FC236}">
                  <a16:creationId xmlns:a16="http://schemas.microsoft.com/office/drawing/2014/main" id="{87EFF1CE-8821-7F59-BD76-95FCABE0FADB}"/>
                </a:ext>
              </a:extLst>
            </p:cNvPr>
            <p:cNvCxnSpPr>
              <a:cxnSpLocks/>
            </p:cNvCxnSpPr>
            <p:nvPr/>
          </p:nvCxnSpPr>
          <p:spPr>
            <a:xfrm flipH="1">
              <a:off x="8594918" y="4185198"/>
              <a:ext cx="278989" cy="106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07F0943E-28A3-7C98-F891-5B82649AF00D}"/>
                    </a:ext>
                  </a:extLst>
                </p:cNvPr>
                <p:cNvSpPr txBox="1"/>
                <p:nvPr/>
              </p:nvSpPr>
              <p:spPr>
                <a:xfrm>
                  <a:off x="8861194" y="3996790"/>
                  <a:ext cx="492626" cy="391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0" i="1" smtClean="0">
                                <a:solidFill>
                                  <a:srgbClr val="0070C0"/>
                                </a:solidFill>
                                <a:latin typeface="Cambria Math" panose="02040503050406030204" pitchFamily="18" charset="0"/>
                                <a:ea typeface="Cambria Math" panose="02040503050406030204" pitchFamily="18" charset="0"/>
                              </a:rPr>
                            </m:ctrlPr>
                          </m:sSubPr>
                          <m:e>
                            <m:r>
                              <a:rPr lang="en-DE" b="0" i="1" smtClean="0">
                                <a:solidFill>
                                  <a:srgbClr val="0070C0"/>
                                </a:solidFill>
                                <a:latin typeface="Cambria Math" panose="02040503050406030204" pitchFamily="18" charset="0"/>
                                <a:ea typeface="Cambria Math" panose="02040503050406030204" pitchFamily="18" charset="0"/>
                              </a:rPr>
                              <m:t>𝜏</m:t>
                            </m:r>
                          </m:e>
                          <m:sub>
                            <m:r>
                              <a:rPr lang="en-DE" b="0" i="1" smtClean="0">
                                <a:solidFill>
                                  <a:srgbClr val="0070C0"/>
                                </a:solidFill>
                                <a:latin typeface="Cambria Math" panose="02040503050406030204" pitchFamily="18" charset="0"/>
                                <a:ea typeface="Cambria Math" panose="02040503050406030204" pitchFamily="18" charset="0"/>
                              </a:rPr>
                              <m:t>𝑥𝑦</m:t>
                            </m:r>
                          </m:sub>
                        </m:sSub>
                      </m:oMath>
                    </m:oMathPara>
                  </a14:m>
                  <a:endParaRPr lang="en-DE">
                    <a:solidFill>
                      <a:srgbClr val="0070C0"/>
                    </a:solidFill>
                  </a:endParaRPr>
                </a:p>
              </p:txBody>
            </p:sp>
          </mc:Choice>
          <mc:Fallback xmlns="">
            <p:sp>
              <p:nvSpPr>
                <p:cNvPr id="111" name="TextBox 110">
                  <a:extLst>
                    <a:ext uri="{FF2B5EF4-FFF2-40B4-BE49-F238E27FC236}">
                      <a16:creationId xmlns:a16="http://schemas.microsoft.com/office/drawing/2014/main" id="{07F0943E-28A3-7C98-F891-5B82649AF00D}"/>
                    </a:ext>
                  </a:extLst>
                </p:cNvPr>
                <p:cNvSpPr txBox="1">
                  <a:spLocks noRot="1" noChangeAspect="1" noMove="1" noResize="1" noEditPoints="1" noAdjustHandles="1" noChangeArrowheads="1" noChangeShapeType="1" noTextEdit="1"/>
                </p:cNvSpPr>
                <p:nvPr/>
              </p:nvSpPr>
              <p:spPr>
                <a:xfrm>
                  <a:off x="8861194" y="3996790"/>
                  <a:ext cx="492626" cy="391261"/>
                </a:xfrm>
                <a:prstGeom prst="rect">
                  <a:avLst/>
                </a:prstGeom>
                <a:blipFill>
                  <a:blip r:embed="rId19"/>
                  <a:stretch>
                    <a:fillRect b="-3125"/>
                  </a:stretch>
                </a:blipFill>
              </p:spPr>
              <p:txBody>
                <a:bodyPr/>
                <a:lstStyle/>
                <a:p>
                  <a:r>
                    <a:rPr lang="en-US">
                      <a:noFill/>
                    </a:rPr>
                    <a:t> </a:t>
                  </a:r>
                </a:p>
              </p:txBody>
            </p:sp>
          </mc:Fallback>
        </mc:AlternateContent>
        <p:sp>
          <p:nvSpPr>
            <p:cNvPr id="114" name="Flowchart: Document 113">
              <a:extLst>
                <a:ext uri="{FF2B5EF4-FFF2-40B4-BE49-F238E27FC236}">
                  <a16:creationId xmlns:a16="http://schemas.microsoft.com/office/drawing/2014/main" id="{F249E46D-4139-BF84-1448-07791D061275}"/>
                </a:ext>
              </a:extLst>
            </p:cNvPr>
            <p:cNvSpPr/>
            <p:nvPr/>
          </p:nvSpPr>
          <p:spPr>
            <a:xfrm rot="5400000" flipH="1">
              <a:off x="10654733" y="4927841"/>
              <a:ext cx="447908" cy="1018163"/>
            </a:xfrm>
            <a:custGeom>
              <a:avLst/>
              <a:gdLst>
                <a:gd name="csX0" fmla="*/ 0 w 447908"/>
                <a:gd name="csY0" fmla="*/ 0 h 1018163"/>
                <a:gd name="csX1" fmla="*/ 447907 w 447908"/>
                <a:gd name="csY1" fmla="*/ 0 h 1018163"/>
                <a:gd name="csX2" fmla="*/ 447907 w 447908"/>
                <a:gd name="csY2" fmla="*/ 391925 h 1018163"/>
                <a:gd name="csX3" fmla="*/ 447907 w 447908"/>
                <a:gd name="csY3" fmla="*/ 816510 h 1018163"/>
                <a:gd name="csX4" fmla="*/ 0 w 447908"/>
                <a:gd name="csY4" fmla="*/ 950851 h 1018163"/>
                <a:gd name="csX5" fmla="*/ 0 w 447908"/>
                <a:gd name="csY5" fmla="*/ 465917 h 1018163"/>
                <a:gd name="csX6" fmla="*/ 0 w 447908"/>
                <a:gd name="csY6" fmla="*/ 0 h 101816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47908" h="1018163" fill="none" extrusionOk="0">
                  <a:moveTo>
                    <a:pt x="0" y="0"/>
                  </a:moveTo>
                  <a:cubicBezTo>
                    <a:pt x="197864" y="-6148"/>
                    <a:pt x="252777" y="4875"/>
                    <a:pt x="447907" y="0"/>
                  </a:cubicBezTo>
                  <a:cubicBezTo>
                    <a:pt x="478814" y="134009"/>
                    <a:pt x="437646" y="196943"/>
                    <a:pt x="447907" y="391925"/>
                  </a:cubicBezTo>
                  <a:cubicBezTo>
                    <a:pt x="458168" y="586907"/>
                    <a:pt x="442137" y="690358"/>
                    <a:pt x="447907" y="816510"/>
                  </a:cubicBezTo>
                  <a:cubicBezTo>
                    <a:pt x="210059" y="890077"/>
                    <a:pt x="220268" y="1114964"/>
                    <a:pt x="0" y="950851"/>
                  </a:cubicBezTo>
                  <a:cubicBezTo>
                    <a:pt x="-5839" y="745625"/>
                    <a:pt x="9462" y="641457"/>
                    <a:pt x="0" y="465917"/>
                  </a:cubicBezTo>
                  <a:cubicBezTo>
                    <a:pt x="-9462" y="290377"/>
                    <a:pt x="24752" y="216950"/>
                    <a:pt x="0" y="0"/>
                  </a:cubicBezTo>
                  <a:close/>
                </a:path>
                <a:path w="447908" h="1018163" stroke="0" extrusionOk="0">
                  <a:moveTo>
                    <a:pt x="0" y="0"/>
                  </a:moveTo>
                  <a:cubicBezTo>
                    <a:pt x="142196" y="-1568"/>
                    <a:pt x="270014" y="36091"/>
                    <a:pt x="447907" y="0"/>
                  </a:cubicBezTo>
                  <a:cubicBezTo>
                    <a:pt x="465328" y="126594"/>
                    <a:pt x="435939" y="256243"/>
                    <a:pt x="447907" y="408255"/>
                  </a:cubicBezTo>
                  <a:cubicBezTo>
                    <a:pt x="459875" y="560267"/>
                    <a:pt x="430053" y="711894"/>
                    <a:pt x="447907" y="816510"/>
                  </a:cubicBezTo>
                  <a:cubicBezTo>
                    <a:pt x="210614" y="798756"/>
                    <a:pt x="224989" y="1088921"/>
                    <a:pt x="0" y="950851"/>
                  </a:cubicBezTo>
                  <a:cubicBezTo>
                    <a:pt x="-42054" y="776751"/>
                    <a:pt x="31043" y="652240"/>
                    <a:pt x="0" y="494443"/>
                  </a:cubicBezTo>
                  <a:cubicBezTo>
                    <a:pt x="-31043" y="336646"/>
                    <a:pt x="58271" y="163974"/>
                    <a:pt x="0" y="0"/>
                  </a:cubicBezTo>
                  <a:close/>
                </a:path>
              </a:pathLst>
            </a:custGeom>
            <a:blipFill>
              <a:blip r:embed="rId20"/>
              <a:stretch>
                <a:fillRect/>
              </a:stretch>
            </a:blipFill>
            <a:ln>
              <a:solidFill>
                <a:schemeClr val="tx1"/>
              </a:solidFill>
              <a:extLst>
                <a:ext uri="{C807C97D-BFC1-408E-A445-0C87EB9F89A2}">
                  <ask:lineSketchStyleProps xmlns:ask="http://schemas.microsoft.com/office/drawing/2018/sketchyshapes" sd="891667940">
                    <a:prstGeom prst="flowChartDocumen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17" name="Straight Connector 116">
              <a:extLst>
                <a:ext uri="{FF2B5EF4-FFF2-40B4-BE49-F238E27FC236}">
                  <a16:creationId xmlns:a16="http://schemas.microsoft.com/office/drawing/2014/main" id="{740020A9-FD1C-4F1E-0847-D7EDB49C2FF3}"/>
                </a:ext>
              </a:extLst>
            </p:cNvPr>
            <p:cNvCxnSpPr>
              <a:cxnSpLocks/>
            </p:cNvCxnSpPr>
            <p:nvPr/>
          </p:nvCxnSpPr>
          <p:spPr>
            <a:xfrm>
              <a:off x="10436918" y="5436922"/>
              <a:ext cx="60928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2" name="TextBox 121">
                  <a:extLst>
                    <a:ext uri="{FF2B5EF4-FFF2-40B4-BE49-F238E27FC236}">
                      <a16:creationId xmlns:a16="http://schemas.microsoft.com/office/drawing/2014/main" id="{ACD19253-9A85-6CF0-2C86-E828EB5E90AA}"/>
                    </a:ext>
                  </a:extLst>
                </p:cNvPr>
                <p:cNvSpPr txBox="1"/>
                <p:nvPr/>
              </p:nvSpPr>
              <p:spPr>
                <a:xfrm>
                  <a:off x="11016434" y="5366858"/>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rPr>
                          <m:t>𝜇</m:t>
                        </m:r>
                      </m:oMath>
                    </m:oMathPara>
                  </a14:m>
                  <a:endParaRPr lang="en-DE">
                    <a:solidFill>
                      <a:srgbClr val="FF0000"/>
                    </a:solidFill>
                  </a:endParaRPr>
                </a:p>
              </p:txBody>
            </p:sp>
          </mc:Choice>
          <mc:Fallback xmlns="">
            <p:sp>
              <p:nvSpPr>
                <p:cNvPr id="122" name="TextBox 121">
                  <a:extLst>
                    <a:ext uri="{FF2B5EF4-FFF2-40B4-BE49-F238E27FC236}">
                      <a16:creationId xmlns:a16="http://schemas.microsoft.com/office/drawing/2014/main" id="{ACD19253-9A85-6CF0-2C86-E828EB5E90AA}"/>
                    </a:ext>
                  </a:extLst>
                </p:cNvPr>
                <p:cNvSpPr txBox="1">
                  <a:spLocks noRot="1" noChangeAspect="1" noMove="1" noResize="1" noEditPoints="1" noAdjustHandles="1" noChangeArrowheads="1" noChangeShapeType="1" noTextEdit="1"/>
                </p:cNvSpPr>
                <p:nvPr/>
              </p:nvSpPr>
              <p:spPr>
                <a:xfrm>
                  <a:off x="11016434" y="5366858"/>
                  <a:ext cx="370038" cy="369332"/>
                </a:xfrm>
                <a:prstGeom prst="rect">
                  <a:avLst/>
                </a:prstGeom>
                <a:blipFill>
                  <a:blip r:embed="rId21"/>
                  <a:stretch>
                    <a:fillRect b="-3279"/>
                  </a:stretch>
                </a:blipFill>
              </p:spPr>
              <p:txBody>
                <a:bodyPr/>
                <a:lstStyle/>
                <a:p>
                  <a:r>
                    <a:rPr lang="en-US">
                      <a:noFill/>
                    </a:rPr>
                    <a:t> </a:t>
                  </a:r>
                </a:p>
              </p:txBody>
            </p:sp>
          </mc:Fallback>
        </mc:AlternateContent>
        <p:cxnSp>
          <p:nvCxnSpPr>
            <p:cNvPr id="3" name="Straight Connector 2">
              <a:extLst>
                <a:ext uri="{FF2B5EF4-FFF2-40B4-BE49-F238E27FC236}">
                  <a16:creationId xmlns:a16="http://schemas.microsoft.com/office/drawing/2014/main" id="{C047A253-090F-6D3F-7F02-115A0A705E78}"/>
                </a:ext>
              </a:extLst>
            </p:cNvPr>
            <p:cNvCxnSpPr>
              <a:cxnSpLocks/>
            </p:cNvCxnSpPr>
            <p:nvPr/>
          </p:nvCxnSpPr>
          <p:spPr>
            <a:xfrm flipH="1" flipV="1">
              <a:off x="6654387" y="4105722"/>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CAC5A78-68FF-AB68-9F68-D08A2EDD620C}"/>
                </a:ext>
              </a:extLst>
            </p:cNvPr>
            <p:cNvCxnSpPr>
              <a:cxnSpLocks/>
            </p:cNvCxnSpPr>
            <p:nvPr/>
          </p:nvCxnSpPr>
          <p:spPr>
            <a:xfrm flipH="1" flipV="1">
              <a:off x="6631298" y="5198937"/>
              <a:ext cx="52173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38186094-017E-F783-1E38-26BFB46ECE4A}"/>
                </a:ext>
              </a:extLst>
            </p:cNvPr>
            <p:cNvCxnSpPr>
              <a:cxnSpLocks/>
            </p:cNvCxnSpPr>
            <p:nvPr/>
          </p:nvCxnSpPr>
          <p:spPr>
            <a:xfrm rot="16200000">
              <a:off x="6323214" y="4658848"/>
              <a:ext cx="10801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1D8ADA0-DD3C-B844-7F6B-ECB984134348}"/>
                    </a:ext>
                  </a:extLst>
                </p:cNvPr>
                <p:cNvSpPr txBox="1"/>
                <p:nvPr/>
              </p:nvSpPr>
              <p:spPr>
                <a:xfrm>
                  <a:off x="6499549" y="4483930"/>
                  <a:ext cx="3700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ea typeface="Cambria Math" panose="02040503050406030204" pitchFamily="18" charset="0"/>
                          </a:rPr>
                          <m:t>h</m:t>
                        </m:r>
                      </m:oMath>
                    </m:oMathPara>
                  </a14:m>
                  <a:endParaRPr lang="en-DE">
                    <a:solidFill>
                      <a:schemeClr val="accent1"/>
                    </a:solidFill>
                  </a:endParaRPr>
                </a:p>
              </p:txBody>
            </p:sp>
          </mc:Choice>
          <mc:Fallback xmlns="">
            <p:sp>
              <p:nvSpPr>
                <p:cNvPr id="10" name="TextBox 9">
                  <a:extLst>
                    <a:ext uri="{FF2B5EF4-FFF2-40B4-BE49-F238E27FC236}">
                      <a16:creationId xmlns:a16="http://schemas.microsoft.com/office/drawing/2014/main" id="{21D8ADA0-DD3C-B844-7F6B-ECB984134348}"/>
                    </a:ext>
                  </a:extLst>
                </p:cNvPr>
                <p:cNvSpPr txBox="1">
                  <a:spLocks noRot="1" noChangeAspect="1" noMove="1" noResize="1" noEditPoints="1" noAdjustHandles="1" noChangeArrowheads="1" noChangeShapeType="1" noTextEdit="1"/>
                </p:cNvSpPr>
                <p:nvPr/>
              </p:nvSpPr>
              <p:spPr>
                <a:xfrm>
                  <a:off x="6499549" y="4483930"/>
                  <a:ext cx="370038" cy="369332"/>
                </a:xfrm>
                <a:prstGeom prst="rect">
                  <a:avLst/>
                </a:prstGeom>
                <a:blipFill>
                  <a:blip r:embed="rId22"/>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6" name="Text Placeholder 5">
                <a:extLst>
                  <a:ext uri="{FF2B5EF4-FFF2-40B4-BE49-F238E27FC236}">
                    <a16:creationId xmlns:a16="http://schemas.microsoft.com/office/drawing/2014/main" id="{B9465A11-021E-8FF2-ECB2-7C3E7B199B45}"/>
                  </a:ext>
                </a:extLst>
              </p:cNvPr>
              <p:cNvSpPr txBox="1">
                <a:spLocks/>
              </p:cNvSpPr>
              <p:nvPr/>
            </p:nvSpPr>
            <p:spPr>
              <a:xfrm>
                <a:off x="6559290" y="838200"/>
                <a:ext cx="5099310" cy="5153172"/>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a:t>Boundary Condition</a:t>
                </a:r>
                <a:r>
                  <a:rPr lang="en-DE" sz="2000" b="1"/>
                  <a:t>: </a:t>
                </a:r>
              </a:p>
              <a:p>
                <a:pPr lvl="1"/>
                <a:r>
                  <a:rPr lang="en-US" sz="1600"/>
                  <a:t>At the free edge 𝑥=𝑎, there is no longitudinal stress, so the pressure equals the plane-strain yield pressure:</a:t>
                </a:r>
                <a:endParaRPr lang="en-DE" sz="1600"/>
              </a:p>
              <a:p>
                <a:pPr marL="457200" lvl="2" indent="0">
                  <a:buNone/>
                </a:pPr>
                <a14:m>
                  <m:oMath xmlns:m="http://schemas.openxmlformats.org/officeDocument/2006/math">
                    <m:r>
                      <a:rPr lang="en-US" i="1">
                        <a:latin typeface="Cambria Math" panose="02040503050406030204" pitchFamily="18" charset="0"/>
                      </a:rPr>
                      <m:t>𝑃</m:t>
                    </m:r>
                    <m:d>
                      <m:dPr>
                        <m:ctrlPr>
                          <a:rPr lang="ar-AE" i="1">
                            <a:latin typeface="Cambria Math" panose="02040503050406030204" pitchFamily="18" charset="0"/>
                          </a:rPr>
                        </m:ctrlPr>
                      </m:dPr>
                      <m:e>
                        <m:r>
                          <a:rPr lang="ar-AE" i="1">
                            <a:latin typeface="Cambria Math" panose="02040503050406030204" pitchFamily="18" charset="0"/>
                          </a:rPr>
                          <m:t>𝑎</m:t>
                        </m:r>
                      </m:e>
                    </m:d>
                    <m:r>
                      <a:rPr lang="ar-AE">
                        <a:latin typeface="Cambria Math" panose="02040503050406030204" pitchFamily="18" charset="0"/>
                      </a:rPr>
                      <m:t>=</m:t>
                    </m:r>
                    <m:f>
                      <m:fPr>
                        <m:ctrlPr>
                          <a:rPr lang="ar-AE" i="1">
                            <a:latin typeface="Cambria Math" panose="02040503050406030204" pitchFamily="18" charset="0"/>
                          </a:rPr>
                        </m:ctrlPr>
                      </m:fPr>
                      <m:num>
                        <m:r>
                          <a:rPr lang="ar-AE">
                            <a:latin typeface="Cambria Math" panose="02040503050406030204" pitchFamily="18" charset="0"/>
                          </a:rPr>
                          <m:t>2</m:t>
                        </m:r>
                      </m:num>
                      <m:den>
                        <m:rad>
                          <m:radPr>
                            <m:degHide m:val="on"/>
                            <m:ctrlPr>
                              <a:rPr lang="ar-AE" i="1">
                                <a:latin typeface="Cambria Math" panose="02040503050406030204" pitchFamily="18" charset="0"/>
                              </a:rPr>
                            </m:ctrlPr>
                          </m:radPr>
                          <m:deg/>
                          <m:e>
                            <m:r>
                              <a:rPr lang="ar-AE">
                                <a:latin typeface="Cambria Math" panose="02040503050406030204" pitchFamily="18" charset="0"/>
                              </a:rPr>
                              <m:t>3</m:t>
                            </m:r>
                          </m:e>
                        </m:rad>
                      </m:den>
                    </m:f>
                    <m:sSub>
                      <m:sSubPr>
                        <m:ctrlPr>
                          <a:rPr lang="ar-AE" i="1">
                            <a:latin typeface="Cambria Math" panose="02040503050406030204" pitchFamily="18" charset="0"/>
                          </a:rPr>
                        </m:ctrlPr>
                      </m:sSubPr>
                      <m:e>
                        <m:r>
                          <a:rPr lang="ar-AE" i="1">
                            <a:latin typeface="Cambria Math" panose="02040503050406030204" pitchFamily="18" charset="0"/>
                          </a:rPr>
                          <m:t>𝜎</m:t>
                        </m:r>
                      </m:e>
                      <m:sub>
                        <m:r>
                          <a:rPr lang="ar-AE">
                            <a:latin typeface="Cambria Math" panose="02040503050406030204" pitchFamily="18" charset="0"/>
                          </a:rPr>
                          <m:t>0</m:t>
                        </m:r>
                      </m:sub>
                    </m:sSub>
                  </m:oMath>
                </a14:m>
                <a:r>
                  <a:rPr lang="en-DE"/>
                  <a:t> 		(4)</a:t>
                </a:r>
              </a:p>
              <a:p>
                <a:pPr lvl="1"/>
                <a:r>
                  <a:rPr lang="en-DE" sz="1600"/>
                  <a:t>Integrating (3) and (4) finally yields:</a:t>
                </a:r>
              </a:p>
              <a:p>
                <a:pPr lvl="1"/>
                <a:endParaRPr lang="en-DE" sz="1600"/>
              </a:p>
              <a:p>
                <a:pPr marL="230188" lvl="1" indent="0">
                  <a:buNone/>
                </a:pPr>
                <a14:m>
                  <m:oMathPara xmlns:m="http://schemas.openxmlformats.org/officeDocument/2006/math">
                    <m:oMathParaPr>
                      <m:jc m:val="centerGroup"/>
                    </m:oMathParaPr>
                    <m:oMath xmlns:m="http://schemas.openxmlformats.org/officeDocument/2006/math">
                      <m:r>
                        <a:rPr lang="en-US" sz="1600" b="1" i="1">
                          <a:latin typeface="Cambria Math" panose="02040503050406030204" pitchFamily="18" charset="0"/>
                        </a:rPr>
                        <m:t>𝑷</m:t>
                      </m:r>
                      <m:d>
                        <m:dPr>
                          <m:ctrlPr>
                            <a:rPr lang="ar-AE" sz="1600" b="1" i="1">
                              <a:latin typeface="Cambria Math" panose="02040503050406030204" pitchFamily="18" charset="0"/>
                            </a:rPr>
                          </m:ctrlPr>
                        </m:dPr>
                        <m:e>
                          <m:r>
                            <a:rPr lang="ar-AE" sz="1600" b="1" i="1">
                              <a:latin typeface="Cambria Math" panose="02040503050406030204" pitchFamily="18" charset="0"/>
                            </a:rPr>
                            <m:t>𝒙</m:t>
                          </m:r>
                        </m:e>
                      </m:d>
                      <m:r>
                        <a:rPr lang="ar-AE" sz="1600" b="1">
                          <a:latin typeface="Cambria Math" panose="02040503050406030204" pitchFamily="18" charset="0"/>
                        </a:rPr>
                        <m:t>=</m:t>
                      </m:r>
                      <m:f>
                        <m:fPr>
                          <m:ctrlPr>
                            <a:rPr lang="ar-AE" sz="1600" b="1" i="1">
                              <a:latin typeface="Cambria Math" panose="02040503050406030204" pitchFamily="18" charset="0"/>
                            </a:rPr>
                          </m:ctrlPr>
                        </m:fPr>
                        <m:num>
                          <m:r>
                            <a:rPr lang="ar-AE" sz="1600" b="1" i="1">
                              <a:latin typeface="Cambria Math" panose="02040503050406030204" pitchFamily="18" charset="0"/>
                            </a:rPr>
                            <m:t>𝟐</m:t>
                          </m:r>
                        </m:num>
                        <m:den>
                          <m:rad>
                            <m:radPr>
                              <m:degHide m:val="on"/>
                              <m:ctrlPr>
                                <a:rPr lang="ar-AE" sz="1600" b="1" i="1">
                                  <a:latin typeface="Cambria Math" panose="02040503050406030204" pitchFamily="18" charset="0"/>
                                </a:rPr>
                              </m:ctrlPr>
                            </m:radPr>
                            <m:deg/>
                            <m:e>
                              <m:r>
                                <a:rPr lang="ar-AE" sz="1600" b="1" i="1">
                                  <a:latin typeface="Cambria Math" panose="02040503050406030204" pitchFamily="18" charset="0"/>
                                </a:rPr>
                                <m:t>𝟑</m:t>
                              </m:r>
                            </m:e>
                          </m:rad>
                        </m:den>
                      </m:f>
                      <m:sSub>
                        <m:sSubPr>
                          <m:ctrlPr>
                            <a:rPr lang="ar-AE" sz="1600" b="1" i="1">
                              <a:latin typeface="Cambria Math" panose="02040503050406030204" pitchFamily="18" charset="0"/>
                            </a:rPr>
                          </m:ctrlPr>
                        </m:sSubPr>
                        <m:e>
                          <m:r>
                            <a:rPr lang="ar-AE" sz="1600" b="1" i="1">
                              <a:latin typeface="Cambria Math" panose="02040503050406030204" pitchFamily="18" charset="0"/>
                            </a:rPr>
                            <m:t>𝝈</m:t>
                          </m:r>
                        </m:e>
                        <m:sub>
                          <m:r>
                            <a:rPr lang="ar-AE" sz="1600" b="1" i="1">
                              <a:latin typeface="Cambria Math" panose="02040503050406030204" pitchFamily="18" charset="0"/>
                            </a:rPr>
                            <m:t>𝟎</m:t>
                          </m:r>
                        </m:sub>
                      </m:sSub>
                      <m:func>
                        <m:funcPr>
                          <m:ctrlPr>
                            <a:rPr lang="ar-AE" sz="1600" b="1" i="1">
                              <a:latin typeface="Cambria Math" panose="02040503050406030204" pitchFamily="18" charset="0"/>
                            </a:rPr>
                          </m:ctrlPr>
                        </m:funcPr>
                        <m:fName>
                          <m:r>
                            <a:rPr lang="en-US" sz="1600" b="1" i="1">
                              <a:latin typeface="Cambria Math" panose="02040503050406030204" pitchFamily="18" charset="0"/>
                            </a:rPr>
                            <m:t>𝒆𝒙𝒑</m:t>
                          </m:r>
                        </m:fName>
                        <m:e>
                          <m:r>
                            <m:rPr>
                              <m:nor/>
                            </m:rPr>
                            <a:rPr lang="ar-AE" sz="1600" b="1" i="1"/>
                            <m:t> </m:t>
                          </m:r>
                        </m:e>
                      </m:func>
                      <m:d>
                        <m:dPr>
                          <m:begChr m:val="["/>
                          <m:endChr m:val="]"/>
                          <m:ctrlPr>
                            <a:rPr lang="ar-AE" sz="1600" b="1" i="1">
                              <a:latin typeface="Cambria Math" panose="02040503050406030204" pitchFamily="18" charset="0"/>
                            </a:rPr>
                          </m:ctrlPr>
                        </m:dPr>
                        <m:e>
                          <m:f>
                            <m:fPr>
                              <m:ctrlPr>
                                <a:rPr lang="ar-AE" sz="1600" b="1" i="1">
                                  <a:latin typeface="Cambria Math" panose="02040503050406030204" pitchFamily="18" charset="0"/>
                                </a:rPr>
                              </m:ctrlPr>
                            </m:fPr>
                            <m:num>
                              <m:r>
                                <a:rPr lang="ar-AE" sz="1600" b="1" i="1">
                                  <a:latin typeface="Cambria Math" panose="02040503050406030204" pitchFamily="18" charset="0"/>
                                </a:rPr>
                                <m:t>𝟐</m:t>
                              </m:r>
                              <m:r>
                                <a:rPr lang="ar-AE" sz="1600" b="1" i="1">
                                  <a:latin typeface="Cambria Math" panose="02040503050406030204" pitchFamily="18" charset="0"/>
                                </a:rPr>
                                <m:t>𝝁</m:t>
                              </m:r>
                            </m:num>
                            <m:den>
                              <m:r>
                                <a:rPr lang="ar-AE" sz="1600" b="1" i="1">
                                  <a:latin typeface="Cambria Math" panose="02040503050406030204" pitchFamily="18" charset="0"/>
                                </a:rPr>
                                <m:t>𝒉</m:t>
                              </m:r>
                            </m:den>
                          </m:f>
                          <m:d>
                            <m:dPr>
                              <m:ctrlPr>
                                <a:rPr lang="ar-AE" sz="1600" b="1" i="1">
                                  <a:latin typeface="Cambria Math" panose="02040503050406030204" pitchFamily="18" charset="0"/>
                                </a:rPr>
                              </m:ctrlPr>
                            </m:dPr>
                            <m:e>
                              <m:r>
                                <a:rPr lang="ar-AE" sz="1600" b="1" i="1">
                                  <a:latin typeface="Cambria Math" panose="02040503050406030204" pitchFamily="18" charset="0"/>
                                </a:rPr>
                                <m:t>𝒂</m:t>
                              </m:r>
                              <m:r>
                                <a:rPr lang="ar-AE" sz="1600" b="1">
                                  <a:latin typeface="Cambria Math" panose="02040503050406030204" pitchFamily="18" charset="0"/>
                                </a:rPr>
                                <m:t>−</m:t>
                              </m:r>
                              <m:r>
                                <a:rPr lang="ar-AE" sz="1600" b="1" i="1">
                                  <a:latin typeface="Cambria Math" panose="02040503050406030204" pitchFamily="18" charset="0"/>
                                </a:rPr>
                                <m:t>𝒙</m:t>
                              </m:r>
                            </m:e>
                          </m:d>
                        </m:e>
                      </m:d>
                    </m:oMath>
                  </m:oMathPara>
                </a14:m>
                <a:endParaRPr lang="ar-AE" sz="1600" b="1"/>
              </a:p>
              <a:p>
                <a:pPr marL="230188" lvl="1" indent="0">
                  <a:buNone/>
                </a:pPr>
                <a:r>
                  <a:rPr lang="en-DE" sz="1600"/>
                  <a:t> </a:t>
                </a:r>
                <a:endParaRPr lang="en-US" sz="1600"/>
              </a:p>
            </p:txBody>
          </p:sp>
        </mc:Choice>
        <mc:Fallback xmlns="">
          <p:sp>
            <p:nvSpPr>
              <p:cNvPr id="16" name="Text Placeholder 5">
                <a:extLst>
                  <a:ext uri="{FF2B5EF4-FFF2-40B4-BE49-F238E27FC236}">
                    <a16:creationId xmlns:a16="http://schemas.microsoft.com/office/drawing/2014/main" id="{B9465A11-021E-8FF2-ECB2-7C3E7B199B45}"/>
                  </a:ext>
                </a:extLst>
              </p:cNvPr>
              <p:cNvSpPr txBox="1">
                <a:spLocks noRot="1" noChangeAspect="1" noMove="1" noResize="1" noEditPoints="1" noAdjustHandles="1" noChangeArrowheads="1" noChangeShapeType="1" noTextEdit="1"/>
              </p:cNvSpPr>
              <p:nvPr/>
            </p:nvSpPr>
            <p:spPr>
              <a:xfrm>
                <a:off x="6559290" y="838200"/>
                <a:ext cx="5099310" cy="5153172"/>
              </a:xfrm>
              <a:prstGeom prst="rect">
                <a:avLst/>
              </a:prstGeom>
              <a:blipFill>
                <a:blip r:embed="rId23"/>
                <a:stretch>
                  <a:fillRect l="-1075" t="-1302" r="-358"/>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4031579B-E2B5-6D70-9F12-611300B85DB6}"/>
              </a:ext>
            </a:extLst>
          </p:cNvPr>
          <p:cNvSpPr/>
          <p:nvPr/>
        </p:nvSpPr>
        <p:spPr>
          <a:xfrm>
            <a:off x="7232710" y="2477305"/>
            <a:ext cx="3366025" cy="744208"/>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1939399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7CE46-C8B9-2F2B-D2E2-FC5C22A74A90}"/>
            </a:ext>
          </a:extLst>
        </p:cNvPr>
        <p:cNvGrpSpPr/>
        <p:nvPr/>
      </p:nvGrpSpPr>
      <p:grpSpPr>
        <a:xfrm>
          <a:off x="0" y="0"/>
          <a:ext cx="0" cy="0"/>
          <a:chOff x="0" y="0"/>
          <a:chExt cx="0" cy="0"/>
        </a:xfrm>
      </p:grpSpPr>
      <p:sp>
        <p:nvSpPr>
          <p:cNvPr id="11" name="Parallelogram 10">
            <a:extLst>
              <a:ext uri="{FF2B5EF4-FFF2-40B4-BE49-F238E27FC236}">
                <a16:creationId xmlns:a16="http://schemas.microsoft.com/office/drawing/2014/main" id="{14489772-19B5-C419-36BB-24C91F164E9E}"/>
              </a:ext>
            </a:extLst>
          </p:cNvPr>
          <p:cNvSpPr/>
          <p:nvPr/>
        </p:nvSpPr>
        <p:spPr>
          <a:xfrm>
            <a:off x="2063552" y="3177066"/>
            <a:ext cx="5757562" cy="2505547"/>
          </a:xfrm>
          <a:prstGeom prst="parallelogram">
            <a:avLst>
              <a:gd name="adj" fmla="val 59146"/>
            </a:avLst>
          </a:prstGeom>
          <a:blipFill>
            <a:blip r:embed="rId3"/>
            <a:stretch>
              <a:fillRect/>
            </a:stretch>
          </a:blipFill>
          <a:ln w="12700" cap="flat" cmpd="sng" algn="ctr">
            <a:solidFill>
              <a:srgbClr val="898A8D"/>
            </a:solidFill>
            <a:prstDash val="solid"/>
            <a:miter lim="800000"/>
          </a:ln>
          <a:effectLst>
            <a:softEdge rad="6350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2" name="Text Placeholder 1">
            <a:extLst>
              <a:ext uri="{FF2B5EF4-FFF2-40B4-BE49-F238E27FC236}">
                <a16:creationId xmlns:a16="http://schemas.microsoft.com/office/drawing/2014/main" id="{655F92AB-F72C-82A2-17A5-5EA9F26B5717}"/>
              </a:ext>
            </a:extLst>
          </p:cNvPr>
          <p:cNvSpPr>
            <a:spLocks noGrp="1"/>
          </p:cNvSpPr>
          <p:nvPr>
            <p:ph type="body" sz="quarter" idx="10"/>
          </p:nvPr>
        </p:nvSpPr>
        <p:spPr/>
        <p:txBody>
          <a:bodyPr/>
          <a:lstStyle/>
          <a:p>
            <a:r>
              <a:rPr lang="en-DE"/>
              <a:t>Theoretical Background and Simulation Setup</a:t>
            </a:r>
          </a:p>
        </p:txBody>
      </p:sp>
      <p:sp>
        <p:nvSpPr>
          <p:cNvPr id="3" name="Text Placeholder 2">
            <a:extLst>
              <a:ext uri="{FF2B5EF4-FFF2-40B4-BE49-F238E27FC236}">
                <a16:creationId xmlns:a16="http://schemas.microsoft.com/office/drawing/2014/main" id="{07CC3982-7DB3-C199-DC75-7EA7FC0054CB}"/>
              </a:ext>
            </a:extLst>
          </p:cNvPr>
          <p:cNvSpPr>
            <a:spLocks noGrp="1"/>
          </p:cNvSpPr>
          <p:nvPr>
            <p:ph type="body" sz="quarter" idx="12"/>
          </p:nvPr>
        </p:nvSpPr>
        <p:spPr/>
        <p:txBody>
          <a:bodyPr/>
          <a:lstStyle/>
          <a:p>
            <a:r>
              <a:rPr lang="en-US"/>
              <a:t>Plain Strain Forging</a:t>
            </a:r>
            <a:endParaRPr lang="en-DE"/>
          </a:p>
        </p:txBody>
      </p:sp>
      <p:sp>
        <p:nvSpPr>
          <p:cNvPr id="4" name="Slide Number Placeholder 3">
            <a:extLst>
              <a:ext uri="{FF2B5EF4-FFF2-40B4-BE49-F238E27FC236}">
                <a16:creationId xmlns:a16="http://schemas.microsoft.com/office/drawing/2014/main" id="{CB5D392C-1AE0-9706-C7E0-4E5B9452B762}"/>
              </a:ext>
            </a:extLst>
          </p:cNvPr>
          <p:cNvSpPr>
            <a:spLocks noGrp="1"/>
          </p:cNvSpPr>
          <p:nvPr>
            <p:ph type="sldNum" sz="quarter" idx="13"/>
          </p:nvPr>
        </p:nvSpPr>
        <p:spPr/>
        <p:txBody>
          <a:bodyPr/>
          <a:lstStyle/>
          <a:p>
            <a:fld id="{F0D23093-2AB0-F74C-B865-1A12A15B650E}" type="slidenum">
              <a:rPr lang="en-US" smtClean="0"/>
              <a:pPr/>
              <a:t>6</a:t>
            </a:fld>
            <a:endParaRPr lang="en-US"/>
          </a:p>
        </p:txBody>
      </p:sp>
      <p:sp>
        <p:nvSpPr>
          <p:cNvPr id="12" name="Arrow: Right 11">
            <a:extLst>
              <a:ext uri="{FF2B5EF4-FFF2-40B4-BE49-F238E27FC236}">
                <a16:creationId xmlns:a16="http://schemas.microsoft.com/office/drawing/2014/main" id="{9C2B8406-8C02-E7B6-9271-8A68B474DB69}"/>
              </a:ext>
            </a:extLst>
          </p:cNvPr>
          <p:cNvSpPr/>
          <p:nvPr/>
        </p:nvSpPr>
        <p:spPr>
          <a:xfrm>
            <a:off x="755996" y="4189392"/>
            <a:ext cx="10972798"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3" name="Parallelogram 12">
            <a:extLst>
              <a:ext uri="{FF2B5EF4-FFF2-40B4-BE49-F238E27FC236}">
                <a16:creationId xmlns:a16="http://schemas.microsoft.com/office/drawing/2014/main" id="{3760551F-7CAF-2AD0-8511-E11F1162EA8E}"/>
              </a:ext>
            </a:extLst>
          </p:cNvPr>
          <p:cNvSpPr/>
          <p:nvPr/>
        </p:nvSpPr>
        <p:spPr>
          <a:xfrm>
            <a:off x="761687" y="4222955"/>
            <a:ext cx="2431277"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Problem</a:t>
            </a:r>
          </a:p>
        </p:txBody>
      </p:sp>
      <p:sp>
        <p:nvSpPr>
          <p:cNvPr id="14" name="Parallelogram 13">
            <a:extLst>
              <a:ext uri="{FF2B5EF4-FFF2-40B4-BE49-F238E27FC236}">
                <a16:creationId xmlns:a16="http://schemas.microsoft.com/office/drawing/2014/main" id="{B8B494D0-A4DC-488B-B3C3-D9123E3936BB}"/>
              </a:ext>
            </a:extLst>
          </p:cNvPr>
          <p:cNvSpPr/>
          <p:nvPr/>
        </p:nvSpPr>
        <p:spPr>
          <a:xfrm>
            <a:off x="3564711" y="4221088"/>
            <a:ext cx="2431277" cy="417505"/>
          </a:xfrm>
          <a:prstGeom prst="parallelogram">
            <a:avLst>
              <a:gd name="adj" fmla="val 59146"/>
            </a:avLst>
          </a:prstGeom>
          <a:gradFill flip="none" rotWithShape="1">
            <a:gsLst>
              <a:gs pos="0">
                <a:srgbClr val="444446">
                  <a:lumMod val="60000"/>
                  <a:lumOff val="40000"/>
                </a:srgbClr>
              </a:gs>
              <a:gs pos="26000">
                <a:srgbClr val="D9D8D6"/>
              </a:gs>
              <a:gs pos="51000">
                <a:srgbClr val="D29100">
                  <a:lumMod val="40000"/>
                  <a:lumOff val="60000"/>
                </a:srgbClr>
              </a:gs>
              <a:gs pos="74000">
                <a:srgbClr val="D29100">
                  <a:lumMod val="60000"/>
                  <a:lumOff val="40000"/>
                </a:srgbClr>
              </a:gs>
              <a:gs pos="100000">
                <a:srgbClr val="F9DD42"/>
              </a:gs>
            </a:gsLst>
            <a:lin ang="10800000" scaled="1"/>
            <a:tileRect/>
          </a:gra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Numerical Model</a:t>
            </a:r>
          </a:p>
        </p:txBody>
      </p:sp>
      <p:sp>
        <p:nvSpPr>
          <p:cNvPr id="15" name="Parallelogram 14">
            <a:extLst>
              <a:ext uri="{FF2B5EF4-FFF2-40B4-BE49-F238E27FC236}">
                <a16:creationId xmlns:a16="http://schemas.microsoft.com/office/drawing/2014/main" id="{4E6C75C6-802F-6AE5-B4D3-09CA31167AF2}"/>
              </a:ext>
            </a:extLst>
          </p:cNvPr>
          <p:cNvSpPr/>
          <p:nvPr/>
        </p:nvSpPr>
        <p:spPr>
          <a:xfrm>
            <a:off x="6367735" y="4221088"/>
            <a:ext cx="2733226"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Prototype</a:t>
            </a:r>
          </a:p>
        </p:txBody>
      </p:sp>
      <p:sp>
        <p:nvSpPr>
          <p:cNvPr id="16" name="Parallelogram 15">
            <a:extLst>
              <a:ext uri="{FF2B5EF4-FFF2-40B4-BE49-F238E27FC236}">
                <a16:creationId xmlns:a16="http://schemas.microsoft.com/office/drawing/2014/main" id="{CF01AFF7-BD0B-490B-E982-71D729FE6309}"/>
              </a:ext>
            </a:extLst>
          </p:cNvPr>
          <p:cNvSpPr/>
          <p:nvPr/>
        </p:nvSpPr>
        <p:spPr>
          <a:xfrm>
            <a:off x="9472708" y="4221088"/>
            <a:ext cx="1941324"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Final Product</a:t>
            </a:r>
          </a:p>
        </p:txBody>
      </p:sp>
    </p:spTree>
    <p:extLst>
      <p:ext uri="{BB962C8B-B14F-4D97-AF65-F5344CB8AC3E}">
        <p14:creationId xmlns:p14="http://schemas.microsoft.com/office/powerpoint/2010/main" val="3622395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1B030-CC52-70E9-BA39-D438FC9DFF0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ABE183-5ECB-13DA-FC4F-D0C975521A5C}"/>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5EF95D3E-C58A-B11C-1F47-324D1C37B110}"/>
              </a:ext>
            </a:extLst>
          </p:cNvPr>
          <p:cNvSpPr>
            <a:spLocks noGrp="1"/>
          </p:cNvSpPr>
          <p:nvPr>
            <p:ph type="title"/>
          </p:nvPr>
        </p:nvSpPr>
        <p:spPr/>
        <p:txBody>
          <a:bodyPr/>
          <a:lstStyle/>
          <a:p>
            <a:r>
              <a:rPr lang="en-DE"/>
              <a:t>Material Properties &amp; </a:t>
            </a:r>
            <a:r>
              <a:rPr lang="en-US"/>
              <a:t>Quarter Symmetry Model</a:t>
            </a:r>
            <a:r>
              <a:rPr lang="en-DE"/>
              <a:t> </a:t>
            </a:r>
            <a:endParaRPr lang="en-US"/>
          </a:p>
        </p:txBody>
      </p:sp>
      <p:sp>
        <p:nvSpPr>
          <p:cNvPr id="5" name="Text Placeholder 4">
            <a:extLst>
              <a:ext uri="{FF2B5EF4-FFF2-40B4-BE49-F238E27FC236}">
                <a16:creationId xmlns:a16="http://schemas.microsoft.com/office/drawing/2014/main" id="{22C59E38-96B8-032B-5600-C1EF17D16B17}"/>
              </a:ext>
            </a:extLst>
          </p:cNvPr>
          <p:cNvSpPr>
            <a:spLocks noGrp="1"/>
          </p:cNvSpPr>
          <p:nvPr>
            <p:ph type="body" sz="quarter" idx="13"/>
          </p:nvPr>
        </p:nvSpPr>
        <p:spPr/>
        <p:txBody>
          <a:bodyPr/>
          <a:lstStyle/>
          <a:p>
            <a:pPr marL="0" indent="0">
              <a:buNone/>
            </a:pPr>
            <a:r>
              <a:rPr lang="en-DE" b="1"/>
              <a:t>Bilinear Isotropic Hardening</a:t>
            </a:r>
          </a:p>
          <a:p>
            <a:pPr lvl="1"/>
            <a:r>
              <a:rPr lang="en-DE"/>
              <a:t>Very small, non-zero tangent modulus </a:t>
            </a:r>
            <a:r>
              <a:rPr lang="en-US"/>
              <a:t>to improve the numerical stability</a:t>
            </a:r>
            <a:endParaRPr lang="en-DE"/>
          </a:p>
        </p:txBody>
      </p:sp>
      <p:sp>
        <p:nvSpPr>
          <p:cNvPr id="6" name="Text Placeholder 5">
            <a:extLst>
              <a:ext uri="{FF2B5EF4-FFF2-40B4-BE49-F238E27FC236}">
                <a16:creationId xmlns:a16="http://schemas.microsoft.com/office/drawing/2014/main" id="{8C70EC3C-A6A3-4CAC-6DB5-AE578ED25208}"/>
              </a:ext>
            </a:extLst>
          </p:cNvPr>
          <p:cNvSpPr>
            <a:spLocks noGrp="1"/>
          </p:cNvSpPr>
          <p:nvPr>
            <p:ph type="body" sz="quarter" idx="14"/>
          </p:nvPr>
        </p:nvSpPr>
        <p:spPr/>
        <p:txBody>
          <a:bodyPr/>
          <a:lstStyle/>
          <a:p>
            <a:pPr marL="0" indent="0">
              <a:buNone/>
            </a:pPr>
            <a:r>
              <a:rPr lang="en-DE" b="1"/>
              <a:t>Exploiting Symmetry</a:t>
            </a:r>
          </a:p>
          <a:p>
            <a:pPr lvl="1"/>
            <a:r>
              <a:rPr lang="en-DE"/>
              <a:t>Only a quarter of the model is required, due to two symmetry planes, which reduces the computational effort significantly</a:t>
            </a:r>
          </a:p>
        </p:txBody>
      </p:sp>
      <p:pic>
        <p:nvPicPr>
          <p:cNvPr id="16" name="Picture 15">
            <a:extLst>
              <a:ext uri="{FF2B5EF4-FFF2-40B4-BE49-F238E27FC236}">
                <a16:creationId xmlns:a16="http://schemas.microsoft.com/office/drawing/2014/main" id="{72CED3FF-F71E-76EC-A4B6-695410D78BAD}"/>
              </a:ext>
            </a:extLst>
          </p:cNvPr>
          <p:cNvPicPr>
            <a:picLocks noChangeAspect="1"/>
          </p:cNvPicPr>
          <p:nvPr/>
        </p:nvPicPr>
        <p:blipFill>
          <a:blip r:embed="rId3"/>
          <a:stretch>
            <a:fillRect/>
          </a:stretch>
        </p:blipFill>
        <p:spPr>
          <a:xfrm>
            <a:off x="1055440" y="2855477"/>
            <a:ext cx="3694496" cy="3176291"/>
          </a:xfrm>
          <a:prstGeom prst="rect">
            <a:avLst/>
          </a:prstGeom>
        </p:spPr>
      </p:pic>
      <p:grpSp>
        <p:nvGrpSpPr>
          <p:cNvPr id="8" name="Group 7">
            <a:extLst>
              <a:ext uri="{FF2B5EF4-FFF2-40B4-BE49-F238E27FC236}">
                <a16:creationId xmlns:a16="http://schemas.microsoft.com/office/drawing/2014/main" id="{C73F598D-E2D3-15C8-8560-795630CB8791}"/>
              </a:ext>
            </a:extLst>
          </p:cNvPr>
          <p:cNvGrpSpPr/>
          <p:nvPr/>
        </p:nvGrpSpPr>
        <p:grpSpPr>
          <a:xfrm>
            <a:off x="7176120" y="2871995"/>
            <a:ext cx="2902024" cy="3279507"/>
            <a:chOff x="7176120" y="2871995"/>
            <a:chExt cx="2902024" cy="3279507"/>
          </a:xfrm>
        </p:grpSpPr>
        <p:grpSp>
          <p:nvGrpSpPr>
            <p:cNvPr id="17" name="Group 16">
              <a:extLst>
                <a:ext uri="{FF2B5EF4-FFF2-40B4-BE49-F238E27FC236}">
                  <a16:creationId xmlns:a16="http://schemas.microsoft.com/office/drawing/2014/main" id="{93EB9CCB-5C5A-6CEE-F472-A7E20DEF6F6D}"/>
                </a:ext>
              </a:extLst>
            </p:cNvPr>
            <p:cNvGrpSpPr/>
            <p:nvPr/>
          </p:nvGrpSpPr>
          <p:grpSpPr>
            <a:xfrm>
              <a:off x="7176120" y="3284984"/>
              <a:ext cx="2902024" cy="2453529"/>
              <a:chOff x="4644986" y="2348880"/>
              <a:chExt cx="2902024" cy="2453529"/>
            </a:xfrm>
          </p:grpSpPr>
          <p:pic>
            <p:nvPicPr>
              <p:cNvPr id="18" name="Picture 17">
                <a:extLst>
                  <a:ext uri="{FF2B5EF4-FFF2-40B4-BE49-F238E27FC236}">
                    <a16:creationId xmlns:a16="http://schemas.microsoft.com/office/drawing/2014/main" id="{4D039F50-97C1-17CA-299E-4B64F07F9CC2}"/>
                  </a:ext>
                </a:extLst>
              </p:cNvPr>
              <p:cNvPicPr>
                <a:picLocks noChangeAspect="1"/>
              </p:cNvPicPr>
              <p:nvPr/>
            </p:nvPicPr>
            <p:blipFill>
              <a:blip r:embed="rId4">
                <a:clrChange>
                  <a:clrFrom>
                    <a:srgbClr val="ECECEC"/>
                  </a:clrFrom>
                  <a:clrTo>
                    <a:srgbClr val="ECECEC">
                      <a:alpha val="0"/>
                    </a:srgbClr>
                  </a:clrTo>
                </a:clrChange>
                <a:alphaModFix amt="40000"/>
              </a:blip>
              <a:stretch>
                <a:fillRect/>
              </a:stretch>
            </p:blipFill>
            <p:spPr>
              <a:xfrm>
                <a:off x="4644986" y="2348880"/>
                <a:ext cx="2902024" cy="2453529"/>
              </a:xfrm>
              <a:prstGeom prst="rect">
                <a:avLst/>
              </a:prstGeom>
            </p:spPr>
          </p:pic>
          <p:pic>
            <p:nvPicPr>
              <p:cNvPr id="19" name="Picture 18">
                <a:extLst>
                  <a:ext uri="{FF2B5EF4-FFF2-40B4-BE49-F238E27FC236}">
                    <a16:creationId xmlns:a16="http://schemas.microsoft.com/office/drawing/2014/main" id="{A80690BA-9E9B-EE2A-4116-774FE8D2EAAF}"/>
                  </a:ext>
                </a:extLst>
              </p:cNvPr>
              <p:cNvPicPr>
                <a:picLocks noChangeAspect="1"/>
              </p:cNvPicPr>
              <p:nvPr/>
            </p:nvPicPr>
            <p:blipFill>
              <a:blip r:embed="rId4">
                <a:clrChange>
                  <a:clrFrom>
                    <a:srgbClr val="ECECEC"/>
                  </a:clrFrom>
                  <a:clrTo>
                    <a:srgbClr val="ECECEC">
                      <a:alpha val="0"/>
                    </a:srgbClr>
                  </a:clrTo>
                </a:clrChange>
              </a:blip>
              <a:srcRect l="50000" b="50107"/>
              <a:stretch>
                <a:fillRect/>
              </a:stretch>
            </p:blipFill>
            <p:spPr>
              <a:xfrm>
                <a:off x="6095998" y="2348881"/>
                <a:ext cx="1451012" cy="1224136"/>
              </a:xfrm>
              <a:prstGeom prst="rect">
                <a:avLst/>
              </a:prstGeom>
            </p:spPr>
          </p:pic>
          <p:cxnSp>
            <p:nvCxnSpPr>
              <p:cNvPr id="20" name="Straight Connector 19">
                <a:extLst>
                  <a:ext uri="{FF2B5EF4-FFF2-40B4-BE49-F238E27FC236}">
                    <a16:creationId xmlns:a16="http://schemas.microsoft.com/office/drawing/2014/main" id="{E385C1F1-3777-EA75-90F1-3F99341B0165}"/>
                  </a:ext>
                </a:extLst>
              </p:cNvPr>
              <p:cNvCxnSpPr/>
              <p:nvPr/>
            </p:nvCxnSpPr>
            <p:spPr>
              <a:xfrm>
                <a:off x="6095998" y="2348880"/>
                <a:ext cx="0" cy="2453529"/>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081BA8D-F6D2-50BD-AD4E-8D4DDD70BCD4}"/>
                  </a:ext>
                </a:extLst>
              </p:cNvPr>
              <p:cNvCxnSpPr>
                <a:cxnSpLocks/>
                <a:endCxn id="18" idx="1"/>
              </p:cNvCxnSpPr>
              <p:nvPr/>
            </p:nvCxnSpPr>
            <p:spPr>
              <a:xfrm flipH="1">
                <a:off x="4644986" y="3573017"/>
                <a:ext cx="2902023" cy="2628"/>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64853821-8DD0-7F60-2C79-DB2685A16C41}"/>
                </a:ext>
              </a:extLst>
            </p:cNvPr>
            <p:cNvPicPr>
              <a:picLocks noChangeAspect="1"/>
            </p:cNvPicPr>
            <p:nvPr/>
          </p:nvPicPr>
          <p:blipFill>
            <a:blip r:embed="rId5">
              <a:clrChange>
                <a:clrFrom>
                  <a:srgbClr val="2F2F2F"/>
                </a:clrFrom>
                <a:clrTo>
                  <a:srgbClr val="2F2F2F">
                    <a:alpha val="0"/>
                  </a:srgbClr>
                </a:clrTo>
              </a:clrChange>
              <a:extLst>
                <a:ext uri="{BEBA8EAE-BF5A-486C-A8C5-ECC9F3942E4B}">
                  <a14:imgProps xmlns:a14="http://schemas.microsoft.com/office/drawing/2010/main">
                    <a14:imgLayer r:embed="rId6">
                      <a14:imgEffect>
                        <a14:backgroundRemoval t="10000" b="90000" l="10000" r="90000">
                          <a14:foregroundMark x1="49751" y1="14568" x2="49917" y2="21223"/>
                          <a14:backgroundMark x1="29022" y1="24460" x2="48425" y2="35252"/>
                          <a14:backgroundMark x1="45937" y1="30396" x2="66833" y2="33993"/>
                          <a14:backgroundMark x1="70813" y1="29856" x2="49751" y2="43525"/>
                          <a14:backgroundMark x1="42454" y1="53597" x2="39469" y2="65468"/>
                          <a14:backgroundMark x1="39469" y1="65468" x2="44610" y2="71043"/>
                          <a14:backgroundMark x1="23881" y1="72662" x2="57048" y2="83993"/>
                          <a14:backgroundMark x1="60199" y1="82734" x2="66003" y2="73921"/>
                          <a14:backgroundMark x1="66003" y1="73921" x2="56385" y2="75540"/>
                          <a14:backgroundMark x1="56385" y1="75540" x2="50083" y2="49640"/>
                          <a14:backgroundMark x1="50083" y1="49640" x2="25705" y2="50540"/>
                          <a14:backgroundMark x1="25705" y1="50540" x2="24876" y2="78777"/>
                          <a14:backgroundMark x1="24876" y1="78777" x2="41294" y2="81295"/>
                          <a14:backgroundMark x1="41294" y1="81295" x2="52073" y2="76439"/>
                          <a14:backgroundMark x1="66833" y1="73201" x2="75954" y2="71763"/>
                          <a14:backgroundMark x1="74959" y1="74460" x2="66667" y2="47482"/>
                          <a14:backgroundMark x1="66667" y1="47482" x2="49254" y2="44245"/>
                          <a14:backgroundMark x1="49254" y1="44245" x2="43118" y2="35432"/>
                          <a14:backgroundMark x1="43118" y1="35432" x2="32836" y2="32554"/>
                          <a14:backgroundMark x1="28690" y1="30396" x2="31177" y2="40827"/>
                          <a14:backgroundMark x1="31177" y1="40827" x2="38474" y2="40647"/>
                          <a14:backgroundMark x1="27529" y1="38129" x2="53731" y2="47302"/>
                          <a14:backgroundMark x1="56882" y1="48741" x2="29022" y2="47842"/>
                          <a14:backgroundMark x1="21559" y1="60252" x2="13765" y2="67626"/>
                          <a14:backgroundMark x1="22720" y1="33813" x2="29851" y2="21403"/>
                          <a14:backgroundMark x1="33665" y1="17806" x2="48756" y2="34173"/>
                          <a14:backgroundMark x1="63184" y1="40288" x2="72471" y2="26079"/>
                          <a14:backgroundMark x1="69154" y1="26978" x2="55721" y2="36151"/>
                          <a14:backgroundMark x1="55721" y1="36151" x2="55887" y2="37590"/>
                          <a14:backgroundMark x1="34660" y1="27878" x2="34494" y2="19784"/>
                          <a14:backgroundMark x1="40133" y1="22482" x2="43781" y2="34712"/>
                          <a14:backgroundMark x1="43781" y1="34712" x2="43615" y2="35072"/>
                          <a14:backgroundMark x1="66667" y1="30036" x2="57380" y2="19964"/>
                          <a14:backgroundMark x1="61194" y1="23381" x2="70481" y2="32914"/>
                          <a14:backgroundMark x1="38972" y1="16906" x2="24876" y2="28058"/>
                          <a14:backgroundMark x1="24876" y1="28058" x2="25041" y2="28058"/>
                          <a14:backgroundMark x1="30846" y1="21043" x2="20398" y2="28777"/>
                          <a14:backgroundMark x1="20398" y1="28777" x2="18740" y2="41007"/>
                          <a14:backgroundMark x1="18740" y1="41007" x2="24378" y2="41727"/>
                          <a14:backgroundMark x1="17745" y1="37050" x2="26700" y2="39029"/>
                          <a14:backgroundMark x1="16915" y1="37410" x2="24876" y2="22842"/>
                          <a14:backgroundMark x1="24876" y1="22842" x2="25871" y2="22122"/>
                          <a14:backgroundMark x1="31841" y1="16906" x2="25539" y2="33633"/>
                          <a14:backgroundMark x1="56882" y1="50719" x2="63350" y2="53417"/>
                          <a14:backgroundMark x1="65340" y1="60791" x2="65340" y2="69424"/>
                          <a14:backgroundMark x1="66501" y1="38849" x2="78109" y2="23741"/>
                          <a14:backgroundMark x1="43781" y1="82914" x2="57214" y2="83453"/>
                          <a14:backgroundMark x1="72968" y1="53417" x2="76285" y2="64568"/>
                        </a14:backgroundRemoval>
                      </a14:imgEffect>
                    </a14:imgLayer>
                  </a14:imgProps>
                </a:ext>
              </a:extLst>
            </a:blip>
            <a:srcRect l="43421" t="11533" r="44737" b="65634"/>
            <a:stretch>
              <a:fillRect/>
            </a:stretch>
          </p:blipFill>
          <p:spPr>
            <a:xfrm>
              <a:off x="8470426" y="2871995"/>
              <a:ext cx="313410" cy="589946"/>
            </a:xfrm>
            <a:prstGeom prst="rect">
              <a:avLst/>
            </a:prstGeom>
          </p:spPr>
        </p:pic>
        <p:pic>
          <p:nvPicPr>
            <p:cNvPr id="7" name="Picture 6">
              <a:extLst>
                <a:ext uri="{FF2B5EF4-FFF2-40B4-BE49-F238E27FC236}">
                  <a16:creationId xmlns:a16="http://schemas.microsoft.com/office/drawing/2014/main" id="{E3249870-AD01-8AF4-B429-E3281C857852}"/>
                </a:ext>
              </a:extLst>
            </p:cNvPr>
            <p:cNvPicPr>
              <a:picLocks noChangeAspect="1"/>
            </p:cNvPicPr>
            <p:nvPr/>
          </p:nvPicPr>
          <p:blipFill>
            <a:blip r:embed="rId5">
              <a:clrChange>
                <a:clrFrom>
                  <a:srgbClr val="2F2F2F"/>
                </a:clrFrom>
                <a:clrTo>
                  <a:srgbClr val="2F2F2F">
                    <a:alpha val="0"/>
                  </a:srgbClr>
                </a:clrTo>
              </a:clrChange>
              <a:extLst>
                <a:ext uri="{BEBA8EAE-BF5A-486C-A8C5-ECC9F3942E4B}">
                  <a14:imgProps xmlns:a14="http://schemas.microsoft.com/office/drawing/2010/main">
                    <a14:imgLayer r:embed="rId6">
                      <a14:imgEffect>
                        <a14:backgroundRemoval t="10000" b="90000" l="10000" r="90000">
                          <a14:foregroundMark x1="49751" y1="14568" x2="49917" y2="21223"/>
                          <a14:backgroundMark x1="29022" y1="24460" x2="48425" y2="35252"/>
                          <a14:backgroundMark x1="45937" y1="30396" x2="66833" y2="33993"/>
                          <a14:backgroundMark x1="70813" y1="29856" x2="49751" y2="43525"/>
                          <a14:backgroundMark x1="42454" y1="53597" x2="39469" y2="65468"/>
                          <a14:backgroundMark x1="39469" y1="65468" x2="44610" y2="71043"/>
                          <a14:backgroundMark x1="23881" y1="72662" x2="57048" y2="83993"/>
                          <a14:backgroundMark x1="60199" y1="82734" x2="66003" y2="73921"/>
                          <a14:backgroundMark x1="66003" y1="73921" x2="56385" y2="75540"/>
                          <a14:backgroundMark x1="56385" y1="75540" x2="50083" y2="49640"/>
                          <a14:backgroundMark x1="50083" y1="49640" x2="25705" y2="50540"/>
                          <a14:backgroundMark x1="25705" y1="50540" x2="24876" y2="78777"/>
                          <a14:backgroundMark x1="24876" y1="78777" x2="41294" y2="81295"/>
                          <a14:backgroundMark x1="41294" y1="81295" x2="52073" y2="76439"/>
                          <a14:backgroundMark x1="66833" y1="73201" x2="75954" y2="71763"/>
                          <a14:backgroundMark x1="74959" y1="74460" x2="66667" y2="47482"/>
                          <a14:backgroundMark x1="66667" y1="47482" x2="49254" y2="44245"/>
                          <a14:backgroundMark x1="49254" y1="44245" x2="43118" y2="35432"/>
                          <a14:backgroundMark x1="43118" y1="35432" x2="32836" y2="32554"/>
                          <a14:backgroundMark x1="28690" y1="30396" x2="31177" y2="40827"/>
                          <a14:backgroundMark x1="31177" y1="40827" x2="38474" y2="40647"/>
                          <a14:backgroundMark x1="27529" y1="38129" x2="53731" y2="47302"/>
                          <a14:backgroundMark x1="56882" y1="48741" x2="29022" y2="47842"/>
                          <a14:backgroundMark x1="21559" y1="60252" x2="13765" y2="67626"/>
                          <a14:backgroundMark x1="22720" y1="33813" x2="29851" y2="21403"/>
                          <a14:backgroundMark x1="33665" y1="17806" x2="48756" y2="34173"/>
                          <a14:backgroundMark x1="63184" y1="40288" x2="72471" y2="26079"/>
                          <a14:backgroundMark x1="69154" y1="26978" x2="55721" y2="36151"/>
                          <a14:backgroundMark x1="55721" y1="36151" x2="55887" y2="37590"/>
                          <a14:backgroundMark x1="34660" y1="27878" x2="34494" y2="19784"/>
                          <a14:backgroundMark x1="40133" y1="22482" x2="43781" y2="34712"/>
                          <a14:backgroundMark x1="43781" y1="34712" x2="43615" y2="35072"/>
                          <a14:backgroundMark x1="66667" y1="30036" x2="57380" y2="19964"/>
                          <a14:backgroundMark x1="61194" y1="23381" x2="70481" y2="32914"/>
                          <a14:backgroundMark x1="38972" y1="16906" x2="24876" y2="28058"/>
                          <a14:backgroundMark x1="24876" y1="28058" x2="25041" y2="28058"/>
                          <a14:backgroundMark x1="30846" y1="21043" x2="20398" y2="28777"/>
                          <a14:backgroundMark x1="20398" y1="28777" x2="18740" y2="41007"/>
                          <a14:backgroundMark x1="18740" y1="41007" x2="24378" y2="41727"/>
                          <a14:backgroundMark x1="17745" y1="37050" x2="26700" y2="39029"/>
                          <a14:backgroundMark x1="16915" y1="37410" x2="24876" y2="22842"/>
                          <a14:backgroundMark x1="24876" y1="22842" x2="25871" y2="22122"/>
                          <a14:backgroundMark x1="31841" y1="16906" x2="25539" y2="33633"/>
                          <a14:backgroundMark x1="56882" y1="50719" x2="63350" y2="53417"/>
                          <a14:backgroundMark x1="65340" y1="60791" x2="65340" y2="69424"/>
                          <a14:backgroundMark x1="66501" y1="38849" x2="78109" y2="23741"/>
                          <a14:backgroundMark x1="43781" y1="82914" x2="57214" y2="83453"/>
                          <a14:backgroundMark x1="72968" y1="53417" x2="76285" y2="64568"/>
                        </a14:backgroundRemoval>
                      </a14:imgEffect>
                    </a14:imgLayer>
                  </a14:imgProps>
                </a:ext>
              </a:extLst>
            </a:blip>
            <a:srcRect l="43421" t="11533" r="44737" b="65634"/>
            <a:stretch>
              <a:fillRect/>
            </a:stretch>
          </p:blipFill>
          <p:spPr>
            <a:xfrm rot="10800000">
              <a:off x="8470426" y="5561556"/>
              <a:ext cx="313410" cy="589946"/>
            </a:xfrm>
            <a:prstGeom prst="rect">
              <a:avLst/>
            </a:prstGeom>
          </p:spPr>
        </p:pic>
      </p:grpSp>
    </p:spTree>
    <p:extLst>
      <p:ext uri="{BB962C8B-B14F-4D97-AF65-F5344CB8AC3E}">
        <p14:creationId xmlns:p14="http://schemas.microsoft.com/office/powerpoint/2010/main" val="2747469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4DCDB-DFB2-AD28-59D5-FD8C8179724A}"/>
            </a:ext>
          </a:extLst>
        </p:cNvPr>
        <p:cNvGrpSpPr/>
        <p:nvPr/>
      </p:nvGrpSpPr>
      <p:grpSpPr>
        <a:xfrm>
          <a:off x="0" y="0"/>
          <a:ext cx="0" cy="0"/>
          <a:chOff x="0" y="0"/>
          <a:chExt cx="0" cy="0"/>
        </a:xfrm>
      </p:grpSpPr>
      <p:sp>
        <p:nvSpPr>
          <p:cNvPr id="81" name="Rectangle 80">
            <a:extLst>
              <a:ext uri="{FF2B5EF4-FFF2-40B4-BE49-F238E27FC236}">
                <a16:creationId xmlns:a16="http://schemas.microsoft.com/office/drawing/2014/main" id="{6E830EB8-3712-47EC-3E59-A6B7F7FDA88C}"/>
              </a:ext>
            </a:extLst>
          </p:cNvPr>
          <p:cNvSpPr/>
          <p:nvPr/>
        </p:nvSpPr>
        <p:spPr>
          <a:xfrm>
            <a:off x="607087" y="1994369"/>
            <a:ext cx="2195402" cy="3787253"/>
          </a:xfrm>
          <a:prstGeom prst="rect">
            <a:avLst/>
          </a:prstGeom>
          <a:solidFill>
            <a:schemeClr val="tx1"/>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D6000CE1-C5DB-C970-967F-CCF7C704D4D5}"/>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EB29B4BF-A7F6-124A-4C93-4690D71D8DA6}"/>
              </a:ext>
            </a:extLst>
          </p:cNvPr>
          <p:cNvSpPr>
            <a:spLocks noGrp="1"/>
          </p:cNvSpPr>
          <p:nvPr>
            <p:ph type="title"/>
          </p:nvPr>
        </p:nvSpPr>
        <p:spPr/>
        <p:txBody>
          <a:bodyPr/>
          <a:lstStyle/>
          <a:p>
            <a:r>
              <a:rPr lang="en-US"/>
              <a:t>Numerical Analysis – From Physical Problem to Final Product</a:t>
            </a:r>
          </a:p>
        </p:txBody>
      </p:sp>
      <p:cxnSp>
        <p:nvCxnSpPr>
          <p:cNvPr id="5" name="Straight Connector 4">
            <a:extLst>
              <a:ext uri="{FF2B5EF4-FFF2-40B4-BE49-F238E27FC236}">
                <a16:creationId xmlns:a16="http://schemas.microsoft.com/office/drawing/2014/main" id="{21C40AA1-9083-761F-3D90-A3EABBFFCE28}"/>
              </a:ext>
            </a:extLst>
          </p:cNvPr>
          <p:cNvCxnSpPr>
            <a:cxnSpLocks/>
            <a:stCxn id="8" idx="4"/>
          </p:cNvCxnSpPr>
          <p:nvPr/>
        </p:nvCxnSpPr>
        <p:spPr>
          <a:xfrm>
            <a:off x="1830931" y="1431796"/>
            <a:ext cx="0" cy="427886"/>
          </a:xfrm>
          <a:prstGeom prst="line">
            <a:avLst/>
          </a:prstGeom>
          <a:noFill/>
          <a:ln w="57150" cap="flat" cmpd="sng" algn="ctr">
            <a:solidFill>
              <a:srgbClr val="D9D8D6"/>
            </a:solidFill>
            <a:prstDash val="solid"/>
            <a:miter lim="800000"/>
          </a:ln>
          <a:effectLst/>
        </p:spPr>
      </p:cxnSp>
      <p:sp>
        <p:nvSpPr>
          <p:cNvPr id="6" name="Rectangle: Rounded Corners 5">
            <a:extLst>
              <a:ext uri="{FF2B5EF4-FFF2-40B4-BE49-F238E27FC236}">
                <a16:creationId xmlns:a16="http://schemas.microsoft.com/office/drawing/2014/main" id="{BDCB6D76-2574-74E9-7FB9-BB2BD06F012C}"/>
              </a:ext>
            </a:extLst>
          </p:cNvPr>
          <p:cNvSpPr/>
          <p:nvPr/>
        </p:nvSpPr>
        <p:spPr>
          <a:xfrm>
            <a:off x="3418317" y="1933819"/>
            <a:ext cx="3873640" cy="3848277"/>
          </a:xfrm>
          <a:prstGeom prst="roundRect">
            <a:avLst/>
          </a:prstGeom>
          <a:solidFill>
            <a:schemeClr val="accent1"/>
          </a:solidFill>
          <a:ln w="1905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7" name="Arrow: Right 6">
            <a:extLst>
              <a:ext uri="{FF2B5EF4-FFF2-40B4-BE49-F238E27FC236}">
                <a16:creationId xmlns:a16="http://schemas.microsoft.com/office/drawing/2014/main" id="{56F43645-0D77-9453-6EF6-D92DF4BA5DA8}"/>
              </a:ext>
            </a:extLst>
          </p:cNvPr>
          <p:cNvSpPr/>
          <p:nvPr/>
        </p:nvSpPr>
        <p:spPr>
          <a:xfrm>
            <a:off x="609601" y="980728"/>
            <a:ext cx="10972798"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 name="Parallelogram 7">
            <a:extLst>
              <a:ext uri="{FF2B5EF4-FFF2-40B4-BE49-F238E27FC236}">
                <a16:creationId xmlns:a16="http://schemas.microsoft.com/office/drawing/2014/main" id="{DD678414-7E14-DC8F-27A3-93F787ADE5A2}"/>
              </a:ext>
            </a:extLst>
          </p:cNvPr>
          <p:cNvSpPr/>
          <p:nvPr/>
        </p:nvSpPr>
        <p:spPr>
          <a:xfrm>
            <a:off x="615292" y="1014291"/>
            <a:ext cx="2431277"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Problem</a:t>
            </a:r>
          </a:p>
        </p:txBody>
      </p:sp>
      <p:sp>
        <p:nvSpPr>
          <p:cNvPr id="9" name="Parallelogram 8">
            <a:extLst>
              <a:ext uri="{FF2B5EF4-FFF2-40B4-BE49-F238E27FC236}">
                <a16:creationId xmlns:a16="http://schemas.microsoft.com/office/drawing/2014/main" id="{1EF7BD47-7E60-B7B7-63F5-E74D6D78B3A0}"/>
              </a:ext>
            </a:extLst>
          </p:cNvPr>
          <p:cNvSpPr/>
          <p:nvPr/>
        </p:nvSpPr>
        <p:spPr>
          <a:xfrm>
            <a:off x="3418316" y="1012424"/>
            <a:ext cx="2431277" cy="417505"/>
          </a:xfrm>
          <a:prstGeom prst="parallelogram">
            <a:avLst>
              <a:gd name="adj" fmla="val 59146"/>
            </a:avLst>
          </a:prstGeom>
          <a:gradFill flip="none" rotWithShape="1">
            <a:gsLst>
              <a:gs pos="0">
                <a:srgbClr val="444446">
                  <a:lumMod val="60000"/>
                  <a:lumOff val="40000"/>
                </a:srgbClr>
              </a:gs>
              <a:gs pos="26000">
                <a:srgbClr val="D9D8D6"/>
              </a:gs>
              <a:gs pos="51000">
                <a:srgbClr val="D29100">
                  <a:lumMod val="40000"/>
                  <a:lumOff val="60000"/>
                </a:srgbClr>
              </a:gs>
              <a:gs pos="74000">
                <a:srgbClr val="D29100">
                  <a:lumMod val="60000"/>
                  <a:lumOff val="40000"/>
                </a:srgbClr>
              </a:gs>
              <a:gs pos="100000">
                <a:srgbClr val="F9DD42"/>
              </a:gs>
            </a:gsLst>
            <a:lin ang="10800000" scaled="1"/>
            <a:tileRect/>
          </a:gra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Numerical Model</a:t>
            </a:r>
          </a:p>
        </p:txBody>
      </p:sp>
      <p:sp>
        <p:nvSpPr>
          <p:cNvPr id="10" name="Parallelogram 9">
            <a:extLst>
              <a:ext uri="{FF2B5EF4-FFF2-40B4-BE49-F238E27FC236}">
                <a16:creationId xmlns:a16="http://schemas.microsoft.com/office/drawing/2014/main" id="{9CD6C528-2896-9626-A31A-4AC3DD6032A3}"/>
              </a:ext>
            </a:extLst>
          </p:cNvPr>
          <p:cNvSpPr/>
          <p:nvPr/>
        </p:nvSpPr>
        <p:spPr>
          <a:xfrm>
            <a:off x="6221340" y="1012424"/>
            <a:ext cx="2733226"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Prototype</a:t>
            </a:r>
          </a:p>
        </p:txBody>
      </p:sp>
      <p:sp>
        <p:nvSpPr>
          <p:cNvPr id="11" name="Parallelogram 10">
            <a:extLst>
              <a:ext uri="{FF2B5EF4-FFF2-40B4-BE49-F238E27FC236}">
                <a16:creationId xmlns:a16="http://schemas.microsoft.com/office/drawing/2014/main" id="{2D4B839B-46EF-2E06-BA2B-25E137D8C918}"/>
              </a:ext>
            </a:extLst>
          </p:cNvPr>
          <p:cNvSpPr/>
          <p:nvPr/>
        </p:nvSpPr>
        <p:spPr>
          <a:xfrm>
            <a:off x="9326313" y="1012424"/>
            <a:ext cx="1941324"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Final Product</a:t>
            </a:r>
          </a:p>
        </p:txBody>
      </p:sp>
      <p:sp>
        <p:nvSpPr>
          <p:cNvPr id="21" name="TextBox 20">
            <a:extLst>
              <a:ext uri="{FF2B5EF4-FFF2-40B4-BE49-F238E27FC236}">
                <a16:creationId xmlns:a16="http://schemas.microsoft.com/office/drawing/2014/main" id="{3ED091A1-94E6-3B66-D55B-BCDE94A355F8}"/>
              </a:ext>
            </a:extLst>
          </p:cNvPr>
          <p:cNvSpPr txBox="1"/>
          <p:nvPr/>
        </p:nvSpPr>
        <p:spPr>
          <a:xfrm>
            <a:off x="4335081" y="2530614"/>
            <a:ext cx="192174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000000"/>
                </a:solidFill>
                <a:effectLst/>
                <a:uLnTx/>
                <a:uFillTx/>
              </a:rPr>
              <a:t>Physical </a:t>
            </a:r>
            <a:r>
              <a:rPr kumimoji="0" lang="en-DE" sz="1800" b="1" i="0" u="none" strike="noStrike" kern="0" cap="none" spc="0" normalizeH="0" baseline="0" noProof="0">
                <a:ln>
                  <a:noFill/>
                </a:ln>
                <a:solidFill>
                  <a:srgbClr val="000000"/>
                </a:solidFill>
                <a:effectLst/>
                <a:uLnTx/>
                <a:uFillTx/>
              </a:rPr>
              <a:t>P</a:t>
            </a:r>
            <a:r>
              <a:rPr kumimoji="0" lang="en-US" sz="1800" b="1" i="0" u="none" strike="noStrike" kern="0" cap="none" spc="0" normalizeH="0" baseline="0" noProof="0">
                <a:ln>
                  <a:noFill/>
                </a:ln>
                <a:solidFill>
                  <a:srgbClr val="000000"/>
                </a:solidFill>
                <a:effectLst/>
                <a:uLnTx/>
                <a:uFillTx/>
              </a:rPr>
              <a:t>rinciples</a:t>
            </a:r>
          </a:p>
        </p:txBody>
      </p:sp>
      <p:cxnSp>
        <p:nvCxnSpPr>
          <p:cNvPr id="22" name="Straight Connector 21">
            <a:extLst>
              <a:ext uri="{FF2B5EF4-FFF2-40B4-BE49-F238E27FC236}">
                <a16:creationId xmlns:a16="http://schemas.microsoft.com/office/drawing/2014/main" id="{6BA79379-A07B-B486-8BAC-9FF694E6B041}"/>
              </a:ext>
            </a:extLst>
          </p:cNvPr>
          <p:cNvCxnSpPr>
            <a:cxnSpLocks/>
          </p:cNvCxnSpPr>
          <p:nvPr/>
        </p:nvCxnSpPr>
        <p:spPr>
          <a:xfrm flipH="1">
            <a:off x="3642055" y="2946591"/>
            <a:ext cx="3307799" cy="0"/>
          </a:xfrm>
          <a:prstGeom prst="line">
            <a:avLst/>
          </a:prstGeom>
          <a:noFill/>
          <a:ln w="28575" cap="flat" cmpd="sng" algn="ctr">
            <a:solidFill>
              <a:srgbClr val="000000"/>
            </a:solidFill>
            <a:prstDash val="solid"/>
            <a:miter lim="800000"/>
          </a:ln>
          <a:effectLst/>
        </p:spPr>
      </p:cxnSp>
      <p:sp>
        <p:nvSpPr>
          <p:cNvPr id="25" name="Oval 24">
            <a:extLst>
              <a:ext uri="{FF2B5EF4-FFF2-40B4-BE49-F238E27FC236}">
                <a16:creationId xmlns:a16="http://schemas.microsoft.com/office/drawing/2014/main" id="{C4594612-297D-A942-357B-03050393DF00}"/>
              </a:ext>
            </a:extLst>
          </p:cNvPr>
          <p:cNvSpPr>
            <a:spLocks noChangeAspect="1"/>
          </p:cNvSpPr>
          <p:nvPr/>
        </p:nvSpPr>
        <p:spPr>
          <a:xfrm>
            <a:off x="3372879" y="3752878"/>
            <a:ext cx="108000" cy="108000"/>
          </a:xfrm>
          <a:prstGeom prst="ellipse">
            <a:avLst/>
          </a:prstGeom>
          <a:solidFill>
            <a:srgbClr val="D9D8D6"/>
          </a:solidFill>
          <a:ln w="12700" cap="flat" cmpd="sng" algn="ctr">
            <a:solidFill>
              <a:srgbClr val="D9D8D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0" name="Rectangle: Rounded Corners 29">
            <a:extLst>
              <a:ext uri="{FF2B5EF4-FFF2-40B4-BE49-F238E27FC236}">
                <a16:creationId xmlns:a16="http://schemas.microsoft.com/office/drawing/2014/main" id="{96BCDAF3-DA5C-197E-370C-00EF968DE24F}"/>
              </a:ext>
            </a:extLst>
          </p:cNvPr>
          <p:cNvSpPr/>
          <p:nvPr/>
        </p:nvSpPr>
        <p:spPr>
          <a:xfrm>
            <a:off x="7747005" y="1933348"/>
            <a:ext cx="3835393" cy="3848276"/>
          </a:xfrm>
          <a:prstGeom prst="roundRect">
            <a:avLst>
              <a:gd name="adj" fmla="val 15182"/>
            </a:avLst>
          </a:prstGeom>
          <a:solidFill>
            <a:schemeClr val="bg1">
              <a:lumMod val="75000"/>
            </a:schemeClr>
          </a:solidFill>
          <a:ln w="1905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1" name="Oval 30">
            <a:extLst>
              <a:ext uri="{FF2B5EF4-FFF2-40B4-BE49-F238E27FC236}">
                <a16:creationId xmlns:a16="http://schemas.microsoft.com/office/drawing/2014/main" id="{8735C753-6ED7-3005-87D8-4ED7D285BF45}"/>
              </a:ext>
            </a:extLst>
          </p:cNvPr>
          <p:cNvSpPr>
            <a:spLocks noChangeAspect="1"/>
          </p:cNvSpPr>
          <p:nvPr/>
        </p:nvSpPr>
        <p:spPr>
          <a:xfrm>
            <a:off x="4565015" y="1365210"/>
            <a:ext cx="108000" cy="108000"/>
          </a:xfrm>
          <a:prstGeom prst="ellipse">
            <a:avLst/>
          </a:prstGeom>
          <a:solidFill>
            <a:srgbClr val="FFB71B"/>
          </a:solidFill>
          <a:ln w="12700" cap="flat" cmpd="sng" algn="ctr">
            <a:solidFill>
              <a:srgbClr val="FFB71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C61ED82F-98AC-0B0F-F22A-F82210801A11}"/>
              </a:ext>
            </a:extLst>
          </p:cNvPr>
          <p:cNvSpPr>
            <a:spLocks noChangeAspect="1"/>
          </p:cNvSpPr>
          <p:nvPr/>
        </p:nvSpPr>
        <p:spPr>
          <a:xfrm>
            <a:off x="10353673" y="1879348"/>
            <a:ext cx="108000" cy="108000"/>
          </a:xfrm>
          <a:prstGeom prst="ellipse">
            <a:avLst/>
          </a:prstGeom>
          <a:solidFill>
            <a:srgbClr val="FFB71B"/>
          </a:solidFill>
          <a:ln w="12700" cap="flat" cmpd="sng" algn="ctr">
            <a:solidFill>
              <a:srgbClr val="FFB71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33" name="Connector: Elbow 32">
            <a:extLst>
              <a:ext uri="{FF2B5EF4-FFF2-40B4-BE49-F238E27FC236}">
                <a16:creationId xmlns:a16="http://schemas.microsoft.com/office/drawing/2014/main" id="{F453A421-63FC-D3D7-5F07-76BF1F32643E}"/>
              </a:ext>
            </a:extLst>
          </p:cNvPr>
          <p:cNvCxnSpPr>
            <a:cxnSpLocks/>
            <a:stCxn id="31" idx="4"/>
            <a:endCxn id="32" idx="0"/>
          </p:cNvCxnSpPr>
          <p:nvPr/>
        </p:nvCxnSpPr>
        <p:spPr>
          <a:xfrm rot="16200000" flipH="1">
            <a:off x="7310275" y="-1218050"/>
            <a:ext cx="406138" cy="5788658"/>
          </a:xfrm>
          <a:prstGeom prst="bentConnector3">
            <a:avLst/>
          </a:prstGeom>
          <a:noFill/>
          <a:ln w="15875" cap="flat" cmpd="sng" algn="ctr">
            <a:solidFill>
              <a:srgbClr val="FFB71B"/>
            </a:solidFill>
            <a:prstDash val="solid"/>
            <a:miter lim="800000"/>
          </a:ln>
          <a:effectLst/>
        </p:spPr>
      </p:cxnSp>
      <mc:AlternateContent xmlns:mc="http://schemas.openxmlformats.org/markup-compatibility/2006">
        <mc:Choice xmlns:a14="http://schemas.microsoft.com/office/drawing/2010/main" Requires="a14">
          <p:sp>
            <p:nvSpPr>
              <p:cNvPr id="35" name="TextBox 34">
                <a:extLst>
                  <a:ext uri="{FF2B5EF4-FFF2-40B4-BE49-F238E27FC236}">
                    <a16:creationId xmlns:a16="http://schemas.microsoft.com/office/drawing/2014/main" id="{7C705614-57FA-FD07-BDA9-5A522C9B0CE5}"/>
                  </a:ext>
                </a:extLst>
              </p:cNvPr>
              <p:cNvSpPr txBox="1"/>
              <p:nvPr/>
            </p:nvSpPr>
            <p:spPr>
              <a:xfrm>
                <a:off x="9874354" y="3042969"/>
                <a:ext cx="1674657"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rPr>
                          </m:ctrlPr>
                        </m:dPr>
                        <m:e>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𝐮</m:t>
                          </m:r>
                        </m:e>
                      </m:d>
                      <m:r>
                        <a:rPr kumimoji="0" lang="en-US" sz="1800" b="0" i="0" u="none" strike="noStrike" kern="0" cap="none" spc="0" normalizeH="0" baseline="0" noProof="0">
                          <a:ln>
                            <a:noFill/>
                          </a:ln>
                          <a:solidFill>
                            <a:srgbClr val="000000"/>
                          </a:solidFill>
                          <a:effectLst/>
                          <a:uLnTx/>
                          <a:uFillTx/>
                          <a:latin typeface="Cambria Math" panose="02040503050406030204" pitchFamily="18" charset="0"/>
                        </a:rPr>
                        <m:t>=</m:t>
                      </m:r>
                      <m:d>
                        <m:dPr>
                          <m:begChr m:val="["/>
                          <m:endChr m:val=""/>
                          <m:ctrlPr>
                            <a:rPr kumimoji="0" lang="en-US" sz="1800" b="0" i="1" u="none" strike="noStrike" kern="0" cap="none" spc="0" normalizeH="0" baseline="0" noProof="0">
                              <a:ln>
                                <a:noFill/>
                              </a:ln>
                              <a:solidFill>
                                <a:srgbClr val="000000"/>
                              </a:solidFill>
                              <a:effectLst/>
                              <a:uLnTx/>
                              <a:uFillTx/>
                              <a:latin typeface="Cambria Math" panose="02040503050406030204" pitchFamily="18" charset="0"/>
                            </a:rPr>
                          </m:ctrlPr>
                        </m:dPr>
                        <m:e>
                          <m:sSup>
                            <m:sSupPr>
                              <m:ctrlPr>
                                <a:rPr kumimoji="0" lang="en-US" sz="1800" b="1" i="1" u="none" strike="noStrike" kern="0" cap="none" spc="0" normalizeH="0" baseline="0" noProof="0">
                                  <a:ln>
                                    <a:noFill/>
                                  </a:ln>
                                  <a:solidFill>
                                    <a:srgbClr val="836967"/>
                                  </a:solidFill>
                                  <a:effectLst/>
                                  <a:uLnTx/>
                                  <a:uFillTx/>
                                  <a:latin typeface="Cambria Math" panose="02040503050406030204" pitchFamily="18" charset="0"/>
                                </a:rPr>
                              </m:ctrlPr>
                            </m:sSupPr>
                            <m:e>
                              <m:d>
                                <m:dPr>
                                  <m:begChr m:val=""/>
                                  <m:endChr m:val="]"/>
                                  <m:ctrlPr>
                                    <a:rPr kumimoji="0" lang="en-US" sz="1800" b="1" i="1" u="none" strike="noStrike" kern="0" cap="none" spc="0" normalizeH="0" baseline="0" noProof="0">
                                      <a:ln>
                                        <a:noFill/>
                                      </a:ln>
                                      <a:solidFill>
                                        <a:srgbClr val="000000"/>
                                      </a:solidFill>
                                      <a:effectLst/>
                                      <a:uLnTx/>
                                      <a:uFillTx/>
                                      <a:latin typeface="Cambria Math" panose="02040503050406030204" pitchFamily="18" charset="0"/>
                                    </a:rPr>
                                  </m:ctrlPr>
                                </m:dPr>
                                <m:e>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𝐊</m:t>
                                  </m:r>
                                </m:e>
                              </m:d>
                            </m:e>
                            <m:sup>
                              <m:r>
                                <a:rPr kumimoji="0" lang="en-US" sz="1800" b="0" i="0" u="none" strike="noStrike" kern="0" cap="none" spc="0" normalizeH="0" baseline="0" noProof="0">
                                  <a:ln>
                                    <a:noFill/>
                                  </a:ln>
                                  <a:solidFill>
                                    <a:srgbClr val="000000"/>
                                  </a:solidFill>
                                  <a:effectLst/>
                                  <a:uLnTx/>
                                  <a:uFillTx/>
                                  <a:latin typeface="Cambria Math" panose="02040503050406030204" pitchFamily="18" charset="0"/>
                                </a:rPr>
                                <m:t>−</m:t>
                              </m:r>
                              <m:r>
                                <a:rPr kumimoji="0" lang="en-US" sz="1800" b="0" i="0" u="none" strike="noStrike" kern="0" cap="none" spc="0" normalizeH="0" baseline="0" noProof="0">
                                  <a:ln>
                                    <a:noFill/>
                                  </a:ln>
                                  <a:solidFill>
                                    <a:srgbClr val="000000"/>
                                  </a:solidFill>
                                  <a:effectLst/>
                                  <a:uLnTx/>
                                  <a:uFillTx/>
                                  <a:latin typeface="Cambria Math" panose="02040503050406030204" pitchFamily="18" charset="0"/>
                                </a:rPr>
                                <m:t>1</m:t>
                              </m:r>
                            </m:sup>
                          </m:sSup>
                          <m:d>
                            <m:dPr>
                              <m:begChr m:val="{"/>
                              <m:endChr m:val="}"/>
                              <m:ctrlPr>
                                <a:rPr kumimoji="0" lang="en-US" sz="1800" b="1" i="1" u="none" strike="noStrike" kern="0" cap="none" spc="0" normalizeH="0" baseline="0" noProof="0">
                                  <a:ln>
                                    <a:noFill/>
                                  </a:ln>
                                  <a:solidFill>
                                    <a:srgbClr val="000000"/>
                                  </a:solidFill>
                                  <a:effectLst/>
                                  <a:uLnTx/>
                                  <a:uFillTx/>
                                  <a:latin typeface="Cambria Math" panose="02040503050406030204" pitchFamily="18" charset="0"/>
                                </a:rPr>
                              </m:ctrlPr>
                            </m:dPr>
                            <m:e>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𝐅</m:t>
                              </m:r>
                            </m:e>
                          </m:d>
                        </m:e>
                      </m:d>
                    </m:oMath>
                  </m:oMathPara>
                </a14:m>
                <a:endParaRPr kumimoji="0" lang="en-US" sz="1800" b="0" i="0" u="none" strike="noStrike" kern="0" cap="none" spc="0" normalizeH="0" baseline="0" noProof="0">
                  <a:ln>
                    <a:noFill/>
                  </a:ln>
                  <a:solidFill>
                    <a:srgbClr val="000000"/>
                  </a:solidFill>
                  <a:effectLst/>
                  <a:uLnTx/>
                  <a:uFillTx/>
                </a:endParaRPr>
              </a:p>
            </p:txBody>
          </p:sp>
        </mc:Choice>
        <mc:Fallback>
          <p:sp>
            <p:nvSpPr>
              <p:cNvPr id="35" name="TextBox 34">
                <a:extLst>
                  <a:ext uri="{FF2B5EF4-FFF2-40B4-BE49-F238E27FC236}">
                    <a16:creationId xmlns:a16="http://schemas.microsoft.com/office/drawing/2014/main" id="{7C705614-57FA-FD07-BDA9-5A522C9B0CE5}"/>
                  </a:ext>
                </a:extLst>
              </p:cNvPr>
              <p:cNvSpPr txBox="1">
                <a:spLocks noRot="1" noChangeAspect="1" noMove="1" noResize="1" noEditPoints="1" noAdjustHandles="1" noChangeArrowheads="1" noChangeShapeType="1" noTextEdit="1"/>
              </p:cNvSpPr>
              <p:nvPr/>
            </p:nvSpPr>
            <p:spPr>
              <a:xfrm>
                <a:off x="9874354" y="3042969"/>
                <a:ext cx="1674657" cy="369332"/>
              </a:xfrm>
              <a:prstGeom prst="rect">
                <a:avLst/>
              </a:prstGeom>
              <a:blipFill>
                <a:blip r:embed="rId3"/>
                <a:stretch>
                  <a:fillRect t="-168852" b="-26065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6" name="TextBox 35">
                <a:extLst>
                  <a:ext uri="{FF2B5EF4-FFF2-40B4-BE49-F238E27FC236}">
                    <a16:creationId xmlns:a16="http://schemas.microsoft.com/office/drawing/2014/main" id="{C6F7DA22-E243-5D00-A9E8-9A66770699AE}"/>
                  </a:ext>
                </a:extLst>
              </p:cNvPr>
              <p:cNvSpPr txBox="1"/>
              <p:nvPr/>
            </p:nvSpPr>
            <p:spPr>
              <a:xfrm>
                <a:off x="9463344" y="3042969"/>
                <a:ext cx="504468"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rPr>
                        <m:t>⇒</m:t>
                      </m:r>
                    </m:oMath>
                  </m:oMathPara>
                </a14:m>
                <a:endParaRPr kumimoji="0" lang="en-US" sz="1800" b="0" i="0" u="none" strike="noStrike" kern="0" cap="none" spc="0" normalizeH="0" baseline="0" noProof="0">
                  <a:ln>
                    <a:noFill/>
                  </a:ln>
                  <a:solidFill>
                    <a:srgbClr val="000000"/>
                  </a:solidFill>
                  <a:effectLst/>
                  <a:uLnTx/>
                  <a:uFillTx/>
                </a:endParaRPr>
              </a:p>
            </p:txBody>
          </p:sp>
        </mc:Choice>
        <mc:Fallback>
          <p:sp>
            <p:nvSpPr>
              <p:cNvPr id="36" name="TextBox 35">
                <a:extLst>
                  <a:ext uri="{FF2B5EF4-FFF2-40B4-BE49-F238E27FC236}">
                    <a16:creationId xmlns:a16="http://schemas.microsoft.com/office/drawing/2014/main" id="{C6F7DA22-E243-5D00-A9E8-9A66770699AE}"/>
                  </a:ext>
                </a:extLst>
              </p:cNvPr>
              <p:cNvSpPr txBox="1">
                <a:spLocks noRot="1" noChangeAspect="1" noMove="1" noResize="1" noEditPoints="1" noAdjustHandles="1" noChangeArrowheads="1" noChangeShapeType="1" noTextEdit="1"/>
              </p:cNvSpPr>
              <p:nvPr/>
            </p:nvSpPr>
            <p:spPr>
              <a:xfrm>
                <a:off x="9463344" y="3042969"/>
                <a:ext cx="504468" cy="369332"/>
              </a:xfrm>
              <a:prstGeom prst="rect">
                <a:avLst/>
              </a:prstGeom>
              <a:blipFill>
                <a:blip r:embed="rId4"/>
                <a:stretch>
                  <a:fillRect/>
                </a:stretch>
              </a:blipFill>
            </p:spPr>
            <p:txBody>
              <a:bodyPr/>
              <a:lstStyle/>
              <a:p>
                <a:r>
                  <a:rPr lang="en-US">
                    <a:noFill/>
                  </a:rPr>
                  <a:t> </a:t>
                </a:r>
              </a:p>
            </p:txBody>
          </p:sp>
        </mc:Fallback>
      </mc:AlternateContent>
      <p:cxnSp>
        <p:nvCxnSpPr>
          <p:cNvPr id="37" name="Straight Connector 36">
            <a:extLst>
              <a:ext uri="{FF2B5EF4-FFF2-40B4-BE49-F238E27FC236}">
                <a16:creationId xmlns:a16="http://schemas.microsoft.com/office/drawing/2014/main" id="{47A06C6F-7AAE-E5BC-3F47-ACF7682C4820}"/>
              </a:ext>
            </a:extLst>
          </p:cNvPr>
          <p:cNvCxnSpPr>
            <a:cxnSpLocks/>
          </p:cNvCxnSpPr>
          <p:nvPr/>
        </p:nvCxnSpPr>
        <p:spPr>
          <a:xfrm>
            <a:off x="7963299" y="2562385"/>
            <a:ext cx="3492205" cy="0"/>
          </a:xfrm>
          <a:prstGeom prst="line">
            <a:avLst/>
          </a:prstGeom>
          <a:noFill/>
          <a:ln w="28575" cap="flat" cmpd="sng" algn="ctr">
            <a:solidFill>
              <a:srgbClr val="000000"/>
            </a:solidFill>
            <a:prstDash val="solid"/>
            <a:miter lim="800000"/>
          </a:ln>
          <a:effectLst/>
        </p:spPr>
      </p:cxnSp>
      <p:sp>
        <p:nvSpPr>
          <p:cNvPr id="38" name="TextBox 37">
            <a:extLst>
              <a:ext uri="{FF2B5EF4-FFF2-40B4-BE49-F238E27FC236}">
                <a16:creationId xmlns:a16="http://schemas.microsoft.com/office/drawing/2014/main" id="{D384C919-B40B-0260-6C5B-E6441D44EC90}"/>
              </a:ext>
            </a:extLst>
          </p:cNvPr>
          <p:cNvSpPr txBox="1"/>
          <p:nvPr/>
        </p:nvSpPr>
        <p:spPr>
          <a:xfrm>
            <a:off x="8550367" y="1977610"/>
            <a:ext cx="2228667"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0000"/>
                </a:solidFill>
                <a:effectLst/>
                <a:uLnTx/>
                <a:uFillTx/>
              </a:rPr>
              <a:t>System of </a:t>
            </a:r>
            <a:r>
              <a:rPr kumimoji="0" lang="en-DE" sz="1600" b="1" i="0" u="none" strike="noStrike" kern="0" cap="none" spc="0" normalizeH="0" baseline="0" noProof="0">
                <a:ln>
                  <a:noFill/>
                </a:ln>
                <a:solidFill>
                  <a:srgbClr val="000000"/>
                </a:solidFill>
                <a:effectLst/>
                <a:uLnTx/>
                <a:uFillTx/>
              </a:rPr>
              <a:t>A</a:t>
            </a:r>
            <a:r>
              <a:rPr kumimoji="0" lang="en-US" sz="1600" b="1" i="0" u="none" strike="noStrike" kern="0" cap="none" spc="0" normalizeH="0" baseline="0" noProof="0">
                <a:ln>
                  <a:noFill/>
                </a:ln>
                <a:solidFill>
                  <a:srgbClr val="000000"/>
                </a:solidFill>
                <a:effectLst/>
                <a:uLnTx/>
                <a:uFillTx/>
              </a:rPr>
              <a:t>lgebraic </a:t>
            </a:r>
            <a:r>
              <a:rPr kumimoji="0" lang="en-DE" sz="1600" b="1" i="0" u="none" strike="noStrike" kern="0" cap="none" spc="0" normalizeH="0" baseline="0" noProof="0">
                <a:ln>
                  <a:noFill/>
                </a:ln>
                <a:solidFill>
                  <a:srgbClr val="000000"/>
                </a:solidFill>
                <a:effectLst/>
                <a:uLnTx/>
                <a:uFillTx/>
              </a:rPr>
              <a:t>E</a:t>
            </a:r>
            <a:r>
              <a:rPr kumimoji="0" lang="en-US" sz="1600" b="1" i="0" u="none" strike="noStrike" kern="0" cap="none" spc="0" normalizeH="0" baseline="0" noProof="0">
                <a:ln>
                  <a:noFill/>
                </a:ln>
                <a:solidFill>
                  <a:srgbClr val="000000"/>
                </a:solidFill>
                <a:effectLst/>
                <a:uLnTx/>
                <a:uFillTx/>
              </a:rPr>
              <a:t>quations</a:t>
            </a:r>
          </a:p>
        </p:txBody>
      </p:sp>
      <p:sp>
        <p:nvSpPr>
          <p:cNvPr id="39" name="Rectangle: Rounded Corners 38">
            <a:extLst>
              <a:ext uri="{FF2B5EF4-FFF2-40B4-BE49-F238E27FC236}">
                <a16:creationId xmlns:a16="http://schemas.microsoft.com/office/drawing/2014/main" id="{DA8C1053-4D47-0E4E-3236-9DA9902B43EA}"/>
              </a:ext>
            </a:extLst>
          </p:cNvPr>
          <p:cNvSpPr/>
          <p:nvPr/>
        </p:nvSpPr>
        <p:spPr>
          <a:xfrm>
            <a:off x="4131543" y="3144224"/>
            <a:ext cx="222766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Governing equations</a:t>
            </a:r>
          </a:p>
        </p:txBody>
      </p:sp>
      <p:sp>
        <p:nvSpPr>
          <p:cNvPr id="40" name="Rectangle: Rounded Corners 39">
            <a:extLst>
              <a:ext uri="{FF2B5EF4-FFF2-40B4-BE49-F238E27FC236}">
                <a16:creationId xmlns:a16="http://schemas.microsoft.com/office/drawing/2014/main" id="{BABC82F3-CA7D-5573-B012-C3D23E11FF7E}"/>
              </a:ext>
            </a:extLst>
          </p:cNvPr>
          <p:cNvSpPr/>
          <p:nvPr/>
        </p:nvSpPr>
        <p:spPr>
          <a:xfrm>
            <a:off x="4140233" y="3572078"/>
            <a:ext cx="222766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Boundary conditions</a:t>
            </a:r>
          </a:p>
        </p:txBody>
      </p:sp>
      <p:sp>
        <p:nvSpPr>
          <p:cNvPr id="65" name="Oval 64">
            <a:extLst>
              <a:ext uri="{FF2B5EF4-FFF2-40B4-BE49-F238E27FC236}">
                <a16:creationId xmlns:a16="http://schemas.microsoft.com/office/drawing/2014/main" id="{430CAC69-11F8-CE16-AD4D-5EBB791F2600}"/>
              </a:ext>
            </a:extLst>
          </p:cNvPr>
          <p:cNvSpPr>
            <a:spLocks noChangeAspect="1"/>
          </p:cNvSpPr>
          <p:nvPr/>
        </p:nvSpPr>
        <p:spPr>
          <a:xfrm>
            <a:off x="7710787" y="3806878"/>
            <a:ext cx="108000" cy="108000"/>
          </a:xfrm>
          <a:prstGeom prst="ellipse">
            <a:avLst/>
          </a:prstGeom>
          <a:solidFill>
            <a:srgbClr val="D9D8D6"/>
          </a:solidFill>
          <a:ln w="12700" cap="flat" cmpd="sng" algn="ctr">
            <a:solidFill>
              <a:srgbClr val="D9D8D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66" name="Straight Arrow Connector 65">
            <a:extLst>
              <a:ext uri="{FF2B5EF4-FFF2-40B4-BE49-F238E27FC236}">
                <a16:creationId xmlns:a16="http://schemas.microsoft.com/office/drawing/2014/main" id="{1A7AA72A-C489-221F-138F-FA4B5C429870}"/>
              </a:ext>
            </a:extLst>
          </p:cNvPr>
          <p:cNvCxnSpPr>
            <a:cxnSpLocks/>
            <a:stCxn id="112" idx="6"/>
            <a:endCxn id="65" idx="2"/>
          </p:cNvCxnSpPr>
          <p:nvPr/>
        </p:nvCxnSpPr>
        <p:spPr>
          <a:xfrm>
            <a:off x="7334827" y="3857486"/>
            <a:ext cx="375960" cy="3392"/>
          </a:xfrm>
          <a:prstGeom prst="straightConnector1">
            <a:avLst/>
          </a:prstGeom>
          <a:noFill/>
          <a:ln w="57150" cap="flat" cmpd="sng" algn="ctr">
            <a:solidFill>
              <a:srgbClr val="D9D8D6"/>
            </a:solidFill>
            <a:prstDash val="solid"/>
            <a:miter lim="800000"/>
            <a:tailEnd type="triangle"/>
          </a:ln>
          <a:effectLst/>
        </p:spPr>
      </p:cxnSp>
      <p:sp>
        <p:nvSpPr>
          <p:cNvPr id="67" name="Rectangle: Rounded Corners 66">
            <a:extLst>
              <a:ext uri="{FF2B5EF4-FFF2-40B4-BE49-F238E27FC236}">
                <a16:creationId xmlns:a16="http://schemas.microsoft.com/office/drawing/2014/main" id="{920A53D9-B6FF-1DF5-D8AC-6977C76CC265}"/>
              </a:ext>
            </a:extLst>
          </p:cNvPr>
          <p:cNvSpPr/>
          <p:nvPr/>
        </p:nvSpPr>
        <p:spPr>
          <a:xfrm>
            <a:off x="8638313" y="2663135"/>
            <a:ext cx="2140721"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FEA approximate</a:t>
            </a:r>
          </a:p>
        </p:txBody>
      </p:sp>
      <p:grpSp>
        <p:nvGrpSpPr>
          <p:cNvPr id="105" name="Group 104">
            <a:extLst>
              <a:ext uri="{FF2B5EF4-FFF2-40B4-BE49-F238E27FC236}">
                <a16:creationId xmlns:a16="http://schemas.microsoft.com/office/drawing/2014/main" id="{6DB9EDF3-1476-1BE0-9B21-596B171DCEF3}"/>
              </a:ext>
            </a:extLst>
          </p:cNvPr>
          <p:cNvGrpSpPr/>
          <p:nvPr/>
        </p:nvGrpSpPr>
        <p:grpSpPr>
          <a:xfrm>
            <a:off x="7752184" y="3044309"/>
            <a:ext cx="2272911" cy="1152831"/>
            <a:chOff x="9326313" y="3463280"/>
            <a:chExt cx="2272911" cy="1152831"/>
          </a:xfrm>
        </p:grpSpPr>
        <mc:AlternateContent xmlns:mc="http://schemas.openxmlformats.org/markup-compatibility/2006">
          <mc:Choice xmlns:a14="http://schemas.microsoft.com/office/drawing/2010/main" Requires="a14">
            <p:sp>
              <p:nvSpPr>
                <p:cNvPr id="34" name="TextBox 33">
                  <a:extLst>
                    <a:ext uri="{FF2B5EF4-FFF2-40B4-BE49-F238E27FC236}">
                      <a16:creationId xmlns:a16="http://schemas.microsoft.com/office/drawing/2014/main" id="{DDA8F452-B4DA-746D-6BFA-A7BCF779BE71}"/>
                    </a:ext>
                  </a:extLst>
                </p:cNvPr>
                <p:cNvSpPr txBox="1"/>
                <p:nvPr/>
              </p:nvSpPr>
              <p:spPr>
                <a:xfrm>
                  <a:off x="9680505" y="3463280"/>
                  <a:ext cx="1450425"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1" i="1" u="none" strike="noStrike" kern="0" cap="none" spc="0" normalizeH="0" baseline="0" noProof="0" smtClean="0">
                                <a:ln>
                                  <a:noFill/>
                                </a:ln>
                                <a:solidFill>
                                  <a:srgbClr val="000000"/>
                                </a:solidFill>
                                <a:effectLst/>
                                <a:uLnTx/>
                                <a:uFillTx/>
                                <a:latin typeface="Cambria Math" panose="02040503050406030204" pitchFamily="18" charset="0"/>
                              </a:rPr>
                            </m:ctrlPr>
                          </m:dPr>
                          <m:e>
                            <m:r>
                              <a:rPr kumimoji="0" lang="en-US" sz="1800" b="1" i="1" u="none" strike="noStrike" kern="0" cap="none" spc="0" normalizeH="0" baseline="0" noProof="0">
                                <a:ln>
                                  <a:noFill/>
                                </a:ln>
                                <a:solidFill>
                                  <a:srgbClr val="000000"/>
                                </a:solidFill>
                                <a:effectLst/>
                                <a:uLnTx/>
                                <a:uFillTx/>
                                <a:latin typeface="Cambria Math" panose="02040503050406030204" pitchFamily="18" charset="0"/>
                              </a:rPr>
                              <m:t>𝑲</m:t>
                            </m:r>
                          </m:e>
                        </m:d>
                        <m:d>
                          <m:dPr>
                            <m:begChr m:val="{"/>
                            <m:endChr m:val="}"/>
                            <m:ctrlPr>
                              <a:rPr kumimoji="0" lang="en-US" sz="1800" b="1" i="1" u="none" strike="noStrike" kern="0" cap="none" spc="0" normalizeH="0" baseline="0" noProof="0">
                                <a:ln>
                                  <a:noFill/>
                                </a:ln>
                                <a:solidFill>
                                  <a:srgbClr val="000000"/>
                                </a:solidFill>
                                <a:effectLst/>
                                <a:uLnTx/>
                                <a:uFillTx/>
                                <a:latin typeface="Cambria Math" panose="02040503050406030204" pitchFamily="18" charset="0"/>
                              </a:rPr>
                            </m:ctrlPr>
                          </m:dPr>
                          <m:e>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𝐮</m:t>
                            </m:r>
                          </m:e>
                        </m:d>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m:t>
                        </m:r>
                        <m:d>
                          <m:dPr>
                            <m:begChr m:val="{"/>
                            <m:endChr m:val="}"/>
                            <m:ctrlPr>
                              <a:rPr kumimoji="0" lang="en-US" sz="1800" b="1" i="1" u="none" strike="noStrike" kern="0" cap="none" spc="0" normalizeH="0" baseline="0" noProof="0">
                                <a:ln>
                                  <a:noFill/>
                                </a:ln>
                                <a:solidFill>
                                  <a:srgbClr val="000000"/>
                                </a:solidFill>
                                <a:effectLst/>
                                <a:uLnTx/>
                                <a:uFillTx/>
                                <a:latin typeface="Cambria Math" panose="02040503050406030204" pitchFamily="18" charset="0"/>
                              </a:rPr>
                            </m:ctrlPr>
                          </m:dPr>
                          <m:e>
                            <m:r>
                              <a:rPr kumimoji="0" lang="en-US" sz="1800" b="1" i="0" u="none" strike="noStrike" kern="0" cap="none" spc="0" normalizeH="0" baseline="0" noProof="0">
                                <a:ln>
                                  <a:noFill/>
                                </a:ln>
                                <a:solidFill>
                                  <a:srgbClr val="000000"/>
                                </a:solidFill>
                                <a:effectLst/>
                                <a:uLnTx/>
                                <a:uFillTx/>
                                <a:latin typeface="Cambria Math" panose="02040503050406030204" pitchFamily="18" charset="0"/>
                              </a:rPr>
                              <m:t>𝐅</m:t>
                            </m:r>
                          </m:e>
                        </m:d>
                      </m:oMath>
                    </m:oMathPara>
                  </a14:m>
                  <a:endParaRPr kumimoji="0" lang="en-US" sz="1800" b="1" i="0" u="none" strike="noStrike" kern="0" cap="none" spc="0" normalizeH="0" baseline="0" noProof="0">
                    <a:ln>
                      <a:noFill/>
                    </a:ln>
                    <a:solidFill>
                      <a:srgbClr val="000000"/>
                    </a:solidFill>
                    <a:effectLst/>
                    <a:uLnTx/>
                    <a:uFillTx/>
                  </a:endParaRPr>
                </a:p>
              </p:txBody>
            </p:sp>
          </mc:Choice>
          <mc:Fallback>
            <p:sp>
              <p:nvSpPr>
                <p:cNvPr id="34" name="TextBox 33">
                  <a:extLst>
                    <a:ext uri="{FF2B5EF4-FFF2-40B4-BE49-F238E27FC236}">
                      <a16:creationId xmlns:a16="http://schemas.microsoft.com/office/drawing/2014/main" id="{DDA8F452-B4DA-746D-6BFA-A7BCF779BE71}"/>
                    </a:ext>
                  </a:extLst>
                </p:cNvPr>
                <p:cNvSpPr txBox="1">
                  <a:spLocks noRot="1" noChangeAspect="1" noMove="1" noResize="1" noEditPoints="1" noAdjustHandles="1" noChangeArrowheads="1" noChangeShapeType="1" noTextEdit="1"/>
                </p:cNvSpPr>
                <p:nvPr/>
              </p:nvSpPr>
              <p:spPr>
                <a:xfrm>
                  <a:off x="9680505" y="3463280"/>
                  <a:ext cx="1450425" cy="369332"/>
                </a:xfrm>
                <a:prstGeom prst="rect">
                  <a:avLst/>
                </a:prstGeom>
                <a:blipFill>
                  <a:blip r:embed="rId5"/>
                  <a:stretch>
                    <a:fillRect/>
                  </a:stretch>
                </a:blipFill>
              </p:spPr>
              <p:txBody>
                <a:bodyPr/>
                <a:lstStyle/>
                <a:p>
                  <a:r>
                    <a:rPr lang="en-US">
                      <a:noFill/>
                    </a:rPr>
                    <a:t> </a:t>
                  </a:r>
                </a:p>
              </p:txBody>
            </p:sp>
          </mc:Fallback>
        </mc:AlternateContent>
        <p:sp>
          <p:nvSpPr>
            <p:cNvPr id="68" name="TextBox 67">
              <a:extLst>
                <a:ext uri="{FF2B5EF4-FFF2-40B4-BE49-F238E27FC236}">
                  <a16:creationId xmlns:a16="http://schemas.microsoft.com/office/drawing/2014/main" id="{B143A865-15DE-92FA-45CD-1BDA6AC97B9B}"/>
                </a:ext>
              </a:extLst>
            </p:cNvPr>
            <p:cNvSpPr txBox="1"/>
            <p:nvPr/>
          </p:nvSpPr>
          <p:spPr>
            <a:xfrm>
              <a:off x="9326313" y="3971951"/>
              <a:ext cx="78767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000000"/>
                  </a:solidFill>
                  <a:effectLst/>
                  <a:uLnTx/>
                  <a:uFillTx/>
                </a:rPr>
                <a:t>Stiffness matrix</a:t>
              </a:r>
            </a:p>
          </p:txBody>
        </p:sp>
        <p:sp>
          <p:nvSpPr>
            <p:cNvPr id="69" name="TextBox 68">
              <a:extLst>
                <a:ext uri="{FF2B5EF4-FFF2-40B4-BE49-F238E27FC236}">
                  <a16:creationId xmlns:a16="http://schemas.microsoft.com/office/drawing/2014/main" id="{92E967D1-B7EF-650B-5733-BA95E9268456}"/>
                </a:ext>
              </a:extLst>
            </p:cNvPr>
            <p:cNvSpPr txBox="1"/>
            <p:nvPr/>
          </p:nvSpPr>
          <p:spPr>
            <a:xfrm>
              <a:off x="10056364" y="3969780"/>
              <a:ext cx="785294"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000000"/>
                  </a:solidFill>
                  <a:effectLst/>
                  <a:uLnTx/>
                  <a:uFillTx/>
                </a:rPr>
                <a:t>Nodal vector (disp.)</a:t>
              </a:r>
            </a:p>
          </p:txBody>
        </p:sp>
        <p:sp>
          <p:nvSpPr>
            <p:cNvPr id="70" name="TextBox 69">
              <a:extLst>
                <a:ext uri="{FF2B5EF4-FFF2-40B4-BE49-F238E27FC236}">
                  <a16:creationId xmlns:a16="http://schemas.microsoft.com/office/drawing/2014/main" id="{8F8DD4BF-674E-6ED6-04E7-B5B2E7485905}"/>
                </a:ext>
              </a:extLst>
            </p:cNvPr>
            <p:cNvSpPr txBox="1"/>
            <p:nvPr/>
          </p:nvSpPr>
          <p:spPr>
            <a:xfrm>
              <a:off x="10811545" y="3971951"/>
              <a:ext cx="78767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000000"/>
                  </a:solidFill>
                  <a:effectLst/>
                  <a:uLnTx/>
                  <a:uFillTx/>
                </a:rPr>
                <a:t>Force vector</a:t>
              </a:r>
            </a:p>
          </p:txBody>
        </p:sp>
        <p:cxnSp>
          <p:nvCxnSpPr>
            <p:cNvPr id="71" name="Straight Arrow Connector 70">
              <a:extLst>
                <a:ext uri="{FF2B5EF4-FFF2-40B4-BE49-F238E27FC236}">
                  <a16:creationId xmlns:a16="http://schemas.microsoft.com/office/drawing/2014/main" id="{95FD9AC2-5FA6-E172-C259-2C067C88F2FC}"/>
                </a:ext>
              </a:extLst>
            </p:cNvPr>
            <p:cNvCxnSpPr>
              <a:stCxn id="68" idx="0"/>
            </p:cNvCxnSpPr>
            <p:nvPr/>
          </p:nvCxnSpPr>
          <p:spPr>
            <a:xfrm flipV="1">
              <a:off x="9720153" y="3808578"/>
              <a:ext cx="135047" cy="163373"/>
            </a:xfrm>
            <a:prstGeom prst="straightConnector1">
              <a:avLst/>
            </a:prstGeom>
            <a:noFill/>
            <a:ln w="6350" cap="flat" cmpd="sng" algn="ctr">
              <a:solidFill>
                <a:srgbClr val="FFB71B"/>
              </a:solidFill>
              <a:prstDash val="solid"/>
              <a:miter lim="800000"/>
              <a:tailEnd type="triangle"/>
            </a:ln>
            <a:effectLst/>
          </p:spPr>
        </p:cxnSp>
        <p:cxnSp>
          <p:nvCxnSpPr>
            <p:cNvPr id="72" name="Straight Arrow Connector 71">
              <a:extLst>
                <a:ext uri="{FF2B5EF4-FFF2-40B4-BE49-F238E27FC236}">
                  <a16:creationId xmlns:a16="http://schemas.microsoft.com/office/drawing/2014/main" id="{BC090DAD-3E84-75D7-C5B9-160D3E0E2276}"/>
                </a:ext>
              </a:extLst>
            </p:cNvPr>
            <p:cNvCxnSpPr>
              <a:cxnSpLocks/>
              <a:stCxn id="69" idx="0"/>
            </p:cNvCxnSpPr>
            <p:nvPr/>
          </p:nvCxnSpPr>
          <p:spPr>
            <a:xfrm flipH="1" flipV="1">
              <a:off x="10296975" y="3789456"/>
              <a:ext cx="152036" cy="180324"/>
            </a:xfrm>
            <a:prstGeom prst="straightConnector1">
              <a:avLst/>
            </a:prstGeom>
            <a:noFill/>
            <a:ln w="6350" cap="flat" cmpd="sng" algn="ctr">
              <a:solidFill>
                <a:srgbClr val="FFB71B"/>
              </a:solidFill>
              <a:prstDash val="solid"/>
              <a:miter lim="800000"/>
              <a:tailEnd type="triangle"/>
            </a:ln>
            <a:effectLst/>
          </p:spPr>
        </p:cxnSp>
        <p:cxnSp>
          <p:nvCxnSpPr>
            <p:cNvPr id="73" name="Straight Arrow Connector 72">
              <a:extLst>
                <a:ext uri="{FF2B5EF4-FFF2-40B4-BE49-F238E27FC236}">
                  <a16:creationId xmlns:a16="http://schemas.microsoft.com/office/drawing/2014/main" id="{DB422C8B-0908-632F-E40B-80CD8DDE0407}"/>
                </a:ext>
              </a:extLst>
            </p:cNvPr>
            <p:cNvCxnSpPr>
              <a:cxnSpLocks/>
              <a:stCxn id="70" idx="0"/>
            </p:cNvCxnSpPr>
            <p:nvPr/>
          </p:nvCxnSpPr>
          <p:spPr>
            <a:xfrm flipH="1" flipV="1">
              <a:off x="10890786" y="3789079"/>
              <a:ext cx="314599" cy="182872"/>
            </a:xfrm>
            <a:prstGeom prst="straightConnector1">
              <a:avLst/>
            </a:prstGeom>
            <a:noFill/>
            <a:ln w="6350" cap="flat" cmpd="sng" algn="ctr">
              <a:solidFill>
                <a:srgbClr val="FFB71B"/>
              </a:solidFill>
              <a:prstDash val="solid"/>
              <a:miter lim="800000"/>
              <a:tailEnd type="triangle"/>
            </a:ln>
            <a:effectLst/>
          </p:spPr>
        </p:cxnSp>
      </p:grpSp>
      <p:sp>
        <p:nvSpPr>
          <p:cNvPr id="74" name="Parallelogram 73">
            <a:extLst>
              <a:ext uri="{FF2B5EF4-FFF2-40B4-BE49-F238E27FC236}">
                <a16:creationId xmlns:a16="http://schemas.microsoft.com/office/drawing/2014/main" id="{56B4120B-A7D8-1323-06E5-A91AD5673CAD}"/>
              </a:ext>
            </a:extLst>
          </p:cNvPr>
          <p:cNvSpPr/>
          <p:nvPr/>
        </p:nvSpPr>
        <p:spPr>
          <a:xfrm>
            <a:off x="609597" y="1566483"/>
            <a:ext cx="2431277" cy="417505"/>
          </a:xfrm>
          <a:prstGeom prst="parallelogram">
            <a:avLst>
              <a:gd name="adj" fmla="val 59146"/>
            </a:avLst>
          </a:prstGeom>
          <a:solidFill>
            <a:schemeClr val="tx1"/>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strike="noStrike" kern="0" cap="none" spc="0" normalizeH="0" baseline="0" noProof="0">
                <a:ln>
                  <a:noFill/>
                </a:ln>
                <a:solidFill>
                  <a:schemeClr val="bg1"/>
                </a:solidFill>
                <a:effectLst/>
                <a:uLnTx/>
                <a:uFillTx/>
                <a:latin typeface="Calibri" panose="020F0502020204030204"/>
                <a:ea typeface="+mn-ea"/>
                <a:cs typeface="+mn-cs"/>
              </a:rPr>
              <a:t>Solid Mechanics</a:t>
            </a:r>
          </a:p>
        </p:txBody>
      </p:sp>
      <p:sp>
        <p:nvSpPr>
          <p:cNvPr id="75" name="Oval 74">
            <a:extLst>
              <a:ext uri="{FF2B5EF4-FFF2-40B4-BE49-F238E27FC236}">
                <a16:creationId xmlns:a16="http://schemas.microsoft.com/office/drawing/2014/main" id="{EF67BCB8-DC5D-E7CD-7B48-9D9A82FE1702}"/>
              </a:ext>
            </a:extLst>
          </p:cNvPr>
          <p:cNvSpPr>
            <a:spLocks noChangeAspect="1"/>
          </p:cNvSpPr>
          <p:nvPr/>
        </p:nvSpPr>
        <p:spPr>
          <a:xfrm>
            <a:off x="2758420" y="3752752"/>
            <a:ext cx="108000" cy="108000"/>
          </a:xfrm>
          <a:prstGeom prst="ellipse">
            <a:avLst/>
          </a:prstGeom>
          <a:solidFill>
            <a:srgbClr val="D9D8D6"/>
          </a:solidFill>
          <a:ln w="12700" cap="flat" cmpd="sng" algn="ctr">
            <a:solidFill>
              <a:srgbClr val="D9D8D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6" name="Parallelogram 75">
            <a:extLst>
              <a:ext uri="{FF2B5EF4-FFF2-40B4-BE49-F238E27FC236}">
                <a16:creationId xmlns:a16="http://schemas.microsoft.com/office/drawing/2014/main" id="{5A57954B-0BB1-4AC6-0184-F65E961811D5}"/>
              </a:ext>
            </a:extLst>
          </p:cNvPr>
          <p:cNvSpPr/>
          <p:nvPr/>
        </p:nvSpPr>
        <p:spPr>
          <a:xfrm>
            <a:off x="794239" y="4252888"/>
            <a:ext cx="1926385" cy="290913"/>
          </a:xfrm>
          <a:prstGeom prst="parallelogram">
            <a:avLst>
              <a:gd name="adj" fmla="val 59146"/>
            </a:avLst>
          </a:prstGeom>
          <a:solidFill>
            <a:schemeClr val="accent5"/>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DE" sz="1600" b="1" i="0" strike="noStrike" kern="0" cap="none" spc="0" normalizeH="0" baseline="0" noProof="0">
                <a:ln>
                  <a:noFill/>
                </a:ln>
                <a:solidFill>
                  <a:schemeClr val="bg1"/>
                </a:solidFill>
                <a:effectLst/>
                <a:uLnTx/>
                <a:uFillTx/>
                <a:latin typeface="Calibri" panose="020F0502020204030204"/>
                <a:ea typeface="+mn-ea"/>
                <a:cs typeface="+mn-cs"/>
              </a:rPr>
              <a:t>User Inputs</a:t>
            </a:r>
            <a:endParaRPr kumimoji="0" lang="en-US" sz="1600" b="1" i="0"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78" name="TextBox 77">
            <a:extLst>
              <a:ext uri="{FF2B5EF4-FFF2-40B4-BE49-F238E27FC236}">
                <a16:creationId xmlns:a16="http://schemas.microsoft.com/office/drawing/2014/main" id="{93139719-5D83-840D-DF8C-9FB065773BC8}"/>
              </a:ext>
            </a:extLst>
          </p:cNvPr>
          <p:cNvSpPr txBox="1"/>
          <p:nvPr/>
        </p:nvSpPr>
        <p:spPr>
          <a:xfrm>
            <a:off x="675212" y="4590198"/>
            <a:ext cx="2132984" cy="984885"/>
          </a:xfrm>
          <a:prstGeom prst="rect">
            <a:avLst/>
          </a:prstGeom>
          <a:solidFill>
            <a:schemeClr val="tx1"/>
          </a:solidFill>
          <a:ln>
            <a:noFill/>
          </a:ln>
        </p:spPr>
        <p:txBody>
          <a:bodyPr wrap="square" rtlCol="0">
            <a:spAutoFit/>
          </a:bodyPr>
          <a:lstStyle/>
          <a:p>
            <a:r>
              <a:rPr lang="en-DE" sz="1600" b="1" kern="0">
                <a:solidFill>
                  <a:schemeClr val="accent5"/>
                </a:solidFill>
              </a:rPr>
              <a:t>Pre-Processing</a:t>
            </a:r>
          </a:p>
          <a:p>
            <a:pPr marL="285750" indent="-285750">
              <a:buFont typeface="Arial" panose="020B0604020202020204" pitchFamily="34" charset="0"/>
              <a:buChar char="•"/>
            </a:pPr>
            <a:r>
              <a:rPr lang="en-DE" sz="1400" kern="0">
                <a:solidFill>
                  <a:schemeClr val="accent5"/>
                </a:solidFill>
              </a:rPr>
              <a:t>CAD Model</a:t>
            </a:r>
          </a:p>
          <a:p>
            <a:pPr marL="285750" indent="-285750">
              <a:buFont typeface="Arial" panose="020B0604020202020204" pitchFamily="34" charset="0"/>
              <a:buChar char="•"/>
            </a:pPr>
            <a:r>
              <a:rPr lang="en-DE" sz="1400" kern="0">
                <a:solidFill>
                  <a:schemeClr val="accent5"/>
                </a:solidFill>
              </a:rPr>
              <a:t>Material Properties</a:t>
            </a:r>
          </a:p>
          <a:p>
            <a:pPr marL="285750" indent="-285750">
              <a:buFont typeface="Arial" panose="020B0604020202020204" pitchFamily="34" charset="0"/>
              <a:buChar char="•"/>
            </a:pPr>
            <a:r>
              <a:rPr lang="en-US" sz="1400" kern="0">
                <a:solidFill>
                  <a:schemeClr val="accent5"/>
                </a:solidFill>
              </a:rPr>
              <a:t>L</a:t>
            </a:r>
            <a:r>
              <a:rPr lang="en-DE" sz="1400" kern="0" err="1">
                <a:solidFill>
                  <a:schemeClr val="accent5"/>
                </a:solidFill>
              </a:rPr>
              <a:t>oad</a:t>
            </a:r>
            <a:r>
              <a:rPr lang="en-DE" sz="1400" kern="0">
                <a:solidFill>
                  <a:schemeClr val="accent5"/>
                </a:solidFill>
              </a:rPr>
              <a:t> Case</a:t>
            </a:r>
          </a:p>
        </p:txBody>
      </p:sp>
      <p:pic>
        <p:nvPicPr>
          <p:cNvPr id="80" name="Picture 79">
            <a:extLst>
              <a:ext uri="{FF2B5EF4-FFF2-40B4-BE49-F238E27FC236}">
                <a16:creationId xmlns:a16="http://schemas.microsoft.com/office/drawing/2014/main" id="{F2B6623A-AB46-F507-455E-D86031B955E8}"/>
              </a:ext>
            </a:extLst>
          </p:cNvPr>
          <p:cNvPicPr>
            <a:picLocks noChangeAspect="1"/>
          </p:cNvPicPr>
          <p:nvPr/>
        </p:nvPicPr>
        <p:blipFill>
          <a:blip r:embed="rId6"/>
          <a:srcRect r="43921"/>
          <a:stretch>
            <a:fillRect/>
          </a:stretch>
        </p:blipFill>
        <p:spPr>
          <a:xfrm>
            <a:off x="758691" y="2135624"/>
            <a:ext cx="1926385" cy="2070867"/>
          </a:xfrm>
          <a:prstGeom prst="rect">
            <a:avLst/>
          </a:prstGeom>
        </p:spPr>
      </p:pic>
      <p:sp>
        <p:nvSpPr>
          <p:cNvPr id="82" name="TextBox 81">
            <a:extLst>
              <a:ext uri="{FF2B5EF4-FFF2-40B4-BE49-F238E27FC236}">
                <a16:creationId xmlns:a16="http://schemas.microsoft.com/office/drawing/2014/main" id="{1292FF4F-3BD2-6ADB-676B-3336A3614BEA}"/>
              </a:ext>
            </a:extLst>
          </p:cNvPr>
          <p:cNvSpPr txBox="1"/>
          <p:nvPr/>
        </p:nvSpPr>
        <p:spPr>
          <a:xfrm>
            <a:off x="4849359" y="1920052"/>
            <a:ext cx="893193" cy="369332"/>
          </a:xfrm>
          <a:prstGeom prst="rect">
            <a:avLst/>
          </a:prstGeom>
          <a:solidFill>
            <a:schemeClr val="tx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DE" sz="1800" b="1" i="0" u="none" strike="noStrike" kern="0" cap="none" spc="0" normalizeH="0" baseline="0" noProof="0">
                <a:ln>
                  <a:noFill/>
                </a:ln>
                <a:solidFill>
                  <a:schemeClr val="accent1"/>
                </a:solidFill>
                <a:effectLst/>
                <a:uLnTx/>
                <a:uFillTx/>
              </a:rPr>
              <a:t>Forging</a:t>
            </a:r>
            <a:endParaRPr kumimoji="0" lang="en-US" sz="1800" b="1" i="0" u="none" strike="noStrike" kern="0" cap="none" spc="0" normalizeH="0" baseline="0" noProof="0">
              <a:ln>
                <a:noFill/>
              </a:ln>
              <a:solidFill>
                <a:schemeClr val="accent1"/>
              </a:solidFill>
              <a:effectLst/>
              <a:uLnTx/>
              <a:uFillTx/>
            </a:endParaRPr>
          </a:p>
        </p:txBody>
      </p:sp>
      <p:sp>
        <p:nvSpPr>
          <p:cNvPr id="86" name="Rectangle: Rounded Corners 85">
            <a:extLst>
              <a:ext uri="{FF2B5EF4-FFF2-40B4-BE49-F238E27FC236}">
                <a16:creationId xmlns:a16="http://schemas.microsoft.com/office/drawing/2014/main" id="{4B633293-D7C1-50F6-CC93-588FECE310B5}"/>
              </a:ext>
            </a:extLst>
          </p:cNvPr>
          <p:cNvSpPr/>
          <p:nvPr/>
        </p:nvSpPr>
        <p:spPr>
          <a:xfrm>
            <a:off x="4140233" y="3988477"/>
            <a:ext cx="221897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DE" sz="1600" b="0" i="0" u="none" strike="noStrike" kern="0" cap="none" spc="0" normalizeH="0" baseline="0" noProof="0">
                <a:ln>
                  <a:noFill/>
                </a:ln>
                <a:solidFill>
                  <a:srgbClr val="000000"/>
                </a:solidFill>
                <a:effectLst/>
                <a:uLnTx/>
                <a:uFillTx/>
                <a:latin typeface="Calibri" panose="020F0502020204030204"/>
                <a:ea typeface="+mn-ea"/>
                <a:cs typeface="+mn-cs"/>
              </a:rPr>
              <a:t>Assumptions</a:t>
            </a:r>
            <a:endParaRPr kumimoji="0" lang="en-US" sz="1600" b="0" i="0" u="none" strike="noStrike" kern="0" cap="none" spc="0" normalizeH="0" baseline="0" noProof="0">
              <a:ln>
                <a:noFill/>
              </a:ln>
              <a:solidFill>
                <a:srgbClr val="000000"/>
              </a:solidFill>
              <a:effectLst/>
              <a:uLnTx/>
              <a:uFillTx/>
              <a:latin typeface="Calibri" panose="020F0502020204030204"/>
              <a:ea typeface="+mn-ea"/>
              <a:cs typeface="+mn-cs"/>
            </a:endParaRPr>
          </a:p>
        </p:txBody>
      </p:sp>
      <mc:AlternateContent xmlns:mc="http://schemas.openxmlformats.org/markup-compatibility/2006">
        <mc:Choice xmlns:a14="http://schemas.microsoft.com/office/drawing/2010/main" Requires="a14">
          <p:sp>
            <p:nvSpPr>
              <p:cNvPr id="90" name="Rectangle: Rounded Corners 89">
                <a:extLst>
                  <a:ext uri="{FF2B5EF4-FFF2-40B4-BE49-F238E27FC236}">
                    <a16:creationId xmlns:a16="http://schemas.microsoft.com/office/drawing/2014/main" id="{EDD7C7F4-66DC-103A-0158-B12C53DC326B}"/>
                  </a:ext>
                </a:extLst>
              </p:cNvPr>
              <p:cNvSpPr/>
              <p:nvPr/>
            </p:nvSpPr>
            <p:spPr>
              <a:xfrm>
                <a:off x="3401491" y="4590198"/>
                <a:ext cx="3885810" cy="1191425"/>
              </a:xfrm>
              <a:prstGeom prst="roundRect">
                <a:avLst>
                  <a:gd name="adj" fmla="val 37338"/>
                </a:avLst>
              </a:prstGeom>
              <a:solidFill>
                <a:srgbClr val="FFFFFF"/>
              </a:solidFill>
              <a:ln w="1905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800" b="0" i="1" u="none" strike="noStrike" kern="0" cap="none" spc="0" normalizeH="0" baseline="0" noProof="0" smtClean="0">
                              <a:ln>
                                <a:noFill/>
                              </a:ln>
                              <a:solidFill>
                                <a:srgbClr val="FFFFFF"/>
                              </a:solidFill>
                              <a:effectLst/>
                              <a:uLnTx/>
                              <a:uFillTx/>
                              <a:latin typeface="Cambria Math" panose="02040503050406030204" pitchFamily="18" charset="0"/>
                              <a:ea typeface="+mn-ea"/>
                              <a:cs typeface="+mn-cs"/>
                            </a:rPr>
                          </m:ctrlPr>
                        </m:fPr>
                        <m:num>
                          <m:sSup>
                            <m:sSup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sSupPr>
                            <m:e>
                              <m:r>
                                <m:rPr>
                                  <m:sty m:val="p"/>
                                </m:rPr>
                                <a:rPr kumimoji="0" lang="en-US" sz="1800" b="0" i="0"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e>
                            <m:sup>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num>
                        <m:den>
                          <m:r>
                            <m:rPr>
                              <m:sty m:val="p"/>
                            </m:rPr>
                            <a:rPr kumimoji="0" lang="en-US" sz="1800" b="0" i="0"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sSup>
                            <m:sSup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sSupPr>
                            <m:e>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𝑥</m:t>
                              </m:r>
                            </m:e>
                            <m:sup>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den>
                      </m:f>
                      <m:d>
                        <m:d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dPr>
                        <m:e>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𝐸𝐼</m:t>
                          </m:r>
                          <m:f>
                            <m:f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fPr>
                            <m:num>
                              <m:sSup>
                                <m:sSup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sSupPr>
                                <m:e>
                                  <m:r>
                                    <m:rPr>
                                      <m:sty m:val="p"/>
                                    </m:rPr>
                                    <a:rPr kumimoji="0" lang="en-US" sz="1800" b="0" i="0"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e>
                                <m:sup>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𝑤</m:t>
                              </m:r>
                            </m:num>
                            <m:den>
                              <m:r>
                                <m:rPr>
                                  <m:sty m:val="p"/>
                                </m:rPr>
                                <a:rPr kumimoji="0" lang="en-US" sz="1800" b="0" i="0"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sSup>
                                <m:sSupPr>
                                  <m:ctrlP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n-ea"/>
                                      <a:cs typeface="+mn-cs"/>
                                    </a:rPr>
                                  </m:ctrlPr>
                                </m:sSupPr>
                                <m:e>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𝑥</m:t>
                                  </m:r>
                                </m:e>
                                <m:sup>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den>
                          </m:f>
                        </m:e>
                      </m:d>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m:t>
                      </m:r>
                      <m:r>
                        <a:rPr kumimoji="0" lang="en-US" sz="1800" b="0" i="1" u="none" strike="noStrike" kern="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𝑞</m:t>
                      </m:r>
                    </m:oMath>
                  </m:oMathPara>
                </a14:m>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mc:Choice>
        <mc:Fallback>
          <p:sp>
            <p:nvSpPr>
              <p:cNvPr id="90" name="Rectangle: Rounded Corners 89">
                <a:extLst>
                  <a:ext uri="{FF2B5EF4-FFF2-40B4-BE49-F238E27FC236}">
                    <a16:creationId xmlns:a16="http://schemas.microsoft.com/office/drawing/2014/main" id="{EDD7C7F4-66DC-103A-0158-B12C53DC326B}"/>
                  </a:ext>
                </a:extLst>
              </p:cNvPr>
              <p:cNvSpPr>
                <a:spLocks noRot="1" noChangeAspect="1" noMove="1" noResize="1" noEditPoints="1" noAdjustHandles="1" noChangeArrowheads="1" noChangeShapeType="1" noTextEdit="1"/>
              </p:cNvSpPr>
              <p:nvPr/>
            </p:nvSpPr>
            <p:spPr>
              <a:xfrm>
                <a:off x="3401491" y="4590198"/>
                <a:ext cx="3885810" cy="1191425"/>
              </a:xfrm>
              <a:prstGeom prst="roundRect">
                <a:avLst>
                  <a:gd name="adj" fmla="val 37338"/>
                </a:avLst>
              </a:prstGeom>
              <a:blipFill>
                <a:blip r:embed="rId7"/>
                <a:stretch>
                  <a:fillRect/>
                </a:stretch>
              </a:blipFill>
              <a:ln w="19050" cap="flat" cmpd="sng" algn="ctr">
                <a:solidFill>
                  <a:srgbClr val="000000"/>
                </a:solidFill>
                <a:prstDash val="solid"/>
                <a:miter lim="800000"/>
              </a:ln>
              <a:effectLst/>
            </p:spPr>
            <p:txBody>
              <a:bodyPr/>
              <a:lstStyle/>
              <a:p>
                <a:r>
                  <a:rPr lang="en-US">
                    <a:noFill/>
                  </a:rPr>
                  <a:t> </a:t>
                </a:r>
              </a:p>
            </p:txBody>
          </p:sp>
        </mc:Fallback>
      </mc:AlternateContent>
      <p:sp>
        <p:nvSpPr>
          <p:cNvPr id="92" name="Arrow: Up-Down 91">
            <a:extLst>
              <a:ext uri="{FF2B5EF4-FFF2-40B4-BE49-F238E27FC236}">
                <a16:creationId xmlns:a16="http://schemas.microsoft.com/office/drawing/2014/main" id="{931AE2C4-8820-A79E-D2F9-8054CF3F8081}"/>
              </a:ext>
            </a:extLst>
          </p:cNvPr>
          <p:cNvSpPr/>
          <p:nvPr/>
        </p:nvSpPr>
        <p:spPr>
          <a:xfrm>
            <a:off x="5151937" y="4366416"/>
            <a:ext cx="288032" cy="446617"/>
          </a:xfrm>
          <a:prstGeom prst="up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DE"/>
          </a:p>
        </p:txBody>
      </p:sp>
      <p:sp>
        <p:nvSpPr>
          <p:cNvPr id="93" name="TextBox 92">
            <a:extLst>
              <a:ext uri="{FF2B5EF4-FFF2-40B4-BE49-F238E27FC236}">
                <a16:creationId xmlns:a16="http://schemas.microsoft.com/office/drawing/2014/main" id="{AD822F2E-9CF7-6210-D6C8-FFA51178C0AE}"/>
              </a:ext>
            </a:extLst>
          </p:cNvPr>
          <p:cNvSpPr txBox="1"/>
          <p:nvPr/>
        </p:nvSpPr>
        <p:spPr>
          <a:xfrm>
            <a:off x="3590545" y="4864802"/>
            <a:ext cx="1526453"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DE" sz="1800" b="1" i="0" u="none" strike="noStrike" kern="0" cap="none" spc="0" normalizeH="0" baseline="0" noProof="0">
                <a:ln>
                  <a:noFill/>
                </a:ln>
                <a:solidFill>
                  <a:srgbClr val="000000"/>
                </a:solidFill>
                <a:effectLst/>
                <a:uLnTx/>
                <a:uFillTx/>
              </a:rPr>
              <a:t>Hand Calculations</a:t>
            </a:r>
            <a:endParaRPr kumimoji="0" lang="en-US" sz="1800" b="1" i="0" u="none" strike="noStrike" kern="0" cap="none" spc="0" normalizeH="0" baseline="0" noProof="0">
              <a:ln>
                <a:noFill/>
              </a:ln>
              <a:solidFill>
                <a:srgbClr val="000000"/>
              </a:solidFill>
              <a:effectLst/>
              <a:uLnTx/>
              <a:uFillTx/>
            </a:endParaRPr>
          </a:p>
        </p:txBody>
      </p:sp>
      <p:cxnSp>
        <p:nvCxnSpPr>
          <p:cNvPr id="94" name="Straight Connector 93">
            <a:extLst>
              <a:ext uri="{FF2B5EF4-FFF2-40B4-BE49-F238E27FC236}">
                <a16:creationId xmlns:a16="http://schemas.microsoft.com/office/drawing/2014/main" id="{47BF9C0B-743B-21B8-2740-9B5E22C57827}"/>
              </a:ext>
            </a:extLst>
          </p:cNvPr>
          <p:cNvCxnSpPr>
            <a:cxnSpLocks/>
          </p:cNvCxnSpPr>
          <p:nvPr/>
        </p:nvCxnSpPr>
        <p:spPr>
          <a:xfrm flipH="1">
            <a:off x="3575720" y="5511133"/>
            <a:ext cx="1556101" cy="0"/>
          </a:xfrm>
          <a:prstGeom prst="line">
            <a:avLst/>
          </a:prstGeom>
          <a:noFill/>
          <a:ln w="28575" cap="flat" cmpd="sng" algn="ctr">
            <a:solidFill>
              <a:srgbClr val="000000"/>
            </a:solidFill>
            <a:prstDash val="solid"/>
            <a:miter lim="800000"/>
          </a:ln>
          <a:effectLst/>
        </p:spPr>
      </p:cxnSp>
      <p:sp>
        <p:nvSpPr>
          <p:cNvPr id="98" name="TextBox 97">
            <a:extLst>
              <a:ext uri="{FF2B5EF4-FFF2-40B4-BE49-F238E27FC236}">
                <a16:creationId xmlns:a16="http://schemas.microsoft.com/office/drawing/2014/main" id="{E7DF5AAF-7769-6000-6F6E-0F53B5A761D1}"/>
              </a:ext>
            </a:extLst>
          </p:cNvPr>
          <p:cNvSpPr txBox="1"/>
          <p:nvPr/>
        </p:nvSpPr>
        <p:spPr>
          <a:xfrm>
            <a:off x="5525536" y="4864802"/>
            <a:ext cx="1466288"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DE" sz="1800" b="1" i="0" u="none" strike="noStrike" kern="0" cap="none" spc="0" normalizeH="0" baseline="0" noProof="0">
                <a:ln>
                  <a:noFill/>
                </a:ln>
                <a:solidFill>
                  <a:srgbClr val="000000"/>
                </a:solidFill>
                <a:effectLst/>
                <a:uLnTx/>
                <a:uFillTx/>
              </a:rPr>
              <a:t>Experimental Data</a:t>
            </a:r>
            <a:endParaRPr kumimoji="0" lang="en-US" sz="1800" b="1" i="0" u="none" strike="noStrike" kern="0" cap="none" spc="0" normalizeH="0" baseline="0" noProof="0">
              <a:ln>
                <a:noFill/>
              </a:ln>
              <a:solidFill>
                <a:srgbClr val="000000"/>
              </a:solidFill>
              <a:effectLst/>
              <a:uLnTx/>
              <a:uFillTx/>
            </a:endParaRPr>
          </a:p>
        </p:txBody>
      </p:sp>
      <p:cxnSp>
        <p:nvCxnSpPr>
          <p:cNvPr id="100" name="Straight Connector 99">
            <a:extLst>
              <a:ext uri="{FF2B5EF4-FFF2-40B4-BE49-F238E27FC236}">
                <a16:creationId xmlns:a16="http://schemas.microsoft.com/office/drawing/2014/main" id="{699A6275-D8B8-703E-2166-3B9262CBDC0A}"/>
              </a:ext>
            </a:extLst>
          </p:cNvPr>
          <p:cNvCxnSpPr>
            <a:cxnSpLocks/>
          </p:cNvCxnSpPr>
          <p:nvPr/>
        </p:nvCxnSpPr>
        <p:spPr>
          <a:xfrm flipH="1">
            <a:off x="5480630" y="5505583"/>
            <a:ext cx="1556101" cy="0"/>
          </a:xfrm>
          <a:prstGeom prst="line">
            <a:avLst/>
          </a:prstGeom>
          <a:noFill/>
          <a:ln w="28575" cap="flat" cmpd="sng" algn="ctr">
            <a:solidFill>
              <a:srgbClr val="000000"/>
            </a:solidFill>
            <a:prstDash val="solid"/>
            <a:miter lim="800000"/>
          </a:ln>
          <a:effectLst/>
        </p:spPr>
      </p:cxnSp>
      <p:sp>
        <p:nvSpPr>
          <p:cNvPr id="106" name="Parallelogram 105">
            <a:extLst>
              <a:ext uri="{FF2B5EF4-FFF2-40B4-BE49-F238E27FC236}">
                <a16:creationId xmlns:a16="http://schemas.microsoft.com/office/drawing/2014/main" id="{E917BDBE-7A6E-5227-5653-44D9EAC7C48F}"/>
              </a:ext>
            </a:extLst>
          </p:cNvPr>
          <p:cNvSpPr/>
          <p:nvPr/>
        </p:nvSpPr>
        <p:spPr>
          <a:xfrm>
            <a:off x="8747246" y="4252888"/>
            <a:ext cx="1926385" cy="290913"/>
          </a:xfrm>
          <a:prstGeom prst="parallelogram">
            <a:avLst>
              <a:gd name="adj" fmla="val 59146"/>
            </a:avLst>
          </a:prstGeom>
          <a:solidFill>
            <a:schemeClr val="accent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DE" sz="1600" b="1" kern="0">
                <a:solidFill>
                  <a:schemeClr val="bg1"/>
                </a:solidFill>
                <a:latin typeface="Calibri" panose="020F0502020204030204"/>
              </a:rPr>
              <a:t>Outputs</a:t>
            </a:r>
            <a:endParaRPr kumimoji="0" lang="en-US" sz="1600" b="1" i="0"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107" name="TextBox 106">
            <a:extLst>
              <a:ext uri="{FF2B5EF4-FFF2-40B4-BE49-F238E27FC236}">
                <a16:creationId xmlns:a16="http://schemas.microsoft.com/office/drawing/2014/main" id="{67E32256-07B4-DEA0-7C4A-C4777CAE325B}"/>
              </a:ext>
            </a:extLst>
          </p:cNvPr>
          <p:cNvSpPr txBox="1"/>
          <p:nvPr/>
        </p:nvSpPr>
        <p:spPr>
          <a:xfrm>
            <a:off x="7963299" y="4590198"/>
            <a:ext cx="3304338" cy="1415772"/>
          </a:xfrm>
          <a:prstGeom prst="rect">
            <a:avLst/>
          </a:prstGeom>
          <a:noFill/>
          <a:ln>
            <a:noFill/>
          </a:ln>
        </p:spPr>
        <p:txBody>
          <a:bodyPr wrap="square" rtlCol="0">
            <a:spAutoFit/>
          </a:bodyPr>
          <a:lstStyle/>
          <a:p>
            <a:r>
              <a:rPr lang="en-DE" sz="1600" b="1" kern="0">
                <a:solidFill>
                  <a:schemeClr val="accent5"/>
                </a:solidFill>
              </a:rPr>
              <a:t>Post-Processing</a:t>
            </a:r>
          </a:p>
          <a:p>
            <a:pPr marL="285750" indent="-285750">
              <a:buFont typeface="Arial" panose="020B0604020202020204" pitchFamily="34" charset="0"/>
              <a:buChar char="•"/>
            </a:pPr>
            <a:r>
              <a:rPr lang="en-US" sz="1400" kern="0">
                <a:solidFill>
                  <a:schemeClr val="accent5"/>
                </a:solidFill>
              </a:rPr>
              <a:t>Evaluation of outputs/state variables</a:t>
            </a:r>
            <a:endParaRPr lang="en-DE" sz="1400" kern="0">
              <a:solidFill>
                <a:schemeClr val="accent5"/>
              </a:solidFill>
            </a:endParaRPr>
          </a:p>
          <a:p>
            <a:pPr marL="285750" indent="-285750">
              <a:buFont typeface="Arial" panose="020B0604020202020204" pitchFamily="34" charset="0"/>
              <a:buChar char="•"/>
            </a:pPr>
            <a:r>
              <a:rPr lang="en-DE" sz="1400" kern="0">
                <a:solidFill>
                  <a:schemeClr val="accent5"/>
                </a:solidFill>
              </a:rPr>
              <a:t>Validation and verification of results against hand calculations and experiments</a:t>
            </a:r>
            <a:endParaRPr lang="en-US" sz="1400" kern="0">
              <a:solidFill>
                <a:schemeClr val="accent5"/>
              </a:solidFill>
            </a:endParaRPr>
          </a:p>
          <a:p>
            <a:pPr marL="285750" indent="-285750">
              <a:buFont typeface="Arial" panose="020B0604020202020204" pitchFamily="34" charset="0"/>
              <a:buChar char="•"/>
            </a:pPr>
            <a:endParaRPr lang="en-US" sz="1400" kern="0">
              <a:solidFill>
                <a:schemeClr val="accent5"/>
              </a:solidFill>
            </a:endParaRPr>
          </a:p>
        </p:txBody>
      </p:sp>
      <p:cxnSp>
        <p:nvCxnSpPr>
          <p:cNvPr id="109" name="Straight Arrow Connector 108">
            <a:extLst>
              <a:ext uri="{FF2B5EF4-FFF2-40B4-BE49-F238E27FC236}">
                <a16:creationId xmlns:a16="http://schemas.microsoft.com/office/drawing/2014/main" id="{21A2C155-CE8B-6402-A5C0-D5541B20DF91}"/>
              </a:ext>
            </a:extLst>
          </p:cNvPr>
          <p:cNvCxnSpPr>
            <a:cxnSpLocks/>
            <a:stCxn id="75" idx="6"/>
            <a:endCxn id="25" idx="2"/>
          </p:cNvCxnSpPr>
          <p:nvPr/>
        </p:nvCxnSpPr>
        <p:spPr>
          <a:xfrm>
            <a:off x="2866420" y="3806752"/>
            <a:ext cx="506459" cy="126"/>
          </a:xfrm>
          <a:prstGeom prst="straightConnector1">
            <a:avLst/>
          </a:prstGeom>
          <a:noFill/>
          <a:ln w="57150" cap="flat" cmpd="sng" algn="ctr">
            <a:solidFill>
              <a:srgbClr val="D9D8D6"/>
            </a:solidFill>
            <a:prstDash val="solid"/>
            <a:miter lim="800000"/>
            <a:tailEnd type="triangle"/>
          </a:ln>
          <a:effectLst/>
        </p:spPr>
      </p:cxnSp>
      <p:sp>
        <p:nvSpPr>
          <p:cNvPr id="112" name="Oval 111">
            <a:extLst>
              <a:ext uri="{FF2B5EF4-FFF2-40B4-BE49-F238E27FC236}">
                <a16:creationId xmlns:a16="http://schemas.microsoft.com/office/drawing/2014/main" id="{74309219-E0D0-B535-F743-C27435E53EAF}"/>
              </a:ext>
            </a:extLst>
          </p:cNvPr>
          <p:cNvSpPr>
            <a:spLocks noChangeAspect="1"/>
          </p:cNvSpPr>
          <p:nvPr/>
        </p:nvSpPr>
        <p:spPr>
          <a:xfrm>
            <a:off x="7226827" y="3803486"/>
            <a:ext cx="108000" cy="108000"/>
          </a:xfrm>
          <a:prstGeom prst="ellipse">
            <a:avLst/>
          </a:prstGeom>
          <a:solidFill>
            <a:srgbClr val="D9D8D6"/>
          </a:solidFill>
          <a:ln w="12700" cap="flat" cmpd="sng" algn="ctr">
            <a:solidFill>
              <a:srgbClr val="D9D8D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279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6E595-1DF9-5CE0-C5C2-F400696AEA0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BE892D-0FEB-B61F-8586-50B5561322D5}"/>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8C4B5AC7-91AC-0271-F0D0-97D457D4F89C}"/>
              </a:ext>
            </a:extLst>
          </p:cNvPr>
          <p:cNvSpPr>
            <a:spLocks noGrp="1"/>
          </p:cNvSpPr>
          <p:nvPr>
            <p:ph type="title"/>
          </p:nvPr>
        </p:nvSpPr>
        <p:spPr/>
        <p:txBody>
          <a:bodyPr/>
          <a:lstStyle/>
          <a:p>
            <a:r>
              <a:rPr lang="en-US"/>
              <a:t>Numerical Analysis – </a:t>
            </a:r>
            <a:r>
              <a:rPr lang="en-DE"/>
              <a:t>Matrix Formulation in FEA</a:t>
            </a:r>
            <a:endParaRPr lang="en-US"/>
          </a:p>
        </p:txBody>
      </p:sp>
      <p:sp>
        <p:nvSpPr>
          <p:cNvPr id="6" name="Rectangle: Rounded Corners 5">
            <a:extLst>
              <a:ext uri="{FF2B5EF4-FFF2-40B4-BE49-F238E27FC236}">
                <a16:creationId xmlns:a16="http://schemas.microsoft.com/office/drawing/2014/main" id="{8C112A04-7E83-D05D-7B19-878155EA5BD3}"/>
              </a:ext>
            </a:extLst>
          </p:cNvPr>
          <p:cNvSpPr/>
          <p:nvPr/>
        </p:nvSpPr>
        <p:spPr>
          <a:xfrm>
            <a:off x="609601" y="1827287"/>
            <a:ext cx="6682356" cy="3848277"/>
          </a:xfrm>
          <a:prstGeom prst="roundRect">
            <a:avLst/>
          </a:prstGeom>
          <a:solidFill>
            <a:schemeClr val="accent1"/>
          </a:solidFill>
          <a:ln w="1905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7" name="Arrow: Right 6">
            <a:extLst>
              <a:ext uri="{FF2B5EF4-FFF2-40B4-BE49-F238E27FC236}">
                <a16:creationId xmlns:a16="http://schemas.microsoft.com/office/drawing/2014/main" id="{9E966AF7-AF94-FC9C-8485-0AC3219D9ED5}"/>
              </a:ext>
            </a:extLst>
          </p:cNvPr>
          <p:cNvSpPr/>
          <p:nvPr/>
        </p:nvSpPr>
        <p:spPr>
          <a:xfrm>
            <a:off x="609601" y="980728"/>
            <a:ext cx="10972798" cy="484632"/>
          </a:xfrm>
          <a:prstGeom prst="rightArrow">
            <a:avLst/>
          </a:prstGeom>
          <a:solidFill>
            <a:srgbClr val="D9D8D6"/>
          </a:solidFill>
          <a:ln w="12700" cap="flat" cmpd="sng" algn="ctr">
            <a:solidFill>
              <a:srgbClr val="D9D8D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 name="Parallelogram 7">
            <a:extLst>
              <a:ext uri="{FF2B5EF4-FFF2-40B4-BE49-F238E27FC236}">
                <a16:creationId xmlns:a16="http://schemas.microsoft.com/office/drawing/2014/main" id="{A0C40B6E-0218-63D6-C854-919FFE1DB1E5}"/>
              </a:ext>
            </a:extLst>
          </p:cNvPr>
          <p:cNvSpPr/>
          <p:nvPr/>
        </p:nvSpPr>
        <p:spPr>
          <a:xfrm>
            <a:off x="615292" y="1014291"/>
            <a:ext cx="2431277"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Problem</a:t>
            </a:r>
          </a:p>
        </p:txBody>
      </p:sp>
      <p:sp>
        <p:nvSpPr>
          <p:cNvPr id="9" name="Parallelogram 8">
            <a:extLst>
              <a:ext uri="{FF2B5EF4-FFF2-40B4-BE49-F238E27FC236}">
                <a16:creationId xmlns:a16="http://schemas.microsoft.com/office/drawing/2014/main" id="{0D3D925B-B80F-DE0A-286B-F0CAC1AD22B6}"/>
              </a:ext>
            </a:extLst>
          </p:cNvPr>
          <p:cNvSpPr/>
          <p:nvPr/>
        </p:nvSpPr>
        <p:spPr>
          <a:xfrm>
            <a:off x="3418316" y="1012424"/>
            <a:ext cx="2431277" cy="417505"/>
          </a:xfrm>
          <a:prstGeom prst="parallelogram">
            <a:avLst>
              <a:gd name="adj" fmla="val 59146"/>
            </a:avLst>
          </a:prstGeom>
          <a:gradFill flip="none" rotWithShape="1">
            <a:gsLst>
              <a:gs pos="0">
                <a:srgbClr val="444446">
                  <a:lumMod val="60000"/>
                  <a:lumOff val="40000"/>
                </a:srgbClr>
              </a:gs>
              <a:gs pos="26000">
                <a:srgbClr val="D9D8D6"/>
              </a:gs>
              <a:gs pos="51000">
                <a:srgbClr val="D29100">
                  <a:lumMod val="40000"/>
                  <a:lumOff val="60000"/>
                </a:srgbClr>
              </a:gs>
              <a:gs pos="74000">
                <a:srgbClr val="D29100">
                  <a:lumMod val="60000"/>
                  <a:lumOff val="40000"/>
                </a:srgbClr>
              </a:gs>
              <a:gs pos="100000">
                <a:srgbClr val="F9DD42"/>
              </a:gs>
            </a:gsLst>
            <a:lin ang="10800000" scaled="1"/>
            <a:tileRect/>
          </a:gra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Numerical Model</a:t>
            </a:r>
          </a:p>
        </p:txBody>
      </p:sp>
      <p:sp>
        <p:nvSpPr>
          <p:cNvPr id="10" name="Parallelogram 9">
            <a:extLst>
              <a:ext uri="{FF2B5EF4-FFF2-40B4-BE49-F238E27FC236}">
                <a16:creationId xmlns:a16="http://schemas.microsoft.com/office/drawing/2014/main" id="{1BBBC1F9-6A82-3F74-357E-85AF57F029CC}"/>
              </a:ext>
            </a:extLst>
          </p:cNvPr>
          <p:cNvSpPr/>
          <p:nvPr/>
        </p:nvSpPr>
        <p:spPr>
          <a:xfrm>
            <a:off x="6221340" y="1012424"/>
            <a:ext cx="2733226"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Physical Prototype</a:t>
            </a:r>
          </a:p>
        </p:txBody>
      </p:sp>
      <p:sp>
        <p:nvSpPr>
          <p:cNvPr id="11" name="Parallelogram 10">
            <a:extLst>
              <a:ext uri="{FF2B5EF4-FFF2-40B4-BE49-F238E27FC236}">
                <a16:creationId xmlns:a16="http://schemas.microsoft.com/office/drawing/2014/main" id="{006F9C3E-3DF7-6C06-017E-452BCA9643A4}"/>
              </a:ext>
            </a:extLst>
          </p:cNvPr>
          <p:cNvSpPr/>
          <p:nvPr/>
        </p:nvSpPr>
        <p:spPr>
          <a:xfrm>
            <a:off x="9326313" y="1012424"/>
            <a:ext cx="1941324" cy="417505"/>
          </a:xfrm>
          <a:prstGeom prst="parallelogram">
            <a:avLst>
              <a:gd name="adj" fmla="val 59146"/>
            </a:avLst>
          </a:prstGeom>
          <a:solidFill>
            <a:srgbClr val="FFFFFF"/>
          </a:solidFill>
          <a:ln w="12700" cap="flat" cmpd="sng" algn="ctr">
            <a:solidFill>
              <a:srgbClr val="898A8D"/>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panose="020F0502020204030204"/>
                <a:ea typeface="+mn-ea"/>
                <a:cs typeface="+mn-cs"/>
              </a:rPr>
              <a:t>Final Product</a:t>
            </a:r>
          </a:p>
        </p:txBody>
      </p:sp>
      <p:sp>
        <p:nvSpPr>
          <p:cNvPr id="21" name="TextBox 20">
            <a:extLst>
              <a:ext uri="{FF2B5EF4-FFF2-40B4-BE49-F238E27FC236}">
                <a16:creationId xmlns:a16="http://schemas.microsoft.com/office/drawing/2014/main" id="{E82CA601-A997-ED70-133B-5AC5B832FCA0}"/>
              </a:ext>
            </a:extLst>
          </p:cNvPr>
          <p:cNvSpPr txBox="1"/>
          <p:nvPr/>
        </p:nvSpPr>
        <p:spPr>
          <a:xfrm>
            <a:off x="1340848" y="2442815"/>
            <a:ext cx="1930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000000"/>
                </a:solidFill>
                <a:effectLst/>
                <a:uLnTx/>
                <a:uFillTx/>
              </a:rPr>
              <a:t>Physical </a:t>
            </a:r>
            <a:r>
              <a:rPr kumimoji="0" lang="en-DE" sz="1800" b="1" i="0" u="none" strike="noStrike" kern="0" cap="none" spc="0" normalizeH="0" baseline="0" noProof="0">
                <a:ln>
                  <a:noFill/>
                </a:ln>
                <a:solidFill>
                  <a:srgbClr val="000000"/>
                </a:solidFill>
                <a:effectLst/>
                <a:uLnTx/>
                <a:uFillTx/>
              </a:rPr>
              <a:t>P</a:t>
            </a:r>
            <a:r>
              <a:rPr kumimoji="0" lang="en-US" sz="1800" b="1" i="0" u="none" strike="noStrike" kern="0" cap="none" spc="0" normalizeH="0" baseline="0" noProof="0">
                <a:ln>
                  <a:noFill/>
                </a:ln>
                <a:solidFill>
                  <a:srgbClr val="000000"/>
                </a:solidFill>
                <a:effectLst/>
                <a:uLnTx/>
                <a:uFillTx/>
              </a:rPr>
              <a:t>rinciples</a:t>
            </a:r>
          </a:p>
        </p:txBody>
      </p:sp>
      <p:cxnSp>
        <p:nvCxnSpPr>
          <p:cNvPr id="22" name="Straight Connector 21">
            <a:extLst>
              <a:ext uri="{FF2B5EF4-FFF2-40B4-BE49-F238E27FC236}">
                <a16:creationId xmlns:a16="http://schemas.microsoft.com/office/drawing/2014/main" id="{222F7822-DB90-DFA7-074C-6A2A0108C61C}"/>
              </a:ext>
            </a:extLst>
          </p:cNvPr>
          <p:cNvCxnSpPr>
            <a:cxnSpLocks/>
          </p:cNvCxnSpPr>
          <p:nvPr/>
        </p:nvCxnSpPr>
        <p:spPr>
          <a:xfrm flipH="1">
            <a:off x="1048458" y="2879475"/>
            <a:ext cx="2455254" cy="0"/>
          </a:xfrm>
          <a:prstGeom prst="line">
            <a:avLst/>
          </a:prstGeom>
          <a:noFill/>
          <a:ln w="28575" cap="flat" cmpd="sng" algn="ctr">
            <a:solidFill>
              <a:srgbClr val="000000"/>
            </a:solidFill>
            <a:prstDash val="solid"/>
            <a:miter lim="800000"/>
          </a:ln>
          <a:effectLst/>
        </p:spPr>
      </p:cxnSp>
      <p:sp>
        <p:nvSpPr>
          <p:cNvPr id="30" name="Rectangle: Rounded Corners 29">
            <a:extLst>
              <a:ext uri="{FF2B5EF4-FFF2-40B4-BE49-F238E27FC236}">
                <a16:creationId xmlns:a16="http://schemas.microsoft.com/office/drawing/2014/main" id="{827D9106-D583-8899-1177-6BF3EEEC64FA}"/>
              </a:ext>
            </a:extLst>
          </p:cNvPr>
          <p:cNvSpPr/>
          <p:nvPr/>
        </p:nvSpPr>
        <p:spPr>
          <a:xfrm>
            <a:off x="7747005" y="1826816"/>
            <a:ext cx="3835393" cy="3848276"/>
          </a:xfrm>
          <a:prstGeom prst="roundRect">
            <a:avLst>
              <a:gd name="adj" fmla="val 15182"/>
            </a:avLst>
          </a:prstGeom>
          <a:solidFill>
            <a:schemeClr val="bg1">
              <a:lumMod val="75000"/>
            </a:schemeClr>
          </a:solidFill>
          <a:ln w="1905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1" name="Oval 30">
            <a:extLst>
              <a:ext uri="{FF2B5EF4-FFF2-40B4-BE49-F238E27FC236}">
                <a16:creationId xmlns:a16="http://schemas.microsoft.com/office/drawing/2014/main" id="{21691AB2-F689-8BD1-1CC9-4DC68D5B99F4}"/>
              </a:ext>
            </a:extLst>
          </p:cNvPr>
          <p:cNvSpPr>
            <a:spLocks noChangeAspect="1"/>
          </p:cNvSpPr>
          <p:nvPr/>
        </p:nvSpPr>
        <p:spPr>
          <a:xfrm>
            <a:off x="4565015" y="1365210"/>
            <a:ext cx="108000" cy="108000"/>
          </a:xfrm>
          <a:prstGeom prst="ellipse">
            <a:avLst/>
          </a:prstGeom>
          <a:solidFill>
            <a:srgbClr val="FFB71B"/>
          </a:solidFill>
          <a:ln w="12700" cap="flat" cmpd="sng" algn="ctr">
            <a:solidFill>
              <a:srgbClr val="FFB71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33" name="Connector: Elbow 32">
            <a:extLst>
              <a:ext uri="{FF2B5EF4-FFF2-40B4-BE49-F238E27FC236}">
                <a16:creationId xmlns:a16="http://schemas.microsoft.com/office/drawing/2014/main" id="{A20FB767-FC26-5DF2-74F3-B391C7A3E578}"/>
              </a:ext>
            </a:extLst>
          </p:cNvPr>
          <p:cNvCxnSpPr>
            <a:cxnSpLocks/>
            <a:stCxn id="31" idx="4"/>
            <a:endCxn id="32" idx="0"/>
          </p:cNvCxnSpPr>
          <p:nvPr/>
        </p:nvCxnSpPr>
        <p:spPr>
          <a:xfrm rot="16200000" flipH="1">
            <a:off x="7507962" y="-1415737"/>
            <a:ext cx="290226" cy="6068120"/>
          </a:xfrm>
          <a:prstGeom prst="bentConnector3">
            <a:avLst/>
          </a:prstGeom>
          <a:noFill/>
          <a:ln w="15875" cap="flat" cmpd="sng" algn="ctr">
            <a:solidFill>
              <a:srgbClr val="FFB71B"/>
            </a:solidFill>
            <a:prstDash val="solid"/>
            <a:miter lim="800000"/>
          </a:ln>
          <a:effectLst/>
        </p:spPr>
      </p:cxnSp>
      <p:cxnSp>
        <p:nvCxnSpPr>
          <p:cNvPr id="37" name="Straight Connector 36">
            <a:extLst>
              <a:ext uri="{FF2B5EF4-FFF2-40B4-BE49-F238E27FC236}">
                <a16:creationId xmlns:a16="http://schemas.microsoft.com/office/drawing/2014/main" id="{4C905531-8592-FD29-EE30-2D89CFB799CD}"/>
              </a:ext>
            </a:extLst>
          </p:cNvPr>
          <p:cNvCxnSpPr>
            <a:cxnSpLocks/>
          </p:cNvCxnSpPr>
          <p:nvPr/>
        </p:nvCxnSpPr>
        <p:spPr>
          <a:xfrm>
            <a:off x="8000176" y="2879475"/>
            <a:ext cx="3492205" cy="0"/>
          </a:xfrm>
          <a:prstGeom prst="line">
            <a:avLst/>
          </a:prstGeom>
          <a:noFill/>
          <a:ln w="28575" cap="flat" cmpd="sng" algn="ctr">
            <a:solidFill>
              <a:srgbClr val="000000"/>
            </a:solidFill>
            <a:prstDash val="solid"/>
            <a:miter lim="800000"/>
          </a:ln>
          <a:effectLst/>
        </p:spPr>
      </p:cxnSp>
      <p:sp>
        <p:nvSpPr>
          <p:cNvPr id="38" name="TextBox 37">
            <a:extLst>
              <a:ext uri="{FF2B5EF4-FFF2-40B4-BE49-F238E27FC236}">
                <a16:creationId xmlns:a16="http://schemas.microsoft.com/office/drawing/2014/main" id="{A0126039-1FF4-B801-3501-34662F205012}"/>
              </a:ext>
            </a:extLst>
          </p:cNvPr>
          <p:cNvSpPr txBox="1"/>
          <p:nvPr/>
        </p:nvSpPr>
        <p:spPr>
          <a:xfrm>
            <a:off x="8000177" y="2436801"/>
            <a:ext cx="3492205"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a:ln>
                  <a:noFill/>
                </a:ln>
                <a:solidFill>
                  <a:srgbClr val="000000"/>
                </a:solidFill>
                <a:effectLst/>
                <a:uLnTx/>
                <a:uFillTx/>
              </a:rPr>
              <a:t>System of </a:t>
            </a:r>
            <a:r>
              <a:rPr kumimoji="0" lang="en-DE" b="1" i="0" u="none" strike="noStrike" kern="0" cap="none" spc="0" normalizeH="0" baseline="0" noProof="0">
                <a:ln>
                  <a:noFill/>
                </a:ln>
                <a:solidFill>
                  <a:srgbClr val="000000"/>
                </a:solidFill>
                <a:effectLst/>
                <a:uLnTx/>
                <a:uFillTx/>
              </a:rPr>
              <a:t>A</a:t>
            </a:r>
            <a:r>
              <a:rPr kumimoji="0" lang="en-US" b="1" i="0" u="none" strike="noStrike" kern="0" cap="none" spc="0" normalizeH="0" baseline="0" noProof="0">
                <a:ln>
                  <a:noFill/>
                </a:ln>
                <a:solidFill>
                  <a:srgbClr val="000000"/>
                </a:solidFill>
                <a:effectLst/>
                <a:uLnTx/>
                <a:uFillTx/>
              </a:rPr>
              <a:t>lgebraic </a:t>
            </a:r>
            <a:r>
              <a:rPr kumimoji="0" lang="en-DE" b="1" i="0" u="none" strike="noStrike" kern="0" cap="none" spc="0" normalizeH="0" baseline="0" noProof="0">
                <a:ln>
                  <a:noFill/>
                </a:ln>
                <a:solidFill>
                  <a:srgbClr val="000000"/>
                </a:solidFill>
                <a:effectLst/>
                <a:uLnTx/>
                <a:uFillTx/>
              </a:rPr>
              <a:t>E</a:t>
            </a:r>
            <a:r>
              <a:rPr kumimoji="0" lang="en-US" b="1" i="0" u="none" strike="noStrike" kern="0" cap="none" spc="0" normalizeH="0" baseline="0" noProof="0">
                <a:ln>
                  <a:noFill/>
                </a:ln>
                <a:solidFill>
                  <a:srgbClr val="000000"/>
                </a:solidFill>
                <a:effectLst/>
                <a:uLnTx/>
                <a:uFillTx/>
              </a:rPr>
              <a:t>quations</a:t>
            </a:r>
          </a:p>
        </p:txBody>
      </p:sp>
      <p:sp>
        <p:nvSpPr>
          <p:cNvPr id="39" name="Rectangle: Rounded Corners 38">
            <a:extLst>
              <a:ext uri="{FF2B5EF4-FFF2-40B4-BE49-F238E27FC236}">
                <a16:creationId xmlns:a16="http://schemas.microsoft.com/office/drawing/2014/main" id="{2866B8D8-6086-2C37-1589-84AE1658CC4F}"/>
              </a:ext>
            </a:extLst>
          </p:cNvPr>
          <p:cNvSpPr/>
          <p:nvPr/>
        </p:nvSpPr>
        <p:spPr>
          <a:xfrm>
            <a:off x="1099918" y="3040214"/>
            <a:ext cx="222766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Governing equations</a:t>
            </a:r>
          </a:p>
        </p:txBody>
      </p:sp>
      <p:sp>
        <p:nvSpPr>
          <p:cNvPr id="40" name="Rectangle: Rounded Corners 39">
            <a:extLst>
              <a:ext uri="{FF2B5EF4-FFF2-40B4-BE49-F238E27FC236}">
                <a16:creationId xmlns:a16="http://schemas.microsoft.com/office/drawing/2014/main" id="{D67273B2-1486-6829-5984-53943FC871D9}"/>
              </a:ext>
            </a:extLst>
          </p:cNvPr>
          <p:cNvSpPr/>
          <p:nvPr/>
        </p:nvSpPr>
        <p:spPr>
          <a:xfrm>
            <a:off x="1099918" y="3496406"/>
            <a:ext cx="222766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Boundary conditions</a:t>
            </a:r>
          </a:p>
        </p:txBody>
      </p:sp>
      <p:sp>
        <p:nvSpPr>
          <p:cNvPr id="65" name="Oval 64">
            <a:extLst>
              <a:ext uri="{FF2B5EF4-FFF2-40B4-BE49-F238E27FC236}">
                <a16:creationId xmlns:a16="http://schemas.microsoft.com/office/drawing/2014/main" id="{3EEE3540-C34F-851F-28CC-29313EEDB3E6}"/>
              </a:ext>
            </a:extLst>
          </p:cNvPr>
          <p:cNvSpPr>
            <a:spLocks noChangeAspect="1"/>
          </p:cNvSpPr>
          <p:nvPr/>
        </p:nvSpPr>
        <p:spPr>
          <a:xfrm>
            <a:off x="7710787" y="3700346"/>
            <a:ext cx="108000" cy="108000"/>
          </a:xfrm>
          <a:prstGeom prst="ellipse">
            <a:avLst/>
          </a:prstGeom>
          <a:solidFill>
            <a:srgbClr val="D9D8D6"/>
          </a:solidFill>
          <a:ln w="12700" cap="flat" cmpd="sng" algn="ctr">
            <a:solidFill>
              <a:srgbClr val="D9D8D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66" name="Straight Arrow Connector 65">
            <a:extLst>
              <a:ext uri="{FF2B5EF4-FFF2-40B4-BE49-F238E27FC236}">
                <a16:creationId xmlns:a16="http://schemas.microsoft.com/office/drawing/2014/main" id="{67644722-B1A1-C93C-B3B8-CB706746DAC5}"/>
              </a:ext>
            </a:extLst>
          </p:cNvPr>
          <p:cNvCxnSpPr>
            <a:cxnSpLocks/>
            <a:stCxn id="6" idx="3"/>
            <a:endCxn id="65" idx="2"/>
          </p:cNvCxnSpPr>
          <p:nvPr/>
        </p:nvCxnSpPr>
        <p:spPr>
          <a:xfrm>
            <a:off x="7291957" y="3751426"/>
            <a:ext cx="418830" cy="2920"/>
          </a:xfrm>
          <a:prstGeom prst="straightConnector1">
            <a:avLst/>
          </a:prstGeom>
          <a:noFill/>
          <a:ln w="57150" cap="flat" cmpd="sng" algn="ctr">
            <a:solidFill>
              <a:srgbClr val="D9D8D6"/>
            </a:solidFill>
            <a:prstDash val="solid"/>
            <a:miter lim="800000"/>
            <a:tailEnd type="triangle"/>
          </a:ln>
          <a:effectLst/>
        </p:spPr>
      </p:cxnSp>
      <p:sp>
        <p:nvSpPr>
          <p:cNvPr id="67" name="Rectangle: Rounded Corners 66">
            <a:extLst>
              <a:ext uri="{FF2B5EF4-FFF2-40B4-BE49-F238E27FC236}">
                <a16:creationId xmlns:a16="http://schemas.microsoft.com/office/drawing/2014/main" id="{019D2CAF-3C81-7ADF-4E97-CF71E8733698}"/>
              </a:ext>
            </a:extLst>
          </p:cNvPr>
          <p:cNvSpPr/>
          <p:nvPr/>
        </p:nvSpPr>
        <p:spPr>
          <a:xfrm>
            <a:off x="8675917" y="2955777"/>
            <a:ext cx="2140721"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Calibri" panose="020F0502020204030204"/>
                <a:ea typeface="+mn-ea"/>
                <a:cs typeface="+mn-cs"/>
              </a:rPr>
              <a:t>FEA approximate</a:t>
            </a:r>
          </a:p>
        </p:txBody>
      </p:sp>
      <mc:AlternateContent xmlns:mc="http://schemas.openxmlformats.org/markup-compatibility/2006">
        <mc:Choice xmlns:a14="http://schemas.microsoft.com/office/drawing/2010/main" Requires="a14">
          <p:sp>
            <p:nvSpPr>
              <p:cNvPr id="34" name="TextBox 33">
                <a:extLst>
                  <a:ext uri="{FF2B5EF4-FFF2-40B4-BE49-F238E27FC236}">
                    <a16:creationId xmlns:a16="http://schemas.microsoft.com/office/drawing/2014/main" id="{F0BBB02B-2DFB-DB39-2300-51691FC1C5BA}"/>
                  </a:ext>
                </a:extLst>
              </p:cNvPr>
              <p:cNvSpPr txBox="1"/>
              <p:nvPr/>
            </p:nvSpPr>
            <p:spPr>
              <a:xfrm>
                <a:off x="8957248" y="4959898"/>
                <a:ext cx="1450425" cy="369332"/>
              </a:xfrm>
              <a:prstGeom prst="rect">
                <a:avLst/>
              </a:prstGeom>
              <a:solidFill>
                <a:schemeClr val="tx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1" i="1" u="none" strike="noStrike" kern="0" cap="none" spc="0" normalizeH="0" baseline="0" noProof="0" smtClean="0">
                              <a:ln>
                                <a:noFill/>
                              </a:ln>
                              <a:solidFill>
                                <a:schemeClr val="bg1"/>
                              </a:solidFill>
                              <a:effectLst/>
                              <a:uLnTx/>
                              <a:uFillTx/>
                              <a:latin typeface="Cambria Math" panose="02040503050406030204" pitchFamily="18" charset="0"/>
                            </a:rPr>
                          </m:ctrlPr>
                        </m:dPr>
                        <m:e>
                          <m:r>
                            <a:rPr kumimoji="0" lang="en-US" sz="1800" b="1" i="1" u="none" strike="noStrike" kern="0" cap="none" spc="0" normalizeH="0" baseline="0" noProof="0">
                              <a:ln>
                                <a:noFill/>
                              </a:ln>
                              <a:solidFill>
                                <a:schemeClr val="bg1"/>
                              </a:solidFill>
                              <a:effectLst/>
                              <a:uLnTx/>
                              <a:uFillTx/>
                              <a:latin typeface="Cambria Math" panose="02040503050406030204" pitchFamily="18" charset="0"/>
                            </a:rPr>
                            <m:t>𝑲</m:t>
                          </m:r>
                        </m:e>
                      </m:d>
                      <m:d>
                        <m:dPr>
                          <m:begChr m:val="{"/>
                          <m:endChr m:val="}"/>
                          <m:ctrlPr>
                            <a:rPr kumimoji="0" lang="en-US" sz="1800" b="1" i="1" u="none" strike="noStrike" kern="0" cap="none" spc="0" normalizeH="0" baseline="0" noProof="0">
                              <a:ln>
                                <a:noFill/>
                              </a:ln>
                              <a:solidFill>
                                <a:schemeClr val="bg1"/>
                              </a:solidFill>
                              <a:effectLst/>
                              <a:uLnTx/>
                              <a:uFillTx/>
                              <a:latin typeface="Cambria Math" panose="02040503050406030204" pitchFamily="18" charset="0"/>
                            </a:rPr>
                          </m:ctrlPr>
                        </m:dPr>
                        <m:e>
                          <m:r>
                            <a:rPr kumimoji="0" lang="en-US" sz="1800" b="1" i="0" u="none" strike="noStrike" kern="0" cap="none" spc="0" normalizeH="0" baseline="0" noProof="0">
                              <a:ln>
                                <a:noFill/>
                              </a:ln>
                              <a:solidFill>
                                <a:schemeClr val="bg1"/>
                              </a:solidFill>
                              <a:effectLst/>
                              <a:uLnTx/>
                              <a:uFillTx/>
                              <a:latin typeface="Cambria Math" panose="02040503050406030204" pitchFamily="18" charset="0"/>
                            </a:rPr>
                            <m:t>𝐮</m:t>
                          </m:r>
                        </m:e>
                      </m:d>
                      <m:r>
                        <a:rPr kumimoji="0" lang="en-US" sz="1800" b="1" i="0" u="none" strike="noStrike" kern="0" cap="none" spc="0" normalizeH="0" baseline="0" noProof="0">
                          <a:ln>
                            <a:noFill/>
                          </a:ln>
                          <a:solidFill>
                            <a:schemeClr val="bg1"/>
                          </a:solidFill>
                          <a:effectLst/>
                          <a:uLnTx/>
                          <a:uFillTx/>
                          <a:latin typeface="Cambria Math" panose="02040503050406030204" pitchFamily="18" charset="0"/>
                        </a:rPr>
                        <m:t>=</m:t>
                      </m:r>
                      <m:d>
                        <m:dPr>
                          <m:begChr m:val="{"/>
                          <m:endChr m:val="}"/>
                          <m:ctrlPr>
                            <a:rPr kumimoji="0" lang="en-US" sz="1800" b="1" i="1" u="none" strike="noStrike" kern="0" cap="none" spc="0" normalizeH="0" baseline="0" noProof="0">
                              <a:ln>
                                <a:noFill/>
                              </a:ln>
                              <a:solidFill>
                                <a:schemeClr val="bg1"/>
                              </a:solidFill>
                              <a:effectLst/>
                              <a:uLnTx/>
                              <a:uFillTx/>
                              <a:latin typeface="Cambria Math" panose="02040503050406030204" pitchFamily="18" charset="0"/>
                            </a:rPr>
                          </m:ctrlPr>
                        </m:dPr>
                        <m:e>
                          <m:r>
                            <a:rPr kumimoji="0" lang="en-US" sz="1800" b="1" i="0" u="none" strike="noStrike" kern="0" cap="none" spc="0" normalizeH="0" baseline="0" noProof="0">
                              <a:ln>
                                <a:noFill/>
                              </a:ln>
                              <a:solidFill>
                                <a:schemeClr val="bg1"/>
                              </a:solidFill>
                              <a:effectLst/>
                              <a:uLnTx/>
                              <a:uFillTx/>
                              <a:latin typeface="Cambria Math" panose="02040503050406030204" pitchFamily="18" charset="0"/>
                            </a:rPr>
                            <m:t>𝐅</m:t>
                          </m:r>
                        </m:e>
                      </m:d>
                    </m:oMath>
                  </m:oMathPara>
                </a14:m>
                <a:endParaRPr kumimoji="0" lang="en-US" sz="1800" b="1" i="0" u="none" strike="noStrike" kern="0" cap="none" spc="0" normalizeH="0" baseline="0" noProof="0">
                  <a:ln>
                    <a:noFill/>
                  </a:ln>
                  <a:solidFill>
                    <a:schemeClr val="bg1"/>
                  </a:solidFill>
                  <a:effectLst/>
                  <a:uLnTx/>
                  <a:uFillTx/>
                </a:endParaRPr>
              </a:p>
            </p:txBody>
          </p:sp>
        </mc:Choice>
        <mc:Fallback>
          <p:sp>
            <p:nvSpPr>
              <p:cNvPr id="34" name="TextBox 33">
                <a:extLst>
                  <a:ext uri="{FF2B5EF4-FFF2-40B4-BE49-F238E27FC236}">
                    <a16:creationId xmlns:a16="http://schemas.microsoft.com/office/drawing/2014/main" id="{F0BBB02B-2DFB-DB39-2300-51691FC1C5BA}"/>
                  </a:ext>
                </a:extLst>
              </p:cNvPr>
              <p:cNvSpPr txBox="1">
                <a:spLocks noRot="1" noChangeAspect="1" noMove="1" noResize="1" noEditPoints="1" noAdjustHandles="1" noChangeArrowheads="1" noChangeShapeType="1" noTextEdit="1"/>
              </p:cNvSpPr>
              <p:nvPr/>
            </p:nvSpPr>
            <p:spPr>
              <a:xfrm>
                <a:off x="8957248" y="4959898"/>
                <a:ext cx="1450425" cy="369332"/>
              </a:xfrm>
              <a:prstGeom prst="rect">
                <a:avLst/>
              </a:prstGeom>
              <a:blipFill>
                <a:blip r:embed="rId3"/>
                <a:stretch>
                  <a:fillRect/>
                </a:stretch>
              </a:blipFill>
            </p:spPr>
            <p:txBody>
              <a:bodyPr/>
              <a:lstStyle/>
              <a:p>
                <a:r>
                  <a:rPr lang="en-US">
                    <a:noFill/>
                  </a:rPr>
                  <a:t> </a:t>
                </a:r>
              </a:p>
            </p:txBody>
          </p:sp>
        </mc:Fallback>
      </mc:AlternateContent>
      <p:sp>
        <p:nvSpPr>
          <p:cNvPr id="82" name="TextBox 81">
            <a:extLst>
              <a:ext uri="{FF2B5EF4-FFF2-40B4-BE49-F238E27FC236}">
                <a16:creationId xmlns:a16="http://schemas.microsoft.com/office/drawing/2014/main" id="{52C431EB-9BBB-59ED-7402-3C33E9BD952C}"/>
              </a:ext>
            </a:extLst>
          </p:cNvPr>
          <p:cNvSpPr txBox="1"/>
          <p:nvPr/>
        </p:nvSpPr>
        <p:spPr>
          <a:xfrm>
            <a:off x="1613473" y="1837018"/>
            <a:ext cx="1362874" cy="369332"/>
          </a:xfrm>
          <a:prstGeom prst="rect">
            <a:avLst/>
          </a:prstGeom>
          <a:solidFill>
            <a:schemeClr val="tx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DE" sz="1800" b="1" i="0" u="none" strike="noStrike" kern="0" cap="none" spc="0" normalizeH="0" baseline="0" noProof="0">
                <a:ln>
                  <a:noFill/>
                </a:ln>
                <a:solidFill>
                  <a:schemeClr val="accent1"/>
                </a:solidFill>
                <a:effectLst/>
                <a:uLnTx/>
                <a:uFillTx/>
              </a:rPr>
              <a:t>Strong Form</a:t>
            </a:r>
            <a:endParaRPr kumimoji="0" lang="en-US" sz="1800" b="1" i="0" u="none" strike="noStrike" kern="0" cap="none" spc="0" normalizeH="0" baseline="0" noProof="0">
              <a:ln>
                <a:noFill/>
              </a:ln>
              <a:solidFill>
                <a:schemeClr val="accent1"/>
              </a:solidFill>
              <a:effectLst/>
              <a:uLnTx/>
              <a:uFillTx/>
            </a:endParaRPr>
          </a:p>
        </p:txBody>
      </p:sp>
      <p:sp>
        <p:nvSpPr>
          <p:cNvPr id="86" name="Rectangle: Rounded Corners 85">
            <a:extLst>
              <a:ext uri="{FF2B5EF4-FFF2-40B4-BE49-F238E27FC236}">
                <a16:creationId xmlns:a16="http://schemas.microsoft.com/office/drawing/2014/main" id="{17E01659-E373-4C3C-5192-5EF11904815D}"/>
              </a:ext>
            </a:extLst>
          </p:cNvPr>
          <p:cNvSpPr/>
          <p:nvPr/>
        </p:nvSpPr>
        <p:spPr>
          <a:xfrm>
            <a:off x="1080778" y="3952598"/>
            <a:ext cx="2246806" cy="302409"/>
          </a:xfrm>
          <a:prstGeom prst="roundRect">
            <a:avLst/>
          </a:prstGeom>
          <a:solidFill>
            <a:srgbClr val="D9D8D6"/>
          </a:solidFill>
          <a:ln w="12700" cap="flat" cmpd="sng" algn="ctr">
            <a:solidFill>
              <a:srgbClr val="898A8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DE" sz="1600" b="0" i="0" u="none" strike="noStrike" kern="0" cap="none" spc="0" normalizeH="0" baseline="0" noProof="0">
                <a:ln>
                  <a:noFill/>
                </a:ln>
                <a:solidFill>
                  <a:srgbClr val="000000"/>
                </a:solidFill>
                <a:effectLst/>
                <a:uLnTx/>
                <a:uFillTx/>
                <a:latin typeface="Calibri" panose="020F0502020204030204"/>
                <a:ea typeface="+mn-ea"/>
                <a:cs typeface="+mn-cs"/>
              </a:rPr>
              <a:t>Assumptions</a:t>
            </a:r>
            <a:endParaRPr kumimoji="0" lang="en-US" sz="16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59E9EED-803F-B6E8-5C89-A8B1D6532A50}"/>
              </a:ext>
            </a:extLst>
          </p:cNvPr>
          <p:cNvSpPr txBox="1"/>
          <p:nvPr/>
        </p:nvSpPr>
        <p:spPr>
          <a:xfrm>
            <a:off x="4990021" y="1826816"/>
            <a:ext cx="1285929" cy="369332"/>
          </a:xfrm>
          <a:prstGeom prst="rect">
            <a:avLst/>
          </a:prstGeom>
          <a:solidFill>
            <a:schemeClr val="tx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DE" sz="1800" b="1" i="0" u="none" strike="noStrike" kern="0" cap="none" spc="0" normalizeH="0" baseline="0" noProof="0">
                <a:ln>
                  <a:noFill/>
                </a:ln>
                <a:solidFill>
                  <a:schemeClr val="accent1"/>
                </a:solidFill>
                <a:effectLst/>
                <a:uLnTx/>
                <a:uFillTx/>
              </a:rPr>
              <a:t>Weak Form</a:t>
            </a:r>
            <a:endParaRPr kumimoji="0" lang="en-US" sz="1800" b="1" i="0" u="none" strike="noStrike" kern="0" cap="none" spc="0" normalizeH="0" baseline="0" noProof="0">
              <a:ln>
                <a:noFill/>
              </a:ln>
              <a:solidFill>
                <a:schemeClr val="accent1"/>
              </a:solidFill>
              <a:effectLst/>
              <a:uLnTx/>
              <a:uFillTx/>
            </a:endParaRPr>
          </a:p>
        </p:txBody>
      </p:sp>
      <p:cxnSp>
        <p:nvCxnSpPr>
          <p:cNvPr id="16" name="Straight Connector 15">
            <a:extLst>
              <a:ext uri="{FF2B5EF4-FFF2-40B4-BE49-F238E27FC236}">
                <a16:creationId xmlns:a16="http://schemas.microsoft.com/office/drawing/2014/main" id="{139844E6-74DB-0A72-F311-F0FAF6E484F2}"/>
              </a:ext>
            </a:extLst>
          </p:cNvPr>
          <p:cNvCxnSpPr>
            <a:cxnSpLocks/>
            <a:stCxn id="6" idx="0"/>
            <a:endCxn id="6" idx="2"/>
          </p:cNvCxnSpPr>
          <p:nvPr/>
        </p:nvCxnSpPr>
        <p:spPr>
          <a:xfrm>
            <a:off x="3950779" y="1827287"/>
            <a:ext cx="0" cy="3848277"/>
          </a:xfrm>
          <a:prstGeom prst="line">
            <a:avLst/>
          </a:prstGeom>
          <a:noFill/>
          <a:ln w="28575" cap="flat" cmpd="sng" algn="ctr">
            <a:solidFill>
              <a:srgbClr val="000000"/>
            </a:solidFill>
            <a:prstDash val="solid"/>
            <a:miter lim="800000"/>
          </a:ln>
          <a:effectLst/>
        </p:spPr>
      </p:cxnSp>
      <p:sp>
        <p:nvSpPr>
          <p:cNvPr id="20" name="Arrow: Right 19">
            <a:extLst>
              <a:ext uri="{FF2B5EF4-FFF2-40B4-BE49-F238E27FC236}">
                <a16:creationId xmlns:a16="http://schemas.microsoft.com/office/drawing/2014/main" id="{CA5AD381-6AE9-C98B-2087-9D6F63419CCA}"/>
              </a:ext>
            </a:extLst>
          </p:cNvPr>
          <p:cNvSpPr/>
          <p:nvPr/>
        </p:nvSpPr>
        <p:spPr>
          <a:xfrm>
            <a:off x="3727470" y="3627421"/>
            <a:ext cx="446617" cy="280692"/>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DE"/>
          </a:p>
        </p:txBody>
      </p:sp>
      <p:sp>
        <p:nvSpPr>
          <p:cNvPr id="23" name="TextBox 22">
            <a:extLst>
              <a:ext uri="{FF2B5EF4-FFF2-40B4-BE49-F238E27FC236}">
                <a16:creationId xmlns:a16="http://schemas.microsoft.com/office/drawing/2014/main" id="{2663E3F4-F85E-D315-0E7C-A7C1346C76BD}"/>
              </a:ext>
            </a:extLst>
          </p:cNvPr>
          <p:cNvSpPr txBox="1"/>
          <p:nvPr/>
        </p:nvSpPr>
        <p:spPr>
          <a:xfrm>
            <a:off x="853234" y="4389331"/>
            <a:ext cx="3183366" cy="738664"/>
          </a:xfrm>
          <a:prstGeom prst="rect">
            <a:avLst/>
          </a:prstGeom>
          <a:noFill/>
          <a:ln>
            <a:noFill/>
          </a:ln>
        </p:spPr>
        <p:txBody>
          <a:bodyPr wrap="square" rtlCol="0">
            <a:spAutoFit/>
          </a:bodyPr>
          <a:lstStyle/>
          <a:p>
            <a:r>
              <a:rPr lang="en-DE" sz="1400" b="1" kern="0"/>
              <a:t>E.g.: </a:t>
            </a:r>
            <a:r>
              <a:rPr lang="en-DE" sz="1400" b="1" kern="0" err="1"/>
              <a:t>PDEs</a:t>
            </a:r>
            <a:r>
              <a:rPr lang="en-DE" sz="1400" b="1" kern="0"/>
              <a:t>. + BCs for linear Elasticity (</a:t>
            </a:r>
            <a:r>
              <a:rPr lang="en-US" sz="1400" b="1" kern="0"/>
              <a:t>Translational equilibrium</a:t>
            </a:r>
            <a:r>
              <a:rPr lang="en-DE" sz="1400" b="1" kern="0"/>
              <a:t>)</a:t>
            </a:r>
          </a:p>
          <a:p>
            <a:pPr marL="285750" indent="-285750">
              <a:buFont typeface="Arial" panose="020B0604020202020204" pitchFamily="34" charset="0"/>
              <a:buChar char="•"/>
            </a:pPr>
            <a:endParaRPr lang="en-DE" sz="1400" kern="0"/>
          </a:p>
        </p:txBody>
      </p:sp>
      <mc:AlternateContent xmlns:mc="http://schemas.openxmlformats.org/markup-compatibility/2006">
        <mc:Choice xmlns:a14="http://schemas.microsoft.com/office/drawing/2010/main" Requires="a14">
          <p:sp>
            <p:nvSpPr>
              <p:cNvPr id="27" name="TextBox 26">
                <a:extLst>
                  <a:ext uri="{FF2B5EF4-FFF2-40B4-BE49-F238E27FC236}">
                    <a16:creationId xmlns:a16="http://schemas.microsoft.com/office/drawing/2014/main" id="{E01F07E8-7928-1937-3184-CDAD4FB8ED95}"/>
                  </a:ext>
                </a:extLst>
              </p:cNvPr>
              <p:cNvSpPr txBox="1"/>
              <p:nvPr/>
            </p:nvSpPr>
            <p:spPr>
              <a:xfrm>
                <a:off x="1493201" y="4997263"/>
                <a:ext cx="1473194" cy="369332"/>
              </a:xfrm>
              <a:prstGeom prst="rect">
                <a:avLst/>
              </a:prstGeom>
              <a:solidFill>
                <a:schemeClr val="tx1"/>
              </a:solidFill>
            </p:spPr>
            <p:txBody>
              <a:bodyPr wrap="square">
                <a:spAutoFit/>
              </a:bodyPr>
              <a:lstStyle/>
              <a:p>
                <a:pPr algn="ctr"/>
                <a14:m>
                  <m:oMathPara xmlns:m="http://schemas.openxmlformats.org/officeDocument/2006/math">
                    <m:oMathParaPr>
                      <m:jc m:val="centerGroup"/>
                    </m:oMathParaPr>
                    <m:oMath xmlns:m="http://schemas.openxmlformats.org/officeDocument/2006/math">
                      <m:r>
                        <m:rPr>
                          <m:sty m:val="p"/>
                        </m:rPr>
                        <a:rPr lang="el-GR" i="0" dirty="0" smtClean="0">
                          <a:solidFill>
                            <a:schemeClr val="bg1"/>
                          </a:solidFill>
                          <a:latin typeface="Cambria Math" panose="02040503050406030204" pitchFamily="18" charset="0"/>
                        </a:rPr>
                        <m:t>∇</m:t>
                      </m:r>
                      <m:r>
                        <a:rPr lang="el-GR" i="1" dirty="0" smtClean="0">
                          <a:solidFill>
                            <a:schemeClr val="bg1"/>
                          </a:solidFill>
                          <a:latin typeface="Cambria Math" panose="02040503050406030204" pitchFamily="18" charset="0"/>
                        </a:rPr>
                        <m:t>⋅</m:t>
                      </m:r>
                      <m:r>
                        <a:rPr lang="el-GR" i="1" dirty="0" smtClean="0">
                          <a:solidFill>
                            <a:schemeClr val="bg1"/>
                          </a:solidFill>
                          <a:latin typeface="Cambria Math" panose="02040503050406030204" pitchFamily="18" charset="0"/>
                        </a:rPr>
                        <m:t>𝜎</m:t>
                      </m:r>
                      <m:r>
                        <a:rPr lang="el-GR" i="1" dirty="0" smtClean="0">
                          <a:solidFill>
                            <a:schemeClr val="bg1"/>
                          </a:solidFill>
                          <a:latin typeface="Cambria Math" panose="02040503050406030204" pitchFamily="18" charset="0"/>
                        </a:rPr>
                        <m:t>+</m:t>
                      </m:r>
                      <m:r>
                        <a:rPr lang="en-US" i="1" dirty="0" smtClean="0">
                          <a:solidFill>
                            <a:schemeClr val="bg1"/>
                          </a:solidFill>
                          <a:latin typeface="Cambria Math" panose="02040503050406030204" pitchFamily="18" charset="0"/>
                        </a:rPr>
                        <m:t>𝑏</m:t>
                      </m:r>
                      <m:r>
                        <a:rPr lang="en-US" i="1" dirty="0" smtClean="0">
                          <a:solidFill>
                            <a:schemeClr val="bg1"/>
                          </a:solidFill>
                          <a:latin typeface="Cambria Math" panose="02040503050406030204" pitchFamily="18" charset="0"/>
                        </a:rPr>
                        <m:t>=</m:t>
                      </m:r>
                      <m:r>
                        <a:rPr lang="en-US" i="1" dirty="0" smtClean="0">
                          <a:solidFill>
                            <a:schemeClr val="bg1"/>
                          </a:solidFill>
                          <a:latin typeface="Cambria Math" panose="02040503050406030204" pitchFamily="18" charset="0"/>
                        </a:rPr>
                        <m:t>0</m:t>
                      </m:r>
                    </m:oMath>
                  </m:oMathPara>
                </a14:m>
                <a:endParaRPr/>
              </a:p>
            </p:txBody>
          </p:sp>
        </mc:Choice>
        <mc:Fallback>
          <p:sp>
            <p:nvSpPr>
              <p:cNvPr id="27" name="TextBox 26">
                <a:extLst>
                  <a:ext uri="{FF2B5EF4-FFF2-40B4-BE49-F238E27FC236}">
                    <a16:creationId xmlns:a16="http://schemas.microsoft.com/office/drawing/2014/main" id="{E01F07E8-7928-1937-3184-CDAD4FB8ED95}"/>
                  </a:ext>
                </a:extLst>
              </p:cNvPr>
              <p:cNvSpPr txBox="1">
                <a:spLocks noRot="1" noChangeAspect="1" noMove="1" noResize="1" noEditPoints="1" noAdjustHandles="1" noChangeArrowheads="1" noChangeShapeType="1" noTextEdit="1"/>
              </p:cNvSpPr>
              <p:nvPr/>
            </p:nvSpPr>
            <p:spPr>
              <a:xfrm>
                <a:off x="1493201" y="4997263"/>
                <a:ext cx="1473194" cy="369332"/>
              </a:xfrm>
              <a:prstGeom prst="rect">
                <a:avLst/>
              </a:prstGeom>
              <a:blipFill>
                <a:blip r:embed="rId4"/>
                <a:stretch>
                  <a:fillRect l="-41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9" name="TextBox 28">
                <a:extLst>
                  <a:ext uri="{FF2B5EF4-FFF2-40B4-BE49-F238E27FC236}">
                    <a16:creationId xmlns:a16="http://schemas.microsoft.com/office/drawing/2014/main" id="{7479225F-DDAE-9A4A-C4F8-F943FC2DC412}"/>
                  </a:ext>
                </a:extLst>
              </p:cNvPr>
              <p:cNvSpPr txBox="1"/>
              <p:nvPr/>
            </p:nvSpPr>
            <p:spPr>
              <a:xfrm>
                <a:off x="4072818" y="4792077"/>
                <a:ext cx="3023325" cy="557845"/>
              </a:xfrm>
              <a:prstGeom prst="rect">
                <a:avLst/>
              </a:prstGeom>
              <a:solidFill>
                <a:schemeClr val="tx1"/>
              </a:solidFill>
            </p:spPr>
            <p:txBody>
              <a:bodyPr wrap="square">
                <a:spAutoFit/>
              </a:bodyPr>
              <a:lstStyle/>
              <a:p>
                <a:pPr algn="ctr"/>
                <a14:m>
                  <m:oMathPara xmlns:m="http://schemas.openxmlformats.org/officeDocument/2006/math">
                    <m:oMathParaPr>
                      <m:jc m:val="centerGroup"/>
                    </m:oMathParaPr>
                    <m:oMath xmlns:m="http://schemas.openxmlformats.org/officeDocument/2006/math">
                      <m:nary>
                        <m:naryPr>
                          <m:ctrlPr>
                            <a:rPr lang="el-GR" sz="1400" i="1" dirty="0" smtClean="0">
                              <a:solidFill>
                                <a:schemeClr val="bg1"/>
                              </a:solidFill>
                              <a:latin typeface="Cambria Math" panose="02040503050406030204" pitchFamily="18" charset="0"/>
                            </a:rPr>
                          </m:ctrlPr>
                        </m:naryPr>
                        <m:sub>
                          <m:r>
                            <m:rPr>
                              <m:sty m:val="p"/>
                              <m:brk m:alnAt="23"/>
                            </m:rPr>
                            <a:rPr lang="el-GR" sz="1400" i="1" dirty="0" smtClean="0">
                              <a:solidFill>
                                <a:schemeClr val="bg1"/>
                              </a:solidFill>
                              <a:latin typeface="Cambria Math" panose="02040503050406030204" pitchFamily="18" charset="0"/>
                              <a:ea typeface="Cambria Math" panose="02040503050406030204" pitchFamily="18" charset="0"/>
                            </a:rPr>
                            <m:t>Ω</m:t>
                          </m:r>
                        </m:sub>
                        <m:sup>
                          <m:r>
                            <a:rPr lang="en-DE" sz="1400" b="0" i="1" dirty="0" smtClean="0">
                              <a:solidFill>
                                <a:schemeClr val="tx1"/>
                              </a:solidFill>
                              <a:latin typeface="Cambria Math" panose="02040503050406030204" pitchFamily="18" charset="0"/>
                            </a:rPr>
                            <m:t>𝑎</m:t>
                          </m:r>
                        </m:sup>
                        <m:e>
                          <m:r>
                            <a:rPr lang="en-DE" sz="1400" b="0" i="1" dirty="0" smtClean="0">
                              <a:solidFill>
                                <a:schemeClr val="bg1"/>
                              </a:solidFill>
                              <a:latin typeface="Cambria Math" panose="02040503050406030204" pitchFamily="18" charset="0"/>
                            </a:rPr>
                            <m:t>𝑤</m:t>
                          </m:r>
                          <m:r>
                            <a:rPr lang="en-DE" sz="1400" b="0" i="1" dirty="0" smtClean="0">
                              <a:solidFill>
                                <a:schemeClr val="bg1"/>
                              </a:solidFill>
                              <a:latin typeface="Cambria Math" panose="02040503050406030204" pitchFamily="18" charset="0"/>
                            </a:rPr>
                            <m:t>∗(</m:t>
                          </m:r>
                          <m:r>
                            <m:rPr>
                              <m:nor/>
                            </m:rPr>
                            <a:rPr lang="el-GR" sz="1400" dirty="0">
                              <a:solidFill>
                                <a:schemeClr val="bg1"/>
                              </a:solidFill>
                            </a:rPr>
                            <m:t>∇</m:t>
                          </m:r>
                          <m:r>
                            <m:rPr>
                              <m:nor/>
                            </m:rPr>
                            <a:rPr lang="el-GR" sz="1400" dirty="0">
                              <a:solidFill>
                                <a:schemeClr val="bg1"/>
                              </a:solidFill>
                            </a:rPr>
                            <m:t>⋅</m:t>
                          </m:r>
                          <m:r>
                            <m:rPr>
                              <m:nor/>
                            </m:rPr>
                            <a:rPr lang="el-GR" sz="1400" dirty="0">
                              <a:solidFill>
                                <a:schemeClr val="bg1"/>
                              </a:solidFill>
                            </a:rPr>
                            <m:t>σ</m:t>
                          </m:r>
                          <m:r>
                            <a:rPr lang="en-US" sz="1400" i="1" dirty="0">
                              <a:solidFill>
                                <a:schemeClr val="bg1"/>
                              </a:solidFill>
                              <a:latin typeface="Cambria Math" panose="02040503050406030204" pitchFamily="18" charset="0"/>
                            </a:rPr>
                            <m:t>)</m:t>
                          </m:r>
                        </m:e>
                      </m:nary>
                      <m:r>
                        <a:rPr lang="en-US" sz="1400" i="1" dirty="0">
                          <a:solidFill>
                            <a:schemeClr val="bg1"/>
                          </a:solidFill>
                          <a:latin typeface="Cambria Math" panose="02040503050406030204" pitchFamily="18" charset="0"/>
                        </a:rPr>
                        <m:t>𝑑</m:t>
                      </m:r>
                      <m:r>
                        <m:rPr>
                          <m:sty m:val="p"/>
                        </m:rPr>
                        <a:rPr lang="el-GR" sz="1400" i="0" dirty="0">
                          <a:solidFill>
                            <a:schemeClr val="bg1"/>
                          </a:solidFill>
                          <a:latin typeface="Cambria Math" panose="02040503050406030204" pitchFamily="18" charset="0"/>
                        </a:rPr>
                        <m:t>Ω</m:t>
                      </m:r>
                      <m:r>
                        <a:rPr lang="en-DE" sz="1400" b="0" i="0" dirty="0" smtClean="0">
                          <a:solidFill>
                            <a:schemeClr val="bg1"/>
                          </a:solidFill>
                          <a:latin typeface="Cambria Math" panose="02040503050406030204" pitchFamily="18" charset="0"/>
                        </a:rPr>
                        <m:t>=</m:t>
                      </m:r>
                      <m:nary>
                        <m:naryPr>
                          <m:ctrlPr>
                            <a:rPr lang="el-GR" sz="1400" i="1" dirty="0">
                              <a:solidFill>
                                <a:schemeClr val="bg1"/>
                              </a:solidFill>
                              <a:latin typeface="Cambria Math" panose="02040503050406030204" pitchFamily="18" charset="0"/>
                            </a:rPr>
                          </m:ctrlPr>
                        </m:naryPr>
                        <m:sub>
                          <m:r>
                            <m:rPr>
                              <m:sty m:val="p"/>
                              <m:brk m:alnAt="23"/>
                            </m:rPr>
                            <a:rPr lang="el-GR" sz="1400" i="1" dirty="0">
                              <a:solidFill>
                                <a:schemeClr val="bg1"/>
                              </a:solidFill>
                              <a:latin typeface="Cambria Math" panose="02040503050406030204" pitchFamily="18" charset="0"/>
                              <a:ea typeface="Cambria Math" panose="02040503050406030204" pitchFamily="18" charset="0"/>
                            </a:rPr>
                            <m:t>Ω</m:t>
                          </m:r>
                        </m:sub>
                        <m:sup>
                          <m:r>
                            <a:rPr lang="en-DE" sz="1400" i="1" dirty="0">
                              <a:latin typeface="Cambria Math" panose="02040503050406030204" pitchFamily="18" charset="0"/>
                            </a:rPr>
                            <m:t>𝑎</m:t>
                          </m:r>
                        </m:sup>
                        <m:e>
                          <m:r>
                            <a:rPr lang="en-DE" sz="1400" i="1" dirty="0">
                              <a:solidFill>
                                <a:schemeClr val="bg1"/>
                              </a:solidFill>
                              <a:latin typeface="Cambria Math" panose="02040503050406030204" pitchFamily="18" charset="0"/>
                            </a:rPr>
                            <m:t>𝑤</m:t>
                          </m:r>
                          <m:r>
                            <a:rPr lang="en-DE" sz="1400" i="1" dirty="0">
                              <a:solidFill>
                                <a:schemeClr val="bg1"/>
                              </a:solidFill>
                              <a:latin typeface="Cambria Math" panose="02040503050406030204" pitchFamily="18" charset="0"/>
                            </a:rPr>
                            <m:t>∗</m:t>
                          </m:r>
                          <m:r>
                            <a:rPr lang="en-DE" sz="1400" b="0" i="1" dirty="0" smtClean="0">
                              <a:solidFill>
                                <a:schemeClr val="bg1"/>
                              </a:solidFill>
                              <a:latin typeface="Cambria Math" panose="02040503050406030204" pitchFamily="18" charset="0"/>
                            </a:rPr>
                            <m:t>𝑏</m:t>
                          </m:r>
                        </m:e>
                      </m:nary>
                      <m:r>
                        <a:rPr lang="en-US" sz="1400" i="1" dirty="0">
                          <a:solidFill>
                            <a:schemeClr val="bg1"/>
                          </a:solidFill>
                          <a:latin typeface="Cambria Math" panose="02040503050406030204" pitchFamily="18" charset="0"/>
                        </a:rPr>
                        <m:t>𝑑</m:t>
                      </m:r>
                      <m:r>
                        <m:rPr>
                          <m:sty m:val="p"/>
                        </m:rPr>
                        <a:rPr lang="el-GR" sz="1400" dirty="0">
                          <a:solidFill>
                            <a:schemeClr val="bg1"/>
                          </a:solidFill>
                          <a:latin typeface="Cambria Math" panose="02040503050406030204" pitchFamily="18" charset="0"/>
                        </a:rPr>
                        <m:t>Ω</m:t>
                      </m:r>
                    </m:oMath>
                  </m:oMathPara>
                </a14:m>
                <a:endParaRPr/>
              </a:p>
            </p:txBody>
          </p:sp>
        </mc:Choice>
        <mc:Fallback>
          <p:sp>
            <p:nvSpPr>
              <p:cNvPr id="29" name="TextBox 28">
                <a:extLst>
                  <a:ext uri="{FF2B5EF4-FFF2-40B4-BE49-F238E27FC236}">
                    <a16:creationId xmlns:a16="http://schemas.microsoft.com/office/drawing/2014/main" id="{7479225F-DDAE-9A4A-C4F8-F943FC2DC412}"/>
                  </a:ext>
                </a:extLst>
              </p:cNvPr>
              <p:cNvSpPr txBox="1">
                <a:spLocks noRot="1" noChangeAspect="1" noMove="1" noResize="1" noEditPoints="1" noAdjustHandles="1" noChangeArrowheads="1" noChangeShapeType="1" noTextEdit="1"/>
              </p:cNvSpPr>
              <p:nvPr/>
            </p:nvSpPr>
            <p:spPr>
              <a:xfrm>
                <a:off x="4072818" y="4792077"/>
                <a:ext cx="3023325" cy="557845"/>
              </a:xfrm>
              <a:prstGeom prst="rect">
                <a:avLst/>
              </a:prstGeom>
              <a:blipFill>
                <a:blip r:embed="rId5"/>
                <a:stretch>
                  <a:fillRect l="-13710" t="-151087" b="-22173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2" name="TextBox 41">
                <a:extLst>
                  <a:ext uri="{FF2B5EF4-FFF2-40B4-BE49-F238E27FC236}">
                    <a16:creationId xmlns:a16="http://schemas.microsoft.com/office/drawing/2014/main" id="{ABFD89E3-6DF9-E7FB-3B65-6139A56100E6}"/>
                  </a:ext>
                </a:extLst>
              </p:cNvPr>
              <p:cNvSpPr txBox="1"/>
              <p:nvPr/>
            </p:nvSpPr>
            <p:spPr>
              <a:xfrm>
                <a:off x="623606" y="5697351"/>
                <a:ext cx="10958792" cy="461665"/>
              </a:xfrm>
              <a:prstGeom prst="rect">
                <a:avLst/>
              </a:prstGeom>
              <a:noFill/>
            </p:spPr>
            <p:txBody>
              <a:bodyPr wrap="square" rtlCol="0">
                <a:spAutoFit/>
              </a:bodyPr>
              <a:lstStyle/>
              <a:p>
                <a:r>
                  <a:rPr lang="en-DE" sz="1200">
                    <a:ea typeface="Cambria Math" panose="02040503050406030204" pitchFamily="18" charset="0"/>
                  </a:rPr>
                  <a:t>* </a:t>
                </a:r>
                <a14:m>
                  <m:oMath xmlns:m="http://schemas.openxmlformats.org/officeDocument/2006/math">
                    <m:r>
                      <m:rPr>
                        <m:sty m:val="p"/>
                      </m:rPr>
                      <a:rPr lang="en-DE" sz="1200" i="1" smtClean="0">
                        <a:latin typeface="Cambria Math" panose="02040503050406030204" pitchFamily="18" charset="0"/>
                        <a:ea typeface="Cambria Math" panose="02040503050406030204" pitchFamily="18" charset="0"/>
                      </a:rPr>
                      <m:t>∇</m:t>
                    </m:r>
                  </m:oMath>
                </a14:m>
                <a:r>
                  <a:rPr lang="en-DE" sz="1200" i="1"/>
                  <a:t> is the </a:t>
                </a:r>
                <a:r>
                  <a:rPr lang="en-US" sz="1200" i="1"/>
                  <a:t>gradient operator</a:t>
                </a:r>
                <a:r>
                  <a:rPr lang="en-DE" sz="1200" i="1"/>
                  <a:t>, </a:t>
                </a:r>
                <a:r>
                  <a:rPr lang="el-GR" sz="1200" i="1"/>
                  <a:t>σ</a:t>
                </a:r>
                <a:r>
                  <a:rPr lang="en-US" sz="1200" i="1"/>
                  <a:t> is the stress tensor, b</a:t>
                </a:r>
                <a:r>
                  <a:rPr lang="en-DE" sz="1200" i="1"/>
                  <a:t> </a:t>
                </a:r>
                <a:r>
                  <a:rPr lang="en-US" sz="1200" i="1"/>
                  <a:t>is a vector with body forces</a:t>
                </a:r>
                <a:endParaRPr lang="en-DE" sz="1200" i="1"/>
              </a:p>
              <a:p>
                <a:r>
                  <a:rPr lang="az-Cyrl-AZ" sz="1200"/>
                  <a:t>꙳</a:t>
                </a:r>
                <a:r>
                  <a:rPr lang="en-DE" sz="1200"/>
                  <a:t> This is obtained by multiplying the strict form with a vector of a test function 𝑤 and integration of the </a:t>
                </a:r>
                <a:r>
                  <a:rPr lang="en-US" sz="1200"/>
                  <a:t>product of strong form and test functions</a:t>
                </a:r>
                <a:r>
                  <a:rPr lang="en-DE" sz="1200"/>
                  <a:t>.</a:t>
                </a:r>
                <a:endParaRPr lang="en-DE" sz="1200" i="1"/>
              </a:p>
            </p:txBody>
          </p:sp>
        </mc:Choice>
        <mc:Fallback>
          <p:sp>
            <p:nvSpPr>
              <p:cNvPr id="42" name="TextBox 41">
                <a:extLst>
                  <a:ext uri="{FF2B5EF4-FFF2-40B4-BE49-F238E27FC236}">
                    <a16:creationId xmlns:a16="http://schemas.microsoft.com/office/drawing/2014/main" id="{ABFD89E3-6DF9-E7FB-3B65-6139A56100E6}"/>
                  </a:ext>
                </a:extLst>
              </p:cNvPr>
              <p:cNvSpPr txBox="1">
                <a:spLocks noRot="1" noChangeAspect="1" noMove="1" noResize="1" noEditPoints="1" noAdjustHandles="1" noChangeArrowheads="1" noChangeShapeType="1" noTextEdit="1"/>
              </p:cNvSpPr>
              <p:nvPr/>
            </p:nvSpPr>
            <p:spPr>
              <a:xfrm>
                <a:off x="623606" y="5697351"/>
                <a:ext cx="10958792" cy="461665"/>
              </a:xfrm>
              <a:prstGeom prst="rect">
                <a:avLst/>
              </a:prstGeom>
              <a:blipFill>
                <a:blip r:embed="rId6"/>
                <a:stretch>
                  <a:fillRect t="-1333" b="-12000"/>
                </a:stretch>
              </a:blipFill>
            </p:spPr>
            <p:txBody>
              <a:bodyPr/>
              <a:lstStyle/>
              <a:p>
                <a:r>
                  <a:rPr lang="en-US">
                    <a:noFill/>
                  </a:rPr>
                  <a:t> </a:t>
                </a:r>
              </a:p>
            </p:txBody>
          </p:sp>
        </mc:Fallback>
      </mc:AlternateContent>
      <p:sp>
        <p:nvSpPr>
          <p:cNvPr id="43" name="TextBox 42">
            <a:extLst>
              <a:ext uri="{FF2B5EF4-FFF2-40B4-BE49-F238E27FC236}">
                <a16:creationId xmlns:a16="http://schemas.microsoft.com/office/drawing/2014/main" id="{7A57BB97-59ED-2A7F-068E-ED4F61608BC1}"/>
              </a:ext>
            </a:extLst>
          </p:cNvPr>
          <p:cNvSpPr txBox="1"/>
          <p:nvPr/>
        </p:nvSpPr>
        <p:spPr>
          <a:xfrm>
            <a:off x="2887168" y="4947089"/>
            <a:ext cx="300082" cy="369332"/>
          </a:xfrm>
          <a:prstGeom prst="rect">
            <a:avLst/>
          </a:prstGeom>
          <a:noFill/>
        </p:spPr>
        <p:txBody>
          <a:bodyPr wrap="none" rtlCol="0">
            <a:spAutoFit/>
          </a:bodyPr>
          <a:lstStyle/>
          <a:p>
            <a:r>
              <a:rPr lang="en-DE"/>
              <a:t>*</a:t>
            </a:r>
          </a:p>
        </p:txBody>
      </p:sp>
      <p:sp>
        <p:nvSpPr>
          <p:cNvPr id="44" name="TextBox 43">
            <a:extLst>
              <a:ext uri="{FF2B5EF4-FFF2-40B4-BE49-F238E27FC236}">
                <a16:creationId xmlns:a16="http://schemas.microsoft.com/office/drawing/2014/main" id="{528AE4D5-4FE8-A360-CAAE-F4BC91F4BB23}"/>
              </a:ext>
            </a:extLst>
          </p:cNvPr>
          <p:cNvSpPr txBox="1"/>
          <p:nvPr/>
        </p:nvSpPr>
        <p:spPr>
          <a:xfrm>
            <a:off x="4325939" y="3040214"/>
            <a:ext cx="2907461" cy="1384995"/>
          </a:xfrm>
          <a:prstGeom prst="rect">
            <a:avLst/>
          </a:prstGeom>
          <a:noFill/>
        </p:spPr>
        <p:txBody>
          <a:bodyPr wrap="square" rtlCol="0">
            <a:spAutoFit/>
          </a:bodyPr>
          <a:lstStyle/>
          <a:p>
            <a:pPr marL="180000" indent="-180000">
              <a:buFont typeface="Arial" panose="020B0604020202020204" pitchFamily="34" charset="0"/>
              <a:buChar char="•"/>
            </a:pPr>
            <a:r>
              <a:rPr lang="en-US" sz="1400" b="1" kern="0"/>
              <a:t>reduces differentiability requirements,</a:t>
            </a:r>
            <a:endParaRPr lang="en-DE" sz="1400" b="1" kern="0"/>
          </a:p>
          <a:p>
            <a:pPr marL="180000" indent="-180000">
              <a:buFont typeface="Arial" panose="020B0604020202020204" pitchFamily="34" charset="0"/>
              <a:buChar char="•"/>
            </a:pPr>
            <a:r>
              <a:rPr lang="en-US" sz="1400" b="1" kern="0"/>
              <a:t>allows discontinuous derivatives</a:t>
            </a:r>
            <a:r>
              <a:rPr lang="en-DE" sz="1400" b="1" kern="0"/>
              <a:t> </a:t>
            </a:r>
            <a:r>
              <a:rPr lang="en-US" sz="1400" b="1" kern="0"/>
              <a:t>(e.g., at element</a:t>
            </a:r>
            <a:r>
              <a:rPr lang="en-DE" sz="1400" b="1" kern="0"/>
              <a:t> </a:t>
            </a:r>
            <a:r>
              <a:rPr lang="en-US" sz="1400" b="1" kern="0"/>
              <a:t>boundaries),</a:t>
            </a:r>
            <a:endParaRPr lang="en-DE" sz="1400" b="1" kern="0"/>
          </a:p>
          <a:p>
            <a:pPr marL="180000" indent="-180000">
              <a:buFont typeface="Arial" panose="020B0604020202020204" pitchFamily="34" charset="0"/>
              <a:buChar char="•"/>
            </a:pPr>
            <a:r>
              <a:rPr lang="en-US" sz="1400" b="1" kern="0"/>
              <a:t>is directly compatible with finite element basis functions.</a:t>
            </a:r>
            <a:endParaRPr lang="en-DE" sz="1400" b="1" kern="0"/>
          </a:p>
        </p:txBody>
      </p:sp>
      <p:sp>
        <p:nvSpPr>
          <p:cNvPr id="47" name="TextBox 46">
            <a:extLst>
              <a:ext uri="{FF2B5EF4-FFF2-40B4-BE49-F238E27FC236}">
                <a16:creationId xmlns:a16="http://schemas.microsoft.com/office/drawing/2014/main" id="{39D4470D-8D0E-5D1E-30C8-A6FAEAD232BE}"/>
              </a:ext>
            </a:extLst>
          </p:cNvPr>
          <p:cNvSpPr txBox="1"/>
          <p:nvPr/>
        </p:nvSpPr>
        <p:spPr>
          <a:xfrm>
            <a:off x="8956396" y="1826201"/>
            <a:ext cx="1518364" cy="369332"/>
          </a:xfrm>
          <a:prstGeom prst="rect">
            <a:avLst/>
          </a:prstGeom>
          <a:solidFill>
            <a:schemeClr val="tx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DE" b="1" kern="0">
                <a:solidFill>
                  <a:schemeClr val="bg1">
                    <a:lumMod val="75000"/>
                  </a:schemeClr>
                </a:solidFill>
              </a:rPr>
              <a:t>Discrete Form</a:t>
            </a:r>
            <a:endParaRPr kumimoji="0" lang="en-US" sz="1800" b="1" i="0" u="none" strike="noStrike" kern="0" cap="none" spc="0" normalizeH="0" baseline="0" noProof="0">
              <a:ln>
                <a:noFill/>
              </a:ln>
              <a:solidFill>
                <a:schemeClr val="bg1">
                  <a:lumMod val="75000"/>
                </a:schemeClr>
              </a:solidFill>
              <a:effectLst/>
              <a:uLnTx/>
              <a:uFillTx/>
            </a:endParaRPr>
          </a:p>
        </p:txBody>
      </p:sp>
      <p:sp>
        <p:nvSpPr>
          <p:cNvPr id="49" name="TextBox 48">
            <a:extLst>
              <a:ext uri="{FF2B5EF4-FFF2-40B4-BE49-F238E27FC236}">
                <a16:creationId xmlns:a16="http://schemas.microsoft.com/office/drawing/2014/main" id="{1C25EB66-D0B7-F96A-1317-FF4E9CD15675}"/>
              </a:ext>
            </a:extLst>
          </p:cNvPr>
          <p:cNvSpPr txBox="1"/>
          <p:nvPr/>
        </p:nvSpPr>
        <p:spPr>
          <a:xfrm>
            <a:off x="7949347" y="3407082"/>
            <a:ext cx="3619393" cy="1384995"/>
          </a:xfrm>
          <a:prstGeom prst="rect">
            <a:avLst/>
          </a:prstGeom>
          <a:noFill/>
        </p:spPr>
        <p:txBody>
          <a:bodyPr wrap="square">
            <a:spAutoFit/>
          </a:bodyPr>
          <a:lstStyle/>
          <a:p>
            <a:pPr marL="180000" indent="-180000">
              <a:buFont typeface="Arial" panose="020B0604020202020204" pitchFamily="34" charset="0"/>
              <a:buChar char="•"/>
            </a:pPr>
            <a:r>
              <a:rPr lang="en-US" sz="1400" b="1" kern="0"/>
              <a:t>Substituting shape functions into the weak form and performing the integrals gives the element stiffness matrices and element load vectors.</a:t>
            </a:r>
          </a:p>
          <a:p>
            <a:pPr marL="180000" indent="-180000">
              <a:buFont typeface="Arial" panose="020B0604020202020204" pitchFamily="34" charset="0"/>
              <a:buChar char="•"/>
            </a:pPr>
            <a:r>
              <a:rPr lang="en-US" sz="1400" b="1" kern="0"/>
              <a:t>Assembling all element contributions leads to the Matrix Formulation:</a:t>
            </a:r>
          </a:p>
        </p:txBody>
      </p:sp>
      <p:cxnSp>
        <p:nvCxnSpPr>
          <p:cNvPr id="50" name="Straight Connector 49">
            <a:extLst>
              <a:ext uri="{FF2B5EF4-FFF2-40B4-BE49-F238E27FC236}">
                <a16:creationId xmlns:a16="http://schemas.microsoft.com/office/drawing/2014/main" id="{081A3367-2334-4E6B-27FC-BCCA8E614AD2}"/>
              </a:ext>
            </a:extLst>
          </p:cNvPr>
          <p:cNvCxnSpPr>
            <a:cxnSpLocks/>
          </p:cNvCxnSpPr>
          <p:nvPr/>
        </p:nvCxnSpPr>
        <p:spPr>
          <a:xfrm flipH="1">
            <a:off x="4356853" y="2870921"/>
            <a:ext cx="2455254" cy="0"/>
          </a:xfrm>
          <a:prstGeom prst="line">
            <a:avLst/>
          </a:prstGeom>
          <a:noFill/>
          <a:ln w="28575" cap="flat" cmpd="sng" algn="ctr">
            <a:solidFill>
              <a:srgbClr val="000000"/>
            </a:solidFill>
            <a:prstDash val="solid"/>
            <a:miter lim="800000"/>
          </a:ln>
          <a:effectLst/>
        </p:spPr>
      </p:cxnSp>
      <p:sp>
        <p:nvSpPr>
          <p:cNvPr id="51" name="TextBox 50">
            <a:extLst>
              <a:ext uri="{FF2B5EF4-FFF2-40B4-BE49-F238E27FC236}">
                <a16:creationId xmlns:a16="http://schemas.microsoft.com/office/drawing/2014/main" id="{CCBF536E-340F-633B-E110-B4A047B840F0}"/>
              </a:ext>
            </a:extLst>
          </p:cNvPr>
          <p:cNvSpPr txBox="1"/>
          <p:nvPr/>
        </p:nvSpPr>
        <p:spPr>
          <a:xfrm>
            <a:off x="5008963" y="2447589"/>
            <a:ext cx="125226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000000"/>
                </a:solidFill>
                <a:effectLst/>
                <a:uLnTx/>
                <a:uFillTx/>
              </a:rPr>
              <a:t>I</a:t>
            </a:r>
            <a:r>
              <a:rPr kumimoji="0" lang="en-DE" sz="1800" b="1" i="0" u="none" strike="noStrike" kern="0" cap="none" spc="0" normalizeH="0" baseline="0" noProof="0" err="1">
                <a:ln>
                  <a:noFill/>
                </a:ln>
                <a:solidFill>
                  <a:srgbClr val="000000"/>
                </a:solidFill>
                <a:effectLst/>
                <a:uLnTx/>
                <a:uFillTx/>
              </a:rPr>
              <a:t>ntegration</a:t>
            </a:r>
            <a:endParaRPr kumimoji="0" lang="en-US" sz="1800" b="1" i="0" u="none" strike="noStrike" kern="0" cap="none" spc="0" normalizeH="0" baseline="0" noProof="0">
              <a:ln>
                <a:noFill/>
              </a:ln>
              <a:solidFill>
                <a:srgbClr val="000000"/>
              </a:solidFill>
              <a:effectLst/>
              <a:uLnTx/>
              <a:uFillTx/>
            </a:endParaRPr>
          </a:p>
        </p:txBody>
      </p:sp>
      <p:sp>
        <p:nvSpPr>
          <p:cNvPr id="52" name="TextBox 51">
            <a:extLst>
              <a:ext uri="{FF2B5EF4-FFF2-40B4-BE49-F238E27FC236}">
                <a16:creationId xmlns:a16="http://schemas.microsoft.com/office/drawing/2014/main" id="{57E9052A-9E7F-8CFB-2F32-7418446A1B36}"/>
              </a:ext>
            </a:extLst>
          </p:cNvPr>
          <p:cNvSpPr txBox="1"/>
          <p:nvPr/>
        </p:nvSpPr>
        <p:spPr>
          <a:xfrm>
            <a:off x="7052894" y="4737606"/>
            <a:ext cx="300082" cy="369332"/>
          </a:xfrm>
          <a:prstGeom prst="rect">
            <a:avLst/>
          </a:prstGeom>
          <a:noFill/>
        </p:spPr>
        <p:txBody>
          <a:bodyPr wrap="none" rtlCol="0">
            <a:spAutoFit/>
          </a:bodyPr>
          <a:lstStyle/>
          <a:p>
            <a:r>
              <a:rPr lang="az-Cyrl-AZ"/>
              <a:t>꙳</a:t>
            </a:r>
            <a:endParaRPr lang="en-DE"/>
          </a:p>
        </p:txBody>
      </p:sp>
      <p:sp>
        <p:nvSpPr>
          <p:cNvPr id="54" name="TextBox 53">
            <a:extLst>
              <a:ext uri="{FF2B5EF4-FFF2-40B4-BE49-F238E27FC236}">
                <a16:creationId xmlns:a16="http://schemas.microsoft.com/office/drawing/2014/main" id="{B8AD2D0B-E068-94E9-6DEB-10E275610207}"/>
              </a:ext>
            </a:extLst>
          </p:cNvPr>
          <p:cNvSpPr txBox="1"/>
          <p:nvPr/>
        </p:nvSpPr>
        <p:spPr>
          <a:xfrm>
            <a:off x="3327584" y="3012883"/>
            <a:ext cx="673612" cy="369332"/>
          </a:xfrm>
          <a:prstGeom prst="rect">
            <a:avLst/>
          </a:prstGeom>
          <a:noFill/>
        </p:spPr>
        <p:txBody>
          <a:bodyPr wrap="square">
            <a:spAutoFit/>
          </a:bodyPr>
          <a:lstStyle/>
          <a:p>
            <a:r>
              <a:rPr lang="en-DE" sz="1800" b="1" kern="0"/>
              <a:t>PDE</a:t>
            </a:r>
            <a:endParaRPr lang="en-DE"/>
          </a:p>
        </p:txBody>
      </p:sp>
      <p:sp>
        <p:nvSpPr>
          <p:cNvPr id="55" name="TextBox 54">
            <a:extLst>
              <a:ext uri="{FF2B5EF4-FFF2-40B4-BE49-F238E27FC236}">
                <a16:creationId xmlns:a16="http://schemas.microsoft.com/office/drawing/2014/main" id="{D5CBC427-2E7A-261F-75D3-7DAC18EB76EA}"/>
              </a:ext>
            </a:extLst>
          </p:cNvPr>
          <p:cNvSpPr txBox="1"/>
          <p:nvPr/>
        </p:nvSpPr>
        <p:spPr>
          <a:xfrm>
            <a:off x="3336590" y="3461263"/>
            <a:ext cx="673612" cy="369332"/>
          </a:xfrm>
          <a:prstGeom prst="rect">
            <a:avLst/>
          </a:prstGeom>
          <a:noFill/>
        </p:spPr>
        <p:txBody>
          <a:bodyPr wrap="square">
            <a:spAutoFit/>
          </a:bodyPr>
          <a:lstStyle/>
          <a:p>
            <a:r>
              <a:rPr lang="en-DE" sz="1800" b="1" kern="0"/>
              <a:t>BC</a:t>
            </a:r>
            <a:endParaRPr lang="en-DE"/>
          </a:p>
        </p:txBody>
      </p:sp>
      <p:sp>
        <p:nvSpPr>
          <p:cNvPr id="32" name="Oval 31">
            <a:extLst>
              <a:ext uri="{FF2B5EF4-FFF2-40B4-BE49-F238E27FC236}">
                <a16:creationId xmlns:a16="http://schemas.microsoft.com/office/drawing/2014/main" id="{85350A82-1CB9-7C63-D206-112929B3F3A9}"/>
              </a:ext>
            </a:extLst>
          </p:cNvPr>
          <p:cNvSpPr>
            <a:spLocks noChangeAspect="1"/>
          </p:cNvSpPr>
          <p:nvPr/>
        </p:nvSpPr>
        <p:spPr>
          <a:xfrm>
            <a:off x="10633135" y="1763436"/>
            <a:ext cx="108000" cy="108000"/>
          </a:xfrm>
          <a:prstGeom prst="ellipse">
            <a:avLst/>
          </a:prstGeom>
          <a:solidFill>
            <a:srgbClr val="FFB71B"/>
          </a:solidFill>
          <a:ln w="12700" cap="flat" cmpd="sng" algn="ctr">
            <a:solidFill>
              <a:srgbClr val="FFB71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91786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EFEB46E7-EC1B-4276-83AA-9B39A712785A}" vid="{A35DE7AF-AFD3-4961-A5A7-D18BBA3019A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3" ma:contentTypeDescription="Create a new document." ma:contentTypeScope="" ma:versionID="a6062deef695a818041f11e96fa2ed06">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145cc087ac48fffbab0509fa7936608"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aab3b8f5-059f-41b1-a657-0e14f2240fc4"/>
    <ds:schemaRef ds:uri="f0f93453-228c-4c8e-9dc9-eac8a2519d5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97E4D829-9E23-491B-822B-1707187D1CA8}">
  <ds:schemaRefs>
    <ds:schemaRef ds:uri="aab3b8f5-059f-41b1-a657-0e14f2240fc4"/>
    <ds:schemaRef ds:uri="f0f93453-228c-4c8e-9dc9-eac8a2519d5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20251205_Forging_CaseStudy_Cornell</Template>
  <TotalTime>0</TotalTime>
  <Words>8153</Words>
  <Application>Microsoft Office PowerPoint</Application>
  <PresentationFormat>Widescreen</PresentationFormat>
  <Paragraphs>995</Paragraphs>
  <Slides>35</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Cambria Math</vt:lpstr>
      <vt:lpstr>Calibri</vt:lpstr>
      <vt:lpstr>Wingdings</vt:lpstr>
      <vt:lpstr>Courier New</vt:lpstr>
      <vt:lpstr>Ansys - Slide Master</vt:lpstr>
      <vt:lpstr>PowerPoint Presentation</vt:lpstr>
      <vt:lpstr>Learning Objectives</vt:lpstr>
      <vt:lpstr>PowerPoint Presentation</vt:lpstr>
      <vt:lpstr>Plain Strain Forging: Problem Statement</vt:lpstr>
      <vt:lpstr>Plain Strain Forging: Analytical Solution</vt:lpstr>
      <vt:lpstr>PowerPoint Presentation</vt:lpstr>
      <vt:lpstr>Material Properties &amp; Quarter Symmetry Model </vt:lpstr>
      <vt:lpstr>Numerical Analysis – From Physical Problem to Final Product</vt:lpstr>
      <vt:lpstr>Numerical Analysis – Matrix Formulation in FEA</vt:lpstr>
      <vt:lpstr>Governing Equations Linear Case</vt:lpstr>
      <vt:lpstr>Plane Stress vs Plane Strain Hooke’s Law</vt:lpstr>
      <vt:lpstr>Forging in Plane Strain with Coulomb Friction (1/2)</vt:lpstr>
      <vt:lpstr>Forging in Plane Strain with Coulomb Friction (2/2)</vt:lpstr>
      <vt:lpstr>Boundary Conditions Forging &amp; Numerical Solution </vt:lpstr>
      <vt:lpstr>How to Find Nodal Displacements?</vt:lpstr>
      <vt:lpstr>PowerPoint Presentation</vt:lpstr>
      <vt:lpstr>Ansys Forging Tutorial Case 1 (1/8) – Pre-Process</vt:lpstr>
      <vt:lpstr>Ansys Forging Tutorial Case 1 (2/8) – Pre-Process</vt:lpstr>
      <vt:lpstr>Ansys Forging Tutorial Case 1 (3/8) – Pre-Process</vt:lpstr>
      <vt:lpstr>Ansys Forging Tutorial Case 1 (4/8) – Pre-Process</vt:lpstr>
      <vt:lpstr>Ansys Forging Tutorial Case 1 (5/8) – Pre-Process</vt:lpstr>
      <vt:lpstr>Ansys Forging Tutorial Case 1 (6/8) – Pre-Process</vt:lpstr>
      <vt:lpstr>Ansys Forging Tutorial Case 1 (7/8) – Pre-Process</vt:lpstr>
      <vt:lpstr>Ansys Forging Tutorial Case 1 (8/8) – Post-Process</vt:lpstr>
      <vt:lpstr>Ansys Forging Tutorial Case 2 (1/9) – Pre-Process</vt:lpstr>
      <vt:lpstr>Ansys Forging Tutorial Case 2 (2/9) – Pre-Process</vt:lpstr>
      <vt:lpstr>Ansys Forging Tutorial Case 2 (3/9) – Pre-Process</vt:lpstr>
      <vt:lpstr>Ansys Forging Tutorial Case 2 (4/9) – Post-Process</vt:lpstr>
      <vt:lpstr>Ansys Forging Tutorial Case 2 (5/9) – Post-Process</vt:lpstr>
      <vt:lpstr>Ansys Forging Tutorial Case 2 (6/9) – Post-Process</vt:lpstr>
      <vt:lpstr>Ansys Forging Tutorial Case 2 (7/9) – Post-Process</vt:lpstr>
      <vt:lpstr>Ansys Forging Tutorial Case 2 (8/9) – Post-Process</vt:lpstr>
      <vt:lpstr>Ansys Forging Tutorial Case 2 (9/9) – Post-Process</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Janos Plocher</dc:creator>
  <cp:lastModifiedBy>Kaitlin Tyler</cp:lastModifiedBy>
  <cp:revision>2</cp:revision>
  <dcterms:created xsi:type="dcterms:W3CDTF">2025-12-05T12:54:38Z</dcterms:created>
  <dcterms:modified xsi:type="dcterms:W3CDTF">2026-03-27T16:25:42Z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y fmtid="{D5CDD505-2E9C-101B-9397-08002B2CF9AE}" pid="3" name="MediaServiceImageTags">
    <vt:lpwstr/>
  </property>
</Properties>
</file>