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34"/>
  </p:notesMasterIdLst>
  <p:sldIdLst>
    <p:sldId id="256" r:id="rId5"/>
    <p:sldId id="308" r:id="rId6"/>
    <p:sldId id="2147477816" r:id="rId7"/>
    <p:sldId id="311" r:id="rId8"/>
    <p:sldId id="323" r:id="rId9"/>
    <p:sldId id="2147477819" r:id="rId10"/>
    <p:sldId id="324" r:id="rId11"/>
    <p:sldId id="320" r:id="rId12"/>
    <p:sldId id="2147477818" r:id="rId13"/>
    <p:sldId id="313" r:id="rId14"/>
    <p:sldId id="2147477817" r:id="rId15"/>
    <p:sldId id="2147477821" r:id="rId16"/>
    <p:sldId id="2147477820" r:id="rId17"/>
    <p:sldId id="2147477823" r:id="rId18"/>
    <p:sldId id="2147477847" r:id="rId19"/>
    <p:sldId id="2147477829" r:id="rId20"/>
    <p:sldId id="2147477840" r:id="rId21"/>
    <p:sldId id="2147477841" r:id="rId22"/>
    <p:sldId id="2147477842" r:id="rId23"/>
    <p:sldId id="2147477848" r:id="rId24"/>
    <p:sldId id="2147477825" r:id="rId25"/>
    <p:sldId id="318" r:id="rId26"/>
    <p:sldId id="2147477843" r:id="rId27"/>
    <p:sldId id="2147477845" r:id="rId28"/>
    <p:sldId id="2147477844" r:id="rId29"/>
    <p:sldId id="2147477837" r:id="rId30"/>
    <p:sldId id="2147477839" r:id="rId31"/>
    <p:sldId id="310" r:id="rId32"/>
    <p:sldId id="258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FDAF50D-A4B8-F629-0F45-D1FDFA372455}" name="Elisabeth Huelse" initials="EH" userId="S::ehuelse@synopsys.com::cc8c9590-e30c-44f0-9838-b52bc4882c2f" providerId="AD"/>
  <p188:author id="{9B09B93F-9416-06E1-6C73-DF58AF893A67}" name="Harriet Parnell" initials="HP" userId="S::hparnell@synopsys.com::6b2561b8-b034-4f4b-ba3d-a94fd99bdfc3" providerId="AD"/>
  <p188:author id="{7BC37466-7893-1668-CF87-779E23D6525A}" name="Elisabeth Huelse" initials="EH" userId="S::elisabeth.huelse@ansys.com::aa3aafb2-7c76-4366-9cb4-22fa5d8f4926" providerId="AD"/>
  <p188:author id="{911509AE-66F1-6D41-6A00-3ABD1833FFB3}" name="Juan Doval Roque" initials="JR" userId="S::juan.dovalroque@ansys.com::88506c0a-4e31-4a16-9cbb-350a83ced836" providerId="AD"/>
  <p188:author id="{9066F5C1-1485-2928-8089-40477D7A1785}" name="Alfred Oti" initials="AO" userId="S::alfred.oti@ansys.com::a473c82a-f887-4200-873c-912fe6cabb8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436" autoAdjust="0"/>
  </p:normalViewPr>
  <p:slideViewPr>
    <p:cSldViewPr snapToGrid="0">
      <p:cViewPr varScale="1">
        <p:scale>
          <a:sx n="142" d="100"/>
          <a:sy n="142" d="100"/>
        </p:scale>
        <p:origin x="908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8/10/relationships/authors" Target="authors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BB9E86C5-9689-42B4-BE7D-FDE5EB4274E3}" type="datetimeFigureOut">
              <a:rPr lang="en-US" smtClean="0"/>
              <a:pPr/>
              <a:t>1/26/2026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27FDDAD7-A41A-4414-8211-C5E2AC7F93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29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086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14463-E3A3-EC71-210A-8082179EB6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539D1B-ADF2-AC73-812D-F737604F35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4D80D2-F14B-3D80-7176-6FB774A285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270909-D4C1-B619-7A72-4978B186A2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9AC54-9758-4B85-A82B-DE2AF6546C4C}" type="slidenum">
              <a:rPr lang="en-DE" smtClean="0"/>
              <a:t>21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0008758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1367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0214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6310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Feedback Survey link for copy-paste method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https://ansys.typeform.com/to/jcattJI5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380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37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DABD0-4E31-2F27-FBE4-41FFE0268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E7BCEE-0E5E-C201-6A03-9ACCD61856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B425AF-CD40-A296-0935-5BAF1E174A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B080B1-013F-354C-EB4A-34F58F1384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9AC54-9758-4B85-A82B-DE2AF6546C4C}" type="slidenum">
              <a:rPr lang="en-DE" smtClean="0"/>
              <a:t>3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080939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C6BBDF-7822-60A4-18F1-B5916009F6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5141D-4441-352B-2079-4F5AF28AB8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D37769-A8DB-DFAD-C567-AA6BF35AF0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BACFE6-D934-ABFD-0BE7-5A1F3FA163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9AC54-9758-4B85-A82B-DE2AF6546C4C}" type="slidenum">
              <a:rPr lang="en-DE" smtClean="0"/>
              <a:t>9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567901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460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136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D408-3C04-4D10-6054-89F1B5467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C0986E-3995-8B4F-5F95-8B750A1EF2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951216-23BE-5AA2-761D-33A9575CC6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3187A1-1AEF-CA6D-9503-0E0057C60D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9AC54-9758-4B85-A82B-DE2AF6546C4C}" type="slidenum">
              <a:rPr lang="en-DE" smtClean="0"/>
              <a:t>16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30882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5304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843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sys.com/education-resources" TargetMode="External"/><Relationship Id="rId2" Type="http://schemas.openxmlformats.org/officeDocument/2006/relationships/hyperlink" Target="https://www.ansys.com/academic/terms-and-conditions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mailto:education@ansys.com" TargetMode="Externa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9144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2667000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3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FCE2C2CA-4122-91D0-9673-921B0DFCFE2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40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orient="horz" pos="261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241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49880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19887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3357E3-4FE4-4164-A381-204B98DEEA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AEF1B2-1440-4FE5-8C1B-C291F424F993}"/>
              </a:ext>
            </a:extLst>
          </p:cNvPr>
          <p:cNvSpPr txBox="1"/>
          <p:nvPr userDrawn="1"/>
        </p:nvSpPr>
        <p:spPr>
          <a:xfrm>
            <a:off x="533400" y="609600"/>
            <a:ext cx="10972800" cy="379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© 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2026 ANSYS, Inc. All rights reserved.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Use and Reproduction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content used in this resource </a:t>
            </a:r>
            <a:r>
              <a:rPr lang="en-US" sz="1400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may only be used or reproduced for teaching purposes; and any commercial use is strictly prohibited.</a:t>
            </a:r>
            <a:r>
              <a:rPr lang="en-US" sz="1400" i="1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i="0" kern="1200" dirty="0">
                <a:solidFill>
                  <a:srgbClr val="201F1E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The full Academic Terms &amp; Conditions can be found using </a:t>
            </a:r>
            <a:r>
              <a:rPr lang="en-US" sz="1400" i="0" kern="1200" dirty="0">
                <a:solidFill>
                  <a:srgbClr val="201F1E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this link</a:t>
            </a:r>
            <a:r>
              <a:rPr lang="en-US" sz="1400" i="0" kern="1200" dirty="0">
                <a:solidFill>
                  <a:srgbClr val="201F1E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Document Information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This lecture unit is part of a set of teaching resources to help introduce students to engineering and design concepts via Ansys software.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Ansys Education Resources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access more undergraduate education resources, including lecture presentations with notes, exercises with worked solutions, microprojects, real life examples and more, visit 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www.ansys.com/education-resources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Feedback </a:t>
            </a:r>
            <a:endParaRPr lang="en-US" sz="14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If you notice any errors in this resource or need to get in contact with the authors, please email us at </a:t>
            </a:r>
            <a:r>
              <a:rPr lang="en-US" sz="1400" b="0" i="0" u="none" strike="noStrike" baseline="0" dirty="0">
                <a:solidFill>
                  <a:srgbClr val="0000FF"/>
                </a:solidFill>
                <a:latin typeface="Calibri" panose="020F0502020204030204" pitchFamily="34" charset="0"/>
                <a:hlinkClick r:id="rId4"/>
              </a:rPr>
              <a:t>education@ansys.com</a:t>
            </a:r>
            <a:endParaRPr lang="en-US" sz="1400" b="0" i="0" u="none" strike="noStrike" baseline="0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endParaRPr lang="en-US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4354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066800"/>
            <a:ext cx="10972799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559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3957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E7604C-BDCE-428F-B486-BE14D622E6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081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47402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lash/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277581-3B6E-45DC-A28B-56B0B91539B8}"/>
              </a:ext>
            </a:extLst>
          </p:cNvPr>
          <p:cNvSpPr/>
          <p:nvPr userDrawn="1"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0609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447800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2633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710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8918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4552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93399C8-049E-BEFB-1DE4-F47CCB0396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00" y="6324600"/>
            <a:ext cx="30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2059D6-088E-A368-7B2D-0E9C47265B04}"/>
              </a:ext>
            </a:extLst>
          </p:cNvPr>
          <p:cNvSpPr txBox="1"/>
          <p:nvPr userDrawn="1"/>
        </p:nvSpPr>
        <p:spPr>
          <a:xfrm>
            <a:off x="5410200" y="6596390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tx2"/>
                </a:solidFill>
              </a:rPr>
              <a:t>©2026 ANSYS, Inc.</a:t>
            </a:r>
          </a:p>
        </p:txBody>
      </p:sp>
    </p:spTree>
    <p:extLst>
      <p:ext uri="{BB962C8B-B14F-4D97-AF65-F5344CB8AC3E}">
        <p14:creationId xmlns:p14="http://schemas.microsoft.com/office/powerpoint/2010/main" val="129153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737" r:id="rId3"/>
    <p:sldLayoutId id="2147483724" r:id="rId4"/>
    <p:sldLayoutId id="2147483735" r:id="rId5"/>
    <p:sldLayoutId id="2147483734" r:id="rId6"/>
    <p:sldLayoutId id="2147483663" r:id="rId7"/>
    <p:sldLayoutId id="2147483729" r:id="rId8"/>
    <p:sldLayoutId id="2147483730" r:id="rId9"/>
    <p:sldLayoutId id="2147483731" r:id="rId10"/>
    <p:sldLayoutId id="2147483727" r:id="rId11"/>
    <p:sldLayoutId id="2147483726" r:id="rId12"/>
    <p:sldLayoutId id="2147483736" r:id="rId13"/>
    <p:sldLayoutId id="2147483738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4.jpe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s://www.ansys.com/academic?utm_campaign=academic&amp;utm_medium=referral&amp;utm_source=education-resource&amp;utm_content=partner_cross-bu_educator-resource-link_product-page_learn-more_na_en_global&amp;campaignID=7013g000000gv7hAAA" TargetMode="Externa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hyperlink" Target="https://www.ansys.com/academic/educators/education-resources#t=EducationResourcesTab&amp;sort=relevancy&amp;layout=card?utm_campaign=academic&amp;utm_medium=referral&amp;utm_source=education-resource&amp;utm_content=partner_cross-bu_educator-resource-link_case-study_download_na_en_global&amp;campaignID=7013g000000gv7hAAA" TargetMode="External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9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0.png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39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microsoft.com/office/2007/relationships/media" Target="../media/media2.mp4"/><Relationship Id="rId7" Type="http://schemas.openxmlformats.org/officeDocument/2006/relationships/image" Target="../media/image3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Relationship Id="rId9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ansys.typeform.com/to/jcattJI5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E2C3BA5-6E5F-4798-87B7-B8DFFB9793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en-US" dirty="0"/>
              <a:t>From Inhaler to Lungs: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What Happens </a:t>
            </a:r>
            <a:br>
              <a:rPr lang="en-US" dirty="0"/>
            </a:br>
            <a:r>
              <a:rPr lang="en-US" dirty="0"/>
              <a:t>When You Inhale Medicine?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ED2F7F-2065-4CCE-9AD5-77DBF0CD56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/>
              <a:t>Elisabeth Hülse</a:t>
            </a:r>
          </a:p>
          <a:p>
            <a:r>
              <a:rPr lang="en-US" sz="2400" dirty="0"/>
              <a:t>Juan Ignacio Doval</a:t>
            </a:r>
          </a:p>
          <a:p>
            <a:endParaRPr lang="en-US" sz="2400" dirty="0"/>
          </a:p>
        </p:txBody>
      </p:sp>
      <p:pic>
        <p:nvPicPr>
          <p:cNvPr id="8" name="Picture 7" descr="A child using a inhaler&#10;&#10;AI-generated content may be incorrect.">
            <a:extLst>
              <a:ext uri="{FF2B5EF4-FFF2-40B4-BE49-F238E27FC236}">
                <a16:creationId xmlns:a16="http://schemas.microsoft.com/office/drawing/2014/main" id="{8C13D189-F448-349B-19D0-C3AAAB73F8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3" r="15002"/>
          <a:stretch>
            <a:fillRect/>
          </a:stretch>
        </p:blipFill>
        <p:spPr>
          <a:xfrm>
            <a:off x="6108747" y="443812"/>
            <a:ext cx="4077201" cy="4130960"/>
          </a:xfrm>
          <a:prstGeom prst="ellipse">
            <a:avLst/>
          </a:prstGeom>
          <a:ln w="19050">
            <a:solidFill>
              <a:schemeClr val="bg1"/>
            </a:solidFill>
          </a:ln>
        </p:spPr>
      </p:pic>
      <p:pic>
        <p:nvPicPr>
          <p:cNvPr id="6" name="Picture 5" descr="A person using an asthma inhaler&#10;&#10;AI-generated content may be incorrect.">
            <a:extLst>
              <a:ext uri="{FF2B5EF4-FFF2-40B4-BE49-F238E27FC236}">
                <a16:creationId xmlns:a16="http://schemas.microsoft.com/office/drawing/2014/main" id="{C3D42D46-A187-6CDD-10CB-7783BDAEC9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5" r="27597"/>
          <a:stretch>
            <a:fillRect/>
          </a:stretch>
        </p:blipFill>
        <p:spPr>
          <a:xfrm>
            <a:off x="8586140" y="2671134"/>
            <a:ext cx="3004197" cy="3043808"/>
          </a:xfrm>
          <a:prstGeom prst="ellipse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207685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264810-38B1-35EA-68BC-1C7551581D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1700FB9-16D6-8842-8B14-BCD63B636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inhale and not take a pill?</a:t>
            </a:r>
            <a:endParaRPr lang="en-D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6654AC-D744-F1CF-3AD6-624F6CCD7BB2}"/>
              </a:ext>
            </a:extLst>
          </p:cNvPr>
          <p:cNvSpPr txBox="1"/>
          <p:nvPr/>
        </p:nvSpPr>
        <p:spPr>
          <a:xfrm>
            <a:off x="969720" y="1240832"/>
            <a:ext cx="4772712" cy="3939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None/>
            </a:pPr>
            <a:r>
              <a:rPr lang="en-US" sz="2000" dirty="0"/>
              <a:t>We </a:t>
            </a:r>
            <a:r>
              <a:rPr lang="en-US" sz="2000" b="1" dirty="0"/>
              <a:t>inhale medicine</a:t>
            </a:r>
            <a:r>
              <a:rPr lang="en-US" sz="2000" dirty="0"/>
              <a:t> instead of taking a pill because: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It goes </a:t>
            </a:r>
            <a:r>
              <a:rPr lang="en-US" sz="2000" b="1" dirty="0"/>
              <a:t>straight into the airways</a:t>
            </a:r>
            <a:r>
              <a:rPr lang="en-US" sz="2000" dirty="0"/>
              <a:t>, so it works </a:t>
            </a:r>
            <a:r>
              <a:rPr lang="en-US" sz="2000" b="1" dirty="0"/>
              <a:t>quickly</a:t>
            </a:r>
            <a:r>
              <a:rPr lang="en-US" sz="2000" dirty="0"/>
              <a:t>. </a:t>
            </a:r>
            <a:br>
              <a:rPr lang="en-US" sz="2000" dirty="0"/>
            </a:br>
            <a:r>
              <a:rPr lang="en-US" sz="2000" dirty="0"/>
              <a:t>(Pills have to travel through our stomach and blood first.)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We need a </a:t>
            </a:r>
            <a:r>
              <a:rPr lang="en-US" sz="2000" b="1" dirty="0"/>
              <a:t>smaller dose</a:t>
            </a:r>
            <a:r>
              <a:rPr lang="en-US" sz="2000" dirty="0"/>
              <a:t>, because the medicine goes </a:t>
            </a:r>
            <a:r>
              <a:rPr lang="en-US" sz="2000" b="1" dirty="0"/>
              <a:t>directly where it is needed.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It </a:t>
            </a:r>
            <a:r>
              <a:rPr lang="en-US" sz="2000" b="1" dirty="0"/>
              <a:t>helps the tiny tubes in your lungs</a:t>
            </a:r>
            <a:r>
              <a:rPr lang="en-US" sz="2000" dirty="0"/>
              <a:t> open up, which pills can’t reach as easily.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3EB9E2-B7DD-1C5F-A63D-4DCB44C5B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91" t="26903" r="35478" b="32786"/>
          <a:stretch>
            <a:fillRect/>
          </a:stretch>
        </p:blipFill>
        <p:spPr>
          <a:xfrm>
            <a:off x="8988810" y="844262"/>
            <a:ext cx="2822190" cy="2880320"/>
          </a:xfrm>
          <a:prstGeom prst="ellipse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E2083C8-E831-E90F-C9C6-CFD147D966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0" r="12201"/>
          <a:stretch>
            <a:fillRect/>
          </a:stretch>
        </p:blipFill>
        <p:spPr>
          <a:xfrm>
            <a:off x="6888088" y="2708920"/>
            <a:ext cx="3177723" cy="3219622"/>
          </a:xfrm>
          <a:prstGeom prst="ellipse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DAB6AA-4099-D8B4-EBE9-DBB0E52705D0}"/>
              </a:ext>
            </a:extLst>
          </p:cNvPr>
          <p:cNvSpPr txBox="1"/>
          <p:nvPr/>
        </p:nvSpPr>
        <p:spPr>
          <a:xfrm rot="1048118">
            <a:off x="8634480" y="2448966"/>
            <a:ext cx="1280702" cy="1200329"/>
          </a:xfrm>
          <a:prstGeom prst="rect">
            <a:avLst/>
          </a:prstGeom>
          <a:noFill/>
          <a:effectLst>
            <a:outerShdw blurRad="254000" sx="102000" sy="102000" algn="ctr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7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volini" panose="03000502040302020204" pitchFamily="66" charset="0"/>
              </a:rPr>
              <a:t>?</a:t>
            </a:r>
            <a:endParaRPr lang="en-DE" sz="72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Cavolini" panose="0300050204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6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F7C12A-7006-49D1-2345-EF046D59F2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53C6F04-FBBD-3D40-F155-E21BEC3F0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 kinds of inhalers</a:t>
            </a:r>
            <a:endParaRPr lang="en-DE"/>
          </a:p>
        </p:txBody>
      </p:sp>
      <p:pic>
        <p:nvPicPr>
          <p:cNvPr id="8" name="Picture 7" descr="A blue inhaler with a white tube&#10;&#10;AI-generated content may be incorrect.">
            <a:extLst>
              <a:ext uri="{FF2B5EF4-FFF2-40B4-BE49-F238E27FC236}">
                <a16:creationId xmlns:a16="http://schemas.microsoft.com/office/drawing/2014/main" id="{1A2A167E-8AB8-081A-3A64-6CE4FE510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57" y="895028"/>
            <a:ext cx="2664296" cy="3997019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308EBCF-704B-B838-B87C-F767C88CB53B}"/>
              </a:ext>
            </a:extLst>
          </p:cNvPr>
          <p:cNvGrpSpPr/>
          <p:nvPr/>
        </p:nvGrpSpPr>
        <p:grpSpPr>
          <a:xfrm>
            <a:off x="2712219" y="1124744"/>
            <a:ext cx="4927476" cy="3295564"/>
            <a:chOff x="5879976" y="1786508"/>
            <a:chExt cx="4927476" cy="3295564"/>
          </a:xfrm>
        </p:grpSpPr>
        <p:pic>
          <p:nvPicPr>
            <p:cNvPr id="6" name="Picture 5" descr="A close-up of a inhaler&#10;&#10;AI-generated content may be incorrect.">
              <a:extLst>
                <a:ext uri="{FF2B5EF4-FFF2-40B4-BE49-F238E27FC236}">
                  <a16:creationId xmlns:a16="http://schemas.microsoft.com/office/drawing/2014/main" id="{D4148D48-9EB7-19A3-49B7-D153EE9093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9976" y="1786508"/>
              <a:ext cx="4927476" cy="3284984"/>
            </a:xfrm>
            <a:prstGeom prst="rect">
              <a:avLst/>
            </a:prstGeom>
          </p:spPr>
        </p:pic>
        <p:sp>
          <p:nvSpPr>
            <p:cNvPr id="11" name="Right Brace 10">
              <a:extLst>
                <a:ext uri="{FF2B5EF4-FFF2-40B4-BE49-F238E27FC236}">
                  <a16:creationId xmlns:a16="http://schemas.microsoft.com/office/drawing/2014/main" id="{31AA72F5-2907-58EC-B862-779D06043089}"/>
                </a:ext>
              </a:extLst>
            </p:cNvPr>
            <p:cNvSpPr/>
            <p:nvPr/>
          </p:nvSpPr>
          <p:spPr>
            <a:xfrm rot="5400000">
              <a:off x="7730335" y="3104501"/>
              <a:ext cx="360040" cy="3052646"/>
            </a:xfrm>
            <a:prstGeom prst="rightBrace">
              <a:avLst>
                <a:gd name="adj1" fmla="val 19969"/>
                <a:gd name="adj2" fmla="val 49369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BA2C448-4552-0943-C0D6-862AC95E33C5}"/>
                </a:ext>
              </a:extLst>
            </p:cNvPr>
            <p:cNvSpPr txBox="1"/>
            <p:nvPr/>
          </p:nvSpPr>
          <p:spPr>
            <a:xfrm>
              <a:off x="6384032" y="4712740"/>
              <a:ext cx="31683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>
                      <a:lumMod val="50000"/>
                    </a:schemeClr>
                  </a:solidFill>
                </a:rPr>
                <a:t>“Spacer”</a:t>
              </a:r>
              <a:endParaRPr lang="en-DE" b="1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15" name="Picture 14" descr="A close-up of a device&#10;&#10;AI-generated content may be incorrect.">
            <a:extLst>
              <a:ext uri="{FF2B5EF4-FFF2-40B4-BE49-F238E27FC236}">
                <a16:creationId xmlns:a16="http://schemas.microsoft.com/office/drawing/2014/main" id="{32A444B4-370D-30D5-9AD5-5CFEE582CA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35"/>
          <a:stretch>
            <a:fillRect/>
          </a:stretch>
        </p:blipFill>
        <p:spPr>
          <a:xfrm>
            <a:off x="7951665" y="1124744"/>
            <a:ext cx="3688951" cy="328498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1C9ABF2-99B1-F36F-46C5-BBD2433513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4844111"/>
            <a:ext cx="906736" cy="101918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7630A9A-B3D1-3402-60FD-927C21F635E1}"/>
              </a:ext>
            </a:extLst>
          </p:cNvPr>
          <p:cNvSpPr txBox="1"/>
          <p:nvPr/>
        </p:nvSpPr>
        <p:spPr>
          <a:xfrm>
            <a:off x="3387109" y="5122870"/>
            <a:ext cx="79454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/>
              <a:t>Why do you think there are different kinds of inhalers?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7CF3523-B8AB-C9F8-BEBC-588BDA69A638}"/>
              </a:ext>
            </a:extLst>
          </p:cNvPr>
          <p:cNvSpPr txBox="1"/>
          <p:nvPr/>
        </p:nvSpPr>
        <p:spPr>
          <a:xfrm>
            <a:off x="470840" y="2420012"/>
            <a:ext cx="1031398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Pressurized inhaler</a:t>
            </a:r>
            <a:endParaRPr lang="en-DE" sz="14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527034-C49F-E257-9D8B-3B00DE892EB2}"/>
              </a:ext>
            </a:extLst>
          </p:cNvPr>
          <p:cNvSpPr txBox="1"/>
          <p:nvPr/>
        </p:nvSpPr>
        <p:spPr>
          <a:xfrm>
            <a:off x="4633251" y="1802704"/>
            <a:ext cx="1607462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Pressurized inhaler with spacer</a:t>
            </a:r>
            <a:endParaRPr lang="en-DE" sz="14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BB6821-8664-1683-6C91-2175E6E6B5DA}"/>
              </a:ext>
            </a:extLst>
          </p:cNvPr>
          <p:cNvSpPr txBox="1"/>
          <p:nvPr/>
        </p:nvSpPr>
        <p:spPr>
          <a:xfrm>
            <a:off x="10157650" y="3841303"/>
            <a:ext cx="1175414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Nebulizer</a:t>
            </a:r>
            <a:endParaRPr lang="en-DE" sz="1400"/>
          </a:p>
        </p:txBody>
      </p:sp>
    </p:spTree>
    <p:extLst>
      <p:ext uri="{BB962C8B-B14F-4D97-AF65-F5344CB8AC3E}">
        <p14:creationId xmlns:p14="http://schemas.microsoft.com/office/powerpoint/2010/main" val="404324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20BBBC5-565C-B8E0-890D-BE4F5FEB7F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13EAE8-9565-2A57-DAF6-F2816C1F0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Everyone breathes differently</a:t>
            </a:r>
            <a:endParaRPr lang="en-DE"/>
          </a:p>
        </p:txBody>
      </p:sp>
      <p:pic>
        <p:nvPicPr>
          <p:cNvPr id="8" name="Picture 7" descr="A person and person sitting on a mat in the grass&#10;&#10;AI-generated content may be incorrect.">
            <a:extLst>
              <a:ext uri="{FF2B5EF4-FFF2-40B4-BE49-F238E27FC236}">
                <a16:creationId xmlns:a16="http://schemas.microsoft.com/office/drawing/2014/main" id="{6191F906-D891-3746-4F76-77EC9F3358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5" r="6628"/>
          <a:stretch>
            <a:fillRect/>
          </a:stretch>
        </p:blipFill>
        <p:spPr>
          <a:xfrm>
            <a:off x="695400" y="1405905"/>
            <a:ext cx="4346535" cy="381642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5F571D-460A-87C1-C475-286CE97611B7}"/>
              </a:ext>
            </a:extLst>
          </p:cNvPr>
          <p:cNvSpPr txBox="1"/>
          <p:nvPr/>
        </p:nvSpPr>
        <p:spPr>
          <a:xfrm>
            <a:off x="6456040" y="1368021"/>
            <a:ext cx="468052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</a:pPr>
            <a:r>
              <a:rPr lang="en-US" dirty="0"/>
              <a:t>There are </a:t>
            </a:r>
            <a:r>
              <a:rPr lang="en-US" b="1" dirty="0"/>
              <a:t>different kinds of inhalers</a:t>
            </a:r>
            <a:r>
              <a:rPr lang="en-US" dirty="0"/>
              <a:t> because people </a:t>
            </a:r>
            <a:r>
              <a:rPr lang="en-US" b="1" dirty="0"/>
              <a:t>breathe in different ways</a:t>
            </a:r>
            <a:r>
              <a:rPr lang="en-US" dirty="0"/>
              <a:t>, and everyone’s lungs and needs are a little different.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A </a:t>
            </a:r>
            <a:r>
              <a:rPr lang="en-US" b="1" dirty="0"/>
              <a:t>pressurized inhaler</a:t>
            </a:r>
            <a:r>
              <a:rPr lang="en-US" dirty="0"/>
              <a:t> sprays the medicine quickly, so you </a:t>
            </a:r>
            <a:r>
              <a:rPr lang="en-US" b="1" dirty="0"/>
              <a:t>breathe in as you press it</a:t>
            </a:r>
            <a:r>
              <a:rPr lang="en-US" dirty="0"/>
              <a:t>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A </a:t>
            </a:r>
            <a:r>
              <a:rPr lang="en-US" b="1" dirty="0"/>
              <a:t>spacer</a:t>
            </a:r>
            <a:r>
              <a:rPr lang="en-US" dirty="0"/>
              <a:t> is a tube that </a:t>
            </a:r>
            <a:r>
              <a:rPr lang="en-US" b="1" dirty="0"/>
              <a:t>holds the medicine in the tube for a few seconds</a:t>
            </a:r>
            <a:r>
              <a:rPr lang="en-US" dirty="0"/>
              <a:t>, giving you more time to </a:t>
            </a:r>
            <a:r>
              <a:rPr lang="en-US" b="1" dirty="0"/>
              <a:t>breathe it in more slowly</a:t>
            </a:r>
            <a:r>
              <a:rPr lang="en-US" dirty="0"/>
              <a:t>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A </a:t>
            </a:r>
            <a:r>
              <a:rPr lang="en-US" b="1" dirty="0"/>
              <a:t>nebulizer</a:t>
            </a:r>
            <a:r>
              <a:rPr lang="en-US" dirty="0"/>
              <a:t> makes a </a:t>
            </a:r>
            <a:r>
              <a:rPr lang="en-US" b="1" dirty="0"/>
              <a:t>mist</a:t>
            </a:r>
            <a:r>
              <a:rPr lang="en-US" dirty="0"/>
              <a:t> (like fog filled with medicine) you </a:t>
            </a:r>
            <a:r>
              <a:rPr lang="en-US" b="1" dirty="0"/>
              <a:t>breathe through a mask</a:t>
            </a:r>
            <a:r>
              <a:rPr lang="en-US" dirty="0"/>
              <a:t>. It’s </a:t>
            </a:r>
            <a:r>
              <a:rPr lang="en-US" b="1" dirty="0"/>
              <a:t>slower</a:t>
            </a:r>
            <a:r>
              <a:rPr lang="en-US" dirty="0"/>
              <a:t>, so you need to </a:t>
            </a:r>
            <a:r>
              <a:rPr lang="en-US" b="1" dirty="0"/>
              <a:t>breathe for a longer time</a:t>
            </a:r>
            <a:r>
              <a:rPr lang="en-US" dirty="0"/>
              <a:t>, but it’s easy for little kids.</a:t>
            </a:r>
          </a:p>
        </p:txBody>
      </p:sp>
      <p:pic>
        <p:nvPicPr>
          <p:cNvPr id="9" name="Picture 8" descr="A blue inhaler with a white tube&#10;&#10;AI-generated content may be incorrect.">
            <a:extLst>
              <a:ext uri="{FF2B5EF4-FFF2-40B4-BE49-F238E27FC236}">
                <a16:creationId xmlns:a16="http://schemas.microsoft.com/office/drawing/2014/main" id="{9F7045F1-581F-597B-3A29-02F0870A80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370" y="2314419"/>
            <a:ext cx="647146" cy="970858"/>
          </a:xfrm>
          <a:prstGeom prst="rect">
            <a:avLst/>
          </a:prstGeom>
        </p:spPr>
      </p:pic>
      <p:pic>
        <p:nvPicPr>
          <p:cNvPr id="11" name="Picture 10" descr="A close-up of a inhaler&#10;&#10;AI-generated content may be incorrect.">
            <a:extLst>
              <a:ext uri="{FF2B5EF4-FFF2-40B4-BE49-F238E27FC236}">
                <a16:creationId xmlns:a16="http://schemas.microsoft.com/office/drawing/2014/main" id="{F20A2E66-2F7A-1724-D91C-56F5E6A01E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3314117"/>
            <a:ext cx="1216079" cy="810719"/>
          </a:xfrm>
          <a:prstGeom prst="rect">
            <a:avLst/>
          </a:prstGeom>
        </p:spPr>
      </p:pic>
      <p:pic>
        <p:nvPicPr>
          <p:cNvPr id="14" name="Picture 13" descr="A close-up of a device&#10;&#10;AI-generated content may be incorrect.">
            <a:extLst>
              <a:ext uri="{FF2B5EF4-FFF2-40B4-BE49-F238E27FC236}">
                <a16:creationId xmlns:a16="http://schemas.microsoft.com/office/drawing/2014/main" id="{B82C6DF5-F83E-7AF1-5B26-C9FAD3B470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35"/>
          <a:stretch>
            <a:fillRect/>
          </a:stretch>
        </p:blipFill>
        <p:spPr>
          <a:xfrm>
            <a:off x="5341009" y="4292510"/>
            <a:ext cx="971015" cy="86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78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4306B20-F485-B159-8763-64C0CFA5C4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ED7BB8-ED82-6353-C262-1E1C67825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Timing is key</a:t>
            </a:r>
            <a:endParaRPr lang="en-DE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BA75F7B-D5CA-2D25-1B58-BDB222CE33D2}"/>
              </a:ext>
            </a:extLst>
          </p:cNvPr>
          <p:cNvGrpSpPr/>
          <p:nvPr/>
        </p:nvGrpSpPr>
        <p:grpSpPr>
          <a:xfrm>
            <a:off x="609600" y="415006"/>
            <a:ext cx="5654197" cy="3013994"/>
            <a:chOff x="1647511" y="2871465"/>
            <a:chExt cx="5654197" cy="301399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67463A5-D14A-958A-22EA-91AB12867FAE}"/>
                </a:ext>
              </a:extLst>
            </p:cNvPr>
            <p:cNvSpPr/>
            <p:nvPr/>
          </p:nvSpPr>
          <p:spPr>
            <a:xfrm>
              <a:off x="1647511" y="3413988"/>
              <a:ext cx="5344052" cy="2471471"/>
            </a:xfrm>
            <a:prstGeom prst="roundRect">
              <a:avLst>
                <a:gd name="adj" fmla="val 12714"/>
              </a:avLst>
            </a:prstGeom>
            <a:solidFill>
              <a:schemeClr val="bg1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C2A3E58-59E6-729A-5E26-3FFC71FE8273}"/>
                </a:ext>
              </a:extLst>
            </p:cNvPr>
            <p:cNvSpPr txBox="1"/>
            <p:nvPr/>
          </p:nvSpPr>
          <p:spPr>
            <a:xfrm>
              <a:off x="1859141" y="3717302"/>
              <a:ext cx="4895994" cy="186204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GB" sz="2000" b="1" dirty="0"/>
                <a:t>Try This! </a:t>
              </a:r>
            </a:p>
            <a:p>
              <a:pPr algn="ctr">
                <a:spcAft>
                  <a:spcPts val="600"/>
                </a:spcAft>
              </a:pPr>
              <a:r>
                <a:rPr lang="en-US" sz="2000" b="1" dirty="0"/>
                <a:t>Tap</a:t>
              </a:r>
              <a:r>
                <a:rPr lang="en-US" sz="2000" dirty="0"/>
                <a:t> your fingers on the table </a:t>
              </a:r>
              <a:br>
                <a:rPr lang="en-US" sz="2000" dirty="0"/>
              </a:br>
              <a:r>
                <a:rPr lang="en-US" sz="2000" dirty="0"/>
                <a:t>and </a:t>
              </a:r>
              <a:r>
                <a:rPr lang="en-US" sz="2000" b="1" dirty="0"/>
                <a:t>breathe in</a:t>
              </a:r>
              <a:r>
                <a:rPr lang="en-US" sz="2000" dirty="0"/>
                <a:t> at the </a:t>
              </a:r>
              <a:r>
                <a:rPr lang="en-US" sz="2000" b="1" dirty="0"/>
                <a:t>same time</a:t>
              </a:r>
              <a:r>
                <a:rPr lang="en-US" sz="2000" dirty="0"/>
                <a:t>. </a:t>
              </a:r>
            </a:p>
            <a:p>
              <a:pPr algn="ctr">
                <a:spcAft>
                  <a:spcPts val="600"/>
                </a:spcAft>
              </a:pPr>
              <a:r>
                <a:rPr lang="en-US" sz="2000" dirty="0"/>
                <a:t>Breathe out.</a:t>
              </a:r>
            </a:p>
            <a:p>
              <a:pPr algn="ctr">
                <a:spcAft>
                  <a:spcPts val="1800"/>
                </a:spcAft>
              </a:pPr>
              <a:r>
                <a:rPr lang="en-US" sz="2000" dirty="0"/>
                <a:t>Try this </a:t>
              </a:r>
              <a:r>
                <a:rPr lang="en-US" sz="2000" b="1" dirty="0"/>
                <a:t>3 times. </a:t>
              </a:r>
              <a:endParaRPr lang="en-US" sz="2000" dirty="0"/>
            </a:p>
          </p:txBody>
        </p:sp>
        <p:pic>
          <p:nvPicPr>
            <p:cNvPr id="18" name="Picture 17" descr="A hand holding a cube&#10;&#10;AI-generated content may be incorrect.">
              <a:extLst>
                <a:ext uri="{FF2B5EF4-FFF2-40B4-BE49-F238E27FC236}">
                  <a16:creationId xmlns:a16="http://schemas.microsoft.com/office/drawing/2014/main" id="{A4AF27F6-6879-F6EA-B2AB-E2406C94F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5595" y="2871465"/>
              <a:ext cx="896113" cy="874824"/>
            </a:xfrm>
            <a:prstGeom prst="rect">
              <a:avLst/>
            </a:prstGeom>
          </p:spPr>
        </p:pic>
      </p:grpSp>
      <p:pic>
        <p:nvPicPr>
          <p:cNvPr id="21" name="Picture 20" descr="A profile of a young child&#10;&#10;AI-generated content may be incorrect.">
            <a:extLst>
              <a:ext uri="{FF2B5EF4-FFF2-40B4-BE49-F238E27FC236}">
                <a16:creationId xmlns:a16="http://schemas.microsoft.com/office/drawing/2014/main" id="{1C074626-0483-154B-EA8D-694E2A8676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73" r="7614" b="18711"/>
          <a:stretch>
            <a:fillRect/>
          </a:stretch>
        </p:blipFill>
        <p:spPr>
          <a:xfrm>
            <a:off x="8658426" y="1785203"/>
            <a:ext cx="3134218" cy="3133090"/>
          </a:xfrm>
          <a:prstGeom prst="ellipse">
            <a:avLst/>
          </a:prstGeom>
        </p:spPr>
      </p:pic>
      <p:pic>
        <p:nvPicPr>
          <p:cNvPr id="23" name="Picture 22" descr="A close-up of a hand on a table&#10;&#10;AI-generated content may be incorrect.">
            <a:extLst>
              <a:ext uri="{FF2B5EF4-FFF2-40B4-BE49-F238E27FC236}">
                <a16:creationId xmlns:a16="http://schemas.microsoft.com/office/drawing/2014/main" id="{EC2BDDA3-DD14-889F-2667-1FBD80DE50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17" t="14500" r="19200" b="11150"/>
          <a:stretch>
            <a:fillRect/>
          </a:stretch>
        </p:blipFill>
        <p:spPr>
          <a:xfrm>
            <a:off x="6672064" y="571499"/>
            <a:ext cx="2599003" cy="2707286"/>
          </a:xfrm>
          <a:prstGeom prst="ellipse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1DF4A0F-CB2A-E6FF-912A-6FA36AC9D8EF}"/>
              </a:ext>
            </a:extLst>
          </p:cNvPr>
          <p:cNvSpPr txBox="1"/>
          <p:nvPr/>
        </p:nvSpPr>
        <p:spPr>
          <a:xfrm>
            <a:off x="590751" y="3579216"/>
            <a:ext cx="8067675" cy="86177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buNone/>
            </a:pPr>
            <a:r>
              <a:rPr lang="en-US" sz="2000" dirty="0"/>
              <a:t>Did you breathe in </a:t>
            </a:r>
            <a:r>
              <a:rPr lang="en-US" sz="2000" b="1" dirty="0"/>
              <a:t>exactly</a:t>
            </a:r>
            <a:r>
              <a:rPr lang="en-US" sz="2000" dirty="0"/>
              <a:t> when your </a:t>
            </a:r>
            <a:r>
              <a:rPr lang="en-US" sz="2000" b="1" dirty="0"/>
              <a:t>fingers touched </a:t>
            </a:r>
            <a:r>
              <a:rPr lang="en-US" sz="2000" dirty="0"/>
              <a:t>the table?</a:t>
            </a:r>
          </a:p>
          <a:p>
            <a:pPr algn="ctr">
              <a:spcAft>
                <a:spcPts val="1200"/>
              </a:spcAft>
              <a:buNone/>
            </a:pPr>
            <a:r>
              <a:rPr lang="en-US" sz="2000" dirty="0"/>
              <a:t>Or did you lose a second? Did it work the same all 3 times?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13B895-BA62-9CEE-736A-336DF40FF659}"/>
              </a:ext>
            </a:extLst>
          </p:cNvPr>
          <p:cNvSpPr txBox="1"/>
          <p:nvPr/>
        </p:nvSpPr>
        <p:spPr>
          <a:xfrm>
            <a:off x="590750" y="4596669"/>
            <a:ext cx="8067675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buNone/>
            </a:pPr>
            <a:r>
              <a:rPr lang="en-US" sz="1800" dirty="0"/>
              <a:t>That’s a bit like using a pressurized inhaler. </a:t>
            </a:r>
            <a:br>
              <a:rPr lang="en-US" sz="1800" dirty="0"/>
            </a:br>
            <a:r>
              <a:rPr lang="en-US" sz="1800" dirty="0"/>
              <a:t>Ideally, you need to breathe in exactly when you press the inhaler.</a:t>
            </a:r>
          </a:p>
          <a:p>
            <a:pPr algn="ctr">
              <a:spcAft>
                <a:spcPts val="600"/>
              </a:spcAft>
              <a:buNone/>
            </a:pPr>
            <a:r>
              <a:rPr lang="en-US" sz="1800" dirty="0"/>
              <a:t>And when timing is not exact, you might lose a bit of medicine on the way.</a:t>
            </a:r>
          </a:p>
          <a:p>
            <a:pPr algn="ctr">
              <a:spcAft>
                <a:spcPts val="600"/>
              </a:spcAft>
            </a:pPr>
            <a:r>
              <a:rPr lang="en-US" sz="1800" b="1" i="1" dirty="0"/>
              <a:t>Some find timing easy, and for some it is tricky.</a:t>
            </a:r>
          </a:p>
        </p:txBody>
      </p:sp>
    </p:spTree>
    <p:extLst>
      <p:ext uri="{BB962C8B-B14F-4D97-AF65-F5344CB8AC3E}">
        <p14:creationId xmlns:p14="http://schemas.microsoft.com/office/powerpoint/2010/main" val="21299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958042-3486-A95C-620C-3773ECF4C8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8DC17B0-8F0B-026E-54BB-601FACB32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the medicine where it is needed</a:t>
            </a:r>
            <a:endParaRPr lang="en-DE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8AD14F8-1EDF-662A-70F9-7A4CDBB38C8F}"/>
              </a:ext>
            </a:extLst>
          </p:cNvPr>
          <p:cNvGrpSpPr/>
          <p:nvPr/>
        </p:nvGrpSpPr>
        <p:grpSpPr>
          <a:xfrm>
            <a:off x="944225" y="1104639"/>
            <a:ext cx="5616074" cy="4038861"/>
            <a:chOff x="769376" y="1005429"/>
            <a:chExt cx="5616074" cy="4038861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B7C42E9D-5436-20D6-CE29-A5D93E737B87}"/>
                </a:ext>
              </a:extLst>
            </p:cNvPr>
            <p:cNvGrpSpPr/>
            <p:nvPr/>
          </p:nvGrpSpPr>
          <p:grpSpPr>
            <a:xfrm>
              <a:off x="769376" y="1005429"/>
              <a:ext cx="5616074" cy="4038861"/>
              <a:chOff x="2100938" y="526491"/>
              <a:chExt cx="5616074" cy="4038861"/>
            </a:xfrm>
          </p:grpSpPr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DCB9AC5D-9864-AB79-1D9A-F07290A7036A}"/>
                  </a:ext>
                </a:extLst>
              </p:cNvPr>
              <p:cNvSpPr/>
              <p:nvPr/>
            </p:nvSpPr>
            <p:spPr>
              <a:xfrm>
                <a:off x="2500701" y="984726"/>
                <a:ext cx="5216311" cy="3580626"/>
              </a:xfrm>
              <a:prstGeom prst="roundRect">
                <a:avLst>
                  <a:gd name="adj" fmla="val 12714"/>
                </a:avLst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pic>
            <p:nvPicPr>
              <p:cNvPr id="36" name="Picture 35" descr="A black and white logo&#10;&#10;AI-generated content may be incorrect.">
                <a:extLst>
                  <a:ext uri="{FF2B5EF4-FFF2-40B4-BE49-F238E27FC236}">
                    <a16:creationId xmlns:a16="http://schemas.microsoft.com/office/drawing/2014/main" id="{005D2FFF-1E1D-A531-C2C5-D6F4EF9DEE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938" y="526491"/>
                <a:ext cx="799528" cy="804708"/>
              </a:xfrm>
              <a:prstGeom prst="rect">
                <a:avLst/>
              </a:prstGeom>
            </p:spPr>
          </p:pic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904F428-F5B9-E75C-EFCF-616EF4150E11}"/>
                </a:ext>
              </a:extLst>
            </p:cNvPr>
            <p:cNvSpPr txBox="1"/>
            <p:nvPr/>
          </p:nvSpPr>
          <p:spPr>
            <a:xfrm>
              <a:off x="1329297" y="1700808"/>
              <a:ext cx="4895994" cy="317009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  <a:buNone/>
              </a:pPr>
              <a:r>
                <a:rPr lang="en-US" sz="2000" dirty="0"/>
                <a:t>When you press the inhaler, the medicine comes out </a:t>
              </a:r>
              <a:r>
                <a:rPr lang="en-US" sz="2000" b="1" dirty="0"/>
                <a:t>quickly</a:t>
              </a:r>
              <a:r>
                <a:rPr lang="en-US" sz="2000" dirty="0"/>
                <a:t>. It needs your </a:t>
              </a:r>
              <a:r>
                <a:rPr lang="en-US" sz="2000" b="1" dirty="0"/>
                <a:t>inhaling motion to be sucked wide into the lungs</a:t>
              </a:r>
              <a:r>
                <a:rPr lang="en-US" sz="2000" dirty="0"/>
                <a:t>. </a:t>
              </a:r>
            </a:p>
            <a:p>
              <a:pPr algn="ctr">
                <a:spcAft>
                  <a:spcPts val="1200"/>
                </a:spcAft>
                <a:buNone/>
              </a:pPr>
              <a:r>
                <a:rPr lang="en-US" sz="2000" dirty="0"/>
                <a:t>If you breathe in </a:t>
              </a:r>
              <a:r>
                <a:rPr lang="en-US" sz="2000" b="1" dirty="0"/>
                <a:t>a bit later</a:t>
              </a:r>
              <a:r>
                <a:rPr lang="en-US" sz="2000" dirty="0"/>
                <a:t>, some of the medicine </a:t>
              </a:r>
              <a:r>
                <a:rPr lang="en-US" sz="2000" b="1" dirty="0"/>
                <a:t>might have already hit the walls </a:t>
              </a:r>
              <a:r>
                <a:rPr lang="en-US" sz="2000" dirty="0"/>
                <a:t>before being able to be sucked in by your breath.</a:t>
              </a:r>
            </a:p>
            <a:p>
              <a:pPr algn="ctr">
                <a:spcAft>
                  <a:spcPts val="1200"/>
                </a:spcAft>
                <a:buNone/>
              </a:pPr>
              <a:r>
                <a:rPr lang="en-US" sz="2000" b="1" dirty="0"/>
                <a:t>So, a lot of the medicine is </a:t>
              </a:r>
              <a:br>
                <a:rPr lang="en-US" sz="2000" b="1" dirty="0"/>
              </a:br>
              <a:r>
                <a:rPr lang="en-US" sz="2000" b="1" dirty="0"/>
                <a:t>not going where it is needed.</a:t>
              </a:r>
            </a:p>
          </p:txBody>
        </p:sp>
      </p:grpSp>
      <p:pic>
        <p:nvPicPr>
          <p:cNvPr id="6" name="Picture 2" descr="Exploring inhaled air-particle-vapor mixtures in the Human Respiratory System with Ansys Fluent simulations">
            <a:extLst>
              <a:ext uri="{FF2B5EF4-FFF2-40B4-BE49-F238E27FC236}">
                <a16:creationId xmlns:a16="http://schemas.microsoft.com/office/drawing/2014/main" id="{B38138F5-6D12-985E-5432-01779F219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080" y="836712"/>
            <a:ext cx="5335241" cy="542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5ED508AA-B7CB-1E25-468D-38821944C87A}"/>
              </a:ext>
            </a:extLst>
          </p:cNvPr>
          <p:cNvSpPr/>
          <p:nvPr/>
        </p:nvSpPr>
        <p:spPr>
          <a:xfrm rot="19347473">
            <a:off x="8299238" y="2540132"/>
            <a:ext cx="528352" cy="28803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7DFAE40-CB61-1335-78F2-64FA8A7BF020}"/>
              </a:ext>
            </a:extLst>
          </p:cNvPr>
          <p:cNvSpPr/>
          <p:nvPr/>
        </p:nvSpPr>
        <p:spPr>
          <a:xfrm rot="5114408">
            <a:off x="8856444" y="2764019"/>
            <a:ext cx="368022" cy="98071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239F03A-986F-6FF1-0604-EF7A7110CA37}"/>
              </a:ext>
            </a:extLst>
          </p:cNvPr>
          <p:cNvCxnSpPr>
            <a:cxnSpLocks/>
          </p:cNvCxnSpPr>
          <p:nvPr/>
        </p:nvCxnSpPr>
        <p:spPr>
          <a:xfrm flipV="1">
            <a:off x="8766465" y="2392892"/>
            <a:ext cx="0" cy="100004"/>
          </a:xfrm>
          <a:prstGeom prst="straightConnector1">
            <a:avLst/>
          </a:prstGeom>
          <a:ln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576D3EB-5911-2B46-F4A5-6F0D20AD5908}"/>
              </a:ext>
            </a:extLst>
          </p:cNvPr>
          <p:cNvCxnSpPr>
            <a:cxnSpLocks/>
          </p:cNvCxnSpPr>
          <p:nvPr/>
        </p:nvCxnSpPr>
        <p:spPr>
          <a:xfrm flipV="1">
            <a:off x="8788629" y="2392892"/>
            <a:ext cx="72008" cy="116094"/>
          </a:xfrm>
          <a:prstGeom prst="straightConnector1">
            <a:avLst/>
          </a:prstGeom>
          <a:ln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5939DC2-BC8C-7B32-6AE2-8C7C6C046E7E}"/>
              </a:ext>
            </a:extLst>
          </p:cNvPr>
          <p:cNvCxnSpPr>
            <a:cxnSpLocks/>
          </p:cNvCxnSpPr>
          <p:nvPr/>
        </p:nvCxnSpPr>
        <p:spPr>
          <a:xfrm flipV="1">
            <a:off x="8802327" y="2408982"/>
            <a:ext cx="173993" cy="122349"/>
          </a:xfrm>
          <a:prstGeom prst="straightConnector1">
            <a:avLst/>
          </a:prstGeom>
          <a:ln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51EA6B0-FDCE-3819-D9AD-B47510D5CA67}"/>
              </a:ext>
            </a:extLst>
          </p:cNvPr>
          <p:cNvCxnSpPr>
            <a:cxnSpLocks/>
          </p:cNvCxnSpPr>
          <p:nvPr/>
        </p:nvCxnSpPr>
        <p:spPr>
          <a:xfrm flipV="1">
            <a:off x="8807450" y="2470156"/>
            <a:ext cx="228035" cy="69844"/>
          </a:xfrm>
          <a:prstGeom prst="straightConnector1">
            <a:avLst/>
          </a:prstGeom>
          <a:ln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6802BEC-2525-BED6-9F6B-30B161F30234}"/>
              </a:ext>
            </a:extLst>
          </p:cNvPr>
          <p:cNvCxnSpPr>
            <a:cxnSpLocks/>
          </p:cNvCxnSpPr>
          <p:nvPr/>
        </p:nvCxnSpPr>
        <p:spPr>
          <a:xfrm>
            <a:off x="8824633" y="2553235"/>
            <a:ext cx="270018" cy="30588"/>
          </a:xfrm>
          <a:prstGeom prst="straightConnector1">
            <a:avLst/>
          </a:prstGeom>
          <a:ln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Arc 30">
            <a:extLst>
              <a:ext uri="{FF2B5EF4-FFF2-40B4-BE49-F238E27FC236}">
                <a16:creationId xmlns:a16="http://schemas.microsoft.com/office/drawing/2014/main" id="{11D1F4AC-C073-E781-AA9F-74E9D5CB8D77}"/>
              </a:ext>
            </a:extLst>
          </p:cNvPr>
          <p:cNvSpPr/>
          <p:nvPr/>
        </p:nvSpPr>
        <p:spPr>
          <a:xfrm rot="19983083">
            <a:off x="8576784" y="2364183"/>
            <a:ext cx="592722" cy="679361"/>
          </a:xfrm>
          <a:prstGeom prst="arc">
            <a:avLst>
              <a:gd name="adj1" fmla="val 16200000"/>
              <a:gd name="adj2" fmla="val 21462232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83A3D0-D614-5844-BB38-8652E0B20AAE}"/>
              </a:ext>
            </a:extLst>
          </p:cNvPr>
          <p:cNvSpPr txBox="1"/>
          <p:nvPr/>
        </p:nvSpPr>
        <p:spPr>
          <a:xfrm rot="19498378">
            <a:off x="7217457" y="3002843"/>
            <a:ext cx="1176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medicine entering mouth</a:t>
            </a:r>
            <a:endParaRPr lang="en-DE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86BDB7-E2E4-8838-FF94-83865B3D2458}"/>
              </a:ext>
            </a:extLst>
          </p:cNvPr>
          <p:cNvSpPr txBox="1"/>
          <p:nvPr/>
        </p:nvSpPr>
        <p:spPr>
          <a:xfrm rot="2585522">
            <a:off x="8585339" y="1947560"/>
            <a:ext cx="1176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medicine hitting the wall</a:t>
            </a:r>
            <a:endParaRPr lang="en-DE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8ED06D-C306-557E-BE30-1CBB058BB27D}"/>
              </a:ext>
            </a:extLst>
          </p:cNvPr>
          <p:cNvSpPr txBox="1"/>
          <p:nvPr/>
        </p:nvSpPr>
        <p:spPr>
          <a:xfrm rot="21226907">
            <a:off x="9136195" y="2656651"/>
            <a:ext cx="11762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medicine moving on toward the lungs</a:t>
            </a:r>
            <a:endParaRPr lang="en-DE" sz="1200" dirty="0"/>
          </a:p>
        </p:txBody>
      </p:sp>
    </p:spTree>
    <p:extLst>
      <p:ext uri="{BB962C8B-B14F-4D97-AF65-F5344CB8AC3E}">
        <p14:creationId xmlns:p14="http://schemas.microsoft.com/office/powerpoint/2010/main" val="180183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31" grpId="0" animBg="1"/>
      <p:bldP spid="4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B4AC94-A25D-19A0-0F9F-90B91AAA7F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2190685" y="5652744"/>
            <a:ext cx="304800" cy="228600"/>
          </a:xfrm>
        </p:spPr>
        <p:txBody>
          <a:bodyPr/>
          <a:lstStyle/>
          <a:p>
            <a:fld id="{F0D23093-2AB0-F74C-B865-1A12A15B650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E69554-BDE2-2A5C-7E3F-4EA87EC64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more time is needed </a:t>
            </a:r>
            <a:endParaRPr lang="en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A033A3-6C06-B322-F0F1-EDE36148C54F}"/>
              </a:ext>
            </a:extLst>
          </p:cNvPr>
          <p:cNvSpPr txBox="1"/>
          <p:nvPr/>
        </p:nvSpPr>
        <p:spPr>
          <a:xfrm>
            <a:off x="5963618" y="1299830"/>
            <a:ext cx="37651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buNone/>
            </a:pPr>
            <a:r>
              <a:rPr lang="en-US" sz="1800" dirty="0"/>
              <a:t>A </a:t>
            </a:r>
            <a:r>
              <a:rPr lang="en-US" sz="1800" b="1" dirty="0"/>
              <a:t>spacer inhaler slows </a:t>
            </a:r>
            <a:r>
              <a:rPr lang="en-US" sz="1800" dirty="0"/>
              <a:t>the medicine down and holds it inside the spacer, </a:t>
            </a:r>
            <a:r>
              <a:rPr lang="en-US" sz="1800" b="1" dirty="0"/>
              <a:t>giving you more time</a:t>
            </a:r>
            <a:r>
              <a:rPr lang="en-US" sz="1800" dirty="0"/>
              <a:t> to breathe it in. </a:t>
            </a:r>
          </a:p>
        </p:txBody>
      </p:sp>
      <p:pic>
        <p:nvPicPr>
          <p:cNvPr id="10" name="Picture 9" descr="A drawing of a glass with a blue and green substance&#10;&#10;AI-generated content may be incorrect.">
            <a:extLst>
              <a:ext uri="{FF2B5EF4-FFF2-40B4-BE49-F238E27FC236}">
                <a16:creationId xmlns:a16="http://schemas.microsoft.com/office/drawing/2014/main" id="{4D8430A8-DFF9-887B-3462-CCB059E674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15853" t="-1284" r="-3440" b="-4616"/>
          <a:stretch>
            <a:fillRect/>
          </a:stretch>
        </p:blipFill>
        <p:spPr>
          <a:xfrm>
            <a:off x="5771595" y="2223160"/>
            <a:ext cx="4149183" cy="2546129"/>
          </a:xfrm>
          <a:prstGeom prst="ellipse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648265-A996-0060-74D0-E1A31D3507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0" r="12201"/>
          <a:stretch>
            <a:fillRect/>
          </a:stretch>
        </p:blipFill>
        <p:spPr>
          <a:xfrm flipH="1">
            <a:off x="853046" y="1462519"/>
            <a:ext cx="3177723" cy="3219622"/>
          </a:xfrm>
          <a:prstGeom prst="ellipse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108F927-5277-C831-0DF9-2798963A0633}"/>
              </a:ext>
            </a:extLst>
          </p:cNvPr>
          <p:cNvSpPr txBox="1"/>
          <p:nvPr/>
        </p:nvSpPr>
        <p:spPr>
          <a:xfrm>
            <a:off x="3061505" y="4682141"/>
            <a:ext cx="21780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buNone/>
            </a:pPr>
            <a:r>
              <a:rPr lang="en-US" sz="1800" dirty="0"/>
              <a:t>Particles being released fast.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8BEEEAE-05E1-04F3-FD58-E82C92E75597}"/>
              </a:ext>
            </a:extLst>
          </p:cNvPr>
          <p:cNvCxnSpPr>
            <a:cxnSpLocks/>
          </p:cNvCxnSpPr>
          <p:nvPr/>
        </p:nvCxnSpPr>
        <p:spPr>
          <a:xfrm flipH="1" flipV="1">
            <a:off x="3593590" y="4220489"/>
            <a:ext cx="437179" cy="461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341D9EA-BD08-B65B-9F1C-92041E190195}"/>
              </a:ext>
            </a:extLst>
          </p:cNvPr>
          <p:cNvSpPr txBox="1"/>
          <p:nvPr/>
        </p:nvSpPr>
        <p:spPr>
          <a:xfrm>
            <a:off x="9433952" y="4682141"/>
            <a:ext cx="217800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buNone/>
            </a:pPr>
            <a:r>
              <a:rPr lang="en-US" sz="1800" dirty="0"/>
              <a:t>Particles have time to slow down within </a:t>
            </a:r>
            <a:r>
              <a:rPr lang="en-US" dirty="0"/>
              <a:t>the spacer.</a:t>
            </a:r>
            <a:endParaRPr lang="en-US" sz="1800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C1FD0DE-9739-ADB7-B580-6AC9F1E4656E}"/>
              </a:ext>
            </a:extLst>
          </p:cNvPr>
          <p:cNvCxnSpPr>
            <a:cxnSpLocks/>
          </p:cNvCxnSpPr>
          <p:nvPr/>
        </p:nvCxnSpPr>
        <p:spPr>
          <a:xfrm flipH="1" flipV="1">
            <a:off x="8996773" y="4047313"/>
            <a:ext cx="1182232" cy="5629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6877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5590D-807D-2E50-A82D-F4CA7237F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B1C1B5-CD33-E0BF-22CD-091946CD54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34" y="491528"/>
            <a:ext cx="1548384" cy="17404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815159-96BB-2CB9-7F65-4DE6E4449555}"/>
              </a:ext>
            </a:extLst>
          </p:cNvPr>
          <p:cNvSpPr txBox="1"/>
          <p:nvPr/>
        </p:nvSpPr>
        <p:spPr>
          <a:xfrm>
            <a:off x="3055448" y="1224572"/>
            <a:ext cx="608110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4800" dirty="0"/>
              <a:t>What else do you think </a:t>
            </a:r>
            <a:br>
              <a:rPr lang="en-US" sz="4800" dirty="0"/>
            </a:br>
            <a:r>
              <a:rPr lang="en-US" sz="4800" b="1" dirty="0"/>
              <a:t>could get in the way</a:t>
            </a:r>
            <a:r>
              <a:rPr lang="en-US" sz="4800" dirty="0"/>
              <a:t>, </a:t>
            </a:r>
            <a:br>
              <a:rPr lang="en-US" sz="4800" dirty="0"/>
            </a:br>
            <a:r>
              <a:rPr lang="en-US" sz="4800" dirty="0"/>
              <a:t>before the medicine reaches the lungs, </a:t>
            </a:r>
            <a:br>
              <a:rPr lang="en-US" sz="4800" dirty="0"/>
            </a:br>
            <a:r>
              <a:rPr lang="en-US" sz="4800" b="1" dirty="0"/>
              <a:t>and why</a:t>
            </a:r>
            <a:r>
              <a:rPr lang="en-US" sz="4800" dirty="0"/>
              <a:t>?</a:t>
            </a:r>
          </a:p>
        </p:txBody>
      </p:sp>
      <p:pic>
        <p:nvPicPr>
          <p:cNvPr id="2" name="Picture 2" descr="Exploring inhaled air-particle-vapor mixtures in the Human Respiratory System with Ansys Fluent simulations">
            <a:extLst>
              <a:ext uri="{FF2B5EF4-FFF2-40B4-BE49-F238E27FC236}">
                <a16:creationId xmlns:a16="http://schemas.microsoft.com/office/drawing/2014/main" id="{466C8681-0142-D58B-EAB3-927EE22383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3" t="21260" r="28321" b="21658"/>
          <a:stretch>
            <a:fillRect/>
          </a:stretch>
        </p:blipFill>
        <p:spPr bwMode="auto">
          <a:xfrm>
            <a:off x="9233650" y="3337560"/>
            <a:ext cx="2550982" cy="261172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990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2DBDD6-B628-67BB-0A05-6CBAAD36DA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C8AD5E0-7E01-E850-9D5D-313A275EE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think this through.</a:t>
            </a:r>
            <a:endParaRPr lang="en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F78160-D8F4-E442-FAEB-A0700E4EE173}"/>
              </a:ext>
            </a:extLst>
          </p:cNvPr>
          <p:cNvSpPr txBox="1"/>
          <p:nvPr/>
        </p:nvSpPr>
        <p:spPr>
          <a:xfrm>
            <a:off x="713239" y="1090594"/>
            <a:ext cx="4442692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b="1" dirty="0"/>
              <a:t>Imagine this: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dirty="0"/>
              <a:t>You </a:t>
            </a:r>
            <a:r>
              <a:rPr lang="en-US" b="1" dirty="0"/>
              <a:t>press the button </a:t>
            </a:r>
            <a:r>
              <a:rPr lang="en-US" dirty="0"/>
              <a:t>on the inhaler </a:t>
            </a:r>
            <a:r>
              <a:rPr lang="en-US" b="1" dirty="0"/>
              <a:t>releasing the medicine spray. 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b="1" dirty="0"/>
              <a:t>Medicine particles move </a:t>
            </a:r>
            <a:r>
              <a:rPr lang="en-US" dirty="0"/>
              <a:t>from the inhaler either straight </a:t>
            </a:r>
            <a:r>
              <a:rPr lang="en-US" b="1" dirty="0"/>
              <a:t>into your mouth</a:t>
            </a:r>
            <a:r>
              <a:rPr lang="en-US" dirty="0"/>
              <a:t>, or first through the spacer, then into your mouth.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dirty="0"/>
              <a:t>From the mouth they go into the </a:t>
            </a:r>
            <a:r>
              <a:rPr lang="en-US" b="1" dirty="0"/>
              <a:t>respiratory system </a:t>
            </a:r>
            <a:r>
              <a:rPr lang="en-US" dirty="0"/>
              <a:t>– those tubes we talked about – </a:t>
            </a:r>
            <a:r>
              <a:rPr lang="en-US" b="1" dirty="0"/>
              <a:t>trying to get to the lungs to do their job </a:t>
            </a:r>
            <a:r>
              <a:rPr lang="en-US" dirty="0"/>
              <a:t>(widening the airways).</a:t>
            </a:r>
            <a:endParaRPr lang="en-DE" dirty="0"/>
          </a:p>
        </p:txBody>
      </p:sp>
      <p:pic>
        <p:nvPicPr>
          <p:cNvPr id="6" name="Picture 2" descr="Exploring inhaled air-particle-vapor mixtures in the Human Respiratory System with Ansys Fluent simulations">
            <a:extLst>
              <a:ext uri="{FF2B5EF4-FFF2-40B4-BE49-F238E27FC236}">
                <a16:creationId xmlns:a16="http://schemas.microsoft.com/office/drawing/2014/main" id="{2AAEA1A8-DB6D-6E4A-FBB5-A5E2B15E22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 bwMode="auto">
          <a:xfrm>
            <a:off x="7528355" y="835618"/>
            <a:ext cx="4663645" cy="542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0E98181-3375-FF35-36C9-46CFF3307E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350929"/>
            <a:ext cx="2667942" cy="145088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80F23723-87FD-98E5-2478-4B71E44A0D90}"/>
              </a:ext>
            </a:extLst>
          </p:cNvPr>
          <p:cNvGrpSpPr/>
          <p:nvPr/>
        </p:nvGrpSpPr>
        <p:grpSpPr>
          <a:xfrm>
            <a:off x="5619716" y="736890"/>
            <a:ext cx="1152128" cy="1152128"/>
            <a:chOff x="4864361" y="736890"/>
            <a:chExt cx="1152128" cy="1152128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F11271D-E491-F0DB-E789-F36AA0A0EDB4}"/>
                </a:ext>
              </a:extLst>
            </p:cNvPr>
            <p:cNvSpPr/>
            <p:nvPr/>
          </p:nvSpPr>
          <p:spPr>
            <a:xfrm>
              <a:off x="4864361" y="736890"/>
              <a:ext cx="1152128" cy="11521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C4643CA-CB18-A8CC-9FB3-FB156C48CE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44745" y="880100"/>
              <a:ext cx="841321" cy="865707"/>
            </a:xfrm>
            <a:prstGeom prst="rect">
              <a:avLst/>
            </a:prstGeom>
          </p:spPr>
        </p:pic>
      </p:grp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49AFDEDA-83B6-2E4F-6CEE-F4F3E59210E8}"/>
              </a:ext>
            </a:extLst>
          </p:cNvPr>
          <p:cNvCxnSpPr>
            <a:cxnSpLocks/>
          </p:cNvCxnSpPr>
          <p:nvPr/>
        </p:nvCxnSpPr>
        <p:spPr>
          <a:xfrm>
            <a:off x="8972019" y="2636912"/>
            <a:ext cx="751709" cy="504056"/>
          </a:xfrm>
          <a:prstGeom prst="bentConnector3">
            <a:avLst>
              <a:gd name="adj1" fmla="val 100017"/>
            </a:avLst>
          </a:prstGeom>
          <a:ln w="57150">
            <a:headEnd w="lg" len="lg"/>
            <a:tailEnd type="triangle" w="lg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1710261B-6946-BA1B-EB93-C93A707D5D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4812813"/>
            <a:ext cx="906736" cy="101918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333ABB0-A951-A8B0-E45D-010AFAB3CF83}"/>
              </a:ext>
            </a:extLst>
          </p:cNvPr>
          <p:cNvSpPr txBox="1"/>
          <p:nvPr/>
        </p:nvSpPr>
        <p:spPr>
          <a:xfrm>
            <a:off x="1645126" y="5091572"/>
            <a:ext cx="79454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/>
              <a:t>If you were a particle, trying to get to the lungs, </a:t>
            </a:r>
            <a:br>
              <a:rPr lang="en-US" sz="2400" dirty="0"/>
            </a:br>
            <a:r>
              <a:rPr lang="en-US" sz="2400" dirty="0"/>
              <a:t>what could get in your way?</a:t>
            </a:r>
          </a:p>
        </p:txBody>
      </p:sp>
    </p:spTree>
    <p:extLst>
      <p:ext uri="{BB962C8B-B14F-4D97-AF65-F5344CB8AC3E}">
        <p14:creationId xmlns:p14="http://schemas.microsoft.com/office/powerpoint/2010/main" val="390311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3009E126-AE16-5B3C-5D32-CBEF8364B50C}"/>
              </a:ext>
            </a:extLst>
          </p:cNvPr>
          <p:cNvGrpSpPr/>
          <p:nvPr/>
        </p:nvGrpSpPr>
        <p:grpSpPr>
          <a:xfrm>
            <a:off x="3963623" y="3003298"/>
            <a:ext cx="3096344" cy="3009122"/>
            <a:chOff x="4256906" y="3122684"/>
            <a:chExt cx="3096344" cy="3009122"/>
          </a:xfrm>
        </p:grpSpPr>
        <p:pic>
          <p:nvPicPr>
            <p:cNvPr id="12" name="Picture 11" descr="A person sitting on a window sill&#10;&#10;AI-generated content may be incorrect.">
              <a:extLst>
                <a:ext uri="{FF2B5EF4-FFF2-40B4-BE49-F238E27FC236}">
                  <a16:creationId xmlns:a16="http://schemas.microsoft.com/office/drawing/2014/main" id="{91D12B72-CCBB-B00A-E26A-66DC9A6250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700" r="8700"/>
            <a:stretch>
              <a:fillRect/>
            </a:stretch>
          </p:blipFill>
          <p:spPr>
            <a:xfrm flipH="1">
              <a:off x="4256906" y="3122684"/>
              <a:ext cx="3096344" cy="3009122"/>
            </a:xfrm>
            <a:prstGeom prst="ellipse">
              <a:avLst/>
            </a:prstGeom>
          </p:spPr>
        </p:pic>
        <p:pic>
          <p:nvPicPr>
            <p:cNvPr id="15" name="Picture 14" descr="A set of blue swirls&#10;&#10;AI-generated content may be incorrect.">
              <a:extLst>
                <a:ext uri="{FF2B5EF4-FFF2-40B4-BE49-F238E27FC236}">
                  <a16:creationId xmlns:a16="http://schemas.microsoft.com/office/drawing/2014/main" id="{A7EC5284-C08B-2A55-E2AB-662E596FC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26" t="31100" r="37579" b="38383"/>
            <a:stretch>
              <a:fillRect/>
            </a:stretch>
          </p:blipFill>
          <p:spPr>
            <a:xfrm rot="8597916">
              <a:off x="5354494" y="4277540"/>
              <a:ext cx="588689" cy="50799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Picture 15" descr="A set of blue swirls&#10;&#10;AI-generated content may be incorrect.">
              <a:extLst>
                <a:ext uri="{FF2B5EF4-FFF2-40B4-BE49-F238E27FC236}">
                  <a16:creationId xmlns:a16="http://schemas.microsoft.com/office/drawing/2014/main" id="{EEA62F26-2AE7-C184-A90D-D9E9E9B748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1" t="28530" r="69374" b="40953"/>
            <a:stretch>
              <a:fillRect/>
            </a:stretch>
          </p:blipFill>
          <p:spPr>
            <a:xfrm rot="10800000">
              <a:off x="5815027" y="4149080"/>
              <a:ext cx="443209" cy="38245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A83591-3109-62AB-269A-70444DEE14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A4B040-1865-6A94-8B41-A83CFA332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 is not a straight path from the mouth to the lungs.</a:t>
            </a:r>
            <a:endParaRPr lang="en-DE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2EE9DD-CA05-B0C4-6B99-98C95F11D96F}"/>
              </a:ext>
            </a:extLst>
          </p:cNvPr>
          <p:cNvSpPr txBox="1"/>
          <p:nvPr/>
        </p:nvSpPr>
        <p:spPr>
          <a:xfrm>
            <a:off x="609601" y="1210729"/>
            <a:ext cx="4533584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400" dirty="0"/>
              <a:t>How the medicine </a:t>
            </a:r>
            <a:r>
              <a:rPr lang="en-US" sz="2400" b="1" dirty="0"/>
              <a:t>moves</a:t>
            </a:r>
            <a:r>
              <a:rPr lang="en-US" sz="2400" dirty="0"/>
              <a:t> in the respiratory system, and </a:t>
            </a:r>
            <a:r>
              <a:rPr lang="en-US" sz="2400" b="1" dirty="0"/>
              <a:t>how much actually reaches the lungs</a:t>
            </a:r>
            <a:r>
              <a:rPr lang="en-US" sz="2400" dirty="0"/>
              <a:t>, is a </a:t>
            </a:r>
            <a:r>
              <a:rPr lang="en-US" sz="2400" b="1" dirty="0"/>
              <a:t>very complex process.</a:t>
            </a:r>
          </a:p>
          <a:p>
            <a:pPr algn="ctr">
              <a:spcAft>
                <a:spcPts val="1200"/>
              </a:spcAft>
            </a:pPr>
            <a:r>
              <a:rPr lang="en-US" sz="2400" dirty="0"/>
              <a:t>Many things can </a:t>
            </a:r>
            <a:br>
              <a:rPr lang="en-US" sz="2400" dirty="0"/>
            </a:br>
            <a:r>
              <a:rPr lang="en-US" sz="2400" dirty="0"/>
              <a:t>“get in the way”.</a:t>
            </a:r>
            <a:endParaRPr lang="en-DE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48C51F-F1D7-6DEB-B901-C99BEE5F029C}"/>
              </a:ext>
            </a:extLst>
          </p:cNvPr>
          <p:cNvSpPr txBox="1"/>
          <p:nvPr/>
        </p:nvSpPr>
        <p:spPr>
          <a:xfrm>
            <a:off x="7048815" y="1210729"/>
            <a:ext cx="453358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/>
              <a:t>For example: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sz="2000" dirty="0"/>
              <a:t>The person inhaling could suddenly </a:t>
            </a:r>
            <a:r>
              <a:rPr lang="en-US" sz="2000" b="1" dirty="0"/>
              <a:t>cough</a:t>
            </a:r>
            <a:r>
              <a:rPr lang="en-US" sz="2000" dirty="0"/>
              <a:t>, throwing and shaking those particles all over the place.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sz="2000" b="1" dirty="0"/>
              <a:t>Mucus</a:t>
            </a:r>
            <a:r>
              <a:rPr lang="en-US" sz="2000" dirty="0"/>
              <a:t> could </a:t>
            </a:r>
            <a:r>
              <a:rPr lang="en-US" sz="2000" b="1" dirty="0"/>
              <a:t>block</a:t>
            </a:r>
            <a:r>
              <a:rPr lang="en-US" sz="2000" dirty="0"/>
              <a:t> the tubes, creating </a:t>
            </a:r>
            <a:r>
              <a:rPr lang="en-US" sz="2000" b="1" dirty="0"/>
              <a:t>narrow</a:t>
            </a:r>
            <a:r>
              <a:rPr lang="en-US" sz="2000" dirty="0"/>
              <a:t> passageways, in which particle </a:t>
            </a:r>
            <a:r>
              <a:rPr lang="en-US" sz="2000" b="1" dirty="0"/>
              <a:t>suddenly increase speed</a:t>
            </a:r>
            <a:r>
              <a:rPr lang="en-US" sz="2000" dirty="0"/>
              <a:t>.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sz="2000" dirty="0"/>
              <a:t>It is important that the medicine </a:t>
            </a:r>
            <a:r>
              <a:rPr lang="en-US" sz="2000" b="1" dirty="0"/>
              <a:t>particles are the right size</a:t>
            </a:r>
            <a:r>
              <a:rPr lang="en-US" sz="2000" dirty="0"/>
              <a:t>. If they are too big, they might get stuck. If they are too small and light, they might get caught up in turbulences easily.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418866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283FDE-76DA-D6F4-41BE-E0B87F52F0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285279-2167-C2D0-F26B-923F1CB22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Designing an inhaler can be puzzling. </a:t>
            </a:r>
            <a:endParaRPr lang="en-DE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3F40531-B73E-F199-ADC6-40A88A766741}"/>
              </a:ext>
            </a:extLst>
          </p:cNvPr>
          <p:cNvGrpSpPr/>
          <p:nvPr/>
        </p:nvGrpSpPr>
        <p:grpSpPr>
          <a:xfrm>
            <a:off x="609600" y="914908"/>
            <a:ext cx="7542276" cy="5036367"/>
            <a:chOff x="609600" y="914908"/>
            <a:chExt cx="7542276" cy="5036367"/>
          </a:xfrm>
        </p:grpSpPr>
        <p:pic>
          <p:nvPicPr>
            <p:cNvPr id="7" name="Picture 6" descr="A pile of white puzzle pieces&#10;&#10;AI-generated content may be incorrect.">
              <a:extLst>
                <a:ext uri="{FF2B5EF4-FFF2-40B4-BE49-F238E27FC236}">
                  <a16:creationId xmlns:a16="http://schemas.microsoft.com/office/drawing/2014/main" id="{683EC81C-BC3D-B626-9306-F65C1EEDE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" y="914908"/>
              <a:ext cx="7542276" cy="5028184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6FF212A-3B49-6857-1C69-B32157CBD94B}"/>
                </a:ext>
              </a:extLst>
            </p:cNvPr>
            <p:cNvSpPr txBox="1"/>
            <p:nvPr/>
          </p:nvSpPr>
          <p:spPr>
            <a:xfrm rot="1203118">
              <a:off x="2523744" y="2090631"/>
              <a:ext cx="9418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1"/>
                  </a:solidFill>
                </a:rPr>
                <a:t>Particle size</a:t>
              </a:r>
              <a:endParaRPr lang="en-DE" b="1">
                <a:solidFill>
                  <a:schemeClr val="accent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75DDDE1-FE2B-C280-7DBC-AB808C12E110}"/>
                </a:ext>
              </a:extLst>
            </p:cNvPr>
            <p:cNvSpPr txBox="1"/>
            <p:nvPr/>
          </p:nvSpPr>
          <p:spPr>
            <a:xfrm rot="20744214">
              <a:off x="5478351" y="1515861"/>
              <a:ext cx="9418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1"/>
                  </a:solidFill>
                </a:rPr>
                <a:t>Particle speed</a:t>
              </a:r>
              <a:endParaRPr lang="en-DE" b="1" dirty="0">
                <a:solidFill>
                  <a:schemeClr val="accent1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596E1B1-1154-3F31-1E4E-74ACE95235C1}"/>
                </a:ext>
              </a:extLst>
            </p:cNvPr>
            <p:cNvSpPr txBox="1"/>
            <p:nvPr/>
          </p:nvSpPr>
          <p:spPr>
            <a:xfrm rot="2611589">
              <a:off x="3345821" y="3395151"/>
              <a:ext cx="9418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1"/>
                  </a:solidFill>
                </a:rPr>
                <a:t>Tube width</a:t>
              </a:r>
              <a:endParaRPr lang="en-DE" b="1">
                <a:solidFill>
                  <a:schemeClr val="accent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C7B2B5F-51A6-8A72-18E8-D8C398EA68A0}"/>
                </a:ext>
              </a:extLst>
            </p:cNvPr>
            <p:cNvSpPr txBox="1"/>
            <p:nvPr/>
          </p:nvSpPr>
          <p:spPr>
            <a:xfrm rot="17607718">
              <a:off x="5128524" y="2836522"/>
              <a:ext cx="9418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1"/>
                  </a:solidFill>
                </a:rPr>
                <a:t>Tube turns</a:t>
              </a:r>
              <a:endParaRPr lang="en-DE" b="1">
                <a:solidFill>
                  <a:schemeClr val="accent1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42815A5-1EB7-480C-5B8B-6FCBCDEEAB3B}"/>
                </a:ext>
              </a:extLst>
            </p:cNvPr>
            <p:cNvSpPr txBox="1"/>
            <p:nvPr/>
          </p:nvSpPr>
          <p:spPr>
            <a:xfrm rot="19016915">
              <a:off x="1096943" y="2305247"/>
              <a:ext cx="94183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Mouth and airway shape</a:t>
              </a:r>
              <a:endParaRPr lang="en-DE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A3172D-F6B8-2650-5F5E-2DAF215FDC71}"/>
                </a:ext>
              </a:extLst>
            </p:cNvPr>
            <p:cNvSpPr txBox="1"/>
            <p:nvPr/>
          </p:nvSpPr>
          <p:spPr>
            <a:xfrm rot="696929">
              <a:off x="5407854" y="3818601"/>
              <a:ext cx="9418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1"/>
                  </a:solidFill>
                </a:rPr>
                <a:t>Airflow speed</a:t>
              </a:r>
              <a:endParaRPr lang="en-DE" b="1">
                <a:solidFill>
                  <a:schemeClr val="accent1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8DA3401-22E1-527C-0DF3-B8FE2A657791}"/>
                </a:ext>
              </a:extLst>
            </p:cNvPr>
            <p:cNvSpPr txBox="1"/>
            <p:nvPr/>
          </p:nvSpPr>
          <p:spPr>
            <a:xfrm rot="696929">
              <a:off x="6536299" y="2421354"/>
              <a:ext cx="94183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>
                  <a:solidFill>
                    <a:schemeClr val="accent1"/>
                  </a:solidFill>
                </a:rPr>
                <a:t>Medicine components</a:t>
              </a:r>
              <a:endParaRPr lang="en-DE" sz="1100" b="1">
                <a:solidFill>
                  <a:schemeClr val="accent1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AE0C6FE-8D15-85E0-C50E-08CAAEBBB548}"/>
                </a:ext>
              </a:extLst>
            </p:cNvPr>
            <p:cNvSpPr txBox="1"/>
            <p:nvPr/>
          </p:nvSpPr>
          <p:spPr>
            <a:xfrm rot="2638440">
              <a:off x="2188309" y="3839498"/>
              <a:ext cx="941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1"/>
                  </a:solidFill>
                </a:rPr>
                <a:t>Density </a:t>
              </a:r>
              <a:endParaRPr lang="en-DE" b="1">
                <a:solidFill>
                  <a:schemeClr val="accent1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976AF06-C65F-CB41-DE89-68FEF380D351}"/>
                </a:ext>
              </a:extLst>
            </p:cNvPr>
            <p:cNvSpPr txBox="1"/>
            <p:nvPr/>
          </p:nvSpPr>
          <p:spPr>
            <a:xfrm rot="19223864">
              <a:off x="2547320" y="5020702"/>
              <a:ext cx="9418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Air flow changes</a:t>
              </a:r>
              <a:endParaRPr lang="en-DE" sz="1400" b="1">
                <a:solidFill>
                  <a:schemeClr val="accent1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D0BB160-429B-195D-B3B6-E265474FD951}"/>
                </a:ext>
              </a:extLst>
            </p:cNvPr>
            <p:cNvSpPr txBox="1"/>
            <p:nvPr/>
          </p:nvSpPr>
          <p:spPr>
            <a:xfrm rot="1228979">
              <a:off x="6851733" y="5012556"/>
              <a:ext cx="941832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>
                  <a:solidFill>
                    <a:schemeClr val="accent1"/>
                  </a:solidFill>
                </a:rPr>
                <a:t>How quickly the </a:t>
              </a:r>
              <a:br>
                <a:rPr lang="en-US" sz="1100" b="1" dirty="0">
                  <a:solidFill>
                    <a:schemeClr val="accent1"/>
                  </a:solidFill>
                </a:rPr>
              </a:br>
              <a:r>
                <a:rPr lang="en-US" sz="1100" b="1" dirty="0">
                  <a:solidFill>
                    <a:schemeClr val="accent1"/>
                  </a:solidFill>
                </a:rPr>
                <a:t>medicine can turn </a:t>
              </a:r>
              <a:br>
                <a:rPr lang="en-US" sz="1100" b="1" dirty="0">
                  <a:solidFill>
                    <a:schemeClr val="accent1"/>
                  </a:solidFill>
                </a:rPr>
              </a:br>
              <a:r>
                <a:rPr lang="en-US" sz="1100" b="1" dirty="0">
                  <a:solidFill>
                    <a:schemeClr val="accent1"/>
                  </a:solidFill>
                </a:rPr>
                <a:t>into gas</a:t>
              </a:r>
              <a:endParaRPr lang="en-DE" sz="1100" b="1">
                <a:solidFill>
                  <a:schemeClr val="accent1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A36BE49-7B16-3302-1E9E-43E80793B736}"/>
                </a:ext>
              </a:extLst>
            </p:cNvPr>
            <p:cNvSpPr txBox="1"/>
            <p:nvPr/>
          </p:nvSpPr>
          <p:spPr>
            <a:xfrm rot="237125">
              <a:off x="4741452" y="1046317"/>
              <a:ext cx="16271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Temperature </a:t>
              </a:r>
              <a:endParaRPr lang="en-DE" sz="1400" b="1">
                <a:solidFill>
                  <a:schemeClr val="accent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21D8773-7672-A78A-5D11-7F0E0F0F7A53}"/>
                </a:ext>
              </a:extLst>
            </p:cNvPr>
            <p:cNvSpPr txBox="1"/>
            <p:nvPr/>
          </p:nvSpPr>
          <p:spPr>
            <a:xfrm rot="1444062">
              <a:off x="4344849" y="1927069"/>
              <a:ext cx="9418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Inhaler geometry</a:t>
              </a:r>
              <a:endParaRPr lang="en-DE" sz="1400" b="1">
                <a:solidFill>
                  <a:schemeClr val="accent1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0BFF721-CC26-BDFF-0361-ACB482B9D209}"/>
                </a:ext>
              </a:extLst>
            </p:cNvPr>
            <p:cNvSpPr txBox="1"/>
            <p:nvPr/>
          </p:nvSpPr>
          <p:spPr>
            <a:xfrm rot="18636210">
              <a:off x="3003186" y="4978107"/>
              <a:ext cx="16271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Humidity </a:t>
              </a:r>
              <a:endParaRPr lang="en-DE" sz="1400" b="1">
                <a:solidFill>
                  <a:schemeClr val="accent1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0C19CC5-B79E-E143-2461-982CA2114F78}"/>
                </a:ext>
              </a:extLst>
            </p:cNvPr>
            <p:cNvSpPr txBox="1"/>
            <p:nvPr/>
          </p:nvSpPr>
          <p:spPr>
            <a:xfrm rot="1422553">
              <a:off x="4029217" y="3987877"/>
              <a:ext cx="11001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Timing</a:t>
              </a:r>
              <a:endParaRPr lang="en-DE" sz="1400" b="1">
                <a:solidFill>
                  <a:schemeClr val="accent1"/>
                </a:solidFill>
              </a:endParaRPr>
            </a:p>
          </p:txBody>
        </p:sp>
      </p:grpSp>
      <p:pic>
        <p:nvPicPr>
          <p:cNvPr id="25" name="Picture 24" descr="A hand holding a sign in a pile of paper&#10;&#10;AI-generated content may be incorrect.">
            <a:extLst>
              <a:ext uri="{FF2B5EF4-FFF2-40B4-BE49-F238E27FC236}">
                <a16:creationId xmlns:a16="http://schemas.microsoft.com/office/drawing/2014/main" id="{2BC24D03-AEC4-B87B-B29E-4E5B114D13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354" y="914908"/>
            <a:ext cx="3027661" cy="2845181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A4EEDF6-BC6D-C5F4-B5C6-8801A8F9F486}"/>
              </a:ext>
            </a:extLst>
          </p:cNvPr>
          <p:cNvGrpSpPr/>
          <p:nvPr/>
        </p:nvGrpSpPr>
        <p:grpSpPr>
          <a:xfrm>
            <a:off x="8440354" y="3890948"/>
            <a:ext cx="3027660" cy="1914132"/>
            <a:chOff x="8440354" y="3890948"/>
            <a:chExt cx="3027660" cy="191413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828DC7C-7A8A-D423-36FB-0E9B3F2FF67B}"/>
                </a:ext>
              </a:extLst>
            </p:cNvPr>
            <p:cNvSpPr txBox="1"/>
            <p:nvPr/>
          </p:nvSpPr>
          <p:spPr>
            <a:xfrm>
              <a:off x="8440354" y="3890948"/>
              <a:ext cx="30276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/>
                <a:t>Experts</a:t>
              </a:r>
              <a:endParaRPr lang="en-DE" sz="2800" b="1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68BDAC9-6369-86B9-72C1-70C1F2D08F0A}"/>
                </a:ext>
              </a:extLst>
            </p:cNvPr>
            <p:cNvSpPr txBox="1"/>
            <p:nvPr/>
          </p:nvSpPr>
          <p:spPr>
            <a:xfrm>
              <a:off x="8440354" y="4478360"/>
              <a:ext cx="30276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1"/>
                  </a:solidFill>
                </a:rPr>
                <a:t>1. Understand the science  </a:t>
              </a:r>
              <a:r>
                <a:rPr lang="en-US" dirty="0"/>
                <a:t>behind this complex process.</a:t>
              </a:r>
              <a:endParaRPr lang="en-DE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FB44445-EC5F-2CF2-84CA-F0523C8DD589}"/>
                </a:ext>
              </a:extLst>
            </p:cNvPr>
            <p:cNvSpPr txBox="1"/>
            <p:nvPr/>
          </p:nvSpPr>
          <p:spPr>
            <a:xfrm>
              <a:off x="8440354" y="5158749"/>
              <a:ext cx="30276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1"/>
                  </a:solidFill>
                </a:rPr>
                <a:t>2. Ask a computer for help.</a:t>
              </a:r>
              <a:r>
                <a:rPr lang="en-US" dirty="0"/>
                <a:t> That is called “</a:t>
              </a:r>
              <a:r>
                <a:rPr lang="en-US" b="1" dirty="0"/>
                <a:t>Simulation</a:t>
              </a:r>
              <a:r>
                <a:rPr lang="en-US" dirty="0"/>
                <a:t>”.</a:t>
              </a:r>
              <a:endParaRPr lang="en-DE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3C13CE53-5C5F-A3CB-79D9-03A5B5FF7880}"/>
              </a:ext>
            </a:extLst>
          </p:cNvPr>
          <p:cNvSpPr txBox="1"/>
          <p:nvPr/>
        </p:nvSpPr>
        <p:spPr>
          <a:xfrm>
            <a:off x="803025" y="1118386"/>
            <a:ext cx="4188076" cy="369332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/>
              <a:t>What to do when there’s lots to consider?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827365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DA9DCA-F2FB-4D3B-9940-5D6D577F3D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>
                <a:latin typeface="+mn-lt"/>
              </a:rPr>
              <a:pPr/>
              <a:t>2</a:t>
            </a:fld>
            <a:endParaRPr lang="en-US" dirty="0">
              <a:latin typeface="+mn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1194F8B-4ADC-4491-803D-17042386B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Learning Objectives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1F1995C-277A-4D92-B142-C47B50B7FC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493322"/>
              </p:ext>
            </p:extLst>
          </p:nvPr>
        </p:nvGraphicFramePr>
        <p:xfrm>
          <a:off x="957743" y="1569790"/>
          <a:ext cx="10276514" cy="19720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70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063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6406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Intended Learning Outcomes</a:t>
                      </a:r>
                    </a:p>
                  </a:txBody>
                  <a:tcPr marL="91437" marR="9143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71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989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solidFill>
                            <a:schemeClr val="tx1"/>
                          </a:solidFill>
                        </a:rPr>
                        <a:t>Knowledge and Understanding</a:t>
                      </a:r>
                      <a:endParaRPr lang="en-GB" sz="12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Respiratory system; How an inhaler works; What the medicine does; How the medicine flows through the respiratory system; Usefulness of simulation in healthcare</a:t>
                      </a:r>
                    </a:p>
                  </a:txBody>
                  <a:tcPr marL="91437" marR="91437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375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solidFill>
                            <a:schemeClr val="tx1"/>
                          </a:solidFill>
                        </a:rPr>
                        <a:t>Skills and Abilities</a:t>
                      </a:r>
                      <a:endParaRPr lang="en-GB" sz="12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Ability to envision what is happening when medicine is inhaled. Ability to envision challenges in this process.</a:t>
                      </a:r>
                    </a:p>
                  </a:txBody>
                  <a:tcPr marL="91437" marR="91437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5326">
                <a:tc>
                  <a:txBody>
                    <a:bodyPr/>
                    <a:lstStyle/>
                    <a:p>
                      <a:pPr algn="l"/>
                      <a:r>
                        <a:rPr lang="en-GB" sz="1200" b="1" dirty="0">
                          <a:solidFill>
                            <a:schemeClr val="tx1"/>
                          </a:solidFill>
                        </a:rPr>
                        <a:t>Values and Attitudes</a:t>
                      </a:r>
                      <a:endParaRPr lang="en-GB" sz="12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Valuing the role of simulation in healthcare. Understanding why some medicine needs to be inhaled and how important it is to take medicine in the correct way.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B613D513-9C2B-4585-B283-E9A77221C3E4}"/>
              </a:ext>
            </a:extLst>
          </p:cNvPr>
          <p:cNvSpPr txBox="1">
            <a:spLocks/>
          </p:cNvSpPr>
          <p:nvPr/>
        </p:nvSpPr>
        <p:spPr bwMode="auto">
          <a:xfrm>
            <a:off x="948497" y="4605971"/>
            <a:ext cx="5066251" cy="128016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FB71B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bg1">
                  <a:lumMod val="65000"/>
                </a:schemeClr>
              </a:buClr>
              <a:buSzPct val="120000"/>
              <a:buFont typeface="Wingdings" panose="05000000000000000000" pitchFamily="2" charset="2"/>
              <a:buNone/>
              <a:defRPr sz="1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7088" indent="-346075" algn="l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bg1">
                  <a:lumMod val="65000"/>
                </a:schemeClr>
              </a:buClr>
              <a:buSzPct val="80000"/>
              <a:buFont typeface="Wingdings" panose="05000000000000000000" pitchFamily="2" charset="2"/>
              <a:buChar char="n"/>
              <a:defRPr lang="en-US" sz="1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9500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SzPct val="110000"/>
              <a:buFont typeface="Wingdings" panose="05000000000000000000" pitchFamily="2" charset="2"/>
              <a:buChar char="§"/>
              <a:defRPr sz="1600" b="0">
                <a:solidFill>
                  <a:schemeClr val="tx1"/>
                </a:solidFill>
                <a:latin typeface="+mn-lt"/>
              </a:defRPr>
            </a:lvl3pPr>
            <a:lvl4pPr marL="1439863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SzPct val="110000"/>
              <a:buFont typeface="Wingdings" panose="05000000000000000000" pitchFamily="2" charset="2"/>
              <a:buChar char="§"/>
              <a:defRPr sz="1400" b="0">
                <a:solidFill>
                  <a:schemeClr val="tx1"/>
                </a:solidFill>
                <a:latin typeface="+mn-lt"/>
              </a:defRPr>
            </a:lvl4pPr>
            <a:lvl5pPr marL="18621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Font typeface="Wingdings" panose="05000000000000000000" pitchFamily="2" charset="2"/>
              <a:buChar char="§"/>
              <a:defRPr sz="1200" b="0">
                <a:solidFill>
                  <a:schemeClr val="tx1"/>
                </a:solidFill>
                <a:latin typeface="+mn-lt"/>
              </a:defRPr>
            </a:lvl5pPr>
            <a:lvl6pPr marL="23193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6pPr>
            <a:lvl7pPr marL="27765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7pPr>
            <a:lvl8pPr marL="32337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8pPr>
            <a:lvl9pPr marL="36909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>
                <a:sysClr val="window" lastClr="FFFFFF">
                  <a:lumMod val="65000"/>
                </a:sysClr>
              </a:buClr>
              <a:buSzPct val="120000"/>
              <a:buFont typeface="Wingdings" panose="05000000000000000000" pitchFamily="2" charset="2"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ea typeface="+mn-ea"/>
                <a:cs typeface="+mn-cs"/>
              </a:rPr>
              <a:t>Further reading/information</a:t>
            </a:r>
          </a:p>
          <a:p>
            <a:pPr lvl="1">
              <a:buClr>
                <a:schemeClr val="accent1"/>
              </a:buClr>
              <a:buSzPct val="100000"/>
            </a:pPr>
            <a:r>
              <a:rPr lang="en-GB" dirty="0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Ansys Academic</a:t>
            </a:r>
            <a:endParaRPr lang="en-GB" dirty="0">
              <a:solidFill>
                <a:schemeClr val="accent1"/>
              </a:solidFill>
              <a:hlinkClick r:id="" action="ppaction://noaction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>
              <a:buClr>
                <a:schemeClr val="accent1"/>
              </a:buClr>
              <a:buSzPct val="100000"/>
            </a:pPr>
            <a:r>
              <a:rPr lang="en-GB" dirty="0">
                <a:solidFill>
                  <a:schemeClr val="accent1"/>
                </a:solidFill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Ansys Innovation Courses</a:t>
            </a:r>
            <a:endParaRPr lang="en-GB" dirty="0">
              <a:solidFill>
                <a:schemeClr val="accent1"/>
              </a:solidFill>
            </a:endParaRPr>
          </a:p>
          <a:p>
            <a:pPr lvl="1">
              <a:buClr>
                <a:schemeClr val="accent1"/>
              </a:buClr>
              <a:buSzPct val="100000"/>
            </a:pPr>
            <a:r>
              <a:rPr lang="en-GB" dirty="0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Ansys Education Resources</a:t>
            </a:r>
            <a:endParaRPr lang="en-GB" dirty="0">
              <a:solidFill>
                <a:schemeClr val="accent1"/>
              </a:solidFill>
            </a:endParaRPr>
          </a:p>
        </p:txBody>
      </p:sp>
      <p:pic>
        <p:nvPicPr>
          <p:cNvPr id="17" name="Graphic 16" descr="Internet outline">
            <a:extLst>
              <a:ext uri="{FF2B5EF4-FFF2-40B4-BE49-F238E27FC236}">
                <a16:creationId xmlns:a16="http://schemas.microsoft.com/office/drawing/2014/main" id="{BEA41156-2DEF-4DF3-95C4-FEF6E24FD4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55485" y="5000209"/>
            <a:ext cx="752604" cy="764486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53E60FC-0777-33C8-5127-859387A0E30D}"/>
              </a:ext>
            </a:extLst>
          </p:cNvPr>
          <p:cNvGrpSpPr/>
          <p:nvPr/>
        </p:nvGrpSpPr>
        <p:grpSpPr>
          <a:xfrm>
            <a:off x="6158766" y="4605966"/>
            <a:ext cx="5066251" cy="1280165"/>
            <a:chOff x="6168010" y="4673842"/>
            <a:chExt cx="5066251" cy="1280165"/>
          </a:xfrm>
        </p:grpSpPr>
        <p:sp>
          <p:nvSpPr>
            <p:cNvPr id="7" name="Content Placeholder 3">
              <a:extLst>
                <a:ext uri="{FF2B5EF4-FFF2-40B4-BE49-F238E27FC236}">
                  <a16:creationId xmlns:a16="http://schemas.microsoft.com/office/drawing/2014/main" id="{93CB1FC5-6544-3D77-0014-D4FF7A52229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68010" y="4673842"/>
              <a:ext cx="5066251" cy="12801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rgbClr val="FFB71B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lvl1pPr marL="0" indent="0" algn="ctr" rtl="0" eaLnBrk="0" fontAlgn="base" hangingPunct="0">
                <a:spcBef>
                  <a:spcPct val="20000"/>
                </a:spcBef>
                <a:spcAft>
                  <a:spcPct val="20000"/>
                </a:spcAft>
                <a:buClr>
                  <a:schemeClr val="bg1">
                    <a:lumMod val="65000"/>
                  </a:schemeClr>
                </a:buClr>
                <a:buSzPct val="120000"/>
                <a:buFont typeface="Wingdings" panose="05000000000000000000" pitchFamily="2" charset="2"/>
                <a:buNone/>
                <a:defRPr sz="18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27088" indent="-346075" algn="l" rtl="0" eaLnBrk="0" fontAlgn="base" hangingPunct="0">
                <a:spcBef>
                  <a:spcPct val="20000"/>
                </a:spcBef>
                <a:spcAft>
                  <a:spcPct val="20000"/>
                </a:spcAft>
                <a:buClr>
                  <a:schemeClr val="bg1">
                    <a:lumMod val="65000"/>
                  </a:schemeClr>
                </a:buClr>
                <a:buSzPct val="80000"/>
                <a:buFont typeface="Wingdings" panose="05000000000000000000" pitchFamily="2" charset="2"/>
                <a:buChar char="n"/>
                <a:defRPr lang="en-US" sz="1400" b="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79500" indent="-165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>
                    <a:lumMod val="65000"/>
                  </a:schemeClr>
                </a:buClr>
                <a:buSzPct val="110000"/>
                <a:buFont typeface="Wingdings" panose="05000000000000000000" pitchFamily="2" charset="2"/>
                <a:buChar char="§"/>
                <a:defRPr sz="1600" b="0">
                  <a:solidFill>
                    <a:schemeClr val="tx1"/>
                  </a:solidFill>
                  <a:latin typeface="+mn-lt"/>
                </a:defRPr>
              </a:lvl3pPr>
              <a:lvl4pPr marL="1439863" indent="-23177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>
                    <a:lumMod val="65000"/>
                  </a:schemeClr>
                </a:buClr>
                <a:buSzPct val="110000"/>
                <a:buFont typeface="Wingdings" panose="05000000000000000000" pitchFamily="2" charset="2"/>
                <a:buChar char="§"/>
                <a:defRPr sz="1400" b="0">
                  <a:solidFill>
                    <a:schemeClr val="tx1"/>
                  </a:solidFill>
                  <a:latin typeface="+mn-lt"/>
                </a:defRPr>
              </a:lvl4pPr>
              <a:lvl5pPr marL="1862138" indent="-23177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1">
                    <a:lumMod val="65000"/>
                  </a:schemeClr>
                </a:buClr>
                <a:buFont typeface="Wingdings" panose="05000000000000000000" pitchFamily="2" charset="2"/>
                <a:buChar char="§"/>
                <a:defRPr sz="1200" b="0">
                  <a:solidFill>
                    <a:schemeClr val="tx1"/>
                  </a:solidFill>
                  <a:latin typeface="+mn-lt"/>
                </a:defRPr>
              </a:lvl5pPr>
              <a:lvl6pPr marL="2319338" indent="-23177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999"/>
                </a:buClr>
                <a:buFont typeface="Wingdings" pitchFamily="2" charset="2"/>
                <a:defRPr sz="1600" b="1">
                  <a:solidFill>
                    <a:schemeClr val="tx1"/>
                  </a:solidFill>
                  <a:latin typeface="+mn-lt"/>
                </a:defRPr>
              </a:lvl6pPr>
              <a:lvl7pPr marL="2776538" indent="-23177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999"/>
                </a:buClr>
                <a:buFont typeface="Wingdings" pitchFamily="2" charset="2"/>
                <a:defRPr sz="1600" b="1">
                  <a:solidFill>
                    <a:schemeClr val="tx1"/>
                  </a:solidFill>
                  <a:latin typeface="+mn-lt"/>
                </a:defRPr>
              </a:lvl7pPr>
              <a:lvl8pPr marL="3233738" indent="-23177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999"/>
                </a:buClr>
                <a:buFont typeface="Wingdings" pitchFamily="2" charset="2"/>
                <a:defRPr sz="1600" b="1">
                  <a:solidFill>
                    <a:schemeClr val="tx1"/>
                  </a:solidFill>
                  <a:latin typeface="+mn-lt"/>
                </a:defRPr>
              </a:lvl8pPr>
              <a:lvl9pPr marL="3690938" indent="-23177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999"/>
                </a:buClr>
                <a:buFont typeface="Wingdings" pitchFamily="2" charset="2"/>
                <a:defRPr sz="1600" b="1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20000"/>
                </a:spcAft>
                <a:buClr>
                  <a:sysClr val="window" lastClr="FFFFFF">
                    <a:lumMod val="65000"/>
                  </a:sysClr>
                </a:buClr>
                <a:buSzPct val="120000"/>
                <a:buFont typeface="Wingdings" panose="05000000000000000000" pitchFamily="2" charset="2"/>
                <a:buNone/>
                <a:tabLst/>
                <a:defRPr/>
              </a:pPr>
              <a:r>
                <a:rPr kumimoji="0" lang="en-GB" b="1" i="0" u="none" strike="noStrike" kern="0" cap="none" spc="0" normalizeH="0" baseline="0" noProof="0" dirty="0">
                  <a:ln>
                    <a:noFill/>
                  </a:ln>
                  <a:solidFill>
                    <a:srgbClr val="0C0C0C"/>
                  </a:solidFill>
                  <a:effectLst/>
                  <a:uLnTx/>
                  <a:uFillTx/>
                  <a:ea typeface="+mn-ea"/>
                  <a:cs typeface="+mn-cs"/>
                </a:rPr>
                <a:t>Built-in Assessment</a:t>
              </a:r>
            </a:p>
            <a:p>
              <a:pPr marL="270000" marR="0" lvl="0" indent="-27000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>
                  <a:sysClr val="window" lastClr="FFFFFF">
                    <a:lumMod val="65000"/>
                  </a:sysClr>
                </a:buClr>
                <a:buSzPct val="120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1200" b="0" kern="0" dirty="0">
                  <a:solidFill>
                    <a:srgbClr val="0C0C0C"/>
                  </a:solidFill>
                </a:rPr>
                <a:t>Questions to encourage curiosity and in-class discussions and brainstorming</a:t>
              </a:r>
            </a:p>
            <a:p>
              <a:pPr marL="270000" marR="0" lvl="0" indent="-27000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>
                  <a:sysClr val="window" lastClr="FFFFFF">
                    <a:lumMod val="65000"/>
                  </a:sysClr>
                </a:buClr>
                <a:buSzPct val="12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C0C0C"/>
                  </a:solidFill>
                  <a:effectLst/>
                  <a:uLnTx/>
                  <a:uFillTx/>
                  <a:ea typeface="+mn-ea"/>
                  <a:cs typeface="+mn-cs"/>
                </a:rPr>
                <a:t>Sug</a:t>
              </a:r>
              <a:r>
                <a:rPr lang="en-GB" sz="1200" b="0" kern="0" dirty="0">
                  <a:solidFill>
                    <a:srgbClr val="0C0C0C"/>
                  </a:solidFill>
                </a:rPr>
                <a:t>gestions for hands-on exercises</a:t>
              </a:r>
            </a:p>
            <a:p>
              <a:pPr marL="270000" marR="0" lvl="0" indent="-27000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>
                  <a:sysClr val="window" lastClr="FFFFFF">
                    <a:lumMod val="65000"/>
                  </a:sysClr>
                </a:buClr>
                <a:buSzPct val="12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C0C0C"/>
                  </a:solidFill>
                  <a:effectLst/>
                  <a:uLnTx/>
                  <a:uFillTx/>
                  <a:ea typeface="+mn-ea"/>
                  <a:cs typeface="+mn-cs"/>
                </a:rPr>
                <a:t>Background knowledge</a:t>
              </a:r>
            </a:p>
          </p:txBody>
        </p:sp>
        <p:pic>
          <p:nvPicPr>
            <p:cNvPr id="8" name="Picture 7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DBF0DABD-BC3E-6E45-9C3E-4CAEA1E954E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16599" y="5618392"/>
              <a:ext cx="297655" cy="299583"/>
            </a:xfrm>
            <a:prstGeom prst="rect">
              <a:avLst/>
            </a:prstGeom>
          </p:spPr>
        </p:pic>
        <p:pic>
          <p:nvPicPr>
            <p:cNvPr id="9" name="Picture 8" descr="A hand holding a cube&#10;&#10;AI-generated content may be incorrect.">
              <a:extLst>
                <a:ext uri="{FF2B5EF4-FFF2-40B4-BE49-F238E27FC236}">
                  <a16:creationId xmlns:a16="http://schemas.microsoft.com/office/drawing/2014/main" id="{DB11FD02-FD60-8E6D-A994-F38DE4B6B02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38549" y="5402655"/>
              <a:ext cx="297655" cy="29058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AA804A9-4A2E-F90E-60C4-7FD60436F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08120" y="5026698"/>
              <a:ext cx="334477" cy="375957"/>
            </a:xfrm>
            <a:prstGeom prst="rect">
              <a:avLst/>
            </a:prstGeom>
          </p:spPr>
        </p:pic>
      </p:grp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19528F60-CEDE-B954-2BF4-6BCB21E86FA7}"/>
              </a:ext>
            </a:extLst>
          </p:cNvPr>
          <p:cNvSpPr txBox="1">
            <a:spLocks/>
          </p:cNvSpPr>
          <p:nvPr/>
        </p:nvSpPr>
        <p:spPr bwMode="auto">
          <a:xfrm>
            <a:off x="948503" y="3655550"/>
            <a:ext cx="10276514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FB71B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bg1">
                  <a:lumMod val="65000"/>
                </a:schemeClr>
              </a:buClr>
              <a:buSzPct val="120000"/>
              <a:buFont typeface="Wingdings" panose="05000000000000000000" pitchFamily="2" charset="2"/>
              <a:buNone/>
              <a:defRPr sz="1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7088" indent="-346075" algn="l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bg1">
                  <a:lumMod val="65000"/>
                </a:schemeClr>
              </a:buClr>
              <a:buSzPct val="80000"/>
              <a:buFont typeface="Wingdings" panose="05000000000000000000" pitchFamily="2" charset="2"/>
              <a:buChar char="n"/>
              <a:defRPr lang="en-US" sz="1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9500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SzPct val="110000"/>
              <a:buFont typeface="Wingdings" panose="05000000000000000000" pitchFamily="2" charset="2"/>
              <a:buChar char="§"/>
              <a:defRPr sz="1600" b="0">
                <a:solidFill>
                  <a:schemeClr val="tx1"/>
                </a:solidFill>
                <a:latin typeface="+mn-lt"/>
              </a:defRPr>
            </a:lvl3pPr>
            <a:lvl4pPr marL="1439863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SzPct val="110000"/>
              <a:buFont typeface="Wingdings" panose="05000000000000000000" pitchFamily="2" charset="2"/>
              <a:buChar char="§"/>
              <a:defRPr sz="1400" b="0">
                <a:solidFill>
                  <a:schemeClr val="tx1"/>
                </a:solidFill>
                <a:latin typeface="+mn-lt"/>
              </a:defRPr>
            </a:lvl4pPr>
            <a:lvl5pPr marL="18621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Font typeface="Wingdings" panose="05000000000000000000" pitchFamily="2" charset="2"/>
              <a:buChar char="§"/>
              <a:defRPr sz="1200" b="0">
                <a:solidFill>
                  <a:schemeClr val="tx1"/>
                </a:solidFill>
                <a:latin typeface="+mn-lt"/>
              </a:defRPr>
            </a:lvl5pPr>
            <a:lvl6pPr marL="23193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6pPr>
            <a:lvl7pPr marL="27765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7pPr>
            <a:lvl8pPr marL="32337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8pPr>
            <a:lvl9pPr marL="36909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>
                  <a:lumMod val="65000"/>
                </a:sysClr>
              </a:buClr>
              <a:buSzPct val="120000"/>
              <a:buFont typeface="Wingdings" panose="05000000000000000000" pitchFamily="2" charset="2"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Resources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>
                <a:sysClr val="window" lastClr="FFFFFF">
                  <a:lumMod val="65000"/>
                </a:sysClr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GB" sz="1200" b="0" kern="0" dirty="0"/>
              <a:t>No resources necessary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>
                <a:sysClr val="window" lastClr="FFFFFF">
                  <a:lumMod val="65000"/>
                </a:sysClr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1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Use of the Ansys Fluent® </a:t>
            </a:r>
            <a:r>
              <a:rPr kumimoji="0" lang="en-US" altLang="zh-CN" sz="11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fluid simulation software</a:t>
            </a:r>
            <a:r>
              <a:rPr kumimoji="0" lang="en-GB" sz="11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possible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6A6F804-B0A3-6F76-2C02-07F7A37549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817501"/>
              </p:ext>
            </p:extLst>
          </p:nvPr>
        </p:nvGraphicFramePr>
        <p:xfrm>
          <a:off x="957741" y="1085286"/>
          <a:ext cx="10285752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768363">
                  <a:extLst>
                    <a:ext uri="{9D8B030D-6E8A-4147-A177-3AD203B41FA5}">
                      <a16:colId xmlns:a16="http://schemas.microsoft.com/office/drawing/2014/main" val="2450680109"/>
                    </a:ext>
                  </a:extLst>
                </a:gridCol>
                <a:gridCol w="7517389">
                  <a:extLst>
                    <a:ext uri="{9D8B030D-6E8A-4147-A177-3AD203B41FA5}">
                      <a16:colId xmlns:a16="http://schemas.microsoft.com/office/drawing/2014/main" val="23579160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Ansys software mentioned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Ansys Fluent® fluid simulation software</a:t>
                      </a:r>
                      <a:endParaRPr lang="en-US" sz="1400" b="0" i="0" kern="1200" baseline="300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35712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33593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white puzzle with many pieces&#10;&#10;AI-generated content may be incorrect.">
            <a:extLst>
              <a:ext uri="{FF2B5EF4-FFF2-40B4-BE49-F238E27FC236}">
                <a16:creationId xmlns:a16="http://schemas.microsoft.com/office/drawing/2014/main" id="{845D00F2-250D-C0F8-AD1D-3C0D9F49109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857" y="1811204"/>
            <a:ext cx="5345447" cy="356363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9BAC198-41E3-245A-7952-F849640D9E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695" y="1811207"/>
            <a:ext cx="5359738" cy="3678592"/>
          </a:xfrm>
          <a:prstGeom prst="rect">
            <a:avLst/>
          </a:prstGeom>
        </p:spPr>
      </p:pic>
      <p:pic>
        <p:nvPicPr>
          <p:cNvPr id="5" name="Picture 4" descr="A computer with a black screen&#10;&#10;AI-generated content may be incorrect.">
            <a:extLst>
              <a:ext uri="{FF2B5EF4-FFF2-40B4-BE49-F238E27FC236}">
                <a16:creationId xmlns:a16="http://schemas.microsoft.com/office/drawing/2014/main" id="{035E09B6-E1E4-1BA7-19D1-9790187D92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16" r="34890" b="11511"/>
          <a:stretch>
            <a:fillRect/>
          </a:stretch>
        </p:blipFill>
        <p:spPr>
          <a:xfrm>
            <a:off x="2311901" y="750209"/>
            <a:ext cx="7515910" cy="5715001"/>
          </a:xfrm>
          <a:prstGeom prst="rect">
            <a:avLst/>
          </a:prstGeom>
        </p:spPr>
      </p:pic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3ABE63B2-BF99-5E28-E2A5-539A28E3B0CD}"/>
              </a:ext>
            </a:extLst>
          </p:cNvPr>
          <p:cNvSpPr/>
          <p:nvPr/>
        </p:nvSpPr>
        <p:spPr>
          <a:xfrm rot="5400000">
            <a:off x="4955709" y="3207265"/>
            <a:ext cx="2859716" cy="81284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060203-39A2-6751-D594-26899D5244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73A378A-418B-0DCC-ACE8-8907A2901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Asking a computer for help</a:t>
            </a:r>
            <a:endParaRPr lang="en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23D36E-CAC0-00FB-474A-CEEA2D1DE366}"/>
              </a:ext>
            </a:extLst>
          </p:cNvPr>
          <p:cNvSpPr txBox="1"/>
          <p:nvPr/>
        </p:nvSpPr>
        <p:spPr>
          <a:xfrm>
            <a:off x="724408" y="994418"/>
            <a:ext cx="4648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Experts first feed all the pieces into the computer so it can solve the puzzle.</a:t>
            </a:r>
            <a:endParaRPr lang="en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4C20C6-50AF-6961-BDA0-BCF30F58CAFA}"/>
              </a:ext>
            </a:extLst>
          </p:cNvPr>
          <p:cNvSpPr txBox="1"/>
          <p:nvPr/>
        </p:nvSpPr>
        <p:spPr>
          <a:xfrm>
            <a:off x="7458075" y="949715"/>
            <a:ext cx="3904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Simulation tools then help put the correct pieces together.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59243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BDB012-0C6A-A86A-CF48-37693F0D5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B97456-C339-1EC0-B766-59B5C24B2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842" y="950890"/>
            <a:ext cx="1548384" cy="17404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D1D527-2954-B134-D706-5E7BD380D194}"/>
              </a:ext>
            </a:extLst>
          </p:cNvPr>
          <p:cNvSpPr txBox="1"/>
          <p:nvPr/>
        </p:nvSpPr>
        <p:spPr>
          <a:xfrm>
            <a:off x="3769243" y="1484784"/>
            <a:ext cx="506514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4800" dirty="0"/>
              <a:t>Discuss in class ways in which </a:t>
            </a:r>
            <a:r>
              <a:rPr lang="en-US" sz="4800" b="1" dirty="0"/>
              <a:t>simulation can be helpful. </a:t>
            </a:r>
          </a:p>
        </p:txBody>
      </p:sp>
    </p:spTree>
    <p:extLst>
      <p:ext uri="{BB962C8B-B14F-4D97-AF65-F5344CB8AC3E}">
        <p14:creationId xmlns:p14="http://schemas.microsoft.com/office/powerpoint/2010/main" val="256522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1C0196-3E31-9FAE-A84C-CE0578D989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3460A7A-1774-4937-93F9-D5835F2D6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do a simulation</a:t>
            </a:r>
            <a:endParaRPr lang="en-DE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EC10157-C511-C08D-42D1-7F4A36D2A153}"/>
              </a:ext>
            </a:extLst>
          </p:cNvPr>
          <p:cNvGrpSpPr/>
          <p:nvPr/>
        </p:nvGrpSpPr>
        <p:grpSpPr>
          <a:xfrm>
            <a:off x="337478" y="1487409"/>
            <a:ext cx="4309642" cy="2707221"/>
            <a:chOff x="925966" y="2188054"/>
            <a:chExt cx="4309642" cy="270722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25A515F-B051-5273-2072-3A189B93C2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6334" t="18969" r="13852" b="5537"/>
            <a:stretch>
              <a:fillRect/>
            </a:stretch>
          </p:blipFill>
          <p:spPr>
            <a:xfrm>
              <a:off x="1362512" y="2188054"/>
              <a:ext cx="3873096" cy="248189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944AEAA-7DAD-393D-3F63-4B53125C05C2}"/>
                </a:ext>
              </a:extLst>
            </p:cNvPr>
            <p:cNvSpPr txBox="1"/>
            <p:nvPr/>
          </p:nvSpPr>
          <p:spPr>
            <a:xfrm>
              <a:off x="925966" y="3694946"/>
              <a:ext cx="2016928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3D model of </a:t>
              </a:r>
              <a:r>
                <a:rPr lang="en-GB" b="1" dirty="0"/>
                <a:t>inhaler, spacer</a:t>
              </a:r>
              <a:r>
                <a:rPr lang="en-GB" dirty="0"/>
                <a:t>, and </a:t>
              </a:r>
              <a:r>
                <a:rPr lang="en-GB" b="1" dirty="0"/>
                <a:t>mouth/throat </a:t>
              </a:r>
              <a:r>
                <a:rPr lang="en-GB" dirty="0"/>
                <a:t>geometry</a:t>
              </a:r>
              <a:endParaRPr lang="en-DE" dirty="0"/>
            </a:p>
          </p:txBody>
        </p:sp>
      </p:grpSp>
      <p:pic>
        <p:nvPicPr>
          <p:cNvPr id="20" name="Picture 19" descr="A silhouette of a person drinking from a glass&#10;&#10;AI-generated content may be incorrect.">
            <a:extLst>
              <a:ext uri="{FF2B5EF4-FFF2-40B4-BE49-F238E27FC236}">
                <a16:creationId xmlns:a16="http://schemas.microsoft.com/office/drawing/2014/main" id="{F61CDEC3-7C6C-8B24-CAC2-D19E319E94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" r="18652" b="4916"/>
          <a:stretch>
            <a:fillRect/>
          </a:stretch>
        </p:blipFill>
        <p:spPr>
          <a:xfrm>
            <a:off x="3803286" y="3863699"/>
            <a:ext cx="2292714" cy="2267754"/>
          </a:xfrm>
          <a:prstGeom prst="ellipse">
            <a:avLst/>
          </a:prstGeom>
          <a:ln w="38100">
            <a:solidFill>
              <a:schemeClr val="accent1"/>
            </a:solidFill>
          </a:ln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FE3A0F8-CDE1-97E8-EEC8-C65FB6595DCE}"/>
              </a:ext>
            </a:extLst>
          </p:cNvPr>
          <p:cNvCxnSpPr>
            <a:cxnSpLocks/>
          </p:cNvCxnSpPr>
          <p:nvPr/>
        </p:nvCxnSpPr>
        <p:spPr>
          <a:xfrm>
            <a:off x="2848581" y="2994301"/>
            <a:ext cx="1569040" cy="146799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4996A70-8103-0E05-ACD9-0869D1A19DFC}"/>
              </a:ext>
            </a:extLst>
          </p:cNvPr>
          <p:cNvSpPr txBox="1"/>
          <p:nvPr/>
        </p:nvSpPr>
        <p:spPr>
          <a:xfrm>
            <a:off x="2408310" y="3971941"/>
            <a:ext cx="1569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accent1"/>
                </a:solidFill>
              </a:rPr>
              <a:t>As reference</a:t>
            </a:r>
            <a:endParaRPr lang="en-DE" b="1" dirty="0">
              <a:solidFill>
                <a:schemeClr val="accent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BB1E43E-9599-4329-DBEE-ECD0D724CA90}"/>
              </a:ext>
            </a:extLst>
          </p:cNvPr>
          <p:cNvSpPr txBox="1"/>
          <p:nvPr/>
        </p:nvSpPr>
        <p:spPr>
          <a:xfrm>
            <a:off x="774024" y="866724"/>
            <a:ext cx="3873096" cy="37197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1. Build a 3D model on the computer</a:t>
            </a:r>
            <a:endParaRPr lang="en-DE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7B813F-56C2-C484-F51A-CC6EFEF164F9}"/>
              </a:ext>
            </a:extLst>
          </p:cNvPr>
          <p:cNvSpPr txBox="1"/>
          <p:nvPr/>
        </p:nvSpPr>
        <p:spPr>
          <a:xfrm>
            <a:off x="4948851" y="866724"/>
            <a:ext cx="3245124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b="1" dirty="0"/>
              <a:t>2. Feed all information </a:t>
            </a:r>
            <a:br>
              <a:rPr lang="en-US" b="1" dirty="0"/>
            </a:br>
            <a:r>
              <a:rPr lang="en-US" b="1" dirty="0"/>
              <a:t>into the software</a:t>
            </a:r>
            <a:endParaRPr lang="en-DE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7A46E6-315E-3C1C-C6F4-C9B05C03CCFB}"/>
              </a:ext>
            </a:extLst>
          </p:cNvPr>
          <p:cNvSpPr txBox="1"/>
          <p:nvPr/>
        </p:nvSpPr>
        <p:spPr>
          <a:xfrm>
            <a:off x="4948852" y="1670861"/>
            <a:ext cx="3245124" cy="192360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1">
              <a:spcAft>
                <a:spcPts val="600"/>
              </a:spcAft>
            </a:pPr>
            <a:r>
              <a:rPr lang="en-US" sz="1600" dirty="0"/>
              <a:t>For example:</a:t>
            </a:r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Speed at which the medicine leaves the inhaler</a:t>
            </a:r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Particle size/shape/density</a:t>
            </a:r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Temperature outside and inside the body</a:t>
            </a:r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And more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DE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CFE928B-A835-E629-8D15-5500AEF601BF}"/>
              </a:ext>
            </a:extLst>
          </p:cNvPr>
          <p:cNvSpPr txBox="1"/>
          <p:nvPr/>
        </p:nvSpPr>
        <p:spPr>
          <a:xfrm>
            <a:off x="8495707" y="866724"/>
            <a:ext cx="3086692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3. Tell the software </a:t>
            </a:r>
            <a:br>
              <a:rPr lang="en-US" b="1" dirty="0"/>
            </a:br>
            <a:r>
              <a:rPr lang="en-US" b="1" dirty="0"/>
              <a:t>what you want to find out</a:t>
            </a:r>
            <a:endParaRPr lang="en-DE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510D4FD-3D18-3A4D-C3AE-6ECF5AD9434D}"/>
              </a:ext>
            </a:extLst>
          </p:cNvPr>
          <p:cNvSpPr txBox="1"/>
          <p:nvPr/>
        </p:nvSpPr>
        <p:spPr>
          <a:xfrm>
            <a:off x="8495706" y="1670862"/>
            <a:ext cx="3086691" cy="21054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1">
              <a:spcAft>
                <a:spcPts val="600"/>
              </a:spcAft>
            </a:pPr>
            <a:r>
              <a:rPr lang="en-US" sz="1600" dirty="0"/>
              <a:t>For example:</a:t>
            </a:r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Where might the particles get stuck?</a:t>
            </a:r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How much of the medicine is reaching the lungs?</a:t>
            </a:r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Where are areas where turbulences might occur?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DE" sz="1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CF35509-D0DB-F4C0-698C-F03E5BA7AD8B}"/>
              </a:ext>
            </a:extLst>
          </p:cNvPr>
          <p:cNvSpPr txBox="1"/>
          <p:nvPr/>
        </p:nvSpPr>
        <p:spPr>
          <a:xfrm>
            <a:off x="7723810" y="4194630"/>
            <a:ext cx="3086692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4. Run the simulation</a:t>
            </a:r>
            <a:endParaRPr lang="en-DE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A1B3419-DAEC-DE4D-0FA9-1ABE28DE2B4A}"/>
              </a:ext>
            </a:extLst>
          </p:cNvPr>
          <p:cNvSpPr txBox="1"/>
          <p:nvPr/>
        </p:nvSpPr>
        <p:spPr>
          <a:xfrm>
            <a:off x="7723809" y="4729914"/>
            <a:ext cx="3086692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5. Check results, make improvements</a:t>
            </a:r>
            <a:endParaRPr lang="en-DE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7067470-4C4D-DBBB-F88A-83A48A7B6C0B}"/>
              </a:ext>
            </a:extLst>
          </p:cNvPr>
          <p:cNvSpPr txBox="1"/>
          <p:nvPr/>
        </p:nvSpPr>
        <p:spPr>
          <a:xfrm>
            <a:off x="7723809" y="5538948"/>
            <a:ext cx="3086692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6. Run the simulation again</a:t>
            </a:r>
            <a:endParaRPr lang="en-DE" b="1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FB120BF-79AC-6963-AF0F-F442AA5E273E}"/>
              </a:ext>
            </a:extLst>
          </p:cNvPr>
          <p:cNvCxnSpPr>
            <a:cxnSpLocks/>
          </p:cNvCxnSpPr>
          <p:nvPr/>
        </p:nvCxnSpPr>
        <p:spPr>
          <a:xfrm>
            <a:off x="11036135" y="4196254"/>
            <a:ext cx="0" cy="1712026"/>
          </a:xfrm>
          <a:prstGeom prst="straightConnector1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53F6D194-D997-ED48-B740-F186EAC3040F}"/>
              </a:ext>
            </a:extLst>
          </p:cNvPr>
          <p:cNvSpPr txBox="1"/>
          <p:nvPr/>
        </p:nvSpPr>
        <p:spPr>
          <a:xfrm rot="16200000">
            <a:off x="10405756" y="4826110"/>
            <a:ext cx="1712026" cy="4490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1" algn="ctr">
              <a:spcAft>
                <a:spcPts val="1200"/>
              </a:spcAft>
            </a:pPr>
            <a:r>
              <a:rPr lang="en-US" sz="1600" b="1" spc="300" dirty="0"/>
              <a:t>REPEAT</a:t>
            </a:r>
          </a:p>
          <a:p>
            <a:pPr marL="0" lvl="1" algn="ctr">
              <a:spcAft>
                <a:spcPts val="1200"/>
              </a:spcAft>
            </a:pPr>
            <a:r>
              <a:rPr lang="en-US" sz="1600" dirty="0"/>
              <a:t>until best result</a:t>
            </a:r>
            <a:endParaRPr lang="en-DE" sz="1400" dirty="0"/>
          </a:p>
        </p:txBody>
      </p:sp>
    </p:spTree>
    <p:extLst>
      <p:ext uri="{BB962C8B-B14F-4D97-AF65-F5344CB8AC3E}">
        <p14:creationId xmlns:p14="http://schemas.microsoft.com/office/powerpoint/2010/main" val="211775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/>
      <p:bldP spid="26" grpId="0" animBg="1"/>
      <p:bldP spid="27" grpId="0"/>
      <p:bldP spid="28" grpId="0" animBg="1"/>
      <p:bldP spid="29" grpId="0" animBg="1"/>
      <p:bldP spid="30" grpId="0" animBg="1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mputer with a black screen&#10;&#10;AI-generated content may be incorrect.">
            <a:extLst>
              <a:ext uri="{FF2B5EF4-FFF2-40B4-BE49-F238E27FC236}">
                <a16:creationId xmlns:a16="http://schemas.microsoft.com/office/drawing/2014/main" id="{CC05BD6B-D7CF-94A8-4B42-299FC1690A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16" r="34890" b="11511"/>
          <a:stretch>
            <a:fillRect/>
          </a:stretch>
        </p:blipFill>
        <p:spPr>
          <a:xfrm>
            <a:off x="1657209" y="-311499"/>
            <a:ext cx="8877581" cy="675039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252B69-BE7C-2867-7D29-63005E9927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875D490-3DC4-69A2-E75D-BEA552ACC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Example Video 1 - </a:t>
            </a:r>
            <a:r>
              <a:rPr lang="en-US" b="1" dirty="0"/>
              <a:t>Temperature</a:t>
            </a:r>
            <a:endParaRPr lang="en-DE" b="1" dirty="0"/>
          </a:p>
        </p:txBody>
      </p:sp>
      <p:pic>
        <p:nvPicPr>
          <p:cNvPr id="5" name="Particle Temperature Animation">
            <a:hlinkClick r:id="" action="ppaction://media"/>
            <a:extLst>
              <a:ext uri="{FF2B5EF4-FFF2-40B4-BE49-F238E27FC236}">
                <a16:creationId xmlns:a16="http://schemas.microsoft.com/office/drawing/2014/main" id="{EFC552C6-966A-6E9D-4C45-BF05D5F79C5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7663" t="12070" r="20413" b="5641"/>
          <a:stretch>
            <a:fillRect/>
          </a:stretch>
        </p:blipFill>
        <p:spPr>
          <a:xfrm>
            <a:off x="3352390" y="1175656"/>
            <a:ext cx="5801658" cy="3733798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73DD2E4-8416-AA51-A36D-D2DACF6953CF}"/>
              </a:ext>
            </a:extLst>
          </p:cNvPr>
          <p:cNvCxnSpPr>
            <a:cxnSpLocks/>
          </p:cNvCxnSpPr>
          <p:nvPr/>
        </p:nvCxnSpPr>
        <p:spPr>
          <a:xfrm flipH="1" flipV="1">
            <a:off x="8558231" y="3654040"/>
            <a:ext cx="1443407" cy="5160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1CE6012-AEAF-4F59-3782-1EF2185C87B2}"/>
              </a:ext>
            </a:extLst>
          </p:cNvPr>
          <p:cNvSpPr txBox="1"/>
          <p:nvPr/>
        </p:nvSpPr>
        <p:spPr>
          <a:xfrm>
            <a:off x="9981102" y="4061891"/>
            <a:ext cx="1829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Notice how some particles </a:t>
            </a:r>
            <a:r>
              <a:rPr lang="en-US" b="1" dirty="0"/>
              <a:t>stick to the wall</a:t>
            </a:r>
            <a:r>
              <a:rPr lang="en-US" dirty="0"/>
              <a:t>.</a:t>
            </a:r>
            <a:endParaRPr lang="en-DE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3784C1-3B00-6DCD-DE08-705E465D49C2}"/>
              </a:ext>
            </a:extLst>
          </p:cNvPr>
          <p:cNvSpPr txBox="1"/>
          <p:nvPr/>
        </p:nvSpPr>
        <p:spPr>
          <a:xfrm>
            <a:off x="9705431" y="1186577"/>
            <a:ext cx="20387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Notice the </a:t>
            </a:r>
            <a:r>
              <a:rPr lang="en-US" b="1" dirty="0"/>
              <a:t>turbulent airflow </a:t>
            </a:r>
            <a:r>
              <a:rPr lang="en-US" dirty="0"/>
              <a:t>that occurs behind the corner.</a:t>
            </a:r>
            <a:endParaRPr lang="en-DE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DD452CF-A715-8D68-6A5B-7E308B3AEB6C}"/>
              </a:ext>
            </a:extLst>
          </p:cNvPr>
          <p:cNvCxnSpPr>
            <a:cxnSpLocks/>
          </p:cNvCxnSpPr>
          <p:nvPr/>
        </p:nvCxnSpPr>
        <p:spPr>
          <a:xfrm flipH="1">
            <a:off x="7958295" y="1540540"/>
            <a:ext cx="1747136" cy="4571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86CC2FA-F7C1-A728-7F57-FB5347842C0F}"/>
              </a:ext>
            </a:extLst>
          </p:cNvPr>
          <p:cNvSpPr txBox="1"/>
          <p:nvPr/>
        </p:nvSpPr>
        <p:spPr>
          <a:xfrm>
            <a:off x="9589184" y="301370"/>
            <a:ext cx="2613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Notice how particles </a:t>
            </a:r>
            <a:br>
              <a:rPr lang="en-US" dirty="0"/>
            </a:br>
            <a:r>
              <a:rPr lang="en-US" b="1" dirty="0"/>
              <a:t>slow down in the spacer</a:t>
            </a:r>
            <a:r>
              <a:rPr lang="en-US" dirty="0"/>
              <a:t>.</a:t>
            </a:r>
            <a:endParaRPr lang="en-DE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1F89168-49F3-5D63-7A89-D7944B66F7D1}"/>
              </a:ext>
            </a:extLst>
          </p:cNvPr>
          <p:cNvCxnSpPr>
            <a:cxnSpLocks/>
            <a:stCxn id="15" idx="1"/>
          </p:cNvCxnSpPr>
          <p:nvPr/>
        </p:nvCxnSpPr>
        <p:spPr>
          <a:xfrm flipH="1">
            <a:off x="6404892" y="624536"/>
            <a:ext cx="3184292" cy="13951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F029634-484D-0318-7E0F-C22F1B2A35BD}"/>
              </a:ext>
            </a:extLst>
          </p:cNvPr>
          <p:cNvSpPr txBox="1"/>
          <p:nvPr/>
        </p:nvSpPr>
        <p:spPr>
          <a:xfrm>
            <a:off x="266818" y="2310450"/>
            <a:ext cx="215214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dirty="0"/>
              <a:t>Color shows </a:t>
            </a:r>
            <a:r>
              <a:rPr lang="en-US" b="1" dirty="0"/>
              <a:t>temperature changes </a:t>
            </a:r>
            <a:r>
              <a:rPr lang="en-US" dirty="0"/>
              <a:t>of the particles. </a:t>
            </a:r>
          </a:p>
          <a:p>
            <a:pPr algn="r">
              <a:spcAft>
                <a:spcPts val="600"/>
              </a:spcAft>
            </a:pPr>
            <a:r>
              <a:rPr lang="en-US" sz="1400" dirty="0"/>
              <a:t>(They get warmer </a:t>
            </a:r>
            <a:br>
              <a:rPr lang="en-US" sz="1400" dirty="0"/>
            </a:br>
            <a:r>
              <a:rPr lang="en-US" sz="1400" dirty="0"/>
              <a:t>inside the body.)</a:t>
            </a:r>
          </a:p>
          <a:p>
            <a:pPr algn="r">
              <a:spcAft>
                <a:spcPts val="600"/>
              </a:spcAft>
            </a:pPr>
            <a:r>
              <a:rPr lang="en-US" sz="1400" dirty="0"/>
              <a:t>(This can, for example influence if particles turn into gas before reaching the lungs.)</a:t>
            </a:r>
            <a:endParaRPr lang="en-DE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02BA89B-FE36-2D54-B320-812721CD5E49}"/>
              </a:ext>
            </a:extLst>
          </p:cNvPr>
          <p:cNvCxnSpPr>
            <a:cxnSpLocks/>
          </p:cNvCxnSpPr>
          <p:nvPr/>
        </p:nvCxnSpPr>
        <p:spPr>
          <a:xfrm>
            <a:off x="2504800" y="2816035"/>
            <a:ext cx="8475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FD7B9EE-F157-AC85-87E5-11E64FD76D81}"/>
              </a:ext>
            </a:extLst>
          </p:cNvPr>
          <p:cNvSpPr txBox="1"/>
          <p:nvPr/>
        </p:nvSpPr>
        <p:spPr>
          <a:xfrm>
            <a:off x="9824507" y="2651240"/>
            <a:ext cx="20387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Notice the </a:t>
            </a:r>
            <a:r>
              <a:rPr lang="en-US" b="1" dirty="0"/>
              <a:t>different speed </a:t>
            </a:r>
            <a:r>
              <a:rPr lang="en-US" dirty="0"/>
              <a:t>of particles – some are fast, some are slow.</a:t>
            </a:r>
            <a:endParaRPr lang="en-DE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E8871FE-E421-F974-8A83-3888A6ADF6D5}"/>
              </a:ext>
            </a:extLst>
          </p:cNvPr>
          <p:cNvCxnSpPr>
            <a:cxnSpLocks/>
          </p:cNvCxnSpPr>
          <p:nvPr/>
        </p:nvCxnSpPr>
        <p:spPr>
          <a:xfrm flipH="1" flipV="1">
            <a:off x="8432344" y="2251411"/>
            <a:ext cx="1392163" cy="7543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43EF7F3-DB74-4BD0-0013-8D17C3F9E8E9}"/>
              </a:ext>
            </a:extLst>
          </p:cNvPr>
          <p:cNvSpPr txBox="1"/>
          <p:nvPr/>
        </p:nvSpPr>
        <p:spPr>
          <a:xfrm>
            <a:off x="4995488" y="3264557"/>
            <a:ext cx="26137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Notice that even after medicine release has stopped, </a:t>
            </a:r>
            <a:r>
              <a:rPr lang="en-US" b="1" dirty="0"/>
              <a:t>there is still medicine in the spacer </a:t>
            </a:r>
            <a:r>
              <a:rPr lang="en-US" dirty="0"/>
              <a:t>left</a:t>
            </a:r>
            <a:r>
              <a:rPr lang="en-US" b="1" dirty="0"/>
              <a:t> </a:t>
            </a:r>
            <a:r>
              <a:rPr lang="en-US" dirty="0"/>
              <a:t>to breath in.</a:t>
            </a:r>
            <a:endParaRPr lang="en-DE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70C9828-01A6-925F-58E6-0DF320CE4666}"/>
              </a:ext>
            </a:extLst>
          </p:cNvPr>
          <p:cNvCxnSpPr>
            <a:cxnSpLocks/>
          </p:cNvCxnSpPr>
          <p:nvPr/>
        </p:nvCxnSpPr>
        <p:spPr>
          <a:xfrm flipV="1">
            <a:off x="6037897" y="2816035"/>
            <a:ext cx="0" cy="4485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2A8591-E3D8-30E8-DD09-E4C9D013A135}"/>
              </a:ext>
            </a:extLst>
          </p:cNvPr>
          <p:cNvGrpSpPr/>
          <p:nvPr/>
        </p:nvGrpSpPr>
        <p:grpSpPr>
          <a:xfrm>
            <a:off x="8165382" y="4390000"/>
            <a:ext cx="1512471" cy="646331"/>
            <a:chOff x="8165382" y="4390000"/>
            <a:chExt cx="1512471" cy="64633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E70D2EB-FF98-C330-3F53-F0D07A9E67B7}"/>
                </a:ext>
              </a:extLst>
            </p:cNvPr>
            <p:cNvSpPr txBox="1"/>
            <p:nvPr/>
          </p:nvSpPr>
          <p:spPr>
            <a:xfrm>
              <a:off x="8430078" y="4390000"/>
              <a:ext cx="1247775" cy="646331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Watch this video!</a:t>
              </a:r>
              <a:endParaRPr lang="en-DE" b="1" dirty="0"/>
            </a:p>
          </p:txBody>
        </p:sp>
        <p:pic>
          <p:nvPicPr>
            <p:cNvPr id="8" name="Graphic 7" descr="Cursor with solid fill">
              <a:extLst>
                <a:ext uri="{FF2B5EF4-FFF2-40B4-BE49-F238E27FC236}">
                  <a16:creationId xmlns:a16="http://schemas.microsoft.com/office/drawing/2014/main" id="{894EC1F8-6017-3791-7BE7-A881E4129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165382" y="4412014"/>
              <a:ext cx="426268" cy="4262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349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mputer with a black screen&#10;&#10;AI-generated content may be incorrect.">
            <a:extLst>
              <a:ext uri="{FF2B5EF4-FFF2-40B4-BE49-F238E27FC236}">
                <a16:creationId xmlns:a16="http://schemas.microsoft.com/office/drawing/2014/main" id="{D618AF29-DCCA-6DF0-4740-5DB3C7BE36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16" r="34890" b="11511"/>
          <a:stretch>
            <a:fillRect/>
          </a:stretch>
        </p:blipFill>
        <p:spPr>
          <a:xfrm>
            <a:off x="-28866" y="-311499"/>
            <a:ext cx="8877581" cy="6750399"/>
          </a:xfrm>
          <a:prstGeom prst="rect">
            <a:avLst/>
          </a:prstGeom>
        </p:spPr>
      </p:pic>
      <p:pic>
        <p:nvPicPr>
          <p:cNvPr id="9" name="Particle Diameter Animation">
            <a:hlinkClick r:id="" action="ppaction://media"/>
            <a:extLst>
              <a:ext uri="{FF2B5EF4-FFF2-40B4-BE49-F238E27FC236}">
                <a16:creationId xmlns:a16="http://schemas.microsoft.com/office/drawing/2014/main" id="{FEB775E3-5EE7-E403-E951-CE1BDFEEF12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l="7747" t="9232" r="22527" b="15604"/>
          <a:stretch>
            <a:fillRect/>
          </a:stretch>
        </p:blipFill>
        <p:spPr>
          <a:xfrm>
            <a:off x="1418876" y="1174986"/>
            <a:ext cx="6032931" cy="365826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DBB729-C685-9BE9-3F27-F325E7E712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674901" y="6324600"/>
            <a:ext cx="304800" cy="228600"/>
          </a:xfrm>
        </p:spPr>
        <p:txBody>
          <a:bodyPr/>
          <a:lstStyle/>
          <a:p>
            <a:fld id="{F0D23093-2AB0-F74C-B865-1A12A15B650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9801DC-C732-6E02-0FA4-5006A7B64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Example Video 2 – </a:t>
            </a:r>
            <a:r>
              <a:rPr lang="en-US" b="1" dirty="0"/>
              <a:t>Particle size</a:t>
            </a:r>
            <a:endParaRPr lang="en-DE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324F91-9524-7990-EF2C-CABD48794B5E}"/>
              </a:ext>
            </a:extLst>
          </p:cNvPr>
          <p:cNvSpPr txBox="1"/>
          <p:nvPr/>
        </p:nvSpPr>
        <p:spPr>
          <a:xfrm>
            <a:off x="2661884" y="3471228"/>
            <a:ext cx="323402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Color shows </a:t>
            </a:r>
            <a:r>
              <a:rPr lang="en-US" b="1" dirty="0"/>
              <a:t>particles size</a:t>
            </a:r>
            <a:r>
              <a:rPr lang="en-US" dirty="0"/>
              <a:t>. 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(Blue is small, red is big.)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(Parts of the medicine turns into gas, making the particles smaller.)</a:t>
            </a:r>
            <a:endParaRPr lang="en-DE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C980058-053A-104D-8635-86A25F377135}"/>
              </a:ext>
            </a:extLst>
          </p:cNvPr>
          <p:cNvCxnSpPr>
            <a:cxnSpLocks/>
          </p:cNvCxnSpPr>
          <p:nvPr/>
        </p:nvCxnSpPr>
        <p:spPr>
          <a:xfrm flipH="1" flipV="1">
            <a:off x="2268217" y="3280431"/>
            <a:ext cx="378077" cy="3183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36A55CC-AF09-8B8C-C83E-A3FC250F0691}"/>
              </a:ext>
            </a:extLst>
          </p:cNvPr>
          <p:cNvSpPr txBox="1"/>
          <p:nvPr/>
        </p:nvSpPr>
        <p:spPr>
          <a:xfrm>
            <a:off x="8019355" y="438835"/>
            <a:ext cx="35630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Notice </a:t>
            </a:r>
            <a:r>
              <a:rPr lang="en-US" b="1" dirty="0"/>
              <a:t>how soon </a:t>
            </a:r>
            <a:r>
              <a:rPr lang="en-US" dirty="0"/>
              <a:t>after the medicine leaves the nozzle, the </a:t>
            </a:r>
            <a:r>
              <a:rPr lang="en-US" b="1" dirty="0"/>
              <a:t>particles get smaller</a:t>
            </a:r>
            <a:r>
              <a:rPr lang="en-US" dirty="0"/>
              <a:t>, but then seem to stay the same size.</a:t>
            </a:r>
            <a:endParaRPr lang="en-DE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06EAC7A-5273-049B-AE61-CC93A4FC09B7}"/>
              </a:ext>
            </a:extLst>
          </p:cNvPr>
          <p:cNvCxnSpPr>
            <a:cxnSpLocks/>
          </p:cNvCxnSpPr>
          <p:nvPr/>
        </p:nvCxnSpPr>
        <p:spPr>
          <a:xfrm flipH="1">
            <a:off x="4089679" y="914400"/>
            <a:ext cx="3929677" cy="13062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2547173-54CD-5AF4-D7C9-A90211C91FED}"/>
              </a:ext>
            </a:extLst>
          </p:cNvPr>
          <p:cNvGrpSpPr/>
          <p:nvPr/>
        </p:nvGrpSpPr>
        <p:grpSpPr>
          <a:xfrm>
            <a:off x="8186893" y="1916163"/>
            <a:ext cx="3738312" cy="4116502"/>
            <a:chOff x="8453687" y="1997657"/>
            <a:chExt cx="3738312" cy="4116502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D1A98A9-0D39-42DA-B8E5-521D092F7ED7}"/>
                </a:ext>
              </a:extLst>
            </p:cNvPr>
            <p:cNvGrpSpPr/>
            <p:nvPr/>
          </p:nvGrpSpPr>
          <p:grpSpPr>
            <a:xfrm>
              <a:off x="8453687" y="1997657"/>
              <a:ext cx="3738312" cy="4116502"/>
              <a:chOff x="2100938" y="526491"/>
              <a:chExt cx="3738312" cy="4116502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6EB854C8-1EF2-FDBF-5512-19E9D47CEFBB}"/>
                  </a:ext>
                </a:extLst>
              </p:cNvPr>
              <p:cNvSpPr/>
              <p:nvPr/>
            </p:nvSpPr>
            <p:spPr>
              <a:xfrm>
                <a:off x="2500701" y="984726"/>
                <a:ext cx="3338549" cy="3658267"/>
              </a:xfrm>
              <a:prstGeom prst="roundRect">
                <a:avLst>
                  <a:gd name="adj" fmla="val 12714"/>
                </a:avLst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pic>
            <p:nvPicPr>
              <p:cNvPr id="17" name="Picture 16" descr="A black and white logo&#10;&#10;AI-generated content may be incorrect.">
                <a:extLst>
                  <a:ext uri="{FF2B5EF4-FFF2-40B4-BE49-F238E27FC236}">
                    <a16:creationId xmlns:a16="http://schemas.microsoft.com/office/drawing/2014/main" id="{3862891B-0E10-DE54-0CD2-E96D600B02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938" y="526491"/>
                <a:ext cx="799528" cy="804708"/>
              </a:xfrm>
              <a:prstGeom prst="rect">
                <a:avLst/>
              </a:prstGeom>
            </p:spPr>
          </p:pic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E0538E5-9F77-6981-1502-3405883F0A91}"/>
                </a:ext>
              </a:extLst>
            </p:cNvPr>
            <p:cNvGrpSpPr/>
            <p:nvPr/>
          </p:nvGrpSpPr>
          <p:grpSpPr>
            <a:xfrm>
              <a:off x="9094387" y="5215015"/>
              <a:ext cx="636466" cy="636926"/>
              <a:chOff x="607822" y="4558414"/>
              <a:chExt cx="1152000" cy="1152833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D382B2FB-5CD3-A79E-3CE2-03810F4C8788}"/>
                  </a:ext>
                </a:extLst>
              </p:cNvPr>
              <p:cNvSpPr/>
              <p:nvPr/>
            </p:nvSpPr>
            <p:spPr>
              <a:xfrm>
                <a:off x="607822" y="4558414"/>
                <a:ext cx="1152000" cy="1152833"/>
              </a:xfrm>
              <a:prstGeom prst="ellipse">
                <a:avLst/>
              </a:prstGeom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6ECDA9F1-3BFD-ABA6-77C0-AFE17D45B9B3}"/>
                  </a:ext>
                </a:extLst>
              </p:cNvPr>
              <p:cNvSpPr/>
              <p:nvPr/>
            </p:nvSpPr>
            <p:spPr>
              <a:xfrm>
                <a:off x="1068622" y="5281293"/>
                <a:ext cx="230400" cy="230400"/>
              </a:xfrm>
              <a:prstGeom prst="ellipse">
                <a:avLst/>
              </a:prstGeom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7AB99FC-AD00-BE76-A24B-79E1B53B726B}"/>
                </a:ext>
              </a:extLst>
            </p:cNvPr>
            <p:cNvSpPr txBox="1"/>
            <p:nvPr/>
          </p:nvSpPr>
          <p:spPr>
            <a:xfrm>
              <a:off x="9027269" y="2674586"/>
              <a:ext cx="3014042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1400" dirty="0"/>
                <a:t>This is because:</a:t>
              </a:r>
            </a:p>
            <a:p>
              <a:r>
                <a:rPr lang="en-US" sz="1400" dirty="0"/>
                <a:t>The tiny drops that come out of an inhaler are usually made of </a:t>
              </a:r>
              <a:r>
                <a:rPr lang="en-US" sz="1400" b="1" dirty="0"/>
                <a:t>two parts </a:t>
              </a:r>
              <a:r>
                <a:rPr lang="en-US" sz="1400" dirty="0"/>
                <a:t>— the </a:t>
              </a:r>
              <a:r>
                <a:rPr lang="en-US" sz="1400" i="1" dirty="0"/>
                <a:t>medicine</a:t>
              </a:r>
              <a:r>
                <a:rPr lang="en-US" sz="1400" dirty="0"/>
                <a:t> and a </a:t>
              </a:r>
              <a:r>
                <a:rPr lang="en-US" sz="1400" i="1" dirty="0"/>
                <a:t>helper liquid</a:t>
              </a:r>
              <a:r>
                <a:rPr lang="en-US" sz="1400" dirty="0"/>
                <a:t> that pushes the medicine out of the inhaler. </a:t>
              </a:r>
            </a:p>
            <a:p>
              <a:r>
                <a:rPr lang="en-US" sz="1400" dirty="0"/>
                <a:t>Once it comes out, the helper liquid turns into gas, leaving only the medicine that is smaller and easier to breathe.</a:t>
              </a:r>
              <a:endParaRPr lang="en-DE" sz="1400"/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9C1F1494-CF0A-EA6C-4F0C-88204BD19ADF}"/>
                </a:ext>
              </a:extLst>
            </p:cNvPr>
            <p:cNvCxnSpPr>
              <a:cxnSpLocks/>
              <a:stCxn id="25" idx="1"/>
            </p:cNvCxnSpPr>
            <p:nvPr/>
          </p:nvCxnSpPr>
          <p:spPr>
            <a:xfrm flipH="1">
              <a:off x="9528138" y="5288681"/>
              <a:ext cx="587687" cy="13688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226B7283-F8BC-6A36-969E-84B3A9D763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419032" y="5687780"/>
              <a:ext cx="424971" cy="492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1A5017D-9B21-403C-107F-1C30CC5AC7C2}"/>
                </a:ext>
              </a:extLst>
            </p:cNvPr>
            <p:cNvSpPr txBox="1"/>
            <p:nvPr/>
          </p:nvSpPr>
          <p:spPr>
            <a:xfrm>
              <a:off x="10115825" y="5027071"/>
              <a:ext cx="14665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1400" dirty="0"/>
                <a:t>Helper liquid (“propellant”)</a:t>
              </a:r>
              <a:endParaRPr lang="en-DE" sz="140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966AB8B-3B26-3A30-315D-3C41EE019116}"/>
                </a:ext>
              </a:extLst>
            </p:cNvPr>
            <p:cNvSpPr txBox="1"/>
            <p:nvPr/>
          </p:nvSpPr>
          <p:spPr>
            <a:xfrm>
              <a:off x="9790540" y="5534202"/>
              <a:ext cx="14665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1400" dirty="0"/>
                <a:t>Medicine</a:t>
              </a:r>
              <a:endParaRPr lang="en-DE" sz="140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6688964-01CF-7C80-7745-881043AB07CB}"/>
              </a:ext>
            </a:extLst>
          </p:cNvPr>
          <p:cNvGrpSpPr/>
          <p:nvPr/>
        </p:nvGrpSpPr>
        <p:grpSpPr>
          <a:xfrm>
            <a:off x="6946652" y="4390039"/>
            <a:ext cx="1512471" cy="646331"/>
            <a:chOff x="8165382" y="4390000"/>
            <a:chExt cx="1512471" cy="64633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D4CF00B-171E-38A8-8CA4-CC13BDE3DBBE}"/>
                </a:ext>
              </a:extLst>
            </p:cNvPr>
            <p:cNvSpPr txBox="1"/>
            <p:nvPr/>
          </p:nvSpPr>
          <p:spPr>
            <a:xfrm>
              <a:off x="8430078" y="4390000"/>
              <a:ext cx="1247775" cy="646331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Watch this video!</a:t>
              </a:r>
              <a:endParaRPr lang="en-DE" b="1" dirty="0"/>
            </a:p>
          </p:txBody>
        </p:sp>
        <p:pic>
          <p:nvPicPr>
            <p:cNvPr id="19" name="Graphic 18" descr="Cursor with solid fill">
              <a:extLst>
                <a:ext uri="{FF2B5EF4-FFF2-40B4-BE49-F238E27FC236}">
                  <a16:creationId xmlns:a16="http://schemas.microsoft.com/office/drawing/2014/main" id="{5C917C81-E059-8EC3-949D-3D41DADCFF6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165382" y="4412014"/>
              <a:ext cx="426268" cy="4262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320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7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65BEE8-6815-1D48-C328-E0CF8861C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371CC26-3F2C-E9F6-0349-0D727BB234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B34F149-2F4B-CB9B-5241-CA2C1E849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breadth of information.</a:t>
            </a:r>
            <a:endParaRPr lang="en-DE"/>
          </a:p>
        </p:txBody>
      </p:sp>
      <p:pic>
        <p:nvPicPr>
          <p:cNvPr id="7" name="Picture 6" descr="A computer with a black screen&#10;&#10;AI-generated content may be incorrect.">
            <a:extLst>
              <a:ext uri="{FF2B5EF4-FFF2-40B4-BE49-F238E27FC236}">
                <a16:creationId xmlns:a16="http://schemas.microsoft.com/office/drawing/2014/main" id="{82E55405-BF1E-6CCA-9849-AD91DA7A39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16" r="34890" b="11511"/>
          <a:stretch>
            <a:fillRect/>
          </a:stretch>
        </p:blipFill>
        <p:spPr>
          <a:xfrm>
            <a:off x="7314869" y="235183"/>
            <a:ext cx="3933023" cy="2990620"/>
          </a:xfrm>
          <a:prstGeom prst="rect">
            <a:avLst/>
          </a:prstGeom>
        </p:spPr>
      </p:pic>
      <p:pic>
        <p:nvPicPr>
          <p:cNvPr id="5" name="Particle Temperature Animation">
            <a:hlinkClick r:id="" action="ppaction://media"/>
            <a:extLst>
              <a:ext uri="{FF2B5EF4-FFF2-40B4-BE49-F238E27FC236}">
                <a16:creationId xmlns:a16="http://schemas.microsoft.com/office/drawing/2014/main" id="{02143305-5F61-95D1-EECD-7D1635165DA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 l="7663" t="12070" r="20413" b="5641"/>
          <a:stretch>
            <a:fillRect/>
          </a:stretch>
        </p:blipFill>
        <p:spPr>
          <a:xfrm>
            <a:off x="8065883" y="894035"/>
            <a:ext cx="2570301" cy="16541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F72878-1357-AECF-F2CD-D5C471152818}"/>
              </a:ext>
            </a:extLst>
          </p:cNvPr>
          <p:cNvSpPr txBox="1"/>
          <p:nvPr/>
        </p:nvSpPr>
        <p:spPr>
          <a:xfrm>
            <a:off x="743054" y="1332977"/>
            <a:ext cx="7114728" cy="4170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/>
              <a:t>Simulation reveals a lot of information: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en-US" sz="2000" b="1" dirty="0"/>
              <a:t>Temperature</a:t>
            </a:r>
            <a:r>
              <a:rPr lang="en-US" sz="2000" dirty="0"/>
              <a:t> changes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en-US" sz="2000" b="1" dirty="0"/>
              <a:t>Airflow</a:t>
            </a:r>
            <a:r>
              <a:rPr lang="en-US" sz="2000" dirty="0"/>
              <a:t> dynamics</a:t>
            </a:r>
          </a:p>
          <a:p>
            <a:pPr marL="800100" lvl="1" indent="-342900">
              <a:spcAft>
                <a:spcPts val="600"/>
              </a:spcAft>
              <a:buFontTx/>
              <a:buChar char="-"/>
            </a:pPr>
            <a:r>
              <a:rPr lang="en-US" sz="2000" dirty="0"/>
              <a:t>Where </a:t>
            </a:r>
            <a:r>
              <a:rPr lang="en-US" sz="2000" b="1" dirty="0"/>
              <a:t>turbulences</a:t>
            </a:r>
            <a:r>
              <a:rPr lang="en-US" sz="2000" dirty="0"/>
              <a:t> occur</a:t>
            </a:r>
          </a:p>
          <a:p>
            <a:pPr marL="800100" lvl="1" indent="-342900">
              <a:spcAft>
                <a:spcPts val="600"/>
              </a:spcAft>
              <a:buFontTx/>
              <a:buChar char="-"/>
            </a:pPr>
            <a:r>
              <a:rPr lang="en-US" sz="2000" dirty="0"/>
              <a:t>Where particle </a:t>
            </a:r>
            <a:r>
              <a:rPr lang="en-US" sz="2000" b="1" dirty="0"/>
              <a:t>speed</a:t>
            </a:r>
            <a:r>
              <a:rPr lang="en-US" sz="2000" dirty="0"/>
              <a:t> changes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en-US" sz="2000" dirty="0"/>
              <a:t>The effect of the </a:t>
            </a:r>
            <a:r>
              <a:rPr lang="en-US" sz="2000" b="1" dirty="0"/>
              <a:t>spacer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en-US" sz="2000" dirty="0"/>
              <a:t>How and where some particles </a:t>
            </a:r>
            <a:r>
              <a:rPr lang="en-US" sz="2000" b="1" dirty="0"/>
              <a:t>stick to the wall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en-US" sz="2000" b="1" dirty="0"/>
              <a:t>Changes in particle size </a:t>
            </a:r>
            <a:br>
              <a:rPr lang="en-US" sz="2000" b="1" dirty="0"/>
            </a:br>
            <a:r>
              <a:rPr lang="en-US" sz="2000" dirty="0"/>
              <a:t>(to which size they change and how fast and where they change)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en-US" sz="2000" dirty="0"/>
              <a:t>And more …</a:t>
            </a:r>
          </a:p>
        </p:txBody>
      </p:sp>
      <p:pic>
        <p:nvPicPr>
          <p:cNvPr id="14" name="Picture 13" descr="A computer with a black screen&#10;&#10;AI-generated content may be incorrect.">
            <a:extLst>
              <a:ext uri="{FF2B5EF4-FFF2-40B4-BE49-F238E27FC236}">
                <a16:creationId xmlns:a16="http://schemas.microsoft.com/office/drawing/2014/main" id="{26515926-8E27-490E-7E8F-F411F5D9DB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16" r="34890" b="11511"/>
          <a:stretch>
            <a:fillRect/>
          </a:stretch>
        </p:blipFill>
        <p:spPr>
          <a:xfrm>
            <a:off x="7314869" y="2988343"/>
            <a:ext cx="3933023" cy="2990620"/>
          </a:xfrm>
          <a:prstGeom prst="rect">
            <a:avLst/>
          </a:prstGeom>
        </p:spPr>
      </p:pic>
      <p:pic>
        <p:nvPicPr>
          <p:cNvPr id="17" name="Particle Diameter Animation">
            <a:hlinkClick r:id="" action="ppaction://media"/>
            <a:extLst>
              <a:ext uri="{FF2B5EF4-FFF2-40B4-BE49-F238E27FC236}">
                <a16:creationId xmlns:a16="http://schemas.microsoft.com/office/drawing/2014/main" id="{79AC8F93-7B96-EB0A-A29B-4AEF39A2421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rcRect l="7747" t="9232" r="22527" b="15604"/>
          <a:stretch>
            <a:fillRect/>
          </a:stretch>
        </p:blipFill>
        <p:spPr>
          <a:xfrm>
            <a:off x="7956260" y="3646898"/>
            <a:ext cx="2672761" cy="1620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30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507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5" repeatCount="indefinite" fill="remove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06C1A1-53B6-141B-E05E-9D553FE54C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C8A18D-4AB3-DCED-C3E4-A404CE6A3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helps handle the complexity</a:t>
            </a:r>
            <a:endParaRPr lang="en-DE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D37973E-C614-95B9-DAB7-C6A47D0818DF}"/>
              </a:ext>
            </a:extLst>
          </p:cNvPr>
          <p:cNvGrpSpPr/>
          <p:nvPr/>
        </p:nvGrpSpPr>
        <p:grpSpPr>
          <a:xfrm>
            <a:off x="609600" y="774277"/>
            <a:ext cx="6935798" cy="5233937"/>
            <a:chOff x="235162" y="698918"/>
            <a:chExt cx="6935798" cy="5233937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58A348C-D1F7-59FD-16E6-D3F9CAED739D}"/>
                </a:ext>
              </a:extLst>
            </p:cNvPr>
            <p:cNvGrpSpPr/>
            <p:nvPr/>
          </p:nvGrpSpPr>
          <p:grpSpPr>
            <a:xfrm>
              <a:off x="235162" y="698918"/>
              <a:ext cx="6935798" cy="5233937"/>
              <a:chOff x="2100938" y="526491"/>
              <a:chExt cx="6935798" cy="5233937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495D7550-6559-3392-D923-5AB2E9E9185D}"/>
                  </a:ext>
                </a:extLst>
              </p:cNvPr>
              <p:cNvSpPr/>
              <p:nvPr/>
            </p:nvSpPr>
            <p:spPr>
              <a:xfrm>
                <a:off x="2500702" y="984726"/>
                <a:ext cx="6536034" cy="4775702"/>
              </a:xfrm>
              <a:prstGeom prst="roundRect">
                <a:avLst>
                  <a:gd name="adj" fmla="val 12714"/>
                </a:avLst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pic>
            <p:nvPicPr>
              <p:cNvPr id="13" name="Picture 12" descr="A black and white logo&#10;&#10;AI-generated content may be incorrect.">
                <a:extLst>
                  <a:ext uri="{FF2B5EF4-FFF2-40B4-BE49-F238E27FC236}">
                    <a16:creationId xmlns:a16="http://schemas.microsoft.com/office/drawing/2014/main" id="{FCB5C72D-2A8C-189A-2573-74CB2921A4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938" y="526491"/>
                <a:ext cx="799528" cy="804708"/>
              </a:xfrm>
              <a:prstGeom prst="rect">
                <a:avLst/>
              </a:prstGeom>
            </p:spPr>
          </p:pic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F0ACB9C-4F9A-262F-AE2A-62B7E2A88A5D}"/>
                </a:ext>
              </a:extLst>
            </p:cNvPr>
            <p:cNvSpPr txBox="1"/>
            <p:nvPr/>
          </p:nvSpPr>
          <p:spPr>
            <a:xfrm>
              <a:off x="800893" y="1328401"/>
              <a:ext cx="6264696" cy="44012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000" dirty="0"/>
                <a:t>Experts use </a:t>
              </a:r>
              <a:r>
                <a:rPr lang="en-US" sz="2000" b="1" dirty="0"/>
                <a:t>computer simulations </a:t>
              </a:r>
              <a:r>
                <a:rPr lang="en-US" sz="2000" dirty="0"/>
                <a:t>to take all these considerations into account to </a:t>
              </a:r>
              <a:r>
                <a:rPr lang="en-US" sz="2000" b="1" dirty="0"/>
                <a:t>predict how the medicine will spread</a:t>
              </a:r>
              <a:r>
                <a:rPr lang="en-US" sz="2000" dirty="0"/>
                <a:t>. </a:t>
              </a:r>
            </a:p>
            <a:p>
              <a:pPr algn="ctr">
                <a:spcAft>
                  <a:spcPts val="1200"/>
                </a:spcAft>
              </a:pPr>
              <a:r>
                <a:rPr lang="en-US" sz="2000" b="1" dirty="0"/>
                <a:t>Experts can make changes,</a:t>
              </a:r>
              <a:r>
                <a:rPr lang="en-US" sz="2000" dirty="0"/>
                <a:t> like adjusting particle size, modifying the inhaler’s shape, or changing particle speed.</a:t>
              </a:r>
            </a:p>
            <a:p>
              <a:pPr algn="ctr">
                <a:spcAft>
                  <a:spcPts val="1200"/>
                </a:spcAft>
              </a:pPr>
              <a:r>
                <a:rPr lang="en-US" sz="2000" dirty="0"/>
                <a:t>Simulation can then </a:t>
              </a:r>
              <a:r>
                <a:rPr lang="en-US" sz="2000" b="1" dirty="0"/>
                <a:t>predict</a:t>
              </a:r>
              <a:r>
                <a:rPr lang="en-US" sz="2000" dirty="0"/>
                <a:t> </a:t>
              </a:r>
              <a:r>
                <a:rPr lang="en-US" sz="2000" b="1" dirty="0"/>
                <a:t>how changes will affect the delivery of the medicine to the lungs.</a:t>
              </a:r>
            </a:p>
            <a:p>
              <a:pPr algn="ctr">
                <a:spcAft>
                  <a:spcPts val="1200"/>
                </a:spcAft>
              </a:pPr>
              <a:r>
                <a:rPr lang="en-US" sz="2000" dirty="0"/>
                <a:t>Being able to consider all given aspects and then testing </a:t>
              </a:r>
              <a:r>
                <a:rPr lang="en-US" sz="2000" b="1" dirty="0"/>
                <a:t>“What-if” scenarios</a:t>
              </a:r>
              <a:r>
                <a:rPr lang="en-US" sz="2000" dirty="0"/>
                <a:t>, helps experts find the best solution to deliver as much medicine to the lungs as possible.</a:t>
              </a:r>
            </a:p>
            <a:p>
              <a:pPr algn="ctr">
                <a:spcAft>
                  <a:spcPts val="1200"/>
                </a:spcAft>
              </a:pPr>
              <a:r>
                <a:rPr lang="en-US" sz="2000" b="1" dirty="0"/>
                <a:t>And all of that, without having to </a:t>
              </a:r>
              <a:br>
                <a:rPr lang="en-US" sz="2000" b="1" dirty="0"/>
              </a:br>
              <a:r>
                <a:rPr lang="en-US" sz="2000" b="1" dirty="0"/>
                <a:t>test it on a human first!</a:t>
              </a:r>
              <a:endParaRPr lang="en-DE" sz="2000" b="1" dirty="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2E61735-E9CF-657D-4DD6-95CF01C7FACA}"/>
              </a:ext>
            </a:extLst>
          </p:cNvPr>
          <p:cNvGrpSpPr/>
          <p:nvPr/>
        </p:nvGrpSpPr>
        <p:grpSpPr>
          <a:xfrm>
            <a:off x="6437612" y="2145432"/>
            <a:ext cx="6212236" cy="4407768"/>
            <a:chOff x="1703512" y="3577869"/>
            <a:chExt cx="3779116" cy="2681397"/>
          </a:xfrm>
        </p:grpSpPr>
        <p:pic>
          <p:nvPicPr>
            <p:cNvPr id="5" name="Picture 4" descr="A computer with a black screen&#10;&#10;AI-generated content may be incorrect.">
              <a:extLst>
                <a:ext uri="{FF2B5EF4-FFF2-40B4-BE49-F238E27FC236}">
                  <a16:creationId xmlns:a16="http://schemas.microsoft.com/office/drawing/2014/main" id="{8D0C305A-8528-C948-1986-0771F4550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5"/>
            <a:stretch>
              <a:fillRect/>
            </a:stretch>
          </p:blipFill>
          <p:spPr>
            <a:xfrm>
              <a:off x="1703512" y="3577869"/>
              <a:ext cx="3779116" cy="2681397"/>
            </a:xfrm>
            <a:prstGeom prst="rect">
              <a:avLst/>
            </a:prstGeom>
          </p:spPr>
        </p:pic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85B7AD6-BEE2-ABBC-3E15-F2CCC15A9599}"/>
                </a:ext>
              </a:extLst>
            </p:cNvPr>
            <p:cNvSpPr/>
            <p:nvPr/>
          </p:nvSpPr>
          <p:spPr>
            <a:xfrm rot="154585">
              <a:off x="2813077" y="4062011"/>
              <a:ext cx="2058982" cy="1219661"/>
            </a:xfrm>
            <a:prstGeom prst="parallelogram">
              <a:avLst>
                <a:gd name="adj" fmla="val 6191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</p:grpSp>
    </p:spTree>
    <p:extLst>
      <p:ext uri="{BB962C8B-B14F-4D97-AF65-F5344CB8AC3E}">
        <p14:creationId xmlns:p14="http://schemas.microsoft.com/office/powerpoint/2010/main" val="40659668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0C3F8E-BB96-4562-6EF8-6F61F3E5711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3FDDF28-4F35-5DAF-205C-BA1EC0FEE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D28F0B-2415-7EC6-1EE3-9D74FAC66A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143000"/>
            <a:ext cx="5270377" cy="457200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en-US" dirty="0"/>
              <a:t>An </a:t>
            </a:r>
            <a:r>
              <a:rPr lang="en-US" b="1" dirty="0"/>
              <a:t>inhaler releases medicine </a:t>
            </a:r>
            <a:r>
              <a:rPr lang="en-US" dirty="0"/>
              <a:t>that you can </a:t>
            </a:r>
            <a:r>
              <a:rPr lang="en-US" b="1" dirty="0"/>
              <a:t>breathe into your lungs</a:t>
            </a:r>
            <a:r>
              <a:rPr lang="en-US" dirty="0"/>
              <a:t>.</a:t>
            </a:r>
          </a:p>
          <a:p>
            <a:pPr>
              <a:lnSpc>
                <a:spcPct val="110000"/>
              </a:lnSpc>
            </a:pPr>
            <a:r>
              <a:rPr lang="en-US" dirty="0"/>
              <a:t>The </a:t>
            </a:r>
            <a:r>
              <a:rPr lang="en-US" b="1" dirty="0"/>
              <a:t>medicine helps open airways </a:t>
            </a:r>
            <a:r>
              <a:rPr lang="en-US" dirty="0"/>
              <a:t>that are narrowed or blocked.</a:t>
            </a:r>
          </a:p>
          <a:p>
            <a:pPr>
              <a:lnSpc>
                <a:spcPct val="110000"/>
              </a:lnSpc>
            </a:pPr>
            <a:r>
              <a:rPr lang="en-US" dirty="0"/>
              <a:t>There are </a:t>
            </a:r>
            <a:r>
              <a:rPr lang="en-US" b="1" dirty="0"/>
              <a:t>many things that can keep the medicine from getting to the lungs</a:t>
            </a:r>
            <a:r>
              <a:rPr lang="en-US" dirty="0"/>
              <a:t>: 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walls, turns, and other obstacles 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changes in air flow and sudden turbulences</a:t>
            </a:r>
          </a:p>
          <a:p>
            <a:pPr>
              <a:lnSpc>
                <a:spcPct val="110000"/>
              </a:lnSpc>
            </a:pPr>
            <a:r>
              <a:rPr lang="en-US" b="1" dirty="0"/>
              <a:t>Simulation helps with studying this complex process</a:t>
            </a:r>
            <a:r>
              <a:rPr lang="en-US" dirty="0"/>
              <a:t>. </a:t>
            </a:r>
            <a:br>
              <a:rPr lang="en-US" dirty="0"/>
            </a:br>
            <a:r>
              <a:rPr lang="en-US" dirty="0"/>
              <a:t>It helps to predict where the medicine will go and makes suggestions on how to improve things to get the medicine to the lungs.</a:t>
            </a:r>
            <a:endParaRPr lang="en-DE" dirty="0"/>
          </a:p>
        </p:txBody>
      </p:sp>
      <p:pic>
        <p:nvPicPr>
          <p:cNvPr id="6" name="Picture 2" descr="Exploring inhaled air-particle-vapor mixtures in the Human Respiratory System with Ansys Fluent simulations">
            <a:extLst>
              <a:ext uri="{FF2B5EF4-FFF2-40B4-BE49-F238E27FC236}">
                <a16:creationId xmlns:a16="http://schemas.microsoft.com/office/drawing/2014/main" id="{A67F78AE-472E-D492-7EF8-5855B61532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46"/>
          <a:stretch>
            <a:fillRect/>
          </a:stretch>
        </p:blipFill>
        <p:spPr bwMode="auto">
          <a:xfrm>
            <a:off x="8337059" y="835618"/>
            <a:ext cx="3854942" cy="542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child using a inhaler&#10;&#10;AI-generated content may be incorrect.">
            <a:extLst>
              <a:ext uri="{FF2B5EF4-FFF2-40B4-BE49-F238E27FC236}">
                <a16:creationId xmlns:a16="http://schemas.microsoft.com/office/drawing/2014/main" id="{23110EF1-A30C-3740-1C75-D36576D97D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3" r="15002"/>
          <a:stretch>
            <a:fillRect/>
          </a:stretch>
        </p:blipFill>
        <p:spPr>
          <a:xfrm>
            <a:off x="6096000" y="476672"/>
            <a:ext cx="3225852" cy="3268386"/>
          </a:xfrm>
          <a:prstGeom prst="ellipse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3466887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7E022B-FE81-ED35-763B-4712D8DAA3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E1306FB-F93B-8452-6232-77942F503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Ansys Education Resources Feedback Survey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31724FE-09A4-3FAE-49A4-6C67FB2F36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21336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Here at Ansys, we rely on your feedback to ensure the educational content we create is up-to-date and fits your teaching needs.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Please click the link below to fill out a short survey (~7 minutes) to help us continue to support academics around the world utilizing Ansys tools in the classroom.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91DF5177-BC49-BC1E-0E57-8C70AA24C9A7}"/>
              </a:ext>
            </a:extLst>
          </p:cNvPr>
          <p:cNvSpPr/>
          <p:nvPr/>
        </p:nvSpPr>
        <p:spPr>
          <a:xfrm>
            <a:off x="2247898" y="4419600"/>
            <a:ext cx="7696200" cy="8382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Feedback Survey Link</a:t>
            </a:r>
          </a:p>
        </p:txBody>
      </p:sp>
    </p:spTree>
    <p:extLst>
      <p:ext uri="{BB962C8B-B14F-4D97-AF65-F5344CB8AC3E}">
        <p14:creationId xmlns:p14="http://schemas.microsoft.com/office/powerpoint/2010/main" val="38811905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C3F3E9-6C8B-4F69-BB4F-1361D681D9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710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80E6E-5FCE-7169-F421-01B1BB5F3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F716D2-9CFF-4EDC-6E02-B6DB3FBFE1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842" y="950890"/>
            <a:ext cx="1548384" cy="17404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04A4CB-9C95-368D-82B4-8CBFAD47C120}"/>
              </a:ext>
            </a:extLst>
          </p:cNvPr>
          <p:cNvSpPr txBox="1"/>
          <p:nvPr/>
        </p:nvSpPr>
        <p:spPr>
          <a:xfrm>
            <a:off x="3047082" y="1821094"/>
            <a:ext cx="6097836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dirty="0"/>
              <a:t>Have you ever </a:t>
            </a:r>
            <a:br>
              <a:rPr lang="en-US" sz="4800" dirty="0"/>
            </a:br>
            <a:r>
              <a:rPr lang="en-US" sz="4800" dirty="0"/>
              <a:t>had to </a:t>
            </a:r>
            <a:r>
              <a:rPr lang="en-US" sz="4800" b="1" dirty="0"/>
              <a:t>use </a:t>
            </a:r>
            <a:br>
              <a:rPr lang="en-US" sz="4800" b="1" dirty="0"/>
            </a:br>
            <a:r>
              <a:rPr lang="en-US" sz="4800" b="1" dirty="0"/>
              <a:t>an inhaler</a:t>
            </a:r>
            <a:r>
              <a:rPr lang="en-US" sz="4800" dirty="0"/>
              <a:t>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14911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41EFAF-7255-438A-1B6C-AC51746442F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09DA15-2411-A768-59B7-C1F19521B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inhaler?</a:t>
            </a:r>
            <a:endParaRPr lang="en-DE"/>
          </a:p>
        </p:txBody>
      </p:sp>
      <p:pic>
        <p:nvPicPr>
          <p:cNvPr id="11" name="Picture 10" descr="A child using a inhaler&#10;&#10;AI-generated content may be incorrect.">
            <a:extLst>
              <a:ext uri="{FF2B5EF4-FFF2-40B4-BE49-F238E27FC236}">
                <a16:creationId xmlns:a16="http://schemas.microsoft.com/office/drawing/2014/main" id="{0C583CC0-46B1-4268-EB87-AB907028A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3" r="15002"/>
          <a:stretch>
            <a:fillRect/>
          </a:stretch>
        </p:blipFill>
        <p:spPr>
          <a:xfrm>
            <a:off x="6108747" y="443812"/>
            <a:ext cx="4077201" cy="4130960"/>
          </a:xfrm>
          <a:prstGeom prst="ellipse">
            <a:avLst/>
          </a:prstGeom>
          <a:ln w="19050">
            <a:solidFill>
              <a:schemeClr val="bg1"/>
            </a:solidFill>
          </a:ln>
        </p:spPr>
      </p:pic>
      <p:pic>
        <p:nvPicPr>
          <p:cNvPr id="12" name="Picture 11" descr="A person using an asthma inhaler&#10;&#10;AI-generated content may be incorrect.">
            <a:extLst>
              <a:ext uri="{FF2B5EF4-FFF2-40B4-BE49-F238E27FC236}">
                <a16:creationId xmlns:a16="http://schemas.microsoft.com/office/drawing/2014/main" id="{278AC1BD-0E45-0B96-1854-DEE393C26E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5" r="27597"/>
          <a:stretch>
            <a:fillRect/>
          </a:stretch>
        </p:blipFill>
        <p:spPr>
          <a:xfrm>
            <a:off x="8586140" y="2671134"/>
            <a:ext cx="3004197" cy="3043808"/>
          </a:xfrm>
          <a:prstGeom prst="ellipse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2EBCA07-956C-0A88-411F-644B97ED7657}"/>
              </a:ext>
            </a:extLst>
          </p:cNvPr>
          <p:cNvGrpSpPr/>
          <p:nvPr/>
        </p:nvGrpSpPr>
        <p:grpSpPr>
          <a:xfrm>
            <a:off x="1215020" y="836712"/>
            <a:ext cx="4288308" cy="4712466"/>
            <a:chOff x="2500702" y="513507"/>
            <a:chExt cx="4288308" cy="4712466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F7DAC14-F2D5-5160-2963-B6A5832DC79B}"/>
                </a:ext>
              </a:extLst>
            </p:cNvPr>
            <p:cNvSpPr/>
            <p:nvPr/>
          </p:nvSpPr>
          <p:spPr>
            <a:xfrm>
              <a:off x="2500702" y="984726"/>
              <a:ext cx="4011647" cy="4241247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4DF3DE9-2C7D-0402-79CC-0D99F1327523}"/>
                </a:ext>
              </a:extLst>
            </p:cNvPr>
            <p:cNvSpPr txBox="1"/>
            <p:nvPr/>
          </p:nvSpPr>
          <p:spPr>
            <a:xfrm>
              <a:off x="2794278" y="1253669"/>
              <a:ext cx="3456384" cy="37856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400" dirty="0"/>
                <a:t>An inhaler is a small, easy-to-hold device that </a:t>
              </a:r>
              <a:r>
                <a:rPr lang="en-US" sz="2400" b="1" dirty="0"/>
                <a:t>helps you breathe better</a:t>
              </a:r>
              <a:r>
                <a:rPr lang="en-US" sz="2400" dirty="0"/>
                <a:t>, like when you have a bad cold, a cough, or asthma. </a:t>
              </a:r>
              <a:r>
                <a:rPr lang="en-US" sz="2400" b="1" dirty="0"/>
                <a:t>It releases medicine as a fine spray </a:t>
              </a:r>
              <a:r>
                <a:rPr lang="en-US" sz="2400" dirty="0"/>
                <a:t>of tiny liquid drops (called particles) </a:t>
              </a:r>
              <a:r>
                <a:rPr lang="en-US" sz="2400" b="1" dirty="0"/>
                <a:t>that you breathe deep into your lungs</a:t>
              </a:r>
              <a:r>
                <a:rPr lang="en-US" sz="2400" dirty="0"/>
                <a:t>.</a:t>
              </a:r>
            </a:p>
          </p:txBody>
        </p:sp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12CC4499-0899-8AD0-6160-18AD852F69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9482" y="513507"/>
              <a:ext cx="799528" cy="8047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8066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xploring inhaled air-particle-vapor mixtures in the Human Respiratory System with Ansys Fluent simulations">
            <a:extLst>
              <a:ext uri="{FF2B5EF4-FFF2-40B4-BE49-F238E27FC236}">
                <a16:creationId xmlns:a16="http://schemas.microsoft.com/office/drawing/2014/main" id="{147CA103-FC47-9EE5-51CF-8B0BFA8C68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85"/>
          <a:stretch>
            <a:fillRect/>
          </a:stretch>
        </p:blipFill>
        <p:spPr bwMode="auto">
          <a:xfrm>
            <a:off x="7682929" y="835618"/>
            <a:ext cx="4509072" cy="542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F1F5AA-173D-0D91-C4A0-DFA1344360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92B9422-FDAD-F050-197C-21DB1BBF6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“respiratory system” in your body</a:t>
            </a:r>
            <a:endParaRPr lang="en-DE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690FA8A-77C5-686B-7C5E-074F7B2D71E4}"/>
              </a:ext>
            </a:extLst>
          </p:cNvPr>
          <p:cNvGrpSpPr/>
          <p:nvPr/>
        </p:nvGrpSpPr>
        <p:grpSpPr>
          <a:xfrm>
            <a:off x="609600" y="770719"/>
            <a:ext cx="7251556" cy="4312212"/>
            <a:chOff x="609600" y="772972"/>
            <a:chExt cx="7251556" cy="431221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994E605-FB4F-2992-01BC-6857077A305C}"/>
                </a:ext>
              </a:extLst>
            </p:cNvPr>
            <p:cNvGrpSpPr/>
            <p:nvPr/>
          </p:nvGrpSpPr>
          <p:grpSpPr>
            <a:xfrm>
              <a:off x="609600" y="772972"/>
              <a:ext cx="7251556" cy="4312212"/>
              <a:chOff x="2500702" y="521775"/>
              <a:chExt cx="7251556" cy="4312212"/>
            </a:xfrm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0BB9E761-A2CF-B54A-68BE-EC8779F3B53A}"/>
                  </a:ext>
                </a:extLst>
              </p:cNvPr>
              <p:cNvSpPr/>
              <p:nvPr/>
            </p:nvSpPr>
            <p:spPr>
              <a:xfrm>
                <a:off x="2500702" y="984727"/>
                <a:ext cx="6998568" cy="3849260"/>
              </a:xfrm>
              <a:prstGeom prst="roundRect">
                <a:avLst>
                  <a:gd name="adj" fmla="val 12714"/>
                </a:avLst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pic>
            <p:nvPicPr>
              <p:cNvPr id="10" name="Picture 9" descr="A black and white logo&#10;&#10;AI-generated content may be incorrect.">
                <a:extLst>
                  <a:ext uri="{FF2B5EF4-FFF2-40B4-BE49-F238E27FC236}">
                    <a16:creationId xmlns:a16="http://schemas.microsoft.com/office/drawing/2014/main" id="{5CB192E8-7058-B30E-8F79-8DF4EE33F3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52730" y="521775"/>
                <a:ext cx="799528" cy="804708"/>
              </a:xfrm>
              <a:prstGeom prst="rect">
                <a:avLst/>
              </a:prstGeom>
            </p:spPr>
          </p:pic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45D7E2B-8E69-A171-FFFD-32415524044A}"/>
                </a:ext>
              </a:extLst>
            </p:cNvPr>
            <p:cNvSpPr txBox="1"/>
            <p:nvPr/>
          </p:nvSpPr>
          <p:spPr>
            <a:xfrm>
              <a:off x="977912" y="1514820"/>
              <a:ext cx="6198208" cy="31700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2000" dirty="0"/>
                <a:t>The </a:t>
              </a:r>
              <a:r>
                <a:rPr lang="en-US" sz="2000" b="1" dirty="0"/>
                <a:t>respiratory system</a:t>
              </a:r>
              <a:r>
                <a:rPr lang="en-US" sz="2000" dirty="0"/>
                <a:t> is the part of your body that lets </a:t>
              </a:r>
              <a:r>
                <a:rPr lang="en-US" sz="2000" b="1" dirty="0"/>
                <a:t>air move in and out </a:t>
              </a:r>
              <a:r>
                <a:rPr lang="en-US" sz="2000" dirty="0"/>
                <a:t>through your nose and mouth. </a:t>
              </a:r>
            </a:p>
            <a:p>
              <a:pPr>
                <a:spcAft>
                  <a:spcPts val="1200"/>
                </a:spcAft>
              </a:pPr>
              <a:r>
                <a:rPr lang="en-US" sz="2000" dirty="0"/>
                <a:t>It has a set of </a:t>
              </a:r>
              <a:r>
                <a:rPr lang="en-US" sz="2000" b="1" dirty="0"/>
                <a:t>tubes</a:t>
              </a:r>
              <a:r>
                <a:rPr lang="en-US" sz="2000" dirty="0"/>
                <a:t> that carry air to your lungs. The air first travels down one large tube (the </a:t>
              </a:r>
              <a:r>
                <a:rPr lang="en-US" sz="2000" b="1" dirty="0"/>
                <a:t>trachea</a:t>
              </a:r>
              <a:r>
                <a:rPr lang="en-US" sz="2000" dirty="0"/>
                <a:t>) that splits into two smaller tubes called </a:t>
              </a:r>
              <a:r>
                <a:rPr lang="en-US" sz="2000" b="1" dirty="0"/>
                <a:t>bronchi</a:t>
              </a:r>
              <a:r>
                <a:rPr lang="en-US" sz="2000" dirty="0"/>
                <a:t>, one going to each lung. </a:t>
              </a:r>
            </a:p>
            <a:p>
              <a:pPr>
                <a:spcAft>
                  <a:spcPts val="1200"/>
                </a:spcAft>
              </a:pPr>
              <a:r>
                <a:rPr lang="en-US" sz="2000" dirty="0"/>
                <a:t>Inside the lungs, each bronchus branches into many tiny tubes that spread out so </a:t>
              </a:r>
              <a:r>
                <a:rPr lang="en-US" sz="2000" b="1" dirty="0"/>
                <a:t>oxygen can reach your blood</a:t>
              </a:r>
              <a:r>
                <a:rPr lang="en-US" sz="2000" dirty="0"/>
                <a:t> and help your body work properly.</a:t>
              </a:r>
              <a:endParaRPr lang="en-DE" sz="2000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5D11AB58-B8F3-C6EC-DB20-393EBD19C7D2}"/>
              </a:ext>
            </a:extLst>
          </p:cNvPr>
          <p:cNvSpPr txBox="1"/>
          <p:nvPr/>
        </p:nvSpPr>
        <p:spPr>
          <a:xfrm>
            <a:off x="10963656" y="2594529"/>
            <a:ext cx="950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trachea</a:t>
            </a:r>
            <a:endParaRPr lang="en-DE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079FE2D-3833-918D-3CFB-FEEF0F595E73}"/>
              </a:ext>
            </a:extLst>
          </p:cNvPr>
          <p:cNvCxnSpPr/>
          <p:nvPr/>
        </p:nvCxnSpPr>
        <p:spPr>
          <a:xfrm flipH="1">
            <a:off x="9937465" y="2843784"/>
            <a:ext cx="1026191" cy="4775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5218431-B40B-53AD-D6BC-FC227B6A5768}"/>
              </a:ext>
            </a:extLst>
          </p:cNvPr>
          <p:cNvSpPr txBox="1"/>
          <p:nvPr/>
        </p:nvSpPr>
        <p:spPr>
          <a:xfrm>
            <a:off x="9241536" y="5563281"/>
            <a:ext cx="950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bronchi</a:t>
            </a:r>
            <a:endParaRPr lang="en-DE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F6D5D59-6B42-0F30-494C-29C24C5B10C9}"/>
              </a:ext>
            </a:extLst>
          </p:cNvPr>
          <p:cNvCxnSpPr>
            <a:cxnSpLocks/>
          </p:cNvCxnSpPr>
          <p:nvPr/>
        </p:nvCxnSpPr>
        <p:spPr>
          <a:xfrm flipV="1">
            <a:off x="9754631" y="4123944"/>
            <a:ext cx="182834" cy="13852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8932F7D-7298-8D56-20E4-6C84A8BB720C}"/>
              </a:ext>
            </a:extLst>
          </p:cNvPr>
          <p:cNvCxnSpPr>
            <a:cxnSpLocks/>
          </p:cNvCxnSpPr>
          <p:nvPr/>
        </p:nvCxnSpPr>
        <p:spPr>
          <a:xfrm flipV="1">
            <a:off x="9754631" y="4352544"/>
            <a:ext cx="514081" cy="11461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FF868E1-7805-A320-88E6-ED9BC611E803}"/>
              </a:ext>
            </a:extLst>
          </p:cNvPr>
          <p:cNvGrpSpPr/>
          <p:nvPr/>
        </p:nvGrpSpPr>
        <p:grpSpPr>
          <a:xfrm>
            <a:off x="7214616" y="4734705"/>
            <a:ext cx="1626276" cy="1626276"/>
            <a:chOff x="7214616" y="4734705"/>
            <a:chExt cx="1626276" cy="1626276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E2CC161-A0C0-D366-3486-B91131021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4282" t="29996" r="18270" b="1"/>
            <a:stretch>
              <a:fillRect/>
            </a:stretch>
          </p:blipFill>
          <p:spPr>
            <a:xfrm flipH="1">
              <a:off x="7745230" y="4906365"/>
              <a:ext cx="920910" cy="937964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7" name="Graphic 26" descr="Magnifying glass outline">
              <a:extLst>
                <a:ext uri="{FF2B5EF4-FFF2-40B4-BE49-F238E27FC236}">
                  <a16:creationId xmlns:a16="http://schemas.microsoft.com/office/drawing/2014/main" id="{B2636319-E40F-7955-4C19-98374C669A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5400000">
              <a:off x="7214616" y="4734705"/>
              <a:ext cx="1626276" cy="1626276"/>
            </a:xfrm>
            <a:prstGeom prst="rect">
              <a:avLst/>
            </a:prstGeom>
          </p:spPr>
        </p:pic>
      </p:grp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C09A5EB-25E2-86C9-0D4B-DCEB95C90054}"/>
              </a:ext>
            </a:extLst>
          </p:cNvPr>
          <p:cNvCxnSpPr>
            <a:cxnSpLocks/>
          </p:cNvCxnSpPr>
          <p:nvPr/>
        </p:nvCxnSpPr>
        <p:spPr>
          <a:xfrm flipV="1">
            <a:off x="8483860" y="4791456"/>
            <a:ext cx="440684" cy="2723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BBCFC933-B080-F346-E3B0-DE03982C582D}"/>
              </a:ext>
            </a:extLst>
          </p:cNvPr>
          <p:cNvSpPr txBox="1"/>
          <p:nvPr/>
        </p:nvSpPr>
        <p:spPr>
          <a:xfrm>
            <a:off x="6372522" y="5354747"/>
            <a:ext cx="1372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bronchioles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85173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FBF659C-AD78-3815-3EDD-17FE4ED869FB}"/>
              </a:ext>
            </a:extLst>
          </p:cNvPr>
          <p:cNvSpPr/>
          <p:nvPr/>
        </p:nvSpPr>
        <p:spPr>
          <a:xfrm>
            <a:off x="6378396" y="2204864"/>
            <a:ext cx="4803534" cy="2273058"/>
          </a:xfrm>
          <a:prstGeom prst="roundRect">
            <a:avLst>
              <a:gd name="adj" fmla="val 12714"/>
            </a:avLst>
          </a:prstGeom>
          <a:solidFill>
            <a:schemeClr val="bg1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244723-84BB-0294-9441-C430600E01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EA7796-FDF1-5ACC-B87D-23402070B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a deep breath!</a:t>
            </a:r>
            <a:endParaRPr lang="en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F62B76-50D0-8B4E-2026-59FFDA91650D}"/>
              </a:ext>
            </a:extLst>
          </p:cNvPr>
          <p:cNvSpPr txBox="1"/>
          <p:nvPr/>
        </p:nvSpPr>
        <p:spPr>
          <a:xfrm>
            <a:off x="6590025" y="2420888"/>
            <a:ext cx="4380275" cy="1862048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000" b="1" dirty="0"/>
              <a:t>Try This! </a:t>
            </a:r>
          </a:p>
          <a:p>
            <a:pPr algn="ctr">
              <a:spcAft>
                <a:spcPts val="600"/>
              </a:spcAft>
            </a:pPr>
            <a:r>
              <a:rPr lang="en-US" sz="2000" dirty="0"/>
              <a:t>Put one </a:t>
            </a:r>
            <a:r>
              <a:rPr lang="en-US" sz="2000" b="1" dirty="0"/>
              <a:t>hand on your chest </a:t>
            </a:r>
            <a:r>
              <a:rPr lang="en-US" sz="2000" dirty="0"/>
              <a:t>and one on your belly. </a:t>
            </a:r>
            <a:r>
              <a:rPr lang="en-US" sz="2000" b="1" dirty="0"/>
              <a:t>Take a deep breath in</a:t>
            </a:r>
            <a:r>
              <a:rPr lang="en-US" sz="2000" dirty="0"/>
              <a:t>. </a:t>
            </a:r>
          </a:p>
          <a:p>
            <a:pPr algn="ctr">
              <a:spcAft>
                <a:spcPts val="600"/>
              </a:spcAft>
            </a:pPr>
            <a:r>
              <a:rPr lang="en-US" sz="2000" dirty="0"/>
              <a:t>Can you </a:t>
            </a:r>
            <a:r>
              <a:rPr lang="en-US" sz="2000" b="1" dirty="0"/>
              <a:t>feel chest and belly move</a:t>
            </a:r>
            <a:r>
              <a:rPr lang="en-US" sz="2000" dirty="0"/>
              <a:t>? </a:t>
            </a:r>
          </a:p>
          <a:p>
            <a:pPr algn="ctr">
              <a:spcAft>
                <a:spcPts val="600"/>
              </a:spcAft>
            </a:pPr>
            <a:r>
              <a:rPr lang="en-US" sz="2000" dirty="0"/>
              <a:t>That’s your </a:t>
            </a:r>
            <a:r>
              <a:rPr lang="en-US" sz="2000" b="1" dirty="0"/>
              <a:t>lungs filling with air</a:t>
            </a:r>
            <a:r>
              <a:rPr lang="en-US" sz="2000" dirty="0"/>
              <a:t>!</a:t>
            </a:r>
            <a:endParaRPr lang="en-DE" sz="2000"/>
          </a:p>
        </p:txBody>
      </p:sp>
      <p:pic>
        <p:nvPicPr>
          <p:cNvPr id="8" name="Picture 7" descr="A hand holding a cube&#10;&#10;AI-generated content may be incorrect.">
            <a:extLst>
              <a:ext uri="{FF2B5EF4-FFF2-40B4-BE49-F238E27FC236}">
                <a16:creationId xmlns:a16="http://schemas.microsoft.com/office/drawing/2014/main" id="{6BB6A6A7-E7D5-1835-C2ED-B09BFD46B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340" y="1783538"/>
            <a:ext cx="896113" cy="874824"/>
          </a:xfrm>
          <a:prstGeom prst="rect">
            <a:avLst/>
          </a:prstGeom>
        </p:spPr>
      </p:pic>
      <p:pic>
        <p:nvPicPr>
          <p:cNvPr id="10" name="Picture 9" descr="A person with her hands on her chest&#10;&#10;AI-generated content may be incorrect.">
            <a:extLst>
              <a:ext uri="{FF2B5EF4-FFF2-40B4-BE49-F238E27FC236}">
                <a16:creationId xmlns:a16="http://schemas.microsoft.com/office/drawing/2014/main" id="{027A0B04-9578-9746-F75B-37E89C095C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9" r="19789"/>
          <a:stretch>
            <a:fillRect/>
          </a:stretch>
        </p:blipFill>
        <p:spPr>
          <a:xfrm>
            <a:off x="1010070" y="1113300"/>
            <a:ext cx="4473870" cy="4631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18532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diagram of bronchiolitis and bronchiolitis&#10;&#10;AI-generated content may be incorrect.">
            <a:extLst>
              <a:ext uri="{FF2B5EF4-FFF2-40B4-BE49-F238E27FC236}">
                <a16:creationId xmlns:a16="http://schemas.microsoft.com/office/drawing/2014/main" id="{E75804A9-6CE1-4CC5-48D2-ADE38B48A0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69" r="58542" b="17287"/>
          <a:stretch>
            <a:fillRect/>
          </a:stretch>
        </p:blipFill>
        <p:spPr>
          <a:xfrm>
            <a:off x="5303912" y="575513"/>
            <a:ext cx="3240360" cy="307834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5A4A57-0EAD-5E74-4326-E9FA0F3AAD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129024-E6B6-6346-D7AC-0D0828469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you are sick …</a:t>
            </a:r>
            <a:endParaRPr lang="en-DE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6812761-F09C-1C99-88C8-8F1D2098D8D2}"/>
              </a:ext>
            </a:extLst>
          </p:cNvPr>
          <p:cNvGrpSpPr/>
          <p:nvPr/>
        </p:nvGrpSpPr>
        <p:grpSpPr>
          <a:xfrm>
            <a:off x="839416" y="1196752"/>
            <a:ext cx="3960440" cy="3240360"/>
            <a:chOff x="247440" y="810940"/>
            <a:chExt cx="3960440" cy="324036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FA062F4-BC08-D5BC-84EF-ED03954617C9}"/>
                </a:ext>
              </a:extLst>
            </p:cNvPr>
            <p:cNvGrpSpPr/>
            <p:nvPr/>
          </p:nvGrpSpPr>
          <p:grpSpPr>
            <a:xfrm>
              <a:off x="247440" y="810940"/>
              <a:ext cx="3960440" cy="3240360"/>
              <a:chOff x="2100938" y="526491"/>
              <a:chExt cx="3960440" cy="3240360"/>
            </a:xfrm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DE1F776C-D141-1922-A700-AB6721733BA9}"/>
                  </a:ext>
                </a:extLst>
              </p:cNvPr>
              <p:cNvSpPr/>
              <p:nvPr/>
            </p:nvSpPr>
            <p:spPr>
              <a:xfrm>
                <a:off x="2500701" y="984727"/>
                <a:ext cx="3560677" cy="2782124"/>
              </a:xfrm>
              <a:prstGeom prst="roundRect">
                <a:avLst>
                  <a:gd name="adj" fmla="val 12714"/>
                </a:avLst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pic>
            <p:nvPicPr>
              <p:cNvPr id="9" name="Picture 8" descr="A black and white logo&#10;&#10;AI-generated content may be incorrect.">
                <a:extLst>
                  <a:ext uri="{FF2B5EF4-FFF2-40B4-BE49-F238E27FC236}">
                    <a16:creationId xmlns:a16="http://schemas.microsoft.com/office/drawing/2014/main" id="{39DEC591-5C97-0B03-FC73-29238903A6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938" y="526491"/>
                <a:ext cx="799528" cy="804708"/>
              </a:xfrm>
              <a:prstGeom prst="rect">
                <a:avLst/>
              </a:prstGeom>
            </p:spPr>
          </p:pic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FBDE673-FC95-845F-0AC2-F23E372EC6F7}"/>
                </a:ext>
              </a:extLst>
            </p:cNvPr>
            <p:cNvSpPr txBox="1"/>
            <p:nvPr/>
          </p:nvSpPr>
          <p:spPr>
            <a:xfrm>
              <a:off x="889992" y="1494736"/>
              <a:ext cx="3173872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400" dirty="0"/>
                <a:t>When you are sick and have </a:t>
              </a:r>
              <a:r>
                <a:rPr lang="en-US" sz="2400" b="1" dirty="0"/>
                <a:t>problems breathing</a:t>
              </a:r>
              <a:r>
                <a:rPr lang="en-US" sz="2400" dirty="0"/>
                <a:t>, your </a:t>
              </a:r>
              <a:r>
                <a:rPr lang="en-US" sz="2400" b="1" dirty="0"/>
                <a:t>airways are narrowed</a:t>
              </a:r>
              <a:r>
                <a:rPr lang="en-US" sz="2400" dirty="0"/>
                <a:t>, because they are swollen or filled with mucus.</a:t>
              </a:r>
              <a:endParaRPr lang="en-DE" sz="2400" dirty="0"/>
            </a:p>
          </p:txBody>
        </p:sp>
      </p:grpSp>
      <p:pic>
        <p:nvPicPr>
          <p:cNvPr id="12" name="Picture 11" descr="A diagram of bronchiolitis and bronchiolitis&#10;&#10;AI-generated content may be incorrect.">
            <a:extLst>
              <a:ext uri="{FF2B5EF4-FFF2-40B4-BE49-F238E27FC236}">
                <a16:creationId xmlns:a16="http://schemas.microsoft.com/office/drawing/2014/main" id="{CAE96C77-8C9B-260E-93AE-EB96E871C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56" t="17069" r="6038" b="17287"/>
          <a:stretch>
            <a:fillRect/>
          </a:stretch>
        </p:blipFill>
        <p:spPr>
          <a:xfrm>
            <a:off x="8241084" y="2750042"/>
            <a:ext cx="3975596" cy="337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861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xploring inhaled air-particle-vapor mixtures in the Human Respiratory System with Ansys Fluent simulations">
            <a:extLst>
              <a:ext uri="{FF2B5EF4-FFF2-40B4-BE49-F238E27FC236}">
                <a16:creationId xmlns:a16="http://schemas.microsoft.com/office/drawing/2014/main" id="{01FB2ACB-1FA1-3721-C074-3F6DBBDBA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000" y="835618"/>
            <a:ext cx="5335241" cy="542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171471-962D-B55D-6B70-2295701E8F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9F2632-2BF5-790C-363D-867AA8935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the inhaler does</a:t>
            </a:r>
            <a:endParaRPr lang="en-DE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A7CD4487-ACD1-621D-8294-29B393985148}"/>
              </a:ext>
            </a:extLst>
          </p:cNvPr>
          <p:cNvSpPr txBox="1">
            <a:spLocks/>
          </p:cNvSpPr>
          <p:nvPr/>
        </p:nvSpPr>
        <p:spPr>
          <a:xfrm>
            <a:off x="1166734" y="1415818"/>
            <a:ext cx="10972799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055" name="Picture 1054">
            <a:extLst>
              <a:ext uri="{FF2B5EF4-FFF2-40B4-BE49-F238E27FC236}">
                <a16:creationId xmlns:a16="http://schemas.microsoft.com/office/drawing/2014/main" id="{73B8401D-6092-D8B5-A83D-FD921CC814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4661" y="1350929"/>
            <a:ext cx="2667942" cy="1450881"/>
          </a:xfrm>
          <a:prstGeom prst="rect">
            <a:avLst/>
          </a:prstGeom>
        </p:spPr>
      </p:pic>
      <p:grpSp>
        <p:nvGrpSpPr>
          <p:cNvPr id="1056" name="Group 1055">
            <a:extLst>
              <a:ext uri="{FF2B5EF4-FFF2-40B4-BE49-F238E27FC236}">
                <a16:creationId xmlns:a16="http://schemas.microsoft.com/office/drawing/2014/main" id="{B9D783F9-F77B-364B-69D0-4C82EFBAB7B1}"/>
              </a:ext>
            </a:extLst>
          </p:cNvPr>
          <p:cNvGrpSpPr/>
          <p:nvPr/>
        </p:nvGrpSpPr>
        <p:grpSpPr>
          <a:xfrm>
            <a:off x="865140" y="807784"/>
            <a:ext cx="3569333" cy="4033722"/>
            <a:chOff x="3219677" y="513507"/>
            <a:chExt cx="3569333" cy="4033722"/>
          </a:xfrm>
        </p:grpSpPr>
        <p:sp>
          <p:nvSpPr>
            <p:cNvPr id="1057" name="Rectangle: Rounded Corners 1056">
              <a:extLst>
                <a:ext uri="{FF2B5EF4-FFF2-40B4-BE49-F238E27FC236}">
                  <a16:creationId xmlns:a16="http://schemas.microsoft.com/office/drawing/2014/main" id="{764315AD-C474-EC79-DDFE-BBB5D95354E5}"/>
                </a:ext>
              </a:extLst>
            </p:cNvPr>
            <p:cNvSpPr/>
            <p:nvPr/>
          </p:nvSpPr>
          <p:spPr>
            <a:xfrm>
              <a:off x="3219677" y="984726"/>
              <a:ext cx="3292672" cy="356250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058" name="TextBox 1057">
              <a:extLst>
                <a:ext uri="{FF2B5EF4-FFF2-40B4-BE49-F238E27FC236}">
                  <a16:creationId xmlns:a16="http://schemas.microsoft.com/office/drawing/2014/main" id="{8BF59341-A415-F883-1E01-9F2DE9E79275}"/>
                </a:ext>
              </a:extLst>
            </p:cNvPr>
            <p:cNvSpPr txBox="1"/>
            <p:nvPr/>
          </p:nvSpPr>
          <p:spPr>
            <a:xfrm>
              <a:off x="3335943" y="1190034"/>
              <a:ext cx="3040997" cy="32008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400" dirty="0"/>
                <a:t>The inhaler sends </a:t>
              </a:r>
              <a:r>
                <a:rPr lang="en-US" sz="2400" b="1" dirty="0"/>
                <a:t>medicine straight through those tubes into your lungs</a:t>
              </a:r>
              <a:r>
                <a:rPr lang="en-US" sz="2400" dirty="0"/>
                <a:t>. </a:t>
              </a:r>
            </a:p>
            <a:p>
              <a:pPr algn="ctr">
                <a:spcAft>
                  <a:spcPts val="1200"/>
                </a:spcAft>
              </a:pPr>
              <a:r>
                <a:rPr lang="en-US" sz="2400" dirty="0"/>
                <a:t>The medicine helps </a:t>
              </a:r>
              <a:br>
                <a:rPr lang="en-US" sz="2400" dirty="0"/>
              </a:br>
              <a:r>
                <a:rPr lang="en-US" sz="2400" b="1" dirty="0"/>
                <a:t>open up the airways, </a:t>
              </a:r>
              <a:br>
                <a:rPr lang="en-US" sz="2400" dirty="0"/>
              </a:br>
              <a:r>
                <a:rPr lang="en-US" sz="2400" dirty="0"/>
                <a:t>so that air can move in and out more easily.</a:t>
              </a:r>
              <a:endParaRPr lang="en-US" sz="2400" b="1" dirty="0"/>
            </a:p>
          </p:txBody>
        </p:sp>
        <p:pic>
          <p:nvPicPr>
            <p:cNvPr id="1059" name="Picture 1058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8E7A2EEB-55A4-E582-D5C2-B282FA3E6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9482" y="513507"/>
              <a:ext cx="799528" cy="804708"/>
            </a:xfrm>
            <a:prstGeom prst="rect">
              <a:avLst/>
            </a:prstGeom>
          </p:spPr>
        </p:pic>
      </p:grpSp>
      <p:cxnSp>
        <p:nvCxnSpPr>
          <p:cNvPr id="1061" name="Connector: Elbow 1060">
            <a:extLst>
              <a:ext uri="{FF2B5EF4-FFF2-40B4-BE49-F238E27FC236}">
                <a16:creationId xmlns:a16="http://schemas.microsoft.com/office/drawing/2014/main" id="{CDF76FB3-3826-2676-3C31-65EA900B524B}"/>
              </a:ext>
            </a:extLst>
          </p:cNvPr>
          <p:cNvCxnSpPr>
            <a:cxnSpLocks/>
          </p:cNvCxnSpPr>
          <p:nvPr/>
        </p:nvCxnSpPr>
        <p:spPr>
          <a:xfrm>
            <a:off x="8235258" y="2586739"/>
            <a:ext cx="751709" cy="504056"/>
          </a:xfrm>
          <a:prstGeom prst="bentConnector3">
            <a:avLst>
              <a:gd name="adj1" fmla="val 100017"/>
            </a:avLst>
          </a:prstGeom>
          <a:ln w="57150">
            <a:headEnd w="lg" len="lg"/>
            <a:tailEnd type="triangle" w="lg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4" name="Group 1073">
            <a:extLst>
              <a:ext uri="{FF2B5EF4-FFF2-40B4-BE49-F238E27FC236}">
                <a16:creationId xmlns:a16="http://schemas.microsoft.com/office/drawing/2014/main" id="{EFF6BD6C-DD1D-85A3-DD35-B0CB6893C00D}"/>
              </a:ext>
            </a:extLst>
          </p:cNvPr>
          <p:cNvGrpSpPr/>
          <p:nvPr/>
        </p:nvGrpSpPr>
        <p:grpSpPr>
          <a:xfrm>
            <a:off x="4864361" y="736890"/>
            <a:ext cx="1152128" cy="1152128"/>
            <a:chOff x="4864361" y="736890"/>
            <a:chExt cx="1152128" cy="1152128"/>
          </a:xfrm>
        </p:grpSpPr>
        <p:sp>
          <p:nvSpPr>
            <p:cNvPr id="1073" name="Oval 1072">
              <a:extLst>
                <a:ext uri="{FF2B5EF4-FFF2-40B4-BE49-F238E27FC236}">
                  <a16:creationId xmlns:a16="http://schemas.microsoft.com/office/drawing/2014/main" id="{1610E533-6686-6DCA-45C7-87AA527175AE}"/>
                </a:ext>
              </a:extLst>
            </p:cNvPr>
            <p:cNvSpPr/>
            <p:nvPr/>
          </p:nvSpPr>
          <p:spPr>
            <a:xfrm>
              <a:off x="4864361" y="736890"/>
              <a:ext cx="1152128" cy="11521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pic>
          <p:nvPicPr>
            <p:cNvPr id="1072" name="Picture 1071">
              <a:extLst>
                <a:ext uri="{FF2B5EF4-FFF2-40B4-BE49-F238E27FC236}">
                  <a16:creationId xmlns:a16="http://schemas.microsoft.com/office/drawing/2014/main" id="{40E49B02-A98E-0E38-925F-9382003333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44745" y="880100"/>
              <a:ext cx="841321" cy="865707"/>
            </a:xfrm>
            <a:prstGeom prst="rect">
              <a:avLst/>
            </a:prstGeom>
          </p:spPr>
        </p:pic>
      </p:grpSp>
      <p:cxnSp>
        <p:nvCxnSpPr>
          <p:cNvPr id="1076" name="Straight Arrow Connector 1075">
            <a:extLst>
              <a:ext uri="{FF2B5EF4-FFF2-40B4-BE49-F238E27FC236}">
                <a16:creationId xmlns:a16="http://schemas.microsoft.com/office/drawing/2014/main" id="{4ADCF063-1F05-BDE4-6D58-B8BDE4D00E29}"/>
              </a:ext>
            </a:extLst>
          </p:cNvPr>
          <p:cNvCxnSpPr/>
          <p:nvPr/>
        </p:nvCxnSpPr>
        <p:spPr>
          <a:xfrm>
            <a:off x="5663952" y="1745807"/>
            <a:ext cx="432048" cy="909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8FAC336-4908-84C0-55B7-5D0BD5633921}"/>
              </a:ext>
            </a:extLst>
          </p:cNvPr>
          <p:cNvGrpSpPr/>
          <p:nvPr/>
        </p:nvGrpSpPr>
        <p:grpSpPr>
          <a:xfrm>
            <a:off x="3807425" y="4036065"/>
            <a:ext cx="3006633" cy="1507615"/>
            <a:chOff x="3807425" y="4036065"/>
            <a:chExt cx="3006633" cy="1507615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46DFE86-081E-C7D9-84B7-25C077A1B0A4}"/>
                </a:ext>
              </a:extLst>
            </p:cNvPr>
            <p:cNvGrpSpPr/>
            <p:nvPr/>
          </p:nvGrpSpPr>
          <p:grpSpPr>
            <a:xfrm>
              <a:off x="3807425" y="4036065"/>
              <a:ext cx="3006633" cy="1507615"/>
              <a:chOff x="3454727" y="2573848"/>
              <a:chExt cx="4318374" cy="2165362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C9E1440D-7FA6-B518-FBEB-2F701DC8D3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31706" t="21777" r="6640" b="1601"/>
              <a:stretch>
                <a:fillRect/>
              </a:stretch>
            </p:blipFill>
            <p:spPr>
              <a:xfrm>
                <a:off x="3454727" y="2573848"/>
                <a:ext cx="2088793" cy="2165362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92D9E168-E805-BA78-9B29-864839BB45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24282" t="29996" r="18270" b="1"/>
              <a:stretch>
                <a:fillRect/>
              </a:stretch>
            </p:blipFill>
            <p:spPr>
              <a:xfrm>
                <a:off x="5682193" y="2573848"/>
                <a:ext cx="2090908" cy="212963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</p:pic>
        </p:grp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5692FB20-AEAF-139E-915E-B3515190156A}"/>
                </a:ext>
              </a:extLst>
            </p:cNvPr>
            <p:cNvCxnSpPr/>
            <p:nvPr/>
          </p:nvCxnSpPr>
          <p:spPr>
            <a:xfrm flipV="1">
              <a:off x="4233672" y="4562856"/>
              <a:ext cx="1517904" cy="12233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39965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30EA39-D806-0828-4866-BC6C2C9F0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071079-A379-2775-E883-0A10A2105D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842" y="950890"/>
            <a:ext cx="1548384" cy="17404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037A21D-02CD-82DE-2895-AB4FBD2B6B9D}"/>
              </a:ext>
            </a:extLst>
          </p:cNvPr>
          <p:cNvSpPr txBox="1"/>
          <p:nvPr/>
        </p:nvSpPr>
        <p:spPr>
          <a:xfrm>
            <a:off x="3047082" y="1821094"/>
            <a:ext cx="6097836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4800" dirty="0"/>
              <a:t>Why </a:t>
            </a:r>
            <a:r>
              <a:rPr lang="en-US" sz="4800" b="1" dirty="0"/>
              <a:t>inhale</a:t>
            </a:r>
            <a:r>
              <a:rPr lang="en-US" sz="4800" dirty="0"/>
              <a:t> and not </a:t>
            </a:r>
            <a:r>
              <a:rPr lang="en-US" sz="4800" b="1" dirty="0"/>
              <a:t>take a pill</a:t>
            </a:r>
            <a:r>
              <a:rPr lang="en-US" sz="4800" dirty="0"/>
              <a:t>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dirty="0"/>
              <a:t>What do you think?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54283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Ansys - Slide Master">
  <a:themeElements>
    <a:clrScheme name="Ansys Color Theme - 2020">
      <a:dk1>
        <a:srgbClr val="000000"/>
      </a:dk1>
      <a:lt1>
        <a:srgbClr val="FFFFFF"/>
      </a:lt1>
      <a:dk2>
        <a:srgbClr val="898A8D"/>
      </a:dk2>
      <a:lt2>
        <a:srgbClr val="FFFFFF"/>
      </a:lt2>
      <a:accent1>
        <a:srgbClr val="FFB71B"/>
      </a:accent1>
      <a:accent2>
        <a:srgbClr val="D9D8D6"/>
      </a:accent2>
      <a:accent3>
        <a:srgbClr val="898A8D"/>
      </a:accent3>
      <a:accent4>
        <a:srgbClr val="444446"/>
      </a:accent4>
      <a:accent5>
        <a:srgbClr val="D29100"/>
      </a:accent5>
      <a:accent6>
        <a:srgbClr val="F9DD42"/>
      </a:accent6>
      <a:hlink>
        <a:srgbClr val="FFB71B"/>
      </a:hlink>
      <a:folHlink>
        <a:srgbClr val="898A8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EFEB46E7-EC1B-4276-83AA-9B39A712785A}" vid="{A35DE7AF-AFD3-4961-A5A7-D18BBA3019A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93453-228c-4c8e-9dc9-eac8a2519d5b" xsi:nil="true"/>
    <lcf76f155ced4ddcb4097134ff3c332f xmlns="aab3b8f5-059f-41b1-a657-0e14f2240fc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C2EA8F301F6DD4EAF6CA49BB60B4AC2" ma:contentTypeVersion="13" ma:contentTypeDescription="Ein neues Dokument erstellen." ma:contentTypeScope="" ma:versionID="b80e4ddf4ced33d0622867e24d86f273">
  <xsd:schema xmlns:xsd="http://www.w3.org/2001/XMLSchema" xmlns:xs="http://www.w3.org/2001/XMLSchema" xmlns:p="http://schemas.microsoft.com/office/2006/metadata/properties" xmlns:ns2="aab3b8f5-059f-41b1-a657-0e14f2240fc4" xmlns:ns3="f0f93453-228c-4c8e-9dc9-eac8a2519d5b" targetNamespace="http://schemas.microsoft.com/office/2006/metadata/properties" ma:root="true" ma:fieldsID="fd24ee0a1d4e0df6f64ec2b6abc3b526" ns2:_="" ns3:_="">
    <xsd:import namespace="aab3b8f5-059f-41b1-a657-0e14f2240fc4"/>
    <xsd:import namespace="f0f93453-228c-4c8e-9dc9-eac8a2519d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b3b8f5-059f-41b1-a657-0e14f2240f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5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Bildmarkierungen" ma:readOnly="false" ma:fieldId="{5cf76f15-5ced-4ddc-b409-7134ff3c332f}" ma:taxonomyMulti="true" ma:sspId="a8c50269-1cd4-4ba9-9246-56d290a07fb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93453-228c-4c8e-9dc9-eac8a2519d5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21f01ea2-a2fc-4501-8b73-207bd7137293}" ma:internalName="TaxCatchAll" ma:showField="CatchAllData" ma:web="f0f93453-228c-4c8e-9dc9-eac8a2519d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54582C-3F01-4F8D-9460-F0A670A527E2}">
  <ds:schemaRefs>
    <ds:schemaRef ds:uri="http://purl.org/dc/elements/1.1/"/>
    <ds:schemaRef ds:uri="d15887ca-1672-467e-a638-d6cb670d2f04"/>
    <ds:schemaRef ds:uri="http://schemas.microsoft.com/office/infopath/2007/PartnerControls"/>
    <ds:schemaRef ds:uri="http://purl.org/dc/terms/"/>
    <ds:schemaRef ds:uri="http://purl.org/dc/dcmitype/"/>
    <ds:schemaRef ds:uri="f0f93453-228c-4c8e-9dc9-eac8a2519d5b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aab3b8f5-059f-41b1-a657-0e14f2240fc4"/>
  </ds:schemaRefs>
</ds:datastoreItem>
</file>

<file path=customXml/itemProps2.xml><?xml version="1.0" encoding="utf-8"?>
<ds:datastoreItem xmlns:ds="http://schemas.openxmlformats.org/officeDocument/2006/customXml" ds:itemID="{7F5FE876-BBFA-4E5E-8653-4E4CAC43203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75747E7-7FC8-410F-8B5A-65D17C8116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b3b8f5-059f-41b1-a657-0e14f2240fc4"/>
    <ds:schemaRef ds:uri="f0f93453-228c-4c8e-9dc9-eac8a2519d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34c6ce67-15b8-4eff-80e9-52da8be89706}" enabled="0" method="" siteId="{34c6ce67-15b8-4eff-80e9-52da8be89706}" removed="1"/>
  <clbl:label id="{c33c9f88-1eb7-4099-9700-16013fd9e8aa}" enabled="0" method="" siteId="{c33c9f88-1eb7-4099-9700-16013fd9e8aa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2025-AER-Ansys Endorsed-PPT-Template-External</Template>
  <TotalTime>367</TotalTime>
  <Words>1997</Words>
  <Application>Microsoft Office PowerPoint</Application>
  <PresentationFormat>Widescreen</PresentationFormat>
  <Paragraphs>231</Paragraphs>
  <Slides>29</Slides>
  <Notes>14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Calibri</vt:lpstr>
      <vt:lpstr>Courier New</vt:lpstr>
      <vt:lpstr>Arial</vt:lpstr>
      <vt:lpstr>Wingdings</vt:lpstr>
      <vt:lpstr>Ansys - Slide Master</vt:lpstr>
      <vt:lpstr>PowerPoint Presentation</vt:lpstr>
      <vt:lpstr>Learning Objectives</vt:lpstr>
      <vt:lpstr>PowerPoint Presentation</vt:lpstr>
      <vt:lpstr>What is an inhaler?</vt:lpstr>
      <vt:lpstr>The “respiratory system” in your body</vt:lpstr>
      <vt:lpstr>Take a deep breath!</vt:lpstr>
      <vt:lpstr>When you are sick …</vt:lpstr>
      <vt:lpstr>What the inhaler does</vt:lpstr>
      <vt:lpstr>PowerPoint Presentation</vt:lpstr>
      <vt:lpstr>Why inhale and not take a pill?</vt:lpstr>
      <vt:lpstr>Different kinds of inhalers</vt:lpstr>
      <vt:lpstr>Everyone breathes differently</vt:lpstr>
      <vt:lpstr>Timing is key</vt:lpstr>
      <vt:lpstr>Getting the medicine where it is needed</vt:lpstr>
      <vt:lpstr>When more time is needed </vt:lpstr>
      <vt:lpstr>PowerPoint Presentation</vt:lpstr>
      <vt:lpstr>Let’s think this through.</vt:lpstr>
      <vt:lpstr>It is not a straight path from the mouth to the lungs.</vt:lpstr>
      <vt:lpstr>Designing an inhaler can be puzzling. </vt:lpstr>
      <vt:lpstr>Asking a computer for help</vt:lpstr>
      <vt:lpstr>PowerPoint Presentation</vt:lpstr>
      <vt:lpstr>How to do a simulation</vt:lpstr>
      <vt:lpstr>Simulation Example Video 1 - Temperature</vt:lpstr>
      <vt:lpstr>Simulation Example Video 2 – Particle size</vt:lpstr>
      <vt:lpstr>The breadth of information.</vt:lpstr>
      <vt:lpstr>Simulation helps handle the complexity</vt:lpstr>
      <vt:lpstr>Summary</vt:lpstr>
      <vt:lpstr>Ansys Education Resources Feedback Survey</vt:lpstr>
      <vt:lpstr>PowerPoint Presentation</vt:lpstr>
    </vt:vector>
  </TitlesOfParts>
  <Company>Ansys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Elisabeth Huelse</dc:creator>
  <cp:lastModifiedBy>Kaitlin Tyler</cp:lastModifiedBy>
  <cp:revision>4</cp:revision>
  <dcterms:created xsi:type="dcterms:W3CDTF">2025-10-06T10:21:33Z</dcterms:created>
  <dcterms:modified xsi:type="dcterms:W3CDTF">2026-01-26T16:43:12Z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0x010100AC2EA8F301F6DD4EAF6CA49BB60B4AC2</vt:lpwstr>
  </property>
  <property fmtid="{D5CDD505-2E9C-101B-9397-08002B2CF9AE}" pid="3" name="MediaServiceImageTags">
    <vt:lpwstr/>
  </property>
</Properties>
</file>