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60" r:id="rId4"/>
  </p:sldMasterIdLst>
  <p:notesMasterIdLst>
    <p:notesMasterId r:id="rId48"/>
  </p:notesMasterIdLst>
  <p:sldIdLst>
    <p:sldId id="256" r:id="rId5"/>
    <p:sldId id="308" r:id="rId6"/>
    <p:sldId id="382" r:id="rId7"/>
    <p:sldId id="385" r:id="rId8"/>
    <p:sldId id="368" r:id="rId9"/>
    <p:sldId id="347" r:id="rId10"/>
    <p:sldId id="394" r:id="rId11"/>
    <p:sldId id="383" r:id="rId12"/>
    <p:sldId id="315" r:id="rId13"/>
    <p:sldId id="313" r:id="rId14"/>
    <p:sldId id="312" r:id="rId15"/>
    <p:sldId id="318" r:id="rId16"/>
    <p:sldId id="314" r:id="rId17"/>
    <p:sldId id="351" r:id="rId18"/>
    <p:sldId id="349" r:id="rId19"/>
    <p:sldId id="350" r:id="rId20"/>
    <p:sldId id="327" r:id="rId21"/>
    <p:sldId id="321" r:id="rId22"/>
    <p:sldId id="330" r:id="rId23"/>
    <p:sldId id="332" r:id="rId24"/>
    <p:sldId id="342" r:id="rId25"/>
    <p:sldId id="340" r:id="rId26"/>
    <p:sldId id="341" r:id="rId27"/>
    <p:sldId id="333" r:id="rId28"/>
    <p:sldId id="361" r:id="rId29"/>
    <p:sldId id="316" r:id="rId30"/>
    <p:sldId id="346" r:id="rId31"/>
    <p:sldId id="393" r:id="rId32"/>
    <p:sldId id="389" r:id="rId33"/>
    <p:sldId id="386" r:id="rId34"/>
    <p:sldId id="387" r:id="rId35"/>
    <p:sldId id="390" r:id="rId36"/>
    <p:sldId id="323" r:id="rId37"/>
    <p:sldId id="372" r:id="rId38"/>
    <p:sldId id="371" r:id="rId39"/>
    <p:sldId id="374" r:id="rId40"/>
    <p:sldId id="391" r:id="rId41"/>
    <p:sldId id="335" r:id="rId42"/>
    <p:sldId id="334" r:id="rId43"/>
    <p:sldId id="336" r:id="rId44"/>
    <p:sldId id="395" r:id="rId45"/>
    <p:sldId id="310" r:id="rId46"/>
    <p:sldId id="25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F138E39-03BE-4C11-A982-FDA5A3329494}">
          <p14:sldIdLst>
            <p14:sldId id="256"/>
            <p14:sldId id="308"/>
          </p14:sldIdLst>
        </p14:section>
        <p14:section name="Hints for instructor - do not present" id="{5F7F6163-4FDB-4694-AA65-51B67BAA7041}">
          <p14:sldIdLst>
            <p14:sldId id="382"/>
            <p14:sldId id="385"/>
            <p14:sldId id="368"/>
            <p14:sldId id="347"/>
            <p14:sldId id="394"/>
          </p14:sldIdLst>
        </p14:section>
        <p14:section name="To present to students:" id="{3B3F514E-386B-4057-9A0A-20193376EFB7}">
          <p14:sldIdLst>
            <p14:sldId id="383"/>
            <p14:sldId id="315"/>
            <p14:sldId id="313"/>
            <p14:sldId id="312"/>
            <p14:sldId id="318"/>
            <p14:sldId id="314"/>
            <p14:sldId id="351"/>
            <p14:sldId id="349"/>
            <p14:sldId id="350"/>
            <p14:sldId id="327"/>
            <p14:sldId id="321"/>
            <p14:sldId id="330"/>
            <p14:sldId id="332"/>
            <p14:sldId id="342"/>
            <p14:sldId id="340"/>
            <p14:sldId id="341"/>
            <p14:sldId id="333"/>
            <p14:sldId id="361"/>
            <p14:sldId id="316"/>
            <p14:sldId id="346"/>
            <p14:sldId id="393"/>
            <p14:sldId id="389"/>
            <p14:sldId id="386"/>
            <p14:sldId id="387"/>
            <p14:sldId id="390"/>
            <p14:sldId id="323"/>
            <p14:sldId id="372"/>
            <p14:sldId id="371"/>
            <p14:sldId id="374"/>
            <p14:sldId id="391"/>
            <p14:sldId id="335"/>
            <p14:sldId id="334"/>
            <p14:sldId id="336"/>
            <p14:sldId id="395"/>
            <p14:sldId id="310"/>
            <p14:sldId id="258"/>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FDAF50D-A4B8-F629-0F45-D1FDFA372455}" name="Elisabeth Huelse" initials="EH" userId="S::ehuelse@synopsys.com::cc8c9590-e30c-44f0-9838-b52bc4882c2f" providerId="AD"/>
  <p188:author id="{6D43CA15-0FA5-15EB-D582-FE645C61D6C8}" name="Bridget Ogwezi" initials="BO" userId="S::bogwezi@synopsys.com::92b2d274-f819-4708-a3b4-1f92891300b7" providerId="AD"/>
  <p188:author id="{4749984B-56B6-545B-D82A-0F2205AEF1F0}" name="Kaitlin Tyler" initials="KT" userId="S::ktyler@synopsys.com::9fe895bd-0629-4884-9289-afe88e7d7070" providerId="AD"/>
  <p188:author id="{F054B8E7-1FC9-FDFC-2CD1-3127EFAC65EB}" name="Sahil Sura" initials="SS" userId="S::ssura@synopsys.com::f3de21fa-273f-4f70-bd34-99f39a6913bd"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B71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50" d="100"/>
          <a:sy n="150" d="100"/>
        </p:scale>
        <p:origin x="654" y="120"/>
      </p:cViewPr>
      <p:guideLst>
        <p:guide orient="horz" pos="2160"/>
        <p:guide pos="3840"/>
      </p:guideLst>
    </p:cSldViewPr>
  </p:slideViewPr>
  <p:notesTextViewPr>
    <p:cViewPr>
      <p:scale>
        <a:sx n="3" d="2"/>
        <a:sy n="3" d="2"/>
      </p:scale>
      <p:origin x="0" y="0"/>
    </p:cViewPr>
  </p:notesTextViewPr>
  <p:sorterViewPr>
    <p:cViewPr>
      <p:scale>
        <a:sx n="100" d="100"/>
        <a:sy n="100" d="100"/>
      </p:scale>
      <p:origin x="0" y="-966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itlin Tyler" userId="9fe895bd-0629-4884-9289-afe88e7d7070" providerId="ADAL" clId="{9FB349CB-5FDD-40BC-A677-1A786CA2F6E0}"/>
    <pc:docChg chg="custSel modSld">
      <pc:chgData name="Kaitlin Tyler" userId="9fe895bd-0629-4884-9289-afe88e7d7070" providerId="ADAL" clId="{9FB349CB-5FDD-40BC-A677-1A786CA2F6E0}" dt="2026-07-22T19:44:25.698" v="27" actId="20577"/>
      <pc:docMkLst>
        <pc:docMk/>
      </pc:docMkLst>
      <pc:sldChg chg="modSp mod">
        <pc:chgData name="Kaitlin Tyler" userId="9fe895bd-0629-4884-9289-afe88e7d7070" providerId="ADAL" clId="{9FB349CB-5FDD-40BC-A677-1A786CA2F6E0}" dt="2026-07-22T19:44:25.698" v="27" actId="20577"/>
        <pc:sldMkLst>
          <pc:docMk/>
          <pc:sldMk cId="3207685698" sldId="256"/>
        </pc:sldMkLst>
        <pc:spChg chg="mod">
          <ac:chgData name="Kaitlin Tyler" userId="9fe895bd-0629-4884-9289-afe88e7d7070" providerId="ADAL" clId="{9FB349CB-5FDD-40BC-A677-1A786CA2F6E0}" dt="2026-07-22T19:44:25.698" v="27" actId="20577"/>
          <ac:spMkLst>
            <pc:docMk/>
            <pc:sldMk cId="3207685698" sldId="256"/>
            <ac:spMk id="3" creationId="{8DED2F7F-2065-4CCE-9AD5-77DBF0CD5628}"/>
          </ac:spMkLst>
        </pc:spChg>
      </pc:sldChg>
      <pc:sldChg chg="delSp mod">
        <pc:chgData name="Kaitlin Tyler" userId="9fe895bd-0629-4884-9289-afe88e7d7070" providerId="ADAL" clId="{9FB349CB-5FDD-40BC-A677-1A786CA2F6E0}" dt="2026-07-06T18:36:50.723" v="0" actId="478"/>
        <pc:sldMkLst>
          <pc:docMk/>
          <pc:sldMk cId="2558420159" sldId="39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Calibri" panose="020F0502020204030204" pitchFamily="34" charset="0"/>
              </a:defRPr>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Calibri" panose="020F0502020204030204" pitchFamily="34" charset="0"/>
              </a:defRPr>
            </a:lvl1pPr>
          </a:lstStyle>
          <a:p>
            <a:fld id="{BB9E86C5-9689-42B4-BE7D-FDE5EB4274E3}" type="datetimeFigureOut">
              <a:rPr lang="en-US" smtClean="0"/>
              <a:pPr/>
              <a:t>7/22/2026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Calibri" panose="020F0502020204030204" pitchFamily="34" charset="0"/>
              </a:defRPr>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Calibri" panose="020F0502020204030204" pitchFamily="34" charset="0"/>
              </a:defRPr>
            </a:lvl1pPr>
          </a:lstStyle>
          <a:p>
            <a:fld id="{27FDDAD7-A41A-4414-8211-C5E2AC7F93EC}" type="slidenum">
              <a:rPr lang="en-US" smtClean="0"/>
              <a:pPr/>
              <a:t>‹#›</a:t>
            </a:fld>
            <a:endParaRPr lang="en-US"/>
          </a:p>
        </p:txBody>
      </p:sp>
    </p:spTree>
    <p:extLst>
      <p:ext uri="{BB962C8B-B14F-4D97-AF65-F5344CB8AC3E}">
        <p14:creationId xmlns:p14="http://schemas.microsoft.com/office/powerpoint/2010/main" val="766296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Calibri" panose="020F0502020204030204" pitchFamily="34" charset="0"/>
        <a:ea typeface="+mn-ea"/>
        <a:cs typeface="+mn-cs"/>
      </a:defRPr>
    </a:lvl1pPr>
    <a:lvl2pPr marL="457200" algn="l" defTabSz="914400" rtl="0" eaLnBrk="1" latinLnBrk="0" hangingPunct="1">
      <a:defRPr sz="1200" b="0" i="0" kern="1200">
        <a:solidFill>
          <a:schemeClr val="tx1"/>
        </a:solidFill>
        <a:latin typeface="Calibri" panose="020F0502020204030204" pitchFamily="34" charset="0"/>
        <a:ea typeface="+mn-ea"/>
        <a:cs typeface="+mn-cs"/>
      </a:defRPr>
    </a:lvl2pPr>
    <a:lvl3pPr marL="914400" algn="l" defTabSz="914400" rtl="0" eaLnBrk="1" latinLnBrk="0" hangingPunct="1">
      <a:defRPr sz="1200" b="0" i="0" kern="1200">
        <a:solidFill>
          <a:schemeClr val="tx1"/>
        </a:solidFill>
        <a:latin typeface="Calibri" panose="020F0502020204030204" pitchFamily="34" charset="0"/>
        <a:ea typeface="+mn-ea"/>
        <a:cs typeface="+mn-cs"/>
      </a:defRPr>
    </a:lvl3pPr>
    <a:lvl4pPr marL="1371600" algn="l" defTabSz="914400" rtl="0" eaLnBrk="1" latinLnBrk="0" hangingPunct="1">
      <a:defRPr sz="1200" b="0" i="0" kern="1200">
        <a:solidFill>
          <a:schemeClr val="tx1"/>
        </a:solidFill>
        <a:latin typeface="Calibri" panose="020F0502020204030204" pitchFamily="34" charset="0"/>
        <a:ea typeface="+mn-ea"/>
        <a:cs typeface="+mn-cs"/>
      </a:defRPr>
    </a:lvl4pPr>
    <a:lvl5pPr marL="1828800" algn="l" defTabSz="914400" rtl="0" eaLnBrk="1" latinLnBrk="0" hangingPunct="1">
      <a:defRPr sz="1200" b="0" i="0" kern="1200">
        <a:solidFill>
          <a:schemeClr val="tx1"/>
        </a:solidFill>
        <a:latin typeface="Calibri" panose="020F050202020403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FDDAD7-A41A-4414-8211-C5E2AC7F93EC}" type="slidenum">
              <a:rPr lang="en-US" smtClean="0"/>
              <a:pPr/>
              <a:t>1</a:t>
            </a:fld>
            <a:endParaRPr lang="en-US"/>
          </a:p>
        </p:txBody>
      </p:sp>
    </p:spTree>
    <p:extLst>
      <p:ext uri="{BB962C8B-B14F-4D97-AF65-F5344CB8AC3E}">
        <p14:creationId xmlns:p14="http://schemas.microsoft.com/office/powerpoint/2010/main" val="1474086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E"/>
          </a:p>
        </p:txBody>
      </p:sp>
      <p:sp>
        <p:nvSpPr>
          <p:cNvPr id="4" name="Slide Number Placeholder 3"/>
          <p:cNvSpPr>
            <a:spLocks noGrp="1"/>
          </p:cNvSpPr>
          <p:nvPr>
            <p:ph type="sldNum" sz="quarter" idx="5"/>
          </p:nvPr>
        </p:nvSpPr>
        <p:spPr/>
        <p:txBody>
          <a:bodyPr/>
          <a:lstStyle/>
          <a:p>
            <a:fld id="{27FDDAD7-A41A-4414-8211-C5E2AC7F93EC}" type="slidenum">
              <a:rPr lang="en-US" smtClean="0"/>
              <a:pPr/>
              <a:t>2</a:t>
            </a:fld>
            <a:endParaRPr lang="en-US"/>
          </a:p>
        </p:txBody>
      </p:sp>
    </p:spTree>
    <p:extLst>
      <p:ext uri="{BB962C8B-B14F-4D97-AF65-F5344CB8AC3E}">
        <p14:creationId xmlns:p14="http://schemas.microsoft.com/office/powerpoint/2010/main" val="213037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E"/>
          </a:p>
        </p:txBody>
      </p:sp>
      <p:sp>
        <p:nvSpPr>
          <p:cNvPr id="4" name="Slide Number Placeholder 3"/>
          <p:cNvSpPr>
            <a:spLocks noGrp="1"/>
          </p:cNvSpPr>
          <p:nvPr>
            <p:ph type="sldNum" sz="quarter" idx="5"/>
          </p:nvPr>
        </p:nvSpPr>
        <p:spPr/>
        <p:txBody>
          <a:bodyPr/>
          <a:lstStyle/>
          <a:p>
            <a:fld id="{27FDDAD7-A41A-4414-8211-C5E2AC7F93EC}" type="slidenum">
              <a:rPr lang="en-US" smtClean="0"/>
              <a:pPr/>
              <a:t>21</a:t>
            </a:fld>
            <a:endParaRPr lang="en-US"/>
          </a:p>
        </p:txBody>
      </p:sp>
    </p:spTree>
    <p:extLst>
      <p:ext uri="{BB962C8B-B14F-4D97-AF65-F5344CB8AC3E}">
        <p14:creationId xmlns:p14="http://schemas.microsoft.com/office/powerpoint/2010/main" val="424043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47C54-C1F8-AB04-16DF-BEF730740F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FEA40B-0A36-D90F-F3BB-F063F0E232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8AAE80-C915-C4C1-BB23-B933CF07EFF7}"/>
              </a:ext>
            </a:extLst>
          </p:cNvPr>
          <p:cNvSpPr>
            <a:spLocks noGrp="1"/>
          </p:cNvSpPr>
          <p:nvPr>
            <p:ph type="body" idx="1"/>
          </p:nvPr>
        </p:nvSpPr>
        <p:spPr/>
        <p:txBody>
          <a:bodyPr/>
          <a:lstStyle/>
          <a:p>
            <a:endParaRPr lang="en-DE"/>
          </a:p>
        </p:txBody>
      </p:sp>
      <p:sp>
        <p:nvSpPr>
          <p:cNvPr id="4" name="Slide Number Placeholder 3">
            <a:extLst>
              <a:ext uri="{FF2B5EF4-FFF2-40B4-BE49-F238E27FC236}">
                <a16:creationId xmlns:a16="http://schemas.microsoft.com/office/drawing/2014/main" id="{E8B20D31-5465-9DF9-F3FD-AB93618213BE}"/>
              </a:ext>
            </a:extLst>
          </p:cNvPr>
          <p:cNvSpPr>
            <a:spLocks noGrp="1"/>
          </p:cNvSpPr>
          <p:nvPr>
            <p:ph type="sldNum" sz="quarter" idx="5"/>
          </p:nvPr>
        </p:nvSpPr>
        <p:spPr/>
        <p:txBody>
          <a:bodyPr/>
          <a:lstStyle/>
          <a:p>
            <a:fld id="{27FDDAD7-A41A-4414-8211-C5E2AC7F93EC}" type="slidenum">
              <a:rPr lang="en-US" smtClean="0"/>
              <a:pPr/>
              <a:t>25</a:t>
            </a:fld>
            <a:endParaRPr lang="en-US"/>
          </a:p>
        </p:txBody>
      </p:sp>
    </p:spTree>
    <p:extLst>
      <p:ext uri="{BB962C8B-B14F-4D97-AF65-F5344CB8AC3E}">
        <p14:creationId xmlns:p14="http://schemas.microsoft.com/office/powerpoint/2010/main" val="444236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E"/>
          </a:p>
        </p:txBody>
      </p:sp>
      <p:sp>
        <p:nvSpPr>
          <p:cNvPr id="4" name="Slide Number Placeholder 3"/>
          <p:cNvSpPr>
            <a:spLocks noGrp="1"/>
          </p:cNvSpPr>
          <p:nvPr>
            <p:ph type="sldNum" sz="quarter" idx="5"/>
          </p:nvPr>
        </p:nvSpPr>
        <p:spPr/>
        <p:txBody>
          <a:bodyPr/>
          <a:lstStyle/>
          <a:p>
            <a:fld id="{27FDDAD7-A41A-4414-8211-C5E2AC7F93EC}" type="slidenum">
              <a:rPr lang="en-US" smtClean="0"/>
              <a:pPr/>
              <a:t>26</a:t>
            </a:fld>
            <a:endParaRPr lang="en-US"/>
          </a:p>
        </p:txBody>
      </p:sp>
    </p:spTree>
    <p:extLst>
      <p:ext uri="{BB962C8B-B14F-4D97-AF65-F5344CB8AC3E}">
        <p14:creationId xmlns:p14="http://schemas.microsoft.com/office/powerpoint/2010/main" val="1230273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E"/>
          </a:p>
        </p:txBody>
      </p:sp>
      <p:sp>
        <p:nvSpPr>
          <p:cNvPr id="4" name="Slide Number Placeholder 3"/>
          <p:cNvSpPr>
            <a:spLocks noGrp="1"/>
          </p:cNvSpPr>
          <p:nvPr>
            <p:ph type="sldNum" sz="quarter" idx="5"/>
          </p:nvPr>
        </p:nvSpPr>
        <p:spPr/>
        <p:txBody>
          <a:bodyPr/>
          <a:lstStyle/>
          <a:p>
            <a:fld id="{27FDDAD7-A41A-4414-8211-C5E2AC7F93EC}" type="slidenum">
              <a:rPr lang="en-US" smtClean="0"/>
              <a:pPr/>
              <a:t>31</a:t>
            </a:fld>
            <a:endParaRPr lang="en-US"/>
          </a:p>
        </p:txBody>
      </p:sp>
    </p:spTree>
    <p:extLst>
      <p:ext uri="{BB962C8B-B14F-4D97-AF65-F5344CB8AC3E}">
        <p14:creationId xmlns:p14="http://schemas.microsoft.com/office/powerpoint/2010/main" val="2868943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E"/>
          </a:p>
        </p:txBody>
      </p:sp>
      <p:sp>
        <p:nvSpPr>
          <p:cNvPr id="4" name="Slide Number Placeholder 3"/>
          <p:cNvSpPr>
            <a:spLocks noGrp="1"/>
          </p:cNvSpPr>
          <p:nvPr>
            <p:ph type="sldNum" sz="quarter" idx="5"/>
          </p:nvPr>
        </p:nvSpPr>
        <p:spPr/>
        <p:txBody>
          <a:bodyPr/>
          <a:lstStyle/>
          <a:p>
            <a:fld id="{27FDDAD7-A41A-4414-8211-C5E2AC7F93EC}" type="slidenum">
              <a:rPr lang="en-US" smtClean="0"/>
              <a:pPr/>
              <a:t>32</a:t>
            </a:fld>
            <a:endParaRPr lang="en-US"/>
          </a:p>
        </p:txBody>
      </p:sp>
    </p:spTree>
    <p:extLst>
      <p:ext uri="{BB962C8B-B14F-4D97-AF65-F5344CB8AC3E}">
        <p14:creationId xmlns:p14="http://schemas.microsoft.com/office/powerpoint/2010/main" val="23918228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2CE6A-CBC5-2684-ACCA-FC9E10B143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989B85-2B09-DB20-F882-3B0679C21B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7F4953-1021-0DEE-B56A-BB325442C19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BC7259B-7842-B33A-43A1-0A572A4CC647}"/>
              </a:ext>
            </a:extLst>
          </p:cNvPr>
          <p:cNvSpPr>
            <a:spLocks noGrp="1"/>
          </p:cNvSpPr>
          <p:nvPr>
            <p:ph type="sldNum" sz="quarter" idx="5"/>
          </p:nvPr>
        </p:nvSpPr>
        <p:spPr/>
        <p:txBody>
          <a:bodyPr/>
          <a:lstStyle/>
          <a:p>
            <a:fld id="{27FDDAD7-A41A-4414-8211-C5E2AC7F93EC}" type="slidenum">
              <a:rPr lang="en-US" smtClean="0"/>
              <a:pPr/>
              <a:t>39</a:t>
            </a:fld>
            <a:endParaRPr lang="en-US"/>
          </a:p>
        </p:txBody>
      </p:sp>
    </p:spTree>
    <p:extLst>
      <p:ext uri="{BB962C8B-B14F-4D97-AF65-F5344CB8AC3E}">
        <p14:creationId xmlns:p14="http://schemas.microsoft.com/office/powerpoint/2010/main" val="2307870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Feedback Survey link for copy-paste method </a:t>
            </a:r>
            <a:r>
              <a:rPr lang="en-US">
                <a:sym typeface="Wingdings" panose="05000000000000000000" pitchFamily="2" charset="2"/>
              </a:rPr>
              <a:t> </a:t>
            </a:r>
            <a:r>
              <a:rPr lang="en-US"/>
              <a:t>https://ansys.typeform.com/to/jcattJI5</a:t>
            </a:r>
          </a:p>
        </p:txBody>
      </p:sp>
      <p:sp>
        <p:nvSpPr>
          <p:cNvPr id="4" name="Slide Number Placeholder 3"/>
          <p:cNvSpPr>
            <a:spLocks noGrp="1"/>
          </p:cNvSpPr>
          <p:nvPr>
            <p:ph type="sldNum" sz="quarter" idx="5"/>
          </p:nvPr>
        </p:nvSpPr>
        <p:spPr/>
        <p:txBody>
          <a:bodyPr/>
          <a:lstStyle/>
          <a:p>
            <a:fld id="{27FDDAD7-A41A-4414-8211-C5E2AC7F93EC}" type="slidenum">
              <a:rPr lang="en-US" smtClean="0"/>
              <a:pPr/>
              <a:t>42</a:t>
            </a:fld>
            <a:endParaRPr lang="en-US"/>
          </a:p>
        </p:txBody>
      </p:sp>
    </p:spTree>
    <p:extLst>
      <p:ext uri="{BB962C8B-B14F-4D97-AF65-F5344CB8AC3E}">
        <p14:creationId xmlns:p14="http://schemas.microsoft.com/office/powerpoint/2010/main" val="2775380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hyperlink" Target="http://www.ansys.com/education-resources" TargetMode="External"/><Relationship Id="rId2" Type="http://schemas.openxmlformats.org/officeDocument/2006/relationships/hyperlink" Target="https://www.ansys.com/academic/terms-and-conditions" TargetMode="External"/><Relationship Id="rId1" Type="http://schemas.openxmlformats.org/officeDocument/2006/relationships/slideMaster" Target="../slideMasters/slideMaster1.xml"/><Relationship Id="rId4" Type="http://schemas.openxmlformats.org/officeDocument/2006/relationships/hyperlink" Target="mailto:education@ansys.com" TargetMode="Externa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23B808CC-F74C-B743-BAB4-F4C99E195655}"/>
              </a:ext>
            </a:extLst>
          </p:cNvPr>
          <p:cNvSpPr>
            <a:spLocks noGrp="1"/>
          </p:cNvSpPr>
          <p:nvPr>
            <p:ph type="body" sz="quarter" idx="10"/>
          </p:nvPr>
        </p:nvSpPr>
        <p:spPr>
          <a:xfrm>
            <a:off x="601663" y="914400"/>
            <a:ext cx="5394325" cy="1449388"/>
          </a:xfrm>
          <a:prstGeom prst="rect">
            <a:avLst/>
          </a:prstGeom>
        </p:spPr>
        <p:txBody>
          <a:bodyPr>
            <a:normAutofit/>
          </a:bodyPr>
          <a:lstStyle>
            <a:lvl1pPr marL="0" indent="0">
              <a:buNone/>
              <a:defRPr sz="3200" b="1" i="0">
                <a:solidFill>
                  <a:schemeClr val="tx1"/>
                </a:solidFill>
                <a:latin typeface="Calibri" panose="020F0502020204030204" pitchFamily="34" charset="0"/>
              </a:defRPr>
            </a:lvl1pPr>
            <a:lvl2pPr marL="230188" indent="0">
              <a:buNone/>
              <a:defRPr>
                <a:solidFill>
                  <a:schemeClr val="bg1"/>
                </a:solidFill>
              </a:defRPr>
            </a:lvl2pPr>
            <a:lvl3pPr marL="457200" indent="0">
              <a:buNone/>
              <a:defRPr>
                <a:solidFill>
                  <a:schemeClr val="bg1"/>
                </a:solidFill>
              </a:defRPr>
            </a:lvl3pPr>
            <a:lvl4pPr marL="746125" indent="0">
              <a:buNone/>
              <a:defRPr>
                <a:solidFill>
                  <a:schemeClr val="bg1"/>
                </a:solidFill>
              </a:defRPr>
            </a:lvl4pPr>
            <a:lvl5pPr marL="969962" indent="0">
              <a:buNone/>
              <a:defRPr>
                <a:solidFill>
                  <a:schemeClr val="bg1"/>
                </a:solidFill>
              </a:defRPr>
            </a:lvl5pPr>
          </a:lstStyle>
          <a:p>
            <a:pPr lvl="0"/>
            <a:r>
              <a:rPr lang="en-US"/>
              <a:t>Click to edit Master text styles</a:t>
            </a:r>
          </a:p>
        </p:txBody>
      </p:sp>
      <p:sp>
        <p:nvSpPr>
          <p:cNvPr id="13" name="Text Placeholder 9">
            <a:extLst>
              <a:ext uri="{FF2B5EF4-FFF2-40B4-BE49-F238E27FC236}">
                <a16:creationId xmlns:a16="http://schemas.microsoft.com/office/drawing/2014/main" id="{9AFE08CF-AC0B-7143-9A94-E8A35CBC7D4B}"/>
              </a:ext>
            </a:extLst>
          </p:cNvPr>
          <p:cNvSpPr>
            <a:spLocks noGrp="1"/>
          </p:cNvSpPr>
          <p:nvPr>
            <p:ph type="body" sz="quarter" idx="12"/>
          </p:nvPr>
        </p:nvSpPr>
        <p:spPr>
          <a:xfrm>
            <a:off x="601663" y="2667000"/>
            <a:ext cx="5394325" cy="848315"/>
          </a:xfrm>
          <a:prstGeom prst="rect">
            <a:avLst/>
          </a:prstGeom>
        </p:spPr>
        <p:txBody>
          <a:bodyPr anchor="t">
            <a:normAutofit/>
          </a:bodyPr>
          <a:lstStyle>
            <a:lvl1pPr marL="0" indent="0">
              <a:buNone/>
              <a:defRPr sz="2000" b="0" i="0">
                <a:solidFill>
                  <a:schemeClr val="accent3"/>
                </a:solidFill>
                <a:latin typeface="Calibri" panose="020F0502020204030204" pitchFamily="34" charset="0"/>
              </a:defRPr>
            </a:lvl1pPr>
            <a:lvl2pPr marL="230188" indent="0">
              <a:buNone/>
              <a:defRPr>
                <a:solidFill>
                  <a:schemeClr val="bg1"/>
                </a:solidFill>
              </a:defRPr>
            </a:lvl2pPr>
            <a:lvl3pPr marL="457200" indent="0">
              <a:buNone/>
              <a:defRPr>
                <a:solidFill>
                  <a:schemeClr val="bg1"/>
                </a:solidFill>
              </a:defRPr>
            </a:lvl3pPr>
            <a:lvl4pPr marL="746125" indent="0">
              <a:buNone/>
              <a:defRPr>
                <a:solidFill>
                  <a:schemeClr val="bg1"/>
                </a:solidFill>
              </a:defRPr>
            </a:lvl4pPr>
            <a:lvl5pPr marL="969962" indent="0">
              <a:buNone/>
              <a:defRPr>
                <a:solidFill>
                  <a:schemeClr val="bg1"/>
                </a:solidFill>
              </a:defRPr>
            </a:lvl5pPr>
          </a:lstStyle>
          <a:p>
            <a:pPr lvl="0"/>
            <a:r>
              <a:rPr lang="en-US"/>
              <a:t>Click to edit Master text styles</a:t>
            </a:r>
          </a:p>
        </p:txBody>
      </p:sp>
      <p:sp>
        <p:nvSpPr>
          <p:cNvPr id="12" name="Slide Number Placeholder 11">
            <a:extLst>
              <a:ext uri="{FF2B5EF4-FFF2-40B4-BE49-F238E27FC236}">
                <a16:creationId xmlns:a16="http://schemas.microsoft.com/office/drawing/2014/main" id="{FCE2C2CA-4122-91D0-9673-921B0DFCFE22}"/>
              </a:ext>
            </a:extLst>
          </p:cNvPr>
          <p:cNvSpPr>
            <a:spLocks noGrp="1"/>
          </p:cNvSpPr>
          <p:nvPr>
            <p:ph type="sldNum" sz="quarter" idx="13"/>
          </p:nvPr>
        </p:nvSpPr>
        <p:spPr/>
        <p:txBody>
          <a:bodyPr/>
          <a:lstStyle/>
          <a:p>
            <a:fld id="{F0D23093-2AB0-F74C-B865-1A12A15B650E}" type="slidenum">
              <a:rPr lang="en-US" smtClean="0"/>
              <a:pPr/>
              <a:t>‹#›</a:t>
            </a:fld>
            <a:endParaRPr lang="en-US"/>
          </a:p>
        </p:txBody>
      </p:sp>
    </p:spTree>
    <p:extLst>
      <p:ext uri="{BB962C8B-B14F-4D97-AF65-F5344CB8AC3E}">
        <p14:creationId xmlns:p14="http://schemas.microsoft.com/office/powerpoint/2010/main" val="292240569"/>
      </p:ext>
    </p:extLst>
  </p:cSld>
  <p:clrMapOvr>
    <a:masterClrMapping/>
  </p:clrMapOvr>
  <p:extLst>
    <p:ext uri="{DCECCB84-F9BA-43D5-87BE-67443E8EF086}">
      <p15:sldGuideLst xmlns:p15="http://schemas.microsoft.com/office/powerpoint/2012/main">
        <p15:guide id="1" orient="horz" pos="1584" userDrawn="1">
          <p15:clr>
            <a:srgbClr val="FBAE40"/>
          </p15:clr>
        </p15:guide>
        <p15:guide id="2" orient="horz" pos="2613"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E2086AFA-5418-C147-ADBF-A484560811D6}"/>
              </a:ext>
            </a:extLst>
          </p:cNvPr>
          <p:cNvSpPr>
            <a:spLocks noGrp="1"/>
          </p:cNvSpPr>
          <p:nvPr>
            <p:ph type="sldNum" sz="quarter" idx="11"/>
          </p:nvPr>
        </p:nvSpPr>
        <p:spPr/>
        <p:txBody>
          <a:bodyPr/>
          <a:lstStyle/>
          <a:p>
            <a:fld id="{F0D23093-2AB0-F74C-B865-1A12A15B650E}" type="slidenum">
              <a:rPr lang="en-US" smtClean="0"/>
              <a:pPr/>
              <a:t>‹#›</a:t>
            </a:fld>
            <a:endParaRPr lang="en-US"/>
          </a:p>
        </p:txBody>
      </p:sp>
      <p:sp>
        <p:nvSpPr>
          <p:cNvPr id="13" name="Title 12">
            <a:extLst>
              <a:ext uri="{FF2B5EF4-FFF2-40B4-BE49-F238E27FC236}">
                <a16:creationId xmlns:a16="http://schemas.microsoft.com/office/drawing/2014/main" id="{442CB888-0168-B94E-B176-2E6B61FE9421}"/>
              </a:ext>
            </a:extLst>
          </p:cNvPr>
          <p:cNvSpPr>
            <a:spLocks noGrp="1"/>
          </p:cNvSpPr>
          <p:nvPr>
            <p:ph type="title"/>
          </p:nvPr>
        </p:nvSpPr>
        <p:spPr/>
        <p:txBody>
          <a:bodyPr/>
          <a:lstStyle/>
          <a:p>
            <a:r>
              <a:rPr lang="en-US"/>
              <a:t>Click to edit Master title style</a:t>
            </a:r>
          </a:p>
        </p:txBody>
      </p:sp>
      <p:sp>
        <p:nvSpPr>
          <p:cNvPr id="4" name="Text Placeholder 3">
            <a:extLst>
              <a:ext uri="{FF2B5EF4-FFF2-40B4-BE49-F238E27FC236}">
                <a16:creationId xmlns:a16="http://schemas.microsoft.com/office/drawing/2014/main" id="{26576C04-D572-9D4D-8F10-3E7CBF2FDD8E}"/>
              </a:ext>
            </a:extLst>
          </p:cNvPr>
          <p:cNvSpPr>
            <a:spLocks noGrp="1"/>
          </p:cNvSpPr>
          <p:nvPr>
            <p:ph type="body" sz="quarter" idx="13"/>
          </p:nvPr>
        </p:nvSpPr>
        <p:spPr>
          <a:xfrm>
            <a:off x="609599" y="1447800"/>
            <a:ext cx="10972799"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23957048"/>
      </p:ext>
    </p:extLst>
  </p:cSld>
  <p:clrMapOvr>
    <a:masterClrMapping/>
  </p:clrMapOvr>
  <p:extLst>
    <p:ext uri="{DCECCB84-F9BA-43D5-87BE-67443E8EF086}">
      <p15:sldGuideLst xmlns:p15="http://schemas.microsoft.com/office/powerpoint/2012/main">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E7604C-BDCE-428F-B486-BE14D622E649}"/>
              </a:ext>
            </a:extLst>
          </p:cNvPr>
          <p:cNvSpPr>
            <a:spLocks noGrp="1"/>
          </p:cNvSpPr>
          <p:nvPr>
            <p:ph type="sldNum" sz="quarter" idx="10"/>
          </p:nvPr>
        </p:nvSpPr>
        <p:spPr/>
        <p:txBody>
          <a:bodyPr/>
          <a:lstStyle/>
          <a:p>
            <a:fld id="{F0D23093-2AB0-F74C-B865-1A12A15B650E}" type="slidenum">
              <a:rPr lang="en-US" smtClean="0"/>
              <a:pPr/>
              <a:t>‹#›</a:t>
            </a:fld>
            <a:endParaRPr lang="en-US"/>
          </a:p>
        </p:txBody>
      </p:sp>
    </p:spTree>
    <p:extLst>
      <p:ext uri="{BB962C8B-B14F-4D97-AF65-F5344CB8AC3E}">
        <p14:creationId xmlns:p14="http://schemas.microsoft.com/office/powerpoint/2010/main" val="863081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_Only">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EB02DB04-0C1C-8C49-B65E-A9668E39A9C7}"/>
              </a:ext>
            </a:extLst>
          </p:cNvPr>
          <p:cNvSpPr>
            <a:spLocks noGrp="1"/>
          </p:cNvSpPr>
          <p:nvPr>
            <p:ph type="sldNum" sz="quarter" idx="11"/>
          </p:nvPr>
        </p:nvSpPr>
        <p:spPr/>
        <p:txBody>
          <a:bodyPr/>
          <a:lstStyle/>
          <a:p>
            <a:fld id="{F0D23093-2AB0-F74C-B865-1A12A15B650E}" type="slidenum">
              <a:rPr lang="en-US" smtClean="0"/>
              <a:pPr/>
              <a:t>‹#›</a:t>
            </a:fld>
            <a:endParaRPr lang="en-US"/>
          </a:p>
        </p:txBody>
      </p:sp>
      <p:sp>
        <p:nvSpPr>
          <p:cNvPr id="9" name="Title 8">
            <a:extLst>
              <a:ext uri="{FF2B5EF4-FFF2-40B4-BE49-F238E27FC236}">
                <a16:creationId xmlns:a16="http://schemas.microsoft.com/office/drawing/2014/main" id="{98341DC2-F80D-BD4F-90EE-4B809029C2D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7474025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No slash/no title">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EB02DB04-0C1C-8C49-B65E-A9668E39A9C7}"/>
              </a:ext>
            </a:extLst>
          </p:cNvPr>
          <p:cNvSpPr>
            <a:spLocks noGrp="1"/>
          </p:cNvSpPr>
          <p:nvPr>
            <p:ph type="sldNum" sz="quarter" idx="11"/>
          </p:nvPr>
        </p:nvSpPr>
        <p:spPr/>
        <p:txBody>
          <a:bodyPr/>
          <a:lstStyle/>
          <a:p>
            <a:fld id="{F0D23093-2AB0-F74C-B865-1A12A15B650E}" type="slidenum">
              <a:rPr lang="en-US" smtClean="0"/>
              <a:pPr/>
              <a:t>‹#›</a:t>
            </a:fld>
            <a:endParaRPr lang="en-US"/>
          </a:p>
        </p:txBody>
      </p:sp>
      <p:sp>
        <p:nvSpPr>
          <p:cNvPr id="2" name="Rectangle 1">
            <a:extLst>
              <a:ext uri="{FF2B5EF4-FFF2-40B4-BE49-F238E27FC236}">
                <a16:creationId xmlns:a16="http://schemas.microsoft.com/office/drawing/2014/main" id="{96277581-3B6E-45DC-A28B-56B0B91539B8}"/>
              </a:ext>
            </a:extLst>
          </p:cNvPr>
          <p:cNvSpPr/>
          <p:nvPr userDrawn="1"/>
        </p:nvSpPr>
        <p:spPr>
          <a:xfrm>
            <a:off x="152400" y="76200"/>
            <a:ext cx="6096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506099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Side by Side">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E2086AFA-5418-C147-ADBF-A484560811D6}"/>
              </a:ext>
            </a:extLst>
          </p:cNvPr>
          <p:cNvSpPr>
            <a:spLocks noGrp="1"/>
          </p:cNvSpPr>
          <p:nvPr>
            <p:ph type="sldNum" sz="quarter" idx="11"/>
          </p:nvPr>
        </p:nvSpPr>
        <p:spPr/>
        <p:txBody>
          <a:bodyPr/>
          <a:lstStyle/>
          <a:p>
            <a:fld id="{F0D23093-2AB0-F74C-B865-1A12A15B650E}" type="slidenum">
              <a:rPr lang="en-US" smtClean="0"/>
              <a:pPr/>
              <a:t>‹#›</a:t>
            </a:fld>
            <a:endParaRPr lang="en-US"/>
          </a:p>
        </p:txBody>
      </p:sp>
      <p:sp>
        <p:nvSpPr>
          <p:cNvPr id="13" name="Title 12">
            <a:extLst>
              <a:ext uri="{FF2B5EF4-FFF2-40B4-BE49-F238E27FC236}">
                <a16:creationId xmlns:a16="http://schemas.microsoft.com/office/drawing/2014/main" id="{442CB888-0168-B94E-B176-2E6B61FE9421}"/>
              </a:ext>
            </a:extLst>
          </p:cNvPr>
          <p:cNvSpPr>
            <a:spLocks noGrp="1"/>
          </p:cNvSpPr>
          <p:nvPr>
            <p:ph type="title"/>
          </p:nvPr>
        </p:nvSpPr>
        <p:spPr/>
        <p:txBody>
          <a:bodyPr/>
          <a:lstStyle/>
          <a:p>
            <a:r>
              <a:rPr lang="en-US"/>
              <a:t>Click to edit Master title style</a:t>
            </a:r>
          </a:p>
        </p:txBody>
      </p:sp>
      <p:sp>
        <p:nvSpPr>
          <p:cNvPr id="4" name="Text Placeholder 3">
            <a:extLst>
              <a:ext uri="{FF2B5EF4-FFF2-40B4-BE49-F238E27FC236}">
                <a16:creationId xmlns:a16="http://schemas.microsoft.com/office/drawing/2014/main" id="{4748E687-7CF0-0540-A98D-56F74939DB2D}"/>
              </a:ext>
            </a:extLst>
          </p:cNvPr>
          <p:cNvSpPr>
            <a:spLocks noGrp="1"/>
          </p:cNvSpPr>
          <p:nvPr>
            <p:ph type="body" sz="quarter" idx="13"/>
          </p:nvPr>
        </p:nvSpPr>
        <p:spPr>
          <a:xfrm>
            <a:off x="609600" y="1447800"/>
            <a:ext cx="52578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6">
            <a:extLst>
              <a:ext uri="{FF2B5EF4-FFF2-40B4-BE49-F238E27FC236}">
                <a16:creationId xmlns:a16="http://schemas.microsoft.com/office/drawing/2014/main" id="{E9E3B09F-B45B-354E-B308-DCD243A5A41B}"/>
              </a:ext>
            </a:extLst>
          </p:cNvPr>
          <p:cNvSpPr>
            <a:spLocks noGrp="1"/>
          </p:cNvSpPr>
          <p:nvPr>
            <p:ph type="body" sz="quarter" idx="14"/>
          </p:nvPr>
        </p:nvSpPr>
        <p:spPr>
          <a:xfrm>
            <a:off x="6096000" y="1447800"/>
            <a:ext cx="54864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2633665"/>
      </p:ext>
    </p:extLst>
  </p:cSld>
  <p:clrMapOvr>
    <a:masterClrMapping/>
  </p:clrMapOvr>
  <p:extLst>
    <p:ext uri="{DCECCB84-F9BA-43D5-87BE-67443E8EF086}">
      <p15:sldGuideLst xmlns:p15="http://schemas.microsoft.com/office/powerpoint/2012/main">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7CE20C0D-A7DE-48DF-B095-F557A066298E}"/>
              </a:ext>
            </a:extLst>
          </p:cNvPr>
          <p:cNvSpPr>
            <a:spLocks noGrp="1"/>
          </p:cNvSpPr>
          <p:nvPr>
            <p:ph type="pic" sz="quarter" idx="12"/>
          </p:nvPr>
        </p:nvSpPr>
        <p:spPr>
          <a:xfrm>
            <a:off x="6095999" y="1447800"/>
            <a:ext cx="5486401" cy="4590976"/>
          </a:xfrm>
          <a:prstGeom prst="rect">
            <a:avLst/>
          </a:prstGeom>
        </p:spPr>
        <p:txBody>
          <a:bodyPr>
            <a:normAutofit/>
          </a:bodyPr>
          <a:lstStyle>
            <a:lvl1pPr>
              <a:defRPr sz="2400" b="0" i="0">
                <a:latin typeface="Calibri" panose="020F0502020204030204" pitchFamily="34" charset="0"/>
              </a:defRPr>
            </a:lvl1pPr>
          </a:lstStyle>
          <a:p>
            <a:r>
              <a:rPr lang="en-US"/>
              <a:t>Click icon to add picture</a:t>
            </a:r>
          </a:p>
        </p:txBody>
      </p:sp>
      <p:sp>
        <p:nvSpPr>
          <p:cNvPr id="10" name="Slide Number Placeholder 9">
            <a:extLst>
              <a:ext uri="{FF2B5EF4-FFF2-40B4-BE49-F238E27FC236}">
                <a16:creationId xmlns:a16="http://schemas.microsoft.com/office/drawing/2014/main" id="{44A5571E-6D46-AF49-B918-ACB2130FFF3D}"/>
              </a:ext>
            </a:extLst>
          </p:cNvPr>
          <p:cNvSpPr>
            <a:spLocks noGrp="1"/>
          </p:cNvSpPr>
          <p:nvPr>
            <p:ph type="sldNum" sz="quarter" idx="15"/>
          </p:nvPr>
        </p:nvSpPr>
        <p:spPr/>
        <p:txBody>
          <a:bodyPr/>
          <a:lstStyle/>
          <a:p>
            <a:fld id="{F0D23093-2AB0-F74C-B865-1A12A15B650E}" type="slidenum">
              <a:rPr lang="en-US" smtClean="0"/>
              <a:pPr/>
              <a:t>‹#›</a:t>
            </a:fld>
            <a:endParaRPr lang="en-US"/>
          </a:p>
        </p:txBody>
      </p:sp>
      <p:sp>
        <p:nvSpPr>
          <p:cNvPr id="12" name="Title 11">
            <a:extLst>
              <a:ext uri="{FF2B5EF4-FFF2-40B4-BE49-F238E27FC236}">
                <a16:creationId xmlns:a16="http://schemas.microsoft.com/office/drawing/2014/main" id="{26B59188-CA07-ED4C-990F-C94539E4F92B}"/>
              </a:ext>
            </a:extLst>
          </p:cNvPr>
          <p:cNvSpPr>
            <a:spLocks noGrp="1"/>
          </p:cNvSpPr>
          <p:nvPr>
            <p:ph type="title"/>
          </p:nvPr>
        </p:nvSpPr>
        <p:spPr/>
        <p:txBody>
          <a:bodyPr/>
          <a:lstStyle/>
          <a:p>
            <a:r>
              <a:rPr lang="en-US"/>
              <a:t>Click to edit Master title style</a:t>
            </a:r>
          </a:p>
        </p:txBody>
      </p:sp>
      <p:sp>
        <p:nvSpPr>
          <p:cNvPr id="13" name="Text Placeholder 3">
            <a:extLst>
              <a:ext uri="{FF2B5EF4-FFF2-40B4-BE49-F238E27FC236}">
                <a16:creationId xmlns:a16="http://schemas.microsoft.com/office/drawing/2014/main" id="{036E03A1-C74F-0042-A727-58B1205468A5}"/>
              </a:ext>
            </a:extLst>
          </p:cNvPr>
          <p:cNvSpPr>
            <a:spLocks noGrp="1"/>
          </p:cNvSpPr>
          <p:nvPr>
            <p:ph type="body" sz="quarter" idx="13"/>
          </p:nvPr>
        </p:nvSpPr>
        <p:spPr>
          <a:xfrm>
            <a:off x="609600" y="1447800"/>
            <a:ext cx="52578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7106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B1A58-7F99-2943-838C-468BDEFDB92F}"/>
              </a:ext>
            </a:extLst>
          </p:cNvPr>
          <p:cNvSpPr>
            <a:spLocks noGrp="1"/>
          </p:cNvSpPr>
          <p:nvPr>
            <p:ph type="title"/>
          </p:nvPr>
        </p:nvSpPr>
        <p:spPr/>
        <p:txBody>
          <a:bodyPr/>
          <a:lstStyle/>
          <a:p>
            <a:r>
              <a:rPr lang="en-US"/>
              <a:t>Click to edit Master title style</a:t>
            </a:r>
          </a:p>
        </p:txBody>
      </p:sp>
      <p:sp>
        <p:nvSpPr>
          <p:cNvPr id="5" name="Chart Placeholder 4">
            <a:extLst>
              <a:ext uri="{FF2B5EF4-FFF2-40B4-BE49-F238E27FC236}">
                <a16:creationId xmlns:a16="http://schemas.microsoft.com/office/drawing/2014/main" id="{F2261C8B-A96F-5641-9461-4553158F07C6}"/>
              </a:ext>
            </a:extLst>
          </p:cNvPr>
          <p:cNvSpPr>
            <a:spLocks noGrp="1"/>
          </p:cNvSpPr>
          <p:nvPr>
            <p:ph type="chart" sz="quarter" idx="14"/>
          </p:nvPr>
        </p:nvSpPr>
        <p:spPr>
          <a:xfrm>
            <a:off x="6096001" y="1447800"/>
            <a:ext cx="5486400" cy="4590976"/>
          </a:xfrm>
          <a:prstGeom prst="rect">
            <a:avLst/>
          </a:prstGeom>
        </p:spPr>
        <p:txBody>
          <a:bodyPr/>
          <a:lstStyle/>
          <a:p>
            <a:r>
              <a:rPr lang="en-US"/>
              <a:t>Click icon to add chart</a:t>
            </a:r>
          </a:p>
        </p:txBody>
      </p:sp>
      <p:sp>
        <p:nvSpPr>
          <p:cNvPr id="12" name="Slide Number Placeholder 11">
            <a:extLst>
              <a:ext uri="{FF2B5EF4-FFF2-40B4-BE49-F238E27FC236}">
                <a16:creationId xmlns:a16="http://schemas.microsoft.com/office/drawing/2014/main" id="{BFD433F9-2D70-7E4E-9171-17DDDD0C1BC5}"/>
              </a:ext>
            </a:extLst>
          </p:cNvPr>
          <p:cNvSpPr>
            <a:spLocks noGrp="1"/>
          </p:cNvSpPr>
          <p:nvPr>
            <p:ph type="sldNum" sz="quarter" idx="16"/>
          </p:nvPr>
        </p:nvSpPr>
        <p:spPr/>
        <p:txBody>
          <a:bodyPr/>
          <a:lstStyle/>
          <a:p>
            <a:fld id="{F0D23093-2AB0-F74C-B865-1A12A15B650E}" type="slidenum">
              <a:rPr lang="en-US" smtClean="0"/>
              <a:pPr/>
              <a:t>‹#›</a:t>
            </a:fld>
            <a:endParaRPr lang="en-US"/>
          </a:p>
        </p:txBody>
      </p:sp>
      <p:sp>
        <p:nvSpPr>
          <p:cNvPr id="11" name="Text Placeholder 3">
            <a:extLst>
              <a:ext uri="{FF2B5EF4-FFF2-40B4-BE49-F238E27FC236}">
                <a16:creationId xmlns:a16="http://schemas.microsoft.com/office/drawing/2014/main" id="{7EE28EC2-FFB1-CB46-9BE7-371DA4C09A9F}"/>
              </a:ext>
            </a:extLst>
          </p:cNvPr>
          <p:cNvSpPr>
            <a:spLocks noGrp="1"/>
          </p:cNvSpPr>
          <p:nvPr>
            <p:ph type="body" sz="quarter" idx="13"/>
          </p:nvPr>
        </p:nvSpPr>
        <p:spPr>
          <a:xfrm>
            <a:off x="609600" y="1447800"/>
            <a:ext cx="52578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8918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xt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B1A58-7F99-2943-838C-468BDEFDB92F}"/>
              </a:ext>
            </a:extLst>
          </p:cNvPr>
          <p:cNvSpPr>
            <a:spLocks noGrp="1"/>
          </p:cNvSpPr>
          <p:nvPr>
            <p:ph type="title"/>
          </p:nvPr>
        </p:nvSpPr>
        <p:spPr/>
        <p:txBody>
          <a:bodyPr/>
          <a:lstStyle/>
          <a:p>
            <a:r>
              <a:rPr lang="en-US"/>
              <a:t>Click to edit Master title style</a:t>
            </a:r>
          </a:p>
        </p:txBody>
      </p:sp>
      <p:sp>
        <p:nvSpPr>
          <p:cNvPr id="7" name="Table Placeholder 6">
            <a:extLst>
              <a:ext uri="{FF2B5EF4-FFF2-40B4-BE49-F238E27FC236}">
                <a16:creationId xmlns:a16="http://schemas.microsoft.com/office/drawing/2014/main" id="{87182008-9414-AB43-BE9E-97630CA1A98F}"/>
              </a:ext>
            </a:extLst>
          </p:cNvPr>
          <p:cNvSpPr>
            <a:spLocks noGrp="1"/>
          </p:cNvSpPr>
          <p:nvPr>
            <p:ph type="tbl" sz="quarter" idx="14"/>
          </p:nvPr>
        </p:nvSpPr>
        <p:spPr>
          <a:xfrm>
            <a:off x="6096001" y="1447800"/>
            <a:ext cx="5486400" cy="4572000"/>
          </a:xfrm>
          <a:prstGeom prst="rect">
            <a:avLst/>
          </a:prstGeom>
        </p:spPr>
        <p:txBody>
          <a:bodyPr/>
          <a:lstStyle/>
          <a:p>
            <a:r>
              <a:rPr lang="en-US"/>
              <a:t>Click icon to add table</a:t>
            </a:r>
          </a:p>
        </p:txBody>
      </p:sp>
      <p:sp>
        <p:nvSpPr>
          <p:cNvPr id="12" name="Slide Number Placeholder 11">
            <a:extLst>
              <a:ext uri="{FF2B5EF4-FFF2-40B4-BE49-F238E27FC236}">
                <a16:creationId xmlns:a16="http://schemas.microsoft.com/office/drawing/2014/main" id="{0594F819-73D6-7A44-B97C-D99C7DAB92D6}"/>
              </a:ext>
            </a:extLst>
          </p:cNvPr>
          <p:cNvSpPr>
            <a:spLocks noGrp="1"/>
          </p:cNvSpPr>
          <p:nvPr>
            <p:ph type="sldNum" sz="quarter" idx="16"/>
          </p:nvPr>
        </p:nvSpPr>
        <p:spPr/>
        <p:txBody>
          <a:bodyPr/>
          <a:lstStyle/>
          <a:p>
            <a:fld id="{F0D23093-2AB0-F74C-B865-1A12A15B650E}" type="slidenum">
              <a:rPr lang="en-US" smtClean="0"/>
              <a:pPr/>
              <a:t>‹#›</a:t>
            </a:fld>
            <a:endParaRPr lang="en-US"/>
          </a:p>
        </p:txBody>
      </p:sp>
      <p:sp>
        <p:nvSpPr>
          <p:cNvPr id="10" name="Text Placeholder 3">
            <a:extLst>
              <a:ext uri="{FF2B5EF4-FFF2-40B4-BE49-F238E27FC236}">
                <a16:creationId xmlns:a16="http://schemas.microsoft.com/office/drawing/2014/main" id="{8E21A6B3-25CA-5C4B-9371-8E317E850D75}"/>
              </a:ext>
            </a:extLst>
          </p:cNvPr>
          <p:cNvSpPr>
            <a:spLocks noGrp="1"/>
          </p:cNvSpPr>
          <p:nvPr>
            <p:ph type="body" sz="quarter" idx="13"/>
          </p:nvPr>
        </p:nvSpPr>
        <p:spPr>
          <a:xfrm>
            <a:off x="609600" y="1447800"/>
            <a:ext cx="52578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4552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xt and Video Cli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B1A58-7F99-2943-838C-468BDEFDB92F}"/>
              </a:ext>
            </a:extLst>
          </p:cNvPr>
          <p:cNvSpPr>
            <a:spLocks noGrp="1"/>
          </p:cNvSpPr>
          <p:nvPr>
            <p:ph type="title"/>
          </p:nvPr>
        </p:nvSpPr>
        <p:spPr/>
        <p:txBody>
          <a:bodyPr/>
          <a:lstStyle/>
          <a:p>
            <a:r>
              <a:rPr lang="en-US"/>
              <a:t>Click to edit Master title style</a:t>
            </a:r>
          </a:p>
        </p:txBody>
      </p:sp>
      <p:sp>
        <p:nvSpPr>
          <p:cNvPr id="5" name="Media Placeholder 4">
            <a:extLst>
              <a:ext uri="{FF2B5EF4-FFF2-40B4-BE49-F238E27FC236}">
                <a16:creationId xmlns:a16="http://schemas.microsoft.com/office/drawing/2014/main" id="{76C186EF-8C58-7249-A024-F6C1D0AD12BC}"/>
              </a:ext>
            </a:extLst>
          </p:cNvPr>
          <p:cNvSpPr>
            <a:spLocks noGrp="1"/>
          </p:cNvSpPr>
          <p:nvPr>
            <p:ph type="media" sz="quarter" idx="14"/>
          </p:nvPr>
        </p:nvSpPr>
        <p:spPr>
          <a:xfrm>
            <a:off x="6096001" y="1447799"/>
            <a:ext cx="5486400" cy="4590977"/>
          </a:xfrm>
          <a:prstGeom prst="rect">
            <a:avLst/>
          </a:prstGeom>
        </p:spPr>
        <p:txBody>
          <a:bodyPr/>
          <a:lstStyle/>
          <a:p>
            <a:r>
              <a:rPr lang="en-US"/>
              <a:t>Click icon to add media</a:t>
            </a:r>
          </a:p>
        </p:txBody>
      </p:sp>
      <p:sp>
        <p:nvSpPr>
          <p:cNvPr id="11" name="Slide Number Placeholder 10">
            <a:extLst>
              <a:ext uri="{FF2B5EF4-FFF2-40B4-BE49-F238E27FC236}">
                <a16:creationId xmlns:a16="http://schemas.microsoft.com/office/drawing/2014/main" id="{931A0CB9-E7C5-BC4C-83B3-6A04784CA591}"/>
              </a:ext>
            </a:extLst>
          </p:cNvPr>
          <p:cNvSpPr>
            <a:spLocks noGrp="1"/>
          </p:cNvSpPr>
          <p:nvPr>
            <p:ph type="sldNum" sz="quarter" idx="16"/>
          </p:nvPr>
        </p:nvSpPr>
        <p:spPr/>
        <p:txBody>
          <a:bodyPr/>
          <a:lstStyle/>
          <a:p>
            <a:fld id="{F0D23093-2AB0-F74C-B865-1A12A15B650E}" type="slidenum">
              <a:rPr lang="en-US" smtClean="0"/>
              <a:pPr/>
              <a:t>‹#›</a:t>
            </a:fld>
            <a:endParaRPr lang="en-US"/>
          </a:p>
        </p:txBody>
      </p:sp>
      <p:sp>
        <p:nvSpPr>
          <p:cNvPr id="10" name="Text Placeholder 3">
            <a:extLst>
              <a:ext uri="{FF2B5EF4-FFF2-40B4-BE49-F238E27FC236}">
                <a16:creationId xmlns:a16="http://schemas.microsoft.com/office/drawing/2014/main" id="{BB673984-7F55-E14A-9088-44C94432DA36}"/>
              </a:ext>
            </a:extLst>
          </p:cNvPr>
          <p:cNvSpPr>
            <a:spLocks noGrp="1"/>
          </p:cNvSpPr>
          <p:nvPr>
            <p:ph type="body" sz="quarter" idx="13"/>
          </p:nvPr>
        </p:nvSpPr>
        <p:spPr>
          <a:xfrm>
            <a:off x="609600" y="1447800"/>
            <a:ext cx="52578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12417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Multi-picture">
    <p:spTree>
      <p:nvGrpSpPr>
        <p:cNvPr id="1" name=""/>
        <p:cNvGrpSpPr/>
        <p:nvPr/>
      </p:nvGrpSpPr>
      <p:grpSpPr>
        <a:xfrm>
          <a:off x="0" y="0"/>
          <a:ext cx="0" cy="0"/>
          <a:chOff x="0" y="0"/>
          <a:chExt cx="0" cy="0"/>
        </a:xfrm>
      </p:grpSpPr>
      <p:sp>
        <p:nvSpPr>
          <p:cNvPr id="4" name="Picture Placeholder 6">
            <a:extLst>
              <a:ext uri="{FF2B5EF4-FFF2-40B4-BE49-F238E27FC236}">
                <a16:creationId xmlns:a16="http://schemas.microsoft.com/office/drawing/2014/main" id="{B3363707-8337-D14D-8CD6-076D7F38DEED}"/>
              </a:ext>
            </a:extLst>
          </p:cNvPr>
          <p:cNvSpPr>
            <a:spLocks noGrp="1"/>
          </p:cNvSpPr>
          <p:nvPr>
            <p:ph type="pic" sz="quarter" idx="10"/>
          </p:nvPr>
        </p:nvSpPr>
        <p:spPr>
          <a:xfrm>
            <a:off x="609600" y="1143000"/>
            <a:ext cx="3454400" cy="1981200"/>
          </a:xfrm>
          <a:prstGeom prst="rect">
            <a:avLst/>
          </a:prstGeom>
        </p:spPr>
        <p:txBody>
          <a:bodyPr/>
          <a:lstStyle>
            <a:lvl1pPr marL="0" indent="0">
              <a:buNone/>
              <a:defRPr sz="1600" b="0" i="0">
                <a:latin typeface="Calibri" panose="020F0502020204030204" pitchFamily="34" charset="0"/>
              </a:defRPr>
            </a:lvl1pPr>
          </a:lstStyle>
          <a:p>
            <a:r>
              <a:rPr lang="en-US"/>
              <a:t>Click icon to add picture</a:t>
            </a:r>
          </a:p>
        </p:txBody>
      </p:sp>
      <p:sp>
        <p:nvSpPr>
          <p:cNvPr id="5" name="Picture Placeholder 6">
            <a:extLst>
              <a:ext uri="{FF2B5EF4-FFF2-40B4-BE49-F238E27FC236}">
                <a16:creationId xmlns:a16="http://schemas.microsoft.com/office/drawing/2014/main" id="{AF67D610-3DBA-EB48-B589-E895E66AEF08}"/>
              </a:ext>
            </a:extLst>
          </p:cNvPr>
          <p:cNvSpPr>
            <a:spLocks noGrp="1"/>
          </p:cNvSpPr>
          <p:nvPr>
            <p:ph type="pic" sz="quarter" idx="11"/>
          </p:nvPr>
        </p:nvSpPr>
        <p:spPr>
          <a:xfrm>
            <a:off x="609600" y="3657600"/>
            <a:ext cx="3454400" cy="1981200"/>
          </a:xfrm>
          <a:prstGeom prst="rect">
            <a:avLst/>
          </a:prstGeom>
        </p:spPr>
        <p:txBody>
          <a:bodyPr/>
          <a:lstStyle>
            <a:lvl1pPr marL="0" indent="0">
              <a:buNone/>
              <a:defRPr sz="1600" b="0" i="0">
                <a:latin typeface="Calibri" panose="020F0502020204030204" pitchFamily="34" charset="0"/>
              </a:defRPr>
            </a:lvl1pPr>
          </a:lstStyle>
          <a:p>
            <a:r>
              <a:rPr lang="en-US"/>
              <a:t>Click icon to add picture</a:t>
            </a:r>
          </a:p>
        </p:txBody>
      </p:sp>
      <p:sp>
        <p:nvSpPr>
          <p:cNvPr id="7" name="Picture Placeholder 6">
            <a:extLst>
              <a:ext uri="{FF2B5EF4-FFF2-40B4-BE49-F238E27FC236}">
                <a16:creationId xmlns:a16="http://schemas.microsoft.com/office/drawing/2014/main" id="{9BFD49B6-2BF3-F94C-AD6B-7B77861203C0}"/>
              </a:ext>
            </a:extLst>
          </p:cNvPr>
          <p:cNvSpPr>
            <a:spLocks noGrp="1"/>
          </p:cNvSpPr>
          <p:nvPr>
            <p:ph type="pic" sz="quarter" idx="13"/>
          </p:nvPr>
        </p:nvSpPr>
        <p:spPr>
          <a:xfrm>
            <a:off x="4470400" y="1159933"/>
            <a:ext cx="3454400" cy="1981200"/>
          </a:xfrm>
          <a:prstGeom prst="rect">
            <a:avLst/>
          </a:prstGeom>
        </p:spPr>
        <p:txBody>
          <a:bodyPr/>
          <a:lstStyle>
            <a:lvl1pPr marL="0" indent="0">
              <a:buNone/>
              <a:defRPr sz="1600" b="0" i="0">
                <a:latin typeface="Calibri" panose="020F0502020204030204" pitchFamily="34" charset="0"/>
              </a:defRPr>
            </a:lvl1pPr>
          </a:lstStyle>
          <a:p>
            <a:r>
              <a:rPr lang="en-US"/>
              <a:t>Click icon to add picture</a:t>
            </a:r>
          </a:p>
        </p:txBody>
      </p:sp>
      <p:sp>
        <p:nvSpPr>
          <p:cNvPr id="8" name="Picture Placeholder 6">
            <a:extLst>
              <a:ext uri="{FF2B5EF4-FFF2-40B4-BE49-F238E27FC236}">
                <a16:creationId xmlns:a16="http://schemas.microsoft.com/office/drawing/2014/main" id="{75F3481B-E073-FC4C-8662-89F64D478623}"/>
              </a:ext>
            </a:extLst>
          </p:cNvPr>
          <p:cNvSpPr>
            <a:spLocks noGrp="1"/>
          </p:cNvSpPr>
          <p:nvPr>
            <p:ph type="pic" sz="quarter" idx="14"/>
          </p:nvPr>
        </p:nvSpPr>
        <p:spPr>
          <a:xfrm>
            <a:off x="4470400" y="3674533"/>
            <a:ext cx="3454400" cy="1981200"/>
          </a:xfrm>
          <a:prstGeom prst="rect">
            <a:avLst/>
          </a:prstGeom>
        </p:spPr>
        <p:txBody>
          <a:bodyPr/>
          <a:lstStyle>
            <a:lvl1pPr marL="0" indent="0">
              <a:buNone/>
              <a:defRPr sz="1600" b="0" i="0">
                <a:latin typeface="Calibri" panose="020F0502020204030204" pitchFamily="34" charset="0"/>
              </a:defRPr>
            </a:lvl1pPr>
          </a:lstStyle>
          <a:p>
            <a:r>
              <a:rPr lang="en-US"/>
              <a:t>Click icon to add picture</a:t>
            </a:r>
          </a:p>
        </p:txBody>
      </p:sp>
      <p:sp>
        <p:nvSpPr>
          <p:cNvPr id="9" name="Picture Placeholder 6">
            <a:extLst>
              <a:ext uri="{FF2B5EF4-FFF2-40B4-BE49-F238E27FC236}">
                <a16:creationId xmlns:a16="http://schemas.microsoft.com/office/drawing/2014/main" id="{4E9685A2-20AD-6C44-B1B9-DCB2E44370F5}"/>
              </a:ext>
            </a:extLst>
          </p:cNvPr>
          <p:cNvSpPr>
            <a:spLocks noGrp="1"/>
          </p:cNvSpPr>
          <p:nvPr>
            <p:ph type="pic" sz="quarter" idx="15"/>
          </p:nvPr>
        </p:nvSpPr>
        <p:spPr>
          <a:xfrm>
            <a:off x="8128000" y="1151467"/>
            <a:ext cx="3454400" cy="1981200"/>
          </a:xfrm>
          <a:prstGeom prst="rect">
            <a:avLst/>
          </a:prstGeom>
        </p:spPr>
        <p:txBody>
          <a:bodyPr/>
          <a:lstStyle>
            <a:lvl1pPr marL="0" indent="0">
              <a:buNone/>
              <a:defRPr sz="1600" b="0" i="0">
                <a:latin typeface="Calibri" panose="020F0502020204030204" pitchFamily="34" charset="0"/>
              </a:defRPr>
            </a:lvl1pPr>
          </a:lstStyle>
          <a:p>
            <a:r>
              <a:rPr lang="en-US"/>
              <a:t>Click icon to add picture</a:t>
            </a:r>
          </a:p>
        </p:txBody>
      </p:sp>
      <p:sp>
        <p:nvSpPr>
          <p:cNvPr id="10" name="Picture Placeholder 6">
            <a:extLst>
              <a:ext uri="{FF2B5EF4-FFF2-40B4-BE49-F238E27FC236}">
                <a16:creationId xmlns:a16="http://schemas.microsoft.com/office/drawing/2014/main" id="{498EFFC6-47A8-C248-AF67-33A51B038851}"/>
              </a:ext>
            </a:extLst>
          </p:cNvPr>
          <p:cNvSpPr>
            <a:spLocks noGrp="1"/>
          </p:cNvSpPr>
          <p:nvPr>
            <p:ph type="pic" sz="quarter" idx="16"/>
          </p:nvPr>
        </p:nvSpPr>
        <p:spPr>
          <a:xfrm>
            <a:off x="8128000" y="3666067"/>
            <a:ext cx="3454400" cy="1981200"/>
          </a:xfrm>
          <a:prstGeom prst="rect">
            <a:avLst/>
          </a:prstGeom>
        </p:spPr>
        <p:txBody>
          <a:bodyPr/>
          <a:lstStyle>
            <a:lvl1pPr marL="0" indent="0">
              <a:buNone/>
              <a:defRPr sz="1600" b="0" i="0">
                <a:latin typeface="Calibri" panose="020F0502020204030204" pitchFamily="34" charset="0"/>
              </a:defRPr>
            </a:lvl1pPr>
          </a:lstStyle>
          <a:p>
            <a:r>
              <a:rPr lang="en-US"/>
              <a:t>Click icon to add picture</a:t>
            </a:r>
          </a:p>
        </p:txBody>
      </p:sp>
      <p:sp>
        <p:nvSpPr>
          <p:cNvPr id="11" name="Text Placeholder 13">
            <a:extLst>
              <a:ext uri="{FF2B5EF4-FFF2-40B4-BE49-F238E27FC236}">
                <a16:creationId xmlns:a16="http://schemas.microsoft.com/office/drawing/2014/main" id="{5327F1EC-8CEB-F348-A688-603CC6AF3B7E}"/>
              </a:ext>
            </a:extLst>
          </p:cNvPr>
          <p:cNvSpPr>
            <a:spLocks noGrp="1"/>
          </p:cNvSpPr>
          <p:nvPr>
            <p:ph type="body" sz="quarter" idx="17"/>
          </p:nvPr>
        </p:nvSpPr>
        <p:spPr>
          <a:xfrm>
            <a:off x="609600" y="3200400"/>
            <a:ext cx="3454400" cy="381000"/>
          </a:xfrm>
          <a:prstGeom prst="rect">
            <a:avLst/>
          </a:prstGeom>
        </p:spPr>
        <p:txBody>
          <a:bodyPr/>
          <a:lstStyle>
            <a:lvl1pPr marL="0" indent="0">
              <a:buNone/>
              <a:defRPr sz="1100" b="0" i="0">
                <a:latin typeface="Calibri" panose="020F0502020204030204" pitchFamily="34" charset="0"/>
              </a:defRPr>
            </a:lvl1pPr>
            <a:lvl2pPr>
              <a:defRPr sz="1100"/>
            </a:lvl2pPr>
            <a:lvl3pPr>
              <a:defRPr sz="1100"/>
            </a:lvl3pPr>
            <a:lvl4pPr>
              <a:defRPr sz="1100"/>
            </a:lvl4pPr>
            <a:lvl5pPr>
              <a:defRPr sz="1100"/>
            </a:lvl5pPr>
          </a:lstStyle>
          <a:p>
            <a:pPr lvl="0"/>
            <a:r>
              <a:rPr lang="en-US"/>
              <a:t>Click to edit Master text styles</a:t>
            </a:r>
          </a:p>
        </p:txBody>
      </p:sp>
      <p:sp>
        <p:nvSpPr>
          <p:cNvPr id="12" name="Text Placeholder 13">
            <a:extLst>
              <a:ext uri="{FF2B5EF4-FFF2-40B4-BE49-F238E27FC236}">
                <a16:creationId xmlns:a16="http://schemas.microsoft.com/office/drawing/2014/main" id="{D8D84EB5-FEF7-D145-9924-EDC82C5DD725}"/>
              </a:ext>
            </a:extLst>
          </p:cNvPr>
          <p:cNvSpPr>
            <a:spLocks noGrp="1"/>
          </p:cNvSpPr>
          <p:nvPr>
            <p:ph type="body" sz="quarter" idx="18"/>
          </p:nvPr>
        </p:nvSpPr>
        <p:spPr>
          <a:xfrm>
            <a:off x="4470400" y="3200400"/>
            <a:ext cx="3454400" cy="381000"/>
          </a:xfrm>
          <a:prstGeom prst="rect">
            <a:avLst/>
          </a:prstGeom>
        </p:spPr>
        <p:txBody>
          <a:bodyPr/>
          <a:lstStyle>
            <a:lvl1pPr marL="0" indent="0">
              <a:buNone/>
              <a:defRPr sz="1100" b="0" i="0">
                <a:latin typeface="Calibri" panose="020F0502020204030204" pitchFamily="34" charset="0"/>
              </a:defRPr>
            </a:lvl1pPr>
            <a:lvl2pPr>
              <a:defRPr sz="1100"/>
            </a:lvl2pPr>
            <a:lvl3pPr>
              <a:defRPr sz="1100"/>
            </a:lvl3pPr>
            <a:lvl4pPr>
              <a:defRPr sz="1100"/>
            </a:lvl4pPr>
            <a:lvl5pPr>
              <a:defRPr sz="1100"/>
            </a:lvl5pPr>
          </a:lstStyle>
          <a:p>
            <a:pPr lvl="0"/>
            <a:r>
              <a:rPr lang="en-US"/>
              <a:t>Click to edit Master text styles</a:t>
            </a:r>
          </a:p>
        </p:txBody>
      </p:sp>
      <p:sp>
        <p:nvSpPr>
          <p:cNvPr id="13" name="Text Placeholder 13">
            <a:extLst>
              <a:ext uri="{FF2B5EF4-FFF2-40B4-BE49-F238E27FC236}">
                <a16:creationId xmlns:a16="http://schemas.microsoft.com/office/drawing/2014/main" id="{73B743E4-6516-C94E-BADC-931FCAF3B346}"/>
              </a:ext>
            </a:extLst>
          </p:cNvPr>
          <p:cNvSpPr>
            <a:spLocks noGrp="1"/>
          </p:cNvSpPr>
          <p:nvPr>
            <p:ph type="body" sz="quarter" idx="19"/>
          </p:nvPr>
        </p:nvSpPr>
        <p:spPr>
          <a:xfrm>
            <a:off x="8150577" y="3200400"/>
            <a:ext cx="3454400" cy="381000"/>
          </a:xfrm>
          <a:prstGeom prst="rect">
            <a:avLst/>
          </a:prstGeom>
        </p:spPr>
        <p:txBody>
          <a:bodyPr/>
          <a:lstStyle>
            <a:lvl1pPr marL="0" indent="0">
              <a:buNone/>
              <a:defRPr sz="1100" b="0" i="0">
                <a:latin typeface="Calibri" panose="020F0502020204030204" pitchFamily="34" charset="0"/>
              </a:defRPr>
            </a:lvl1pPr>
            <a:lvl2pPr>
              <a:defRPr sz="1100"/>
            </a:lvl2pPr>
            <a:lvl3pPr>
              <a:defRPr sz="1100"/>
            </a:lvl3pPr>
            <a:lvl4pPr>
              <a:defRPr sz="1100"/>
            </a:lvl4pPr>
            <a:lvl5pPr>
              <a:defRPr sz="1100"/>
            </a:lvl5pPr>
          </a:lstStyle>
          <a:p>
            <a:pPr lvl="0"/>
            <a:r>
              <a:rPr lang="en-US"/>
              <a:t>Click to edit Master text styles</a:t>
            </a:r>
          </a:p>
        </p:txBody>
      </p:sp>
      <p:sp>
        <p:nvSpPr>
          <p:cNvPr id="14" name="Text Placeholder 13">
            <a:extLst>
              <a:ext uri="{FF2B5EF4-FFF2-40B4-BE49-F238E27FC236}">
                <a16:creationId xmlns:a16="http://schemas.microsoft.com/office/drawing/2014/main" id="{FED4C7F5-70CF-2C4D-8AF3-4D76760714C7}"/>
              </a:ext>
            </a:extLst>
          </p:cNvPr>
          <p:cNvSpPr>
            <a:spLocks noGrp="1"/>
          </p:cNvSpPr>
          <p:nvPr>
            <p:ph type="body" sz="quarter" idx="20"/>
          </p:nvPr>
        </p:nvSpPr>
        <p:spPr>
          <a:xfrm>
            <a:off x="609600" y="5702300"/>
            <a:ext cx="3454400" cy="381000"/>
          </a:xfrm>
          <a:prstGeom prst="rect">
            <a:avLst/>
          </a:prstGeom>
        </p:spPr>
        <p:txBody>
          <a:bodyPr/>
          <a:lstStyle>
            <a:lvl1pPr marL="0" indent="0">
              <a:buNone/>
              <a:defRPr sz="1100" b="0" i="0">
                <a:latin typeface="Calibri" panose="020F0502020204030204" pitchFamily="34" charset="0"/>
              </a:defRPr>
            </a:lvl1pPr>
            <a:lvl2pPr>
              <a:defRPr sz="1100"/>
            </a:lvl2pPr>
            <a:lvl3pPr>
              <a:defRPr sz="1100"/>
            </a:lvl3pPr>
            <a:lvl4pPr>
              <a:defRPr sz="1100"/>
            </a:lvl4pPr>
            <a:lvl5pPr>
              <a:defRPr sz="1100"/>
            </a:lvl5pPr>
          </a:lstStyle>
          <a:p>
            <a:pPr lvl="0"/>
            <a:r>
              <a:rPr lang="en-US"/>
              <a:t>Click to edit Master text styles</a:t>
            </a:r>
          </a:p>
        </p:txBody>
      </p:sp>
      <p:sp>
        <p:nvSpPr>
          <p:cNvPr id="15" name="Text Placeholder 13">
            <a:extLst>
              <a:ext uri="{FF2B5EF4-FFF2-40B4-BE49-F238E27FC236}">
                <a16:creationId xmlns:a16="http://schemas.microsoft.com/office/drawing/2014/main" id="{6B853D87-F6A1-6443-AB6D-6E9819089E0E}"/>
              </a:ext>
            </a:extLst>
          </p:cNvPr>
          <p:cNvSpPr>
            <a:spLocks noGrp="1"/>
          </p:cNvSpPr>
          <p:nvPr>
            <p:ph type="body" sz="quarter" idx="21"/>
          </p:nvPr>
        </p:nvSpPr>
        <p:spPr>
          <a:xfrm>
            <a:off x="4470400" y="5715000"/>
            <a:ext cx="3454400" cy="381000"/>
          </a:xfrm>
          <a:prstGeom prst="rect">
            <a:avLst/>
          </a:prstGeom>
        </p:spPr>
        <p:txBody>
          <a:bodyPr/>
          <a:lstStyle>
            <a:lvl1pPr marL="0" indent="0">
              <a:buNone/>
              <a:defRPr sz="1100" b="0" i="0">
                <a:latin typeface="Calibri" panose="020F0502020204030204" pitchFamily="34" charset="0"/>
              </a:defRPr>
            </a:lvl1pPr>
            <a:lvl2pPr>
              <a:defRPr sz="1100"/>
            </a:lvl2pPr>
            <a:lvl3pPr>
              <a:defRPr sz="1100"/>
            </a:lvl3pPr>
            <a:lvl4pPr>
              <a:defRPr sz="1100"/>
            </a:lvl4pPr>
            <a:lvl5pPr>
              <a:defRPr sz="1100"/>
            </a:lvl5pPr>
          </a:lstStyle>
          <a:p>
            <a:pPr lvl="0"/>
            <a:r>
              <a:rPr lang="en-US"/>
              <a:t>Click to edit Master text styles</a:t>
            </a:r>
          </a:p>
        </p:txBody>
      </p:sp>
      <p:sp>
        <p:nvSpPr>
          <p:cNvPr id="16" name="Text Placeholder 13">
            <a:extLst>
              <a:ext uri="{FF2B5EF4-FFF2-40B4-BE49-F238E27FC236}">
                <a16:creationId xmlns:a16="http://schemas.microsoft.com/office/drawing/2014/main" id="{256BC893-7821-9640-98BC-FFCFED83EB9C}"/>
              </a:ext>
            </a:extLst>
          </p:cNvPr>
          <p:cNvSpPr>
            <a:spLocks noGrp="1"/>
          </p:cNvSpPr>
          <p:nvPr>
            <p:ph type="body" sz="quarter" idx="22"/>
          </p:nvPr>
        </p:nvSpPr>
        <p:spPr>
          <a:xfrm>
            <a:off x="8150577" y="5715000"/>
            <a:ext cx="3454400" cy="381000"/>
          </a:xfrm>
          <a:prstGeom prst="rect">
            <a:avLst/>
          </a:prstGeom>
        </p:spPr>
        <p:txBody>
          <a:bodyPr/>
          <a:lstStyle>
            <a:lvl1pPr marL="0" indent="0">
              <a:buNone/>
              <a:defRPr sz="1100" b="0" i="0">
                <a:latin typeface="Calibri" panose="020F0502020204030204" pitchFamily="34" charset="0"/>
              </a:defRPr>
            </a:lvl1pPr>
            <a:lvl2pPr>
              <a:defRPr sz="1100"/>
            </a:lvl2pPr>
            <a:lvl3pPr>
              <a:defRPr sz="1100"/>
            </a:lvl3pPr>
            <a:lvl4pPr>
              <a:defRPr sz="1100"/>
            </a:lvl4pPr>
            <a:lvl5pPr>
              <a:defRPr sz="1100"/>
            </a:lvl5pPr>
          </a:lstStyle>
          <a:p>
            <a:pPr lvl="0"/>
            <a:r>
              <a:rPr lang="en-US"/>
              <a:t>Click to edit Master text styles</a:t>
            </a:r>
          </a:p>
        </p:txBody>
      </p:sp>
      <p:sp>
        <p:nvSpPr>
          <p:cNvPr id="19" name="Slide Number Placeholder 18">
            <a:extLst>
              <a:ext uri="{FF2B5EF4-FFF2-40B4-BE49-F238E27FC236}">
                <a16:creationId xmlns:a16="http://schemas.microsoft.com/office/drawing/2014/main" id="{02F90602-9DC6-3F4D-B178-EF64100603FB}"/>
              </a:ext>
            </a:extLst>
          </p:cNvPr>
          <p:cNvSpPr>
            <a:spLocks noGrp="1"/>
          </p:cNvSpPr>
          <p:nvPr>
            <p:ph type="sldNum" sz="quarter" idx="24"/>
          </p:nvPr>
        </p:nvSpPr>
        <p:spPr/>
        <p:txBody>
          <a:bodyPr/>
          <a:lstStyle/>
          <a:p>
            <a:fld id="{F0D23093-2AB0-F74C-B865-1A12A15B650E}" type="slidenum">
              <a:rPr lang="en-US" smtClean="0"/>
              <a:pPr/>
              <a:t>‹#›</a:t>
            </a:fld>
            <a:endParaRPr lang="en-US"/>
          </a:p>
        </p:txBody>
      </p:sp>
      <p:sp>
        <p:nvSpPr>
          <p:cNvPr id="21" name="Title 20">
            <a:extLst>
              <a:ext uri="{FF2B5EF4-FFF2-40B4-BE49-F238E27FC236}">
                <a16:creationId xmlns:a16="http://schemas.microsoft.com/office/drawing/2014/main" id="{774FC734-09F5-2F40-BB01-29D6BBF76E0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6498802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Grid">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34EBE792-3674-F042-8191-29D73F7CA4C8}"/>
              </a:ext>
            </a:extLst>
          </p:cNvPr>
          <p:cNvSpPr>
            <a:spLocks noGrp="1"/>
          </p:cNvSpPr>
          <p:nvPr>
            <p:ph type="pic" sz="quarter" idx="10" hasCustomPrompt="1"/>
          </p:nvPr>
        </p:nvSpPr>
        <p:spPr>
          <a:xfrm>
            <a:off x="914400" y="1371600"/>
            <a:ext cx="1930400" cy="1295400"/>
          </a:xfrm>
          <a:prstGeom prst="rect">
            <a:avLst/>
          </a:prstGeom>
          <a:effectLst/>
        </p:spPr>
        <p:txBody>
          <a:bodyPr/>
          <a:lstStyle>
            <a:lvl1pPr marL="0" indent="0">
              <a:buFontTx/>
              <a:buNone/>
              <a:defRPr sz="1100" b="0" i="0" baseline="0">
                <a:latin typeface="Calibri" panose="020F0502020204030204" pitchFamily="34" charset="0"/>
              </a:defRPr>
            </a:lvl1pPr>
          </a:lstStyle>
          <a:p>
            <a:r>
              <a:rPr lang="en-US"/>
              <a:t>160x147 logo</a:t>
            </a:r>
          </a:p>
        </p:txBody>
      </p:sp>
      <p:sp>
        <p:nvSpPr>
          <p:cNvPr id="7" name="Picture Placeholder 5">
            <a:extLst>
              <a:ext uri="{FF2B5EF4-FFF2-40B4-BE49-F238E27FC236}">
                <a16:creationId xmlns:a16="http://schemas.microsoft.com/office/drawing/2014/main" id="{93ABDDAC-BA7B-4A4A-9D64-71FA88868E4B}"/>
              </a:ext>
            </a:extLst>
          </p:cNvPr>
          <p:cNvSpPr>
            <a:spLocks noGrp="1"/>
          </p:cNvSpPr>
          <p:nvPr>
            <p:ph type="pic" sz="quarter" idx="11" hasCustomPrompt="1"/>
          </p:nvPr>
        </p:nvSpPr>
        <p:spPr>
          <a:xfrm>
            <a:off x="914400" y="2895600"/>
            <a:ext cx="1930400" cy="1295400"/>
          </a:xfrm>
          <a:prstGeom prst="rect">
            <a:avLst/>
          </a:prstGeom>
          <a:effectLst/>
        </p:spPr>
        <p:txBody>
          <a:bodyPr/>
          <a:lstStyle>
            <a:lvl1pPr marL="0" marR="0" indent="0" algn="l" defTabSz="914400" rtl="0" eaLnBrk="1" fontAlgn="base" latinLnBrk="0" hangingPunct="1">
              <a:lnSpc>
                <a:spcPct val="100000"/>
              </a:lnSpc>
              <a:spcBef>
                <a:spcPts val="1200"/>
              </a:spcBef>
              <a:spcAft>
                <a:spcPct val="0"/>
              </a:spcAft>
              <a:buClr>
                <a:schemeClr val="tx1"/>
              </a:buClr>
              <a:buSzTx/>
              <a:buFontTx/>
              <a:buNone/>
              <a:tabLst/>
              <a:defRPr sz="1100" b="0" i="0">
                <a:latin typeface="Calibri" panose="020F0502020204030204" pitchFamily="34" charset="0"/>
              </a:defRPr>
            </a:lvl1pPr>
          </a:lstStyle>
          <a:p>
            <a:r>
              <a:rPr lang="en-US"/>
              <a:t>160x147 logo</a:t>
            </a:r>
          </a:p>
          <a:p>
            <a:endParaRPr lang="en-US"/>
          </a:p>
        </p:txBody>
      </p:sp>
      <p:sp>
        <p:nvSpPr>
          <p:cNvPr id="8" name="Picture Placeholder 5">
            <a:extLst>
              <a:ext uri="{FF2B5EF4-FFF2-40B4-BE49-F238E27FC236}">
                <a16:creationId xmlns:a16="http://schemas.microsoft.com/office/drawing/2014/main" id="{BE481E25-6792-6B48-8A87-D3E9D1B2232D}"/>
              </a:ext>
            </a:extLst>
          </p:cNvPr>
          <p:cNvSpPr>
            <a:spLocks noGrp="1"/>
          </p:cNvSpPr>
          <p:nvPr>
            <p:ph type="pic" sz="quarter" idx="13" hasCustomPrompt="1"/>
          </p:nvPr>
        </p:nvSpPr>
        <p:spPr>
          <a:xfrm>
            <a:off x="914400" y="4419600"/>
            <a:ext cx="1930400" cy="1295400"/>
          </a:xfrm>
          <a:prstGeom prst="rect">
            <a:avLst/>
          </a:prstGeom>
          <a:effectLst/>
        </p:spPr>
        <p:txBody>
          <a:bodyPr/>
          <a:lstStyle>
            <a:lvl1pPr marL="0" marR="0" indent="0" algn="l" defTabSz="914400" rtl="0" eaLnBrk="1" fontAlgn="base" latinLnBrk="0" hangingPunct="1">
              <a:lnSpc>
                <a:spcPct val="100000"/>
              </a:lnSpc>
              <a:spcBef>
                <a:spcPts val="1200"/>
              </a:spcBef>
              <a:spcAft>
                <a:spcPct val="0"/>
              </a:spcAft>
              <a:buClr>
                <a:schemeClr val="tx1"/>
              </a:buClr>
              <a:buSzTx/>
              <a:buFontTx/>
              <a:buNone/>
              <a:tabLst/>
              <a:defRPr sz="1100" b="0" i="0">
                <a:latin typeface="Calibri" panose="020F0502020204030204" pitchFamily="34" charset="0"/>
              </a:defRPr>
            </a:lvl1pPr>
          </a:lstStyle>
          <a:p>
            <a:r>
              <a:rPr lang="en-US"/>
              <a:t>160x147 logo</a:t>
            </a:r>
          </a:p>
          <a:p>
            <a:endParaRPr lang="en-US"/>
          </a:p>
        </p:txBody>
      </p:sp>
      <p:sp>
        <p:nvSpPr>
          <p:cNvPr id="9" name="Picture Placeholder 5">
            <a:extLst>
              <a:ext uri="{FF2B5EF4-FFF2-40B4-BE49-F238E27FC236}">
                <a16:creationId xmlns:a16="http://schemas.microsoft.com/office/drawing/2014/main" id="{D548604C-E487-1D4F-91AF-D210004A5189}"/>
              </a:ext>
            </a:extLst>
          </p:cNvPr>
          <p:cNvSpPr>
            <a:spLocks noGrp="1"/>
          </p:cNvSpPr>
          <p:nvPr>
            <p:ph type="pic" sz="quarter" idx="14" hasCustomPrompt="1"/>
          </p:nvPr>
        </p:nvSpPr>
        <p:spPr>
          <a:xfrm>
            <a:off x="3759200" y="1371600"/>
            <a:ext cx="1930400" cy="1295400"/>
          </a:xfrm>
          <a:prstGeom prst="rect">
            <a:avLst/>
          </a:prstGeom>
          <a:effectLst/>
        </p:spPr>
        <p:txBody>
          <a:bodyPr/>
          <a:lstStyle>
            <a:lvl1pPr marL="0" marR="0" indent="0" algn="l" defTabSz="914400" rtl="0" eaLnBrk="1" fontAlgn="base" latinLnBrk="0" hangingPunct="1">
              <a:lnSpc>
                <a:spcPct val="100000"/>
              </a:lnSpc>
              <a:spcBef>
                <a:spcPts val="1200"/>
              </a:spcBef>
              <a:spcAft>
                <a:spcPct val="0"/>
              </a:spcAft>
              <a:buClr>
                <a:schemeClr val="tx1"/>
              </a:buClr>
              <a:buSzTx/>
              <a:buFontTx/>
              <a:buNone/>
              <a:tabLst/>
              <a:defRPr sz="1100" b="0" i="0">
                <a:latin typeface="Calibri" panose="020F0502020204030204" pitchFamily="34" charset="0"/>
              </a:defRPr>
            </a:lvl1pPr>
          </a:lstStyle>
          <a:p>
            <a:r>
              <a:rPr lang="en-US"/>
              <a:t>160x147 logo</a:t>
            </a:r>
          </a:p>
          <a:p>
            <a:endParaRPr lang="en-US"/>
          </a:p>
        </p:txBody>
      </p:sp>
      <p:sp>
        <p:nvSpPr>
          <p:cNvPr id="10" name="Picture Placeholder 5">
            <a:extLst>
              <a:ext uri="{FF2B5EF4-FFF2-40B4-BE49-F238E27FC236}">
                <a16:creationId xmlns:a16="http://schemas.microsoft.com/office/drawing/2014/main" id="{7624EDF6-2365-2545-8099-338237F309C3}"/>
              </a:ext>
            </a:extLst>
          </p:cNvPr>
          <p:cNvSpPr>
            <a:spLocks noGrp="1"/>
          </p:cNvSpPr>
          <p:nvPr>
            <p:ph type="pic" sz="quarter" idx="15" hasCustomPrompt="1"/>
          </p:nvPr>
        </p:nvSpPr>
        <p:spPr>
          <a:xfrm>
            <a:off x="3759200" y="2895600"/>
            <a:ext cx="1930400" cy="1295400"/>
          </a:xfrm>
          <a:prstGeom prst="rect">
            <a:avLst/>
          </a:prstGeom>
          <a:effectLst/>
        </p:spPr>
        <p:txBody>
          <a:bodyPr/>
          <a:lstStyle>
            <a:lvl1pPr marL="0" marR="0" indent="0" algn="l" defTabSz="914400" rtl="0" eaLnBrk="1" fontAlgn="base" latinLnBrk="0" hangingPunct="1">
              <a:lnSpc>
                <a:spcPct val="100000"/>
              </a:lnSpc>
              <a:spcBef>
                <a:spcPts val="1200"/>
              </a:spcBef>
              <a:spcAft>
                <a:spcPct val="0"/>
              </a:spcAft>
              <a:buClr>
                <a:schemeClr val="tx1"/>
              </a:buClr>
              <a:buSzTx/>
              <a:buFontTx/>
              <a:buNone/>
              <a:tabLst/>
              <a:defRPr sz="1100" b="0" i="0">
                <a:latin typeface="Calibri" panose="020F0502020204030204" pitchFamily="34" charset="0"/>
              </a:defRPr>
            </a:lvl1pPr>
          </a:lstStyle>
          <a:p>
            <a:r>
              <a:rPr lang="en-US"/>
              <a:t>160x147 logo</a:t>
            </a:r>
          </a:p>
          <a:p>
            <a:endParaRPr lang="en-US"/>
          </a:p>
        </p:txBody>
      </p:sp>
      <p:sp>
        <p:nvSpPr>
          <p:cNvPr id="11" name="Picture Placeholder 5">
            <a:extLst>
              <a:ext uri="{FF2B5EF4-FFF2-40B4-BE49-F238E27FC236}">
                <a16:creationId xmlns:a16="http://schemas.microsoft.com/office/drawing/2014/main" id="{0D36446A-2E05-9F4F-83D7-905FD354E021}"/>
              </a:ext>
            </a:extLst>
          </p:cNvPr>
          <p:cNvSpPr>
            <a:spLocks noGrp="1"/>
          </p:cNvSpPr>
          <p:nvPr>
            <p:ph type="pic" sz="quarter" idx="16" hasCustomPrompt="1"/>
          </p:nvPr>
        </p:nvSpPr>
        <p:spPr>
          <a:xfrm>
            <a:off x="3759200" y="4419600"/>
            <a:ext cx="1930400" cy="1295400"/>
          </a:xfrm>
          <a:prstGeom prst="rect">
            <a:avLst/>
          </a:prstGeom>
          <a:effectLst/>
        </p:spPr>
        <p:txBody>
          <a:bodyPr/>
          <a:lstStyle>
            <a:lvl1pPr marL="0" marR="0" indent="0" algn="l" defTabSz="914400" rtl="0" eaLnBrk="1" fontAlgn="base" latinLnBrk="0" hangingPunct="1">
              <a:lnSpc>
                <a:spcPct val="100000"/>
              </a:lnSpc>
              <a:spcBef>
                <a:spcPts val="1200"/>
              </a:spcBef>
              <a:spcAft>
                <a:spcPct val="0"/>
              </a:spcAft>
              <a:buClr>
                <a:schemeClr val="tx1"/>
              </a:buClr>
              <a:buSzTx/>
              <a:buFontTx/>
              <a:buNone/>
              <a:tabLst/>
              <a:defRPr sz="1100" b="0" i="0">
                <a:latin typeface="Calibri" panose="020F0502020204030204" pitchFamily="34" charset="0"/>
              </a:defRPr>
            </a:lvl1pPr>
          </a:lstStyle>
          <a:p>
            <a:r>
              <a:rPr lang="en-US"/>
              <a:t>160x147 logo</a:t>
            </a:r>
          </a:p>
          <a:p>
            <a:endParaRPr lang="en-US"/>
          </a:p>
        </p:txBody>
      </p:sp>
      <p:sp>
        <p:nvSpPr>
          <p:cNvPr id="12" name="Picture Placeholder 5">
            <a:extLst>
              <a:ext uri="{FF2B5EF4-FFF2-40B4-BE49-F238E27FC236}">
                <a16:creationId xmlns:a16="http://schemas.microsoft.com/office/drawing/2014/main" id="{BBC79A31-D13D-4C49-88CC-6B949DE06C2C}"/>
              </a:ext>
            </a:extLst>
          </p:cNvPr>
          <p:cNvSpPr>
            <a:spLocks noGrp="1"/>
          </p:cNvSpPr>
          <p:nvPr>
            <p:ph type="pic" sz="quarter" idx="17" hasCustomPrompt="1"/>
          </p:nvPr>
        </p:nvSpPr>
        <p:spPr>
          <a:xfrm>
            <a:off x="6604000" y="1371600"/>
            <a:ext cx="1930400" cy="1295400"/>
          </a:xfrm>
          <a:prstGeom prst="rect">
            <a:avLst/>
          </a:prstGeom>
          <a:effectLst/>
        </p:spPr>
        <p:txBody>
          <a:bodyPr/>
          <a:lstStyle>
            <a:lvl1pPr marL="0" marR="0" indent="0" algn="l" defTabSz="914400" rtl="0" eaLnBrk="1" fontAlgn="base" latinLnBrk="0" hangingPunct="1">
              <a:lnSpc>
                <a:spcPct val="100000"/>
              </a:lnSpc>
              <a:spcBef>
                <a:spcPts val="1200"/>
              </a:spcBef>
              <a:spcAft>
                <a:spcPct val="0"/>
              </a:spcAft>
              <a:buClr>
                <a:schemeClr val="tx1"/>
              </a:buClr>
              <a:buSzTx/>
              <a:buFontTx/>
              <a:buNone/>
              <a:tabLst/>
              <a:defRPr sz="1100" b="0" i="0">
                <a:latin typeface="Calibri" panose="020F0502020204030204" pitchFamily="34" charset="0"/>
              </a:defRPr>
            </a:lvl1pPr>
          </a:lstStyle>
          <a:p>
            <a:r>
              <a:rPr lang="en-US"/>
              <a:t>160x147 logo</a:t>
            </a:r>
          </a:p>
          <a:p>
            <a:endParaRPr lang="en-US"/>
          </a:p>
        </p:txBody>
      </p:sp>
      <p:sp>
        <p:nvSpPr>
          <p:cNvPr id="13" name="Picture Placeholder 5">
            <a:extLst>
              <a:ext uri="{FF2B5EF4-FFF2-40B4-BE49-F238E27FC236}">
                <a16:creationId xmlns:a16="http://schemas.microsoft.com/office/drawing/2014/main" id="{CFF59C9F-D752-594A-A821-7BDA91DA3749}"/>
              </a:ext>
            </a:extLst>
          </p:cNvPr>
          <p:cNvSpPr>
            <a:spLocks noGrp="1"/>
          </p:cNvSpPr>
          <p:nvPr>
            <p:ph type="pic" sz="quarter" idx="18" hasCustomPrompt="1"/>
          </p:nvPr>
        </p:nvSpPr>
        <p:spPr>
          <a:xfrm>
            <a:off x="6604000" y="2895600"/>
            <a:ext cx="1930400" cy="1295400"/>
          </a:xfrm>
          <a:prstGeom prst="rect">
            <a:avLst/>
          </a:prstGeom>
          <a:effectLst/>
        </p:spPr>
        <p:txBody>
          <a:bodyPr/>
          <a:lstStyle>
            <a:lvl1pPr marL="0" marR="0" indent="0" algn="l" defTabSz="914400" rtl="0" eaLnBrk="1" fontAlgn="base" latinLnBrk="0" hangingPunct="1">
              <a:lnSpc>
                <a:spcPct val="100000"/>
              </a:lnSpc>
              <a:spcBef>
                <a:spcPts val="1200"/>
              </a:spcBef>
              <a:spcAft>
                <a:spcPct val="0"/>
              </a:spcAft>
              <a:buClr>
                <a:schemeClr val="tx1"/>
              </a:buClr>
              <a:buSzTx/>
              <a:buFontTx/>
              <a:buNone/>
              <a:tabLst/>
              <a:defRPr sz="1100" b="0" i="0">
                <a:latin typeface="Calibri" panose="020F0502020204030204" pitchFamily="34" charset="0"/>
              </a:defRPr>
            </a:lvl1pPr>
          </a:lstStyle>
          <a:p>
            <a:r>
              <a:rPr lang="en-US"/>
              <a:t>160x147 logo</a:t>
            </a:r>
          </a:p>
          <a:p>
            <a:endParaRPr lang="en-US"/>
          </a:p>
        </p:txBody>
      </p:sp>
      <p:sp>
        <p:nvSpPr>
          <p:cNvPr id="14" name="Picture Placeholder 5">
            <a:extLst>
              <a:ext uri="{FF2B5EF4-FFF2-40B4-BE49-F238E27FC236}">
                <a16:creationId xmlns:a16="http://schemas.microsoft.com/office/drawing/2014/main" id="{254F3492-5AA9-9249-B742-69BFC01BE9E2}"/>
              </a:ext>
            </a:extLst>
          </p:cNvPr>
          <p:cNvSpPr>
            <a:spLocks noGrp="1"/>
          </p:cNvSpPr>
          <p:nvPr>
            <p:ph type="pic" sz="quarter" idx="19" hasCustomPrompt="1"/>
          </p:nvPr>
        </p:nvSpPr>
        <p:spPr>
          <a:xfrm>
            <a:off x="6604000" y="4419600"/>
            <a:ext cx="1930400" cy="1295400"/>
          </a:xfrm>
          <a:prstGeom prst="rect">
            <a:avLst/>
          </a:prstGeom>
          <a:effectLst/>
        </p:spPr>
        <p:txBody>
          <a:bodyPr/>
          <a:lstStyle>
            <a:lvl1pPr marL="0" indent="0">
              <a:buFontTx/>
              <a:buNone/>
              <a:defRPr sz="1100" b="0" i="0">
                <a:latin typeface="Calibri" panose="020F0502020204030204" pitchFamily="34" charset="0"/>
              </a:defRPr>
            </a:lvl1pPr>
          </a:lstStyle>
          <a:p>
            <a:r>
              <a:rPr lang="en-US"/>
              <a:t>160x147 logo</a:t>
            </a:r>
          </a:p>
        </p:txBody>
      </p:sp>
      <p:sp>
        <p:nvSpPr>
          <p:cNvPr id="15" name="Picture Placeholder 5">
            <a:extLst>
              <a:ext uri="{FF2B5EF4-FFF2-40B4-BE49-F238E27FC236}">
                <a16:creationId xmlns:a16="http://schemas.microsoft.com/office/drawing/2014/main" id="{C51E22CD-7582-9D41-A0FC-914A34BF189E}"/>
              </a:ext>
            </a:extLst>
          </p:cNvPr>
          <p:cNvSpPr>
            <a:spLocks noGrp="1"/>
          </p:cNvSpPr>
          <p:nvPr>
            <p:ph type="pic" sz="quarter" idx="20" hasCustomPrompt="1"/>
          </p:nvPr>
        </p:nvSpPr>
        <p:spPr>
          <a:xfrm>
            <a:off x="9245600" y="1371600"/>
            <a:ext cx="1930400" cy="1295400"/>
          </a:xfrm>
          <a:prstGeom prst="rect">
            <a:avLst/>
          </a:prstGeom>
          <a:effectLst/>
        </p:spPr>
        <p:txBody>
          <a:bodyPr/>
          <a:lstStyle>
            <a:lvl1pPr marL="0" marR="0" indent="0" algn="l" defTabSz="914400" rtl="0" eaLnBrk="1" fontAlgn="base" latinLnBrk="0" hangingPunct="1">
              <a:lnSpc>
                <a:spcPct val="100000"/>
              </a:lnSpc>
              <a:spcBef>
                <a:spcPts val="1200"/>
              </a:spcBef>
              <a:spcAft>
                <a:spcPct val="0"/>
              </a:spcAft>
              <a:buClr>
                <a:schemeClr val="tx1"/>
              </a:buClr>
              <a:buSzTx/>
              <a:buFontTx/>
              <a:buNone/>
              <a:tabLst/>
              <a:defRPr sz="1100" b="0" i="0">
                <a:latin typeface="Calibri" panose="020F0502020204030204" pitchFamily="34" charset="0"/>
              </a:defRPr>
            </a:lvl1pPr>
          </a:lstStyle>
          <a:p>
            <a:r>
              <a:rPr lang="en-US"/>
              <a:t>160x147 logo</a:t>
            </a:r>
          </a:p>
          <a:p>
            <a:endParaRPr lang="en-US"/>
          </a:p>
        </p:txBody>
      </p:sp>
      <p:sp>
        <p:nvSpPr>
          <p:cNvPr id="16" name="Picture Placeholder 5">
            <a:extLst>
              <a:ext uri="{FF2B5EF4-FFF2-40B4-BE49-F238E27FC236}">
                <a16:creationId xmlns:a16="http://schemas.microsoft.com/office/drawing/2014/main" id="{3D0B9166-BA76-6544-89C3-4C8B4A739F73}"/>
              </a:ext>
            </a:extLst>
          </p:cNvPr>
          <p:cNvSpPr>
            <a:spLocks noGrp="1"/>
          </p:cNvSpPr>
          <p:nvPr>
            <p:ph type="pic" sz="quarter" idx="21" hasCustomPrompt="1"/>
          </p:nvPr>
        </p:nvSpPr>
        <p:spPr>
          <a:xfrm>
            <a:off x="9245600" y="2895600"/>
            <a:ext cx="1930400" cy="1295400"/>
          </a:xfrm>
          <a:prstGeom prst="rect">
            <a:avLst/>
          </a:prstGeom>
          <a:effectLst/>
        </p:spPr>
        <p:txBody>
          <a:bodyPr/>
          <a:lstStyle>
            <a:lvl1pPr marL="0" marR="0" indent="0" algn="l" defTabSz="914400" rtl="0" eaLnBrk="1" fontAlgn="base" latinLnBrk="0" hangingPunct="1">
              <a:lnSpc>
                <a:spcPct val="100000"/>
              </a:lnSpc>
              <a:spcBef>
                <a:spcPts val="1200"/>
              </a:spcBef>
              <a:spcAft>
                <a:spcPct val="0"/>
              </a:spcAft>
              <a:buClr>
                <a:schemeClr val="tx1"/>
              </a:buClr>
              <a:buSzTx/>
              <a:buFontTx/>
              <a:buNone/>
              <a:tabLst/>
              <a:defRPr sz="1100" b="0" i="0">
                <a:latin typeface="Calibri" panose="020F0502020204030204" pitchFamily="34" charset="0"/>
              </a:defRPr>
            </a:lvl1pPr>
          </a:lstStyle>
          <a:p>
            <a:r>
              <a:rPr lang="en-US"/>
              <a:t>160x147 logo</a:t>
            </a:r>
          </a:p>
          <a:p>
            <a:endParaRPr lang="en-US"/>
          </a:p>
        </p:txBody>
      </p:sp>
      <p:sp>
        <p:nvSpPr>
          <p:cNvPr id="17" name="Picture Placeholder 5">
            <a:extLst>
              <a:ext uri="{FF2B5EF4-FFF2-40B4-BE49-F238E27FC236}">
                <a16:creationId xmlns:a16="http://schemas.microsoft.com/office/drawing/2014/main" id="{537026EB-3BFB-0947-A881-5729F13CFA4E}"/>
              </a:ext>
            </a:extLst>
          </p:cNvPr>
          <p:cNvSpPr>
            <a:spLocks noGrp="1"/>
          </p:cNvSpPr>
          <p:nvPr>
            <p:ph type="pic" sz="quarter" idx="22" hasCustomPrompt="1"/>
          </p:nvPr>
        </p:nvSpPr>
        <p:spPr>
          <a:xfrm>
            <a:off x="9245600" y="4419600"/>
            <a:ext cx="1930400" cy="1295400"/>
          </a:xfrm>
          <a:prstGeom prst="rect">
            <a:avLst/>
          </a:prstGeom>
          <a:effectLst/>
        </p:spPr>
        <p:txBody>
          <a:bodyPr/>
          <a:lstStyle>
            <a:lvl1pPr marL="0" indent="0">
              <a:buFontTx/>
              <a:buNone/>
              <a:defRPr sz="1100" b="0" i="0">
                <a:latin typeface="Calibri" panose="020F0502020204030204" pitchFamily="34" charset="0"/>
              </a:defRPr>
            </a:lvl1pPr>
          </a:lstStyle>
          <a:p>
            <a:r>
              <a:rPr lang="en-US"/>
              <a:t>160x147 logo</a:t>
            </a:r>
          </a:p>
        </p:txBody>
      </p:sp>
      <p:sp>
        <p:nvSpPr>
          <p:cNvPr id="19" name="Slide Number Placeholder 18">
            <a:extLst>
              <a:ext uri="{FF2B5EF4-FFF2-40B4-BE49-F238E27FC236}">
                <a16:creationId xmlns:a16="http://schemas.microsoft.com/office/drawing/2014/main" id="{1D9580FA-CA76-994A-9775-1D87D5927DBD}"/>
              </a:ext>
            </a:extLst>
          </p:cNvPr>
          <p:cNvSpPr>
            <a:spLocks noGrp="1"/>
          </p:cNvSpPr>
          <p:nvPr>
            <p:ph type="sldNum" sz="quarter" idx="24"/>
          </p:nvPr>
        </p:nvSpPr>
        <p:spPr/>
        <p:txBody>
          <a:bodyPr/>
          <a:lstStyle/>
          <a:p>
            <a:fld id="{F0D23093-2AB0-F74C-B865-1A12A15B650E}" type="slidenum">
              <a:rPr lang="en-US" smtClean="0"/>
              <a:pPr/>
              <a:t>‹#›</a:t>
            </a:fld>
            <a:endParaRPr lang="en-US"/>
          </a:p>
        </p:txBody>
      </p:sp>
      <p:sp>
        <p:nvSpPr>
          <p:cNvPr id="21" name="Title 20">
            <a:extLst>
              <a:ext uri="{FF2B5EF4-FFF2-40B4-BE49-F238E27FC236}">
                <a16:creationId xmlns:a16="http://schemas.microsoft.com/office/drawing/2014/main" id="{C81C7F89-740B-3143-8447-70CC02F636A7}"/>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719887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pyright Page">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63357E3-4FE4-4164-A381-204B98DEEAB8}"/>
              </a:ext>
            </a:extLst>
          </p:cNvPr>
          <p:cNvSpPr>
            <a:spLocks noGrp="1"/>
          </p:cNvSpPr>
          <p:nvPr>
            <p:ph type="sldNum" sz="quarter" idx="10"/>
          </p:nvPr>
        </p:nvSpPr>
        <p:spPr/>
        <p:txBody>
          <a:bodyPr/>
          <a:lstStyle/>
          <a:p>
            <a:fld id="{F0D23093-2AB0-F74C-B865-1A12A15B650E}" type="slidenum">
              <a:rPr lang="en-US" smtClean="0"/>
              <a:pPr/>
              <a:t>‹#›</a:t>
            </a:fld>
            <a:endParaRPr lang="en-US"/>
          </a:p>
        </p:txBody>
      </p:sp>
      <p:sp>
        <p:nvSpPr>
          <p:cNvPr id="4" name="TextBox 3">
            <a:extLst>
              <a:ext uri="{FF2B5EF4-FFF2-40B4-BE49-F238E27FC236}">
                <a16:creationId xmlns:a16="http://schemas.microsoft.com/office/drawing/2014/main" id="{E6AEF1B2-1440-4FE5-8C1B-C291F424F993}"/>
              </a:ext>
            </a:extLst>
          </p:cNvPr>
          <p:cNvSpPr txBox="1"/>
          <p:nvPr userDrawn="1"/>
        </p:nvSpPr>
        <p:spPr>
          <a:xfrm>
            <a:off x="533400" y="609600"/>
            <a:ext cx="10972800" cy="3799053"/>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lang="en-US" sz="1400" b="1">
                <a:effectLst/>
                <a:latin typeface="+mj-lt"/>
                <a:ea typeface="Calibri" panose="020F0502020204030204" pitchFamily="34" charset="0"/>
                <a:cs typeface="Times New Roman" panose="02020603050405020304" pitchFamily="18" charset="0"/>
              </a:rPr>
              <a:t>© </a:t>
            </a:r>
            <a:r>
              <a:rPr lang="en-US" sz="1400">
                <a:solidFill>
                  <a:srgbClr val="000000"/>
                </a:solidFill>
                <a:effectLst/>
                <a:latin typeface="+mj-lt"/>
                <a:ea typeface="Times New Roman" panose="02020603050405020304" pitchFamily="18" charset="0"/>
                <a:cs typeface="Times New Roman" panose="02020603050405020304" pitchFamily="18" charset="0"/>
              </a:rPr>
              <a:t>2025 ANSYS, Inc. All rights reserved.</a:t>
            </a:r>
          </a:p>
          <a:p>
            <a:pPr marL="0" marR="0">
              <a:lnSpc>
                <a:spcPct val="107000"/>
              </a:lnSpc>
              <a:spcBef>
                <a:spcPts val="0"/>
              </a:spcBef>
              <a:spcAft>
                <a:spcPts val="0"/>
              </a:spcAft>
            </a:pPr>
            <a:endParaRPr lang="en-US" sz="1600" b="1">
              <a:effectLst/>
              <a:latin typeface="+mj-lt"/>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400" b="1">
                <a:effectLst/>
                <a:latin typeface="+mj-lt"/>
                <a:ea typeface="Calibri" panose="020F0502020204030204" pitchFamily="34" charset="0"/>
                <a:cs typeface="Times New Roman" panose="02020603050405020304" pitchFamily="18" charset="0"/>
              </a:rPr>
              <a:t>Use and Reproduction</a:t>
            </a:r>
            <a:endParaRPr lang="en-US" sz="1400">
              <a:effectLst/>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lang="en-US" sz="1400">
                <a:effectLst/>
                <a:latin typeface="+mj-lt"/>
                <a:ea typeface="Calibri" panose="020F0502020204030204" pitchFamily="34" charset="0"/>
                <a:cs typeface="Times New Roman" panose="02020603050405020304" pitchFamily="18" charset="0"/>
              </a:rPr>
              <a:t>The content used in this resource </a:t>
            </a:r>
            <a:r>
              <a:rPr lang="en-US" sz="1400">
                <a:solidFill>
                  <a:srgbClr val="201F1E"/>
                </a:solidFill>
                <a:effectLst/>
                <a:latin typeface="+mj-lt"/>
                <a:ea typeface="Times New Roman" panose="02020603050405020304" pitchFamily="18" charset="0"/>
                <a:cs typeface="Times New Roman" panose="02020603050405020304" pitchFamily="18" charset="0"/>
              </a:rPr>
              <a:t>may only be used or reproduced for teaching purposes; and any commercial use is strictly prohibited.</a:t>
            </a:r>
            <a:r>
              <a:rPr lang="en-US" sz="1400" i="1">
                <a:solidFill>
                  <a:srgbClr val="201F1E"/>
                </a:solidFill>
                <a:effectLst/>
                <a:latin typeface="+mj-lt"/>
                <a:ea typeface="Times New Roman" panose="02020603050405020304" pitchFamily="18" charset="0"/>
                <a:cs typeface="Times New Roman" panose="02020603050405020304" pitchFamily="18" charset="0"/>
              </a:rPr>
              <a:t> </a:t>
            </a:r>
            <a:r>
              <a:rPr lang="en-US" sz="1400" i="0" kern="1200">
                <a:solidFill>
                  <a:srgbClr val="201F1E"/>
                </a:solidFill>
                <a:effectLst/>
                <a:latin typeface="+mn-lt"/>
                <a:ea typeface="Times New Roman" panose="02020603050405020304" pitchFamily="18" charset="0"/>
                <a:cs typeface="Times New Roman" panose="02020603050405020304" pitchFamily="18" charset="0"/>
              </a:rPr>
              <a:t>The full Academic Terms &amp; Conditions can be found using </a:t>
            </a:r>
            <a:r>
              <a:rPr lang="en-US" sz="1400" i="0" kern="1200">
                <a:solidFill>
                  <a:srgbClr val="201F1E"/>
                </a:solidFill>
                <a:effectLst/>
                <a:latin typeface="+mn-lt"/>
                <a:ea typeface="Times New Roman" panose="02020603050405020304" pitchFamily="18" charset="0"/>
                <a:cs typeface="Times New Roman" panose="02020603050405020304" pitchFamily="18" charset="0"/>
                <a:hlinkClick r:id="rId2"/>
              </a:rPr>
              <a:t>this link</a:t>
            </a:r>
            <a:r>
              <a:rPr lang="en-US" sz="1400" i="0" kern="1200">
                <a:solidFill>
                  <a:srgbClr val="201F1E"/>
                </a:solidFill>
                <a:effectLst/>
                <a:latin typeface="+mn-lt"/>
                <a:ea typeface="Times New Roman" panose="02020603050405020304" pitchFamily="18" charset="0"/>
                <a:cs typeface="Times New Roman" panose="02020603050405020304" pitchFamily="18" charset="0"/>
              </a:rPr>
              <a:t>.</a:t>
            </a:r>
            <a:endParaRPr lang="en-US" sz="1400">
              <a:effectLst/>
              <a:latin typeface="+mj-lt"/>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400" b="1">
                <a:effectLst/>
                <a:latin typeface="+mj-lt"/>
                <a:ea typeface="Calibri" panose="020F0502020204030204" pitchFamily="34" charset="0"/>
                <a:cs typeface="Times New Roman" panose="02020603050405020304" pitchFamily="18" charset="0"/>
              </a:rPr>
              <a:t> </a:t>
            </a:r>
            <a:endParaRPr lang="en-US" sz="1400">
              <a:effectLst/>
              <a:latin typeface="+mj-lt"/>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400" b="1">
                <a:effectLst/>
                <a:latin typeface="+mj-lt"/>
                <a:ea typeface="Calibri" panose="020F0502020204030204" pitchFamily="34" charset="0"/>
                <a:cs typeface="Times New Roman" panose="02020603050405020304" pitchFamily="18" charset="0"/>
              </a:rPr>
              <a:t>Document Information</a:t>
            </a:r>
            <a:endParaRPr lang="en-US" sz="1400">
              <a:effectLst/>
              <a:latin typeface="+mj-lt"/>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400">
                <a:effectLst/>
                <a:latin typeface="+mj-lt"/>
                <a:ea typeface="Calibri" panose="020F0502020204030204" pitchFamily="34" charset="0"/>
                <a:cs typeface="Times New Roman" panose="02020603050405020304" pitchFamily="18" charset="0"/>
              </a:rPr>
              <a:t>This lecture unit is part of a set of teaching resources to help introduce students to engineering and design concepts via Ansys software.</a:t>
            </a:r>
          </a:p>
          <a:p>
            <a:pPr marL="0" marR="0">
              <a:lnSpc>
                <a:spcPct val="107000"/>
              </a:lnSpc>
              <a:spcBef>
                <a:spcPts val="0"/>
              </a:spcBef>
              <a:spcAft>
                <a:spcPts val="0"/>
              </a:spcAft>
            </a:pPr>
            <a:r>
              <a:rPr lang="en-US" sz="1400" b="1">
                <a:effectLst/>
                <a:latin typeface="+mj-lt"/>
                <a:ea typeface="Calibri" panose="020F0502020204030204" pitchFamily="34" charset="0"/>
                <a:cs typeface="Times New Roman" panose="02020603050405020304" pitchFamily="18" charset="0"/>
              </a:rPr>
              <a:t> </a:t>
            </a:r>
            <a:endParaRPr lang="en-US" sz="1400">
              <a:effectLst/>
              <a:latin typeface="+mj-lt"/>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400" b="1">
                <a:effectLst/>
                <a:latin typeface="+mj-lt"/>
                <a:ea typeface="Calibri" panose="020F0502020204030204" pitchFamily="34" charset="0"/>
                <a:cs typeface="Times New Roman" panose="02020603050405020304" pitchFamily="18" charset="0"/>
              </a:rPr>
              <a:t>Ansys Education Resources</a:t>
            </a:r>
            <a:endParaRPr lang="en-US" sz="1400">
              <a:effectLst/>
              <a:latin typeface="+mj-lt"/>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400">
                <a:effectLst/>
                <a:latin typeface="+mj-lt"/>
                <a:ea typeface="Calibri" panose="020F0502020204030204" pitchFamily="34" charset="0"/>
                <a:cs typeface="Times New Roman" panose="02020603050405020304" pitchFamily="18" charset="0"/>
              </a:rPr>
              <a:t>To access more undergraduate education resources, including lecture presentations with notes, exercises with worked solutions, microprojects, real life examples and more, visit </a:t>
            </a:r>
            <a:r>
              <a:rPr lang="en-US" sz="1400">
                <a:effectLst/>
                <a:latin typeface="+mj-lt"/>
                <a:ea typeface="Calibri" panose="020F0502020204030204" pitchFamily="34" charset="0"/>
                <a:cs typeface="Times New Roman" panose="02020603050405020304" pitchFamily="18" charset="0"/>
                <a:hlinkClick r:id="rId3"/>
              </a:rPr>
              <a:t>www.ansys.com/education-resources</a:t>
            </a:r>
            <a:r>
              <a:rPr lang="en-US" sz="1400">
                <a:effectLst/>
                <a:latin typeface="+mj-lt"/>
                <a:ea typeface="Calibri" panose="020F0502020204030204" pitchFamily="34" charset="0"/>
                <a:cs typeface="Times New Roman" panose="02020603050405020304" pitchFamily="18" charset="0"/>
              </a:rPr>
              <a:t>.</a:t>
            </a:r>
          </a:p>
          <a:p>
            <a:pPr marL="0" marR="0">
              <a:lnSpc>
                <a:spcPct val="107000"/>
              </a:lnSpc>
              <a:spcBef>
                <a:spcPts val="0"/>
              </a:spcBef>
              <a:spcAft>
                <a:spcPts val="0"/>
              </a:spcAft>
            </a:pPr>
            <a:endParaRPr lang="en-US" sz="1400">
              <a:effectLst/>
              <a:latin typeface="+mj-lt"/>
              <a:ea typeface="Calibri" panose="020F0502020204030204" pitchFamily="34" charset="0"/>
              <a:cs typeface="Times New Roman" panose="02020603050405020304" pitchFamily="18" charset="0"/>
            </a:endParaRPr>
          </a:p>
          <a:p>
            <a:r>
              <a:rPr lang="en-US" sz="1400" b="1" i="0" u="none" strike="noStrike" baseline="0">
                <a:solidFill>
                  <a:srgbClr val="000000"/>
                </a:solidFill>
                <a:latin typeface="Calibri" panose="020F0502020204030204" pitchFamily="34" charset="0"/>
              </a:rPr>
              <a:t>Feedback </a:t>
            </a:r>
            <a:endParaRPr lang="en-US" sz="1400" b="0" i="0" u="none" strike="noStrike" baseline="0">
              <a:solidFill>
                <a:srgbClr val="000000"/>
              </a:solidFill>
              <a:latin typeface="Calibri" panose="020F0502020204030204" pitchFamily="34" charset="0"/>
            </a:endParaRPr>
          </a:p>
          <a:p>
            <a:r>
              <a:rPr lang="en-US" sz="1400" b="0" i="0" u="none" strike="noStrike" baseline="0">
                <a:solidFill>
                  <a:srgbClr val="000000"/>
                </a:solidFill>
                <a:latin typeface="Calibri" panose="020F0502020204030204" pitchFamily="34" charset="0"/>
              </a:rPr>
              <a:t>If you notice any errors in this resource or need to get in contact with the authors, please email us at </a:t>
            </a:r>
            <a:r>
              <a:rPr lang="en-US" sz="1400" b="0" i="0" u="none" strike="noStrike" baseline="0">
                <a:solidFill>
                  <a:srgbClr val="0000FF"/>
                </a:solidFill>
                <a:latin typeface="Calibri" panose="020F0502020204030204" pitchFamily="34" charset="0"/>
                <a:hlinkClick r:id="rId4"/>
              </a:rPr>
              <a:t>education@ansys.com</a:t>
            </a:r>
            <a:endParaRPr lang="en-US" sz="1400" b="0" i="0" u="none" strike="noStrike" baseline="0">
              <a:solidFill>
                <a:srgbClr val="0000FF"/>
              </a:solidFill>
              <a:latin typeface="Calibri" panose="020F0502020204030204" pitchFamily="34" charset="0"/>
            </a:endParaRPr>
          </a:p>
          <a:p>
            <a:endParaRPr lang="en-US" sz="1600">
              <a:latin typeface="+mj-lt"/>
            </a:endParaRPr>
          </a:p>
        </p:txBody>
      </p:sp>
    </p:spTree>
    <p:extLst>
      <p:ext uri="{BB962C8B-B14F-4D97-AF65-F5344CB8AC3E}">
        <p14:creationId xmlns:p14="http://schemas.microsoft.com/office/powerpoint/2010/main" val="2844354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93399C8-049E-BEFB-1DE4-F47CCB0396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15">
            <a:extLst>
              <a:ext uri="{28A0092B-C50C-407E-A947-70E740481C1C}">
                <a14:useLocalDpi xmlns:a14="http://schemas.microsoft.com/office/drawing/2010/main" val="0"/>
              </a:ext>
            </a:extLst>
          </a:blip>
          <a:stretch>
            <a:fillRect/>
          </a:stretch>
        </p:blipFill>
        <p:spPr>
          <a:xfrm>
            <a:off x="1184" y="0"/>
            <a:ext cx="12189631" cy="6858000"/>
          </a:xfrm>
          <a:prstGeom prst="rect">
            <a:avLst/>
          </a:prstGeom>
        </p:spPr>
      </p:pic>
      <p:sp>
        <p:nvSpPr>
          <p:cNvPr id="2" name="Title Placeholder 1">
            <a:extLst>
              <a:ext uri="{FF2B5EF4-FFF2-40B4-BE49-F238E27FC236}">
                <a16:creationId xmlns:a16="http://schemas.microsoft.com/office/drawing/2014/main" id="{C33F0A99-5B9C-4CA5-9F50-2F4E34F6E27A}"/>
              </a:ext>
            </a:extLst>
          </p:cNvPr>
          <p:cNvSpPr>
            <a:spLocks noGrp="1"/>
          </p:cNvSpPr>
          <p:nvPr>
            <p:ph type="title"/>
          </p:nvPr>
        </p:nvSpPr>
        <p:spPr>
          <a:xfrm>
            <a:off x="609601" y="148581"/>
            <a:ext cx="10972799" cy="845837"/>
          </a:xfrm>
          <a:prstGeom prst="rect">
            <a:avLst/>
          </a:prstGeom>
        </p:spPr>
        <p:txBody>
          <a:bodyPr vert="horz" lIns="91440" tIns="45720" rIns="91440" bIns="45720" rtlCol="0" anchor="t">
            <a:noAutofit/>
          </a:bodyPr>
          <a:lstStyle/>
          <a:p>
            <a:r>
              <a:rPr lang="en-US"/>
              <a:t>Click to edit Master title style</a:t>
            </a:r>
          </a:p>
        </p:txBody>
      </p:sp>
      <p:sp>
        <p:nvSpPr>
          <p:cNvPr id="6" name="Slide Number Placeholder 5">
            <a:extLst>
              <a:ext uri="{FF2B5EF4-FFF2-40B4-BE49-F238E27FC236}">
                <a16:creationId xmlns:a16="http://schemas.microsoft.com/office/drawing/2014/main" id="{9A249833-0938-F747-9F14-C1C0453EFF13}"/>
              </a:ext>
            </a:extLst>
          </p:cNvPr>
          <p:cNvSpPr>
            <a:spLocks noGrp="1"/>
          </p:cNvSpPr>
          <p:nvPr>
            <p:ph type="sldNum" sz="quarter" idx="4"/>
          </p:nvPr>
        </p:nvSpPr>
        <p:spPr>
          <a:xfrm>
            <a:off x="11658600" y="6324600"/>
            <a:ext cx="304800" cy="228600"/>
          </a:xfrm>
          <a:prstGeom prst="rect">
            <a:avLst/>
          </a:prstGeom>
        </p:spPr>
        <p:txBody>
          <a:bodyPr vert="horz" lIns="91440" tIns="45720" rIns="91440" bIns="45720" rtlCol="0" anchor="ctr"/>
          <a:lstStyle>
            <a:lvl1pPr algn="l">
              <a:defRPr sz="700" b="0" i="0">
                <a:solidFill>
                  <a:schemeClr val="bg1"/>
                </a:solidFill>
                <a:latin typeface="Calibri" panose="020F0502020204030204" pitchFamily="34" charset="0"/>
                <a:cs typeface="Calibri" panose="020F0502020204030204" pitchFamily="34" charset="0"/>
              </a:defRPr>
            </a:lvl1pPr>
          </a:lstStyle>
          <a:p>
            <a:fld id="{F0D23093-2AB0-F74C-B865-1A12A15B650E}" type="slidenum">
              <a:rPr lang="en-US" smtClean="0"/>
              <a:pPr/>
              <a:t>‹#›</a:t>
            </a:fld>
            <a:endParaRPr lang="en-US"/>
          </a:p>
        </p:txBody>
      </p:sp>
      <p:sp>
        <p:nvSpPr>
          <p:cNvPr id="5" name="Text Placeholder 4">
            <a:extLst>
              <a:ext uri="{FF2B5EF4-FFF2-40B4-BE49-F238E27FC236}">
                <a16:creationId xmlns:a16="http://schemas.microsoft.com/office/drawing/2014/main" id="{04F227F0-8FC0-9046-A60F-1749263CF3E5}"/>
              </a:ext>
            </a:extLst>
          </p:cNvPr>
          <p:cNvSpPr>
            <a:spLocks noGrp="1"/>
          </p:cNvSpPr>
          <p:nvPr>
            <p:ph type="body" idx="1"/>
          </p:nvPr>
        </p:nvSpPr>
        <p:spPr>
          <a:xfrm>
            <a:off x="609600" y="1295400"/>
            <a:ext cx="10972800" cy="47433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Box 9">
            <a:extLst>
              <a:ext uri="{FF2B5EF4-FFF2-40B4-BE49-F238E27FC236}">
                <a16:creationId xmlns:a16="http://schemas.microsoft.com/office/drawing/2014/main" id="{B42059D6-088E-A368-7B2D-0E9C47265B04}"/>
              </a:ext>
            </a:extLst>
          </p:cNvPr>
          <p:cNvSpPr txBox="1"/>
          <p:nvPr userDrawn="1"/>
        </p:nvSpPr>
        <p:spPr>
          <a:xfrm>
            <a:off x="5410200" y="6596390"/>
            <a:ext cx="1371600" cy="261610"/>
          </a:xfrm>
          <a:prstGeom prst="rect">
            <a:avLst/>
          </a:prstGeom>
          <a:noFill/>
        </p:spPr>
        <p:txBody>
          <a:bodyPr wrap="square" rtlCol="0">
            <a:spAutoFit/>
          </a:bodyPr>
          <a:lstStyle/>
          <a:p>
            <a:pPr algn="ctr"/>
            <a:r>
              <a:rPr lang="en-US" sz="1050">
                <a:solidFill>
                  <a:schemeClr val="tx2"/>
                </a:solidFill>
              </a:rPr>
              <a:t>©2025 ANSYS, Inc.</a:t>
            </a:r>
          </a:p>
        </p:txBody>
      </p:sp>
    </p:spTree>
    <p:extLst>
      <p:ext uri="{BB962C8B-B14F-4D97-AF65-F5344CB8AC3E}">
        <p14:creationId xmlns:p14="http://schemas.microsoft.com/office/powerpoint/2010/main" val="1291537134"/>
      </p:ext>
    </p:extLst>
  </p:cSld>
  <p:clrMap bg1="lt1" tx1="dk1" bg2="lt2" tx2="dk2" accent1="accent1" accent2="accent2" accent3="accent3" accent4="accent4" accent5="accent5" accent6="accent6" hlink="hlink" folHlink="folHlink"/>
  <p:sldLayoutIdLst>
    <p:sldLayoutId id="2147483662" r:id="rId1"/>
    <p:sldLayoutId id="2147483661" r:id="rId2"/>
    <p:sldLayoutId id="2147483737" r:id="rId3"/>
    <p:sldLayoutId id="2147483724" r:id="rId4"/>
    <p:sldLayoutId id="2147483735" r:id="rId5"/>
    <p:sldLayoutId id="2147483734" r:id="rId6"/>
    <p:sldLayoutId id="2147483663" r:id="rId7"/>
    <p:sldLayoutId id="2147483729" r:id="rId8"/>
    <p:sldLayoutId id="2147483730" r:id="rId9"/>
    <p:sldLayoutId id="2147483731" r:id="rId10"/>
    <p:sldLayoutId id="2147483727" r:id="rId11"/>
    <p:sldLayoutId id="2147483726" r:id="rId12"/>
    <p:sldLayoutId id="2147483736" r:id="rId13"/>
  </p:sldLayoutIdLst>
  <p:hf hdr="0" ftr="0" dt="0"/>
  <p:txStyles>
    <p:titleStyle>
      <a:lvl1pPr algn="l" defTabSz="914400" rtl="0" eaLnBrk="1" latinLnBrk="0" hangingPunct="1">
        <a:lnSpc>
          <a:spcPct val="90000"/>
        </a:lnSpc>
        <a:spcBef>
          <a:spcPct val="0"/>
        </a:spcBef>
        <a:buNone/>
        <a:defRPr sz="3200" b="0" i="0" kern="1200">
          <a:solidFill>
            <a:schemeClr val="tx1"/>
          </a:solidFill>
          <a:latin typeface="Calibri" panose="020F0502020204030204" pitchFamily="34" charset="0"/>
          <a:ea typeface="+mj-ea"/>
          <a:cs typeface="Calibri" panose="020F0502020204030204" pitchFamily="34" charset="0"/>
        </a:defRPr>
      </a:lvl1pPr>
    </p:titleStyle>
    <p:body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2400" b="0" i="0" kern="1200" baseline="0">
          <a:solidFill>
            <a:schemeClr val="tx1"/>
          </a:solidFill>
          <a:latin typeface="Calibri" panose="020F0502020204030204" pitchFamily="34" charset="0"/>
          <a:ea typeface="+mn-ea"/>
          <a:cs typeface="Calibri" panose="020F0502020204030204" pitchFamily="34" charset="0"/>
        </a:defRPr>
      </a:lvl1pPr>
      <a:lvl2pPr marL="461963" marR="0" indent="-231775" algn="l" defTabSz="914400" rtl="0" eaLnBrk="1" fontAlgn="auto" latinLnBrk="0" hangingPunct="1">
        <a:lnSpc>
          <a:spcPct val="90000"/>
        </a:lnSpc>
        <a:spcBef>
          <a:spcPts val="500"/>
        </a:spcBef>
        <a:spcAft>
          <a:spcPts val="0"/>
        </a:spcAft>
        <a:buClrTx/>
        <a:buSzTx/>
        <a:buFont typeface="Calibri" panose="020F0502020204030204" pitchFamily="34" charset="0"/>
        <a:buChar char="‐"/>
        <a:tabLst/>
        <a:defRPr sz="2000" b="0" i="0" kern="1200" baseline="0">
          <a:solidFill>
            <a:schemeClr val="tx1"/>
          </a:solidFill>
          <a:latin typeface="Calibri" panose="020F0502020204030204" pitchFamily="34" charset="0"/>
          <a:ea typeface="+mn-ea"/>
          <a:cs typeface="Calibri" panose="020F0502020204030204" pitchFamily="34" charset="0"/>
        </a:defRPr>
      </a:lvl2pPr>
      <a:lvl3pPr marL="746125" marR="0" indent="-288925"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600" kern="1200" baseline="0">
          <a:solidFill>
            <a:schemeClr val="tx1"/>
          </a:solidFill>
          <a:latin typeface="Calibri" panose="020F0502020204030204" pitchFamily="34" charset="0"/>
          <a:ea typeface="+mn-ea"/>
          <a:cs typeface="Calibri" panose="020F0502020204030204" pitchFamily="34" charset="0"/>
        </a:defRPr>
      </a:lvl3pPr>
      <a:lvl4pPr marL="969963" marR="0" indent="-223838" algn="l" defTabSz="914400" rtl="0" eaLnBrk="1" fontAlgn="auto" latinLnBrk="0" hangingPunct="1">
        <a:lnSpc>
          <a:spcPct val="90000"/>
        </a:lnSpc>
        <a:spcBef>
          <a:spcPts val="500"/>
        </a:spcBef>
        <a:spcAft>
          <a:spcPts val="0"/>
        </a:spcAft>
        <a:buClrTx/>
        <a:buSzTx/>
        <a:buFont typeface="Wingdings" panose="05000000000000000000" pitchFamily="2" charset="2"/>
        <a:buChar char="§"/>
        <a:tabLst/>
        <a:defRPr sz="1400" kern="1200" baseline="0">
          <a:solidFill>
            <a:schemeClr val="tx1"/>
          </a:solidFill>
          <a:latin typeface="Calibri" panose="020F0502020204030204" pitchFamily="34" charset="0"/>
          <a:ea typeface="+mn-ea"/>
          <a:cs typeface="Calibri" panose="020F0502020204030204" pitchFamily="34" charset="0"/>
        </a:defRPr>
      </a:lvl4pPr>
      <a:lvl5pPr marL="1203325" marR="0" indent="-233363" algn="l" defTabSz="914400" rtl="0" eaLnBrk="1" fontAlgn="auto" latinLnBrk="0" hangingPunct="1">
        <a:lnSpc>
          <a:spcPct val="90000"/>
        </a:lnSpc>
        <a:spcBef>
          <a:spcPts val="500"/>
        </a:spcBef>
        <a:spcAft>
          <a:spcPts val="0"/>
        </a:spcAft>
        <a:buClrTx/>
        <a:buSzTx/>
        <a:buFont typeface="Courier New" panose="02070309020205020404" pitchFamily="49" charset="0"/>
        <a:buChar char="o"/>
        <a:tabLst/>
        <a:defRPr sz="1200" kern="1200" baseline="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ansys.com/academic?utm_campaign=academic&amp;utm_medium=referral&amp;utm_source=education-resource&amp;utm_content=partner_cross-bu_educator-resource-link_product-page_learn-more_na_en_global&amp;campaignID=7013g000000gv7hAAA"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svg"/><Relationship Id="rId4" Type="http://schemas.openxmlformats.org/officeDocument/2006/relationships/hyperlink" Target="https://www.ansys.com/academic/educators/education-resources#t=EducationResourcesTab&amp;sort=relevancy&amp;layout=card?utm_campaign=academic&amp;utm_medium=referral&amp;utm_source=education-resource&amp;utm_content=partner_cross-bu_educator-resource-link_case-study_download_na_en_global&amp;campaignID=7013g000000gv7hAAA"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innovationspace.ansys.com/courses/learning-track/cfd-analysis-of-a-stem-racing-car-model/" TargetMode="External"/><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stemracing.com/partners/ansys" TargetMode="Externa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4.xml"/><Relationship Id="rId7" Type="http://schemas.openxmlformats.org/officeDocument/2006/relationships/image" Target="../media/image21.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0.png"/><Relationship Id="rId5" Type="http://schemas.openxmlformats.org/officeDocument/2006/relationships/image" Target="../media/image19.gif"/><Relationship Id="rId4" Type="http://schemas.openxmlformats.org/officeDocument/2006/relationships/image" Target="../media/image18.png"/><Relationship Id="rId9"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4.png"/><Relationship Id="rId5" Type="http://schemas.openxmlformats.org/officeDocument/2006/relationships/image" Target="../media/image19.gif"/><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7.png"/><Relationship Id="rId1" Type="http://schemas.openxmlformats.org/officeDocument/2006/relationships/slideLayout" Target="../slideLayouts/slideLayout4.xml"/><Relationship Id="rId4" Type="http://schemas.openxmlformats.org/officeDocument/2006/relationships/hyperlink" Target="https://www.ansys.com/academic/educators/education-resources/stem-racing-wing-aerodynamics-ansys-discovery"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3.mp4"/><Relationship Id="rId1" Type="http://schemas.openxmlformats.org/officeDocument/2006/relationships/video" Target="NULL" TargetMode="External"/><Relationship Id="rId5" Type="http://schemas.openxmlformats.org/officeDocument/2006/relationships/image" Target="../media/image35.png"/><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svg"/><Relationship Id="rId2" Type="http://schemas.openxmlformats.org/officeDocument/2006/relationships/image" Target="../media/image8.png"/><Relationship Id="rId1" Type="http://schemas.openxmlformats.org/officeDocument/2006/relationships/slideLayout" Target="../slideLayouts/slideLayout4.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svg"/></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4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4.png"/><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png"/><Relationship Id="rId7" Type="http://schemas.openxmlformats.org/officeDocument/2006/relationships/image" Target="../media/image5.png"/><Relationship Id="rId2" Type="http://schemas.openxmlformats.org/officeDocument/2006/relationships/image" Target="../media/image45.jpeg"/><Relationship Id="rId1" Type="http://schemas.openxmlformats.org/officeDocument/2006/relationships/slideLayout" Target="../slideLayouts/slideLayout4.xml"/><Relationship Id="rId6" Type="http://schemas.openxmlformats.org/officeDocument/2006/relationships/image" Target="../media/image49.jpeg"/><Relationship Id="rId5" Type="http://schemas.openxmlformats.org/officeDocument/2006/relationships/image" Target="../media/image48.png"/><Relationship Id="rId4" Type="http://schemas.openxmlformats.org/officeDocument/2006/relationships/image" Target="../media/image47.png"/><Relationship Id="rId9" Type="http://schemas.openxmlformats.org/officeDocument/2006/relationships/image" Target="../media/image51.png"/></Relationships>
</file>

<file path=ppt/slides/_rels/slide31.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hyperlink" Target="https://www.youtube.com/watch?v=dLOCoh7Pjmc" TargetMode="External"/><Relationship Id="rId7" Type="http://schemas.openxmlformats.org/officeDocument/2006/relationships/image" Target="../media/image51.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53.png"/><Relationship Id="rId5" Type="http://schemas.openxmlformats.org/officeDocument/2006/relationships/image" Target="../media/image7.svg"/><Relationship Id="rId4" Type="http://schemas.openxmlformats.org/officeDocument/2006/relationships/image" Target="../media/image52.png"/><Relationship Id="rId9" Type="http://schemas.openxmlformats.org/officeDocument/2006/relationships/image" Target="../media/image54.png"/></Relationships>
</file>

<file path=ppt/slides/_rels/slide3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2.png"/><Relationship Id="rId7"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55.png"/><Relationship Id="rId4" Type="http://schemas.openxmlformats.org/officeDocument/2006/relationships/hyperlink" Target="https://www.ansys.com/academic/educators/education-resources/stem-racing-wing-aerodynamics-ansys-discovery"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7.png"/><Relationship Id="rId7" Type="http://schemas.openxmlformats.org/officeDocument/2006/relationships/hyperlink" Target="https://youtu.be/dYpiylc_VeQ" TargetMode="External"/><Relationship Id="rId2" Type="http://schemas.openxmlformats.org/officeDocument/2006/relationships/image" Target="../media/image13.png"/><Relationship Id="rId1" Type="http://schemas.openxmlformats.org/officeDocument/2006/relationships/slideLayout" Target="../slideLayouts/slideLayout4.xml"/><Relationship Id="rId6" Type="http://schemas.openxmlformats.org/officeDocument/2006/relationships/image" Target="../media/image56.png"/><Relationship Id="rId5" Type="http://schemas.openxmlformats.org/officeDocument/2006/relationships/image" Target="../media/image8.png"/><Relationship Id="rId4" Type="http://schemas.openxmlformats.org/officeDocument/2006/relationships/image" Target="../media/image58.png"/><Relationship Id="rId9" Type="http://schemas.openxmlformats.org/officeDocument/2006/relationships/image" Target="../media/image7.svg"/></Relationships>
</file>

<file path=ppt/slides/_rels/slide3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8" Type="http://schemas.openxmlformats.org/officeDocument/2006/relationships/hyperlink" Target="https://www.ansys.com/academic/students/student-teams/stem-racing" TargetMode="External"/><Relationship Id="rId3" Type="http://schemas.openxmlformats.org/officeDocument/2006/relationships/image" Target="../media/image61.png"/><Relationship Id="rId7" Type="http://schemas.openxmlformats.org/officeDocument/2006/relationships/image" Target="../media/image63.svg"/><Relationship Id="rId2" Type="http://schemas.openxmlformats.org/officeDocument/2006/relationships/hyperlink" Target="https://innovationspace.ansys.com/courses/courses/getting-started-with-ansys-discovery-stem-racing/" TargetMode="Externa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62.png"/><Relationship Id="rId4" Type="http://schemas.openxmlformats.org/officeDocument/2006/relationships/hyperlink" Target="https://innovationspace.ansys.com/courses/courses/cfd-simulation-of-a-stem-racing-car-model/" TargetMode="External"/><Relationship Id="rId9" Type="http://schemas.openxmlformats.org/officeDocument/2006/relationships/image" Target="../media/image60.png"/></Relationships>
</file>

<file path=ppt/slides/_rels/slide3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4.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www.ansys.com/academic/students/student-teams/stem-racing" TargetMode="External"/><Relationship Id="rId1" Type="http://schemas.openxmlformats.org/officeDocument/2006/relationships/slideLayout" Target="../slideLayouts/slideLayout4.xml"/><Relationship Id="rId6" Type="http://schemas.openxmlformats.org/officeDocument/2006/relationships/image" Target="../media/image60.png"/><Relationship Id="rId5" Type="http://schemas.openxmlformats.org/officeDocument/2006/relationships/image" Target="../media/image64.png"/><Relationship Id="rId4" Type="http://schemas.openxmlformats.org/officeDocument/2006/relationships/image" Target="../media/image67.png"/></Relationships>
</file>

<file path=ppt/slides/_rels/slide4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hyperlink" Target="https://ansys.typeform.com/to/jcattJI5"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E2C3BA5-6E5F-4798-87B7-B8DFFB97930D}"/>
              </a:ext>
            </a:extLst>
          </p:cNvPr>
          <p:cNvSpPr>
            <a:spLocks noGrp="1"/>
          </p:cNvSpPr>
          <p:nvPr>
            <p:ph type="body" sz="quarter" idx="10"/>
          </p:nvPr>
        </p:nvSpPr>
        <p:spPr>
          <a:xfrm>
            <a:off x="601663" y="914400"/>
            <a:ext cx="7294537" cy="1449388"/>
          </a:xfrm>
        </p:spPr>
        <p:txBody>
          <a:bodyPr>
            <a:normAutofit/>
          </a:bodyPr>
          <a:lstStyle/>
          <a:p>
            <a:r>
              <a:rPr lang="en-US" dirty="0"/>
              <a:t>STEM Racing: </a:t>
            </a:r>
            <a:br>
              <a:rPr lang="en-US" dirty="0"/>
            </a:br>
            <a:r>
              <a:rPr lang="en-US" dirty="0"/>
              <a:t>How Fluid Flow Simulation </a:t>
            </a:r>
            <a:br>
              <a:rPr lang="en-US" dirty="0"/>
            </a:br>
            <a:r>
              <a:rPr lang="en-US" dirty="0"/>
              <a:t>Drives Competitive Advantage</a:t>
            </a:r>
            <a:endParaRPr lang="en-US" b="0" dirty="0"/>
          </a:p>
        </p:txBody>
      </p:sp>
      <p:sp>
        <p:nvSpPr>
          <p:cNvPr id="3" name="Text Placeholder 2">
            <a:extLst>
              <a:ext uri="{FF2B5EF4-FFF2-40B4-BE49-F238E27FC236}">
                <a16:creationId xmlns:a16="http://schemas.microsoft.com/office/drawing/2014/main" id="{8DED2F7F-2065-4CCE-9AD5-77DBF0CD5628}"/>
              </a:ext>
            </a:extLst>
          </p:cNvPr>
          <p:cNvSpPr>
            <a:spLocks noGrp="1"/>
          </p:cNvSpPr>
          <p:nvPr>
            <p:ph type="body" sz="quarter" idx="12"/>
          </p:nvPr>
        </p:nvSpPr>
        <p:spPr/>
        <p:txBody>
          <a:bodyPr/>
          <a:lstStyle/>
          <a:p>
            <a:r>
              <a:rPr lang="en-US" dirty="0">
                <a:solidFill>
                  <a:schemeClr val="accent3"/>
                </a:solidFill>
              </a:rPr>
              <a:t>Elisabeth </a:t>
            </a:r>
            <a:r>
              <a:rPr lang="en-US" dirty="0" err="1">
                <a:solidFill>
                  <a:schemeClr val="accent3"/>
                </a:solidFill>
              </a:rPr>
              <a:t>Hülse</a:t>
            </a:r>
            <a:endParaRPr lang="en-US" dirty="0">
              <a:solidFill>
                <a:schemeClr val="accent3"/>
              </a:solidFill>
            </a:endParaRPr>
          </a:p>
          <a:p>
            <a:r>
              <a:rPr lang="en-US" dirty="0"/>
              <a:t>Ansys (part </a:t>
            </a:r>
            <a:r>
              <a:rPr lang="en-US"/>
              <a:t>of Synopsys) Academic </a:t>
            </a:r>
            <a:r>
              <a:rPr lang="en-US" dirty="0"/>
              <a:t>Program</a:t>
            </a:r>
            <a:endParaRPr lang="en-US" dirty="0">
              <a:solidFill>
                <a:schemeClr val="accent3"/>
              </a:solidFill>
            </a:endParaRPr>
          </a:p>
        </p:txBody>
      </p:sp>
      <p:pic>
        <p:nvPicPr>
          <p:cNvPr id="7" name="Picture 6">
            <a:extLst>
              <a:ext uri="{FF2B5EF4-FFF2-40B4-BE49-F238E27FC236}">
                <a16:creationId xmlns:a16="http://schemas.microsoft.com/office/drawing/2014/main" id="{6CFAD509-C79E-6175-4F34-69814A88DA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2750" y="2363788"/>
            <a:ext cx="4333042" cy="2926633"/>
          </a:xfrm>
          <a:prstGeom prst="rect">
            <a:avLst/>
          </a:prstGeom>
        </p:spPr>
      </p:pic>
    </p:spTree>
    <p:extLst>
      <p:ext uri="{BB962C8B-B14F-4D97-AF65-F5344CB8AC3E}">
        <p14:creationId xmlns:p14="http://schemas.microsoft.com/office/powerpoint/2010/main" val="3207685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DA9DCA-F2FB-4D3B-9940-5D6D577F3D7C}"/>
              </a:ext>
            </a:extLst>
          </p:cNvPr>
          <p:cNvSpPr>
            <a:spLocks noGrp="1"/>
          </p:cNvSpPr>
          <p:nvPr>
            <p:ph type="sldNum" sz="quarter" idx="11"/>
          </p:nvPr>
        </p:nvSpPr>
        <p:spPr/>
        <p:txBody>
          <a:bodyPr/>
          <a:lstStyle/>
          <a:p>
            <a:fld id="{F0D23093-2AB0-F74C-B865-1A12A15B650E}" type="slidenum">
              <a:rPr lang="en-US" smtClean="0">
                <a:latin typeface="+mn-lt"/>
              </a:rPr>
              <a:pPr/>
              <a:t>2</a:t>
            </a:fld>
            <a:endParaRPr lang="en-US">
              <a:latin typeface="+mn-lt"/>
            </a:endParaRPr>
          </a:p>
        </p:txBody>
      </p:sp>
      <p:sp>
        <p:nvSpPr>
          <p:cNvPr id="3" name="Title 2">
            <a:extLst>
              <a:ext uri="{FF2B5EF4-FFF2-40B4-BE49-F238E27FC236}">
                <a16:creationId xmlns:a16="http://schemas.microsoft.com/office/drawing/2014/main" id="{F1194F8B-4ADC-4491-803D-17042386BDB2}"/>
              </a:ext>
            </a:extLst>
          </p:cNvPr>
          <p:cNvSpPr>
            <a:spLocks noGrp="1"/>
          </p:cNvSpPr>
          <p:nvPr>
            <p:ph type="title"/>
          </p:nvPr>
        </p:nvSpPr>
        <p:spPr/>
        <p:txBody>
          <a:bodyPr/>
          <a:lstStyle/>
          <a:p>
            <a:r>
              <a:rPr lang="en-US">
                <a:latin typeface="+mn-lt"/>
              </a:rPr>
              <a:t>Learning Objectives</a:t>
            </a:r>
          </a:p>
        </p:txBody>
      </p:sp>
      <p:graphicFrame>
        <p:nvGraphicFramePr>
          <p:cNvPr id="5" name="Table 4">
            <a:extLst>
              <a:ext uri="{FF2B5EF4-FFF2-40B4-BE49-F238E27FC236}">
                <a16:creationId xmlns:a16="http://schemas.microsoft.com/office/drawing/2014/main" id="{81F1995C-277A-4D92-B142-C47B50B7FCF6}"/>
              </a:ext>
            </a:extLst>
          </p:cNvPr>
          <p:cNvGraphicFramePr>
            <a:graphicFrameLocks noGrp="1"/>
          </p:cNvGraphicFramePr>
          <p:nvPr>
            <p:extLst>
              <p:ext uri="{D42A27DB-BD31-4B8C-83A1-F6EECF244321}">
                <p14:modId xmlns:p14="http://schemas.microsoft.com/office/powerpoint/2010/main" val="644361298"/>
              </p:ext>
            </p:extLst>
          </p:nvPr>
        </p:nvGraphicFramePr>
        <p:xfrm>
          <a:off x="957743" y="1796533"/>
          <a:ext cx="10276514" cy="1972096"/>
        </p:xfrm>
        <a:graphic>
          <a:graphicData uri="http://schemas.openxmlformats.org/drawingml/2006/table">
            <a:tbl>
              <a:tblPr firstRow="1" bandRow="1">
                <a:tableStyleId>{2D5ABB26-0587-4C30-8999-92F81FD0307C}</a:tableStyleId>
              </a:tblPr>
              <a:tblGrid>
                <a:gridCol w="2770196">
                  <a:extLst>
                    <a:ext uri="{9D8B030D-6E8A-4147-A177-3AD203B41FA5}">
                      <a16:colId xmlns:a16="http://schemas.microsoft.com/office/drawing/2014/main" val="20000"/>
                    </a:ext>
                  </a:extLst>
                </a:gridCol>
                <a:gridCol w="7506318">
                  <a:extLst>
                    <a:ext uri="{9D8B030D-6E8A-4147-A177-3AD203B41FA5}">
                      <a16:colId xmlns:a16="http://schemas.microsoft.com/office/drawing/2014/main" val="20001"/>
                    </a:ext>
                  </a:extLst>
                </a:gridCol>
              </a:tblGrid>
              <a:tr h="536406">
                <a:tc gridSpan="2">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800" b="1">
                          <a:solidFill>
                            <a:schemeClr val="tx1"/>
                          </a:solidFill>
                        </a:rPr>
                        <a:t>Intended Learning Outcomes</a:t>
                      </a:r>
                    </a:p>
                  </a:txBody>
                  <a:tcPr marL="91437" marR="91437" marT="45731" marB="457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B71B"/>
                    </a:solidFill>
                  </a:tcPr>
                </a:tc>
                <a:tc hMerge="1">
                  <a:txBody>
                    <a:bodyPr/>
                    <a:lstStyle/>
                    <a:p>
                      <a:endParaRPr lang="en-GB"/>
                    </a:p>
                  </a:txBody>
                  <a:tcPr/>
                </a:tc>
                <a:extLst>
                  <a:ext uri="{0D108BD9-81ED-4DB2-BD59-A6C34878D82A}">
                    <a16:rowId xmlns:a16="http://schemas.microsoft.com/office/drawing/2014/main" val="10000"/>
                  </a:ext>
                </a:extLst>
              </a:tr>
              <a:tr h="471989">
                <a:tc>
                  <a:txBody>
                    <a:bodyPr/>
                    <a:lstStyle/>
                    <a:p>
                      <a:pPr algn="l"/>
                      <a:r>
                        <a:rPr lang="en-GB" sz="1200" b="1">
                          <a:solidFill>
                            <a:schemeClr val="tx1"/>
                          </a:solidFill>
                        </a:rPr>
                        <a:t>Knowledge and Understanding</a:t>
                      </a:r>
                      <a:endParaRPr lang="en-GB" sz="1200" b="1" i="1">
                        <a:solidFill>
                          <a:schemeClr val="tx1"/>
                        </a:solidFill>
                      </a:endParaRPr>
                    </a:p>
                  </a:txBody>
                  <a:tcPr marL="91437" marR="91437" marT="45731" marB="457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200" kern="1200" dirty="0">
                          <a:solidFill>
                            <a:schemeClr val="tx1"/>
                          </a:solidFill>
                          <a:effectLst/>
                          <a:latin typeface="+mn-lt"/>
                          <a:ea typeface="+mn-ea"/>
                          <a:cs typeface="+mn-cs"/>
                        </a:rPr>
                        <a:t>Fluid dynamics, Aerodynamics – with relevance to STEM Racing</a:t>
                      </a:r>
                    </a:p>
                  </a:txBody>
                  <a:tcPr marL="91437" marR="91437" marT="45730" marB="4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498375">
                <a:tc>
                  <a:txBody>
                    <a:bodyPr/>
                    <a:lstStyle/>
                    <a:p>
                      <a:pPr algn="l"/>
                      <a:r>
                        <a:rPr lang="en-GB" sz="1200" b="1">
                          <a:solidFill>
                            <a:schemeClr val="tx1"/>
                          </a:solidFill>
                        </a:rPr>
                        <a:t>Skills and Abilities</a:t>
                      </a:r>
                      <a:endParaRPr lang="en-GB" sz="1200" b="1" i="1">
                        <a:solidFill>
                          <a:schemeClr val="tx1"/>
                        </a:solidFill>
                      </a:endParaRPr>
                    </a:p>
                  </a:txBody>
                  <a:tcPr marL="91437" marR="91437" marT="45731" marB="457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200" kern="1200" dirty="0">
                          <a:solidFill>
                            <a:schemeClr val="tx1"/>
                          </a:solidFill>
                          <a:effectLst/>
                          <a:latin typeface="+mn-lt"/>
                          <a:ea typeface="+mn-ea"/>
                          <a:cs typeface="+mn-cs"/>
                        </a:rPr>
                        <a:t>Gain the basic knowledge necessary to understand what to look out for doing a CFD simulation on a STEM Racing car </a:t>
                      </a:r>
                    </a:p>
                  </a:txBody>
                  <a:tcPr marL="91437" marR="91437" marT="45730" marB="4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65326">
                <a:tc>
                  <a:txBody>
                    <a:bodyPr/>
                    <a:lstStyle/>
                    <a:p>
                      <a:pPr algn="l"/>
                      <a:r>
                        <a:rPr lang="en-GB" sz="1200" b="1">
                          <a:solidFill>
                            <a:schemeClr val="tx1"/>
                          </a:solidFill>
                        </a:rPr>
                        <a:t>Values and Attitudes</a:t>
                      </a:r>
                      <a:endParaRPr lang="en-GB" sz="1200" b="1" i="1">
                        <a:solidFill>
                          <a:schemeClr val="tx1"/>
                        </a:solidFill>
                      </a:endParaRPr>
                    </a:p>
                  </a:txBody>
                  <a:tcPr marL="91437" marR="91437" marT="45731" marB="457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200" kern="1200" dirty="0">
                          <a:solidFill>
                            <a:schemeClr val="tx1"/>
                          </a:solidFill>
                          <a:effectLst/>
                          <a:latin typeface="+mn-lt"/>
                          <a:ea typeface="+mn-ea"/>
                          <a:cs typeface="+mn-cs"/>
                        </a:rPr>
                        <a:t>Being able to understand bigger picture concepts and applying those relevant to a specific project</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Content Placeholder 3">
            <a:extLst>
              <a:ext uri="{FF2B5EF4-FFF2-40B4-BE49-F238E27FC236}">
                <a16:creationId xmlns:a16="http://schemas.microsoft.com/office/drawing/2014/main" id="{E192D023-F315-4E19-B010-0B3FAE6090E8}"/>
              </a:ext>
            </a:extLst>
          </p:cNvPr>
          <p:cNvSpPr txBox="1">
            <a:spLocks/>
          </p:cNvSpPr>
          <p:nvPr/>
        </p:nvSpPr>
        <p:spPr bwMode="auto">
          <a:xfrm>
            <a:off x="948503" y="3903984"/>
            <a:ext cx="10276514" cy="369332"/>
          </a:xfrm>
          <a:prstGeom prst="rect">
            <a:avLst/>
          </a:prstGeom>
          <a:solidFill>
            <a:schemeClr val="bg1">
              <a:lumMod val="95000"/>
            </a:schemeClr>
          </a:solidFill>
          <a:ln w="28575">
            <a:solidFill>
              <a:srgbClr val="FFB71B"/>
            </a:solidFill>
          </a:ln>
        </p:spPr>
        <p:txBody>
          <a:bodyPr vert="horz" wrap="square" lIns="91440" tIns="45720" rIns="91440" bIns="45720" numCol="1" anchor="t" anchorCtr="0" compatLnSpc="1">
            <a:prstTxWarp prst="textNoShape">
              <a:avLst/>
            </a:prstTxWarp>
            <a:spAutoFit/>
          </a:bodyPr>
          <a:lstStyle>
            <a:lvl1pPr marL="0" indent="0" algn="ctr" rtl="0" eaLnBrk="0" fontAlgn="base" hangingPunct="0">
              <a:spcBef>
                <a:spcPct val="20000"/>
              </a:spcBef>
              <a:spcAft>
                <a:spcPct val="20000"/>
              </a:spcAft>
              <a:buClr>
                <a:schemeClr val="bg1">
                  <a:lumMod val="65000"/>
                </a:schemeClr>
              </a:buClr>
              <a:buSzPct val="120000"/>
              <a:buFont typeface="Wingdings" panose="05000000000000000000" pitchFamily="2" charset="2"/>
              <a:buNone/>
              <a:defRPr sz="1800" b="1">
                <a:solidFill>
                  <a:schemeClr val="tx1"/>
                </a:solidFill>
                <a:latin typeface="+mn-lt"/>
                <a:ea typeface="+mn-ea"/>
                <a:cs typeface="+mn-cs"/>
              </a:defRPr>
            </a:lvl1pPr>
            <a:lvl2pPr marL="827088" indent="-346075" algn="l" rtl="0" eaLnBrk="0" fontAlgn="base" hangingPunct="0">
              <a:spcBef>
                <a:spcPct val="20000"/>
              </a:spcBef>
              <a:spcAft>
                <a:spcPct val="20000"/>
              </a:spcAft>
              <a:buClr>
                <a:schemeClr val="bg1">
                  <a:lumMod val="65000"/>
                </a:schemeClr>
              </a:buClr>
              <a:buSzPct val="80000"/>
              <a:buFont typeface="Wingdings" panose="05000000000000000000" pitchFamily="2" charset="2"/>
              <a:buChar char="n"/>
              <a:defRPr lang="en-US" sz="1400" b="0" dirty="0" smtClean="0">
                <a:solidFill>
                  <a:schemeClr val="tx1"/>
                </a:solidFill>
                <a:latin typeface="+mn-lt"/>
                <a:ea typeface="+mn-ea"/>
                <a:cs typeface="+mn-cs"/>
              </a:defRPr>
            </a:lvl2pPr>
            <a:lvl3pPr marL="1079500" indent="-165100" algn="l" rtl="0" eaLnBrk="0" fontAlgn="base" hangingPunct="0">
              <a:spcBef>
                <a:spcPct val="20000"/>
              </a:spcBef>
              <a:spcAft>
                <a:spcPct val="0"/>
              </a:spcAft>
              <a:buClr>
                <a:schemeClr val="bg1">
                  <a:lumMod val="65000"/>
                </a:schemeClr>
              </a:buClr>
              <a:buSzPct val="110000"/>
              <a:buFont typeface="Wingdings" panose="05000000000000000000" pitchFamily="2" charset="2"/>
              <a:buChar char="§"/>
              <a:defRPr sz="1600" b="0">
                <a:solidFill>
                  <a:schemeClr val="tx1"/>
                </a:solidFill>
                <a:latin typeface="+mn-lt"/>
              </a:defRPr>
            </a:lvl3pPr>
            <a:lvl4pPr marL="1439863" indent="-231775" algn="l" rtl="0" eaLnBrk="0" fontAlgn="base" hangingPunct="0">
              <a:spcBef>
                <a:spcPct val="20000"/>
              </a:spcBef>
              <a:spcAft>
                <a:spcPct val="0"/>
              </a:spcAft>
              <a:buClr>
                <a:schemeClr val="bg1">
                  <a:lumMod val="65000"/>
                </a:schemeClr>
              </a:buClr>
              <a:buSzPct val="110000"/>
              <a:buFont typeface="Wingdings" panose="05000000000000000000" pitchFamily="2" charset="2"/>
              <a:buChar char="§"/>
              <a:defRPr sz="1400" b="0">
                <a:solidFill>
                  <a:schemeClr val="tx1"/>
                </a:solidFill>
                <a:latin typeface="+mn-lt"/>
              </a:defRPr>
            </a:lvl4pPr>
            <a:lvl5pPr marL="1862138" indent="-231775" algn="l" rtl="0" eaLnBrk="0" fontAlgn="base" hangingPunct="0">
              <a:spcBef>
                <a:spcPct val="20000"/>
              </a:spcBef>
              <a:spcAft>
                <a:spcPct val="0"/>
              </a:spcAft>
              <a:buClr>
                <a:schemeClr val="bg1">
                  <a:lumMod val="65000"/>
                </a:schemeClr>
              </a:buClr>
              <a:buFont typeface="Wingdings" panose="05000000000000000000" pitchFamily="2" charset="2"/>
              <a:buChar char="§"/>
              <a:defRPr sz="1200" b="0">
                <a:solidFill>
                  <a:schemeClr val="tx1"/>
                </a:solidFill>
                <a:latin typeface="+mn-lt"/>
              </a:defRPr>
            </a:lvl5pPr>
            <a:lvl6pPr marL="23193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6pPr>
            <a:lvl7pPr marL="27765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7pPr>
            <a:lvl8pPr marL="32337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8pPr>
            <a:lvl9pPr marL="36909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20000"/>
              </a:spcAft>
              <a:buClr>
                <a:sysClr val="window" lastClr="FFFFFF">
                  <a:lumMod val="65000"/>
                </a:sysClr>
              </a:buClr>
              <a:buSzPct val="120000"/>
              <a:buFont typeface="Wingdings" panose="05000000000000000000" pitchFamily="2" charset="2"/>
              <a:buNone/>
              <a:tabLst/>
              <a:defRPr/>
            </a:pPr>
            <a:r>
              <a:rPr kumimoji="0" lang="en-GB" sz="1800" b="1" i="0" u="none" strike="noStrike" kern="0" cap="none" spc="0" normalizeH="0" baseline="0" noProof="0">
                <a:ln>
                  <a:noFill/>
                </a:ln>
                <a:effectLst/>
                <a:uLnTx/>
                <a:uFillTx/>
                <a:ea typeface="+mn-ea"/>
                <a:cs typeface="+mn-cs"/>
              </a:rPr>
              <a:t>Resources</a:t>
            </a:r>
          </a:p>
        </p:txBody>
      </p:sp>
      <p:sp>
        <p:nvSpPr>
          <p:cNvPr id="13" name="Content Placeholder 3">
            <a:extLst>
              <a:ext uri="{FF2B5EF4-FFF2-40B4-BE49-F238E27FC236}">
                <a16:creationId xmlns:a16="http://schemas.microsoft.com/office/drawing/2014/main" id="{B9353641-05FA-4CD0-B71B-FE17A984AC57}"/>
              </a:ext>
            </a:extLst>
          </p:cNvPr>
          <p:cNvSpPr txBox="1">
            <a:spLocks/>
          </p:cNvSpPr>
          <p:nvPr/>
        </p:nvSpPr>
        <p:spPr bwMode="auto">
          <a:xfrm>
            <a:off x="6158766" y="4605966"/>
            <a:ext cx="5066251" cy="369332"/>
          </a:xfrm>
          <a:prstGeom prst="rect">
            <a:avLst/>
          </a:prstGeom>
          <a:solidFill>
            <a:schemeClr val="bg1">
              <a:lumMod val="95000"/>
            </a:schemeClr>
          </a:solidFill>
          <a:ln w="28575">
            <a:solidFill>
              <a:srgbClr val="FFB71B"/>
            </a:solidFill>
          </a:ln>
        </p:spPr>
        <p:txBody>
          <a:bodyPr vert="horz" wrap="square" lIns="91440" tIns="45720" rIns="91440" bIns="45720" numCol="1" anchor="t" anchorCtr="0" compatLnSpc="1">
            <a:prstTxWarp prst="textNoShape">
              <a:avLst/>
            </a:prstTxWarp>
            <a:spAutoFit/>
          </a:bodyPr>
          <a:lstStyle>
            <a:lvl1pPr marL="0" indent="0" algn="ctr" rtl="0" eaLnBrk="0" fontAlgn="base" hangingPunct="0">
              <a:spcBef>
                <a:spcPct val="20000"/>
              </a:spcBef>
              <a:spcAft>
                <a:spcPct val="20000"/>
              </a:spcAft>
              <a:buClr>
                <a:schemeClr val="bg1">
                  <a:lumMod val="65000"/>
                </a:schemeClr>
              </a:buClr>
              <a:buSzPct val="120000"/>
              <a:buFont typeface="Wingdings" panose="05000000000000000000" pitchFamily="2" charset="2"/>
              <a:buNone/>
              <a:defRPr sz="1800" b="1">
                <a:solidFill>
                  <a:schemeClr val="tx1"/>
                </a:solidFill>
                <a:latin typeface="+mn-lt"/>
                <a:ea typeface="+mn-ea"/>
                <a:cs typeface="+mn-cs"/>
              </a:defRPr>
            </a:lvl1pPr>
            <a:lvl2pPr marL="827088" indent="-346075" algn="l" rtl="0" eaLnBrk="0" fontAlgn="base" hangingPunct="0">
              <a:spcBef>
                <a:spcPct val="20000"/>
              </a:spcBef>
              <a:spcAft>
                <a:spcPct val="20000"/>
              </a:spcAft>
              <a:buClr>
                <a:schemeClr val="bg1">
                  <a:lumMod val="65000"/>
                </a:schemeClr>
              </a:buClr>
              <a:buSzPct val="80000"/>
              <a:buFont typeface="Wingdings" panose="05000000000000000000" pitchFamily="2" charset="2"/>
              <a:buChar char="n"/>
              <a:defRPr lang="en-US" sz="1400" b="0" dirty="0" smtClean="0">
                <a:solidFill>
                  <a:schemeClr val="tx1"/>
                </a:solidFill>
                <a:latin typeface="+mn-lt"/>
                <a:ea typeface="+mn-ea"/>
                <a:cs typeface="+mn-cs"/>
              </a:defRPr>
            </a:lvl2pPr>
            <a:lvl3pPr marL="1079500" indent="-165100" algn="l" rtl="0" eaLnBrk="0" fontAlgn="base" hangingPunct="0">
              <a:spcBef>
                <a:spcPct val="20000"/>
              </a:spcBef>
              <a:spcAft>
                <a:spcPct val="0"/>
              </a:spcAft>
              <a:buClr>
                <a:schemeClr val="bg1">
                  <a:lumMod val="65000"/>
                </a:schemeClr>
              </a:buClr>
              <a:buSzPct val="110000"/>
              <a:buFont typeface="Wingdings" panose="05000000000000000000" pitchFamily="2" charset="2"/>
              <a:buChar char="§"/>
              <a:defRPr sz="1600" b="0">
                <a:solidFill>
                  <a:schemeClr val="tx1"/>
                </a:solidFill>
                <a:latin typeface="+mn-lt"/>
              </a:defRPr>
            </a:lvl3pPr>
            <a:lvl4pPr marL="1439863" indent="-231775" algn="l" rtl="0" eaLnBrk="0" fontAlgn="base" hangingPunct="0">
              <a:spcBef>
                <a:spcPct val="20000"/>
              </a:spcBef>
              <a:spcAft>
                <a:spcPct val="0"/>
              </a:spcAft>
              <a:buClr>
                <a:schemeClr val="bg1">
                  <a:lumMod val="65000"/>
                </a:schemeClr>
              </a:buClr>
              <a:buSzPct val="110000"/>
              <a:buFont typeface="Wingdings" panose="05000000000000000000" pitchFamily="2" charset="2"/>
              <a:buChar char="§"/>
              <a:defRPr sz="1400" b="0">
                <a:solidFill>
                  <a:schemeClr val="tx1"/>
                </a:solidFill>
                <a:latin typeface="+mn-lt"/>
              </a:defRPr>
            </a:lvl4pPr>
            <a:lvl5pPr marL="1862138" indent="-231775" algn="l" rtl="0" eaLnBrk="0" fontAlgn="base" hangingPunct="0">
              <a:spcBef>
                <a:spcPct val="20000"/>
              </a:spcBef>
              <a:spcAft>
                <a:spcPct val="0"/>
              </a:spcAft>
              <a:buClr>
                <a:schemeClr val="bg1">
                  <a:lumMod val="65000"/>
                </a:schemeClr>
              </a:buClr>
              <a:buFont typeface="Wingdings" panose="05000000000000000000" pitchFamily="2" charset="2"/>
              <a:buChar char="§"/>
              <a:defRPr sz="1200" b="0">
                <a:solidFill>
                  <a:schemeClr val="tx1"/>
                </a:solidFill>
                <a:latin typeface="+mn-lt"/>
              </a:defRPr>
            </a:lvl5pPr>
            <a:lvl6pPr marL="23193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6pPr>
            <a:lvl7pPr marL="27765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7pPr>
            <a:lvl8pPr marL="32337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8pPr>
            <a:lvl9pPr marL="36909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20000"/>
              </a:spcAft>
              <a:buClr>
                <a:sysClr val="window" lastClr="FFFFFF">
                  <a:lumMod val="65000"/>
                </a:sysClr>
              </a:buClr>
              <a:buSzPct val="120000"/>
              <a:buFont typeface="Wingdings" panose="05000000000000000000" pitchFamily="2" charset="2"/>
              <a:buNone/>
              <a:tabLst/>
              <a:defRPr/>
            </a:pPr>
            <a:r>
              <a:rPr kumimoji="0" lang="en-GB" sz="1800" b="1" i="0" u="none" strike="noStrike" kern="0" cap="none" spc="0" normalizeH="0" baseline="0" noProof="0">
                <a:ln>
                  <a:noFill/>
                </a:ln>
                <a:solidFill>
                  <a:srgbClr val="0C0C0C"/>
                </a:solidFill>
                <a:effectLst/>
                <a:uLnTx/>
                <a:uFillTx/>
                <a:ea typeface="+mn-ea"/>
                <a:cs typeface="+mn-cs"/>
              </a:rPr>
              <a:t>Built-in Assessment</a:t>
            </a:r>
            <a:endParaRPr kumimoji="0" lang="en-GB" sz="1600" b="1" i="0" u="none" strike="noStrike" kern="0" cap="none" spc="0" normalizeH="0" baseline="0" noProof="0">
              <a:ln>
                <a:noFill/>
              </a:ln>
              <a:solidFill>
                <a:srgbClr val="0C0C0C"/>
              </a:solidFill>
              <a:effectLst/>
              <a:uLnTx/>
              <a:uFillTx/>
              <a:ea typeface="+mn-ea"/>
              <a:cs typeface="+mn-cs"/>
            </a:endParaRPr>
          </a:p>
        </p:txBody>
      </p:sp>
      <p:sp>
        <p:nvSpPr>
          <p:cNvPr id="16" name="Content Placeholder 3">
            <a:extLst>
              <a:ext uri="{FF2B5EF4-FFF2-40B4-BE49-F238E27FC236}">
                <a16:creationId xmlns:a16="http://schemas.microsoft.com/office/drawing/2014/main" id="{B613D513-9C2B-4585-B283-E9A77221C3E4}"/>
              </a:ext>
            </a:extLst>
          </p:cNvPr>
          <p:cNvSpPr txBox="1">
            <a:spLocks/>
          </p:cNvSpPr>
          <p:nvPr/>
        </p:nvSpPr>
        <p:spPr bwMode="auto">
          <a:xfrm>
            <a:off x="948497" y="4605971"/>
            <a:ext cx="5066251" cy="1280160"/>
          </a:xfrm>
          <a:prstGeom prst="rect">
            <a:avLst/>
          </a:prstGeom>
          <a:solidFill>
            <a:schemeClr val="bg1">
              <a:lumMod val="95000"/>
            </a:schemeClr>
          </a:solidFill>
          <a:ln w="28575">
            <a:solidFill>
              <a:srgbClr val="FFB71B"/>
            </a:solidFill>
          </a:ln>
        </p:spPr>
        <p:txBody>
          <a:bodyPr vert="horz" wrap="square" lIns="91440" tIns="45720" rIns="91440" bIns="45720" numCol="1" anchor="t" anchorCtr="0" compatLnSpc="1">
            <a:prstTxWarp prst="textNoShape">
              <a:avLst/>
            </a:prstTxWarp>
            <a:spAutoFit/>
          </a:bodyPr>
          <a:lstStyle>
            <a:lvl1pPr marL="0" indent="0" algn="ctr" rtl="0" eaLnBrk="0" fontAlgn="base" hangingPunct="0">
              <a:spcBef>
                <a:spcPct val="20000"/>
              </a:spcBef>
              <a:spcAft>
                <a:spcPct val="20000"/>
              </a:spcAft>
              <a:buClr>
                <a:schemeClr val="bg1">
                  <a:lumMod val="65000"/>
                </a:schemeClr>
              </a:buClr>
              <a:buSzPct val="120000"/>
              <a:buFont typeface="Wingdings" panose="05000000000000000000" pitchFamily="2" charset="2"/>
              <a:buNone/>
              <a:defRPr sz="1800" b="1">
                <a:solidFill>
                  <a:schemeClr val="tx1"/>
                </a:solidFill>
                <a:latin typeface="+mn-lt"/>
                <a:ea typeface="+mn-ea"/>
                <a:cs typeface="+mn-cs"/>
              </a:defRPr>
            </a:lvl1pPr>
            <a:lvl2pPr marL="827088" indent="-346075" algn="l" rtl="0" eaLnBrk="0" fontAlgn="base" hangingPunct="0">
              <a:spcBef>
                <a:spcPct val="20000"/>
              </a:spcBef>
              <a:spcAft>
                <a:spcPct val="20000"/>
              </a:spcAft>
              <a:buClr>
                <a:schemeClr val="bg1">
                  <a:lumMod val="65000"/>
                </a:schemeClr>
              </a:buClr>
              <a:buSzPct val="80000"/>
              <a:buFont typeface="Wingdings" panose="05000000000000000000" pitchFamily="2" charset="2"/>
              <a:buChar char="n"/>
              <a:defRPr lang="en-US" sz="1400" b="0" dirty="0" smtClean="0">
                <a:solidFill>
                  <a:schemeClr val="tx1"/>
                </a:solidFill>
                <a:latin typeface="+mn-lt"/>
                <a:ea typeface="+mn-ea"/>
                <a:cs typeface="+mn-cs"/>
              </a:defRPr>
            </a:lvl2pPr>
            <a:lvl3pPr marL="1079500" indent="-165100" algn="l" rtl="0" eaLnBrk="0" fontAlgn="base" hangingPunct="0">
              <a:spcBef>
                <a:spcPct val="20000"/>
              </a:spcBef>
              <a:spcAft>
                <a:spcPct val="0"/>
              </a:spcAft>
              <a:buClr>
                <a:schemeClr val="bg1">
                  <a:lumMod val="65000"/>
                </a:schemeClr>
              </a:buClr>
              <a:buSzPct val="110000"/>
              <a:buFont typeface="Wingdings" panose="05000000000000000000" pitchFamily="2" charset="2"/>
              <a:buChar char="§"/>
              <a:defRPr sz="1600" b="0">
                <a:solidFill>
                  <a:schemeClr val="tx1"/>
                </a:solidFill>
                <a:latin typeface="+mn-lt"/>
              </a:defRPr>
            </a:lvl3pPr>
            <a:lvl4pPr marL="1439863" indent="-231775" algn="l" rtl="0" eaLnBrk="0" fontAlgn="base" hangingPunct="0">
              <a:spcBef>
                <a:spcPct val="20000"/>
              </a:spcBef>
              <a:spcAft>
                <a:spcPct val="0"/>
              </a:spcAft>
              <a:buClr>
                <a:schemeClr val="bg1">
                  <a:lumMod val="65000"/>
                </a:schemeClr>
              </a:buClr>
              <a:buSzPct val="110000"/>
              <a:buFont typeface="Wingdings" panose="05000000000000000000" pitchFamily="2" charset="2"/>
              <a:buChar char="§"/>
              <a:defRPr sz="1400" b="0">
                <a:solidFill>
                  <a:schemeClr val="tx1"/>
                </a:solidFill>
                <a:latin typeface="+mn-lt"/>
              </a:defRPr>
            </a:lvl4pPr>
            <a:lvl5pPr marL="1862138" indent="-231775" algn="l" rtl="0" eaLnBrk="0" fontAlgn="base" hangingPunct="0">
              <a:spcBef>
                <a:spcPct val="20000"/>
              </a:spcBef>
              <a:spcAft>
                <a:spcPct val="0"/>
              </a:spcAft>
              <a:buClr>
                <a:schemeClr val="bg1">
                  <a:lumMod val="65000"/>
                </a:schemeClr>
              </a:buClr>
              <a:buFont typeface="Wingdings" panose="05000000000000000000" pitchFamily="2" charset="2"/>
              <a:buChar char="§"/>
              <a:defRPr sz="1200" b="0">
                <a:solidFill>
                  <a:schemeClr val="tx1"/>
                </a:solidFill>
                <a:latin typeface="+mn-lt"/>
              </a:defRPr>
            </a:lvl5pPr>
            <a:lvl6pPr marL="23193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6pPr>
            <a:lvl7pPr marL="27765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7pPr>
            <a:lvl8pPr marL="32337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8pPr>
            <a:lvl9pPr marL="3690938" indent="-231775" algn="l" rtl="0" eaLnBrk="0" fontAlgn="base" hangingPunct="0">
              <a:spcBef>
                <a:spcPct val="20000"/>
              </a:spcBef>
              <a:spcAft>
                <a:spcPct val="0"/>
              </a:spcAft>
              <a:buClr>
                <a:srgbClr val="009999"/>
              </a:buClr>
              <a:buFont typeface="Wingdings" pitchFamily="2" charset="2"/>
              <a:defRPr sz="1600" b="1">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20000"/>
              </a:spcAft>
              <a:buClr>
                <a:sysClr val="window" lastClr="FFFFFF">
                  <a:lumMod val="65000"/>
                </a:sysClr>
              </a:buClr>
              <a:buSzPct val="120000"/>
              <a:buFont typeface="Wingdings" panose="05000000000000000000" pitchFamily="2" charset="2"/>
              <a:buNone/>
              <a:tabLst/>
              <a:defRPr/>
            </a:pPr>
            <a:r>
              <a:rPr kumimoji="0" lang="en-GB" sz="1800" b="1" i="0" u="none" strike="noStrike" kern="0" cap="none" spc="0" normalizeH="0" baseline="0" noProof="0">
                <a:ln>
                  <a:noFill/>
                </a:ln>
                <a:solidFill>
                  <a:srgbClr val="0C0C0C"/>
                </a:solidFill>
                <a:effectLst/>
                <a:uLnTx/>
                <a:uFillTx/>
                <a:ea typeface="+mn-ea"/>
                <a:cs typeface="+mn-cs"/>
              </a:rPr>
              <a:t>Further reading/information</a:t>
            </a:r>
          </a:p>
          <a:p>
            <a:pPr lvl="1">
              <a:buClr>
                <a:schemeClr val="accent1"/>
              </a:buClr>
              <a:buSzPct val="100000"/>
            </a:pPr>
            <a:r>
              <a:rPr lang="en-GB">
                <a:solidFill>
                  <a:schemeClr val="accent1"/>
                </a:solidFill>
                <a:hlinkClick r:id="rId3">
                  <a:extLst>
                    <a:ext uri="{A12FA001-AC4F-418D-AE19-62706E023703}">
                      <ahyp:hlinkClr xmlns:ahyp="http://schemas.microsoft.com/office/drawing/2018/hyperlinkcolor" val="tx"/>
                    </a:ext>
                  </a:extLst>
                </a:hlinkClick>
              </a:rPr>
              <a:t>Ansys Academic</a:t>
            </a:r>
            <a:endParaRPr lang="en-GB">
              <a:solidFill>
                <a:schemeClr val="accent1"/>
              </a:solidFill>
              <a:hlinkClick r:id="" action="ppaction://noaction">
                <a:extLst>
                  <a:ext uri="{A12FA001-AC4F-418D-AE19-62706E023703}">
                    <ahyp:hlinkClr xmlns:ahyp="http://schemas.microsoft.com/office/drawing/2018/hyperlinkcolor" val="tx"/>
                  </a:ext>
                </a:extLst>
              </a:hlinkClick>
            </a:endParaRPr>
          </a:p>
          <a:p>
            <a:pPr lvl="1">
              <a:buClr>
                <a:schemeClr val="accent1"/>
              </a:buClr>
              <a:buSzPct val="100000"/>
            </a:pPr>
            <a:r>
              <a:rPr lang="en-GB">
                <a:solidFill>
                  <a:schemeClr val="accent1"/>
                </a:solidFill>
                <a:hlinkClick r:id="" action="ppaction://noaction">
                  <a:extLst>
                    <a:ext uri="{A12FA001-AC4F-418D-AE19-62706E023703}">
                      <ahyp:hlinkClr xmlns:ahyp="http://schemas.microsoft.com/office/drawing/2018/hyperlinkcolor" val="tx"/>
                    </a:ext>
                  </a:extLst>
                </a:hlinkClick>
              </a:rPr>
              <a:t>Ansys Innovation Courses</a:t>
            </a:r>
            <a:endParaRPr lang="en-GB">
              <a:solidFill>
                <a:schemeClr val="accent1"/>
              </a:solidFill>
            </a:endParaRPr>
          </a:p>
          <a:p>
            <a:pPr lvl="1">
              <a:buClr>
                <a:schemeClr val="accent1"/>
              </a:buClr>
              <a:buSzPct val="100000"/>
            </a:pPr>
            <a:r>
              <a:rPr lang="en-GB">
                <a:solidFill>
                  <a:schemeClr val="accent1"/>
                </a:solidFill>
                <a:hlinkClick r:id="rId4">
                  <a:extLst>
                    <a:ext uri="{A12FA001-AC4F-418D-AE19-62706E023703}">
                      <ahyp:hlinkClr xmlns:ahyp="http://schemas.microsoft.com/office/drawing/2018/hyperlinkcolor" val="tx"/>
                    </a:ext>
                  </a:extLst>
                </a:hlinkClick>
              </a:rPr>
              <a:t>Ansys Education Resources</a:t>
            </a:r>
            <a:endParaRPr lang="en-GB">
              <a:solidFill>
                <a:schemeClr val="accent1"/>
              </a:solidFill>
            </a:endParaRPr>
          </a:p>
        </p:txBody>
      </p:sp>
      <p:pic>
        <p:nvPicPr>
          <p:cNvPr id="17" name="Graphic 16" descr="Internet outline">
            <a:extLst>
              <a:ext uri="{FF2B5EF4-FFF2-40B4-BE49-F238E27FC236}">
                <a16:creationId xmlns:a16="http://schemas.microsoft.com/office/drawing/2014/main" id="{BEA41156-2DEF-4DF3-95C4-FEF6E24FD44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55485" y="5000209"/>
            <a:ext cx="752604" cy="764486"/>
          </a:xfrm>
          <a:prstGeom prst="rect">
            <a:avLst/>
          </a:prstGeom>
        </p:spPr>
      </p:pic>
      <p:graphicFrame>
        <p:nvGraphicFramePr>
          <p:cNvPr id="4" name="Table 3">
            <a:extLst>
              <a:ext uri="{FF2B5EF4-FFF2-40B4-BE49-F238E27FC236}">
                <a16:creationId xmlns:a16="http://schemas.microsoft.com/office/drawing/2014/main" id="{A7EDAEF1-147A-8EAB-6CA4-567404C4E5D2}"/>
              </a:ext>
            </a:extLst>
          </p:cNvPr>
          <p:cNvGraphicFramePr>
            <a:graphicFrameLocks noGrp="1"/>
          </p:cNvGraphicFramePr>
          <p:nvPr>
            <p:extLst>
              <p:ext uri="{D42A27DB-BD31-4B8C-83A1-F6EECF244321}">
                <p14:modId xmlns:p14="http://schemas.microsoft.com/office/powerpoint/2010/main" val="2132638687"/>
              </p:ext>
            </p:extLst>
          </p:nvPr>
        </p:nvGraphicFramePr>
        <p:xfrm>
          <a:off x="957741" y="934338"/>
          <a:ext cx="10285752" cy="370840"/>
        </p:xfrm>
        <a:graphic>
          <a:graphicData uri="http://schemas.openxmlformats.org/drawingml/2006/table">
            <a:tbl>
              <a:tblPr firstRow="1" bandRow="1">
                <a:tableStyleId>{5C22544A-7EE6-4342-B048-85BDC9FD1C3A}</a:tableStyleId>
              </a:tblPr>
              <a:tblGrid>
                <a:gridCol w="2768363">
                  <a:extLst>
                    <a:ext uri="{9D8B030D-6E8A-4147-A177-3AD203B41FA5}">
                      <a16:colId xmlns:a16="http://schemas.microsoft.com/office/drawing/2014/main" val="2450680109"/>
                    </a:ext>
                  </a:extLst>
                </a:gridCol>
                <a:gridCol w="7517389">
                  <a:extLst>
                    <a:ext uri="{9D8B030D-6E8A-4147-A177-3AD203B41FA5}">
                      <a16:colId xmlns:a16="http://schemas.microsoft.com/office/drawing/2014/main" val="2357916095"/>
                    </a:ext>
                  </a:extLst>
                </a:gridCol>
              </a:tblGrid>
              <a:tr h="370840">
                <a:tc>
                  <a:txBody>
                    <a:bodyPr/>
                    <a:lstStyle/>
                    <a:p>
                      <a:r>
                        <a:rPr lang="en-US" b="1"/>
                        <a:t>Ansys software mentioned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indent="0">
                        <a:buFont typeface="Arial" panose="020B0604020202020204" pitchFamily="34" charset="0"/>
                        <a:buNone/>
                      </a:pPr>
                      <a:r>
                        <a:rPr lang="en-US" sz="1400" b="0" i="0" kern="1200" baseline="0" dirty="0">
                          <a:solidFill>
                            <a:schemeClr val="dk1"/>
                          </a:solidFill>
                          <a:effectLst/>
                          <a:latin typeface="+mn-lt"/>
                          <a:ea typeface="+mn-ea"/>
                          <a:cs typeface="+mn-cs"/>
                        </a:rPr>
                        <a:t>Ansys Discovery™, Ansys Fluent®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93571220"/>
                  </a:ext>
                </a:extLst>
              </a:tr>
            </a:tbl>
          </a:graphicData>
        </a:graphic>
      </p:graphicFrame>
      <p:sp>
        <p:nvSpPr>
          <p:cNvPr id="7" name="TextBox 6">
            <a:extLst>
              <a:ext uri="{FF2B5EF4-FFF2-40B4-BE49-F238E27FC236}">
                <a16:creationId xmlns:a16="http://schemas.microsoft.com/office/drawing/2014/main" id="{EF0AFA79-AB17-C432-9B18-2CE83EEB2BBE}"/>
              </a:ext>
            </a:extLst>
          </p:cNvPr>
          <p:cNvSpPr txBox="1"/>
          <p:nvPr/>
        </p:nvSpPr>
        <p:spPr>
          <a:xfrm>
            <a:off x="6177242" y="5221224"/>
            <a:ext cx="5066251" cy="369332"/>
          </a:xfrm>
          <a:prstGeom prst="rect">
            <a:avLst/>
          </a:prstGeom>
          <a:noFill/>
        </p:spPr>
        <p:txBody>
          <a:bodyPr wrap="square" rtlCol="0">
            <a:spAutoFit/>
          </a:bodyPr>
          <a:lstStyle/>
          <a:p>
            <a:pPr algn="ctr"/>
            <a:r>
              <a:rPr lang="en-US" dirty="0"/>
              <a:t>N/A</a:t>
            </a:r>
            <a:endParaRPr lang="en-DE" dirty="0"/>
          </a:p>
        </p:txBody>
      </p:sp>
    </p:spTree>
    <p:extLst>
      <p:ext uri="{BB962C8B-B14F-4D97-AF65-F5344CB8AC3E}">
        <p14:creationId xmlns:p14="http://schemas.microsoft.com/office/powerpoint/2010/main" val="42633593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CF0DB-42FD-DC38-6DD9-9CC0B4BF1153}"/>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093D619F-B1C2-82DF-FCE8-CA8495FADD6F}"/>
              </a:ext>
            </a:extLst>
          </p:cNvPr>
          <p:cNvSpPr>
            <a:spLocks noGrp="1"/>
          </p:cNvSpPr>
          <p:nvPr>
            <p:ph type="body" sz="quarter" idx="10"/>
          </p:nvPr>
        </p:nvSpPr>
        <p:spPr/>
        <p:txBody>
          <a:bodyPr/>
          <a:lstStyle/>
          <a:p>
            <a:r>
              <a:rPr lang="en-US"/>
              <a:t>Hints and tips </a:t>
            </a:r>
            <a:br>
              <a:rPr lang="en-US"/>
            </a:br>
            <a:r>
              <a:rPr lang="en-US"/>
              <a:t>on the use of this resource</a:t>
            </a:r>
            <a:endParaRPr lang="en-DE"/>
          </a:p>
        </p:txBody>
      </p:sp>
      <p:sp>
        <p:nvSpPr>
          <p:cNvPr id="4" name="Slide Number Placeholder 3">
            <a:extLst>
              <a:ext uri="{FF2B5EF4-FFF2-40B4-BE49-F238E27FC236}">
                <a16:creationId xmlns:a16="http://schemas.microsoft.com/office/drawing/2014/main" id="{EE6010AE-A110-0F75-084F-E53DE3C50209}"/>
              </a:ext>
            </a:extLst>
          </p:cNvPr>
          <p:cNvSpPr>
            <a:spLocks noGrp="1"/>
          </p:cNvSpPr>
          <p:nvPr>
            <p:ph type="sldNum" sz="quarter" idx="13"/>
          </p:nvPr>
        </p:nvSpPr>
        <p:spPr/>
        <p:txBody>
          <a:bodyPr/>
          <a:lstStyle/>
          <a:p>
            <a:fld id="{F0D23093-2AB0-F74C-B865-1A12A15B650E}" type="slidenum">
              <a:rPr lang="en-US" smtClean="0"/>
              <a:pPr/>
              <a:t>3</a:t>
            </a:fld>
            <a:endParaRPr lang="en-US"/>
          </a:p>
        </p:txBody>
      </p:sp>
      <p:pic>
        <p:nvPicPr>
          <p:cNvPr id="5" name="Graphic 4" descr="Person with idea outline">
            <a:extLst>
              <a:ext uri="{FF2B5EF4-FFF2-40B4-BE49-F238E27FC236}">
                <a16:creationId xmlns:a16="http://schemas.microsoft.com/office/drawing/2014/main" id="{60156644-61D7-9214-DEB3-20A955B3BAA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752184" y="2204864"/>
            <a:ext cx="3193504" cy="3193504"/>
          </a:xfrm>
          <a:prstGeom prst="rect">
            <a:avLst/>
          </a:prstGeom>
        </p:spPr>
      </p:pic>
      <p:sp>
        <p:nvSpPr>
          <p:cNvPr id="3" name="TextBox 2">
            <a:extLst>
              <a:ext uri="{FF2B5EF4-FFF2-40B4-BE49-F238E27FC236}">
                <a16:creationId xmlns:a16="http://schemas.microsoft.com/office/drawing/2014/main" id="{009610DA-DB94-E7FB-121A-526DC02FA7B0}"/>
              </a:ext>
            </a:extLst>
          </p:cNvPr>
          <p:cNvSpPr txBox="1"/>
          <p:nvPr/>
        </p:nvSpPr>
        <p:spPr>
          <a:xfrm>
            <a:off x="8618662" y="236508"/>
            <a:ext cx="3344738" cy="1015663"/>
          </a:xfrm>
          <a:prstGeom prst="rect">
            <a:avLst/>
          </a:prstGeom>
          <a:solidFill>
            <a:srgbClr val="FF0000"/>
          </a:solidFill>
        </p:spPr>
        <p:txBody>
          <a:bodyPr wrap="square" rtlCol="0">
            <a:spAutoFit/>
          </a:bodyPr>
          <a:lstStyle/>
          <a:p>
            <a:pPr algn="ctr"/>
            <a:r>
              <a:rPr lang="en-US" sz="2000" b="1" dirty="0">
                <a:solidFill>
                  <a:schemeClr val="bg1"/>
                </a:solidFill>
              </a:rPr>
              <a:t>DO NOT PRESENT TO STUDENTS </a:t>
            </a:r>
          </a:p>
          <a:p>
            <a:pPr algn="ctr"/>
            <a:r>
              <a:rPr lang="en-US" sz="2000" b="1" dirty="0">
                <a:solidFill>
                  <a:schemeClr val="bg1"/>
                </a:solidFill>
              </a:rPr>
              <a:t>Start presenting from slide 8. </a:t>
            </a:r>
            <a:endParaRPr lang="en-DE" sz="2000" b="1" dirty="0">
              <a:solidFill>
                <a:schemeClr val="bg1"/>
              </a:solidFill>
            </a:endParaRPr>
          </a:p>
        </p:txBody>
      </p:sp>
    </p:spTree>
    <p:extLst>
      <p:ext uri="{BB962C8B-B14F-4D97-AF65-F5344CB8AC3E}">
        <p14:creationId xmlns:p14="http://schemas.microsoft.com/office/powerpoint/2010/main" val="1264091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8A4E2490-F618-7687-8D97-D4D552A44044}"/>
              </a:ext>
            </a:extLst>
          </p:cNvPr>
          <p:cNvSpPr/>
          <p:nvPr/>
        </p:nvSpPr>
        <p:spPr>
          <a:xfrm>
            <a:off x="1419224" y="1628800"/>
            <a:ext cx="4433403" cy="2908831"/>
          </a:xfrm>
          <a:prstGeom prst="roundRect">
            <a:avLst>
              <a:gd name="adj" fmla="val 0"/>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&lt;</a:t>
            </a:r>
            <a:endParaRPr lang="en-DE"/>
          </a:p>
        </p:txBody>
      </p:sp>
      <p:sp>
        <p:nvSpPr>
          <p:cNvPr id="2" name="Slide Number Placeholder 1">
            <a:extLst>
              <a:ext uri="{FF2B5EF4-FFF2-40B4-BE49-F238E27FC236}">
                <a16:creationId xmlns:a16="http://schemas.microsoft.com/office/drawing/2014/main" id="{88E9C1BD-FBCC-60C4-9749-87DCF8FD1A21}"/>
              </a:ext>
            </a:extLst>
          </p:cNvPr>
          <p:cNvSpPr>
            <a:spLocks noGrp="1"/>
          </p:cNvSpPr>
          <p:nvPr>
            <p:ph type="sldNum" sz="quarter" idx="11"/>
          </p:nvPr>
        </p:nvSpPr>
        <p:spPr/>
        <p:txBody>
          <a:bodyPr/>
          <a:lstStyle/>
          <a:p>
            <a:fld id="{F0D23093-2AB0-F74C-B865-1A12A15B650E}" type="slidenum">
              <a:rPr lang="en-US" smtClean="0"/>
              <a:pPr/>
              <a:t>4</a:t>
            </a:fld>
            <a:endParaRPr lang="en-US"/>
          </a:p>
        </p:txBody>
      </p:sp>
      <p:sp>
        <p:nvSpPr>
          <p:cNvPr id="3" name="Title 2">
            <a:extLst>
              <a:ext uri="{FF2B5EF4-FFF2-40B4-BE49-F238E27FC236}">
                <a16:creationId xmlns:a16="http://schemas.microsoft.com/office/drawing/2014/main" id="{DF764CF1-50BF-3386-2A8E-CB9CF8858863}"/>
              </a:ext>
            </a:extLst>
          </p:cNvPr>
          <p:cNvSpPr>
            <a:spLocks noGrp="1"/>
          </p:cNvSpPr>
          <p:nvPr>
            <p:ph type="title"/>
          </p:nvPr>
        </p:nvSpPr>
        <p:spPr/>
        <p:txBody>
          <a:bodyPr/>
          <a:lstStyle/>
          <a:p>
            <a:r>
              <a:rPr lang="en-US"/>
              <a:t>Information for the instructor about this resource</a:t>
            </a:r>
            <a:endParaRPr lang="en-DE"/>
          </a:p>
        </p:txBody>
      </p:sp>
      <p:sp>
        <p:nvSpPr>
          <p:cNvPr id="4" name="TextBox 3">
            <a:extLst>
              <a:ext uri="{FF2B5EF4-FFF2-40B4-BE49-F238E27FC236}">
                <a16:creationId xmlns:a16="http://schemas.microsoft.com/office/drawing/2014/main" id="{5DD80AC5-10FA-94AC-501B-DECAF0B2B52E}"/>
              </a:ext>
            </a:extLst>
          </p:cNvPr>
          <p:cNvSpPr txBox="1"/>
          <p:nvPr/>
        </p:nvSpPr>
        <p:spPr>
          <a:xfrm>
            <a:off x="1810442" y="1932788"/>
            <a:ext cx="3632430" cy="2246769"/>
          </a:xfrm>
          <a:prstGeom prst="rect">
            <a:avLst/>
          </a:prstGeom>
          <a:noFill/>
        </p:spPr>
        <p:txBody>
          <a:bodyPr wrap="square" rtlCol="0">
            <a:spAutoFit/>
          </a:bodyPr>
          <a:lstStyle/>
          <a:p>
            <a:pPr algn="ctr"/>
            <a:r>
              <a:rPr lang="en-US" sz="2000" dirty="0"/>
              <a:t>This slide deck is intended to be </a:t>
            </a:r>
            <a:r>
              <a:rPr lang="en-US" sz="2000" b="1" dirty="0"/>
              <a:t>presented by the teacher </a:t>
            </a:r>
            <a:r>
              <a:rPr lang="en-US" sz="2000" dirty="0"/>
              <a:t>to the student team to </a:t>
            </a:r>
            <a:r>
              <a:rPr lang="en-US" sz="2000" b="1" dirty="0"/>
              <a:t>provide a basic understanding of fluid flow and aerodynamics</a:t>
            </a:r>
            <a:r>
              <a:rPr lang="en-US" sz="2000" dirty="0"/>
              <a:t>, relevant to the use of Ansys Software in the STEM Racing competition.</a:t>
            </a:r>
            <a:endParaRPr lang="en-DE" sz="2000" dirty="0"/>
          </a:p>
        </p:txBody>
      </p:sp>
      <p:pic>
        <p:nvPicPr>
          <p:cNvPr id="8" name="Picture 7" descr="A black and white logo&#10;&#10;AI-generated content may be incorrect.">
            <a:extLst>
              <a:ext uri="{FF2B5EF4-FFF2-40B4-BE49-F238E27FC236}">
                <a16:creationId xmlns:a16="http://schemas.microsoft.com/office/drawing/2014/main" id="{A4A108BE-D1F6-FFAE-E723-BDE3EF361D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29760" y="1157579"/>
            <a:ext cx="799528" cy="804708"/>
          </a:xfrm>
          <a:prstGeom prst="rect">
            <a:avLst/>
          </a:prstGeom>
        </p:spPr>
      </p:pic>
      <p:grpSp>
        <p:nvGrpSpPr>
          <p:cNvPr id="10" name="Group 9">
            <a:extLst>
              <a:ext uri="{FF2B5EF4-FFF2-40B4-BE49-F238E27FC236}">
                <a16:creationId xmlns:a16="http://schemas.microsoft.com/office/drawing/2014/main" id="{B99ADE76-B61F-806C-FB04-9FC16335AE56}"/>
              </a:ext>
            </a:extLst>
          </p:cNvPr>
          <p:cNvGrpSpPr/>
          <p:nvPr/>
        </p:nvGrpSpPr>
        <p:grpSpPr>
          <a:xfrm>
            <a:off x="6960096" y="1932788"/>
            <a:ext cx="3168352" cy="2488342"/>
            <a:chOff x="7392144" y="2092786"/>
            <a:chExt cx="3168352" cy="2488342"/>
          </a:xfrm>
        </p:grpSpPr>
        <p:sp>
          <p:nvSpPr>
            <p:cNvPr id="5" name="TextBox 4">
              <a:extLst>
                <a:ext uri="{FF2B5EF4-FFF2-40B4-BE49-F238E27FC236}">
                  <a16:creationId xmlns:a16="http://schemas.microsoft.com/office/drawing/2014/main" id="{F24A5BB8-FD0C-1CC8-B869-39B5E5DFF56B}"/>
                </a:ext>
              </a:extLst>
            </p:cNvPr>
            <p:cNvSpPr txBox="1"/>
            <p:nvPr/>
          </p:nvSpPr>
          <p:spPr>
            <a:xfrm>
              <a:off x="7392144" y="2479247"/>
              <a:ext cx="3168352" cy="2101881"/>
            </a:xfrm>
            <a:prstGeom prst="rect">
              <a:avLst/>
            </a:prstGeom>
            <a:solidFill>
              <a:schemeClr val="bg1">
                <a:lumMod val="95000"/>
              </a:schemeClr>
            </a:solidFill>
          </p:spPr>
          <p:txBody>
            <a:bodyPr wrap="square" rtlCol="0" anchor="ctr" anchorCtr="0">
              <a:noAutofit/>
            </a:bodyPr>
            <a:lstStyle/>
            <a:p>
              <a:pPr algn="ctr"/>
              <a:r>
                <a:rPr lang="en-US" sz="2000" dirty="0"/>
                <a:t>We recommend </a:t>
              </a:r>
              <a:r>
                <a:rPr lang="en-US" sz="2000" b="1" dirty="0"/>
                <a:t>hiding </a:t>
              </a:r>
              <a:br>
                <a:rPr lang="en-US" sz="2000" b="1" dirty="0"/>
              </a:br>
              <a:r>
                <a:rPr lang="en-US" sz="2000" b="1" dirty="0"/>
                <a:t>slides 3 – 7</a:t>
              </a:r>
              <a:r>
                <a:rPr lang="en-US" sz="2000" dirty="0"/>
                <a:t>, as it is only information on the use of this resource, and </a:t>
              </a:r>
              <a:r>
                <a:rPr lang="en-US" sz="2000" b="1" dirty="0"/>
                <a:t>presenting slides 8 and onwards </a:t>
              </a:r>
              <a:r>
                <a:rPr lang="en-US" sz="2000" dirty="0"/>
                <a:t>to the students.</a:t>
              </a:r>
              <a:endParaRPr lang="en-DE" sz="2000" dirty="0"/>
            </a:p>
          </p:txBody>
        </p:sp>
        <p:sp>
          <p:nvSpPr>
            <p:cNvPr id="9" name="TextBox 8">
              <a:extLst>
                <a:ext uri="{FF2B5EF4-FFF2-40B4-BE49-F238E27FC236}">
                  <a16:creationId xmlns:a16="http://schemas.microsoft.com/office/drawing/2014/main" id="{21CAEA3F-22AC-6BE7-AC76-0EF22D3F98BF}"/>
                </a:ext>
              </a:extLst>
            </p:cNvPr>
            <p:cNvSpPr txBox="1"/>
            <p:nvPr/>
          </p:nvSpPr>
          <p:spPr>
            <a:xfrm>
              <a:off x="7392144" y="2092786"/>
              <a:ext cx="3168352" cy="400110"/>
            </a:xfrm>
            <a:prstGeom prst="rect">
              <a:avLst/>
            </a:prstGeom>
            <a:solidFill>
              <a:schemeClr val="accent1"/>
            </a:solidFill>
          </p:spPr>
          <p:txBody>
            <a:bodyPr wrap="square" rtlCol="0">
              <a:spAutoFit/>
            </a:bodyPr>
            <a:lstStyle/>
            <a:p>
              <a:pPr algn="ctr"/>
              <a:r>
                <a:rPr lang="en-US" sz="2000" b="1"/>
                <a:t>Recommendation</a:t>
              </a:r>
              <a:endParaRPr lang="en-DE" sz="2000" b="1"/>
            </a:p>
          </p:txBody>
        </p:sp>
      </p:grpSp>
    </p:spTree>
    <p:extLst>
      <p:ext uri="{BB962C8B-B14F-4D97-AF65-F5344CB8AC3E}">
        <p14:creationId xmlns:p14="http://schemas.microsoft.com/office/powerpoint/2010/main" val="1921999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hlinkClick r:id="rId2"/>
            <a:extLst>
              <a:ext uri="{FF2B5EF4-FFF2-40B4-BE49-F238E27FC236}">
                <a16:creationId xmlns:a16="http://schemas.microsoft.com/office/drawing/2014/main" id="{21F56E18-B5E1-A584-9ED5-64837D6125FA}"/>
              </a:ext>
            </a:extLst>
          </p:cNvPr>
          <p:cNvPicPr>
            <a:picLocks noChangeAspect="1"/>
          </p:cNvPicPr>
          <p:nvPr/>
        </p:nvPicPr>
        <p:blipFill>
          <a:blip r:embed="rId3"/>
          <a:stretch>
            <a:fillRect/>
          </a:stretch>
        </p:blipFill>
        <p:spPr>
          <a:xfrm>
            <a:off x="5231775" y="1304924"/>
            <a:ext cx="6426825" cy="4434683"/>
          </a:xfrm>
          <a:prstGeom prst="rect">
            <a:avLst/>
          </a:prstGeom>
        </p:spPr>
      </p:pic>
      <p:sp>
        <p:nvSpPr>
          <p:cNvPr id="2" name="Slide Number Placeholder 1">
            <a:extLst>
              <a:ext uri="{FF2B5EF4-FFF2-40B4-BE49-F238E27FC236}">
                <a16:creationId xmlns:a16="http://schemas.microsoft.com/office/drawing/2014/main" id="{7C08F57A-C240-9958-8A75-BB13BB4D729D}"/>
              </a:ext>
            </a:extLst>
          </p:cNvPr>
          <p:cNvSpPr>
            <a:spLocks noGrp="1"/>
          </p:cNvSpPr>
          <p:nvPr>
            <p:ph type="sldNum" sz="quarter" idx="11"/>
          </p:nvPr>
        </p:nvSpPr>
        <p:spPr/>
        <p:txBody>
          <a:bodyPr/>
          <a:lstStyle/>
          <a:p>
            <a:fld id="{F0D23093-2AB0-F74C-B865-1A12A15B650E}" type="slidenum">
              <a:rPr lang="en-US" smtClean="0"/>
              <a:pPr/>
              <a:t>5</a:t>
            </a:fld>
            <a:endParaRPr lang="en-US"/>
          </a:p>
        </p:txBody>
      </p:sp>
      <p:sp>
        <p:nvSpPr>
          <p:cNvPr id="3" name="Title 2">
            <a:extLst>
              <a:ext uri="{FF2B5EF4-FFF2-40B4-BE49-F238E27FC236}">
                <a16:creationId xmlns:a16="http://schemas.microsoft.com/office/drawing/2014/main" id="{8D085CA9-7C7C-4A22-F805-5AEAB3920AB4}"/>
              </a:ext>
            </a:extLst>
          </p:cNvPr>
          <p:cNvSpPr>
            <a:spLocks noGrp="1"/>
          </p:cNvSpPr>
          <p:nvPr>
            <p:ph type="title"/>
          </p:nvPr>
        </p:nvSpPr>
        <p:spPr/>
        <p:txBody>
          <a:bodyPr/>
          <a:lstStyle/>
          <a:p>
            <a:r>
              <a:rPr lang="en-US"/>
              <a:t>Learning Track online</a:t>
            </a:r>
            <a:endParaRPr lang="en-DE" b="1">
              <a:solidFill>
                <a:srgbClr val="FF0000"/>
              </a:solidFill>
            </a:endParaRPr>
          </a:p>
        </p:txBody>
      </p:sp>
      <p:sp>
        <p:nvSpPr>
          <p:cNvPr id="4" name="TextBox 3">
            <a:extLst>
              <a:ext uri="{FF2B5EF4-FFF2-40B4-BE49-F238E27FC236}">
                <a16:creationId xmlns:a16="http://schemas.microsoft.com/office/drawing/2014/main" id="{AB6BD506-8CA0-F86B-523A-2F76D0063222}"/>
              </a:ext>
            </a:extLst>
          </p:cNvPr>
          <p:cNvSpPr txBox="1"/>
          <p:nvPr/>
        </p:nvSpPr>
        <p:spPr>
          <a:xfrm>
            <a:off x="609601" y="1059168"/>
            <a:ext cx="4316604" cy="1754326"/>
          </a:xfrm>
          <a:prstGeom prst="rect">
            <a:avLst/>
          </a:prstGeom>
          <a:noFill/>
        </p:spPr>
        <p:txBody>
          <a:bodyPr wrap="square" rtlCol="0">
            <a:spAutoFit/>
          </a:bodyPr>
          <a:lstStyle/>
          <a:p>
            <a:r>
              <a:rPr lang="en-US"/>
              <a:t>These slides give a </a:t>
            </a:r>
            <a:r>
              <a:rPr lang="en-US" b="1"/>
              <a:t>conceptual summary of essential concepts in fluid dynamics and aerodynamic</a:t>
            </a:r>
            <a:r>
              <a:rPr lang="en-US"/>
              <a:t>, laying a foundation for using CFD (Computational Fluid Dynamics) simulation to improve a STEM Racing car’s performance.</a:t>
            </a:r>
            <a:endParaRPr lang="en-DE"/>
          </a:p>
        </p:txBody>
      </p:sp>
      <p:grpSp>
        <p:nvGrpSpPr>
          <p:cNvPr id="14" name="Group 13">
            <a:extLst>
              <a:ext uri="{FF2B5EF4-FFF2-40B4-BE49-F238E27FC236}">
                <a16:creationId xmlns:a16="http://schemas.microsoft.com/office/drawing/2014/main" id="{A2D6513E-87C4-E5C9-AF9E-DA8B90E5F4D2}"/>
              </a:ext>
            </a:extLst>
          </p:cNvPr>
          <p:cNvGrpSpPr/>
          <p:nvPr/>
        </p:nvGrpSpPr>
        <p:grpSpPr>
          <a:xfrm>
            <a:off x="677733" y="4044506"/>
            <a:ext cx="4786736" cy="1483387"/>
            <a:chOff x="455120" y="2914702"/>
            <a:chExt cx="4786736" cy="1483387"/>
          </a:xfrm>
        </p:grpSpPr>
        <p:sp>
          <p:nvSpPr>
            <p:cNvPr id="8" name="TextBox 7">
              <a:extLst>
                <a:ext uri="{FF2B5EF4-FFF2-40B4-BE49-F238E27FC236}">
                  <a16:creationId xmlns:a16="http://schemas.microsoft.com/office/drawing/2014/main" id="{B987FFDD-E9F3-1A37-916E-11E9134D5295}"/>
                </a:ext>
              </a:extLst>
            </p:cNvPr>
            <p:cNvSpPr txBox="1"/>
            <p:nvPr/>
          </p:nvSpPr>
          <p:spPr>
            <a:xfrm>
              <a:off x="455120" y="3474759"/>
              <a:ext cx="4248472" cy="923330"/>
            </a:xfrm>
            <a:prstGeom prst="rect">
              <a:avLst/>
            </a:prstGeom>
            <a:noFill/>
          </p:spPr>
          <p:txBody>
            <a:bodyPr wrap="square" rtlCol="0">
              <a:spAutoFit/>
            </a:bodyPr>
            <a:lstStyle/>
            <a:p>
              <a:pPr algn="r"/>
              <a:r>
                <a:rPr lang="en-US"/>
                <a:t>For a deeper knowledge and understanding of these concepts, Ansys provides an online </a:t>
              </a:r>
              <a:r>
                <a:rPr lang="en-US" b="1"/>
                <a:t>learning track for free </a:t>
              </a:r>
              <a:r>
                <a:rPr lang="en-US"/>
                <a:t>online.</a:t>
              </a:r>
              <a:endParaRPr lang="en-DE"/>
            </a:p>
          </p:txBody>
        </p:sp>
        <p:pic>
          <p:nvPicPr>
            <p:cNvPr id="11" name="Graphic 10" descr="Cursor with solid fill">
              <a:extLst>
                <a:ext uri="{FF2B5EF4-FFF2-40B4-BE49-F238E27FC236}">
                  <a16:creationId xmlns:a16="http://schemas.microsoft.com/office/drawing/2014/main" id="{001DFB93-E877-A9B6-F321-8AC0A4C10C5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rot="5400000">
              <a:off x="4507079" y="2914702"/>
              <a:ext cx="734777" cy="734777"/>
            </a:xfrm>
            <a:prstGeom prst="rect">
              <a:avLst/>
            </a:prstGeom>
          </p:spPr>
        </p:pic>
      </p:grpSp>
    </p:spTree>
    <p:extLst>
      <p:ext uri="{BB962C8B-B14F-4D97-AF65-F5344CB8AC3E}">
        <p14:creationId xmlns:p14="http://schemas.microsoft.com/office/powerpoint/2010/main" val="1344559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BA0C0D7-F3D3-DC87-66AD-2B4D7A5CD0C0}"/>
              </a:ext>
            </a:extLst>
          </p:cNvPr>
          <p:cNvSpPr>
            <a:spLocks noGrp="1"/>
          </p:cNvSpPr>
          <p:nvPr>
            <p:ph type="sldNum" sz="quarter" idx="11"/>
          </p:nvPr>
        </p:nvSpPr>
        <p:spPr/>
        <p:txBody>
          <a:bodyPr/>
          <a:lstStyle/>
          <a:p>
            <a:fld id="{F0D23093-2AB0-F74C-B865-1A12A15B650E}" type="slidenum">
              <a:rPr lang="en-US" smtClean="0"/>
              <a:pPr/>
              <a:t>6</a:t>
            </a:fld>
            <a:endParaRPr lang="en-US"/>
          </a:p>
        </p:txBody>
      </p:sp>
      <p:sp>
        <p:nvSpPr>
          <p:cNvPr id="3" name="Title 2">
            <a:extLst>
              <a:ext uri="{FF2B5EF4-FFF2-40B4-BE49-F238E27FC236}">
                <a16:creationId xmlns:a16="http://schemas.microsoft.com/office/drawing/2014/main" id="{43A9A3AA-2546-AE25-844B-8F0378C2C4F1}"/>
              </a:ext>
            </a:extLst>
          </p:cNvPr>
          <p:cNvSpPr>
            <a:spLocks noGrp="1"/>
          </p:cNvSpPr>
          <p:nvPr>
            <p:ph type="title"/>
          </p:nvPr>
        </p:nvSpPr>
        <p:spPr/>
        <p:txBody>
          <a:bodyPr/>
          <a:lstStyle/>
          <a:p>
            <a:r>
              <a:rPr lang="en-US"/>
              <a:t>Find the relevance for STEM Racing</a:t>
            </a:r>
            <a:endParaRPr lang="en-DE"/>
          </a:p>
        </p:txBody>
      </p:sp>
      <p:sp>
        <p:nvSpPr>
          <p:cNvPr id="5" name="TextBox 4">
            <a:extLst>
              <a:ext uri="{FF2B5EF4-FFF2-40B4-BE49-F238E27FC236}">
                <a16:creationId xmlns:a16="http://schemas.microsoft.com/office/drawing/2014/main" id="{446153E6-347E-CCA0-022C-168E22AA0161}"/>
              </a:ext>
            </a:extLst>
          </p:cNvPr>
          <p:cNvSpPr txBox="1"/>
          <p:nvPr/>
        </p:nvSpPr>
        <p:spPr>
          <a:xfrm>
            <a:off x="911423" y="1357769"/>
            <a:ext cx="5251251" cy="1631216"/>
          </a:xfrm>
          <a:prstGeom prst="rect">
            <a:avLst/>
          </a:prstGeom>
          <a:noFill/>
        </p:spPr>
        <p:txBody>
          <a:bodyPr wrap="square" rtlCol="0">
            <a:spAutoFit/>
          </a:bodyPr>
          <a:lstStyle/>
          <a:p>
            <a:pPr>
              <a:spcAft>
                <a:spcPts val="1200"/>
              </a:spcAft>
            </a:pPr>
            <a:r>
              <a:rPr lang="en-US" sz="2000" dirty="0"/>
              <a:t>As you walk your students through the basic concepts of </a:t>
            </a:r>
            <a:r>
              <a:rPr lang="en-US" sz="2000" b="1" dirty="0"/>
              <a:t>fluid dynamics, aerodynamics, and engineering simulation, </a:t>
            </a:r>
            <a:r>
              <a:rPr lang="en-US" sz="2000" dirty="0"/>
              <a:t>it is important to draw connections between these concepts and the relevance for the STEM Racing competition.</a:t>
            </a:r>
          </a:p>
        </p:txBody>
      </p:sp>
      <p:grpSp>
        <p:nvGrpSpPr>
          <p:cNvPr id="8" name="Group 7">
            <a:extLst>
              <a:ext uri="{FF2B5EF4-FFF2-40B4-BE49-F238E27FC236}">
                <a16:creationId xmlns:a16="http://schemas.microsoft.com/office/drawing/2014/main" id="{518BD141-3795-6C63-9D2A-6C4B4E64A989}"/>
              </a:ext>
            </a:extLst>
          </p:cNvPr>
          <p:cNvGrpSpPr/>
          <p:nvPr/>
        </p:nvGrpSpPr>
        <p:grpSpPr>
          <a:xfrm>
            <a:off x="7104112" y="1196752"/>
            <a:ext cx="3522833" cy="3730726"/>
            <a:chOff x="6677623" y="994418"/>
            <a:chExt cx="3522833" cy="3730726"/>
          </a:xfrm>
        </p:grpSpPr>
        <p:sp>
          <p:nvSpPr>
            <p:cNvPr id="7" name="Rectangle: Rounded Corners 6">
              <a:extLst>
                <a:ext uri="{FF2B5EF4-FFF2-40B4-BE49-F238E27FC236}">
                  <a16:creationId xmlns:a16="http://schemas.microsoft.com/office/drawing/2014/main" id="{D9D4676B-724B-F979-E7B0-74F34730187E}"/>
                </a:ext>
              </a:extLst>
            </p:cNvPr>
            <p:cNvSpPr/>
            <p:nvPr/>
          </p:nvSpPr>
          <p:spPr>
            <a:xfrm>
              <a:off x="6677623" y="994418"/>
              <a:ext cx="3522833" cy="3730726"/>
            </a:xfrm>
            <a:prstGeom prst="roundRect">
              <a:avLst/>
            </a:prstGeom>
            <a:solidFill>
              <a:schemeClr val="bg1"/>
            </a:solidFill>
            <a:ln w="190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&lt;</a:t>
              </a:r>
              <a:endParaRPr lang="en-DE"/>
            </a:p>
          </p:txBody>
        </p:sp>
        <p:sp>
          <p:nvSpPr>
            <p:cNvPr id="12" name="TextBox 11">
              <a:extLst>
                <a:ext uri="{FF2B5EF4-FFF2-40B4-BE49-F238E27FC236}">
                  <a16:creationId xmlns:a16="http://schemas.microsoft.com/office/drawing/2014/main" id="{3E3C00BB-936A-562A-3F07-2D356F3B6F07}"/>
                </a:ext>
              </a:extLst>
            </p:cNvPr>
            <p:cNvSpPr txBox="1"/>
            <p:nvPr/>
          </p:nvSpPr>
          <p:spPr>
            <a:xfrm>
              <a:off x="6943370" y="1368135"/>
              <a:ext cx="3024336" cy="830997"/>
            </a:xfrm>
            <a:prstGeom prst="rect">
              <a:avLst/>
            </a:prstGeom>
            <a:noFill/>
          </p:spPr>
          <p:txBody>
            <a:bodyPr wrap="square">
              <a:spAutoFit/>
            </a:bodyPr>
            <a:lstStyle/>
            <a:p>
              <a:pPr algn="ctr">
                <a:spcAft>
                  <a:spcPts val="600"/>
                </a:spcAft>
              </a:pPr>
              <a:r>
                <a:rPr lang="en-US" sz="2400" b="1"/>
                <a:t>Look for the </a:t>
              </a:r>
              <a:br>
                <a:rPr lang="en-US" sz="2400" b="1"/>
              </a:br>
              <a:r>
                <a:rPr lang="en-US" sz="2400" b="1"/>
                <a:t>“STEM Racing hat”</a:t>
              </a:r>
              <a:endParaRPr lang="en-DE" sz="2400" b="1"/>
            </a:p>
          </p:txBody>
        </p:sp>
        <p:pic>
          <p:nvPicPr>
            <p:cNvPr id="4" name="Picture 3">
              <a:extLst>
                <a:ext uri="{FF2B5EF4-FFF2-40B4-BE49-F238E27FC236}">
                  <a16:creationId xmlns:a16="http://schemas.microsoft.com/office/drawing/2014/main" id="{3F197603-9099-CE73-7713-40369E60E3AD}"/>
                </a:ext>
              </a:extLst>
            </p:cNvPr>
            <p:cNvPicPr>
              <a:picLocks noChangeAspect="1"/>
            </p:cNvPicPr>
            <p:nvPr/>
          </p:nvPicPr>
          <p:blipFill>
            <a:blip r:embed="rId2"/>
            <a:stretch>
              <a:fillRect/>
            </a:stretch>
          </p:blipFill>
          <p:spPr>
            <a:xfrm rot="701804">
              <a:off x="7478691" y="2540082"/>
              <a:ext cx="1953696" cy="1696274"/>
            </a:xfrm>
            <a:prstGeom prst="rect">
              <a:avLst/>
            </a:prstGeom>
          </p:spPr>
        </p:pic>
      </p:grpSp>
      <p:sp>
        <p:nvSpPr>
          <p:cNvPr id="6" name="TextBox 5">
            <a:extLst>
              <a:ext uri="{FF2B5EF4-FFF2-40B4-BE49-F238E27FC236}">
                <a16:creationId xmlns:a16="http://schemas.microsoft.com/office/drawing/2014/main" id="{0EAEA735-30EB-0D8A-4591-8E393C5781E2}"/>
              </a:ext>
            </a:extLst>
          </p:cNvPr>
          <p:cNvSpPr txBox="1"/>
          <p:nvPr/>
        </p:nvSpPr>
        <p:spPr>
          <a:xfrm>
            <a:off x="911424" y="3660112"/>
            <a:ext cx="4766319" cy="707886"/>
          </a:xfrm>
          <a:prstGeom prst="rect">
            <a:avLst/>
          </a:prstGeom>
          <a:noFill/>
        </p:spPr>
        <p:txBody>
          <a:bodyPr wrap="square">
            <a:spAutoFit/>
          </a:bodyPr>
          <a:lstStyle/>
          <a:p>
            <a:pPr>
              <a:spcAft>
                <a:spcPts val="600"/>
              </a:spcAft>
            </a:pPr>
            <a:r>
              <a:rPr lang="en-US" sz="2000"/>
              <a:t>So, when we “</a:t>
            </a:r>
            <a:r>
              <a:rPr lang="en-US" sz="2000" b="1"/>
              <a:t>put our STEM Racing hat on</a:t>
            </a:r>
            <a:r>
              <a:rPr lang="en-US" sz="2000"/>
              <a:t>” is marked with this hat on the slide.</a:t>
            </a:r>
            <a:endParaRPr lang="en-DE" sz="2000"/>
          </a:p>
        </p:txBody>
      </p:sp>
    </p:spTree>
    <p:extLst>
      <p:ext uri="{BB962C8B-B14F-4D97-AF65-F5344CB8AC3E}">
        <p14:creationId xmlns:p14="http://schemas.microsoft.com/office/powerpoint/2010/main" val="333591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34FB6DA-3246-0741-2B57-3784CD686109}"/>
              </a:ext>
            </a:extLst>
          </p:cNvPr>
          <p:cNvSpPr>
            <a:spLocks noGrp="1"/>
          </p:cNvSpPr>
          <p:nvPr>
            <p:ph type="sldNum" sz="quarter" idx="11"/>
          </p:nvPr>
        </p:nvSpPr>
        <p:spPr/>
        <p:txBody>
          <a:bodyPr/>
          <a:lstStyle/>
          <a:p>
            <a:fld id="{F0D23093-2AB0-F74C-B865-1A12A15B650E}" type="slidenum">
              <a:rPr lang="en-US" smtClean="0"/>
              <a:pPr/>
              <a:t>7</a:t>
            </a:fld>
            <a:endParaRPr lang="en-US"/>
          </a:p>
        </p:txBody>
      </p:sp>
      <p:sp>
        <p:nvSpPr>
          <p:cNvPr id="3" name="Title 2">
            <a:extLst>
              <a:ext uri="{FF2B5EF4-FFF2-40B4-BE49-F238E27FC236}">
                <a16:creationId xmlns:a16="http://schemas.microsoft.com/office/drawing/2014/main" id="{8D654654-4DB1-123A-72E2-9652BB6D3740}"/>
              </a:ext>
            </a:extLst>
          </p:cNvPr>
          <p:cNvSpPr>
            <a:spLocks noGrp="1"/>
          </p:cNvSpPr>
          <p:nvPr>
            <p:ph type="title"/>
          </p:nvPr>
        </p:nvSpPr>
        <p:spPr/>
        <p:txBody>
          <a:bodyPr/>
          <a:lstStyle/>
          <a:p>
            <a:r>
              <a:rPr lang="en-US"/>
              <a:t>From here on …</a:t>
            </a:r>
            <a:endParaRPr lang="en-DE"/>
          </a:p>
        </p:txBody>
      </p:sp>
      <p:pic>
        <p:nvPicPr>
          <p:cNvPr id="5" name="Graphic 4" descr="Teacher with solid fill">
            <a:extLst>
              <a:ext uri="{FF2B5EF4-FFF2-40B4-BE49-F238E27FC236}">
                <a16:creationId xmlns:a16="http://schemas.microsoft.com/office/drawing/2014/main" id="{E8553851-B351-0464-F5E7-60C80BB7BA9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106812" y="3394364"/>
            <a:ext cx="2401416" cy="2401416"/>
          </a:xfrm>
          <a:prstGeom prst="rect">
            <a:avLst/>
          </a:prstGeom>
        </p:spPr>
      </p:pic>
      <p:sp>
        <p:nvSpPr>
          <p:cNvPr id="6" name="TextBox 5">
            <a:extLst>
              <a:ext uri="{FF2B5EF4-FFF2-40B4-BE49-F238E27FC236}">
                <a16:creationId xmlns:a16="http://schemas.microsoft.com/office/drawing/2014/main" id="{F271D8BD-2C0E-D540-A948-0A7AD44AB940}"/>
              </a:ext>
            </a:extLst>
          </p:cNvPr>
          <p:cNvSpPr txBox="1"/>
          <p:nvPr/>
        </p:nvSpPr>
        <p:spPr>
          <a:xfrm>
            <a:off x="8697378" y="4583366"/>
            <a:ext cx="2401416" cy="646331"/>
          </a:xfrm>
          <a:prstGeom prst="rect">
            <a:avLst/>
          </a:prstGeom>
          <a:noFill/>
        </p:spPr>
        <p:txBody>
          <a:bodyPr wrap="square" rtlCol="0">
            <a:spAutoFit/>
          </a:bodyPr>
          <a:lstStyle/>
          <a:p>
            <a:r>
              <a:rPr lang="en-US"/>
              <a:t>Present the following slides to your students</a:t>
            </a:r>
            <a:endParaRPr lang="en-DE"/>
          </a:p>
        </p:txBody>
      </p:sp>
      <p:cxnSp>
        <p:nvCxnSpPr>
          <p:cNvPr id="10" name="Straight Arrow Connector 9">
            <a:extLst>
              <a:ext uri="{FF2B5EF4-FFF2-40B4-BE49-F238E27FC236}">
                <a16:creationId xmlns:a16="http://schemas.microsoft.com/office/drawing/2014/main" id="{3D0D25CC-6801-1084-2617-3CF0E49C4580}"/>
              </a:ext>
            </a:extLst>
          </p:cNvPr>
          <p:cNvCxnSpPr/>
          <p:nvPr/>
        </p:nvCxnSpPr>
        <p:spPr>
          <a:xfrm>
            <a:off x="11112865" y="4869160"/>
            <a:ext cx="648072"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8420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01493-95A8-0F15-3BCC-8ABF9CC70524}"/>
            </a:ext>
          </a:extLst>
        </p:cNvPr>
        <p:cNvGrpSpPr/>
        <p:nvPr/>
      </p:nvGrpSpPr>
      <p:grpSpPr>
        <a:xfrm>
          <a:off x="0" y="0"/>
          <a:ext cx="0" cy="0"/>
          <a:chOff x="0" y="0"/>
          <a:chExt cx="0" cy="0"/>
        </a:xfrm>
      </p:grpSpPr>
      <p:sp>
        <p:nvSpPr>
          <p:cNvPr id="3" name="Rectangle: Rounded Corners 2">
            <a:hlinkClick r:id="rId2"/>
            <a:extLst>
              <a:ext uri="{FF2B5EF4-FFF2-40B4-BE49-F238E27FC236}">
                <a16:creationId xmlns:a16="http://schemas.microsoft.com/office/drawing/2014/main" id="{B7F75B32-CC4A-E724-73AE-30330D3619D2}"/>
              </a:ext>
            </a:extLst>
          </p:cNvPr>
          <p:cNvSpPr/>
          <p:nvPr/>
        </p:nvSpPr>
        <p:spPr>
          <a:xfrm>
            <a:off x="5879975" y="2420888"/>
            <a:ext cx="5499559" cy="3136538"/>
          </a:xfrm>
          <a:prstGeom prst="roundRect">
            <a:avLst/>
          </a:prstGeom>
          <a:solidFill>
            <a:schemeClr val="bg1"/>
          </a:solidFill>
          <a:ln w="190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&lt;</a:t>
            </a:r>
            <a:endParaRPr lang="en-DE"/>
          </a:p>
        </p:txBody>
      </p:sp>
      <p:sp>
        <p:nvSpPr>
          <p:cNvPr id="2" name="Text Placeholder 1">
            <a:extLst>
              <a:ext uri="{FF2B5EF4-FFF2-40B4-BE49-F238E27FC236}">
                <a16:creationId xmlns:a16="http://schemas.microsoft.com/office/drawing/2014/main" id="{E1C2C3A7-D000-6B42-A309-C2D2A7DB187C}"/>
              </a:ext>
            </a:extLst>
          </p:cNvPr>
          <p:cNvSpPr>
            <a:spLocks noGrp="1"/>
          </p:cNvSpPr>
          <p:nvPr>
            <p:ph type="body" sz="quarter" idx="10"/>
          </p:nvPr>
        </p:nvSpPr>
        <p:spPr/>
        <p:txBody>
          <a:bodyPr/>
          <a:lstStyle/>
          <a:p>
            <a:r>
              <a:rPr lang="en-US"/>
              <a:t>Using Ansys in STEM Racing</a:t>
            </a:r>
          </a:p>
          <a:p>
            <a:endParaRPr lang="en-DE"/>
          </a:p>
        </p:txBody>
      </p:sp>
      <p:sp>
        <p:nvSpPr>
          <p:cNvPr id="4" name="Slide Number Placeholder 3">
            <a:extLst>
              <a:ext uri="{FF2B5EF4-FFF2-40B4-BE49-F238E27FC236}">
                <a16:creationId xmlns:a16="http://schemas.microsoft.com/office/drawing/2014/main" id="{E1B7BFA6-533C-8497-0382-6ECC6705A935}"/>
              </a:ext>
            </a:extLst>
          </p:cNvPr>
          <p:cNvSpPr>
            <a:spLocks noGrp="1"/>
          </p:cNvSpPr>
          <p:nvPr>
            <p:ph type="sldNum" sz="quarter" idx="13"/>
          </p:nvPr>
        </p:nvSpPr>
        <p:spPr/>
        <p:txBody>
          <a:bodyPr/>
          <a:lstStyle/>
          <a:p>
            <a:fld id="{F0D23093-2AB0-F74C-B865-1A12A15B650E}" type="slidenum">
              <a:rPr lang="en-US" smtClean="0"/>
              <a:pPr/>
              <a:t>8</a:t>
            </a:fld>
            <a:endParaRPr lang="en-US"/>
          </a:p>
        </p:txBody>
      </p:sp>
      <p:sp>
        <p:nvSpPr>
          <p:cNvPr id="8" name="TextBox 7">
            <a:extLst>
              <a:ext uri="{FF2B5EF4-FFF2-40B4-BE49-F238E27FC236}">
                <a16:creationId xmlns:a16="http://schemas.microsoft.com/office/drawing/2014/main" id="{D9C13567-5145-FD96-84A7-910F3E169E10}"/>
              </a:ext>
            </a:extLst>
          </p:cNvPr>
          <p:cNvSpPr txBox="1"/>
          <p:nvPr/>
        </p:nvSpPr>
        <p:spPr>
          <a:xfrm>
            <a:off x="6366029" y="2767280"/>
            <a:ext cx="4644516" cy="1323439"/>
          </a:xfrm>
          <a:prstGeom prst="rect">
            <a:avLst/>
          </a:prstGeom>
          <a:noFill/>
        </p:spPr>
        <p:txBody>
          <a:bodyPr wrap="square">
            <a:spAutoFit/>
          </a:bodyPr>
          <a:lstStyle/>
          <a:p>
            <a:pPr algn="ctr"/>
            <a:r>
              <a:rPr lang="en-US" sz="2000"/>
              <a:t>Ansys is the </a:t>
            </a:r>
            <a:r>
              <a:rPr lang="en-US" sz="2000" b="1"/>
              <a:t>exclusive global partner for CFD simulation </a:t>
            </a:r>
            <a:r>
              <a:rPr lang="en-US" sz="2000"/>
              <a:t>for STEM Racing teams providing access to free software, learning resources and support.</a:t>
            </a:r>
            <a:endParaRPr lang="en-DE" sz="2000"/>
          </a:p>
        </p:txBody>
      </p:sp>
      <p:grpSp>
        <p:nvGrpSpPr>
          <p:cNvPr id="12" name="Group 11">
            <a:extLst>
              <a:ext uri="{FF2B5EF4-FFF2-40B4-BE49-F238E27FC236}">
                <a16:creationId xmlns:a16="http://schemas.microsoft.com/office/drawing/2014/main" id="{151C9422-11DA-C406-2039-5F4067C33599}"/>
              </a:ext>
            </a:extLst>
          </p:cNvPr>
          <p:cNvGrpSpPr/>
          <p:nvPr/>
        </p:nvGrpSpPr>
        <p:grpSpPr>
          <a:xfrm>
            <a:off x="6366029" y="4287412"/>
            <a:ext cx="4644516" cy="972716"/>
            <a:chOff x="2711624" y="4550083"/>
            <a:chExt cx="4644516" cy="972716"/>
          </a:xfrm>
        </p:grpSpPr>
        <p:pic>
          <p:nvPicPr>
            <p:cNvPr id="7" name="Picture 6">
              <a:extLst>
                <a:ext uri="{FF2B5EF4-FFF2-40B4-BE49-F238E27FC236}">
                  <a16:creationId xmlns:a16="http://schemas.microsoft.com/office/drawing/2014/main" id="{AC7EB9D6-1E1E-126E-4BBF-DD9E18222886}"/>
                </a:ext>
              </a:extLst>
            </p:cNvPr>
            <p:cNvPicPr>
              <a:picLocks noChangeAspect="1"/>
            </p:cNvPicPr>
            <p:nvPr/>
          </p:nvPicPr>
          <p:blipFill>
            <a:blip r:embed="rId3"/>
            <a:stretch>
              <a:fillRect/>
            </a:stretch>
          </p:blipFill>
          <p:spPr>
            <a:xfrm>
              <a:off x="4835860" y="4615194"/>
              <a:ext cx="2520280" cy="842493"/>
            </a:xfrm>
            <a:prstGeom prst="rect">
              <a:avLst/>
            </a:prstGeom>
          </p:spPr>
        </p:pic>
        <p:pic>
          <p:nvPicPr>
            <p:cNvPr id="10" name="Picture 9">
              <a:extLst>
                <a:ext uri="{FF2B5EF4-FFF2-40B4-BE49-F238E27FC236}">
                  <a16:creationId xmlns:a16="http://schemas.microsoft.com/office/drawing/2014/main" id="{32960E49-3B23-93EC-E2DC-DC2B63C009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11624" y="4550083"/>
              <a:ext cx="1891014" cy="972716"/>
            </a:xfrm>
            <a:prstGeom prst="rect">
              <a:avLst/>
            </a:prstGeom>
          </p:spPr>
        </p:pic>
      </p:grpSp>
    </p:spTree>
    <p:extLst>
      <p:ext uri="{BB962C8B-B14F-4D97-AF65-F5344CB8AC3E}">
        <p14:creationId xmlns:p14="http://schemas.microsoft.com/office/powerpoint/2010/main" val="1674148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F6CA1EB-EB93-C369-93BC-E5C15114A124}"/>
              </a:ext>
            </a:extLst>
          </p:cNvPr>
          <p:cNvSpPr>
            <a:spLocks noGrp="1"/>
          </p:cNvSpPr>
          <p:nvPr>
            <p:ph type="sldNum" sz="quarter" idx="11"/>
          </p:nvPr>
        </p:nvSpPr>
        <p:spPr/>
        <p:txBody>
          <a:bodyPr/>
          <a:lstStyle/>
          <a:p>
            <a:fld id="{F0D23093-2AB0-F74C-B865-1A12A15B650E}" type="slidenum">
              <a:rPr lang="en-US" smtClean="0"/>
              <a:pPr/>
              <a:t>9</a:t>
            </a:fld>
            <a:endParaRPr lang="en-US"/>
          </a:p>
        </p:txBody>
      </p:sp>
      <p:sp>
        <p:nvSpPr>
          <p:cNvPr id="3" name="Title 2">
            <a:extLst>
              <a:ext uri="{FF2B5EF4-FFF2-40B4-BE49-F238E27FC236}">
                <a16:creationId xmlns:a16="http://schemas.microsoft.com/office/drawing/2014/main" id="{3429CF39-7931-793A-B4B9-57FA721EBE36}"/>
              </a:ext>
            </a:extLst>
          </p:cNvPr>
          <p:cNvSpPr>
            <a:spLocks noGrp="1"/>
          </p:cNvSpPr>
          <p:nvPr>
            <p:ph type="title"/>
          </p:nvPr>
        </p:nvSpPr>
        <p:spPr/>
        <p:txBody>
          <a:bodyPr/>
          <a:lstStyle/>
          <a:p>
            <a:r>
              <a:rPr lang="en-US"/>
              <a:t>What to use Ansys for?</a:t>
            </a:r>
            <a:endParaRPr lang="en-DE"/>
          </a:p>
        </p:txBody>
      </p:sp>
      <p:sp>
        <p:nvSpPr>
          <p:cNvPr id="7" name="TextBox 6">
            <a:extLst>
              <a:ext uri="{FF2B5EF4-FFF2-40B4-BE49-F238E27FC236}">
                <a16:creationId xmlns:a16="http://schemas.microsoft.com/office/drawing/2014/main" id="{0EDF3886-5B34-E146-1AB5-E3F3502D40FF}"/>
              </a:ext>
            </a:extLst>
          </p:cNvPr>
          <p:cNvSpPr txBox="1"/>
          <p:nvPr/>
        </p:nvSpPr>
        <p:spPr>
          <a:xfrm>
            <a:off x="676869" y="1340768"/>
            <a:ext cx="4267003" cy="3600986"/>
          </a:xfrm>
          <a:prstGeom prst="rect">
            <a:avLst/>
          </a:prstGeom>
          <a:noFill/>
        </p:spPr>
        <p:txBody>
          <a:bodyPr wrap="square">
            <a:spAutoFit/>
          </a:bodyPr>
          <a:lstStyle/>
          <a:p>
            <a:pPr>
              <a:spcAft>
                <a:spcPts val="1200"/>
              </a:spcAft>
            </a:pPr>
            <a:r>
              <a:rPr lang="en-US"/>
              <a:t>With Ansys, you can:</a:t>
            </a:r>
          </a:p>
          <a:p>
            <a:pPr marL="285750" indent="-285750">
              <a:spcAft>
                <a:spcPts val="600"/>
              </a:spcAft>
              <a:buFont typeface="Arial" panose="020B0604020202020204" pitchFamily="34" charset="0"/>
              <a:buChar char="•"/>
            </a:pPr>
            <a:r>
              <a:rPr lang="en-US" b="1"/>
              <a:t>Design and simulate </a:t>
            </a:r>
            <a:r>
              <a:rPr lang="en-US"/>
              <a:t>your STEM Racing car in </a:t>
            </a:r>
            <a:r>
              <a:rPr lang="en-US" b="1"/>
              <a:t>real time</a:t>
            </a:r>
          </a:p>
          <a:p>
            <a:pPr marL="285750" indent="-285750">
              <a:spcAft>
                <a:spcPts val="600"/>
              </a:spcAft>
              <a:buFont typeface="Arial" panose="020B0604020202020204" pitchFamily="34" charset="0"/>
              <a:buChar char="•"/>
            </a:pPr>
            <a:r>
              <a:rPr lang="en-US"/>
              <a:t>Instantly test </a:t>
            </a:r>
            <a:r>
              <a:rPr lang="en-US" b="1"/>
              <a:t>aerodynamics, materials, and structural </a:t>
            </a:r>
            <a:r>
              <a:rPr lang="en-US"/>
              <a:t>performance</a:t>
            </a:r>
          </a:p>
          <a:p>
            <a:pPr marL="285750" indent="-285750">
              <a:spcAft>
                <a:spcPts val="600"/>
              </a:spcAft>
              <a:buFont typeface="Arial" panose="020B0604020202020204" pitchFamily="34" charset="0"/>
              <a:buChar char="•"/>
            </a:pPr>
            <a:r>
              <a:rPr lang="en-US"/>
              <a:t>Explore </a:t>
            </a:r>
            <a:r>
              <a:rPr lang="en-US" b="1"/>
              <a:t>multiple design iterations </a:t>
            </a:r>
            <a:r>
              <a:rPr lang="en-US"/>
              <a:t>with live physics feedback</a:t>
            </a:r>
          </a:p>
          <a:p>
            <a:pPr marL="285750" indent="-285750">
              <a:spcAft>
                <a:spcPts val="600"/>
              </a:spcAft>
              <a:buFont typeface="Arial" panose="020B0604020202020204" pitchFamily="34" charset="0"/>
              <a:buChar char="•"/>
            </a:pPr>
            <a:r>
              <a:rPr lang="en-US"/>
              <a:t>Visualize how your car will perform - </a:t>
            </a:r>
            <a:r>
              <a:rPr lang="en-US" b="1"/>
              <a:t>before it hits the track</a:t>
            </a:r>
          </a:p>
          <a:p>
            <a:pPr marL="285750" indent="-285750">
              <a:spcAft>
                <a:spcPts val="600"/>
              </a:spcAft>
              <a:buFont typeface="Arial" panose="020B0604020202020204" pitchFamily="34" charset="0"/>
              <a:buChar char="•"/>
            </a:pPr>
            <a:r>
              <a:rPr lang="en-US"/>
              <a:t>Build critical </a:t>
            </a:r>
            <a:r>
              <a:rPr lang="en-US" b="1"/>
              <a:t>engineering skills </a:t>
            </a:r>
            <a:r>
              <a:rPr lang="en-US"/>
              <a:t>using industry-leading simulation tools</a:t>
            </a:r>
            <a:endParaRPr lang="en-DE"/>
          </a:p>
        </p:txBody>
      </p:sp>
      <p:pic>
        <p:nvPicPr>
          <p:cNvPr id="14" name="Picture 13">
            <a:extLst>
              <a:ext uri="{FF2B5EF4-FFF2-40B4-BE49-F238E27FC236}">
                <a16:creationId xmlns:a16="http://schemas.microsoft.com/office/drawing/2014/main" id="{95153431-ECC2-6EAC-D920-9F88893C9AFC}"/>
              </a:ext>
            </a:extLst>
          </p:cNvPr>
          <p:cNvPicPr>
            <a:picLocks noChangeAspect="1"/>
          </p:cNvPicPr>
          <p:nvPr/>
        </p:nvPicPr>
        <p:blipFill>
          <a:blip r:embed="rId2"/>
          <a:stretch>
            <a:fillRect/>
          </a:stretch>
        </p:blipFill>
        <p:spPr>
          <a:xfrm>
            <a:off x="6384032" y="1916832"/>
            <a:ext cx="4995100" cy="3456508"/>
          </a:xfrm>
          <a:prstGeom prst="rect">
            <a:avLst/>
          </a:prstGeom>
          <a:ln w="28575">
            <a:solidFill>
              <a:schemeClr val="accent1"/>
            </a:solidFill>
          </a:ln>
        </p:spPr>
      </p:pic>
      <p:pic>
        <p:nvPicPr>
          <p:cNvPr id="8" name="Picture 7">
            <a:extLst>
              <a:ext uri="{FF2B5EF4-FFF2-40B4-BE49-F238E27FC236}">
                <a16:creationId xmlns:a16="http://schemas.microsoft.com/office/drawing/2014/main" id="{43849667-9FEF-562F-7298-28E38F255467}"/>
              </a:ext>
            </a:extLst>
          </p:cNvPr>
          <p:cNvPicPr>
            <a:picLocks noChangeAspect="1"/>
          </p:cNvPicPr>
          <p:nvPr/>
        </p:nvPicPr>
        <p:blipFill>
          <a:blip r:embed="rId3"/>
          <a:stretch>
            <a:fillRect/>
          </a:stretch>
        </p:blipFill>
        <p:spPr>
          <a:xfrm>
            <a:off x="5397040" y="1128657"/>
            <a:ext cx="2459132" cy="1848265"/>
          </a:xfrm>
          <a:prstGeom prst="rect">
            <a:avLst/>
          </a:prstGeom>
          <a:ln w="28575">
            <a:solidFill>
              <a:schemeClr val="accent1"/>
            </a:solidFill>
          </a:ln>
        </p:spPr>
      </p:pic>
    </p:spTree>
    <p:extLst>
      <p:ext uri="{BB962C8B-B14F-4D97-AF65-F5344CB8AC3E}">
        <p14:creationId xmlns:p14="http://schemas.microsoft.com/office/powerpoint/2010/main" val="844155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DDEF5-F3E1-1254-4C5D-744AA1BDA69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810435-730C-05CB-89B4-BF71A83AFD46}"/>
              </a:ext>
            </a:extLst>
          </p:cNvPr>
          <p:cNvSpPr>
            <a:spLocks noGrp="1"/>
          </p:cNvSpPr>
          <p:nvPr>
            <p:ph type="sldNum" sz="quarter" idx="11"/>
          </p:nvPr>
        </p:nvSpPr>
        <p:spPr>
          <a:xfrm>
            <a:off x="11658600" y="6324600"/>
            <a:ext cx="304800" cy="228600"/>
          </a:xfrm>
        </p:spPr>
        <p:txBody>
          <a:bodyPr vert="horz" lIns="91440" tIns="45720" rIns="91440" bIns="45720" rtlCol="0" anchor="ctr">
            <a:normAutofit/>
          </a:bodyPr>
          <a:lstStyle/>
          <a:p>
            <a:pPr>
              <a:spcAft>
                <a:spcPts val="600"/>
              </a:spcAft>
            </a:pPr>
            <a:fld id="{F0D23093-2AB0-F74C-B865-1A12A15B650E}" type="slidenum">
              <a:rPr lang="en-US" smtClean="0"/>
              <a:pPr>
                <a:spcAft>
                  <a:spcPts val="600"/>
                </a:spcAft>
              </a:pPr>
              <a:t>10</a:t>
            </a:fld>
            <a:endParaRPr lang="en-US"/>
          </a:p>
        </p:txBody>
      </p:sp>
      <p:sp>
        <p:nvSpPr>
          <p:cNvPr id="3" name="Title 2">
            <a:extLst>
              <a:ext uri="{FF2B5EF4-FFF2-40B4-BE49-F238E27FC236}">
                <a16:creationId xmlns:a16="http://schemas.microsoft.com/office/drawing/2014/main" id="{6B81C69C-FE8B-F18E-939A-D1164160F4EA}"/>
              </a:ext>
            </a:extLst>
          </p:cNvPr>
          <p:cNvSpPr>
            <a:spLocks noGrp="1"/>
          </p:cNvSpPr>
          <p:nvPr>
            <p:ph type="title"/>
          </p:nvPr>
        </p:nvSpPr>
        <p:spPr>
          <a:xfrm>
            <a:off x="609601" y="148581"/>
            <a:ext cx="10972799" cy="845837"/>
          </a:xfrm>
        </p:spPr>
        <p:txBody>
          <a:bodyPr anchor="ctr">
            <a:normAutofit/>
          </a:bodyPr>
          <a:lstStyle/>
          <a:p>
            <a:r>
              <a:rPr lang="en-US"/>
              <a:t>Know your science behind your car’s performance</a:t>
            </a:r>
          </a:p>
        </p:txBody>
      </p:sp>
      <p:sp>
        <p:nvSpPr>
          <p:cNvPr id="7" name="TextBox 6">
            <a:extLst>
              <a:ext uri="{FF2B5EF4-FFF2-40B4-BE49-F238E27FC236}">
                <a16:creationId xmlns:a16="http://schemas.microsoft.com/office/drawing/2014/main" id="{531316BA-273E-BC09-343C-6F9CD8B96174}"/>
              </a:ext>
            </a:extLst>
          </p:cNvPr>
          <p:cNvSpPr txBox="1"/>
          <p:nvPr/>
        </p:nvSpPr>
        <p:spPr>
          <a:xfrm>
            <a:off x="800101" y="1484784"/>
            <a:ext cx="5295899" cy="4352544"/>
          </a:xfrm>
          <a:prstGeom prst="rect">
            <a:avLst/>
          </a:prstGeom>
        </p:spPr>
        <p:txBody>
          <a:bodyPr rtlCol="0" anchor="t">
            <a:normAutofit/>
          </a:bodyPr>
          <a:lstStyle/>
          <a:p>
            <a:pPr>
              <a:lnSpc>
                <a:spcPct val="90000"/>
              </a:lnSpc>
              <a:spcAft>
                <a:spcPts val="1200"/>
              </a:spcAft>
            </a:pPr>
            <a:r>
              <a:rPr lang="en-US" sz="2000" kern="1200"/>
              <a:t>The STEM Racing car is </a:t>
            </a:r>
            <a:r>
              <a:rPr lang="en-US" sz="2000" b="1" kern="1200"/>
              <a:t>racing through air </a:t>
            </a:r>
            <a:r>
              <a:rPr lang="en-US" sz="2000" kern="1200"/>
              <a:t>and the </a:t>
            </a:r>
            <a:r>
              <a:rPr lang="en-US" sz="2000" b="1" kern="1200"/>
              <a:t>air flows around it like a fluid</a:t>
            </a:r>
            <a:r>
              <a:rPr lang="en-US" sz="2000" kern="1200"/>
              <a:t>. </a:t>
            </a:r>
          </a:p>
          <a:p>
            <a:pPr>
              <a:lnSpc>
                <a:spcPct val="90000"/>
              </a:lnSpc>
              <a:spcAft>
                <a:spcPts val="1200"/>
              </a:spcAft>
            </a:pPr>
            <a:r>
              <a:rPr lang="en-US" sz="2000" b="1" kern="1200"/>
              <a:t>Understanding</a:t>
            </a:r>
            <a:r>
              <a:rPr lang="en-US" sz="2000" kern="1200"/>
              <a:t> how this fluid flows, how it can slow the car down, and </a:t>
            </a:r>
            <a:r>
              <a:rPr lang="en-US" sz="2000" b="1" kern="1200"/>
              <a:t>what to do to make the car faster </a:t>
            </a:r>
            <a:r>
              <a:rPr lang="en-US" sz="2000" kern="1200"/>
              <a:t>is what will help you improve your car’s performance.</a:t>
            </a:r>
          </a:p>
          <a:p>
            <a:pPr>
              <a:lnSpc>
                <a:spcPct val="90000"/>
              </a:lnSpc>
              <a:spcAft>
                <a:spcPts val="1200"/>
              </a:spcAft>
            </a:pPr>
            <a:r>
              <a:rPr lang="en-US" sz="2000" kern="1200"/>
              <a:t>So, you need to understand basic concepts in:</a:t>
            </a:r>
          </a:p>
          <a:p>
            <a:pPr indent="-285750">
              <a:lnSpc>
                <a:spcPct val="90000"/>
              </a:lnSpc>
              <a:spcAft>
                <a:spcPts val="600"/>
              </a:spcAft>
              <a:buFont typeface="Arial" panose="020B0604020202020204" pitchFamily="34" charset="0"/>
              <a:buChar char="•"/>
            </a:pPr>
            <a:r>
              <a:rPr lang="en-US" sz="2000" b="1" kern="1200"/>
              <a:t>Fluid Dynamics</a:t>
            </a:r>
          </a:p>
          <a:p>
            <a:pPr indent="-285750">
              <a:lnSpc>
                <a:spcPct val="90000"/>
              </a:lnSpc>
              <a:spcAft>
                <a:spcPts val="600"/>
              </a:spcAft>
              <a:buFont typeface="Arial" panose="020B0604020202020204" pitchFamily="34" charset="0"/>
              <a:buChar char="•"/>
            </a:pPr>
            <a:r>
              <a:rPr lang="en-US" sz="2000" b="1" kern="1200"/>
              <a:t>Aerodynamics</a:t>
            </a:r>
          </a:p>
          <a:p>
            <a:pPr indent="-285750">
              <a:lnSpc>
                <a:spcPct val="90000"/>
              </a:lnSpc>
              <a:spcAft>
                <a:spcPts val="600"/>
              </a:spcAft>
              <a:buFont typeface="Arial" panose="020B0604020202020204" pitchFamily="34" charset="0"/>
              <a:buChar char="•"/>
            </a:pPr>
            <a:r>
              <a:rPr lang="en-US" sz="2000" b="1" kern="1200"/>
              <a:t>Engineering Simulation</a:t>
            </a:r>
          </a:p>
        </p:txBody>
      </p:sp>
      <p:pic>
        <p:nvPicPr>
          <p:cNvPr id="8" name="Picture 7">
            <a:extLst>
              <a:ext uri="{FF2B5EF4-FFF2-40B4-BE49-F238E27FC236}">
                <a16:creationId xmlns:a16="http://schemas.microsoft.com/office/drawing/2014/main" id="{1ED7B68C-993D-3E3A-709D-C75212D397BF}"/>
              </a:ext>
            </a:extLst>
          </p:cNvPr>
          <p:cNvPicPr>
            <a:picLocks noChangeAspect="1"/>
          </p:cNvPicPr>
          <p:nvPr/>
        </p:nvPicPr>
        <p:blipFill>
          <a:blip r:embed="rId2"/>
          <a:stretch>
            <a:fillRect/>
          </a:stretch>
        </p:blipFill>
        <p:spPr>
          <a:xfrm>
            <a:off x="6744072" y="1628800"/>
            <a:ext cx="4382000" cy="3600400"/>
          </a:xfrm>
          <a:prstGeom prst="rect">
            <a:avLst/>
          </a:prstGeom>
        </p:spPr>
      </p:pic>
    </p:spTree>
    <p:extLst>
      <p:ext uri="{BB962C8B-B14F-4D97-AF65-F5344CB8AC3E}">
        <p14:creationId xmlns:p14="http://schemas.microsoft.com/office/powerpoint/2010/main" val="4196812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C2C3880-C088-25A3-0B29-3A8F730EF88B}"/>
              </a:ext>
            </a:extLst>
          </p:cNvPr>
          <p:cNvSpPr>
            <a:spLocks noGrp="1"/>
          </p:cNvSpPr>
          <p:nvPr>
            <p:ph type="body" sz="quarter" idx="10"/>
          </p:nvPr>
        </p:nvSpPr>
        <p:spPr/>
        <p:txBody>
          <a:bodyPr/>
          <a:lstStyle/>
          <a:p>
            <a:r>
              <a:rPr lang="en-US"/>
              <a:t>Basic Concepts </a:t>
            </a:r>
            <a:br>
              <a:rPr lang="en-US"/>
            </a:br>
            <a:r>
              <a:rPr lang="en-US"/>
              <a:t>in Fluid Dynamics</a:t>
            </a:r>
          </a:p>
          <a:p>
            <a:endParaRPr lang="en-DE"/>
          </a:p>
        </p:txBody>
      </p:sp>
      <p:sp>
        <p:nvSpPr>
          <p:cNvPr id="4" name="Slide Number Placeholder 3">
            <a:extLst>
              <a:ext uri="{FF2B5EF4-FFF2-40B4-BE49-F238E27FC236}">
                <a16:creationId xmlns:a16="http://schemas.microsoft.com/office/drawing/2014/main" id="{4454A719-C95E-DEA1-4505-A0050B1F4D46}"/>
              </a:ext>
            </a:extLst>
          </p:cNvPr>
          <p:cNvSpPr>
            <a:spLocks noGrp="1"/>
          </p:cNvSpPr>
          <p:nvPr>
            <p:ph type="sldNum" sz="quarter" idx="13"/>
          </p:nvPr>
        </p:nvSpPr>
        <p:spPr/>
        <p:txBody>
          <a:bodyPr/>
          <a:lstStyle/>
          <a:p>
            <a:fld id="{F0D23093-2AB0-F74C-B865-1A12A15B650E}" type="slidenum">
              <a:rPr lang="en-US" smtClean="0"/>
              <a:pPr/>
              <a:t>11</a:t>
            </a:fld>
            <a:endParaRPr lang="en-US"/>
          </a:p>
        </p:txBody>
      </p:sp>
      <p:pic>
        <p:nvPicPr>
          <p:cNvPr id="6" name="Picture 5">
            <a:extLst>
              <a:ext uri="{FF2B5EF4-FFF2-40B4-BE49-F238E27FC236}">
                <a16:creationId xmlns:a16="http://schemas.microsoft.com/office/drawing/2014/main" id="{93037F7A-3C61-6488-638F-0E6CC5CA0FDB}"/>
              </a:ext>
            </a:extLst>
          </p:cNvPr>
          <p:cNvPicPr>
            <a:picLocks noChangeAspect="1"/>
          </p:cNvPicPr>
          <p:nvPr/>
        </p:nvPicPr>
        <p:blipFill>
          <a:blip r:embed="rId2"/>
          <a:stretch>
            <a:fillRect/>
          </a:stretch>
        </p:blipFill>
        <p:spPr>
          <a:xfrm>
            <a:off x="6672064" y="2924944"/>
            <a:ext cx="4584589" cy="2584928"/>
          </a:xfrm>
          <a:prstGeom prst="rect">
            <a:avLst/>
          </a:prstGeom>
        </p:spPr>
      </p:pic>
    </p:spTree>
    <p:extLst>
      <p:ext uri="{BB962C8B-B14F-4D97-AF65-F5344CB8AC3E}">
        <p14:creationId xmlns:p14="http://schemas.microsoft.com/office/powerpoint/2010/main" val="1120041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831D18-E2EC-EE80-A0B6-C2382BCF79A9}"/>
              </a:ext>
            </a:extLst>
          </p:cNvPr>
          <p:cNvSpPr>
            <a:spLocks noGrp="1"/>
          </p:cNvSpPr>
          <p:nvPr>
            <p:ph type="sldNum" sz="quarter" idx="11"/>
          </p:nvPr>
        </p:nvSpPr>
        <p:spPr/>
        <p:txBody>
          <a:bodyPr/>
          <a:lstStyle/>
          <a:p>
            <a:fld id="{F0D23093-2AB0-F74C-B865-1A12A15B650E}" type="slidenum">
              <a:rPr lang="en-US" smtClean="0"/>
              <a:pPr/>
              <a:t>12</a:t>
            </a:fld>
            <a:endParaRPr lang="en-US"/>
          </a:p>
        </p:txBody>
      </p:sp>
      <p:sp>
        <p:nvSpPr>
          <p:cNvPr id="3" name="Title 2">
            <a:extLst>
              <a:ext uri="{FF2B5EF4-FFF2-40B4-BE49-F238E27FC236}">
                <a16:creationId xmlns:a16="http://schemas.microsoft.com/office/drawing/2014/main" id="{341B6408-D4F6-E3E9-A75F-5116BBCF1FC8}"/>
              </a:ext>
            </a:extLst>
          </p:cNvPr>
          <p:cNvSpPr>
            <a:spLocks noGrp="1"/>
          </p:cNvSpPr>
          <p:nvPr>
            <p:ph type="title"/>
          </p:nvPr>
        </p:nvSpPr>
        <p:spPr/>
        <p:txBody>
          <a:bodyPr/>
          <a:lstStyle/>
          <a:p>
            <a:r>
              <a:rPr lang="en-US"/>
              <a:t>What defines a fluid?</a:t>
            </a:r>
            <a:endParaRPr lang="en-DE"/>
          </a:p>
        </p:txBody>
      </p:sp>
      <p:sp>
        <p:nvSpPr>
          <p:cNvPr id="4" name="TextBox 3">
            <a:extLst>
              <a:ext uri="{FF2B5EF4-FFF2-40B4-BE49-F238E27FC236}">
                <a16:creationId xmlns:a16="http://schemas.microsoft.com/office/drawing/2014/main" id="{DCA5E8EC-D24E-9606-3311-5AA51A265187}"/>
              </a:ext>
            </a:extLst>
          </p:cNvPr>
          <p:cNvSpPr txBox="1"/>
          <p:nvPr/>
        </p:nvSpPr>
        <p:spPr>
          <a:xfrm>
            <a:off x="695400" y="1340768"/>
            <a:ext cx="4481594" cy="3416320"/>
          </a:xfrm>
          <a:prstGeom prst="rect">
            <a:avLst/>
          </a:prstGeom>
          <a:noFill/>
        </p:spPr>
        <p:txBody>
          <a:bodyPr wrap="square" rtlCol="0">
            <a:spAutoFit/>
          </a:bodyPr>
          <a:lstStyle/>
          <a:p>
            <a:r>
              <a:rPr lang="en-US" dirty="0"/>
              <a:t>As you know, matter exists in three basic states: solid, liquid, and gas.</a:t>
            </a:r>
          </a:p>
          <a:p>
            <a:endParaRPr lang="en-US" dirty="0"/>
          </a:p>
          <a:p>
            <a:r>
              <a:rPr lang="en-US" dirty="0"/>
              <a:t>The word “fluid” describes a </a:t>
            </a:r>
            <a:r>
              <a:rPr lang="en-US" u="sng" dirty="0"/>
              <a:t>behavior, not a state</a:t>
            </a:r>
            <a:r>
              <a:rPr lang="en-US" dirty="0"/>
              <a:t>: </a:t>
            </a:r>
            <a:r>
              <a:rPr lang="en-US" b="1" dirty="0"/>
              <a:t>anything that “flows” is considered a fluid</a:t>
            </a:r>
            <a:r>
              <a:rPr lang="en-US" dirty="0"/>
              <a:t>.</a:t>
            </a:r>
          </a:p>
          <a:p>
            <a:endParaRPr lang="en-US" dirty="0"/>
          </a:p>
          <a:p>
            <a:r>
              <a:rPr lang="en-US" b="1" dirty="0"/>
              <a:t>Liquids and gases </a:t>
            </a:r>
            <a:r>
              <a:rPr lang="en-US" dirty="0"/>
              <a:t>behave differently, but both can flow — that’s why </a:t>
            </a:r>
            <a:r>
              <a:rPr lang="en-US" b="1" dirty="0"/>
              <a:t>both are called fluids</a:t>
            </a:r>
            <a:r>
              <a:rPr lang="en-US" dirty="0"/>
              <a:t>.</a:t>
            </a:r>
          </a:p>
          <a:p>
            <a:endParaRPr lang="en-US" dirty="0"/>
          </a:p>
          <a:p>
            <a:r>
              <a:rPr lang="en-US" dirty="0"/>
              <a:t>When we </a:t>
            </a:r>
            <a:r>
              <a:rPr lang="en-US" b="1" dirty="0"/>
              <a:t>study how fluids move</a:t>
            </a:r>
            <a:r>
              <a:rPr lang="en-US" dirty="0"/>
              <a:t>, we call it “</a:t>
            </a:r>
            <a:r>
              <a:rPr lang="en-US" b="1" dirty="0"/>
              <a:t>fluid dynamics</a:t>
            </a:r>
            <a:r>
              <a:rPr lang="en-US" dirty="0"/>
              <a:t>”.</a:t>
            </a:r>
            <a:endParaRPr lang="en-DE" dirty="0"/>
          </a:p>
        </p:txBody>
      </p:sp>
      <p:pic>
        <p:nvPicPr>
          <p:cNvPr id="8" name="Picture 7">
            <a:extLst>
              <a:ext uri="{FF2B5EF4-FFF2-40B4-BE49-F238E27FC236}">
                <a16:creationId xmlns:a16="http://schemas.microsoft.com/office/drawing/2014/main" id="{A3C59416-1E49-8E2A-5989-D10358C1E4EF}"/>
              </a:ext>
            </a:extLst>
          </p:cNvPr>
          <p:cNvPicPr>
            <a:picLocks noChangeAspect="1"/>
          </p:cNvPicPr>
          <p:nvPr/>
        </p:nvPicPr>
        <p:blipFill>
          <a:blip r:embed="rId2"/>
          <a:stretch>
            <a:fillRect/>
          </a:stretch>
        </p:blipFill>
        <p:spPr>
          <a:xfrm>
            <a:off x="5807968" y="1412776"/>
            <a:ext cx="3371380" cy="2249619"/>
          </a:xfrm>
          <a:prstGeom prst="rect">
            <a:avLst/>
          </a:prstGeom>
        </p:spPr>
      </p:pic>
      <p:pic>
        <p:nvPicPr>
          <p:cNvPr id="10" name="Picture 9">
            <a:extLst>
              <a:ext uri="{FF2B5EF4-FFF2-40B4-BE49-F238E27FC236}">
                <a16:creationId xmlns:a16="http://schemas.microsoft.com/office/drawing/2014/main" id="{DB98FCF5-70D3-D7F8-A32D-6C2195DF93D0}"/>
              </a:ext>
            </a:extLst>
          </p:cNvPr>
          <p:cNvPicPr>
            <a:picLocks noChangeAspect="1"/>
          </p:cNvPicPr>
          <p:nvPr/>
        </p:nvPicPr>
        <p:blipFill>
          <a:blip r:embed="rId3"/>
          <a:stretch>
            <a:fillRect/>
          </a:stretch>
        </p:blipFill>
        <p:spPr>
          <a:xfrm>
            <a:off x="8024674" y="3075221"/>
            <a:ext cx="3664014" cy="2249619"/>
          </a:xfrm>
          <a:prstGeom prst="rect">
            <a:avLst/>
          </a:prstGeom>
        </p:spPr>
      </p:pic>
    </p:spTree>
    <p:extLst>
      <p:ext uri="{BB962C8B-B14F-4D97-AF65-F5344CB8AC3E}">
        <p14:creationId xmlns:p14="http://schemas.microsoft.com/office/powerpoint/2010/main" val="2355678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BE89A9-400A-D4C3-CBAD-1C367B5D8561}"/>
              </a:ext>
            </a:extLst>
          </p:cNvPr>
          <p:cNvPicPr>
            <a:picLocks noChangeAspect="1"/>
          </p:cNvPicPr>
          <p:nvPr/>
        </p:nvPicPr>
        <p:blipFill>
          <a:blip r:embed="rId4"/>
          <a:stretch>
            <a:fillRect/>
          </a:stretch>
        </p:blipFill>
        <p:spPr>
          <a:xfrm>
            <a:off x="5623266" y="2436835"/>
            <a:ext cx="3535986" cy="1938696"/>
          </a:xfrm>
          <a:prstGeom prst="rect">
            <a:avLst/>
          </a:prstGeom>
        </p:spPr>
      </p:pic>
      <p:sp>
        <p:nvSpPr>
          <p:cNvPr id="2" name="Slide Number Placeholder 1">
            <a:extLst>
              <a:ext uri="{FF2B5EF4-FFF2-40B4-BE49-F238E27FC236}">
                <a16:creationId xmlns:a16="http://schemas.microsoft.com/office/drawing/2014/main" id="{553F2F98-300D-8FB5-7788-3126BD652F67}"/>
              </a:ext>
            </a:extLst>
          </p:cNvPr>
          <p:cNvSpPr>
            <a:spLocks noGrp="1"/>
          </p:cNvSpPr>
          <p:nvPr>
            <p:ph type="sldNum" sz="quarter" idx="11"/>
          </p:nvPr>
        </p:nvSpPr>
        <p:spPr/>
        <p:txBody>
          <a:bodyPr/>
          <a:lstStyle/>
          <a:p>
            <a:fld id="{F0D23093-2AB0-F74C-B865-1A12A15B650E}" type="slidenum">
              <a:rPr lang="en-US" smtClean="0"/>
              <a:pPr/>
              <a:t>13</a:t>
            </a:fld>
            <a:endParaRPr lang="en-US"/>
          </a:p>
        </p:txBody>
      </p:sp>
      <p:sp>
        <p:nvSpPr>
          <p:cNvPr id="3" name="Title 2">
            <a:extLst>
              <a:ext uri="{FF2B5EF4-FFF2-40B4-BE49-F238E27FC236}">
                <a16:creationId xmlns:a16="http://schemas.microsoft.com/office/drawing/2014/main" id="{FE101355-3E3E-0859-869F-87AC57C9F97C}"/>
              </a:ext>
            </a:extLst>
          </p:cNvPr>
          <p:cNvSpPr>
            <a:spLocks noGrp="1"/>
          </p:cNvSpPr>
          <p:nvPr>
            <p:ph type="title"/>
          </p:nvPr>
        </p:nvSpPr>
        <p:spPr/>
        <p:txBody>
          <a:bodyPr/>
          <a:lstStyle/>
          <a:p>
            <a:r>
              <a:rPr lang="en-US"/>
              <a:t>Fluids are everywhere</a:t>
            </a:r>
            <a:endParaRPr lang="en-DE"/>
          </a:p>
        </p:txBody>
      </p:sp>
      <p:pic>
        <p:nvPicPr>
          <p:cNvPr id="14" name="Picture 2" descr="VOF Multiphase Model for toilet design">
            <a:extLst>
              <a:ext uri="{FF2B5EF4-FFF2-40B4-BE49-F238E27FC236}">
                <a16:creationId xmlns:a16="http://schemas.microsoft.com/office/drawing/2014/main" id="{D41939AC-14F9-FF14-2EAE-612A55F38470}"/>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t="126" r="10251" b="6624"/>
          <a:stretch/>
        </p:blipFill>
        <p:spPr bwMode="auto">
          <a:xfrm>
            <a:off x="9303593" y="3109313"/>
            <a:ext cx="2139881" cy="1667507"/>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D256AA45-3E61-D321-F0B0-CD041277FC21}"/>
              </a:ext>
            </a:extLst>
          </p:cNvPr>
          <p:cNvSpPr txBox="1"/>
          <p:nvPr/>
        </p:nvSpPr>
        <p:spPr>
          <a:xfrm>
            <a:off x="599764" y="1757159"/>
            <a:ext cx="4376361" cy="3447098"/>
          </a:xfrm>
          <a:prstGeom prst="rect">
            <a:avLst/>
          </a:prstGeom>
          <a:noFill/>
        </p:spPr>
        <p:txBody>
          <a:bodyPr wrap="square" rtlCol="0">
            <a:spAutoFit/>
          </a:bodyPr>
          <a:lstStyle/>
          <a:p>
            <a:pPr>
              <a:spcAft>
                <a:spcPts val="600"/>
              </a:spcAft>
            </a:pPr>
            <a:r>
              <a:rPr lang="en-US" b="1"/>
              <a:t>You can find fluids almost everywhere:</a:t>
            </a:r>
          </a:p>
          <a:p>
            <a:pPr marL="285750" indent="-285750">
              <a:buFont typeface="Arial" panose="020B0604020202020204" pitchFamily="34" charset="0"/>
              <a:buChar char="•"/>
            </a:pPr>
            <a:r>
              <a:rPr lang="en-US"/>
              <a:t>Inside machines</a:t>
            </a:r>
          </a:p>
          <a:p>
            <a:pPr marL="285750" indent="-285750">
              <a:buFont typeface="Arial" panose="020B0604020202020204" pitchFamily="34" charset="0"/>
              <a:buChar char="•"/>
            </a:pPr>
            <a:r>
              <a:rPr lang="en-US"/>
              <a:t>Inside the human body</a:t>
            </a:r>
          </a:p>
          <a:p>
            <a:pPr marL="285750" indent="-285750">
              <a:buFont typeface="Arial" panose="020B0604020202020204" pitchFamily="34" charset="0"/>
              <a:buChar char="•"/>
            </a:pPr>
            <a:r>
              <a:rPr lang="en-US"/>
              <a:t>In food and drinks</a:t>
            </a:r>
          </a:p>
          <a:p>
            <a:pPr marL="285750" indent="-285750">
              <a:spcAft>
                <a:spcPts val="1200"/>
              </a:spcAft>
              <a:buFont typeface="Arial" panose="020B0604020202020204" pitchFamily="34" charset="0"/>
              <a:buChar char="•"/>
            </a:pPr>
            <a:r>
              <a:rPr lang="en-US"/>
              <a:t>In rivers, lakes, and the ocean</a:t>
            </a:r>
          </a:p>
          <a:p>
            <a:pPr>
              <a:spcAft>
                <a:spcPts val="600"/>
              </a:spcAft>
            </a:pPr>
            <a:r>
              <a:rPr lang="en-US" b="1"/>
              <a:t>Fluids do many important jobs, </a:t>
            </a:r>
            <a:br>
              <a:rPr lang="en-US" b="1"/>
            </a:br>
            <a:r>
              <a:rPr lang="en-US" b="1"/>
              <a:t>they can:</a:t>
            </a:r>
          </a:p>
          <a:p>
            <a:pPr marL="285750" indent="-285750">
              <a:buFont typeface="Arial" panose="020B0604020202020204" pitchFamily="34" charset="0"/>
              <a:buChar char="•"/>
            </a:pPr>
            <a:r>
              <a:rPr lang="en-US"/>
              <a:t>Help rockets lift off</a:t>
            </a:r>
          </a:p>
          <a:p>
            <a:pPr marL="285750" indent="-285750">
              <a:buFont typeface="Arial" panose="020B0604020202020204" pitchFamily="34" charset="0"/>
              <a:buChar char="•"/>
            </a:pPr>
            <a:r>
              <a:rPr lang="en-US"/>
              <a:t>Carry oxygen through our bodies</a:t>
            </a:r>
          </a:p>
          <a:p>
            <a:pPr marL="285750" indent="-285750">
              <a:buFont typeface="Arial" panose="020B0604020202020204" pitchFamily="34" charset="0"/>
              <a:buChar char="•"/>
            </a:pPr>
            <a:r>
              <a:rPr lang="en-US"/>
              <a:t>Wash away dirt</a:t>
            </a:r>
          </a:p>
          <a:p>
            <a:pPr marL="285750" indent="-285750">
              <a:spcAft>
                <a:spcPts val="600"/>
              </a:spcAft>
              <a:buFont typeface="Arial" panose="020B0604020202020204" pitchFamily="34" charset="0"/>
              <a:buChar char="•"/>
            </a:pPr>
            <a:r>
              <a:rPr lang="en-US"/>
              <a:t>Heat or cool different systems</a:t>
            </a:r>
          </a:p>
        </p:txBody>
      </p:sp>
      <p:sp>
        <p:nvSpPr>
          <p:cNvPr id="5" name="TextBox 4">
            <a:extLst>
              <a:ext uri="{FF2B5EF4-FFF2-40B4-BE49-F238E27FC236}">
                <a16:creationId xmlns:a16="http://schemas.microsoft.com/office/drawing/2014/main" id="{89BB6618-AC49-ED93-09A1-E08C6D95F028}"/>
              </a:ext>
            </a:extLst>
          </p:cNvPr>
          <p:cNvSpPr txBox="1"/>
          <p:nvPr/>
        </p:nvSpPr>
        <p:spPr>
          <a:xfrm>
            <a:off x="609600" y="911322"/>
            <a:ext cx="8582744" cy="723275"/>
          </a:xfrm>
          <a:prstGeom prst="rect">
            <a:avLst/>
          </a:prstGeom>
          <a:noFill/>
        </p:spPr>
        <p:txBody>
          <a:bodyPr wrap="square">
            <a:spAutoFit/>
          </a:bodyPr>
          <a:lstStyle/>
          <a:p>
            <a:pPr>
              <a:spcAft>
                <a:spcPts val="600"/>
              </a:spcAft>
            </a:pPr>
            <a:r>
              <a:rPr lang="en-US" b="1"/>
              <a:t>Fluids are all around us.</a:t>
            </a:r>
          </a:p>
          <a:p>
            <a:pPr>
              <a:spcAft>
                <a:spcPts val="600"/>
              </a:spcAft>
            </a:pPr>
            <a:r>
              <a:rPr lang="en-US"/>
              <a:t>Water, air, steam, paint, blood—these are all examples of fluids we use or see every day.</a:t>
            </a:r>
          </a:p>
        </p:txBody>
      </p:sp>
      <p:pic>
        <p:nvPicPr>
          <p:cNvPr id="6" name="Picture 5">
            <a:extLst>
              <a:ext uri="{FF2B5EF4-FFF2-40B4-BE49-F238E27FC236}">
                <a16:creationId xmlns:a16="http://schemas.microsoft.com/office/drawing/2014/main" id="{F003C31F-A2AA-894B-FAF2-CE24A242DFD4}"/>
              </a:ext>
            </a:extLst>
          </p:cNvPr>
          <p:cNvPicPr>
            <a:picLocks noChangeAspect="1"/>
          </p:cNvPicPr>
          <p:nvPr/>
        </p:nvPicPr>
        <p:blipFill>
          <a:blip r:embed="rId6"/>
          <a:stretch>
            <a:fillRect/>
          </a:stretch>
        </p:blipFill>
        <p:spPr>
          <a:xfrm>
            <a:off x="4900972" y="1825860"/>
            <a:ext cx="1737511" cy="944962"/>
          </a:xfrm>
          <a:prstGeom prst="rect">
            <a:avLst/>
          </a:prstGeom>
        </p:spPr>
      </p:pic>
      <p:pic>
        <p:nvPicPr>
          <p:cNvPr id="12" name="Picture 11">
            <a:extLst>
              <a:ext uri="{FF2B5EF4-FFF2-40B4-BE49-F238E27FC236}">
                <a16:creationId xmlns:a16="http://schemas.microsoft.com/office/drawing/2014/main" id="{775F9CE6-A2A0-4E67-A3A9-4DD21CC47854}"/>
              </a:ext>
            </a:extLst>
          </p:cNvPr>
          <p:cNvPicPr>
            <a:picLocks noChangeAspect="1"/>
          </p:cNvPicPr>
          <p:nvPr/>
        </p:nvPicPr>
        <p:blipFill>
          <a:blip r:embed="rId7"/>
          <a:stretch>
            <a:fillRect/>
          </a:stretch>
        </p:blipFill>
        <p:spPr>
          <a:xfrm>
            <a:off x="4721320" y="4113576"/>
            <a:ext cx="2066723" cy="1426588"/>
          </a:xfrm>
          <a:prstGeom prst="rect">
            <a:avLst/>
          </a:prstGeom>
        </p:spPr>
      </p:pic>
      <p:pic>
        <p:nvPicPr>
          <p:cNvPr id="16" name="Blood flow">
            <a:hlinkClick r:id="" action="ppaction://media"/>
            <a:extLst>
              <a:ext uri="{FF2B5EF4-FFF2-40B4-BE49-F238E27FC236}">
                <a16:creationId xmlns:a16="http://schemas.microsoft.com/office/drawing/2014/main" id="{6267D32E-3C36-D5AB-E531-7ADFBCC420F4}"/>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7435185" y="4005397"/>
            <a:ext cx="1973184" cy="1345839"/>
          </a:xfrm>
          <a:prstGeom prst="rect">
            <a:avLst/>
          </a:prstGeom>
        </p:spPr>
      </p:pic>
      <p:pic>
        <p:nvPicPr>
          <p:cNvPr id="19" name="Picture 18">
            <a:extLst>
              <a:ext uri="{FF2B5EF4-FFF2-40B4-BE49-F238E27FC236}">
                <a16:creationId xmlns:a16="http://schemas.microsoft.com/office/drawing/2014/main" id="{9ABD73B5-3BC5-5412-074F-58F5D910F4BD}"/>
              </a:ext>
            </a:extLst>
          </p:cNvPr>
          <p:cNvPicPr>
            <a:picLocks noChangeAspect="1"/>
          </p:cNvPicPr>
          <p:nvPr/>
        </p:nvPicPr>
        <p:blipFill>
          <a:blip r:embed="rId9"/>
          <a:stretch>
            <a:fillRect/>
          </a:stretch>
        </p:blipFill>
        <p:spPr>
          <a:xfrm>
            <a:off x="7896200" y="1775361"/>
            <a:ext cx="2139881" cy="1322947"/>
          </a:xfrm>
          <a:prstGeom prst="rect">
            <a:avLst/>
          </a:prstGeom>
        </p:spPr>
      </p:pic>
      <p:sp>
        <p:nvSpPr>
          <p:cNvPr id="10" name="TextBox 9">
            <a:extLst>
              <a:ext uri="{FF2B5EF4-FFF2-40B4-BE49-F238E27FC236}">
                <a16:creationId xmlns:a16="http://schemas.microsoft.com/office/drawing/2014/main" id="{7F7A65BA-0827-6167-06CE-B5D35D3BDB2C}"/>
              </a:ext>
            </a:extLst>
          </p:cNvPr>
          <p:cNvSpPr txBox="1"/>
          <p:nvPr/>
        </p:nvSpPr>
        <p:spPr>
          <a:xfrm>
            <a:off x="7578817" y="5529273"/>
            <a:ext cx="4058816" cy="523220"/>
          </a:xfrm>
          <a:prstGeom prst="rect">
            <a:avLst/>
          </a:prstGeom>
          <a:noFill/>
        </p:spPr>
        <p:txBody>
          <a:bodyPr wrap="square">
            <a:spAutoFit/>
          </a:bodyPr>
          <a:lstStyle/>
          <a:p>
            <a:pPr algn="r"/>
            <a:r>
              <a:rPr lang="en-US" sz="1400" dirty="0"/>
              <a:t>There are many different fluid flow characteristics. We will look at three of them on the following slides.</a:t>
            </a:r>
          </a:p>
        </p:txBody>
      </p:sp>
      <p:cxnSp>
        <p:nvCxnSpPr>
          <p:cNvPr id="11" name="Straight Arrow Connector 10">
            <a:extLst>
              <a:ext uri="{FF2B5EF4-FFF2-40B4-BE49-F238E27FC236}">
                <a16:creationId xmlns:a16="http://schemas.microsoft.com/office/drawing/2014/main" id="{B2822BA6-AA26-AC77-E758-4971443317F7}"/>
              </a:ext>
            </a:extLst>
          </p:cNvPr>
          <p:cNvCxnSpPr>
            <a:cxnSpLocks/>
          </p:cNvCxnSpPr>
          <p:nvPr/>
        </p:nvCxnSpPr>
        <p:spPr>
          <a:xfrm>
            <a:off x="11625579" y="5805264"/>
            <a:ext cx="303069"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7366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533"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16"/>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16"/>
                                        </p:tgtEl>
                                      </p:cBhvr>
                                    </p:cmd>
                                  </p:childTnLst>
                                </p:cTn>
                              </p:par>
                            </p:childTnLst>
                          </p:cTn>
                        </p:par>
                      </p:childTnLst>
                    </p:cTn>
                  </p:par>
                </p:childTnLst>
              </p:cTn>
              <p:nextCondLst>
                <p:cond evt="onClick" delay="0">
                  <p:tgtEl>
                    <p:spTgt spid="16"/>
                  </p:tgtEl>
                </p:cond>
              </p:nextCondLst>
            </p:seq>
            <p:video>
              <p:cMediaNode vol="80000" mute="1">
                <p:cTn id="18" repeatCount="indefinite" fill="remove" display="0">
                  <p:stCondLst>
                    <p:cond delay="indefinite"/>
                  </p:stCondLst>
                </p:cTn>
                <p:tgtEl>
                  <p:spTgt spid="16"/>
                </p:tgtEl>
              </p:cMediaNode>
            </p:video>
          </p:childTnLst>
        </p:cTn>
      </p:par>
    </p:tnLst>
    <p:bldLst>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E40AA27-7F22-DFDD-49F0-6682D8AFF418}"/>
              </a:ext>
            </a:extLst>
          </p:cNvPr>
          <p:cNvSpPr>
            <a:spLocks noGrp="1"/>
          </p:cNvSpPr>
          <p:nvPr>
            <p:ph type="sldNum" sz="quarter" idx="11"/>
          </p:nvPr>
        </p:nvSpPr>
        <p:spPr/>
        <p:txBody>
          <a:bodyPr/>
          <a:lstStyle/>
          <a:p>
            <a:fld id="{F0D23093-2AB0-F74C-B865-1A12A15B650E}" type="slidenum">
              <a:rPr lang="en-US" smtClean="0"/>
              <a:pPr/>
              <a:t>14</a:t>
            </a:fld>
            <a:endParaRPr lang="en-US"/>
          </a:p>
        </p:txBody>
      </p:sp>
      <p:sp>
        <p:nvSpPr>
          <p:cNvPr id="3" name="Title 2">
            <a:extLst>
              <a:ext uri="{FF2B5EF4-FFF2-40B4-BE49-F238E27FC236}">
                <a16:creationId xmlns:a16="http://schemas.microsoft.com/office/drawing/2014/main" id="{A055A484-FD27-7BA2-06E5-10A392876A24}"/>
              </a:ext>
            </a:extLst>
          </p:cNvPr>
          <p:cNvSpPr>
            <a:spLocks noGrp="1"/>
          </p:cNvSpPr>
          <p:nvPr>
            <p:ph type="title"/>
          </p:nvPr>
        </p:nvSpPr>
        <p:spPr/>
        <p:txBody>
          <a:bodyPr/>
          <a:lstStyle/>
          <a:p>
            <a:r>
              <a:rPr lang="en-US"/>
              <a:t>External versus Internal Flow</a:t>
            </a:r>
            <a:endParaRPr lang="en-DE"/>
          </a:p>
        </p:txBody>
      </p:sp>
      <p:grpSp>
        <p:nvGrpSpPr>
          <p:cNvPr id="15" name="Group 14">
            <a:extLst>
              <a:ext uri="{FF2B5EF4-FFF2-40B4-BE49-F238E27FC236}">
                <a16:creationId xmlns:a16="http://schemas.microsoft.com/office/drawing/2014/main" id="{A075844B-C72C-B8A7-CDA9-9B6455B70558}"/>
              </a:ext>
            </a:extLst>
          </p:cNvPr>
          <p:cNvGrpSpPr/>
          <p:nvPr/>
        </p:nvGrpSpPr>
        <p:grpSpPr>
          <a:xfrm>
            <a:off x="7922568" y="989482"/>
            <a:ext cx="3888432" cy="4071839"/>
            <a:chOff x="7944197" y="1710706"/>
            <a:chExt cx="3888432" cy="4071839"/>
          </a:xfrm>
        </p:grpSpPr>
        <p:sp>
          <p:nvSpPr>
            <p:cNvPr id="5" name="Rectangle: Rounded Corners 4">
              <a:extLst>
                <a:ext uri="{FF2B5EF4-FFF2-40B4-BE49-F238E27FC236}">
                  <a16:creationId xmlns:a16="http://schemas.microsoft.com/office/drawing/2014/main" id="{FD3FF845-571E-4C17-D6D4-278B22AEB0DB}"/>
                </a:ext>
              </a:extLst>
            </p:cNvPr>
            <p:cNvSpPr/>
            <p:nvPr/>
          </p:nvSpPr>
          <p:spPr>
            <a:xfrm>
              <a:off x="7944197" y="2211809"/>
              <a:ext cx="3888432" cy="3323987"/>
            </a:xfrm>
            <a:prstGeom prst="roundRect">
              <a:avLst>
                <a:gd name="adj" fmla="val 7497"/>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6" name="TextBox 5">
              <a:extLst>
                <a:ext uri="{FF2B5EF4-FFF2-40B4-BE49-F238E27FC236}">
                  <a16:creationId xmlns:a16="http://schemas.microsoft.com/office/drawing/2014/main" id="{48C2B912-9507-9AE8-FFD6-BEF7BBC89C3F}"/>
                </a:ext>
              </a:extLst>
            </p:cNvPr>
            <p:cNvSpPr txBox="1"/>
            <p:nvPr/>
          </p:nvSpPr>
          <p:spPr>
            <a:xfrm>
              <a:off x="8106544" y="2458558"/>
              <a:ext cx="3552056" cy="3323987"/>
            </a:xfrm>
            <a:prstGeom prst="rect">
              <a:avLst/>
            </a:prstGeom>
            <a:noFill/>
          </p:spPr>
          <p:txBody>
            <a:bodyPr wrap="square">
              <a:spAutoFit/>
            </a:bodyPr>
            <a:lstStyle/>
            <a:p>
              <a:pPr>
                <a:spcAft>
                  <a:spcPts val="1200"/>
                </a:spcAft>
              </a:pPr>
              <a:r>
                <a:rPr lang="en-US" sz="1800" b="1"/>
                <a:t>External Flow</a:t>
              </a:r>
            </a:p>
            <a:p>
              <a:pPr>
                <a:spcAft>
                  <a:spcPts val="1200"/>
                </a:spcAft>
              </a:pPr>
              <a:r>
                <a:rPr lang="en-US" sz="1800"/>
                <a:t>The air moving </a:t>
              </a:r>
              <a:r>
                <a:rPr lang="en-US" sz="1800" b="1"/>
                <a:t>around the outside of the STEM Racing car is an external flow</a:t>
              </a:r>
              <a:r>
                <a:rPr lang="en-US" sz="1800"/>
                <a:t>. This is the main type of flow that shapes how the air behaves around the vehicle.</a:t>
              </a:r>
            </a:p>
            <a:p>
              <a:pPr>
                <a:spcAft>
                  <a:spcPts val="1200"/>
                </a:spcAft>
              </a:pPr>
              <a:r>
                <a:rPr lang="en-US"/>
                <a:t>Different areas around the car experience different air speeds and pressures.</a:t>
              </a:r>
            </a:p>
            <a:p>
              <a:pPr>
                <a:spcAft>
                  <a:spcPts val="1200"/>
                </a:spcAft>
              </a:pPr>
              <a:endParaRPr lang="en-US" sz="1800"/>
            </a:p>
          </p:txBody>
        </p:sp>
        <p:pic>
          <p:nvPicPr>
            <p:cNvPr id="7" name="Picture 6">
              <a:extLst>
                <a:ext uri="{FF2B5EF4-FFF2-40B4-BE49-F238E27FC236}">
                  <a16:creationId xmlns:a16="http://schemas.microsoft.com/office/drawing/2014/main" id="{6C48C8CB-EF91-56F8-216F-5D0AAD034EFA}"/>
                </a:ext>
              </a:extLst>
            </p:cNvPr>
            <p:cNvPicPr>
              <a:picLocks noChangeAspect="1"/>
            </p:cNvPicPr>
            <p:nvPr/>
          </p:nvPicPr>
          <p:blipFill>
            <a:blip r:embed="rId4"/>
            <a:stretch>
              <a:fillRect/>
            </a:stretch>
          </p:blipFill>
          <p:spPr>
            <a:xfrm rot="1037981">
              <a:off x="10615270" y="1710706"/>
              <a:ext cx="1100213" cy="955248"/>
            </a:xfrm>
            <a:prstGeom prst="rect">
              <a:avLst/>
            </a:prstGeom>
          </p:spPr>
        </p:pic>
      </p:grpSp>
      <p:pic>
        <p:nvPicPr>
          <p:cNvPr id="8" name="Picture 2" descr="VOF Multiphase Model for toilet design">
            <a:extLst>
              <a:ext uri="{FF2B5EF4-FFF2-40B4-BE49-F238E27FC236}">
                <a16:creationId xmlns:a16="http://schemas.microsoft.com/office/drawing/2014/main" id="{4F4EC304-45BD-3E48-84A8-3824BF3E12E3}"/>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t="126" r="10251" b="6624"/>
          <a:stretch/>
        </p:blipFill>
        <p:spPr bwMode="auto">
          <a:xfrm>
            <a:off x="3922767" y="2484206"/>
            <a:ext cx="3650398" cy="284458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F4528A5D-2599-E892-37F1-145774DF7C14}"/>
              </a:ext>
            </a:extLst>
          </p:cNvPr>
          <p:cNvSpPr txBox="1"/>
          <p:nvPr/>
        </p:nvSpPr>
        <p:spPr>
          <a:xfrm>
            <a:off x="839416" y="1148858"/>
            <a:ext cx="2736304" cy="461665"/>
          </a:xfrm>
          <a:prstGeom prst="rect">
            <a:avLst/>
          </a:prstGeom>
          <a:noFill/>
        </p:spPr>
        <p:txBody>
          <a:bodyPr wrap="square" rtlCol="0">
            <a:spAutoFit/>
          </a:bodyPr>
          <a:lstStyle/>
          <a:p>
            <a:pPr algn="ctr"/>
            <a:r>
              <a:rPr lang="en-US" sz="2400" b="1"/>
              <a:t>External Flow</a:t>
            </a:r>
            <a:endParaRPr lang="en-DE" sz="2400" b="1"/>
          </a:p>
        </p:txBody>
      </p:sp>
      <p:sp>
        <p:nvSpPr>
          <p:cNvPr id="11" name="TextBox 10">
            <a:extLst>
              <a:ext uri="{FF2B5EF4-FFF2-40B4-BE49-F238E27FC236}">
                <a16:creationId xmlns:a16="http://schemas.microsoft.com/office/drawing/2014/main" id="{2B220E22-7EFF-1942-2FEF-2BAC3BBE0574}"/>
              </a:ext>
            </a:extLst>
          </p:cNvPr>
          <p:cNvSpPr txBox="1"/>
          <p:nvPr/>
        </p:nvSpPr>
        <p:spPr>
          <a:xfrm>
            <a:off x="4379814" y="1153289"/>
            <a:ext cx="2736304" cy="461665"/>
          </a:xfrm>
          <a:prstGeom prst="rect">
            <a:avLst/>
          </a:prstGeom>
          <a:noFill/>
        </p:spPr>
        <p:txBody>
          <a:bodyPr wrap="square" rtlCol="0">
            <a:spAutoFit/>
          </a:bodyPr>
          <a:lstStyle/>
          <a:p>
            <a:pPr algn="ctr"/>
            <a:r>
              <a:rPr lang="en-US" sz="2400" b="1"/>
              <a:t>Internal Flow</a:t>
            </a:r>
            <a:endParaRPr lang="en-DE" sz="2400" b="1"/>
          </a:p>
        </p:txBody>
      </p:sp>
      <p:sp>
        <p:nvSpPr>
          <p:cNvPr id="12" name="TextBox 11">
            <a:extLst>
              <a:ext uri="{FF2B5EF4-FFF2-40B4-BE49-F238E27FC236}">
                <a16:creationId xmlns:a16="http://schemas.microsoft.com/office/drawing/2014/main" id="{AFF1BC3C-6D04-50BC-7C9D-6787677785E4}"/>
              </a:ext>
            </a:extLst>
          </p:cNvPr>
          <p:cNvSpPr txBox="1"/>
          <p:nvPr/>
        </p:nvSpPr>
        <p:spPr>
          <a:xfrm>
            <a:off x="839416" y="1737334"/>
            <a:ext cx="2736304" cy="646331"/>
          </a:xfrm>
          <a:prstGeom prst="rect">
            <a:avLst/>
          </a:prstGeom>
          <a:noFill/>
        </p:spPr>
        <p:txBody>
          <a:bodyPr wrap="square" rtlCol="0">
            <a:spAutoFit/>
          </a:bodyPr>
          <a:lstStyle/>
          <a:p>
            <a:pPr algn="ctr"/>
            <a:r>
              <a:rPr lang="en-US"/>
              <a:t>Flow over an object, unconfined</a:t>
            </a:r>
            <a:endParaRPr lang="en-DE"/>
          </a:p>
        </p:txBody>
      </p:sp>
      <p:sp>
        <p:nvSpPr>
          <p:cNvPr id="14" name="TextBox 13">
            <a:extLst>
              <a:ext uri="{FF2B5EF4-FFF2-40B4-BE49-F238E27FC236}">
                <a16:creationId xmlns:a16="http://schemas.microsoft.com/office/drawing/2014/main" id="{FC746C43-48CB-E151-FEEE-035D07E89C1D}"/>
              </a:ext>
            </a:extLst>
          </p:cNvPr>
          <p:cNvSpPr txBox="1"/>
          <p:nvPr/>
        </p:nvSpPr>
        <p:spPr>
          <a:xfrm>
            <a:off x="4379814" y="1737334"/>
            <a:ext cx="2736304" cy="646331"/>
          </a:xfrm>
          <a:prstGeom prst="rect">
            <a:avLst/>
          </a:prstGeom>
          <a:noFill/>
        </p:spPr>
        <p:txBody>
          <a:bodyPr wrap="square" rtlCol="0">
            <a:spAutoFit/>
          </a:bodyPr>
          <a:lstStyle/>
          <a:p>
            <a:pPr algn="ctr"/>
            <a:r>
              <a:rPr lang="en-US"/>
              <a:t>Flow confined by walls or other boundaries</a:t>
            </a:r>
            <a:endParaRPr lang="en-DE"/>
          </a:p>
        </p:txBody>
      </p:sp>
      <p:pic>
        <p:nvPicPr>
          <p:cNvPr id="16" name="game-of-drones-still-final">
            <a:hlinkClick r:id="" action="ppaction://media"/>
            <a:extLst>
              <a:ext uri="{FF2B5EF4-FFF2-40B4-BE49-F238E27FC236}">
                <a16:creationId xmlns:a16="http://schemas.microsoft.com/office/drawing/2014/main" id="{762C17A4-24A6-0CF4-CEA9-4A1451F66C61}"/>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5340" r="20514"/>
          <a:stretch>
            <a:fillRect/>
          </a:stretch>
        </p:blipFill>
        <p:spPr>
          <a:xfrm>
            <a:off x="833612" y="2734718"/>
            <a:ext cx="3089155" cy="2343557"/>
          </a:xfrm>
          <a:prstGeom prst="rect">
            <a:avLst/>
          </a:prstGeom>
          <a:ln>
            <a:solidFill>
              <a:schemeClr val="accent1"/>
            </a:solidFill>
          </a:ln>
        </p:spPr>
      </p:pic>
    </p:spTree>
    <p:extLst>
      <p:ext uri="{BB962C8B-B14F-4D97-AF65-F5344CB8AC3E}">
        <p14:creationId xmlns:p14="http://schemas.microsoft.com/office/powerpoint/2010/main" val="3285160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933"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repeatCount="indefinite" fill="hold" display="0">
                  <p:stCondLst>
                    <p:cond delay="indefinite"/>
                  </p:stCondLst>
                </p:cTn>
                <p:tgtEl>
                  <p:spTgt spid="16"/>
                </p:tgtEl>
              </p:cMediaNode>
            </p:video>
            <p:seq concurrent="1" nextAc="seek">
              <p:cTn id="12" restart="whenNotActive" fill="hold" evtFilter="cancelBubble" nodeType="interactiveSeq">
                <p:stCondLst>
                  <p:cond evt="onClick" delay="0">
                    <p:tgtEl>
                      <p:spTgt spid="1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A2646ED-CAA8-D336-FC11-4F51F0F86174}"/>
              </a:ext>
            </a:extLst>
          </p:cNvPr>
          <p:cNvSpPr>
            <a:spLocks noGrp="1"/>
          </p:cNvSpPr>
          <p:nvPr>
            <p:ph type="sldNum" sz="quarter" idx="11"/>
          </p:nvPr>
        </p:nvSpPr>
        <p:spPr/>
        <p:txBody>
          <a:bodyPr/>
          <a:lstStyle/>
          <a:p>
            <a:fld id="{F0D23093-2AB0-F74C-B865-1A12A15B650E}" type="slidenum">
              <a:rPr lang="en-US" smtClean="0"/>
              <a:pPr/>
              <a:t>15</a:t>
            </a:fld>
            <a:endParaRPr lang="en-US"/>
          </a:p>
        </p:txBody>
      </p:sp>
      <p:sp>
        <p:nvSpPr>
          <p:cNvPr id="3" name="Title 2">
            <a:extLst>
              <a:ext uri="{FF2B5EF4-FFF2-40B4-BE49-F238E27FC236}">
                <a16:creationId xmlns:a16="http://schemas.microsoft.com/office/drawing/2014/main" id="{C04F86F3-9D42-DA71-083B-D7FB238916BD}"/>
              </a:ext>
            </a:extLst>
          </p:cNvPr>
          <p:cNvSpPr>
            <a:spLocks noGrp="1"/>
          </p:cNvSpPr>
          <p:nvPr>
            <p:ph type="title"/>
          </p:nvPr>
        </p:nvSpPr>
        <p:spPr/>
        <p:txBody>
          <a:bodyPr/>
          <a:lstStyle/>
          <a:p>
            <a:r>
              <a:rPr lang="en-US"/>
              <a:t>Uniform versus Non-Uniform Flow</a:t>
            </a:r>
            <a:endParaRPr lang="en-DE"/>
          </a:p>
        </p:txBody>
      </p:sp>
      <p:sp>
        <p:nvSpPr>
          <p:cNvPr id="5" name="TextBox 4">
            <a:extLst>
              <a:ext uri="{FF2B5EF4-FFF2-40B4-BE49-F238E27FC236}">
                <a16:creationId xmlns:a16="http://schemas.microsoft.com/office/drawing/2014/main" id="{747F1564-F677-AAC0-A721-D88F626D00F3}"/>
              </a:ext>
            </a:extLst>
          </p:cNvPr>
          <p:cNvSpPr txBox="1"/>
          <p:nvPr/>
        </p:nvSpPr>
        <p:spPr>
          <a:xfrm>
            <a:off x="839416" y="1272882"/>
            <a:ext cx="4842520" cy="1985159"/>
          </a:xfrm>
          <a:prstGeom prst="rect">
            <a:avLst/>
          </a:prstGeom>
          <a:noFill/>
        </p:spPr>
        <p:txBody>
          <a:bodyPr wrap="square">
            <a:spAutoFit/>
          </a:bodyPr>
          <a:lstStyle/>
          <a:p>
            <a:pPr>
              <a:spcAft>
                <a:spcPts val="600"/>
              </a:spcAft>
            </a:pPr>
            <a:r>
              <a:rPr lang="en-US" b="1"/>
              <a:t>Uniform flow: </a:t>
            </a:r>
          </a:p>
          <a:p>
            <a:pPr>
              <a:spcAft>
                <a:spcPts val="1200"/>
              </a:spcAft>
            </a:pPr>
            <a:r>
              <a:rPr lang="en-US"/>
              <a:t>The fluid moves at </a:t>
            </a:r>
            <a:r>
              <a:rPr lang="en-US" b="1"/>
              <a:t>nearly the same speed </a:t>
            </a:r>
            <a:r>
              <a:rPr lang="en-US"/>
              <a:t>at all locations of the same flow path, making the airflow more </a:t>
            </a:r>
            <a:r>
              <a:rPr lang="en-US" b="1"/>
              <a:t>predictable</a:t>
            </a:r>
            <a:r>
              <a:rPr lang="en-US"/>
              <a:t>.</a:t>
            </a:r>
          </a:p>
          <a:p>
            <a:pPr>
              <a:spcAft>
                <a:spcPts val="1200"/>
              </a:spcAft>
            </a:pPr>
            <a:r>
              <a:rPr lang="en-US"/>
              <a:t>For example: a steady flow through a straight pipe of constant diameter</a:t>
            </a:r>
          </a:p>
        </p:txBody>
      </p:sp>
      <p:sp>
        <p:nvSpPr>
          <p:cNvPr id="7" name="TextBox 6">
            <a:extLst>
              <a:ext uri="{FF2B5EF4-FFF2-40B4-BE49-F238E27FC236}">
                <a16:creationId xmlns:a16="http://schemas.microsoft.com/office/drawing/2014/main" id="{A1159B6D-F409-5A45-10E8-D8DC523B8F1F}"/>
              </a:ext>
            </a:extLst>
          </p:cNvPr>
          <p:cNvSpPr txBox="1"/>
          <p:nvPr/>
        </p:nvSpPr>
        <p:spPr>
          <a:xfrm>
            <a:off x="6512150" y="1242050"/>
            <a:ext cx="5070250" cy="2262158"/>
          </a:xfrm>
          <a:prstGeom prst="rect">
            <a:avLst/>
          </a:prstGeom>
          <a:noFill/>
        </p:spPr>
        <p:txBody>
          <a:bodyPr wrap="square">
            <a:spAutoFit/>
          </a:bodyPr>
          <a:lstStyle/>
          <a:p>
            <a:pPr>
              <a:spcAft>
                <a:spcPts val="600"/>
              </a:spcAft>
            </a:pPr>
            <a:r>
              <a:rPr lang="en-US" b="1"/>
              <a:t>Non‑uniform flow: </a:t>
            </a:r>
          </a:p>
          <a:p>
            <a:pPr>
              <a:spcAft>
                <a:spcPts val="1200"/>
              </a:spcAft>
            </a:pPr>
            <a:r>
              <a:rPr lang="en-US"/>
              <a:t>This is a </a:t>
            </a:r>
            <a:r>
              <a:rPr lang="en-US" b="1"/>
              <a:t>flow that is different in different locations </a:t>
            </a:r>
            <a:r>
              <a:rPr lang="en-US"/>
              <a:t>of the same flow path, i.e. different speed. </a:t>
            </a:r>
          </a:p>
          <a:p>
            <a:pPr>
              <a:spcAft>
                <a:spcPts val="1200"/>
              </a:spcAft>
            </a:pPr>
            <a:r>
              <a:rPr lang="en-US"/>
              <a:t>For example: a steady flow through a pipe with bends and/or changes in diameter (Bends and diameter changes will change flow speed, for example.)</a:t>
            </a:r>
          </a:p>
        </p:txBody>
      </p:sp>
      <p:grpSp>
        <p:nvGrpSpPr>
          <p:cNvPr id="189" name="Group 188">
            <a:extLst>
              <a:ext uri="{FF2B5EF4-FFF2-40B4-BE49-F238E27FC236}">
                <a16:creationId xmlns:a16="http://schemas.microsoft.com/office/drawing/2014/main" id="{1578DB34-C992-3734-C519-DAFCDC6E04B3}"/>
              </a:ext>
            </a:extLst>
          </p:cNvPr>
          <p:cNvGrpSpPr/>
          <p:nvPr/>
        </p:nvGrpSpPr>
        <p:grpSpPr>
          <a:xfrm>
            <a:off x="879478" y="4037465"/>
            <a:ext cx="4597473" cy="836601"/>
            <a:chOff x="879478" y="4037465"/>
            <a:chExt cx="4597473" cy="836601"/>
          </a:xfrm>
        </p:grpSpPr>
        <p:grpSp>
          <p:nvGrpSpPr>
            <p:cNvPr id="17" name="Group 16">
              <a:extLst>
                <a:ext uri="{FF2B5EF4-FFF2-40B4-BE49-F238E27FC236}">
                  <a16:creationId xmlns:a16="http://schemas.microsoft.com/office/drawing/2014/main" id="{CA68339E-A6DB-C6B0-153B-85E2B8B03226}"/>
                </a:ext>
              </a:extLst>
            </p:cNvPr>
            <p:cNvGrpSpPr/>
            <p:nvPr/>
          </p:nvGrpSpPr>
          <p:grpSpPr>
            <a:xfrm>
              <a:off x="879478" y="4186002"/>
              <a:ext cx="599475" cy="539527"/>
              <a:chOff x="767408" y="4293096"/>
              <a:chExt cx="720080" cy="648072"/>
            </a:xfrm>
          </p:grpSpPr>
          <p:cxnSp>
            <p:nvCxnSpPr>
              <p:cNvPr id="10" name="Straight Arrow Connector 9">
                <a:extLst>
                  <a:ext uri="{FF2B5EF4-FFF2-40B4-BE49-F238E27FC236}">
                    <a16:creationId xmlns:a16="http://schemas.microsoft.com/office/drawing/2014/main" id="{81DBDDB2-1604-9F22-616E-0D55B86C160C}"/>
                  </a:ext>
                </a:extLst>
              </p:cNvPr>
              <p:cNvCxnSpPr/>
              <p:nvPr/>
            </p:nvCxnSpPr>
            <p:spPr>
              <a:xfrm>
                <a:off x="767408" y="429309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C3F268B-B91E-ED92-C531-8931FF855CDA}"/>
                  </a:ext>
                </a:extLst>
              </p:cNvPr>
              <p:cNvCxnSpPr/>
              <p:nvPr/>
            </p:nvCxnSpPr>
            <p:spPr>
              <a:xfrm>
                <a:off x="767408" y="4437112"/>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1C767C80-78CD-0CEC-0B8B-A95C6FFF9341}"/>
                  </a:ext>
                </a:extLst>
              </p:cNvPr>
              <p:cNvCxnSpPr/>
              <p:nvPr/>
            </p:nvCxnSpPr>
            <p:spPr>
              <a:xfrm>
                <a:off x="767408" y="455547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94997A4-C52A-5266-167E-291A230869A7}"/>
                  </a:ext>
                </a:extLst>
              </p:cNvPr>
              <p:cNvCxnSpPr/>
              <p:nvPr/>
            </p:nvCxnSpPr>
            <p:spPr>
              <a:xfrm>
                <a:off x="767408" y="467878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AA2FF1A-571F-C7E2-4399-DDCF26D8A6E4}"/>
                  </a:ext>
                </a:extLst>
              </p:cNvPr>
              <p:cNvCxnSpPr/>
              <p:nvPr/>
            </p:nvCxnSpPr>
            <p:spPr>
              <a:xfrm>
                <a:off x="767408" y="4822804"/>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91E0111-138E-CD1E-C1BC-F53288A97EF5}"/>
                  </a:ext>
                </a:extLst>
              </p:cNvPr>
              <p:cNvCxnSpPr/>
              <p:nvPr/>
            </p:nvCxnSpPr>
            <p:spPr>
              <a:xfrm>
                <a:off x="767408" y="494116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8C783410-3891-0021-BC51-EAE67D4EAC87}"/>
                </a:ext>
              </a:extLst>
            </p:cNvPr>
            <p:cNvGrpSpPr/>
            <p:nvPr/>
          </p:nvGrpSpPr>
          <p:grpSpPr>
            <a:xfrm>
              <a:off x="1742634" y="4186002"/>
              <a:ext cx="599475" cy="539527"/>
              <a:chOff x="767408" y="4293096"/>
              <a:chExt cx="720080" cy="648072"/>
            </a:xfrm>
          </p:grpSpPr>
          <p:cxnSp>
            <p:nvCxnSpPr>
              <p:cNvPr id="19" name="Straight Arrow Connector 18">
                <a:extLst>
                  <a:ext uri="{FF2B5EF4-FFF2-40B4-BE49-F238E27FC236}">
                    <a16:creationId xmlns:a16="http://schemas.microsoft.com/office/drawing/2014/main" id="{297DA358-E421-6DE7-10A5-95541268FC29}"/>
                  </a:ext>
                </a:extLst>
              </p:cNvPr>
              <p:cNvCxnSpPr/>
              <p:nvPr/>
            </p:nvCxnSpPr>
            <p:spPr>
              <a:xfrm>
                <a:off x="767408" y="429309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896F709E-44F9-6B47-AA7A-244BE5063C23}"/>
                  </a:ext>
                </a:extLst>
              </p:cNvPr>
              <p:cNvCxnSpPr/>
              <p:nvPr/>
            </p:nvCxnSpPr>
            <p:spPr>
              <a:xfrm>
                <a:off x="767408" y="4437112"/>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3EC5E0B-6A4D-ED64-4149-09612F6511EC}"/>
                  </a:ext>
                </a:extLst>
              </p:cNvPr>
              <p:cNvCxnSpPr/>
              <p:nvPr/>
            </p:nvCxnSpPr>
            <p:spPr>
              <a:xfrm>
                <a:off x="767408" y="455547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1509B38-BDA8-85A2-181C-4E108B2FD561}"/>
                  </a:ext>
                </a:extLst>
              </p:cNvPr>
              <p:cNvCxnSpPr/>
              <p:nvPr/>
            </p:nvCxnSpPr>
            <p:spPr>
              <a:xfrm>
                <a:off x="767408" y="467878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D9204DC-5080-D8C4-AF4A-5DEB0086D1CA}"/>
                  </a:ext>
                </a:extLst>
              </p:cNvPr>
              <p:cNvCxnSpPr/>
              <p:nvPr/>
            </p:nvCxnSpPr>
            <p:spPr>
              <a:xfrm>
                <a:off x="767408" y="4822804"/>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B2F213AA-83F5-1B00-A18A-B21ADC5062B9}"/>
                  </a:ext>
                </a:extLst>
              </p:cNvPr>
              <p:cNvCxnSpPr/>
              <p:nvPr/>
            </p:nvCxnSpPr>
            <p:spPr>
              <a:xfrm>
                <a:off x="767408" y="494116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216D7089-D5CB-CF44-17AA-280C74E9E6E0}"/>
                </a:ext>
              </a:extLst>
            </p:cNvPr>
            <p:cNvGrpSpPr/>
            <p:nvPr/>
          </p:nvGrpSpPr>
          <p:grpSpPr>
            <a:xfrm>
              <a:off x="2556428" y="4186002"/>
              <a:ext cx="599475" cy="539527"/>
              <a:chOff x="767408" y="4293096"/>
              <a:chExt cx="720080" cy="648072"/>
            </a:xfrm>
          </p:grpSpPr>
          <p:cxnSp>
            <p:nvCxnSpPr>
              <p:cNvPr id="26" name="Straight Arrow Connector 25">
                <a:extLst>
                  <a:ext uri="{FF2B5EF4-FFF2-40B4-BE49-F238E27FC236}">
                    <a16:creationId xmlns:a16="http://schemas.microsoft.com/office/drawing/2014/main" id="{E94474AC-574A-3DFA-6DE1-811EB0FB0D92}"/>
                  </a:ext>
                </a:extLst>
              </p:cNvPr>
              <p:cNvCxnSpPr/>
              <p:nvPr/>
            </p:nvCxnSpPr>
            <p:spPr>
              <a:xfrm>
                <a:off x="767408" y="429309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9F4CD6AF-B4FE-A69A-0356-AAE00BCC03B4}"/>
                  </a:ext>
                </a:extLst>
              </p:cNvPr>
              <p:cNvCxnSpPr/>
              <p:nvPr/>
            </p:nvCxnSpPr>
            <p:spPr>
              <a:xfrm>
                <a:off x="767408" y="4437112"/>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11BCF008-CC4D-0FF3-6DFA-514D78D9E284}"/>
                  </a:ext>
                </a:extLst>
              </p:cNvPr>
              <p:cNvCxnSpPr/>
              <p:nvPr/>
            </p:nvCxnSpPr>
            <p:spPr>
              <a:xfrm>
                <a:off x="767408" y="455547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043CB97A-F1A0-DC51-EB8F-80C2FC895C79}"/>
                  </a:ext>
                </a:extLst>
              </p:cNvPr>
              <p:cNvCxnSpPr/>
              <p:nvPr/>
            </p:nvCxnSpPr>
            <p:spPr>
              <a:xfrm>
                <a:off x="767408" y="467878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855EAC84-1C3C-5836-1DF2-838EC70B0A2A}"/>
                  </a:ext>
                </a:extLst>
              </p:cNvPr>
              <p:cNvCxnSpPr/>
              <p:nvPr/>
            </p:nvCxnSpPr>
            <p:spPr>
              <a:xfrm>
                <a:off x="767408" y="4822804"/>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F32767B7-BD24-8F65-37EA-4BCB97AECCB6}"/>
                  </a:ext>
                </a:extLst>
              </p:cNvPr>
              <p:cNvCxnSpPr/>
              <p:nvPr/>
            </p:nvCxnSpPr>
            <p:spPr>
              <a:xfrm>
                <a:off x="767408" y="494116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2" name="Group 31">
              <a:extLst>
                <a:ext uri="{FF2B5EF4-FFF2-40B4-BE49-F238E27FC236}">
                  <a16:creationId xmlns:a16="http://schemas.microsoft.com/office/drawing/2014/main" id="{8E745EA8-7186-32B3-B7B3-F863890A5618}"/>
                </a:ext>
              </a:extLst>
            </p:cNvPr>
            <p:cNvGrpSpPr/>
            <p:nvPr/>
          </p:nvGrpSpPr>
          <p:grpSpPr>
            <a:xfrm>
              <a:off x="3337324" y="4186002"/>
              <a:ext cx="599475" cy="539527"/>
              <a:chOff x="767408" y="4293096"/>
              <a:chExt cx="720080" cy="648072"/>
            </a:xfrm>
          </p:grpSpPr>
          <p:cxnSp>
            <p:nvCxnSpPr>
              <p:cNvPr id="33" name="Straight Arrow Connector 32">
                <a:extLst>
                  <a:ext uri="{FF2B5EF4-FFF2-40B4-BE49-F238E27FC236}">
                    <a16:creationId xmlns:a16="http://schemas.microsoft.com/office/drawing/2014/main" id="{187B94A9-9B46-4761-3D16-393C05B5FCF1}"/>
                  </a:ext>
                </a:extLst>
              </p:cNvPr>
              <p:cNvCxnSpPr/>
              <p:nvPr/>
            </p:nvCxnSpPr>
            <p:spPr>
              <a:xfrm>
                <a:off x="767408" y="429309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AFEFF777-E8DA-7B8C-552E-E16A721B1341}"/>
                  </a:ext>
                </a:extLst>
              </p:cNvPr>
              <p:cNvCxnSpPr/>
              <p:nvPr/>
            </p:nvCxnSpPr>
            <p:spPr>
              <a:xfrm>
                <a:off x="767408" y="4437112"/>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31F2965C-EA45-EE09-1A26-0CCA8A885CB9}"/>
                  </a:ext>
                </a:extLst>
              </p:cNvPr>
              <p:cNvCxnSpPr/>
              <p:nvPr/>
            </p:nvCxnSpPr>
            <p:spPr>
              <a:xfrm>
                <a:off x="767408" y="455547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874B146A-DB3A-75B5-3E87-182838ED3A33}"/>
                  </a:ext>
                </a:extLst>
              </p:cNvPr>
              <p:cNvCxnSpPr/>
              <p:nvPr/>
            </p:nvCxnSpPr>
            <p:spPr>
              <a:xfrm>
                <a:off x="767408" y="467878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A69767A7-C9FF-3D34-8E8F-46252FAB9D91}"/>
                  </a:ext>
                </a:extLst>
              </p:cNvPr>
              <p:cNvCxnSpPr/>
              <p:nvPr/>
            </p:nvCxnSpPr>
            <p:spPr>
              <a:xfrm>
                <a:off x="767408" y="4822804"/>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142A7A92-5807-B518-7BFD-A5155D679CAD}"/>
                  </a:ext>
                </a:extLst>
              </p:cNvPr>
              <p:cNvCxnSpPr/>
              <p:nvPr/>
            </p:nvCxnSpPr>
            <p:spPr>
              <a:xfrm>
                <a:off x="767408" y="494116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9" name="Group 38">
              <a:extLst>
                <a:ext uri="{FF2B5EF4-FFF2-40B4-BE49-F238E27FC236}">
                  <a16:creationId xmlns:a16="http://schemas.microsoft.com/office/drawing/2014/main" id="{30AFF54E-1C6D-9DBB-2844-66E1C48DAC97}"/>
                </a:ext>
              </a:extLst>
            </p:cNvPr>
            <p:cNvGrpSpPr/>
            <p:nvPr/>
          </p:nvGrpSpPr>
          <p:grpSpPr>
            <a:xfrm>
              <a:off x="4118220" y="4186002"/>
              <a:ext cx="599475" cy="539527"/>
              <a:chOff x="767408" y="4293096"/>
              <a:chExt cx="720080" cy="648072"/>
            </a:xfrm>
          </p:grpSpPr>
          <p:cxnSp>
            <p:nvCxnSpPr>
              <p:cNvPr id="40" name="Straight Arrow Connector 39">
                <a:extLst>
                  <a:ext uri="{FF2B5EF4-FFF2-40B4-BE49-F238E27FC236}">
                    <a16:creationId xmlns:a16="http://schemas.microsoft.com/office/drawing/2014/main" id="{3B5996DD-BD68-A044-49AA-E528F81689B9}"/>
                  </a:ext>
                </a:extLst>
              </p:cNvPr>
              <p:cNvCxnSpPr/>
              <p:nvPr/>
            </p:nvCxnSpPr>
            <p:spPr>
              <a:xfrm>
                <a:off x="767408" y="429309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B1D46BE3-5C19-B804-6A8D-B5C0E04C56ED}"/>
                  </a:ext>
                </a:extLst>
              </p:cNvPr>
              <p:cNvCxnSpPr/>
              <p:nvPr/>
            </p:nvCxnSpPr>
            <p:spPr>
              <a:xfrm>
                <a:off x="767408" y="4437112"/>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D9296EEF-E4E7-D45F-178A-BBF3274E28C5}"/>
                  </a:ext>
                </a:extLst>
              </p:cNvPr>
              <p:cNvCxnSpPr/>
              <p:nvPr/>
            </p:nvCxnSpPr>
            <p:spPr>
              <a:xfrm>
                <a:off x="767408" y="455547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84BB77D6-5F4B-645C-6A76-B88C6752AB94}"/>
                  </a:ext>
                </a:extLst>
              </p:cNvPr>
              <p:cNvCxnSpPr/>
              <p:nvPr/>
            </p:nvCxnSpPr>
            <p:spPr>
              <a:xfrm>
                <a:off x="767408" y="467878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6DE01323-542F-2529-AF3C-B7036B0FFB1E}"/>
                  </a:ext>
                </a:extLst>
              </p:cNvPr>
              <p:cNvCxnSpPr/>
              <p:nvPr/>
            </p:nvCxnSpPr>
            <p:spPr>
              <a:xfrm>
                <a:off x="767408" y="4822804"/>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B3CE0407-8BB7-F907-3837-4B77BAF5C251}"/>
                  </a:ext>
                </a:extLst>
              </p:cNvPr>
              <p:cNvCxnSpPr/>
              <p:nvPr/>
            </p:nvCxnSpPr>
            <p:spPr>
              <a:xfrm>
                <a:off x="767408" y="494116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6" name="Group 45">
              <a:extLst>
                <a:ext uri="{FF2B5EF4-FFF2-40B4-BE49-F238E27FC236}">
                  <a16:creationId xmlns:a16="http://schemas.microsoft.com/office/drawing/2014/main" id="{5C868B0C-0D23-2113-0519-6C13D12E0C76}"/>
                </a:ext>
              </a:extLst>
            </p:cNvPr>
            <p:cNvGrpSpPr/>
            <p:nvPr/>
          </p:nvGrpSpPr>
          <p:grpSpPr>
            <a:xfrm>
              <a:off x="4877476" y="4186002"/>
              <a:ext cx="599475" cy="539527"/>
              <a:chOff x="767408" y="4293096"/>
              <a:chExt cx="720080" cy="648072"/>
            </a:xfrm>
          </p:grpSpPr>
          <p:cxnSp>
            <p:nvCxnSpPr>
              <p:cNvPr id="47" name="Straight Arrow Connector 46">
                <a:extLst>
                  <a:ext uri="{FF2B5EF4-FFF2-40B4-BE49-F238E27FC236}">
                    <a16:creationId xmlns:a16="http://schemas.microsoft.com/office/drawing/2014/main" id="{B3930352-7C2D-1779-0748-94E82E564155}"/>
                  </a:ext>
                </a:extLst>
              </p:cNvPr>
              <p:cNvCxnSpPr/>
              <p:nvPr/>
            </p:nvCxnSpPr>
            <p:spPr>
              <a:xfrm>
                <a:off x="767408" y="429309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8744FDDE-77A9-A79C-312F-B543A3B40FCE}"/>
                  </a:ext>
                </a:extLst>
              </p:cNvPr>
              <p:cNvCxnSpPr/>
              <p:nvPr/>
            </p:nvCxnSpPr>
            <p:spPr>
              <a:xfrm>
                <a:off x="767408" y="4437112"/>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073E7DAB-45B2-0E13-E32A-7A5910D54358}"/>
                  </a:ext>
                </a:extLst>
              </p:cNvPr>
              <p:cNvCxnSpPr/>
              <p:nvPr/>
            </p:nvCxnSpPr>
            <p:spPr>
              <a:xfrm>
                <a:off x="767408" y="455547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6B1AF7CB-764A-FDBA-EC50-876812C6A283}"/>
                  </a:ext>
                </a:extLst>
              </p:cNvPr>
              <p:cNvCxnSpPr/>
              <p:nvPr/>
            </p:nvCxnSpPr>
            <p:spPr>
              <a:xfrm>
                <a:off x="767408" y="467878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637779D0-84F9-A1BD-0AD9-533243C0D8CB}"/>
                  </a:ext>
                </a:extLst>
              </p:cNvPr>
              <p:cNvCxnSpPr/>
              <p:nvPr/>
            </p:nvCxnSpPr>
            <p:spPr>
              <a:xfrm>
                <a:off x="767408" y="4822804"/>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2F99C44D-EBD5-7382-1F31-67F8335F33B6}"/>
                  </a:ext>
                </a:extLst>
              </p:cNvPr>
              <p:cNvCxnSpPr/>
              <p:nvPr/>
            </p:nvCxnSpPr>
            <p:spPr>
              <a:xfrm>
                <a:off x="767408" y="494116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grpSp>
        <p:sp>
          <p:nvSpPr>
            <p:cNvPr id="8" name="Rectangle 7">
              <a:extLst>
                <a:ext uri="{FF2B5EF4-FFF2-40B4-BE49-F238E27FC236}">
                  <a16:creationId xmlns:a16="http://schemas.microsoft.com/office/drawing/2014/main" id="{5B573992-C5BF-AE6A-8688-7B6D337C10FF}"/>
                </a:ext>
              </a:extLst>
            </p:cNvPr>
            <p:cNvSpPr/>
            <p:nvPr/>
          </p:nvSpPr>
          <p:spPr>
            <a:xfrm>
              <a:off x="1070863" y="4037465"/>
              <a:ext cx="4136375" cy="836601"/>
            </a:xfrm>
            <a:prstGeom prst="rect">
              <a:avLst/>
            </a:prstGeom>
            <a:gradFill flip="none" rotWithShape="1">
              <a:gsLst>
                <a:gs pos="100000">
                  <a:schemeClr val="bg1">
                    <a:lumMod val="50000"/>
                  </a:schemeClr>
                </a:gs>
                <a:gs pos="0">
                  <a:schemeClr val="bg1">
                    <a:lumMod val="50000"/>
                  </a:schemeClr>
                </a:gs>
                <a:gs pos="52000">
                  <a:schemeClr val="bg1">
                    <a:lumMod val="95000"/>
                    <a:alpha val="30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grpSp>
      <p:grpSp>
        <p:nvGrpSpPr>
          <p:cNvPr id="225" name="Group 224">
            <a:extLst>
              <a:ext uri="{FF2B5EF4-FFF2-40B4-BE49-F238E27FC236}">
                <a16:creationId xmlns:a16="http://schemas.microsoft.com/office/drawing/2014/main" id="{BD165C08-6E99-0F01-3006-E23EECD6B781}"/>
              </a:ext>
            </a:extLst>
          </p:cNvPr>
          <p:cNvGrpSpPr/>
          <p:nvPr/>
        </p:nvGrpSpPr>
        <p:grpSpPr>
          <a:xfrm>
            <a:off x="7053748" y="3819025"/>
            <a:ext cx="914460" cy="2063999"/>
            <a:chOff x="7053748" y="3819025"/>
            <a:chExt cx="914460" cy="2063999"/>
          </a:xfrm>
        </p:grpSpPr>
        <p:grpSp>
          <p:nvGrpSpPr>
            <p:cNvPr id="146" name="Group 145">
              <a:extLst>
                <a:ext uri="{FF2B5EF4-FFF2-40B4-BE49-F238E27FC236}">
                  <a16:creationId xmlns:a16="http://schemas.microsoft.com/office/drawing/2014/main" id="{A9ED629B-423C-7A20-4ADB-541E74F8FA7F}"/>
                </a:ext>
              </a:extLst>
            </p:cNvPr>
            <p:cNvGrpSpPr/>
            <p:nvPr/>
          </p:nvGrpSpPr>
          <p:grpSpPr>
            <a:xfrm rot="16200000">
              <a:off x="7031455" y="5459258"/>
              <a:ext cx="446074" cy="401458"/>
              <a:chOff x="982673" y="4293099"/>
              <a:chExt cx="720089" cy="648070"/>
            </a:xfrm>
          </p:grpSpPr>
          <p:cxnSp>
            <p:nvCxnSpPr>
              <p:cNvPr id="147" name="Straight Arrow Connector 146">
                <a:extLst>
                  <a:ext uri="{FF2B5EF4-FFF2-40B4-BE49-F238E27FC236}">
                    <a16:creationId xmlns:a16="http://schemas.microsoft.com/office/drawing/2014/main" id="{4EEC6B24-076F-3CF6-3C42-F24D4A23B68B}"/>
                  </a:ext>
                </a:extLst>
              </p:cNvPr>
              <p:cNvCxnSpPr/>
              <p:nvPr/>
            </p:nvCxnSpPr>
            <p:spPr>
              <a:xfrm>
                <a:off x="982673" y="4293099"/>
                <a:ext cx="720083"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48" name="Straight Arrow Connector 147">
                <a:extLst>
                  <a:ext uri="{FF2B5EF4-FFF2-40B4-BE49-F238E27FC236}">
                    <a16:creationId xmlns:a16="http://schemas.microsoft.com/office/drawing/2014/main" id="{CE7A2FD3-D301-2125-8AB2-E9F1C7B3F56E}"/>
                  </a:ext>
                </a:extLst>
              </p:cNvPr>
              <p:cNvCxnSpPr/>
              <p:nvPr/>
            </p:nvCxnSpPr>
            <p:spPr>
              <a:xfrm>
                <a:off x="982682" y="4437109"/>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49" name="Straight Arrow Connector 148">
                <a:extLst>
                  <a:ext uri="{FF2B5EF4-FFF2-40B4-BE49-F238E27FC236}">
                    <a16:creationId xmlns:a16="http://schemas.microsoft.com/office/drawing/2014/main" id="{C81DFDA5-CB6C-BCDC-E2A4-4B9033B2CB03}"/>
                  </a:ext>
                </a:extLst>
              </p:cNvPr>
              <p:cNvCxnSpPr/>
              <p:nvPr/>
            </p:nvCxnSpPr>
            <p:spPr>
              <a:xfrm>
                <a:off x="982686" y="4555476"/>
                <a:ext cx="720075"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50" name="Straight Arrow Connector 149">
                <a:extLst>
                  <a:ext uri="{FF2B5EF4-FFF2-40B4-BE49-F238E27FC236}">
                    <a16:creationId xmlns:a16="http://schemas.microsoft.com/office/drawing/2014/main" id="{AC328E8C-8404-95D0-6967-1CDB40B2D196}"/>
                  </a:ext>
                </a:extLst>
              </p:cNvPr>
              <p:cNvCxnSpPr/>
              <p:nvPr/>
            </p:nvCxnSpPr>
            <p:spPr>
              <a:xfrm>
                <a:off x="982680" y="4678789"/>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51" name="Straight Arrow Connector 150">
                <a:extLst>
                  <a:ext uri="{FF2B5EF4-FFF2-40B4-BE49-F238E27FC236}">
                    <a16:creationId xmlns:a16="http://schemas.microsoft.com/office/drawing/2014/main" id="{7D366F42-A362-ACD2-54B8-693D78C5A35F}"/>
                  </a:ext>
                </a:extLst>
              </p:cNvPr>
              <p:cNvCxnSpPr/>
              <p:nvPr/>
            </p:nvCxnSpPr>
            <p:spPr>
              <a:xfrm>
                <a:off x="982677" y="4822804"/>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52" name="Straight Arrow Connector 151">
                <a:extLst>
                  <a:ext uri="{FF2B5EF4-FFF2-40B4-BE49-F238E27FC236}">
                    <a16:creationId xmlns:a16="http://schemas.microsoft.com/office/drawing/2014/main" id="{9F81B118-B8A5-4A44-8691-DA62C4769C69}"/>
                  </a:ext>
                </a:extLst>
              </p:cNvPr>
              <p:cNvCxnSpPr/>
              <p:nvPr/>
            </p:nvCxnSpPr>
            <p:spPr>
              <a:xfrm>
                <a:off x="982673" y="4941169"/>
                <a:ext cx="720087"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53" name="Group 152">
              <a:extLst>
                <a:ext uri="{FF2B5EF4-FFF2-40B4-BE49-F238E27FC236}">
                  <a16:creationId xmlns:a16="http://schemas.microsoft.com/office/drawing/2014/main" id="{B500D2FF-238B-349B-B409-478E3FA920E8}"/>
                </a:ext>
              </a:extLst>
            </p:cNvPr>
            <p:cNvGrpSpPr/>
            <p:nvPr/>
          </p:nvGrpSpPr>
          <p:grpSpPr>
            <a:xfrm rot="16200000">
              <a:off x="7031444" y="4950342"/>
              <a:ext cx="446067" cy="401460"/>
              <a:chOff x="767408" y="4293096"/>
              <a:chExt cx="720080" cy="648072"/>
            </a:xfrm>
          </p:grpSpPr>
          <p:cxnSp>
            <p:nvCxnSpPr>
              <p:cNvPr id="154" name="Straight Arrow Connector 153">
                <a:extLst>
                  <a:ext uri="{FF2B5EF4-FFF2-40B4-BE49-F238E27FC236}">
                    <a16:creationId xmlns:a16="http://schemas.microsoft.com/office/drawing/2014/main" id="{FBAB0FF3-B589-5792-4F61-4862253499F2}"/>
                  </a:ext>
                </a:extLst>
              </p:cNvPr>
              <p:cNvCxnSpPr/>
              <p:nvPr/>
            </p:nvCxnSpPr>
            <p:spPr>
              <a:xfrm>
                <a:off x="767408" y="429309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55" name="Straight Arrow Connector 154">
                <a:extLst>
                  <a:ext uri="{FF2B5EF4-FFF2-40B4-BE49-F238E27FC236}">
                    <a16:creationId xmlns:a16="http://schemas.microsoft.com/office/drawing/2014/main" id="{36CE1318-C76F-8BBD-D41D-E0D10C591645}"/>
                  </a:ext>
                </a:extLst>
              </p:cNvPr>
              <p:cNvCxnSpPr/>
              <p:nvPr/>
            </p:nvCxnSpPr>
            <p:spPr>
              <a:xfrm>
                <a:off x="767408" y="4437112"/>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56" name="Straight Arrow Connector 155">
                <a:extLst>
                  <a:ext uri="{FF2B5EF4-FFF2-40B4-BE49-F238E27FC236}">
                    <a16:creationId xmlns:a16="http://schemas.microsoft.com/office/drawing/2014/main" id="{A974C378-3B50-FADE-D69A-7989DCA3D1CF}"/>
                  </a:ext>
                </a:extLst>
              </p:cNvPr>
              <p:cNvCxnSpPr/>
              <p:nvPr/>
            </p:nvCxnSpPr>
            <p:spPr>
              <a:xfrm>
                <a:off x="767408" y="4555476"/>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57" name="Straight Arrow Connector 156">
                <a:extLst>
                  <a:ext uri="{FF2B5EF4-FFF2-40B4-BE49-F238E27FC236}">
                    <a16:creationId xmlns:a16="http://schemas.microsoft.com/office/drawing/2014/main" id="{6D532800-E86F-8F20-39EC-E51CFEFEA589}"/>
                  </a:ext>
                </a:extLst>
              </p:cNvPr>
              <p:cNvCxnSpPr/>
              <p:nvPr/>
            </p:nvCxnSpPr>
            <p:spPr>
              <a:xfrm>
                <a:off x="767408" y="467878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58" name="Straight Arrow Connector 157">
                <a:extLst>
                  <a:ext uri="{FF2B5EF4-FFF2-40B4-BE49-F238E27FC236}">
                    <a16:creationId xmlns:a16="http://schemas.microsoft.com/office/drawing/2014/main" id="{F7A21969-B0F4-E7CF-6715-8DF072D0183F}"/>
                  </a:ext>
                </a:extLst>
              </p:cNvPr>
              <p:cNvCxnSpPr/>
              <p:nvPr/>
            </p:nvCxnSpPr>
            <p:spPr>
              <a:xfrm>
                <a:off x="767408" y="4822804"/>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59" name="Straight Arrow Connector 158">
                <a:extLst>
                  <a:ext uri="{FF2B5EF4-FFF2-40B4-BE49-F238E27FC236}">
                    <a16:creationId xmlns:a16="http://schemas.microsoft.com/office/drawing/2014/main" id="{1ECDB352-828A-F83D-9E26-7BA5D16EACCE}"/>
                  </a:ext>
                </a:extLst>
              </p:cNvPr>
              <p:cNvCxnSpPr/>
              <p:nvPr/>
            </p:nvCxnSpPr>
            <p:spPr>
              <a:xfrm>
                <a:off x="767408" y="4941168"/>
                <a:ext cx="7200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90" name="Straight Arrow Connector 189">
              <a:extLst>
                <a:ext uri="{FF2B5EF4-FFF2-40B4-BE49-F238E27FC236}">
                  <a16:creationId xmlns:a16="http://schemas.microsoft.com/office/drawing/2014/main" id="{08CA3698-4E24-92B1-0A39-7A02D717A92A}"/>
                </a:ext>
              </a:extLst>
            </p:cNvPr>
            <p:cNvCxnSpPr>
              <a:cxnSpLocks/>
            </p:cNvCxnSpPr>
            <p:nvPr/>
          </p:nvCxnSpPr>
          <p:spPr>
            <a:xfrm flipV="1">
              <a:off x="7066574" y="4581128"/>
              <a:ext cx="2" cy="268895"/>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92" name="Straight Arrow Connector 191">
              <a:extLst>
                <a:ext uri="{FF2B5EF4-FFF2-40B4-BE49-F238E27FC236}">
                  <a16:creationId xmlns:a16="http://schemas.microsoft.com/office/drawing/2014/main" id="{12701DD3-FF42-8F63-944F-68B0E4CEB810}"/>
                </a:ext>
              </a:extLst>
            </p:cNvPr>
            <p:cNvCxnSpPr>
              <a:cxnSpLocks/>
            </p:cNvCxnSpPr>
            <p:nvPr/>
          </p:nvCxnSpPr>
          <p:spPr>
            <a:xfrm flipV="1">
              <a:off x="7093941" y="4205492"/>
              <a:ext cx="98037" cy="268895"/>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94" name="Straight Arrow Connector 193">
              <a:extLst>
                <a:ext uri="{FF2B5EF4-FFF2-40B4-BE49-F238E27FC236}">
                  <a16:creationId xmlns:a16="http://schemas.microsoft.com/office/drawing/2014/main" id="{64C616FD-C7AC-37D9-5E22-3162F5E4971A}"/>
                </a:ext>
              </a:extLst>
            </p:cNvPr>
            <p:cNvCxnSpPr>
              <a:cxnSpLocks/>
            </p:cNvCxnSpPr>
            <p:nvPr/>
          </p:nvCxnSpPr>
          <p:spPr>
            <a:xfrm flipV="1">
              <a:off x="7248128" y="3933056"/>
              <a:ext cx="216024" cy="238856"/>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98" name="Straight Arrow Connector 197">
              <a:extLst>
                <a:ext uri="{FF2B5EF4-FFF2-40B4-BE49-F238E27FC236}">
                  <a16:creationId xmlns:a16="http://schemas.microsoft.com/office/drawing/2014/main" id="{AE6ABAEC-1153-BD0E-6753-2F1F63769FC0}"/>
                </a:ext>
              </a:extLst>
            </p:cNvPr>
            <p:cNvCxnSpPr>
              <a:cxnSpLocks/>
            </p:cNvCxnSpPr>
            <p:nvPr/>
          </p:nvCxnSpPr>
          <p:spPr>
            <a:xfrm flipV="1">
              <a:off x="7464152" y="4605171"/>
              <a:ext cx="2" cy="268895"/>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99" name="Straight Arrow Connector 198">
              <a:extLst>
                <a:ext uri="{FF2B5EF4-FFF2-40B4-BE49-F238E27FC236}">
                  <a16:creationId xmlns:a16="http://schemas.microsoft.com/office/drawing/2014/main" id="{851ED8B4-2061-8F60-3840-E9873F3612E4}"/>
                </a:ext>
              </a:extLst>
            </p:cNvPr>
            <p:cNvCxnSpPr>
              <a:cxnSpLocks/>
            </p:cNvCxnSpPr>
            <p:nvPr/>
          </p:nvCxnSpPr>
          <p:spPr>
            <a:xfrm flipV="1">
              <a:off x="7464152" y="4455765"/>
              <a:ext cx="72008" cy="12372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02" name="Straight Arrow Connector 201">
              <a:extLst>
                <a:ext uri="{FF2B5EF4-FFF2-40B4-BE49-F238E27FC236}">
                  <a16:creationId xmlns:a16="http://schemas.microsoft.com/office/drawing/2014/main" id="{9642C0C3-C41F-4BAF-C538-4C6D0E5BDC8C}"/>
                </a:ext>
              </a:extLst>
            </p:cNvPr>
            <p:cNvCxnSpPr>
              <a:cxnSpLocks/>
            </p:cNvCxnSpPr>
            <p:nvPr/>
          </p:nvCxnSpPr>
          <p:spPr>
            <a:xfrm flipV="1">
              <a:off x="7536160" y="4327020"/>
              <a:ext cx="70581" cy="10306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03" name="Straight Arrow Connector 202">
              <a:extLst>
                <a:ext uri="{FF2B5EF4-FFF2-40B4-BE49-F238E27FC236}">
                  <a16:creationId xmlns:a16="http://schemas.microsoft.com/office/drawing/2014/main" id="{38A51EBC-812F-2EAD-3A62-BDB6F5726622}"/>
                </a:ext>
              </a:extLst>
            </p:cNvPr>
            <p:cNvCxnSpPr>
              <a:cxnSpLocks/>
            </p:cNvCxnSpPr>
            <p:nvPr/>
          </p:nvCxnSpPr>
          <p:spPr>
            <a:xfrm flipV="1">
              <a:off x="7630839" y="4226719"/>
              <a:ext cx="136799" cy="83686"/>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07" name="Straight Arrow Connector 206">
              <a:extLst>
                <a:ext uri="{FF2B5EF4-FFF2-40B4-BE49-F238E27FC236}">
                  <a16:creationId xmlns:a16="http://schemas.microsoft.com/office/drawing/2014/main" id="{159E0A4C-B534-C59B-2241-FA14274CF123}"/>
                </a:ext>
              </a:extLst>
            </p:cNvPr>
            <p:cNvCxnSpPr>
              <a:cxnSpLocks/>
            </p:cNvCxnSpPr>
            <p:nvPr/>
          </p:nvCxnSpPr>
          <p:spPr>
            <a:xfrm flipV="1">
              <a:off x="7777138" y="4205492"/>
              <a:ext cx="191070" cy="29875"/>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10" name="Straight Arrow Connector 209">
              <a:extLst>
                <a:ext uri="{FF2B5EF4-FFF2-40B4-BE49-F238E27FC236}">
                  <a16:creationId xmlns:a16="http://schemas.microsoft.com/office/drawing/2014/main" id="{8F887AF0-E3E4-A479-CED2-412959C32047}"/>
                </a:ext>
              </a:extLst>
            </p:cNvPr>
            <p:cNvCxnSpPr>
              <a:cxnSpLocks/>
            </p:cNvCxnSpPr>
            <p:nvPr/>
          </p:nvCxnSpPr>
          <p:spPr>
            <a:xfrm flipV="1">
              <a:off x="7512322" y="3819025"/>
              <a:ext cx="264816" cy="90236"/>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14" name="Straight Arrow Connector 213">
              <a:extLst>
                <a:ext uri="{FF2B5EF4-FFF2-40B4-BE49-F238E27FC236}">
                  <a16:creationId xmlns:a16="http://schemas.microsoft.com/office/drawing/2014/main" id="{59B2B0CF-81DD-6E5A-25F6-F49B5A729E24}"/>
                </a:ext>
              </a:extLst>
            </p:cNvPr>
            <p:cNvCxnSpPr>
              <a:cxnSpLocks/>
            </p:cNvCxnSpPr>
            <p:nvPr/>
          </p:nvCxnSpPr>
          <p:spPr>
            <a:xfrm flipV="1">
              <a:off x="7455207" y="4046237"/>
              <a:ext cx="180578" cy="125675"/>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16" name="Straight Arrow Connector 215">
              <a:extLst>
                <a:ext uri="{FF2B5EF4-FFF2-40B4-BE49-F238E27FC236}">
                  <a16:creationId xmlns:a16="http://schemas.microsoft.com/office/drawing/2014/main" id="{AAA312A3-E387-69D4-3566-819E4F08A27B}"/>
                </a:ext>
              </a:extLst>
            </p:cNvPr>
            <p:cNvCxnSpPr>
              <a:cxnSpLocks/>
            </p:cNvCxnSpPr>
            <p:nvPr/>
          </p:nvCxnSpPr>
          <p:spPr>
            <a:xfrm flipV="1">
              <a:off x="7324517" y="4194508"/>
              <a:ext cx="102466" cy="194417"/>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18" name="Straight Arrow Connector 217">
              <a:extLst>
                <a:ext uri="{FF2B5EF4-FFF2-40B4-BE49-F238E27FC236}">
                  <a16:creationId xmlns:a16="http://schemas.microsoft.com/office/drawing/2014/main" id="{1BDFA0EB-F4E8-B3AE-44AC-697AE1E061AF}"/>
                </a:ext>
              </a:extLst>
            </p:cNvPr>
            <p:cNvCxnSpPr>
              <a:cxnSpLocks/>
            </p:cNvCxnSpPr>
            <p:nvPr/>
          </p:nvCxnSpPr>
          <p:spPr>
            <a:xfrm flipV="1">
              <a:off x="7276832" y="4419191"/>
              <a:ext cx="24323" cy="223876"/>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20" name="Straight Arrow Connector 219">
              <a:extLst>
                <a:ext uri="{FF2B5EF4-FFF2-40B4-BE49-F238E27FC236}">
                  <a16:creationId xmlns:a16="http://schemas.microsoft.com/office/drawing/2014/main" id="{EFE30C82-27CB-DA38-ED27-D9BBCD25154C}"/>
                </a:ext>
              </a:extLst>
            </p:cNvPr>
            <p:cNvCxnSpPr>
              <a:cxnSpLocks/>
            </p:cNvCxnSpPr>
            <p:nvPr/>
          </p:nvCxnSpPr>
          <p:spPr>
            <a:xfrm flipV="1">
              <a:off x="7281489" y="4678264"/>
              <a:ext cx="0" cy="171759"/>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23" name="Straight Arrow Connector 222">
              <a:extLst>
                <a:ext uri="{FF2B5EF4-FFF2-40B4-BE49-F238E27FC236}">
                  <a16:creationId xmlns:a16="http://schemas.microsoft.com/office/drawing/2014/main" id="{C09946E3-8DE5-310A-DF59-322081D41BDE}"/>
                </a:ext>
              </a:extLst>
            </p:cNvPr>
            <p:cNvCxnSpPr>
              <a:cxnSpLocks/>
            </p:cNvCxnSpPr>
            <p:nvPr/>
          </p:nvCxnSpPr>
          <p:spPr>
            <a:xfrm flipV="1">
              <a:off x="7677349" y="4018839"/>
              <a:ext cx="218851" cy="2652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grpSp>
      <p:sp>
        <p:nvSpPr>
          <p:cNvPr id="145" name="Arrow: U-Turn 144">
            <a:extLst>
              <a:ext uri="{FF2B5EF4-FFF2-40B4-BE49-F238E27FC236}">
                <a16:creationId xmlns:a16="http://schemas.microsoft.com/office/drawing/2014/main" id="{52901788-B508-4CC9-1DDC-7876961AFAF3}"/>
              </a:ext>
            </a:extLst>
          </p:cNvPr>
          <p:cNvSpPr/>
          <p:nvPr/>
        </p:nvSpPr>
        <p:spPr>
          <a:xfrm>
            <a:off x="6984764" y="3751840"/>
            <a:ext cx="3240360" cy="2104405"/>
          </a:xfrm>
          <a:custGeom>
            <a:avLst/>
            <a:gdLst>
              <a:gd name="csX0" fmla="*/ 0 w 2376264"/>
              <a:gd name="csY0" fmla="*/ 1427358 h 1427358"/>
              <a:gd name="csX1" fmla="*/ 0 w 2376264"/>
              <a:gd name="csY1" fmla="*/ 624469 h 1427358"/>
              <a:gd name="csX2" fmla="*/ 624469 w 2376264"/>
              <a:gd name="csY2" fmla="*/ 0 h 1427358"/>
              <a:gd name="csX3" fmla="*/ 1573375 w 2376264"/>
              <a:gd name="csY3" fmla="*/ 0 h 1427358"/>
              <a:gd name="csX4" fmla="*/ 2197844 w 2376264"/>
              <a:gd name="csY4" fmla="*/ 624469 h 1427358"/>
              <a:gd name="csX5" fmla="*/ 2197844 w 2376264"/>
              <a:gd name="csY5" fmla="*/ 713679 h 1427358"/>
              <a:gd name="csX6" fmla="*/ 2376264 w 2376264"/>
              <a:gd name="csY6" fmla="*/ 713679 h 1427358"/>
              <a:gd name="csX7" fmla="*/ 2019425 w 2376264"/>
              <a:gd name="csY7" fmla="*/ 1070519 h 1427358"/>
              <a:gd name="csX8" fmla="*/ 1662585 w 2376264"/>
              <a:gd name="csY8" fmla="*/ 713679 h 1427358"/>
              <a:gd name="csX9" fmla="*/ 1841005 w 2376264"/>
              <a:gd name="csY9" fmla="*/ 713679 h 1427358"/>
              <a:gd name="csX10" fmla="*/ 1841005 w 2376264"/>
              <a:gd name="csY10" fmla="*/ 624469 h 1427358"/>
              <a:gd name="csX11" fmla="*/ 1573375 w 2376264"/>
              <a:gd name="csY11" fmla="*/ 356839 h 1427358"/>
              <a:gd name="csX12" fmla="*/ 624469 w 2376264"/>
              <a:gd name="csY12" fmla="*/ 356840 h 1427358"/>
              <a:gd name="csX13" fmla="*/ 356839 w 2376264"/>
              <a:gd name="csY13" fmla="*/ 624470 h 1427358"/>
              <a:gd name="csX14" fmla="*/ 356840 w 2376264"/>
              <a:gd name="csY14" fmla="*/ 1427358 h 1427358"/>
              <a:gd name="csX15" fmla="*/ 0 w 2376264"/>
              <a:gd name="csY15" fmla="*/ 1427358 h 1427358"/>
              <a:gd name="csX0" fmla="*/ 0 w 2376264"/>
              <a:gd name="csY0" fmla="*/ 1427358 h 1427358"/>
              <a:gd name="csX1" fmla="*/ 0 w 2376264"/>
              <a:gd name="csY1" fmla="*/ 624469 h 1427358"/>
              <a:gd name="csX2" fmla="*/ 624469 w 2376264"/>
              <a:gd name="csY2" fmla="*/ 0 h 1427358"/>
              <a:gd name="csX3" fmla="*/ 1573375 w 2376264"/>
              <a:gd name="csY3" fmla="*/ 0 h 1427358"/>
              <a:gd name="csX4" fmla="*/ 2197844 w 2376264"/>
              <a:gd name="csY4" fmla="*/ 624469 h 1427358"/>
              <a:gd name="csX5" fmla="*/ 2197844 w 2376264"/>
              <a:gd name="csY5" fmla="*/ 713679 h 1427358"/>
              <a:gd name="csX6" fmla="*/ 2376264 w 2376264"/>
              <a:gd name="csY6" fmla="*/ 713679 h 1427358"/>
              <a:gd name="csX7" fmla="*/ 2019425 w 2376264"/>
              <a:gd name="csY7" fmla="*/ 1070519 h 1427358"/>
              <a:gd name="csX8" fmla="*/ 1851122 w 2376264"/>
              <a:gd name="csY8" fmla="*/ 713679 h 1427358"/>
              <a:gd name="csX9" fmla="*/ 1841005 w 2376264"/>
              <a:gd name="csY9" fmla="*/ 713679 h 1427358"/>
              <a:gd name="csX10" fmla="*/ 1841005 w 2376264"/>
              <a:gd name="csY10" fmla="*/ 624469 h 1427358"/>
              <a:gd name="csX11" fmla="*/ 1573375 w 2376264"/>
              <a:gd name="csY11" fmla="*/ 356839 h 1427358"/>
              <a:gd name="csX12" fmla="*/ 624469 w 2376264"/>
              <a:gd name="csY12" fmla="*/ 356840 h 1427358"/>
              <a:gd name="csX13" fmla="*/ 356839 w 2376264"/>
              <a:gd name="csY13" fmla="*/ 624470 h 1427358"/>
              <a:gd name="csX14" fmla="*/ 356840 w 2376264"/>
              <a:gd name="csY14" fmla="*/ 1427358 h 1427358"/>
              <a:gd name="csX15" fmla="*/ 0 w 2376264"/>
              <a:gd name="csY15" fmla="*/ 1427358 h 1427358"/>
              <a:gd name="csX0" fmla="*/ 0 w 2376264"/>
              <a:gd name="csY0" fmla="*/ 1427358 h 1427358"/>
              <a:gd name="csX1" fmla="*/ 0 w 2376264"/>
              <a:gd name="csY1" fmla="*/ 624469 h 1427358"/>
              <a:gd name="csX2" fmla="*/ 624469 w 2376264"/>
              <a:gd name="csY2" fmla="*/ 0 h 1427358"/>
              <a:gd name="csX3" fmla="*/ 1573375 w 2376264"/>
              <a:gd name="csY3" fmla="*/ 0 h 1427358"/>
              <a:gd name="csX4" fmla="*/ 2197844 w 2376264"/>
              <a:gd name="csY4" fmla="*/ 624469 h 1427358"/>
              <a:gd name="csX5" fmla="*/ 2197844 w 2376264"/>
              <a:gd name="csY5" fmla="*/ 713679 h 1427358"/>
              <a:gd name="csX6" fmla="*/ 2376264 w 2376264"/>
              <a:gd name="csY6" fmla="*/ 713679 h 1427358"/>
              <a:gd name="csX7" fmla="*/ 2028852 w 2376264"/>
              <a:gd name="csY7" fmla="*/ 740581 h 1427358"/>
              <a:gd name="csX8" fmla="*/ 1851122 w 2376264"/>
              <a:gd name="csY8" fmla="*/ 713679 h 1427358"/>
              <a:gd name="csX9" fmla="*/ 1841005 w 2376264"/>
              <a:gd name="csY9" fmla="*/ 713679 h 1427358"/>
              <a:gd name="csX10" fmla="*/ 1841005 w 2376264"/>
              <a:gd name="csY10" fmla="*/ 624469 h 1427358"/>
              <a:gd name="csX11" fmla="*/ 1573375 w 2376264"/>
              <a:gd name="csY11" fmla="*/ 356839 h 1427358"/>
              <a:gd name="csX12" fmla="*/ 624469 w 2376264"/>
              <a:gd name="csY12" fmla="*/ 356840 h 1427358"/>
              <a:gd name="csX13" fmla="*/ 356839 w 2376264"/>
              <a:gd name="csY13" fmla="*/ 624470 h 1427358"/>
              <a:gd name="csX14" fmla="*/ 356840 w 2376264"/>
              <a:gd name="csY14" fmla="*/ 1427358 h 1427358"/>
              <a:gd name="csX15" fmla="*/ 0 w 2376264"/>
              <a:gd name="csY15" fmla="*/ 1427358 h 1427358"/>
              <a:gd name="csX0" fmla="*/ 0 w 2197844"/>
              <a:gd name="csY0" fmla="*/ 1427358 h 1427358"/>
              <a:gd name="csX1" fmla="*/ 0 w 2197844"/>
              <a:gd name="csY1" fmla="*/ 624469 h 1427358"/>
              <a:gd name="csX2" fmla="*/ 624469 w 2197844"/>
              <a:gd name="csY2" fmla="*/ 0 h 1427358"/>
              <a:gd name="csX3" fmla="*/ 1573375 w 2197844"/>
              <a:gd name="csY3" fmla="*/ 0 h 1427358"/>
              <a:gd name="csX4" fmla="*/ 2197844 w 2197844"/>
              <a:gd name="csY4" fmla="*/ 624469 h 1427358"/>
              <a:gd name="csX5" fmla="*/ 2197844 w 2197844"/>
              <a:gd name="csY5" fmla="*/ 713679 h 1427358"/>
              <a:gd name="csX6" fmla="*/ 2168874 w 2197844"/>
              <a:gd name="csY6" fmla="*/ 713679 h 1427358"/>
              <a:gd name="csX7" fmla="*/ 2028852 w 2197844"/>
              <a:gd name="csY7" fmla="*/ 740581 h 1427358"/>
              <a:gd name="csX8" fmla="*/ 1851122 w 2197844"/>
              <a:gd name="csY8" fmla="*/ 713679 h 1427358"/>
              <a:gd name="csX9" fmla="*/ 1841005 w 2197844"/>
              <a:gd name="csY9" fmla="*/ 713679 h 1427358"/>
              <a:gd name="csX10" fmla="*/ 1841005 w 2197844"/>
              <a:gd name="csY10" fmla="*/ 624469 h 1427358"/>
              <a:gd name="csX11" fmla="*/ 1573375 w 2197844"/>
              <a:gd name="csY11" fmla="*/ 356839 h 1427358"/>
              <a:gd name="csX12" fmla="*/ 624469 w 2197844"/>
              <a:gd name="csY12" fmla="*/ 356840 h 1427358"/>
              <a:gd name="csX13" fmla="*/ 356839 w 2197844"/>
              <a:gd name="csY13" fmla="*/ 624470 h 1427358"/>
              <a:gd name="csX14" fmla="*/ 356840 w 2197844"/>
              <a:gd name="csY14" fmla="*/ 1427358 h 1427358"/>
              <a:gd name="csX15" fmla="*/ 0 w 2197844"/>
              <a:gd name="csY15" fmla="*/ 1427358 h 14273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197844" h="1427358">
                <a:moveTo>
                  <a:pt x="0" y="1427358"/>
                </a:moveTo>
                <a:lnTo>
                  <a:pt x="0" y="624469"/>
                </a:lnTo>
                <a:cubicBezTo>
                  <a:pt x="0" y="279584"/>
                  <a:pt x="279584" y="0"/>
                  <a:pt x="624469" y="0"/>
                </a:cubicBezTo>
                <a:lnTo>
                  <a:pt x="1573375" y="0"/>
                </a:lnTo>
                <a:cubicBezTo>
                  <a:pt x="1918260" y="0"/>
                  <a:pt x="2197844" y="279584"/>
                  <a:pt x="2197844" y="624469"/>
                </a:cubicBezTo>
                <a:lnTo>
                  <a:pt x="2197844" y="713679"/>
                </a:lnTo>
                <a:lnTo>
                  <a:pt x="2168874" y="713679"/>
                </a:lnTo>
                <a:lnTo>
                  <a:pt x="2028852" y="740581"/>
                </a:lnTo>
                <a:lnTo>
                  <a:pt x="1851122" y="713679"/>
                </a:lnTo>
                <a:lnTo>
                  <a:pt x="1841005" y="713679"/>
                </a:lnTo>
                <a:lnTo>
                  <a:pt x="1841005" y="624469"/>
                </a:lnTo>
                <a:cubicBezTo>
                  <a:pt x="1841005" y="476661"/>
                  <a:pt x="1721183" y="356839"/>
                  <a:pt x="1573375" y="356839"/>
                </a:cubicBezTo>
                <a:lnTo>
                  <a:pt x="624469" y="356840"/>
                </a:lnTo>
                <a:cubicBezTo>
                  <a:pt x="476661" y="356840"/>
                  <a:pt x="356839" y="476662"/>
                  <a:pt x="356839" y="624470"/>
                </a:cubicBezTo>
                <a:cubicBezTo>
                  <a:pt x="356839" y="892099"/>
                  <a:pt x="356840" y="1159729"/>
                  <a:pt x="356840" y="1427358"/>
                </a:cubicBezTo>
                <a:lnTo>
                  <a:pt x="0" y="1427358"/>
                </a:lnTo>
                <a:close/>
              </a:path>
            </a:pathLst>
          </a:custGeom>
          <a:gradFill>
            <a:gsLst>
              <a:gs pos="100000">
                <a:schemeClr val="bg1">
                  <a:lumMod val="50000"/>
                  <a:alpha val="50000"/>
                </a:schemeClr>
              </a:gs>
              <a:gs pos="0">
                <a:schemeClr val="bg1">
                  <a:lumMod val="50000"/>
                </a:schemeClr>
              </a:gs>
              <a:gs pos="52000">
                <a:schemeClr val="bg1">
                  <a:lumMod val="95000"/>
                  <a:alpha val="30000"/>
                </a:schemeClr>
              </a:gs>
            </a:gsLst>
            <a:lin ang="16200000" scaled="1"/>
          </a:gra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solidFill>
                <a:schemeClr val="tx1"/>
              </a:solidFill>
            </a:endParaRPr>
          </a:p>
        </p:txBody>
      </p:sp>
    </p:spTree>
    <p:extLst>
      <p:ext uri="{BB962C8B-B14F-4D97-AF65-F5344CB8AC3E}">
        <p14:creationId xmlns:p14="http://schemas.microsoft.com/office/powerpoint/2010/main" val="1218061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DA50F76-CFC3-6E57-6B31-F51EBD56562A}"/>
              </a:ext>
            </a:extLst>
          </p:cNvPr>
          <p:cNvSpPr>
            <a:spLocks noGrp="1"/>
          </p:cNvSpPr>
          <p:nvPr>
            <p:ph type="sldNum" sz="quarter" idx="11"/>
          </p:nvPr>
        </p:nvSpPr>
        <p:spPr/>
        <p:txBody>
          <a:bodyPr/>
          <a:lstStyle/>
          <a:p>
            <a:fld id="{F0D23093-2AB0-F74C-B865-1A12A15B650E}" type="slidenum">
              <a:rPr lang="en-US" smtClean="0"/>
              <a:pPr/>
              <a:t>16</a:t>
            </a:fld>
            <a:endParaRPr lang="en-US"/>
          </a:p>
        </p:txBody>
      </p:sp>
      <p:sp>
        <p:nvSpPr>
          <p:cNvPr id="3" name="Title 2">
            <a:extLst>
              <a:ext uri="{FF2B5EF4-FFF2-40B4-BE49-F238E27FC236}">
                <a16:creationId xmlns:a16="http://schemas.microsoft.com/office/drawing/2014/main" id="{EB269AD2-8EEF-E827-356E-BD7F014E1684}"/>
              </a:ext>
            </a:extLst>
          </p:cNvPr>
          <p:cNvSpPr>
            <a:spLocks noGrp="1"/>
          </p:cNvSpPr>
          <p:nvPr>
            <p:ph type="title"/>
          </p:nvPr>
        </p:nvSpPr>
        <p:spPr/>
        <p:txBody>
          <a:bodyPr/>
          <a:lstStyle/>
          <a:p>
            <a:r>
              <a:rPr lang="en-US"/>
              <a:t>Laminar versus Turbulent Flow</a:t>
            </a:r>
            <a:endParaRPr lang="en-DE"/>
          </a:p>
        </p:txBody>
      </p:sp>
      <p:sp>
        <p:nvSpPr>
          <p:cNvPr id="5" name="TextBox 4">
            <a:extLst>
              <a:ext uri="{FF2B5EF4-FFF2-40B4-BE49-F238E27FC236}">
                <a16:creationId xmlns:a16="http://schemas.microsoft.com/office/drawing/2014/main" id="{240F3F99-011F-C514-F858-B85A16B2D759}"/>
              </a:ext>
            </a:extLst>
          </p:cNvPr>
          <p:cNvSpPr txBox="1"/>
          <p:nvPr/>
        </p:nvSpPr>
        <p:spPr>
          <a:xfrm>
            <a:off x="1225904" y="4149080"/>
            <a:ext cx="4386685" cy="1477328"/>
          </a:xfrm>
          <a:prstGeom prst="rect">
            <a:avLst/>
          </a:prstGeom>
          <a:noFill/>
        </p:spPr>
        <p:txBody>
          <a:bodyPr wrap="square">
            <a:spAutoFit/>
          </a:bodyPr>
          <a:lstStyle/>
          <a:p>
            <a:pPr algn="ctr"/>
            <a:r>
              <a:rPr lang="en-US" b="1"/>
              <a:t>Laminar Flow</a:t>
            </a:r>
          </a:p>
          <a:p>
            <a:pPr algn="ctr">
              <a:spcAft>
                <a:spcPts val="1200"/>
              </a:spcAft>
            </a:pPr>
            <a:r>
              <a:rPr lang="en-US"/>
              <a:t>At </a:t>
            </a:r>
            <a:r>
              <a:rPr lang="en-US" b="1"/>
              <a:t>low speeds</a:t>
            </a:r>
            <a:r>
              <a:rPr lang="en-US"/>
              <a:t>, fluid particles move in a </a:t>
            </a:r>
            <a:r>
              <a:rPr lang="en-US" b="1"/>
              <a:t>smooth</a:t>
            </a:r>
            <a:r>
              <a:rPr lang="en-US"/>
              <a:t>, layered fashion (“lamina”). </a:t>
            </a:r>
            <a:br>
              <a:rPr lang="en-US"/>
            </a:br>
            <a:r>
              <a:rPr lang="en-US"/>
              <a:t>The flow appears uniform with </a:t>
            </a:r>
            <a:r>
              <a:rPr lang="en-US" b="1"/>
              <a:t>no substantial mixing</a:t>
            </a:r>
            <a:r>
              <a:rPr lang="en-US"/>
              <a:t>. </a:t>
            </a:r>
          </a:p>
        </p:txBody>
      </p:sp>
      <p:sp>
        <p:nvSpPr>
          <p:cNvPr id="7" name="TextBox 6">
            <a:extLst>
              <a:ext uri="{FF2B5EF4-FFF2-40B4-BE49-F238E27FC236}">
                <a16:creationId xmlns:a16="http://schemas.microsoft.com/office/drawing/2014/main" id="{4D86D79A-EBC0-9E55-3263-E9AFC5DEC38B}"/>
              </a:ext>
            </a:extLst>
          </p:cNvPr>
          <p:cNvSpPr txBox="1"/>
          <p:nvPr/>
        </p:nvSpPr>
        <p:spPr>
          <a:xfrm>
            <a:off x="6753064" y="4149080"/>
            <a:ext cx="4032448" cy="1477328"/>
          </a:xfrm>
          <a:prstGeom prst="rect">
            <a:avLst/>
          </a:prstGeom>
          <a:noFill/>
        </p:spPr>
        <p:txBody>
          <a:bodyPr wrap="square">
            <a:spAutoFit/>
          </a:bodyPr>
          <a:lstStyle/>
          <a:p>
            <a:pPr algn="ctr"/>
            <a:r>
              <a:rPr lang="en-US" b="1" dirty="0"/>
              <a:t>Turbulent Flow</a:t>
            </a:r>
          </a:p>
          <a:p>
            <a:pPr algn="ctr"/>
            <a:r>
              <a:rPr lang="en-US" dirty="0"/>
              <a:t>At </a:t>
            </a:r>
            <a:r>
              <a:rPr lang="en-US" b="1" dirty="0"/>
              <a:t>higher speeds</a:t>
            </a:r>
            <a:r>
              <a:rPr lang="en-US" dirty="0"/>
              <a:t>, fluid particles move in a more </a:t>
            </a:r>
            <a:r>
              <a:rPr lang="en-US" b="1" dirty="0"/>
              <a:t>chaotic</a:t>
            </a:r>
            <a:r>
              <a:rPr lang="en-US" dirty="0"/>
              <a:t> fashion. </a:t>
            </a:r>
            <a:br>
              <a:rPr lang="en-US" dirty="0"/>
            </a:br>
            <a:r>
              <a:rPr lang="en-US" dirty="0"/>
              <a:t>The flow appears non-uniform and </a:t>
            </a:r>
            <a:r>
              <a:rPr lang="en-US" b="1" dirty="0"/>
              <a:t>significant mixing occurs</a:t>
            </a:r>
            <a:r>
              <a:rPr lang="en-US" dirty="0"/>
              <a:t>.</a:t>
            </a:r>
          </a:p>
        </p:txBody>
      </p:sp>
      <p:pic>
        <p:nvPicPr>
          <p:cNvPr id="13" name="Picture 12">
            <a:extLst>
              <a:ext uri="{FF2B5EF4-FFF2-40B4-BE49-F238E27FC236}">
                <a16:creationId xmlns:a16="http://schemas.microsoft.com/office/drawing/2014/main" id="{AF670EE9-6EBD-1551-7754-CFB341AE629C}"/>
              </a:ext>
            </a:extLst>
          </p:cNvPr>
          <p:cNvPicPr>
            <a:picLocks noChangeAspect="1"/>
          </p:cNvPicPr>
          <p:nvPr/>
        </p:nvPicPr>
        <p:blipFill>
          <a:blip r:embed="rId2"/>
          <a:stretch>
            <a:fillRect/>
          </a:stretch>
        </p:blipFill>
        <p:spPr>
          <a:xfrm>
            <a:off x="1701292" y="1283862"/>
            <a:ext cx="3435911" cy="2289171"/>
          </a:xfrm>
          <a:prstGeom prst="rect">
            <a:avLst/>
          </a:prstGeom>
        </p:spPr>
      </p:pic>
      <p:pic>
        <p:nvPicPr>
          <p:cNvPr id="15" name="Picture 14">
            <a:extLst>
              <a:ext uri="{FF2B5EF4-FFF2-40B4-BE49-F238E27FC236}">
                <a16:creationId xmlns:a16="http://schemas.microsoft.com/office/drawing/2014/main" id="{F268B5C3-6C5A-B14B-85F2-98D95F70DF17}"/>
              </a:ext>
            </a:extLst>
          </p:cNvPr>
          <p:cNvPicPr>
            <a:picLocks noChangeAspect="1"/>
          </p:cNvPicPr>
          <p:nvPr/>
        </p:nvPicPr>
        <p:blipFill>
          <a:blip r:embed="rId3"/>
          <a:stretch>
            <a:fillRect/>
          </a:stretch>
        </p:blipFill>
        <p:spPr>
          <a:xfrm>
            <a:off x="7051333" y="1283862"/>
            <a:ext cx="3435911" cy="2289154"/>
          </a:xfrm>
          <a:prstGeom prst="rect">
            <a:avLst/>
          </a:prstGeom>
        </p:spPr>
      </p:pic>
    </p:spTree>
    <p:extLst>
      <p:ext uri="{BB962C8B-B14F-4D97-AF65-F5344CB8AC3E}">
        <p14:creationId xmlns:p14="http://schemas.microsoft.com/office/powerpoint/2010/main" val="3328170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AFD6184-5FA4-1246-FA6A-34660C392F78}"/>
              </a:ext>
            </a:extLst>
          </p:cNvPr>
          <p:cNvPicPr>
            <a:picLocks noChangeAspect="1"/>
          </p:cNvPicPr>
          <p:nvPr/>
        </p:nvPicPr>
        <p:blipFill>
          <a:blip r:embed="rId2"/>
          <a:stretch>
            <a:fillRect/>
          </a:stretch>
        </p:blipFill>
        <p:spPr>
          <a:xfrm>
            <a:off x="-103214" y="3714015"/>
            <a:ext cx="6828112" cy="1591194"/>
          </a:xfrm>
          <a:prstGeom prst="rect">
            <a:avLst/>
          </a:prstGeom>
        </p:spPr>
      </p:pic>
      <p:sp>
        <p:nvSpPr>
          <p:cNvPr id="2" name="Slide Number Placeholder 1">
            <a:extLst>
              <a:ext uri="{FF2B5EF4-FFF2-40B4-BE49-F238E27FC236}">
                <a16:creationId xmlns:a16="http://schemas.microsoft.com/office/drawing/2014/main" id="{41E8B294-1058-BF9D-1A82-581100E8F4D7}"/>
              </a:ext>
            </a:extLst>
          </p:cNvPr>
          <p:cNvSpPr>
            <a:spLocks noGrp="1"/>
          </p:cNvSpPr>
          <p:nvPr>
            <p:ph type="sldNum" sz="quarter" idx="11"/>
          </p:nvPr>
        </p:nvSpPr>
        <p:spPr/>
        <p:txBody>
          <a:bodyPr/>
          <a:lstStyle/>
          <a:p>
            <a:fld id="{F0D23093-2AB0-F74C-B865-1A12A15B650E}" type="slidenum">
              <a:rPr lang="en-US" smtClean="0"/>
              <a:pPr/>
              <a:t>17</a:t>
            </a:fld>
            <a:endParaRPr lang="en-US"/>
          </a:p>
        </p:txBody>
      </p:sp>
      <p:sp>
        <p:nvSpPr>
          <p:cNvPr id="3" name="Title 2">
            <a:extLst>
              <a:ext uri="{FF2B5EF4-FFF2-40B4-BE49-F238E27FC236}">
                <a16:creationId xmlns:a16="http://schemas.microsoft.com/office/drawing/2014/main" id="{C6DC359A-F846-BBF0-AF24-C85AA5FB1E0D}"/>
              </a:ext>
            </a:extLst>
          </p:cNvPr>
          <p:cNvSpPr>
            <a:spLocks noGrp="1"/>
          </p:cNvSpPr>
          <p:nvPr>
            <p:ph type="title"/>
          </p:nvPr>
        </p:nvSpPr>
        <p:spPr/>
        <p:txBody>
          <a:bodyPr/>
          <a:lstStyle/>
          <a:p>
            <a:r>
              <a:rPr lang="en-US"/>
              <a:t>How does this relate to STEM Racing?</a:t>
            </a:r>
            <a:endParaRPr lang="en-DE"/>
          </a:p>
        </p:txBody>
      </p:sp>
      <p:pic>
        <p:nvPicPr>
          <p:cNvPr id="4" name="Picture 3">
            <a:extLst>
              <a:ext uri="{FF2B5EF4-FFF2-40B4-BE49-F238E27FC236}">
                <a16:creationId xmlns:a16="http://schemas.microsoft.com/office/drawing/2014/main" id="{3C8E1423-8AD2-8EB1-0FAE-1C1DBC6C74F0}"/>
              </a:ext>
            </a:extLst>
          </p:cNvPr>
          <p:cNvPicPr>
            <a:picLocks noChangeAspect="1"/>
          </p:cNvPicPr>
          <p:nvPr/>
        </p:nvPicPr>
        <p:blipFill>
          <a:blip r:embed="rId3"/>
          <a:stretch>
            <a:fillRect/>
          </a:stretch>
        </p:blipFill>
        <p:spPr>
          <a:xfrm rot="1037981">
            <a:off x="10282063" y="315211"/>
            <a:ext cx="1728326" cy="1500600"/>
          </a:xfrm>
          <a:prstGeom prst="rect">
            <a:avLst/>
          </a:prstGeom>
        </p:spPr>
      </p:pic>
      <p:sp>
        <p:nvSpPr>
          <p:cNvPr id="5" name="TextBox 4">
            <a:extLst>
              <a:ext uri="{FF2B5EF4-FFF2-40B4-BE49-F238E27FC236}">
                <a16:creationId xmlns:a16="http://schemas.microsoft.com/office/drawing/2014/main" id="{39561D3D-583D-4471-0D61-32A0C7E1C154}"/>
              </a:ext>
            </a:extLst>
          </p:cNvPr>
          <p:cNvSpPr txBox="1"/>
          <p:nvPr/>
        </p:nvSpPr>
        <p:spPr>
          <a:xfrm>
            <a:off x="626865" y="1068215"/>
            <a:ext cx="9471174" cy="2339102"/>
          </a:xfrm>
          <a:prstGeom prst="rect">
            <a:avLst/>
          </a:prstGeom>
          <a:noFill/>
        </p:spPr>
        <p:txBody>
          <a:bodyPr wrap="square" rtlCol="0">
            <a:spAutoFit/>
          </a:bodyPr>
          <a:lstStyle/>
          <a:p>
            <a:pPr>
              <a:spcAft>
                <a:spcPts val="600"/>
              </a:spcAft>
            </a:pPr>
            <a:r>
              <a:rPr lang="en-US" b="1"/>
              <a:t>How Flow Characteristics Affect Your STEM Racing Car</a:t>
            </a:r>
          </a:p>
          <a:p>
            <a:pPr>
              <a:spcAft>
                <a:spcPts val="1200"/>
              </a:spcAft>
            </a:pPr>
            <a:r>
              <a:rPr lang="en-US"/>
              <a:t>As your car moves through the air, different airflow patterns develop around it. </a:t>
            </a:r>
            <a:br>
              <a:rPr lang="en-US"/>
            </a:br>
            <a:r>
              <a:rPr lang="en-US"/>
              <a:t>These patterns influence how the air interacts with the car and how easily the car moves forward.</a:t>
            </a:r>
          </a:p>
          <a:p>
            <a:pPr>
              <a:spcAft>
                <a:spcPts val="600"/>
              </a:spcAft>
            </a:pPr>
            <a:r>
              <a:rPr lang="en-US" b="1"/>
              <a:t>Why This Matters</a:t>
            </a:r>
          </a:p>
          <a:p>
            <a:pPr>
              <a:spcAft>
                <a:spcPts val="600"/>
              </a:spcAft>
            </a:pPr>
            <a:r>
              <a:rPr lang="en-US"/>
              <a:t>Recognizing where smooth or chaotic airflow develops helps you understand which parts of your car move through the air more easily and which don’t. Based on that, you can make changes to your car’s design. </a:t>
            </a:r>
            <a:endParaRPr lang="en-DE"/>
          </a:p>
        </p:txBody>
      </p:sp>
      <p:sp>
        <p:nvSpPr>
          <p:cNvPr id="18" name="TextBox 17">
            <a:extLst>
              <a:ext uri="{FF2B5EF4-FFF2-40B4-BE49-F238E27FC236}">
                <a16:creationId xmlns:a16="http://schemas.microsoft.com/office/drawing/2014/main" id="{641D0DB6-B8D3-3487-CEC8-391B2DD011DA}"/>
              </a:ext>
            </a:extLst>
          </p:cNvPr>
          <p:cNvSpPr txBox="1"/>
          <p:nvPr/>
        </p:nvSpPr>
        <p:spPr>
          <a:xfrm>
            <a:off x="7368006" y="4172824"/>
            <a:ext cx="3071080" cy="646331"/>
          </a:xfrm>
          <a:prstGeom prst="rect">
            <a:avLst/>
          </a:prstGeom>
          <a:noFill/>
        </p:spPr>
        <p:txBody>
          <a:bodyPr wrap="square">
            <a:spAutoFit/>
          </a:bodyPr>
          <a:lstStyle/>
          <a:p>
            <a:pPr algn="ctr"/>
            <a:r>
              <a:rPr lang="en-US" b="1"/>
              <a:t>Airflow goal:</a:t>
            </a:r>
          </a:p>
          <a:p>
            <a:pPr algn="ctr"/>
            <a:r>
              <a:rPr lang="en-US" b="1"/>
              <a:t>As smooth as possible!</a:t>
            </a:r>
            <a:endParaRPr lang="en-DE" b="1"/>
          </a:p>
        </p:txBody>
      </p:sp>
      <p:grpSp>
        <p:nvGrpSpPr>
          <p:cNvPr id="21" name="Group 20">
            <a:extLst>
              <a:ext uri="{FF2B5EF4-FFF2-40B4-BE49-F238E27FC236}">
                <a16:creationId xmlns:a16="http://schemas.microsoft.com/office/drawing/2014/main" id="{309842B0-320D-7C4B-7D77-BB3A1E9CCF99}"/>
              </a:ext>
            </a:extLst>
          </p:cNvPr>
          <p:cNvGrpSpPr/>
          <p:nvPr/>
        </p:nvGrpSpPr>
        <p:grpSpPr>
          <a:xfrm>
            <a:off x="540052" y="3341419"/>
            <a:ext cx="6288313" cy="2448366"/>
            <a:chOff x="540052" y="3121223"/>
            <a:chExt cx="6288313" cy="2448366"/>
          </a:xfrm>
        </p:grpSpPr>
        <p:sp>
          <p:nvSpPr>
            <p:cNvPr id="10" name="TextBox 9">
              <a:extLst>
                <a:ext uri="{FF2B5EF4-FFF2-40B4-BE49-F238E27FC236}">
                  <a16:creationId xmlns:a16="http://schemas.microsoft.com/office/drawing/2014/main" id="{86615C56-552C-2E3C-2E7E-98A742AC2829}"/>
                </a:ext>
              </a:extLst>
            </p:cNvPr>
            <p:cNvSpPr txBox="1"/>
            <p:nvPr/>
          </p:nvSpPr>
          <p:spPr>
            <a:xfrm>
              <a:off x="540052" y="5058094"/>
              <a:ext cx="6288313" cy="261610"/>
            </a:xfrm>
            <a:prstGeom prst="rect">
              <a:avLst/>
            </a:prstGeom>
            <a:noFill/>
          </p:spPr>
          <p:txBody>
            <a:bodyPr wrap="square">
              <a:spAutoFit/>
            </a:bodyPr>
            <a:lstStyle/>
            <a:p>
              <a:pPr algn="r"/>
              <a:r>
                <a:rPr lang="en-US" sz="1100" i="1" dirty="0"/>
                <a:t>(Image taken from this </a:t>
              </a:r>
              <a:r>
                <a:rPr lang="en-US" sz="1100" i="1" dirty="0">
                  <a:hlinkClick r:id="rId4"/>
                </a:rPr>
                <a:t>&gt;&gt; case study</a:t>
              </a:r>
              <a:r>
                <a:rPr lang="en-US" sz="1100" i="1" dirty="0"/>
                <a:t>)</a:t>
              </a:r>
              <a:endParaRPr lang="en-DE" sz="1100" i="1" dirty="0"/>
            </a:p>
          </p:txBody>
        </p:sp>
        <p:sp>
          <p:nvSpPr>
            <p:cNvPr id="13" name="TextBox 12">
              <a:extLst>
                <a:ext uri="{FF2B5EF4-FFF2-40B4-BE49-F238E27FC236}">
                  <a16:creationId xmlns:a16="http://schemas.microsoft.com/office/drawing/2014/main" id="{033707BD-32B4-C1F6-DD4A-2776007D5AA9}"/>
                </a:ext>
              </a:extLst>
            </p:cNvPr>
            <p:cNvSpPr txBox="1"/>
            <p:nvPr/>
          </p:nvSpPr>
          <p:spPr>
            <a:xfrm>
              <a:off x="2423592" y="3121223"/>
              <a:ext cx="1774500" cy="307777"/>
            </a:xfrm>
            <a:prstGeom prst="rect">
              <a:avLst/>
            </a:prstGeom>
            <a:noFill/>
          </p:spPr>
          <p:txBody>
            <a:bodyPr wrap="square">
              <a:spAutoFit/>
            </a:bodyPr>
            <a:lstStyle/>
            <a:p>
              <a:r>
                <a:rPr lang="en-US" sz="1400"/>
                <a:t>Smoother air flow</a:t>
              </a:r>
              <a:endParaRPr lang="en-DE" sz="1400"/>
            </a:p>
          </p:txBody>
        </p:sp>
        <p:cxnSp>
          <p:nvCxnSpPr>
            <p:cNvPr id="16" name="Straight Arrow Connector 15">
              <a:extLst>
                <a:ext uri="{FF2B5EF4-FFF2-40B4-BE49-F238E27FC236}">
                  <a16:creationId xmlns:a16="http://schemas.microsoft.com/office/drawing/2014/main" id="{73550588-7BD0-4832-CE32-8A1FB2D71322}"/>
                </a:ext>
              </a:extLst>
            </p:cNvPr>
            <p:cNvCxnSpPr/>
            <p:nvPr/>
          </p:nvCxnSpPr>
          <p:spPr>
            <a:xfrm>
              <a:off x="3413977" y="3429000"/>
              <a:ext cx="270231" cy="36004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A8F646F3-309B-F52D-62C3-B3654F051B9D}"/>
                </a:ext>
              </a:extLst>
            </p:cNvPr>
            <p:cNvSpPr txBox="1"/>
            <p:nvPr/>
          </p:nvSpPr>
          <p:spPr>
            <a:xfrm>
              <a:off x="1166210" y="5261812"/>
              <a:ext cx="1774500" cy="307777"/>
            </a:xfrm>
            <a:prstGeom prst="rect">
              <a:avLst/>
            </a:prstGeom>
            <a:noFill/>
          </p:spPr>
          <p:txBody>
            <a:bodyPr wrap="square">
              <a:spAutoFit/>
            </a:bodyPr>
            <a:lstStyle/>
            <a:p>
              <a:r>
                <a:rPr lang="en-US" sz="1400"/>
                <a:t>More chaotic air flow</a:t>
              </a:r>
              <a:endParaRPr lang="en-DE" sz="1400"/>
            </a:p>
          </p:txBody>
        </p:sp>
        <p:cxnSp>
          <p:nvCxnSpPr>
            <p:cNvPr id="19" name="Straight Arrow Connector 18">
              <a:extLst>
                <a:ext uri="{FF2B5EF4-FFF2-40B4-BE49-F238E27FC236}">
                  <a16:creationId xmlns:a16="http://schemas.microsoft.com/office/drawing/2014/main" id="{5C9F83E4-9031-82CA-5A89-DFE82FBFC4E1}"/>
                </a:ext>
              </a:extLst>
            </p:cNvPr>
            <p:cNvCxnSpPr>
              <a:cxnSpLocks/>
            </p:cNvCxnSpPr>
            <p:nvPr/>
          </p:nvCxnSpPr>
          <p:spPr>
            <a:xfrm flipV="1">
              <a:off x="2288476" y="4750317"/>
              <a:ext cx="652234" cy="52228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02813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8AF419-0977-7649-FDAC-0FC94AADE490}"/>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66B89790-3483-396B-AA3A-6EC2C9898FD9}"/>
              </a:ext>
            </a:extLst>
          </p:cNvPr>
          <p:cNvSpPr>
            <a:spLocks noGrp="1"/>
          </p:cNvSpPr>
          <p:nvPr>
            <p:ph type="body" sz="quarter" idx="10"/>
          </p:nvPr>
        </p:nvSpPr>
        <p:spPr/>
        <p:txBody>
          <a:bodyPr/>
          <a:lstStyle/>
          <a:p>
            <a:r>
              <a:rPr lang="en-US"/>
              <a:t>Intro to Aerodynamics</a:t>
            </a:r>
          </a:p>
          <a:p>
            <a:endParaRPr lang="en-DE"/>
          </a:p>
        </p:txBody>
      </p:sp>
      <p:sp>
        <p:nvSpPr>
          <p:cNvPr id="4" name="Slide Number Placeholder 3">
            <a:extLst>
              <a:ext uri="{FF2B5EF4-FFF2-40B4-BE49-F238E27FC236}">
                <a16:creationId xmlns:a16="http://schemas.microsoft.com/office/drawing/2014/main" id="{D6A30FC6-11AE-6D10-10B2-E849F2045B21}"/>
              </a:ext>
            </a:extLst>
          </p:cNvPr>
          <p:cNvSpPr>
            <a:spLocks noGrp="1"/>
          </p:cNvSpPr>
          <p:nvPr>
            <p:ph type="sldNum" sz="quarter" idx="13"/>
          </p:nvPr>
        </p:nvSpPr>
        <p:spPr/>
        <p:txBody>
          <a:bodyPr/>
          <a:lstStyle/>
          <a:p>
            <a:fld id="{F0D23093-2AB0-F74C-B865-1A12A15B650E}" type="slidenum">
              <a:rPr lang="en-US" smtClean="0"/>
              <a:pPr/>
              <a:t>18</a:t>
            </a:fld>
            <a:endParaRPr lang="en-US"/>
          </a:p>
        </p:txBody>
      </p:sp>
      <p:pic>
        <p:nvPicPr>
          <p:cNvPr id="7" name="Picture 6">
            <a:extLst>
              <a:ext uri="{FF2B5EF4-FFF2-40B4-BE49-F238E27FC236}">
                <a16:creationId xmlns:a16="http://schemas.microsoft.com/office/drawing/2014/main" id="{31EDEB65-AB03-2A91-F8F2-4917C4193421}"/>
              </a:ext>
            </a:extLst>
          </p:cNvPr>
          <p:cNvPicPr>
            <a:picLocks noChangeAspect="1"/>
          </p:cNvPicPr>
          <p:nvPr/>
        </p:nvPicPr>
        <p:blipFill>
          <a:blip r:embed="rId2"/>
          <a:stretch>
            <a:fillRect/>
          </a:stretch>
        </p:blipFill>
        <p:spPr>
          <a:xfrm>
            <a:off x="6816080" y="2932304"/>
            <a:ext cx="4584589" cy="2584928"/>
          </a:xfrm>
          <a:prstGeom prst="rect">
            <a:avLst/>
          </a:prstGeom>
        </p:spPr>
      </p:pic>
    </p:spTree>
    <p:extLst>
      <p:ext uri="{BB962C8B-B14F-4D97-AF65-F5344CB8AC3E}">
        <p14:creationId xmlns:p14="http://schemas.microsoft.com/office/powerpoint/2010/main" val="3303470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D3804A4-7D50-37A8-69A4-D7613ED3CAE6}"/>
              </a:ext>
            </a:extLst>
          </p:cNvPr>
          <p:cNvSpPr>
            <a:spLocks noGrp="1"/>
          </p:cNvSpPr>
          <p:nvPr>
            <p:ph type="sldNum" sz="quarter" idx="11"/>
          </p:nvPr>
        </p:nvSpPr>
        <p:spPr/>
        <p:txBody>
          <a:bodyPr/>
          <a:lstStyle/>
          <a:p>
            <a:fld id="{F0D23093-2AB0-F74C-B865-1A12A15B650E}" type="slidenum">
              <a:rPr lang="en-US" smtClean="0"/>
              <a:pPr/>
              <a:t>19</a:t>
            </a:fld>
            <a:endParaRPr lang="en-US"/>
          </a:p>
        </p:txBody>
      </p:sp>
      <p:sp>
        <p:nvSpPr>
          <p:cNvPr id="3" name="Title 2">
            <a:extLst>
              <a:ext uri="{FF2B5EF4-FFF2-40B4-BE49-F238E27FC236}">
                <a16:creationId xmlns:a16="http://schemas.microsoft.com/office/drawing/2014/main" id="{83BDE59C-2B2B-95A7-57D9-289EB5DC654C}"/>
              </a:ext>
            </a:extLst>
          </p:cNvPr>
          <p:cNvSpPr>
            <a:spLocks noGrp="1"/>
          </p:cNvSpPr>
          <p:nvPr>
            <p:ph type="title"/>
          </p:nvPr>
        </p:nvSpPr>
        <p:spPr/>
        <p:txBody>
          <a:bodyPr/>
          <a:lstStyle/>
          <a:p>
            <a:r>
              <a:rPr lang="en-US" dirty="0"/>
              <a:t>What is the difference between fluid dynamics and aerodynamics?</a:t>
            </a:r>
            <a:endParaRPr lang="en-DE" dirty="0"/>
          </a:p>
        </p:txBody>
      </p:sp>
      <p:sp>
        <p:nvSpPr>
          <p:cNvPr id="7" name="TextBox 6">
            <a:extLst>
              <a:ext uri="{FF2B5EF4-FFF2-40B4-BE49-F238E27FC236}">
                <a16:creationId xmlns:a16="http://schemas.microsoft.com/office/drawing/2014/main" id="{2E809E4C-2050-96D7-E3EF-18291E584189}"/>
              </a:ext>
            </a:extLst>
          </p:cNvPr>
          <p:cNvSpPr txBox="1"/>
          <p:nvPr/>
        </p:nvSpPr>
        <p:spPr>
          <a:xfrm>
            <a:off x="609601" y="1292167"/>
            <a:ext cx="3110135" cy="2185214"/>
          </a:xfrm>
          <a:prstGeom prst="rect">
            <a:avLst/>
          </a:prstGeom>
          <a:noFill/>
        </p:spPr>
        <p:txBody>
          <a:bodyPr wrap="square">
            <a:spAutoFit/>
          </a:bodyPr>
          <a:lstStyle/>
          <a:p>
            <a:pPr>
              <a:spcAft>
                <a:spcPts val="1200"/>
              </a:spcAft>
            </a:pPr>
            <a:r>
              <a:rPr lang="en-US" b="1"/>
              <a:t>Fluid dynamics </a:t>
            </a:r>
            <a:r>
              <a:rPr lang="en-US"/>
              <a:t>is the study of how </a:t>
            </a:r>
            <a:r>
              <a:rPr lang="en-US" b="1"/>
              <a:t>any fluid </a:t>
            </a:r>
            <a:r>
              <a:rPr lang="en-US"/>
              <a:t>(like water or air) moves. </a:t>
            </a:r>
          </a:p>
          <a:p>
            <a:r>
              <a:rPr lang="en-US" b="1"/>
              <a:t>Aerodynamics</a:t>
            </a:r>
            <a:r>
              <a:rPr lang="en-US"/>
              <a:t> is a part of fluid dynamics that looks at how </a:t>
            </a:r>
            <a:r>
              <a:rPr lang="en-US" b="1" u="sng"/>
              <a:t>air</a:t>
            </a:r>
            <a:r>
              <a:rPr lang="en-US"/>
              <a:t> moves around things, like cars, bikes, or planes.</a:t>
            </a:r>
            <a:endParaRPr lang="en-DE"/>
          </a:p>
        </p:txBody>
      </p:sp>
      <p:pic>
        <p:nvPicPr>
          <p:cNvPr id="9" name="Picture 8">
            <a:extLst>
              <a:ext uri="{FF2B5EF4-FFF2-40B4-BE49-F238E27FC236}">
                <a16:creationId xmlns:a16="http://schemas.microsoft.com/office/drawing/2014/main" id="{18A6D2B5-6FCE-A52B-79F0-80B042EA8AE3}"/>
              </a:ext>
            </a:extLst>
          </p:cNvPr>
          <p:cNvPicPr>
            <a:picLocks noChangeAspect="1"/>
          </p:cNvPicPr>
          <p:nvPr/>
        </p:nvPicPr>
        <p:blipFill>
          <a:blip r:embed="rId2"/>
          <a:srcRect r="17574"/>
          <a:stretch>
            <a:fillRect/>
          </a:stretch>
        </p:blipFill>
        <p:spPr>
          <a:xfrm>
            <a:off x="4151785" y="1292167"/>
            <a:ext cx="8040216" cy="4273666"/>
          </a:xfrm>
          <a:prstGeom prst="rect">
            <a:avLst/>
          </a:prstGeom>
        </p:spPr>
      </p:pic>
    </p:spTree>
    <p:extLst>
      <p:ext uri="{BB962C8B-B14F-4D97-AF65-F5344CB8AC3E}">
        <p14:creationId xmlns:p14="http://schemas.microsoft.com/office/powerpoint/2010/main" val="29810836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94946B7-CEDC-C9CA-2329-6FF717617AD4}"/>
              </a:ext>
            </a:extLst>
          </p:cNvPr>
          <p:cNvPicPr>
            <a:picLocks noChangeAspect="1"/>
          </p:cNvPicPr>
          <p:nvPr/>
        </p:nvPicPr>
        <p:blipFill>
          <a:blip r:embed="rId2"/>
          <a:stretch>
            <a:fillRect/>
          </a:stretch>
        </p:blipFill>
        <p:spPr>
          <a:xfrm>
            <a:off x="490242" y="1148898"/>
            <a:ext cx="11211516" cy="4560203"/>
          </a:xfrm>
          <a:prstGeom prst="rect">
            <a:avLst/>
          </a:prstGeom>
        </p:spPr>
      </p:pic>
      <p:sp>
        <p:nvSpPr>
          <p:cNvPr id="2" name="Slide Number Placeholder 1">
            <a:extLst>
              <a:ext uri="{FF2B5EF4-FFF2-40B4-BE49-F238E27FC236}">
                <a16:creationId xmlns:a16="http://schemas.microsoft.com/office/drawing/2014/main" id="{734CF21B-602B-6B81-9D94-E5FEB9C5874D}"/>
              </a:ext>
            </a:extLst>
          </p:cNvPr>
          <p:cNvSpPr>
            <a:spLocks noGrp="1"/>
          </p:cNvSpPr>
          <p:nvPr>
            <p:ph type="sldNum" sz="quarter" idx="11"/>
          </p:nvPr>
        </p:nvSpPr>
        <p:spPr/>
        <p:txBody>
          <a:bodyPr/>
          <a:lstStyle/>
          <a:p>
            <a:fld id="{F0D23093-2AB0-F74C-B865-1A12A15B650E}" type="slidenum">
              <a:rPr lang="en-US" smtClean="0"/>
              <a:pPr/>
              <a:t>20</a:t>
            </a:fld>
            <a:endParaRPr lang="en-US"/>
          </a:p>
        </p:txBody>
      </p:sp>
      <p:sp>
        <p:nvSpPr>
          <p:cNvPr id="3" name="Title 2">
            <a:extLst>
              <a:ext uri="{FF2B5EF4-FFF2-40B4-BE49-F238E27FC236}">
                <a16:creationId xmlns:a16="http://schemas.microsoft.com/office/drawing/2014/main" id="{F33737E3-96DC-CBEF-2D7A-01CCF38CB9AE}"/>
              </a:ext>
            </a:extLst>
          </p:cNvPr>
          <p:cNvSpPr>
            <a:spLocks noGrp="1"/>
          </p:cNvSpPr>
          <p:nvPr>
            <p:ph type="title"/>
          </p:nvPr>
        </p:nvSpPr>
        <p:spPr/>
        <p:txBody>
          <a:bodyPr/>
          <a:lstStyle/>
          <a:p>
            <a:r>
              <a:rPr lang="en-US"/>
              <a:t>Let’s look at an airplane as an example</a:t>
            </a:r>
            <a:endParaRPr lang="en-DE"/>
          </a:p>
        </p:txBody>
      </p:sp>
      <p:sp>
        <p:nvSpPr>
          <p:cNvPr id="5" name="TextBox 4">
            <a:extLst>
              <a:ext uri="{FF2B5EF4-FFF2-40B4-BE49-F238E27FC236}">
                <a16:creationId xmlns:a16="http://schemas.microsoft.com/office/drawing/2014/main" id="{F7705A67-81D7-5691-7E9E-1DE1D729F513}"/>
              </a:ext>
            </a:extLst>
          </p:cNvPr>
          <p:cNvSpPr txBox="1"/>
          <p:nvPr/>
        </p:nvSpPr>
        <p:spPr>
          <a:xfrm>
            <a:off x="839416" y="1628800"/>
            <a:ext cx="3312368" cy="646331"/>
          </a:xfrm>
          <a:prstGeom prst="rect">
            <a:avLst/>
          </a:prstGeom>
          <a:noFill/>
        </p:spPr>
        <p:txBody>
          <a:bodyPr wrap="square" rtlCol="0">
            <a:spAutoFit/>
          </a:bodyPr>
          <a:lstStyle/>
          <a:p>
            <a:r>
              <a:rPr lang="en-US"/>
              <a:t>How does an airplane take off into the air and stay in the air?</a:t>
            </a:r>
          </a:p>
        </p:txBody>
      </p:sp>
    </p:spTree>
    <p:extLst>
      <p:ext uri="{BB962C8B-B14F-4D97-AF65-F5344CB8AC3E}">
        <p14:creationId xmlns:p14="http://schemas.microsoft.com/office/powerpoint/2010/main" val="3855434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56E4C55-A4A3-CCE2-BC17-B95D09E41126}"/>
              </a:ext>
            </a:extLst>
          </p:cNvPr>
          <p:cNvSpPr>
            <a:spLocks noGrp="1"/>
          </p:cNvSpPr>
          <p:nvPr>
            <p:ph type="sldNum" sz="quarter" idx="11"/>
          </p:nvPr>
        </p:nvSpPr>
        <p:spPr/>
        <p:txBody>
          <a:bodyPr/>
          <a:lstStyle/>
          <a:p>
            <a:fld id="{F0D23093-2AB0-F74C-B865-1A12A15B650E}" type="slidenum">
              <a:rPr lang="en-US" smtClean="0"/>
              <a:pPr/>
              <a:t>21</a:t>
            </a:fld>
            <a:endParaRPr lang="en-US"/>
          </a:p>
        </p:txBody>
      </p:sp>
      <p:sp>
        <p:nvSpPr>
          <p:cNvPr id="3" name="Title 2">
            <a:extLst>
              <a:ext uri="{FF2B5EF4-FFF2-40B4-BE49-F238E27FC236}">
                <a16:creationId xmlns:a16="http://schemas.microsoft.com/office/drawing/2014/main" id="{A3CF656D-C50A-8FFF-0C71-77F625D41E58}"/>
              </a:ext>
            </a:extLst>
          </p:cNvPr>
          <p:cNvSpPr>
            <a:spLocks noGrp="1"/>
          </p:cNvSpPr>
          <p:nvPr>
            <p:ph type="title"/>
          </p:nvPr>
        </p:nvSpPr>
        <p:spPr/>
        <p:txBody>
          <a:bodyPr/>
          <a:lstStyle/>
          <a:p>
            <a:r>
              <a:rPr lang="en-US"/>
              <a:t>Forces acting on an airplane</a:t>
            </a:r>
            <a:endParaRPr lang="en-DE"/>
          </a:p>
        </p:txBody>
      </p:sp>
      <p:sp>
        <p:nvSpPr>
          <p:cNvPr id="9" name="Arrow: Left 8">
            <a:extLst>
              <a:ext uri="{FF2B5EF4-FFF2-40B4-BE49-F238E27FC236}">
                <a16:creationId xmlns:a16="http://schemas.microsoft.com/office/drawing/2014/main" id="{2AAA6350-EBDB-8DA1-CCEC-16166634514F}"/>
              </a:ext>
            </a:extLst>
          </p:cNvPr>
          <p:cNvSpPr/>
          <p:nvPr/>
        </p:nvSpPr>
        <p:spPr>
          <a:xfrm rot="10800000">
            <a:off x="9712213" y="3501008"/>
            <a:ext cx="648072" cy="360040"/>
          </a:xfrm>
          <a:prstGeom prst="leftArrow">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0" name="TextBox 9">
            <a:extLst>
              <a:ext uri="{FF2B5EF4-FFF2-40B4-BE49-F238E27FC236}">
                <a16:creationId xmlns:a16="http://schemas.microsoft.com/office/drawing/2014/main" id="{283456CC-6C5B-031A-EB68-50464C04DE61}"/>
              </a:ext>
            </a:extLst>
          </p:cNvPr>
          <p:cNvSpPr txBox="1"/>
          <p:nvPr/>
        </p:nvSpPr>
        <p:spPr>
          <a:xfrm>
            <a:off x="10391022" y="3429000"/>
            <a:ext cx="1080120" cy="461665"/>
          </a:xfrm>
          <a:prstGeom prst="rect">
            <a:avLst/>
          </a:prstGeom>
          <a:noFill/>
        </p:spPr>
        <p:txBody>
          <a:bodyPr wrap="square" rtlCol="0">
            <a:spAutoFit/>
          </a:bodyPr>
          <a:lstStyle/>
          <a:p>
            <a:r>
              <a:rPr lang="en-US" sz="2400" b="1"/>
              <a:t>Thrust</a:t>
            </a:r>
            <a:endParaRPr lang="en-DE" sz="2400" b="1"/>
          </a:p>
        </p:txBody>
      </p:sp>
      <p:sp>
        <p:nvSpPr>
          <p:cNvPr id="11" name="Arrow: Left 10">
            <a:extLst>
              <a:ext uri="{FF2B5EF4-FFF2-40B4-BE49-F238E27FC236}">
                <a16:creationId xmlns:a16="http://schemas.microsoft.com/office/drawing/2014/main" id="{AF12027F-07BA-558E-D22E-A39061D8C7B7}"/>
              </a:ext>
            </a:extLst>
          </p:cNvPr>
          <p:cNvSpPr/>
          <p:nvPr/>
        </p:nvSpPr>
        <p:spPr>
          <a:xfrm rot="5400000">
            <a:off x="6577126" y="2408806"/>
            <a:ext cx="648072" cy="360040"/>
          </a:xfrm>
          <a:prstGeom prst="leftArrow">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2" name="Arrow: Left 11">
            <a:extLst>
              <a:ext uri="{FF2B5EF4-FFF2-40B4-BE49-F238E27FC236}">
                <a16:creationId xmlns:a16="http://schemas.microsoft.com/office/drawing/2014/main" id="{37CC2D56-B315-CB46-D540-11144D98C1C2}"/>
              </a:ext>
            </a:extLst>
          </p:cNvPr>
          <p:cNvSpPr/>
          <p:nvPr/>
        </p:nvSpPr>
        <p:spPr>
          <a:xfrm rot="16200000">
            <a:off x="6607247" y="4815767"/>
            <a:ext cx="648072" cy="360040"/>
          </a:xfrm>
          <a:prstGeom prst="leftArrow">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3" name="Arrow: Left 12">
            <a:extLst>
              <a:ext uri="{FF2B5EF4-FFF2-40B4-BE49-F238E27FC236}">
                <a16:creationId xmlns:a16="http://schemas.microsoft.com/office/drawing/2014/main" id="{60B027F3-75C0-D9AC-D169-4300F34BED2F}"/>
              </a:ext>
            </a:extLst>
          </p:cNvPr>
          <p:cNvSpPr/>
          <p:nvPr/>
        </p:nvSpPr>
        <p:spPr>
          <a:xfrm>
            <a:off x="1907538" y="3445452"/>
            <a:ext cx="648072" cy="360040"/>
          </a:xfrm>
          <a:prstGeom prst="leftArrow">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4" name="TextBox 13">
            <a:extLst>
              <a:ext uri="{FF2B5EF4-FFF2-40B4-BE49-F238E27FC236}">
                <a16:creationId xmlns:a16="http://schemas.microsoft.com/office/drawing/2014/main" id="{EEC196B8-5D96-D792-44ED-8B1D436C66F7}"/>
              </a:ext>
            </a:extLst>
          </p:cNvPr>
          <p:cNvSpPr txBox="1"/>
          <p:nvPr/>
        </p:nvSpPr>
        <p:spPr>
          <a:xfrm>
            <a:off x="6337217" y="5409220"/>
            <a:ext cx="1188132" cy="461665"/>
          </a:xfrm>
          <a:prstGeom prst="rect">
            <a:avLst/>
          </a:prstGeom>
          <a:noFill/>
        </p:spPr>
        <p:txBody>
          <a:bodyPr wrap="square" rtlCol="0">
            <a:spAutoFit/>
          </a:bodyPr>
          <a:lstStyle/>
          <a:p>
            <a:pPr algn="ctr"/>
            <a:r>
              <a:rPr lang="en-US" sz="2400" b="1"/>
              <a:t>Weight</a:t>
            </a:r>
            <a:endParaRPr lang="en-DE" sz="2400" b="1"/>
          </a:p>
        </p:txBody>
      </p:sp>
      <p:sp>
        <p:nvSpPr>
          <p:cNvPr id="15" name="TextBox 14">
            <a:extLst>
              <a:ext uri="{FF2B5EF4-FFF2-40B4-BE49-F238E27FC236}">
                <a16:creationId xmlns:a16="http://schemas.microsoft.com/office/drawing/2014/main" id="{A3AD404F-6B2F-B9A5-83FE-8B481823904A}"/>
              </a:ext>
            </a:extLst>
          </p:cNvPr>
          <p:cNvSpPr txBox="1"/>
          <p:nvPr/>
        </p:nvSpPr>
        <p:spPr>
          <a:xfrm>
            <a:off x="1078133" y="3360364"/>
            <a:ext cx="801253" cy="461665"/>
          </a:xfrm>
          <a:prstGeom prst="rect">
            <a:avLst/>
          </a:prstGeom>
          <a:noFill/>
        </p:spPr>
        <p:txBody>
          <a:bodyPr wrap="square" rtlCol="0">
            <a:spAutoFit/>
          </a:bodyPr>
          <a:lstStyle/>
          <a:p>
            <a:r>
              <a:rPr lang="en-US" sz="2400" b="1"/>
              <a:t>Drag</a:t>
            </a:r>
            <a:endParaRPr lang="en-DE" sz="2400" b="1"/>
          </a:p>
        </p:txBody>
      </p:sp>
      <p:sp>
        <p:nvSpPr>
          <p:cNvPr id="16" name="TextBox 15">
            <a:extLst>
              <a:ext uri="{FF2B5EF4-FFF2-40B4-BE49-F238E27FC236}">
                <a16:creationId xmlns:a16="http://schemas.microsoft.com/office/drawing/2014/main" id="{F5993FBB-5C07-5BCE-98B0-4757660B3660}"/>
              </a:ext>
            </a:extLst>
          </p:cNvPr>
          <p:cNvSpPr txBox="1"/>
          <p:nvPr/>
        </p:nvSpPr>
        <p:spPr>
          <a:xfrm>
            <a:off x="6304825" y="1657408"/>
            <a:ext cx="1188132" cy="461665"/>
          </a:xfrm>
          <a:prstGeom prst="rect">
            <a:avLst/>
          </a:prstGeom>
          <a:noFill/>
        </p:spPr>
        <p:txBody>
          <a:bodyPr wrap="square" rtlCol="0">
            <a:spAutoFit/>
          </a:bodyPr>
          <a:lstStyle/>
          <a:p>
            <a:pPr algn="ctr"/>
            <a:r>
              <a:rPr lang="en-US" sz="2400" b="1"/>
              <a:t>Lift</a:t>
            </a:r>
            <a:endParaRPr lang="en-DE" sz="2400" b="1"/>
          </a:p>
        </p:txBody>
      </p:sp>
      <p:sp>
        <p:nvSpPr>
          <p:cNvPr id="17" name="TextBox 16">
            <a:extLst>
              <a:ext uri="{FF2B5EF4-FFF2-40B4-BE49-F238E27FC236}">
                <a16:creationId xmlns:a16="http://schemas.microsoft.com/office/drawing/2014/main" id="{8F2D179E-83EC-3BED-425C-09740BC94311}"/>
              </a:ext>
            </a:extLst>
          </p:cNvPr>
          <p:cNvSpPr txBox="1"/>
          <p:nvPr/>
        </p:nvSpPr>
        <p:spPr>
          <a:xfrm>
            <a:off x="9388177" y="1720011"/>
            <a:ext cx="1944216" cy="830997"/>
          </a:xfrm>
          <a:prstGeom prst="rect">
            <a:avLst/>
          </a:prstGeom>
          <a:noFill/>
        </p:spPr>
        <p:txBody>
          <a:bodyPr wrap="square" rtlCol="0">
            <a:spAutoFit/>
          </a:bodyPr>
          <a:lstStyle/>
          <a:p>
            <a:pPr algn="ctr"/>
            <a:r>
              <a:rPr lang="en-US" sz="1600"/>
              <a:t>The thrust from the engine pushes the plane forward.</a:t>
            </a:r>
            <a:endParaRPr lang="en-DE" sz="1600"/>
          </a:p>
        </p:txBody>
      </p:sp>
      <p:sp>
        <p:nvSpPr>
          <p:cNvPr id="18" name="Speech Bubble: Oval 17">
            <a:extLst>
              <a:ext uri="{FF2B5EF4-FFF2-40B4-BE49-F238E27FC236}">
                <a16:creationId xmlns:a16="http://schemas.microsoft.com/office/drawing/2014/main" id="{B6873741-183D-5B26-923B-6DE8BB4D1055}"/>
              </a:ext>
            </a:extLst>
          </p:cNvPr>
          <p:cNvSpPr/>
          <p:nvPr/>
        </p:nvSpPr>
        <p:spPr>
          <a:xfrm>
            <a:off x="9284948" y="1444857"/>
            <a:ext cx="2150674" cy="1368152"/>
          </a:xfrm>
          <a:prstGeom prst="wedgeEllipseCallout">
            <a:avLst>
              <a:gd name="adj1" fmla="val 29831"/>
              <a:gd name="adj2" fmla="val 99093"/>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9" name="TextBox 18">
            <a:extLst>
              <a:ext uri="{FF2B5EF4-FFF2-40B4-BE49-F238E27FC236}">
                <a16:creationId xmlns:a16="http://schemas.microsoft.com/office/drawing/2014/main" id="{5262F66B-7DBF-EA15-B3E2-61C5050F41A3}"/>
              </a:ext>
            </a:extLst>
          </p:cNvPr>
          <p:cNvSpPr txBox="1"/>
          <p:nvPr/>
        </p:nvSpPr>
        <p:spPr>
          <a:xfrm>
            <a:off x="832428" y="1657408"/>
            <a:ext cx="1944216" cy="830997"/>
          </a:xfrm>
          <a:prstGeom prst="rect">
            <a:avLst/>
          </a:prstGeom>
          <a:noFill/>
        </p:spPr>
        <p:txBody>
          <a:bodyPr wrap="square" rtlCol="0">
            <a:spAutoFit/>
          </a:bodyPr>
          <a:lstStyle/>
          <a:p>
            <a:pPr algn="ctr"/>
            <a:r>
              <a:rPr lang="en-US" sz="1600"/>
              <a:t>The drag force pulls it back because of the air resistance. </a:t>
            </a:r>
            <a:endParaRPr lang="en-DE" sz="1600"/>
          </a:p>
        </p:txBody>
      </p:sp>
      <p:sp>
        <p:nvSpPr>
          <p:cNvPr id="20" name="Speech Bubble: Oval 19">
            <a:extLst>
              <a:ext uri="{FF2B5EF4-FFF2-40B4-BE49-F238E27FC236}">
                <a16:creationId xmlns:a16="http://schemas.microsoft.com/office/drawing/2014/main" id="{F78C8C23-5E95-006A-DEAC-BFC5E8869EB9}"/>
              </a:ext>
            </a:extLst>
          </p:cNvPr>
          <p:cNvSpPr/>
          <p:nvPr/>
        </p:nvSpPr>
        <p:spPr>
          <a:xfrm>
            <a:off x="631304" y="1327426"/>
            <a:ext cx="2304880" cy="1494219"/>
          </a:xfrm>
          <a:prstGeom prst="wedgeEllipseCallout">
            <a:avLst>
              <a:gd name="adj1" fmla="val -13435"/>
              <a:gd name="adj2" fmla="val 89227"/>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a:t>
            </a:r>
            <a:endParaRPr lang="en-DE"/>
          </a:p>
        </p:txBody>
      </p:sp>
      <p:sp>
        <p:nvSpPr>
          <p:cNvPr id="21" name="TextBox 20">
            <a:extLst>
              <a:ext uri="{FF2B5EF4-FFF2-40B4-BE49-F238E27FC236}">
                <a16:creationId xmlns:a16="http://schemas.microsoft.com/office/drawing/2014/main" id="{D19576C8-97F0-88C9-2B01-A76CC2F4632C}"/>
              </a:ext>
            </a:extLst>
          </p:cNvPr>
          <p:cNvSpPr txBox="1"/>
          <p:nvPr/>
        </p:nvSpPr>
        <p:spPr>
          <a:xfrm>
            <a:off x="4228550" y="4604895"/>
            <a:ext cx="1516227" cy="1077218"/>
          </a:xfrm>
          <a:prstGeom prst="rect">
            <a:avLst/>
          </a:prstGeom>
          <a:noFill/>
        </p:spPr>
        <p:txBody>
          <a:bodyPr wrap="square" rtlCol="0">
            <a:spAutoFit/>
          </a:bodyPr>
          <a:lstStyle/>
          <a:p>
            <a:pPr algn="ctr"/>
            <a:r>
              <a:rPr lang="en-US" sz="1600"/>
              <a:t>The weight pulls the airplane to the ground.</a:t>
            </a:r>
            <a:endParaRPr lang="en-DE" sz="1600"/>
          </a:p>
        </p:txBody>
      </p:sp>
      <p:sp>
        <p:nvSpPr>
          <p:cNvPr id="22" name="Speech Bubble: Oval 21">
            <a:extLst>
              <a:ext uri="{FF2B5EF4-FFF2-40B4-BE49-F238E27FC236}">
                <a16:creationId xmlns:a16="http://schemas.microsoft.com/office/drawing/2014/main" id="{F7445463-897E-32E5-7CDE-C11C8FE10488}"/>
              </a:ext>
            </a:extLst>
          </p:cNvPr>
          <p:cNvSpPr/>
          <p:nvPr/>
        </p:nvSpPr>
        <p:spPr>
          <a:xfrm>
            <a:off x="3978316" y="4396395"/>
            <a:ext cx="2009734" cy="1494219"/>
          </a:xfrm>
          <a:prstGeom prst="wedgeEllipseCallout">
            <a:avLst>
              <a:gd name="adj1" fmla="val 69297"/>
              <a:gd name="adj2" fmla="val 33332"/>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23" name="TextBox 22">
            <a:extLst>
              <a:ext uri="{FF2B5EF4-FFF2-40B4-BE49-F238E27FC236}">
                <a16:creationId xmlns:a16="http://schemas.microsoft.com/office/drawing/2014/main" id="{53E32BB1-3E27-F126-B59A-CAD5D8CD1546}"/>
              </a:ext>
            </a:extLst>
          </p:cNvPr>
          <p:cNvSpPr txBox="1"/>
          <p:nvPr/>
        </p:nvSpPr>
        <p:spPr>
          <a:xfrm>
            <a:off x="4403963" y="1102928"/>
            <a:ext cx="1516227" cy="1077218"/>
          </a:xfrm>
          <a:prstGeom prst="rect">
            <a:avLst/>
          </a:prstGeom>
          <a:noFill/>
        </p:spPr>
        <p:txBody>
          <a:bodyPr wrap="square" rtlCol="0">
            <a:spAutoFit/>
          </a:bodyPr>
          <a:lstStyle/>
          <a:p>
            <a:pPr algn="ctr"/>
            <a:r>
              <a:rPr lang="en-US" sz="1600"/>
              <a:t>The lift force is what</a:t>
            </a:r>
            <a:r>
              <a:rPr lang="en-US" sz="1600" u="sng"/>
              <a:t> </a:t>
            </a:r>
            <a:r>
              <a:rPr lang="en-US" sz="1600" b="1" u="sng"/>
              <a:t>keeps the airplane up in the sky</a:t>
            </a:r>
            <a:r>
              <a:rPr lang="en-US" sz="1600"/>
              <a:t>.</a:t>
            </a:r>
            <a:endParaRPr lang="en-DE" sz="1600"/>
          </a:p>
        </p:txBody>
      </p:sp>
      <p:sp>
        <p:nvSpPr>
          <p:cNvPr id="24" name="Speech Bubble: Oval 23">
            <a:extLst>
              <a:ext uri="{FF2B5EF4-FFF2-40B4-BE49-F238E27FC236}">
                <a16:creationId xmlns:a16="http://schemas.microsoft.com/office/drawing/2014/main" id="{560517E1-86E0-2504-A548-24CDE9BCCED3}"/>
              </a:ext>
            </a:extLst>
          </p:cNvPr>
          <p:cNvSpPr/>
          <p:nvPr/>
        </p:nvSpPr>
        <p:spPr>
          <a:xfrm>
            <a:off x="4157209" y="838889"/>
            <a:ext cx="2009734" cy="1494219"/>
          </a:xfrm>
          <a:prstGeom prst="wedgeEllipseCallout">
            <a:avLst>
              <a:gd name="adj1" fmla="val 70299"/>
              <a:gd name="adj2" fmla="val 15274"/>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grpSp>
        <p:nvGrpSpPr>
          <p:cNvPr id="7" name="Group 6">
            <a:extLst>
              <a:ext uri="{FF2B5EF4-FFF2-40B4-BE49-F238E27FC236}">
                <a16:creationId xmlns:a16="http://schemas.microsoft.com/office/drawing/2014/main" id="{03B3580A-D25E-9E09-9755-D06695A96B9B}"/>
              </a:ext>
            </a:extLst>
          </p:cNvPr>
          <p:cNvGrpSpPr/>
          <p:nvPr/>
        </p:nvGrpSpPr>
        <p:grpSpPr>
          <a:xfrm>
            <a:off x="7081182" y="174812"/>
            <a:ext cx="2009734" cy="1494219"/>
            <a:chOff x="7081182" y="174812"/>
            <a:chExt cx="2009734" cy="1494219"/>
          </a:xfrm>
        </p:grpSpPr>
        <p:sp>
          <p:nvSpPr>
            <p:cNvPr id="6" name="Speech Bubble: Oval 5">
              <a:extLst>
                <a:ext uri="{FF2B5EF4-FFF2-40B4-BE49-F238E27FC236}">
                  <a16:creationId xmlns:a16="http://schemas.microsoft.com/office/drawing/2014/main" id="{61473540-A352-C633-CC73-0EDA63F79FFE}"/>
                </a:ext>
              </a:extLst>
            </p:cNvPr>
            <p:cNvSpPr/>
            <p:nvPr/>
          </p:nvSpPr>
          <p:spPr>
            <a:xfrm>
              <a:off x="7081182" y="174812"/>
              <a:ext cx="2009734" cy="1494219"/>
            </a:xfrm>
            <a:prstGeom prst="wedgeEllipseCallout">
              <a:avLst>
                <a:gd name="adj1" fmla="val -49192"/>
                <a:gd name="adj2" fmla="val 50508"/>
              </a:avLst>
            </a:prstGeom>
            <a:solidFill>
              <a:srgbClr val="FFB71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4" name="TextBox 3">
              <a:extLst>
                <a:ext uri="{FF2B5EF4-FFF2-40B4-BE49-F238E27FC236}">
                  <a16:creationId xmlns:a16="http://schemas.microsoft.com/office/drawing/2014/main" id="{C43222F6-5EAD-D3B0-FF45-7F9590D6A885}"/>
                </a:ext>
              </a:extLst>
            </p:cNvPr>
            <p:cNvSpPr txBox="1"/>
            <p:nvPr/>
          </p:nvSpPr>
          <p:spPr>
            <a:xfrm>
              <a:off x="7362777" y="539731"/>
              <a:ext cx="1516227" cy="830997"/>
            </a:xfrm>
            <a:prstGeom prst="rect">
              <a:avLst/>
            </a:prstGeom>
            <a:noFill/>
          </p:spPr>
          <p:txBody>
            <a:bodyPr wrap="square" rtlCol="0">
              <a:spAutoFit/>
            </a:bodyPr>
            <a:lstStyle/>
            <a:p>
              <a:pPr algn="ctr"/>
              <a:r>
                <a:rPr lang="en-US" sz="1600" b="1"/>
                <a:t>So, where does this come from?</a:t>
              </a:r>
              <a:endParaRPr lang="en-DE" sz="1600" b="1"/>
            </a:p>
          </p:txBody>
        </p:sp>
      </p:grpSp>
      <p:pic>
        <p:nvPicPr>
          <p:cNvPr id="25" name="Picture 24">
            <a:extLst>
              <a:ext uri="{FF2B5EF4-FFF2-40B4-BE49-F238E27FC236}">
                <a16:creationId xmlns:a16="http://schemas.microsoft.com/office/drawing/2014/main" id="{2A7B6556-591A-6EC0-324F-BED7AF376DB8}"/>
              </a:ext>
            </a:extLst>
          </p:cNvPr>
          <p:cNvPicPr>
            <a:picLocks noChangeAspect="1"/>
          </p:cNvPicPr>
          <p:nvPr/>
        </p:nvPicPr>
        <p:blipFill>
          <a:blip r:embed="rId3"/>
          <a:stretch>
            <a:fillRect/>
          </a:stretch>
        </p:blipFill>
        <p:spPr>
          <a:xfrm>
            <a:off x="2683629" y="2541608"/>
            <a:ext cx="6858594" cy="2231329"/>
          </a:xfrm>
          <a:prstGeom prst="rect">
            <a:avLst/>
          </a:prstGeom>
        </p:spPr>
      </p:pic>
    </p:spTree>
    <p:extLst>
      <p:ext uri="{BB962C8B-B14F-4D97-AF65-F5344CB8AC3E}">
        <p14:creationId xmlns:p14="http://schemas.microsoft.com/office/powerpoint/2010/main" val="1100112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1" grpId="0" animBg="1"/>
      <p:bldP spid="12" grpId="0" animBg="1"/>
      <p:bldP spid="13" grpId="0" animBg="1"/>
      <p:bldP spid="14" grpId="0"/>
      <p:bldP spid="15" grpId="0"/>
      <p:bldP spid="16" grpId="0"/>
      <p:bldP spid="17" grpId="0"/>
      <p:bldP spid="18" grpId="0" animBg="1"/>
      <p:bldP spid="19" grpId="0"/>
      <p:bldP spid="20" grpId="0" animBg="1"/>
      <p:bldP spid="21" grpId="0"/>
      <p:bldP spid="22" grpId="0" animBg="1"/>
      <p:bldP spid="23" grpId="0"/>
      <p:bldP spid="2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D271D4B-69D3-7E2E-8D1D-70B147E9B7A8}"/>
              </a:ext>
            </a:extLst>
          </p:cNvPr>
          <p:cNvPicPr>
            <a:picLocks noChangeAspect="1"/>
          </p:cNvPicPr>
          <p:nvPr/>
        </p:nvPicPr>
        <p:blipFill>
          <a:blip r:embed="rId2"/>
          <a:stretch>
            <a:fillRect/>
          </a:stretch>
        </p:blipFill>
        <p:spPr>
          <a:xfrm>
            <a:off x="1528201" y="1224628"/>
            <a:ext cx="12192000" cy="3965490"/>
          </a:xfrm>
          <a:prstGeom prst="rect">
            <a:avLst/>
          </a:prstGeom>
        </p:spPr>
      </p:pic>
      <p:sp>
        <p:nvSpPr>
          <p:cNvPr id="2" name="Slide Number Placeholder 1">
            <a:extLst>
              <a:ext uri="{FF2B5EF4-FFF2-40B4-BE49-F238E27FC236}">
                <a16:creationId xmlns:a16="http://schemas.microsoft.com/office/drawing/2014/main" id="{B954A345-A5C6-5437-0F0C-21CB8E8CD3C8}"/>
              </a:ext>
            </a:extLst>
          </p:cNvPr>
          <p:cNvSpPr>
            <a:spLocks noGrp="1"/>
          </p:cNvSpPr>
          <p:nvPr>
            <p:ph type="sldNum" sz="quarter" idx="11"/>
          </p:nvPr>
        </p:nvSpPr>
        <p:spPr>
          <a:xfrm>
            <a:off x="11658600" y="5834234"/>
            <a:ext cx="304800" cy="228600"/>
          </a:xfrm>
        </p:spPr>
        <p:txBody>
          <a:bodyPr/>
          <a:lstStyle/>
          <a:p>
            <a:fld id="{F0D23093-2AB0-F74C-B865-1A12A15B650E}" type="slidenum">
              <a:rPr lang="en-US" smtClean="0"/>
              <a:pPr/>
              <a:t>22</a:t>
            </a:fld>
            <a:endParaRPr lang="en-US"/>
          </a:p>
        </p:txBody>
      </p:sp>
      <p:sp>
        <p:nvSpPr>
          <p:cNvPr id="3" name="Title 2">
            <a:extLst>
              <a:ext uri="{FF2B5EF4-FFF2-40B4-BE49-F238E27FC236}">
                <a16:creationId xmlns:a16="http://schemas.microsoft.com/office/drawing/2014/main" id="{5EDF2781-31CD-27B3-2604-523C68CF36CB}"/>
              </a:ext>
            </a:extLst>
          </p:cNvPr>
          <p:cNvSpPr>
            <a:spLocks noGrp="1"/>
          </p:cNvSpPr>
          <p:nvPr>
            <p:ph type="title"/>
          </p:nvPr>
        </p:nvSpPr>
        <p:spPr/>
        <p:txBody>
          <a:bodyPr/>
          <a:lstStyle/>
          <a:p>
            <a:r>
              <a:rPr lang="en-US"/>
              <a:t>The wings are responsible for “Lift”</a:t>
            </a:r>
            <a:endParaRPr lang="en-DE"/>
          </a:p>
        </p:txBody>
      </p:sp>
      <p:sp>
        <p:nvSpPr>
          <p:cNvPr id="8" name="Oval 7">
            <a:extLst>
              <a:ext uri="{FF2B5EF4-FFF2-40B4-BE49-F238E27FC236}">
                <a16:creationId xmlns:a16="http://schemas.microsoft.com/office/drawing/2014/main" id="{F9A0F471-AD88-27C6-98B9-28FDE8B7BA83}"/>
              </a:ext>
            </a:extLst>
          </p:cNvPr>
          <p:cNvSpPr/>
          <p:nvPr/>
        </p:nvSpPr>
        <p:spPr>
          <a:xfrm>
            <a:off x="6960096" y="2519538"/>
            <a:ext cx="1944214" cy="923330"/>
          </a:xfrm>
          <a:prstGeom prst="ellipse">
            <a:avLst/>
          </a:prstGeom>
          <a:noFill/>
          <a:ln w="57150">
            <a:solidFill>
              <a:srgbClr val="7030A0"/>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pic>
        <p:nvPicPr>
          <p:cNvPr id="12" name="Graphic 11">
            <a:extLst>
              <a:ext uri="{FF2B5EF4-FFF2-40B4-BE49-F238E27FC236}">
                <a16:creationId xmlns:a16="http://schemas.microsoft.com/office/drawing/2014/main" id="{F5A0F221-C20F-4BAA-6058-5BAC2636AB2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21638" y="4571588"/>
            <a:ext cx="4314792" cy="923330"/>
          </a:xfrm>
          <a:prstGeom prst="rect">
            <a:avLst/>
          </a:prstGeom>
        </p:spPr>
      </p:pic>
      <p:cxnSp>
        <p:nvCxnSpPr>
          <p:cNvPr id="14" name="Straight Arrow Connector 13">
            <a:extLst>
              <a:ext uri="{FF2B5EF4-FFF2-40B4-BE49-F238E27FC236}">
                <a16:creationId xmlns:a16="http://schemas.microsoft.com/office/drawing/2014/main" id="{1D21D917-0840-E933-3FEB-DE2F21A5965B}"/>
              </a:ext>
            </a:extLst>
          </p:cNvPr>
          <p:cNvCxnSpPr>
            <a:cxnSpLocks/>
          </p:cNvCxnSpPr>
          <p:nvPr/>
        </p:nvCxnSpPr>
        <p:spPr>
          <a:xfrm flipH="1">
            <a:off x="6960096" y="3442868"/>
            <a:ext cx="664105" cy="1128720"/>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5EB1F410-91D2-B62F-50E0-9594B5F12151}"/>
              </a:ext>
            </a:extLst>
          </p:cNvPr>
          <p:cNvSpPr txBox="1"/>
          <p:nvPr/>
        </p:nvSpPr>
        <p:spPr>
          <a:xfrm>
            <a:off x="275783" y="4059931"/>
            <a:ext cx="3533732" cy="830997"/>
          </a:xfrm>
          <a:prstGeom prst="rect">
            <a:avLst/>
          </a:prstGeom>
          <a:noFill/>
        </p:spPr>
        <p:txBody>
          <a:bodyPr wrap="square" rtlCol="0">
            <a:spAutoFit/>
          </a:bodyPr>
          <a:lstStyle/>
          <a:p>
            <a:pPr algn="r"/>
            <a:r>
              <a:rPr lang="en-US" sz="2400" b="1">
                <a:solidFill>
                  <a:srgbClr val="7030A0"/>
                </a:solidFill>
              </a:rPr>
              <a:t>The </a:t>
            </a:r>
            <a:r>
              <a:rPr lang="en-US" sz="2400" b="1" u="sng">
                <a:solidFill>
                  <a:srgbClr val="7030A0"/>
                </a:solidFill>
              </a:rPr>
              <a:t>shape</a:t>
            </a:r>
            <a:r>
              <a:rPr lang="en-US" sz="2400" b="1">
                <a:solidFill>
                  <a:srgbClr val="7030A0"/>
                </a:solidFill>
              </a:rPr>
              <a:t> of the wing does the trick!</a:t>
            </a:r>
            <a:endParaRPr lang="en-DE" sz="2400" b="1">
              <a:solidFill>
                <a:srgbClr val="7030A0"/>
              </a:solidFill>
            </a:endParaRPr>
          </a:p>
        </p:txBody>
      </p:sp>
      <p:sp>
        <p:nvSpPr>
          <p:cNvPr id="19" name="TextBox 18">
            <a:extLst>
              <a:ext uri="{FF2B5EF4-FFF2-40B4-BE49-F238E27FC236}">
                <a16:creationId xmlns:a16="http://schemas.microsoft.com/office/drawing/2014/main" id="{1E062916-A689-184A-23F8-A38781BF7B0F}"/>
              </a:ext>
            </a:extLst>
          </p:cNvPr>
          <p:cNvSpPr txBox="1"/>
          <p:nvPr/>
        </p:nvSpPr>
        <p:spPr>
          <a:xfrm>
            <a:off x="4478756" y="5293119"/>
            <a:ext cx="2121300" cy="646331"/>
          </a:xfrm>
          <a:prstGeom prst="rect">
            <a:avLst/>
          </a:prstGeom>
          <a:noFill/>
        </p:spPr>
        <p:txBody>
          <a:bodyPr wrap="square" rtlCol="0">
            <a:spAutoFit/>
          </a:bodyPr>
          <a:lstStyle/>
          <a:p>
            <a:pPr algn="ctr"/>
            <a:r>
              <a:rPr lang="en-US"/>
              <a:t>The shape is called </a:t>
            </a:r>
            <a:r>
              <a:rPr lang="en-US" b="1"/>
              <a:t>“Airfoil”</a:t>
            </a:r>
            <a:endParaRPr lang="en-DE" b="1"/>
          </a:p>
        </p:txBody>
      </p:sp>
      <p:sp>
        <p:nvSpPr>
          <p:cNvPr id="20" name="TextBox 19">
            <a:extLst>
              <a:ext uri="{FF2B5EF4-FFF2-40B4-BE49-F238E27FC236}">
                <a16:creationId xmlns:a16="http://schemas.microsoft.com/office/drawing/2014/main" id="{E1A65BA6-149A-5032-14E7-CCE190287341}"/>
              </a:ext>
            </a:extLst>
          </p:cNvPr>
          <p:cNvSpPr txBox="1"/>
          <p:nvPr/>
        </p:nvSpPr>
        <p:spPr>
          <a:xfrm>
            <a:off x="7176120" y="4127056"/>
            <a:ext cx="1617244" cy="646331"/>
          </a:xfrm>
          <a:prstGeom prst="rect">
            <a:avLst/>
          </a:prstGeom>
          <a:noFill/>
        </p:spPr>
        <p:txBody>
          <a:bodyPr wrap="square" rtlCol="0">
            <a:spAutoFit/>
          </a:bodyPr>
          <a:lstStyle/>
          <a:p>
            <a:pPr algn="ctr"/>
            <a:r>
              <a:rPr lang="en-US">
                <a:solidFill>
                  <a:srgbClr val="7030A0"/>
                </a:solidFill>
              </a:rPr>
              <a:t>Cross section of wing</a:t>
            </a:r>
            <a:endParaRPr lang="en-DE">
              <a:solidFill>
                <a:srgbClr val="7030A0"/>
              </a:solidFill>
            </a:endParaRPr>
          </a:p>
        </p:txBody>
      </p:sp>
    </p:spTree>
    <p:extLst>
      <p:ext uri="{BB962C8B-B14F-4D97-AF65-F5344CB8AC3E}">
        <p14:creationId xmlns:p14="http://schemas.microsoft.com/office/powerpoint/2010/main" val="2981035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8" grpId="0"/>
      <p:bldP spid="19" grpId="0"/>
      <p:bldP spid="2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1F5DFB9-ECD4-C416-ACD2-F283399E3E18}"/>
              </a:ext>
            </a:extLst>
          </p:cNvPr>
          <p:cNvSpPr>
            <a:spLocks noGrp="1"/>
          </p:cNvSpPr>
          <p:nvPr>
            <p:ph type="sldNum" sz="quarter" idx="11"/>
          </p:nvPr>
        </p:nvSpPr>
        <p:spPr/>
        <p:txBody>
          <a:bodyPr/>
          <a:lstStyle/>
          <a:p>
            <a:fld id="{F0D23093-2AB0-F74C-B865-1A12A15B650E}" type="slidenum">
              <a:rPr lang="en-US" smtClean="0"/>
              <a:pPr/>
              <a:t>23</a:t>
            </a:fld>
            <a:endParaRPr lang="en-US"/>
          </a:p>
        </p:txBody>
      </p:sp>
      <p:sp>
        <p:nvSpPr>
          <p:cNvPr id="3" name="Title 2">
            <a:extLst>
              <a:ext uri="{FF2B5EF4-FFF2-40B4-BE49-F238E27FC236}">
                <a16:creationId xmlns:a16="http://schemas.microsoft.com/office/drawing/2014/main" id="{FBDB8737-E780-ADE9-1915-A64EF91650FE}"/>
              </a:ext>
            </a:extLst>
          </p:cNvPr>
          <p:cNvSpPr>
            <a:spLocks noGrp="1"/>
          </p:cNvSpPr>
          <p:nvPr>
            <p:ph type="title"/>
          </p:nvPr>
        </p:nvSpPr>
        <p:spPr/>
        <p:txBody>
          <a:bodyPr/>
          <a:lstStyle/>
          <a:p>
            <a:r>
              <a:rPr lang="en-US"/>
              <a:t>What is “Lift”?</a:t>
            </a:r>
            <a:endParaRPr lang="en-DE"/>
          </a:p>
        </p:txBody>
      </p:sp>
      <p:pic>
        <p:nvPicPr>
          <p:cNvPr id="9" name="Recording 2026-02-26 114714">
            <a:hlinkClick r:id="" action="ppaction://media"/>
            <a:extLst>
              <a:ext uri="{FF2B5EF4-FFF2-40B4-BE49-F238E27FC236}">
                <a16:creationId xmlns:a16="http://schemas.microsoft.com/office/drawing/2014/main" id="{9D71C15A-9373-72C5-026C-C004972D4D73}"/>
              </a:ext>
            </a:extLst>
          </p:cNvPr>
          <p:cNvPicPr>
            <a:picLocks noChangeAspect="1"/>
          </p:cNvPicPr>
          <p:nvPr>
            <a:videoFile r:link="rId1"/>
            <p:extLst>
              <p:ext uri="{DAA4B4D4-6D71-4841-9C94-3DE7FCFB9230}">
                <p14:media xmlns:p14="http://schemas.microsoft.com/office/powerpoint/2010/main" r:embed="rId2">
                  <p14:trim end="3409"/>
                </p14:media>
              </p:ext>
            </p:extLst>
          </p:nvPr>
        </p:nvPicPr>
        <p:blipFill>
          <a:blip r:embed="rId4"/>
          <a:stretch>
            <a:fillRect/>
          </a:stretch>
        </p:blipFill>
        <p:spPr>
          <a:xfrm>
            <a:off x="610457" y="908720"/>
            <a:ext cx="8149839" cy="4275482"/>
          </a:xfrm>
          <a:prstGeom prst="rect">
            <a:avLst/>
          </a:prstGeom>
        </p:spPr>
      </p:pic>
      <p:sp>
        <p:nvSpPr>
          <p:cNvPr id="4" name="TextBox 3">
            <a:extLst>
              <a:ext uri="{FF2B5EF4-FFF2-40B4-BE49-F238E27FC236}">
                <a16:creationId xmlns:a16="http://schemas.microsoft.com/office/drawing/2014/main" id="{2516BA79-5238-2553-01BE-4B46EC200139}"/>
              </a:ext>
            </a:extLst>
          </p:cNvPr>
          <p:cNvSpPr txBox="1"/>
          <p:nvPr/>
        </p:nvSpPr>
        <p:spPr>
          <a:xfrm>
            <a:off x="9046840" y="3046461"/>
            <a:ext cx="2764160" cy="2308324"/>
          </a:xfrm>
          <a:prstGeom prst="rect">
            <a:avLst/>
          </a:prstGeom>
          <a:noFill/>
        </p:spPr>
        <p:txBody>
          <a:bodyPr wrap="square" rtlCol="0">
            <a:spAutoFit/>
          </a:bodyPr>
          <a:lstStyle/>
          <a:p>
            <a:r>
              <a:rPr lang="en-US" dirty="0"/>
              <a:t>Because of the wing’s shape, the </a:t>
            </a:r>
            <a:r>
              <a:rPr lang="en-US" b="1" dirty="0"/>
              <a:t>air underneath slows down </a:t>
            </a:r>
            <a:r>
              <a:rPr lang="en-US" dirty="0"/>
              <a:t>more than the air above. This creates a </a:t>
            </a:r>
            <a:r>
              <a:rPr lang="en-US" b="1" dirty="0"/>
              <a:t>higher‑pressure region underneath the wing</a:t>
            </a:r>
            <a:r>
              <a:rPr lang="en-US" dirty="0"/>
              <a:t>, which </a:t>
            </a:r>
            <a:r>
              <a:rPr lang="en-US" b="1" dirty="0"/>
              <a:t>pushes the wing upward </a:t>
            </a:r>
            <a:r>
              <a:rPr lang="en-US" dirty="0"/>
              <a:t>and generates lift.</a:t>
            </a:r>
            <a:endParaRPr lang="en-DE" dirty="0"/>
          </a:p>
        </p:txBody>
      </p:sp>
      <p:pic>
        <p:nvPicPr>
          <p:cNvPr id="33" name="Picture 32">
            <a:extLst>
              <a:ext uri="{FF2B5EF4-FFF2-40B4-BE49-F238E27FC236}">
                <a16:creationId xmlns:a16="http://schemas.microsoft.com/office/drawing/2014/main" id="{D17BFB6A-6C9C-B3D1-0A54-BA51992415D3}"/>
              </a:ext>
            </a:extLst>
          </p:cNvPr>
          <p:cNvPicPr>
            <a:picLocks noChangeAspect="1"/>
          </p:cNvPicPr>
          <p:nvPr/>
        </p:nvPicPr>
        <p:blipFill>
          <a:blip r:embed="rId5"/>
          <a:stretch>
            <a:fillRect/>
          </a:stretch>
        </p:blipFill>
        <p:spPr>
          <a:xfrm>
            <a:off x="355289" y="764704"/>
            <a:ext cx="8485927" cy="4968552"/>
          </a:xfrm>
          <a:prstGeom prst="rect">
            <a:avLst/>
          </a:prstGeom>
        </p:spPr>
      </p:pic>
    </p:spTree>
    <p:extLst>
      <p:ext uri="{BB962C8B-B14F-4D97-AF65-F5344CB8AC3E}">
        <p14:creationId xmlns:p14="http://schemas.microsoft.com/office/powerpoint/2010/main" val="2096068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29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DE2F50B-BF6D-609B-18C4-93753A140125}"/>
              </a:ext>
            </a:extLst>
          </p:cNvPr>
          <p:cNvSpPr>
            <a:spLocks noGrp="1"/>
          </p:cNvSpPr>
          <p:nvPr>
            <p:ph type="sldNum" sz="quarter" idx="11"/>
          </p:nvPr>
        </p:nvSpPr>
        <p:spPr>
          <a:xfrm>
            <a:off x="11658600" y="6324600"/>
            <a:ext cx="304800" cy="228600"/>
          </a:xfrm>
        </p:spPr>
        <p:txBody>
          <a:bodyPr/>
          <a:lstStyle/>
          <a:p>
            <a:fld id="{F0D23093-2AB0-F74C-B865-1A12A15B650E}" type="slidenum">
              <a:rPr lang="en-US" smtClean="0"/>
              <a:pPr/>
              <a:t>24</a:t>
            </a:fld>
            <a:endParaRPr lang="en-US"/>
          </a:p>
        </p:txBody>
      </p:sp>
      <p:sp>
        <p:nvSpPr>
          <p:cNvPr id="3" name="Title 2">
            <a:extLst>
              <a:ext uri="{FF2B5EF4-FFF2-40B4-BE49-F238E27FC236}">
                <a16:creationId xmlns:a16="http://schemas.microsoft.com/office/drawing/2014/main" id="{C97B3792-D96B-690F-1F6F-2AC67B8BD8CE}"/>
              </a:ext>
            </a:extLst>
          </p:cNvPr>
          <p:cNvSpPr>
            <a:spLocks noGrp="1"/>
          </p:cNvSpPr>
          <p:nvPr>
            <p:ph type="title"/>
          </p:nvPr>
        </p:nvSpPr>
        <p:spPr>
          <a:xfrm>
            <a:off x="609601" y="148581"/>
            <a:ext cx="10972799" cy="845837"/>
          </a:xfrm>
        </p:spPr>
        <p:txBody>
          <a:bodyPr/>
          <a:lstStyle/>
          <a:p>
            <a:r>
              <a:rPr lang="en-US"/>
              <a:t>How does this relate to STEM Racing?</a:t>
            </a:r>
            <a:endParaRPr lang="en-DE"/>
          </a:p>
        </p:txBody>
      </p:sp>
      <p:sp>
        <p:nvSpPr>
          <p:cNvPr id="6" name="TextBox 5">
            <a:extLst>
              <a:ext uri="{FF2B5EF4-FFF2-40B4-BE49-F238E27FC236}">
                <a16:creationId xmlns:a16="http://schemas.microsoft.com/office/drawing/2014/main" id="{61A0BF79-8390-82DD-CFBA-83831F74D272}"/>
              </a:ext>
            </a:extLst>
          </p:cNvPr>
          <p:cNvSpPr txBox="1"/>
          <p:nvPr/>
        </p:nvSpPr>
        <p:spPr>
          <a:xfrm>
            <a:off x="769787" y="1098034"/>
            <a:ext cx="2733582" cy="923330"/>
          </a:xfrm>
          <a:prstGeom prst="rect">
            <a:avLst/>
          </a:prstGeom>
          <a:noFill/>
        </p:spPr>
        <p:txBody>
          <a:bodyPr wrap="square" rtlCol="0">
            <a:spAutoFit/>
          </a:bodyPr>
          <a:lstStyle/>
          <a:p>
            <a:pPr algn="ctr"/>
            <a:r>
              <a:rPr lang="en-US"/>
              <a:t>STEM Racing cars have wings too – but they are upside down.</a:t>
            </a:r>
            <a:endParaRPr lang="en-DE"/>
          </a:p>
        </p:txBody>
      </p:sp>
      <p:pic>
        <p:nvPicPr>
          <p:cNvPr id="8" name="Picture 7">
            <a:extLst>
              <a:ext uri="{FF2B5EF4-FFF2-40B4-BE49-F238E27FC236}">
                <a16:creationId xmlns:a16="http://schemas.microsoft.com/office/drawing/2014/main" id="{A1FE336B-ECFF-044F-9903-ED2961392433}"/>
              </a:ext>
            </a:extLst>
          </p:cNvPr>
          <p:cNvPicPr>
            <a:picLocks noChangeAspect="1"/>
          </p:cNvPicPr>
          <p:nvPr/>
        </p:nvPicPr>
        <p:blipFill>
          <a:blip r:embed="rId2"/>
          <a:stretch>
            <a:fillRect/>
          </a:stretch>
        </p:blipFill>
        <p:spPr>
          <a:xfrm rot="1037981">
            <a:off x="10703867" y="185186"/>
            <a:ext cx="1435029" cy="1245948"/>
          </a:xfrm>
          <a:prstGeom prst="rect">
            <a:avLst/>
          </a:prstGeom>
        </p:spPr>
      </p:pic>
      <p:sp>
        <p:nvSpPr>
          <p:cNvPr id="19" name="TextBox 18">
            <a:extLst>
              <a:ext uri="{FF2B5EF4-FFF2-40B4-BE49-F238E27FC236}">
                <a16:creationId xmlns:a16="http://schemas.microsoft.com/office/drawing/2014/main" id="{F76090D1-9550-3E45-D4F0-7EB208CA6C29}"/>
              </a:ext>
            </a:extLst>
          </p:cNvPr>
          <p:cNvSpPr txBox="1"/>
          <p:nvPr/>
        </p:nvSpPr>
        <p:spPr>
          <a:xfrm>
            <a:off x="5485558" y="4847732"/>
            <a:ext cx="3071317" cy="923330"/>
          </a:xfrm>
          <a:prstGeom prst="rect">
            <a:avLst/>
          </a:prstGeom>
          <a:noFill/>
        </p:spPr>
        <p:txBody>
          <a:bodyPr wrap="square">
            <a:spAutoFit/>
          </a:bodyPr>
          <a:lstStyle/>
          <a:p>
            <a:r>
              <a:rPr lang="en-US" sz="1800"/>
              <a:t>The lift force becomes a </a:t>
            </a:r>
            <a:r>
              <a:rPr lang="en-US" sz="1800" b="1"/>
              <a:t>downforce</a:t>
            </a:r>
            <a:r>
              <a:rPr lang="en-US" sz="1800"/>
              <a:t>, which keeps the car </a:t>
            </a:r>
            <a:r>
              <a:rPr lang="en-US" sz="1800" b="1"/>
              <a:t>stable and on the ground</a:t>
            </a:r>
            <a:r>
              <a:rPr lang="en-US" sz="1800"/>
              <a:t>. </a:t>
            </a:r>
          </a:p>
        </p:txBody>
      </p:sp>
      <p:pic>
        <p:nvPicPr>
          <p:cNvPr id="24" name="Picture 23">
            <a:extLst>
              <a:ext uri="{FF2B5EF4-FFF2-40B4-BE49-F238E27FC236}">
                <a16:creationId xmlns:a16="http://schemas.microsoft.com/office/drawing/2014/main" id="{4900B2A4-E34C-58A4-9F76-50AD35001254}"/>
              </a:ext>
            </a:extLst>
          </p:cNvPr>
          <p:cNvPicPr>
            <a:picLocks noChangeAspect="1"/>
          </p:cNvPicPr>
          <p:nvPr/>
        </p:nvPicPr>
        <p:blipFill>
          <a:blip r:embed="rId3"/>
          <a:stretch>
            <a:fillRect/>
          </a:stretch>
        </p:blipFill>
        <p:spPr>
          <a:xfrm flipH="1">
            <a:off x="793571" y="4191154"/>
            <a:ext cx="3353091" cy="1272650"/>
          </a:xfrm>
          <a:prstGeom prst="rect">
            <a:avLst/>
          </a:prstGeom>
        </p:spPr>
      </p:pic>
      <p:grpSp>
        <p:nvGrpSpPr>
          <p:cNvPr id="73" name="Group 72">
            <a:extLst>
              <a:ext uri="{FF2B5EF4-FFF2-40B4-BE49-F238E27FC236}">
                <a16:creationId xmlns:a16="http://schemas.microsoft.com/office/drawing/2014/main" id="{FC84CBA8-E665-59ED-AAEC-CA202CFF6883}"/>
              </a:ext>
            </a:extLst>
          </p:cNvPr>
          <p:cNvGrpSpPr/>
          <p:nvPr/>
        </p:nvGrpSpPr>
        <p:grpSpPr>
          <a:xfrm>
            <a:off x="4352665" y="1181632"/>
            <a:ext cx="5640630" cy="3299392"/>
            <a:chOff x="609600" y="1215605"/>
            <a:chExt cx="7488832" cy="4380467"/>
          </a:xfrm>
        </p:grpSpPr>
        <p:sp>
          <p:nvSpPr>
            <p:cNvPr id="74" name="Rectangle: Rounded Corners 73">
              <a:extLst>
                <a:ext uri="{FF2B5EF4-FFF2-40B4-BE49-F238E27FC236}">
                  <a16:creationId xmlns:a16="http://schemas.microsoft.com/office/drawing/2014/main" id="{16C4E9AD-8931-D253-7C8A-A93F13003D2A}"/>
                </a:ext>
              </a:extLst>
            </p:cNvPr>
            <p:cNvSpPr/>
            <p:nvPr/>
          </p:nvSpPr>
          <p:spPr>
            <a:xfrm>
              <a:off x="609600" y="1215605"/>
              <a:ext cx="7488832" cy="4380467"/>
            </a:xfrm>
            <a:prstGeom prst="roundRect">
              <a:avLst>
                <a:gd name="adj" fmla="val 8726"/>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pic>
          <p:nvPicPr>
            <p:cNvPr id="77" name="Graphic 76">
              <a:extLst>
                <a:ext uri="{FF2B5EF4-FFF2-40B4-BE49-F238E27FC236}">
                  <a16:creationId xmlns:a16="http://schemas.microsoft.com/office/drawing/2014/main" id="{148FC7C6-6AEF-F208-544A-D8563E81E13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28855" y="3050988"/>
              <a:ext cx="4314792" cy="923330"/>
            </a:xfrm>
            <a:prstGeom prst="rect">
              <a:avLst/>
            </a:prstGeom>
          </p:spPr>
        </p:pic>
        <p:sp>
          <p:nvSpPr>
            <p:cNvPr id="78" name="Arrow: Left 77">
              <a:extLst>
                <a:ext uri="{FF2B5EF4-FFF2-40B4-BE49-F238E27FC236}">
                  <a16:creationId xmlns:a16="http://schemas.microsoft.com/office/drawing/2014/main" id="{C2D46624-9B13-EA69-C8E2-54E7FFAA41F4}"/>
                </a:ext>
              </a:extLst>
            </p:cNvPr>
            <p:cNvSpPr/>
            <p:nvPr/>
          </p:nvSpPr>
          <p:spPr>
            <a:xfrm>
              <a:off x="6765073" y="3113890"/>
              <a:ext cx="648072" cy="23671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79" name="Arrow: Left 78">
              <a:extLst>
                <a:ext uri="{FF2B5EF4-FFF2-40B4-BE49-F238E27FC236}">
                  <a16:creationId xmlns:a16="http://schemas.microsoft.com/office/drawing/2014/main" id="{86B1D26F-316D-AF49-0E71-EADE098B3946}"/>
                </a:ext>
              </a:extLst>
            </p:cNvPr>
            <p:cNvSpPr/>
            <p:nvPr/>
          </p:nvSpPr>
          <p:spPr>
            <a:xfrm>
              <a:off x="6765073" y="3711800"/>
              <a:ext cx="648072" cy="23671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80" name="Arrow: Left 79">
              <a:extLst>
                <a:ext uri="{FF2B5EF4-FFF2-40B4-BE49-F238E27FC236}">
                  <a16:creationId xmlns:a16="http://schemas.microsoft.com/office/drawing/2014/main" id="{AB37F6A3-9A3C-E240-034B-4240E124B4C7}"/>
                </a:ext>
              </a:extLst>
            </p:cNvPr>
            <p:cNvSpPr/>
            <p:nvPr/>
          </p:nvSpPr>
          <p:spPr>
            <a:xfrm>
              <a:off x="4319408" y="2649482"/>
              <a:ext cx="648072" cy="23671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81" name="Arrow: Left 80">
              <a:extLst>
                <a:ext uri="{FF2B5EF4-FFF2-40B4-BE49-F238E27FC236}">
                  <a16:creationId xmlns:a16="http://schemas.microsoft.com/office/drawing/2014/main" id="{00238CB4-6C73-9B50-3EDE-937578FD7665}"/>
                </a:ext>
              </a:extLst>
            </p:cNvPr>
            <p:cNvSpPr/>
            <p:nvPr/>
          </p:nvSpPr>
          <p:spPr>
            <a:xfrm rot="763245">
              <a:off x="5669990" y="2789854"/>
              <a:ext cx="648072" cy="23671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82" name="Arrow: Left 81">
              <a:extLst>
                <a:ext uri="{FF2B5EF4-FFF2-40B4-BE49-F238E27FC236}">
                  <a16:creationId xmlns:a16="http://schemas.microsoft.com/office/drawing/2014/main" id="{3D2F7312-86B9-FF1B-7F6D-7BB908A47948}"/>
                </a:ext>
              </a:extLst>
            </p:cNvPr>
            <p:cNvSpPr/>
            <p:nvPr/>
          </p:nvSpPr>
          <p:spPr>
            <a:xfrm rot="20632090">
              <a:off x="2993803" y="2837094"/>
              <a:ext cx="648072" cy="23671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83" name="Arrow: Left 82">
              <a:extLst>
                <a:ext uri="{FF2B5EF4-FFF2-40B4-BE49-F238E27FC236}">
                  <a16:creationId xmlns:a16="http://schemas.microsoft.com/office/drawing/2014/main" id="{B14E2852-BD45-3072-9285-FCA58C3016B2}"/>
                </a:ext>
              </a:extLst>
            </p:cNvPr>
            <p:cNvSpPr/>
            <p:nvPr/>
          </p:nvSpPr>
          <p:spPr>
            <a:xfrm rot="20015545">
              <a:off x="1890242" y="3245656"/>
              <a:ext cx="648072" cy="23671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84" name="Arrow: Left 83">
              <a:extLst>
                <a:ext uri="{FF2B5EF4-FFF2-40B4-BE49-F238E27FC236}">
                  <a16:creationId xmlns:a16="http://schemas.microsoft.com/office/drawing/2014/main" id="{0947E706-6452-799A-8E97-9276CAAE6231}"/>
                </a:ext>
              </a:extLst>
            </p:cNvPr>
            <p:cNvSpPr/>
            <p:nvPr/>
          </p:nvSpPr>
          <p:spPr>
            <a:xfrm rot="20689761">
              <a:off x="986687" y="3589930"/>
              <a:ext cx="648072" cy="23671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85" name="Arrow: Left 84">
              <a:extLst>
                <a:ext uri="{FF2B5EF4-FFF2-40B4-BE49-F238E27FC236}">
                  <a16:creationId xmlns:a16="http://schemas.microsoft.com/office/drawing/2014/main" id="{A1CF580B-0417-D443-D6AC-B1B20702E564}"/>
                </a:ext>
              </a:extLst>
            </p:cNvPr>
            <p:cNvSpPr/>
            <p:nvPr/>
          </p:nvSpPr>
          <p:spPr>
            <a:xfrm rot="21081460">
              <a:off x="6123445" y="3808000"/>
              <a:ext cx="466395" cy="211518"/>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86" name="Arrow: Left 85">
              <a:extLst>
                <a:ext uri="{FF2B5EF4-FFF2-40B4-BE49-F238E27FC236}">
                  <a16:creationId xmlns:a16="http://schemas.microsoft.com/office/drawing/2014/main" id="{07043E00-8ED7-B019-1CAD-275F742A2E25}"/>
                </a:ext>
              </a:extLst>
            </p:cNvPr>
            <p:cNvSpPr/>
            <p:nvPr/>
          </p:nvSpPr>
          <p:spPr>
            <a:xfrm rot="1043917">
              <a:off x="5024758" y="3730900"/>
              <a:ext cx="463301" cy="23793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87" name="Arrow: Left 86">
              <a:extLst>
                <a:ext uri="{FF2B5EF4-FFF2-40B4-BE49-F238E27FC236}">
                  <a16:creationId xmlns:a16="http://schemas.microsoft.com/office/drawing/2014/main" id="{6CC8EE7C-79E8-3670-968E-B69A9F3E0577}"/>
                </a:ext>
              </a:extLst>
            </p:cNvPr>
            <p:cNvSpPr/>
            <p:nvPr/>
          </p:nvSpPr>
          <p:spPr>
            <a:xfrm rot="20877922">
              <a:off x="3420481" y="3711190"/>
              <a:ext cx="463301" cy="23793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88" name="Arrow: Left 87">
              <a:extLst>
                <a:ext uri="{FF2B5EF4-FFF2-40B4-BE49-F238E27FC236}">
                  <a16:creationId xmlns:a16="http://schemas.microsoft.com/office/drawing/2014/main" id="{4C1EF4A9-9982-B075-98B0-F46E892E58C0}"/>
                </a:ext>
              </a:extLst>
            </p:cNvPr>
            <p:cNvSpPr/>
            <p:nvPr/>
          </p:nvSpPr>
          <p:spPr>
            <a:xfrm rot="21314689">
              <a:off x="3931776" y="3642563"/>
              <a:ext cx="463301" cy="23793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89" name="Arrow: Left 88">
              <a:extLst>
                <a:ext uri="{FF2B5EF4-FFF2-40B4-BE49-F238E27FC236}">
                  <a16:creationId xmlns:a16="http://schemas.microsoft.com/office/drawing/2014/main" id="{ECC2162A-13FE-C5A6-3404-538740AF2CB3}"/>
                </a:ext>
              </a:extLst>
            </p:cNvPr>
            <p:cNvSpPr/>
            <p:nvPr/>
          </p:nvSpPr>
          <p:spPr>
            <a:xfrm rot="21443684">
              <a:off x="4479308" y="3645397"/>
              <a:ext cx="463301" cy="23793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90" name="Arrow: Left 89">
              <a:extLst>
                <a:ext uri="{FF2B5EF4-FFF2-40B4-BE49-F238E27FC236}">
                  <a16:creationId xmlns:a16="http://schemas.microsoft.com/office/drawing/2014/main" id="{EB7FB638-3372-1999-41B8-62DBEDF4266E}"/>
                </a:ext>
              </a:extLst>
            </p:cNvPr>
            <p:cNvSpPr/>
            <p:nvPr/>
          </p:nvSpPr>
          <p:spPr>
            <a:xfrm rot="20744499">
              <a:off x="2867650" y="3782734"/>
              <a:ext cx="463301" cy="23793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91" name="Arrow: Left 90">
              <a:extLst>
                <a:ext uri="{FF2B5EF4-FFF2-40B4-BE49-F238E27FC236}">
                  <a16:creationId xmlns:a16="http://schemas.microsoft.com/office/drawing/2014/main" id="{A2AD2278-E14E-23A2-DA56-96309F97D13E}"/>
                </a:ext>
              </a:extLst>
            </p:cNvPr>
            <p:cNvSpPr/>
            <p:nvPr/>
          </p:nvSpPr>
          <p:spPr>
            <a:xfrm rot="20772133">
              <a:off x="2316652" y="3875841"/>
              <a:ext cx="463301" cy="23793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92" name="Arrow: Left 91">
              <a:extLst>
                <a:ext uri="{FF2B5EF4-FFF2-40B4-BE49-F238E27FC236}">
                  <a16:creationId xmlns:a16="http://schemas.microsoft.com/office/drawing/2014/main" id="{C54C6B53-4775-81A5-401A-E24CDED4403C}"/>
                </a:ext>
              </a:extLst>
            </p:cNvPr>
            <p:cNvSpPr/>
            <p:nvPr/>
          </p:nvSpPr>
          <p:spPr>
            <a:xfrm rot="20981439">
              <a:off x="1632842" y="4021228"/>
              <a:ext cx="463301" cy="23793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93" name="Arrow: Left 92">
              <a:extLst>
                <a:ext uri="{FF2B5EF4-FFF2-40B4-BE49-F238E27FC236}">
                  <a16:creationId xmlns:a16="http://schemas.microsoft.com/office/drawing/2014/main" id="{5E50DC9E-599E-8731-A676-E2AEAC0DABB6}"/>
                </a:ext>
              </a:extLst>
            </p:cNvPr>
            <p:cNvSpPr/>
            <p:nvPr/>
          </p:nvSpPr>
          <p:spPr>
            <a:xfrm rot="311738">
              <a:off x="1085820" y="4072944"/>
              <a:ext cx="463301" cy="23793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94" name="Arrow: Left 93">
              <a:extLst>
                <a:ext uri="{FF2B5EF4-FFF2-40B4-BE49-F238E27FC236}">
                  <a16:creationId xmlns:a16="http://schemas.microsoft.com/office/drawing/2014/main" id="{94C1B599-93CC-D181-4A5E-0A9C6B38F2D5}"/>
                </a:ext>
              </a:extLst>
            </p:cNvPr>
            <p:cNvSpPr/>
            <p:nvPr/>
          </p:nvSpPr>
          <p:spPr>
            <a:xfrm rot="311738">
              <a:off x="5534902" y="3821078"/>
              <a:ext cx="463301" cy="23793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pic>
          <p:nvPicPr>
            <p:cNvPr id="97" name="Picture 96">
              <a:extLst>
                <a:ext uri="{FF2B5EF4-FFF2-40B4-BE49-F238E27FC236}">
                  <a16:creationId xmlns:a16="http://schemas.microsoft.com/office/drawing/2014/main" id="{283CA3D9-20D6-1E8E-05E6-4666DBE0705F}"/>
                </a:ext>
              </a:extLst>
            </p:cNvPr>
            <p:cNvPicPr>
              <a:picLocks noChangeAspect="1"/>
            </p:cNvPicPr>
            <p:nvPr/>
          </p:nvPicPr>
          <p:blipFill>
            <a:blip r:embed="rId5">
              <a:extLst>
                <a:ext uri="{28A0092B-C50C-407E-A947-70E740481C1C}">
                  <a14:useLocalDpi xmlns:a14="http://schemas.microsoft.com/office/drawing/2010/main" val="0"/>
                </a:ext>
              </a:extLst>
            </a:blip>
            <a:srcRect b="11400"/>
            <a:stretch>
              <a:fillRect/>
            </a:stretch>
          </p:blipFill>
          <p:spPr>
            <a:xfrm>
              <a:off x="2528670" y="2576549"/>
              <a:ext cx="3232588" cy="1909246"/>
            </a:xfrm>
            <a:prstGeom prst="rect">
              <a:avLst/>
            </a:prstGeom>
          </p:spPr>
        </p:pic>
      </p:grpSp>
      <p:grpSp>
        <p:nvGrpSpPr>
          <p:cNvPr id="154" name="Group 153">
            <a:extLst>
              <a:ext uri="{FF2B5EF4-FFF2-40B4-BE49-F238E27FC236}">
                <a16:creationId xmlns:a16="http://schemas.microsoft.com/office/drawing/2014/main" id="{99273F22-DDA5-1046-DE21-F4D2365E2408}"/>
              </a:ext>
            </a:extLst>
          </p:cNvPr>
          <p:cNvGrpSpPr/>
          <p:nvPr/>
        </p:nvGrpSpPr>
        <p:grpSpPr>
          <a:xfrm>
            <a:off x="4390420" y="1181632"/>
            <a:ext cx="5640630" cy="3299392"/>
            <a:chOff x="4341616" y="1199317"/>
            <a:chExt cx="5640630" cy="3299392"/>
          </a:xfrm>
        </p:grpSpPr>
        <p:sp>
          <p:nvSpPr>
            <p:cNvPr id="101" name="Rectangle: Rounded Corners 100">
              <a:extLst>
                <a:ext uri="{FF2B5EF4-FFF2-40B4-BE49-F238E27FC236}">
                  <a16:creationId xmlns:a16="http://schemas.microsoft.com/office/drawing/2014/main" id="{CD056BEF-6F81-FAC4-112C-70D526C55499}"/>
                </a:ext>
              </a:extLst>
            </p:cNvPr>
            <p:cNvSpPr/>
            <p:nvPr/>
          </p:nvSpPr>
          <p:spPr>
            <a:xfrm rot="10800000">
              <a:off x="4341616" y="1199317"/>
              <a:ext cx="5640630" cy="3299392"/>
            </a:xfrm>
            <a:prstGeom prst="roundRect">
              <a:avLst>
                <a:gd name="adj" fmla="val 8726"/>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pic>
          <p:nvPicPr>
            <p:cNvPr id="104" name="Graphic 103">
              <a:extLst>
                <a:ext uri="{FF2B5EF4-FFF2-40B4-BE49-F238E27FC236}">
                  <a16:creationId xmlns:a16="http://schemas.microsoft.com/office/drawing/2014/main" id="{7C53C2B1-9E43-A9FF-E613-C4ECF52B06E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rot="10800000">
              <a:off x="5813971" y="2420831"/>
              <a:ext cx="3249925" cy="695457"/>
            </a:xfrm>
            <a:prstGeom prst="rect">
              <a:avLst/>
            </a:prstGeom>
          </p:spPr>
        </p:pic>
        <p:sp>
          <p:nvSpPr>
            <p:cNvPr id="105" name="Arrow: Left 104">
              <a:extLst>
                <a:ext uri="{FF2B5EF4-FFF2-40B4-BE49-F238E27FC236}">
                  <a16:creationId xmlns:a16="http://schemas.microsoft.com/office/drawing/2014/main" id="{7A255120-EADA-0AD5-93B8-2ED49FA9CAE2}"/>
                </a:ext>
              </a:extLst>
            </p:cNvPr>
            <p:cNvSpPr/>
            <p:nvPr/>
          </p:nvSpPr>
          <p:spPr>
            <a:xfrm rot="10800000">
              <a:off x="4857778" y="2890615"/>
              <a:ext cx="488131" cy="17829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06" name="Arrow: Left 105">
              <a:extLst>
                <a:ext uri="{FF2B5EF4-FFF2-40B4-BE49-F238E27FC236}">
                  <a16:creationId xmlns:a16="http://schemas.microsoft.com/office/drawing/2014/main" id="{08992494-FDA7-4D76-6076-830CD8D83116}"/>
                </a:ext>
              </a:extLst>
            </p:cNvPr>
            <p:cNvSpPr/>
            <p:nvPr/>
          </p:nvSpPr>
          <p:spPr>
            <a:xfrm rot="10800000">
              <a:off x="4857778" y="2440266"/>
              <a:ext cx="488131" cy="17829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07" name="Arrow: Left 106">
              <a:extLst>
                <a:ext uri="{FF2B5EF4-FFF2-40B4-BE49-F238E27FC236}">
                  <a16:creationId xmlns:a16="http://schemas.microsoft.com/office/drawing/2014/main" id="{A06E1C9A-F619-CC21-8696-6E8F9E263D9C}"/>
                </a:ext>
              </a:extLst>
            </p:cNvPr>
            <p:cNvSpPr/>
            <p:nvPr/>
          </p:nvSpPr>
          <p:spPr>
            <a:xfrm rot="10800000">
              <a:off x="6699866" y="3240410"/>
              <a:ext cx="488131" cy="17829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08" name="Arrow: Left 107">
              <a:extLst>
                <a:ext uri="{FF2B5EF4-FFF2-40B4-BE49-F238E27FC236}">
                  <a16:creationId xmlns:a16="http://schemas.microsoft.com/office/drawing/2014/main" id="{BDC18900-7E02-75D3-8A2D-40D3237E671A}"/>
                </a:ext>
              </a:extLst>
            </p:cNvPr>
            <p:cNvSpPr/>
            <p:nvPr/>
          </p:nvSpPr>
          <p:spPr>
            <a:xfrm rot="11563245">
              <a:off x="5682601" y="3134681"/>
              <a:ext cx="488131" cy="17829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09" name="Arrow: Left 108">
              <a:extLst>
                <a:ext uri="{FF2B5EF4-FFF2-40B4-BE49-F238E27FC236}">
                  <a16:creationId xmlns:a16="http://schemas.microsoft.com/office/drawing/2014/main" id="{83625372-C03C-9F77-8F5C-EF4EC03AF8A3}"/>
                </a:ext>
              </a:extLst>
            </p:cNvPr>
            <p:cNvSpPr/>
            <p:nvPr/>
          </p:nvSpPr>
          <p:spPr>
            <a:xfrm rot="9832090">
              <a:off x="7698320" y="3099099"/>
              <a:ext cx="488131" cy="17829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10" name="Arrow: Left 109">
              <a:extLst>
                <a:ext uri="{FF2B5EF4-FFF2-40B4-BE49-F238E27FC236}">
                  <a16:creationId xmlns:a16="http://schemas.microsoft.com/office/drawing/2014/main" id="{09BE5669-E30F-08F4-6033-F10429CDABE0}"/>
                </a:ext>
              </a:extLst>
            </p:cNvPr>
            <p:cNvSpPr/>
            <p:nvPr/>
          </p:nvSpPr>
          <p:spPr>
            <a:xfrm rot="9215545">
              <a:off x="8529528" y="2791368"/>
              <a:ext cx="488131" cy="17829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11" name="Arrow: Left 110">
              <a:extLst>
                <a:ext uri="{FF2B5EF4-FFF2-40B4-BE49-F238E27FC236}">
                  <a16:creationId xmlns:a16="http://schemas.microsoft.com/office/drawing/2014/main" id="{DECA40BC-E7BA-957F-5EDB-EA218CFB5FC9}"/>
                </a:ext>
              </a:extLst>
            </p:cNvPr>
            <p:cNvSpPr/>
            <p:nvPr/>
          </p:nvSpPr>
          <p:spPr>
            <a:xfrm rot="9889761">
              <a:off x="9210091" y="2532059"/>
              <a:ext cx="488131" cy="178295"/>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12" name="Arrow: Left 111">
              <a:extLst>
                <a:ext uri="{FF2B5EF4-FFF2-40B4-BE49-F238E27FC236}">
                  <a16:creationId xmlns:a16="http://schemas.microsoft.com/office/drawing/2014/main" id="{207B58F1-ED2F-E8C3-298C-AE40947AC91B}"/>
                </a:ext>
              </a:extLst>
            </p:cNvPr>
            <p:cNvSpPr/>
            <p:nvPr/>
          </p:nvSpPr>
          <p:spPr>
            <a:xfrm rot="10281460">
              <a:off x="5477896" y="2386786"/>
              <a:ext cx="351291" cy="159317"/>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13" name="Arrow: Left 112">
              <a:extLst>
                <a:ext uri="{FF2B5EF4-FFF2-40B4-BE49-F238E27FC236}">
                  <a16:creationId xmlns:a16="http://schemas.microsoft.com/office/drawing/2014/main" id="{BB56B496-74E8-5807-1DAB-9BF1AD307BB5}"/>
                </a:ext>
              </a:extLst>
            </p:cNvPr>
            <p:cNvSpPr/>
            <p:nvPr/>
          </p:nvSpPr>
          <p:spPr>
            <a:xfrm rot="11843917">
              <a:off x="6307763" y="2424963"/>
              <a:ext cx="348961" cy="17921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14" name="Arrow: Left 113">
              <a:extLst>
                <a:ext uri="{FF2B5EF4-FFF2-40B4-BE49-F238E27FC236}">
                  <a16:creationId xmlns:a16="http://schemas.microsoft.com/office/drawing/2014/main" id="{25557659-4945-6E16-B219-F4622F93EF52}"/>
                </a:ext>
              </a:extLst>
            </p:cNvPr>
            <p:cNvSpPr/>
            <p:nvPr/>
          </p:nvSpPr>
          <p:spPr>
            <a:xfrm rot="10077922">
              <a:off x="7516114" y="2439809"/>
              <a:ext cx="348961" cy="17921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15" name="Arrow: Left 114">
              <a:extLst>
                <a:ext uri="{FF2B5EF4-FFF2-40B4-BE49-F238E27FC236}">
                  <a16:creationId xmlns:a16="http://schemas.microsoft.com/office/drawing/2014/main" id="{E2DCB0A5-E133-B088-F59B-117256506B6F}"/>
                </a:ext>
              </a:extLst>
            </p:cNvPr>
            <p:cNvSpPr/>
            <p:nvPr/>
          </p:nvSpPr>
          <p:spPr>
            <a:xfrm rot="10514689">
              <a:off x="7131004" y="2491499"/>
              <a:ext cx="348961" cy="17921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16" name="Arrow: Left 115">
              <a:extLst>
                <a:ext uri="{FF2B5EF4-FFF2-40B4-BE49-F238E27FC236}">
                  <a16:creationId xmlns:a16="http://schemas.microsoft.com/office/drawing/2014/main" id="{3ED7D351-1B7C-99AB-5FAF-905FEAB74087}"/>
                </a:ext>
              </a:extLst>
            </p:cNvPr>
            <p:cNvSpPr/>
            <p:nvPr/>
          </p:nvSpPr>
          <p:spPr>
            <a:xfrm rot="10643684">
              <a:off x="6718599" y="2489365"/>
              <a:ext cx="348961" cy="17921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17" name="Arrow: Left 116">
              <a:extLst>
                <a:ext uri="{FF2B5EF4-FFF2-40B4-BE49-F238E27FC236}">
                  <a16:creationId xmlns:a16="http://schemas.microsoft.com/office/drawing/2014/main" id="{AC23B7F9-70E9-B989-974F-D82476A05B35}"/>
                </a:ext>
              </a:extLst>
            </p:cNvPr>
            <p:cNvSpPr/>
            <p:nvPr/>
          </p:nvSpPr>
          <p:spPr>
            <a:xfrm rot="9944499">
              <a:off x="7932509" y="2385922"/>
              <a:ext cx="348961" cy="17921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18" name="Arrow: Left 117">
              <a:extLst>
                <a:ext uri="{FF2B5EF4-FFF2-40B4-BE49-F238E27FC236}">
                  <a16:creationId xmlns:a16="http://schemas.microsoft.com/office/drawing/2014/main" id="{A169B410-6C9A-A159-7ACC-7B532AB0981A}"/>
                </a:ext>
              </a:extLst>
            </p:cNvPr>
            <p:cNvSpPr/>
            <p:nvPr/>
          </p:nvSpPr>
          <p:spPr>
            <a:xfrm rot="9972133">
              <a:off x="8347524" y="2315793"/>
              <a:ext cx="348961" cy="17921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19" name="Arrow: Left 118">
              <a:extLst>
                <a:ext uri="{FF2B5EF4-FFF2-40B4-BE49-F238E27FC236}">
                  <a16:creationId xmlns:a16="http://schemas.microsoft.com/office/drawing/2014/main" id="{256E1D31-2877-979C-F74A-C941E0DF9FFD}"/>
                </a:ext>
              </a:extLst>
            </p:cNvPr>
            <p:cNvSpPr/>
            <p:nvPr/>
          </p:nvSpPr>
          <p:spPr>
            <a:xfrm rot="10181439">
              <a:off x="8862574" y="2206287"/>
              <a:ext cx="348961" cy="17921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20" name="Arrow: Left 119">
              <a:extLst>
                <a:ext uri="{FF2B5EF4-FFF2-40B4-BE49-F238E27FC236}">
                  <a16:creationId xmlns:a16="http://schemas.microsoft.com/office/drawing/2014/main" id="{855D264B-4816-CDF8-9EA1-216409AFF664}"/>
                </a:ext>
              </a:extLst>
            </p:cNvPr>
            <p:cNvSpPr/>
            <p:nvPr/>
          </p:nvSpPr>
          <p:spPr>
            <a:xfrm rot="11111738">
              <a:off x="9274594" y="2167334"/>
              <a:ext cx="348961" cy="17921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21" name="Arrow: Left 120">
              <a:extLst>
                <a:ext uri="{FF2B5EF4-FFF2-40B4-BE49-F238E27FC236}">
                  <a16:creationId xmlns:a16="http://schemas.microsoft.com/office/drawing/2014/main" id="{B2C9CB10-F842-866D-25BF-192F0724585C}"/>
                </a:ext>
              </a:extLst>
            </p:cNvPr>
            <p:cNvSpPr/>
            <p:nvPr/>
          </p:nvSpPr>
          <p:spPr>
            <a:xfrm rot="11111738">
              <a:off x="5923520" y="2357041"/>
              <a:ext cx="348961" cy="179212"/>
            </a:xfrm>
            <a:prstGeom prst="leftArrow">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grpSp>
      <p:grpSp>
        <p:nvGrpSpPr>
          <p:cNvPr id="155" name="Group 154">
            <a:extLst>
              <a:ext uri="{FF2B5EF4-FFF2-40B4-BE49-F238E27FC236}">
                <a16:creationId xmlns:a16="http://schemas.microsoft.com/office/drawing/2014/main" id="{09F2BF0A-A340-DD9C-2FE6-B325F146B3BA}"/>
              </a:ext>
            </a:extLst>
          </p:cNvPr>
          <p:cNvGrpSpPr/>
          <p:nvPr/>
        </p:nvGrpSpPr>
        <p:grpSpPr>
          <a:xfrm>
            <a:off x="6204183" y="1457962"/>
            <a:ext cx="2448822" cy="2608723"/>
            <a:chOff x="6155379" y="1475647"/>
            <a:chExt cx="2448822" cy="2608723"/>
          </a:xfrm>
        </p:grpSpPr>
        <p:sp>
          <p:nvSpPr>
            <p:cNvPr id="102" name="Freeform: Shape 101">
              <a:extLst>
                <a:ext uri="{FF2B5EF4-FFF2-40B4-BE49-F238E27FC236}">
                  <a16:creationId xmlns:a16="http://schemas.microsoft.com/office/drawing/2014/main" id="{56F4C953-C1C1-F166-8F8F-425C42833945}"/>
                </a:ext>
              </a:extLst>
            </p:cNvPr>
            <p:cNvSpPr/>
            <p:nvPr/>
          </p:nvSpPr>
          <p:spPr>
            <a:xfrm rot="10800000">
              <a:off x="6155379" y="2861390"/>
              <a:ext cx="2448822" cy="1222980"/>
            </a:xfrm>
            <a:custGeom>
              <a:avLst/>
              <a:gdLst>
                <a:gd name="csX0" fmla="*/ 3011055 w 3251200"/>
                <a:gd name="csY0" fmla="*/ 932873 h 1237673"/>
                <a:gd name="csX1" fmla="*/ 3011055 w 3251200"/>
                <a:gd name="csY1" fmla="*/ 932873 h 1237673"/>
                <a:gd name="csX2" fmla="*/ 2909455 w 3251200"/>
                <a:gd name="csY2" fmla="*/ 923637 h 1237673"/>
                <a:gd name="csX3" fmla="*/ 1736437 w 3251200"/>
                <a:gd name="csY3" fmla="*/ 923637 h 1237673"/>
                <a:gd name="csX4" fmla="*/ 1477819 w 3251200"/>
                <a:gd name="csY4" fmla="*/ 951346 h 1237673"/>
                <a:gd name="csX5" fmla="*/ 1376219 w 3251200"/>
                <a:gd name="csY5" fmla="*/ 969819 h 1237673"/>
                <a:gd name="csX6" fmla="*/ 1145310 w 3251200"/>
                <a:gd name="csY6" fmla="*/ 997528 h 1237673"/>
                <a:gd name="csX7" fmla="*/ 1071419 w 3251200"/>
                <a:gd name="csY7" fmla="*/ 1025237 h 1237673"/>
                <a:gd name="csX8" fmla="*/ 886691 w 3251200"/>
                <a:gd name="csY8" fmla="*/ 1080655 h 1237673"/>
                <a:gd name="csX9" fmla="*/ 803564 w 3251200"/>
                <a:gd name="csY9" fmla="*/ 1117600 h 1237673"/>
                <a:gd name="csX10" fmla="*/ 674255 w 3251200"/>
                <a:gd name="csY10" fmla="*/ 1126837 h 1237673"/>
                <a:gd name="csX11" fmla="*/ 489528 w 3251200"/>
                <a:gd name="csY11" fmla="*/ 1163782 h 1237673"/>
                <a:gd name="csX12" fmla="*/ 415637 w 3251200"/>
                <a:gd name="csY12" fmla="*/ 1191491 h 1237673"/>
                <a:gd name="csX13" fmla="*/ 341746 w 3251200"/>
                <a:gd name="csY13" fmla="*/ 1209964 h 1237673"/>
                <a:gd name="csX14" fmla="*/ 295564 w 3251200"/>
                <a:gd name="csY14" fmla="*/ 1237673 h 1237673"/>
                <a:gd name="csX15" fmla="*/ 157019 w 3251200"/>
                <a:gd name="csY15" fmla="*/ 1219200 h 1237673"/>
                <a:gd name="csX16" fmla="*/ 101600 w 3251200"/>
                <a:gd name="csY16" fmla="*/ 1173019 h 1237673"/>
                <a:gd name="csX17" fmla="*/ 64655 w 3251200"/>
                <a:gd name="csY17" fmla="*/ 1154546 h 1237673"/>
                <a:gd name="csX18" fmla="*/ 36946 w 3251200"/>
                <a:gd name="csY18" fmla="*/ 1117600 h 1237673"/>
                <a:gd name="csX19" fmla="*/ 0 w 3251200"/>
                <a:gd name="csY19" fmla="*/ 1006764 h 1237673"/>
                <a:gd name="csX20" fmla="*/ 46182 w 3251200"/>
                <a:gd name="csY20" fmla="*/ 646546 h 1237673"/>
                <a:gd name="csX21" fmla="*/ 73891 w 3251200"/>
                <a:gd name="csY21" fmla="*/ 609600 h 1237673"/>
                <a:gd name="csX22" fmla="*/ 101600 w 3251200"/>
                <a:gd name="csY22" fmla="*/ 563419 h 1237673"/>
                <a:gd name="csX23" fmla="*/ 138546 w 3251200"/>
                <a:gd name="csY23" fmla="*/ 535710 h 1237673"/>
                <a:gd name="csX24" fmla="*/ 221673 w 3251200"/>
                <a:gd name="csY24" fmla="*/ 461819 h 1237673"/>
                <a:gd name="csX25" fmla="*/ 434110 w 3251200"/>
                <a:gd name="csY25" fmla="*/ 341746 h 1237673"/>
                <a:gd name="csX26" fmla="*/ 581891 w 3251200"/>
                <a:gd name="csY26" fmla="*/ 258619 h 1237673"/>
                <a:gd name="csX27" fmla="*/ 831273 w 3251200"/>
                <a:gd name="csY27" fmla="*/ 129310 h 1237673"/>
                <a:gd name="csX28" fmla="*/ 1089891 w 3251200"/>
                <a:gd name="csY28" fmla="*/ 55419 h 1237673"/>
                <a:gd name="csX29" fmla="*/ 1237673 w 3251200"/>
                <a:gd name="csY29" fmla="*/ 27710 h 1237673"/>
                <a:gd name="csX30" fmla="*/ 1366982 w 3251200"/>
                <a:gd name="csY30" fmla="*/ 18473 h 1237673"/>
                <a:gd name="csX31" fmla="*/ 1505528 w 3251200"/>
                <a:gd name="csY31" fmla="*/ 0 h 1237673"/>
                <a:gd name="csX32" fmla="*/ 2253673 w 3251200"/>
                <a:gd name="csY32" fmla="*/ 18473 h 1237673"/>
                <a:gd name="csX33" fmla="*/ 2475346 w 3251200"/>
                <a:gd name="csY33" fmla="*/ 73891 h 1237673"/>
                <a:gd name="csX34" fmla="*/ 2558473 w 3251200"/>
                <a:gd name="csY34" fmla="*/ 92364 h 1237673"/>
                <a:gd name="csX35" fmla="*/ 2595419 w 3251200"/>
                <a:gd name="csY35" fmla="*/ 120073 h 1237673"/>
                <a:gd name="csX36" fmla="*/ 2724728 w 3251200"/>
                <a:gd name="csY36" fmla="*/ 203200 h 1237673"/>
                <a:gd name="csX37" fmla="*/ 2854037 w 3251200"/>
                <a:gd name="csY37" fmla="*/ 295564 h 1237673"/>
                <a:gd name="csX38" fmla="*/ 2927928 w 3251200"/>
                <a:gd name="csY38" fmla="*/ 332510 h 1237673"/>
                <a:gd name="csX39" fmla="*/ 3001819 w 3251200"/>
                <a:gd name="csY39" fmla="*/ 378691 h 1237673"/>
                <a:gd name="csX40" fmla="*/ 3038764 w 3251200"/>
                <a:gd name="csY40" fmla="*/ 406400 h 1237673"/>
                <a:gd name="csX41" fmla="*/ 3066473 w 3251200"/>
                <a:gd name="csY41" fmla="*/ 452582 h 1237673"/>
                <a:gd name="csX42" fmla="*/ 3103419 w 3251200"/>
                <a:gd name="csY42" fmla="*/ 498764 h 1237673"/>
                <a:gd name="csX43" fmla="*/ 3131128 w 3251200"/>
                <a:gd name="csY43" fmla="*/ 554182 h 1237673"/>
                <a:gd name="csX44" fmla="*/ 3168073 w 3251200"/>
                <a:gd name="csY44" fmla="*/ 618837 h 1237673"/>
                <a:gd name="csX45" fmla="*/ 3186546 w 3251200"/>
                <a:gd name="csY45" fmla="*/ 674255 h 1237673"/>
                <a:gd name="csX46" fmla="*/ 3223491 w 3251200"/>
                <a:gd name="csY46" fmla="*/ 748146 h 1237673"/>
                <a:gd name="csX47" fmla="*/ 3251200 w 3251200"/>
                <a:gd name="csY47" fmla="*/ 849746 h 1237673"/>
                <a:gd name="csX48" fmla="*/ 3223491 w 3251200"/>
                <a:gd name="csY48" fmla="*/ 979055 h 1237673"/>
                <a:gd name="csX49" fmla="*/ 3195782 w 3251200"/>
                <a:gd name="csY49" fmla="*/ 988291 h 1237673"/>
                <a:gd name="csX50" fmla="*/ 3066473 w 3251200"/>
                <a:gd name="csY50" fmla="*/ 979055 h 1237673"/>
                <a:gd name="csX51" fmla="*/ 2974110 w 3251200"/>
                <a:gd name="csY51" fmla="*/ 942110 h 1237673"/>
                <a:gd name="csX52" fmla="*/ 2937164 w 3251200"/>
                <a:gd name="csY52" fmla="*/ 932873 h 1237673"/>
                <a:gd name="csX53" fmla="*/ 2881746 w 3251200"/>
                <a:gd name="csY53" fmla="*/ 914400 h 1237673"/>
                <a:gd name="csX54" fmla="*/ 2946400 w 3251200"/>
                <a:gd name="csY54" fmla="*/ 951346 h 12376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Lst>
              <a:rect l="l" t="t" r="r" b="b"/>
              <a:pathLst>
                <a:path w="3251200" h="1237673">
                  <a:moveTo>
                    <a:pt x="3011055" y="932873"/>
                  </a:moveTo>
                  <a:lnTo>
                    <a:pt x="3011055" y="932873"/>
                  </a:lnTo>
                  <a:cubicBezTo>
                    <a:pt x="2977188" y="929794"/>
                    <a:pt x="2943399" y="925694"/>
                    <a:pt x="2909455" y="923637"/>
                  </a:cubicBezTo>
                  <a:cubicBezTo>
                    <a:pt x="2496957" y="898637"/>
                    <a:pt x="2232142" y="918916"/>
                    <a:pt x="1736437" y="923637"/>
                  </a:cubicBezTo>
                  <a:cubicBezTo>
                    <a:pt x="1534199" y="964085"/>
                    <a:pt x="1773441" y="920764"/>
                    <a:pt x="1477819" y="951346"/>
                  </a:cubicBezTo>
                  <a:cubicBezTo>
                    <a:pt x="1443580" y="954888"/>
                    <a:pt x="1410209" y="964381"/>
                    <a:pt x="1376219" y="969819"/>
                  </a:cubicBezTo>
                  <a:cubicBezTo>
                    <a:pt x="1253696" y="989422"/>
                    <a:pt x="1258679" y="987221"/>
                    <a:pt x="1145310" y="997528"/>
                  </a:cubicBezTo>
                  <a:cubicBezTo>
                    <a:pt x="1120680" y="1006764"/>
                    <a:pt x="1096462" y="1017187"/>
                    <a:pt x="1071419" y="1025237"/>
                  </a:cubicBezTo>
                  <a:cubicBezTo>
                    <a:pt x="1010216" y="1044909"/>
                    <a:pt x="945437" y="1054546"/>
                    <a:pt x="886691" y="1080655"/>
                  </a:cubicBezTo>
                  <a:cubicBezTo>
                    <a:pt x="858982" y="1092970"/>
                    <a:pt x="833194" y="1111159"/>
                    <a:pt x="803564" y="1117600"/>
                  </a:cubicBezTo>
                  <a:cubicBezTo>
                    <a:pt x="761337" y="1126780"/>
                    <a:pt x="717358" y="1123758"/>
                    <a:pt x="674255" y="1126837"/>
                  </a:cubicBezTo>
                  <a:cubicBezTo>
                    <a:pt x="543684" y="1164143"/>
                    <a:pt x="680495" y="1127976"/>
                    <a:pt x="489528" y="1163782"/>
                  </a:cubicBezTo>
                  <a:cubicBezTo>
                    <a:pt x="475560" y="1166401"/>
                    <a:pt x="420674" y="1189602"/>
                    <a:pt x="415637" y="1191491"/>
                  </a:cubicBezTo>
                  <a:cubicBezTo>
                    <a:pt x="383172" y="1203665"/>
                    <a:pt x="381130" y="1202088"/>
                    <a:pt x="341746" y="1209964"/>
                  </a:cubicBezTo>
                  <a:lnTo>
                    <a:pt x="295564" y="1237673"/>
                  </a:lnTo>
                  <a:cubicBezTo>
                    <a:pt x="286395" y="1236654"/>
                    <a:pt x="177754" y="1226112"/>
                    <a:pt x="157019" y="1219200"/>
                  </a:cubicBezTo>
                  <a:cubicBezTo>
                    <a:pt x="129533" y="1210038"/>
                    <a:pt x="124108" y="1189096"/>
                    <a:pt x="101600" y="1173019"/>
                  </a:cubicBezTo>
                  <a:cubicBezTo>
                    <a:pt x="90396" y="1165016"/>
                    <a:pt x="76970" y="1160704"/>
                    <a:pt x="64655" y="1154546"/>
                  </a:cubicBezTo>
                  <a:cubicBezTo>
                    <a:pt x="55419" y="1142231"/>
                    <a:pt x="44422" y="1131057"/>
                    <a:pt x="36946" y="1117600"/>
                  </a:cubicBezTo>
                  <a:cubicBezTo>
                    <a:pt x="21182" y="1089224"/>
                    <a:pt x="8112" y="1035155"/>
                    <a:pt x="0" y="1006764"/>
                  </a:cubicBezTo>
                  <a:cubicBezTo>
                    <a:pt x="2405" y="979513"/>
                    <a:pt x="-7094" y="742445"/>
                    <a:pt x="46182" y="646546"/>
                  </a:cubicBezTo>
                  <a:cubicBezTo>
                    <a:pt x="53658" y="633089"/>
                    <a:pt x="65352" y="622409"/>
                    <a:pt x="73891" y="609600"/>
                  </a:cubicBezTo>
                  <a:cubicBezTo>
                    <a:pt x="83849" y="594663"/>
                    <a:pt x="89778" y="576929"/>
                    <a:pt x="101600" y="563419"/>
                  </a:cubicBezTo>
                  <a:cubicBezTo>
                    <a:pt x="111737" y="551834"/>
                    <a:pt x="126858" y="545728"/>
                    <a:pt x="138546" y="535710"/>
                  </a:cubicBezTo>
                  <a:cubicBezTo>
                    <a:pt x="182632" y="497921"/>
                    <a:pt x="157371" y="503615"/>
                    <a:pt x="221673" y="461819"/>
                  </a:cubicBezTo>
                  <a:cubicBezTo>
                    <a:pt x="436196" y="322380"/>
                    <a:pt x="270748" y="443849"/>
                    <a:pt x="434110" y="341746"/>
                  </a:cubicBezTo>
                  <a:cubicBezTo>
                    <a:pt x="628573" y="220204"/>
                    <a:pt x="389846" y="366164"/>
                    <a:pt x="581891" y="258619"/>
                  </a:cubicBezTo>
                  <a:cubicBezTo>
                    <a:pt x="723413" y="179367"/>
                    <a:pt x="706599" y="172466"/>
                    <a:pt x="831273" y="129310"/>
                  </a:cubicBezTo>
                  <a:cubicBezTo>
                    <a:pt x="909355" y="102282"/>
                    <a:pt x="1007238" y="73130"/>
                    <a:pt x="1089891" y="55419"/>
                  </a:cubicBezTo>
                  <a:cubicBezTo>
                    <a:pt x="1138898" y="44918"/>
                    <a:pt x="1187994" y="34334"/>
                    <a:pt x="1237673" y="27710"/>
                  </a:cubicBezTo>
                  <a:cubicBezTo>
                    <a:pt x="1280507" y="21999"/>
                    <a:pt x="1323999" y="22920"/>
                    <a:pt x="1366982" y="18473"/>
                  </a:cubicBezTo>
                  <a:cubicBezTo>
                    <a:pt x="1413325" y="13679"/>
                    <a:pt x="1459346" y="6158"/>
                    <a:pt x="1505528" y="0"/>
                  </a:cubicBezTo>
                  <a:cubicBezTo>
                    <a:pt x="1754910" y="6158"/>
                    <a:pt x="2004936" y="-478"/>
                    <a:pt x="2253673" y="18473"/>
                  </a:cubicBezTo>
                  <a:cubicBezTo>
                    <a:pt x="2329618" y="24259"/>
                    <a:pt x="2400995" y="57368"/>
                    <a:pt x="2475346" y="73891"/>
                  </a:cubicBezTo>
                  <a:lnTo>
                    <a:pt x="2558473" y="92364"/>
                  </a:lnTo>
                  <a:cubicBezTo>
                    <a:pt x="2570788" y="101600"/>
                    <a:pt x="2582610" y="111534"/>
                    <a:pt x="2595419" y="120073"/>
                  </a:cubicBezTo>
                  <a:cubicBezTo>
                    <a:pt x="2638054" y="148496"/>
                    <a:pt x="2683735" y="172455"/>
                    <a:pt x="2724728" y="203200"/>
                  </a:cubicBezTo>
                  <a:cubicBezTo>
                    <a:pt x="2756453" y="226994"/>
                    <a:pt x="2816215" y="273951"/>
                    <a:pt x="2854037" y="295564"/>
                  </a:cubicBezTo>
                  <a:cubicBezTo>
                    <a:pt x="2877946" y="309227"/>
                    <a:pt x="2903682" y="319454"/>
                    <a:pt x="2927928" y="332510"/>
                  </a:cubicBezTo>
                  <a:cubicBezTo>
                    <a:pt x="2945448" y="341944"/>
                    <a:pt x="2982781" y="365093"/>
                    <a:pt x="3001819" y="378691"/>
                  </a:cubicBezTo>
                  <a:cubicBezTo>
                    <a:pt x="3014345" y="387638"/>
                    <a:pt x="3026449" y="397164"/>
                    <a:pt x="3038764" y="406400"/>
                  </a:cubicBezTo>
                  <a:cubicBezTo>
                    <a:pt x="3048000" y="421794"/>
                    <a:pt x="3056178" y="437875"/>
                    <a:pt x="3066473" y="452582"/>
                  </a:cubicBezTo>
                  <a:cubicBezTo>
                    <a:pt x="3077778" y="468732"/>
                    <a:pt x="3092835" y="482132"/>
                    <a:pt x="3103419" y="498764"/>
                  </a:cubicBezTo>
                  <a:cubicBezTo>
                    <a:pt x="3114507" y="516188"/>
                    <a:pt x="3121336" y="535998"/>
                    <a:pt x="3131128" y="554182"/>
                  </a:cubicBezTo>
                  <a:cubicBezTo>
                    <a:pt x="3142896" y="576037"/>
                    <a:pt x="3157671" y="596300"/>
                    <a:pt x="3168073" y="618837"/>
                  </a:cubicBezTo>
                  <a:cubicBezTo>
                    <a:pt x="3176233" y="636517"/>
                    <a:pt x="3178876" y="656357"/>
                    <a:pt x="3186546" y="674255"/>
                  </a:cubicBezTo>
                  <a:cubicBezTo>
                    <a:pt x="3197394" y="699566"/>
                    <a:pt x="3212643" y="722835"/>
                    <a:pt x="3223491" y="748146"/>
                  </a:cubicBezTo>
                  <a:cubicBezTo>
                    <a:pt x="3241070" y="789164"/>
                    <a:pt x="3242869" y="808087"/>
                    <a:pt x="3251200" y="849746"/>
                  </a:cubicBezTo>
                  <a:cubicBezTo>
                    <a:pt x="3248661" y="875136"/>
                    <a:pt x="3252212" y="950335"/>
                    <a:pt x="3223491" y="979055"/>
                  </a:cubicBezTo>
                  <a:cubicBezTo>
                    <a:pt x="3216607" y="985939"/>
                    <a:pt x="3205018" y="985212"/>
                    <a:pt x="3195782" y="988291"/>
                  </a:cubicBezTo>
                  <a:cubicBezTo>
                    <a:pt x="3152679" y="985212"/>
                    <a:pt x="3108778" y="987868"/>
                    <a:pt x="3066473" y="979055"/>
                  </a:cubicBezTo>
                  <a:cubicBezTo>
                    <a:pt x="3034011" y="972292"/>
                    <a:pt x="3006279" y="950153"/>
                    <a:pt x="2974110" y="942110"/>
                  </a:cubicBezTo>
                  <a:cubicBezTo>
                    <a:pt x="2961795" y="939031"/>
                    <a:pt x="2949050" y="937330"/>
                    <a:pt x="2937164" y="932873"/>
                  </a:cubicBezTo>
                  <a:cubicBezTo>
                    <a:pt x="2880561" y="911646"/>
                    <a:pt x="2920316" y="914400"/>
                    <a:pt x="2881746" y="914400"/>
                  </a:cubicBezTo>
                  <a:lnTo>
                    <a:pt x="2946400" y="951346"/>
                  </a:lnTo>
                </a:path>
              </a:pathLst>
            </a:custGeom>
            <a:gradFill flip="none" rotWithShape="1">
              <a:gsLst>
                <a:gs pos="0">
                  <a:schemeClr val="bg1">
                    <a:lumMod val="95000"/>
                  </a:schemeClr>
                </a:gs>
                <a:gs pos="53000">
                  <a:srgbClr val="00B0F0">
                    <a:alpha val="50000"/>
                  </a:srgbClr>
                </a:gs>
                <a:gs pos="100000">
                  <a:schemeClr val="bg1">
                    <a:lumMod val="95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03" name="Oval 102">
              <a:extLst>
                <a:ext uri="{FF2B5EF4-FFF2-40B4-BE49-F238E27FC236}">
                  <a16:creationId xmlns:a16="http://schemas.microsoft.com/office/drawing/2014/main" id="{6F66F2B8-8847-D136-B995-0305AD5024E4}"/>
                </a:ext>
              </a:extLst>
            </p:cNvPr>
            <p:cNvSpPr/>
            <p:nvPr/>
          </p:nvSpPr>
          <p:spPr>
            <a:xfrm rot="10303188">
              <a:off x="6170276" y="1475647"/>
              <a:ext cx="2084926" cy="934418"/>
            </a:xfrm>
            <a:prstGeom prst="ellipse">
              <a:avLst/>
            </a:prstGeom>
            <a:gradFill flip="none" rotWithShape="1">
              <a:gsLst>
                <a:gs pos="86000">
                  <a:schemeClr val="bg1">
                    <a:lumMod val="95000"/>
                    <a:alpha val="50000"/>
                  </a:schemeClr>
                </a:gs>
                <a:gs pos="0">
                  <a:srgbClr val="FF0000"/>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sz="1200"/>
            </a:p>
          </p:txBody>
        </p:sp>
        <p:sp>
          <p:nvSpPr>
            <p:cNvPr id="122" name="TextBox 121">
              <a:extLst>
                <a:ext uri="{FF2B5EF4-FFF2-40B4-BE49-F238E27FC236}">
                  <a16:creationId xmlns:a16="http://schemas.microsoft.com/office/drawing/2014/main" id="{320A6BB5-2E76-E36A-46F5-1E5DCB5C78DD}"/>
                </a:ext>
              </a:extLst>
            </p:cNvPr>
            <p:cNvSpPr txBox="1"/>
            <p:nvPr/>
          </p:nvSpPr>
          <p:spPr>
            <a:xfrm rot="21135471">
              <a:off x="6315694" y="1796841"/>
              <a:ext cx="1744609" cy="338554"/>
            </a:xfrm>
            <a:prstGeom prst="rect">
              <a:avLst/>
            </a:prstGeom>
            <a:noFill/>
          </p:spPr>
          <p:txBody>
            <a:bodyPr wrap="square" rtlCol="0">
              <a:spAutoFit/>
            </a:bodyPr>
            <a:lstStyle/>
            <a:p>
              <a:pPr algn="ctr"/>
              <a:r>
                <a:rPr lang="en-US" sz="1600" b="1">
                  <a:solidFill>
                    <a:schemeClr val="bg1"/>
                  </a:solidFill>
                </a:rPr>
                <a:t>High pressure</a:t>
              </a:r>
              <a:endParaRPr lang="en-DE" sz="1600" b="1">
                <a:solidFill>
                  <a:schemeClr val="bg1"/>
                </a:solidFill>
              </a:endParaRPr>
            </a:p>
          </p:txBody>
        </p:sp>
        <p:sp>
          <p:nvSpPr>
            <p:cNvPr id="123" name="TextBox 122">
              <a:extLst>
                <a:ext uri="{FF2B5EF4-FFF2-40B4-BE49-F238E27FC236}">
                  <a16:creationId xmlns:a16="http://schemas.microsoft.com/office/drawing/2014/main" id="{2C21987A-B5D1-C8AF-4789-822CF19FFCDB}"/>
                </a:ext>
              </a:extLst>
            </p:cNvPr>
            <p:cNvSpPr txBox="1"/>
            <p:nvPr/>
          </p:nvSpPr>
          <p:spPr>
            <a:xfrm rot="20899762">
              <a:off x="6639413" y="3514656"/>
              <a:ext cx="1744609" cy="338554"/>
            </a:xfrm>
            <a:prstGeom prst="rect">
              <a:avLst/>
            </a:prstGeom>
            <a:noFill/>
          </p:spPr>
          <p:txBody>
            <a:bodyPr wrap="square" rtlCol="0">
              <a:spAutoFit/>
            </a:bodyPr>
            <a:lstStyle/>
            <a:p>
              <a:pPr algn="ctr"/>
              <a:r>
                <a:rPr lang="en-US" sz="1600" b="1"/>
                <a:t>Low pressure</a:t>
              </a:r>
              <a:endParaRPr lang="en-DE" sz="1600" b="1"/>
            </a:p>
          </p:txBody>
        </p:sp>
      </p:grpSp>
      <p:pic>
        <p:nvPicPr>
          <p:cNvPr id="124" name="Picture 123">
            <a:extLst>
              <a:ext uri="{FF2B5EF4-FFF2-40B4-BE49-F238E27FC236}">
                <a16:creationId xmlns:a16="http://schemas.microsoft.com/office/drawing/2014/main" id="{378ABC8A-8067-1467-DF19-2D56CE696540}"/>
              </a:ext>
            </a:extLst>
          </p:cNvPr>
          <p:cNvPicPr>
            <a:picLocks noChangeAspect="1"/>
          </p:cNvPicPr>
          <p:nvPr/>
        </p:nvPicPr>
        <p:blipFill>
          <a:blip r:embed="rId5">
            <a:extLst>
              <a:ext uri="{28A0092B-C50C-407E-A947-70E740481C1C}">
                <a14:useLocalDpi xmlns:a14="http://schemas.microsoft.com/office/drawing/2010/main" val="0"/>
              </a:ext>
            </a:extLst>
          </a:blip>
          <a:srcRect b="11400"/>
          <a:stretch>
            <a:fillRect/>
          </a:stretch>
        </p:blipFill>
        <p:spPr>
          <a:xfrm rot="10800000">
            <a:off x="6150792" y="2017899"/>
            <a:ext cx="2434803" cy="1438055"/>
          </a:xfrm>
          <a:prstGeom prst="rect">
            <a:avLst/>
          </a:prstGeom>
        </p:spPr>
      </p:pic>
      <p:sp>
        <p:nvSpPr>
          <p:cNvPr id="150" name="Arrow: Left 149">
            <a:extLst>
              <a:ext uri="{FF2B5EF4-FFF2-40B4-BE49-F238E27FC236}">
                <a16:creationId xmlns:a16="http://schemas.microsoft.com/office/drawing/2014/main" id="{3796966D-FAA7-0D82-2053-5F77C6A5A7AF}"/>
              </a:ext>
            </a:extLst>
          </p:cNvPr>
          <p:cNvSpPr/>
          <p:nvPr/>
        </p:nvSpPr>
        <p:spPr>
          <a:xfrm rot="16200000">
            <a:off x="7123268" y="2803163"/>
            <a:ext cx="464618" cy="360040"/>
          </a:xfrm>
          <a:prstGeom prst="leftArrow">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cxnSp>
        <p:nvCxnSpPr>
          <p:cNvPr id="157" name="Straight Connector 156">
            <a:extLst>
              <a:ext uri="{FF2B5EF4-FFF2-40B4-BE49-F238E27FC236}">
                <a16:creationId xmlns:a16="http://schemas.microsoft.com/office/drawing/2014/main" id="{8E4D7D3C-959E-7337-D6AB-FAEBCCD2BD63}"/>
              </a:ext>
            </a:extLst>
          </p:cNvPr>
          <p:cNvCxnSpPr>
            <a:cxnSpLocks/>
          </p:cNvCxnSpPr>
          <p:nvPr/>
        </p:nvCxnSpPr>
        <p:spPr>
          <a:xfrm>
            <a:off x="-59742" y="5303769"/>
            <a:ext cx="5454455" cy="0"/>
          </a:xfrm>
          <a:prstGeom prst="line">
            <a:avLst/>
          </a:prstGeom>
          <a:ln>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5" name="Arrow: Left 24">
            <a:extLst>
              <a:ext uri="{FF2B5EF4-FFF2-40B4-BE49-F238E27FC236}">
                <a16:creationId xmlns:a16="http://schemas.microsoft.com/office/drawing/2014/main" id="{44C77799-ECE7-0BA1-CEC0-9E9BEAEAE597}"/>
              </a:ext>
            </a:extLst>
          </p:cNvPr>
          <p:cNvSpPr/>
          <p:nvPr/>
        </p:nvSpPr>
        <p:spPr>
          <a:xfrm rot="16200000">
            <a:off x="2100828" y="5205052"/>
            <a:ext cx="518221" cy="271323"/>
          </a:xfrm>
          <a:prstGeom prst="leftArrow">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26" name="TextBox 25">
            <a:extLst>
              <a:ext uri="{FF2B5EF4-FFF2-40B4-BE49-F238E27FC236}">
                <a16:creationId xmlns:a16="http://schemas.microsoft.com/office/drawing/2014/main" id="{C0F42E21-D71A-0AF4-151A-35B529C3A7AE}"/>
              </a:ext>
            </a:extLst>
          </p:cNvPr>
          <p:cNvSpPr txBox="1"/>
          <p:nvPr/>
        </p:nvSpPr>
        <p:spPr>
          <a:xfrm>
            <a:off x="1166187" y="5579948"/>
            <a:ext cx="2387502" cy="369332"/>
          </a:xfrm>
          <a:prstGeom prst="rect">
            <a:avLst/>
          </a:prstGeom>
          <a:noFill/>
        </p:spPr>
        <p:txBody>
          <a:bodyPr wrap="square" rtlCol="0">
            <a:spAutoFit/>
          </a:bodyPr>
          <a:lstStyle/>
          <a:p>
            <a:pPr algn="ctr"/>
            <a:r>
              <a:rPr lang="en-US" b="1">
                <a:solidFill>
                  <a:srgbClr val="7030A0"/>
                </a:solidFill>
              </a:rPr>
              <a:t>DOWNFORCE</a:t>
            </a:r>
            <a:endParaRPr lang="en-DE" b="1">
              <a:solidFill>
                <a:srgbClr val="7030A0"/>
              </a:solidFill>
            </a:endParaRPr>
          </a:p>
        </p:txBody>
      </p:sp>
      <p:pic>
        <p:nvPicPr>
          <p:cNvPr id="12" name="Picture 11">
            <a:extLst>
              <a:ext uri="{FF2B5EF4-FFF2-40B4-BE49-F238E27FC236}">
                <a16:creationId xmlns:a16="http://schemas.microsoft.com/office/drawing/2014/main" id="{585FA485-07DC-32A6-806B-7DE7D89119F3}"/>
              </a:ext>
            </a:extLst>
          </p:cNvPr>
          <p:cNvPicPr>
            <a:picLocks noChangeAspect="1"/>
          </p:cNvPicPr>
          <p:nvPr/>
        </p:nvPicPr>
        <p:blipFill>
          <a:blip r:embed="rId6"/>
          <a:stretch>
            <a:fillRect/>
          </a:stretch>
        </p:blipFill>
        <p:spPr>
          <a:xfrm>
            <a:off x="769787" y="2110435"/>
            <a:ext cx="2733582" cy="1964575"/>
          </a:xfrm>
          <a:prstGeom prst="rect">
            <a:avLst/>
          </a:prstGeom>
        </p:spPr>
      </p:pic>
      <p:grpSp>
        <p:nvGrpSpPr>
          <p:cNvPr id="14" name="Group 13">
            <a:extLst>
              <a:ext uri="{FF2B5EF4-FFF2-40B4-BE49-F238E27FC236}">
                <a16:creationId xmlns:a16="http://schemas.microsoft.com/office/drawing/2014/main" id="{874AA477-2EEB-731E-ED38-8C4057990D24}"/>
              </a:ext>
            </a:extLst>
          </p:cNvPr>
          <p:cNvGrpSpPr/>
          <p:nvPr/>
        </p:nvGrpSpPr>
        <p:grpSpPr>
          <a:xfrm>
            <a:off x="8900219" y="3483563"/>
            <a:ext cx="3086760" cy="2594613"/>
            <a:chOff x="8900219" y="3483563"/>
            <a:chExt cx="3086760" cy="2594613"/>
          </a:xfrm>
        </p:grpSpPr>
        <p:grpSp>
          <p:nvGrpSpPr>
            <p:cNvPr id="4" name="Group 3">
              <a:extLst>
                <a:ext uri="{FF2B5EF4-FFF2-40B4-BE49-F238E27FC236}">
                  <a16:creationId xmlns:a16="http://schemas.microsoft.com/office/drawing/2014/main" id="{D96CF2A9-9D0D-BE25-5364-9EF8BFACBA19}"/>
                </a:ext>
              </a:extLst>
            </p:cNvPr>
            <p:cNvGrpSpPr/>
            <p:nvPr/>
          </p:nvGrpSpPr>
          <p:grpSpPr>
            <a:xfrm>
              <a:off x="9068809" y="3483563"/>
              <a:ext cx="2918170" cy="2446860"/>
              <a:chOff x="6415387" y="-405761"/>
              <a:chExt cx="2918170" cy="2446860"/>
            </a:xfrm>
          </p:grpSpPr>
          <p:sp>
            <p:nvSpPr>
              <p:cNvPr id="7" name="Speech Bubble: Oval 6">
                <a:extLst>
                  <a:ext uri="{FF2B5EF4-FFF2-40B4-BE49-F238E27FC236}">
                    <a16:creationId xmlns:a16="http://schemas.microsoft.com/office/drawing/2014/main" id="{B06134B2-CB4F-4F10-1406-78FDA843E22C}"/>
                  </a:ext>
                </a:extLst>
              </p:cNvPr>
              <p:cNvSpPr/>
              <p:nvPr/>
            </p:nvSpPr>
            <p:spPr>
              <a:xfrm>
                <a:off x="6415387" y="-405761"/>
                <a:ext cx="2860132" cy="2446860"/>
              </a:xfrm>
              <a:prstGeom prst="wedgeEllipseCallout">
                <a:avLst>
                  <a:gd name="adj1" fmla="val -63770"/>
                  <a:gd name="adj2" fmla="val 37616"/>
                </a:avLst>
              </a:prstGeom>
              <a:solidFill>
                <a:srgbClr val="FFB71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9" name="TextBox 8">
                <a:extLst>
                  <a:ext uri="{FF2B5EF4-FFF2-40B4-BE49-F238E27FC236}">
                    <a16:creationId xmlns:a16="http://schemas.microsoft.com/office/drawing/2014/main" id="{1308F933-19B2-B217-AEA5-491025DF780A}"/>
                  </a:ext>
                </a:extLst>
              </p:cNvPr>
              <p:cNvSpPr txBox="1"/>
              <p:nvPr/>
            </p:nvSpPr>
            <p:spPr>
              <a:xfrm>
                <a:off x="6473426" y="-28276"/>
                <a:ext cx="2860131" cy="1815882"/>
              </a:xfrm>
              <a:prstGeom prst="rect">
                <a:avLst/>
              </a:prstGeom>
              <a:noFill/>
            </p:spPr>
            <p:txBody>
              <a:bodyPr wrap="square" rtlCol="0">
                <a:spAutoFit/>
              </a:bodyPr>
              <a:lstStyle/>
              <a:p>
                <a:pPr algn="ctr">
                  <a:spcAft>
                    <a:spcPts val="600"/>
                  </a:spcAft>
                </a:pPr>
                <a:r>
                  <a:rPr lang="en-US" sz="1600" dirty="0"/>
                  <a:t>While downforce is an important consideration in motorsport, it</a:t>
                </a:r>
                <a:br>
                  <a:rPr lang="en-US" sz="1600" dirty="0"/>
                </a:br>
                <a:r>
                  <a:rPr lang="en-US" sz="1600" dirty="0"/>
                  <a:t>has </a:t>
                </a:r>
                <a:r>
                  <a:rPr lang="en-US" sz="1600" b="1" dirty="0"/>
                  <a:t>only a small impact </a:t>
                </a:r>
                <a:br>
                  <a:rPr lang="en-US" sz="1600" b="1" dirty="0"/>
                </a:br>
                <a:r>
                  <a:rPr lang="en-US" sz="1600" b="1" dirty="0"/>
                  <a:t>for STEM Racing</a:t>
                </a:r>
                <a:r>
                  <a:rPr lang="en-US" sz="1600" dirty="0"/>
                  <a:t>, </a:t>
                </a:r>
                <a:br>
                  <a:rPr lang="en-US" sz="1600" dirty="0"/>
                </a:br>
                <a:r>
                  <a:rPr lang="en-US" sz="1600" dirty="0"/>
                  <a:t>because the track </a:t>
                </a:r>
                <a:br>
                  <a:rPr lang="en-US" sz="1600" dirty="0"/>
                </a:br>
                <a:r>
                  <a:rPr lang="en-US" sz="1600" dirty="0"/>
                  <a:t>is a </a:t>
                </a:r>
                <a:r>
                  <a:rPr lang="en-US" sz="1600" b="1" dirty="0"/>
                  <a:t>straight line</a:t>
                </a:r>
                <a:r>
                  <a:rPr lang="en-US" sz="1600" dirty="0"/>
                  <a:t>.</a:t>
                </a:r>
                <a:endParaRPr lang="en-DE" sz="1200" dirty="0"/>
              </a:p>
            </p:txBody>
          </p:sp>
        </p:grpSp>
        <p:pic>
          <p:nvPicPr>
            <p:cNvPr id="13" name="Graphic 12" descr="Right pointing backhand index with solid fill">
              <a:extLst>
                <a:ext uri="{FF2B5EF4-FFF2-40B4-BE49-F238E27FC236}">
                  <a16:creationId xmlns:a16="http://schemas.microsoft.com/office/drawing/2014/main" id="{D680BE77-3AB6-CA4B-B7DD-EA721FD0B27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rot="16983126">
              <a:off x="8900219" y="5163776"/>
              <a:ext cx="914400" cy="914400"/>
            </a:xfrm>
            <a:prstGeom prst="rect">
              <a:avLst/>
            </a:prstGeom>
          </p:spPr>
        </p:pic>
      </p:grpSp>
    </p:spTree>
    <p:extLst>
      <p:ext uri="{BB962C8B-B14F-4D97-AF65-F5344CB8AC3E}">
        <p14:creationId xmlns:p14="http://schemas.microsoft.com/office/powerpoint/2010/main" val="2817407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54"/>
                                        </p:tgtEl>
                                        <p:attrNameLst>
                                          <p:attrName>style.visibility</p:attrName>
                                        </p:attrNameLst>
                                      </p:cBhvr>
                                      <p:to>
                                        <p:strVal val="visible"/>
                                      </p:to>
                                    </p:set>
                                    <p:animEffect transition="in" filter="wheel(1)">
                                      <p:cBhvr>
                                        <p:cTn id="7" dur="1000"/>
                                        <p:tgtEl>
                                          <p:spTgt spid="154"/>
                                        </p:tgtEl>
                                      </p:cBhvr>
                                    </p:animEffect>
                                  </p:childTnLst>
                                </p:cTn>
                              </p:par>
                              <p:par>
                                <p:cTn id="8" presetID="1"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155"/>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9"/>
                                        </p:tgtEl>
                                        <p:attrNameLst>
                                          <p:attrName>style.visibility</p:attrName>
                                        </p:attrNameLst>
                                      </p:cBhvr>
                                      <p:to>
                                        <p:strVal val="visible"/>
                                      </p:to>
                                    </p:set>
                                  </p:childTnLst>
                                </p:cTn>
                              </p:par>
                              <p:par>
                                <p:cTn id="18" presetID="22" presetClass="entr" presetSubtype="1" fill="hold" nodeType="withEffect">
                                  <p:stCondLst>
                                    <p:cond delay="0"/>
                                  </p:stCondLst>
                                  <p:childTnLst>
                                    <p:set>
                                      <p:cBhvr>
                                        <p:cTn id="19" dur="1" fill="hold">
                                          <p:stCondLst>
                                            <p:cond delay="0"/>
                                          </p:stCondLst>
                                        </p:cTn>
                                        <p:tgtEl>
                                          <p:spTgt spid="124"/>
                                        </p:tgtEl>
                                        <p:attrNameLst>
                                          <p:attrName>style.visibility</p:attrName>
                                        </p:attrNameLst>
                                      </p:cBhvr>
                                      <p:to>
                                        <p:strVal val="visible"/>
                                      </p:to>
                                    </p:set>
                                    <p:animEffect transition="in" filter="wipe(up)">
                                      <p:cBhvr>
                                        <p:cTn id="20" dur="500"/>
                                        <p:tgtEl>
                                          <p:spTgt spid="124"/>
                                        </p:tgtEl>
                                      </p:cBhvr>
                                    </p:animEffect>
                                  </p:childTnLst>
                                </p:cTn>
                              </p:par>
                              <p:par>
                                <p:cTn id="21" presetID="1" presetClass="entr" presetSubtype="0"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par>
                                <p:cTn id="27" presetID="22" presetClass="entr" presetSubtype="1" fill="hold" grpId="0" nodeType="withEffect">
                                  <p:stCondLst>
                                    <p:cond delay="0"/>
                                  </p:stCondLst>
                                  <p:childTnLst>
                                    <p:set>
                                      <p:cBhvr>
                                        <p:cTn id="28" dur="1" fill="hold">
                                          <p:stCondLst>
                                            <p:cond delay="0"/>
                                          </p:stCondLst>
                                        </p:cTn>
                                        <p:tgtEl>
                                          <p:spTgt spid="150"/>
                                        </p:tgtEl>
                                        <p:attrNameLst>
                                          <p:attrName>style.visibility</p:attrName>
                                        </p:attrNameLst>
                                      </p:cBhvr>
                                      <p:to>
                                        <p:strVal val="visible"/>
                                      </p:to>
                                    </p:set>
                                    <p:animEffect transition="in" filter="wipe(up)">
                                      <p:cBhvr>
                                        <p:cTn id="29" dur="500"/>
                                        <p:tgtEl>
                                          <p:spTgt spid="150"/>
                                        </p:tgtEl>
                                      </p:cBhvr>
                                    </p:animEffect>
                                  </p:childTnLst>
                                </p:cTn>
                              </p:par>
                              <p:par>
                                <p:cTn id="30" presetID="22" presetClass="entr" presetSubtype="8" fill="hold" nodeType="withEffect">
                                  <p:stCondLst>
                                    <p:cond delay="0"/>
                                  </p:stCondLst>
                                  <p:childTnLst>
                                    <p:set>
                                      <p:cBhvr>
                                        <p:cTn id="31" dur="1" fill="hold">
                                          <p:stCondLst>
                                            <p:cond delay="0"/>
                                          </p:stCondLst>
                                        </p:cTn>
                                        <p:tgtEl>
                                          <p:spTgt spid="157"/>
                                        </p:tgtEl>
                                        <p:attrNameLst>
                                          <p:attrName>style.visibility</p:attrName>
                                        </p:attrNameLst>
                                      </p:cBhvr>
                                      <p:to>
                                        <p:strVal val="visible"/>
                                      </p:to>
                                    </p:set>
                                    <p:animEffect transition="in" filter="wipe(left)">
                                      <p:cBhvr>
                                        <p:cTn id="32" dur="500"/>
                                        <p:tgtEl>
                                          <p:spTgt spid="157"/>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150" grpId="0" animBg="1"/>
      <p:bldP spid="25" grpId="0" animBg="1"/>
      <p:bldP spid="2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DEE19C-3C2A-686C-D7DC-BC04C1F11D4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2481D44-F953-EF7D-C853-D5242815127A}"/>
              </a:ext>
            </a:extLst>
          </p:cNvPr>
          <p:cNvSpPr>
            <a:spLocks noGrp="1"/>
          </p:cNvSpPr>
          <p:nvPr>
            <p:ph type="sldNum" sz="quarter" idx="11"/>
          </p:nvPr>
        </p:nvSpPr>
        <p:spPr/>
        <p:txBody>
          <a:bodyPr/>
          <a:lstStyle/>
          <a:p>
            <a:fld id="{F0D23093-2AB0-F74C-B865-1A12A15B650E}" type="slidenum">
              <a:rPr lang="en-US" smtClean="0"/>
              <a:pPr/>
              <a:t>25</a:t>
            </a:fld>
            <a:endParaRPr lang="en-US"/>
          </a:p>
        </p:txBody>
      </p:sp>
      <p:sp>
        <p:nvSpPr>
          <p:cNvPr id="3" name="Title 2">
            <a:extLst>
              <a:ext uri="{FF2B5EF4-FFF2-40B4-BE49-F238E27FC236}">
                <a16:creationId xmlns:a16="http://schemas.microsoft.com/office/drawing/2014/main" id="{443FA406-03A8-93B1-1B9B-CFF66C385339}"/>
              </a:ext>
            </a:extLst>
          </p:cNvPr>
          <p:cNvSpPr>
            <a:spLocks noGrp="1"/>
          </p:cNvSpPr>
          <p:nvPr>
            <p:ph type="title"/>
          </p:nvPr>
        </p:nvSpPr>
        <p:spPr/>
        <p:txBody>
          <a:bodyPr/>
          <a:lstStyle/>
          <a:p>
            <a:r>
              <a:rPr lang="en-US"/>
              <a:t>And what is “Drag”?</a:t>
            </a:r>
            <a:endParaRPr lang="en-DE"/>
          </a:p>
        </p:txBody>
      </p:sp>
      <p:sp>
        <p:nvSpPr>
          <p:cNvPr id="9" name="Arrow: Left 8">
            <a:extLst>
              <a:ext uri="{FF2B5EF4-FFF2-40B4-BE49-F238E27FC236}">
                <a16:creationId xmlns:a16="http://schemas.microsoft.com/office/drawing/2014/main" id="{07324F31-0EA2-23E7-31E4-E6B6DB97F92F}"/>
              </a:ext>
            </a:extLst>
          </p:cNvPr>
          <p:cNvSpPr/>
          <p:nvPr/>
        </p:nvSpPr>
        <p:spPr>
          <a:xfrm rot="10800000">
            <a:off x="9712213" y="3501008"/>
            <a:ext cx="648072" cy="360040"/>
          </a:xfrm>
          <a:prstGeom prst="leftArrow">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0" name="TextBox 9">
            <a:extLst>
              <a:ext uri="{FF2B5EF4-FFF2-40B4-BE49-F238E27FC236}">
                <a16:creationId xmlns:a16="http://schemas.microsoft.com/office/drawing/2014/main" id="{A8C118DC-C904-5A77-93EB-8F7B48C62D4C}"/>
              </a:ext>
            </a:extLst>
          </p:cNvPr>
          <p:cNvSpPr txBox="1"/>
          <p:nvPr/>
        </p:nvSpPr>
        <p:spPr>
          <a:xfrm>
            <a:off x="10391022" y="3429000"/>
            <a:ext cx="1080120" cy="461665"/>
          </a:xfrm>
          <a:prstGeom prst="rect">
            <a:avLst/>
          </a:prstGeom>
          <a:noFill/>
        </p:spPr>
        <p:txBody>
          <a:bodyPr wrap="square" rtlCol="0">
            <a:spAutoFit/>
          </a:bodyPr>
          <a:lstStyle/>
          <a:p>
            <a:r>
              <a:rPr lang="en-US" sz="2400" b="1"/>
              <a:t>Thrust</a:t>
            </a:r>
            <a:endParaRPr lang="en-DE" sz="2400" b="1"/>
          </a:p>
        </p:txBody>
      </p:sp>
      <p:sp>
        <p:nvSpPr>
          <p:cNvPr id="11" name="Arrow: Left 10">
            <a:extLst>
              <a:ext uri="{FF2B5EF4-FFF2-40B4-BE49-F238E27FC236}">
                <a16:creationId xmlns:a16="http://schemas.microsoft.com/office/drawing/2014/main" id="{558EF723-09F3-521A-2441-02D48FB4BA26}"/>
              </a:ext>
            </a:extLst>
          </p:cNvPr>
          <p:cNvSpPr/>
          <p:nvPr/>
        </p:nvSpPr>
        <p:spPr>
          <a:xfrm rot="5400000">
            <a:off x="6577126" y="2408806"/>
            <a:ext cx="648072" cy="360040"/>
          </a:xfrm>
          <a:prstGeom prst="leftArrow">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2" name="Arrow: Left 11">
            <a:extLst>
              <a:ext uri="{FF2B5EF4-FFF2-40B4-BE49-F238E27FC236}">
                <a16:creationId xmlns:a16="http://schemas.microsoft.com/office/drawing/2014/main" id="{AF5BB506-A334-EAC0-4197-D61BB8538FE6}"/>
              </a:ext>
            </a:extLst>
          </p:cNvPr>
          <p:cNvSpPr/>
          <p:nvPr/>
        </p:nvSpPr>
        <p:spPr>
          <a:xfrm rot="16200000">
            <a:off x="6607247" y="4815767"/>
            <a:ext cx="648072" cy="360040"/>
          </a:xfrm>
          <a:prstGeom prst="leftArrow">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3" name="Arrow: Left 12">
            <a:extLst>
              <a:ext uri="{FF2B5EF4-FFF2-40B4-BE49-F238E27FC236}">
                <a16:creationId xmlns:a16="http://schemas.microsoft.com/office/drawing/2014/main" id="{141C03BD-F36B-8596-5E48-946F2B8DFF76}"/>
              </a:ext>
            </a:extLst>
          </p:cNvPr>
          <p:cNvSpPr/>
          <p:nvPr/>
        </p:nvSpPr>
        <p:spPr>
          <a:xfrm>
            <a:off x="1907538" y="3445452"/>
            <a:ext cx="648072" cy="360040"/>
          </a:xfrm>
          <a:prstGeom prst="leftArrow">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4" name="TextBox 13">
            <a:extLst>
              <a:ext uri="{FF2B5EF4-FFF2-40B4-BE49-F238E27FC236}">
                <a16:creationId xmlns:a16="http://schemas.microsoft.com/office/drawing/2014/main" id="{A2311044-259A-091C-89FF-1554AEA80B2E}"/>
              </a:ext>
            </a:extLst>
          </p:cNvPr>
          <p:cNvSpPr txBox="1"/>
          <p:nvPr/>
        </p:nvSpPr>
        <p:spPr>
          <a:xfrm>
            <a:off x="6337217" y="5409220"/>
            <a:ext cx="1188132" cy="461665"/>
          </a:xfrm>
          <a:prstGeom prst="rect">
            <a:avLst/>
          </a:prstGeom>
          <a:noFill/>
        </p:spPr>
        <p:txBody>
          <a:bodyPr wrap="square" rtlCol="0">
            <a:spAutoFit/>
          </a:bodyPr>
          <a:lstStyle/>
          <a:p>
            <a:pPr algn="ctr"/>
            <a:r>
              <a:rPr lang="en-US" sz="2400" b="1"/>
              <a:t>Weight</a:t>
            </a:r>
            <a:endParaRPr lang="en-DE" sz="2400" b="1"/>
          </a:p>
        </p:txBody>
      </p:sp>
      <p:sp>
        <p:nvSpPr>
          <p:cNvPr id="15" name="TextBox 14">
            <a:extLst>
              <a:ext uri="{FF2B5EF4-FFF2-40B4-BE49-F238E27FC236}">
                <a16:creationId xmlns:a16="http://schemas.microsoft.com/office/drawing/2014/main" id="{D81B9ED8-5ED6-2EC0-2EEB-C46BA008315F}"/>
              </a:ext>
            </a:extLst>
          </p:cNvPr>
          <p:cNvSpPr txBox="1"/>
          <p:nvPr/>
        </p:nvSpPr>
        <p:spPr>
          <a:xfrm>
            <a:off x="1078133" y="3360364"/>
            <a:ext cx="801253" cy="461665"/>
          </a:xfrm>
          <a:prstGeom prst="rect">
            <a:avLst/>
          </a:prstGeom>
          <a:noFill/>
        </p:spPr>
        <p:txBody>
          <a:bodyPr wrap="square" rtlCol="0">
            <a:spAutoFit/>
          </a:bodyPr>
          <a:lstStyle/>
          <a:p>
            <a:r>
              <a:rPr lang="en-US" sz="2400" b="1"/>
              <a:t>Drag</a:t>
            </a:r>
            <a:endParaRPr lang="en-DE" sz="2400" b="1"/>
          </a:p>
        </p:txBody>
      </p:sp>
      <p:sp>
        <p:nvSpPr>
          <p:cNvPr id="16" name="TextBox 15">
            <a:extLst>
              <a:ext uri="{FF2B5EF4-FFF2-40B4-BE49-F238E27FC236}">
                <a16:creationId xmlns:a16="http://schemas.microsoft.com/office/drawing/2014/main" id="{7E6A5F2E-47E5-7948-7EE0-640B29413211}"/>
              </a:ext>
            </a:extLst>
          </p:cNvPr>
          <p:cNvSpPr txBox="1"/>
          <p:nvPr/>
        </p:nvSpPr>
        <p:spPr>
          <a:xfrm>
            <a:off x="6304825" y="1657408"/>
            <a:ext cx="1188132" cy="461665"/>
          </a:xfrm>
          <a:prstGeom prst="rect">
            <a:avLst/>
          </a:prstGeom>
          <a:noFill/>
        </p:spPr>
        <p:txBody>
          <a:bodyPr wrap="square" rtlCol="0">
            <a:spAutoFit/>
          </a:bodyPr>
          <a:lstStyle/>
          <a:p>
            <a:pPr algn="ctr"/>
            <a:r>
              <a:rPr lang="en-US" sz="2400" b="1"/>
              <a:t>Lift</a:t>
            </a:r>
            <a:endParaRPr lang="en-DE" sz="2400" b="1"/>
          </a:p>
        </p:txBody>
      </p:sp>
      <p:sp>
        <p:nvSpPr>
          <p:cNvPr id="17" name="TextBox 16">
            <a:extLst>
              <a:ext uri="{FF2B5EF4-FFF2-40B4-BE49-F238E27FC236}">
                <a16:creationId xmlns:a16="http://schemas.microsoft.com/office/drawing/2014/main" id="{E929E715-217F-4C4E-2949-5240058CF0B7}"/>
              </a:ext>
            </a:extLst>
          </p:cNvPr>
          <p:cNvSpPr txBox="1"/>
          <p:nvPr/>
        </p:nvSpPr>
        <p:spPr>
          <a:xfrm>
            <a:off x="9388177" y="1720011"/>
            <a:ext cx="1944216" cy="830997"/>
          </a:xfrm>
          <a:prstGeom prst="rect">
            <a:avLst/>
          </a:prstGeom>
          <a:noFill/>
        </p:spPr>
        <p:txBody>
          <a:bodyPr wrap="square" rtlCol="0">
            <a:spAutoFit/>
          </a:bodyPr>
          <a:lstStyle/>
          <a:p>
            <a:pPr algn="ctr"/>
            <a:r>
              <a:rPr lang="en-US" sz="1600"/>
              <a:t>The thrust from the engine pushes the plane forward.</a:t>
            </a:r>
            <a:endParaRPr lang="en-DE" sz="1600"/>
          </a:p>
        </p:txBody>
      </p:sp>
      <p:sp>
        <p:nvSpPr>
          <p:cNvPr id="18" name="Speech Bubble: Oval 17">
            <a:extLst>
              <a:ext uri="{FF2B5EF4-FFF2-40B4-BE49-F238E27FC236}">
                <a16:creationId xmlns:a16="http://schemas.microsoft.com/office/drawing/2014/main" id="{B5E63E51-52F3-9CF4-55EC-A55779277780}"/>
              </a:ext>
            </a:extLst>
          </p:cNvPr>
          <p:cNvSpPr/>
          <p:nvPr/>
        </p:nvSpPr>
        <p:spPr>
          <a:xfrm>
            <a:off x="9284948" y="1444857"/>
            <a:ext cx="2150674" cy="1368152"/>
          </a:xfrm>
          <a:prstGeom prst="wedgeEllipseCallout">
            <a:avLst>
              <a:gd name="adj1" fmla="val 29831"/>
              <a:gd name="adj2" fmla="val 99093"/>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9" name="TextBox 18">
            <a:extLst>
              <a:ext uri="{FF2B5EF4-FFF2-40B4-BE49-F238E27FC236}">
                <a16:creationId xmlns:a16="http://schemas.microsoft.com/office/drawing/2014/main" id="{19FA00B4-24F5-A16F-F416-A9C178EE294C}"/>
              </a:ext>
            </a:extLst>
          </p:cNvPr>
          <p:cNvSpPr txBox="1"/>
          <p:nvPr/>
        </p:nvSpPr>
        <p:spPr>
          <a:xfrm>
            <a:off x="832428" y="1657408"/>
            <a:ext cx="1944216" cy="830997"/>
          </a:xfrm>
          <a:prstGeom prst="rect">
            <a:avLst/>
          </a:prstGeom>
          <a:noFill/>
        </p:spPr>
        <p:txBody>
          <a:bodyPr wrap="square" rtlCol="0">
            <a:spAutoFit/>
          </a:bodyPr>
          <a:lstStyle/>
          <a:p>
            <a:pPr algn="ctr"/>
            <a:r>
              <a:rPr lang="en-US" sz="1600"/>
              <a:t>The drag force pulls it back because of the air resistance. </a:t>
            </a:r>
            <a:endParaRPr lang="en-DE" sz="1600"/>
          </a:p>
        </p:txBody>
      </p:sp>
      <p:sp>
        <p:nvSpPr>
          <p:cNvPr id="20" name="Speech Bubble: Oval 19">
            <a:extLst>
              <a:ext uri="{FF2B5EF4-FFF2-40B4-BE49-F238E27FC236}">
                <a16:creationId xmlns:a16="http://schemas.microsoft.com/office/drawing/2014/main" id="{73B90821-5D00-BC37-8B09-801E80224DD7}"/>
              </a:ext>
            </a:extLst>
          </p:cNvPr>
          <p:cNvSpPr/>
          <p:nvPr/>
        </p:nvSpPr>
        <p:spPr>
          <a:xfrm>
            <a:off x="631304" y="1327426"/>
            <a:ext cx="2304880" cy="1494219"/>
          </a:xfrm>
          <a:prstGeom prst="wedgeEllipseCallout">
            <a:avLst>
              <a:gd name="adj1" fmla="val -13435"/>
              <a:gd name="adj2" fmla="val 89227"/>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a:t>
            </a:r>
            <a:endParaRPr lang="en-DE"/>
          </a:p>
        </p:txBody>
      </p:sp>
      <p:sp>
        <p:nvSpPr>
          <p:cNvPr id="21" name="TextBox 20">
            <a:extLst>
              <a:ext uri="{FF2B5EF4-FFF2-40B4-BE49-F238E27FC236}">
                <a16:creationId xmlns:a16="http://schemas.microsoft.com/office/drawing/2014/main" id="{E1C7B8BB-663D-43ED-5680-04A1B7A8F151}"/>
              </a:ext>
            </a:extLst>
          </p:cNvPr>
          <p:cNvSpPr txBox="1"/>
          <p:nvPr/>
        </p:nvSpPr>
        <p:spPr>
          <a:xfrm>
            <a:off x="4228550" y="4604895"/>
            <a:ext cx="1516227" cy="1077218"/>
          </a:xfrm>
          <a:prstGeom prst="rect">
            <a:avLst/>
          </a:prstGeom>
          <a:noFill/>
        </p:spPr>
        <p:txBody>
          <a:bodyPr wrap="square" rtlCol="0">
            <a:spAutoFit/>
          </a:bodyPr>
          <a:lstStyle/>
          <a:p>
            <a:pPr algn="ctr"/>
            <a:r>
              <a:rPr lang="en-US" sz="1600"/>
              <a:t>The weight pulls the airplane to the ground.</a:t>
            </a:r>
            <a:endParaRPr lang="en-DE" sz="1600"/>
          </a:p>
        </p:txBody>
      </p:sp>
      <p:sp>
        <p:nvSpPr>
          <p:cNvPr id="22" name="Speech Bubble: Oval 21">
            <a:extLst>
              <a:ext uri="{FF2B5EF4-FFF2-40B4-BE49-F238E27FC236}">
                <a16:creationId xmlns:a16="http://schemas.microsoft.com/office/drawing/2014/main" id="{1D5EE4A5-CD47-6977-76DB-DFA2BA1EAFA7}"/>
              </a:ext>
            </a:extLst>
          </p:cNvPr>
          <p:cNvSpPr/>
          <p:nvPr/>
        </p:nvSpPr>
        <p:spPr>
          <a:xfrm>
            <a:off x="3978316" y="4396395"/>
            <a:ext cx="2009734" cy="1494219"/>
          </a:xfrm>
          <a:prstGeom prst="wedgeEllipseCallout">
            <a:avLst>
              <a:gd name="adj1" fmla="val 69297"/>
              <a:gd name="adj2" fmla="val 33332"/>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23" name="TextBox 22">
            <a:extLst>
              <a:ext uri="{FF2B5EF4-FFF2-40B4-BE49-F238E27FC236}">
                <a16:creationId xmlns:a16="http://schemas.microsoft.com/office/drawing/2014/main" id="{14F9DE80-B8BA-C419-681D-A564652CF317}"/>
              </a:ext>
            </a:extLst>
          </p:cNvPr>
          <p:cNvSpPr txBox="1"/>
          <p:nvPr/>
        </p:nvSpPr>
        <p:spPr>
          <a:xfrm>
            <a:off x="4403963" y="1102928"/>
            <a:ext cx="1516227" cy="1077218"/>
          </a:xfrm>
          <a:prstGeom prst="rect">
            <a:avLst/>
          </a:prstGeom>
          <a:noFill/>
        </p:spPr>
        <p:txBody>
          <a:bodyPr wrap="square" rtlCol="0">
            <a:spAutoFit/>
          </a:bodyPr>
          <a:lstStyle/>
          <a:p>
            <a:pPr algn="ctr"/>
            <a:r>
              <a:rPr lang="en-US" sz="1600"/>
              <a:t>The lift force is what</a:t>
            </a:r>
            <a:r>
              <a:rPr lang="en-US" sz="1600" u="sng"/>
              <a:t> </a:t>
            </a:r>
            <a:r>
              <a:rPr lang="en-US" sz="1600" b="1" u="sng"/>
              <a:t>keeps the airplane up in the sky</a:t>
            </a:r>
            <a:r>
              <a:rPr lang="en-US" sz="1600"/>
              <a:t>.</a:t>
            </a:r>
            <a:endParaRPr lang="en-DE" sz="1600"/>
          </a:p>
        </p:txBody>
      </p:sp>
      <p:sp>
        <p:nvSpPr>
          <p:cNvPr id="24" name="Speech Bubble: Oval 23">
            <a:extLst>
              <a:ext uri="{FF2B5EF4-FFF2-40B4-BE49-F238E27FC236}">
                <a16:creationId xmlns:a16="http://schemas.microsoft.com/office/drawing/2014/main" id="{DCC4DB5B-DD1A-E914-4FBD-15FFD77BC7A5}"/>
              </a:ext>
            </a:extLst>
          </p:cNvPr>
          <p:cNvSpPr/>
          <p:nvPr/>
        </p:nvSpPr>
        <p:spPr>
          <a:xfrm>
            <a:off x="4157209" y="838889"/>
            <a:ext cx="2009734" cy="1494219"/>
          </a:xfrm>
          <a:prstGeom prst="wedgeEllipseCallout">
            <a:avLst>
              <a:gd name="adj1" fmla="val 70299"/>
              <a:gd name="adj2" fmla="val 15274"/>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grpSp>
        <p:nvGrpSpPr>
          <p:cNvPr id="7" name="Group 6">
            <a:extLst>
              <a:ext uri="{FF2B5EF4-FFF2-40B4-BE49-F238E27FC236}">
                <a16:creationId xmlns:a16="http://schemas.microsoft.com/office/drawing/2014/main" id="{F1BA99B3-34B4-0A60-FA99-38B1C16357BF}"/>
              </a:ext>
            </a:extLst>
          </p:cNvPr>
          <p:cNvGrpSpPr/>
          <p:nvPr/>
        </p:nvGrpSpPr>
        <p:grpSpPr>
          <a:xfrm>
            <a:off x="809575" y="4365210"/>
            <a:ext cx="2009734" cy="1494219"/>
            <a:chOff x="7081182" y="174812"/>
            <a:chExt cx="2009734" cy="1494219"/>
          </a:xfrm>
        </p:grpSpPr>
        <p:sp>
          <p:nvSpPr>
            <p:cNvPr id="6" name="Speech Bubble: Oval 5">
              <a:extLst>
                <a:ext uri="{FF2B5EF4-FFF2-40B4-BE49-F238E27FC236}">
                  <a16:creationId xmlns:a16="http://schemas.microsoft.com/office/drawing/2014/main" id="{ED1256B6-355C-3DC6-F33E-437A65BE20A2}"/>
                </a:ext>
              </a:extLst>
            </p:cNvPr>
            <p:cNvSpPr/>
            <p:nvPr/>
          </p:nvSpPr>
          <p:spPr>
            <a:xfrm>
              <a:off x="7081182" y="174812"/>
              <a:ext cx="2009734" cy="1494219"/>
            </a:xfrm>
            <a:prstGeom prst="wedgeEllipseCallout">
              <a:avLst>
                <a:gd name="adj1" fmla="val -16552"/>
                <a:gd name="adj2" fmla="val -83857"/>
              </a:avLst>
            </a:prstGeom>
            <a:solidFill>
              <a:srgbClr val="FFB71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4" name="TextBox 3">
              <a:extLst>
                <a:ext uri="{FF2B5EF4-FFF2-40B4-BE49-F238E27FC236}">
                  <a16:creationId xmlns:a16="http://schemas.microsoft.com/office/drawing/2014/main" id="{E78FE304-7298-B008-210C-2A97B4F91944}"/>
                </a:ext>
              </a:extLst>
            </p:cNvPr>
            <p:cNvSpPr txBox="1"/>
            <p:nvPr/>
          </p:nvSpPr>
          <p:spPr>
            <a:xfrm>
              <a:off x="7320136" y="636992"/>
              <a:ext cx="1516227" cy="584775"/>
            </a:xfrm>
            <a:prstGeom prst="rect">
              <a:avLst/>
            </a:prstGeom>
            <a:noFill/>
          </p:spPr>
          <p:txBody>
            <a:bodyPr wrap="square" rtlCol="0">
              <a:spAutoFit/>
            </a:bodyPr>
            <a:lstStyle/>
            <a:p>
              <a:pPr algn="ctr"/>
              <a:r>
                <a:rPr lang="en-US" sz="1600" b="1"/>
                <a:t>And what is “Drag”?</a:t>
              </a:r>
              <a:endParaRPr lang="en-DE" sz="1600" b="1"/>
            </a:p>
          </p:txBody>
        </p:sp>
      </p:grpSp>
      <p:pic>
        <p:nvPicPr>
          <p:cNvPr id="25" name="Picture 24">
            <a:extLst>
              <a:ext uri="{FF2B5EF4-FFF2-40B4-BE49-F238E27FC236}">
                <a16:creationId xmlns:a16="http://schemas.microsoft.com/office/drawing/2014/main" id="{FAC69B46-D1AA-F1F6-5101-0B155DFF82DF}"/>
              </a:ext>
            </a:extLst>
          </p:cNvPr>
          <p:cNvPicPr>
            <a:picLocks noChangeAspect="1"/>
          </p:cNvPicPr>
          <p:nvPr/>
        </p:nvPicPr>
        <p:blipFill>
          <a:blip r:embed="rId3"/>
          <a:stretch>
            <a:fillRect/>
          </a:stretch>
        </p:blipFill>
        <p:spPr>
          <a:xfrm>
            <a:off x="2692385" y="2465622"/>
            <a:ext cx="6858594" cy="2231329"/>
          </a:xfrm>
          <a:prstGeom prst="rect">
            <a:avLst/>
          </a:prstGeom>
        </p:spPr>
      </p:pic>
    </p:spTree>
    <p:extLst>
      <p:ext uri="{BB962C8B-B14F-4D97-AF65-F5344CB8AC3E}">
        <p14:creationId xmlns:p14="http://schemas.microsoft.com/office/powerpoint/2010/main" val="16733089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23E1817-727E-0899-F098-1CC5D49E0304}"/>
              </a:ext>
            </a:extLst>
          </p:cNvPr>
          <p:cNvSpPr>
            <a:spLocks noGrp="1"/>
          </p:cNvSpPr>
          <p:nvPr>
            <p:ph type="sldNum" sz="quarter" idx="11"/>
          </p:nvPr>
        </p:nvSpPr>
        <p:spPr/>
        <p:txBody>
          <a:bodyPr/>
          <a:lstStyle/>
          <a:p>
            <a:fld id="{F0D23093-2AB0-F74C-B865-1A12A15B650E}" type="slidenum">
              <a:rPr lang="en-US" smtClean="0"/>
              <a:pPr/>
              <a:t>26</a:t>
            </a:fld>
            <a:endParaRPr lang="en-US"/>
          </a:p>
        </p:txBody>
      </p:sp>
      <p:sp>
        <p:nvSpPr>
          <p:cNvPr id="3" name="Title 2">
            <a:extLst>
              <a:ext uri="{FF2B5EF4-FFF2-40B4-BE49-F238E27FC236}">
                <a16:creationId xmlns:a16="http://schemas.microsoft.com/office/drawing/2014/main" id="{3931B79C-1D28-CCAE-5C5F-E4C45AD634CD}"/>
              </a:ext>
            </a:extLst>
          </p:cNvPr>
          <p:cNvSpPr>
            <a:spLocks noGrp="1"/>
          </p:cNvSpPr>
          <p:nvPr>
            <p:ph type="title"/>
          </p:nvPr>
        </p:nvSpPr>
        <p:spPr/>
        <p:txBody>
          <a:bodyPr/>
          <a:lstStyle/>
          <a:p>
            <a:r>
              <a:rPr lang="en-US"/>
              <a:t>You can feel drag</a:t>
            </a:r>
            <a:endParaRPr lang="en-DE"/>
          </a:p>
        </p:txBody>
      </p:sp>
      <p:sp>
        <p:nvSpPr>
          <p:cNvPr id="8" name="TextBox 7">
            <a:extLst>
              <a:ext uri="{FF2B5EF4-FFF2-40B4-BE49-F238E27FC236}">
                <a16:creationId xmlns:a16="http://schemas.microsoft.com/office/drawing/2014/main" id="{3F0F387B-6E8D-464D-EB01-36F0E6BC5B4C}"/>
              </a:ext>
            </a:extLst>
          </p:cNvPr>
          <p:cNvSpPr txBox="1"/>
          <p:nvPr/>
        </p:nvSpPr>
        <p:spPr>
          <a:xfrm>
            <a:off x="1123253" y="4365104"/>
            <a:ext cx="4763509" cy="1631216"/>
          </a:xfrm>
          <a:prstGeom prst="rect">
            <a:avLst/>
          </a:prstGeom>
          <a:noFill/>
        </p:spPr>
        <p:txBody>
          <a:bodyPr wrap="square" rtlCol="0">
            <a:spAutoFit/>
          </a:bodyPr>
          <a:lstStyle/>
          <a:p>
            <a:pPr algn="ctr"/>
            <a:r>
              <a:rPr lang="en-US" sz="2000" dirty="0"/>
              <a:t>Imagine riding a bicycle. </a:t>
            </a:r>
            <a:br>
              <a:rPr lang="en-US" sz="2000" dirty="0"/>
            </a:br>
            <a:r>
              <a:rPr lang="en-US" sz="2000" dirty="0"/>
              <a:t>You can feel the </a:t>
            </a:r>
            <a:r>
              <a:rPr lang="en-US" sz="2000" b="1" dirty="0"/>
              <a:t>air pushing back </a:t>
            </a:r>
            <a:br>
              <a:rPr lang="en-US" sz="2000" b="1" dirty="0"/>
            </a:br>
            <a:r>
              <a:rPr lang="en-US" sz="2000" b="1" dirty="0"/>
              <a:t>against you</a:t>
            </a:r>
            <a:r>
              <a:rPr lang="en-US" sz="2000" dirty="0"/>
              <a:t>. </a:t>
            </a:r>
            <a:br>
              <a:rPr lang="en-US" sz="2000" dirty="0"/>
            </a:br>
            <a:r>
              <a:rPr lang="en-US" sz="2000" dirty="0"/>
              <a:t>The faster you go, the more you can feel it.</a:t>
            </a:r>
          </a:p>
          <a:p>
            <a:pPr algn="ctr"/>
            <a:r>
              <a:rPr lang="en-US" sz="2000" dirty="0"/>
              <a:t>That is the drag force.</a:t>
            </a:r>
            <a:endParaRPr lang="en-DE" sz="2000" dirty="0"/>
          </a:p>
        </p:txBody>
      </p:sp>
      <p:sp>
        <p:nvSpPr>
          <p:cNvPr id="9" name="TextBox 8">
            <a:extLst>
              <a:ext uri="{FF2B5EF4-FFF2-40B4-BE49-F238E27FC236}">
                <a16:creationId xmlns:a16="http://schemas.microsoft.com/office/drawing/2014/main" id="{C8A48EA1-1A2D-992E-59B0-B1467B1022D7}"/>
              </a:ext>
            </a:extLst>
          </p:cNvPr>
          <p:cNvSpPr txBox="1"/>
          <p:nvPr/>
        </p:nvSpPr>
        <p:spPr>
          <a:xfrm>
            <a:off x="6240016" y="4365104"/>
            <a:ext cx="4898307" cy="1631216"/>
          </a:xfrm>
          <a:prstGeom prst="rect">
            <a:avLst/>
          </a:prstGeom>
          <a:noFill/>
        </p:spPr>
        <p:txBody>
          <a:bodyPr wrap="square" rtlCol="0">
            <a:spAutoFit/>
          </a:bodyPr>
          <a:lstStyle/>
          <a:p>
            <a:pPr algn="ctr"/>
            <a:r>
              <a:rPr lang="en-US" sz="2000"/>
              <a:t>When you </a:t>
            </a:r>
            <a:r>
              <a:rPr lang="en-US" sz="2000" b="1"/>
              <a:t>change your seating position </a:t>
            </a:r>
            <a:r>
              <a:rPr lang="en-US" sz="2000"/>
              <a:t>on your bike, you can feel how the push-back from the air changes. It feels stronger, when you sit up, and </a:t>
            </a:r>
            <a:r>
              <a:rPr lang="en-US" sz="2000" b="1"/>
              <a:t>you can feel it less when you bend down</a:t>
            </a:r>
            <a:r>
              <a:rPr lang="en-US" sz="2000"/>
              <a:t>.</a:t>
            </a:r>
            <a:endParaRPr lang="en-DE" sz="2000"/>
          </a:p>
        </p:txBody>
      </p:sp>
      <p:pic>
        <p:nvPicPr>
          <p:cNvPr id="7" name="Picture 6">
            <a:extLst>
              <a:ext uri="{FF2B5EF4-FFF2-40B4-BE49-F238E27FC236}">
                <a16:creationId xmlns:a16="http://schemas.microsoft.com/office/drawing/2014/main" id="{524C8ECD-B22E-B382-8B87-A9DF26835A48}"/>
              </a:ext>
            </a:extLst>
          </p:cNvPr>
          <p:cNvPicPr>
            <a:picLocks noChangeAspect="1"/>
          </p:cNvPicPr>
          <p:nvPr/>
        </p:nvPicPr>
        <p:blipFill>
          <a:blip r:embed="rId3"/>
          <a:stretch>
            <a:fillRect/>
          </a:stretch>
        </p:blipFill>
        <p:spPr>
          <a:xfrm>
            <a:off x="1009717" y="996036"/>
            <a:ext cx="4767485" cy="3164098"/>
          </a:xfrm>
          <a:prstGeom prst="rect">
            <a:avLst/>
          </a:prstGeom>
        </p:spPr>
      </p:pic>
      <p:pic>
        <p:nvPicPr>
          <p:cNvPr id="11" name="Picture 10">
            <a:extLst>
              <a:ext uri="{FF2B5EF4-FFF2-40B4-BE49-F238E27FC236}">
                <a16:creationId xmlns:a16="http://schemas.microsoft.com/office/drawing/2014/main" id="{C757791F-5435-3C4F-8264-45989B3DF31C}"/>
              </a:ext>
            </a:extLst>
          </p:cNvPr>
          <p:cNvPicPr>
            <a:picLocks noChangeAspect="1"/>
          </p:cNvPicPr>
          <p:nvPr/>
        </p:nvPicPr>
        <p:blipFill>
          <a:blip r:embed="rId4"/>
          <a:stretch>
            <a:fillRect/>
          </a:stretch>
        </p:blipFill>
        <p:spPr>
          <a:xfrm>
            <a:off x="6232045" y="996036"/>
            <a:ext cx="4895512" cy="3164098"/>
          </a:xfrm>
          <a:prstGeom prst="rect">
            <a:avLst/>
          </a:prstGeom>
        </p:spPr>
      </p:pic>
    </p:spTree>
    <p:extLst>
      <p:ext uri="{BB962C8B-B14F-4D97-AF65-F5344CB8AC3E}">
        <p14:creationId xmlns:p14="http://schemas.microsoft.com/office/powerpoint/2010/main" val="1932878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95118E0-1BCD-E78E-63B7-55344D9ABD6D}"/>
              </a:ext>
            </a:extLst>
          </p:cNvPr>
          <p:cNvSpPr>
            <a:spLocks noGrp="1"/>
          </p:cNvSpPr>
          <p:nvPr>
            <p:ph type="sldNum" sz="quarter" idx="11"/>
          </p:nvPr>
        </p:nvSpPr>
        <p:spPr/>
        <p:txBody>
          <a:bodyPr/>
          <a:lstStyle/>
          <a:p>
            <a:fld id="{F0D23093-2AB0-F74C-B865-1A12A15B650E}" type="slidenum">
              <a:rPr lang="en-US" smtClean="0"/>
              <a:pPr/>
              <a:t>27</a:t>
            </a:fld>
            <a:endParaRPr lang="en-US"/>
          </a:p>
        </p:txBody>
      </p:sp>
      <p:sp>
        <p:nvSpPr>
          <p:cNvPr id="3" name="Title 2">
            <a:extLst>
              <a:ext uri="{FF2B5EF4-FFF2-40B4-BE49-F238E27FC236}">
                <a16:creationId xmlns:a16="http://schemas.microsoft.com/office/drawing/2014/main" id="{23D09751-446B-1BF9-0275-5BB65B5090EE}"/>
              </a:ext>
            </a:extLst>
          </p:cNvPr>
          <p:cNvSpPr>
            <a:spLocks noGrp="1"/>
          </p:cNvSpPr>
          <p:nvPr>
            <p:ph type="title"/>
          </p:nvPr>
        </p:nvSpPr>
        <p:spPr/>
        <p:txBody>
          <a:bodyPr/>
          <a:lstStyle/>
          <a:p>
            <a:r>
              <a:rPr lang="en-US"/>
              <a:t>A motorsport example of making use of drag</a:t>
            </a:r>
            <a:endParaRPr lang="en-DE"/>
          </a:p>
        </p:txBody>
      </p:sp>
      <p:pic>
        <p:nvPicPr>
          <p:cNvPr id="5" name="Formular One using drag reduction system">
            <a:hlinkClick r:id="" action="ppaction://media"/>
            <a:extLst>
              <a:ext uri="{FF2B5EF4-FFF2-40B4-BE49-F238E27FC236}">
                <a16:creationId xmlns:a16="http://schemas.microsoft.com/office/drawing/2014/main" id="{5727B234-255A-5896-2224-1B4D4F4D3A3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39416" y="1124744"/>
            <a:ext cx="6897647" cy="3500017"/>
          </a:xfrm>
          <a:prstGeom prst="rect">
            <a:avLst/>
          </a:prstGeom>
        </p:spPr>
      </p:pic>
      <p:sp>
        <p:nvSpPr>
          <p:cNvPr id="6" name="TextBox 5">
            <a:extLst>
              <a:ext uri="{FF2B5EF4-FFF2-40B4-BE49-F238E27FC236}">
                <a16:creationId xmlns:a16="http://schemas.microsoft.com/office/drawing/2014/main" id="{DFFD72A2-9CC7-1C20-38DE-AC16CC282443}"/>
              </a:ext>
            </a:extLst>
          </p:cNvPr>
          <p:cNvSpPr txBox="1"/>
          <p:nvPr/>
        </p:nvSpPr>
        <p:spPr>
          <a:xfrm>
            <a:off x="8040217" y="1124744"/>
            <a:ext cx="3456384" cy="2939266"/>
          </a:xfrm>
          <a:prstGeom prst="rect">
            <a:avLst/>
          </a:prstGeom>
          <a:noFill/>
        </p:spPr>
        <p:txBody>
          <a:bodyPr wrap="square" rtlCol="0">
            <a:spAutoFit/>
          </a:bodyPr>
          <a:lstStyle/>
          <a:p>
            <a:pPr>
              <a:spcAft>
                <a:spcPts val="600"/>
              </a:spcAft>
            </a:pPr>
            <a:r>
              <a:rPr lang="en-US" dirty="0"/>
              <a:t>Until 2026, Formula One cars used a technology called the </a:t>
            </a:r>
            <a:r>
              <a:rPr lang="en-US" b="1" dirty="0"/>
              <a:t>Drag Reduction System (DRS)</a:t>
            </a:r>
            <a:r>
              <a:rPr lang="en-US" dirty="0"/>
              <a:t>.</a:t>
            </a:r>
            <a:r>
              <a:rPr lang="en-US" b="1" dirty="0"/>
              <a:t> </a:t>
            </a:r>
            <a:r>
              <a:rPr lang="en-US" dirty="0"/>
              <a:t>By opening a flap in the rear wing, the car reduces drag and can reach higher speeds on straight sections.</a:t>
            </a:r>
          </a:p>
          <a:p>
            <a:r>
              <a:rPr lang="en-US" dirty="0"/>
              <a:t>Drivers can switch DRS on or off. </a:t>
            </a:r>
            <a:br>
              <a:rPr lang="en-US" dirty="0"/>
            </a:br>
            <a:r>
              <a:rPr lang="en-US" dirty="0"/>
              <a:t>It stays closed in corners because they need the extra downforce for grip and stability while they turn.</a:t>
            </a:r>
            <a:endParaRPr lang="en-DE" dirty="0"/>
          </a:p>
        </p:txBody>
      </p:sp>
    </p:spTree>
    <p:extLst>
      <p:ext uri="{BB962C8B-B14F-4D97-AF65-F5344CB8AC3E}">
        <p14:creationId xmlns:p14="http://schemas.microsoft.com/office/powerpoint/2010/main" val="1324285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26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A3F3B-F4B9-5DFC-DE65-A4923303490A}"/>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1AF14CF3-67B9-E831-733E-E7A9583C29DE}"/>
              </a:ext>
            </a:extLst>
          </p:cNvPr>
          <p:cNvSpPr>
            <a:spLocks noGrp="1"/>
          </p:cNvSpPr>
          <p:nvPr>
            <p:ph type="body" sz="quarter" idx="10"/>
          </p:nvPr>
        </p:nvSpPr>
        <p:spPr>
          <a:xfrm>
            <a:off x="601663" y="914400"/>
            <a:ext cx="6286425" cy="1449388"/>
          </a:xfrm>
        </p:spPr>
        <p:txBody>
          <a:bodyPr/>
          <a:lstStyle/>
          <a:p>
            <a:r>
              <a:rPr lang="en-US"/>
              <a:t>Apply this knowledge </a:t>
            </a:r>
            <a:br>
              <a:rPr lang="en-US"/>
            </a:br>
            <a:r>
              <a:rPr lang="en-US"/>
              <a:t>to optimize your STEM Racing car</a:t>
            </a:r>
          </a:p>
          <a:p>
            <a:endParaRPr lang="en-DE"/>
          </a:p>
        </p:txBody>
      </p:sp>
      <p:sp>
        <p:nvSpPr>
          <p:cNvPr id="4" name="Slide Number Placeholder 3">
            <a:extLst>
              <a:ext uri="{FF2B5EF4-FFF2-40B4-BE49-F238E27FC236}">
                <a16:creationId xmlns:a16="http://schemas.microsoft.com/office/drawing/2014/main" id="{9D4C848E-B287-496A-0B6B-A627496CA945}"/>
              </a:ext>
            </a:extLst>
          </p:cNvPr>
          <p:cNvSpPr>
            <a:spLocks noGrp="1"/>
          </p:cNvSpPr>
          <p:nvPr>
            <p:ph type="sldNum" sz="quarter" idx="13"/>
          </p:nvPr>
        </p:nvSpPr>
        <p:spPr/>
        <p:txBody>
          <a:bodyPr/>
          <a:lstStyle/>
          <a:p>
            <a:fld id="{F0D23093-2AB0-F74C-B865-1A12A15B650E}" type="slidenum">
              <a:rPr lang="en-US" smtClean="0"/>
              <a:pPr/>
              <a:t>28</a:t>
            </a:fld>
            <a:endParaRPr lang="en-US"/>
          </a:p>
        </p:txBody>
      </p:sp>
      <p:pic>
        <p:nvPicPr>
          <p:cNvPr id="7" name="Picture 6">
            <a:extLst>
              <a:ext uri="{FF2B5EF4-FFF2-40B4-BE49-F238E27FC236}">
                <a16:creationId xmlns:a16="http://schemas.microsoft.com/office/drawing/2014/main" id="{18A1F861-C7E6-D8EC-E19E-570FF82B0252}"/>
              </a:ext>
            </a:extLst>
          </p:cNvPr>
          <p:cNvPicPr>
            <a:picLocks noChangeAspect="1"/>
          </p:cNvPicPr>
          <p:nvPr/>
        </p:nvPicPr>
        <p:blipFill>
          <a:blip r:embed="rId2">
            <a:extLst>
              <a:ext uri="{BEBA8EAE-BF5A-486C-A8C5-ECC9F3942E4B}">
                <a14:imgProps xmlns:a14="http://schemas.microsoft.com/office/drawing/2010/main">
                  <a14:imgLayer r:embed="rId3">
                    <a14:imgEffect>
                      <a14:artisticPlasticWrap/>
                    </a14:imgEffect>
                  </a14:imgLayer>
                </a14:imgProps>
              </a:ext>
              <a:ext uri="{28A0092B-C50C-407E-A947-70E740481C1C}">
                <a14:useLocalDpi xmlns:a14="http://schemas.microsoft.com/office/drawing/2010/main" val="0"/>
              </a:ext>
            </a:extLst>
          </a:blip>
          <a:stretch>
            <a:fillRect/>
          </a:stretch>
        </p:blipFill>
        <p:spPr>
          <a:xfrm rot="20623610" flipH="1">
            <a:off x="4753122" y="1992663"/>
            <a:ext cx="5675934" cy="3561618"/>
          </a:xfrm>
          <a:prstGeom prst="rect">
            <a:avLst/>
          </a:prstGeom>
        </p:spPr>
      </p:pic>
      <p:pic>
        <p:nvPicPr>
          <p:cNvPr id="3" name="Picture 2">
            <a:extLst>
              <a:ext uri="{FF2B5EF4-FFF2-40B4-BE49-F238E27FC236}">
                <a16:creationId xmlns:a16="http://schemas.microsoft.com/office/drawing/2014/main" id="{5E0DC8EF-991A-3486-BCD2-A8DBB6A6770C}"/>
              </a:ext>
            </a:extLst>
          </p:cNvPr>
          <p:cNvPicPr>
            <a:picLocks noChangeAspect="1"/>
          </p:cNvPicPr>
          <p:nvPr/>
        </p:nvPicPr>
        <p:blipFill>
          <a:blip r:embed="rId4"/>
          <a:stretch>
            <a:fillRect/>
          </a:stretch>
        </p:blipFill>
        <p:spPr>
          <a:xfrm rot="1037981">
            <a:off x="10497267" y="467180"/>
            <a:ext cx="1435029" cy="1245948"/>
          </a:xfrm>
          <a:prstGeom prst="rect">
            <a:avLst/>
          </a:prstGeom>
        </p:spPr>
      </p:pic>
    </p:spTree>
    <p:extLst>
      <p:ext uri="{BB962C8B-B14F-4D97-AF65-F5344CB8AC3E}">
        <p14:creationId xmlns:p14="http://schemas.microsoft.com/office/powerpoint/2010/main" val="37708993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8638A6D-DCF2-6D91-001B-CBF3D91D3941}"/>
              </a:ext>
            </a:extLst>
          </p:cNvPr>
          <p:cNvSpPr>
            <a:spLocks noGrp="1"/>
          </p:cNvSpPr>
          <p:nvPr>
            <p:ph type="sldNum" sz="quarter" idx="11"/>
          </p:nvPr>
        </p:nvSpPr>
        <p:spPr/>
        <p:txBody>
          <a:bodyPr/>
          <a:lstStyle/>
          <a:p>
            <a:fld id="{F0D23093-2AB0-F74C-B865-1A12A15B650E}" type="slidenum">
              <a:rPr lang="en-US" smtClean="0"/>
              <a:pPr/>
              <a:t>29</a:t>
            </a:fld>
            <a:endParaRPr lang="en-US"/>
          </a:p>
        </p:txBody>
      </p:sp>
      <p:sp>
        <p:nvSpPr>
          <p:cNvPr id="3" name="Title 2">
            <a:extLst>
              <a:ext uri="{FF2B5EF4-FFF2-40B4-BE49-F238E27FC236}">
                <a16:creationId xmlns:a16="http://schemas.microsoft.com/office/drawing/2014/main" id="{036EF253-7F41-4C91-9205-AAA322B20EB1}"/>
              </a:ext>
            </a:extLst>
          </p:cNvPr>
          <p:cNvSpPr>
            <a:spLocks noGrp="1"/>
          </p:cNvSpPr>
          <p:nvPr>
            <p:ph type="title"/>
          </p:nvPr>
        </p:nvSpPr>
        <p:spPr/>
        <p:txBody>
          <a:bodyPr/>
          <a:lstStyle/>
          <a:p>
            <a:r>
              <a:rPr lang="en-US"/>
              <a:t>So, what you need to focus on, for your STEM Racing car</a:t>
            </a:r>
            <a:endParaRPr lang="en-DE"/>
          </a:p>
        </p:txBody>
      </p:sp>
      <p:pic>
        <p:nvPicPr>
          <p:cNvPr id="4" name="Picture 3">
            <a:extLst>
              <a:ext uri="{FF2B5EF4-FFF2-40B4-BE49-F238E27FC236}">
                <a16:creationId xmlns:a16="http://schemas.microsoft.com/office/drawing/2014/main" id="{D0E1FB2B-8179-E0CD-D35A-16E34CE9D4F3}"/>
              </a:ext>
            </a:extLst>
          </p:cNvPr>
          <p:cNvPicPr>
            <a:picLocks noChangeAspect="1"/>
          </p:cNvPicPr>
          <p:nvPr/>
        </p:nvPicPr>
        <p:blipFill>
          <a:blip r:embed="rId2"/>
          <a:stretch>
            <a:fillRect/>
          </a:stretch>
        </p:blipFill>
        <p:spPr>
          <a:xfrm rot="1037981">
            <a:off x="10455482" y="333765"/>
            <a:ext cx="1435029" cy="1245948"/>
          </a:xfrm>
          <a:prstGeom prst="rect">
            <a:avLst/>
          </a:prstGeom>
        </p:spPr>
      </p:pic>
      <p:sp>
        <p:nvSpPr>
          <p:cNvPr id="5" name="TextBox 4">
            <a:extLst>
              <a:ext uri="{FF2B5EF4-FFF2-40B4-BE49-F238E27FC236}">
                <a16:creationId xmlns:a16="http://schemas.microsoft.com/office/drawing/2014/main" id="{D9BF5049-950E-E37C-456F-4B2606E780ED}"/>
              </a:ext>
            </a:extLst>
          </p:cNvPr>
          <p:cNvSpPr txBox="1"/>
          <p:nvPr/>
        </p:nvSpPr>
        <p:spPr>
          <a:xfrm>
            <a:off x="609601" y="1412776"/>
            <a:ext cx="5414391" cy="3293209"/>
          </a:xfrm>
          <a:prstGeom prst="rect">
            <a:avLst/>
          </a:prstGeom>
          <a:noFill/>
        </p:spPr>
        <p:txBody>
          <a:bodyPr wrap="square" rtlCol="0">
            <a:spAutoFit/>
          </a:bodyPr>
          <a:lstStyle/>
          <a:p>
            <a:r>
              <a:rPr lang="en-US" b="1" dirty="0"/>
              <a:t>You want your car to be steady and fast…</a:t>
            </a:r>
          </a:p>
          <a:p>
            <a:endParaRPr lang="en-US" dirty="0"/>
          </a:p>
          <a:p>
            <a:pPr>
              <a:spcAft>
                <a:spcPts val="600"/>
              </a:spcAft>
            </a:pPr>
            <a:r>
              <a:rPr lang="en-US" b="1" dirty="0"/>
              <a:t>What keeps it steady?</a:t>
            </a:r>
          </a:p>
          <a:p>
            <a:r>
              <a:rPr lang="en-US" dirty="0"/>
              <a:t>Generally, the downforce is what keeps the car steady. But since the STEM Racing </a:t>
            </a:r>
            <a:r>
              <a:rPr lang="en-US" b="1" dirty="0"/>
              <a:t>track is a straight line </a:t>
            </a:r>
            <a:r>
              <a:rPr lang="en-US" dirty="0"/>
              <a:t>and the </a:t>
            </a:r>
            <a:r>
              <a:rPr lang="en-US" b="1" dirty="0"/>
              <a:t>cars are fixed on a line</a:t>
            </a:r>
            <a:r>
              <a:rPr lang="en-US" dirty="0"/>
              <a:t>, the downforce has a minimal impact.</a:t>
            </a:r>
          </a:p>
          <a:p>
            <a:endParaRPr lang="en-US" dirty="0"/>
          </a:p>
          <a:p>
            <a:pPr>
              <a:spcAft>
                <a:spcPts val="600"/>
              </a:spcAft>
            </a:pPr>
            <a:r>
              <a:rPr lang="en-US" b="1" dirty="0"/>
              <a:t>What makes it fast?</a:t>
            </a:r>
          </a:p>
          <a:p>
            <a:r>
              <a:rPr lang="en-US" dirty="0"/>
              <a:t>Keep the </a:t>
            </a:r>
            <a:r>
              <a:rPr lang="en-US" b="1" dirty="0"/>
              <a:t>drag as low as possible!</a:t>
            </a:r>
            <a:r>
              <a:rPr lang="en-US" dirty="0"/>
              <a:t> </a:t>
            </a:r>
          </a:p>
          <a:p>
            <a:endParaRPr lang="en-US" dirty="0"/>
          </a:p>
        </p:txBody>
      </p:sp>
      <p:grpSp>
        <p:nvGrpSpPr>
          <p:cNvPr id="8" name="Group 7">
            <a:extLst>
              <a:ext uri="{FF2B5EF4-FFF2-40B4-BE49-F238E27FC236}">
                <a16:creationId xmlns:a16="http://schemas.microsoft.com/office/drawing/2014/main" id="{60FC10E6-685D-8360-5BDD-151CA126CF61}"/>
              </a:ext>
            </a:extLst>
          </p:cNvPr>
          <p:cNvGrpSpPr/>
          <p:nvPr/>
        </p:nvGrpSpPr>
        <p:grpSpPr>
          <a:xfrm>
            <a:off x="5994222" y="3059380"/>
            <a:ext cx="2009712" cy="1294732"/>
            <a:chOff x="8874527" y="3502420"/>
            <a:chExt cx="2009712" cy="1294732"/>
          </a:xfrm>
        </p:grpSpPr>
        <p:sp>
          <p:nvSpPr>
            <p:cNvPr id="6" name="Speech Bubble: Oval 5">
              <a:extLst>
                <a:ext uri="{FF2B5EF4-FFF2-40B4-BE49-F238E27FC236}">
                  <a16:creationId xmlns:a16="http://schemas.microsoft.com/office/drawing/2014/main" id="{4FDD4A3D-FFF4-863B-E5A0-90917A55C2E5}"/>
                </a:ext>
              </a:extLst>
            </p:cNvPr>
            <p:cNvSpPr/>
            <p:nvPr/>
          </p:nvSpPr>
          <p:spPr>
            <a:xfrm>
              <a:off x="8874527" y="3502420"/>
              <a:ext cx="2009712" cy="1294732"/>
            </a:xfrm>
            <a:prstGeom prst="wedgeEllipseCallout">
              <a:avLst>
                <a:gd name="adj1" fmla="val -148334"/>
                <a:gd name="adj2" fmla="val 36902"/>
              </a:avLst>
            </a:prstGeom>
            <a:solidFill>
              <a:srgbClr val="FFB71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7" name="TextBox 6">
              <a:extLst>
                <a:ext uri="{FF2B5EF4-FFF2-40B4-BE49-F238E27FC236}">
                  <a16:creationId xmlns:a16="http://schemas.microsoft.com/office/drawing/2014/main" id="{75C65D5E-818A-04FB-9E94-7685D9AB5BD4}"/>
                </a:ext>
              </a:extLst>
            </p:cNvPr>
            <p:cNvSpPr txBox="1"/>
            <p:nvPr/>
          </p:nvSpPr>
          <p:spPr>
            <a:xfrm>
              <a:off x="8874527" y="3893489"/>
              <a:ext cx="2009712" cy="461665"/>
            </a:xfrm>
            <a:prstGeom prst="rect">
              <a:avLst/>
            </a:prstGeom>
            <a:noFill/>
          </p:spPr>
          <p:txBody>
            <a:bodyPr wrap="square" rtlCol="0">
              <a:spAutoFit/>
            </a:bodyPr>
            <a:lstStyle/>
            <a:p>
              <a:pPr algn="ctr"/>
              <a:r>
                <a:rPr lang="en-US" sz="2400" b="1"/>
                <a:t>How?</a:t>
              </a:r>
              <a:endParaRPr lang="en-DE" sz="2400" b="1"/>
            </a:p>
          </p:txBody>
        </p:sp>
      </p:grpSp>
      <p:sp>
        <p:nvSpPr>
          <p:cNvPr id="13" name="Isosceles Triangle 12">
            <a:extLst>
              <a:ext uri="{FF2B5EF4-FFF2-40B4-BE49-F238E27FC236}">
                <a16:creationId xmlns:a16="http://schemas.microsoft.com/office/drawing/2014/main" id="{63DA62C4-D0D8-BB48-8249-7F5A50F9198A}"/>
              </a:ext>
            </a:extLst>
          </p:cNvPr>
          <p:cNvSpPr/>
          <p:nvPr/>
        </p:nvSpPr>
        <p:spPr>
          <a:xfrm rot="5400000">
            <a:off x="10368586" y="4420696"/>
            <a:ext cx="2003963" cy="576064"/>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Tree>
    <p:extLst>
      <p:ext uri="{BB962C8B-B14F-4D97-AF65-F5344CB8AC3E}">
        <p14:creationId xmlns:p14="http://schemas.microsoft.com/office/powerpoint/2010/main" val="3999883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1"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42" presetClass="path" presetSubtype="0" accel="50000" decel="50000" fill="hold" grpId="0" nodeType="withEffect">
                                  <p:stCondLst>
                                    <p:cond delay="0"/>
                                  </p:stCondLst>
                                  <p:childTnLst>
                                    <p:animMotion origin="layout" path="M -0.18594 -0.00046 L 0.05521 -0.00046 " pathEditMode="relative" rAng="0" ptsTypes="AA">
                                      <p:cBhvr>
                                        <p:cTn id="10" dur="2000" fill="hold"/>
                                        <p:tgtEl>
                                          <p:spTgt spid="13"/>
                                        </p:tgtEl>
                                        <p:attrNameLst>
                                          <p:attrName>ppt_x</p:attrName>
                                          <p:attrName>ppt_y</p:attrName>
                                        </p:attrNameLst>
                                      </p:cBhvr>
                                      <p:rCtr x="12057"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3" grpId="1"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831115-C28C-8F06-65C2-452C4914A3DC}"/>
              </a:ext>
            </a:extLst>
          </p:cNvPr>
          <p:cNvSpPr>
            <a:spLocks noGrp="1"/>
          </p:cNvSpPr>
          <p:nvPr>
            <p:ph type="title"/>
          </p:nvPr>
        </p:nvSpPr>
        <p:spPr/>
        <p:txBody>
          <a:bodyPr/>
          <a:lstStyle/>
          <a:p>
            <a:r>
              <a:rPr lang="en-US"/>
              <a:t>“Streamlined shape”</a:t>
            </a:r>
            <a:endParaRPr lang="en-DE"/>
          </a:p>
        </p:txBody>
      </p:sp>
      <p:sp>
        <p:nvSpPr>
          <p:cNvPr id="7" name="TextBox 6">
            <a:extLst>
              <a:ext uri="{FF2B5EF4-FFF2-40B4-BE49-F238E27FC236}">
                <a16:creationId xmlns:a16="http://schemas.microsoft.com/office/drawing/2014/main" id="{045E15CE-71D4-38D6-F67F-16E795C6F3D4}"/>
              </a:ext>
            </a:extLst>
          </p:cNvPr>
          <p:cNvSpPr txBox="1"/>
          <p:nvPr/>
        </p:nvSpPr>
        <p:spPr>
          <a:xfrm>
            <a:off x="856792" y="1004065"/>
            <a:ext cx="4896544" cy="923330"/>
          </a:xfrm>
          <a:prstGeom prst="rect">
            <a:avLst/>
          </a:prstGeom>
          <a:noFill/>
        </p:spPr>
        <p:txBody>
          <a:bodyPr wrap="square">
            <a:spAutoFit/>
          </a:bodyPr>
          <a:lstStyle/>
          <a:p>
            <a:r>
              <a:rPr lang="en-US"/>
              <a:t>A streamlined shape is a form designed to </a:t>
            </a:r>
            <a:r>
              <a:rPr lang="en-US" b="1"/>
              <a:t>let air or water flow around it as smoothly as possible</a:t>
            </a:r>
            <a:r>
              <a:rPr lang="en-US"/>
              <a:t>, reducing drag (air resistance or water resistance).</a:t>
            </a:r>
            <a:endParaRPr lang="en-DE"/>
          </a:p>
        </p:txBody>
      </p:sp>
      <p:sp>
        <p:nvSpPr>
          <p:cNvPr id="8" name="TextBox 7">
            <a:extLst>
              <a:ext uri="{FF2B5EF4-FFF2-40B4-BE49-F238E27FC236}">
                <a16:creationId xmlns:a16="http://schemas.microsoft.com/office/drawing/2014/main" id="{4964FD14-62D7-A222-1A47-AB71F6E8A17F}"/>
              </a:ext>
            </a:extLst>
          </p:cNvPr>
          <p:cNvSpPr txBox="1"/>
          <p:nvPr/>
        </p:nvSpPr>
        <p:spPr>
          <a:xfrm>
            <a:off x="856792" y="2312983"/>
            <a:ext cx="4896544" cy="646331"/>
          </a:xfrm>
          <a:prstGeom prst="rect">
            <a:avLst/>
          </a:prstGeom>
          <a:noFill/>
        </p:spPr>
        <p:txBody>
          <a:bodyPr wrap="square">
            <a:spAutoFit/>
          </a:bodyPr>
          <a:lstStyle/>
          <a:p>
            <a:r>
              <a:rPr lang="en-US"/>
              <a:t>Examples:</a:t>
            </a:r>
          </a:p>
          <a:p>
            <a:endParaRPr lang="en-DE"/>
          </a:p>
        </p:txBody>
      </p:sp>
      <p:pic>
        <p:nvPicPr>
          <p:cNvPr id="17" name="Picture 16">
            <a:extLst>
              <a:ext uri="{FF2B5EF4-FFF2-40B4-BE49-F238E27FC236}">
                <a16:creationId xmlns:a16="http://schemas.microsoft.com/office/drawing/2014/main" id="{A1FB4CC4-686F-EDD1-0730-CEA8CC9A34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0904" y="2712355"/>
            <a:ext cx="3644192" cy="2550934"/>
          </a:xfrm>
          <a:prstGeom prst="rect">
            <a:avLst/>
          </a:prstGeom>
        </p:spPr>
      </p:pic>
      <p:pic>
        <p:nvPicPr>
          <p:cNvPr id="19" name="Picture 18">
            <a:extLst>
              <a:ext uri="{FF2B5EF4-FFF2-40B4-BE49-F238E27FC236}">
                <a16:creationId xmlns:a16="http://schemas.microsoft.com/office/drawing/2014/main" id="{4938DB74-A7A8-E7B0-0852-18E2270DD1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5654" y="4601314"/>
            <a:ext cx="2634254" cy="1482130"/>
          </a:xfrm>
          <a:prstGeom prst="rect">
            <a:avLst/>
          </a:prstGeom>
        </p:spPr>
      </p:pic>
      <p:pic>
        <p:nvPicPr>
          <p:cNvPr id="21" name="Picture 20">
            <a:extLst>
              <a:ext uri="{FF2B5EF4-FFF2-40B4-BE49-F238E27FC236}">
                <a16:creationId xmlns:a16="http://schemas.microsoft.com/office/drawing/2014/main" id="{287FD997-63A8-1825-C333-887496D0C3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366" y="2846464"/>
            <a:ext cx="2927648" cy="1596899"/>
          </a:xfrm>
          <a:prstGeom prst="rect">
            <a:avLst/>
          </a:prstGeom>
        </p:spPr>
      </p:pic>
      <p:pic>
        <p:nvPicPr>
          <p:cNvPr id="23" name="Picture 22">
            <a:extLst>
              <a:ext uri="{FF2B5EF4-FFF2-40B4-BE49-F238E27FC236}">
                <a16:creationId xmlns:a16="http://schemas.microsoft.com/office/drawing/2014/main" id="{FDB73CF2-6E5F-B072-C728-B99F5029E4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36703" y="2018911"/>
            <a:ext cx="3058096" cy="1726925"/>
          </a:xfrm>
          <a:prstGeom prst="rect">
            <a:avLst/>
          </a:prstGeom>
        </p:spPr>
      </p:pic>
      <p:pic>
        <p:nvPicPr>
          <p:cNvPr id="15" name="Picture 14">
            <a:extLst>
              <a:ext uri="{FF2B5EF4-FFF2-40B4-BE49-F238E27FC236}">
                <a16:creationId xmlns:a16="http://schemas.microsoft.com/office/drawing/2014/main" id="{F62AEE6A-D3DF-830F-057C-A589C51C2DAB}"/>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11829" y="4415561"/>
            <a:ext cx="3644192" cy="1482130"/>
          </a:xfrm>
          <a:prstGeom prst="rect">
            <a:avLst/>
          </a:prstGeom>
        </p:spPr>
      </p:pic>
      <p:sp>
        <p:nvSpPr>
          <p:cNvPr id="12" name="Rectangle: Rounded Corners 11">
            <a:extLst>
              <a:ext uri="{FF2B5EF4-FFF2-40B4-BE49-F238E27FC236}">
                <a16:creationId xmlns:a16="http://schemas.microsoft.com/office/drawing/2014/main" id="{B9FDA816-16A0-1549-911B-335AA2542822}"/>
              </a:ext>
            </a:extLst>
          </p:cNvPr>
          <p:cNvSpPr/>
          <p:nvPr/>
        </p:nvSpPr>
        <p:spPr>
          <a:xfrm>
            <a:off x="6668133" y="961595"/>
            <a:ext cx="4451942" cy="3684774"/>
          </a:xfrm>
          <a:prstGeom prst="roundRect">
            <a:avLst/>
          </a:prstGeom>
          <a:solidFill>
            <a:schemeClr val="bg1"/>
          </a:solidFill>
          <a:ln w="190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&lt;</a:t>
            </a:r>
            <a:endParaRPr lang="en-DE"/>
          </a:p>
        </p:txBody>
      </p:sp>
      <p:pic>
        <p:nvPicPr>
          <p:cNvPr id="13" name="Picture 12" descr="A black and white logo&#10;&#10;AI-generated content may be incorrect.">
            <a:extLst>
              <a:ext uri="{FF2B5EF4-FFF2-40B4-BE49-F238E27FC236}">
                <a16:creationId xmlns:a16="http://schemas.microsoft.com/office/drawing/2014/main" id="{D1D2A551-4060-32B6-722A-7DFF1B7B3A0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597207" y="490374"/>
            <a:ext cx="799528" cy="804708"/>
          </a:xfrm>
          <a:prstGeom prst="rect">
            <a:avLst/>
          </a:prstGeom>
        </p:spPr>
      </p:pic>
      <p:sp>
        <p:nvSpPr>
          <p:cNvPr id="30" name="Oval 29">
            <a:extLst>
              <a:ext uri="{FF2B5EF4-FFF2-40B4-BE49-F238E27FC236}">
                <a16:creationId xmlns:a16="http://schemas.microsoft.com/office/drawing/2014/main" id="{0674C699-19A7-694F-2E2F-523C24175FE0}"/>
              </a:ext>
            </a:extLst>
          </p:cNvPr>
          <p:cNvSpPr/>
          <p:nvPr/>
        </p:nvSpPr>
        <p:spPr>
          <a:xfrm rot="16949422">
            <a:off x="8843877" y="3372833"/>
            <a:ext cx="3983826" cy="119767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grpSp>
        <p:nvGrpSpPr>
          <p:cNvPr id="33" name="Group 32">
            <a:extLst>
              <a:ext uri="{FF2B5EF4-FFF2-40B4-BE49-F238E27FC236}">
                <a16:creationId xmlns:a16="http://schemas.microsoft.com/office/drawing/2014/main" id="{A35457B7-A782-9F30-5E40-A3D8A3C11115}"/>
              </a:ext>
            </a:extLst>
          </p:cNvPr>
          <p:cNvGrpSpPr/>
          <p:nvPr/>
        </p:nvGrpSpPr>
        <p:grpSpPr>
          <a:xfrm>
            <a:off x="10056440" y="2159696"/>
            <a:ext cx="2411308" cy="4797695"/>
            <a:chOff x="10056440" y="2159696"/>
            <a:chExt cx="2411308" cy="4797695"/>
          </a:xfrm>
        </p:grpSpPr>
        <p:pic>
          <p:nvPicPr>
            <p:cNvPr id="28" name="Picture 27">
              <a:extLst>
                <a:ext uri="{FF2B5EF4-FFF2-40B4-BE49-F238E27FC236}">
                  <a16:creationId xmlns:a16="http://schemas.microsoft.com/office/drawing/2014/main" id="{F12212FF-E35B-4186-1362-8A784DD0288D}"/>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t="35157" b="32805"/>
            <a:stretch>
              <a:fillRect/>
            </a:stretch>
          </p:blipFill>
          <p:spPr>
            <a:xfrm rot="5400000">
              <a:off x="8879132" y="3563953"/>
              <a:ext cx="4797695" cy="1989182"/>
            </a:xfrm>
            <a:prstGeom prst="rect">
              <a:avLst/>
            </a:prstGeom>
          </p:spPr>
        </p:pic>
        <p:pic>
          <p:nvPicPr>
            <p:cNvPr id="25" name="Picture 24">
              <a:extLst>
                <a:ext uri="{FF2B5EF4-FFF2-40B4-BE49-F238E27FC236}">
                  <a16:creationId xmlns:a16="http://schemas.microsoft.com/office/drawing/2014/main" id="{B3843805-CC2F-BEBE-88BE-665657FF451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056440" y="3223978"/>
              <a:ext cx="2411308" cy="2411308"/>
            </a:xfrm>
            <a:prstGeom prst="rect">
              <a:avLst/>
            </a:prstGeom>
          </p:spPr>
        </p:pic>
        <p:sp>
          <p:nvSpPr>
            <p:cNvPr id="26" name="Arrow: Right 25">
              <a:extLst>
                <a:ext uri="{FF2B5EF4-FFF2-40B4-BE49-F238E27FC236}">
                  <a16:creationId xmlns:a16="http://schemas.microsoft.com/office/drawing/2014/main" id="{146AB5AA-BE99-EC28-CAB3-E06D0241E16F}"/>
                </a:ext>
              </a:extLst>
            </p:cNvPr>
            <p:cNvSpPr/>
            <p:nvPr/>
          </p:nvSpPr>
          <p:spPr>
            <a:xfrm rot="5400000">
              <a:off x="11090106" y="5558669"/>
              <a:ext cx="361920" cy="206959"/>
            </a:xfrm>
            <a:prstGeom prst="rightArrow">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grpSp>
      <p:sp>
        <p:nvSpPr>
          <p:cNvPr id="11" name="TextBox 10">
            <a:extLst>
              <a:ext uri="{FF2B5EF4-FFF2-40B4-BE49-F238E27FC236}">
                <a16:creationId xmlns:a16="http://schemas.microsoft.com/office/drawing/2014/main" id="{B04658F9-30BD-2AC0-43BC-00B1F829AFB7}"/>
              </a:ext>
            </a:extLst>
          </p:cNvPr>
          <p:cNvSpPr txBox="1"/>
          <p:nvPr/>
        </p:nvSpPr>
        <p:spPr>
          <a:xfrm>
            <a:off x="6922077" y="1252581"/>
            <a:ext cx="3958236" cy="3247043"/>
          </a:xfrm>
          <a:prstGeom prst="rect">
            <a:avLst/>
          </a:prstGeom>
          <a:noFill/>
        </p:spPr>
        <p:txBody>
          <a:bodyPr wrap="square">
            <a:spAutoFit/>
          </a:bodyPr>
          <a:lstStyle/>
          <a:p>
            <a:pPr>
              <a:spcAft>
                <a:spcPts val="1200"/>
              </a:spcAft>
            </a:pPr>
            <a:r>
              <a:rPr lang="en-US" b="1"/>
              <a:t>Key features:</a:t>
            </a:r>
          </a:p>
          <a:p>
            <a:pPr marL="285750" indent="-285750">
              <a:spcAft>
                <a:spcPts val="600"/>
              </a:spcAft>
              <a:buFont typeface="Arial" panose="020B0604020202020204" pitchFamily="34" charset="0"/>
              <a:buChar char="•"/>
            </a:pPr>
            <a:r>
              <a:rPr lang="en-US" b="1"/>
              <a:t>Smooth</a:t>
            </a:r>
            <a:r>
              <a:rPr lang="en-US"/>
              <a:t>, </a:t>
            </a:r>
            <a:r>
              <a:rPr lang="en-US" b="1"/>
              <a:t>curved</a:t>
            </a:r>
            <a:r>
              <a:rPr lang="en-US"/>
              <a:t> front that gently parts the fluid (air or water).</a:t>
            </a:r>
          </a:p>
          <a:p>
            <a:pPr marL="285750" indent="-285750">
              <a:spcAft>
                <a:spcPts val="600"/>
              </a:spcAft>
              <a:buFont typeface="Arial" panose="020B0604020202020204" pitchFamily="34" charset="0"/>
              <a:buChar char="•"/>
            </a:pPr>
            <a:r>
              <a:rPr lang="en-US" b="1"/>
              <a:t>Tapered, narrow rear end </a:t>
            </a:r>
            <a:r>
              <a:rPr lang="en-US"/>
              <a:t>(like a </a:t>
            </a:r>
            <a:r>
              <a:rPr lang="en-US" b="1"/>
              <a:t>teardrop</a:t>
            </a:r>
            <a:r>
              <a:rPr lang="en-US"/>
              <a:t>) that helps the fluid </a:t>
            </a:r>
            <a:r>
              <a:rPr lang="en-US" b="1"/>
              <a:t>close back smoothly </a:t>
            </a:r>
            <a:r>
              <a:rPr lang="en-US"/>
              <a:t>behind the object.</a:t>
            </a:r>
          </a:p>
          <a:p>
            <a:pPr marL="285750" indent="-285750">
              <a:spcAft>
                <a:spcPts val="600"/>
              </a:spcAft>
              <a:buFont typeface="Arial" panose="020B0604020202020204" pitchFamily="34" charset="0"/>
              <a:buChar char="•"/>
            </a:pPr>
            <a:r>
              <a:rPr lang="en-US" b="1"/>
              <a:t>No sharp edges </a:t>
            </a:r>
            <a:r>
              <a:rPr lang="en-US"/>
              <a:t>that would create turbulence.</a:t>
            </a:r>
          </a:p>
          <a:p>
            <a:pPr marL="285750" indent="-285750">
              <a:spcAft>
                <a:spcPts val="600"/>
              </a:spcAft>
              <a:buFont typeface="Arial" panose="020B0604020202020204" pitchFamily="34" charset="0"/>
              <a:buChar char="•"/>
            </a:pPr>
            <a:r>
              <a:rPr lang="en-US" b="1"/>
              <a:t>Symmetry along the direction </a:t>
            </a:r>
            <a:r>
              <a:rPr lang="en-US"/>
              <a:t>of motion.</a:t>
            </a:r>
            <a:endParaRPr lang="en-DE"/>
          </a:p>
        </p:txBody>
      </p:sp>
    </p:spTree>
    <p:extLst>
      <p:ext uri="{BB962C8B-B14F-4D97-AF65-F5344CB8AC3E}">
        <p14:creationId xmlns:p14="http://schemas.microsoft.com/office/powerpoint/2010/main" val="2077724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30" grpId="0" animBg="1"/>
      <p:bldP spid="1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6DE58-548B-49B6-A0D4-90B0F059A6BC}"/>
              </a:ext>
            </a:extLst>
          </p:cNvPr>
          <p:cNvSpPr>
            <a:spLocks noGrp="1"/>
          </p:cNvSpPr>
          <p:nvPr>
            <p:ph type="sldNum" sz="quarter" idx="11"/>
          </p:nvPr>
        </p:nvSpPr>
        <p:spPr/>
        <p:txBody>
          <a:bodyPr/>
          <a:lstStyle/>
          <a:p>
            <a:fld id="{F0D23093-2AB0-F74C-B865-1A12A15B650E}" type="slidenum">
              <a:rPr lang="en-US" smtClean="0"/>
              <a:pPr/>
              <a:t>31</a:t>
            </a:fld>
            <a:endParaRPr lang="en-US"/>
          </a:p>
        </p:txBody>
      </p:sp>
      <p:sp>
        <p:nvSpPr>
          <p:cNvPr id="3" name="Title 2">
            <a:extLst>
              <a:ext uri="{FF2B5EF4-FFF2-40B4-BE49-F238E27FC236}">
                <a16:creationId xmlns:a16="http://schemas.microsoft.com/office/drawing/2014/main" id="{BBDC8FE7-3C93-0D92-A657-5C72C7E2DCE3}"/>
              </a:ext>
            </a:extLst>
          </p:cNvPr>
          <p:cNvSpPr>
            <a:spLocks noGrp="1"/>
          </p:cNvSpPr>
          <p:nvPr>
            <p:ph type="title"/>
          </p:nvPr>
        </p:nvSpPr>
        <p:spPr/>
        <p:txBody>
          <a:bodyPr/>
          <a:lstStyle/>
          <a:p>
            <a:r>
              <a:rPr lang="en-US"/>
              <a:t>What is flow separation?</a:t>
            </a:r>
            <a:endParaRPr lang="en-DE"/>
          </a:p>
        </p:txBody>
      </p:sp>
      <p:grpSp>
        <p:nvGrpSpPr>
          <p:cNvPr id="14" name="Group 13">
            <a:extLst>
              <a:ext uri="{FF2B5EF4-FFF2-40B4-BE49-F238E27FC236}">
                <a16:creationId xmlns:a16="http://schemas.microsoft.com/office/drawing/2014/main" id="{0DCF1A07-849E-9363-6532-8C4B1ACF480E}"/>
              </a:ext>
            </a:extLst>
          </p:cNvPr>
          <p:cNvGrpSpPr/>
          <p:nvPr/>
        </p:nvGrpSpPr>
        <p:grpSpPr>
          <a:xfrm>
            <a:off x="6063902" y="3592511"/>
            <a:ext cx="5167879" cy="1744577"/>
            <a:chOff x="880618" y="4119005"/>
            <a:chExt cx="5167879" cy="1744577"/>
          </a:xfrm>
        </p:grpSpPr>
        <p:pic>
          <p:nvPicPr>
            <p:cNvPr id="10" name="Picture 9">
              <a:hlinkClick r:id="rId3"/>
              <a:extLst>
                <a:ext uri="{FF2B5EF4-FFF2-40B4-BE49-F238E27FC236}">
                  <a16:creationId xmlns:a16="http://schemas.microsoft.com/office/drawing/2014/main" id="{23CC2862-4873-901C-E3F5-AA4BF28D76C1}"/>
                </a:ext>
              </a:extLst>
            </p:cNvPr>
            <p:cNvPicPr>
              <a:picLocks noChangeAspect="1"/>
            </p:cNvPicPr>
            <p:nvPr/>
          </p:nvPicPr>
          <p:blipFill>
            <a:blip r:embed="rId4"/>
            <a:stretch>
              <a:fillRect/>
            </a:stretch>
          </p:blipFill>
          <p:spPr>
            <a:xfrm>
              <a:off x="3032348" y="4221088"/>
              <a:ext cx="3016149" cy="1642494"/>
            </a:xfrm>
            <a:prstGeom prst="rect">
              <a:avLst/>
            </a:prstGeom>
          </p:spPr>
        </p:pic>
        <p:sp>
          <p:nvSpPr>
            <p:cNvPr id="11" name="TextBox 10">
              <a:extLst>
                <a:ext uri="{FF2B5EF4-FFF2-40B4-BE49-F238E27FC236}">
                  <a16:creationId xmlns:a16="http://schemas.microsoft.com/office/drawing/2014/main" id="{6A896443-08D7-6771-1159-7405DAFB8F14}"/>
                </a:ext>
              </a:extLst>
            </p:cNvPr>
            <p:cNvSpPr txBox="1"/>
            <p:nvPr/>
          </p:nvSpPr>
          <p:spPr>
            <a:xfrm>
              <a:off x="880618" y="4119005"/>
              <a:ext cx="2016224" cy="923330"/>
            </a:xfrm>
            <a:prstGeom prst="rect">
              <a:avLst/>
            </a:prstGeom>
            <a:noFill/>
          </p:spPr>
          <p:txBody>
            <a:bodyPr wrap="square" rtlCol="0">
              <a:spAutoFit/>
            </a:bodyPr>
            <a:lstStyle/>
            <a:p>
              <a:pPr algn="r"/>
              <a:r>
                <a:rPr lang="en-US"/>
                <a:t>Watch this short video (2 min) to see an example.</a:t>
              </a:r>
              <a:endParaRPr lang="en-DE"/>
            </a:p>
          </p:txBody>
        </p:sp>
        <p:pic>
          <p:nvPicPr>
            <p:cNvPr id="13" name="Graphic 12" descr="Cursor with solid fill">
              <a:extLst>
                <a:ext uri="{FF2B5EF4-FFF2-40B4-BE49-F238E27FC236}">
                  <a16:creationId xmlns:a16="http://schemas.microsoft.com/office/drawing/2014/main" id="{8289FB89-14A1-0786-DB0F-E256E6CBE95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rot="5400000">
              <a:off x="2577396" y="4840556"/>
              <a:ext cx="734777" cy="734777"/>
            </a:xfrm>
            <a:prstGeom prst="rect">
              <a:avLst/>
            </a:prstGeom>
          </p:spPr>
        </p:pic>
      </p:grpSp>
      <p:pic>
        <p:nvPicPr>
          <p:cNvPr id="6" name="Picture 5">
            <a:extLst>
              <a:ext uri="{FF2B5EF4-FFF2-40B4-BE49-F238E27FC236}">
                <a16:creationId xmlns:a16="http://schemas.microsoft.com/office/drawing/2014/main" id="{D97928AE-E8A9-EFC5-1298-BCE41C0275EA}"/>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551" b="27950"/>
          <a:stretch>
            <a:fillRect/>
          </a:stretch>
        </p:blipFill>
        <p:spPr>
          <a:xfrm rot="5400000">
            <a:off x="2044675" y="1448089"/>
            <a:ext cx="5014705" cy="3407002"/>
          </a:xfrm>
          <a:prstGeom prst="rect">
            <a:avLst/>
          </a:prstGeom>
        </p:spPr>
      </p:pic>
      <p:pic>
        <p:nvPicPr>
          <p:cNvPr id="8" name="Picture 7">
            <a:extLst>
              <a:ext uri="{FF2B5EF4-FFF2-40B4-BE49-F238E27FC236}">
                <a16:creationId xmlns:a16="http://schemas.microsoft.com/office/drawing/2014/main" id="{0DD3BA5C-906D-C9F6-671B-32BAD0D3066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2324" y="2261034"/>
            <a:ext cx="2411308" cy="2411308"/>
          </a:xfrm>
          <a:prstGeom prst="rect">
            <a:avLst/>
          </a:prstGeom>
        </p:spPr>
      </p:pic>
      <p:sp>
        <p:nvSpPr>
          <p:cNvPr id="9" name="Arrow: Right 8">
            <a:extLst>
              <a:ext uri="{FF2B5EF4-FFF2-40B4-BE49-F238E27FC236}">
                <a16:creationId xmlns:a16="http://schemas.microsoft.com/office/drawing/2014/main" id="{4774FB68-BDA8-F58C-0212-FA93F1534693}"/>
              </a:ext>
            </a:extLst>
          </p:cNvPr>
          <p:cNvSpPr/>
          <p:nvPr/>
        </p:nvSpPr>
        <p:spPr>
          <a:xfrm rot="5400000">
            <a:off x="1404070" y="4595725"/>
            <a:ext cx="361920" cy="206959"/>
          </a:xfrm>
          <a:prstGeom prst="rightArrow">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pic>
        <p:nvPicPr>
          <p:cNvPr id="12" name="Picture 11">
            <a:extLst>
              <a:ext uri="{FF2B5EF4-FFF2-40B4-BE49-F238E27FC236}">
                <a16:creationId xmlns:a16="http://schemas.microsoft.com/office/drawing/2014/main" id="{3275D733-6653-BDD4-B9FE-1831A2A0B9FF}"/>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t="35157" b="32805"/>
          <a:stretch>
            <a:fillRect/>
          </a:stretch>
        </p:blipFill>
        <p:spPr>
          <a:xfrm rot="5400000">
            <a:off x="-780864" y="2601009"/>
            <a:ext cx="4797695" cy="1989182"/>
          </a:xfrm>
          <a:prstGeom prst="rect">
            <a:avLst/>
          </a:prstGeom>
        </p:spPr>
      </p:pic>
      <p:pic>
        <p:nvPicPr>
          <p:cNvPr id="16" name="Picture 15">
            <a:extLst>
              <a:ext uri="{FF2B5EF4-FFF2-40B4-BE49-F238E27FC236}">
                <a16:creationId xmlns:a16="http://schemas.microsoft.com/office/drawing/2014/main" id="{5047E526-3C10-7A91-167E-4B164202173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319381" y="2128087"/>
            <a:ext cx="2598144" cy="1732962"/>
          </a:xfrm>
          <a:prstGeom prst="rect">
            <a:avLst/>
          </a:prstGeom>
        </p:spPr>
      </p:pic>
      <p:sp>
        <p:nvSpPr>
          <p:cNvPr id="17" name="TextBox 16">
            <a:extLst>
              <a:ext uri="{FF2B5EF4-FFF2-40B4-BE49-F238E27FC236}">
                <a16:creationId xmlns:a16="http://schemas.microsoft.com/office/drawing/2014/main" id="{9E61777B-0C15-7D16-CDFF-1DE72F929AF3}"/>
              </a:ext>
            </a:extLst>
          </p:cNvPr>
          <p:cNvSpPr txBox="1"/>
          <p:nvPr/>
        </p:nvSpPr>
        <p:spPr>
          <a:xfrm>
            <a:off x="3677453" y="1038300"/>
            <a:ext cx="1784083" cy="584775"/>
          </a:xfrm>
          <a:prstGeom prst="rect">
            <a:avLst/>
          </a:prstGeom>
          <a:noFill/>
        </p:spPr>
        <p:txBody>
          <a:bodyPr wrap="square" rtlCol="0">
            <a:spAutoFit/>
          </a:bodyPr>
          <a:lstStyle/>
          <a:p>
            <a:pPr algn="ctr"/>
            <a:r>
              <a:rPr lang="en-US" sz="1600"/>
              <a:t>Flow separated from shape</a:t>
            </a:r>
            <a:endParaRPr lang="en-DE" sz="1600"/>
          </a:p>
        </p:txBody>
      </p:sp>
      <p:sp>
        <p:nvSpPr>
          <p:cNvPr id="18" name="Arrow: Down 17">
            <a:extLst>
              <a:ext uri="{FF2B5EF4-FFF2-40B4-BE49-F238E27FC236}">
                <a16:creationId xmlns:a16="http://schemas.microsoft.com/office/drawing/2014/main" id="{51964370-292E-7AC5-77E5-D195057A005B}"/>
              </a:ext>
            </a:extLst>
          </p:cNvPr>
          <p:cNvSpPr/>
          <p:nvPr/>
        </p:nvSpPr>
        <p:spPr>
          <a:xfrm>
            <a:off x="4506434" y="3689351"/>
            <a:ext cx="172566" cy="245864"/>
          </a:xfrm>
          <a:prstGeom prst="downArrow">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cxnSp>
        <p:nvCxnSpPr>
          <p:cNvPr id="20" name="Straight Arrow Connector 19">
            <a:extLst>
              <a:ext uri="{FF2B5EF4-FFF2-40B4-BE49-F238E27FC236}">
                <a16:creationId xmlns:a16="http://schemas.microsoft.com/office/drawing/2014/main" id="{97E6EB6E-785D-80DF-F69C-B243F3AEF84D}"/>
              </a:ext>
            </a:extLst>
          </p:cNvPr>
          <p:cNvCxnSpPr/>
          <p:nvPr/>
        </p:nvCxnSpPr>
        <p:spPr>
          <a:xfrm>
            <a:off x="3840905" y="1684631"/>
            <a:ext cx="1440160" cy="0"/>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03AC074F-31B1-F827-04DC-B4D7EA462F73}"/>
              </a:ext>
            </a:extLst>
          </p:cNvPr>
          <p:cNvSpPr txBox="1"/>
          <p:nvPr/>
        </p:nvSpPr>
        <p:spPr>
          <a:xfrm>
            <a:off x="767408" y="1802171"/>
            <a:ext cx="1519762" cy="584775"/>
          </a:xfrm>
          <a:prstGeom prst="rect">
            <a:avLst/>
          </a:prstGeom>
          <a:noFill/>
        </p:spPr>
        <p:txBody>
          <a:bodyPr wrap="square" rtlCol="0">
            <a:spAutoFit/>
          </a:bodyPr>
          <a:lstStyle/>
          <a:p>
            <a:pPr algn="ctr"/>
            <a:r>
              <a:rPr lang="en-US" sz="1600"/>
              <a:t>Flow attached to shape</a:t>
            </a:r>
            <a:endParaRPr lang="en-DE" sz="1600"/>
          </a:p>
        </p:txBody>
      </p:sp>
      <p:sp>
        <p:nvSpPr>
          <p:cNvPr id="22" name="TextBox 21">
            <a:extLst>
              <a:ext uri="{FF2B5EF4-FFF2-40B4-BE49-F238E27FC236}">
                <a16:creationId xmlns:a16="http://schemas.microsoft.com/office/drawing/2014/main" id="{AC244F1E-0FE7-A03C-7E89-EB7E47C1824F}"/>
              </a:ext>
            </a:extLst>
          </p:cNvPr>
          <p:cNvSpPr txBox="1"/>
          <p:nvPr/>
        </p:nvSpPr>
        <p:spPr>
          <a:xfrm>
            <a:off x="5954060" y="1621973"/>
            <a:ext cx="1784083" cy="584775"/>
          </a:xfrm>
          <a:prstGeom prst="rect">
            <a:avLst/>
          </a:prstGeom>
          <a:noFill/>
        </p:spPr>
        <p:txBody>
          <a:bodyPr wrap="square" rtlCol="0">
            <a:spAutoFit/>
          </a:bodyPr>
          <a:lstStyle/>
          <a:p>
            <a:pPr algn="ctr"/>
            <a:r>
              <a:rPr lang="en-US" sz="1600" dirty="0"/>
              <a:t>Area prone to turbulences</a:t>
            </a:r>
            <a:endParaRPr lang="en-DE" sz="1600" dirty="0"/>
          </a:p>
        </p:txBody>
      </p:sp>
      <p:sp>
        <p:nvSpPr>
          <p:cNvPr id="25" name="Oval 24">
            <a:extLst>
              <a:ext uri="{FF2B5EF4-FFF2-40B4-BE49-F238E27FC236}">
                <a16:creationId xmlns:a16="http://schemas.microsoft.com/office/drawing/2014/main" id="{14F15976-4C36-66F3-EBEA-231C2720AFB8}"/>
              </a:ext>
            </a:extLst>
          </p:cNvPr>
          <p:cNvSpPr/>
          <p:nvPr/>
        </p:nvSpPr>
        <p:spPr>
          <a:xfrm>
            <a:off x="3902972" y="1802171"/>
            <a:ext cx="1385620" cy="606282"/>
          </a:xfrm>
          <a:prstGeom prst="ellipse">
            <a:avLst/>
          </a:prstGeom>
          <a:gradFill flip="none" rotWithShape="1">
            <a:gsLst>
              <a:gs pos="4000">
                <a:schemeClr val="bg1">
                  <a:lumMod val="75000"/>
                </a:schemeClr>
              </a:gs>
              <a:gs pos="100000">
                <a:schemeClr val="bg1"/>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cxnSp>
        <p:nvCxnSpPr>
          <p:cNvPr id="24" name="Straight Arrow Connector 23">
            <a:extLst>
              <a:ext uri="{FF2B5EF4-FFF2-40B4-BE49-F238E27FC236}">
                <a16:creationId xmlns:a16="http://schemas.microsoft.com/office/drawing/2014/main" id="{8E93662F-3C38-027F-3F10-DA3C90DBC10C}"/>
              </a:ext>
            </a:extLst>
          </p:cNvPr>
          <p:cNvCxnSpPr/>
          <p:nvPr/>
        </p:nvCxnSpPr>
        <p:spPr>
          <a:xfrm flipH="1">
            <a:off x="4831549" y="1916833"/>
            <a:ext cx="1423980" cy="22152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FC51A092-514A-5256-6ECE-3B15FC441EA2}"/>
              </a:ext>
            </a:extLst>
          </p:cNvPr>
          <p:cNvSpPr txBox="1"/>
          <p:nvPr/>
        </p:nvSpPr>
        <p:spPr>
          <a:xfrm>
            <a:off x="2153686" y="4557231"/>
            <a:ext cx="1842199" cy="1323439"/>
          </a:xfrm>
          <a:prstGeom prst="rect">
            <a:avLst/>
          </a:prstGeom>
          <a:noFill/>
        </p:spPr>
        <p:txBody>
          <a:bodyPr wrap="square" rtlCol="0">
            <a:spAutoFit/>
          </a:bodyPr>
          <a:lstStyle/>
          <a:p>
            <a:pPr algn="ctr"/>
            <a:r>
              <a:rPr lang="en-US" sz="1600"/>
              <a:t>A more </a:t>
            </a:r>
            <a:r>
              <a:rPr lang="en-US" sz="1600" b="1"/>
              <a:t>streamlined</a:t>
            </a:r>
            <a:r>
              <a:rPr lang="en-US" sz="1600"/>
              <a:t> shape keeps the </a:t>
            </a:r>
            <a:r>
              <a:rPr lang="en-US" sz="1600" b="1"/>
              <a:t>flow attached</a:t>
            </a:r>
            <a:r>
              <a:rPr lang="en-US" sz="1600"/>
              <a:t>, </a:t>
            </a:r>
            <a:r>
              <a:rPr lang="en-US" sz="1600" b="1"/>
              <a:t>avoids turbulences </a:t>
            </a:r>
            <a:r>
              <a:rPr lang="en-US" sz="1600"/>
              <a:t>and </a:t>
            </a:r>
            <a:r>
              <a:rPr lang="en-US" sz="1600" b="1"/>
              <a:t>reduces drag.</a:t>
            </a:r>
            <a:endParaRPr lang="en-DE" sz="1600" b="1"/>
          </a:p>
        </p:txBody>
      </p:sp>
    </p:spTree>
    <p:extLst>
      <p:ext uri="{BB962C8B-B14F-4D97-AF65-F5344CB8AC3E}">
        <p14:creationId xmlns:p14="http://schemas.microsoft.com/office/powerpoint/2010/main" val="765288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5" grpId="0" animBg="1"/>
      <p:bldP spid="2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C213AF-9D2B-1F6B-1304-2E984771F86F}"/>
              </a:ext>
            </a:extLst>
          </p:cNvPr>
          <p:cNvPicPr>
            <a:picLocks noChangeAspect="1"/>
          </p:cNvPicPr>
          <p:nvPr/>
        </p:nvPicPr>
        <p:blipFill>
          <a:blip r:embed="rId3"/>
          <a:stretch>
            <a:fillRect/>
          </a:stretch>
        </p:blipFill>
        <p:spPr>
          <a:xfrm>
            <a:off x="2559034" y="3879385"/>
            <a:ext cx="2994009" cy="2071794"/>
          </a:xfrm>
          <a:prstGeom prst="rect">
            <a:avLst/>
          </a:prstGeom>
          <a:ln w="28575">
            <a:noFill/>
          </a:ln>
        </p:spPr>
      </p:pic>
      <p:sp>
        <p:nvSpPr>
          <p:cNvPr id="2" name="Slide Number Placeholder 1">
            <a:extLst>
              <a:ext uri="{FF2B5EF4-FFF2-40B4-BE49-F238E27FC236}">
                <a16:creationId xmlns:a16="http://schemas.microsoft.com/office/drawing/2014/main" id="{97E30FD8-5168-81D8-5545-D0D2D7AAAAD2}"/>
              </a:ext>
            </a:extLst>
          </p:cNvPr>
          <p:cNvSpPr>
            <a:spLocks noGrp="1"/>
          </p:cNvSpPr>
          <p:nvPr>
            <p:ph type="sldNum" sz="quarter" idx="11"/>
          </p:nvPr>
        </p:nvSpPr>
        <p:spPr/>
        <p:txBody>
          <a:bodyPr/>
          <a:lstStyle/>
          <a:p>
            <a:fld id="{F0D23093-2AB0-F74C-B865-1A12A15B650E}" type="slidenum">
              <a:rPr lang="en-US" smtClean="0"/>
              <a:pPr/>
              <a:t>32</a:t>
            </a:fld>
            <a:endParaRPr lang="en-US"/>
          </a:p>
        </p:txBody>
      </p:sp>
      <p:sp>
        <p:nvSpPr>
          <p:cNvPr id="3" name="Title 2">
            <a:extLst>
              <a:ext uri="{FF2B5EF4-FFF2-40B4-BE49-F238E27FC236}">
                <a16:creationId xmlns:a16="http://schemas.microsoft.com/office/drawing/2014/main" id="{96C2A47F-B51D-212A-464A-0B6D4402DF64}"/>
              </a:ext>
            </a:extLst>
          </p:cNvPr>
          <p:cNvSpPr>
            <a:spLocks noGrp="1"/>
          </p:cNvSpPr>
          <p:nvPr>
            <p:ph type="title"/>
          </p:nvPr>
        </p:nvSpPr>
        <p:spPr/>
        <p:txBody>
          <a:bodyPr/>
          <a:lstStyle/>
          <a:p>
            <a:r>
              <a:rPr lang="en-US"/>
              <a:t>Utilizing simulation to find the optimal performance</a:t>
            </a:r>
            <a:endParaRPr lang="en-DE"/>
          </a:p>
        </p:txBody>
      </p:sp>
      <p:grpSp>
        <p:nvGrpSpPr>
          <p:cNvPr id="31" name="Group 30">
            <a:extLst>
              <a:ext uri="{FF2B5EF4-FFF2-40B4-BE49-F238E27FC236}">
                <a16:creationId xmlns:a16="http://schemas.microsoft.com/office/drawing/2014/main" id="{883B4306-5035-E5F1-CC5E-59BA1D242DAB}"/>
              </a:ext>
            </a:extLst>
          </p:cNvPr>
          <p:cNvGrpSpPr/>
          <p:nvPr/>
        </p:nvGrpSpPr>
        <p:grpSpPr>
          <a:xfrm>
            <a:off x="7379273" y="3503408"/>
            <a:ext cx="4431727" cy="2572226"/>
            <a:chOff x="7064873" y="2988596"/>
            <a:chExt cx="4431727" cy="2572226"/>
          </a:xfrm>
        </p:grpSpPr>
        <p:pic>
          <p:nvPicPr>
            <p:cNvPr id="23" name="Picture 22">
              <a:hlinkClick r:id="rId4"/>
              <a:extLst>
                <a:ext uri="{FF2B5EF4-FFF2-40B4-BE49-F238E27FC236}">
                  <a16:creationId xmlns:a16="http://schemas.microsoft.com/office/drawing/2014/main" id="{3BD753E4-EF96-72BD-9917-C35CE04EF8C2}"/>
                </a:ext>
              </a:extLst>
            </p:cNvPr>
            <p:cNvPicPr>
              <a:picLocks noChangeAspect="1"/>
            </p:cNvPicPr>
            <p:nvPr/>
          </p:nvPicPr>
          <p:blipFill>
            <a:blip r:embed="rId5"/>
            <a:stretch>
              <a:fillRect/>
            </a:stretch>
          </p:blipFill>
          <p:spPr>
            <a:xfrm>
              <a:off x="9987054" y="2988596"/>
              <a:ext cx="1509546" cy="2447771"/>
            </a:xfrm>
            <a:prstGeom prst="rect">
              <a:avLst/>
            </a:prstGeom>
          </p:spPr>
        </p:pic>
        <p:pic>
          <p:nvPicPr>
            <p:cNvPr id="24" name="Graphic 23" descr="Cursor with solid fill">
              <a:extLst>
                <a:ext uri="{FF2B5EF4-FFF2-40B4-BE49-F238E27FC236}">
                  <a16:creationId xmlns:a16="http://schemas.microsoft.com/office/drawing/2014/main" id="{43CB6CAD-3EDF-04AA-B6CA-0A63517F660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rot="5400000">
              <a:off x="9559553" y="4826045"/>
              <a:ext cx="734777" cy="734777"/>
            </a:xfrm>
            <a:prstGeom prst="rect">
              <a:avLst/>
            </a:prstGeom>
          </p:spPr>
        </p:pic>
        <p:sp>
          <p:nvSpPr>
            <p:cNvPr id="25" name="TextBox 24">
              <a:extLst>
                <a:ext uri="{FF2B5EF4-FFF2-40B4-BE49-F238E27FC236}">
                  <a16:creationId xmlns:a16="http://schemas.microsoft.com/office/drawing/2014/main" id="{8699606C-486D-9695-0D9C-F1E79C44D237}"/>
                </a:ext>
              </a:extLst>
            </p:cNvPr>
            <p:cNvSpPr txBox="1"/>
            <p:nvPr/>
          </p:nvSpPr>
          <p:spPr>
            <a:xfrm>
              <a:off x="7064874" y="4127477"/>
              <a:ext cx="2584818" cy="369332"/>
            </a:xfrm>
            <a:prstGeom prst="rect">
              <a:avLst/>
            </a:prstGeom>
            <a:noFill/>
          </p:spPr>
          <p:txBody>
            <a:bodyPr wrap="square" rtlCol="0">
              <a:spAutoFit/>
            </a:bodyPr>
            <a:lstStyle/>
            <a:p>
              <a:r>
                <a:rPr lang="en-US" dirty="0"/>
                <a:t>STEM Racing Case Study</a:t>
              </a:r>
              <a:endParaRPr lang="en-DE" dirty="0"/>
            </a:p>
          </p:txBody>
        </p:sp>
        <p:sp>
          <p:nvSpPr>
            <p:cNvPr id="26" name="TextBox 25">
              <a:extLst>
                <a:ext uri="{FF2B5EF4-FFF2-40B4-BE49-F238E27FC236}">
                  <a16:creationId xmlns:a16="http://schemas.microsoft.com/office/drawing/2014/main" id="{0E2783B5-655E-365F-DB37-37A8DA35808C}"/>
                </a:ext>
              </a:extLst>
            </p:cNvPr>
            <p:cNvSpPr txBox="1"/>
            <p:nvPr/>
          </p:nvSpPr>
          <p:spPr>
            <a:xfrm>
              <a:off x="7064873" y="4628550"/>
              <a:ext cx="2584819" cy="738664"/>
            </a:xfrm>
            <a:prstGeom prst="rect">
              <a:avLst/>
            </a:prstGeom>
            <a:noFill/>
          </p:spPr>
          <p:txBody>
            <a:bodyPr wrap="square" rtlCol="0">
              <a:spAutoFit/>
            </a:bodyPr>
            <a:lstStyle/>
            <a:p>
              <a:r>
                <a:rPr lang="en-US" sz="1400" dirty="0"/>
                <a:t>Download this case study to see</a:t>
              </a:r>
              <a:br>
                <a:rPr lang="en-US" sz="1400" dirty="0"/>
              </a:br>
              <a:r>
                <a:rPr lang="en-US" sz="1400" dirty="0"/>
                <a:t>how design adjustments lead to improved performance.</a:t>
              </a:r>
              <a:endParaRPr lang="en-DE" sz="1400" dirty="0"/>
            </a:p>
          </p:txBody>
        </p:sp>
      </p:grpSp>
      <p:pic>
        <p:nvPicPr>
          <p:cNvPr id="4" name="Picture 3">
            <a:extLst>
              <a:ext uri="{FF2B5EF4-FFF2-40B4-BE49-F238E27FC236}">
                <a16:creationId xmlns:a16="http://schemas.microsoft.com/office/drawing/2014/main" id="{626658F8-641E-B005-DF2E-75330ADEFC9E}"/>
              </a:ext>
            </a:extLst>
          </p:cNvPr>
          <p:cNvPicPr>
            <a:picLocks noChangeAspect="1"/>
          </p:cNvPicPr>
          <p:nvPr/>
        </p:nvPicPr>
        <p:blipFill>
          <a:blip r:embed="rId7"/>
          <a:srcRect l="10043" b="3662"/>
          <a:stretch>
            <a:fillRect/>
          </a:stretch>
        </p:blipFill>
        <p:spPr>
          <a:xfrm>
            <a:off x="0" y="2483904"/>
            <a:ext cx="5289426" cy="1320068"/>
          </a:xfrm>
          <a:prstGeom prst="rect">
            <a:avLst/>
          </a:prstGeom>
          <a:ln>
            <a:solidFill>
              <a:schemeClr val="bg1"/>
            </a:solidFill>
          </a:ln>
        </p:spPr>
      </p:pic>
      <p:pic>
        <p:nvPicPr>
          <p:cNvPr id="5" name="Picture 4">
            <a:extLst>
              <a:ext uri="{FF2B5EF4-FFF2-40B4-BE49-F238E27FC236}">
                <a16:creationId xmlns:a16="http://schemas.microsoft.com/office/drawing/2014/main" id="{0A0C9368-3D83-3DD4-3755-57B32EF61FF4}"/>
              </a:ext>
            </a:extLst>
          </p:cNvPr>
          <p:cNvPicPr>
            <a:picLocks noChangeAspect="1"/>
          </p:cNvPicPr>
          <p:nvPr/>
        </p:nvPicPr>
        <p:blipFill>
          <a:blip r:embed="rId8"/>
          <a:stretch>
            <a:fillRect/>
          </a:stretch>
        </p:blipFill>
        <p:spPr>
          <a:xfrm rot="1037981">
            <a:off x="10375576" y="333765"/>
            <a:ext cx="1435029" cy="1245948"/>
          </a:xfrm>
          <a:prstGeom prst="rect">
            <a:avLst/>
          </a:prstGeom>
        </p:spPr>
      </p:pic>
      <p:sp>
        <p:nvSpPr>
          <p:cNvPr id="6" name="TextBox 5">
            <a:extLst>
              <a:ext uri="{FF2B5EF4-FFF2-40B4-BE49-F238E27FC236}">
                <a16:creationId xmlns:a16="http://schemas.microsoft.com/office/drawing/2014/main" id="{17F27467-50ED-49A0-162D-C591B8B48DF3}"/>
              </a:ext>
            </a:extLst>
          </p:cNvPr>
          <p:cNvSpPr txBox="1"/>
          <p:nvPr/>
        </p:nvSpPr>
        <p:spPr>
          <a:xfrm>
            <a:off x="633264" y="1018933"/>
            <a:ext cx="3600400" cy="1277273"/>
          </a:xfrm>
          <a:prstGeom prst="rect">
            <a:avLst/>
          </a:prstGeom>
          <a:noFill/>
        </p:spPr>
        <p:txBody>
          <a:bodyPr wrap="square" rtlCol="0">
            <a:spAutoFit/>
          </a:bodyPr>
          <a:lstStyle/>
          <a:p>
            <a:pPr>
              <a:spcAft>
                <a:spcPts val="600"/>
              </a:spcAft>
            </a:pPr>
            <a:r>
              <a:rPr lang="en-US" dirty="0"/>
              <a:t>Your goals for a high-performing car:</a:t>
            </a:r>
          </a:p>
          <a:p>
            <a:pPr marL="285750" indent="-285750">
              <a:buFont typeface="Arial" panose="020B0604020202020204" pitchFamily="34" charset="0"/>
              <a:buChar char="•"/>
            </a:pPr>
            <a:r>
              <a:rPr lang="en-US" dirty="0"/>
              <a:t>Streamlined shape</a:t>
            </a:r>
          </a:p>
          <a:p>
            <a:pPr marL="285750" indent="-285750">
              <a:buFont typeface="Arial" panose="020B0604020202020204" pitchFamily="34" charset="0"/>
              <a:buChar char="•"/>
            </a:pPr>
            <a:r>
              <a:rPr lang="en-US" dirty="0"/>
              <a:t>Keeping flow attached</a:t>
            </a:r>
          </a:p>
          <a:p>
            <a:pPr marL="285750" indent="-285750">
              <a:buFont typeface="Arial" panose="020B0604020202020204" pitchFamily="34" charset="0"/>
              <a:buChar char="•"/>
            </a:pPr>
            <a:r>
              <a:rPr lang="en-US" dirty="0"/>
              <a:t>Reducing drag</a:t>
            </a:r>
            <a:endParaRPr lang="en-DE" dirty="0"/>
          </a:p>
        </p:txBody>
      </p:sp>
      <p:sp>
        <p:nvSpPr>
          <p:cNvPr id="7" name="TextBox 6">
            <a:extLst>
              <a:ext uri="{FF2B5EF4-FFF2-40B4-BE49-F238E27FC236}">
                <a16:creationId xmlns:a16="http://schemas.microsoft.com/office/drawing/2014/main" id="{E01DCDD3-EBAC-4679-5D9F-B3F40260ED38}"/>
              </a:ext>
            </a:extLst>
          </p:cNvPr>
          <p:cNvSpPr txBox="1"/>
          <p:nvPr/>
        </p:nvSpPr>
        <p:spPr>
          <a:xfrm>
            <a:off x="5454687" y="1013406"/>
            <a:ext cx="3600400" cy="923330"/>
          </a:xfrm>
          <a:prstGeom prst="rect">
            <a:avLst/>
          </a:prstGeom>
          <a:noFill/>
        </p:spPr>
        <p:txBody>
          <a:bodyPr wrap="square" rtlCol="0">
            <a:spAutoFit/>
          </a:bodyPr>
          <a:lstStyle/>
          <a:p>
            <a:pPr>
              <a:spcAft>
                <a:spcPts val="600"/>
              </a:spcAft>
            </a:pPr>
            <a:r>
              <a:rPr lang="en-US" dirty="0"/>
              <a:t>CFD simulation </a:t>
            </a:r>
            <a:r>
              <a:rPr lang="en-US" b="1" dirty="0"/>
              <a:t>makes the invisible airflow </a:t>
            </a:r>
            <a:r>
              <a:rPr lang="en-US" b="1" u="sng" dirty="0"/>
              <a:t>visible</a:t>
            </a:r>
            <a:r>
              <a:rPr lang="en-US" b="1" dirty="0"/>
              <a:t> </a:t>
            </a:r>
            <a:r>
              <a:rPr lang="en-US" dirty="0"/>
              <a:t>and helps you see where you need to make changes.</a:t>
            </a:r>
            <a:endParaRPr lang="en-DE" dirty="0"/>
          </a:p>
        </p:txBody>
      </p:sp>
      <p:cxnSp>
        <p:nvCxnSpPr>
          <p:cNvPr id="9" name="Straight Arrow Connector 8">
            <a:extLst>
              <a:ext uri="{FF2B5EF4-FFF2-40B4-BE49-F238E27FC236}">
                <a16:creationId xmlns:a16="http://schemas.microsoft.com/office/drawing/2014/main" id="{DE987918-A9EB-70B9-0B89-A5D27A186777}"/>
              </a:ext>
            </a:extLst>
          </p:cNvPr>
          <p:cNvCxnSpPr>
            <a:cxnSpLocks/>
          </p:cNvCxnSpPr>
          <p:nvPr/>
        </p:nvCxnSpPr>
        <p:spPr>
          <a:xfrm flipH="1">
            <a:off x="4727848" y="1936111"/>
            <a:ext cx="726839" cy="94453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BA387AD0-EA8F-0FF8-8389-E9A04B4E98FF}"/>
              </a:ext>
            </a:extLst>
          </p:cNvPr>
          <p:cNvSpPr txBox="1"/>
          <p:nvPr/>
        </p:nvSpPr>
        <p:spPr>
          <a:xfrm>
            <a:off x="6115897" y="2383265"/>
            <a:ext cx="4014395" cy="1200329"/>
          </a:xfrm>
          <a:prstGeom prst="rect">
            <a:avLst/>
          </a:prstGeom>
          <a:noFill/>
        </p:spPr>
        <p:txBody>
          <a:bodyPr wrap="square" rtlCol="0">
            <a:spAutoFit/>
          </a:bodyPr>
          <a:lstStyle/>
          <a:p>
            <a:pPr>
              <a:spcAft>
                <a:spcPts val="600"/>
              </a:spcAft>
            </a:pPr>
            <a:r>
              <a:rPr lang="en-US" dirty="0"/>
              <a:t>CFD simulation </a:t>
            </a:r>
            <a:r>
              <a:rPr lang="en-US" b="1" dirty="0"/>
              <a:t>reveals the numbers and values </a:t>
            </a:r>
            <a:r>
              <a:rPr lang="en-US" i="1" dirty="0"/>
              <a:t>(such as velocity, pressure, and forces) </a:t>
            </a:r>
            <a:r>
              <a:rPr lang="en-US" dirty="0"/>
              <a:t>you need to make</a:t>
            </a:r>
            <a:r>
              <a:rPr lang="en-US" b="1" dirty="0"/>
              <a:t> design changes </a:t>
            </a:r>
            <a:r>
              <a:rPr lang="en-US" dirty="0"/>
              <a:t>and</a:t>
            </a:r>
            <a:r>
              <a:rPr lang="en-US" b="1" dirty="0"/>
              <a:t> improve performance.</a:t>
            </a:r>
            <a:endParaRPr lang="en-DE" dirty="0"/>
          </a:p>
        </p:txBody>
      </p:sp>
      <p:cxnSp>
        <p:nvCxnSpPr>
          <p:cNvPr id="11" name="Straight Arrow Connector 10">
            <a:extLst>
              <a:ext uri="{FF2B5EF4-FFF2-40B4-BE49-F238E27FC236}">
                <a16:creationId xmlns:a16="http://schemas.microsoft.com/office/drawing/2014/main" id="{C2F23517-5E35-E3BB-3620-0437683B1E5D}"/>
              </a:ext>
            </a:extLst>
          </p:cNvPr>
          <p:cNvCxnSpPr>
            <a:cxnSpLocks/>
            <a:stCxn id="10" idx="1"/>
          </p:cNvCxnSpPr>
          <p:nvPr/>
        </p:nvCxnSpPr>
        <p:spPr>
          <a:xfrm flipH="1">
            <a:off x="5575300" y="2983430"/>
            <a:ext cx="540597" cy="82657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722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19849-ED5A-649A-70DF-B58A4DC2E28B}"/>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E989D1E4-E3A3-73E8-22AB-A0F21B1D97CE}"/>
              </a:ext>
            </a:extLst>
          </p:cNvPr>
          <p:cNvSpPr>
            <a:spLocks noGrp="1"/>
          </p:cNvSpPr>
          <p:nvPr>
            <p:ph type="body" sz="quarter" idx="10"/>
          </p:nvPr>
        </p:nvSpPr>
        <p:spPr>
          <a:xfrm>
            <a:off x="601663" y="914400"/>
            <a:ext cx="6214417" cy="1449388"/>
          </a:xfrm>
        </p:spPr>
        <p:txBody>
          <a:bodyPr/>
          <a:lstStyle/>
          <a:p>
            <a:r>
              <a:rPr lang="en-US"/>
              <a:t>What is Engineering Simulation?</a:t>
            </a:r>
          </a:p>
          <a:p>
            <a:endParaRPr lang="en-DE"/>
          </a:p>
        </p:txBody>
      </p:sp>
      <p:sp>
        <p:nvSpPr>
          <p:cNvPr id="4" name="Slide Number Placeholder 3">
            <a:extLst>
              <a:ext uri="{FF2B5EF4-FFF2-40B4-BE49-F238E27FC236}">
                <a16:creationId xmlns:a16="http://schemas.microsoft.com/office/drawing/2014/main" id="{B776525E-0282-49F4-495F-A12B92001F4C}"/>
              </a:ext>
            </a:extLst>
          </p:cNvPr>
          <p:cNvSpPr>
            <a:spLocks noGrp="1"/>
          </p:cNvSpPr>
          <p:nvPr>
            <p:ph type="sldNum" sz="quarter" idx="13"/>
          </p:nvPr>
        </p:nvSpPr>
        <p:spPr/>
        <p:txBody>
          <a:bodyPr/>
          <a:lstStyle/>
          <a:p>
            <a:fld id="{F0D23093-2AB0-F74C-B865-1A12A15B650E}" type="slidenum">
              <a:rPr lang="en-US" smtClean="0"/>
              <a:pPr/>
              <a:t>33</a:t>
            </a:fld>
            <a:endParaRPr lang="en-US"/>
          </a:p>
        </p:txBody>
      </p:sp>
      <p:pic>
        <p:nvPicPr>
          <p:cNvPr id="3" name="Picture 2">
            <a:extLst>
              <a:ext uri="{FF2B5EF4-FFF2-40B4-BE49-F238E27FC236}">
                <a16:creationId xmlns:a16="http://schemas.microsoft.com/office/drawing/2014/main" id="{C48E600B-56A8-8E37-C08A-183F84379ED3}"/>
              </a:ext>
            </a:extLst>
          </p:cNvPr>
          <p:cNvPicPr>
            <a:picLocks noChangeAspect="1"/>
          </p:cNvPicPr>
          <p:nvPr/>
        </p:nvPicPr>
        <p:blipFill>
          <a:blip r:embed="rId2"/>
          <a:stretch>
            <a:fillRect/>
          </a:stretch>
        </p:blipFill>
        <p:spPr>
          <a:xfrm>
            <a:off x="6672064" y="2536264"/>
            <a:ext cx="4608512" cy="2979511"/>
          </a:xfrm>
          <a:prstGeom prst="rect">
            <a:avLst/>
          </a:prstGeom>
          <a:ln w="28575">
            <a:noFill/>
          </a:ln>
        </p:spPr>
      </p:pic>
    </p:spTree>
    <p:extLst>
      <p:ext uri="{BB962C8B-B14F-4D97-AF65-F5344CB8AC3E}">
        <p14:creationId xmlns:p14="http://schemas.microsoft.com/office/powerpoint/2010/main" val="41693268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2CCCD7-D8EE-8FD1-EED3-7BDB6FBA7968}"/>
              </a:ext>
            </a:extLst>
          </p:cNvPr>
          <p:cNvSpPr>
            <a:spLocks noGrp="1"/>
          </p:cNvSpPr>
          <p:nvPr>
            <p:ph type="sldNum" sz="quarter" idx="11"/>
          </p:nvPr>
        </p:nvSpPr>
        <p:spPr/>
        <p:txBody>
          <a:bodyPr/>
          <a:lstStyle/>
          <a:p>
            <a:fld id="{F0D23093-2AB0-F74C-B865-1A12A15B650E}" type="slidenum">
              <a:rPr lang="en-US" smtClean="0"/>
              <a:pPr/>
              <a:t>34</a:t>
            </a:fld>
            <a:endParaRPr lang="en-US"/>
          </a:p>
        </p:txBody>
      </p:sp>
      <p:sp>
        <p:nvSpPr>
          <p:cNvPr id="3" name="Title 2">
            <a:extLst>
              <a:ext uri="{FF2B5EF4-FFF2-40B4-BE49-F238E27FC236}">
                <a16:creationId xmlns:a16="http://schemas.microsoft.com/office/drawing/2014/main" id="{0283680F-1E37-DE88-08D1-C5FBBC023120}"/>
              </a:ext>
            </a:extLst>
          </p:cNvPr>
          <p:cNvSpPr>
            <a:spLocks noGrp="1"/>
          </p:cNvSpPr>
          <p:nvPr>
            <p:ph type="title"/>
          </p:nvPr>
        </p:nvSpPr>
        <p:spPr/>
        <p:txBody>
          <a:bodyPr/>
          <a:lstStyle/>
          <a:p>
            <a:r>
              <a:rPr lang="en-US"/>
              <a:t>Engineering Simulation Step by Step</a:t>
            </a:r>
            <a:endParaRPr lang="en-DE"/>
          </a:p>
        </p:txBody>
      </p:sp>
      <p:sp>
        <p:nvSpPr>
          <p:cNvPr id="4" name="TextBox 3">
            <a:extLst>
              <a:ext uri="{FF2B5EF4-FFF2-40B4-BE49-F238E27FC236}">
                <a16:creationId xmlns:a16="http://schemas.microsoft.com/office/drawing/2014/main" id="{230D08A0-0226-6E3B-B888-8531995D0133}"/>
              </a:ext>
            </a:extLst>
          </p:cNvPr>
          <p:cNvSpPr txBox="1"/>
          <p:nvPr/>
        </p:nvSpPr>
        <p:spPr>
          <a:xfrm>
            <a:off x="609601" y="3075153"/>
            <a:ext cx="2102023" cy="1031051"/>
          </a:xfrm>
          <a:prstGeom prst="rect">
            <a:avLst/>
          </a:prstGeom>
          <a:solidFill>
            <a:schemeClr val="bg1">
              <a:lumMod val="95000"/>
            </a:schemeClr>
          </a:solidFill>
        </p:spPr>
        <p:txBody>
          <a:bodyPr wrap="square" rtlCol="0">
            <a:spAutoFit/>
          </a:bodyPr>
          <a:lstStyle/>
          <a:p>
            <a:pPr algn="ctr">
              <a:spcAft>
                <a:spcPts val="600"/>
              </a:spcAft>
            </a:pPr>
            <a:r>
              <a:rPr lang="en-US" sz="2000" b="1"/>
              <a:t>CAD</a:t>
            </a:r>
            <a:endParaRPr lang="en-US" b="1"/>
          </a:p>
          <a:p>
            <a:pPr algn="ctr">
              <a:spcAft>
                <a:spcPts val="600"/>
              </a:spcAft>
            </a:pPr>
            <a:r>
              <a:rPr lang="en-US"/>
              <a:t>Building a 3D model of your product</a:t>
            </a:r>
            <a:endParaRPr lang="en-DE"/>
          </a:p>
        </p:txBody>
      </p:sp>
      <p:sp>
        <p:nvSpPr>
          <p:cNvPr id="5" name="Isosceles Triangle 4">
            <a:extLst>
              <a:ext uri="{FF2B5EF4-FFF2-40B4-BE49-F238E27FC236}">
                <a16:creationId xmlns:a16="http://schemas.microsoft.com/office/drawing/2014/main" id="{69D74936-7747-0A72-8E14-D025EDB3836E}"/>
              </a:ext>
            </a:extLst>
          </p:cNvPr>
          <p:cNvSpPr/>
          <p:nvPr/>
        </p:nvSpPr>
        <p:spPr>
          <a:xfrm rot="5400000">
            <a:off x="2453594" y="3410658"/>
            <a:ext cx="1116125" cy="360040"/>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6" name="TextBox 5">
            <a:extLst>
              <a:ext uri="{FF2B5EF4-FFF2-40B4-BE49-F238E27FC236}">
                <a16:creationId xmlns:a16="http://schemas.microsoft.com/office/drawing/2014/main" id="{091564A0-4781-95D5-E3A2-D1427BD47E46}"/>
              </a:ext>
            </a:extLst>
          </p:cNvPr>
          <p:cNvSpPr txBox="1"/>
          <p:nvPr/>
        </p:nvSpPr>
        <p:spPr>
          <a:xfrm>
            <a:off x="3311690" y="2798154"/>
            <a:ext cx="2232248" cy="1585049"/>
          </a:xfrm>
          <a:prstGeom prst="rect">
            <a:avLst/>
          </a:prstGeom>
          <a:solidFill>
            <a:schemeClr val="bg1">
              <a:lumMod val="95000"/>
            </a:schemeClr>
          </a:solidFill>
        </p:spPr>
        <p:txBody>
          <a:bodyPr wrap="square" rtlCol="0">
            <a:spAutoFit/>
          </a:bodyPr>
          <a:lstStyle/>
          <a:p>
            <a:pPr algn="ctr">
              <a:spcAft>
                <a:spcPts val="600"/>
              </a:spcAft>
            </a:pPr>
            <a:r>
              <a:rPr lang="en-US" sz="2000" b="1" dirty="0"/>
              <a:t>Input</a:t>
            </a:r>
            <a:endParaRPr lang="en-US" b="1" dirty="0"/>
          </a:p>
          <a:p>
            <a:pPr algn="ctr">
              <a:spcAft>
                <a:spcPts val="600"/>
              </a:spcAft>
            </a:pPr>
            <a:r>
              <a:rPr lang="en-US" dirty="0"/>
              <a:t>Information about product </a:t>
            </a:r>
            <a:br>
              <a:rPr lang="en-US" dirty="0"/>
            </a:br>
            <a:r>
              <a:rPr lang="en-US" dirty="0"/>
              <a:t>(i.e. materials, components, fixtures)</a:t>
            </a:r>
            <a:endParaRPr lang="en-DE" dirty="0"/>
          </a:p>
        </p:txBody>
      </p:sp>
      <p:sp>
        <p:nvSpPr>
          <p:cNvPr id="7" name="Isosceles Triangle 6">
            <a:extLst>
              <a:ext uri="{FF2B5EF4-FFF2-40B4-BE49-F238E27FC236}">
                <a16:creationId xmlns:a16="http://schemas.microsoft.com/office/drawing/2014/main" id="{5E26A269-03D8-460B-75A6-0E55D7AC4311}"/>
              </a:ext>
            </a:extLst>
          </p:cNvPr>
          <p:cNvSpPr/>
          <p:nvPr/>
        </p:nvSpPr>
        <p:spPr>
          <a:xfrm rot="5400000">
            <a:off x="5285908" y="3410658"/>
            <a:ext cx="1116125" cy="360040"/>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8" name="TextBox 7">
            <a:extLst>
              <a:ext uri="{FF2B5EF4-FFF2-40B4-BE49-F238E27FC236}">
                <a16:creationId xmlns:a16="http://schemas.microsoft.com/office/drawing/2014/main" id="{5B9F84B8-3A85-D8F3-8875-64BFBD02EB66}"/>
              </a:ext>
            </a:extLst>
          </p:cNvPr>
          <p:cNvSpPr txBox="1"/>
          <p:nvPr/>
        </p:nvSpPr>
        <p:spPr>
          <a:xfrm>
            <a:off x="6144004" y="1813269"/>
            <a:ext cx="2232248" cy="3554819"/>
          </a:xfrm>
          <a:prstGeom prst="rect">
            <a:avLst/>
          </a:prstGeom>
          <a:solidFill>
            <a:schemeClr val="bg1">
              <a:lumMod val="95000"/>
            </a:schemeClr>
          </a:solidFill>
        </p:spPr>
        <p:txBody>
          <a:bodyPr wrap="square" rtlCol="0">
            <a:spAutoFit/>
          </a:bodyPr>
          <a:lstStyle/>
          <a:p>
            <a:pPr algn="ctr">
              <a:spcAft>
                <a:spcPts val="600"/>
              </a:spcAft>
            </a:pPr>
            <a:r>
              <a:rPr lang="en-US" sz="2000" b="1"/>
              <a:t>Product Environment</a:t>
            </a:r>
          </a:p>
          <a:p>
            <a:pPr algn="ctr">
              <a:spcAft>
                <a:spcPts val="600"/>
              </a:spcAft>
            </a:pPr>
            <a:r>
              <a:rPr lang="en-US"/>
              <a:t>Define boundary conditions </a:t>
            </a:r>
            <a:br>
              <a:rPr lang="en-US"/>
            </a:br>
            <a:r>
              <a:rPr lang="en-US"/>
              <a:t>(i.e. Is there a flow or a source of heat? Where is it coming from? </a:t>
            </a:r>
            <a:br>
              <a:rPr lang="en-US"/>
            </a:br>
            <a:r>
              <a:rPr lang="en-US"/>
              <a:t>Are certain parts fixed somewhere? </a:t>
            </a:r>
            <a:br>
              <a:rPr lang="en-US"/>
            </a:br>
            <a:r>
              <a:rPr lang="en-US"/>
              <a:t>Which parts are loose?</a:t>
            </a:r>
            <a:endParaRPr lang="en-DE"/>
          </a:p>
        </p:txBody>
      </p:sp>
      <p:sp>
        <p:nvSpPr>
          <p:cNvPr id="9" name="Isosceles Triangle 8">
            <a:extLst>
              <a:ext uri="{FF2B5EF4-FFF2-40B4-BE49-F238E27FC236}">
                <a16:creationId xmlns:a16="http://schemas.microsoft.com/office/drawing/2014/main" id="{BF5E831D-27E4-BB3D-1655-A9582CECEF71}"/>
              </a:ext>
            </a:extLst>
          </p:cNvPr>
          <p:cNvSpPr/>
          <p:nvPr/>
        </p:nvSpPr>
        <p:spPr>
          <a:xfrm rot="5400000">
            <a:off x="8118222" y="3410658"/>
            <a:ext cx="1116125" cy="360040"/>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0" name="TextBox 9">
            <a:extLst>
              <a:ext uri="{FF2B5EF4-FFF2-40B4-BE49-F238E27FC236}">
                <a16:creationId xmlns:a16="http://schemas.microsoft.com/office/drawing/2014/main" id="{E912977E-4094-DBFD-5D4B-C99C9A7C9513}"/>
              </a:ext>
            </a:extLst>
          </p:cNvPr>
          <p:cNvSpPr txBox="1"/>
          <p:nvPr/>
        </p:nvSpPr>
        <p:spPr>
          <a:xfrm>
            <a:off x="8976320" y="2936653"/>
            <a:ext cx="2232248" cy="1308050"/>
          </a:xfrm>
          <a:prstGeom prst="rect">
            <a:avLst/>
          </a:prstGeom>
          <a:solidFill>
            <a:schemeClr val="bg1">
              <a:lumMod val="95000"/>
            </a:schemeClr>
          </a:solidFill>
        </p:spPr>
        <p:txBody>
          <a:bodyPr wrap="square" rtlCol="0">
            <a:spAutoFit/>
          </a:bodyPr>
          <a:lstStyle/>
          <a:p>
            <a:pPr algn="ctr">
              <a:spcAft>
                <a:spcPts val="600"/>
              </a:spcAft>
            </a:pPr>
            <a:r>
              <a:rPr lang="en-US" sz="2000" b="1"/>
              <a:t>Output</a:t>
            </a:r>
            <a:endParaRPr lang="en-US" b="1"/>
          </a:p>
          <a:p>
            <a:pPr algn="ctr"/>
            <a:r>
              <a:rPr lang="en-US"/>
              <a:t>Understanding product response and performance</a:t>
            </a:r>
            <a:endParaRPr lang="en-DE"/>
          </a:p>
        </p:txBody>
      </p:sp>
      <p:sp>
        <p:nvSpPr>
          <p:cNvPr id="11" name="TextBox 10">
            <a:extLst>
              <a:ext uri="{FF2B5EF4-FFF2-40B4-BE49-F238E27FC236}">
                <a16:creationId xmlns:a16="http://schemas.microsoft.com/office/drawing/2014/main" id="{9A6AE49A-8F07-EE14-1BB2-1426E4EAE7D5}"/>
              </a:ext>
            </a:extLst>
          </p:cNvPr>
          <p:cNvSpPr txBox="1"/>
          <p:nvPr/>
        </p:nvSpPr>
        <p:spPr>
          <a:xfrm>
            <a:off x="547637" y="1166938"/>
            <a:ext cx="5256584" cy="646331"/>
          </a:xfrm>
          <a:prstGeom prst="rect">
            <a:avLst/>
          </a:prstGeom>
          <a:noFill/>
        </p:spPr>
        <p:txBody>
          <a:bodyPr wrap="square" rtlCol="0">
            <a:spAutoFit/>
          </a:bodyPr>
          <a:lstStyle/>
          <a:p>
            <a:r>
              <a:rPr lang="en-US"/>
              <a:t>Engineering Simulation is the computer-based analysis of how a product would perform in real life situations.</a:t>
            </a:r>
            <a:endParaRPr lang="en-DE"/>
          </a:p>
        </p:txBody>
      </p:sp>
    </p:spTree>
    <p:extLst>
      <p:ext uri="{BB962C8B-B14F-4D97-AF65-F5344CB8AC3E}">
        <p14:creationId xmlns:p14="http://schemas.microsoft.com/office/powerpoint/2010/main" val="8865059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8D6A091-1441-2800-9FC1-F7424C8AE222}"/>
              </a:ext>
            </a:extLst>
          </p:cNvPr>
          <p:cNvSpPr>
            <a:spLocks noGrp="1"/>
          </p:cNvSpPr>
          <p:nvPr>
            <p:ph type="sldNum" sz="quarter" idx="11"/>
          </p:nvPr>
        </p:nvSpPr>
        <p:spPr>
          <a:xfrm>
            <a:off x="11658600" y="6246969"/>
            <a:ext cx="304800" cy="228600"/>
          </a:xfrm>
        </p:spPr>
        <p:txBody>
          <a:bodyPr/>
          <a:lstStyle/>
          <a:p>
            <a:fld id="{F0D23093-2AB0-F74C-B865-1A12A15B650E}" type="slidenum">
              <a:rPr lang="en-US" smtClean="0"/>
              <a:pPr/>
              <a:t>35</a:t>
            </a:fld>
            <a:endParaRPr lang="en-US"/>
          </a:p>
        </p:txBody>
      </p:sp>
      <p:sp>
        <p:nvSpPr>
          <p:cNvPr id="3" name="Title 2">
            <a:extLst>
              <a:ext uri="{FF2B5EF4-FFF2-40B4-BE49-F238E27FC236}">
                <a16:creationId xmlns:a16="http://schemas.microsoft.com/office/drawing/2014/main" id="{C81BE767-870E-7611-6A44-56C55215BCA0}"/>
              </a:ext>
            </a:extLst>
          </p:cNvPr>
          <p:cNvSpPr>
            <a:spLocks noGrp="1"/>
          </p:cNvSpPr>
          <p:nvPr>
            <p:ph type="title"/>
          </p:nvPr>
        </p:nvSpPr>
        <p:spPr/>
        <p:txBody>
          <a:bodyPr/>
          <a:lstStyle/>
          <a:p>
            <a:r>
              <a:rPr lang="en-US"/>
              <a:t>Engineering Simulation Step by Step</a:t>
            </a:r>
            <a:endParaRPr lang="en-DE"/>
          </a:p>
        </p:txBody>
      </p:sp>
      <p:pic>
        <p:nvPicPr>
          <p:cNvPr id="4" name="Picture 3">
            <a:extLst>
              <a:ext uri="{FF2B5EF4-FFF2-40B4-BE49-F238E27FC236}">
                <a16:creationId xmlns:a16="http://schemas.microsoft.com/office/drawing/2014/main" id="{9F5EEA4E-44E4-7B68-8A0A-A4F72E37A2FB}"/>
              </a:ext>
            </a:extLst>
          </p:cNvPr>
          <p:cNvPicPr>
            <a:picLocks noChangeAspect="1"/>
          </p:cNvPicPr>
          <p:nvPr/>
        </p:nvPicPr>
        <p:blipFill>
          <a:blip r:embed="rId2"/>
          <a:stretch>
            <a:fillRect/>
          </a:stretch>
        </p:blipFill>
        <p:spPr>
          <a:xfrm>
            <a:off x="496159" y="2913054"/>
            <a:ext cx="1934992" cy="1454326"/>
          </a:xfrm>
          <a:prstGeom prst="rect">
            <a:avLst/>
          </a:prstGeom>
          <a:ln w="28575">
            <a:solidFill>
              <a:schemeClr val="accent1"/>
            </a:solidFill>
          </a:ln>
        </p:spPr>
      </p:pic>
      <p:sp>
        <p:nvSpPr>
          <p:cNvPr id="5" name="TextBox 4">
            <a:extLst>
              <a:ext uri="{FF2B5EF4-FFF2-40B4-BE49-F238E27FC236}">
                <a16:creationId xmlns:a16="http://schemas.microsoft.com/office/drawing/2014/main" id="{DC22DD2C-5116-D56D-10C1-2DDAECCCE544}"/>
              </a:ext>
            </a:extLst>
          </p:cNvPr>
          <p:cNvSpPr txBox="1"/>
          <p:nvPr/>
        </p:nvSpPr>
        <p:spPr>
          <a:xfrm>
            <a:off x="239519" y="1630600"/>
            <a:ext cx="2448272" cy="923330"/>
          </a:xfrm>
          <a:prstGeom prst="rect">
            <a:avLst/>
          </a:prstGeom>
          <a:noFill/>
        </p:spPr>
        <p:txBody>
          <a:bodyPr wrap="square" rtlCol="0">
            <a:spAutoFit/>
          </a:bodyPr>
          <a:lstStyle/>
          <a:p>
            <a:pPr algn="ctr"/>
            <a:r>
              <a:rPr lang="en-US"/>
              <a:t>Build a 3D model of your car, with the correct measurements</a:t>
            </a:r>
            <a:endParaRPr lang="en-DE"/>
          </a:p>
        </p:txBody>
      </p:sp>
      <p:sp>
        <p:nvSpPr>
          <p:cNvPr id="6" name="Isosceles Triangle 5">
            <a:extLst>
              <a:ext uri="{FF2B5EF4-FFF2-40B4-BE49-F238E27FC236}">
                <a16:creationId xmlns:a16="http://schemas.microsoft.com/office/drawing/2014/main" id="{48A2FE10-41C1-589E-AA5E-66CD66BDE0A7}"/>
              </a:ext>
            </a:extLst>
          </p:cNvPr>
          <p:cNvSpPr/>
          <p:nvPr/>
        </p:nvSpPr>
        <p:spPr>
          <a:xfrm rot="5400000">
            <a:off x="2320067" y="3460196"/>
            <a:ext cx="1116125" cy="360040"/>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pic>
        <p:nvPicPr>
          <p:cNvPr id="10" name="Picture 9">
            <a:extLst>
              <a:ext uri="{FF2B5EF4-FFF2-40B4-BE49-F238E27FC236}">
                <a16:creationId xmlns:a16="http://schemas.microsoft.com/office/drawing/2014/main" id="{851780F7-8852-9B81-0E03-F41021C61FE8}"/>
              </a:ext>
            </a:extLst>
          </p:cNvPr>
          <p:cNvPicPr>
            <a:picLocks noChangeAspect="1"/>
          </p:cNvPicPr>
          <p:nvPr/>
        </p:nvPicPr>
        <p:blipFill>
          <a:blip r:embed="rId3"/>
          <a:stretch>
            <a:fillRect/>
          </a:stretch>
        </p:blipFill>
        <p:spPr>
          <a:xfrm>
            <a:off x="3225495" y="2913054"/>
            <a:ext cx="2201192" cy="2940996"/>
          </a:xfrm>
          <a:prstGeom prst="rect">
            <a:avLst/>
          </a:prstGeom>
          <a:ln w="28575">
            <a:solidFill>
              <a:schemeClr val="accent1"/>
            </a:solidFill>
          </a:ln>
        </p:spPr>
      </p:pic>
      <p:sp>
        <p:nvSpPr>
          <p:cNvPr id="11" name="TextBox 10">
            <a:extLst>
              <a:ext uri="{FF2B5EF4-FFF2-40B4-BE49-F238E27FC236}">
                <a16:creationId xmlns:a16="http://schemas.microsoft.com/office/drawing/2014/main" id="{AE281C8C-987E-513E-1504-CE816E05288F}"/>
              </a:ext>
            </a:extLst>
          </p:cNvPr>
          <p:cNvSpPr txBox="1"/>
          <p:nvPr/>
        </p:nvSpPr>
        <p:spPr>
          <a:xfrm>
            <a:off x="3101955" y="1544902"/>
            <a:ext cx="2448272" cy="923330"/>
          </a:xfrm>
          <a:prstGeom prst="rect">
            <a:avLst/>
          </a:prstGeom>
          <a:noFill/>
        </p:spPr>
        <p:txBody>
          <a:bodyPr wrap="square" rtlCol="0">
            <a:spAutoFit/>
          </a:bodyPr>
          <a:lstStyle/>
          <a:p>
            <a:pPr algn="ctr"/>
            <a:r>
              <a:rPr lang="en-US"/>
              <a:t>Input all information</a:t>
            </a:r>
          </a:p>
          <a:p>
            <a:pPr algn="ctr"/>
            <a:r>
              <a:rPr lang="en-US"/>
              <a:t>i.e. which material each component is made of</a:t>
            </a:r>
            <a:endParaRPr lang="en-DE"/>
          </a:p>
        </p:txBody>
      </p:sp>
      <p:sp>
        <p:nvSpPr>
          <p:cNvPr id="12" name="Isosceles Triangle 11">
            <a:extLst>
              <a:ext uri="{FF2B5EF4-FFF2-40B4-BE49-F238E27FC236}">
                <a16:creationId xmlns:a16="http://schemas.microsoft.com/office/drawing/2014/main" id="{A4511A62-941E-3B89-4F2A-FE2C64558DE7}"/>
              </a:ext>
            </a:extLst>
          </p:cNvPr>
          <p:cNvSpPr/>
          <p:nvPr/>
        </p:nvSpPr>
        <p:spPr>
          <a:xfrm rot="5400000">
            <a:off x="5251488" y="3460197"/>
            <a:ext cx="1116125" cy="360040"/>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3" name="TextBox 12">
            <a:extLst>
              <a:ext uri="{FF2B5EF4-FFF2-40B4-BE49-F238E27FC236}">
                <a16:creationId xmlns:a16="http://schemas.microsoft.com/office/drawing/2014/main" id="{C1C09BCE-1BFA-C40D-325E-28799EAFDF78}"/>
              </a:ext>
            </a:extLst>
          </p:cNvPr>
          <p:cNvSpPr txBox="1"/>
          <p:nvPr/>
        </p:nvSpPr>
        <p:spPr>
          <a:xfrm>
            <a:off x="6033376" y="1544903"/>
            <a:ext cx="2448272" cy="1200329"/>
          </a:xfrm>
          <a:prstGeom prst="rect">
            <a:avLst/>
          </a:prstGeom>
          <a:noFill/>
        </p:spPr>
        <p:txBody>
          <a:bodyPr wrap="square" rtlCol="0">
            <a:spAutoFit/>
          </a:bodyPr>
          <a:lstStyle/>
          <a:p>
            <a:pPr algn="ctr"/>
            <a:r>
              <a:rPr lang="en-US"/>
              <a:t>Set environment and boundary conditions</a:t>
            </a:r>
          </a:p>
          <a:p>
            <a:pPr algn="ctr"/>
            <a:r>
              <a:rPr lang="en-US"/>
              <a:t>i.e. external flow and direction</a:t>
            </a:r>
            <a:endParaRPr lang="en-DE"/>
          </a:p>
        </p:txBody>
      </p:sp>
      <p:pic>
        <p:nvPicPr>
          <p:cNvPr id="15" name="Picture 14">
            <a:extLst>
              <a:ext uri="{FF2B5EF4-FFF2-40B4-BE49-F238E27FC236}">
                <a16:creationId xmlns:a16="http://schemas.microsoft.com/office/drawing/2014/main" id="{588C45F1-55EB-411B-4FF3-CBD3DAAB46E6}"/>
              </a:ext>
            </a:extLst>
          </p:cNvPr>
          <p:cNvPicPr>
            <a:picLocks noChangeAspect="1"/>
          </p:cNvPicPr>
          <p:nvPr/>
        </p:nvPicPr>
        <p:blipFill>
          <a:blip r:embed="rId4"/>
          <a:stretch>
            <a:fillRect/>
          </a:stretch>
        </p:blipFill>
        <p:spPr>
          <a:xfrm>
            <a:off x="6192414" y="2913054"/>
            <a:ext cx="1988293" cy="1836538"/>
          </a:xfrm>
          <a:prstGeom prst="rect">
            <a:avLst/>
          </a:prstGeom>
          <a:ln w="28575">
            <a:solidFill>
              <a:schemeClr val="accent1"/>
            </a:solidFill>
          </a:ln>
        </p:spPr>
      </p:pic>
      <p:pic>
        <p:nvPicPr>
          <p:cNvPr id="16" name="Picture 15">
            <a:extLst>
              <a:ext uri="{FF2B5EF4-FFF2-40B4-BE49-F238E27FC236}">
                <a16:creationId xmlns:a16="http://schemas.microsoft.com/office/drawing/2014/main" id="{9F741867-5D27-ECCA-55B4-A33BF4545321}"/>
              </a:ext>
            </a:extLst>
          </p:cNvPr>
          <p:cNvPicPr>
            <a:picLocks noChangeAspect="1"/>
          </p:cNvPicPr>
          <p:nvPr/>
        </p:nvPicPr>
        <p:blipFill>
          <a:blip r:embed="rId5"/>
          <a:stretch>
            <a:fillRect/>
          </a:stretch>
        </p:blipFill>
        <p:spPr>
          <a:xfrm rot="1037981">
            <a:off x="10562003" y="323464"/>
            <a:ext cx="1366725" cy="1186644"/>
          </a:xfrm>
          <a:prstGeom prst="rect">
            <a:avLst/>
          </a:prstGeom>
        </p:spPr>
      </p:pic>
      <p:sp>
        <p:nvSpPr>
          <p:cNvPr id="17" name="Isosceles Triangle 16">
            <a:extLst>
              <a:ext uri="{FF2B5EF4-FFF2-40B4-BE49-F238E27FC236}">
                <a16:creationId xmlns:a16="http://schemas.microsoft.com/office/drawing/2014/main" id="{A402280F-839E-4C00-913D-F08D119BAF4D}"/>
              </a:ext>
            </a:extLst>
          </p:cNvPr>
          <p:cNvSpPr/>
          <p:nvPr/>
        </p:nvSpPr>
        <p:spPr>
          <a:xfrm rot="5400000">
            <a:off x="8003944" y="3460198"/>
            <a:ext cx="1116125" cy="360040"/>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pic>
        <p:nvPicPr>
          <p:cNvPr id="21" name="Picture 20">
            <a:extLst>
              <a:ext uri="{FF2B5EF4-FFF2-40B4-BE49-F238E27FC236}">
                <a16:creationId xmlns:a16="http://schemas.microsoft.com/office/drawing/2014/main" id="{6A8C0FCA-5460-BCAE-1B6B-921CA83EC48A}"/>
              </a:ext>
            </a:extLst>
          </p:cNvPr>
          <p:cNvPicPr>
            <a:picLocks noChangeAspect="1"/>
          </p:cNvPicPr>
          <p:nvPr/>
        </p:nvPicPr>
        <p:blipFill>
          <a:blip r:embed="rId6"/>
          <a:stretch>
            <a:fillRect/>
          </a:stretch>
        </p:blipFill>
        <p:spPr>
          <a:xfrm>
            <a:off x="8921155" y="2847313"/>
            <a:ext cx="3024336" cy="1955304"/>
          </a:xfrm>
          <a:prstGeom prst="rect">
            <a:avLst/>
          </a:prstGeom>
          <a:ln w="28575">
            <a:solidFill>
              <a:schemeClr val="accent1"/>
            </a:solidFill>
          </a:ln>
        </p:spPr>
      </p:pic>
      <p:sp>
        <p:nvSpPr>
          <p:cNvPr id="22" name="TextBox 21">
            <a:extLst>
              <a:ext uri="{FF2B5EF4-FFF2-40B4-BE49-F238E27FC236}">
                <a16:creationId xmlns:a16="http://schemas.microsoft.com/office/drawing/2014/main" id="{D2164BBC-AB59-CE7E-8029-DC4E00F2E3D0}"/>
              </a:ext>
            </a:extLst>
          </p:cNvPr>
          <p:cNvSpPr txBox="1"/>
          <p:nvPr/>
        </p:nvSpPr>
        <p:spPr>
          <a:xfrm>
            <a:off x="8895811" y="1544902"/>
            <a:ext cx="2762789" cy="1200329"/>
          </a:xfrm>
          <a:prstGeom prst="rect">
            <a:avLst/>
          </a:prstGeom>
          <a:noFill/>
        </p:spPr>
        <p:txBody>
          <a:bodyPr wrap="square" rtlCol="0">
            <a:spAutoFit/>
          </a:bodyPr>
          <a:lstStyle/>
          <a:p>
            <a:r>
              <a:rPr lang="en-US"/>
              <a:t>Understand car’s performance, </a:t>
            </a:r>
            <a:br>
              <a:rPr lang="en-US"/>
            </a:br>
            <a:r>
              <a:rPr lang="en-US"/>
              <a:t>i.e. velocity, pressure, forces</a:t>
            </a:r>
            <a:endParaRPr lang="en-DE"/>
          </a:p>
        </p:txBody>
      </p:sp>
      <p:grpSp>
        <p:nvGrpSpPr>
          <p:cNvPr id="27" name="Group 26">
            <a:extLst>
              <a:ext uri="{FF2B5EF4-FFF2-40B4-BE49-F238E27FC236}">
                <a16:creationId xmlns:a16="http://schemas.microsoft.com/office/drawing/2014/main" id="{4762FEA3-C225-9BC5-7EB6-F49BA56061F5}"/>
              </a:ext>
            </a:extLst>
          </p:cNvPr>
          <p:cNvGrpSpPr/>
          <p:nvPr/>
        </p:nvGrpSpPr>
        <p:grpSpPr>
          <a:xfrm>
            <a:off x="7117959" y="5031687"/>
            <a:ext cx="4827532" cy="1011397"/>
            <a:chOff x="7117959" y="5031687"/>
            <a:chExt cx="4827532" cy="1011397"/>
          </a:xfrm>
        </p:grpSpPr>
        <p:pic>
          <p:nvPicPr>
            <p:cNvPr id="24" name="Picture 23">
              <a:hlinkClick r:id="rId7"/>
              <a:extLst>
                <a:ext uri="{FF2B5EF4-FFF2-40B4-BE49-F238E27FC236}">
                  <a16:creationId xmlns:a16="http://schemas.microsoft.com/office/drawing/2014/main" id="{6107A2F8-835F-E586-BDA9-2BD5B940737F}"/>
                </a:ext>
              </a:extLst>
            </p:cNvPr>
            <p:cNvPicPr>
              <a:picLocks noChangeAspect="1"/>
            </p:cNvPicPr>
            <p:nvPr/>
          </p:nvPicPr>
          <p:blipFill>
            <a:blip r:embed="rId8"/>
            <a:stretch>
              <a:fillRect/>
            </a:stretch>
          </p:blipFill>
          <p:spPr>
            <a:xfrm>
              <a:off x="10082014" y="5068818"/>
              <a:ext cx="1863477" cy="972179"/>
            </a:xfrm>
            <a:prstGeom prst="rect">
              <a:avLst/>
            </a:prstGeom>
          </p:spPr>
        </p:pic>
        <p:sp>
          <p:nvSpPr>
            <p:cNvPr id="25" name="TextBox 24">
              <a:extLst>
                <a:ext uri="{FF2B5EF4-FFF2-40B4-BE49-F238E27FC236}">
                  <a16:creationId xmlns:a16="http://schemas.microsoft.com/office/drawing/2014/main" id="{BA45F51C-3A7E-A043-DD7D-2C274C3A4857}"/>
                </a:ext>
              </a:extLst>
            </p:cNvPr>
            <p:cNvSpPr txBox="1"/>
            <p:nvPr/>
          </p:nvSpPr>
          <p:spPr>
            <a:xfrm>
              <a:off x="7117959" y="5031687"/>
              <a:ext cx="2888094" cy="523220"/>
            </a:xfrm>
            <a:prstGeom prst="rect">
              <a:avLst/>
            </a:prstGeom>
            <a:noFill/>
          </p:spPr>
          <p:txBody>
            <a:bodyPr wrap="square" rtlCol="0">
              <a:spAutoFit/>
            </a:bodyPr>
            <a:lstStyle/>
            <a:p>
              <a:pPr algn="r"/>
              <a:r>
                <a:rPr lang="en-US" sz="1400"/>
                <a:t>Watch this short video (14 min) to see a simplified and short example.</a:t>
              </a:r>
              <a:endParaRPr lang="en-DE" sz="1400"/>
            </a:p>
          </p:txBody>
        </p:sp>
        <p:pic>
          <p:nvPicPr>
            <p:cNvPr id="26" name="Graphic 25" descr="Cursor with solid fill">
              <a:extLst>
                <a:ext uri="{FF2B5EF4-FFF2-40B4-BE49-F238E27FC236}">
                  <a16:creationId xmlns:a16="http://schemas.microsoft.com/office/drawing/2014/main" id="{ED97FE8C-0017-10F0-AF50-A081B2618C1C}"/>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rot="5400000">
              <a:off x="9542428" y="5308307"/>
              <a:ext cx="734777" cy="734777"/>
            </a:xfrm>
            <a:prstGeom prst="rect">
              <a:avLst/>
            </a:prstGeom>
          </p:spPr>
        </p:pic>
      </p:grpSp>
    </p:spTree>
    <p:extLst>
      <p:ext uri="{BB962C8B-B14F-4D97-AF65-F5344CB8AC3E}">
        <p14:creationId xmlns:p14="http://schemas.microsoft.com/office/powerpoint/2010/main" val="3591978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C8F9B-AF4E-9671-5D66-1AC925D6742B}"/>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9A0520BF-BAE1-9FB0-0A5E-4E7DBC302209}"/>
              </a:ext>
            </a:extLst>
          </p:cNvPr>
          <p:cNvSpPr>
            <a:spLocks noGrp="1"/>
          </p:cNvSpPr>
          <p:nvPr>
            <p:ph type="body" sz="quarter" idx="10"/>
          </p:nvPr>
        </p:nvSpPr>
        <p:spPr>
          <a:xfrm>
            <a:off x="601663" y="914400"/>
            <a:ext cx="6214417" cy="1449388"/>
          </a:xfrm>
        </p:spPr>
        <p:txBody>
          <a:bodyPr/>
          <a:lstStyle/>
          <a:p>
            <a:r>
              <a:rPr lang="en-US"/>
              <a:t>Getting started with </a:t>
            </a:r>
            <a:br>
              <a:rPr lang="en-US"/>
            </a:br>
            <a:r>
              <a:rPr lang="en-US"/>
              <a:t>Ansys Discovery for STEM Racing</a:t>
            </a:r>
          </a:p>
          <a:p>
            <a:endParaRPr lang="en-DE"/>
          </a:p>
        </p:txBody>
      </p:sp>
      <p:sp>
        <p:nvSpPr>
          <p:cNvPr id="4" name="Slide Number Placeholder 3">
            <a:extLst>
              <a:ext uri="{FF2B5EF4-FFF2-40B4-BE49-F238E27FC236}">
                <a16:creationId xmlns:a16="http://schemas.microsoft.com/office/drawing/2014/main" id="{958D6547-C87F-ECE7-8E45-4573A4FB0685}"/>
              </a:ext>
            </a:extLst>
          </p:cNvPr>
          <p:cNvSpPr>
            <a:spLocks noGrp="1"/>
          </p:cNvSpPr>
          <p:nvPr>
            <p:ph type="sldNum" sz="quarter" idx="13"/>
          </p:nvPr>
        </p:nvSpPr>
        <p:spPr/>
        <p:txBody>
          <a:bodyPr/>
          <a:lstStyle/>
          <a:p>
            <a:fld id="{F0D23093-2AB0-F74C-B865-1A12A15B650E}" type="slidenum">
              <a:rPr lang="en-US" smtClean="0"/>
              <a:pPr/>
              <a:t>36</a:t>
            </a:fld>
            <a:endParaRPr lang="en-US"/>
          </a:p>
        </p:txBody>
      </p:sp>
      <p:pic>
        <p:nvPicPr>
          <p:cNvPr id="5" name="Picture 4">
            <a:extLst>
              <a:ext uri="{FF2B5EF4-FFF2-40B4-BE49-F238E27FC236}">
                <a16:creationId xmlns:a16="http://schemas.microsoft.com/office/drawing/2014/main" id="{DC3DA010-0C6E-511C-725F-5BFE1CA752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6280" y="4005064"/>
            <a:ext cx="2439105" cy="1281302"/>
          </a:xfrm>
          <a:prstGeom prst="rect">
            <a:avLst/>
          </a:prstGeom>
        </p:spPr>
      </p:pic>
    </p:spTree>
    <p:extLst>
      <p:ext uri="{BB962C8B-B14F-4D97-AF65-F5344CB8AC3E}">
        <p14:creationId xmlns:p14="http://schemas.microsoft.com/office/powerpoint/2010/main" val="25027459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87DA0-C6BE-090E-353F-3A8E941181F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7FD6EDF-3780-AB7F-123D-292CB0C2D8E0}"/>
              </a:ext>
            </a:extLst>
          </p:cNvPr>
          <p:cNvSpPr>
            <a:spLocks noGrp="1"/>
          </p:cNvSpPr>
          <p:nvPr>
            <p:ph type="sldNum" sz="quarter" idx="11"/>
          </p:nvPr>
        </p:nvSpPr>
        <p:spPr/>
        <p:txBody>
          <a:bodyPr/>
          <a:lstStyle/>
          <a:p>
            <a:fld id="{F0D23093-2AB0-F74C-B865-1A12A15B650E}" type="slidenum">
              <a:rPr lang="en-US" smtClean="0"/>
              <a:pPr/>
              <a:t>37</a:t>
            </a:fld>
            <a:endParaRPr lang="en-US"/>
          </a:p>
        </p:txBody>
      </p:sp>
      <p:sp>
        <p:nvSpPr>
          <p:cNvPr id="3" name="Title 2">
            <a:extLst>
              <a:ext uri="{FF2B5EF4-FFF2-40B4-BE49-F238E27FC236}">
                <a16:creationId xmlns:a16="http://schemas.microsoft.com/office/drawing/2014/main" id="{1BA4B174-90E0-DF26-EF7E-B341141E1371}"/>
              </a:ext>
            </a:extLst>
          </p:cNvPr>
          <p:cNvSpPr>
            <a:spLocks noGrp="1"/>
          </p:cNvSpPr>
          <p:nvPr>
            <p:ph type="title"/>
          </p:nvPr>
        </p:nvSpPr>
        <p:spPr/>
        <p:txBody>
          <a:bodyPr/>
          <a:lstStyle/>
          <a:p>
            <a:r>
              <a:rPr lang="en-US"/>
              <a:t>Recommendation to get started with Ansys Discovery</a:t>
            </a:r>
            <a:endParaRPr lang="en-DE"/>
          </a:p>
        </p:txBody>
      </p:sp>
      <p:grpSp>
        <p:nvGrpSpPr>
          <p:cNvPr id="29" name="Group 28">
            <a:extLst>
              <a:ext uri="{FF2B5EF4-FFF2-40B4-BE49-F238E27FC236}">
                <a16:creationId xmlns:a16="http://schemas.microsoft.com/office/drawing/2014/main" id="{FCCCDE24-A9DD-5D3D-CD66-3C806A7922C2}"/>
              </a:ext>
            </a:extLst>
          </p:cNvPr>
          <p:cNvGrpSpPr/>
          <p:nvPr/>
        </p:nvGrpSpPr>
        <p:grpSpPr>
          <a:xfrm>
            <a:off x="695400" y="1983878"/>
            <a:ext cx="5409310" cy="2002114"/>
            <a:chOff x="695400" y="969747"/>
            <a:chExt cx="5409310" cy="2002114"/>
          </a:xfrm>
        </p:grpSpPr>
        <p:pic>
          <p:nvPicPr>
            <p:cNvPr id="7" name="Picture 6">
              <a:hlinkClick r:id="rId2"/>
              <a:extLst>
                <a:ext uri="{FF2B5EF4-FFF2-40B4-BE49-F238E27FC236}">
                  <a16:creationId xmlns:a16="http://schemas.microsoft.com/office/drawing/2014/main" id="{D86F500B-654B-626B-F93D-33C9476182BF}"/>
                </a:ext>
              </a:extLst>
            </p:cNvPr>
            <p:cNvPicPr>
              <a:picLocks noChangeAspect="1"/>
            </p:cNvPicPr>
            <p:nvPr/>
          </p:nvPicPr>
          <p:blipFill>
            <a:blip r:embed="rId3"/>
            <a:stretch>
              <a:fillRect/>
            </a:stretch>
          </p:blipFill>
          <p:spPr>
            <a:xfrm>
              <a:off x="695400" y="1381819"/>
              <a:ext cx="5409310" cy="1224136"/>
            </a:xfrm>
            <a:prstGeom prst="rect">
              <a:avLst/>
            </a:prstGeom>
          </p:spPr>
        </p:pic>
        <p:sp>
          <p:nvSpPr>
            <p:cNvPr id="8" name="TextBox 7">
              <a:extLst>
                <a:ext uri="{FF2B5EF4-FFF2-40B4-BE49-F238E27FC236}">
                  <a16:creationId xmlns:a16="http://schemas.microsoft.com/office/drawing/2014/main" id="{334E5BE3-A556-AA42-4576-7023C0C5081E}"/>
                </a:ext>
              </a:extLst>
            </p:cNvPr>
            <p:cNvSpPr txBox="1"/>
            <p:nvPr/>
          </p:nvSpPr>
          <p:spPr>
            <a:xfrm rot="922365">
              <a:off x="4828200" y="2325530"/>
              <a:ext cx="1152128" cy="646331"/>
            </a:xfrm>
            <a:prstGeom prst="rect">
              <a:avLst/>
            </a:prstGeom>
            <a:solidFill>
              <a:schemeClr val="accent1"/>
            </a:solidFill>
          </p:spPr>
          <p:txBody>
            <a:bodyPr wrap="square" rtlCol="0">
              <a:spAutoFit/>
            </a:bodyPr>
            <a:lstStyle/>
            <a:p>
              <a:pPr algn="ctr"/>
              <a:r>
                <a:rPr lang="en-US" sz="1400"/>
                <a:t>about</a:t>
              </a:r>
              <a:r>
                <a:rPr lang="en-US"/>
                <a:t> </a:t>
              </a:r>
            </a:p>
            <a:p>
              <a:pPr algn="ctr"/>
              <a:r>
                <a:rPr lang="en-US"/>
                <a:t>2 hours  </a:t>
              </a:r>
              <a:endParaRPr lang="en-DE"/>
            </a:p>
          </p:txBody>
        </p:sp>
        <p:sp>
          <p:nvSpPr>
            <p:cNvPr id="13" name="TextBox 12">
              <a:extLst>
                <a:ext uri="{FF2B5EF4-FFF2-40B4-BE49-F238E27FC236}">
                  <a16:creationId xmlns:a16="http://schemas.microsoft.com/office/drawing/2014/main" id="{10B36682-0103-8919-1636-92CF74DC143D}"/>
                </a:ext>
              </a:extLst>
            </p:cNvPr>
            <p:cNvSpPr txBox="1"/>
            <p:nvPr/>
          </p:nvSpPr>
          <p:spPr>
            <a:xfrm>
              <a:off x="706041" y="969747"/>
              <a:ext cx="4381847" cy="369332"/>
            </a:xfrm>
            <a:prstGeom prst="rect">
              <a:avLst/>
            </a:prstGeom>
            <a:noFill/>
          </p:spPr>
          <p:txBody>
            <a:bodyPr wrap="square" rtlCol="0">
              <a:spAutoFit/>
            </a:bodyPr>
            <a:lstStyle/>
            <a:p>
              <a:r>
                <a:rPr lang="en-US" b="1"/>
                <a:t>1. </a:t>
              </a:r>
              <a:r>
                <a:rPr lang="en-US"/>
                <a:t>Learn the </a:t>
              </a:r>
              <a:r>
                <a:rPr lang="en-US" b="1"/>
                <a:t>general</a:t>
              </a:r>
              <a:r>
                <a:rPr lang="en-US"/>
                <a:t> </a:t>
              </a:r>
              <a:r>
                <a:rPr lang="en-US" b="1"/>
                <a:t>tools</a:t>
              </a:r>
              <a:r>
                <a:rPr lang="en-US"/>
                <a:t> in Ansys Discovery</a:t>
              </a:r>
              <a:endParaRPr lang="en-DE"/>
            </a:p>
          </p:txBody>
        </p:sp>
      </p:grpSp>
      <p:grpSp>
        <p:nvGrpSpPr>
          <p:cNvPr id="30" name="Group 29">
            <a:extLst>
              <a:ext uri="{FF2B5EF4-FFF2-40B4-BE49-F238E27FC236}">
                <a16:creationId xmlns:a16="http://schemas.microsoft.com/office/drawing/2014/main" id="{268452E8-1B16-DCCD-FE80-D3D62FFA95C3}"/>
              </a:ext>
            </a:extLst>
          </p:cNvPr>
          <p:cNvGrpSpPr/>
          <p:nvPr/>
        </p:nvGrpSpPr>
        <p:grpSpPr>
          <a:xfrm>
            <a:off x="695400" y="4043654"/>
            <a:ext cx="5400600" cy="2013294"/>
            <a:chOff x="695400" y="3118751"/>
            <a:chExt cx="5400600" cy="2013294"/>
          </a:xfrm>
        </p:grpSpPr>
        <p:pic>
          <p:nvPicPr>
            <p:cNvPr id="12" name="Picture 11">
              <a:hlinkClick r:id="rId4"/>
              <a:extLst>
                <a:ext uri="{FF2B5EF4-FFF2-40B4-BE49-F238E27FC236}">
                  <a16:creationId xmlns:a16="http://schemas.microsoft.com/office/drawing/2014/main" id="{FACA2450-C4D2-D6A3-23B5-A733546CE7CD}"/>
                </a:ext>
              </a:extLst>
            </p:cNvPr>
            <p:cNvPicPr>
              <a:picLocks noChangeAspect="1"/>
            </p:cNvPicPr>
            <p:nvPr/>
          </p:nvPicPr>
          <p:blipFill>
            <a:blip r:embed="rId5"/>
            <a:stretch>
              <a:fillRect/>
            </a:stretch>
          </p:blipFill>
          <p:spPr>
            <a:xfrm>
              <a:off x="706041" y="3547391"/>
              <a:ext cx="5389959" cy="1202181"/>
            </a:xfrm>
            <a:prstGeom prst="rect">
              <a:avLst/>
            </a:prstGeom>
          </p:spPr>
        </p:pic>
        <p:sp>
          <p:nvSpPr>
            <p:cNvPr id="14" name="TextBox 13">
              <a:extLst>
                <a:ext uri="{FF2B5EF4-FFF2-40B4-BE49-F238E27FC236}">
                  <a16:creationId xmlns:a16="http://schemas.microsoft.com/office/drawing/2014/main" id="{9703E1D2-AF02-917B-61FE-7F69631837B2}"/>
                </a:ext>
              </a:extLst>
            </p:cNvPr>
            <p:cNvSpPr txBox="1"/>
            <p:nvPr/>
          </p:nvSpPr>
          <p:spPr>
            <a:xfrm>
              <a:off x="695400" y="3118751"/>
              <a:ext cx="4752528" cy="369332"/>
            </a:xfrm>
            <a:prstGeom prst="rect">
              <a:avLst/>
            </a:prstGeom>
            <a:noFill/>
          </p:spPr>
          <p:txBody>
            <a:bodyPr wrap="square" rtlCol="0">
              <a:spAutoFit/>
            </a:bodyPr>
            <a:lstStyle/>
            <a:p>
              <a:r>
                <a:rPr lang="en-US" b="1"/>
                <a:t>2. Do a simulation on a generic STEM Racing car</a:t>
              </a:r>
              <a:endParaRPr lang="en-DE" b="1"/>
            </a:p>
          </p:txBody>
        </p:sp>
        <p:sp>
          <p:nvSpPr>
            <p:cNvPr id="15" name="TextBox 14">
              <a:extLst>
                <a:ext uri="{FF2B5EF4-FFF2-40B4-BE49-F238E27FC236}">
                  <a16:creationId xmlns:a16="http://schemas.microsoft.com/office/drawing/2014/main" id="{E86330C9-689D-ED50-EFED-66B3A6BAA7AF}"/>
                </a:ext>
              </a:extLst>
            </p:cNvPr>
            <p:cNvSpPr txBox="1"/>
            <p:nvPr/>
          </p:nvSpPr>
          <p:spPr>
            <a:xfrm rot="922365">
              <a:off x="4684184" y="4485714"/>
              <a:ext cx="1152128" cy="646331"/>
            </a:xfrm>
            <a:prstGeom prst="rect">
              <a:avLst/>
            </a:prstGeom>
            <a:solidFill>
              <a:schemeClr val="accent1"/>
            </a:solidFill>
          </p:spPr>
          <p:txBody>
            <a:bodyPr wrap="square" rtlCol="0">
              <a:spAutoFit/>
            </a:bodyPr>
            <a:lstStyle/>
            <a:p>
              <a:pPr algn="ctr"/>
              <a:r>
                <a:rPr lang="en-US" sz="1400"/>
                <a:t>about</a:t>
              </a:r>
              <a:r>
                <a:rPr lang="en-US"/>
                <a:t> </a:t>
              </a:r>
            </a:p>
            <a:p>
              <a:pPr algn="ctr"/>
              <a:r>
                <a:rPr lang="en-US"/>
                <a:t>2 hours  </a:t>
              </a:r>
              <a:endParaRPr lang="en-DE"/>
            </a:p>
          </p:txBody>
        </p:sp>
      </p:grpSp>
      <p:grpSp>
        <p:nvGrpSpPr>
          <p:cNvPr id="9" name="Group 8">
            <a:extLst>
              <a:ext uri="{FF2B5EF4-FFF2-40B4-BE49-F238E27FC236}">
                <a16:creationId xmlns:a16="http://schemas.microsoft.com/office/drawing/2014/main" id="{A9A56A3D-B533-6269-70ED-D41E3C5EA1F3}"/>
              </a:ext>
            </a:extLst>
          </p:cNvPr>
          <p:cNvGrpSpPr/>
          <p:nvPr/>
        </p:nvGrpSpPr>
        <p:grpSpPr>
          <a:xfrm>
            <a:off x="415899" y="922396"/>
            <a:ext cx="5032029" cy="833365"/>
            <a:chOff x="782028" y="768579"/>
            <a:chExt cx="5032029" cy="833365"/>
          </a:xfrm>
        </p:grpSpPr>
        <p:sp>
          <p:nvSpPr>
            <p:cNvPr id="6" name="Rectangle: Rounded Corners 5">
              <a:extLst>
                <a:ext uri="{FF2B5EF4-FFF2-40B4-BE49-F238E27FC236}">
                  <a16:creationId xmlns:a16="http://schemas.microsoft.com/office/drawing/2014/main" id="{BFC9A7E3-C898-9537-C68B-C2BACA616736}"/>
                </a:ext>
              </a:extLst>
            </p:cNvPr>
            <p:cNvSpPr/>
            <p:nvPr/>
          </p:nvSpPr>
          <p:spPr>
            <a:xfrm>
              <a:off x="1432210" y="768579"/>
              <a:ext cx="4381847" cy="833365"/>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pic>
          <p:nvPicPr>
            <p:cNvPr id="4" name="Picture 3">
              <a:extLst>
                <a:ext uri="{FF2B5EF4-FFF2-40B4-BE49-F238E27FC236}">
                  <a16:creationId xmlns:a16="http://schemas.microsoft.com/office/drawing/2014/main" id="{6D6B1C93-C980-9D5A-9B11-D40562148E89}"/>
                </a:ext>
              </a:extLst>
            </p:cNvPr>
            <p:cNvPicPr>
              <a:picLocks noChangeAspect="1"/>
            </p:cNvPicPr>
            <p:nvPr/>
          </p:nvPicPr>
          <p:blipFill>
            <a:blip r:embed="rId6"/>
            <a:stretch>
              <a:fillRect/>
            </a:stretch>
          </p:blipFill>
          <p:spPr>
            <a:xfrm rot="1037981">
              <a:off x="782028" y="772870"/>
              <a:ext cx="813604" cy="706403"/>
            </a:xfrm>
            <a:prstGeom prst="rect">
              <a:avLst/>
            </a:prstGeom>
          </p:spPr>
        </p:pic>
        <p:sp>
          <p:nvSpPr>
            <p:cNvPr id="5" name="TextBox 4">
              <a:extLst>
                <a:ext uri="{FF2B5EF4-FFF2-40B4-BE49-F238E27FC236}">
                  <a16:creationId xmlns:a16="http://schemas.microsoft.com/office/drawing/2014/main" id="{FBC8DFEC-88D0-9841-EAA2-C9EC2AEE2058}"/>
                </a:ext>
              </a:extLst>
            </p:cNvPr>
            <p:cNvSpPr txBox="1"/>
            <p:nvPr/>
          </p:nvSpPr>
          <p:spPr>
            <a:xfrm>
              <a:off x="1432209" y="817964"/>
              <a:ext cx="4381847" cy="738664"/>
            </a:xfrm>
            <a:prstGeom prst="rect">
              <a:avLst/>
            </a:prstGeom>
            <a:noFill/>
          </p:spPr>
          <p:txBody>
            <a:bodyPr wrap="square" rtlCol="0">
              <a:spAutoFit/>
            </a:bodyPr>
            <a:lstStyle/>
            <a:p>
              <a:pPr algn="ctr"/>
              <a:r>
                <a:rPr lang="en-US" sz="1400"/>
                <a:t>With the basic knowledge you have now, </a:t>
              </a:r>
              <a:br>
                <a:rPr lang="en-US" sz="1400"/>
              </a:br>
              <a:r>
                <a:rPr lang="en-US" sz="1400"/>
                <a:t>you can get started using Ansys Discovery and applying your knowledge to your STEM Racing car.</a:t>
              </a:r>
              <a:endParaRPr lang="en-DE" sz="1400"/>
            </a:p>
          </p:txBody>
        </p:sp>
      </p:grpSp>
      <p:grpSp>
        <p:nvGrpSpPr>
          <p:cNvPr id="18" name="Group 17">
            <a:extLst>
              <a:ext uri="{FF2B5EF4-FFF2-40B4-BE49-F238E27FC236}">
                <a16:creationId xmlns:a16="http://schemas.microsoft.com/office/drawing/2014/main" id="{2326887A-3515-E22F-1AB1-C63F5E3B158F}"/>
              </a:ext>
            </a:extLst>
          </p:cNvPr>
          <p:cNvGrpSpPr/>
          <p:nvPr/>
        </p:nvGrpSpPr>
        <p:grpSpPr>
          <a:xfrm>
            <a:off x="8011144" y="2168544"/>
            <a:ext cx="2109549" cy="1801976"/>
            <a:chOff x="8019761" y="2318050"/>
            <a:chExt cx="2109549" cy="1801976"/>
          </a:xfrm>
        </p:grpSpPr>
        <p:sp>
          <p:nvSpPr>
            <p:cNvPr id="28" name="TextBox 27">
              <a:extLst>
                <a:ext uri="{FF2B5EF4-FFF2-40B4-BE49-F238E27FC236}">
                  <a16:creationId xmlns:a16="http://schemas.microsoft.com/office/drawing/2014/main" id="{209B1F4D-0E19-44D8-D2E0-3F548CE6734E}"/>
                </a:ext>
              </a:extLst>
            </p:cNvPr>
            <p:cNvSpPr txBox="1"/>
            <p:nvPr/>
          </p:nvSpPr>
          <p:spPr>
            <a:xfrm rot="727745">
              <a:off x="8019761" y="2318050"/>
              <a:ext cx="2109549" cy="1092607"/>
            </a:xfrm>
            <a:prstGeom prst="rect">
              <a:avLst/>
            </a:prstGeom>
            <a:solidFill>
              <a:schemeClr val="accent1"/>
            </a:solidFill>
          </p:spPr>
          <p:txBody>
            <a:bodyPr wrap="square" rtlCol="0">
              <a:spAutoFit/>
            </a:bodyPr>
            <a:lstStyle/>
            <a:p>
              <a:pPr algn="ctr">
                <a:spcAft>
                  <a:spcPts val="600"/>
                </a:spcAft>
              </a:pPr>
              <a:r>
                <a:rPr lang="en-US" b="1"/>
                <a:t>You are all set!</a:t>
              </a:r>
            </a:p>
            <a:p>
              <a:pPr algn="ctr"/>
              <a:r>
                <a:rPr lang="en-US" sz="1400"/>
                <a:t>Download the software and get started with your own car.</a:t>
              </a:r>
              <a:endParaRPr lang="en-DE" sz="1400"/>
            </a:p>
          </p:txBody>
        </p:sp>
        <p:pic>
          <p:nvPicPr>
            <p:cNvPr id="17" name="Graphic 16" descr="Thumbs up sign with solid fill">
              <a:extLst>
                <a:ext uri="{FF2B5EF4-FFF2-40B4-BE49-F238E27FC236}">
                  <a16:creationId xmlns:a16="http://schemas.microsoft.com/office/drawing/2014/main" id="{26F59C17-E793-6216-3084-A264B6CE08E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869445" y="3205626"/>
              <a:ext cx="914400" cy="914400"/>
            </a:xfrm>
            <a:prstGeom prst="rect">
              <a:avLst/>
            </a:prstGeom>
          </p:spPr>
        </p:pic>
      </p:grpSp>
      <p:pic>
        <p:nvPicPr>
          <p:cNvPr id="19" name="Picture 18">
            <a:hlinkClick r:id="rId8"/>
            <a:extLst>
              <a:ext uri="{FF2B5EF4-FFF2-40B4-BE49-F238E27FC236}">
                <a16:creationId xmlns:a16="http://schemas.microsoft.com/office/drawing/2014/main" id="{5912AA5F-DF6D-8E0B-B81E-5DE07C6FBE0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780181" y="4202995"/>
            <a:ext cx="2439105" cy="1281302"/>
          </a:xfrm>
          <a:prstGeom prst="rect">
            <a:avLst/>
          </a:prstGeom>
        </p:spPr>
      </p:pic>
    </p:spTree>
    <p:extLst>
      <p:ext uri="{BB962C8B-B14F-4D97-AF65-F5344CB8AC3E}">
        <p14:creationId xmlns:p14="http://schemas.microsoft.com/office/powerpoint/2010/main" val="425219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376E8-9384-DE08-B094-D75CCD1C6BC2}"/>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2E2645-6F7A-68BD-3F39-DC336311E21B}"/>
              </a:ext>
            </a:extLst>
          </p:cNvPr>
          <p:cNvSpPr>
            <a:spLocks noGrp="1"/>
          </p:cNvSpPr>
          <p:nvPr>
            <p:ph type="sldNum" sz="quarter" idx="11"/>
          </p:nvPr>
        </p:nvSpPr>
        <p:spPr/>
        <p:txBody>
          <a:bodyPr/>
          <a:lstStyle/>
          <a:p>
            <a:fld id="{F0D23093-2AB0-F74C-B865-1A12A15B650E}" type="slidenum">
              <a:rPr lang="en-US" smtClean="0"/>
              <a:pPr/>
              <a:t>38</a:t>
            </a:fld>
            <a:endParaRPr lang="en-US"/>
          </a:p>
        </p:txBody>
      </p:sp>
      <p:sp>
        <p:nvSpPr>
          <p:cNvPr id="3" name="Title 2">
            <a:extLst>
              <a:ext uri="{FF2B5EF4-FFF2-40B4-BE49-F238E27FC236}">
                <a16:creationId xmlns:a16="http://schemas.microsoft.com/office/drawing/2014/main" id="{D792904D-D8BD-BAD4-7657-BA1A3DFD1DF9}"/>
              </a:ext>
            </a:extLst>
          </p:cNvPr>
          <p:cNvSpPr>
            <a:spLocks noGrp="1"/>
          </p:cNvSpPr>
          <p:nvPr>
            <p:ph type="title"/>
          </p:nvPr>
        </p:nvSpPr>
        <p:spPr/>
        <p:txBody>
          <a:bodyPr/>
          <a:lstStyle/>
          <a:p>
            <a:r>
              <a:rPr lang="en-US" dirty="0"/>
              <a:t>For higher fidelity use Ansys Fluent</a:t>
            </a:r>
            <a:endParaRPr lang="en-DE" dirty="0"/>
          </a:p>
        </p:txBody>
      </p:sp>
      <p:grpSp>
        <p:nvGrpSpPr>
          <p:cNvPr id="9" name="Group 8">
            <a:extLst>
              <a:ext uri="{FF2B5EF4-FFF2-40B4-BE49-F238E27FC236}">
                <a16:creationId xmlns:a16="http://schemas.microsoft.com/office/drawing/2014/main" id="{E2B0F1AC-C15D-CF93-96A4-F657749B0A77}"/>
              </a:ext>
            </a:extLst>
          </p:cNvPr>
          <p:cNvGrpSpPr/>
          <p:nvPr/>
        </p:nvGrpSpPr>
        <p:grpSpPr>
          <a:xfrm>
            <a:off x="4007768" y="1645791"/>
            <a:ext cx="4176464" cy="3001144"/>
            <a:chOff x="4853633" y="1350516"/>
            <a:chExt cx="4176464" cy="3001144"/>
          </a:xfrm>
        </p:grpSpPr>
        <p:sp>
          <p:nvSpPr>
            <p:cNvPr id="5" name="TextBox 4">
              <a:extLst>
                <a:ext uri="{FF2B5EF4-FFF2-40B4-BE49-F238E27FC236}">
                  <a16:creationId xmlns:a16="http://schemas.microsoft.com/office/drawing/2014/main" id="{5D86BA01-ADE8-41A8-E5A8-AAE54F691563}"/>
                </a:ext>
              </a:extLst>
            </p:cNvPr>
            <p:cNvSpPr txBox="1"/>
            <p:nvPr/>
          </p:nvSpPr>
          <p:spPr>
            <a:xfrm>
              <a:off x="4853633" y="1350516"/>
              <a:ext cx="4176464" cy="923330"/>
            </a:xfrm>
            <a:prstGeom prst="rect">
              <a:avLst/>
            </a:prstGeom>
            <a:noFill/>
          </p:spPr>
          <p:txBody>
            <a:bodyPr wrap="square" rtlCol="0">
              <a:spAutoFit/>
            </a:bodyPr>
            <a:lstStyle/>
            <a:p>
              <a:pPr algn="ctr"/>
              <a:r>
                <a:rPr lang="en-US" dirty="0"/>
                <a:t>If you run into limitations using </a:t>
              </a:r>
              <a:br>
                <a:rPr lang="en-US" dirty="0"/>
              </a:br>
              <a:r>
                <a:rPr lang="en-US" dirty="0"/>
                <a:t>Ansys Discovery, take a look at the </a:t>
              </a:r>
              <a:br>
                <a:rPr lang="en-US" dirty="0"/>
              </a:br>
              <a:r>
                <a:rPr lang="en-US" b="1" dirty="0"/>
                <a:t>Tutorial using Ansys Fluent</a:t>
              </a:r>
              <a:r>
                <a:rPr lang="en-US" dirty="0"/>
                <a:t>. </a:t>
              </a:r>
            </a:p>
          </p:txBody>
        </p:sp>
        <p:pic>
          <p:nvPicPr>
            <p:cNvPr id="7" name="Picture 6">
              <a:extLst>
                <a:ext uri="{FF2B5EF4-FFF2-40B4-BE49-F238E27FC236}">
                  <a16:creationId xmlns:a16="http://schemas.microsoft.com/office/drawing/2014/main" id="{865BD6CF-BCAE-132B-680A-72F86F507B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51647" y="2891052"/>
              <a:ext cx="2780435" cy="1460608"/>
            </a:xfrm>
            <a:prstGeom prst="rect">
              <a:avLst/>
            </a:prstGeom>
          </p:spPr>
        </p:pic>
      </p:grpSp>
      <p:pic>
        <p:nvPicPr>
          <p:cNvPr id="4" name="Graphic 3" descr="Cursor with solid fill">
            <a:extLst>
              <a:ext uri="{FF2B5EF4-FFF2-40B4-BE49-F238E27FC236}">
                <a16:creationId xmlns:a16="http://schemas.microsoft.com/office/drawing/2014/main" id="{E96CD6B8-338A-87D6-85F6-19D2B064D1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75300" y="2272499"/>
            <a:ext cx="734777" cy="734777"/>
          </a:xfrm>
          <a:prstGeom prst="rect">
            <a:avLst/>
          </a:prstGeom>
        </p:spPr>
      </p:pic>
    </p:spTree>
    <p:extLst>
      <p:ext uri="{BB962C8B-B14F-4D97-AF65-F5344CB8AC3E}">
        <p14:creationId xmlns:p14="http://schemas.microsoft.com/office/powerpoint/2010/main" val="31614116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CEB48-1FD5-6A01-72E9-4FE0C1615E13}"/>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86691B93-D677-324C-9CB8-1F47AE2F6006}"/>
              </a:ext>
            </a:extLst>
          </p:cNvPr>
          <p:cNvSpPr>
            <a:spLocks noGrp="1"/>
          </p:cNvSpPr>
          <p:nvPr>
            <p:ph type="body" sz="quarter" idx="10"/>
          </p:nvPr>
        </p:nvSpPr>
        <p:spPr>
          <a:xfrm>
            <a:off x="601663" y="914400"/>
            <a:ext cx="7294537" cy="1449388"/>
          </a:xfrm>
        </p:spPr>
        <p:txBody>
          <a:bodyPr>
            <a:normAutofit/>
          </a:bodyPr>
          <a:lstStyle/>
          <a:p>
            <a:r>
              <a:rPr lang="en-US" dirty="0"/>
              <a:t>Where to get the Software?</a:t>
            </a:r>
          </a:p>
        </p:txBody>
      </p:sp>
      <p:pic>
        <p:nvPicPr>
          <p:cNvPr id="7" name="Graphic 6" descr="Download with solid fill">
            <a:extLst>
              <a:ext uri="{FF2B5EF4-FFF2-40B4-BE49-F238E27FC236}">
                <a16:creationId xmlns:a16="http://schemas.microsoft.com/office/drawing/2014/main" id="{F10D3ACD-73BC-5E0A-20FC-9D215E23B94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41612" y="3847026"/>
            <a:ext cx="1944216" cy="1944216"/>
          </a:xfrm>
          <a:prstGeom prst="rect">
            <a:avLst/>
          </a:prstGeom>
        </p:spPr>
      </p:pic>
      <p:sp>
        <p:nvSpPr>
          <p:cNvPr id="3" name="Isosceles Triangle 2">
            <a:extLst>
              <a:ext uri="{FF2B5EF4-FFF2-40B4-BE49-F238E27FC236}">
                <a16:creationId xmlns:a16="http://schemas.microsoft.com/office/drawing/2014/main" id="{8F501EF4-D3CD-49F7-3FCC-C50C69FF5D2F}"/>
              </a:ext>
            </a:extLst>
          </p:cNvPr>
          <p:cNvSpPr/>
          <p:nvPr/>
        </p:nvSpPr>
        <p:spPr>
          <a:xfrm rot="5400000">
            <a:off x="11338356" y="4691118"/>
            <a:ext cx="950976" cy="256032"/>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DE"/>
          </a:p>
        </p:txBody>
      </p:sp>
    </p:spTree>
    <p:extLst>
      <p:ext uri="{BB962C8B-B14F-4D97-AF65-F5344CB8AC3E}">
        <p14:creationId xmlns:p14="http://schemas.microsoft.com/office/powerpoint/2010/main" val="12139398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1CD00E5-651D-B901-C2BB-E82F35F39405}"/>
              </a:ext>
            </a:extLst>
          </p:cNvPr>
          <p:cNvSpPr>
            <a:spLocks noGrp="1"/>
          </p:cNvSpPr>
          <p:nvPr>
            <p:ph type="sldNum" sz="quarter" idx="11"/>
          </p:nvPr>
        </p:nvSpPr>
        <p:spPr/>
        <p:txBody>
          <a:bodyPr/>
          <a:lstStyle/>
          <a:p>
            <a:fld id="{F0D23093-2AB0-F74C-B865-1A12A15B650E}" type="slidenum">
              <a:rPr lang="en-US" smtClean="0"/>
              <a:pPr/>
              <a:t>40</a:t>
            </a:fld>
            <a:endParaRPr lang="en-US"/>
          </a:p>
        </p:txBody>
      </p:sp>
      <p:sp>
        <p:nvSpPr>
          <p:cNvPr id="3" name="Title 2">
            <a:extLst>
              <a:ext uri="{FF2B5EF4-FFF2-40B4-BE49-F238E27FC236}">
                <a16:creationId xmlns:a16="http://schemas.microsoft.com/office/drawing/2014/main" id="{8911C29E-94A9-6998-23FB-B8CA38589FD3}"/>
              </a:ext>
            </a:extLst>
          </p:cNvPr>
          <p:cNvSpPr>
            <a:spLocks noGrp="1"/>
          </p:cNvSpPr>
          <p:nvPr>
            <p:ph type="title"/>
          </p:nvPr>
        </p:nvSpPr>
        <p:spPr/>
        <p:txBody>
          <a:bodyPr/>
          <a:lstStyle/>
          <a:p>
            <a:r>
              <a:rPr lang="en-US"/>
              <a:t>Get the download</a:t>
            </a:r>
            <a:endParaRPr lang="en-DE"/>
          </a:p>
        </p:txBody>
      </p:sp>
      <p:pic>
        <p:nvPicPr>
          <p:cNvPr id="5" name="Picture 4">
            <a:hlinkClick r:id="rId2"/>
            <a:extLst>
              <a:ext uri="{FF2B5EF4-FFF2-40B4-BE49-F238E27FC236}">
                <a16:creationId xmlns:a16="http://schemas.microsoft.com/office/drawing/2014/main" id="{BA825967-8C0A-8FB8-643B-15A181AD17E7}"/>
              </a:ext>
            </a:extLst>
          </p:cNvPr>
          <p:cNvPicPr>
            <a:picLocks noChangeAspect="1"/>
          </p:cNvPicPr>
          <p:nvPr/>
        </p:nvPicPr>
        <p:blipFill>
          <a:blip r:embed="rId3"/>
          <a:stretch>
            <a:fillRect/>
          </a:stretch>
        </p:blipFill>
        <p:spPr>
          <a:xfrm>
            <a:off x="767408" y="908720"/>
            <a:ext cx="2774822" cy="4702782"/>
          </a:xfrm>
          <a:prstGeom prst="rect">
            <a:avLst/>
          </a:prstGeom>
        </p:spPr>
      </p:pic>
      <p:sp>
        <p:nvSpPr>
          <p:cNvPr id="6" name="TextBox 5">
            <a:extLst>
              <a:ext uri="{FF2B5EF4-FFF2-40B4-BE49-F238E27FC236}">
                <a16:creationId xmlns:a16="http://schemas.microsoft.com/office/drawing/2014/main" id="{4B2D0277-92C4-79E9-BB3A-699509BD671E}"/>
              </a:ext>
            </a:extLst>
          </p:cNvPr>
          <p:cNvSpPr txBox="1"/>
          <p:nvPr/>
        </p:nvSpPr>
        <p:spPr>
          <a:xfrm>
            <a:off x="3700037" y="895450"/>
            <a:ext cx="2774822" cy="923330"/>
          </a:xfrm>
          <a:prstGeom prst="rect">
            <a:avLst/>
          </a:prstGeom>
          <a:noFill/>
          <a:ln>
            <a:solidFill>
              <a:schemeClr val="accent1"/>
            </a:solidFill>
          </a:ln>
        </p:spPr>
        <p:txBody>
          <a:bodyPr wrap="square" rtlCol="0">
            <a:spAutoFit/>
          </a:bodyPr>
          <a:lstStyle/>
          <a:p>
            <a:pPr algn="ctr"/>
            <a:r>
              <a:rPr lang="en-US"/>
              <a:t>On the Ansys website, there is a landing page dedicated to STEM Racing.  </a:t>
            </a:r>
            <a:endParaRPr lang="en-DE"/>
          </a:p>
        </p:txBody>
      </p:sp>
      <p:grpSp>
        <p:nvGrpSpPr>
          <p:cNvPr id="12" name="Group 11">
            <a:extLst>
              <a:ext uri="{FF2B5EF4-FFF2-40B4-BE49-F238E27FC236}">
                <a16:creationId xmlns:a16="http://schemas.microsoft.com/office/drawing/2014/main" id="{F9632B9D-785F-26AC-6DB9-E42B293061CE}"/>
              </a:ext>
            </a:extLst>
          </p:cNvPr>
          <p:cNvGrpSpPr/>
          <p:nvPr/>
        </p:nvGrpSpPr>
        <p:grpSpPr>
          <a:xfrm>
            <a:off x="3359696" y="2733793"/>
            <a:ext cx="6022708" cy="2351391"/>
            <a:chOff x="3359696" y="2733793"/>
            <a:chExt cx="6022708" cy="2351391"/>
          </a:xfrm>
        </p:grpSpPr>
        <p:pic>
          <p:nvPicPr>
            <p:cNvPr id="8" name="Picture 7">
              <a:hlinkClick r:id="rId2"/>
              <a:extLst>
                <a:ext uri="{FF2B5EF4-FFF2-40B4-BE49-F238E27FC236}">
                  <a16:creationId xmlns:a16="http://schemas.microsoft.com/office/drawing/2014/main" id="{F84880E9-BF58-507D-8F12-3D9CF8ACF457}"/>
                </a:ext>
              </a:extLst>
            </p:cNvPr>
            <p:cNvPicPr>
              <a:picLocks noChangeAspect="1"/>
            </p:cNvPicPr>
            <p:nvPr/>
          </p:nvPicPr>
          <p:blipFill>
            <a:blip r:embed="rId4"/>
            <a:stretch>
              <a:fillRect/>
            </a:stretch>
          </p:blipFill>
          <p:spPr>
            <a:xfrm>
              <a:off x="4421354" y="3260111"/>
              <a:ext cx="4961050" cy="1699407"/>
            </a:xfrm>
            <a:prstGeom prst="rect">
              <a:avLst/>
            </a:prstGeom>
          </p:spPr>
        </p:pic>
        <p:cxnSp>
          <p:nvCxnSpPr>
            <p:cNvPr id="10" name="Straight Arrow Connector 9">
              <a:extLst>
                <a:ext uri="{FF2B5EF4-FFF2-40B4-BE49-F238E27FC236}">
                  <a16:creationId xmlns:a16="http://schemas.microsoft.com/office/drawing/2014/main" id="{6391049B-0501-0DC7-3E05-496473F3ABCE}"/>
                </a:ext>
              </a:extLst>
            </p:cNvPr>
            <p:cNvCxnSpPr/>
            <p:nvPr/>
          </p:nvCxnSpPr>
          <p:spPr>
            <a:xfrm flipV="1">
              <a:off x="3359696" y="4109814"/>
              <a:ext cx="1368152" cy="9753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8AE0D40-42E1-A987-6D3C-96C96AC59A13}"/>
                </a:ext>
              </a:extLst>
            </p:cNvPr>
            <p:cNvSpPr txBox="1"/>
            <p:nvPr/>
          </p:nvSpPr>
          <p:spPr>
            <a:xfrm>
              <a:off x="4511824" y="2733793"/>
              <a:ext cx="4730315" cy="369332"/>
            </a:xfrm>
            <a:prstGeom prst="rect">
              <a:avLst/>
            </a:prstGeom>
            <a:noFill/>
            <a:ln>
              <a:solidFill>
                <a:schemeClr val="accent1"/>
              </a:solidFill>
            </a:ln>
          </p:spPr>
          <p:txBody>
            <a:bodyPr wrap="square" rtlCol="0">
              <a:spAutoFit/>
            </a:bodyPr>
            <a:lstStyle/>
            <a:p>
              <a:pPr algn="ctr"/>
              <a:r>
                <a:rPr lang="en-US"/>
                <a:t>There are 2 options to get Ansys Software:</a:t>
              </a:r>
              <a:endParaRPr lang="en-DE"/>
            </a:p>
          </p:txBody>
        </p:sp>
      </p:grpSp>
      <p:pic>
        <p:nvPicPr>
          <p:cNvPr id="4" name="Picture 3">
            <a:extLst>
              <a:ext uri="{FF2B5EF4-FFF2-40B4-BE49-F238E27FC236}">
                <a16:creationId xmlns:a16="http://schemas.microsoft.com/office/drawing/2014/main" id="{629CA9AF-B4A0-9A5F-9E8C-7F250611ADB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40738" y="3861048"/>
            <a:ext cx="1802557" cy="946912"/>
          </a:xfrm>
          <a:prstGeom prst="rect">
            <a:avLst/>
          </a:prstGeom>
        </p:spPr>
      </p:pic>
      <p:pic>
        <p:nvPicPr>
          <p:cNvPr id="7" name="Picture 6">
            <a:extLst>
              <a:ext uri="{FF2B5EF4-FFF2-40B4-BE49-F238E27FC236}">
                <a16:creationId xmlns:a16="http://schemas.microsoft.com/office/drawing/2014/main" id="{F8557A51-FFD6-91C1-9A23-547BA433AD4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40738" y="2665800"/>
            <a:ext cx="1802557" cy="946913"/>
          </a:xfrm>
          <a:prstGeom prst="rect">
            <a:avLst/>
          </a:prstGeom>
        </p:spPr>
      </p:pic>
    </p:spTree>
    <p:extLst>
      <p:ext uri="{BB962C8B-B14F-4D97-AF65-F5344CB8AC3E}">
        <p14:creationId xmlns:p14="http://schemas.microsoft.com/office/powerpoint/2010/main" val="628224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C5C40C9-B1E6-8A04-FDEA-C5F4074CE7DC}"/>
              </a:ext>
            </a:extLst>
          </p:cNvPr>
          <p:cNvSpPr>
            <a:spLocks noGrp="1"/>
          </p:cNvSpPr>
          <p:nvPr>
            <p:ph type="sldNum" sz="quarter" idx="11"/>
          </p:nvPr>
        </p:nvSpPr>
        <p:spPr/>
        <p:txBody>
          <a:bodyPr/>
          <a:lstStyle/>
          <a:p>
            <a:fld id="{F0D23093-2AB0-F74C-B865-1A12A15B650E}" type="slidenum">
              <a:rPr lang="en-US" smtClean="0"/>
              <a:pPr/>
              <a:t>41</a:t>
            </a:fld>
            <a:endParaRPr lang="en-US"/>
          </a:p>
        </p:txBody>
      </p:sp>
      <p:sp>
        <p:nvSpPr>
          <p:cNvPr id="3" name="Title 2">
            <a:extLst>
              <a:ext uri="{FF2B5EF4-FFF2-40B4-BE49-F238E27FC236}">
                <a16:creationId xmlns:a16="http://schemas.microsoft.com/office/drawing/2014/main" id="{9ED6EA4B-6E34-3578-AC9F-47C59B2C59CC}"/>
              </a:ext>
            </a:extLst>
          </p:cNvPr>
          <p:cNvSpPr>
            <a:spLocks noGrp="1"/>
          </p:cNvSpPr>
          <p:nvPr>
            <p:ph type="title"/>
          </p:nvPr>
        </p:nvSpPr>
        <p:spPr/>
        <p:txBody>
          <a:bodyPr/>
          <a:lstStyle/>
          <a:p>
            <a:r>
              <a:rPr lang="en-US" dirty="0"/>
              <a:t>Good luck!</a:t>
            </a:r>
            <a:endParaRPr lang="en-DE" dirty="0"/>
          </a:p>
        </p:txBody>
      </p:sp>
      <p:pic>
        <p:nvPicPr>
          <p:cNvPr id="7" name="Picture 6">
            <a:extLst>
              <a:ext uri="{FF2B5EF4-FFF2-40B4-BE49-F238E27FC236}">
                <a16:creationId xmlns:a16="http://schemas.microsoft.com/office/drawing/2014/main" id="{9970C1B5-FEFF-AA3D-5944-23FCA9EBF7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475" y="295275"/>
            <a:ext cx="10269537" cy="5601566"/>
          </a:xfrm>
          <a:prstGeom prst="rect">
            <a:avLst/>
          </a:prstGeom>
        </p:spPr>
      </p:pic>
    </p:spTree>
    <p:extLst>
      <p:ext uri="{BB962C8B-B14F-4D97-AF65-F5344CB8AC3E}">
        <p14:creationId xmlns:p14="http://schemas.microsoft.com/office/powerpoint/2010/main" val="34513481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27E022B-FE81-ED35-763B-4712D8DAA3DF}"/>
              </a:ext>
            </a:extLst>
          </p:cNvPr>
          <p:cNvSpPr>
            <a:spLocks noGrp="1"/>
          </p:cNvSpPr>
          <p:nvPr>
            <p:ph type="sldNum" sz="quarter" idx="11"/>
          </p:nvPr>
        </p:nvSpPr>
        <p:spPr/>
        <p:txBody>
          <a:bodyPr/>
          <a:lstStyle/>
          <a:p>
            <a:fld id="{1909D2FC-EBC3-4E88-8B9A-2F52EBFF7A54}" type="slidenum">
              <a:rPr lang="en-US" smtClean="0"/>
              <a:pPr/>
              <a:t>42</a:t>
            </a:fld>
            <a:endParaRPr lang="en-US"/>
          </a:p>
        </p:txBody>
      </p:sp>
      <p:sp>
        <p:nvSpPr>
          <p:cNvPr id="7" name="Title 6">
            <a:extLst>
              <a:ext uri="{FF2B5EF4-FFF2-40B4-BE49-F238E27FC236}">
                <a16:creationId xmlns:a16="http://schemas.microsoft.com/office/drawing/2014/main" id="{7E1306FB-F93B-8452-6232-77942F503C56}"/>
              </a:ext>
            </a:extLst>
          </p:cNvPr>
          <p:cNvSpPr>
            <a:spLocks noGrp="1"/>
          </p:cNvSpPr>
          <p:nvPr>
            <p:ph type="title"/>
          </p:nvPr>
        </p:nvSpPr>
        <p:spPr/>
        <p:txBody>
          <a:bodyPr/>
          <a:lstStyle/>
          <a:p>
            <a:r>
              <a:rPr lang="en-US"/>
              <a:t>Ansys Education Resources Feedback Survey</a:t>
            </a:r>
          </a:p>
        </p:txBody>
      </p:sp>
      <p:sp>
        <p:nvSpPr>
          <p:cNvPr id="8" name="Text Placeholder 7">
            <a:extLst>
              <a:ext uri="{FF2B5EF4-FFF2-40B4-BE49-F238E27FC236}">
                <a16:creationId xmlns:a16="http://schemas.microsoft.com/office/drawing/2014/main" id="{531724FE-09A4-3FAE-49A4-6C67FB2F3656}"/>
              </a:ext>
            </a:extLst>
          </p:cNvPr>
          <p:cNvSpPr>
            <a:spLocks noGrp="1"/>
          </p:cNvSpPr>
          <p:nvPr>
            <p:ph type="body" sz="quarter" idx="13"/>
          </p:nvPr>
        </p:nvSpPr>
        <p:spPr>
          <a:xfrm>
            <a:off x="609599" y="1447800"/>
            <a:ext cx="10972799" cy="2133600"/>
          </a:xfrm>
        </p:spPr>
        <p:txBody>
          <a:bodyPr/>
          <a:lstStyle/>
          <a:p>
            <a:pPr marL="0" indent="0">
              <a:buNone/>
            </a:pPr>
            <a:r>
              <a:rPr lang="en-US"/>
              <a:t>Here at Ansys, we rely on your feedback to ensure the educational content we create is up-to-date and fits your teaching needs. </a:t>
            </a:r>
          </a:p>
          <a:p>
            <a:pPr marL="0" indent="0">
              <a:buNone/>
            </a:pPr>
            <a:endParaRPr lang="en-US"/>
          </a:p>
          <a:p>
            <a:pPr marL="0" indent="0">
              <a:buNone/>
            </a:pPr>
            <a:r>
              <a:rPr lang="en-US"/>
              <a:t>Please click the link below to fill out a short survey (~7 minutes) to help us continue to support academics around the world utilizing Ansys tools in the classroom. </a:t>
            </a:r>
          </a:p>
          <a:p>
            <a:pPr marL="0" indent="0">
              <a:buNone/>
            </a:pPr>
            <a:endParaRPr lang="en-US"/>
          </a:p>
          <a:p>
            <a:pPr marL="0" indent="0">
              <a:buNone/>
            </a:pPr>
            <a:endParaRPr lang="en-US"/>
          </a:p>
        </p:txBody>
      </p:sp>
      <p:sp>
        <p:nvSpPr>
          <p:cNvPr id="2" name="Rectangle: Rounded Corners 1">
            <a:hlinkClick r:id="rId3"/>
            <a:extLst>
              <a:ext uri="{FF2B5EF4-FFF2-40B4-BE49-F238E27FC236}">
                <a16:creationId xmlns:a16="http://schemas.microsoft.com/office/drawing/2014/main" id="{91DF5177-BC49-BC1E-0E57-8C70AA24C9A7}"/>
              </a:ext>
            </a:extLst>
          </p:cNvPr>
          <p:cNvSpPr/>
          <p:nvPr/>
        </p:nvSpPr>
        <p:spPr>
          <a:xfrm>
            <a:off x="2247898" y="4419600"/>
            <a:ext cx="7696200" cy="838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a:t>Feedback Survey Link</a:t>
            </a:r>
          </a:p>
        </p:txBody>
      </p:sp>
    </p:spTree>
    <p:extLst>
      <p:ext uri="{BB962C8B-B14F-4D97-AF65-F5344CB8AC3E}">
        <p14:creationId xmlns:p14="http://schemas.microsoft.com/office/powerpoint/2010/main" val="38811905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FC3F3E9-6C8B-4F69-BB4F-1361D681D917}"/>
              </a:ext>
            </a:extLst>
          </p:cNvPr>
          <p:cNvSpPr>
            <a:spLocks noGrp="1"/>
          </p:cNvSpPr>
          <p:nvPr>
            <p:ph type="sldNum" sz="quarter" idx="10"/>
          </p:nvPr>
        </p:nvSpPr>
        <p:spPr/>
        <p:txBody>
          <a:bodyPr/>
          <a:lstStyle/>
          <a:p>
            <a:fld id="{F0D23093-2AB0-F74C-B865-1A12A15B650E}" type="slidenum">
              <a:rPr lang="en-US" smtClean="0"/>
              <a:pPr/>
              <a:t>43</a:t>
            </a:fld>
            <a:endParaRPr lang="en-US"/>
          </a:p>
        </p:txBody>
      </p:sp>
    </p:spTree>
    <p:extLst>
      <p:ext uri="{BB962C8B-B14F-4D97-AF65-F5344CB8AC3E}">
        <p14:creationId xmlns:p14="http://schemas.microsoft.com/office/powerpoint/2010/main" val="3114710565"/>
      </p:ext>
    </p:extLst>
  </p:cSld>
  <p:clrMapOvr>
    <a:masterClrMapping/>
  </p:clrMapOvr>
</p:sld>
</file>

<file path=ppt/theme/theme1.xml><?xml version="1.0" encoding="utf-8"?>
<a:theme xmlns:a="http://schemas.openxmlformats.org/drawingml/2006/main" name="Ansys - Slide Master">
  <a:themeElements>
    <a:clrScheme name="Ansys Color Theme - 2020">
      <a:dk1>
        <a:srgbClr val="000000"/>
      </a:dk1>
      <a:lt1>
        <a:srgbClr val="FFFFFF"/>
      </a:lt1>
      <a:dk2>
        <a:srgbClr val="898A8D"/>
      </a:dk2>
      <a:lt2>
        <a:srgbClr val="FFFFFF"/>
      </a:lt2>
      <a:accent1>
        <a:srgbClr val="FFB71B"/>
      </a:accent1>
      <a:accent2>
        <a:srgbClr val="D9D8D6"/>
      </a:accent2>
      <a:accent3>
        <a:srgbClr val="898A8D"/>
      </a:accent3>
      <a:accent4>
        <a:srgbClr val="444446"/>
      </a:accent4>
      <a:accent5>
        <a:srgbClr val="D29100"/>
      </a:accent5>
      <a:accent6>
        <a:srgbClr val="F9DD42"/>
      </a:accent6>
      <a:hlink>
        <a:srgbClr val="FFB71B"/>
      </a:hlink>
      <a:folHlink>
        <a:srgbClr val="898A8D"/>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EFEB46E7-EC1B-4276-83AA-9B39A712785A}" vid="{A35DE7AF-AFD3-4961-A5A7-D18BBA3019A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2EA8F301F6DD4EAF6CA49BB60B4AC2" ma:contentTypeVersion="13" ma:contentTypeDescription="Create a new document." ma:contentTypeScope="" ma:versionID="a6062deef695a818041f11e96fa2ed06">
  <xsd:schema xmlns:xsd="http://www.w3.org/2001/XMLSchema" xmlns:xs="http://www.w3.org/2001/XMLSchema" xmlns:p="http://schemas.microsoft.com/office/2006/metadata/properties" xmlns:ns2="aab3b8f5-059f-41b1-a657-0e14f2240fc4" xmlns:ns3="f0f93453-228c-4c8e-9dc9-eac8a2519d5b" targetNamespace="http://schemas.microsoft.com/office/2006/metadata/properties" ma:root="true" ma:fieldsID="9145cc087ac48fffbab0509fa7936608" ns2:_="" ns3:_="">
    <xsd:import namespace="aab3b8f5-059f-41b1-a657-0e14f2240fc4"/>
    <xsd:import namespace="f0f93453-228c-4c8e-9dc9-eac8a2519d5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MediaServiceBillingMetadata"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b3b8f5-059f-41b1-a657-0e14f224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BillingMetadata" ma:index="15" nillable="true" ma:displayName="MediaServiceBillingMetadata" ma:hidden="true" ma:internalName="MediaServiceBillingMetadata" ma:readOnly="true">
      <xsd:simpleType>
        <xsd:restriction base="dms:Note"/>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a8c50269-1cd4-4ba9-9246-56d290a07fb3"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0f93453-228c-4c8e-9dc9-eac8a2519d5b"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21f01ea2-a2fc-4501-8b73-207bd7137293}" ma:internalName="TaxCatchAll" ma:showField="CatchAllData" ma:web="f0f93453-228c-4c8e-9dc9-eac8a2519d5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f0f93453-228c-4c8e-9dc9-eac8a2519d5b" xsi:nil="true"/>
    <lcf76f155ced4ddcb4097134ff3c332f xmlns="aab3b8f5-059f-41b1-a657-0e14f2240fc4">
      <Terms xmlns="http://schemas.microsoft.com/office/infopath/2007/PartnerControls"/>
    </lcf76f155ced4ddcb4097134ff3c332f>
    <MediaLengthInSeconds xmlns="aab3b8f5-059f-41b1-a657-0e14f2240fc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F3D948-7B6E-4495-9F56-5BFE786CF1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b3b8f5-059f-41b1-a657-0e14f2240fc4"/>
    <ds:schemaRef ds:uri="f0f93453-228c-4c8e-9dc9-eac8a2519d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54582C-3F01-4F8D-9460-F0A670A527E2}">
  <ds:schemaRefs>
    <ds:schemaRef ds:uri="http://purl.org/dc/terms/"/>
    <ds:schemaRef ds:uri="http://www.w3.org/XML/1998/namespace"/>
    <ds:schemaRef ds:uri="http://schemas.microsoft.com/office/infopath/2007/PartnerControls"/>
    <ds:schemaRef ds:uri="http://schemas.microsoft.com/office/2006/documentManagement/types"/>
    <ds:schemaRef ds:uri="http://schemas.microsoft.com/office/2006/metadata/properties"/>
    <ds:schemaRef ds:uri="http://purl.org/dc/elements/1.1/"/>
    <ds:schemaRef ds:uri="f0f93453-228c-4c8e-9dc9-eac8a2519d5b"/>
    <ds:schemaRef ds:uri="http://schemas.openxmlformats.org/package/2006/metadata/core-properties"/>
    <ds:schemaRef ds:uri="d15887ca-1672-467e-a638-d6cb670d2f04"/>
    <ds:schemaRef ds:uri="http://purl.org/dc/dcmitype/"/>
    <ds:schemaRef ds:uri="aab3b8f5-059f-41b1-a657-0e14f2240fc4"/>
  </ds:schemaRefs>
</ds:datastoreItem>
</file>

<file path=customXml/itemProps3.xml><?xml version="1.0" encoding="utf-8"?>
<ds:datastoreItem xmlns:ds="http://schemas.openxmlformats.org/officeDocument/2006/customXml" ds:itemID="{7F5FE876-BBFA-4E5E-8653-4E4CAC43203B}">
  <ds:schemaRefs>
    <ds:schemaRef ds:uri="http://schemas.microsoft.com/sharepoint/v3/contenttype/forms"/>
  </ds:schemaRefs>
</ds:datastoreItem>
</file>

<file path=docMetadata/LabelInfo.xml><?xml version="1.0" encoding="utf-8"?>
<clbl:labelList xmlns:clbl="http://schemas.microsoft.com/office/2020/mipLabelMetadata">
  <clbl:label id="{c33c9f88-1eb7-4099-9700-16013fd9e8aa}" enabled="0" method="" siteId="{c33c9f88-1eb7-4099-9700-16013fd9e8aa}" removed="1"/>
</clbl:labelList>
</file>

<file path=docProps/app.xml><?xml version="1.0" encoding="utf-8"?>
<Properties xmlns="http://schemas.openxmlformats.org/officeDocument/2006/extended-properties" xmlns:vt="http://schemas.openxmlformats.org/officeDocument/2006/docPropsVTypes">
  <Template>2025-AER-Ansys Endorsed-PPT-Template-External</Template>
  <TotalTime>372</TotalTime>
  <Words>2303</Words>
  <Application>Microsoft Office PowerPoint</Application>
  <PresentationFormat>Widescreen</PresentationFormat>
  <Paragraphs>282</Paragraphs>
  <Slides>43</Slides>
  <Notes>9</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Courier New</vt:lpstr>
      <vt:lpstr>Arial</vt:lpstr>
      <vt:lpstr>Calibri</vt:lpstr>
      <vt:lpstr>Wingdings</vt:lpstr>
      <vt:lpstr>Ansys - Slide Master</vt:lpstr>
      <vt:lpstr>PowerPoint Presentation</vt:lpstr>
      <vt:lpstr>Learning Objectives</vt:lpstr>
      <vt:lpstr>PowerPoint Presentation</vt:lpstr>
      <vt:lpstr>Information for the instructor about this resource</vt:lpstr>
      <vt:lpstr>Learning Track online</vt:lpstr>
      <vt:lpstr>Find the relevance for STEM Racing</vt:lpstr>
      <vt:lpstr>From here on …</vt:lpstr>
      <vt:lpstr>PowerPoint Presentation</vt:lpstr>
      <vt:lpstr>What to use Ansys for?</vt:lpstr>
      <vt:lpstr>Know your science behind your car’s performance</vt:lpstr>
      <vt:lpstr>PowerPoint Presentation</vt:lpstr>
      <vt:lpstr>What defines a fluid?</vt:lpstr>
      <vt:lpstr>Fluids are everywhere</vt:lpstr>
      <vt:lpstr>External versus Internal Flow</vt:lpstr>
      <vt:lpstr>Uniform versus Non-Uniform Flow</vt:lpstr>
      <vt:lpstr>Laminar versus Turbulent Flow</vt:lpstr>
      <vt:lpstr>How does this relate to STEM Racing?</vt:lpstr>
      <vt:lpstr>PowerPoint Presentation</vt:lpstr>
      <vt:lpstr>What is the difference between fluid dynamics and aerodynamics?</vt:lpstr>
      <vt:lpstr>Let’s look at an airplane as an example</vt:lpstr>
      <vt:lpstr>Forces acting on an airplane</vt:lpstr>
      <vt:lpstr>The wings are responsible for “Lift”</vt:lpstr>
      <vt:lpstr>What is “Lift”?</vt:lpstr>
      <vt:lpstr>How does this relate to STEM Racing?</vt:lpstr>
      <vt:lpstr>And what is “Drag”?</vt:lpstr>
      <vt:lpstr>You can feel drag</vt:lpstr>
      <vt:lpstr>A motorsport example of making use of drag</vt:lpstr>
      <vt:lpstr>PowerPoint Presentation</vt:lpstr>
      <vt:lpstr>So, what you need to focus on, for your STEM Racing car</vt:lpstr>
      <vt:lpstr>“Streamlined shape”</vt:lpstr>
      <vt:lpstr>What is flow separation?</vt:lpstr>
      <vt:lpstr>Utilizing simulation to find the optimal performance</vt:lpstr>
      <vt:lpstr>PowerPoint Presentation</vt:lpstr>
      <vt:lpstr>Engineering Simulation Step by Step</vt:lpstr>
      <vt:lpstr>Engineering Simulation Step by Step</vt:lpstr>
      <vt:lpstr>PowerPoint Presentation</vt:lpstr>
      <vt:lpstr>Recommendation to get started with Ansys Discovery</vt:lpstr>
      <vt:lpstr>For higher fidelity use Ansys Fluent</vt:lpstr>
      <vt:lpstr>PowerPoint Presentation</vt:lpstr>
      <vt:lpstr>Get the download</vt:lpstr>
      <vt:lpstr>Good luck!</vt:lpstr>
      <vt:lpstr>Ansys Education Resources Feedback Survey</vt:lpstr>
      <vt:lpstr>PowerPoint Presentation</vt:lpstr>
    </vt:vector>
  </TitlesOfParts>
  <Company>Ansys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Elisabeth Huelse</dc:creator>
  <cp:lastModifiedBy>Kaitlin Tyler</cp:lastModifiedBy>
  <cp:revision>7</cp:revision>
  <dcterms:created xsi:type="dcterms:W3CDTF">2026-02-19T14:06:27Z</dcterms:created>
  <dcterms:modified xsi:type="dcterms:W3CDTF">2026-07-22T19:44:26Z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0x010100AC2EA8F301F6DD4EAF6CA49BB60B4AC2</vt:lpwstr>
  </property>
  <property fmtid="{D5CDD505-2E9C-101B-9397-08002B2CF9AE}" pid="4" name="xd_ProgID">
    <vt:lpwstr/>
  </property>
  <property fmtid="{D5CDD505-2E9C-101B-9397-08002B2CF9AE}" pid="5" name="ComplianceAssetId">
    <vt:lpwstr/>
  </property>
  <property fmtid="{D5CDD505-2E9C-101B-9397-08002B2CF9AE}" pid="6" name="TemplateUrl">
    <vt:lpwstr/>
  </property>
  <property fmtid="{D5CDD505-2E9C-101B-9397-08002B2CF9AE}" pid="7" name="_ExtendedDescription">
    <vt:lpwstr/>
  </property>
  <property fmtid="{D5CDD505-2E9C-101B-9397-08002B2CF9AE}" pid="8" name="TriggerFlowInfo">
    <vt:lpwstr/>
  </property>
  <property fmtid="{D5CDD505-2E9C-101B-9397-08002B2CF9AE}" pid="9" name="xd_Signature">
    <vt:lpwstr/>
  </property>
</Properties>
</file>