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4"/>
  </p:notesMasterIdLst>
  <p:sldIdLst>
    <p:sldId id="256" r:id="rId5"/>
    <p:sldId id="2144867570" r:id="rId6"/>
    <p:sldId id="2144867568" r:id="rId7"/>
    <p:sldId id="257" r:id="rId8"/>
    <p:sldId id="312" r:id="rId9"/>
    <p:sldId id="313" r:id="rId10"/>
    <p:sldId id="314" r:id="rId11"/>
    <p:sldId id="318" r:id="rId12"/>
    <p:sldId id="311" r:id="rId13"/>
    <p:sldId id="315" r:id="rId14"/>
    <p:sldId id="2144867572" r:id="rId15"/>
    <p:sldId id="286" r:id="rId16"/>
    <p:sldId id="285" r:id="rId17"/>
    <p:sldId id="2144867569" r:id="rId18"/>
    <p:sldId id="2144867571" r:id="rId19"/>
    <p:sldId id="319" r:id="rId20"/>
    <p:sldId id="325" r:id="rId21"/>
    <p:sldId id="289" r:id="rId22"/>
    <p:sldId id="320" r:id="rId23"/>
    <p:sldId id="326" r:id="rId24"/>
    <p:sldId id="327" r:id="rId25"/>
    <p:sldId id="328" r:id="rId26"/>
    <p:sldId id="323" r:id="rId27"/>
    <p:sldId id="2144867573" r:id="rId28"/>
    <p:sldId id="317" r:id="rId29"/>
    <p:sldId id="270" r:id="rId30"/>
    <p:sldId id="324" r:id="rId31"/>
    <p:sldId id="310" r:id="rId32"/>
    <p:sldId id="258" r:id="rId33"/>
  </p:sldIdLst>
  <p:sldSz cx="12192000" cy="6858000"/>
  <p:notesSz cx="6858000" cy="9144000"/>
  <p:embeddedFontLst>
    <p:embeddedFont>
      <p:font typeface="Bradley Hand ITC" panose="03070402050302030203" pitchFamily="66" charset="0"/>
      <p:regular r:id="rId35"/>
    </p:embeddedFont>
    <p:embeddedFont>
      <p:font typeface="Dreaming Outloud Pro" panose="03050502040302030504" pitchFamily="66" charset="0"/>
      <p:regular r:id="rId36"/>
      <p:italic r:id="rId37"/>
    </p:embeddedFont>
    <p:embeddedFont>
      <p:font typeface="MV Boli" panose="02000500030200090000" pitchFamily="2" charset="0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C37466-7893-1668-CF87-779E23D6525A}" name="Elisabeth Huelse" initials="EH" userId="S::elisabeth.huelse@ansys.com::aa3aafb2-7c76-4366-9cb4-22fa5d8f492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76FE22-FD9D-4AEB-A5EB-C5B49779A9ED}" v="32" dt="2025-04-15T13:04:23.2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409" autoAdjust="0"/>
  </p:normalViewPr>
  <p:slideViewPr>
    <p:cSldViewPr snapToGrid="0">
      <p:cViewPr varScale="1">
        <p:scale>
          <a:sx n="138" d="100"/>
          <a:sy n="138" d="100"/>
        </p:scale>
        <p:origin x="4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4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0 24575,'1'7'0,"0"0"0,1 0 0,0 0 0,0-1 0,1 1 0,0-1 0,0 0 0,7 11 0,5 13 0,42 78 0,-49-95 0,2 0 0,18 19 0,-18-21 0,-1 0 0,0 0 0,12 21 0,32 50 0,-13-24 0,30 42-1365,-62-89-5461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19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0 511 24575,'46'0'0,"-15"2"0,38-5 0,-59 2 0,0-1 0,-1 0 0,0 0 0,0 0 0,0-1 0,0-1 0,0 0 0,12-7 0,-6 0 0,0-1 0,-1 0 0,0-1 0,-1-1 0,0 0 0,16-24 0,-13 20 0,1 1 0,1 0 0,1 1 0,0 1 0,28-17 0,29-22 0,42-36 0,-113 84-19,0 0 0,1 0-1,-1 0 1,-1 0 0,1-1 0,-1 0-1,-1 0 1,1 1 0,3-13-1,3-2-1152,-6 12-5654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1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2:15:09.27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0:22:16.37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1195 1 24575,'0'13'0,"0"2"0,-1-1 0,-1 0 0,0 0 0,-1-1 0,-5 21 0,-35 65 0,27-65 0,-11 36 0,20-49 0,-1 0 0,-1 0 0,-11 18 0,-87 168 0,97-188 0,0 0 0,-1-2 0,-1 1 0,-1-2 0,-1 0 0,1 0 0,-2-1 0,0 0 0,-1-2 0,-20 14 0,-12 8 0,-124 82 0,100-81 0,6-2 0,9-6 0,24-14 0,-78 33 0,97-42 0,1 0 0,-22 6 0,8-4 0,-62 30 0,84-35-227,1 0-1,0 0 1,-1-1-1,0 2 1,-5 4-1,3-2-6598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8T10:22:16.38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167 1 24575,'-2'4'0,"2"1"0,-1-1 0,-2 0 0,3 1 0,-2-1 0,0 0 0,0 0 0,-1 0 0,2 0 0,-6 2 0,-8 20 0,-5 16 0,-45 71 0,57-101 0,0-2 0,0 2 0,1-1 0,-6 17 0,13-26 0,0-2 0,0 1 0,0-1 0,0 2 0,0-1 0,0-1 0,0 1 0,0-1 0,0 2 0,1-2 0,-1 1 0,0 0 0,0-1 0,2 2 0,-2-2 0,0 1 0,0-1 0,1 1 0,-1-1 0,0 2 0,1-2 0,-1 1 0,2-1 0,-2 1 0,1-1 0,-1 0 0,1 0 0,-1 2 0,2-2 0,-2 0 0,1 1 0,0-1 0,-1 0 0,0 0 0,2 0 0,-1 0 0,0 0 0,36 8 0,-33-8 0,71 11 0,86-2 0,-135-7 0,-1 0 0,40 9 0,-37-6 0,53 5 0,-30-3 49,-29-3-1463,-9-3-5412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2:18:32.08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1357 1 24575,'0'15'0,"0"2"0,-2-2 0,1 2 0,-2-2 0,0 1 0,-7 22 0,-38 75 0,29-75 0,-11 41 0,22-54 0,-1-2 0,-2 1 0,-12 20 0,-97 191 0,108-213 0,1-1 0,-1-1 0,-2 0 0,-1-2 0,0 0 0,-1 1 0,-1-3 0,1 1 0,-3-2 0,-22 16 0,-14 9 0,-140 92 0,114-90 0,6-4 0,10-6 0,28-17 0,-90 39 0,112-48 0,0 0 0,-25 6 0,10-4 0,-71 34 0,95-40-227,1 1-1,1-2 1,-3 1-1,3 1 1,-8 5-1,4-2-6598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2:18:32.08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189 1 24575,'-1'5'0,"1"1"0,-2-2 0,-1 1 0,3-1 0,-3 1 0,2 0 0,-2-1 0,-1 1 0,3-1 0,-7 4 0,-8 21 0,-7 18 0,-51 81 0,65-114 0,0-2 0,0 2 0,1-2 0,-7 20 0,15-30 0,0-2 0,0 1 0,0-1 0,0 2 0,0 0 0,0-2 0,0 1 0,0-1 0,0 2 0,2-2 0,-2 1 0,0 1 0,0-2 0,1 1 0,-1-1 0,0 2 0,0-2 0,2 1 0,-2-1 0,0 2 0,1-2 0,-1 1 0,2-1 0,-2 2 0,1-2 0,-1 0 0,2 0 0,-2 1 0,1-1 0,-1 0 0,2 2 0,-1-2 0,-1 0 0,0 0 0,2 0 0,-1 0 0,1 0 0,39 9 0,-36-9 0,80 12 0,98-1 0,-154-10 0,0 2 0,44 10 0,-40-7 0,58 4 0,-33-2 49,-33-3-1463,-10-4-5412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2:18:32.08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7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0 551 24575,'6'-1'0,"0"1"0,0-1 0,0 0 0,-1 0 0,1-1 0,0 0 0,-1 0 0,1 0 0,-1 0 0,10-7 0,3-3 0,28-26 0,-31 24 0,31-20 0,107-71 0,-44 28 0,-77 53 0,-1 0 0,40-43 0,-70 66-21,52-55 165,-47 48-392,0 1 0,-1-1 0,1-1 0,-1 1 0,7-18 0,-9 16-6578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24575,'2'1'0,"0"-1"0,0 0 0,0 1 0,-1 0 0,1 0 0,0-1 0,-1 1 0,1 1 0,-1-2 0,1 1 0,-1 1 0,4 2 0,15 17 0,-19-20 0,11 15 0,1 2 0,10 19 0,-12-17 0,23 27 0,54 76 0,-76-107 0,0 0 0,-2 1 0,13 26 0,-10-20 0,0 1 0,26 30 0,15 27 0,-18-22-1365,-29-47-5461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0 539 24575,'2'-1'0,"-1"1"0,1 0 0,-1-1 0,1 1 0,-1-1 0,0 0 0,1 0 0,-1 1 0,0-2 0,1 2 0,-1-1 0,0-1 0,1 0 0,18-20 0,-14 15 0,50-49 0,-30 30 0,46-56 0,-62 70 0,1 0 0,0 2 0,-1-1 0,2 1 0,19-12 0,24-22 0,19-14 0,-57 47 0,-1-1 0,0-1 0,-1 0 0,0-1 0,15-19 0,12-16-1365,-34 39-5461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24575,'0'8'0,"1"0"0,0-1 0,-1 1 0,2 0 0,0 0 0,0 0 0,4 7 0,3 4 0,15 26 0,-22-43 0,49 95 0,6 8 0,-17-33 0,16 25 0,18 31 0,-43-70 0,-22-40 0,0 0 0,17 21 0,-10-14-1365,-11-14-5461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0 457 24575,'1'-3'0,"0"1"0,1 0 0,-1-1 0,0 1 0,1-1 0,-1 1 0,1 0 0,0 0 0,-1 0 0,2 0 0,-1 0 0,0 1 0,0-1 0,0 0 0,4-2 0,3-2 0,66-55 0,-10 10 0,-3-3 0,62-68 0,-102 98-96,-14 16-45,0 1 0,-1-2 0,0 1 0,-1-1 0,0 0 0,0 0 0,-1-1 0,5-13 0,-6 12-6685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1 24575,'-1'0'0,"1"1"0,-1-1 0,1 0 0,-1 0 0,0 0 0,1 1 0,-1-1 0,1 0 0,-1 1 0,0 0 0,1-1 0,-1 0 0,1 1 0,0-1 0,-1 1 0,0 0 0,1-1 0,0 1 0,0-1 0,-1 1 0,1 0 0,0-1 0,0 1 0,0-1 0,-1 1 0,1 0 0,0-1 0,0 1 0,0 0 0,0 0 0,0-1 0,0 1 0,0-1 0,0 2 0,4 24 0,0-13 0,2-1 0,0 0 0,0 0 0,2 0 0,-1-1 0,1 0 0,12 12 0,-7-7 0,21 34 0,-13-17 0,0-1 0,3-2 0,39 42 0,-36-39 0,-17-21 0,-1-1 0,0 0 0,18 13 0,-21-19-76,7 5-139,1 1 0,-1 1 0,-1 0 1,0 0-1,19 27 0,-25-29-6611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1 670 24575,'0'-2'0,"1"0"0,-1 0 0,0-1 0,1 2 0,-1-1 0,1-1 0,0 2 0,0-1 0,0-1 0,0 2 0,0-1 0,1 0 0,-1 1 0,2-3 0,24-22 0,-18 20 0,126-101 0,29-26 0,-131 103 0,-16 16 0,-1 0 0,-1-1 0,-1-1 0,0 0 0,20-32 0,-15 16 0,44-88 0,-37 73-1365,-16 32-5461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24T11:50:58.71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1 24575,'0'10'0,"-1"11"0,2 1 0,4 30 0,-3-44 0,0-1 0,-1 0 0,2 0 0,0 1 0,0-1 0,0 0 0,1 0 0,0-1 0,0 0 0,8 9 0,29 28 0,-30-33 0,0 0 0,-2 0 0,1 2 0,-1-1 0,-1 1 0,14 24 0,46 101 0,-57-118 0,-5-8 0,1 1 0,0-1 0,9 11 0,38 57-1365,-44-68-5461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4/15/2025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600"/>
              </a:spcAft>
            </a:pPr>
            <a:r>
              <a:rPr lang="en-US" dirty="0"/>
              <a:t>Tip for instructors:</a:t>
            </a:r>
          </a:p>
          <a:p>
            <a:pPr algn="l">
              <a:spcAft>
                <a:spcPts val="600"/>
              </a:spcAft>
            </a:pPr>
            <a:r>
              <a:rPr lang="en-US" dirty="0"/>
              <a:t>Have the students learned from the Material Property Game?</a:t>
            </a:r>
          </a:p>
          <a:p>
            <a:pPr algn="l">
              <a:spcAft>
                <a:spcPts val="600"/>
              </a:spcAft>
            </a:pPr>
            <a:r>
              <a:rPr lang="en-US" dirty="0"/>
              <a:t>After having familiarized themselves with material properties, small games like this can show if they can apply their knowledge. </a:t>
            </a:r>
          </a:p>
          <a:p>
            <a:pPr algn="l">
              <a:spcAft>
                <a:spcPts val="600"/>
              </a:spcAft>
            </a:pPr>
            <a:endParaRPr lang="en-US" dirty="0"/>
          </a:p>
          <a:p>
            <a:pPr algn="l">
              <a:spcAft>
                <a:spcPts val="600"/>
              </a:spcAft>
            </a:pPr>
            <a:r>
              <a:rPr lang="en-US" dirty="0"/>
              <a:t>For the gummy bear race, two students race against each other. You can let them choose the marble they want to use for the race. </a:t>
            </a:r>
          </a:p>
          <a:p>
            <a:pPr algn="l">
              <a:spcAft>
                <a:spcPts val="600"/>
              </a:spcAft>
            </a:pPr>
            <a:r>
              <a:rPr lang="en-US" dirty="0"/>
              <a:t>Ask why they chose a certain marble and why they think it will be the fastest.</a:t>
            </a:r>
          </a:p>
          <a:p>
            <a:pPr algn="l">
              <a:spcAft>
                <a:spcPts val="600"/>
              </a:spcAft>
            </a:pPr>
            <a:r>
              <a:rPr lang="en-US" sz="1800" b="0" i="0" u="none" strike="noStrike" baseline="0">
                <a:latin typeface="Calibri" panose="020F0502020204030204" pitchFamily="34" charset="0"/>
              </a:rPr>
              <a:t>This can be connected to material density, friction, and other properties.</a:t>
            </a:r>
            <a:endParaRPr lang="en-US" dirty="0"/>
          </a:p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72DF46-CDE0-4F30-BB70-2BA8FC39CA23}" type="slidenum">
              <a:rPr lang="en-DE" smtClean="0"/>
              <a:t>27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7973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Feedback Survey link for copy-paste method </a:t>
            </a:r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/>
              <a:t>https://ansys.typeform.com/to/jcattJI5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380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You will have to select/remove some slides in this document depending on your choice of Game Play Option as described in the Facilitator’s Guide.</a:t>
            </a:r>
            <a:endParaRPr lang="en-US" b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Choice of </a:t>
            </a:r>
            <a:r>
              <a:rPr lang="en-US" b="1" dirty="0"/>
              <a:t>measurement: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200" i="1" dirty="0"/>
              <a:t>(pick one of the following two)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“</a:t>
            </a:r>
            <a:r>
              <a:rPr lang="en-US" b="1" dirty="0"/>
              <a:t>Touch &amp; Feel</a:t>
            </a:r>
            <a:r>
              <a:rPr lang="en-US" dirty="0"/>
              <a:t>” measurements: use slide</a:t>
            </a:r>
            <a:r>
              <a:rPr lang="en-US" b="1" dirty="0"/>
              <a:t> 13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dirty="0"/>
              <a:t>Instrument</a:t>
            </a:r>
            <a:r>
              <a:rPr lang="en-US" dirty="0"/>
              <a:t> measurements: use slide </a:t>
            </a:r>
            <a:r>
              <a:rPr lang="en-US" b="1" dirty="0"/>
              <a:t>14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b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Choice of </a:t>
            </a:r>
            <a:r>
              <a:rPr lang="en-US" b="1" dirty="0"/>
              <a:t>game board: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200" i="1" dirty="0"/>
              <a:t>(pick one of the following two)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dirty="0"/>
              <a:t>Physical</a:t>
            </a:r>
            <a:r>
              <a:rPr lang="en-US" dirty="0"/>
              <a:t> board: use slides </a:t>
            </a:r>
            <a:r>
              <a:rPr lang="en-US" b="1" dirty="0"/>
              <a:t>18 and 21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dirty="0"/>
              <a:t>Hand-written</a:t>
            </a:r>
            <a:r>
              <a:rPr lang="en-US" dirty="0"/>
              <a:t> board: use slides</a:t>
            </a:r>
            <a:r>
              <a:rPr lang="en-US" b="1" dirty="0"/>
              <a:t> 19 and 22</a:t>
            </a:r>
          </a:p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33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hip implants to plastic bottles to the next generation of wind turbines</a:t>
            </a:r>
          </a:p>
          <a:p>
            <a:endParaRPr lang="en-US" dirty="0"/>
          </a:p>
          <a:p>
            <a:r>
              <a:rPr lang="en-US" dirty="0"/>
              <a:t>Discuss with students how these three applications require significantly different materials.</a:t>
            </a:r>
          </a:p>
          <a:p>
            <a:endParaRPr lang="en-US" dirty="0"/>
          </a:p>
          <a:p>
            <a:r>
              <a:rPr lang="en-US" dirty="0"/>
              <a:t>As additional discussion you can as the students to look around them in the classroom and identify various materials.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63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00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016F7-7C4B-4FEE-8B81-43598C4AB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30702D-93C5-766C-9D45-263977ED05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C8FFF6-4AB6-3A62-D0E9-7CB945F8C0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b="1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BB93B-C045-0130-425E-1AAB5CE13D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72DF46-CDE0-4F30-BB70-2BA8FC39CA23}" type="slidenum">
              <a:rPr lang="en-DE" smtClean="0"/>
              <a:t>12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0397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81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5C260-A1C4-539C-80E7-7CBF93649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057CE1-D1AB-0CCE-14E7-AD728C5E9E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82693B-2666-376A-454A-3F514C93F9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4DBD5-153E-8367-E347-A8AA9B6A66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72DF46-CDE0-4F30-BB70-2BA8FC39CA23}" type="slidenum">
              <a:rPr lang="en-DE" smtClean="0"/>
              <a:t>18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96342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9757C-018B-78F4-8C8D-CE1EEB9D1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6F8392-D010-54F1-CCF0-DDD389D241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D2C8BF-EBB6-837B-7BBC-53E9B092C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F2742-5784-FCDA-D859-308F992B59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72DF46-CDE0-4F30-BB70-2BA8FC39CA23}" type="slidenum">
              <a:rPr lang="en-DE" smtClean="0"/>
              <a:t>19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64092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you would like the students to prepare the hand-written board (rather than preparing it yourself prior to class), you can use this slide to explain how it is done.</a:t>
            </a:r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2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 userDrawn="1"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2"/>
                </a:solidFill>
              </a:rPr>
              <a:t>©2025 ANSYS,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C0010D-489F-A0CE-7F31-425AF0A507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3568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2025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materials, processes and rational selections.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16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35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B4FE791-9DB5-CBFB-5C00-EF51E5750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 userDrawn="1"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 userDrawn="1"/>
        </p:nvSpPr>
        <p:spPr>
          <a:xfrm>
            <a:off x="7966528" y="6474379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©2025 ANSYS, Inc.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37" r:id="rId3"/>
    <p:sldLayoutId id="2147483724" r:id="rId4"/>
    <p:sldLayoutId id="2147483735" r:id="rId5"/>
    <p:sldLayoutId id="2147483734" r:id="rId6"/>
    <p:sldLayoutId id="2147483663" r:id="rId7"/>
    <p:sldLayoutId id="2147483729" r:id="rId8"/>
    <p:sldLayoutId id="2147483730" r:id="rId9"/>
    <p:sldLayoutId id="2147483731" r:id="rId10"/>
    <p:sldLayoutId id="2147483727" r:id="rId11"/>
    <p:sldLayoutId id="2147483726" r:id="rId12"/>
    <p:sldLayoutId id="214748373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3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3.xml"/><Relationship Id="rId18" Type="http://schemas.openxmlformats.org/officeDocument/2006/relationships/image" Target="../media/image59.png"/><Relationship Id="rId26" Type="http://schemas.openxmlformats.org/officeDocument/2006/relationships/image" Target="../media/image63.png"/><Relationship Id="rId3" Type="http://schemas.openxmlformats.org/officeDocument/2006/relationships/image" Target="../media/image46.png"/><Relationship Id="rId21" Type="http://schemas.openxmlformats.org/officeDocument/2006/relationships/customXml" Target="../ink/ink7.xml"/><Relationship Id="rId34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6.png"/><Relationship Id="rId17" Type="http://schemas.openxmlformats.org/officeDocument/2006/relationships/customXml" Target="../ink/ink5.xml"/><Relationship Id="rId25" Type="http://schemas.openxmlformats.org/officeDocument/2006/relationships/customXml" Target="../ink/ink9.xml"/><Relationship Id="rId3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8.png"/><Relationship Id="rId20" Type="http://schemas.openxmlformats.org/officeDocument/2006/relationships/image" Target="../media/image60.png"/><Relationship Id="rId29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11" Type="http://schemas.openxmlformats.org/officeDocument/2006/relationships/customXml" Target="../ink/ink2.xml"/><Relationship Id="rId24" Type="http://schemas.openxmlformats.org/officeDocument/2006/relationships/image" Target="../media/image62.png"/><Relationship Id="rId32" Type="http://schemas.openxmlformats.org/officeDocument/2006/relationships/image" Target="../media/image48.png"/><Relationship Id="rId5" Type="http://schemas.openxmlformats.org/officeDocument/2006/relationships/image" Target="../media/image52.png"/><Relationship Id="rId15" Type="http://schemas.openxmlformats.org/officeDocument/2006/relationships/customXml" Target="../ink/ink4.xml"/><Relationship Id="rId23" Type="http://schemas.openxmlformats.org/officeDocument/2006/relationships/customXml" Target="../ink/ink8.xml"/><Relationship Id="rId28" Type="http://schemas.openxmlformats.org/officeDocument/2006/relationships/image" Target="../media/image64.png"/><Relationship Id="rId36" Type="http://schemas.openxmlformats.org/officeDocument/2006/relationships/customXml" Target="../ink/ink12.xml"/><Relationship Id="rId10" Type="http://schemas.openxmlformats.org/officeDocument/2006/relationships/image" Target="../media/image55.png"/><Relationship Id="rId19" Type="http://schemas.openxmlformats.org/officeDocument/2006/relationships/customXml" Target="../ink/ink6.xml"/><Relationship Id="rId31" Type="http://schemas.openxmlformats.org/officeDocument/2006/relationships/image" Target="../media/image66.png"/><Relationship Id="rId4" Type="http://schemas.openxmlformats.org/officeDocument/2006/relationships/image" Target="../media/image47.svg"/><Relationship Id="rId9" Type="http://schemas.openxmlformats.org/officeDocument/2006/relationships/customXml" Target="../ink/ink1.xml"/><Relationship Id="rId14" Type="http://schemas.openxmlformats.org/officeDocument/2006/relationships/image" Target="../media/image57.png"/><Relationship Id="rId22" Type="http://schemas.openxmlformats.org/officeDocument/2006/relationships/image" Target="../media/image61.png"/><Relationship Id="rId27" Type="http://schemas.openxmlformats.org/officeDocument/2006/relationships/customXml" Target="../ink/ink10.xml"/><Relationship Id="rId30" Type="http://schemas.openxmlformats.org/officeDocument/2006/relationships/customXml" Target="../ink/ink11.xml"/><Relationship Id="rId35" Type="http://schemas.openxmlformats.org/officeDocument/2006/relationships/image" Target="../media/image67.png"/><Relationship Id="rId8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6.em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customXml" Target="../ink/ink13.xml"/><Relationship Id="rId7" Type="http://schemas.openxmlformats.org/officeDocument/2006/relationships/image" Target="../media/image7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customXml" Target="../ink/ink14.xml"/><Relationship Id="rId4" Type="http://schemas.openxmlformats.org/officeDocument/2006/relationships/image" Target="../media/image68.png"/><Relationship Id="rId9" Type="http://schemas.openxmlformats.org/officeDocument/2006/relationships/image" Target="../media/image7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76.png"/><Relationship Id="rId18" Type="http://schemas.openxmlformats.org/officeDocument/2006/relationships/image" Target="../media/image72.svg"/><Relationship Id="rId3" Type="http://schemas.openxmlformats.org/officeDocument/2006/relationships/image" Target="../media/image73.png"/><Relationship Id="rId7" Type="http://schemas.openxmlformats.org/officeDocument/2006/relationships/image" Target="../media/image66.png"/><Relationship Id="rId12" Type="http://schemas.openxmlformats.org/officeDocument/2006/relationships/image" Target="../media/image75.png"/><Relationship Id="rId17" Type="http://schemas.openxmlformats.org/officeDocument/2006/relationships/image" Target="../media/image71.png"/><Relationship Id="rId2" Type="http://schemas.openxmlformats.org/officeDocument/2006/relationships/customXml" Target="../ink/ink15.xml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7.xml"/><Relationship Id="rId11" Type="http://schemas.openxmlformats.org/officeDocument/2006/relationships/image" Target="../media/image67.png"/><Relationship Id="rId5" Type="http://schemas.openxmlformats.org/officeDocument/2006/relationships/image" Target="../media/image74.png"/><Relationship Id="rId15" Type="http://schemas.openxmlformats.org/officeDocument/2006/relationships/image" Target="../media/image78.png"/><Relationship Id="rId10" Type="http://schemas.openxmlformats.org/officeDocument/2006/relationships/image" Target="../media/image50.png"/><Relationship Id="rId4" Type="http://schemas.openxmlformats.org/officeDocument/2006/relationships/customXml" Target="../ink/ink16.xml"/><Relationship Id="rId9" Type="http://schemas.openxmlformats.org/officeDocument/2006/relationships/image" Target="../media/image49.png"/><Relationship Id="rId14" Type="http://schemas.openxmlformats.org/officeDocument/2006/relationships/image" Target="../media/image7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sys.com/academic/educators/education-resources/lecture-unit-2-material-property-charts" TargetMode="External"/><Relationship Id="rId2" Type="http://schemas.openxmlformats.org/officeDocument/2006/relationships/hyperlink" Target="https://www.ansys.com/academic/educators/education-resources/lecture-unit-7-material-selec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nsys.com/academic/educators/education-resources/lecture-unit-1-the-materials-of-engineering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6.png"/><Relationship Id="rId3" Type="http://schemas.openxmlformats.org/officeDocument/2006/relationships/image" Target="../media/image79.png"/><Relationship Id="rId7" Type="http://schemas.openxmlformats.org/officeDocument/2006/relationships/image" Target="../media/image82.png"/><Relationship Id="rId12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54.png"/><Relationship Id="rId5" Type="http://schemas.microsoft.com/office/2007/relationships/hdphoto" Target="../media/hdphoto3.wdp"/><Relationship Id="rId10" Type="http://schemas.openxmlformats.org/officeDocument/2006/relationships/image" Target="../media/image85.svg"/><Relationship Id="rId4" Type="http://schemas.openxmlformats.org/officeDocument/2006/relationships/image" Target="../media/image80.png"/><Relationship Id="rId9" Type="http://schemas.openxmlformats.org/officeDocument/2006/relationships/image" Target="../media/image84.png"/><Relationship Id="rId1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typeform.com/to/jcattJI5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1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Material Property Game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D2F7F-2065-4CCE-9AD5-77DBF0CD56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Instructions and Discussion</a:t>
            </a:r>
          </a:p>
        </p:txBody>
      </p:sp>
    </p:spTree>
    <p:extLst>
      <p:ext uri="{BB962C8B-B14F-4D97-AF65-F5344CB8AC3E}">
        <p14:creationId xmlns:p14="http://schemas.microsoft.com/office/powerpoint/2010/main" val="3207685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B1586A-1E8E-EE76-0C32-2D0E9FAFA2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AAC27F-F9B1-0650-A51C-CF8943878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 of the Game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AFD8DA-8C6C-CEB6-D2ED-004FBE49CE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17526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Create your own property chart by measuring material properties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2800" dirty="0"/>
              <a:t>This requires accuracy in your measurements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A0017C3-885D-F674-4DFB-97419A8290B5}"/>
              </a:ext>
            </a:extLst>
          </p:cNvPr>
          <p:cNvGrpSpPr/>
          <p:nvPr/>
        </p:nvGrpSpPr>
        <p:grpSpPr>
          <a:xfrm>
            <a:off x="990598" y="3733800"/>
            <a:ext cx="10210800" cy="1371600"/>
            <a:chOff x="990598" y="3733800"/>
            <a:chExt cx="10210800" cy="13716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BA1BF34-2BCA-2B12-11A0-5E108706F995}"/>
                </a:ext>
              </a:extLst>
            </p:cNvPr>
            <p:cNvSpPr/>
            <p:nvPr/>
          </p:nvSpPr>
          <p:spPr>
            <a:xfrm>
              <a:off x="990598" y="3733800"/>
              <a:ext cx="10210800" cy="13716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/>
                <a:t>Have you got what it takes?</a:t>
              </a:r>
            </a:p>
          </p:txBody>
        </p:sp>
        <p:pic>
          <p:nvPicPr>
            <p:cNvPr id="13" name="Graphic 12" descr="Triangle Ruler with solid fill">
              <a:extLst>
                <a:ext uri="{FF2B5EF4-FFF2-40B4-BE49-F238E27FC236}">
                  <a16:creationId xmlns:a16="http://schemas.microsoft.com/office/drawing/2014/main" id="{C8997F9A-9C62-2376-222F-E0C66918F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33402" y="3912130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Thermometer with solid fill">
              <a:extLst>
                <a:ext uri="{FF2B5EF4-FFF2-40B4-BE49-F238E27FC236}">
                  <a16:creationId xmlns:a16="http://schemas.microsoft.com/office/drawing/2014/main" id="{6B4071DA-ED56-7231-290D-5463A6CE3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01884" y="3957220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Stopwatch with solid fill">
              <a:extLst>
                <a:ext uri="{FF2B5EF4-FFF2-40B4-BE49-F238E27FC236}">
                  <a16:creationId xmlns:a16="http://schemas.microsoft.com/office/drawing/2014/main" id="{4F6B36CF-0801-8404-B1D0-511B7870D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675718" y="3957220"/>
              <a:ext cx="914400" cy="914400"/>
            </a:xfrm>
            <a:prstGeom prst="rect">
              <a:avLst/>
            </a:prstGeom>
          </p:spPr>
        </p:pic>
        <p:pic>
          <p:nvPicPr>
            <p:cNvPr id="19" name="Graphic 18" descr="Ruler with solid fill">
              <a:extLst>
                <a:ext uri="{FF2B5EF4-FFF2-40B4-BE49-F238E27FC236}">
                  <a16:creationId xmlns:a16="http://schemas.microsoft.com/office/drawing/2014/main" id="{D8656CFC-4A94-08AD-9D9A-6336FC4B2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844198" y="395722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78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CBA7B-D42B-56C0-0A0D-CD72A747F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B26D2-28A1-B92C-E521-5CE0E5F2EB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2BBFC4-7E1A-07AC-511E-236F5D2ED54F}"/>
              </a:ext>
            </a:extLst>
          </p:cNvPr>
          <p:cNvSpPr txBox="1"/>
          <p:nvPr/>
        </p:nvSpPr>
        <p:spPr>
          <a:xfrm>
            <a:off x="-167640" y="2644170"/>
            <a:ext cx="1252728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Phase 1: </a:t>
            </a:r>
            <a:r>
              <a:rPr lang="en-US" sz="3200" b="1" dirty="0">
                <a:solidFill>
                  <a:schemeClr val="tx1"/>
                </a:solidFill>
              </a:rPr>
              <a:t>Property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b="1" dirty="0">
                <a:solidFill>
                  <a:schemeClr val="tx1"/>
                </a:solidFill>
              </a:rPr>
              <a:t>measurements</a:t>
            </a: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60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FD837-10F5-A378-CF49-285D45701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9680DF-FA55-7786-F381-59604DA3A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0371" y="3232790"/>
            <a:ext cx="2127855" cy="164855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1644A0-11C1-DEEE-F33C-5D693E3EEA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0831" y="6542840"/>
            <a:ext cx="2743200" cy="24772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23093-2AB0-F74C-B865-1A12A15B65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81472E-6B01-8017-B464-048E654A8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material properties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9DDC6EF5-793F-789C-A4FC-1911E85AA7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6177" y="1432561"/>
            <a:ext cx="6802178" cy="3600457"/>
          </a:xfrm>
          <a:prstGeom prst="rect">
            <a:avLst/>
          </a:prstGeom>
        </p:spPr>
      </p:pic>
      <p:sp>
        <p:nvSpPr>
          <p:cNvPr id="95" name="Text Placeholder 3">
            <a:extLst>
              <a:ext uri="{FF2B5EF4-FFF2-40B4-BE49-F238E27FC236}">
                <a16:creationId xmlns:a16="http://schemas.microsoft.com/office/drawing/2014/main" id="{534E5BC1-4223-A17D-EDC0-96BC59645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00801" y="1530726"/>
            <a:ext cx="3943813" cy="13276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There are several stations set up for you at which you will measure material properties.</a:t>
            </a:r>
          </a:p>
        </p:txBody>
      </p:sp>
      <p:sp>
        <p:nvSpPr>
          <p:cNvPr id="100" name="Text Placeholder 3">
            <a:extLst>
              <a:ext uri="{FF2B5EF4-FFF2-40B4-BE49-F238E27FC236}">
                <a16:creationId xmlns:a16="http://schemas.microsoft.com/office/drawing/2014/main" id="{25FD208A-D425-A68C-DFE8-45E1E0189B4E}"/>
              </a:ext>
            </a:extLst>
          </p:cNvPr>
          <p:cNvSpPr txBox="1">
            <a:spLocks/>
          </p:cNvSpPr>
          <p:nvPr/>
        </p:nvSpPr>
        <p:spPr>
          <a:xfrm>
            <a:off x="8971154" y="3394660"/>
            <a:ext cx="2925337" cy="13276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Note down your measurements on your measurement table.   </a:t>
            </a:r>
          </a:p>
        </p:txBody>
      </p:sp>
    </p:spTree>
    <p:extLst>
      <p:ext uri="{BB962C8B-B14F-4D97-AF65-F5344CB8AC3E}">
        <p14:creationId xmlns:p14="http://schemas.microsoft.com/office/powerpoint/2010/main" val="4181114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4EE00-EA85-33A3-5479-C1DCA2993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0F19CF-EFF8-46C9-6DAD-8AD4B02FF1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8665A9-D35C-663B-88EA-1D101E709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 a measuring station:</a:t>
            </a:r>
            <a:endParaRPr lang="en-D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3738D13-FF1B-A96A-46F7-2FF79E34F876}"/>
              </a:ext>
            </a:extLst>
          </p:cNvPr>
          <p:cNvGrpSpPr/>
          <p:nvPr/>
        </p:nvGrpSpPr>
        <p:grpSpPr>
          <a:xfrm>
            <a:off x="870438" y="994418"/>
            <a:ext cx="10451124" cy="5122984"/>
            <a:chOff x="879230" y="1101970"/>
            <a:chExt cx="10451124" cy="512298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72803B9-C5FF-E2A9-E540-A60DA4184243}"/>
                </a:ext>
              </a:extLst>
            </p:cNvPr>
            <p:cNvSpPr/>
            <p:nvPr/>
          </p:nvSpPr>
          <p:spPr>
            <a:xfrm>
              <a:off x="10714893" y="1828800"/>
              <a:ext cx="187569" cy="316659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A846C72-1FFD-4A97-3F76-F7B09CB7EEB2}"/>
                </a:ext>
              </a:extLst>
            </p:cNvPr>
            <p:cNvSpPr/>
            <p:nvPr/>
          </p:nvSpPr>
          <p:spPr>
            <a:xfrm>
              <a:off x="11142785" y="4321998"/>
              <a:ext cx="187569" cy="190295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C7D8E48-2A30-B722-A3E2-9CBCA3482976}"/>
                </a:ext>
              </a:extLst>
            </p:cNvPr>
            <p:cNvSpPr/>
            <p:nvPr/>
          </p:nvSpPr>
          <p:spPr>
            <a:xfrm>
              <a:off x="1289538" y="1828800"/>
              <a:ext cx="187569" cy="316659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09D5065-0ADA-4D41-78C2-DC5C5A421AC6}"/>
                </a:ext>
              </a:extLst>
            </p:cNvPr>
            <p:cNvSpPr/>
            <p:nvPr/>
          </p:nvSpPr>
          <p:spPr>
            <a:xfrm>
              <a:off x="879230" y="4321998"/>
              <a:ext cx="187569" cy="190295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01F1013-CFFC-E9BC-F8FF-3886E0B9F607}"/>
                </a:ext>
              </a:extLst>
            </p:cNvPr>
            <p:cNvSpPr/>
            <p:nvPr/>
          </p:nvSpPr>
          <p:spPr>
            <a:xfrm>
              <a:off x="961292" y="1101970"/>
              <a:ext cx="10351477" cy="35755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tx1"/>
              </a:solidFill>
            </a:ln>
            <a:scene3d>
              <a:camera prst="perspectiveRelaxedModerately">
                <a:rot lat="19490639" lon="0" rev="0"/>
              </a:camera>
              <a:lightRig rig="threePt" dir="t"/>
            </a:scene3d>
            <a:sp3d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pic>
        <p:nvPicPr>
          <p:cNvPr id="14" name="Graphic 13" descr="Scales of justice with solid fill">
            <a:extLst>
              <a:ext uri="{FF2B5EF4-FFF2-40B4-BE49-F238E27FC236}">
                <a16:creationId xmlns:a16="http://schemas.microsoft.com/office/drawing/2014/main" id="{22D08A03-C7CC-F49A-610A-F94A6117B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44026" y="735695"/>
            <a:ext cx="1568251" cy="1568251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DC5CC910-62F2-13DF-DE02-A0DE591F0BCB}"/>
              </a:ext>
            </a:extLst>
          </p:cNvPr>
          <p:cNvGrpSpPr/>
          <p:nvPr/>
        </p:nvGrpSpPr>
        <p:grpSpPr>
          <a:xfrm>
            <a:off x="1403802" y="2259997"/>
            <a:ext cx="1848698" cy="423495"/>
            <a:chOff x="2453671" y="2361777"/>
            <a:chExt cx="1848698" cy="42349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1091A98-80D7-E972-F48B-B405C0219D42}"/>
                </a:ext>
              </a:extLst>
            </p:cNvPr>
            <p:cNvGrpSpPr/>
            <p:nvPr/>
          </p:nvGrpSpPr>
          <p:grpSpPr>
            <a:xfrm>
              <a:off x="2467197" y="2361777"/>
              <a:ext cx="1835172" cy="423495"/>
              <a:chOff x="3730869" y="2495551"/>
              <a:chExt cx="1800224" cy="423495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46082F31-D9EB-B40F-FEE7-6F12E697CF01}"/>
                  </a:ext>
                </a:extLst>
              </p:cNvPr>
              <p:cNvSpPr/>
              <p:nvPr/>
            </p:nvSpPr>
            <p:spPr>
              <a:xfrm>
                <a:off x="5343524" y="2495551"/>
                <a:ext cx="187569" cy="352425"/>
              </a:xfrm>
              <a:custGeom>
                <a:avLst/>
                <a:gdLst>
                  <a:gd name="connsiteX0" fmla="*/ 61912 w 161925"/>
                  <a:gd name="connsiteY0" fmla="*/ 0 h 300037"/>
                  <a:gd name="connsiteX1" fmla="*/ 161925 w 161925"/>
                  <a:gd name="connsiteY1" fmla="*/ 300037 h 300037"/>
                  <a:gd name="connsiteX2" fmla="*/ 0 w 161925"/>
                  <a:gd name="connsiteY2" fmla="*/ 300037 h 300037"/>
                  <a:gd name="connsiteX3" fmla="*/ 61912 w 161925"/>
                  <a:gd name="connsiteY3" fmla="*/ 0 h 30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300037">
                    <a:moveTo>
                      <a:pt x="61912" y="0"/>
                    </a:moveTo>
                    <a:lnTo>
                      <a:pt x="161925" y="300037"/>
                    </a:lnTo>
                    <a:lnTo>
                      <a:pt x="0" y="300037"/>
                    </a:lnTo>
                    <a:lnTo>
                      <a:pt x="6191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sq">
                <a:solidFill>
                  <a:schemeClr val="tx1"/>
                </a:solidFill>
                <a:beve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86C670A-A595-92E8-6162-910C55AB157E}"/>
                  </a:ext>
                </a:extLst>
              </p:cNvPr>
              <p:cNvSpPr/>
              <p:nvPr/>
            </p:nvSpPr>
            <p:spPr>
              <a:xfrm>
                <a:off x="3730869" y="2497015"/>
                <a:ext cx="1682551" cy="422031"/>
              </a:xfrm>
              <a:custGeom>
                <a:avLst/>
                <a:gdLst>
                  <a:gd name="connsiteX0" fmla="*/ 0 w 1568251"/>
                  <a:gd name="connsiteY0" fmla="*/ 0 h 422031"/>
                  <a:gd name="connsiteX1" fmla="*/ 1568251 w 1568251"/>
                  <a:gd name="connsiteY1" fmla="*/ 0 h 422031"/>
                  <a:gd name="connsiteX2" fmla="*/ 1568251 w 1568251"/>
                  <a:gd name="connsiteY2" fmla="*/ 422031 h 422031"/>
                  <a:gd name="connsiteX3" fmla="*/ 0 w 1568251"/>
                  <a:gd name="connsiteY3" fmla="*/ 422031 h 422031"/>
                  <a:gd name="connsiteX4" fmla="*/ 0 w 15682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8255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58730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73026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2551" h="422031">
                    <a:moveTo>
                      <a:pt x="114300" y="0"/>
                    </a:moveTo>
                    <a:lnTo>
                      <a:pt x="1682551" y="0"/>
                    </a:lnTo>
                    <a:lnTo>
                      <a:pt x="1673026" y="422031"/>
                    </a:lnTo>
                    <a:lnTo>
                      <a:pt x="0" y="422031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3428837-E23B-82C8-5391-E7160052EB6E}"/>
                </a:ext>
              </a:extLst>
            </p:cNvPr>
            <p:cNvSpPr txBox="1"/>
            <p:nvPr/>
          </p:nvSpPr>
          <p:spPr>
            <a:xfrm>
              <a:off x="2453671" y="2433479"/>
              <a:ext cx="17546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400" b="1">
                  <a:latin typeface="Dreaming Outloud Pro" panose="020F0502020204030204" pitchFamily="66" charset="0"/>
                  <a:cs typeface="Dreaming Outloud Pro" panose="020F0502020204030204" pitchFamily="66" charset="0"/>
                </a:rPr>
                <a:t>Measuring device</a:t>
              </a:r>
              <a:endParaRPr lang="en-DE" sz="1400" b="1">
                <a:latin typeface="Dreaming Outloud Pro" panose="020F0502020204030204" pitchFamily="66" charset="0"/>
                <a:cs typeface="Dreaming Outloud Pro" panose="020F0502020204030204" pitchFamily="66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62D5893-FAAD-90B6-6CB8-5A8D8FDFDF41}"/>
              </a:ext>
            </a:extLst>
          </p:cNvPr>
          <p:cNvGrpSpPr/>
          <p:nvPr/>
        </p:nvGrpSpPr>
        <p:grpSpPr>
          <a:xfrm>
            <a:off x="3690188" y="2392684"/>
            <a:ext cx="2310573" cy="423495"/>
            <a:chOff x="4315894" y="2910717"/>
            <a:chExt cx="2310573" cy="42349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0246B38-446B-5AF1-10EB-47A69DC95E1D}"/>
                </a:ext>
              </a:extLst>
            </p:cNvPr>
            <p:cNvGrpSpPr/>
            <p:nvPr/>
          </p:nvGrpSpPr>
          <p:grpSpPr>
            <a:xfrm>
              <a:off x="4315894" y="2910717"/>
              <a:ext cx="2310573" cy="423495"/>
              <a:chOff x="3730869" y="2495551"/>
              <a:chExt cx="1800224" cy="423495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C59F755-413E-A15C-3F4E-3CC2CF6828C2}"/>
                  </a:ext>
                </a:extLst>
              </p:cNvPr>
              <p:cNvSpPr/>
              <p:nvPr/>
            </p:nvSpPr>
            <p:spPr>
              <a:xfrm>
                <a:off x="5343524" y="2495551"/>
                <a:ext cx="187569" cy="352425"/>
              </a:xfrm>
              <a:custGeom>
                <a:avLst/>
                <a:gdLst>
                  <a:gd name="connsiteX0" fmla="*/ 61912 w 161925"/>
                  <a:gd name="connsiteY0" fmla="*/ 0 h 300037"/>
                  <a:gd name="connsiteX1" fmla="*/ 161925 w 161925"/>
                  <a:gd name="connsiteY1" fmla="*/ 300037 h 300037"/>
                  <a:gd name="connsiteX2" fmla="*/ 0 w 161925"/>
                  <a:gd name="connsiteY2" fmla="*/ 300037 h 300037"/>
                  <a:gd name="connsiteX3" fmla="*/ 61912 w 161925"/>
                  <a:gd name="connsiteY3" fmla="*/ 0 h 30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300037">
                    <a:moveTo>
                      <a:pt x="61912" y="0"/>
                    </a:moveTo>
                    <a:lnTo>
                      <a:pt x="161925" y="300037"/>
                    </a:lnTo>
                    <a:lnTo>
                      <a:pt x="0" y="300037"/>
                    </a:lnTo>
                    <a:lnTo>
                      <a:pt x="6191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sq">
                <a:solidFill>
                  <a:schemeClr val="tx1"/>
                </a:solidFill>
                <a:beve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1" name="Rectangle 14">
                <a:extLst>
                  <a:ext uri="{FF2B5EF4-FFF2-40B4-BE49-F238E27FC236}">
                    <a16:creationId xmlns:a16="http://schemas.microsoft.com/office/drawing/2014/main" id="{BD482F7E-37EA-86AE-599A-4BF282947A27}"/>
                  </a:ext>
                </a:extLst>
              </p:cNvPr>
              <p:cNvSpPr/>
              <p:nvPr/>
            </p:nvSpPr>
            <p:spPr>
              <a:xfrm>
                <a:off x="3730869" y="2497015"/>
                <a:ext cx="1682551" cy="422031"/>
              </a:xfrm>
              <a:custGeom>
                <a:avLst/>
                <a:gdLst>
                  <a:gd name="connsiteX0" fmla="*/ 0 w 1568251"/>
                  <a:gd name="connsiteY0" fmla="*/ 0 h 422031"/>
                  <a:gd name="connsiteX1" fmla="*/ 1568251 w 1568251"/>
                  <a:gd name="connsiteY1" fmla="*/ 0 h 422031"/>
                  <a:gd name="connsiteX2" fmla="*/ 1568251 w 1568251"/>
                  <a:gd name="connsiteY2" fmla="*/ 422031 h 422031"/>
                  <a:gd name="connsiteX3" fmla="*/ 0 w 1568251"/>
                  <a:gd name="connsiteY3" fmla="*/ 422031 h 422031"/>
                  <a:gd name="connsiteX4" fmla="*/ 0 w 15682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8255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58730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73026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2551" h="422031">
                    <a:moveTo>
                      <a:pt x="114300" y="0"/>
                    </a:moveTo>
                    <a:lnTo>
                      <a:pt x="1682551" y="0"/>
                    </a:lnTo>
                    <a:lnTo>
                      <a:pt x="1673026" y="422031"/>
                    </a:lnTo>
                    <a:lnTo>
                      <a:pt x="0" y="422031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5B7957-1793-C6AF-E39B-BCD4F9575263}"/>
                </a:ext>
              </a:extLst>
            </p:cNvPr>
            <p:cNvSpPr txBox="1"/>
            <p:nvPr/>
          </p:nvSpPr>
          <p:spPr>
            <a:xfrm>
              <a:off x="4386939" y="2980324"/>
              <a:ext cx="1981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400" b="1">
                  <a:latin typeface="Dreaming Outloud Pro" panose="020F0502020204030204" pitchFamily="66" charset="0"/>
                  <a:cs typeface="Dreaming Outloud Pro" panose="020F0502020204030204" pitchFamily="66" charset="0"/>
                </a:rPr>
                <a:t>Material property card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8C3AB38-ED0B-D297-E782-E5996FD39155}"/>
              </a:ext>
            </a:extLst>
          </p:cNvPr>
          <p:cNvGrpSpPr/>
          <p:nvPr/>
        </p:nvGrpSpPr>
        <p:grpSpPr>
          <a:xfrm>
            <a:off x="3617000" y="3747383"/>
            <a:ext cx="2479000" cy="423495"/>
            <a:chOff x="6844014" y="2839647"/>
            <a:chExt cx="2479000" cy="423495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423FDBB-E4A3-EA7A-FBF3-E327911386FE}"/>
                </a:ext>
              </a:extLst>
            </p:cNvPr>
            <p:cNvGrpSpPr/>
            <p:nvPr/>
          </p:nvGrpSpPr>
          <p:grpSpPr>
            <a:xfrm>
              <a:off x="6854303" y="2839647"/>
              <a:ext cx="2468711" cy="423495"/>
              <a:chOff x="3730869" y="2495551"/>
              <a:chExt cx="1800224" cy="423495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990EF92-5E82-556C-49D0-311D6A478E79}"/>
                  </a:ext>
                </a:extLst>
              </p:cNvPr>
              <p:cNvSpPr/>
              <p:nvPr/>
            </p:nvSpPr>
            <p:spPr>
              <a:xfrm>
                <a:off x="5343524" y="2495551"/>
                <a:ext cx="187569" cy="352425"/>
              </a:xfrm>
              <a:custGeom>
                <a:avLst/>
                <a:gdLst>
                  <a:gd name="connsiteX0" fmla="*/ 61912 w 161925"/>
                  <a:gd name="connsiteY0" fmla="*/ 0 h 300037"/>
                  <a:gd name="connsiteX1" fmla="*/ 161925 w 161925"/>
                  <a:gd name="connsiteY1" fmla="*/ 300037 h 300037"/>
                  <a:gd name="connsiteX2" fmla="*/ 0 w 161925"/>
                  <a:gd name="connsiteY2" fmla="*/ 300037 h 300037"/>
                  <a:gd name="connsiteX3" fmla="*/ 61912 w 161925"/>
                  <a:gd name="connsiteY3" fmla="*/ 0 h 30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300037">
                    <a:moveTo>
                      <a:pt x="61912" y="0"/>
                    </a:moveTo>
                    <a:lnTo>
                      <a:pt x="161925" y="300037"/>
                    </a:lnTo>
                    <a:lnTo>
                      <a:pt x="0" y="300037"/>
                    </a:lnTo>
                    <a:lnTo>
                      <a:pt x="6191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sq">
                <a:solidFill>
                  <a:schemeClr val="tx1"/>
                </a:solidFill>
                <a:beve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5" name="Rectangle 14">
                <a:extLst>
                  <a:ext uri="{FF2B5EF4-FFF2-40B4-BE49-F238E27FC236}">
                    <a16:creationId xmlns:a16="http://schemas.microsoft.com/office/drawing/2014/main" id="{E4110A43-074D-0555-ECD2-0F058D0D46B0}"/>
                  </a:ext>
                </a:extLst>
              </p:cNvPr>
              <p:cNvSpPr/>
              <p:nvPr/>
            </p:nvSpPr>
            <p:spPr>
              <a:xfrm>
                <a:off x="3730869" y="2497015"/>
                <a:ext cx="1682551" cy="422031"/>
              </a:xfrm>
              <a:custGeom>
                <a:avLst/>
                <a:gdLst>
                  <a:gd name="connsiteX0" fmla="*/ 0 w 1568251"/>
                  <a:gd name="connsiteY0" fmla="*/ 0 h 422031"/>
                  <a:gd name="connsiteX1" fmla="*/ 1568251 w 1568251"/>
                  <a:gd name="connsiteY1" fmla="*/ 0 h 422031"/>
                  <a:gd name="connsiteX2" fmla="*/ 1568251 w 1568251"/>
                  <a:gd name="connsiteY2" fmla="*/ 422031 h 422031"/>
                  <a:gd name="connsiteX3" fmla="*/ 0 w 1568251"/>
                  <a:gd name="connsiteY3" fmla="*/ 422031 h 422031"/>
                  <a:gd name="connsiteX4" fmla="*/ 0 w 15682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8255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58730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73026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2551" h="422031">
                    <a:moveTo>
                      <a:pt x="114300" y="0"/>
                    </a:moveTo>
                    <a:lnTo>
                      <a:pt x="1682551" y="0"/>
                    </a:lnTo>
                    <a:lnTo>
                      <a:pt x="1673026" y="422031"/>
                    </a:lnTo>
                    <a:lnTo>
                      <a:pt x="0" y="422031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5AE8305-83DF-1783-8589-79F80BB5BF29}"/>
                </a:ext>
              </a:extLst>
            </p:cNvPr>
            <p:cNvSpPr txBox="1"/>
            <p:nvPr/>
          </p:nvSpPr>
          <p:spPr>
            <a:xfrm>
              <a:off x="6844014" y="2909254"/>
              <a:ext cx="23976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400" b="1">
                  <a:latin typeface="Dreaming Outloud Pro" panose="020F0502020204030204" pitchFamily="66" charset="0"/>
                  <a:cs typeface="Dreaming Outloud Pro" panose="020F0502020204030204" pitchFamily="66" charset="0"/>
                </a:rPr>
                <a:t>Measuring instruction card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08C505A-1A41-FCF3-F508-425B440C7A2B}"/>
              </a:ext>
            </a:extLst>
          </p:cNvPr>
          <p:cNvGrpSpPr/>
          <p:nvPr/>
        </p:nvGrpSpPr>
        <p:grpSpPr>
          <a:xfrm>
            <a:off x="4277048" y="1747388"/>
            <a:ext cx="949570" cy="504092"/>
            <a:chOff x="8299938" y="3012831"/>
            <a:chExt cx="949570" cy="504092"/>
          </a:xfrm>
        </p:grpSpPr>
        <p:sp>
          <p:nvSpPr>
            <p:cNvPr id="30" name="Trapezoid 29">
              <a:extLst>
                <a:ext uri="{FF2B5EF4-FFF2-40B4-BE49-F238E27FC236}">
                  <a16:creationId xmlns:a16="http://schemas.microsoft.com/office/drawing/2014/main" id="{D0178EDC-5601-4006-60A5-57A851CABD39}"/>
                </a:ext>
              </a:extLst>
            </p:cNvPr>
            <p:cNvSpPr/>
            <p:nvPr/>
          </p:nvSpPr>
          <p:spPr>
            <a:xfrm>
              <a:off x="8299938" y="3012831"/>
              <a:ext cx="949570" cy="504092"/>
            </a:xfrm>
            <a:prstGeom prst="trapezoid">
              <a:avLst>
                <a:gd name="adj" fmla="val 13372"/>
              </a:avLst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25956B4-ED76-6750-9BF1-035E0D69A355}"/>
                </a:ext>
              </a:extLst>
            </p:cNvPr>
            <p:cNvCxnSpPr/>
            <p:nvPr/>
          </p:nvCxnSpPr>
          <p:spPr>
            <a:xfrm>
              <a:off x="8394700" y="3143250"/>
              <a:ext cx="7239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094C6-E687-23C7-9935-F360980AB4EB}"/>
              </a:ext>
            </a:extLst>
          </p:cNvPr>
          <p:cNvGrpSpPr/>
          <p:nvPr/>
        </p:nvGrpSpPr>
        <p:grpSpPr>
          <a:xfrm>
            <a:off x="4295173" y="3147118"/>
            <a:ext cx="949570" cy="504092"/>
            <a:chOff x="8299938" y="3012831"/>
            <a:chExt cx="949570" cy="504092"/>
          </a:xfrm>
        </p:grpSpPr>
        <p:sp>
          <p:nvSpPr>
            <p:cNvPr id="35" name="Trapezoid 34">
              <a:extLst>
                <a:ext uri="{FF2B5EF4-FFF2-40B4-BE49-F238E27FC236}">
                  <a16:creationId xmlns:a16="http://schemas.microsoft.com/office/drawing/2014/main" id="{85D84AC9-7957-2727-A60D-2F3C45ECCA6E}"/>
                </a:ext>
              </a:extLst>
            </p:cNvPr>
            <p:cNvSpPr/>
            <p:nvPr/>
          </p:nvSpPr>
          <p:spPr>
            <a:xfrm>
              <a:off x="8299938" y="3012831"/>
              <a:ext cx="949570" cy="504092"/>
            </a:xfrm>
            <a:prstGeom prst="trapezoid">
              <a:avLst>
                <a:gd name="adj" fmla="val 13372"/>
              </a:avLst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423A250-0520-A3AB-53D5-C7708C021A88}"/>
                </a:ext>
              </a:extLst>
            </p:cNvPr>
            <p:cNvCxnSpPr/>
            <p:nvPr/>
          </p:nvCxnSpPr>
          <p:spPr>
            <a:xfrm>
              <a:off x="8394700" y="3143250"/>
              <a:ext cx="7239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FC776FE-080D-C77B-5513-0E2DA4139FEF}"/>
              </a:ext>
            </a:extLst>
          </p:cNvPr>
          <p:cNvGrpSpPr/>
          <p:nvPr/>
        </p:nvGrpSpPr>
        <p:grpSpPr>
          <a:xfrm>
            <a:off x="1213452" y="3491816"/>
            <a:ext cx="2075847" cy="423495"/>
            <a:chOff x="1213452" y="3491816"/>
            <a:chExt cx="2075847" cy="423495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5FAB2D6-0E27-6AD0-4305-50D70C2C81C7}"/>
                </a:ext>
              </a:extLst>
            </p:cNvPr>
            <p:cNvGrpSpPr/>
            <p:nvPr/>
          </p:nvGrpSpPr>
          <p:grpSpPr>
            <a:xfrm>
              <a:off x="1213452" y="3491816"/>
              <a:ext cx="2075847" cy="423495"/>
              <a:chOff x="3730869" y="2495551"/>
              <a:chExt cx="1800224" cy="42349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0544E5B-066A-7D3C-49CA-30E622F770CD}"/>
                  </a:ext>
                </a:extLst>
              </p:cNvPr>
              <p:cNvSpPr/>
              <p:nvPr/>
            </p:nvSpPr>
            <p:spPr>
              <a:xfrm>
                <a:off x="5343524" y="2495551"/>
                <a:ext cx="187569" cy="352425"/>
              </a:xfrm>
              <a:custGeom>
                <a:avLst/>
                <a:gdLst>
                  <a:gd name="connsiteX0" fmla="*/ 61912 w 161925"/>
                  <a:gd name="connsiteY0" fmla="*/ 0 h 300037"/>
                  <a:gd name="connsiteX1" fmla="*/ 161925 w 161925"/>
                  <a:gd name="connsiteY1" fmla="*/ 300037 h 300037"/>
                  <a:gd name="connsiteX2" fmla="*/ 0 w 161925"/>
                  <a:gd name="connsiteY2" fmla="*/ 300037 h 300037"/>
                  <a:gd name="connsiteX3" fmla="*/ 61912 w 161925"/>
                  <a:gd name="connsiteY3" fmla="*/ 0 h 30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300037">
                    <a:moveTo>
                      <a:pt x="61912" y="0"/>
                    </a:moveTo>
                    <a:lnTo>
                      <a:pt x="161925" y="300037"/>
                    </a:lnTo>
                    <a:lnTo>
                      <a:pt x="0" y="300037"/>
                    </a:lnTo>
                    <a:lnTo>
                      <a:pt x="6191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sq">
                <a:solidFill>
                  <a:schemeClr val="tx1"/>
                </a:solidFill>
                <a:beve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45" name="Rectangle 14">
                <a:extLst>
                  <a:ext uri="{FF2B5EF4-FFF2-40B4-BE49-F238E27FC236}">
                    <a16:creationId xmlns:a16="http://schemas.microsoft.com/office/drawing/2014/main" id="{B5EE2EE7-1891-E211-5A71-F3CF7CDFDBB2}"/>
                  </a:ext>
                </a:extLst>
              </p:cNvPr>
              <p:cNvSpPr/>
              <p:nvPr/>
            </p:nvSpPr>
            <p:spPr>
              <a:xfrm>
                <a:off x="3730869" y="2497015"/>
                <a:ext cx="1682551" cy="422031"/>
              </a:xfrm>
              <a:custGeom>
                <a:avLst/>
                <a:gdLst>
                  <a:gd name="connsiteX0" fmla="*/ 0 w 1568251"/>
                  <a:gd name="connsiteY0" fmla="*/ 0 h 422031"/>
                  <a:gd name="connsiteX1" fmla="*/ 1568251 w 1568251"/>
                  <a:gd name="connsiteY1" fmla="*/ 0 h 422031"/>
                  <a:gd name="connsiteX2" fmla="*/ 1568251 w 1568251"/>
                  <a:gd name="connsiteY2" fmla="*/ 422031 h 422031"/>
                  <a:gd name="connsiteX3" fmla="*/ 0 w 1568251"/>
                  <a:gd name="connsiteY3" fmla="*/ 422031 h 422031"/>
                  <a:gd name="connsiteX4" fmla="*/ 0 w 15682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8255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587301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  <a:gd name="connsiteX0" fmla="*/ 114300 w 1682551"/>
                  <a:gd name="connsiteY0" fmla="*/ 0 h 422031"/>
                  <a:gd name="connsiteX1" fmla="*/ 1682551 w 1682551"/>
                  <a:gd name="connsiteY1" fmla="*/ 0 h 422031"/>
                  <a:gd name="connsiteX2" fmla="*/ 1673026 w 1682551"/>
                  <a:gd name="connsiteY2" fmla="*/ 422031 h 422031"/>
                  <a:gd name="connsiteX3" fmla="*/ 0 w 1682551"/>
                  <a:gd name="connsiteY3" fmla="*/ 422031 h 422031"/>
                  <a:gd name="connsiteX4" fmla="*/ 114300 w 1682551"/>
                  <a:gd name="connsiteY4" fmla="*/ 0 h 4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2551" h="422031">
                    <a:moveTo>
                      <a:pt x="114300" y="0"/>
                    </a:moveTo>
                    <a:lnTo>
                      <a:pt x="1682551" y="0"/>
                    </a:lnTo>
                    <a:lnTo>
                      <a:pt x="1673026" y="422031"/>
                    </a:lnTo>
                    <a:lnTo>
                      <a:pt x="0" y="422031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209EA68-F2BB-6E43-C584-E275B9DD5C99}"/>
                </a:ext>
              </a:extLst>
            </p:cNvPr>
            <p:cNvSpPr txBox="1"/>
            <p:nvPr/>
          </p:nvSpPr>
          <p:spPr>
            <a:xfrm>
              <a:off x="1284497" y="3561423"/>
              <a:ext cx="18236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400" b="1">
                  <a:latin typeface="Dreaming Outloud Pro" panose="020F0502020204030204" pitchFamily="66" charset="0"/>
                  <a:cs typeface="Dreaming Outloud Pro" panose="020F0502020204030204" pitchFamily="66" charset="0"/>
                </a:rPr>
                <a:t>Material samples</a:t>
              </a:r>
            </a:p>
          </p:txBody>
        </p:sp>
      </p:grpSp>
      <p:pic>
        <p:nvPicPr>
          <p:cNvPr id="80" name="Picture 79" descr="A group of balls on a tray&#10;&#10;AI-generated content may be incorrect.">
            <a:extLst>
              <a:ext uri="{FF2B5EF4-FFF2-40B4-BE49-F238E27FC236}">
                <a16:creationId xmlns:a16="http://schemas.microsoft.com/office/drawing/2014/main" id="{44E7FEB4-ED01-AF79-B73C-DC665AEFB6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77" y="3043943"/>
            <a:ext cx="1371676" cy="316230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621A14A5-AE3E-9D69-727F-D675FC388387}"/>
              </a:ext>
            </a:extLst>
          </p:cNvPr>
          <p:cNvSpPr txBox="1"/>
          <p:nvPr/>
        </p:nvSpPr>
        <p:spPr>
          <a:xfrm>
            <a:off x="6801553" y="1578433"/>
            <a:ext cx="2439713" cy="400109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b="1" dirty="0"/>
              <a:t>Read</a:t>
            </a:r>
            <a:r>
              <a:rPr lang="en-US" dirty="0"/>
              <a:t> the material property card to </a:t>
            </a:r>
            <a:r>
              <a:rPr lang="en-US" b="1" dirty="0"/>
              <a:t>understand</a:t>
            </a:r>
            <a:r>
              <a:rPr lang="en-US" dirty="0"/>
              <a:t> what you are measuring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b="1" dirty="0"/>
              <a:t>Do the measurement </a:t>
            </a:r>
            <a:r>
              <a:rPr lang="en-US" dirty="0"/>
              <a:t>as described on the measuring instruction card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b="1" dirty="0"/>
              <a:t>Transfer</a:t>
            </a:r>
            <a:r>
              <a:rPr lang="en-US" dirty="0"/>
              <a:t> </a:t>
            </a:r>
            <a:r>
              <a:rPr lang="en-US" b="1" dirty="0"/>
              <a:t>the results </a:t>
            </a:r>
            <a:r>
              <a:rPr lang="en-US" dirty="0"/>
              <a:t>onto your measurement table or in a notebook</a:t>
            </a:r>
            <a:endParaRPr lang="en-US" sz="1400" dirty="0"/>
          </a:p>
        </p:txBody>
      </p:sp>
      <p:sp>
        <p:nvSpPr>
          <p:cNvPr id="101" name="Isosceles Triangle 100">
            <a:extLst>
              <a:ext uri="{FF2B5EF4-FFF2-40B4-BE49-F238E27FC236}">
                <a16:creationId xmlns:a16="http://schemas.microsoft.com/office/drawing/2014/main" id="{F36F7F67-5BDF-AF1B-E083-A794B51C8398}"/>
              </a:ext>
            </a:extLst>
          </p:cNvPr>
          <p:cNvSpPr/>
          <p:nvPr/>
        </p:nvSpPr>
        <p:spPr>
          <a:xfrm rot="16200000">
            <a:off x="9272099" y="2788731"/>
            <a:ext cx="1500308" cy="31807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6443DB46-7A76-AA55-F7F4-52B7AC2B4060}"/>
              </a:ext>
            </a:extLst>
          </p:cNvPr>
          <p:cNvSpPr/>
          <p:nvPr/>
        </p:nvSpPr>
        <p:spPr>
          <a:xfrm>
            <a:off x="10157178" y="2104062"/>
            <a:ext cx="2400558" cy="1687466"/>
          </a:xfrm>
          <a:prstGeom prst="roundRect">
            <a:avLst>
              <a:gd name="adj" fmla="val 985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487A80AD-538F-EB6A-F24E-F1970DF0182E}"/>
              </a:ext>
            </a:extLst>
          </p:cNvPr>
          <p:cNvGrpSpPr/>
          <p:nvPr/>
        </p:nvGrpSpPr>
        <p:grpSpPr>
          <a:xfrm>
            <a:off x="10430080" y="2730809"/>
            <a:ext cx="1489212" cy="920401"/>
            <a:chOff x="12606555" y="2621820"/>
            <a:chExt cx="2521585" cy="15584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8B545BE-A4B0-D93D-2C76-DB092B881471}"/>
                </a:ext>
              </a:extLst>
            </p:cNvPr>
            <p:cNvSpPr/>
            <p:nvPr/>
          </p:nvSpPr>
          <p:spPr>
            <a:xfrm>
              <a:off x="12606555" y="2621820"/>
              <a:ext cx="2521585" cy="15584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B38752A2-F4D9-7DDE-9599-7C45D3E0A805}"/>
                </a:ext>
              </a:extLst>
            </p:cNvPr>
            <p:cNvGrpSpPr/>
            <p:nvPr/>
          </p:nvGrpSpPr>
          <p:grpSpPr>
            <a:xfrm>
              <a:off x="13353381" y="2827715"/>
              <a:ext cx="1645506" cy="1050964"/>
              <a:chOff x="12773183" y="2752055"/>
              <a:chExt cx="1645506" cy="1050964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A647B2FD-D9A3-2F67-0AEF-6631E297A7D2}"/>
                  </a:ext>
                </a:extLst>
              </p:cNvPr>
              <p:cNvGrpSpPr/>
              <p:nvPr/>
            </p:nvGrpSpPr>
            <p:grpSpPr>
              <a:xfrm>
                <a:off x="12773183" y="2752055"/>
                <a:ext cx="309961" cy="1050964"/>
                <a:chOff x="6223000" y="241300"/>
                <a:chExt cx="800100" cy="1050964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4BBA7E2A-D138-7CA8-D3F2-D81CFA1BED38}"/>
                    </a:ext>
                  </a:extLst>
                </p:cNvPr>
                <p:cNvSpPr/>
                <p:nvPr/>
              </p:nvSpPr>
              <p:spPr>
                <a:xfrm>
                  <a:off x="6223000" y="24130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8325D15C-31F3-14C7-2751-E5548BCB1DC6}"/>
                    </a:ext>
                  </a:extLst>
                </p:cNvPr>
                <p:cNvSpPr/>
                <p:nvPr/>
              </p:nvSpPr>
              <p:spPr>
                <a:xfrm>
                  <a:off x="6223000" y="460452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B8C51F01-C3A1-927F-1689-AC8AD505AAC2}"/>
                    </a:ext>
                  </a:extLst>
                </p:cNvPr>
                <p:cNvSpPr/>
                <p:nvPr/>
              </p:nvSpPr>
              <p:spPr>
                <a:xfrm>
                  <a:off x="6223000" y="679604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4BDA17E8-2593-9B63-3084-A1E0EF7EF185}"/>
                    </a:ext>
                  </a:extLst>
                </p:cNvPr>
                <p:cNvSpPr/>
                <p:nvPr/>
              </p:nvSpPr>
              <p:spPr>
                <a:xfrm>
                  <a:off x="6223000" y="898757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C55127CD-2B10-9129-EFD3-77E64E0F1644}"/>
                    </a:ext>
                  </a:extLst>
                </p:cNvPr>
                <p:cNvSpPr/>
                <p:nvPr/>
              </p:nvSpPr>
              <p:spPr>
                <a:xfrm>
                  <a:off x="6223000" y="111791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7699626B-DC93-9B7B-BFA5-86A37B851927}"/>
                  </a:ext>
                </a:extLst>
              </p:cNvPr>
              <p:cNvGrpSpPr/>
              <p:nvPr/>
            </p:nvGrpSpPr>
            <p:grpSpPr>
              <a:xfrm>
                <a:off x="13107069" y="2752055"/>
                <a:ext cx="309961" cy="1050964"/>
                <a:chOff x="6223000" y="241300"/>
                <a:chExt cx="800100" cy="1050964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077E8C6A-DA0E-4A7B-D145-127439E6FA5C}"/>
                    </a:ext>
                  </a:extLst>
                </p:cNvPr>
                <p:cNvSpPr/>
                <p:nvPr/>
              </p:nvSpPr>
              <p:spPr>
                <a:xfrm>
                  <a:off x="6223000" y="24130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C80B9DB-F892-2D84-7D1F-3092F2FEBC04}"/>
                    </a:ext>
                  </a:extLst>
                </p:cNvPr>
                <p:cNvSpPr/>
                <p:nvPr/>
              </p:nvSpPr>
              <p:spPr>
                <a:xfrm>
                  <a:off x="6223000" y="460452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5B7BB682-41B9-7C9A-E148-2ABFD014FA16}"/>
                    </a:ext>
                  </a:extLst>
                </p:cNvPr>
                <p:cNvSpPr/>
                <p:nvPr/>
              </p:nvSpPr>
              <p:spPr>
                <a:xfrm>
                  <a:off x="6223000" y="679604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A715F640-16EB-3F1C-F641-87CDF6162340}"/>
                    </a:ext>
                  </a:extLst>
                </p:cNvPr>
                <p:cNvSpPr/>
                <p:nvPr/>
              </p:nvSpPr>
              <p:spPr>
                <a:xfrm>
                  <a:off x="6223000" y="898757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80E44620-5748-84F6-7B02-63F23997BC52}"/>
                    </a:ext>
                  </a:extLst>
                </p:cNvPr>
                <p:cNvSpPr/>
                <p:nvPr/>
              </p:nvSpPr>
              <p:spPr>
                <a:xfrm>
                  <a:off x="6223000" y="111791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501FF7D-840F-BDBF-784B-A54B9127559A}"/>
                  </a:ext>
                </a:extLst>
              </p:cNvPr>
              <p:cNvGrpSpPr/>
              <p:nvPr/>
            </p:nvGrpSpPr>
            <p:grpSpPr>
              <a:xfrm>
                <a:off x="13440955" y="2752055"/>
                <a:ext cx="309961" cy="1050964"/>
                <a:chOff x="6223000" y="241300"/>
                <a:chExt cx="800100" cy="1050964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828117D-5788-0DA1-D4D0-1DF238F7B61D}"/>
                    </a:ext>
                  </a:extLst>
                </p:cNvPr>
                <p:cNvSpPr/>
                <p:nvPr/>
              </p:nvSpPr>
              <p:spPr>
                <a:xfrm>
                  <a:off x="6223000" y="24130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C181D53C-1FE5-2CCE-621F-214B6AD63967}"/>
                    </a:ext>
                  </a:extLst>
                </p:cNvPr>
                <p:cNvSpPr/>
                <p:nvPr/>
              </p:nvSpPr>
              <p:spPr>
                <a:xfrm>
                  <a:off x="6223000" y="460452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91298E3B-9D65-DD31-AD47-3365E9BCB579}"/>
                    </a:ext>
                  </a:extLst>
                </p:cNvPr>
                <p:cNvSpPr/>
                <p:nvPr/>
              </p:nvSpPr>
              <p:spPr>
                <a:xfrm>
                  <a:off x="6223000" y="679604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406F84C2-E4CC-D6BD-B330-D8130DEBBD00}"/>
                    </a:ext>
                  </a:extLst>
                </p:cNvPr>
                <p:cNvSpPr/>
                <p:nvPr/>
              </p:nvSpPr>
              <p:spPr>
                <a:xfrm>
                  <a:off x="6223000" y="898757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D9253B84-E8EA-A66A-6B7F-9D7C7C3D3DD5}"/>
                    </a:ext>
                  </a:extLst>
                </p:cNvPr>
                <p:cNvSpPr/>
                <p:nvPr/>
              </p:nvSpPr>
              <p:spPr>
                <a:xfrm>
                  <a:off x="6223000" y="111791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</p:grp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2DE58B88-CD3E-A14C-1088-6D01E40D6F71}"/>
                  </a:ext>
                </a:extLst>
              </p:cNvPr>
              <p:cNvGrpSpPr/>
              <p:nvPr/>
            </p:nvGrpSpPr>
            <p:grpSpPr>
              <a:xfrm>
                <a:off x="13774841" y="2752055"/>
                <a:ext cx="309961" cy="1050964"/>
                <a:chOff x="6223000" y="241300"/>
                <a:chExt cx="800100" cy="1050964"/>
              </a:xfrm>
            </p:grpSpPr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6C2B3FC1-D8D2-C7E7-BB8E-FF34CA8BFC55}"/>
                    </a:ext>
                  </a:extLst>
                </p:cNvPr>
                <p:cNvSpPr/>
                <p:nvPr/>
              </p:nvSpPr>
              <p:spPr>
                <a:xfrm>
                  <a:off x="6223000" y="24130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EF2672D1-2B18-6D5A-1AC7-61AC46DF2D8E}"/>
                    </a:ext>
                  </a:extLst>
                </p:cNvPr>
                <p:cNvSpPr/>
                <p:nvPr/>
              </p:nvSpPr>
              <p:spPr>
                <a:xfrm>
                  <a:off x="6223000" y="460452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816BE139-2061-9453-2F4E-C95161444120}"/>
                    </a:ext>
                  </a:extLst>
                </p:cNvPr>
                <p:cNvSpPr/>
                <p:nvPr/>
              </p:nvSpPr>
              <p:spPr>
                <a:xfrm>
                  <a:off x="6223000" y="679604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76A463C0-969C-1696-1F50-46A270AA4667}"/>
                    </a:ext>
                  </a:extLst>
                </p:cNvPr>
                <p:cNvSpPr/>
                <p:nvPr/>
              </p:nvSpPr>
              <p:spPr>
                <a:xfrm>
                  <a:off x="6223000" y="898757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2A0B59F7-1669-CF45-0982-1C7CDBA31A78}"/>
                    </a:ext>
                  </a:extLst>
                </p:cNvPr>
                <p:cNvSpPr/>
                <p:nvPr/>
              </p:nvSpPr>
              <p:spPr>
                <a:xfrm>
                  <a:off x="6223000" y="111791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735455B2-FF85-757A-6683-B769573C99ED}"/>
                  </a:ext>
                </a:extLst>
              </p:cNvPr>
              <p:cNvGrpSpPr/>
              <p:nvPr/>
            </p:nvGrpSpPr>
            <p:grpSpPr>
              <a:xfrm>
                <a:off x="14108728" y="2752055"/>
                <a:ext cx="309961" cy="1050964"/>
                <a:chOff x="6223000" y="241300"/>
                <a:chExt cx="800100" cy="1050964"/>
              </a:xfrm>
            </p:grpSpPr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5F658E0B-B36C-CA18-53A2-7CFAA8A22EE2}"/>
                    </a:ext>
                  </a:extLst>
                </p:cNvPr>
                <p:cNvSpPr/>
                <p:nvPr/>
              </p:nvSpPr>
              <p:spPr>
                <a:xfrm>
                  <a:off x="6223000" y="24130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508147CE-14BA-A5E7-9C22-FBDED4F5E3DF}"/>
                    </a:ext>
                  </a:extLst>
                </p:cNvPr>
                <p:cNvSpPr/>
                <p:nvPr/>
              </p:nvSpPr>
              <p:spPr>
                <a:xfrm>
                  <a:off x="6223000" y="460452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3CDCCD-482B-891B-B72A-F588EEB3C340}"/>
                    </a:ext>
                  </a:extLst>
                </p:cNvPr>
                <p:cNvSpPr/>
                <p:nvPr/>
              </p:nvSpPr>
              <p:spPr>
                <a:xfrm>
                  <a:off x="6223000" y="679604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B6CD756D-70D4-3866-484E-59290A68E593}"/>
                    </a:ext>
                  </a:extLst>
                </p:cNvPr>
                <p:cNvSpPr/>
                <p:nvPr/>
              </p:nvSpPr>
              <p:spPr>
                <a:xfrm>
                  <a:off x="6223000" y="898757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FC09BC80-E6F3-F916-0D30-964D0F58A318}"/>
                    </a:ext>
                  </a:extLst>
                </p:cNvPr>
                <p:cNvSpPr/>
                <p:nvPr/>
              </p:nvSpPr>
              <p:spPr>
                <a:xfrm>
                  <a:off x="6223000" y="1117910"/>
                  <a:ext cx="800100" cy="1743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</p:grpSp>
        </p:grp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781E780-C10B-3EF4-B7B8-F504501338DC}"/>
                </a:ext>
              </a:extLst>
            </p:cNvPr>
            <p:cNvSpPr/>
            <p:nvPr/>
          </p:nvSpPr>
          <p:spPr>
            <a:xfrm rot="10800000">
              <a:off x="12807950" y="2890316"/>
              <a:ext cx="464136" cy="49152"/>
            </a:xfrm>
            <a:custGeom>
              <a:avLst/>
              <a:gdLst>
                <a:gd name="connsiteX0" fmla="*/ 464135 w 464136"/>
                <a:gd name="connsiteY0" fmla="*/ 31980 h 49152"/>
                <a:gd name="connsiteX1" fmla="*/ 418632 w 464136"/>
                <a:gd name="connsiteY1" fmla="*/ 3360 h 49152"/>
                <a:gd name="connsiteX2" fmla="*/ 172913 w 464136"/>
                <a:gd name="connsiteY2" fmla="*/ 49152 h 49152"/>
                <a:gd name="connsiteX3" fmla="*/ 100107 w 464136"/>
                <a:gd name="connsiteY3" fmla="*/ 26256 h 49152"/>
                <a:gd name="connsiteX4" fmla="*/ 54604 w 464136"/>
                <a:gd name="connsiteY4" fmla="*/ 31980 h 49152"/>
                <a:gd name="connsiteX5" fmla="*/ 0 w 464136"/>
                <a:gd name="connsiteY5" fmla="*/ 26256 h 4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136" h="49152" extrusionOk="0">
                  <a:moveTo>
                    <a:pt x="464135" y="31980"/>
                  </a:moveTo>
                  <a:cubicBezTo>
                    <a:pt x="446965" y="21370"/>
                    <a:pt x="436529" y="-240"/>
                    <a:pt x="418632" y="3360"/>
                  </a:cubicBezTo>
                  <a:cubicBezTo>
                    <a:pt x="239460" y="-2978"/>
                    <a:pt x="252890" y="-2192"/>
                    <a:pt x="172913" y="49152"/>
                  </a:cubicBezTo>
                  <a:cubicBezTo>
                    <a:pt x="142180" y="42580"/>
                    <a:pt x="127494" y="29892"/>
                    <a:pt x="100107" y="26256"/>
                  </a:cubicBezTo>
                  <a:cubicBezTo>
                    <a:pt x="89164" y="24148"/>
                    <a:pt x="69002" y="34728"/>
                    <a:pt x="54604" y="31980"/>
                  </a:cubicBezTo>
                  <a:cubicBezTo>
                    <a:pt x="39406" y="34816"/>
                    <a:pt x="19201" y="26603"/>
                    <a:pt x="0" y="2625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523161294">
                    <a:custGeom>
                      <a:avLst/>
                      <a:gdLst>
                        <a:gd name="connsiteX0" fmla="*/ 647700 w 647700"/>
                        <a:gd name="connsiteY0" fmla="*/ 70955 h 109055"/>
                        <a:gd name="connsiteX1" fmla="*/ 584200 w 647700"/>
                        <a:gd name="connsiteY1" fmla="*/ 7455 h 109055"/>
                        <a:gd name="connsiteX2" fmla="*/ 241300 w 647700"/>
                        <a:gd name="connsiteY2" fmla="*/ 109055 h 109055"/>
                        <a:gd name="connsiteX3" fmla="*/ 139700 w 647700"/>
                        <a:gd name="connsiteY3" fmla="*/ 58255 h 109055"/>
                        <a:gd name="connsiteX4" fmla="*/ 76200 w 647700"/>
                        <a:gd name="connsiteY4" fmla="*/ 70955 h 109055"/>
                        <a:gd name="connsiteX5" fmla="*/ 0 w 647700"/>
                        <a:gd name="connsiteY5" fmla="*/ 58255 h 109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700" h="109055">
                          <a:moveTo>
                            <a:pt x="647700" y="70955"/>
                          </a:moveTo>
                          <a:cubicBezTo>
                            <a:pt x="626533" y="49788"/>
                            <a:pt x="614052" y="9666"/>
                            <a:pt x="584200" y="7455"/>
                          </a:cubicBezTo>
                          <a:cubicBezTo>
                            <a:pt x="335693" y="-10953"/>
                            <a:pt x="351981" y="-1626"/>
                            <a:pt x="241300" y="109055"/>
                          </a:cubicBezTo>
                          <a:cubicBezTo>
                            <a:pt x="207433" y="92122"/>
                            <a:pt x="176594" y="66769"/>
                            <a:pt x="139700" y="58255"/>
                          </a:cubicBezTo>
                          <a:cubicBezTo>
                            <a:pt x="118667" y="53401"/>
                            <a:pt x="97786" y="70955"/>
                            <a:pt x="76200" y="70955"/>
                          </a:cubicBezTo>
                          <a:cubicBezTo>
                            <a:pt x="50450" y="70955"/>
                            <a:pt x="25400" y="62488"/>
                            <a:pt x="0" y="58255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B54B112-B398-11AA-5E3B-F11773129881}"/>
                </a:ext>
              </a:extLst>
            </p:cNvPr>
            <p:cNvSpPr/>
            <p:nvPr/>
          </p:nvSpPr>
          <p:spPr>
            <a:xfrm rot="10800000">
              <a:off x="12818301" y="3122542"/>
              <a:ext cx="464136" cy="49152"/>
            </a:xfrm>
            <a:custGeom>
              <a:avLst/>
              <a:gdLst>
                <a:gd name="connsiteX0" fmla="*/ 464135 w 464136"/>
                <a:gd name="connsiteY0" fmla="*/ 31980 h 49152"/>
                <a:gd name="connsiteX1" fmla="*/ 418632 w 464136"/>
                <a:gd name="connsiteY1" fmla="*/ 3360 h 49152"/>
                <a:gd name="connsiteX2" fmla="*/ 172913 w 464136"/>
                <a:gd name="connsiteY2" fmla="*/ 49152 h 49152"/>
                <a:gd name="connsiteX3" fmla="*/ 100107 w 464136"/>
                <a:gd name="connsiteY3" fmla="*/ 26256 h 49152"/>
                <a:gd name="connsiteX4" fmla="*/ 54604 w 464136"/>
                <a:gd name="connsiteY4" fmla="*/ 31980 h 49152"/>
                <a:gd name="connsiteX5" fmla="*/ 0 w 464136"/>
                <a:gd name="connsiteY5" fmla="*/ 26256 h 4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136" h="49152" extrusionOk="0">
                  <a:moveTo>
                    <a:pt x="464135" y="31980"/>
                  </a:moveTo>
                  <a:cubicBezTo>
                    <a:pt x="446965" y="21370"/>
                    <a:pt x="436529" y="-240"/>
                    <a:pt x="418632" y="3360"/>
                  </a:cubicBezTo>
                  <a:cubicBezTo>
                    <a:pt x="239460" y="-2978"/>
                    <a:pt x="252890" y="-2192"/>
                    <a:pt x="172913" y="49152"/>
                  </a:cubicBezTo>
                  <a:cubicBezTo>
                    <a:pt x="142180" y="42580"/>
                    <a:pt x="127494" y="29892"/>
                    <a:pt x="100107" y="26256"/>
                  </a:cubicBezTo>
                  <a:cubicBezTo>
                    <a:pt x="89164" y="24148"/>
                    <a:pt x="69002" y="34728"/>
                    <a:pt x="54604" y="31980"/>
                  </a:cubicBezTo>
                  <a:cubicBezTo>
                    <a:pt x="39406" y="34816"/>
                    <a:pt x="19201" y="26603"/>
                    <a:pt x="0" y="2625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523161294">
                    <a:custGeom>
                      <a:avLst/>
                      <a:gdLst>
                        <a:gd name="connsiteX0" fmla="*/ 647700 w 647700"/>
                        <a:gd name="connsiteY0" fmla="*/ 70955 h 109055"/>
                        <a:gd name="connsiteX1" fmla="*/ 584200 w 647700"/>
                        <a:gd name="connsiteY1" fmla="*/ 7455 h 109055"/>
                        <a:gd name="connsiteX2" fmla="*/ 241300 w 647700"/>
                        <a:gd name="connsiteY2" fmla="*/ 109055 h 109055"/>
                        <a:gd name="connsiteX3" fmla="*/ 139700 w 647700"/>
                        <a:gd name="connsiteY3" fmla="*/ 58255 h 109055"/>
                        <a:gd name="connsiteX4" fmla="*/ 76200 w 647700"/>
                        <a:gd name="connsiteY4" fmla="*/ 70955 h 109055"/>
                        <a:gd name="connsiteX5" fmla="*/ 0 w 647700"/>
                        <a:gd name="connsiteY5" fmla="*/ 58255 h 109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700" h="109055">
                          <a:moveTo>
                            <a:pt x="647700" y="70955"/>
                          </a:moveTo>
                          <a:cubicBezTo>
                            <a:pt x="626533" y="49788"/>
                            <a:pt x="614052" y="9666"/>
                            <a:pt x="584200" y="7455"/>
                          </a:cubicBezTo>
                          <a:cubicBezTo>
                            <a:pt x="335693" y="-10953"/>
                            <a:pt x="351981" y="-1626"/>
                            <a:pt x="241300" y="109055"/>
                          </a:cubicBezTo>
                          <a:cubicBezTo>
                            <a:pt x="207433" y="92122"/>
                            <a:pt x="176594" y="66769"/>
                            <a:pt x="139700" y="58255"/>
                          </a:cubicBezTo>
                          <a:cubicBezTo>
                            <a:pt x="118667" y="53401"/>
                            <a:pt x="97786" y="70955"/>
                            <a:pt x="76200" y="70955"/>
                          </a:cubicBezTo>
                          <a:cubicBezTo>
                            <a:pt x="50450" y="70955"/>
                            <a:pt x="25400" y="62488"/>
                            <a:pt x="0" y="58255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E398AF1-A166-58E2-E091-C680CD1F8B16}"/>
                </a:ext>
              </a:extLst>
            </p:cNvPr>
            <p:cNvSpPr/>
            <p:nvPr/>
          </p:nvSpPr>
          <p:spPr>
            <a:xfrm rot="10800000">
              <a:off x="12818301" y="3328620"/>
              <a:ext cx="464136" cy="49152"/>
            </a:xfrm>
            <a:custGeom>
              <a:avLst/>
              <a:gdLst>
                <a:gd name="connsiteX0" fmla="*/ 464135 w 464136"/>
                <a:gd name="connsiteY0" fmla="*/ 31980 h 49152"/>
                <a:gd name="connsiteX1" fmla="*/ 418632 w 464136"/>
                <a:gd name="connsiteY1" fmla="*/ 3360 h 49152"/>
                <a:gd name="connsiteX2" fmla="*/ 172913 w 464136"/>
                <a:gd name="connsiteY2" fmla="*/ 49152 h 49152"/>
                <a:gd name="connsiteX3" fmla="*/ 100107 w 464136"/>
                <a:gd name="connsiteY3" fmla="*/ 26256 h 49152"/>
                <a:gd name="connsiteX4" fmla="*/ 54604 w 464136"/>
                <a:gd name="connsiteY4" fmla="*/ 31980 h 49152"/>
                <a:gd name="connsiteX5" fmla="*/ 0 w 464136"/>
                <a:gd name="connsiteY5" fmla="*/ 26256 h 4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136" h="49152" extrusionOk="0">
                  <a:moveTo>
                    <a:pt x="464135" y="31980"/>
                  </a:moveTo>
                  <a:cubicBezTo>
                    <a:pt x="446965" y="21370"/>
                    <a:pt x="436529" y="-240"/>
                    <a:pt x="418632" y="3360"/>
                  </a:cubicBezTo>
                  <a:cubicBezTo>
                    <a:pt x="239460" y="-2978"/>
                    <a:pt x="252890" y="-2192"/>
                    <a:pt x="172913" y="49152"/>
                  </a:cubicBezTo>
                  <a:cubicBezTo>
                    <a:pt x="142180" y="42580"/>
                    <a:pt x="127494" y="29892"/>
                    <a:pt x="100107" y="26256"/>
                  </a:cubicBezTo>
                  <a:cubicBezTo>
                    <a:pt x="89164" y="24148"/>
                    <a:pt x="69002" y="34728"/>
                    <a:pt x="54604" y="31980"/>
                  </a:cubicBezTo>
                  <a:cubicBezTo>
                    <a:pt x="39406" y="34816"/>
                    <a:pt x="19201" y="26603"/>
                    <a:pt x="0" y="2625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523161294">
                    <a:custGeom>
                      <a:avLst/>
                      <a:gdLst>
                        <a:gd name="connsiteX0" fmla="*/ 647700 w 647700"/>
                        <a:gd name="connsiteY0" fmla="*/ 70955 h 109055"/>
                        <a:gd name="connsiteX1" fmla="*/ 584200 w 647700"/>
                        <a:gd name="connsiteY1" fmla="*/ 7455 h 109055"/>
                        <a:gd name="connsiteX2" fmla="*/ 241300 w 647700"/>
                        <a:gd name="connsiteY2" fmla="*/ 109055 h 109055"/>
                        <a:gd name="connsiteX3" fmla="*/ 139700 w 647700"/>
                        <a:gd name="connsiteY3" fmla="*/ 58255 h 109055"/>
                        <a:gd name="connsiteX4" fmla="*/ 76200 w 647700"/>
                        <a:gd name="connsiteY4" fmla="*/ 70955 h 109055"/>
                        <a:gd name="connsiteX5" fmla="*/ 0 w 647700"/>
                        <a:gd name="connsiteY5" fmla="*/ 58255 h 109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700" h="109055">
                          <a:moveTo>
                            <a:pt x="647700" y="70955"/>
                          </a:moveTo>
                          <a:cubicBezTo>
                            <a:pt x="626533" y="49788"/>
                            <a:pt x="614052" y="9666"/>
                            <a:pt x="584200" y="7455"/>
                          </a:cubicBezTo>
                          <a:cubicBezTo>
                            <a:pt x="335693" y="-10953"/>
                            <a:pt x="351981" y="-1626"/>
                            <a:pt x="241300" y="109055"/>
                          </a:cubicBezTo>
                          <a:cubicBezTo>
                            <a:pt x="207433" y="92122"/>
                            <a:pt x="176594" y="66769"/>
                            <a:pt x="139700" y="58255"/>
                          </a:cubicBezTo>
                          <a:cubicBezTo>
                            <a:pt x="118667" y="53401"/>
                            <a:pt x="97786" y="70955"/>
                            <a:pt x="76200" y="70955"/>
                          </a:cubicBezTo>
                          <a:cubicBezTo>
                            <a:pt x="50450" y="70955"/>
                            <a:pt x="25400" y="62488"/>
                            <a:pt x="0" y="58255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F8E11F9-A48B-FCC4-D8A7-3C2F378F821B}"/>
                </a:ext>
              </a:extLst>
            </p:cNvPr>
            <p:cNvSpPr/>
            <p:nvPr/>
          </p:nvSpPr>
          <p:spPr>
            <a:xfrm rot="10800000">
              <a:off x="12818301" y="3536847"/>
              <a:ext cx="464136" cy="49152"/>
            </a:xfrm>
            <a:custGeom>
              <a:avLst/>
              <a:gdLst>
                <a:gd name="connsiteX0" fmla="*/ 464135 w 464136"/>
                <a:gd name="connsiteY0" fmla="*/ 31980 h 49152"/>
                <a:gd name="connsiteX1" fmla="*/ 418632 w 464136"/>
                <a:gd name="connsiteY1" fmla="*/ 3360 h 49152"/>
                <a:gd name="connsiteX2" fmla="*/ 172913 w 464136"/>
                <a:gd name="connsiteY2" fmla="*/ 49152 h 49152"/>
                <a:gd name="connsiteX3" fmla="*/ 100107 w 464136"/>
                <a:gd name="connsiteY3" fmla="*/ 26256 h 49152"/>
                <a:gd name="connsiteX4" fmla="*/ 54604 w 464136"/>
                <a:gd name="connsiteY4" fmla="*/ 31980 h 49152"/>
                <a:gd name="connsiteX5" fmla="*/ 0 w 464136"/>
                <a:gd name="connsiteY5" fmla="*/ 26256 h 4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136" h="49152" extrusionOk="0">
                  <a:moveTo>
                    <a:pt x="464135" y="31980"/>
                  </a:moveTo>
                  <a:cubicBezTo>
                    <a:pt x="446965" y="21370"/>
                    <a:pt x="436529" y="-240"/>
                    <a:pt x="418632" y="3360"/>
                  </a:cubicBezTo>
                  <a:cubicBezTo>
                    <a:pt x="239460" y="-2978"/>
                    <a:pt x="252890" y="-2192"/>
                    <a:pt x="172913" y="49152"/>
                  </a:cubicBezTo>
                  <a:cubicBezTo>
                    <a:pt x="142180" y="42580"/>
                    <a:pt x="127494" y="29892"/>
                    <a:pt x="100107" y="26256"/>
                  </a:cubicBezTo>
                  <a:cubicBezTo>
                    <a:pt x="89164" y="24148"/>
                    <a:pt x="69002" y="34728"/>
                    <a:pt x="54604" y="31980"/>
                  </a:cubicBezTo>
                  <a:cubicBezTo>
                    <a:pt x="39406" y="34816"/>
                    <a:pt x="19201" y="26603"/>
                    <a:pt x="0" y="2625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523161294">
                    <a:custGeom>
                      <a:avLst/>
                      <a:gdLst>
                        <a:gd name="connsiteX0" fmla="*/ 647700 w 647700"/>
                        <a:gd name="connsiteY0" fmla="*/ 70955 h 109055"/>
                        <a:gd name="connsiteX1" fmla="*/ 584200 w 647700"/>
                        <a:gd name="connsiteY1" fmla="*/ 7455 h 109055"/>
                        <a:gd name="connsiteX2" fmla="*/ 241300 w 647700"/>
                        <a:gd name="connsiteY2" fmla="*/ 109055 h 109055"/>
                        <a:gd name="connsiteX3" fmla="*/ 139700 w 647700"/>
                        <a:gd name="connsiteY3" fmla="*/ 58255 h 109055"/>
                        <a:gd name="connsiteX4" fmla="*/ 76200 w 647700"/>
                        <a:gd name="connsiteY4" fmla="*/ 70955 h 109055"/>
                        <a:gd name="connsiteX5" fmla="*/ 0 w 647700"/>
                        <a:gd name="connsiteY5" fmla="*/ 58255 h 109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700" h="109055">
                          <a:moveTo>
                            <a:pt x="647700" y="70955"/>
                          </a:moveTo>
                          <a:cubicBezTo>
                            <a:pt x="626533" y="49788"/>
                            <a:pt x="614052" y="9666"/>
                            <a:pt x="584200" y="7455"/>
                          </a:cubicBezTo>
                          <a:cubicBezTo>
                            <a:pt x="335693" y="-10953"/>
                            <a:pt x="351981" y="-1626"/>
                            <a:pt x="241300" y="109055"/>
                          </a:cubicBezTo>
                          <a:cubicBezTo>
                            <a:pt x="207433" y="92122"/>
                            <a:pt x="176594" y="66769"/>
                            <a:pt x="139700" y="58255"/>
                          </a:cubicBezTo>
                          <a:cubicBezTo>
                            <a:pt x="118667" y="53401"/>
                            <a:pt x="97786" y="70955"/>
                            <a:pt x="76200" y="70955"/>
                          </a:cubicBezTo>
                          <a:cubicBezTo>
                            <a:pt x="50450" y="70955"/>
                            <a:pt x="25400" y="62488"/>
                            <a:pt x="0" y="58255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3DFAFF76-9F55-F139-DDCE-F20DAB66AD97}"/>
                </a:ext>
              </a:extLst>
            </p:cNvPr>
            <p:cNvSpPr/>
            <p:nvPr/>
          </p:nvSpPr>
          <p:spPr>
            <a:xfrm rot="10800000">
              <a:off x="12819106" y="3795089"/>
              <a:ext cx="464136" cy="49152"/>
            </a:xfrm>
            <a:custGeom>
              <a:avLst/>
              <a:gdLst>
                <a:gd name="connsiteX0" fmla="*/ 464135 w 464136"/>
                <a:gd name="connsiteY0" fmla="*/ 31980 h 49152"/>
                <a:gd name="connsiteX1" fmla="*/ 418632 w 464136"/>
                <a:gd name="connsiteY1" fmla="*/ 3360 h 49152"/>
                <a:gd name="connsiteX2" fmla="*/ 172913 w 464136"/>
                <a:gd name="connsiteY2" fmla="*/ 49152 h 49152"/>
                <a:gd name="connsiteX3" fmla="*/ 100107 w 464136"/>
                <a:gd name="connsiteY3" fmla="*/ 26256 h 49152"/>
                <a:gd name="connsiteX4" fmla="*/ 54604 w 464136"/>
                <a:gd name="connsiteY4" fmla="*/ 31980 h 49152"/>
                <a:gd name="connsiteX5" fmla="*/ 0 w 464136"/>
                <a:gd name="connsiteY5" fmla="*/ 26256 h 4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136" h="49152" extrusionOk="0">
                  <a:moveTo>
                    <a:pt x="464135" y="31980"/>
                  </a:moveTo>
                  <a:cubicBezTo>
                    <a:pt x="446965" y="21370"/>
                    <a:pt x="436529" y="-240"/>
                    <a:pt x="418632" y="3360"/>
                  </a:cubicBezTo>
                  <a:cubicBezTo>
                    <a:pt x="239460" y="-2978"/>
                    <a:pt x="252890" y="-2192"/>
                    <a:pt x="172913" y="49152"/>
                  </a:cubicBezTo>
                  <a:cubicBezTo>
                    <a:pt x="142180" y="42580"/>
                    <a:pt x="127494" y="29892"/>
                    <a:pt x="100107" y="26256"/>
                  </a:cubicBezTo>
                  <a:cubicBezTo>
                    <a:pt x="89164" y="24148"/>
                    <a:pt x="69002" y="34728"/>
                    <a:pt x="54604" y="31980"/>
                  </a:cubicBezTo>
                  <a:cubicBezTo>
                    <a:pt x="39406" y="34816"/>
                    <a:pt x="19201" y="26603"/>
                    <a:pt x="0" y="2625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523161294">
                    <a:custGeom>
                      <a:avLst/>
                      <a:gdLst>
                        <a:gd name="connsiteX0" fmla="*/ 647700 w 647700"/>
                        <a:gd name="connsiteY0" fmla="*/ 70955 h 109055"/>
                        <a:gd name="connsiteX1" fmla="*/ 584200 w 647700"/>
                        <a:gd name="connsiteY1" fmla="*/ 7455 h 109055"/>
                        <a:gd name="connsiteX2" fmla="*/ 241300 w 647700"/>
                        <a:gd name="connsiteY2" fmla="*/ 109055 h 109055"/>
                        <a:gd name="connsiteX3" fmla="*/ 139700 w 647700"/>
                        <a:gd name="connsiteY3" fmla="*/ 58255 h 109055"/>
                        <a:gd name="connsiteX4" fmla="*/ 76200 w 647700"/>
                        <a:gd name="connsiteY4" fmla="*/ 70955 h 109055"/>
                        <a:gd name="connsiteX5" fmla="*/ 0 w 647700"/>
                        <a:gd name="connsiteY5" fmla="*/ 58255 h 109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700" h="109055">
                          <a:moveTo>
                            <a:pt x="647700" y="70955"/>
                          </a:moveTo>
                          <a:cubicBezTo>
                            <a:pt x="626533" y="49788"/>
                            <a:pt x="614052" y="9666"/>
                            <a:pt x="584200" y="7455"/>
                          </a:cubicBezTo>
                          <a:cubicBezTo>
                            <a:pt x="335693" y="-10953"/>
                            <a:pt x="351981" y="-1626"/>
                            <a:pt x="241300" y="109055"/>
                          </a:cubicBezTo>
                          <a:cubicBezTo>
                            <a:pt x="207433" y="92122"/>
                            <a:pt x="176594" y="66769"/>
                            <a:pt x="139700" y="58255"/>
                          </a:cubicBezTo>
                          <a:cubicBezTo>
                            <a:pt x="118667" y="53401"/>
                            <a:pt x="97786" y="70955"/>
                            <a:pt x="76200" y="70955"/>
                          </a:cubicBezTo>
                          <a:cubicBezTo>
                            <a:pt x="50450" y="70955"/>
                            <a:pt x="25400" y="62488"/>
                            <a:pt x="0" y="58255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pic>
        <p:nvPicPr>
          <p:cNvPr id="97" name="Graphic 96" descr="Raised hand with solid fill">
            <a:extLst>
              <a:ext uri="{FF2B5EF4-FFF2-40B4-BE49-F238E27FC236}">
                <a16:creationId xmlns:a16="http://schemas.microsoft.com/office/drawing/2014/main" id="{8C6148BE-58D7-09AA-0E93-798A09759D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777750">
            <a:off x="11690445" y="2963409"/>
            <a:ext cx="629622" cy="62962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C24E0E22-DA87-44A3-A0E4-97A1969AF6F7}"/>
              </a:ext>
            </a:extLst>
          </p:cNvPr>
          <p:cNvSpPr txBox="1"/>
          <p:nvPr/>
        </p:nvSpPr>
        <p:spPr>
          <a:xfrm>
            <a:off x="10318019" y="2208888"/>
            <a:ext cx="1713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Students carry their measurement table</a:t>
            </a:r>
            <a:endParaRPr lang="en-DE" sz="140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786F34C-545F-CC1C-DCE5-0ABCB9A3E863}"/>
              </a:ext>
            </a:extLst>
          </p:cNvPr>
          <p:cNvCxnSpPr>
            <a:cxnSpLocks/>
          </p:cNvCxnSpPr>
          <p:nvPr/>
        </p:nvCxnSpPr>
        <p:spPr>
          <a:xfrm flipH="1">
            <a:off x="5590959" y="1796080"/>
            <a:ext cx="1271988" cy="28018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5926C6C-F79F-5C2E-BB4E-79944107516F}"/>
              </a:ext>
            </a:extLst>
          </p:cNvPr>
          <p:cNvCxnSpPr>
            <a:cxnSpLocks/>
          </p:cNvCxnSpPr>
          <p:nvPr/>
        </p:nvCxnSpPr>
        <p:spPr>
          <a:xfrm flipH="1">
            <a:off x="5689647" y="3026527"/>
            <a:ext cx="1173300" cy="513527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5884076-CC42-BE6E-B1C0-580BF799B299}"/>
              </a:ext>
            </a:extLst>
          </p:cNvPr>
          <p:cNvCxnSpPr>
            <a:cxnSpLocks/>
          </p:cNvCxnSpPr>
          <p:nvPr/>
        </p:nvCxnSpPr>
        <p:spPr>
          <a:xfrm flipV="1">
            <a:off x="9143722" y="3561423"/>
            <a:ext cx="1411888" cy="972234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266DAEED-2D39-2C3F-3320-B660B7CA832E}"/>
              </a:ext>
            </a:extLst>
          </p:cNvPr>
          <p:cNvSpPr txBox="1">
            <a:spLocks/>
          </p:cNvSpPr>
          <p:nvPr/>
        </p:nvSpPr>
        <p:spPr>
          <a:xfrm>
            <a:off x="6585677" y="1219688"/>
            <a:ext cx="1380682" cy="36906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/>
              <a:t>To Do:</a:t>
            </a:r>
          </a:p>
        </p:txBody>
      </p:sp>
    </p:spTree>
    <p:extLst>
      <p:ext uri="{BB962C8B-B14F-4D97-AF65-F5344CB8AC3E}">
        <p14:creationId xmlns:p14="http://schemas.microsoft.com/office/powerpoint/2010/main" val="95096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DA67E00-2ACB-6BF2-944E-4504EC331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684" y="812376"/>
            <a:ext cx="6712278" cy="52003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93D67E-61BD-2A3B-8BBA-8FE20A9950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047858-B295-3697-A848-C177134E1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table – Example for “Touch &amp; Feel” measurements</a:t>
            </a:r>
            <a:endParaRPr lang="en-DE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1881EB3-45E2-A4A6-5FAB-0936CD0604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80263" y="2053316"/>
            <a:ext cx="1471959" cy="2738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Tactile warmth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132D404-9390-B707-E135-73EED4B586EB}"/>
              </a:ext>
            </a:extLst>
          </p:cNvPr>
          <p:cNvSpPr txBox="1">
            <a:spLocks/>
          </p:cNvSpPr>
          <p:nvPr/>
        </p:nvSpPr>
        <p:spPr>
          <a:xfrm>
            <a:off x="3152223" y="1768329"/>
            <a:ext cx="702526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Mat. X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B653B52-D92D-CFF8-E176-4C110568BE34}"/>
              </a:ext>
            </a:extLst>
          </p:cNvPr>
          <p:cNvSpPr txBox="1">
            <a:spLocks/>
          </p:cNvSpPr>
          <p:nvPr/>
        </p:nvSpPr>
        <p:spPr>
          <a:xfrm>
            <a:off x="4090784" y="2053314"/>
            <a:ext cx="440472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1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592D08D-EBF3-A87E-C676-C4F94EAAC46A}"/>
              </a:ext>
            </a:extLst>
          </p:cNvPr>
          <p:cNvSpPr txBox="1">
            <a:spLocks/>
          </p:cNvSpPr>
          <p:nvPr/>
        </p:nvSpPr>
        <p:spPr>
          <a:xfrm>
            <a:off x="4492228" y="1768328"/>
            <a:ext cx="702526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Mat. Z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E2A91D2-E8F9-9670-6E5E-9152D464F729}"/>
              </a:ext>
            </a:extLst>
          </p:cNvPr>
          <p:cNvSpPr txBox="1">
            <a:spLocks/>
          </p:cNvSpPr>
          <p:nvPr/>
        </p:nvSpPr>
        <p:spPr>
          <a:xfrm>
            <a:off x="3828730" y="1800214"/>
            <a:ext cx="702526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Mat. Y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0D47909-4CA0-013D-7CE2-A5B0A4776E99}"/>
              </a:ext>
            </a:extLst>
          </p:cNvPr>
          <p:cNvSpPr txBox="1">
            <a:spLocks/>
          </p:cNvSpPr>
          <p:nvPr/>
        </p:nvSpPr>
        <p:spPr>
          <a:xfrm>
            <a:off x="3371533" y="2074049"/>
            <a:ext cx="440472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2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92484-A250-B847-5493-CBDC63C7941A}"/>
              </a:ext>
            </a:extLst>
          </p:cNvPr>
          <p:cNvSpPr txBox="1">
            <a:spLocks/>
          </p:cNvSpPr>
          <p:nvPr/>
        </p:nvSpPr>
        <p:spPr>
          <a:xfrm>
            <a:off x="4801587" y="2042163"/>
            <a:ext cx="440472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3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11EF89A-1381-6100-2220-644683DA95FE}"/>
              </a:ext>
            </a:extLst>
          </p:cNvPr>
          <p:cNvSpPr txBox="1">
            <a:spLocks/>
          </p:cNvSpPr>
          <p:nvPr/>
        </p:nvSpPr>
        <p:spPr>
          <a:xfrm>
            <a:off x="1680263" y="2400593"/>
            <a:ext cx="1471959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Pitch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09AC6F1-37E9-B39E-4AA4-0E117496CC29}"/>
              </a:ext>
            </a:extLst>
          </p:cNvPr>
          <p:cNvSpPr txBox="1">
            <a:spLocks/>
          </p:cNvSpPr>
          <p:nvPr/>
        </p:nvSpPr>
        <p:spPr>
          <a:xfrm>
            <a:off x="4009097" y="2379769"/>
            <a:ext cx="440472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3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6D929364-DE6A-017B-A1C9-A91D39D42F63}"/>
              </a:ext>
            </a:extLst>
          </p:cNvPr>
          <p:cNvSpPr txBox="1">
            <a:spLocks/>
          </p:cNvSpPr>
          <p:nvPr/>
        </p:nvSpPr>
        <p:spPr>
          <a:xfrm>
            <a:off x="3289846" y="2400504"/>
            <a:ext cx="440472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1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9F306F4-3622-53AD-A73D-0A81D421EF2A}"/>
              </a:ext>
            </a:extLst>
          </p:cNvPr>
          <p:cNvSpPr txBox="1">
            <a:spLocks/>
          </p:cNvSpPr>
          <p:nvPr/>
        </p:nvSpPr>
        <p:spPr>
          <a:xfrm>
            <a:off x="4719900" y="2368618"/>
            <a:ext cx="440472" cy="2738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2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0E7023-690C-4A4B-6E5B-A05D4356B981}"/>
              </a:ext>
            </a:extLst>
          </p:cNvPr>
          <p:cNvGrpSpPr/>
          <p:nvPr/>
        </p:nvGrpSpPr>
        <p:grpSpPr>
          <a:xfrm>
            <a:off x="7359848" y="2273466"/>
            <a:ext cx="3718105" cy="2671831"/>
            <a:chOff x="1339699" y="932403"/>
            <a:chExt cx="3718105" cy="2671831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D4DB153-350A-E873-6B25-C8642C47E221}"/>
                </a:ext>
              </a:extLst>
            </p:cNvPr>
            <p:cNvSpPr/>
            <p:nvPr/>
          </p:nvSpPr>
          <p:spPr>
            <a:xfrm>
              <a:off x="1339699" y="1380744"/>
              <a:ext cx="3338452" cy="222349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0F76F51-E7FF-57B5-0067-5EC33E415DAB}"/>
                </a:ext>
              </a:extLst>
            </p:cNvPr>
            <p:cNvSpPr txBox="1"/>
            <p:nvPr/>
          </p:nvSpPr>
          <p:spPr>
            <a:xfrm>
              <a:off x="1484622" y="1478269"/>
              <a:ext cx="3094339" cy="203132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dirty="0"/>
                <a:t>For “Touch &amp; Feel” measurements it is suggested to </a:t>
              </a:r>
              <a:r>
                <a:rPr lang="en-US" b="1" dirty="0"/>
                <a:t>rank</a:t>
              </a:r>
              <a:r>
                <a:rPr lang="en-US" dirty="0"/>
                <a:t> the materials from low to high. </a:t>
              </a:r>
            </a:p>
            <a:p>
              <a:r>
                <a:rPr lang="en-US" dirty="0"/>
                <a:t>So, if you have for example 3 material samples, use numbers 1 – 3 to rank them.</a:t>
              </a:r>
              <a:endParaRPr lang="en-DE" dirty="0"/>
            </a:p>
          </p:txBody>
        </p:sp>
        <p:pic>
          <p:nvPicPr>
            <p:cNvPr id="24" name="Picture 23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670D4DE5-3A7F-412D-4869-BD2D9AA60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6418" y="932403"/>
              <a:ext cx="721386" cy="7260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4730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2681E-5E10-0CE0-4E7A-890777D79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1B15ACF-B2B6-20B3-E476-AC8E48EA9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684" y="812376"/>
            <a:ext cx="6712278" cy="52003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2B626C-AF58-91F5-6C18-208EB85722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C6E150-97DC-B238-9EBC-68DB174D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table – Example for Advanced Measurements</a:t>
            </a:r>
            <a:endParaRPr lang="en-DE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B55CFB6-C5FE-5CBB-BE25-02266C5EA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19292" y="1999554"/>
            <a:ext cx="1667109" cy="4128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05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Thermal conductivity</a:t>
            </a:r>
            <a:br>
              <a:rPr lang="en-US" sz="105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</a:br>
            <a:r>
              <a:rPr lang="en-US" sz="105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   (W/</a:t>
            </a:r>
            <a:r>
              <a:rPr lang="en-US" sz="1050" b="1" i="1" dirty="0" err="1">
                <a:solidFill>
                  <a:srgbClr val="002060"/>
                </a:solidFill>
                <a:latin typeface="Bradley Hand ITC" panose="03070402050302030203" pitchFamily="66" charset="0"/>
              </a:rPr>
              <a:t>mC</a:t>
            </a:r>
            <a:r>
              <a:rPr lang="en-US" sz="105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°)  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B39C9B8-8EA3-5F40-D3FD-0B6C68E71F35}"/>
              </a:ext>
            </a:extLst>
          </p:cNvPr>
          <p:cNvSpPr txBox="1">
            <a:spLocks/>
          </p:cNvSpPr>
          <p:nvPr/>
        </p:nvSpPr>
        <p:spPr>
          <a:xfrm>
            <a:off x="3152223" y="1768329"/>
            <a:ext cx="702526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Mat. X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69398C6-5703-A708-32A4-5FDAA4955E76}"/>
              </a:ext>
            </a:extLst>
          </p:cNvPr>
          <p:cNvSpPr txBox="1">
            <a:spLocks/>
          </p:cNvSpPr>
          <p:nvPr/>
        </p:nvSpPr>
        <p:spPr>
          <a:xfrm>
            <a:off x="4492228" y="1768328"/>
            <a:ext cx="702526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Mat. Z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3E3D0F-0C58-5BAB-8B9B-E3E9F16856A2}"/>
              </a:ext>
            </a:extLst>
          </p:cNvPr>
          <p:cNvSpPr txBox="1">
            <a:spLocks/>
          </p:cNvSpPr>
          <p:nvPr/>
        </p:nvSpPr>
        <p:spPr>
          <a:xfrm>
            <a:off x="3828730" y="1800214"/>
            <a:ext cx="702526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Mat. Y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A38F996-B92B-FC7E-A8C4-B0ACE79986D9}"/>
              </a:ext>
            </a:extLst>
          </p:cNvPr>
          <p:cNvSpPr txBox="1">
            <a:spLocks/>
          </p:cNvSpPr>
          <p:nvPr/>
        </p:nvSpPr>
        <p:spPr>
          <a:xfrm>
            <a:off x="3289300" y="2107502"/>
            <a:ext cx="522705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0.822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8801CC6-909C-BAAD-A1AF-D7107A747E8F}"/>
              </a:ext>
            </a:extLst>
          </p:cNvPr>
          <p:cNvSpPr txBox="1">
            <a:spLocks/>
          </p:cNvSpPr>
          <p:nvPr/>
        </p:nvSpPr>
        <p:spPr>
          <a:xfrm>
            <a:off x="1680263" y="2400593"/>
            <a:ext cx="1471959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Density (kg/m</a:t>
            </a:r>
            <a:r>
              <a:rPr lang="en-US" sz="1400" b="1" i="1" baseline="30000" dirty="0">
                <a:solidFill>
                  <a:srgbClr val="002060"/>
                </a:solidFill>
                <a:latin typeface="Bradley Hand ITC" panose="03070402050302030203" pitchFamily="66" charset="0"/>
              </a:rPr>
              <a:t>3</a:t>
            </a: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)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885876A-69A9-6DC1-BEF8-57848F931447}"/>
              </a:ext>
            </a:extLst>
          </p:cNvPr>
          <p:cNvGrpSpPr/>
          <p:nvPr/>
        </p:nvGrpSpPr>
        <p:grpSpPr>
          <a:xfrm>
            <a:off x="7359848" y="2273466"/>
            <a:ext cx="3718105" cy="2023194"/>
            <a:chOff x="1339699" y="932403"/>
            <a:chExt cx="3718105" cy="202319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0BB1DFD-4309-E92E-298B-38298AF4DB58}"/>
                </a:ext>
              </a:extLst>
            </p:cNvPr>
            <p:cNvSpPr/>
            <p:nvPr/>
          </p:nvSpPr>
          <p:spPr>
            <a:xfrm>
              <a:off x="1339699" y="1380744"/>
              <a:ext cx="3338452" cy="157485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6456613-125D-F541-1320-AD9B7FDA0F41}"/>
                </a:ext>
              </a:extLst>
            </p:cNvPr>
            <p:cNvSpPr txBox="1"/>
            <p:nvPr/>
          </p:nvSpPr>
          <p:spPr>
            <a:xfrm>
              <a:off x="1473471" y="1444816"/>
              <a:ext cx="3094339" cy="147732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dirty="0"/>
                <a:t>Record the material property you are measuring and which materials you are using. </a:t>
              </a:r>
            </a:p>
            <a:p>
              <a:r>
                <a:rPr lang="en-US" dirty="0"/>
                <a:t>Record your results as instructed.</a:t>
              </a:r>
              <a:endParaRPr lang="en-DE" dirty="0"/>
            </a:p>
          </p:txBody>
        </p:sp>
        <p:pic>
          <p:nvPicPr>
            <p:cNvPr id="24" name="Picture 23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267DAF4C-43D1-7325-10A7-2D4FF636C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6418" y="932403"/>
              <a:ext cx="721386" cy="726060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D4E117-9EAC-2F33-6D85-01294C6342D2}"/>
              </a:ext>
            </a:extLst>
          </p:cNvPr>
          <p:cNvSpPr txBox="1">
            <a:spLocks/>
          </p:cNvSpPr>
          <p:nvPr/>
        </p:nvSpPr>
        <p:spPr>
          <a:xfrm>
            <a:off x="3900121" y="2105934"/>
            <a:ext cx="522705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1.2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C2410B0-4B2B-3091-DE6A-DB85BAAC5B84}"/>
              </a:ext>
            </a:extLst>
          </p:cNvPr>
          <p:cNvSpPr txBox="1">
            <a:spLocks/>
          </p:cNvSpPr>
          <p:nvPr/>
        </p:nvSpPr>
        <p:spPr>
          <a:xfrm>
            <a:off x="4677266" y="2102513"/>
            <a:ext cx="522705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21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C75014-7434-F09C-E79E-2FA7099DBC41}"/>
              </a:ext>
            </a:extLst>
          </p:cNvPr>
          <p:cNvSpPr txBox="1">
            <a:spLocks/>
          </p:cNvSpPr>
          <p:nvPr/>
        </p:nvSpPr>
        <p:spPr>
          <a:xfrm>
            <a:off x="3242133" y="2428502"/>
            <a:ext cx="522705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8,500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182078D-6886-106B-EC18-3DBE897B7E11}"/>
              </a:ext>
            </a:extLst>
          </p:cNvPr>
          <p:cNvSpPr txBox="1">
            <a:spLocks/>
          </p:cNvSpPr>
          <p:nvPr/>
        </p:nvSpPr>
        <p:spPr>
          <a:xfrm>
            <a:off x="3918640" y="2403333"/>
            <a:ext cx="522705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500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36CDB71-AC59-8804-FBDA-A20991CB9536}"/>
              </a:ext>
            </a:extLst>
          </p:cNvPr>
          <p:cNvSpPr txBox="1">
            <a:spLocks/>
          </p:cNvSpPr>
          <p:nvPr/>
        </p:nvSpPr>
        <p:spPr>
          <a:xfrm>
            <a:off x="4595147" y="2412383"/>
            <a:ext cx="522705" cy="273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900</a:t>
            </a:r>
          </a:p>
        </p:txBody>
      </p:sp>
    </p:spTree>
    <p:extLst>
      <p:ext uri="{BB962C8B-B14F-4D97-AF65-F5344CB8AC3E}">
        <p14:creationId xmlns:p14="http://schemas.microsoft.com/office/powerpoint/2010/main" val="3442835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2F586-0D2E-B23D-F206-758BA57FF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1FA414-5699-B4B2-2B3A-0D0C0212A2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0FFB1E-8466-5748-221B-6BBFC2820B05}"/>
              </a:ext>
            </a:extLst>
          </p:cNvPr>
          <p:cNvSpPr txBox="1"/>
          <p:nvPr/>
        </p:nvSpPr>
        <p:spPr>
          <a:xfrm>
            <a:off x="-167640" y="2644170"/>
            <a:ext cx="1252728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Phase 2: </a:t>
            </a:r>
            <a:r>
              <a:rPr lang="en-US" sz="3200" b="1" dirty="0">
                <a:solidFill>
                  <a:schemeClr val="tx1"/>
                </a:solidFill>
              </a:rPr>
              <a:t>Chart Creation</a:t>
            </a: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370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D93594-89C8-E67C-3365-7B06154DBD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D82D5C-179F-D706-7707-88D21877E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--   Notes for instructors   --</a:t>
            </a:r>
            <a:endParaRPr lang="en-D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AA0C7-7EEB-F728-4ACD-C8EBF52F65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63885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Pick one of the following 2 slides, according to your choice of game board</a:t>
            </a:r>
            <a:endParaRPr lang="en-DE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786D02D-F184-F1CB-F481-A6B7D982B5D2}"/>
              </a:ext>
            </a:extLst>
          </p:cNvPr>
          <p:cNvGrpSpPr/>
          <p:nvPr/>
        </p:nvGrpSpPr>
        <p:grpSpPr>
          <a:xfrm>
            <a:off x="6371524" y="2408153"/>
            <a:ext cx="3024881" cy="2800948"/>
            <a:chOff x="9234964" y="1402964"/>
            <a:chExt cx="2059912" cy="190741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6C93740-0525-CC7C-4FFA-454FEB2E0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7725" t="19509" r="16231" b="17894"/>
            <a:stretch/>
          </p:blipFill>
          <p:spPr>
            <a:xfrm>
              <a:off x="9640118" y="1402964"/>
              <a:ext cx="1654758" cy="164424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BA0E6E6-A36C-8DB6-C8DC-371A683D8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6797" y="2832435"/>
              <a:ext cx="1037962" cy="477945"/>
            </a:xfrm>
            <a:prstGeom prst="rect">
              <a:avLst/>
            </a:prstGeom>
            <a:effectLst>
              <a:outerShdw blurRad="50800" dist="38100" dir="2700000" sx="93000" sy="93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EB3AF5-20BF-D472-03CB-3C00F958F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9012889" y="1837806"/>
              <a:ext cx="1037962" cy="593811"/>
            </a:xfrm>
            <a:prstGeom prst="rect">
              <a:avLst/>
            </a:prstGeom>
            <a:effectLst>
              <a:outerShdw blurRad="50800" dist="38100" dir="2700000" sx="93000" sy="93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482923-0B66-B16A-9A72-7ECEA719F372}"/>
              </a:ext>
            </a:extLst>
          </p:cNvPr>
          <p:cNvGrpSpPr/>
          <p:nvPr/>
        </p:nvGrpSpPr>
        <p:grpSpPr>
          <a:xfrm>
            <a:off x="2453662" y="2328158"/>
            <a:ext cx="2843742" cy="2787596"/>
            <a:chOff x="8782854" y="1035503"/>
            <a:chExt cx="2174720" cy="2131783"/>
          </a:xfrm>
        </p:grpSpPr>
        <p:pic>
          <p:nvPicPr>
            <p:cNvPr id="10" name="image2.png" descr="A grid of circles and arrows&#10;&#10;Description automatically generated">
              <a:extLst>
                <a:ext uri="{FF2B5EF4-FFF2-40B4-BE49-F238E27FC236}">
                  <a16:creationId xmlns:a16="http://schemas.microsoft.com/office/drawing/2014/main" id="{71346A3D-0A9E-EFE3-3024-2C7715E321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2854" y="1035503"/>
              <a:ext cx="2174720" cy="2125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F9067AA7-D2C6-0E14-692B-2D0250C9D26E}"/>
                </a:ext>
              </a:extLst>
            </p:cNvPr>
            <p:cNvSpPr/>
            <p:nvPr/>
          </p:nvSpPr>
          <p:spPr>
            <a:xfrm>
              <a:off x="9318536" y="1143948"/>
              <a:ext cx="142698" cy="143329"/>
            </a:xfrm>
            <a:prstGeom prst="flowChartConnector">
              <a:avLst/>
            </a:prstGeom>
            <a:solidFill>
              <a:schemeClr val="accent1"/>
            </a:solidFill>
            <a:ln w="15875" cap="rnd" cmpd="sng">
              <a:solidFill>
                <a:srgbClr val="053E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8F723950-5DC4-E495-751B-41C68115D821}"/>
                </a:ext>
              </a:extLst>
            </p:cNvPr>
            <p:cNvSpPr/>
            <p:nvPr/>
          </p:nvSpPr>
          <p:spPr>
            <a:xfrm>
              <a:off x="9796355" y="1132972"/>
              <a:ext cx="142698" cy="143329"/>
            </a:xfrm>
            <a:prstGeom prst="flowChartConnector">
              <a:avLst/>
            </a:prstGeom>
            <a:solidFill>
              <a:schemeClr val="lt1"/>
            </a:solidFill>
            <a:ln w="15875" cap="rnd" cmpd="sng">
              <a:solidFill>
                <a:srgbClr val="FF99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DD386FAF-21DB-007A-0528-8334D2BC7688}"/>
                </a:ext>
              </a:extLst>
            </p:cNvPr>
            <p:cNvSpPr/>
            <p:nvPr/>
          </p:nvSpPr>
          <p:spPr>
            <a:xfrm>
              <a:off x="10678428" y="2016902"/>
              <a:ext cx="142698" cy="143329"/>
            </a:xfrm>
            <a:prstGeom prst="flowChartConnector">
              <a:avLst/>
            </a:prstGeom>
            <a:solidFill>
              <a:schemeClr val="lt1"/>
            </a:solidFill>
            <a:ln w="15875" cap="rnd" cmpd="sng">
              <a:solidFill>
                <a:srgbClr val="FF99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A1A40BAF-914A-E84C-83B3-234961726A3E}"/>
                </a:ext>
              </a:extLst>
            </p:cNvPr>
            <p:cNvSpPr/>
            <p:nvPr/>
          </p:nvSpPr>
          <p:spPr>
            <a:xfrm>
              <a:off x="10686114" y="1796233"/>
              <a:ext cx="142698" cy="143329"/>
            </a:xfrm>
            <a:prstGeom prst="flowChartConnector">
              <a:avLst/>
            </a:prstGeom>
            <a:solidFill>
              <a:schemeClr val="accent1"/>
            </a:solidFill>
            <a:ln w="15875" cap="rnd" cmpd="sng">
              <a:solidFill>
                <a:srgbClr val="053E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283495E0-9BC4-40AE-3951-BD41E54168E2}"/>
                </a:ext>
              </a:extLst>
            </p:cNvPr>
            <p:cNvSpPr/>
            <p:nvPr/>
          </p:nvSpPr>
          <p:spPr>
            <a:xfrm>
              <a:off x="9204364" y="2858883"/>
              <a:ext cx="1326680" cy="308403"/>
            </a:xfrm>
            <a:prstGeom prst="roundRect">
              <a:avLst/>
            </a:prstGeom>
            <a:solidFill>
              <a:srgbClr val="EAE0BC"/>
            </a:solidFill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100" dirty="0">
                  <a:solidFill>
                    <a:schemeClr val="tx1"/>
                  </a:solidFill>
                  <a:sym typeface="Wingdings" panose="05000000000000000000" pitchFamily="2" charset="2"/>
                </a:rPr>
                <a:t>Property A</a:t>
              </a:r>
              <a:endParaRPr lang="en-CA" sz="1100" i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55EECB46-393C-DDF4-F427-3484C213E314}"/>
                </a:ext>
              </a:extLst>
            </p:cNvPr>
            <p:cNvSpPr/>
            <p:nvPr/>
          </p:nvSpPr>
          <p:spPr>
            <a:xfrm rot="16200000">
              <a:off x="8319285" y="1943818"/>
              <a:ext cx="1326680" cy="308403"/>
            </a:xfrm>
            <a:prstGeom prst="roundRect">
              <a:avLst/>
            </a:prstGeom>
            <a:solidFill>
              <a:srgbClr val="EAE0BC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100" dirty="0">
                  <a:solidFill>
                    <a:schemeClr val="tx1"/>
                  </a:solidFill>
                  <a:sym typeface="Wingdings" panose="05000000000000000000" pitchFamily="2" charset="2"/>
                </a:rPr>
                <a:t>Property B</a:t>
              </a:r>
              <a:endParaRPr lang="en-CA" sz="1100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4D0EC1C-1418-D7C0-BAA5-AE3722C77372}"/>
              </a:ext>
            </a:extLst>
          </p:cNvPr>
          <p:cNvSpPr txBox="1"/>
          <p:nvPr/>
        </p:nvSpPr>
        <p:spPr>
          <a:xfrm>
            <a:off x="5290839" y="2397083"/>
            <a:ext cx="117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or</a:t>
            </a:r>
            <a:endParaRPr lang="en-DE" sz="2400" dirty="0"/>
          </a:p>
        </p:txBody>
      </p:sp>
    </p:spTree>
    <p:extLst>
      <p:ext uri="{BB962C8B-B14F-4D97-AF65-F5344CB8AC3E}">
        <p14:creationId xmlns:p14="http://schemas.microsoft.com/office/powerpoint/2010/main" val="735444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3F8C8-0804-D6F0-DB7D-E3AE76FE6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1BEE6E-8601-BFF6-D0D3-6B32A561C5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68F391-9B18-1F18-AC69-3352CCDB0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Assemble your Property Charts – physical board</a:t>
            </a:r>
            <a:br>
              <a:rPr lang="en-US" dirty="0"/>
            </a:br>
            <a:endParaRPr lang="en-US" dirty="0"/>
          </a:p>
        </p:txBody>
      </p:sp>
      <p:sp>
        <p:nvSpPr>
          <p:cNvPr id="34" name="Rectangle 46">
            <a:extLst>
              <a:ext uri="{FF2B5EF4-FFF2-40B4-BE49-F238E27FC236}">
                <a16:creationId xmlns:a16="http://schemas.microsoft.com/office/drawing/2014/main" id="{6F3D8D22-43CD-BC3C-A061-EF8F27FFF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DE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7CA3E6C-AD60-6CFA-718F-DA6E2E8F55C8}"/>
              </a:ext>
            </a:extLst>
          </p:cNvPr>
          <p:cNvSpPr/>
          <p:nvPr/>
        </p:nvSpPr>
        <p:spPr>
          <a:xfrm>
            <a:off x="800100" y="816206"/>
            <a:ext cx="2781300" cy="248785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520B5D9-08CA-EF84-0DDA-BC1D40CBBA07}"/>
              </a:ext>
            </a:extLst>
          </p:cNvPr>
          <p:cNvGrpSpPr/>
          <p:nvPr/>
        </p:nvGrpSpPr>
        <p:grpSpPr>
          <a:xfrm>
            <a:off x="6096000" y="4079908"/>
            <a:ext cx="2049019" cy="2002393"/>
            <a:chOff x="3781425" y="2841625"/>
            <a:chExt cx="2581275" cy="2522538"/>
          </a:xfrm>
        </p:grpSpPr>
        <p:pic>
          <p:nvPicPr>
            <p:cNvPr id="2072" name="image2.png" descr="A grid of circles and arrows&#10;&#10;Description automatically generated">
              <a:extLst>
                <a:ext uri="{FF2B5EF4-FFF2-40B4-BE49-F238E27FC236}">
                  <a16:creationId xmlns:a16="http://schemas.microsoft.com/office/drawing/2014/main" id="{D151A004-7164-FF98-9C56-DCB4EE4BBC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1425" y="2841625"/>
              <a:ext cx="2581275" cy="2522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DCEE12C-F024-BA29-C4CB-7E787CE2B8BF}"/>
                </a:ext>
              </a:extLst>
            </p:cNvPr>
            <p:cNvGrpSpPr/>
            <p:nvPr/>
          </p:nvGrpSpPr>
          <p:grpSpPr>
            <a:xfrm>
              <a:off x="4417695" y="2966886"/>
              <a:ext cx="1767205" cy="1797050"/>
              <a:chOff x="4454450" y="2873525"/>
              <a:chExt cx="1783100" cy="1805000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AC0CE83F-1F89-0B40-A59E-CBF2CB1E0979}"/>
                  </a:ext>
                </a:extLst>
              </p:cNvPr>
              <p:cNvGrpSpPr/>
              <p:nvPr/>
            </p:nvGrpSpPr>
            <p:grpSpPr>
              <a:xfrm>
                <a:off x="4462398" y="2881475"/>
                <a:ext cx="1767205" cy="1797050"/>
                <a:chOff x="0" y="0"/>
                <a:chExt cx="1767427" cy="1797505"/>
              </a:xfrm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EE703753-8079-96BC-C887-C3B61009376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767425" cy="1797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3" name="Flowchart: Connector 22">
                  <a:extLst>
                    <a:ext uri="{FF2B5EF4-FFF2-40B4-BE49-F238E27FC236}">
                      <a16:creationId xmlns:a16="http://schemas.microsoft.com/office/drawing/2014/main" id="{0D307B16-3B90-330B-9A28-EF14FE28EBB1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44000" cy="144000"/>
                </a:xfrm>
                <a:prstGeom prst="flowChartConnector">
                  <a:avLst/>
                </a:prstGeom>
                <a:solidFill>
                  <a:schemeClr val="accent1"/>
                </a:solidFill>
                <a:ln w="15875" cap="rnd" cmpd="sng">
                  <a:solidFill>
                    <a:srgbClr val="053E5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4" name="Flowchart: Connector 23">
                  <a:extLst>
                    <a:ext uri="{FF2B5EF4-FFF2-40B4-BE49-F238E27FC236}">
                      <a16:creationId xmlns:a16="http://schemas.microsoft.com/office/drawing/2014/main" id="{E0A91FEF-A8FC-3B83-62BA-0CB71B68ACED}"/>
                    </a:ext>
                  </a:extLst>
                </p:cNvPr>
                <p:cNvSpPr/>
                <p:nvPr/>
              </p:nvSpPr>
              <p:spPr>
                <a:xfrm>
                  <a:off x="1623427" y="782374"/>
                  <a:ext cx="144000" cy="144000"/>
                </a:xfrm>
                <a:prstGeom prst="flowChartConnector">
                  <a:avLst/>
                </a:prstGeom>
                <a:solidFill>
                  <a:schemeClr val="accent1"/>
                </a:solidFill>
                <a:ln w="15875" cap="rnd" cmpd="sng">
                  <a:solidFill>
                    <a:srgbClr val="053E5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5" name="Flowchart: Connector 24">
                  <a:extLst>
                    <a:ext uri="{FF2B5EF4-FFF2-40B4-BE49-F238E27FC236}">
                      <a16:creationId xmlns:a16="http://schemas.microsoft.com/office/drawing/2014/main" id="{87423C74-8B10-122C-7E2A-C1913A8BE989}"/>
                    </a:ext>
                  </a:extLst>
                </p:cNvPr>
                <p:cNvSpPr/>
                <p:nvPr/>
              </p:nvSpPr>
              <p:spPr>
                <a:xfrm>
                  <a:off x="564776" y="0"/>
                  <a:ext cx="144000" cy="144000"/>
                </a:xfrm>
                <a:prstGeom prst="flowChartConnector">
                  <a:avLst/>
                </a:prstGeom>
                <a:solidFill>
                  <a:schemeClr val="lt1"/>
                </a:solidFill>
                <a:ln w="15875" cap="rnd" cmpd="sng">
                  <a:solidFill>
                    <a:srgbClr val="FF99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6" name="Flowchart: Connector 25">
                  <a:extLst>
                    <a:ext uri="{FF2B5EF4-FFF2-40B4-BE49-F238E27FC236}">
                      <a16:creationId xmlns:a16="http://schemas.microsoft.com/office/drawing/2014/main" id="{66C1B74B-542E-1D9B-2E57-38026CCF00B9}"/>
                    </a:ext>
                  </a:extLst>
                </p:cNvPr>
                <p:cNvSpPr/>
                <p:nvPr/>
              </p:nvSpPr>
              <p:spPr>
                <a:xfrm>
                  <a:off x="1623427" y="1054015"/>
                  <a:ext cx="144000" cy="144000"/>
                </a:xfrm>
                <a:prstGeom prst="flowChartConnector">
                  <a:avLst/>
                </a:prstGeom>
                <a:solidFill>
                  <a:schemeClr val="lt1"/>
                </a:solidFill>
                <a:ln w="15875" cap="rnd" cmpd="sng">
                  <a:solidFill>
                    <a:srgbClr val="FF99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3A07E71B-2308-59FD-ACEA-7468E4C6E00A}"/>
                    </a:ext>
                  </a:extLst>
                </p:cNvPr>
                <p:cNvCxnSpPr/>
                <p:nvPr/>
              </p:nvCxnSpPr>
              <p:spPr>
                <a:xfrm rot="10800000" flipH="1">
                  <a:off x="0" y="1131998"/>
                  <a:ext cx="1623695" cy="5715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9900"/>
                  </a:solidFill>
                  <a:prstDash val="dash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8" name="Straight Arrow Connector 27">
                  <a:extLst>
                    <a:ext uri="{FF2B5EF4-FFF2-40B4-BE49-F238E27FC236}">
                      <a16:creationId xmlns:a16="http://schemas.microsoft.com/office/drawing/2014/main" id="{F9D9EA24-E4E1-764A-454D-B485F7546A6B}"/>
                    </a:ext>
                  </a:extLst>
                </p:cNvPr>
                <p:cNvCxnSpPr/>
                <p:nvPr/>
              </p:nvCxnSpPr>
              <p:spPr>
                <a:xfrm rot="10800000" flipH="1">
                  <a:off x="0" y="850832"/>
                  <a:ext cx="1623695" cy="5715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dash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" name="Straight Arrow Connector 28">
                  <a:extLst>
                    <a:ext uri="{FF2B5EF4-FFF2-40B4-BE49-F238E27FC236}">
                      <a16:creationId xmlns:a16="http://schemas.microsoft.com/office/drawing/2014/main" id="{DBFFC762-5B01-0AD0-0960-65D8E586AE47}"/>
                    </a:ext>
                  </a:extLst>
                </p:cNvPr>
                <p:cNvCxnSpPr/>
                <p:nvPr/>
              </p:nvCxnSpPr>
              <p:spPr>
                <a:xfrm>
                  <a:off x="630789" y="139360"/>
                  <a:ext cx="0" cy="164592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9900"/>
                  </a:solidFill>
                  <a:prstDash val="dash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0" name="Straight Arrow Connector 29">
                  <a:extLst>
                    <a:ext uri="{FF2B5EF4-FFF2-40B4-BE49-F238E27FC236}">
                      <a16:creationId xmlns:a16="http://schemas.microsoft.com/office/drawing/2014/main" id="{D27DC8B2-3405-9E7C-76CC-96E33FFBE5FE}"/>
                    </a:ext>
                  </a:extLst>
                </p:cNvPr>
                <p:cNvCxnSpPr/>
                <p:nvPr/>
              </p:nvCxnSpPr>
              <p:spPr>
                <a:xfrm>
                  <a:off x="70903" y="151585"/>
                  <a:ext cx="0" cy="164592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dash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31" name="Flowchart: Connector 30">
                  <a:extLst>
                    <a:ext uri="{FF2B5EF4-FFF2-40B4-BE49-F238E27FC236}">
                      <a16:creationId xmlns:a16="http://schemas.microsoft.com/office/drawing/2014/main" id="{2486AB3B-4C32-2835-332B-4E86213C541D}"/>
                    </a:ext>
                  </a:extLst>
                </p:cNvPr>
                <p:cNvSpPr/>
                <p:nvPr/>
              </p:nvSpPr>
              <p:spPr>
                <a:xfrm>
                  <a:off x="0" y="782374"/>
                  <a:ext cx="144000" cy="144000"/>
                </a:xfrm>
                <a:prstGeom prst="flowChartConnector">
                  <a:avLst/>
                </a:prstGeom>
                <a:solidFill>
                  <a:schemeClr val="accent1"/>
                </a:solidFill>
                <a:ln w="15875" cap="rnd" cmpd="sng">
                  <a:solidFill>
                    <a:srgbClr val="053E5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2" name="Flowchart: Connector 31">
                  <a:extLst>
                    <a:ext uri="{FF2B5EF4-FFF2-40B4-BE49-F238E27FC236}">
                      <a16:creationId xmlns:a16="http://schemas.microsoft.com/office/drawing/2014/main" id="{E9F743D5-221F-B87E-22AC-960EE73C0677}"/>
                    </a:ext>
                  </a:extLst>
                </p:cNvPr>
                <p:cNvSpPr/>
                <p:nvPr/>
              </p:nvSpPr>
              <p:spPr>
                <a:xfrm>
                  <a:off x="564776" y="1054015"/>
                  <a:ext cx="144000" cy="144000"/>
                </a:xfrm>
                <a:prstGeom prst="flowChartConnector">
                  <a:avLst/>
                </a:prstGeom>
                <a:solidFill>
                  <a:schemeClr val="lt1"/>
                </a:solidFill>
                <a:ln w="15875" cap="rnd" cmpd="sng">
                  <a:solidFill>
                    <a:srgbClr val="FF99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1200"/>
                    </a:spcAft>
                  </a:pPr>
                  <a:r>
                    <a:rPr lang="en-CA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  <a:endParaRPr lang="en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051" name="Group 2050">
            <a:extLst>
              <a:ext uri="{FF2B5EF4-FFF2-40B4-BE49-F238E27FC236}">
                <a16:creationId xmlns:a16="http://schemas.microsoft.com/office/drawing/2014/main" id="{80CFADC2-9889-FEAC-BCC2-B8160A8EC491}"/>
              </a:ext>
            </a:extLst>
          </p:cNvPr>
          <p:cNvGrpSpPr/>
          <p:nvPr/>
        </p:nvGrpSpPr>
        <p:grpSpPr>
          <a:xfrm>
            <a:off x="5659185" y="2338754"/>
            <a:ext cx="2581275" cy="965312"/>
            <a:chOff x="4018329" y="2553981"/>
            <a:chExt cx="2581275" cy="965312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746A806B-465C-7590-7025-FC77DF06FBCE}"/>
                </a:ext>
              </a:extLst>
            </p:cNvPr>
            <p:cNvGrpSpPr/>
            <p:nvPr/>
          </p:nvGrpSpPr>
          <p:grpSpPr>
            <a:xfrm>
              <a:off x="4018329" y="2969845"/>
              <a:ext cx="2581275" cy="503936"/>
              <a:chOff x="5000624" y="1634427"/>
              <a:chExt cx="2581275" cy="503936"/>
            </a:xfrm>
          </p:grpSpPr>
          <p:pic>
            <p:nvPicPr>
              <p:cNvPr id="54" name="image2.png" descr="A grid of circles and arrows&#10;&#10;Description automatically generated">
                <a:extLst>
                  <a:ext uri="{FF2B5EF4-FFF2-40B4-BE49-F238E27FC236}">
                    <a16:creationId xmlns:a16="http://schemas.microsoft.com/office/drawing/2014/main" id="{25E5F6FA-2A35-5051-A091-F42393946B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3641"/>
              <a:stretch/>
            </p:blipFill>
            <p:spPr bwMode="auto">
              <a:xfrm>
                <a:off x="5000624" y="1634427"/>
                <a:ext cx="2581275" cy="4126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1A51EF1-A286-6344-55C4-C65B5B99343D}"/>
                  </a:ext>
                </a:extLst>
              </p:cNvPr>
              <p:cNvSpPr/>
              <p:nvPr/>
            </p:nvSpPr>
            <p:spPr>
              <a:xfrm>
                <a:off x="5033963" y="1800225"/>
                <a:ext cx="271462" cy="338138"/>
              </a:xfrm>
              <a:custGeom>
                <a:avLst/>
                <a:gdLst>
                  <a:gd name="connsiteX0" fmla="*/ 161925 w 271462"/>
                  <a:gd name="connsiteY0" fmla="*/ 0 h 338138"/>
                  <a:gd name="connsiteX1" fmla="*/ 271462 w 271462"/>
                  <a:gd name="connsiteY1" fmla="*/ 133350 h 338138"/>
                  <a:gd name="connsiteX2" fmla="*/ 0 w 271462"/>
                  <a:gd name="connsiteY2" fmla="*/ 338138 h 338138"/>
                  <a:gd name="connsiteX3" fmla="*/ 9525 w 271462"/>
                  <a:gd name="connsiteY3" fmla="*/ 66675 h 338138"/>
                  <a:gd name="connsiteX4" fmla="*/ 161925 w 271462"/>
                  <a:gd name="connsiteY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62" h="338138">
                    <a:moveTo>
                      <a:pt x="161925" y="0"/>
                    </a:moveTo>
                    <a:lnTo>
                      <a:pt x="271462" y="133350"/>
                    </a:lnTo>
                    <a:lnTo>
                      <a:pt x="0" y="338138"/>
                    </a:lnTo>
                    <a:lnTo>
                      <a:pt x="9525" y="66675"/>
                    </a:lnTo>
                    <a:lnTo>
                      <a:pt x="1619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E8C72A6-B48D-8F7C-F02F-4078B3E8D6D2}"/>
                  </a:ext>
                </a:extLst>
              </p:cNvPr>
              <p:cNvSpPr/>
              <p:nvPr/>
            </p:nvSpPr>
            <p:spPr>
              <a:xfrm>
                <a:off x="7134225" y="1781175"/>
                <a:ext cx="395288" cy="333375"/>
              </a:xfrm>
              <a:custGeom>
                <a:avLst/>
                <a:gdLst>
                  <a:gd name="connsiteX0" fmla="*/ 0 w 395288"/>
                  <a:gd name="connsiteY0" fmla="*/ 185738 h 333375"/>
                  <a:gd name="connsiteX1" fmla="*/ 119063 w 395288"/>
                  <a:gd name="connsiteY1" fmla="*/ 142875 h 333375"/>
                  <a:gd name="connsiteX2" fmla="*/ 247650 w 395288"/>
                  <a:gd name="connsiteY2" fmla="*/ 0 h 333375"/>
                  <a:gd name="connsiteX3" fmla="*/ 395288 w 395288"/>
                  <a:gd name="connsiteY3" fmla="*/ 333375 h 333375"/>
                  <a:gd name="connsiteX4" fmla="*/ 66675 w 395288"/>
                  <a:gd name="connsiteY4" fmla="*/ 280988 h 333375"/>
                  <a:gd name="connsiteX5" fmla="*/ 0 w 395288"/>
                  <a:gd name="connsiteY5" fmla="*/ 185738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288" h="333375">
                    <a:moveTo>
                      <a:pt x="0" y="185738"/>
                    </a:moveTo>
                    <a:lnTo>
                      <a:pt x="119063" y="142875"/>
                    </a:lnTo>
                    <a:lnTo>
                      <a:pt x="247650" y="0"/>
                    </a:lnTo>
                    <a:lnTo>
                      <a:pt x="395288" y="333375"/>
                    </a:lnTo>
                    <a:lnTo>
                      <a:pt x="66675" y="280988"/>
                    </a:lnTo>
                    <a:lnTo>
                      <a:pt x="0" y="1857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57" name="Flowchart: Connector 56">
              <a:extLst>
                <a:ext uri="{FF2B5EF4-FFF2-40B4-BE49-F238E27FC236}">
                  <a16:creationId xmlns:a16="http://schemas.microsoft.com/office/drawing/2014/main" id="{221989E7-B5AF-765F-D830-9E906F7DD572}"/>
                </a:ext>
              </a:extLst>
            </p:cNvPr>
            <p:cNvSpPr/>
            <p:nvPr/>
          </p:nvSpPr>
          <p:spPr>
            <a:xfrm>
              <a:off x="4677037" y="2806749"/>
              <a:ext cx="142698" cy="143329"/>
            </a:xfrm>
            <a:prstGeom prst="flowChartConnector">
              <a:avLst/>
            </a:prstGeom>
            <a:solidFill>
              <a:schemeClr val="accent1"/>
            </a:solidFill>
            <a:ln w="15875" cap="rnd" cmpd="sng">
              <a:solidFill>
                <a:srgbClr val="053E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8" name="Arc 57">
              <a:extLst>
                <a:ext uri="{FF2B5EF4-FFF2-40B4-BE49-F238E27FC236}">
                  <a16:creationId xmlns:a16="http://schemas.microsoft.com/office/drawing/2014/main" id="{60947F98-30B9-E273-3055-327DEA7BA64A}"/>
                </a:ext>
              </a:extLst>
            </p:cNvPr>
            <p:cNvSpPr/>
            <p:nvPr/>
          </p:nvSpPr>
          <p:spPr>
            <a:xfrm>
              <a:off x="4670942" y="2917006"/>
              <a:ext cx="370251" cy="531718"/>
            </a:xfrm>
            <a:prstGeom prst="arc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59" name="Flowchart: Connector 58">
              <a:extLst>
                <a:ext uri="{FF2B5EF4-FFF2-40B4-BE49-F238E27FC236}">
                  <a16:creationId xmlns:a16="http://schemas.microsoft.com/office/drawing/2014/main" id="{DBB2D01D-FF57-56B6-AAB2-DBF1D33E433B}"/>
                </a:ext>
              </a:extLst>
            </p:cNvPr>
            <p:cNvSpPr/>
            <p:nvPr/>
          </p:nvSpPr>
          <p:spPr>
            <a:xfrm>
              <a:off x="4922162" y="3375964"/>
              <a:ext cx="142698" cy="143329"/>
            </a:xfrm>
            <a:prstGeom prst="flowChartConnector">
              <a:avLst/>
            </a:prstGeom>
            <a:solidFill>
              <a:schemeClr val="lt1"/>
            </a:solidFill>
            <a:ln w="15875" cap="rnd" cmpd="sng">
              <a:solidFill>
                <a:srgbClr val="FF99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0" name="Arc 59">
              <a:extLst>
                <a:ext uri="{FF2B5EF4-FFF2-40B4-BE49-F238E27FC236}">
                  <a16:creationId xmlns:a16="http://schemas.microsoft.com/office/drawing/2014/main" id="{902C8A55-89D4-D3DA-E942-48AA9ED3F0A9}"/>
                </a:ext>
              </a:extLst>
            </p:cNvPr>
            <p:cNvSpPr/>
            <p:nvPr/>
          </p:nvSpPr>
          <p:spPr>
            <a:xfrm rot="10800000" flipH="1">
              <a:off x="4945184" y="2899792"/>
              <a:ext cx="370251" cy="531718"/>
            </a:xfrm>
            <a:prstGeom prst="arc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98507929-3846-372A-3419-E019062D8338}"/>
                </a:ext>
              </a:extLst>
            </p:cNvPr>
            <p:cNvSpPr/>
            <p:nvPr/>
          </p:nvSpPr>
          <p:spPr>
            <a:xfrm>
              <a:off x="5108000" y="2553981"/>
              <a:ext cx="1326680" cy="308403"/>
            </a:xfrm>
            <a:prstGeom prst="roundRect">
              <a:avLst/>
            </a:prstGeom>
            <a:solidFill>
              <a:srgbClr val="EAE0BC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100" dirty="0">
                  <a:solidFill>
                    <a:schemeClr val="tx1"/>
                  </a:solidFill>
                  <a:sym typeface="Wingdings" panose="05000000000000000000" pitchFamily="2" charset="2"/>
                </a:rPr>
                <a:t>Property B</a:t>
              </a:r>
              <a:endParaRPr lang="en-CA" sz="1100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50" name="Group 2049">
            <a:extLst>
              <a:ext uri="{FF2B5EF4-FFF2-40B4-BE49-F238E27FC236}">
                <a16:creationId xmlns:a16="http://schemas.microsoft.com/office/drawing/2014/main" id="{B918C5DC-817E-4E1A-A2D0-D410E49BBC96}"/>
              </a:ext>
            </a:extLst>
          </p:cNvPr>
          <p:cNvGrpSpPr/>
          <p:nvPr/>
        </p:nvGrpSpPr>
        <p:grpSpPr>
          <a:xfrm>
            <a:off x="5711571" y="978874"/>
            <a:ext cx="2581275" cy="983893"/>
            <a:chOff x="4584735" y="1157086"/>
            <a:chExt cx="2581275" cy="98389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F7BF9BE9-E928-95AC-359A-E3B16C94C357}"/>
                </a:ext>
              </a:extLst>
            </p:cNvPr>
            <p:cNvGrpSpPr/>
            <p:nvPr/>
          </p:nvGrpSpPr>
          <p:grpSpPr>
            <a:xfrm>
              <a:off x="4584735" y="1591531"/>
              <a:ext cx="2581275" cy="503936"/>
              <a:chOff x="5000624" y="1634427"/>
              <a:chExt cx="2581275" cy="503936"/>
            </a:xfrm>
          </p:grpSpPr>
          <p:pic>
            <p:nvPicPr>
              <p:cNvPr id="43" name="image2.png" descr="A grid of circles and arrows&#10;&#10;Description automatically generated">
                <a:extLst>
                  <a:ext uri="{FF2B5EF4-FFF2-40B4-BE49-F238E27FC236}">
                    <a16:creationId xmlns:a16="http://schemas.microsoft.com/office/drawing/2014/main" id="{08AFB4B2-7816-4EC2-CCC4-C679C5D259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3641"/>
              <a:stretch/>
            </p:blipFill>
            <p:spPr bwMode="auto">
              <a:xfrm>
                <a:off x="5000624" y="1634427"/>
                <a:ext cx="2581275" cy="4126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72973A1-52B8-0FD5-5C1E-C8681D5B9875}"/>
                  </a:ext>
                </a:extLst>
              </p:cNvPr>
              <p:cNvSpPr/>
              <p:nvPr/>
            </p:nvSpPr>
            <p:spPr>
              <a:xfrm>
                <a:off x="5033963" y="1800225"/>
                <a:ext cx="271462" cy="338138"/>
              </a:xfrm>
              <a:custGeom>
                <a:avLst/>
                <a:gdLst>
                  <a:gd name="connsiteX0" fmla="*/ 161925 w 271462"/>
                  <a:gd name="connsiteY0" fmla="*/ 0 h 338138"/>
                  <a:gd name="connsiteX1" fmla="*/ 271462 w 271462"/>
                  <a:gd name="connsiteY1" fmla="*/ 133350 h 338138"/>
                  <a:gd name="connsiteX2" fmla="*/ 0 w 271462"/>
                  <a:gd name="connsiteY2" fmla="*/ 338138 h 338138"/>
                  <a:gd name="connsiteX3" fmla="*/ 9525 w 271462"/>
                  <a:gd name="connsiteY3" fmla="*/ 66675 h 338138"/>
                  <a:gd name="connsiteX4" fmla="*/ 161925 w 271462"/>
                  <a:gd name="connsiteY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62" h="338138">
                    <a:moveTo>
                      <a:pt x="161925" y="0"/>
                    </a:moveTo>
                    <a:lnTo>
                      <a:pt x="271462" y="133350"/>
                    </a:lnTo>
                    <a:lnTo>
                      <a:pt x="0" y="338138"/>
                    </a:lnTo>
                    <a:lnTo>
                      <a:pt x="9525" y="66675"/>
                    </a:lnTo>
                    <a:lnTo>
                      <a:pt x="1619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140D96A-B602-B996-0D32-98149CBE5166}"/>
                  </a:ext>
                </a:extLst>
              </p:cNvPr>
              <p:cNvSpPr/>
              <p:nvPr/>
            </p:nvSpPr>
            <p:spPr>
              <a:xfrm>
                <a:off x="7134225" y="1781175"/>
                <a:ext cx="395288" cy="333375"/>
              </a:xfrm>
              <a:custGeom>
                <a:avLst/>
                <a:gdLst>
                  <a:gd name="connsiteX0" fmla="*/ 0 w 395288"/>
                  <a:gd name="connsiteY0" fmla="*/ 185738 h 333375"/>
                  <a:gd name="connsiteX1" fmla="*/ 119063 w 395288"/>
                  <a:gd name="connsiteY1" fmla="*/ 142875 h 333375"/>
                  <a:gd name="connsiteX2" fmla="*/ 247650 w 395288"/>
                  <a:gd name="connsiteY2" fmla="*/ 0 h 333375"/>
                  <a:gd name="connsiteX3" fmla="*/ 395288 w 395288"/>
                  <a:gd name="connsiteY3" fmla="*/ 333375 h 333375"/>
                  <a:gd name="connsiteX4" fmla="*/ 66675 w 395288"/>
                  <a:gd name="connsiteY4" fmla="*/ 280988 h 333375"/>
                  <a:gd name="connsiteX5" fmla="*/ 0 w 395288"/>
                  <a:gd name="connsiteY5" fmla="*/ 185738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288" h="333375">
                    <a:moveTo>
                      <a:pt x="0" y="185738"/>
                    </a:moveTo>
                    <a:lnTo>
                      <a:pt x="119063" y="142875"/>
                    </a:lnTo>
                    <a:lnTo>
                      <a:pt x="247650" y="0"/>
                    </a:lnTo>
                    <a:lnTo>
                      <a:pt x="395288" y="333375"/>
                    </a:lnTo>
                    <a:lnTo>
                      <a:pt x="66675" y="280988"/>
                    </a:lnTo>
                    <a:lnTo>
                      <a:pt x="0" y="1857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4BA370CE-402E-906B-ED8C-59BA49DC9CA5}"/>
                </a:ext>
              </a:extLst>
            </p:cNvPr>
            <p:cNvSpPr/>
            <p:nvPr/>
          </p:nvSpPr>
          <p:spPr>
            <a:xfrm>
              <a:off x="4928970" y="1381213"/>
              <a:ext cx="142698" cy="143329"/>
            </a:xfrm>
            <a:prstGeom prst="flowChartConnector">
              <a:avLst/>
            </a:prstGeom>
            <a:solidFill>
              <a:schemeClr val="accent1"/>
            </a:solidFill>
            <a:ln w="15875" cap="rnd" cmpd="sng">
              <a:solidFill>
                <a:srgbClr val="053E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5591E3FE-EDB7-BC4A-E007-4BCC1EDD6465}"/>
                </a:ext>
              </a:extLst>
            </p:cNvPr>
            <p:cNvSpPr/>
            <p:nvPr/>
          </p:nvSpPr>
          <p:spPr>
            <a:xfrm>
              <a:off x="4922875" y="1491470"/>
              <a:ext cx="370251" cy="531718"/>
            </a:xfrm>
            <a:prstGeom prst="arc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51" name="Flowchart: Connector 50">
              <a:extLst>
                <a:ext uri="{FF2B5EF4-FFF2-40B4-BE49-F238E27FC236}">
                  <a16:creationId xmlns:a16="http://schemas.microsoft.com/office/drawing/2014/main" id="{A7A80C82-621D-678D-8EA6-C22A0DDE445C}"/>
                </a:ext>
              </a:extLst>
            </p:cNvPr>
            <p:cNvSpPr/>
            <p:nvPr/>
          </p:nvSpPr>
          <p:spPr>
            <a:xfrm>
              <a:off x="5488568" y="1997650"/>
              <a:ext cx="142698" cy="143329"/>
            </a:xfrm>
            <a:prstGeom prst="flowChartConnector">
              <a:avLst/>
            </a:prstGeom>
            <a:solidFill>
              <a:schemeClr val="lt1"/>
            </a:solidFill>
            <a:ln w="15875" cap="rnd" cmpd="sng">
              <a:solidFill>
                <a:srgbClr val="FF99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en-CA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2" name="Arc 51">
              <a:extLst>
                <a:ext uri="{FF2B5EF4-FFF2-40B4-BE49-F238E27FC236}">
                  <a16:creationId xmlns:a16="http://schemas.microsoft.com/office/drawing/2014/main" id="{FDD0ADCE-8546-2321-B4E4-3DC4D5F752FE}"/>
                </a:ext>
              </a:extLst>
            </p:cNvPr>
            <p:cNvSpPr/>
            <p:nvPr/>
          </p:nvSpPr>
          <p:spPr>
            <a:xfrm rot="10800000" flipH="1">
              <a:off x="5511590" y="1521478"/>
              <a:ext cx="370251" cy="531718"/>
            </a:xfrm>
            <a:prstGeom prst="arc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1F9C6CE9-9584-FEE3-769F-3B67B191EC26}"/>
                </a:ext>
              </a:extLst>
            </p:cNvPr>
            <p:cNvSpPr/>
            <p:nvPr/>
          </p:nvSpPr>
          <p:spPr>
            <a:xfrm>
              <a:off x="5488568" y="1157086"/>
              <a:ext cx="1326680" cy="308403"/>
            </a:xfrm>
            <a:prstGeom prst="roundRect">
              <a:avLst/>
            </a:prstGeom>
            <a:solidFill>
              <a:srgbClr val="EAE0BC"/>
            </a:solidFill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100" dirty="0">
                  <a:solidFill>
                    <a:schemeClr val="tx1"/>
                  </a:solidFill>
                  <a:sym typeface="Wingdings" panose="05000000000000000000" pitchFamily="2" charset="2"/>
                </a:rPr>
                <a:t>Property A</a:t>
              </a:r>
              <a:endParaRPr lang="en-CA" sz="1100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48" name="Isosceles Triangle 2047">
            <a:extLst>
              <a:ext uri="{FF2B5EF4-FFF2-40B4-BE49-F238E27FC236}">
                <a16:creationId xmlns:a16="http://schemas.microsoft.com/office/drawing/2014/main" id="{2895C7E2-4F03-3271-BF02-DCB78DA5FA46}"/>
              </a:ext>
            </a:extLst>
          </p:cNvPr>
          <p:cNvSpPr/>
          <p:nvPr/>
        </p:nvSpPr>
        <p:spPr>
          <a:xfrm rot="5400000">
            <a:off x="2810135" y="1863465"/>
            <a:ext cx="2357044" cy="52415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52" name="TextBox 2051">
            <a:extLst>
              <a:ext uri="{FF2B5EF4-FFF2-40B4-BE49-F238E27FC236}">
                <a16:creationId xmlns:a16="http://schemas.microsoft.com/office/drawing/2014/main" id="{BAD63CA5-61CE-2CD9-6830-D2BF3F37B343}"/>
              </a:ext>
            </a:extLst>
          </p:cNvPr>
          <p:cNvSpPr txBox="1"/>
          <p:nvPr/>
        </p:nvSpPr>
        <p:spPr>
          <a:xfrm>
            <a:off x="4282164" y="1508486"/>
            <a:ext cx="1654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Place marbles on raking bar according to measurement</a:t>
            </a:r>
            <a:endParaRPr lang="en-DE"/>
          </a:p>
        </p:txBody>
      </p:sp>
      <p:cxnSp>
        <p:nvCxnSpPr>
          <p:cNvPr id="2054" name="Straight Connector 2053">
            <a:extLst>
              <a:ext uri="{FF2B5EF4-FFF2-40B4-BE49-F238E27FC236}">
                <a16:creationId xmlns:a16="http://schemas.microsoft.com/office/drawing/2014/main" id="{E206BCB3-091B-D264-220F-11915A5603E3}"/>
              </a:ext>
            </a:extLst>
          </p:cNvPr>
          <p:cNvCxnSpPr/>
          <p:nvPr/>
        </p:nvCxnSpPr>
        <p:spPr>
          <a:xfrm>
            <a:off x="614775" y="3713292"/>
            <a:ext cx="1116745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TextBox 2054">
            <a:extLst>
              <a:ext uri="{FF2B5EF4-FFF2-40B4-BE49-F238E27FC236}">
                <a16:creationId xmlns:a16="http://schemas.microsoft.com/office/drawing/2014/main" id="{EDBF12F5-37DD-7757-7874-D0503A31A406}"/>
              </a:ext>
            </a:extLst>
          </p:cNvPr>
          <p:cNvSpPr txBox="1"/>
          <p:nvPr/>
        </p:nvSpPr>
        <p:spPr>
          <a:xfrm>
            <a:off x="10993574" y="1109880"/>
            <a:ext cx="11019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Assemble board with ranking bars and axis </a:t>
            </a:r>
            <a:r>
              <a:rPr lang="en-US" err="1"/>
              <a:t>lables</a:t>
            </a:r>
            <a:endParaRPr lang="en-DE"/>
          </a:p>
        </p:txBody>
      </p:sp>
      <p:pic>
        <p:nvPicPr>
          <p:cNvPr id="2056" name="image2.png" descr="A grid of circles and arrows&#10;&#10;Description automatically generated">
            <a:extLst>
              <a:ext uri="{FF2B5EF4-FFF2-40B4-BE49-F238E27FC236}">
                <a16:creationId xmlns:a16="http://schemas.microsoft.com/office/drawing/2014/main" id="{65A30462-AE6E-EB66-F352-FDB60E87C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854" y="1035503"/>
            <a:ext cx="2174720" cy="212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8" name="Flowchart: Connector 2057">
            <a:extLst>
              <a:ext uri="{FF2B5EF4-FFF2-40B4-BE49-F238E27FC236}">
                <a16:creationId xmlns:a16="http://schemas.microsoft.com/office/drawing/2014/main" id="{6E251305-20CB-9D87-7C37-A07596EBFD51}"/>
              </a:ext>
            </a:extLst>
          </p:cNvPr>
          <p:cNvSpPr/>
          <p:nvPr/>
        </p:nvSpPr>
        <p:spPr>
          <a:xfrm>
            <a:off x="9318536" y="1143948"/>
            <a:ext cx="142698" cy="143329"/>
          </a:xfrm>
          <a:prstGeom prst="flowChartConnector">
            <a:avLst/>
          </a:prstGeom>
          <a:solidFill>
            <a:schemeClr val="accent1"/>
          </a:solidFill>
          <a:ln w="15875" cap="rnd" cmpd="sng">
            <a:solidFill>
              <a:srgbClr val="053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DE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60" name="Flowchart: Connector 2059">
            <a:extLst>
              <a:ext uri="{FF2B5EF4-FFF2-40B4-BE49-F238E27FC236}">
                <a16:creationId xmlns:a16="http://schemas.microsoft.com/office/drawing/2014/main" id="{0F5A15F2-E23E-224E-456E-2775A921221B}"/>
              </a:ext>
            </a:extLst>
          </p:cNvPr>
          <p:cNvSpPr/>
          <p:nvPr/>
        </p:nvSpPr>
        <p:spPr>
          <a:xfrm>
            <a:off x="9796355" y="1132972"/>
            <a:ext cx="142698" cy="143329"/>
          </a:xfrm>
          <a:prstGeom prst="flowChartConnector">
            <a:avLst/>
          </a:prstGeom>
          <a:solidFill>
            <a:schemeClr val="lt1"/>
          </a:solidFill>
          <a:ln w="15875" cap="rnd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DE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61" name="Flowchart: Connector 2060">
            <a:extLst>
              <a:ext uri="{FF2B5EF4-FFF2-40B4-BE49-F238E27FC236}">
                <a16:creationId xmlns:a16="http://schemas.microsoft.com/office/drawing/2014/main" id="{DD9F637E-6186-8FC4-CD87-ECE73DF29901}"/>
              </a:ext>
            </a:extLst>
          </p:cNvPr>
          <p:cNvSpPr/>
          <p:nvPr/>
        </p:nvSpPr>
        <p:spPr>
          <a:xfrm>
            <a:off x="10678428" y="2016902"/>
            <a:ext cx="142698" cy="143329"/>
          </a:xfrm>
          <a:prstGeom prst="flowChartConnector">
            <a:avLst/>
          </a:prstGeom>
          <a:solidFill>
            <a:schemeClr val="lt1"/>
          </a:solidFill>
          <a:ln w="15875" cap="rnd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DE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62" name="Flowchart: Connector 2061">
            <a:extLst>
              <a:ext uri="{FF2B5EF4-FFF2-40B4-BE49-F238E27FC236}">
                <a16:creationId xmlns:a16="http://schemas.microsoft.com/office/drawing/2014/main" id="{C128DAAD-A82E-78DB-3861-384692522B16}"/>
              </a:ext>
            </a:extLst>
          </p:cNvPr>
          <p:cNvSpPr/>
          <p:nvPr/>
        </p:nvSpPr>
        <p:spPr>
          <a:xfrm>
            <a:off x="10686114" y="1796233"/>
            <a:ext cx="142698" cy="143329"/>
          </a:xfrm>
          <a:prstGeom prst="flowChartConnector">
            <a:avLst/>
          </a:prstGeom>
          <a:solidFill>
            <a:schemeClr val="accent1"/>
          </a:solidFill>
          <a:ln w="15875" cap="rnd" cmpd="sng">
            <a:solidFill>
              <a:srgbClr val="053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DE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63" name="Arc 2062">
            <a:extLst>
              <a:ext uri="{FF2B5EF4-FFF2-40B4-BE49-F238E27FC236}">
                <a16:creationId xmlns:a16="http://schemas.microsoft.com/office/drawing/2014/main" id="{24C82D35-99BE-2C3C-045A-F78D53C848DF}"/>
              </a:ext>
            </a:extLst>
          </p:cNvPr>
          <p:cNvSpPr/>
          <p:nvPr/>
        </p:nvSpPr>
        <p:spPr>
          <a:xfrm rot="16627656">
            <a:off x="8170444" y="806729"/>
            <a:ext cx="1252395" cy="1866738"/>
          </a:xfrm>
          <a:prstGeom prst="arc">
            <a:avLst>
              <a:gd name="adj1" fmla="val 16200000"/>
              <a:gd name="adj2" fmla="val 407011"/>
            </a:avLst>
          </a:prstGeom>
          <a:ln w="19050">
            <a:solidFill>
              <a:schemeClr val="bg1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64" name="Arc 2063">
            <a:extLst>
              <a:ext uri="{FF2B5EF4-FFF2-40B4-BE49-F238E27FC236}">
                <a16:creationId xmlns:a16="http://schemas.microsoft.com/office/drawing/2014/main" id="{AA850A32-35D7-DA91-4ACE-E5EB6F3C6E50}"/>
              </a:ext>
            </a:extLst>
          </p:cNvPr>
          <p:cNvSpPr/>
          <p:nvPr/>
        </p:nvSpPr>
        <p:spPr>
          <a:xfrm flipV="1">
            <a:off x="7383534" y="2257933"/>
            <a:ext cx="3415735" cy="1324966"/>
          </a:xfrm>
          <a:prstGeom prst="arc">
            <a:avLst>
              <a:gd name="adj1" fmla="val 11252341"/>
              <a:gd name="adj2" fmla="val 21392902"/>
            </a:avLst>
          </a:prstGeom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65" name="TextBox 2064">
            <a:extLst>
              <a:ext uri="{FF2B5EF4-FFF2-40B4-BE49-F238E27FC236}">
                <a16:creationId xmlns:a16="http://schemas.microsoft.com/office/drawing/2014/main" id="{E584D631-C54B-0603-DB83-489388D45D74}"/>
              </a:ext>
            </a:extLst>
          </p:cNvPr>
          <p:cNvSpPr txBox="1"/>
          <p:nvPr/>
        </p:nvSpPr>
        <p:spPr>
          <a:xfrm>
            <a:off x="1745953" y="4135487"/>
            <a:ext cx="394657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Transfer material from ranking bars </a:t>
            </a:r>
            <a:br>
              <a:rPr lang="en-US" dirty="0"/>
            </a:br>
            <a:r>
              <a:rPr lang="en-US" dirty="0"/>
              <a:t>onto board.</a:t>
            </a:r>
          </a:p>
          <a:p>
            <a:pPr>
              <a:spcAft>
                <a:spcPts val="600"/>
              </a:spcAft>
            </a:pPr>
            <a:r>
              <a:rPr lang="en-US" dirty="0"/>
              <a:t>Place the same type of marble on the spot where both property measurements for that marble meet.</a:t>
            </a:r>
          </a:p>
          <a:p>
            <a:endParaRPr lang="en-DE" dirty="0"/>
          </a:p>
        </p:txBody>
      </p:sp>
      <p:sp>
        <p:nvSpPr>
          <p:cNvPr id="2067" name="TextBox 2066">
            <a:extLst>
              <a:ext uri="{FF2B5EF4-FFF2-40B4-BE49-F238E27FC236}">
                <a16:creationId xmlns:a16="http://schemas.microsoft.com/office/drawing/2014/main" id="{C01286B9-941D-92CE-6DD5-7B1C30658B22}"/>
              </a:ext>
            </a:extLst>
          </p:cNvPr>
          <p:cNvSpPr txBox="1"/>
          <p:nvPr/>
        </p:nvSpPr>
        <p:spPr>
          <a:xfrm>
            <a:off x="8467464" y="4491274"/>
            <a:ext cx="1827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b="1" dirty="0"/>
              <a:t>You have created a material property chart.</a:t>
            </a:r>
            <a:endParaRPr lang="en-DE" b="1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ADADFDD-0B08-821A-ADB1-9619484A9BAF}"/>
              </a:ext>
            </a:extLst>
          </p:cNvPr>
          <p:cNvSpPr/>
          <p:nvPr/>
        </p:nvSpPr>
        <p:spPr>
          <a:xfrm>
            <a:off x="9204364" y="2858883"/>
            <a:ext cx="1326680" cy="308403"/>
          </a:xfrm>
          <a:prstGeom prst="roundRect">
            <a:avLst/>
          </a:prstGeom>
          <a:solidFill>
            <a:srgbClr val="EAE0BC"/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100" dirty="0">
                <a:solidFill>
                  <a:schemeClr val="tx1"/>
                </a:solidFill>
                <a:sym typeface="Wingdings" panose="05000000000000000000" pitchFamily="2" charset="2"/>
              </a:rPr>
              <a:t>Property A</a:t>
            </a:r>
            <a:endParaRPr lang="en-CA" sz="1100" i="1" dirty="0">
              <a:solidFill>
                <a:schemeClr val="tx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8DA37AE-D7FF-F217-25F2-07680A164B73}"/>
              </a:ext>
            </a:extLst>
          </p:cNvPr>
          <p:cNvSpPr/>
          <p:nvPr/>
        </p:nvSpPr>
        <p:spPr>
          <a:xfrm rot="16200000">
            <a:off x="8319285" y="1943818"/>
            <a:ext cx="1326680" cy="308403"/>
          </a:xfrm>
          <a:prstGeom prst="roundRect">
            <a:avLst/>
          </a:prstGeom>
          <a:solidFill>
            <a:srgbClr val="EAE0BC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100" dirty="0">
                <a:solidFill>
                  <a:schemeClr val="tx1"/>
                </a:solidFill>
                <a:sym typeface="Wingdings" panose="05000000000000000000" pitchFamily="2" charset="2"/>
              </a:rPr>
              <a:t>Property B</a:t>
            </a:r>
            <a:endParaRPr lang="en-CA" sz="1100" i="1" dirty="0">
              <a:solidFill>
                <a:schemeClr val="tx1"/>
              </a:solidFill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E138F15B-68FE-ECD0-51F3-CAC401B89326}"/>
              </a:ext>
            </a:extLst>
          </p:cNvPr>
          <p:cNvSpPr/>
          <p:nvPr/>
        </p:nvSpPr>
        <p:spPr>
          <a:xfrm rot="3245788" flipV="1">
            <a:off x="6903796" y="773826"/>
            <a:ext cx="3406031" cy="1520567"/>
          </a:xfrm>
          <a:prstGeom prst="arc">
            <a:avLst>
              <a:gd name="adj1" fmla="val 13276916"/>
              <a:gd name="adj2" fmla="val 20768522"/>
            </a:avLst>
          </a:prstGeom>
          <a:ln w="19050">
            <a:solidFill>
              <a:schemeClr val="bg1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8B9C2ED-A9E7-8C19-230F-3224E4287467}"/>
              </a:ext>
            </a:extLst>
          </p:cNvPr>
          <p:cNvCxnSpPr>
            <a:cxnSpLocks/>
          </p:cNvCxnSpPr>
          <p:nvPr/>
        </p:nvCxnSpPr>
        <p:spPr>
          <a:xfrm flipV="1">
            <a:off x="8188074" y="2202063"/>
            <a:ext cx="558780" cy="26442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4" name="TextBox 2093">
            <a:extLst>
              <a:ext uri="{FF2B5EF4-FFF2-40B4-BE49-F238E27FC236}">
                <a16:creationId xmlns:a16="http://schemas.microsoft.com/office/drawing/2014/main" id="{4F92FD04-646E-A03E-243A-1B9C22071C7A}"/>
              </a:ext>
            </a:extLst>
          </p:cNvPr>
          <p:cNvSpPr txBox="1"/>
          <p:nvPr/>
        </p:nvSpPr>
        <p:spPr>
          <a:xfrm>
            <a:off x="1009650" y="949357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Bring your measurement table</a:t>
            </a:r>
            <a:endParaRPr lang="en-DE" sz="2400" b="1"/>
          </a:p>
        </p:txBody>
      </p:sp>
      <p:grpSp>
        <p:nvGrpSpPr>
          <p:cNvPr id="2095" name="Group 2094">
            <a:extLst>
              <a:ext uri="{FF2B5EF4-FFF2-40B4-BE49-F238E27FC236}">
                <a16:creationId xmlns:a16="http://schemas.microsoft.com/office/drawing/2014/main" id="{0A94D6FD-3F91-2B71-D4D5-672A20EF3987}"/>
              </a:ext>
            </a:extLst>
          </p:cNvPr>
          <p:cNvGrpSpPr/>
          <p:nvPr/>
        </p:nvGrpSpPr>
        <p:grpSpPr>
          <a:xfrm>
            <a:off x="1384247" y="2158585"/>
            <a:ext cx="1889987" cy="920401"/>
            <a:chOff x="10430080" y="2730809"/>
            <a:chExt cx="1889987" cy="920401"/>
          </a:xfrm>
        </p:grpSpPr>
        <p:grpSp>
          <p:nvGrpSpPr>
            <p:cNvPr id="2096" name="Group 2095">
              <a:extLst>
                <a:ext uri="{FF2B5EF4-FFF2-40B4-BE49-F238E27FC236}">
                  <a16:creationId xmlns:a16="http://schemas.microsoft.com/office/drawing/2014/main" id="{03809E3B-60FC-2A56-0BE6-C3712E911831}"/>
                </a:ext>
              </a:extLst>
            </p:cNvPr>
            <p:cNvGrpSpPr/>
            <p:nvPr/>
          </p:nvGrpSpPr>
          <p:grpSpPr>
            <a:xfrm>
              <a:off x="10430080" y="2730809"/>
              <a:ext cx="1489212" cy="920401"/>
              <a:chOff x="12606555" y="2621820"/>
              <a:chExt cx="2521585" cy="155845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98" name="Rectangle 2097">
                <a:extLst>
                  <a:ext uri="{FF2B5EF4-FFF2-40B4-BE49-F238E27FC236}">
                    <a16:creationId xmlns:a16="http://schemas.microsoft.com/office/drawing/2014/main" id="{1A66A411-82E5-E1C8-CE54-D2B85D1A7114}"/>
                  </a:ext>
                </a:extLst>
              </p:cNvPr>
              <p:cNvSpPr/>
              <p:nvPr/>
            </p:nvSpPr>
            <p:spPr>
              <a:xfrm>
                <a:off x="12606555" y="2621820"/>
                <a:ext cx="2521585" cy="155845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grpSp>
            <p:nvGrpSpPr>
              <p:cNvPr id="2099" name="Group 2098">
                <a:extLst>
                  <a:ext uri="{FF2B5EF4-FFF2-40B4-BE49-F238E27FC236}">
                    <a16:creationId xmlns:a16="http://schemas.microsoft.com/office/drawing/2014/main" id="{168BE636-E8D0-EB98-AA07-F9AEFA784A7A}"/>
                  </a:ext>
                </a:extLst>
              </p:cNvPr>
              <p:cNvGrpSpPr/>
              <p:nvPr/>
            </p:nvGrpSpPr>
            <p:grpSpPr>
              <a:xfrm>
                <a:off x="13353381" y="2827715"/>
                <a:ext cx="1645506" cy="1050964"/>
                <a:chOff x="12773183" y="2752055"/>
                <a:chExt cx="1645506" cy="1050964"/>
              </a:xfrm>
            </p:grpSpPr>
            <p:grpSp>
              <p:nvGrpSpPr>
                <p:cNvPr id="2105" name="Group 2104">
                  <a:extLst>
                    <a:ext uri="{FF2B5EF4-FFF2-40B4-BE49-F238E27FC236}">
                      <a16:creationId xmlns:a16="http://schemas.microsoft.com/office/drawing/2014/main" id="{E8875500-53D7-AEF4-F3BC-504627A04A78}"/>
                    </a:ext>
                  </a:extLst>
                </p:cNvPr>
                <p:cNvGrpSpPr/>
                <p:nvPr/>
              </p:nvGrpSpPr>
              <p:grpSpPr>
                <a:xfrm>
                  <a:off x="12773183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130" name="Rectangle 2129">
                    <a:extLst>
                      <a:ext uri="{FF2B5EF4-FFF2-40B4-BE49-F238E27FC236}">
                        <a16:creationId xmlns:a16="http://schemas.microsoft.com/office/drawing/2014/main" id="{7EC4E94B-5839-FD32-4C5E-54B7F28AB14A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31" name="Rectangle 2130">
                    <a:extLst>
                      <a:ext uri="{FF2B5EF4-FFF2-40B4-BE49-F238E27FC236}">
                        <a16:creationId xmlns:a16="http://schemas.microsoft.com/office/drawing/2014/main" id="{E243B1F8-9250-413D-9C13-6A1463CAF28C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32" name="Rectangle 2131">
                    <a:extLst>
                      <a:ext uri="{FF2B5EF4-FFF2-40B4-BE49-F238E27FC236}">
                        <a16:creationId xmlns:a16="http://schemas.microsoft.com/office/drawing/2014/main" id="{EB12D82B-2043-180F-0840-878C1DD3A546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33" name="Rectangle 2132">
                    <a:extLst>
                      <a:ext uri="{FF2B5EF4-FFF2-40B4-BE49-F238E27FC236}">
                        <a16:creationId xmlns:a16="http://schemas.microsoft.com/office/drawing/2014/main" id="{541A2FDB-1B74-59AE-6E91-89938A7200B8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34" name="Rectangle 2133">
                    <a:extLst>
                      <a:ext uri="{FF2B5EF4-FFF2-40B4-BE49-F238E27FC236}">
                        <a16:creationId xmlns:a16="http://schemas.microsoft.com/office/drawing/2014/main" id="{BDF6CFB6-A545-8A4C-7572-4B216786285B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2106" name="Group 2105">
                  <a:extLst>
                    <a:ext uri="{FF2B5EF4-FFF2-40B4-BE49-F238E27FC236}">
                      <a16:creationId xmlns:a16="http://schemas.microsoft.com/office/drawing/2014/main" id="{3938FACE-B61E-7286-C6B1-AA9CD69B7F17}"/>
                    </a:ext>
                  </a:extLst>
                </p:cNvPr>
                <p:cNvGrpSpPr/>
                <p:nvPr/>
              </p:nvGrpSpPr>
              <p:grpSpPr>
                <a:xfrm>
                  <a:off x="13107069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125" name="Rectangle 2124">
                    <a:extLst>
                      <a:ext uri="{FF2B5EF4-FFF2-40B4-BE49-F238E27FC236}">
                        <a16:creationId xmlns:a16="http://schemas.microsoft.com/office/drawing/2014/main" id="{31CA9C45-966F-C1F4-A2F3-D7CBE9E63C39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6" name="Rectangle 2125">
                    <a:extLst>
                      <a:ext uri="{FF2B5EF4-FFF2-40B4-BE49-F238E27FC236}">
                        <a16:creationId xmlns:a16="http://schemas.microsoft.com/office/drawing/2014/main" id="{5B199124-0151-8F1A-6356-9C357E5BF5A7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7" name="Rectangle 2126">
                    <a:extLst>
                      <a:ext uri="{FF2B5EF4-FFF2-40B4-BE49-F238E27FC236}">
                        <a16:creationId xmlns:a16="http://schemas.microsoft.com/office/drawing/2014/main" id="{FC027053-EE0B-F5D1-D387-388182824172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8" name="Rectangle 2127">
                    <a:extLst>
                      <a:ext uri="{FF2B5EF4-FFF2-40B4-BE49-F238E27FC236}">
                        <a16:creationId xmlns:a16="http://schemas.microsoft.com/office/drawing/2014/main" id="{47178CF6-9264-0D56-AA6B-FE412328D8E3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9" name="Rectangle 2128">
                    <a:extLst>
                      <a:ext uri="{FF2B5EF4-FFF2-40B4-BE49-F238E27FC236}">
                        <a16:creationId xmlns:a16="http://schemas.microsoft.com/office/drawing/2014/main" id="{2385EF7B-883C-856C-2E91-E71B35018392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2107" name="Group 2106">
                  <a:extLst>
                    <a:ext uri="{FF2B5EF4-FFF2-40B4-BE49-F238E27FC236}">
                      <a16:creationId xmlns:a16="http://schemas.microsoft.com/office/drawing/2014/main" id="{17F8610F-E31B-BD11-AF22-FB0DCD200597}"/>
                    </a:ext>
                  </a:extLst>
                </p:cNvPr>
                <p:cNvGrpSpPr/>
                <p:nvPr/>
              </p:nvGrpSpPr>
              <p:grpSpPr>
                <a:xfrm>
                  <a:off x="13440955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120" name="Rectangle 2119">
                    <a:extLst>
                      <a:ext uri="{FF2B5EF4-FFF2-40B4-BE49-F238E27FC236}">
                        <a16:creationId xmlns:a16="http://schemas.microsoft.com/office/drawing/2014/main" id="{3883E847-BCE0-A36C-7D2A-A3741A5C73C1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1" name="Rectangle 2120">
                    <a:extLst>
                      <a:ext uri="{FF2B5EF4-FFF2-40B4-BE49-F238E27FC236}">
                        <a16:creationId xmlns:a16="http://schemas.microsoft.com/office/drawing/2014/main" id="{134B4A33-036E-050A-9AD2-A5CB41BCD62E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2" name="Rectangle 2121">
                    <a:extLst>
                      <a:ext uri="{FF2B5EF4-FFF2-40B4-BE49-F238E27FC236}">
                        <a16:creationId xmlns:a16="http://schemas.microsoft.com/office/drawing/2014/main" id="{873CA577-D125-10EE-45D3-60F9863B0C79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3" name="Rectangle 2122">
                    <a:extLst>
                      <a:ext uri="{FF2B5EF4-FFF2-40B4-BE49-F238E27FC236}">
                        <a16:creationId xmlns:a16="http://schemas.microsoft.com/office/drawing/2014/main" id="{7AD60D51-7073-A314-A8F7-AC1D7F0A0020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24" name="Rectangle 2123">
                    <a:extLst>
                      <a:ext uri="{FF2B5EF4-FFF2-40B4-BE49-F238E27FC236}">
                        <a16:creationId xmlns:a16="http://schemas.microsoft.com/office/drawing/2014/main" id="{D93DFE49-76C8-4354-992E-40CFEB6FD6FD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2108" name="Group 2107">
                  <a:extLst>
                    <a:ext uri="{FF2B5EF4-FFF2-40B4-BE49-F238E27FC236}">
                      <a16:creationId xmlns:a16="http://schemas.microsoft.com/office/drawing/2014/main" id="{5334621F-63C1-CF53-B2EE-7FD964C5E8E6}"/>
                    </a:ext>
                  </a:extLst>
                </p:cNvPr>
                <p:cNvGrpSpPr/>
                <p:nvPr/>
              </p:nvGrpSpPr>
              <p:grpSpPr>
                <a:xfrm>
                  <a:off x="13774841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115" name="Rectangle 2114">
                    <a:extLst>
                      <a:ext uri="{FF2B5EF4-FFF2-40B4-BE49-F238E27FC236}">
                        <a16:creationId xmlns:a16="http://schemas.microsoft.com/office/drawing/2014/main" id="{D5625809-EB1E-EE78-3F7E-966EBB4E5608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6" name="Rectangle 2115">
                    <a:extLst>
                      <a:ext uri="{FF2B5EF4-FFF2-40B4-BE49-F238E27FC236}">
                        <a16:creationId xmlns:a16="http://schemas.microsoft.com/office/drawing/2014/main" id="{D779C953-58A4-7E9D-7DC5-4B582DB453A6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7" name="Rectangle 2116">
                    <a:extLst>
                      <a:ext uri="{FF2B5EF4-FFF2-40B4-BE49-F238E27FC236}">
                        <a16:creationId xmlns:a16="http://schemas.microsoft.com/office/drawing/2014/main" id="{04461EA8-35C8-BC35-68E9-2851E82B2AFF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8" name="Rectangle 2117">
                    <a:extLst>
                      <a:ext uri="{FF2B5EF4-FFF2-40B4-BE49-F238E27FC236}">
                        <a16:creationId xmlns:a16="http://schemas.microsoft.com/office/drawing/2014/main" id="{699E6B67-388A-4D2E-AC5F-2F63DBE52DBE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9" name="Rectangle 2118">
                    <a:extLst>
                      <a:ext uri="{FF2B5EF4-FFF2-40B4-BE49-F238E27FC236}">
                        <a16:creationId xmlns:a16="http://schemas.microsoft.com/office/drawing/2014/main" id="{23EE9E20-1385-946D-E3BB-A0303B1E0850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2109" name="Group 2108">
                  <a:extLst>
                    <a:ext uri="{FF2B5EF4-FFF2-40B4-BE49-F238E27FC236}">
                      <a16:creationId xmlns:a16="http://schemas.microsoft.com/office/drawing/2014/main" id="{5B3C29F8-A162-4BB8-C5A4-E06D07465328}"/>
                    </a:ext>
                  </a:extLst>
                </p:cNvPr>
                <p:cNvGrpSpPr/>
                <p:nvPr/>
              </p:nvGrpSpPr>
              <p:grpSpPr>
                <a:xfrm>
                  <a:off x="14108728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110" name="Rectangle 2109">
                    <a:extLst>
                      <a:ext uri="{FF2B5EF4-FFF2-40B4-BE49-F238E27FC236}">
                        <a16:creationId xmlns:a16="http://schemas.microsoft.com/office/drawing/2014/main" id="{F805A751-B8E7-3F20-F08A-309AC80CC5A4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1" name="Rectangle 2110">
                    <a:extLst>
                      <a:ext uri="{FF2B5EF4-FFF2-40B4-BE49-F238E27FC236}">
                        <a16:creationId xmlns:a16="http://schemas.microsoft.com/office/drawing/2014/main" id="{4305B93B-69A3-3991-AA8A-D5E205C0F545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2" name="Rectangle 2111">
                    <a:extLst>
                      <a:ext uri="{FF2B5EF4-FFF2-40B4-BE49-F238E27FC236}">
                        <a16:creationId xmlns:a16="http://schemas.microsoft.com/office/drawing/2014/main" id="{ADCDD7D7-4ED5-0E18-6D27-1186D4908998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3" name="Rectangle 2112">
                    <a:extLst>
                      <a:ext uri="{FF2B5EF4-FFF2-40B4-BE49-F238E27FC236}">
                        <a16:creationId xmlns:a16="http://schemas.microsoft.com/office/drawing/2014/main" id="{998AE694-8916-AE6A-7F1C-A754136FEF9B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14" name="Rectangle 2113">
                    <a:extLst>
                      <a:ext uri="{FF2B5EF4-FFF2-40B4-BE49-F238E27FC236}">
                        <a16:creationId xmlns:a16="http://schemas.microsoft.com/office/drawing/2014/main" id="{7D92512B-B194-E221-9895-67FBE9A31E76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</p:grpSp>
          <p:sp>
            <p:nvSpPr>
              <p:cNvPr id="2100" name="Freeform: Shape 2099">
                <a:extLst>
                  <a:ext uri="{FF2B5EF4-FFF2-40B4-BE49-F238E27FC236}">
                    <a16:creationId xmlns:a16="http://schemas.microsoft.com/office/drawing/2014/main" id="{9B9A8ECA-3A3A-4071-41EB-0E3CC096C44E}"/>
                  </a:ext>
                </a:extLst>
              </p:cNvPr>
              <p:cNvSpPr/>
              <p:nvPr/>
            </p:nvSpPr>
            <p:spPr>
              <a:xfrm rot="10800000">
                <a:off x="12807950" y="2890316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101" name="Freeform: Shape 2100">
                <a:extLst>
                  <a:ext uri="{FF2B5EF4-FFF2-40B4-BE49-F238E27FC236}">
                    <a16:creationId xmlns:a16="http://schemas.microsoft.com/office/drawing/2014/main" id="{EBB0F47E-82C5-62DA-1032-41E4B3B1B0EF}"/>
                  </a:ext>
                </a:extLst>
              </p:cNvPr>
              <p:cNvSpPr/>
              <p:nvPr/>
            </p:nvSpPr>
            <p:spPr>
              <a:xfrm rot="10800000">
                <a:off x="12818301" y="3122542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102" name="Freeform: Shape 2101">
                <a:extLst>
                  <a:ext uri="{FF2B5EF4-FFF2-40B4-BE49-F238E27FC236}">
                    <a16:creationId xmlns:a16="http://schemas.microsoft.com/office/drawing/2014/main" id="{E29C1BFC-1A2E-476D-4821-E3FAEAF9DC09}"/>
                  </a:ext>
                </a:extLst>
              </p:cNvPr>
              <p:cNvSpPr/>
              <p:nvPr/>
            </p:nvSpPr>
            <p:spPr>
              <a:xfrm rot="10800000">
                <a:off x="12818301" y="3328620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103" name="Freeform: Shape 2102">
                <a:extLst>
                  <a:ext uri="{FF2B5EF4-FFF2-40B4-BE49-F238E27FC236}">
                    <a16:creationId xmlns:a16="http://schemas.microsoft.com/office/drawing/2014/main" id="{3C73F763-6DD1-5E4E-BE28-D098E2139090}"/>
                  </a:ext>
                </a:extLst>
              </p:cNvPr>
              <p:cNvSpPr/>
              <p:nvPr/>
            </p:nvSpPr>
            <p:spPr>
              <a:xfrm rot="10800000">
                <a:off x="12818301" y="3536847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104" name="Freeform: Shape 2103">
                <a:extLst>
                  <a:ext uri="{FF2B5EF4-FFF2-40B4-BE49-F238E27FC236}">
                    <a16:creationId xmlns:a16="http://schemas.microsoft.com/office/drawing/2014/main" id="{84951F3C-8E44-1BFB-47CA-1708A63355B3}"/>
                  </a:ext>
                </a:extLst>
              </p:cNvPr>
              <p:cNvSpPr/>
              <p:nvPr/>
            </p:nvSpPr>
            <p:spPr>
              <a:xfrm rot="10800000">
                <a:off x="12819106" y="3795089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pic>
          <p:nvPicPr>
            <p:cNvPr id="2097" name="Graphic 2096" descr="Raised hand with solid fill">
              <a:extLst>
                <a:ext uri="{FF2B5EF4-FFF2-40B4-BE49-F238E27FC236}">
                  <a16:creationId xmlns:a16="http://schemas.microsoft.com/office/drawing/2014/main" id="{07D03031-4B77-6E58-23CA-489ABC3B2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9777750">
              <a:off x="11690445" y="2963409"/>
              <a:ext cx="629622" cy="62962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76FC2FC-534D-2539-757B-D00DA9A9E3C5}"/>
              </a:ext>
            </a:extLst>
          </p:cNvPr>
          <p:cNvSpPr txBox="1"/>
          <p:nvPr/>
        </p:nvSpPr>
        <p:spPr>
          <a:xfrm rot="21103274">
            <a:off x="-133525" y="3114328"/>
            <a:ext cx="1536256" cy="93714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8000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400"/>
              <a:t>Example using </a:t>
            </a:r>
            <a:r>
              <a:rPr lang="en-US" sz="1400" b="1"/>
              <a:t>marbles</a:t>
            </a:r>
            <a:r>
              <a:rPr lang="en-US" sz="1400"/>
              <a:t> and </a:t>
            </a:r>
            <a:r>
              <a:rPr lang="en-US" sz="1400" b="1"/>
              <a:t>physical</a:t>
            </a:r>
            <a:r>
              <a:rPr lang="en-US" sz="1400"/>
              <a:t> board</a:t>
            </a:r>
            <a:endParaRPr lang="en-US" sz="1100"/>
          </a:p>
        </p:txBody>
      </p:sp>
      <p:pic>
        <p:nvPicPr>
          <p:cNvPr id="9" name="Graphic 8" descr="Star with solid fill">
            <a:extLst>
              <a:ext uri="{FF2B5EF4-FFF2-40B4-BE49-F238E27FC236}">
                <a16:creationId xmlns:a16="http://schemas.microsoft.com/office/drawing/2014/main" id="{343F4550-D6ED-97B3-BC51-F05F7B34E9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1457" y="2748182"/>
            <a:ext cx="461666" cy="46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973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71B93-FBD9-8632-6723-BC4F7ED56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5E8CF5-80E4-EEF3-96ED-4F5E72C225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639990-E2FE-274B-BFC5-396E385CC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Assemble your Property Charts – hand-written board</a:t>
            </a:r>
            <a:br>
              <a:rPr lang="en-US" dirty="0"/>
            </a:br>
            <a:endParaRPr lang="en-DE" dirty="0"/>
          </a:p>
        </p:txBody>
      </p:sp>
      <p:sp>
        <p:nvSpPr>
          <p:cNvPr id="34" name="Rectangle 46">
            <a:extLst>
              <a:ext uri="{FF2B5EF4-FFF2-40B4-BE49-F238E27FC236}">
                <a16:creationId xmlns:a16="http://schemas.microsoft.com/office/drawing/2014/main" id="{EB52CFBE-E981-A72B-8E40-0226ECC31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DE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3E5AC23-77D1-1939-6F3A-518D92040D99}"/>
              </a:ext>
            </a:extLst>
          </p:cNvPr>
          <p:cNvSpPr/>
          <p:nvPr/>
        </p:nvSpPr>
        <p:spPr>
          <a:xfrm>
            <a:off x="800100" y="816206"/>
            <a:ext cx="2781300" cy="248785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97F1D4-4269-4DDB-7CFF-2CE1AEA73001}"/>
              </a:ext>
            </a:extLst>
          </p:cNvPr>
          <p:cNvSpPr txBox="1"/>
          <p:nvPr/>
        </p:nvSpPr>
        <p:spPr>
          <a:xfrm>
            <a:off x="1009650" y="949357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Bring your measurement table</a:t>
            </a:r>
            <a:endParaRPr lang="en-DE" sz="2400" b="1"/>
          </a:p>
        </p:txBody>
      </p:sp>
      <p:sp>
        <p:nvSpPr>
          <p:cNvPr id="2048" name="Isosceles Triangle 2047">
            <a:extLst>
              <a:ext uri="{FF2B5EF4-FFF2-40B4-BE49-F238E27FC236}">
                <a16:creationId xmlns:a16="http://schemas.microsoft.com/office/drawing/2014/main" id="{0E28D5F2-429D-B2C9-78B5-5685448E03B8}"/>
              </a:ext>
            </a:extLst>
          </p:cNvPr>
          <p:cNvSpPr/>
          <p:nvPr/>
        </p:nvSpPr>
        <p:spPr>
          <a:xfrm rot="5400000">
            <a:off x="2810135" y="1863465"/>
            <a:ext cx="2357044" cy="52415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2054" name="Straight Connector 2053">
            <a:extLst>
              <a:ext uri="{FF2B5EF4-FFF2-40B4-BE49-F238E27FC236}">
                <a16:creationId xmlns:a16="http://schemas.microsoft.com/office/drawing/2014/main" id="{D40D33D4-1D61-12E7-C092-64BECF36D932}"/>
              </a:ext>
            </a:extLst>
          </p:cNvPr>
          <p:cNvCxnSpPr/>
          <p:nvPr/>
        </p:nvCxnSpPr>
        <p:spPr>
          <a:xfrm>
            <a:off x="614775" y="3535492"/>
            <a:ext cx="1116745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5" name="TextBox 2064">
            <a:extLst>
              <a:ext uri="{FF2B5EF4-FFF2-40B4-BE49-F238E27FC236}">
                <a16:creationId xmlns:a16="http://schemas.microsoft.com/office/drawing/2014/main" id="{B7B61F1B-ED26-C69A-1D9B-BA9DFD81A75D}"/>
              </a:ext>
            </a:extLst>
          </p:cNvPr>
          <p:cNvSpPr txBox="1"/>
          <p:nvPr/>
        </p:nvSpPr>
        <p:spPr>
          <a:xfrm>
            <a:off x="1867862" y="3981172"/>
            <a:ext cx="3845267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Transfer markings from ranking bars onto board.</a:t>
            </a:r>
          </a:p>
          <a:p>
            <a:pPr>
              <a:spcAft>
                <a:spcPts val="600"/>
              </a:spcAft>
            </a:pPr>
            <a:r>
              <a:rPr lang="en-US" dirty="0"/>
              <a:t>Place the same color representing a material on the spot where both property measurements for that material meet.</a:t>
            </a:r>
          </a:p>
          <a:p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AB94A8-990B-DF84-DC5A-226561CA0A76}"/>
              </a:ext>
            </a:extLst>
          </p:cNvPr>
          <p:cNvSpPr txBox="1"/>
          <p:nvPr/>
        </p:nvSpPr>
        <p:spPr>
          <a:xfrm>
            <a:off x="4363037" y="1143617"/>
            <a:ext cx="16545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Mark material on raking bar according to measurement. Use a certain color for every material. </a:t>
            </a:r>
            <a:endParaRPr lang="en-DE"/>
          </a:p>
        </p:txBody>
      </p:sp>
      <p:sp>
        <p:nvSpPr>
          <p:cNvPr id="2088" name="Isosceles Triangle 2087">
            <a:extLst>
              <a:ext uri="{FF2B5EF4-FFF2-40B4-BE49-F238E27FC236}">
                <a16:creationId xmlns:a16="http://schemas.microsoft.com/office/drawing/2014/main" id="{CA929A6F-F5FA-A989-032B-8C0A0EC24F8C}"/>
              </a:ext>
            </a:extLst>
          </p:cNvPr>
          <p:cNvSpPr/>
          <p:nvPr/>
        </p:nvSpPr>
        <p:spPr>
          <a:xfrm rot="5400000">
            <a:off x="7467779" y="1883454"/>
            <a:ext cx="2357044" cy="52415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55" name="TextBox 2054">
            <a:extLst>
              <a:ext uri="{FF2B5EF4-FFF2-40B4-BE49-F238E27FC236}">
                <a16:creationId xmlns:a16="http://schemas.microsoft.com/office/drawing/2014/main" id="{81785450-2ACB-C3CA-7BEA-EA23A2DCF984}"/>
              </a:ext>
            </a:extLst>
          </p:cNvPr>
          <p:cNvSpPr txBox="1"/>
          <p:nvPr/>
        </p:nvSpPr>
        <p:spPr>
          <a:xfrm>
            <a:off x="8687846" y="779958"/>
            <a:ext cx="3521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Assemble board with ranking bars</a:t>
            </a:r>
            <a:endParaRPr lang="en-DE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BD22DE7-EA6A-FE29-4DD8-76F204B0663F}"/>
              </a:ext>
            </a:extLst>
          </p:cNvPr>
          <p:cNvGrpSpPr/>
          <p:nvPr/>
        </p:nvGrpSpPr>
        <p:grpSpPr>
          <a:xfrm>
            <a:off x="1384247" y="2158585"/>
            <a:ext cx="1889987" cy="920401"/>
            <a:chOff x="10430080" y="2730809"/>
            <a:chExt cx="1889987" cy="9204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6F4B34-8DF0-6B2C-5C0A-83033997037C}"/>
                </a:ext>
              </a:extLst>
            </p:cNvPr>
            <p:cNvGrpSpPr/>
            <p:nvPr/>
          </p:nvGrpSpPr>
          <p:grpSpPr>
            <a:xfrm>
              <a:off x="10430080" y="2730809"/>
              <a:ext cx="1489212" cy="920401"/>
              <a:chOff x="12606555" y="2621820"/>
              <a:chExt cx="2521585" cy="155845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C48BAAA-1055-2594-9BDD-B899A4B98957}"/>
                  </a:ext>
                </a:extLst>
              </p:cNvPr>
              <p:cNvSpPr/>
              <p:nvPr/>
            </p:nvSpPr>
            <p:spPr>
              <a:xfrm>
                <a:off x="12606555" y="2621820"/>
                <a:ext cx="2521585" cy="155845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F6C7E5C-79C9-F1F4-3007-B83980B8C141}"/>
                  </a:ext>
                </a:extLst>
              </p:cNvPr>
              <p:cNvGrpSpPr/>
              <p:nvPr/>
            </p:nvGrpSpPr>
            <p:grpSpPr>
              <a:xfrm>
                <a:off x="13353381" y="2827715"/>
                <a:ext cx="1645506" cy="1050964"/>
                <a:chOff x="12773183" y="2752055"/>
                <a:chExt cx="1645506" cy="1050964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3E76E97E-7B03-D707-5186-CB0E7D0BD6D4}"/>
                    </a:ext>
                  </a:extLst>
                </p:cNvPr>
                <p:cNvGrpSpPr/>
                <p:nvPr/>
              </p:nvGrpSpPr>
              <p:grpSpPr>
                <a:xfrm>
                  <a:off x="12773183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76BDA6EE-F1EC-14E5-6561-46DC553114C4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id="{51CA7D13-8786-7666-3D62-3EFD55F0D05E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7" name="Rectangle 46">
                    <a:extLst>
                      <a:ext uri="{FF2B5EF4-FFF2-40B4-BE49-F238E27FC236}">
                        <a16:creationId xmlns:a16="http://schemas.microsoft.com/office/drawing/2014/main" id="{8C166671-D97F-643D-E1E3-21DE0EAB6F85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8" name="Rectangle 47">
                    <a:extLst>
                      <a:ext uri="{FF2B5EF4-FFF2-40B4-BE49-F238E27FC236}">
                        <a16:creationId xmlns:a16="http://schemas.microsoft.com/office/drawing/2014/main" id="{C90434A7-BDE6-29A0-95D8-3C688AB4039D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9" name="Rectangle 48">
                    <a:extLst>
                      <a:ext uri="{FF2B5EF4-FFF2-40B4-BE49-F238E27FC236}">
                        <a16:creationId xmlns:a16="http://schemas.microsoft.com/office/drawing/2014/main" id="{DCB1E9C8-3705-9EA2-B01F-99197786B246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EB7B3E4D-79F3-AFA3-E50F-98A0868F846D}"/>
                    </a:ext>
                  </a:extLst>
                </p:cNvPr>
                <p:cNvGrpSpPr/>
                <p:nvPr/>
              </p:nvGrpSpPr>
              <p:grpSpPr>
                <a:xfrm>
                  <a:off x="13107069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39" name="Rectangle 38">
                    <a:extLst>
                      <a:ext uri="{FF2B5EF4-FFF2-40B4-BE49-F238E27FC236}">
                        <a16:creationId xmlns:a16="http://schemas.microsoft.com/office/drawing/2014/main" id="{03B5A68F-8026-6BA1-4DBE-1AE2AECB5ECD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0" name="Rectangle 39">
                    <a:extLst>
                      <a:ext uri="{FF2B5EF4-FFF2-40B4-BE49-F238E27FC236}">
                        <a16:creationId xmlns:a16="http://schemas.microsoft.com/office/drawing/2014/main" id="{593D5722-0C5B-EB91-EC80-8F50601509C3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B87C9800-D35C-09EA-23E2-3CB534A9674B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C2738156-BDDE-7C96-2C3B-EC51579BCC5C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44" name="Rectangle 43">
                    <a:extLst>
                      <a:ext uri="{FF2B5EF4-FFF2-40B4-BE49-F238E27FC236}">
                        <a16:creationId xmlns:a16="http://schemas.microsoft.com/office/drawing/2014/main" id="{5B065C58-176D-6943-53F9-1D1CE26924C4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E1E3FEDB-5674-D194-963F-F3727311385E}"/>
                    </a:ext>
                  </a:extLst>
                </p:cNvPr>
                <p:cNvGrpSpPr/>
                <p:nvPr/>
              </p:nvGrpSpPr>
              <p:grpSpPr>
                <a:xfrm>
                  <a:off x="13440955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FF3B4E2E-4669-AC09-232E-13348EF16DFE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EE28579F-7C74-C3D3-D9B4-A7E30063589C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362DC348-BE2D-A5F8-1F1C-ED1A12085CD3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AF35347A-1B19-4A11-88C6-271F2929DCFF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35" name="Rectangle 34">
                    <a:extLst>
                      <a:ext uri="{FF2B5EF4-FFF2-40B4-BE49-F238E27FC236}">
                        <a16:creationId xmlns:a16="http://schemas.microsoft.com/office/drawing/2014/main" id="{902E17B6-A37A-C3AA-8616-21A272EC31A5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01417151-6BC8-43F2-3394-87B44E3606EC}"/>
                    </a:ext>
                  </a:extLst>
                </p:cNvPr>
                <p:cNvGrpSpPr/>
                <p:nvPr/>
              </p:nvGrpSpPr>
              <p:grpSpPr>
                <a:xfrm>
                  <a:off x="13774841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99B8FAF7-81A2-558D-126D-035C8FE9035D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2ED10054-663D-037A-95AF-004E31AF2FB4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7" name="Rectangle 26">
                    <a:extLst>
                      <a:ext uri="{FF2B5EF4-FFF2-40B4-BE49-F238E27FC236}">
                        <a16:creationId xmlns:a16="http://schemas.microsoft.com/office/drawing/2014/main" id="{2BF2C3A2-07AE-7A03-EFA9-266A22159589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43FFDDD1-5516-0D9D-55DB-747B629B2DED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A852414E-43E0-5054-0CDB-67BD3DA882B4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8379BD7-706B-1C9E-6D23-BB4DCB61ACAB}"/>
                    </a:ext>
                  </a:extLst>
                </p:cNvPr>
                <p:cNvGrpSpPr/>
                <p:nvPr/>
              </p:nvGrpSpPr>
              <p:grpSpPr>
                <a:xfrm>
                  <a:off x="14108728" y="2752055"/>
                  <a:ext cx="309961" cy="1050964"/>
                  <a:chOff x="6223000" y="241300"/>
                  <a:chExt cx="800100" cy="1050964"/>
                </a:xfrm>
              </p:grpSpPr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B2549776-FE5E-5DDB-E995-CBA72F923484}"/>
                      </a:ext>
                    </a:extLst>
                  </p:cNvPr>
                  <p:cNvSpPr/>
                  <p:nvPr/>
                </p:nvSpPr>
                <p:spPr>
                  <a:xfrm>
                    <a:off x="6223000" y="24130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2B121CF8-8128-11AC-0F99-965D006387E5}"/>
                      </a:ext>
                    </a:extLst>
                  </p:cNvPr>
                  <p:cNvSpPr/>
                  <p:nvPr/>
                </p:nvSpPr>
                <p:spPr>
                  <a:xfrm>
                    <a:off x="6223000" y="460452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39A6E0C-73AB-8D9D-AB50-EC4CF9478CD2}"/>
                      </a:ext>
                    </a:extLst>
                  </p:cNvPr>
                  <p:cNvSpPr/>
                  <p:nvPr/>
                </p:nvSpPr>
                <p:spPr>
                  <a:xfrm>
                    <a:off x="6223000" y="679604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188057E3-70C5-17D8-3143-9C2AD9CC669C}"/>
                      </a:ext>
                    </a:extLst>
                  </p:cNvPr>
                  <p:cNvSpPr/>
                  <p:nvPr/>
                </p:nvSpPr>
                <p:spPr>
                  <a:xfrm>
                    <a:off x="6223000" y="898757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21FC67C1-48AB-3E89-4397-306AE83C15FC}"/>
                      </a:ext>
                    </a:extLst>
                  </p:cNvPr>
                  <p:cNvSpPr/>
                  <p:nvPr/>
                </p:nvSpPr>
                <p:spPr>
                  <a:xfrm>
                    <a:off x="6223000" y="1117910"/>
                    <a:ext cx="800100" cy="17435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DE"/>
                  </a:p>
                </p:txBody>
              </p:sp>
            </p:grpSp>
          </p:grp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2283FC83-A483-04F8-58D1-FE5CF3286FD0}"/>
                  </a:ext>
                </a:extLst>
              </p:cNvPr>
              <p:cNvSpPr/>
              <p:nvPr/>
            </p:nvSpPr>
            <p:spPr>
              <a:xfrm rot="10800000">
                <a:off x="12807950" y="2890316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CF697E-481A-456E-E1FC-D3E7973CA59E}"/>
                  </a:ext>
                </a:extLst>
              </p:cNvPr>
              <p:cNvSpPr/>
              <p:nvPr/>
            </p:nvSpPr>
            <p:spPr>
              <a:xfrm rot="10800000">
                <a:off x="12818301" y="3122542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C79345B-5017-5578-6B25-F391FCD82B62}"/>
                  </a:ext>
                </a:extLst>
              </p:cNvPr>
              <p:cNvSpPr/>
              <p:nvPr/>
            </p:nvSpPr>
            <p:spPr>
              <a:xfrm rot="10800000">
                <a:off x="12818301" y="3328620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7F050586-DFED-4E1A-7CD7-40A2418C27EA}"/>
                  </a:ext>
                </a:extLst>
              </p:cNvPr>
              <p:cNvSpPr/>
              <p:nvPr/>
            </p:nvSpPr>
            <p:spPr>
              <a:xfrm rot="10800000">
                <a:off x="12818301" y="3536847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94B747F-CF9E-C641-105B-086F6D02C1E2}"/>
                  </a:ext>
                </a:extLst>
              </p:cNvPr>
              <p:cNvSpPr/>
              <p:nvPr/>
            </p:nvSpPr>
            <p:spPr>
              <a:xfrm rot="10800000">
                <a:off x="12819106" y="3795089"/>
                <a:ext cx="464136" cy="49152"/>
              </a:xfrm>
              <a:custGeom>
                <a:avLst/>
                <a:gdLst>
                  <a:gd name="connsiteX0" fmla="*/ 464135 w 464136"/>
                  <a:gd name="connsiteY0" fmla="*/ 31980 h 49152"/>
                  <a:gd name="connsiteX1" fmla="*/ 418632 w 464136"/>
                  <a:gd name="connsiteY1" fmla="*/ 3360 h 49152"/>
                  <a:gd name="connsiteX2" fmla="*/ 172913 w 464136"/>
                  <a:gd name="connsiteY2" fmla="*/ 49152 h 49152"/>
                  <a:gd name="connsiteX3" fmla="*/ 100107 w 464136"/>
                  <a:gd name="connsiteY3" fmla="*/ 26256 h 49152"/>
                  <a:gd name="connsiteX4" fmla="*/ 54604 w 464136"/>
                  <a:gd name="connsiteY4" fmla="*/ 31980 h 49152"/>
                  <a:gd name="connsiteX5" fmla="*/ 0 w 464136"/>
                  <a:gd name="connsiteY5" fmla="*/ 26256 h 4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136" h="49152" extrusionOk="0">
                    <a:moveTo>
                      <a:pt x="464135" y="31980"/>
                    </a:moveTo>
                    <a:cubicBezTo>
                      <a:pt x="446965" y="21370"/>
                      <a:pt x="436529" y="-240"/>
                      <a:pt x="418632" y="3360"/>
                    </a:cubicBezTo>
                    <a:cubicBezTo>
                      <a:pt x="239460" y="-2978"/>
                      <a:pt x="252890" y="-2192"/>
                      <a:pt x="172913" y="49152"/>
                    </a:cubicBezTo>
                    <a:cubicBezTo>
                      <a:pt x="142180" y="42580"/>
                      <a:pt x="127494" y="29892"/>
                      <a:pt x="100107" y="26256"/>
                    </a:cubicBezTo>
                    <a:cubicBezTo>
                      <a:pt x="89164" y="24148"/>
                      <a:pt x="69002" y="34728"/>
                      <a:pt x="54604" y="31980"/>
                    </a:cubicBezTo>
                    <a:cubicBezTo>
                      <a:pt x="39406" y="34816"/>
                      <a:pt x="19201" y="26603"/>
                      <a:pt x="0" y="2625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3523161294">
                      <a:custGeom>
                        <a:avLst/>
                        <a:gdLst>
                          <a:gd name="connsiteX0" fmla="*/ 647700 w 647700"/>
                          <a:gd name="connsiteY0" fmla="*/ 70955 h 109055"/>
                          <a:gd name="connsiteX1" fmla="*/ 584200 w 647700"/>
                          <a:gd name="connsiteY1" fmla="*/ 7455 h 109055"/>
                          <a:gd name="connsiteX2" fmla="*/ 241300 w 647700"/>
                          <a:gd name="connsiteY2" fmla="*/ 109055 h 109055"/>
                          <a:gd name="connsiteX3" fmla="*/ 139700 w 647700"/>
                          <a:gd name="connsiteY3" fmla="*/ 58255 h 109055"/>
                          <a:gd name="connsiteX4" fmla="*/ 76200 w 647700"/>
                          <a:gd name="connsiteY4" fmla="*/ 70955 h 109055"/>
                          <a:gd name="connsiteX5" fmla="*/ 0 w 647700"/>
                          <a:gd name="connsiteY5" fmla="*/ 58255 h 109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47700" h="109055">
                            <a:moveTo>
                              <a:pt x="647700" y="70955"/>
                            </a:moveTo>
                            <a:cubicBezTo>
                              <a:pt x="626533" y="49788"/>
                              <a:pt x="614052" y="9666"/>
                              <a:pt x="584200" y="7455"/>
                            </a:cubicBezTo>
                            <a:cubicBezTo>
                              <a:pt x="335693" y="-10953"/>
                              <a:pt x="351981" y="-1626"/>
                              <a:pt x="241300" y="109055"/>
                            </a:cubicBezTo>
                            <a:cubicBezTo>
                              <a:pt x="207433" y="92122"/>
                              <a:pt x="176594" y="66769"/>
                              <a:pt x="139700" y="58255"/>
                            </a:cubicBezTo>
                            <a:cubicBezTo>
                              <a:pt x="118667" y="53401"/>
                              <a:pt x="97786" y="70955"/>
                              <a:pt x="76200" y="70955"/>
                            </a:cubicBezTo>
                            <a:cubicBezTo>
                              <a:pt x="50450" y="70955"/>
                              <a:pt x="25400" y="62488"/>
                              <a:pt x="0" y="58255"/>
                            </a:cubicBezTo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pic>
          <p:nvPicPr>
            <p:cNvPr id="50" name="Graphic 49" descr="Raised hand with solid fill">
              <a:extLst>
                <a:ext uri="{FF2B5EF4-FFF2-40B4-BE49-F238E27FC236}">
                  <a16:creationId xmlns:a16="http://schemas.microsoft.com/office/drawing/2014/main" id="{A9CF8842-EA2F-E248-0579-F58B436BC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9777750">
              <a:off x="11690445" y="2963409"/>
              <a:ext cx="629622" cy="62962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788821F-7933-FCAD-0B0F-0B09C92261CB}"/>
              </a:ext>
            </a:extLst>
          </p:cNvPr>
          <p:cNvSpPr txBox="1"/>
          <p:nvPr/>
        </p:nvSpPr>
        <p:spPr>
          <a:xfrm rot="21103274">
            <a:off x="-103120" y="3173268"/>
            <a:ext cx="1800212" cy="721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8000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400"/>
              <a:t>Example using the </a:t>
            </a:r>
            <a:r>
              <a:rPr lang="en-US" sz="1400" b="1"/>
              <a:t>hand-written</a:t>
            </a:r>
            <a:r>
              <a:rPr lang="en-US" sz="1400"/>
              <a:t> board</a:t>
            </a:r>
            <a:endParaRPr lang="en-US" sz="1100"/>
          </a:p>
        </p:txBody>
      </p:sp>
      <p:pic>
        <p:nvPicPr>
          <p:cNvPr id="8" name="Graphic 7" descr="Star with solid fill">
            <a:extLst>
              <a:ext uri="{FF2B5EF4-FFF2-40B4-BE49-F238E27FC236}">
                <a16:creationId xmlns:a16="http://schemas.microsoft.com/office/drawing/2014/main" id="{7EC10076-050C-24B1-BBC0-58E1D021FD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457" y="2834758"/>
            <a:ext cx="461666" cy="461666"/>
          </a:xfrm>
          <a:prstGeom prst="rect">
            <a:avLst/>
          </a:prstGeom>
        </p:spPr>
      </p:pic>
      <p:grpSp>
        <p:nvGrpSpPr>
          <p:cNvPr id="2211" name="Group 2210">
            <a:extLst>
              <a:ext uri="{FF2B5EF4-FFF2-40B4-BE49-F238E27FC236}">
                <a16:creationId xmlns:a16="http://schemas.microsoft.com/office/drawing/2014/main" id="{9590F4DF-DFEB-2C5C-BA11-C73D226840C4}"/>
              </a:ext>
            </a:extLst>
          </p:cNvPr>
          <p:cNvGrpSpPr/>
          <p:nvPr/>
        </p:nvGrpSpPr>
        <p:grpSpPr>
          <a:xfrm>
            <a:off x="6072010" y="1092755"/>
            <a:ext cx="2209795" cy="2128758"/>
            <a:chOff x="6072010" y="1092755"/>
            <a:chExt cx="2209795" cy="2128758"/>
          </a:xfrm>
        </p:grpSpPr>
        <p:pic>
          <p:nvPicPr>
            <p:cNvPr id="2085" name="Picture 2084">
              <a:extLst>
                <a:ext uri="{FF2B5EF4-FFF2-40B4-BE49-F238E27FC236}">
                  <a16:creationId xmlns:a16="http://schemas.microsoft.com/office/drawing/2014/main" id="{C3770AD5-BAED-F9CC-1C37-EC7B1365C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01563" y="1092755"/>
              <a:ext cx="1250921" cy="501928"/>
            </a:xfrm>
            <a:prstGeom prst="rect">
              <a:avLst/>
            </a:prstGeom>
          </p:spPr>
        </p:pic>
        <p:grpSp>
          <p:nvGrpSpPr>
            <p:cNvPr id="2086" name="Group 2085">
              <a:extLst>
                <a:ext uri="{FF2B5EF4-FFF2-40B4-BE49-F238E27FC236}">
                  <a16:creationId xmlns:a16="http://schemas.microsoft.com/office/drawing/2014/main" id="{3FAE9261-C469-E5E2-B065-1C81957DE5DA}"/>
                </a:ext>
              </a:extLst>
            </p:cNvPr>
            <p:cNvGrpSpPr/>
            <p:nvPr/>
          </p:nvGrpSpPr>
          <p:grpSpPr>
            <a:xfrm>
              <a:off x="6409179" y="1385678"/>
              <a:ext cx="248706" cy="226881"/>
              <a:chOff x="1187811" y="2525908"/>
              <a:chExt cx="414360" cy="3780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2110" name="Ink 2109">
                    <a:extLst>
                      <a:ext uri="{FF2B5EF4-FFF2-40B4-BE49-F238E27FC236}">
                        <a16:creationId xmlns:a16="http://schemas.microsoft.com/office/drawing/2014/main" id="{F2FD81E1-4A83-949F-83D5-A0BF3E44953F}"/>
                      </a:ext>
                    </a:extLst>
                  </p14:cNvPr>
                  <p14:cNvContentPartPr/>
                  <p14:nvPr/>
                </p14:nvContentPartPr>
                <p14:xfrm>
                  <a:off x="1338291" y="2554708"/>
                  <a:ext cx="218880" cy="349200"/>
                </p14:xfrm>
              </p:contentPart>
            </mc:Choice>
            <mc:Fallback xmlns="">
              <p:pic>
                <p:nvPicPr>
                  <p:cNvPr id="2110" name="Ink 2109">
                    <a:extLst>
                      <a:ext uri="{FF2B5EF4-FFF2-40B4-BE49-F238E27FC236}">
                        <a16:creationId xmlns:a16="http://schemas.microsoft.com/office/drawing/2014/main" id="{F2FD81E1-4A83-949F-83D5-A0BF3E44953F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1323340" y="2539734"/>
                    <a:ext cx="248184" cy="37855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2111" name="Ink 2110">
                    <a:extLst>
                      <a:ext uri="{FF2B5EF4-FFF2-40B4-BE49-F238E27FC236}">
                        <a16:creationId xmlns:a16="http://schemas.microsoft.com/office/drawing/2014/main" id="{983964D4-DF0B-216D-96FD-1775A1B6D7B2}"/>
                      </a:ext>
                    </a:extLst>
                  </p14:cNvPr>
                  <p14:cNvContentPartPr/>
                  <p14:nvPr/>
                </p14:nvContentPartPr>
                <p14:xfrm>
                  <a:off x="1187811" y="2525908"/>
                  <a:ext cx="414360" cy="330480"/>
                </p14:xfrm>
              </p:contentPart>
            </mc:Choice>
            <mc:Fallback xmlns="">
              <p:pic>
                <p:nvPicPr>
                  <p:cNvPr id="2111" name="Ink 2110">
                    <a:extLst>
                      <a:ext uri="{FF2B5EF4-FFF2-40B4-BE49-F238E27FC236}">
                        <a16:creationId xmlns:a16="http://schemas.microsoft.com/office/drawing/2014/main" id="{983964D4-DF0B-216D-96FD-1775A1B6D7B2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1172820" y="2510941"/>
                    <a:ext cx="443743" cy="359816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089" name="Group 2088">
              <a:extLst>
                <a:ext uri="{FF2B5EF4-FFF2-40B4-BE49-F238E27FC236}">
                  <a16:creationId xmlns:a16="http://schemas.microsoft.com/office/drawing/2014/main" id="{BD656659-4EB9-5B64-B281-8424B27BD186}"/>
                </a:ext>
              </a:extLst>
            </p:cNvPr>
            <p:cNvGrpSpPr/>
            <p:nvPr/>
          </p:nvGrpSpPr>
          <p:grpSpPr>
            <a:xfrm>
              <a:off x="6714713" y="1374442"/>
              <a:ext cx="212188" cy="231419"/>
              <a:chOff x="1696851" y="2507188"/>
              <a:chExt cx="353520" cy="3855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2108" name="Ink 2107">
                    <a:extLst>
                      <a:ext uri="{FF2B5EF4-FFF2-40B4-BE49-F238E27FC236}">
                        <a16:creationId xmlns:a16="http://schemas.microsoft.com/office/drawing/2014/main" id="{0130ED70-8C6A-3226-4F17-F6001425A6FF}"/>
                      </a:ext>
                    </a:extLst>
                  </p14:cNvPr>
                  <p14:cNvContentPartPr/>
                  <p14:nvPr/>
                </p14:nvContentPartPr>
                <p14:xfrm>
                  <a:off x="1696851" y="2507188"/>
                  <a:ext cx="267840" cy="385560"/>
                </p14:xfrm>
              </p:contentPart>
            </mc:Choice>
            <mc:Fallback xmlns="">
              <p:pic>
                <p:nvPicPr>
                  <p:cNvPr id="2108" name="Ink 2107">
                    <a:extLst>
                      <a:ext uri="{FF2B5EF4-FFF2-40B4-BE49-F238E27FC236}">
                        <a16:creationId xmlns:a16="http://schemas.microsoft.com/office/drawing/2014/main" id="{0130ED70-8C6A-3226-4F17-F6001425A6FF}"/>
                      </a:ext>
                    </a:extLst>
                  </p:cNvPr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1681871" y="2492197"/>
                    <a:ext cx="297201" cy="4149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2109" name="Ink 2108">
                    <a:extLst>
                      <a:ext uri="{FF2B5EF4-FFF2-40B4-BE49-F238E27FC236}">
                        <a16:creationId xmlns:a16="http://schemas.microsoft.com/office/drawing/2014/main" id="{96425C31-9CCD-8BC1-89A3-0E467489B896}"/>
                      </a:ext>
                    </a:extLst>
                  </p14:cNvPr>
                  <p14:cNvContentPartPr/>
                  <p14:nvPr/>
                </p14:nvContentPartPr>
                <p14:xfrm>
                  <a:off x="1706211" y="2514388"/>
                  <a:ext cx="344160" cy="323280"/>
                </p14:xfrm>
              </p:contentPart>
            </mc:Choice>
            <mc:Fallback xmlns="">
              <p:pic>
                <p:nvPicPr>
                  <p:cNvPr id="2109" name="Ink 2108">
                    <a:extLst>
                      <a:ext uri="{FF2B5EF4-FFF2-40B4-BE49-F238E27FC236}">
                        <a16:creationId xmlns:a16="http://schemas.microsoft.com/office/drawing/2014/main" id="{96425C31-9CCD-8BC1-89A3-0E467489B896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1691221" y="2499421"/>
                    <a:ext cx="373540" cy="352615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091" name="Group 2090">
              <a:extLst>
                <a:ext uri="{FF2B5EF4-FFF2-40B4-BE49-F238E27FC236}">
                  <a16:creationId xmlns:a16="http://schemas.microsoft.com/office/drawing/2014/main" id="{7E1735DD-8201-6B7B-509C-8ED55E0AA19C}"/>
                </a:ext>
              </a:extLst>
            </p:cNvPr>
            <p:cNvGrpSpPr/>
            <p:nvPr/>
          </p:nvGrpSpPr>
          <p:grpSpPr>
            <a:xfrm>
              <a:off x="6946780" y="1368824"/>
              <a:ext cx="191661" cy="289544"/>
              <a:chOff x="2083491" y="2497828"/>
              <a:chExt cx="319320" cy="4824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2106" name="Ink 2105">
                    <a:extLst>
                      <a:ext uri="{FF2B5EF4-FFF2-40B4-BE49-F238E27FC236}">
                        <a16:creationId xmlns:a16="http://schemas.microsoft.com/office/drawing/2014/main" id="{C7A7502F-D50F-5349-9509-ADA5DA7ECF7C}"/>
                      </a:ext>
                    </a:extLst>
                  </p14:cNvPr>
                  <p14:cNvContentPartPr/>
                  <p14:nvPr/>
                </p14:nvContentPartPr>
                <p14:xfrm>
                  <a:off x="2149371" y="2497828"/>
                  <a:ext cx="253440" cy="482400"/>
                </p14:xfrm>
              </p:contentPart>
            </mc:Choice>
            <mc:Fallback xmlns="">
              <p:pic>
                <p:nvPicPr>
                  <p:cNvPr id="2106" name="Ink 2105">
                    <a:extLst>
                      <a:ext uri="{FF2B5EF4-FFF2-40B4-BE49-F238E27FC236}">
                        <a16:creationId xmlns:a16="http://schemas.microsoft.com/office/drawing/2014/main" id="{C7A7502F-D50F-5349-9509-ADA5DA7ECF7C}"/>
                      </a:ext>
                    </a:extLst>
                  </p:cNvPr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2134428" y="2482847"/>
                    <a:ext cx="282729" cy="5117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2107" name="Ink 2106">
                    <a:extLst>
                      <a:ext uri="{FF2B5EF4-FFF2-40B4-BE49-F238E27FC236}">
                        <a16:creationId xmlns:a16="http://schemas.microsoft.com/office/drawing/2014/main" id="{6E4D1FC8-0E5C-7CEB-FBD5-650FFEA51FE5}"/>
                      </a:ext>
                    </a:extLst>
                  </p14:cNvPr>
                  <p14:cNvContentPartPr/>
                  <p14:nvPr/>
                </p14:nvContentPartPr>
                <p14:xfrm>
                  <a:off x="2083491" y="2582068"/>
                  <a:ext cx="273240" cy="274320"/>
                </p14:xfrm>
              </p:contentPart>
            </mc:Choice>
            <mc:Fallback xmlns="">
              <p:pic>
                <p:nvPicPr>
                  <p:cNvPr id="2107" name="Ink 2106">
                    <a:extLst>
                      <a:ext uri="{FF2B5EF4-FFF2-40B4-BE49-F238E27FC236}">
                        <a16:creationId xmlns:a16="http://schemas.microsoft.com/office/drawing/2014/main" id="{6E4D1FC8-0E5C-7CEB-FBD5-650FFEA51FE5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2068511" y="2567094"/>
                    <a:ext cx="302601" cy="303669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093" name="Group 2092">
              <a:extLst>
                <a:ext uri="{FF2B5EF4-FFF2-40B4-BE49-F238E27FC236}">
                  <a16:creationId xmlns:a16="http://schemas.microsoft.com/office/drawing/2014/main" id="{821F40AA-BBC3-95C0-72BB-C9D77489CF89}"/>
                </a:ext>
              </a:extLst>
            </p:cNvPr>
            <p:cNvGrpSpPr/>
            <p:nvPr/>
          </p:nvGrpSpPr>
          <p:grpSpPr>
            <a:xfrm>
              <a:off x="7178416" y="1368824"/>
              <a:ext cx="220183" cy="254755"/>
              <a:chOff x="2469411" y="2497828"/>
              <a:chExt cx="366840" cy="4244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1">
                <p14:nvContentPartPr>
                  <p14:cNvPr id="2104" name="Ink 2103">
                    <a:extLst>
                      <a:ext uri="{FF2B5EF4-FFF2-40B4-BE49-F238E27FC236}">
                        <a16:creationId xmlns:a16="http://schemas.microsoft.com/office/drawing/2014/main" id="{9AEAEC64-7D9C-1AB7-1FE9-6B4795913A9F}"/>
                      </a:ext>
                    </a:extLst>
                  </p14:cNvPr>
                  <p14:cNvContentPartPr/>
                  <p14:nvPr/>
                </p14:nvContentPartPr>
                <p14:xfrm>
                  <a:off x="2547171" y="2497828"/>
                  <a:ext cx="261000" cy="352080"/>
                </p14:xfrm>
              </p:contentPart>
            </mc:Choice>
            <mc:Fallback xmlns="">
              <p:pic>
                <p:nvPicPr>
                  <p:cNvPr id="2104" name="Ink 2103">
                    <a:extLst>
                      <a:ext uri="{FF2B5EF4-FFF2-40B4-BE49-F238E27FC236}">
                        <a16:creationId xmlns:a16="http://schemas.microsoft.com/office/drawing/2014/main" id="{9AEAEC64-7D9C-1AB7-1FE9-6B4795913A9F}"/>
                      </a:ext>
                    </a:extLst>
                  </p:cNvPr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2532171" y="2482833"/>
                    <a:ext cx="290400" cy="38147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">
                <p14:nvContentPartPr>
                  <p14:cNvPr id="2105" name="Ink 2104">
                    <a:extLst>
                      <a:ext uri="{FF2B5EF4-FFF2-40B4-BE49-F238E27FC236}">
                        <a16:creationId xmlns:a16="http://schemas.microsoft.com/office/drawing/2014/main" id="{2D8C6ACE-1925-0BDE-A3F3-8AA79D7BE5EE}"/>
                      </a:ext>
                    </a:extLst>
                  </p14:cNvPr>
                  <p14:cNvContentPartPr/>
                  <p14:nvPr/>
                </p14:nvContentPartPr>
                <p14:xfrm>
                  <a:off x="2469411" y="2520148"/>
                  <a:ext cx="366840" cy="402120"/>
                </p14:xfrm>
              </p:contentPart>
            </mc:Choice>
            <mc:Fallback xmlns="">
              <p:pic>
                <p:nvPicPr>
                  <p:cNvPr id="2105" name="Ink 2104">
                    <a:extLst>
                      <a:ext uri="{FF2B5EF4-FFF2-40B4-BE49-F238E27FC236}">
                        <a16:creationId xmlns:a16="http://schemas.microsoft.com/office/drawing/2014/main" id="{2D8C6ACE-1925-0BDE-A3F3-8AA79D7BE5EE}"/>
                      </a:ext>
                    </a:extLst>
                  </p:cNvPr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2454401" y="2505166"/>
                    <a:ext cx="396259" cy="431485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094" name="Group 2093">
              <a:extLst>
                <a:ext uri="{FF2B5EF4-FFF2-40B4-BE49-F238E27FC236}">
                  <a16:creationId xmlns:a16="http://schemas.microsoft.com/office/drawing/2014/main" id="{41D9A588-2D44-EEFB-0E5B-60C2DD972947}"/>
                </a:ext>
              </a:extLst>
            </p:cNvPr>
            <p:cNvGrpSpPr/>
            <p:nvPr/>
          </p:nvGrpSpPr>
          <p:grpSpPr>
            <a:xfrm>
              <a:off x="7365323" y="1380060"/>
              <a:ext cx="268801" cy="229042"/>
              <a:chOff x="2780811" y="2516548"/>
              <a:chExt cx="447840" cy="3816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5">
                <p14:nvContentPartPr>
                  <p14:cNvPr id="2102" name="Ink 2101">
                    <a:extLst>
                      <a:ext uri="{FF2B5EF4-FFF2-40B4-BE49-F238E27FC236}">
                        <a16:creationId xmlns:a16="http://schemas.microsoft.com/office/drawing/2014/main" id="{5DCDFFEB-830E-8EEE-084B-DF688DCDAB72}"/>
                      </a:ext>
                    </a:extLst>
                  </p14:cNvPr>
                  <p14:cNvContentPartPr/>
                  <p14:nvPr/>
                </p14:nvContentPartPr>
                <p14:xfrm>
                  <a:off x="2912571" y="2516548"/>
                  <a:ext cx="208440" cy="381600"/>
                </p14:xfrm>
              </p:contentPart>
            </mc:Choice>
            <mc:Fallback xmlns="">
              <p:pic>
                <p:nvPicPr>
                  <p:cNvPr id="2102" name="Ink 2101">
                    <a:extLst>
                      <a:ext uri="{FF2B5EF4-FFF2-40B4-BE49-F238E27FC236}">
                        <a16:creationId xmlns:a16="http://schemas.microsoft.com/office/drawing/2014/main" id="{5DCDFFEB-830E-8EEE-084B-DF688DCDAB72}"/>
                      </a:ext>
                    </a:extLst>
                  </p:cNvPr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2897597" y="2501572"/>
                    <a:ext cx="237789" cy="41095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">
                <p14:nvContentPartPr>
                  <p14:cNvPr id="2103" name="Ink 2102">
                    <a:extLst>
                      <a:ext uri="{FF2B5EF4-FFF2-40B4-BE49-F238E27FC236}">
                        <a16:creationId xmlns:a16="http://schemas.microsoft.com/office/drawing/2014/main" id="{53AC5E48-2C68-FA2A-EA6B-CB664C9E537E}"/>
                      </a:ext>
                    </a:extLst>
                  </p14:cNvPr>
                  <p14:cNvContentPartPr/>
                  <p14:nvPr/>
                </p14:nvContentPartPr>
                <p14:xfrm>
                  <a:off x="2780811" y="2521948"/>
                  <a:ext cx="447840" cy="307440"/>
                </p14:xfrm>
              </p:contentPart>
            </mc:Choice>
            <mc:Fallback xmlns="">
              <p:pic>
                <p:nvPicPr>
                  <p:cNvPr id="2103" name="Ink 2102">
                    <a:extLst>
                      <a:ext uri="{FF2B5EF4-FFF2-40B4-BE49-F238E27FC236}">
                        <a16:creationId xmlns:a16="http://schemas.microsoft.com/office/drawing/2014/main" id="{53AC5E48-2C68-FA2A-EA6B-CB664C9E537E}"/>
                      </a:ext>
                    </a:extLst>
                  </p:cNvPr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2765823" y="2506995"/>
                    <a:ext cx="477216" cy="336748"/>
                  </a:xfrm>
                  <a:prstGeom prst="rect">
                    <a:avLst/>
                  </a:prstGeom>
                </p:spPr>
              </p:pic>
            </mc:Fallback>
          </mc:AlternateContent>
        </p:grpSp>
        <p:pic>
          <p:nvPicPr>
            <p:cNvPr id="2095" name="Picture 2094" descr="A hand holding a red marker&#10;&#10;Description automatically generated">
              <a:extLst>
                <a:ext uri="{FF2B5EF4-FFF2-40B4-BE49-F238E27FC236}">
                  <a16:creationId xmlns:a16="http://schemas.microsoft.com/office/drawing/2014/main" id="{5C97984D-3FD6-44AE-9DCA-7E28A6F36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47" t="19381"/>
            <a:stretch/>
          </p:blipFill>
          <p:spPr>
            <a:xfrm>
              <a:off x="6674672" y="1460636"/>
              <a:ext cx="1607133" cy="1760877"/>
            </a:xfrm>
            <a:prstGeom prst="rect">
              <a:avLst/>
            </a:prstGeom>
          </p:spPr>
        </p:pic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4B40B371-6A1A-6A0D-C656-B0DC3E0BC4C8}"/>
                </a:ext>
              </a:extLst>
            </p:cNvPr>
            <p:cNvSpPr txBox="1"/>
            <p:nvPr/>
          </p:nvSpPr>
          <p:spPr>
            <a:xfrm rot="21321085">
              <a:off x="6072010" y="2002505"/>
              <a:ext cx="956013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rgbClr val="FFC000"/>
                  </a:solidFill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Wood</a:t>
              </a:r>
            </a:p>
            <a:p>
              <a:r>
                <a:rPr lang="en-US" sz="1100">
                  <a:solidFill>
                    <a:srgbClr val="4EA72E"/>
                  </a:solidFill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PP polymer</a:t>
              </a:r>
            </a:p>
            <a:p>
              <a:r>
                <a:rPr lang="en-US" sz="1100">
                  <a:solidFill>
                    <a:srgbClr val="FF0000"/>
                  </a:solidFill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Glass</a:t>
              </a:r>
            </a:p>
            <a:p>
              <a:r>
                <a:rPr lang="en-US" sz="1100">
                  <a:solidFill>
                    <a:srgbClr val="00B0F0"/>
                  </a:solidFill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Brass</a:t>
              </a:r>
            </a:p>
            <a:p>
              <a:r>
                <a:rPr lang="en-US" sz="1100">
                  <a:solidFill>
                    <a:srgbClr val="A02B93"/>
                  </a:solidFill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Mild steel</a:t>
              </a:r>
              <a:endParaRPr lang="en-DE" sz="1100">
                <a:solidFill>
                  <a:srgbClr val="A02B93"/>
                </a:solidFill>
                <a:latin typeface="MV Boli" panose="02000500030200090000" pitchFamily="2" charset="0"/>
                <a:ea typeface="Calibri" panose="020F0502020204030204" pitchFamily="34" charset="0"/>
                <a:cs typeface="MV Boli" panose="02000500030200090000" pitchFamily="2" charset="0"/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100" name="Ink 2099">
                  <a:extLst>
                    <a:ext uri="{FF2B5EF4-FFF2-40B4-BE49-F238E27FC236}">
                      <a16:creationId xmlns:a16="http://schemas.microsoft.com/office/drawing/2014/main" id="{A739F899-8676-FD41-8AA9-7C99CE49A59E}"/>
                    </a:ext>
                  </a:extLst>
                </p14:cNvPr>
                <p14:cNvContentPartPr/>
                <p14:nvPr/>
              </p14:nvContentPartPr>
              <p14:xfrm>
                <a:off x="6776863" y="2760796"/>
                <a:ext cx="216" cy="216"/>
              </p14:xfrm>
            </p:contentPart>
          </mc:Choice>
          <mc:Fallback xmlns="">
            <p:pic>
              <p:nvPicPr>
                <p:cNvPr id="2100" name="Ink 2099">
                  <a:extLst>
                    <a:ext uri="{FF2B5EF4-FFF2-40B4-BE49-F238E27FC236}">
                      <a16:creationId xmlns:a16="http://schemas.microsoft.com/office/drawing/2014/main" id="{A739F899-8676-FD41-8AA9-7C99CE49A59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773191" y="2757124"/>
                  <a:ext cx="7560" cy="756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7E2A4678-08A8-5B3B-E0A9-6D8A1977AA9F}"/>
                </a:ext>
              </a:extLst>
            </p:cNvPr>
            <p:cNvSpPr txBox="1"/>
            <p:nvPr/>
          </p:nvSpPr>
          <p:spPr>
            <a:xfrm>
              <a:off x="6425644" y="1104427"/>
              <a:ext cx="11603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rgbClr val="0036A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Property A</a:t>
              </a:r>
              <a:endParaRPr lang="en-DE" sz="1200">
                <a:solidFill>
                  <a:srgbClr val="0036A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grpSp>
        <p:nvGrpSpPr>
          <p:cNvPr id="2218" name="Group 2217">
            <a:extLst>
              <a:ext uri="{FF2B5EF4-FFF2-40B4-BE49-F238E27FC236}">
                <a16:creationId xmlns:a16="http://schemas.microsoft.com/office/drawing/2014/main" id="{4A752F79-3EA9-985A-ACDE-8765A3FDABFB}"/>
              </a:ext>
            </a:extLst>
          </p:cNvPr>
          <p:cNvGrpSpPr/>
          <p:nvPr/>
        </p:nvGrpSpPr>
        <p:grpSpPr>
          <a:xfrm>
            <a:off x="9369090" y="1273778"/>
            <a:ext cx="2059912" cy="1907416"/>
            <a:chOff x="9234964" y="1402964"/>
            <a:chExt cx="2059912" cy="1907416"/>
          </a:xfrm>
        </p:grpSpPr>
        <p:pic>
          <p:nvPicPr>
            <p:cNvPr id="2096" name="Picture 2095">
              <a:extLst>
                <a:ext uri="{FF2B5EF4-FFF2-40B4-BE49-F238E27FC236}">
                  <a16:creationId xmlns:a16="http://schemas.microsoft.com/office/drawing/2014/main" id="{E6C66A86-40A3-4306-1B3B-EA3CF41EA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/>
            <a:srcRect l="17725" t="19509" r="16231" b="17894"/>
            <a:stretch/>
          </p:blipFill>
          <p:spPr>
            <a:xfrm>
              <a:off x="9640118" y="1402964"/>
              <a:ext cx="1654758" cy="1644243"/>
            </a:xfrm>
            <a:prstGeom prst="rect">
              <a:avLst/>
            </a:prstGeom>
          </p:spPr>
        </p:pic>
        <p:pic>
          <p:nvPicPr>
            <p:cNvPr id="2152" name="Picture 2151">
              <a:extLst>
                <a:ext uri="{FF2B5EF4-FFF2-40B4-BE49-F238E27FC236}">
                  <a16:creationId xmlns:a16="http://schemas.microsoft.com/office/drawing/2014/main" id="{0278EC6E-F10C-AEA9-2504-D8FD3E2D0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9976797" y="2832435"/>
              <a:ext cx="1037962" cy="477945"/>
            </a:xfrm>
            <a:prstGeom prst="rect">
              <a:avLst/>
            </a:prstGeom>
            <a:effectLst>
              <a:outerShdw blurRad="50800" dist="38100" dir="2700000" sx="93000" sy="93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94" name="Picture 2193">
              <a:extLst>
                <a:ext uri="{FF2B5EF4-FFF2-40B4-BE49-F238E27FC236}">
                  <a16:creationId xmlns:a16="http://schemas.microsoft.com/office/drawing/2014/main" id="{CC88F86D-A4C4-4DFC-AE3F-124E9E2D5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 rot="16200000">
              <a:off x="9012889" y="1837806"/>
              <a:ext cx="1037962" cy="593811"/>
            </a:xfrm>
            <a:prstGeom prst="rect">
              <a:avLst/>
            </a:prstGeom>
            <a:effectLst>
              <a:outerShdw blurRad="50800" dist="38100" dir="2700000" sx="93000" sy="93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19" name="Group 2218">
            <a:extLst>
              <a:ext uri="{FF2B5EF4-FFF2-40B4-BE49-F238E27FC236}">
                <a16:creationId xmlns:a16="http://schemas.microsoft.com/office/drawing/2014/main" id="{C6D639CF-33A3-6F0D-E4DB-6318B82ADAA7}"/>
              </a:ext>
            </a:extLst>
          </p:cNvPr>
          <p:cNvGrpSpPr/>
          <p:nvPr/>
        </p:nvGrpSpPr>
        <p:grpSpPr>
          <a:xfrm>
            <a:off x="6218542" y="3889791"/>
            <a:ext cx="2451732" cy="2387739"/>
            <a:chOff x="3689937" y="3754280"/>
            <a:chExt cx="2451732" cy="2387739"/>
          </a:xfrm>
        </p:grpSpPr>
        <p:grpSp>
          <p:nvGrpSpPr>
            <p:cNvPr id="2198" name="Group 2197">
              <a:extLst>
                <a:ext uri="{FF2B5EF4-FFF2-40B4-BE49-F238E27FC236}">
                  <a16:creationId xmlns:a16="http://schemas.microsoft.com/office/drawing/2014/main" id="{CCB5A14B-58D6-26AB-7397-D897A0BC8391}"/>
                </a:ext>
              </a:extLst>
            </p:cNvPr>
            <p:cNvGrpSpPr/>
            <p:nvPr/>
          </p:nvGrpSpPr>
          <p:grpSpPr>
            <a:xfrm>
              <a:off x="3689937" y="3754280"/>
              <a:ext cx="2059912" cy="1907416"/>
              <a:chOff x="9387364" y="1555364"/>
              <a:chExt cx="2059912" cy="1907416"/>
            </a:xfrm>
          </p:grpSpPr>
          <p:pic>
            <p:nvPicPr>
              <p:cNvPr id="2195" name="Picture 2194">
                <a:extLst>
                  <a:ext uri="{FF2B5EF4-FFF2-40B4-BE49-F238E27FC236}">
                    <a16:creationId xmlns:a16="http://schemas.microsoft.com/office/drawing/2014/main" id="{8A852661-CB0F-F874-F10C-7F871FB39A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/>
              <a:srcRect l="17725" t="19509" r="16231" b="17894"/>
              <a:stretch/>
            </p:blipFill>
            <p:spPr>
              <a:xfrm>
                <a:off x="9792518" y="1555364"/>
                <a:ext cx="1654758" cy="1644243"/>
              </a:xfrm>
              <a:prstGeom prst="rect">
                <a:avLst/>
              </a:prstGeom>
            </p:spPr>
          </p:pic>
          <p:pic>
            <p:nvPicPr>
              <p:cNvPr id="2196" name="Picture 2195">
                <a:extLst>
                  <a:ext uri="{FF2B5EF4-FFF2-40B4-BE49-F238E27FC236}">
                    <a16:creationId xmlns:a16="http://schemas.microsoft.com/office/drawing/2014/main" id="{FBC4B25A-F0C0-8F87-03CE-8A516413AC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0129197" y="2984835"/>
                <a:ext cx="1037962" cy="477945"/>
              </a:xfrm>
              <a:prstGeom prst="rect">
                <a:avLst/>
              </a:prstGeom>
              <a:effectLst>
                <a:outerShdw blurRad="50800" dist="38100" dir="2700000" sx="93000" sy="93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97" name="Picture 2196">
                <a:extLst>
                  <a:ext uri="{FF2B5EF4-FFF2-40B4-BE49-F238E27FC236}">
                    <a16:creationId xmlns:a16="http://schemas.microsoft.com/office/drawing/2014/main" id="{83C9D9C9-5393-7BB3-D5D1-87ADF7ABEF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/>
              <a:stretch>
                <a:fillRect/>
              </a:stretch>
            </p:blipFill>
            <p:spPr>
              <a:xfrm rot="16200000">
                <a:off x="9165289" y="1990206"/>
                <a:ext cx="1037962" cy="593811"/>
              </a:xfrm>
              <a:prstGeom prst="rect">
                <a:avLst/>
              </a:prstGeom>
              <a:effectLst>
                <a:outerShdw blurRad="50800" dist="38100" dir="2700000" sx="93000" sy="93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cxnSp>
          <p:nvCxnSpPr>
            <p:cNvPr id="2090" name="Straight Connector 2089">
              <a:extLst>
                <a:ext uri="{FF2B5EF4-FFF2-40B4-BE49-F238E27FC236}">
                  <a16:creationId xmlns:a16="http://schemas.microsoft.com/office/drawing/2014/main" id="{144A6924-6B97-E839-87C1-A79B023E42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0751" y="4576401"/>
              <a:ext cx="2639" cy="822122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2" name="Straight Connector 2091">
              <a:extLst>
                <a:ext uri="{FF2B5EF4-FFF2-40B4-BE49-F238E27FC236}">
                  <a16:creationId xmlns:a16="http://schemas.microsoft.com/office/drawing/2014/main" id="{0DDEF59D-1EAD-962D-1007-9A3EB54443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6080" y="4486027"/>
              <a:ext cx="636912" cy="1429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10" name="Picture 2209">
              <a:extLst>
                <a:ext uri="{FF2B5EF4-FFF2-40B4-BE49-F238E27FC236}">
                  <a16:creationId xmlns:a16="http://schemas.microsoft.com/office/drawing/2014/main" id="{E4059185-2443-EF80-5869-25670943D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4845079" y="4391326"/>
              <a:ext cx="211344" cy="291185"/>
            </a:xfrm>
            <a:prstGeom prst="rect">
              <a:avLst/>
            </a:prstGeom>
          </p:spPr>
        </p:pic>
        <p:pic>
          <p:nvPicPr>
            <p:cNvPr id="2212" name="Picture 2211" descr="A hand holding a red marker&#10;&#10;Description automatically generated">
              <a:extLst>
                <a:ext uri="{FF2B5EF4-FFF2-40B4-BE49-F238E27FC236}">
                  <a16:creationId xmlns:a16="http://schemas.microsoft.com/office/drawing/2014/main" id="{99EFD43C-6761-D9CF-92D7-5AFA8CE6F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47" t="19381"/>
            <a:stretch/>
          </p:blipFill>
          <p:spPr>
            <a:xfrm>
              <a:off x="4534536" y="4381142"/>
              <a:ext cx="1607133" cy="1760877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238" name="Ink 2237">
                <a:extLst>
                  <a:ext uri="{FF2B5EF4-FFF2-40B4-BE49-F238E27FC236}">
                    <a16:creationId xmlns:a16="http://schemas.microsoft.com/office/drawing/2014/main" id="{66076570-E40F-F38C-D570-CD6765F5F3E6}"/>
                  </a:ext>
                </a:extLst>
              </p14:cNvPr>
              <p14:cNvContentPartPr/>
              <p14:nvPr/>
            </p14:nvContentPartPr>
            <p14:xfrm>
              <a:off x="13282971" y="1256470"/>
              <a:ext cx="216" cy="216"/>
            </p14:xfrm>
          </p:contentPart>
        </mc:Choice>
        <mc:Fallback xmlns="">
          <p:pic>
            <p:nvPicPr>
              <p:cNvPr id="2238" name="Ink 2237">
                <a:extLst>
                  <a:ext uri="{FF2B5EF4-FFF2-40B4-BE49-F238E27FC236}">
                    <a16:creationId xmlns:a16="http://schemas.microsoft.com/office/drawing/2014/main" id="{66076570-E40F-F38C-D570-CD6765F5F3E6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3279299" y="1252798"/>
                <a:ext cx="7560" cy="7560"/>
              </a:xfrm>
              <a:prstGeom prst="rect">
                <a:avLst/>
              </a:prstGeom>
            </p:spPr>
          </p:pic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1CC3DD22-C5ED-00D9-7D9A-38788E140ECA}"/>
              </a:ext>
            </a:extLst>
          </p:cNvPr>
          <p:cNvSpPr txBox="1"/>
          <p:nvPr/>
        </p:nvSpPr>
        <p:spPr>
          <a:xfrm>
            <a:off x="8906059" y="4491274"/>
            <a:ext cx="1827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b="1" dirty="0"/>
              <a:t>You have created a material property chart.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3303802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0E2662-E9BD-C441-4EDF-5DC1346E3A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46100" y="6350534"/>
            <a:ext cx="2743200" cy="247724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F01BFE-9936-4657-E29A-E4E0E2FF0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--   Notes for instructors   --</a:t>
            </a:r>
            <a:endParaRPr lang="en-DE" dirty="0">
              <a:solidFill>
                <a:srgbClr val="FF0000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81E8269-B474-A970-DFC3-6AC605E1C5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1" y="994687"/>
            <a:ext cx="10972799" cy="132398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dirty="0"/>
              <a:t>You will have to select/remove some slides in this document depending on your choice of Game Play Option as described in the Facilitator’s Guide.</a:t>
            </a:r>
            <a:endParaRPr lang="en-US" b="1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1B1977D-BD8C-D7B7-57ED-962FE17EAD49}"/>
              </a:ext>
            </a:extLst>
          </p:cNvPr>
          <p:cNvSpPr txBox="1">
            <a:spLocks/>
          </p:cNvSpPr>
          <p:nvPr/>
        </p:nvSpPr>
        <p:spPr>
          <a:xfrm>
            <a:off x="6623253" y="2165491"/>
            <a:ext cx="4583724" cy="511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Choice of </a:t>
            </a:r>
            <a:r>
              <a:rPr lang="en-US" b="1" dirty="0"/>
              <a:t>game board: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EE9D5B-AE69-BC30-5CF8-546C73635EB3}"/>
              </a:ext>
            </a:extLst>
          </p:cNvPr>
          <p:cNvGrpSpPr/>
          <p:nvPr/>
        </p:nvGrpSpPr>
        <p:grpSpPr>
          <a:xfrm>
            <a:off x="6899016" y="3504072"/>
            <a:ext cx="1635707" cy="1635707"/>
            <a:chOff x="3296484" y="1592269"/>
            <a:chExt cx="3036196" cy="303619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43828F8-0134-8CF3-0380-CD27C07B9555}"/>
                </a:ext>
              </a:extLst>
            </p:cNvPr>
            <p:cNvSpPr/>
            <p:nvPr/>
          </p:nvSpPr>
          <p:spPr>
            <a:xfrm>
              <a:off x="3296484" y="1592269"/>
              <a:ext cx="3036196" cy="30361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CE249DA-660B-7C48-8AAB-9C6249E6AC61}"/>
                </a:ext>
              </a:extLst>
            </p:cNvPr>
            <p:cNvGrpSpPr/>
            <p:nvPr/>
          </p:nvGrpSpPr>
          <p:grpSpPr>
            <a:xfrm>
              <a:off x="3799416" y="1889694"/>
              <a:ext cx="2019370" cy="2172156"/>
              <a:chOff x="3665936" y="2719399"/>
              <a:chExt cx="2019370" cy="2172156"/>
            </a:xfrm>
          </p:grpSpPr>
          <p:pic>
            <p:nvPicPr>
              <p:cNvPr id="16" name="image_0">
                <a:extLst>
                  <a:ext uri="{FF2B5EF4-FFF2-40B4-BE49-F238E27FC236}">
                    <a16:creationId xmlns:a16="http://schemas.microsoft.com/office/drawing/2014/main" id="{79EEBB2A-0D43-E1BD-F32C-BD54934891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A"/>
                  </a:clrFrom>
                  <a:clrTo>
                    <a:srgbClr val="FFFFFA">
                      <a:alpha val="0"/>
                    </a:srgbClr>
                  </a:clrTo>
                </a:clrChange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6856"/>
                        </a14:imgEffect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4459" y="2719399"/>
                <a:ext cx="1727636" cy="172023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isometricTopUp"/>
                <a:lightRig rig="threePt" dir="t">
                  <a:rot lat="0" lon="0" rev="0"/>
                </a:lightRig>
              </a:scene3d>
              <a:sp3d prstMaterial="matte">
                <a:bevelT w="0" h="3175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16" descr="A group of balls on a tray&#10;&#10;AI-generated content may be incorrect.">
                <a:extLst>
                  <a:ext uri="{FF2B5EF4-FFF2-40B4-BE49-F238E27FC236}">
                    <a16:creationId xmlns:a16="http://schemas.microsoft.com/office/drawing/2014/main" id="{DEF143B8-591E-EAAD-E2B4-83216C5B57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5936" y="4426004"/>
                <a:ext cx="2019370" cy="465551"/>
              </a:xfrm>
              <a:prstGeom prst="rect">
                <a:avLst/>
              </a:prstGeom>
            </p:spPr>
          </p:pic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02BD2EB-1502-2CE6-206A-9A39EC4AECEE}"/>
              </a:ext>
            </a:extLst>
          </p:cNvPr>
          <p:cNvGrpSpPr/>
          <p:nvPr/>
        </p:nvGrpSpPr>
        <p:grpSpPr>
          <a:xfrm>
            <a:off x="9213198" y="3487630"/>
            <a:ext cx="1680841" cy="1680841"/>
            <a:chOff x="9076507" y="1690957"/>
            <a:chExt cx="3036196" cy="3036196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F5E9092-FBAB-411C-7304-ECABB700ECF1}"/>
                </a:ext>
              </a:extLst>
            </p:cNvPr>
            <p:cNvSpPr/>
            <p:nvPr/>
          </p:nvSpPr>
          <p:spPr>
            <a:xfrm>
              <a:off x="9076507" y="1690957"/>
              <a:ext cx="3036196" cy="30361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0B0F856-F68D-3EBE-3FA0-D59EE3B96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71817" y="2138074"/>
              <a:ext cx="1961128" cy="2141961"/>
            </a:xfrm>
            <a:prstGeom prst="rect">
              <a:avLst/>
            </a:prstGeom>
          </p:spPr>
        </p:pic>
      </p:grp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5A6D8DB2-2DAA-4080-516E-25B72849F0FD}"/>
              </a:ext>
            </a:extLst>
          </p:cNvPr>
          <p:cNvSpPr txBox="1">
            <a:spLocks/>
          </p:cNvSpPr>
          <p:nvPr/>
        </p:nvSpPr>
        <p:spPr>
          <a:xfrm>
            <a:off x="903547" y="2165491"/>
            <a:ext cx="4251780" cy="639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Choice of </a:t>
            </a:r>
            <a:r>
              <a:rPr lang="en-US" b="1" dirty="0"/>
              <a:t>measurement: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57C5F31-F0F4-640B-10F3-39AD182B08F8}"/>
              </a:ext>
            </a:extLst>
          </p:cNvPr>
          <p:cNvGrpSpPr/>
          <p:nvPr/>
        </p:nvGrpSpPr>
        <p:grpSpPr>
          <a:xfrm>
            <a:off x="661236" y="2968343"/>
            <a:ext cx="2142992" cy="2848951"/>
            <a:chOff x="437125" y="3160649"/>
            <a:chExt cx="2142992" cy="284895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2488CB5-67EC-5162-8422-3A0FB34E0708}"/>
                </a:ext>
              </a:extLst>
            </p:cNvPr>
            <p:cNvGrpSpPr/>
            <p:nvPr/>
          </p:nvGrpSpPr>
          <p:grpSpPr>
            <a:xfrm>
              <a:off x="679436" y="3693838"/>
              <a:ext cx="1646776" cy="1646776"/>
              <a:chOff x="6854624" y="3135609"/>
              <a:chExt cx="3036196" cy="3036196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5371B46-BF15-8B2D-EA53-E87F9FE204E0}"/>
                  </a:ext>
                </a:extLst>
              </p:cNvPr>
              <p:cNvSpPr/>
              <p:nvPr/>
            </p:nvSpPr>
            <p:spPr>
              <a:xfrm>
                <a:off x="6854624" y="3135609"/>
                <a:ext cx="3036196" cy="303619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C8E3F3EB-775B-5E81-1CC2-76AC29A63D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t="14511" r="12429" b="14654"/>
              <a:stretch/>
            </p:blipFill>
            <p:spPr>
              <a:xfrm>
                <a:off x="7169998" y="3275343"/>
                <a:ext cx="2146598" cy="1302462"/>
              </a:xfrm>
              <a:prstGeom prst="ellipse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44B502F7-E43F-23EC-84DB-5C50F60CD9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094713" y="4502726"/>
                <a:ext cx="1981794" cy="1319385"/>
              </a:xfrm>
              <a:prstGeom prst="rect">
                <a:avLst/>
              </a:prstGeom>
            </p:spPr>
          </p:pic>
          <p:pic>
            <p:nvPicPr>
              <p:cNvPr id="35" name="Picture 34" descr="A close-up of a spoon&#10;&#10;AI-generated content may be incorrect.">
                <a:extLst>
                  <a:ext uri="{FF2B5EF4-FFF2-40B4-BE49-F238E27FC236}">
                    <a16:creationId xmlns:a16="http://schemas.microsoft.com/office/drawing/2014/main" id="{40B64AEB-B85B-AA94-E0D8-BD8C294115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18947" y="3971882"/>
                <a:ext cx="1368208" cy="911973"/>
              </a:xfrm>
              <a:prstGeom prst="rect">
                <a:avLst/>
              </a:prstGeom>
            </p:spPr>
          </p:pic>
        </p:grpSp>
        <p:sp>
          <p:nvSpPr>
            <p:cNvPr id="37" name="Text Placeholder 3">
              <a:extLst>
                <a:ext uri="{FF2B5EF4-FFF2-40B4-BE49-F238E27FC236}">
                  <a16:creationId xmlns:a16="http://schemas.microsoft.com/office/drawing/2014/main" id="{475F0970-79E4-EDA5-3E76-B1E0A3FE4AC6}"/>
                </a:ext>
              </a:extLst>
            </p:cNvPr>
            <p:cNvSpPr txBox="1">
              <a:spLocks/>
            </p:cNvSpPr>
            <p:nvPr/>
          </p:nvSpPr>
          <p:spPr>
            <a:xfrm>
              <a:off x="437125" y="3160649"/>
              <a:ext cx="2103250" cy="48453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marR="0" indent="-22860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24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461963" marR="0" indent="-23177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alibri" panose="020F0502020204030204" pitchFamily="34" charset="0"/>
                <a:buChar char="‐"/>
                <a:tabLst/>
                <a:defRPr sz="20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746125" marR="0" indent="-28892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16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969963" marR="0" indent="-223838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 sz="14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1203325" marR="0" indent="-233363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 sz="12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dirty="0"/>
                <a:t>Touch &amp; Feel</a:t>
              </a:r>
              <a:endParaRPr lang="en-US" b="1" dirty="0"/>
            </a:p>
          </p:txBody>
        </p:sp>
        <p:sp>
          <p:nvSpPr>
            <p:cNvPr id="38" name="Text Placeholder 3">
              <a:extLst>
                <a:ext uri="{FF2B5EF4-FFF2-40B4-BE49-F238E27FC236}">
                  <a16:creationId xmlns:a16="http://schemas.microsoft.com/office/drawing/2014/main" id="{D1C6BF40-7D59-E145-C6DA-42F4B492C07C}"/>
                </a:ext>
              </a:extLst>
            </p:cNvPr>
            <p:cNvSpPr txBox="1">
              <a:spLocks/>
            </p:cNvSpPr>
            <p:nvPr/>
          </p:nvSpPr>
          <p:spPr>
            <a:xfrm>
              <a:off x="476867" y="5525065"/>
              <a:ext cx="2103250" cy="48453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marR="0" indent="-22860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24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461963" marR="0" indent="-23177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alibri" panose="020F0502020204030204" pitchFamily="34" charset="0"/>
                <a:buChar char="‐"/>
                <a:tabLst/>
                <a:defRPr sz="20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746125" marR="0" indent="-28892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16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969963" marR="0" indent="-223838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 sz="14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1203325" marR="0" indent="-233363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 sz="12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dirty="0"/>
                <a:t>Use slide 13</a:t>
              </a:r>
              <a:endParaRPr lang="en-US" b="1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0EBA14A-CE4C-36DF-9800-0855F26E0D2F}"/>
              </a:ext>
            </a:extLst>
          </p:cNvPr>
          <p:cNvGrpSpPr/>
          <p:nvPr/>
        </p:nvGrpSpPr>
        <p:grpSpPr>
          <a:xfrm>
            <a:off x="3257524" y="2968343"/>
            <a:ext cx="2142992" cy="2848951"/>
            <a:chOff x="2863516" y="3160649"/>
            <a:chExt cx="2142992" cy="2848951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1FA5725-16E7-415B-E134-194515627C6F}"/>
                </a:ext>
              </a:extLst>
            </p:cNvPr>
            <p:cNvGrpSpPr/>
            <p:nvPr/>
          </p:nvGrpSpPr>
          <p:grpSpPr>
            <a:xfrm>
              <a:off x="3125612" y="3681867"/>
              <a:ext cx="1765274" cy="1635707"/>
              <a:chOff x="547306" y="2858729"/>
              <a:chExt cx="3276698" cy="3036196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34C849BF-4132-3FF3-392C-51AA98299F1F}"/>
                  </a:ext>
                </a:extLst>
              </p:cNvPr>
              <p:cNvSpPr/>
              <p:nvPr/>
            </p:nvSpPr>
            <p:spPr>
              <a:xfrm>
                <a:off x="547306" y="2858729"/>
                <a:ext cx="3036196" cy="303619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C71ECA6-DF84-4D23-3DD9-095363532969}"/>
                  </a:ext>
                </a:extLst>
              </p:cNvPr>
              <p:cNvGrpSpPr/>
              <p:nvPr/>
            </p:nvGrpSpPr>
            <p:grpSpPr>
              <a:xfrm>
                <a:off x="683224" y="3002155"/>
                <a:ext cx="3140780" cy="2544051"/>
                <a:chOff x="8303872" y="4431177"/>
                <a:chExt cx="2242318" cy="1816291"/>
              </a:xfrm>
            </p:grpSpPr>
            <p:pic>
              <p:nvPicPr>
                <p:cNvPr id="18" name="Picture 17" descr="A digital multimeter with wires&#10;&#10;Description automatically generated">
                  <a:extLst>
                    <a:ext uri="{FF2B5EF4-FFF2-40B4-BE49-F238E27FC236}">
                      <a16:creationId xmlns:a16="http://schemas.microsoft.com/office/drawing/2014/main" id="{DA7581B6-7A3E-B875-EEFB-2270AF8E11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9059220" y="5166096"/>
                  <a:ext cx="918597" cy="1081372"/>
                </a:xfrm>
                <a:prstGeom prst="rect">
                  <a:avLst/>
                </a:prstGeom>
              </p:spPr>
            </p:pic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036E5B7-D272-5FB3-D420-B25176AB4395}"/>
                    </a:ext>
                  </a:extLst>
                </p:cNvPr>
                <p:cNvGrpSpPr/>
                <p:nvPr/>
              </p:nvGrpSpPr>
              <p:grpSpPr>
                <a:xfrm>
                  <a:off x="8303872" y="4431177"/>
                  <a:ext cx="2242318" cy="1665035"/>
                  <a:chOff x="8303872" y="4431177"/>
                  <a:chExt cx="2242318" cy="1665035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4CB3282D-42FD-4760-5665-6F651C1803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8573825" y="4626216"/>
                    <a:ext cx="560210" cy="842454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 descr="A machine with a green button&#10;&#10;Description automatically generated">
                    <a:extLst>
                      <a:ext uri="{FF2B5EF4-FFF2-40B4-BE49-F238E27FC236}">
                        <a16:creationId xmlns:a16="http://schemas.microsoft.com/office/drawing/2014/main" id="{528CD67B-67C2-8507-7640-C6AB7C2AFDD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9134035" y="4431177"/>
                    <a:ext cx="1412155" cy="941520"/>
                  </a:xfrm>
                  <a:prstGeom prst="rect">
                    <a:avLst/>
                  </a:prstGeom>
                </p:spPr>
              </p:pic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777D377E-D651-C396-1325-E51F7D80F19F}"/>
                      </a:ext>
                    </a:extLst>
                  </p:cNvPr>
                  <p:cNvGrpSpPr/>
                  <p:nvPr/>
                </p:nvGrpSpPr>
                <p:grpSpPr>
                  <a:xfrm>
                    <a:off x="8303872" y="5449046"/>
                    <a:ext cx="972043" cy="647166"/>
                    <a:chOff x="3419316" y="4840727"/>
                    <a:chExt cx="1509656" cy="1005097"/>
                  </a:xfrm>
                </p:grpSpPr>
                <p:pic>
                  <p:nvPicPr>
                    <p:cNvPr id="23" name="Picture 22" descr="A close-up of a kitchen scale&#10;&#10;Description automatically generated">
                      <a:extLst>
                        <a:ext uri="{FF2B5EF4-FFF2-40B4-BE49-F238E27FC236}">
                          <a16:creationId xmlns:a16="http://schemas.microsoft.com/office/drawing/2014/main" id="{B887D515-196C-6F2F-EE0E-0D0ACBF2E26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3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tretch>
                      <a:fillRect/>
                    </a:stretch>
                  </p:blipFill>
                  <p:spPr>
                    <a:xfrm>
                      <a:off x="3419316" y="4840727"/>
                      <a:ext cx="1509656" cy="1005097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24" name="Freeform: Shape 23">
                      <a:extLst>
                        <a:ext uri="{FF2B5EF4-FFF2-40B4-BE49-F238E27FC236}">
                          <a16:creationId xmlns:a16="http://schemas.microsoft.com/office/drawing/2014/main" id="{1126F144-1E77-C053-EF5B-8451774C3B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38575" y="5006975"/>
                      <a:ext cx="638175" cy="393700"/>
                    </a:xfrm>
                    <a:custGeom>
                      <a:avLst/>
                      <a:gdLst>
                        <a:gd name="connsiteX0" fmla="*/ 15875 w 638175"/>
                        <a:gd name="connsiteY0" fmla="*/ 298450 h 393700"/>
                        <a:gd name="connsiteX1" fmla="*/ 0 w 638175"/>
                        <a:gd name="connsiteY1" fmla="*/ 190500 h 393700"/>
                        <a:gd name="connsiteX2" fmla="*/ 31750 w 638175"/>
                        <a:gd name="connsiteY2" fmla="*/ 50800 h 393700"/>
                        <a:gd name="connsiteX3" fmla="*/ 130175 w 638175"/>
                        <a:gd name="connsiteY3" fmla="*/ 0 h 393700"/>
                        <a:gd name="connsiteX4" fmla="*/ 561975 w 638175"/>
                        <a:gd name="connsiteY4" fmla="*/ 12700 h 393700"/>
                        <a:gd name="connsiteX5" fmla="*/ 631825 w 638175"/>
                        <a:gd name="connsiteY5" fmla="*/ 63500 h 393700"/>
                        <a:gd name="connsiteX6" fmla="*/ 638175 w 638175"/>
                        <a:gd name="connsiteY6" fmla="*/ 177800 h 393700"/>
                        <a:gd name="connsiteX7" fmla="*/ 495300 w 638175"/>
                        <a:gd name="connsiteY7" fmla="*/ 377825 h 393700"/>
                        <a:gd name="connsiteX8" fmla="*/ 177800 w 638175"/>
                        <a:gd name="connsiteY8" fmla="*/ 393700 h 393700"/>
                        <a:gd name="connsiteX9" fmla="*/ 15875 w 638175"/>
                        <a:gd name="connsiteY9" fmla="*/ 298450 h 393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38175" h="393700">
                          <a:moveTo>
                            <a:pt x="15875" y="298450"/>
                          </a:moveTo>
                          <a:lnTo>
                            <a:pt x="0" y="190500"/>
                          </a:lnTo>
                          <a:lnTo>
                            <a:pt x="31750" y="50800"/>
                          </a:lnTo>
                          <a:lnTo>
                            <a:pt x="130175" y="0"/>
                          </a:lnTo>
                          <a:lnTo>
                            <a:pt x="561975" y="12700"/>
                          </a:lnTo>
                          <a:lnTo>
                            <a:pt x="631825" y="63500"/>
                          </a:lnTo>
                          <a:lnTo>
                            <a:pt x="638175" y="177800"/>
                          </a:lnTo>
                          <a:lnTo>
                            <a:pt x="495300" y="377825"/>
                          </a:lnTo>
                          <a:lnTo>
                            <a:pt x="177800" y="393700"/>
                          </a:lnTo>
                          <a:lnTo>
                            <a:pt x="15875" y="298450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20000"/>
                        <a:lumOff val="80000"/>
                        <a:alpha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DE"/>
                    </a:p>
                  </p:txBody>
                </p:sp>
              </p:grpSp>
            </p:grpSp>
          </p:grpSp>
        </p:grpSp>
        <p:sp>
          <p:nvSpPr>
            <p:cNvPr id="39" name="Text Placeholder 3">
              <a:extLst>
                <a:ext uri="{FF2B5EF4-FFF2-40B4-BE49-F238E27FC236}">
                  <a16:creationId xmlns:a16="http://schemas.microsoft.com/office/drawing/2014/main" id="{FB05534B-2AFE-B06F-E859-1DFB8A58AB50}"/>
                </a:ext>
              </a:extLst>
            </p:cNvPr>
            <p:cNvSpPr txBox="1">
              <a:spLocks/>
            </p:cNvSpPr>
            <p:nvPr/>
          </p:nvSpPr>
          <p:spPr>
            <a:xfrm>
              <a:off x="2863516" y="3160649"/>
              <a:ext cx="2103250" cy="48453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marR="0" indent="-22860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24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461963" marR="0" indent="-23177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alibri" panose="020F0502020204030204" pitchFamily="34" charset="0"/>
                <a:buChar char="‐"/>
                <a:tabLst/>
                <a:defRPr sz="20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746125" marR="0" indent="-28892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16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969963" marR="0" indent="-223838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 sz="14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1203325" marR="0" indent="-233363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 sz="12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dirty="0"/>
                <a:t>Instruments</a:t>
              </a:r>
              <a:endParaRPr lang="en-US" b="1" dirty="0"/>
            </a:p>
          </p:txBody>
        </p:sp>
        <p:sp>
          <p:nvSpPr>
            <p:cNvPr id="40" name="Text Placeholder 3">
              <a:extLst>
                <a:ext uri="{FF2B5EF4-FFF2-40B4-BE49-F238E27FC236}">
                  <a16:creationId xmlns:a16="http://schemas.microsoft.com/office/drawing/2014/main" id="{921375FD-CCD3-CB03-C902-E248E20660B6}"/>
                </a:ext>
              </a:extLst>
            </p:cNvPr>
            <p:cNvSpPr txBox="1">
              <a:spLocks/>
            </p:cNvSpPr>
            <p:nvPr/>
          </p:nvSpPr>
          <p:spPr>
            <a:xfrm>
              <a:off x="2903258" y="5525065"/>
              <a:ext cx="2103250" cy="48453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marR="0" indent="-22860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24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461963" marR="0" indent="-23177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alibri" panose="020F0502020204030204" pitchFamily="34" charset="0"/>
                <a:buChar char="‐"/>
                <a:tabLst/>
                <a:defRPr sz="2000" b="0" i="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746125" marR="0" indent="-288925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sz="16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969963" marR="0" indent="-223838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 sz="14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1203325" marR="0" indent="-233363" algn="l" defTabSz="914400" rtl="0" eaLnBrk="1" fontAlgn="auto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 sz="1200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dirty="0"/>
                <a:t>Use slide 14</a:t>
              </a:r>
              <a:endParaRPr lang="en-US" b="1" dirty="0"/>
            </a:p>
          </p:txBody>
        </p:sp>
      </p:grp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3EA3D0DB-2E3F-6C9A-E985-A06FE8917D3E}"/>
              </a:ext>
            </a:extLst>
          </p:cNvPr>
          <p:cNvSpPr txBox="1">
            <a:spLocks/>
          </p:cNvSpPr>
          <p:nvPr/>
        </p:nvSpPr>
        <p:spPr>
          <a:xfrm>
            <a:off x="6623253" y="2968343"/>
            <a:ext cx="2103250" cy="484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Physical board</a:t>
            </a:r>
            <a:endParaRPr lang="en-US" b="1" dirty="0"/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AD88CC45-D9CC-733B-CAFD-13A9B0A70BE1}"/>
              </a:ext>
            </a:extLst>
          </p:cNvPr>
          <p:cNvSpPr txBox="1">
            <a:spLocks/>
          </p:cNvSpPr>
          <p:nvPr/>
        </p:nvSpPr>
        <p:spPr>
          <a:xfrm>
            <a:off x="6662995" y="5332759"/>
            <a:ext cx="2103250" cy="7264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Use slides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18 and 21</a:t>
            </a:r>
            <a:endParaRPr lang="en-US" b="1" dirty="0"/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253129E1-46C6-203E-ED85-F6A85D08F9DC}"/>
              </a:ext>
            </a:extLst>
          </p:cNvPr>
          <p:cNvSpPr txBox="1">
            <a:spLocks/>
          </p:cNvSpPr>
          <p:nvPr/>
        </p:nvSpPr>
        <p:spPr>
          <a:xfrm>
            <a:off x="9014150" y="2671045"/>
            <a:ext cx="2103250" cy="1072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Hand-written board</a:t>
            </a:r>
            <a:endParaRPr lang="en-US" b="1" dirty="0"/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5C7BB80A-E971-17EB-97E4-39C988D5CD20}"/>
              </a:ext>
            </a:extLst>
          </p:cNvPr>
          <p:cNvSpPr txBox="1">
            <a:spLocks/>
          </p:cNvSpPr>
          <p:nvPr/>
        </p:nvSpPr>
        <p:spPr>
          <a:xfrm>
            <a:off x="9014150" y="5332758"/>
            <a:ext cx="2103250" cy="7264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Use slides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19 and 22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6717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CCB44-2127-F535-DB04-C3C77E936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E043C5-B945-9021-F00F-93A58A847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25A532-263B-89D2-EC4E-D9B2B8CCC80E}"/>
              </a:ext>
            </a:extLst>
          </p:cNvPr>
          <p:cNvSpPr txBox="1"/>
          <p:nvPr/>
        </p:nvSpPr>
        <p:spPr>
          <a:xfrm>
            <a:off x="-167640" y="2644170"/>
            <a:ext cx="1252728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Check your results</a:t>
            </a: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130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AEDE0E-9E9F-24A2-0B75-EA6340B093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7B5F8A-EC35-E0EA-D3EA-34925D058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your results – physical board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F5AABE-521A-1944-E037-488A8267329B}"/>
              </a:ext>
            </a:extLst>
          </p:cNvPr>
          <p:cNvSpPr txBox="1"/>
          <p:nvPr/>
        </p:nvSpPr>
        <p:spPr>
          <a:xfrm>
            <a:off x="1676601" y="2280274"/>
            <a:ext cx="12333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Compare your results with the solutions poster. </a:t>
            </a:r>
            <a:endParaRPr lang="en-DE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5F1229A-6F05-9023-63F3-E06A12A64206}"/>
              </a:ext>
            </a:extLst>
          </p:cNvPr>
          <p:cNvGrpSpPr/>
          <p:nvPr/>
        </p:nvGrpSpPr>
        <p:grpSpPr>
          <a:xfrm>
            <a:off x="3327499" y="1848579"/>
            <a:ext cx="4804738" cy="3067019"/>
            <a:chOff x="8629409" y="4046098"/>
            <a:chExt cx="3574070" cy="228144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181A556-658C-21E8-F834-C41FEF4F735C}"/>
                </a:ext>
              </a:extLst>
            </p:cNvPr>
            <p:cNvGrpSpPr/>
            <p:nvPr/>
          </p:nvGrpSpPr>
          <p:grpSpPr>
            <a:xfrm rot="1157912">
              <a:off x="10261693" y="4046098"/>
              <a:ext cx="1307779" cy="1877956"/>
              <a:chOff x="7708392" y="521208"/>
              <a:chExt cx="3784770" cy="5434884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835B6AA-6C8D-5D13-9E48-7E5ED0649726}"/>
                  </a:ext>
                </a:extLst>
              </p:cNvPr>
              <p:cNvSpPr/>
              <p:nvPr/>
            </p:nvSpPr>
            <p:spPr>
              <a:xfrm>
                <a:off x="7708392" y="521208"/>
                <a:ext cx="3784770" cy="543488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00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5B4CD1D-B10E-4552-3AC1-370F5C049C59}"/>
                  </a:ext>
                </a:extLst>
              </p:cNvPr>
              <p:cNvSpPr txBox="1"/>
              <p:nvPr/>
            </p:nvSpPr>
            <p:spPr>
              <a:xfrm>
                <a:off x="7850248" y="1085518"/>
                <a:ext cx="3297841" cy="1247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050">
                    <a:latin typeface="MV Boli" panose="02000500030200090000" pitchFamily="2" charset="0"/>
                    <a:cs typeface="MV Boli" panose="02000500030200090000" pitchFamily="2" charset="0"/>
                  </a:rPr>
                  <a:t>Solution </a:t>
                </a:r>
                <a:br>
                  <a:rPr lang="en-GB" sz="1050">
                    <a:latin typeface="MV Boli" panose="02000500030200090000" pitchFamily="2" charset="0"/>
                    <a:cs typeface="MV Boli" panose="02000500030200090000" pitchFamily="2" charset="0"/>
                  </a:rPr>
                </a:br>
                <a:r>
                  <a:rPr lang="en-GB" sz="1050">
                    <a:latin typeface="MV Boli" panose="02000500030200090000" pitchFamily="2" charset="0"/>
                    <a:cs typeface="MV Boli" panose="02000500030200090000" pitchFamily="2" charset="0"/>
                  </a:rPr>
                  <a:t>Poster</a:t>
                </a:r>
                <a:endParaRPr lang="en-DE" sz="1050">
                  <a:latin typeface="MV Boli" panose="02000500030200090000" pitchFamily="2" charset="0"/>
                  <a:cs typeface="MV Boli" panose="02000500030200090000" pitchFamily="2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DC216FF-9BBE-C25A-9F45-4C0001850E8A}"/>
                </a:ext>
              </a:extLst>
            </p:cNvPr>
            <p:cNvGrpSpPr/>
            <p:nvPr/>
          </p:nvGrpSpPr>
          <p:grpSpPr>
            <a:xfrm>
              <a:off x="8629409" y="4079908"/>
              <a:ext cx="2049019" cy="2002393"/>
              <a:chOff x="3781425" y="2841625"/>
              <a:chExt cx="2581275" cy="2522538"/>
            </a:xfrm>
          </p:grpSpPr>
          <p:pic>
            <p:nvPicPr>
              <p:cNvPr id="13" name="image2.png" descr="A grid of circles and arrows&#10;&#10;Description automatically generated">
                <a:extLst>
                  <a:ext uri="{FF2B5EF4-FFF2-40B4-BE49-F238E27FC236}">
                    <a16:creationId xmlns:a16="http://schemas.microsoft.com/office/drawing/2014/main" id="{CED10B69-6AFA-044D-1D88-C2A82FF802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1425" y="2841625"/>
                <a:ext cx="2581275" cy="25225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89D2835-678E-41BF-5ADB-322C6664ACD3}"/>
                  </a:ext>
                </a:extLst>
              </p:cNvPr>
              <p:cNvGrpSpPr/>
              <p:nvPr/>
            </p:nvGrpSpPr>
            <p:grpSpPr>
              <a:xfrm>
                <a:off x="4417695" y="2966886"/>
                <a:ext cx="1767205" cy="1797050"/>
                <a:chOff x="4454450" y="2873525"/>
                <a:chExt cx="1783100" cy="1805000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CA036C19-1B9F-9B7A-BF44-D5E03F20BF7C}"/>
                    </a:ext>
                  </a:extLst>
                </p:cNvPr>
                <p:cNvGrpSpPr/>
                <p:nvPr/>
              </p:nvGrpSpPr>
              <p:grpSpPr>
                <a:xfrm>
                  <a:off x="4462398" y="2881475"/>
                  <a:ext cx="1767205" cy="1797050"/>
                  <a:chOff x="0" y="0"/>
                  <a:chExt cx="1767427" cy="1797505"/>
                </a:xfrm>
              </p:grpSpPr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ED3C16D1-BD4B-5F04-FD88-A73FABD3A8AE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767425" cy="1797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" name="Flowchart: Connector 16">
                    <a:extLst>
                      <a:ext uri="{FF2B5EF4-FFF2-40B4-BE49-F238E27FC236}">
                        <a16:creationId xmlns:a16="http://schemas.microsoft.com/office/drawing/2014/main" id="{0DB406BF-E353-6465-45A2-9EFB519EE47A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44000" cy="144000"/>
                  </a:xfrm>
                  <a:prstGeom prst="flowChartConnector">
                    <a:avLst/>
                  </a:prstGeom>
                  <a:solidFill>
                    <a:schemeClr val="accent1"/>
                  </a:solidFill>
                  <a:ln w="15875" cap="rnd" cmpd="sng">
                    <a:solidFill>
                      <a:srgbClr val="053E5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" name="Flowchart: Connector 17">
                    <a:extLst>
                      <a:ext uri="{FF2B5EF4-FFF2-40B4-BE49-F238E27FC236}">
                        <a16:creationId xmlns:a16="http://schemas.microsoft.com/office/drawing/2014/main" id="{CD097208-2CAA-62DE-2702-F2EAC2A6A2EF}"/>
                      </a:ext>
                    </a:extLst>
                  </p:cNvPr>
                  <p:cNvSpPr/>
                  <p:nvPr/>
                </p:nvSpPr>
                <p:spPr>
                  <a:xfrm>
                    <a:off x="1623427" y="782374"/>
                    <a:ext cx="144000" cy="144000"/>
                  </a:xfrm>
                  <a:prstGeom prst="flowChartConnector">
                    <a:avLst/>
                  </a:prstGeom>
                  <a:solidFill>
                    <a:schemeClr val="accent1"/>
                  </a:solidFill>
                  <a:ln w="15875" cap="rnd" cmpd="sng">
                    <a:solidFill>
                      <a:srgbClr val="053E5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Flowchart: Connector 18">
                    <a:extLst>
                      <a:ext uri="{FF2B5EF4-FFF2-40B4-BE49-F238E27FC236}">
                        <a16:creationId xmlns:a16="http://schemas.microsoft.com/office/drawing/2014/main" id="{77F24420-6F52-3DE7-4E83-E12D62380274}"/>
                      </a:ext>
                    </a:extLst>
                  </p:cNvPr>
                  <p:cNvSpPr/>
                  <p:nvPr/>
                </p:nvSpPr>
                <p:spPr>
                  <a:xfrm>
                    <a:off x="564776" y="0"/>
                    <a:ext cx="144000" cy="144000"/>
                  </a:xfrm>
                  <a:prstGeom prst="flowChartConnector">
                    <a:avLst/>
                  </a:prstGeom>
                  <a:solidFill>
                    <a:schemeClr val="lt1"/>
                  </a:solidFill>
                  <a:ln w="15875" cap="rnd" cmpd="sng">
                    <a:solidFill>
                      <a:srgbClr val="FF99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" name="Flowchart: Connector 19">
                    <a:extLst>
                      <a:ext uri="{FF2B5EF4-FFF2-40B4-BE49-F238E27FC236}">
                        <a16:creationId xmlns:a16="http://schemas.microsoft.com/office/drawing/2014/main" id="{5ECEEB3A-40B0-7F8F-6214-FC983A41107E}"/>
                      </a:ext>
                    </a:extLst>
                  </p:cNvPr>
                  <p:cNvSpPr/>
                  <p:nvPr/>
                </p:nvSpPr>
                <p:spPr>
                  <a:xfrm>
                    <a:off x="1623427" y="1054015"/>
                    <a:ext cx="144000" cy="144000"/>
                  </a:xfrm>
                  <a:prstGeom prst="flowChartConnector">
                    <a:avLst/>
                  </a:prstGeom>
                  <a:solidFill>
                    <a:schemeClr val="lt1"/>
                  </a:solidFill>
                  <a:ln w="15875" cap="rnd" cmpd="sng">
                    <a:solidFill>
                      <a:srgbClr val="FF99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1" name="Straight Arrow Connector 20">
                    <a:extLst>
                      <a:ext uri="{FF2B5EF4-FFF2-40B4-BE49-F238E27FC236}">
                        <a16:creationId xmlns:a16="http://schemas.microsoft.com/office/drawing/2014/main" id="{43A894E2-BB0C-77A2-A5E4-A89035899689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0" y="1131998"/>
                    <a:ext cx="1623695" cy="5715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FF9900"/>
                    </a:solidFill>
                    <a:prstDash val="dash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" name="Straight Arrow Connector 21">
                    <a:extLst>
                      <a:ext uri="{FF2B5EF4-FFF2-40B4-BE49-F238E27FC236}">
                        <a16:creationId xmlns:a16="http://schemas.microsoft.com/office/drawing/2014/main" id="{8D731B1A-4FD7-2B3C-3FD1-9D4ACEE480F7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0" y="850832"/>
                    <a:ext cx="1623695" cy="5715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2"/>
                    </a:solidFill>
                    <a:prstDash val="dash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" name="Straight Arrow Connector 22">
                    <a:extLst>
                      <a:ext uri="{FF2B5EF4-FFF2-40B4-BE49-F238E27FC236}">
                        <a16:creationId xmlns:a16="http://schemas.microsoft.com/office/drawing/2014/main" id="{3661BD43-EB41-49AB-6E8B-33C18138F8F5}"/>
                      </a:ext>
                    </a:extLst>
                  </p:cNvPr>
                  <p:cNvCxnSpPr/>
                  <p:nvPr/>
                </p:nvCxnSpPr>
                <p:spPr>
                  <a:xfrm>
                    <a:off x="630789" y="139360"/>
                    <a:ext cx="0" cy="164592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FF9900"/>
                    </a:solidFill>
                    <a:prstDash val="dash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" name="Straight Arrow Connector 23">
                    <a:extLst>
                      <a:ext uri="{FF2B5EF4-FFF2-40B4-BE49-F238E27FC236}">
                        <a16:creationId xmlns:a16="http://schemas.microsoft.com/office/drawing/2014/main" id="{0119C45F-1964-68D0-225D-4E15EA7E8176}"/>
                      </a:ext>
                    </a:extLst>
                  </p:cNvPr>
                  <p:cNvCxnSpPr/>
                  <p:nvPr/>
                </p:nvCxnSpPr>
                <p:spPr>
                  <a:xfrm>
                    <a:off x="70903" y="151585"/>
                    <a:ext cx="0" cy="164592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2"/>
                    </a:solidFill>
                    <a:prstDash val="dash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" name="Flowchart: Connector 24">
                    <a:extLst>
                      <a:ext uri="{FF2B5EF4-FFF2-40B4-BE49-F238E27FC236}">
                        <a16:creationId xmlns:a16="http://schemas.microsoft.com/office/drawing/2014/main" id="{1CBF92B8-A10E-97B4-6D9B-126C32DA8890}"/>
                      </a:ext>
                    </a:extLst>
                  </p:cNvPr>
                  <p:cNvSpPr/>
                  <p:nvPr/>
                </p:nvSpPr>
                <p:spPr>
                  <a:xfrm>
                    <a:off x="0" y="782374"/>
                    <a:ext cx="144000" cy="144000"/>
                  </a:xfrm>
                  <a:prstGeom prst="flowChartConnector">
                    <a:avLst/>
                  </a:prstGeom>
                  <a:solidFill>
                    <a:schemeClr val="accent1"/>
                  </a:solidFill>
                  <a:ln w="15875" cap="rnd" cmpd="sng">
                    <a:solidFill>
                      <a:srgbClr val="053E5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6" name="Flowchart: Connector 25">
                    <a:extLst>
                      <a:ext uri="{FF2B5EF4-FFF2-40B4-BE49-F238E27FC236}">
                        <a16:creationId xmlns:a16="http://schemas.microsoft.com/office/drawing/2014/main" id="{15DB2D7C-6A5D-1D82-BE13-7D1C3E920970}"/>
                      </a:ext>
                    </a:extLst>
                  </p:cNvPr>
                  <p:cNvSpPr/>
                  <p:nvPr/>
                </p:nvSpPr>
                <p:spPr>
                  <a:xfrm>
                    <a:off x="564776" y="1054015"/>
                    <a:ext cx="144000" cy="144000"/>
                  </a:xfrm>
                  <a:prstGeom prst="flowChartConnector">
                    <a:avLst/>
                  </a:prstGeom>
                  <a:solidFill>
                    <a:schemeClr val="lt1"/>
                  </a:solidFill>
                  <a:ln w="15875" cap="rnd" cmpd="sng">
                    <a:solidFill>
                      <a:srgbClr val="FF99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  <a:spcAft>
                        <a:spcPts val="1200"/>
                      </a:spcAft>
                    </a:pPr>
                    <a:r>
                      <a: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  <a:endParaRPr lang="en-DE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</p:grp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F67E737-8D6D-9499-2129-F166DD374995}"/>
                </a:ext>
              </a:extLst>
            </p:cNvPr>
            <p:cNvGrpSpPr/>
            <p:nvPr/>
          </p:nvGrpSpPr>
          <p:grpSpPr>
            <a:xfrm rot="1057724">
              <a:off x="10548742" y="5809491"/>
              <a:ext cx="326845" cy="368131"/>
              <a:chOff x="5256397" y="4892188"/>
              <a:chExt cx="786600" cy="8859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11" name="Ink 10">
                    <a:extLst>
                      <a:ext uri="{FF2B5EF4-FFF2-40B4-BE49-F238E27FC236}">
                        <a16:creationId xmlns:a16="http://schemas.microsoft.com/office/drawing/2014/main" id="{12B200D6-6254-9925-73F1-8902B0E447D6}"/>
                      </a:ext>
                    </a:extLst>
                  </p14:cNvPr>
                  <p14:cNvContentPartPr/>
                  <p14:nvPr/>
                </p14:nvContentPartPr>
                <p14:xfrm>
                  <a:off x="5272236" y="4892188"/>
                  <a:ext cx="770761" cy="785521"/>
                </p14:xfrm>
              </p:contentPart>
            </mc:Choice>
            <mc:Fallback xmlns="">
              <p:pic>
                <p:nvPicPr>
                  <p:cNvPr id="11" name="Ink 10">
                    <a:extLst>
                      <a:ext uri="{FF2B5EF4-FFF2-40B4-BE49-F238E27FC236}">
                        <a16:creationId xmlns:a16="http://schemas.microsoft.com/office/drawing/2014/main" id="{12B200D6-6254-9925-73F1-8902B0E447D6}"/>
                      </a:ext>
                    </a:extLst>
                  </p:cNvPr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261280" y="4881233"/>
                    <a:ext cx="792672" cy="80743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12" name="Ink 11">
                    <a:extLst>
                      <a:ext uri="{FF2B5EF4-FFF2-40B4-BE49-F238E27FC236}">
                        <a16:creationId xmlns:a16="http://schemas.microsoft.com/office/drawing/2014/main" id="{378AED89-6E5C-37DA-CD1B-D1C444D13CB4}"/>
                      </a:ext>
                    </a:extLst>
                  </p14:cNvPr>
                  <p14:cNvContentPartPr/>
                  <p14:nvPr/>
                </p14:nvContentPartPr>
                <p14:xfrm>
                  <a:off x="5256397" y="5523628"/>
                  <a:ext cx="389880" cy="254520"/>
                </p14:xfrm>
              </p:contentPart>
            </mc:Choice>
            <mc:Fallback xmlns="">
              <p:pic>
                <p:nvPicPr>
                  <p:cNvPr id="12" name="Ink 11">
                    <a:extLst>
                      <a:ext uri="{FF2B5EF4-FFF2-40B4-BE49-F238E27FC236}">
                        <a16:creationId xmlns:a16="http://schemas.microsoft.com/office/drawing/2014/main" id="{378AED89-6E5C-37DA-CD1B-D1C444D13CB4}"/>
                      </a:ext>
                    </a:extLst>
                  </p:cNvPr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5245460" y="5512674"/>
                    <a:ext cx="411754" cy="276428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879234-BBA7-811D-6D3F-0DF8215F639D}"/>
                </a:ext>
              </a:extLst>
            </p:cNvPr>
            <p:cNvSpPr txBox="1"/>
            <p:nvPr/>
          </p:nvSpPr>
          <p:spPr>
            <a:xfrm rot="21321085">
              <a:off x="10694857" y="6075704"/>
              <a:ext cx="1508622" cy="251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Slide underneath</a:t>
              </a:r>
              <a:endParaRPr lang="en-DE" sz="1600" dirty="0">
                <a:latin typeface="MV Boli" panose="02000500030200090000" pitchFamily="2" charset="0"/>
                <a:ea typeface="Calibri" panose="020F0502020204030204" pitchFamily="34" charset="0"/>
                <a:cs typeface="MV Boli" panose="02000500030200090000" pitchFamily="2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F6F152C-9AAD-9E30-5AA5-7E6438FBF0ED}"/>
              </a:ext>
            </a:extLst>
          </p:cNvPr>
          <p:cNvGrpSpPr/>
          <p:nvPr/>
        </p:nvGrpSpPr>
        <p:grpSpPr>
          <a:xfrm>
            <a:off x="8790153" y="3037677"/>
            <a:ext cx="1516060" cy="2281929"/>
            <a:chOff x="9952094" y="572244"/>
            <a:chExt cx="1516060" cy="2281929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774528B-EC37-41B7-5CAF-379330598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98767">
              <a:off x="10001669" y="572244"/>
              <a:ext cx="1466485" cy="228192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A3E7E563-894E-246E-4564-1C497C401965}"/>
                </a:ext>
              </a:extLst>
            </p:cNvPr>
            <p:cNvGrpSpPr/>
            <p:nvPr/>
          </p:nvGrpSpPr>
          <p:grpSpPr>
            <a:xfrm>
              <a:off x="9952094" y="1228755"/>
              <a:ext cx="1442335" cy="1188200"/>
              <a:chOff x="11218284" y="3564697"/>
              <a:chExt cx="1442335" cy="1188200"/>
            </a:xfrm>
          </p:grpSpPr>
          <p:pic>
            <p:nvPicPr>
              <p:cNvPr id="34" name="Graphic 33" descr="Checkmark with solid fill">
                <a:extLst>
                  <a:ext uri="{FF2B5EF4-FFF2-40B4-BE49-F238E27FC236}">
                    <a16:creationId xmlns:a16="http://schemas.microsoft.com/office/drawing/2014/main" id="{D44A8E6D-7A1F-386C-6AAC-406446CE58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510607" y="3564697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5" name="Graphic 34" descr="Checkmark with solid fill">
                <a:extLst>
                  <a:ext uri="{FF2B5EF4-FFF2-40B4-BE49-F238E27FC236}">
                    <a16:creationId xmlns:a16="http://schemas.microsoft.com/office/drawing/2014/main" id="{82769593-948A-CE0B-1593-0D8244AF53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648584" y="3931399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6" name="Graphic 35" descr="Checkmark with solid fill">
                <a:extLst>
                  <a:ext uri="{FF2B5EF4-FFF2-40B4-BE49-F238E27FC236}">
                    <a16:creationId xmlns:a16="http://schemas.microsoft.com/office/drawing/2014/main" id="{8143A6A3-FBDB-AF1F-AC79-E3ADD7137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2048540" y="4097369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7" name="Graphic 36" descr="Checkmark with solid fill">
                <a:extLst>
                  <a:ext uri="{FF2B5EF4-FFF2-40B4-BE49-F238E27FC236}">
                    <a16:creationId xmlns:a16="http://schemas.microsoft.com/office/drawing/2014/main" id="{AF9A1B61-FB84-F016-C799-DFE3525D67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318682" y="4011301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8" name="Graphic 37" descr="Checkmark with solid fill">
                <a:extLst>
                  <a:ext uri="{FF2B5EF4-FFF2-40B4-BE49-F238E27FC236}">
                    <a16:creationId xmlns:a16="http://schemas.microsoft.com/office/drawing/2014/main" id="{9A7795A0-1B14-5FF5-58AF-404CFE0CE9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2675485">
                <a:off x="11733053" y="368213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9" name="Graphic 38" descr="Checkmark with solid fill">
                <a:extLst>
                  <a:ext uri="{FF2B5EF4-FFF2-40B4-BE49-F238E27FC236}">
                    <a16:creationId xmlns:a16="http://schemas.microsoft.com/office/drawing/2014/main" id="{6F465731-80EE-3FEA-542F-1D3559194B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954761" y="4336491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0" name="Graphic 39" descr="Checkmark with solid fill">
                <a:extLst>
                  <a:ext uri="{FF2B5EF4-FFF2-40B4-BE49-F238E27FC236}">
                    <a16:creationId xmlns:a16="http://schemas.microsoft.com/office/drawing/2014/main" id="{B7B682E4-E26B-881E-0CF7-FF86EDB903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2426898" y="4052503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1" name="Graphic 40" descr="Checkmark with solid fill">
                <a:extLst>
                  <a:ext uri="{FF2B5EF4-FFF2-40B4-BE49-F238E27FC236}">
                    <a16:creationId xmlns:a16="http://schemas.microsoft.com/office/drawing/2014/main" id="{114667A1-2DE0-D9D1-8D3E-2E7AE28EFE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388332" y="4300262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2" name="Graphic 41" descr="Checkmark with solid fill">
                <a:extLst>
                  <a:ext uri="{FF2B5EF4-FFF2-40B4-BE49-F238E27FC236}">
                    <a16:creationId xmlns:a16="http://schemas.microsoft.com/office/drawing/2014/main" id="{B1EC16C3-2272-AB10-AE0C-100E90ED09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840651" y="451917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3" name="Graphic 42" descr="Checkmark with solid fill">
                <a:extLst>
                  <a:ext uri="{FF2B5EF4-FFF2-40B4-BE49-F238E27FC236}">
                    <a16:creationId xmlns:a16="http://schemas.microsoft.com/office/drawing/2014/main" id="{BB5AF465-573F-C199-1079-71BE5C1ABC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2998926">
                <a:off x="11982326" y="383938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4" name="Graphic 43" descr="Checkmark with solid fill">
                <a:extLst>
                  <a:ext uri="{FF2B5EF4-FFF2-40B4-BE49-F238E27FC236}">
                    <a16:creationId xmlns:a16="http://schemas.microsoft.com/office/drawing/2014/main" id="{F8F7623F-F9A8-CE22-9859-B5B58A5809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2195735" y="391136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5" name="Graphic 44" descr="Checkmark with solid fill">
                <a:extLst>
                  <a:ext uri="{FF2B5EF4-FFF2-40B4-BE49-F238E27FC236}">
                    <a16:creationId xmlns:a16="http://schemas.microsoft.com/office/drawing/2014/main" id="{3DB12204-45A3-FC87-1A78-A92F1A0CE1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408504" y="380460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6" name="Graphic 45" descr="Checkmark with solid fill">
                <a:extLst>
                  <a:ext uri="{FF2B5EF4-FFF2-40B4-BE49-F238E27FC236}">
                    <a16:creationId xmlns:a16="http://schemas.microsoft.com/office/drawing/2014/main" id="{1F18CCDD-FCF3-87C6-3E05-6574F5951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2242206" y="4211647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7" name="Graphic 46" descr="Checkmark with solid fill">
                <a:extLst>
                  <a:ext uri="{FF2B5EF4-FFF2-40B4-BE49-F238E27FC236}">
                    <a16:creationId xmlns:a16="http://schemas.microsoft.com/office/drawing/2014/main" id="{176CA0B5-4EB1-32E3-3D0D-D043E39ADA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849493" y="403450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8" name="Graphic 47" descr="Checkmark with solid fill">
                <a:extLst>
                  <a:ext uri="{FF2B5EF4-FFF2-40B4-BE49-F238E27FC236}">
                    <a16:creationId xmlns:a16="http://schemas.microsoft.com/office/drawing/2014/main" id="{0EFD1A97-8C86-2665-4B86-A120BAA5D4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520620" y="4155663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9" name="Graphic 48" descr="Checkmark with solid fill">
                <a:extLst>
                  <a:ext uri="{FF2B5EF4-FFF2-40B4-BE49-F238E27FC236}">
                    <a16:creationId xmlns:a16="http://schemas.microsoft.com/office/drawing/2014/main" id="{61CB296D-B403-A084-9F46-80C86FF101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762886" y="426440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50" name="Graphic 49" descr="Checkmark with solid fill">
                <a:extLst>
                  <a:ext uri="{FF2B5EF4-FFF2-40B4-BE49-F238E27FC236}">
                    <a16:creationId xmlns:a16="http://schemas.microsoft.com/office/drawing/2014/main" id="{658FBC51-9A4D-E11B-BBBA-B5F325E519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2135744" y="4442938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51" name="Graphic 50" descr="Checkmark with solid fill">
                <a:extLst>
                  <a:ext uri="{FF2B5EF4-FFF2-40B4-BE49-F238E27FC236}">
                    <a16:creationId xmlns:a16="http://schemas.microsoft.com/office/drawing/2014/main" id="{FBA1B53B-590C-C19E-BB12-725D32095E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218284" y="420332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52" name="Graphic 51" descr="Checkmark with solid fill">
                <a:extLst>
                  <a:ext uri="{FF2B5EF4-FFF2-40B4-BE49-F238E27FC236}">
                    <a16:creationId xmlns:a16="http://schemas.microsoft.com/office/drawing/2014/main" id="{294325E0-C55B-F950-3959-E8FB3021CA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901055">
                <a:off x="11655984" y="4427177"/>
                <a:ext cx="233721" cy="233721"/>
              </a:xfrm>
              <a:prstGeom prst="rect">
                <a:avLst/>
              </a:prstGeom>
            </p:spPr>
          </p:pic>
        </p:grpSp>
      </p:grp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56DFB0F0-359B-E679-3036-144FF79C4BD1}"/>
              </a:ext>
            </a:extLst>
          </p:cNvPr>
          <p:cNvSpPr/>
          <p:nvPr/>
        </p:nvSpPr>
        <p:spPr>
          <a:xfrm rot="5400000">
            <a:off x="-118655" y="2790084"/>
            <a:ext cx="2488759" cy="52415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5E5B5-E7F6-EF92-3496-798DB8BFF8E7}"/>
              </a:ext>
            </a:extLst>
          </p:cNvPr>
          <p:cNvSpPr txBox="1"/>
          <p:nvPr/>
        </p:nvSpPr>
        <p:spPr>
          <a:xfrm>
            <a:off x="8641747" y="1434051"/>
            <a:ext cx="22897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Optional: </a:t>
            </a:r>
            <a:br>
              <a:rPr lang="en-US" dirty="0"/>
            </a:br>
            <a:r>
              <a:rPr lang="en-US" dirty="0"/>
              <a:t>keep track of your score using the score card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28879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27679A-FBE5-E0AB-DCFA-8451045802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6AE817-3241-A34F-D8C9-0D916D76C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your results – hand-written board</a:t>
            </a:r>
            <a:endParaRPr lang="en-DE" dirty="0"/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51FA2A83-6573-9C59-64AA-77D680FCEF1D}"/>
              </a:ext>
            </a:extLst>
          </p:cNvPr>
          <p:cNvSpPr/>
          <p:nvPr/>
        </p:nvSpPr>
        <p:spPr>
          <a:xfrm rot="5400000">
            <a:off x="-143305" y="2787308"/>
            <a:ext cx="2488759" cy="52415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66" name="TextBox 2065">
            <a:extLst>
              <a:ext uri="{FF2B5EF4-FFF2-40B4-BE49-F238E27FC236}">
                <a16:creationId xmlns:a16="http://schemas.microsoft.com/office/drawing/2014/main" id="{D1E2FBE5-4548-6A57-8D7D-51B3522EF072}"/>
              </a:ext>
            </a:extLst>
          </p:cNvPr>
          <p:cNvSpPr txBox="1"/>
          <p:nvPr/>
        </p:nvSpPr>
        <p:spPr>
          <a:xfrm>
            <a:off x="1734065" y="2297446"/>
            <a:ext cx="11188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Compare your results with the solutions poster. </a:t>
            </a:r>
            <a:endParaRPr lang="en-DE" dirty="0"/>
          </a:p>
        </p:txBody>
      </p:sp>
      <p:grpSp>
        <p:nvGrpSpPr>
          <p:cNvPr id="2297" name="Group 2296">
            <a:extLst>
              <a:ext uri="{FF2B5EF4-FFF2-40B4-BE49-F238E27FC236}">
                <a16:creationId xmlns:a16="http://schemas.microsoft.com/office/drawing/2014/main" id="{67A018ED-B89F-F733-290D-5143AA28C52B}"/>
              </a:ext>
            </a:extLst>
          </p:cNvPr>
          <p:cNvGrpSpPr/>
          <p:nvPr/>
        </p:nvGrpSpPr>
        <p:grpSpPr>
          <a:xfrm>
            <a:off x="3289300" y="1496048"/>
            <a:ext cx="5175205" cy="3671691"/>
            <a:chOff x="8384222" y="3631857"/>
            <a:chExt cx="3390886" cy="2405756"/>
          </a:xfrm>
        </p:grpSpPr>
        <p:grpSp>
          <p:nvGrpSpPr>
            <p:cNvPr id="2294" name="Group 2293">
              <a:extLst>
                <a:ext uri="{FF2B5EF4-FFF2-40B4-BE49-F238E27FC236}">
                  <a16:creationId xmlns:a16="http://schemas.microsoft.com/office/drawing/2014/main" id="{88EBB32D-8DD8-8C2C-5F9F-98E938B2E53B}"/>
                </a:ext>
              </a:extLst>
            </p:cNvPr>
            <p:cNvGrpSpPr/>
            <p:nvPr/>
          </p:nvGrpSpPr>
          <p:grpSpPr>
            <a:xfrm rot="1157912">
              <a:off x="9581619" y="3631857"/>
              <a:ext cx="1307779" cy="1877956"/>
              <a:chOff x="7708392" y="521208"/>
              <a:chExt cx="3784770" cy="5434884"/>
            </a:xfrm>
          </p:grpSpPr>
          <p:sp>
            <p:nvSpPr>
              <p:cNvPr id="2295" name="Rectangle 2294">
                <a:extLst>
                  <a:ext uri="{FF2B5EF4-FFF2-40B4-BE49-F238E27FC236}">
                    <a16:creationId xmlns:a16="http://schemas.microsoft.com/office/drawing/2014/main" id="{3A33941C-0FB0-4A0E-F8A7-0EA534C51D0A}"/>
                  </a:ext>
                </a:extLst>
              </p:cNvPr>
              <p:cNvSpPr/>
              <p:nvPr/>
            </p:nvSpPr>
            <p:spPr>
              <a:xfrm>
                <a:off x="7708392" y="521208"/>
                <a:ext cx="3784770" cy="543488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000"/>
              </a:p>
            </p:txBody>
          </p:sp>
          <p:sp>
            <p:nvSpPr>
              <p:cNvPr id="2296" name="TextBox 2295">
                <a:extLst>
                  <a:ext uri="{FF2B5EF4-FFF2-40B4-BE49-F238E27FC236}">
                    <a16:creationId xmlns:a16="http://schemas.microsoft.com/office/drawing/2014/main" id="{5355C640-8C61-DA5C-A489-98ED0E7A9DA4}"/>
                  </a:ext>
                </a:extLst>
              </p:cNvPr>
              <p:cNvSpPr txBox="1"/>
              <p:nvPr/>
            </p:nvSpPr>
            <p:spPr>
              <a:xfrm>
                <a:off x="7850248" y="1085518"/>
                <a:ext cx="3297841" cy="1247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050">
                    <a:latin typeface="MV Boli" panose="02000500030200090000" pitchFamily="2" charset="0"/>
                    <a:cs typeface="MV Boli" panose="02000500030200090000" pitchFamily="2" charset="0"/>
                  </a:rPr>
                  <a:t>Solution </a:t>
                </a:r>
                <a:br>
                  <a:rPr lang="en-GB" sz="1050">
                    <a:latin typeface="MV Boli" panose="02000500030200090000" pitchFamily="2" charset="0"/>
                    <a:cs typeface="MV Boli" panose="02000500030200090000" pitchFamily="2" charset="0"/>
                  </a:rPr>
                </a:br>
                <a:r>
                  <a:rPr lang="en-GB" sz="1050">
                    <a:latin typeface="MV Boli" panose="02000500030200090000" pitchFamily="2" charset="0"/>
                    <a:cs typeface="MV Boli" panose="02000500030200090000" pitchFamily="2" charset="0"/>
                  </a:rPr>
                  <a:t>Poster</a:t>
                </a:r>
                <a:endParaRPr lang="en-DE" sz="1050">
                  <a:latin typeface="MV Boli" panose="02000500030200090000" pitchFamily="2" charset="0"/>
                  <a:cs typeface="MV Boli" panose="02000500030200090000" pitchFamily="2" charset="0"/>
                </a:endParaRPr>
              </a:p>
            </p:txBody>
          </p:sp>
        </p:grpSp>
        <p:grpSp>
          <p:nvGrpSpPr>
            <p:cNvPr id="2276" name="Group 2275">
              <a:extLst>
                <a:ext uri="{FF2B5EF4-FFF2-40B4-BE49-F238E27FC236}">
                  <a16:creationId xmlns:a16="http://schemas.microsoft.com/office/drawing/2014/main" id="{641BEA4E-2B71-9B14-669A-50C2FBE99F91}"/>
                </a:ext>
              </a:extLst>
            </p:cNvPr>
            <p:cNvGrpSpPr/>
            <p:nvPr/>
          </p:nvGrpSpPr>
          <p:grpSpPr>
            <a:xfrm rot="1057724">
              <a:off x="10158012" y="5408979"/>
              <a:ext cx="326845" cy="368131"/>
              <a:chOff x="5256397" y="4892188"/>
              <a:chExt cx="786600" cy="8859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">
                <p14:nvContentPartPr>
                  <p14:cNvPr id="2277" name="Ink 2276">
                    <a:extLst>
                      <a:ext uri="{FF2B5EF4-FFF2-40B4-BE49-F238E27FC236}">
                        <a16:creationId xmlns:a16="http://schemas.microsoft.com/office/drawing/2014/main" id="{37F14C99-D433-2F4B-0D87-C1E9A76C170F}"/>
                      </a:ext>
                    </a:extLst>
                  </p14:cNvPr>
                  <p14:cNvContentPartPr/>
                  <p14:nvPr/>
                </p14:nvContentPartPr>
                <p14:xfrm>
                  <a:off x="5272236" y="4892188"/>
                  <a:ext cx="770761" cy="785521"/>
                </p14:xfrm>
              </p:contentPart>
            </mc:Choice>
            <mc:Fallback xmlns="">
              <p:pic>
                <p:nvPicPr>
                  <p:cNvPr id="2277" name="Ink 2276">
                    <a:extLst>
                      <a:ext uri="{FF2B5EF4-FFF2-40B4-BE49-F238E27FC236}">
                        <a16:creationId xmlns:a16="http://schemas.microsoft.com/office/drawing/2014/main" id="{37F14C99-D433-2F4B-0D87-C1E9A76C170F}"/>
                      </a:ext>
                    </a:extLst>
                  </p:cNvPr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262587" y="4882539"/>
                    <a:ext cx="790058" cy="80481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2278" name="Ink 2277">
                    <a:extLst>
                      <a:ext uri="{FF2B5EF4-FFF2-40B4-BE49-F238E27FC236}">
                        <a16:creationId xmlns:a16="http://schemas.microsoft.com/office/drawing/2014/main" id="{4F12F4CC-A5C2-DBB4-AF2B-7067FD198EA7}"/>
                      </a:ext>
                    </a:extLst>
                  </p14:cNvPr>
                  <p14:cNvContentPartPr/>
                  <p14:nvPr/>
                </p14:nvContentPartPr>
                <p14:xfrm>
                  <a:off x="5256397" y="5523628"/>
                  <a:ext cx="389880" cy="254520"/>
                </p14:xfrm>
              </p:contentPart>
            </mc:Choice>
            <mc:Fallback xmlns="">
              <p:pic>
                <p:nvPicPr>
                  <p:cNvPr id="2278" name="Ink 2277">
                    <a:extLst>
                      <a:ext uri="{FF2B5EF4-FFF2-40B4-BE49-F238E27FC236}">
                        <a16:creationId xmlns:a16="http://schemas.microsoft.com/office/drawing/2014/main" id="{4F12F4CC-A5C2-DBB4-AF2B-7067FD198EA7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5246763" y="5513970"/>
                    <a:ext cx="409147" cy="273836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2279" name="TextBox 2278">
              <a:extLst>
                <a:ext uri="{FF2B5EF4-FFF2-40B4-BE49-F238E27FC236}">
                  <a16:creationId xmlns:a16="http://schemas.microsoft.com/office/drawing/2014/main" id="{F09581F2-DA46-D442-BFB8-D2DB7E52F961}"/>
                </a:ext>
              </a:extLst>
            </p:cNvPr>
            <p:cNvSpPr txBox="1"/>
            <p:nvPr/>
          </p:nvSpPr>
          <p:spPr>
            <a:xfrm rot="21321085">
              <a:off x="10266486" y="5803398"/>
              <a:ext cx="1508622" cy="23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MV Boli" panose="02000500030200090000" pitchFamily="2" charset="0"/>
                  <a:ea typeface="Calibri" panose="020F0502020204030204" pitchFamily="34" charset="0"/>
                  <a:cs typeface="MV Boli" panose="02000500030200090000" pitchFamily="2" charset="0"/>
                </a:rPr>
                <a:t>Slide underneath</a:t>
              </a:r>
              <a:endParaRPr lang="en-DE" sz="1600" dirty="0">
                <a:latin typeface="MV Boli" panose="02000500030200090000" pitchFamily="2" charset="0"/>
                <a:ea typeface="Calibri" panose="020F0502020204030204" pitchFamily="34" charset="0"/>
                <a:cs typeface="MV Boli" panose="02000500030200090000" pitchFamily="2" charset="0"/>
              </a:endParaRPr>
            </a:p>
          </p:txBody>
        </p:sp>
        <p:grpSp>
          <p:nvGrpSpPr>
            <p:cNvPr id="2280" name="Group 2279">
              <a:extLst>
                <a:ext uri="{FF2B5EF4-FFF2-40B4-BE49-F238E27FC236}">
                  <a16:creationId xmlns:a16="http://schemas.microsoft.com/office/drawing/2014/main" id="{ED5F59B1-474B-0846-C2DD-4F73C1C61629}"/>
                </a:ext>
              </a:extLst>
            </p:cNvPr>
            <p:cNvGrpSpPr/>
            <p:nvPr/>
          </p:nvGrpSpPr>
          <p:grpSpPr>
            <a:xfrm>
              <a:off x="8384222" y="4027329"/>
              <a:ext cx="1898918" cy="1758341"/>
              <a:chOff x="11903221" y="3141849"/>
              <a:chExt cx="2059912" cy="1907416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2281" name="Ink 2280">
                    <a:extLst>
                      <a:ext uri="{FF2B5EF4-FFF2-40B4-BE49-F238E27FC236}">
                        <a16:creationId xmlns:a16="http://schemas.microsoft.com/office/drawing/2014/main" id="{D223E5D8-7F30-16A3-568B-5B25EB8CAD57}"/>
                      </a:ext>
                    </a:extLst>
                  </p14:cNvPr>
                  <p14:cNvContentPartPr/>
                  <p14:nvPr/>
                </p14:nvContentPartPr>
                <p14:xfrm>
                  <a:off x="12797001" y="4605232"/>
                  <a:ext cx="216" cy="216"/>
                </p14:xfrm>
              </p:contentPart>
            </mc:Choice>
            <mc:Fallback xmlns="">
              <p:pic>
                <p:nvPicPr>
                  <p:cNvPr id="2281" name="Ink 2280">
                    <a:extLst>
                      <a:ext uri="{FF2B5EF4-FFF2-40B4-BE49-F238E27FC236}">
                        <a16:creationId xmlns:a16="http://schemas.microsoft.com/office/drawing/2014/main" id="{D223E5D8-7F30-16A3-568B-5B25EB8CAD57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2793329" y="4601560"/>
                    <a:ext cx="7560" cy="7560"/>
                  </a:xfrm>
                  <a:prstGeom prst="rect">
                    <a:avLst/>
                  </a:prstGeom>
                </p:spPr>
              </p:pic>
            </mc:Fallback>
          </mc:AlternateContent>
          <p:grpSp>
            <p:nvGrpSpPr>
              <p:cNvPr id="2282" name="Group 2281">
                <a:extLst>
                  <a:ext uri="{FF2B5EF4-FFF2-40B4-BE49-F238E27FC236}">
                    <a16:creationId xmlns:a16="http://schemas.microsoft.com/office/drawing/2014/main" id="{D65534B0-6825-57F6-01B0-AE6CB8803282}"/>
                  </a:ext>
                </a:extLst>
              </p:cNvPr>
              <p:cNvGrpSpPr/>
              <p:nvPr/>
            </p:nvGrpSpPr>
            <p:grpSpPr>
              <a:xfrm>
                <a:off x="11903221" y="3141849"/>
                <a:ext cx="2059912" cy="1907416"/>
                <a:chOff x="3689937" y="3754280"/>
                <a:chExt cx="2059912" cy="1907416"/>
              </a:xfrm>
            </p:grpSpPr>
            <p:grpSp>
              <p:nvGrpSpPr>
                <p:cNvPr id="2287" name="Group 2286">
                  <a:extLst>
                    <a:ext uri="{FF2B5EF4-FFF2-40B4-BE49-F238E27FC236}">
                      <a16:creationId xmlns:a16="http://schemas.microsoft.com/office/drawing/2014/main" id="{B21F2DB7-5B49-CB6F-F865-7C5798FD9B68}"/>
                    </a:ext>
                  </a:extLst>
                </p:cNvPr>
                <p:cNvGrpSpPr/>
                <p:nvPr/>
              </p:nvGrpSpPr>
              <p:grpSpPr>
                <a:xfrm>
                  <a:off x="3689937" y="3754280"/>
                  <a:ext cx="2059912" cy="1907416"/>
                  <a:chOff x="9387364" y="1555364"/>
                  <a:chExt cx="2059912" cy="1907416"/>
                </a:xfrm>
              </p:grpSpPr>
              <p:pic>
                <p:nvPicPr>
                  <p:cNvPr id="2289" name="Picture 2288">
                    <a:extLst>
                      <a:ext uri="{FF2B5EF4-FFF2-40B4-BE49-F238E27FC236}">
                        <a16:creationId xmlns:a16="http://schemas.microsoft.com/office/drawing/2014/main" id="{125086DA-4141-C292-4789-206335712E3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alphaModFix amt="85000"/>
                  </a:blip>
                  <a:srcRect l="17725" t="19509" r="16231" b="17894"/>
                  <a:stretch/>
                </p:blipFill>
                <p:spPr>
                  <a:xfrm>
                    <a:off x="9792518" y="1555364"/>
                    <a:ext cx="1654758" cy="1644243"/>
                  </a:xfrm>
                  <a:prstGeom prst="rect">
                    <a:avLst/>
                  </a:prstGeom>
                </p:spPr>
              </p:pic>
              <p:pic>
                <p:nvPicPr>
                  <p:cNvPr id="2290" name="Picture 2289">
                    <a:extLst>
                      <a:ext uri="{FF2B5EF4-FFF2-40B4-BE49-F238E27FC236}">
                        <a16:creationId xmlns:a16="http://schemas.microsoft.com/office/drawing/2014/main" id="{596626D0-E32D-733A-04D1-61D27384A3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alphaModFix amt="85000"/>
                  </a:blip>
                  <a:stretch>
                    <a:fillRect/>
                  </a:stretch>
                </p:blipFill>
                <p:spPr>
                  <a:xfrm>
                    <a:off x="10129197" y="2984835"/>
                    <a:ext cx="1037962" cy="477945"/>
                  </a:xfrm>
                  <a:prstGeom prst="rect">
                    <a:avLst/>
                  </a:prstGeom>
                  <a:effectLst>
                    <a:outerShdw blurRad="50800" dist="38100" dir="2700000" sx="93000" sy="93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pic>
                <p:nvPicPr>
                  <p:cNvPr id="2291" name="Picture 2290">
                    <a:extLst>
                      <a:ext uri="{FF2B5EF4-FFF2-40B4-BE49-F238E27FC236}">
                        <a16:creationId xmlns:a16="http://schemas.microsoft.com/office/drawing/2014/main" id="{D8651ED4-ADAF-5302-0E14-38706CE4F8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>
                    <a:alphaModFix amt="85000"/>
                  </a:blip>
                  <a:stretch>
                    <a:fillRect/>
                  </a:stretch>
                </p:blipFill>
                <p:spPr>
                  <a:xfrm rot="16200000">
                    <a:off x="9165289" y="1990206"/>
                    <a:ext cx="1037962" cy="593811"/>
                  </a:xfrm>
                  <a:prstGeom prst="rect">
                    <a:avLst/>
                  </a:prstGeom>
                  <a:effectLst>
                    <a:outerShdw blurRad="50800" dist="38100" dir="2700000" sx="93000" sy="93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</p:grpSp>
            <p:pic>
              <p:nvPicPr>
                <p:cNvPr id="2288" name="Picture 2287">
                  <a:extLst>
                    <a:ext uri="{FF2B5EF4-FFF2-40B4-BE49-F238E27FC236}">
                      <a16:creationId xmlns:a16="http://schemas.microsoft.com/office/drawing/2014/main" id="{5D332BF3-A59E-84C4-9CA7-00872753FF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alphaModFix amt="85000"/>
                </a:blip>
                <a:stretch>
                  <a:fillRect/>
                </a:stretch>
              </p:blipFill>
              <p:spPr>
                <a:xfrm>
                  <a:off x="4845079" y="4391326"/>
                  <a:ext cx="211344" cy="291185"/>
                </a:xfrm>
                <a:prstGeom prst="rect">
                  <a:avLst/>
                </a:prstGeom>
              </p:spPr>
            </p:pic>
          </p:grpSp>
          <p:pic>
            <p:nvPicPr>
              <p:cNvPr id="2283" name="Picture 2282">
                <a:extLst>
                  <a:ext uri="{FF2B5EF4-FFF2-40B4-BE49-F238E27FC236}">
                    <a16:creationId xmlns:a16="http://schemas.microsoft.com/office/drawing/2014/main" id="{6D1AF1CF-B939-4DC2-6544-E5ACEF88ED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alphaModFix amt="85000"/>
              </a:blip>
              <a:stretch>
                <a:fillRect/>
              </a:stretch>
            </p:blipFill>
            <p:spPr>
              <a:xfrm>
                <a:off x="12653346" y="4183693"/>
                <a:ext cx="224924" cy="212655"/>
              </a:xfrm>
              <a:prstGeom prst="rect">
                <a:avLst/>
              </a:prstGeom>
            </p:spPr>
          </p:pic>
          <p:pic>
            <p:nvPicPr>
              <p:cNvPr id="2284" name="Picture 2283">
                <a:extLst>
                  <a:ext uri="{FF2B5EF4-FFF2-40B4-BE49-F238E27FC236}">
                    <a16:creationId xmlns:a16="http://schemas.microsoft.com/office/drawing/2014/main" id="{F3CC3BFF-88A0-1214-0DD3-E18990AAFF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alphaModFix amt="85000"/>
              </a:blip>
              <a:stretch>
                <a:fillRect/>
              </a:stretch>
            </p:blipFill>
            <p:spPr>
              <a:xfrm>
                <a:off x="12887466" y="3961911"/>
                <a:ext cx="206255" cy="214674"/>
              </a:xfrm>
              <a:prstGeom prst="rect">
                <a:avLst/>
              </a:prstGeom>
            </p:spPr>
          </p:pic>
          <p:pic>
            <p:nvPicPr>
              <p:cNvPr id="2285" name="Picture 2284">
                <a:extLst>
                  <a:ext uri="{FF2B5EF4-FFF2-40B4-BE49-F238E27FC236}">
                    <a16:creationId xmlns:a16="http://schemas.microsoft.com/office/drawing/2014/main" id="{E81B0D3E-3496-C56B-D630-B75C21B0D7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alphaModFix amt="85000"/>
              </a:blip>
              <a:stretch>
                <a:fillRect/>
              </a:stretch>
            </p:blipFill>
            <p:spPr>
              <a:xfrm>
                <a:off x="13277762" y="3594787"/>
                <a:ext cx="154198" cy="169618"/>
              </a:xfrm>
              <a:prstGeom prst="rect">
                <a:avLst/>
              </a:prstGeom>
            </p:spPr>
          </p:pic>
          <p:pic>
            <p:nvPicPr>
              <p:cNvPr id="2286" name="Picture 2285">
                <a:extLst>
                  <a:ext uri="{FF2B5EF4-FFF2-40B4-BE49-F238E27FC236}">
                    <a16:creationId xmlns:a16="http://schemas.microsoft.com/office/drawing/2014/main" id="{2B84FB5C-2D6E-CE14-8B81-6F3B81D00B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alphaModFix amt="85000"/>
              </a:blip>
              <a:stretch>
                <a:fillRect/>
              </a:stretch>
            </p:blipFill>
            <p:spPr>
              <a:xfrm>
                <a:off x="13429804" y="3367770"/>
                <a:ext cx="253212" cy="227017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EEDEB84-C5CC-0A76-691F-501B501759D1}"/>
              </a:ext>
            </a:extLst>
          </p:cNvPr>
          <p:cNvGrpSpPr/>
          <p:nvPr/>
        </p:nvGrpSpPr>
        <p:grpSpPr>
          <a:xfrm>
            <a:off x="8790153" y="3037677"/>
            <a:ext cx="1516060" cy="2281929"/>
            <a:chOff x="9952094" y="572244"/>
            <a:chExt cx="1516060" cy="228192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4982047-59C3-A169-8DF6-D3A507A83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1698767">
              <a:off x="10001669" y="572244"/>
              <a:ext cx="1466485" cy="228192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3FAB30E-7751-6C25-0457-1DB00CCF3040}"/>
                </a:ext>
              </a:extLst>
            </p:cNvPr>
            <p:cNvGrpSpPr/>
            <p:nvPr/>
          </p:nvGrpSpPr>
          <p:grpSpPr>
            <a:xfrm>
              <a:off x="9952094" y="1228755"/>
              <a:ext cx="1442335" cy="1188200"/>
              <a:chOff x="11218284" y="3564697"/>
              <a:chExt cx="1442335" cy="1188200"/>
            </a:xfrm>
          </p:grpSpPr>
          <p:pic>
            <p:nvPicPr>
              <p:cNvPr id="30" name="Graphic 29" descr="Checkmark with solid fill">
                <a:extLst>
                  <a:ext uri="{FF2B5EF4-FFF2-40B4-BE49-F238E27FC236}">
                    <a16:creationId xmlns:a16="http://schemas.microsoft.com/office/drawing/2014/main" id="{E87DFB73-AC0D-28F8-4F49-CF34A023A3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510607" y="3564697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1" name="Graphic 30" descr="Checkmark with solid fill">
                <a:extLst>
                  <a:ext uri="{FF2B5EF4-FFF2-40B4-BE49-F238E27FC236}">
                    <a16:creationId xmlns:a16="http://schemas.microsoft.com/office/drawing/2014/main" id="{87B6B66E-D69D-6188-7FF2-5999A371FD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648584" y="3931399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2" name="Graphic 31" descr="Checkmark with solid fill">
                <a:extLst>
                  <a:ext uri="{FF2B5EF4-FFF2-40B4-BE49-F238E27FC236}">
                    <a16:creationId xmlns:a16="http://schemas.microsoft.com/office/drawing/2014/main" id="{3D061BA3-ED60-EED3-0589-DE6544C22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2048540" y="4097369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3" name="Graphic 32" descr="Checkmark with solid fill">
                <a:extLst>
                  <a:ext uri="{FF2B5EF4-FFF2-40B4-BE49-F238E27FC236}">
                    <a16:creationId xmlns:a16="http://schemas.microsoft.com/office/drawing/2014/main" id="{DCB1B681-0B57-FA05-A7E3-94D3B568C4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318682" y="4011301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4" name="Graphic 33" descr="Checkmark with solid fill">
                <a:extLst>
                  <a:ext uri="{FF2B5EF4-FFF2-40B4-BE49-F238E27FC236}">
                    <a16:creationId xmlns:a16="http://schemas.microsoft.com/office/drawing/2014/main" id="{6E0D8378-CCB8-41B4-121E-7C6DF3CE79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2675485">
                <a:off x="11733053" y="368213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5" name="Graphic 34" descr="Checkmark with solid fill">
                <a:extLst>
                  <a:ext uri="{FF2B5EF4-FFF2-40B4-BE49-F238E27FC236}">
                    <a16:creationId xmlns:a16="http://schemas.microsoft.com/office/drawing/2014/main" id="{B73FE3A0-55A0-563B-8F95-3C8C7A4E1F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954761" y="4336491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6" name="Graphic 35" descr="Checkmark with solid fill">
                <a:extLst>
                  <a:ext uri="{FF2B5EF4-FFF2-40B4-BE49-F238E27FC236}">
                    <a16:creationId xmlns:a16="http://schemas.microsoft.com/office/drawing/2014/main" id="{AEB23545-BEBA-BF13-8DB5-FDE88E0F8B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2426898" y="4052503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7" name="Graphic 36" descr="Checkmark with solid fill">
                <a:extLst>
                  <a:ext uri="{FF2B5EF4-FFF2-40B4-BE49-F238E27FC236}">
                    <a16:creationId xmlns:a16="http://schemas.microsoft.com/office/drawing/2014/main" id="{935BEE16-2CB3-86FE-5AC7-04BF2FAB08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388332" y="4300262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8" name="Graphic 37" descr="Checkmark with solid fill">
                <a:extLst>
                  <a:ext uri="{FF2B5EF4-FFF2-40B4-BE49-F238E27FC236}">
                    <a16:creationId xmlns:a16="http://schemas.microsoft.com/office/drawing/2014/main" id="{A24DEE36-7A48-B3DF-9566-5DEF8BF49C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840651" y="451917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39" name="Graphic 38" descr="Checkmark with solid fill">
                <a:extLst>
                  <a:ext uri="{FF2B5EF4-FFF2-40B4-BE49-F238E27FC236}">
                    <a16:creationId xmlns:a16="http://schemas.microsoft.com/office/drawing/2014/main" id="{F9DAFDB4-A616-F839-E05C-CE1EE65B71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2998926">
                <a:off x="11982326" y="383938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0" name="Graphic 39" descr="Checkmark with solid fill">
                <a:extLst>
                  <a:ext uri="{FF2B5EF4-FFF2-40B4-BE49-F238E27FC236}">
                    <a16:creationId xmlns:a16="http://schemas.microsoft.com/office/drawing/2014/main" id="{B96E5C2F-FF5E-2CB8-66E7-E611467B8C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2195735" y="391136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2" name="Graphic 41" descr="Checkmark with solid fill">
                <a:extLst>
                  <a:ext uri="{FF2B5EF4-FFF2-40B4-BE49-F238E27FC236}">
                    <a16:creationId xmlns:a16="http://schemas.microsoft.com/office/drawing/2014/main" id="{9AF8DEE8-297D-E33D-9576-7088B9D20F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408504" y="3804606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3" name="Graphic 42" descr="Checkmark with solid fill">
                <a:extLst>
                  <a:ext uri="{FF2B5EF4-FFF2-40B4-BE49-F238E27FC236}">
                    <a16:creationId xmlns:a16="http://schemas.microsoft.com/office/drawing/2014/main" id="{5A0B140C-B3DB-255C-206C-3C2A1A7845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2242206" y="4211647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4" name="Graphic 43" descr="Checkmark with solid fill">
                <a:extLst>
                  <a:ext uri="{FF2B5EF4-FFF2-40B4-BE49-F238E27FC236}">
                    <a16:creationId xmlns:a16="http://schemas.microsoft.com/office/drawing/2014/main" id="{83C58FCB-391E-C045-4C8F-751D18F064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849493" y="403450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5" name="Graphic 44" descr="Checkmark with solid fill">
                <a:extLst>
                  <a:ext uri="{FF2B5EF4-FFF2-40B4-BE49-F238E27FC236}">
                    <a16:creationId xmlns:a16="http://schemas.microsoft.com/office/drawing/2014/main" id="{4CCB2CB6-70D7-38F2-7A68-3AEE6F22FA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520620" y="4155663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6" name="Graphic 45" descr="Checkmark with solid fill">
                <a:extLst>
                  <a:ext uri="{FF2B5EF4-FFF2-40B4-BE49-F238E27FC236}">
                    <a16:creationId xmlns:a16="http://schemas.microsoft.com/office/drawing/2014/main" id="{A7E764AF-E1FE-897A-84A9-FC1FE7B6CB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762886" y="426440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7" name="Graphic 46" descr="Checkmark with solid fill">
                <a:extLst>
                  <a:ext uri="{FF2B5EF4-FFF2-40B4-BE49-F238E27FC236}">
                    <a16:creationId xmlns:a16="http://schemas.microsoft.com/office/drawing/2014/main" id="{B0DAD59A-082F-4530-F81B-1538F9A04D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2135744" y="4442938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8" name="Graphic 47" descr="Checkmark with solid fill">
                <a:extLst>
                  <a:ext uri="{FF2B5EF4-FFF2-40B4-BE49-F238E27FC236}">
                    <a16:creationId xmlns:a16="http://schemas.microsoft.com/office/drawing/2014/main" id="{26273210-93E2-D019-DF53-BD2DDF2A4B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218284" y="4203324"/>
                <a:ext cx="233721" cy="233721"/>
              </a:xfrm>
              <a:prstGeom prst="rect">
                <a:avLst/>
              </a:prstGeom>
            </p:spPr>
          </p:pic>
          <p:pic>
            <p:nvPicPr>
              <p:cNvPr id="49" name="Graphic 48" descr="Checkmark with solid fill">
                <a:extLst>
                  <a:ext uri="{FF2B5EF4-FFF2-40B4-BE49-F238E27FC236}">
                    <a16:creationId xmlns:a16="http://schemas.microsoft.com/office/drawing/2014/main" id="{BB8A7534-3FF8-2CAE-4B09-B825C00BE7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 rot="901055">
                <a:off x="11655984" y="4427177"/>
                <a:ext cx="233721" cy="233721"/>
              </a:xfrm>
              <a:prstGeom prst="rect">
                <a:avLst/>
              </a:prstGeom>
            </p:spPr>
          </p:pic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1A8F731-6727-A7D1-2BBE-FBDF58737A08}"/>
              </a:ext>
            </a:extLst>
          </p:cNvPr>
          <p:cNvSpPr txBox="1"/>
          <p:nvPr/>
        </p:nvSpPr>
        <p:spPr>
          <a:xfrm>
            <a:off x="8641747" y="1434051"/>
            <a:ext cx="22897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Optional: </a:t>
            </a:r>
            <a:br>
              <a:rPr lang="en-US" dirty="0"/>
            </a:br>
            <a:r>
              <a:rPr lang="en-US" dirty="0"/>
              <a:t>keep track of your score using the score card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67806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8DB6D-8302-E4EA-79BA-A931896AD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CD00FC-C8E6-F6FF-8F81-DAD0AF57F7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388DED-A3AF-C564-BDBA-25143966D1A3}"/>
              </a:ext>
            </a:extLst>
          </p:cNvPr>
          <p:cNvSpPr txBox="1"/>
          <p:nvPr/>
        </p:nvSpPr>
        <p:spPr>
          <a:xfrm>
            <a:off x="-167640" y="2644170"/>
            <a:ext cx="1252728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Discussion</a:t>
            </a: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759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AFC544-24E5-F0A0-960E-95ACAC228D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C03ED9-A55D-3C30-2D3A-B73C815042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274505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Take home messages from this game</a:t>
            </a:r>
          </a:p>
          <a:p>
            <a:r>
              <a:rPr lang="en-US" dirty="0"/>
              <a:t>Material properties describe how a material behaves. </a:t>
            </a:r>
          </a:p>
          <a:p>
            <a:r>
              <a:rPr lang="en-US" dirty="0"/>
              <a:t>Material properties are the deciding factor when choosing a material for an application.</a:t>
            </a:r>
          </a:p>
          <a:p>
            <a:r>
              <a:rPr lang="en-US" dirty="0"/>
              <a:t>Material properties can be measured.</a:t>
            </a:r>
          </a:p>
          <a:p>
            <a:r>
              <a:rPr lang="en-US" dirty="0"/>
              <a:t>Ashby charts help to compare material properties in a visual way.</a:t>
            </a:r>
          </a:p>
          <a:p>
            <a:endParaRPr lang="en-DE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EE78E7D8-2C97-F84B-6249-399080760680}"/>
              </a:ext>
            </a:extLst>
          </p:cNvPr>
          <p:cNvSpPr txBox="1">
            <a:spLocks/>
          </p:cNvSpPr>
          <p:nvPr/>
        </p:nvSpPr>
        <p:spPr>
          <a:xfrm>
            <a:off x="378692" y="245563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FF0000"/>
                </a:solidFill>
              </a:rPr>
              <a:t>--   Notes for instructors   --</a:t>
            </a:r>
            <a:endParaRPr lang="en-D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4C589D-A926-4244-C701-B3D754BAEC31}"/>
              </a:ext>
            </a:extLst>
          </p:cNvPr>
          <p:cNvSpPr txBox="1"/>
          <p:nvPr/>
        </p:nvSpPr>
        <p:spPr>
          <a:xfrm>
            <a:off x="378692" y="4460488"/>
            <a:ext cx="109727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additional presentations that may be of use during the discussion:</a:t>
            </a:r>
          </a:p>
          <a:p>
            <a:endParaRPr lang="en-US" dirty="0"/>
          </a:p>
          <a:p>
            <a:r>
              <a:rPr lang="en-US" dirty="0">
                <a:hlinkClick r:id="rId2"/>
              </a:rPr>
              <a:t>Basics of Materials Selection | Ansys Education Resource</a:t>
            </a:r>
            <a:endParaRPr lang="en-US" dirty="0"/>
          </a:p>
          <a:p>
            <a:r>
              <a:rPr lang="en-US" dirty="0">
                <a:hlinkClick r:id="rId3"/>
              </a:rPr>
              <a:t>Intro to Ansys Granta EduPack Charts | Education Resource</a:t>
            </a:r>
            <a:endParaRPr lang="en-US" dirty="0"/>
          </a:p>
          <a:p>
            <a:r>
              <a:rPr lang="en-US" dirty="0">
                <a:hlinkClick r:id="rId4"/>
              </a:rPr>
              <a:t>Intro to Ansys Granta EduPack Lecture | Education Resource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636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A1600-301E-69F6-2A7A-3946BF0C0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BE7003-4B2E-E8CF-3FE9-DFD24F2747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705CFE-8E90-3F52-CEEE-F5D8014B440C}"/>
              </a:ext>
            </a:extLst>
          </p:cNvPr>
          <p:cNvSpPr txBox="1"/>
          <p:nvPr/>
        </p:nvSpPr>
        <p:spPr>
          <a:xfrm>
            <a:off x="-167640" y="2644170"/>
            <a:ext cx="1252728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>
              <a:solidFill>
                <a:schemeClr val="tx1"/>
              </a:solidFill>
            </a:endParaRPr>
          </a:p>
          <a:p>
            <a:pPr algn="ctr"/>
            <a:r>
              <a:rPr lang="en-US" sz="3200">
                <a:solidFill>
                  <a:schemeClr val="tx1"/>
                </a:solidFill>
              </a:rPr>
              <a:t>Additional Slides (if needed)</a:t>
            </a:r>
          </a:p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390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0F191-FB82-FB85-82DC-F2EA6BD4FF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C2521F-381C-1D2B-2D41-01C40F0C8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create the hand-written board</a:t>
            </a:r>
            <a:br>
              <a:rPr lang="en-US"/>
            </a:br>
            <a:endParaRPr lang="en-D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07DE2E-6165-4732-D0D4-F8C2DD34A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489" y="1934429"/>
            <a:ext cx="1494299" cy="20710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4932F5-573E-E2EB-33BC-10A4C317CF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834" y="1804279"/>
            <a:ext cx="1561112" cy="2171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A912531-D264-343A-CB6D-E695EF77EBAD}"/>
              </a:ext>
            </a:extLst>
          </p:cNvPr>
          <p:cNvSpPr txBox="1"/>
          <p:nvPr/>
        </p:nvSpPr>
        <p:spPr>
          <a:xfrm>
            <a:off x="568301" y="896155"/>
            <a:ext cx="24858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Print out the templates for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board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the ranking bars</a:t>
            </a:r>
            <a:endParaRPr lang="en-DE" sz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06BDF5-A0FC-0571-E43D-029B9692C5A6}"/>
              </a:ext>
            </a:extLst>
          </p:cNvPr>
          <p:cNvSpPr txBox="1"/>
          <p:nvPr/>
        </p:nvSpPr>
        <p:spPr>
          <a:xfrm>
            <a:off x="3086162" y="896155"/>
            <a:ext cx="2296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Put an overhead film on top of the board template and trace with a </a:t>
            </a:r>
            <a:r>
              <a:rPr lang="en-US"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permanent</a:t>
            </a:r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overhead marker.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8A844E-37AB-47FF-1655-5F1EE26D4685}"/>
              </a:ext>
            </a:extLst>
          </p:cNvPr>
          <p:cNvSpPr txBox="1"/>
          <p:nvPr/>
        </p:nvSpPr>
        <p:spPr>
          <a:xfrm>
            <a:off x="5569429" y="866617"/>
            <a:ext cx="27180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Put an overhead film on top of the ranking bar template and trace with a </a:t>
            </a:r>
            <a:r>
              <a:rPr lang="en-US"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permanent</a:t>
            </a:r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overhead marker.</a:t>
            </a:r>
          </a:p>
          <a:p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Then cut along the dashed lines.</a:t>
            </a:r>
          </a:p>
          <a:p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29" name="Picture 28" descr="A hand holding a blue marker&#10;&#10;Description automatically generated">
            <a:extLst>
              <a:ext uri="{FF2B5EF4-FFF2-40B4-BE49-F238E27FC236}">
                <a16:creationId xmlns:a16="http://schemas.microsoft.com/office/drawing/2014/main" id="{DC583972-38D7-B34A-CB2B-0F4B989F66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306" y="2251612"/>
            <a:ext cx="2519436" cy="251943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513D1B7-81D3-F2F1-D03F-1D7C06729D1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34925"/>
          <a:stretch/>
        </p:blipFill>
        <p:spPr>
          <a:xfrm>
            <a:off x="3320385" y="4302670"/>
            <a:ext cx="1317343" cy="127463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9133F0F-E82F-4CB2-9059-B991B918553D}"/>
              </a:ext>
            </a:extLst>
          </p:cNvPr>
          <p:cNvSpPr txBox="1"/>
          <p:nvPr/>
        </p:nvSpPr>
        <p:spPr>
          <a:xfrm>
            <a:off x="8557074" y="859989"/>
            <a:ext cx="24882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Label each strip with a material property, using a </a:t>
            </a:r>
            <a:r>
              <a:rPr lang="en-US"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permanent</a:t>
            </a:r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overhead marker. 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F93616F-6B95-4C77-4DA6-D3750D9F825E}"/>
              </a:ext>
            </a:extLst>
          </p:cNvPr>
          <p:cNvGrpSpPr/>
          <p:nvPr/>
        </p:nvGrpSpPr>
        <p:grpSpPr>
          <a:xfrm>
            <a:off x="5668738" y="1943156"/>
            <a:ext cx="2519436" cy="2556786"/>
            <a:chOff x="5166051" y="1737727"/>
            <a:chExt cx="2519436" cy="255678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9EE15A9-A74A-9D8E-D66E-DB406FD6B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99989" y="2186889"/>
              <a:ext cx="1482285" cy="2107624"/>
            </a:xfrm>
            <a:prstGeom prst="rect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4A097C2-FDBA-5117-BD1E-8A409E4C950D}"/>
                </a:ext>
              </a:extLst>
            </p:cNvPr>
            <p:cNvSpPr/>
            <p:nvPr/>
          </p:nvSpPr>
          <p:spPr>
            <a:xfrm rot="120000">
              <a:off x="5732173" y="2171819"/>
              <a:ext cx="1383986" cy="2052099"/>
            </a:xfrm>
            <a:prstGeom prst="rect">
              <a:avLst/>
            </a:prstGeom>
            <a:solidFill>
              <a:schemeClr val="bg2">
                <a:alpha val="4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600"/>
            </a:p>
          </p:txBody>
        </p:sp>
        <p:pic>
          <p:nvPicPr>
            <p:cNvPr id="35" name="Picture 34" descr="A hand holding a blue marker&#10;&#10;Description automatically generated">
              <a:extLst>
                <a:ext uri="{FF2B5EF4-FFF2-40B4-BE49-F238E27FC236}">
                  <a16:creationId xmlns:a16="http://schemas.microsoft.com/office/drawing/2014/main" id="{9C7FC5EF-0428-EC8C-25C9-BCD1C5493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17029">
              <a:off x="5166051" y="1737727"/>
              <a:ext cx="2519436" cy="2519436"/>
            </a:xfrm>
            <a:prstGeom prst="rect">
              <a:avLst/>
            </a:prstGeom>
          </p:spPr>
        </p:pic>
        <p:pic>
          <p:nvPicPr>
            <p:cNvPr id="36" name="Graphic 35" descr="Scissors with solid fill">
              <a:extLst>
                <a:ext uri="{FF2B5EF4-FFF2-40B4-BE49-F238E27FC236}">
                  <a16:creationId xmlns:a16="http://schemas.microsoft.com/office/drawing/2014/main" id="{106D5DE7-C7F7-175F-4106-ED57C54DC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1312122">
              <a:off x="5450622" y="3635837"/>
              <a:ext cx="615373" cy="615373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6187B3D-7BF5-7632-2AEB-617B6336B736}"/>
              </a:ext>
            </a:extLst>
          </p:cNvPr>
          <p:cNvGrpSpPr/>
          <p:nvPr/>
        </p:nvGrpSpPr>
        <p:grpSpPr>
          <a:xfrm>
            <a:off x="8740593" y="2096214"/>
            <a:ext cx="1446719" cy="580492"/>
            <a:chOff x="1175122" y="2037878"/>
            <a:chExt cx="2084118" cy="836246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0995F23C-7549-F049-84E4-032EFD8A2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75122" y="2037878"/>
              <a:ext cx="2084118" cy="836246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8D3BEF2-89FE-DB74-B0E7-0E6C90A8886F}"/>
                </a:ext>
              </a:extLst>
            </p:cNvPr>
            <p:cNvSpPr txBox="1"/>
            <p:nvPr/>
          </p:nvSpPr>
          <p:spPr>
            <a:xfrm>
              <a:off x="1215244" y="2057326"/>
              <a:ext cx="1933201" cy="414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rgbClr val="0036A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Property A</a:t>
              </a:r>
              <a:endParaRPr lang="en-DE" sz="1200">
                <a:solidFill>
                  <a:srgbClr val="0036A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A5B25C0-C2FC-8BC4-D651-6EC8E914C5A7}"/>
              </a:ext>
            </a:extLst>
          </p:cNvPr>
          <p:cNvGrpSpPr/>
          <p:nvPr/>
        </p:nvGrpSpPr>
        <p:grpSpPr>
          <a:xfrm>
            <a:off x="8740593" y="2867165"/>
            <a:ext cx="1446719" cy="580492"/>
            <a:chOff x="1175122" y="2037878"/>
            <a:chExt cx="2084118" cy="836246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1B6BFB90-4916-95AF-4BA7-1F3DB838A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75122" y="2037878"/>
              <a:ext cx="2084118" cy="836246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8491078-7B0A-1484-2612-32DCC79447DD}"/>
                </a:ext>
              </a:extLst>
            </p:cNvPr>
            <p:cNvSpPr txBox="1"/>
            <p:nvPr/>
          </p:nvSpPr>
          <p:spPr>
            <a:xfrm>
              <a:off x="1215244" y="2057326"/>
              <a:ext cx="1933201" cy="414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rgbClr val="0036A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Property B</a:t>
              </a:r>
              <a:endParaRPr lang="en-DE" sz="1200">
                <a:solidFill>
                  <a:srgbClr val="0036A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283E20C-E476-FD01-0220-EB7735D0541B}"/>
              </a:ext>
            </a:extLst>
          </p:cNvPr>
          <p:cNvGrpSpPr/>
          <p:nvPr/>
        </p:nvGrpSpPr>
        <p:grpSpPr>
          <a:xfrm>
            <a:off x="8740593" y="4409068"/>
            <a:ext cx="1446719" cy="580492"/>
            <a:chOff x="1175122" y="2037878"/>
            <a:chExt cx="2084118" cy="836246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B16DE02-0B35-14C1-EA10-E623030E1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75122" y="2037878"/>
              <a:ext cx="2084118" cy="836246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B8EE2F8-EF46-BD95-415F-5AE4B88C02C2}"/>
                </a:ext>
              </a:extLst>
            </p:cNvPr>
            <p:cNvSpPr txBox="1"/>
            <p:nvPr/>
          </p:nvSpPr>
          <p:spPr>
            <a:xfrm>
              <a:off x="1215244" y="2057326"/>
              <a:ext cx="1933201" cy="414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rgbClr val="0036A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Property D</a:t>
              </a:r>
              <a:endParaRPr lang="en-DE" sz="1200">
                <a:solidFill>
                  <a:srgbClr val="0036A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1A83DE9-2D22-E80C-08A6-E32D65B4CCB8}"/>
              </a:ext>
            </a:extLst>
          </p:cNvPr>
          <p:cNvGrpSpPr/>
          <p:nvPr/>
        </p:nvGrpSpPr>
        <p:grpSpPr>
          <a:xfrm>
            <a:off x="8740593" y="3638116"/>
            <a:ext cx="1446719" cy="580492"/>
            <a:chOff x="1175122" y="2037878"/>
            <a:chExt cx="2084118" cy="836246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1D7BD358-2D97-7C09-CD59-FC61398F1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75122" y="2037878"/>
              <a:ext cx="2084118" cy="836246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0691E72-8593-94DF-C31F-382DCDD48212}"/>
                </a:ext>
              </a:extLst>
            </p:cNvPr>
            <p:cNvSpPr txBox="1"/>
            <p:nvPr/>
          </p:nvSpPr>
          <p:spPr>
            <a:xfrm>
              <a:off x="1215244" y="2057326"/>
              <a:ext cx="1933201" cy="414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rgbClr val="0036A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Property C</a:t>
              </a:r>
              <a:endParaRPr lang="en-DE" sz="1200">
                <a:solidFill>
                  <a:srgbClr val="0036A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7D59D405-F721-1514-908D-C07FDA9DD8C0}"/>
              </a:ext>
            </a:extLst>
          </p:cNvPr>
          <p:cNvSpPr/>
          <p:nvPr/>
        </p:nvSpPr>
        <p:spPr>
          <a:xfrm>
            <a:off x="3102317" y="4049543"/>
            <a:ext cx="1753465" cy="175346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51" name="Graphic 50" descr="Scissors with solid fill">
            <a:extLst>
              <a:ext uri="{FF2B5EF4-FFF2-40B4-BE49-F238E27FC236}">
                <a16:creationId xmlns:a16="http://schemas.microsoft.com/office/drawing/2014/main" id="{C432D1B1-6CA6-929B-2BA7-E658C11512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1312122">
            <a:off x="3048105" y="3435211"/>
            <a:ext cx="615373" cy="61537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F5B3B94-AB05-B194-54D1-2ED5B6D59BB7}"/>
              </a:ext>
            </a:extLst>
          </p:cNvPr>
          <p:cNvSpPr txBox="1"/>
          <p:nvPr/>
        </p:nvSpPr>
        <p:spPr>
          <a:xfrm>
            <a:off x="4472633" y="5492512"/>
            <a:ext cx="1303012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1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will be your playing board.</a:t>
            </a:r>
            <a:endParaRPr lang="en-DE" sz="12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36B4C7D2-C8C7-CE18-C087-06A962EF67B9}"/>
              </a:ext>
            </a:extLst>
          </p:cNvPr>
          <p:cNvSpPr/>
          <p:nvPr/>
        </p:nvSpPr>
        <p:spPr>
          <a:xfrm>
            <a:off x="8587219" y="1719617"/>
            <a:ext cx="1753465" cy="381944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D100300-A2B1-54D4-4271-A72037EC09EE}"/>
              </a:ext>
            </a:extLst>
          </p:cNvPr>
          <p:cNvSpPr txBox="1"/>
          <p:nvPr/>
        </p:nvSpPr>
        <p:spPr>
          <a:xfrm>
            <a:off x="9810325" y="5167480"/>
            <a:ext cx="1446719" cy="64633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sz="1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will be your ranking bars and axis annotations.</a:t>
            </a:r>
            <a:endParaRPr lang="en-DE" sz="12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E2E01D84-1287-485F-E355-F719B6CE17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2901" y="3429000"/>
            <a:ext cx="1482285" cy="2107624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5427F4-D4C9-9EBF-7A6F-1F969C6054B4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1429" t="12429" r="70183" b="81470"/>
          <a:stretch/>
        </p:blipFill>
        <p:spPr>
          <a:xfrm>
            <a:off x="6370875" y="2656862"/>
            <a:ext cx="272554" cy="128587"/>
          </a:xfrm>
          <a:prstGeom prst="rect">
            <a:avLst/>
          </a:prstGeom>
          <a:ln w="3175">
            <a:noFill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3DA7B9-2649-C82E-3B2E-8A89F74CDEC0}"/>
              </a:ext>
            </a:extLst>
          </p:cNvPr>
          <p:cNvSpPr txBox="1"/>
          <p:nvPr/>
        </p:nvSpPr>
        <p:spPr>
          <a:xfrm rot="21401606">
            <a:off x="6370875" y="2449018"/>
            <a:ext cx="81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Property A</a:t>
            </a:r>
            <a:endParaRPr lang="en-DE" sz="800">
              <a:solidFill>
                <a:srgbClr val="00206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487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9512B8-4DFF-7843-ECBD-1B7155666F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1CC600-6CCF-ED3F-3FE0-87E93934C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Racing for the Gummy Bear</a:t>
            </a:r>
            <a:endParaRPr lang="en-DE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9E9BD71-0331-BF1A-ACCA-B8B6DCB35FBB}"/>
              </a:ext>
            </a:extLst>
          </p:cNvPr>
          <p:cNvGrpSpPr/>
          <p:nvPr/>
        </p:nvGrpSpPr>
        <p:grpSpPr>
          <a:xfrm>
            <a:off x="2194611" y="3273116"/>
            <a:ext cx="7802777" cy="3048088"/>
            <a:chOff x="90271" y="3328872"/>
            <a:chExt cx="7802777" cy="3048088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E0F820C-D83C-0641-CE72-68C14E69F06B}"/>
                </a:ext>
              </a:extLst>
            </p:cNvPr>
            <p:cNvGrpSpPr/>
            <p:nvPr/>
          </p:nvGrpSpPr>
          <p:grpSpPr>
            <a:xfrm>
              <a:off x="4273963" y="3328872"/>
              <a:ext cx="3619085" cy="2294364"/>
              <a:chOff x="4512343" y="3328872"/>
              <a:chExt cx="3619085" cy="2294364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C6101DB4-FCA3-2F0E-7822-3EF6D91BCE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491631" y="3328872"/>
                <a:ext cx="2639797" cy="1999661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862E0AFE-41C0-476D-CB0A-C80446CF6D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475472">
                <a:off x="4512343" y="3693576"/>
                <a:ext cx="2354921" cy="1593579"/>
              </a:xfrm>
              <a:prstGeom prst="rect">
                <a:avLst/>
              </a:prstGeom>
              <a:effectLst>
                <a:outerShdw blurRad="76200" dist="12700" dir="8100000" sx="82000" sy="82000" kx="800400" algn="b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" name="Picture 16" descr="A close-up of a silver ball&#10;&#10;Description automatically generated">
                <a:extLst>
                  <a:ext uri="{FF2B5EF4-FFF2-40B4-BE49-F238E27FC236}">
                    <a16:creationId xmlns:a16="http://schemas.microsoft.com/office/drawing/2014/main" id="{A243D329-50A0-A3F3-6E1E-BB7A9F87E4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6890" y="4890301"/>
                <a:ext cx="522488" cy="732935"/>
              </a:xfrm>
              <a:prstGeom prst="rect">
                <a:avLst/>
              </a:prstGeom>
            </p:spPr>
          </p:pic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E34B434-78C1-2A95-C232-1E3DB807A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271" y="3331595"/>
              <a:ext cx="2639797" cy="199966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4E0B4B-658B-A79A-421F-F36F95CCF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124528" flipH="1">
              <a:off x="1401933" y="3678172"/>
              <a:ext cx="2354921" cy="1593579"/>
            </a:xfrm>
            <a:prstGeom prst="rect">
              <a:avLst/>
            </a:prstGeom>
            <a:effectLst>
              <a:outerShdw blurRad="76200" dist="12700" dir="2700000" sx="85000" sy="85000" kx="-8004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" name="Picture 13" descr="A gummy bear on a black background&#10;&#10;Description automatically generated">
              <a:extLst>
                <a:ext uri="{FF2B5EF4-FFF2-40B4-BE49-F238E27FC236}">
                  <a16:creationId xmlns:a16="http://schemas.microsoft.com/office/drawing/2014/main" id="{E2014BDE-6B37-96EA-8641-88FACD14F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65767" y="5100625"/>
              <a:ext cx="1815231" cy="1276335"/>
            </a:xfrm>
            <a:prstGeom prst="rect">
              <a:avLst/>
            </a:prstGeom>
            <a:effectLst>
              <a:outerShdw blurRad="76200" sx="75000" sy="75000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19" name="Picture 18" descr="A close-up of a silver ball&#10;&#10;Description automatically generated">
              <a:extLst>
                <a:ext uri="{FF2B5EF4-FFF2-40B4-BE49-F238E27FC236}">
                  <a16:creationId xmlns:a16="http://schemas.microsoft.com/office/drawing/2014/main" id="{DFFE9BF5-810F-FDD2-31E5-FD934F3E1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6108" y="5283086"/>
              <a:ext cx="522488" cy="732935"/>
            </a:xfrm>
            <a:prstGeom prst="rect">
              <a:avLst/>
            </a:prstGeom>
            <a:ln>
              <a:noFill/>
            </a:ln>
            <a:effectLst>
              <a:outerShdw blurRad="38100" dist="139700" dir="2700000" sx="88000" sy="88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6B16C1A-BB65-3582-3654-F7AF08C0A54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962" y="5167559"/>
              <a:ext cx="254493" cy="220136"/>
            </a:xfrm>
            <a:prstGeom prst="line">
              <a:avLst/>
            </a:prstGeom>
            <a:ln w="31750">
              <a:solidFill>
                <a:schemeClr val="tx1">
                  <a:lumMod val="65000"/>
                  <a:lumOff val="3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E71C451-EF9B-38F6-F577-3961937B5EBF}"/>
                </a:ext>
              </a:extLst>
            </p:cNvPr>
            <p:cNvCxnSpPr>
              <a:cxnSpLocks/>
            </p:cNvCxnSpPr>
            <p:nvPr/>
          </p:nvCxnSpPr>
          <p:spPr>
            <a:xfrm>
              <a:off x="3035035" y="5100625"/>
              <a:ext cx="373421" cy="311450"/>
            </a:xfrm>
            <a:prstGeom prst="line">
              <a:avLst/>
            </a:prstGeom>
            <a:ln w="31750">
              <a:solidFill>
                <a:schemeClr val="tx1">
                  <a:lumMod val="65000"/>
                  <a:lumOff val="3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6E75DCC-30EC-9BDA-8379-5724074EADCD}"/>
              </a:ext>
            </a:extLst>
          </p:cNvPr>
          <p:cNvGrpSpPr/>
          <p:nvPr/>
        </p:nvGrpSpPr>
        <p:grpSpPr>
          <a:xfrm>
            <a:off x="4224613" y="922185"/>
            <a:ext cx="3455751" cy="2394539"/>
            <a:chOff x="3112263" y="4562765"/>
            <a:chExt cx="3455751" cy="239453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4FBEA20-79F3-C2DD-81F2-01B0FC3AAF30}"/>
                </a:ext>
              </a:extLst>
            </p:cNvPr>
            <p:cNvSpPr txBox="1"/>
            <p:nvPr/>
          </p:nvSpPr>
          <p:spPr>
            <a:xfrm>
              <a:off x="3495592" y="4839744"/>
              <a:ext cx="3072422" cy="211756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Pick your marble!</a:t>
              </a:r>
            </a:p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Which marble would </a:t>
              </a:r>
              <a:br>
                <a:rPr lang="en-US" sz="2000" dirty="0">
                  <a:solidFill>
                    <a:schemeClr val="tx1"/>
                  </a:solidFill>
                </a:rPr>
              </a:br>
              <a:r>
                <a:rPr lang="en-US" sz="2000" dirty="0">
                  <a:solidFill>
                    <a:schemeClr val="tx1"/>
                  </a:solidFill>
                </a:rPr>
                <a:t>catch the gummy bear </a:t>
              </a:r>
              <a:br>
                <a:rPr lang="en-US" sz="2000" dirty="0">
                  <a:solidFill>
                    <a:schemeClr val="tx1"/>
                  </a:solidFill>
                </a:rPr>
              </a:br>
              <a:r>
                <a:rPr lang="en-US" sz="2000" dirty="0">
                  <a:solidFill>
                    <a:schemeClr val="tx1"/>
                  </a:solidFill>
                </a:rPr>
                <a:t>the </a:t>
              </a:r>
              <a:r>
                <a:rPr lang="en-US" sz="2000" b="1" dirty="0">
                  <a:solidFill>
                    <a:schemeClr val="tx1"/>
                  </a:solidFill>
                </a:rPr>
                <a:t>fastest</a:t>
              </a:r>
              <a:r>
                <a:rPr lang="en-US" sz="2000" dirty="0">
                  <a:solidFill>
                    <a:schemeClr val="tx1"/>
                  </a:solidFill>
                </a:rPr>
                <a:t> when </a:t>
              </a:r>
              <a:br>
                <a:rPr lang="en-US" sz="2000" dirty="0">
                  <a:solidFill>
                    <a:schemeClr val="tx1"/>
                  </a:solidFill>
                </a:rPr>
              </a:br>
              <a:r>
                <a:rPr lang="en-US" sz="2000" dirty="0">
                  <a:solidFill>
                    <a:schemeClr val="tx1"/>
                  </a:solidFill>
                </a:rPr>
                <a:t>racing down a slope?</a:t>
              </a:r>
            </a:p>
          </p:txBody>
        </p:sp>
        <p:pic>
          <p:nvPicPr>
            <p:cNvPr id="42" name="Picture 41" descr="A white circle with a black question mark in it&#10;&#10;AI-generated content may be incorrect.">
              <a:extLst>
                <a:ext uri="{FF2B5EF4-FFF2-40B4-BE49-F238E27FC236}">
                  <a16:creationId xmlns:a16="http://schemas.microsoft.com/office/drawing/2014/main" id="{B347E8D3-1B70-13A8-D1DE-745A73E8B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263" y="4562765"/>
              <a:ext cx="766657" cy="861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6060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E022B-FE81-ED35-763B-4712D8DAA3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1306FB-F93B-8452-6232-77942F503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Ansys Education Resources Feedback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724FE-09A4-3FAE-49A4-6C67FB2F36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2133600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Here at Ansys, we rely on your feedback to ensure the educational content we create is up-to-date and fits your teaching needs. 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Please click the link below to fill out a short survey (~7 minutes) to help us continue to support academics around the world utilizing Ansys tools in the classroom. 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1DF5177-BC49-BC1E-0E57-8C70AA24C9A7}"/>
              </a:ext>
            </a:extLst>
          </p:cNvPr>
          <p:cNvSpPr/>
          <p:nvPr/>
        </p:nvSpPr>
        <p:spPr>
          <a:xfrm>
            <a:off x="2247898" y="4419600"/>
            <a:ext cx="7696200" cy="838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/>
              <a:t>Feedback Survey Link</a:t>
            </a:r>
          </a:p>
        </p:txBody>
      </p:sp>
    </p:spTree>
    <p:extLst>
      <p:ext uri="{BB962C8B-B14F-4D97-AF65-F5344CB8AC3E}">
        <p14:creationId xmlns:p14="http://schemas.microsoft.com/office/powerpoint/2010/main" val="3881190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C3F3E9-6C8B-4F69-BB4F-1361D681D9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1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4DF18-10CE-626B-FD01-A8D8C7D7D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F199E3-BB50-9CCE-B7B2-9733AF099D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FFD705-E7C7-AFED-E663-2ED7D18DAADC}"/>
              </a:ext>
            </a:extLst>
          </p:cNvPr>
          <p:cNvSpPr txBox="1"/>
          <p:nvPr/>
        </p:nvSpPr>
        <p:spPr>
          <a:xfrm>
            <a:off x="-167640" y="2644170"/>
            <a:ext cx="1252728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The story behind the game.</a:t>
            </a: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42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A9DCA-F2FB-4D3B-9940-5D6D577F3D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194F8B-4ADC-4491-803D-1704238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Everything is made out of materials!</a:t>
            </a:r>
          </a:p>
        </p:txBody>
      </p:sp>
      <p:pic>
        <p:nvPicPr>
          <p:cNvPr id="9" name="Picture 8" descr="A x-ray of a skeleton showing two hip implants">
            <a:extLst>
              <a:ext uri="{FF2B5EF4-FFF2-40B4-BE49-F238E27FC236}">
                <a16:creationId xmlns:a16="http://schemas.microsoft.com/office/drawing/2014/main" id="{85983C55-5DAF-82AF-58A7-5DA58E18DD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07" y="1238544"/>
            <a:ext cx="3657600" cy="3233984"/>
          </a:xfrm>
          <a:prstGeom prst="rect">
            <a:avLst/>
          </a:prstGeom>
        </p:spPr>
      </p:pic>
      <p:pic>
        <p:nvPicPr>
          <p:cNvPr id="11" name="Picture 10" descr="A pile of plastic bottles">
            <a:extLst>
              <a:ext uri="{FF2B5EF4-FFF2-40B4-BE49-F238E27FC236}">
                <a16:creationId xmlns:a16="http://schemas.microsoft.com/office/drawing/2014/main" id="{3EC47671-D422-4B80-EFA7-DA176D457F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469" y="1219051"/>
            <a:ext cx="4856352" cy="3236976"/>
          </a:xfrm>
          <a:prstGeom prst="rect">
            <a:avLst/>
          </a:prstGeom>
        </p:spPr>
      </p:pic>
      <p:pic>
        <p:nvPicPr>
          <p:cNvPr id="13" name="Picture 12" descr="A group of wind turbines on a hill&#10;&#10;AI-generated content may be incorrect.">
            <a:extLst>
              <a:ext uri="{FF2B5EF4-FFF2-40B4-BE49-F238E27FC236}">
                <a16:creationId xmlns:a16="http://schemas.microsoft.com/office/drawing/2014/main" id="{781189B4-182F-DE26-899D-29E7EFA800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095"/>
          <a:stretch/>
        </p:blipFill>
        <p:spPr>
          <a:xfrm>
            <a:off x="8663697" y="1219051"/>
            <a:ext cx="3831197" cy="323697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78068FD-9C14-8145-C2E0-C57E2286C508}"/>
              </a:ext>
            </a:extLst>
          </p:cNvPr>
          <p:cNvGrpSpPr/>
          <p:nvPr/>
        </p:nvGrpSpPr>
        <p:grpSpPr>
          <a:xfrm>
            <a:off x="4044951" y="4680660"/>
            <a:ext cx="3700017" cy="1138754"/>
            <a:chOff x="3112263" y="4562765"/>
            <a:chExt cx="3700017" cy="11387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83C638C-9B94-75F3-C34F-5217272573F8}"/>
                </a:ext>
              </a:extLst>
            </p:cNvPr>
            <p:cNvSpPr txBox="1"/>
            <p:nvPr/>
          </p:nvSpPr>
          <p:spPr>
            <a:xfrm>
              <a:off x="3495592" y="4993633"/>
              <a:ext cx="3316688" cy="707886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Look around you. </a:t>
              </a:r>
              <a:br>
                <a:rPr lang="en-US" sz="2000" dirty="0">
                  <a:solidFill>
                    <a:schemeClr val="tx1"/>
                  </a:solidFill>
                </a:rPr>
              </a:br>
              <a:r>
                <a:rPr lang="en-US" sz="2000" dirty="0">
                  <a:solidFill>
                    <a:schemeClr val="tx1"/>
                  </a:solidFill>
                </a:rPr>
                <a:t>What materials do you see?</a:t>
              </a:r>
            </a:p>
          </p:txBody>
        </p:sp>
        <p:pic>
          <p:nvPicPr>
            <p:cNvPr id="10" name="Picture 9" descr="A white circle with a black question mark in it&#10;&#10;AI-generated content may be incorrect.">
              <a:extLst>
                <a:ext uri="{FF2B5EF4-FFF2-40B4-BE49-F238E27FC236}">
                  <a16:creationId xmlns:a16="http://schemas.microsoft.com/office/drawing/2014/main" id="{803CD1F6-5071-7B12-713F-A3AA78681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263" y="4562765"/>
              <a:ext cx="766657" cy="861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1553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1D4550-FBCB-062D-94E4-CCA61AFC57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B290B3-6BCC-9D65-501B-0249C887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With thousands of engineering materials to choose from…</a:t>
            </a:r>
          </a:p>
        </p:txBody>
      </p:sp>
      <p:pic>
        <p:nvPicPr>
          <p:cNvPr id="9" name="Picture 8" descr="A person sketching on blueprints, looking over material choices for flooring">
            <a:extLst>
              <a:ext uri="{FF2B5EF4-FFF2-40B4-BE49-F238E27FC236}">
                <a16:creationId xmlns:a16="http://schemas.microsoft.com/office/drawing/2014/main" id="{794D1EAB-F6F9-A70F-C7DF-0F62BDD71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387" y="1900052"/>
            <a:ext cx="5311013" cy="35406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6B2B4FE-ADE3-DAB6-0381-673BB974E0A0}"/>
              </a:ext>
            </a:extLst>
          </p:cNvPr>
          <p:cNvSpPr/>
          <p:nvPr/>
        </p:nvSpPr>
        <p:spPr>
          <a:xfrm>
            <a:off x="609600" y="5654425"/>
            <a:ext cx="11125200" cy="5375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1"/>
                </a:solidFill>
              </a:rPr>
              <a:t>They need to understand how materials behave.</a:t>
            </a:r>
          </a:p>
        </p:txBody>
      </p:sp>
      <p:pic>
        <p:nvPicPr>
          <p:cNvPr id="4" name="Picture 3" descr="A group of people drawing on a white paper&#10;&#10;Description automatically generated">
            <a:extLst>
              <a:ext uri="{FF2B5EF4-FFF2-40B4-BE49-F238E27FC236}">
                <a16:creationId xmlns:a16="http://schemas.microsoft.com/office/drawing/2014/main" id="{668268E7-1F7C-4CA6-3F76-0360D708F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96157"/>
            <a:ext cx="5311012" cy="3544570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844B4904-23A3-B3B1-68BA-4BF3C6401E4A}"/>
              </a:ext>
            </a:extLst>
          </p:cNvPr>
          <p:cNvSpPr/>
          <p:nvPr/>
        </p:nvSpPr>
        <p:spPr>
          <a:xfrm>
            <a:off x="4692073" y="1368562"/>
            <a:ext cx="2807854" cy="1603278"/>
          </a:xfrm>
          <a:prstGeom prst="cloudCallout">
            <a:avLst>
              <a:gd name="adj1" fmla="val 413"/>
              <a:gd name="adj2" fmla="val 832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F8CC284-40ED-B99B-C25D-3BE8F853689F}"/>
              </a:ext>
            </a:extLst>
          </p:cNvPr>
          <p:cNvSpPr txBox="1">
            <a:spLocks/>
          </p:cNvSpPr>
          <p:nvPr/>
        </p:nvSpPr>
        <p:spPr>
          <a:xfrm>
            <a:off x="5040745" y="1347845"/>
            <a:ext cx="2110510" cy="17526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/>
              <a:t>Which material are we going to use?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CE983A-50D2-E6A5-50D0-2AB40DCFE973}"/>
              </a:ext>
            </a:extLst>
          </p:cNvPr>
          <p:cNvSpPr/>
          <p:nvPr/>
        </p:nvSpPr>
        <p:spPr>
          <a:xfrm>
            <a:off x="609600" y="818259"/>
            <a:ext cx="11125200" cy="4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</a:rPr>
              <a:t>… how do engineers and designers pick the right materials for the job?</a:t>
            </a:r>
          </a:p>
        </p:txBody>
      </p:sp>
    </p:spTree>
    <p:extLst>
      <p:ext uri="{BB962C8B-B14F-4D97-AF65-F5344CB8AC3E}">
        <p14:creationId xmlns:p14="http://schemas.microsoft.com/office/powerpoint/2010/main" val="2014858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4DC94C-E568-FB63-1EC1-D7E83B3B1A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377C4E-D9AE-C08A-B712-2717B8B0C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material properties?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B2C885D-80DE-9BC7-C1F4-FED29AF9F088}"/>
              </a:ext>
            </a:extLst>
          </p:cNvPr>
          <p:cNvGrpSpPr/>
          <p:nvPr/>
        </p:nvGrpSpPr>
        <p:grpSpPr>
          <a:xfrm>
            <a:off x="712270" y="847503"/>
            <a:ext cx="3942236" cy="2581497"/>
            <a:chOff x="1115568" y="932403"/>
            <a:chExt cx="3942236" cy="258149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12899F1-2120-8447-7C17-A6D6D5170551}"/>
                </a:ext>
              </a:extLst>
            </p:cNvPr>
            <p:cNvSpPr/>
            <p:nvPr/>
          </p:nvSpPr>
          <p:spPr>
            <a:xfrm>
              <a:off x="1115568" y="1380744"/>
              <a:ext cx="3562584" cy="213315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DAF3FC9-D38A-AA69-61AF-8B8D8FCEBFB9}"/>
                </a:ext>
              </a:extLst>
            </p:cNvPr>
            <p:cNvSpPr txBox="1"/>
            <p:nvPr/>
          </p:nvSpPr>
          <p:spPr>
            <a:xfrm>
              <a:off x="1325879" y="1478269"/>
              <a:ext cx="3286535" cy="193899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Material properties </a:t>
              </a:r>
              <a:r>
                <a:rPr lang="en-US" sz="2000" dirty="0"/>
                <a:t>describe </a:t>
              </a:r>
              <a:br>
                <a:rPr lang="en-US" sz="2000" dirty="0"/>
              </a:br>
              <a:r>
                <a:rPr lang="en-US" sz="2000" dirty="0"/>
                <a:t>how a material </a:t>
              </a:r>
              <a:r>
                <a:rPr lang="en-US" sz="2000" b="1" dirty="0"/>
                <a:t>behaves</a:t>
              </a:r>
              <a:r>
                <a:rPr lang="en-US" sz="2000" dirty="0"/>
                <a:t> </a:t>
              </a:r>
              <a:br>
                <a:rPr lang="en-US" sz="2000" dirty="0"/>
              </a:br>
              <a:r>
                <a:rPr lang="en-US" sz="2000" dirty="0"/>
                <a:t>under </a:t>
              </a:r>
              <a:r>
                <a:rPr lang="en-US" sz="2000" b="1" dirty="0"/>
                <a:t>various conditions </a:t>
              </a:r>
            </a:p>
            <a:p>
              <a:r>
                <a:rPr lang="en-US" sz="2000" dirty="0"/>
                <a:t>based on its physical, chemical, mechanical, and other </a:t>
              </a:r>
              <a:r>
                <a:rPr lang="en-US" sz="2000" b="1" dirty="0"/>
                <a:t>characteristics</a:t>
              </a:r>
              <a:r>
                <a:rPr lang="en-US" sz="2000" dirty="0"/>
                <a:t>.</a:t>
              </a:r>
              <a:endParaRPr lang="en-DE" sz="2000" dirty="0"/>
            </a:p>
          </p:txBody>
        </p:sp>
        <p:pic>
          <p:nvPicPr>
            <p:cNvPr id="22" name="Picture 21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83D54A59-69C8-8945-271F-9140FC763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6418" y="932403"/>
              <a:ext cx="721386" cy="72606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D3CC28B-9C28-3882-4C2C-C9DE1810194F}"/>
              </a:ext>
            </a:extLst>
          </p:cNvPr>
          <p:cNvGrpSpPr/>
          <p:nvPr/>
        </p:nvGrpSpPr>
        <p:grpSpPr>
          <a:xfrm>
            <a:off x="4782428" y="1120249"/>
            <a:ext cx="3181479" cy="2209685"/>
            <a:chOff x="1453351" y="3431753"/>
            <a:chExt cx="3696231" cy="2567200"/>
          </a:xfrm>
        </p:grpSpPr>
        <p:pic>
          <p:nvPicPr>
            <p:cNvPr id="6" name="Picture 5" descr="A person touching a mattress&#10;&#10;Description automatically generated">
              <a:extLst>
                <a:ext uri="{FF2B5EF4-FFF2-40B4-BE49-F238E27FC236}">
                  <a16:creationId xmlns:a16="http://schemas.microsoft.com/office/drawing/2014/main" id="{4C67227A-C662-9EE4-1C8D-C1BC91485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4887" r="8792"/>
            <a:stretch/>
          </p:blipFill>
          <p:spPr>
            <a:xfrm>
              <a:off x="1453351" y="4282902"/>
              <a:ext cx="1707144" cy="1716051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pic>
          <p:nvPicPr>
            <p:cNvPr id="7" name="Picture 6" descr="A person drilling a hole in a wall&#10;&#10;Description automatically generated">
              <a:extLst>
                <a:ext uri="{FF2B5EF4-FFF2-40B4-BE49-F238E27FC236}">
                  <a16:creationId xmlns:a16="http://schemas.microsoft.com/office/drawing/2014/main" id="{01178FDF-D8FA-B97D-B012-DDFF8CF93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0636" r="3044"/>
            <a:stretch/>
          </p:blipFill>
          <p:spPr>
            <a:xfrm>
              <a:off x="3442438" y="4249898"/>
              <a:ext cx="1707144" cy="1716051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ECB1842-1A47-AD67-4892-6946A2E63629}"/>
                </a:ext>
              </a:extLst>
            </p:cNvPr>
            <p:cNvSpPr txBox="1"/>
            <p:nvPr/>
          </p:nvSpPr>
          <p:spPr>
            <a:xfrm>
              <a:off x="2304287" y="3431753"/>
              <a:ext cx="203911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is it…</a:t>
              </a:r>
            </a:p>
            <a:p>
              <a:pPr algn="ctr"/>
              <a:r>
                <a:rPr lang="en-US" b="1" dirty="0"/>
                <a:t>soft</a:t>
              </a:r>
              <a:r>
                <a:rPr lang="en-US" dirty="0"/>
                <a:t> or </a:t>
              </a:r>
              <a:r>
                <a:rPr lang="en-US" b="1" dirty="0"/>
                <a:t>hard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EE4EAE4-B091-EC27-2CA5-2D421E6733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70632" y="4156899"/>
              <a:ext cx="182880" cy="223077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4D2007F-A692-9C4C-99A7-2BFC2C5EF3F3}"/>
                </a:ext>
              </a:extLst>
            </p:cNvPr>
            <p:cNvCxnSpPr>
              <a:cxnSpLocks/>
            </p:cNvCxnSpPr>
            <p:nvPr/>
          </p:nvCxnSpPr>
          <p:spPr>
            <a:xfrm>
              <a:off x="3621507" y="4156899"/>
              <a:ext cx="182880" cy="223077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6A41EFC-4FC2-29E8-67C5-8AAD50B6F084}"/>
              </a:ext>
            </a:extLst>
          </p:cNvPr>
          <p:cNvGrpSpPr/>
          <p:nvPr/>
        </p:nvGrpSpPr>
        <p:grpSpPr>
          <a:xfrm>
            <a:off x="4782428" y="3651045"/>
            <a:ext cx="3239597" cy="2193110"/>
            <a:chOff x="9629140" y="143983"/>
            <a:chExt cx="3763752" cy="254794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F15DE9E-3AAC-A990-C2A2-E6EFCE225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33598" t="13707" r="18470" b="958"/>
            <a:stretch/>
          </p:blipFill>
          <p:spPr>
            <a:xfrm>
              <a:off x="9629140" y="975877"/>
              <a:ext cx="1719308" cy="1716051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A860DE3-AE77-8574-83BE-0334DF6C0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5153" t="364" r="18054" b="-364"/>
            <a:stretch/>
          </p:blipFill>
          <p:spPr>
            <a:xfrm>
              <a:off x="11659092" y="961413"/>
              <a:ext cx="1733800" cy="1730515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FD5E198-3E39-7AE9-E224-F167F3592A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55962" y="890112"/>
              <a:ext cx="182880" cy="223077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F5B9B29-5C6B-D4E2-7115-24DC2BEADBD8}"/>
                </a:ext>
              </a:extLst>
            </p:cNvPr>
            <p:cNvCxnSpPr>
              <a:cxnSpLocks/>
            </p:cNvCxnSpPr>
            <p:nvPr/>
          </p:nvCxnSpPr>
          <p:spPr>
            <a:xfrm>
              <a:off x="11806837" y="890112"/>
              <a:ext cx="182880" cy="223077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B0EAD9D-7555-3D6B-C806-615CB9D7349E}"/>
                </a:ext>
              </a:extLst>
            </p:cNvPr>
            <p:cNvSpPr txBox="1"/>
            <p:nvPr/>
          </p:nvSpPr>
          <p:spPr>
            <a:xfrm>
              <a:off x="10128018" y="143983"/>
              <a:ext cx="2697971" cy="75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does it get…</a:t>
              </a:r>
            </a:p>
            <a:p>
              <a:pPr algn="ctr"/>
              <a:r>
                <a:rPr lang="en-US" b="1" dirty="0"/>
                <a:t>hot</a:t>
              </a:r>
              <a:r>
                <a:rPr lang="en-US" dirty="0"/>
                <a:t> or </a:t>
              </a:r>
              <a:r>
                <a:rPr lang="en-US" b="1" dirty="0"/>
                <a:t>not so much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4005667-BB1B-547C-5E4E-D9DBEF9C4630}"/>
              </a:ext>
            </a:extLst>
          </p:cNvPr>
          <p:cNvGrpSpPr/>
          <p:nvPr/>
        </p:nvGrpSpPr>
        <p:grpSpPr>
          <a:xfrm>
            <a:off x="8572734" y="3582413"/>
            <a:ext cx="3222316" cy="2261742"/>
            <a:chOff x="5944429" y="206058"/>
            <a:chExt cx="3743676" cy="262768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1AFD85E-2016-9048-9A36-3F3C5CF0EF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-1690" t="-1097" r="-1866" b="-463"/>
            <a:stretch/>
          </p:blipFill>
          <p:spPr>
            <a:xfrm>
              <a:off x="5944429" y="1050256"/>
              <a:ext cx="1736210" cy="1766731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0D4904A-2F02-111D-D830-A1B4E80B0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11723" r="22154"/>
            <a:stretch/>
          </p:blipFill>
          <p:spPr>
            <a:xfrm>
              <a:off x="7951895" y="1083261"/>
              <a:ext cx="1736210" cy="1750477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C5361D2-0DC0-7CE0-CD3B-B5DF7428DD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90775" y="965885"/>
              <a:ext cx="182880" cy="223077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B2D91BD-34FE-302D-C407-88C7913187F2}"/>
                </a:ext>
              </a:extLst>
            </p:cNvPr>
            <p:cNvCxnSpPr>
              <a:cxnSpLocks/>
            </p:cNvCxnSpPr>
            <p:nvPr/>
          </p:nvCxnSpPr>
          <p:spPr>
            <a:xfrm>
              <a:off x="8141650" y="965885"/>
              <a:ext cx="182880" cy="223077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73BDCCC-986A-6A9B-1B82-C8E0BD19DE36}"/>
                </a:ext>
              </a:extLst>
            </p:cNvPr>
            <p:cNvSpPr txBox="1"/>
            <p:nvPr/>
          </p:nvSpPr>
          <p:spPr>
            <a:xfrm>
              <a:off x="6824430" y="206058"/>
              <a:ext cx="2039113" cy="75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can it be…</a:t>
              </a:r>
            </a:p>
            <a:p>
              <a:pPr algn="ctr"/>
              <a:r>
                <a:rPr lang="en-US" b="1" dirty="0"/>
                <a:t>recycled</a:t>
              </a:r>
              <a:r>
                <a:rPr lang="en-US" dirty="0"/>
                <a:t> or </a:t>
              </a:r>
              <a:r>
                <a:rPr lang="en-US" b="1" dirty="0"/>
                <a:t>not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6AF47AF-8077-5803-452D-E8E37F1D4D09}"/>
              </a:ext>
            </a:extLst>
          </p:cNvPr>
          <p:cNvGrpSpPr/>
          <p:nvPr/>
        </p:nvGrpSpPr>
        <p:grpSpPr>
          <a:xfrm>
            <a:off x="1034831" y="3664114"/>
            <a:ext cx="3196888" cy="2165623"/>
            <a:chOff x="5759465" y="294953"/>
            <a:chExt cx="3196888" cy="2165623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E8D2DC7-F4D8-772E-B11F-CCA370056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4686" t="-26771" r="5979" b="-26952"/>
            <a:stretch/>
          </p:blipFill>
          <p:spPr>
            <a:xfrm>
              <a:off x="7469530" y="1023465"/>
              <a:ext cx="1486823" cy="1432126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E9636F7-D16E-5ABB-5580-9FB40BA9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t="-37914" b="-33184"/>
            <a:stretch/>
          </p:blipFill>
          <p:spPr>
            <a:xfrm>
              <a:off x="5759465" y="1038518"/>
              <a:ext cx="1486823" cy="1422058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55C8C4D-88EE-06A8-E6D9-8BB6145F12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719" y="927459"/>
              <a:ext cx="157411" cy="192011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AA342D1-2A6F-82C6-29EB-9FEF0A346353}"/>
                </a:ext>
              </a:extLst>
            </p:cNvPr>
            <p:cNvCxnSpPr>
              <a:cxnSpLocks/>
            </p:cNvCxnSpPr>
            <p:nvPr/>
          </p:nvCxnSpPr>
          <p:spPr>
            <a:xfrm>
              <a:off x="7643097" y="927459"/>
              <a:ext cx="157411" cy="192011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BC4BFA5-5556-0B80-0AC4-B30FAA0A1182}"/>
                </a:ext>
              </a:extLst>
            </p:cNvPr>
            <p:cNvSpPr txBox="1"/>
            <p:nvPr/>
          </p:nvSpPr>
          <p:spPr>
            <a:xfrm>
              <a:off x="6509319" y="294953"/>
              <a:ext cx="1755138" cy="556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is it…</a:t>
              </a:r>
            </a:p>
            <a:p>
              <a:pPr algn="ctr"/>
              <a:r>
                <a:rPr lang="en-US" b="1" dirty="0"/>
                <a:t>light</a:t>
              </a:r>
              <a:r>
                <a:rPr lang="en-US" dirty="0"/>
                <a:t> or </a:t>
              </a:r>
              <a:r>
                <a:rPr lang="en-US" b="1" dirty="0"/>
                <a:t>heavy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F525ED9-738D-DB6A-F67A-E5F760A92800}"/>
              </a:ext>
            </a:extLst>
          </p:cNvPr>
          <p:cNvGrpSpPr/>
          <p:nvPr/>
        </p:nvGrpSpPr>
        <p:grpSpPr>
          <a:xfrm>
            <a:off x="8603949" y="1122017"/>
            <a:ext cx="3185259" cy="2207917"/>
            <a:chOff x="9562647" y="550335"/>
            <a:chExt cx="3185259" cy="2207917"/>
          </a:xfrm>
        </p:grpSpPr>
        <p:pic>
          <p:nvPicPr>
            <p:cNvPr id="49" name="Picture 48" descr="A black wire on a white background&#10;&#10;AI-generated content may be incorrect.">
              <a:extLst>
                <a:ext uri="{FF2B5EF4-FFF2-40B4-BE49-F238E27FC236}">
                  <a16:creationId xmlns:a16="http://schemas.microsoft.com/office/drawing/2014/main" id="{58B7697F-614D-4A14-BAF5-69F7DA804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16314" r="13553" b="-5000"/>
            <a:stretch/>
          </p:blipFill>
          <p:spPr>
            <a:xfrm>
              <a:off x="11255544" y="1268735"/>
              <a:ext cx="1492362" cy="1489517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pic>
          <p:nvPicPr>
            <p:cNvPr id="51" name="Picture 50" descr="A hand holding a rubber band&#10;&#10;AI-generated content may be incorrect.">
              <a:extLst>
                <a:ext uri="{FF2B5EF4-FFF2-40B4-BE49-F238E27FC236}">
                  <a16:creationId xmlns:a16="http://schemas.microsoft.com/office/drawing/2014/main" id="{A70497A5-43EE-76F8-4F16-057F7B990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b="9834"/>
            <a:stretch/>
          </p:blipFill>
          <p:spPr>
            <a:xfrm>
              <a:off x="9562647" y="1296291"/>
              <a:ext cx="1467914" cy="1432127"/>
            </a:xfrm>
            <a:prstGeom prst="ellipse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84D5F15-207C-DD8F-1A5E-152027FE35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9583" y="1184535"/>
              <a:ext cx="157411" cy="192011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905E456-2212-5780-6B44-43552F6AA96E}"/>
                </a:ext>
              </a:extLst>
            </p:cNvPr>
            <p:cNvCxnSpPr>
              <a:cxnSpLocks/>
            </p:cNvCxnSpPr>
            <p:nvPr/>
          </p:nvCxnSpPr>
          <p:spPr>
            <a:xfrm>
              <a:off x="11431961" y="1184535"/>
              <a:ext cx="157411" cy="192011"/>
            </a:xfrm>
            <a:prstGeom prst="line">
              <a:avLst/>
            </a:prstGeom>
            <a:ln w="28575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2F71213-47D3-B435-9DE3-5D65CA356F47}"/>
                </a:ext>
              </a:extLst>
            </p:cNvPr>
            <p:cNvSpPr txBox="1"/>
            <p:nvPr/>
          </p:nvSpPr>
          <p:spPr>
            <a:xfrm>
              <a:off x="10288253" y="550335"/>
              <a:ext cx="1755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is it…</a:t>
              </a:r>
            </a:p>
            <a:p>
              <a:pPr algn="ctr"/>
              <a:r>
                <a:rPr lang="en-US" b="1" dirty="0"/>
                <a:t>elastic</a:t>
              </a:r>
              <a:r>
                <a:rPr lang="en-US" dirty="0"/>
                <a:t> or </a:t>
              </a:r>
              <a:r>
                <a:rPr lang="en-US" b="1" dirty="0"/>
                <a:t>not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461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37E5F2-092B-604D-9E2C-CCC7E5868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855391-5FA9-7E8C-85FC-7EF42A1DD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Ashby Charts</a:t>
            </a:r>
          </a:p>
        </p:txBody>
      </p:sp>
      <p:pic>
        <p:nvPicPr>
          <p:cNvPr id="5" name="Picture 4" descr="An Ashby chart of Young's Modulus vs Density, with family envelopes and example images of different material families shown">
            <a:extLst>
              <a:ext uri="{FF2B5EF4-FFF2-40B4-BE49-F238E27FC236}">
                <a16:creationId xmlns:a16="http://schemas.microsoft.com/office/drawing/2014/main" id="{26385756-5967-4EC9-2D92-15A79E5AF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96" y="1074963"/>
            <a:ext cx="7315200" cy="397305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4D2B07A-6FE6-D99E-B199-8ECF8C3429D4}"/>
              </a:ext>
            </a:extLst>
          </p:cNvPr>
          <p:cNvGrpSpPr/>
          <p:nvPr/>
        </p:nvGrpSpPr>
        <p:grpSpPr>
          <a:xfrm>
            <a:off x="984504" y="873795"/>
            <a:ext cx="2755995" cy="3475066"/>
            <a:chOff x="2998642" y="957085"/>
            <a:chExt cx="2755995" cy="34750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FC3B44-7724-B0A1-5F6B-0D449AA39C72}"/>
                </a:ext>
              </a:extLst>
            </p:cNvPr>
            <p:cNvSpPr/>
            <p:nvPr/>
          </p:nvSpPr>
          <p:spPr>
            <a:xfrm>
              <a:off x="2998642" y="1380742"/>
              <a:ext cx="2453870" cy="305140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B30340C-BB28-7F3C-EDEC-BC07CE567B7C}"/>
                </a:ext>
              </a:extLst>
            </p:cNvPr>
            <p:cNvSpPr txBox="1"/>
            <p:nvPr/>
          </p:nvSpPr>
          <p:spPr>
            <a:xfrm>
              <a:off x="3095306" y="1478269"/>
              <a:ext cx="2453870" cy="286232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000" dirty="0"/>
                <a:t>An </a:t>
              </a:r>
              <a:r>
                <a:rPr lang="en-US" sz="2000" b="1" dirty="0"/>
                <a:t>Ashby chart </a:t>
              </a:r>
              <a:br>
                <a:rPr lang="en-US" sz="2000" dirty="0"/>
              </a:br>
              <a:r>
                <a:rPr lang="en-US" sz="2000" dirty="0"/>
                <a:t>helps to </a:t>
              </a:r>
              <a:r>
                <a:rPr lang="en-US" sz="2000" b="1" dirty="0"/>
                <a:t>compare material properties </a:t>
              </a:r>
              <a:r>
                <a:rPr lang="en-US" sz="2000" dirty="0"/>
                <a:t>by showing them </a:t>
              </a:r>
              <a:r>
                <a:rPr lang="en-US" sz="2000" b="1" dirty="0"/>
                <a:t>visually</a:t>
              </a:r>
              <a:r>
                <a:rPr lang="en-US" sz="2000" dirty="0"/>
                <a:t> instead of just listing them. </a:t>
              </a:r>
              <a:br>
                <a:rPr lang="en-US" sz="2000" dirty="0"/>
              </a:br>
              <a:r>
                <a:rPr lang="en-US" sz="2000" dirty="0"/>
                <a:t>It lets you compare two properties or more in one chart.</a:t>
              </a:r>
              <a:endParaRPr lang="en-DE" sz="2000" dirty="0"/>
            </a:p>
          </p:txBody>
        </p:sp>
        <p:pic>
          <p:nvPicPr>
            <p:cNvPr id="10" name="Picture 9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31071928-7069-E902-4452-A9F2C8561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3251" y="957085"/>
              <a:ext cx="721386" cy="726060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0282BA-5684-4950-B5A1-4FBE145706EE}"/>
              </a:ext>
            </a:extLst>
          </p:cNvPr>
          <p:cNvGrpSpPr/>
          <p:nvPr/>
        </p:nvGrpSpPr>
        <p:grpSpPr>
          <a:xfrm>
            <a:off x="2562771" y="4961389"/>
            <a:ext cx="7687653" cy="968922"/>
            <a:chOff x="2078139" y="4921168"/>
            <a:chExt cx="7687653" cy="96892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9502FA-0EC5-92C9-707C-306A4C4DA652}"/>
                </a:ext>
              </a:extLst>
            </p:cNvPr>
            <p:cNvSpPr txBox="1"/>
            <p:nvPr/>
          </p:nvSpPr>
          <p:spPr>
            <a:xfrm>
              <a:off x="2599944" y="5489980"/>
              <a:ext cx="7165848" cy="40011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In this game you will be creating your own simple Ashby charts.</a:t>
              </a:r>
            </a:p>
          </p:txBody>
        </p:sp>
        <p:pic>
          <p:nvPicPr>
            <p:cNvPr id="12" name="Picture 11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407D4296-41A9-D5BD-B002-40D66E085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8139" y="4921168"/>
              <a:ext cx="787578" cy="768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7609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8BF3E3-DF04-4D98-D36F-75A72142D7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D06788-95B4-7DC4-413D-CBF1999FA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get material property values?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5E35C84-D144-9A38-FB41-459889EB3B17}"/>
              </a:ext>
            </a:extLst>
          </p:cNvPr>
          <p:cNvGrpSpPr/>
          <p:nvPr/>
        </p:nvGrpSpPr>
        <p:grpSpPr>
          <a:xfrm>
            <a:off x="4743689" y="1612970"/>
            <a:ext cx="3632059" cy="3632059"/>
            <a:chOff x="4725401" y="1662231"/>
            <a:chExt cx="3632059" cy="363205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5DCC8D7-D223-5363-96CD-D463653D24EA}"/>
                </a:ext>
              </a:extLst>
            </p:cNvPr>
            <p:cNvSpPr/>
            <p:nvPr/>
          </p:nvSpPr>
          <p:spPr>
            <a:xfrm>
              <a:off x="4725401" y="1662231"/>
              <a:ext cx="3632059" cy="363205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EE6D99B-AF4E-061D-9B0E-885D4A20B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3396" y="3382153"/>
              <a:ext cx="2136070" cy="1147385"/>
            </a:xfrm>
            <a:prstGeom prst="rect">
              <a:avLst/>
            </a:prstGeom>
          </p:spPr>
        </p:pic>
        <p:pic>
          <p:nvPicPr>
            <p:cNvPr id="7" name="Picture 6" descr="A digital multimeter with wires&#10;&#10;Description automatically generated">
              <a:extLst>
                <a:ext uri="{FF2B5EF4-FFF2-40B4-BE49-F238E27FC236}">
                  <a16:creationId xmlns:a16="http://schemas.microsoft.com/office/drawing/2014/main" id="{46D48816-6463-F5C7-50A0-7D57DCB0E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5306" y="2517254"/>
              <a:ext cx="1469418" cy="172979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D11460-014A-946A-BB69-48DAF0661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6360" y="4306332"/>
              <a:ext cx="986191" cy="69427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8A5F6D8-9424-0711-700E-F4F425D8E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6782" y="2722460"/>
              <a:ext cx="1005177" cy="151160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0C87F90-419E-EBB1-0B2E-491BAEE41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67576" y="2062768"/>
              <a:ext cx="1981794" cy="131938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EA0F870-B6E8-9093-1AED-0FF6C58A53E4}"/>
              </a:ext>
            </a:extLst>
          </p:cNvPr>
          <p:cNvGrpSpPr/>
          <p:nvPr/>
        </p:nvGrpSpPr>
        <p:grpSpPr>
          <a:xfrm>
            <a:off x="2424750" y="1439790"/>
            <a:ext cx="3265005" cy="968922"/>
            <a:chOff x="2078139" y="4921168"/>
            <a:chExt cx="3265005" cy="96892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F649C6-2EF3-AEDC-7169-5F34A163B94F}"/>
                </a:ext>
              </a:extLst>
            </p:cNvPr>
            <p:cNvSpPr txBox="1"/>
            <p:nvPr/>
          </p:nvSpPr>
          <p:spPr>
            <a:xfrm>
              <a:off x="2599944" y="5489980"/>
              <a:ext cx="2743200" cy="40011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We measure them!</a:t>
              </a:r>
            </a:p>
          </p:txBody>
        </p:sp>
        <p:pic>
          <p:nvPicPr>
            <p:cNvPr id="23" name="Picture 22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30DD7156-B475-4C10-99A9-0E50C24B2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8139" y="4921168"/>
              <a:ext cx="787578" cy="768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9963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3030EE-A21D-074A-EC5A-D824C29153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994EED-0489-C466-A8F7-E521183D8CE2}"/>
              </a:ext>
            </a:extLst>
          </p:cNvPr>
          <p:cNvSpPr txBox="1"/>
          <p:nvPr/>
        </p:nvSpPr>
        <p:spPr>
          <a:xfrm>
            <a:off x="-167640" y="2551838"/>
            <a:ext cx="1252728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4400" b="1" dirty="0">
                <a:solidFill>
                  <a:schemeClr val="tx1"/>
                </a:solidFill>
              </a:rPr>
              <a:t>Let’s Play</a:t>
            </a: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257182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547E9153-2D94-4AF4-BE08-BC06BF9D0336}" vid="{0655931A-CA24-4C96-9EBB-E87CFC1EAD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11F15CCDA16C44AB1AFF6EA8F76A1A" ma:contentTypeVersion="4" ma:contentTypeDescription="Create a new document." ma:contentTypeScope="" ma:versionID="d752d88f6e15926aeafc7e1273366542">
  <xsd:schema xmlns:xsd="http://www.w3.org/2001/XMLSchema" xmlns:xs="http://www.w3.org/2001/XMLSchema" xmlns:p="http://schemas.microsoft.com/office/2006/metadata/properties" xmlns:ns2="4486bbf1-55fc-49d2-af7e-ec287a4789b3" targetNamespace="http://schemas.microsoft.com/office/2006/metadata/properties" ma:root="true" ma:fieldsID="eec12d9aca73fdae2aa434908dafe120" ns2:_="">
    <xsd:import namespace="4486bbf1-55fc-49d2-af7e-ec287a4789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6bbf1-55fc-49d2-af7e-ec287a4789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FA53D3-C218-4FBF-9050-B806120142B5}">
  <ds:schemaRefs>
    <ds:schemaRef ds:uri="4486bbf1-55fc-49d2-af7e-ec287a4789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54582C-3F01-4F8D-9460-F0A670A527E2}">
  <ds:schemaRefs>
    <ds:schemaRef ds:uri="7f20fa63-e241-4761-94ba-32b364e68bb9"/>
    <ds:schemaRef ds:uri="ef833346-f83e-40f5-a0e1-5788cb23200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34c6ce67-15b8-4eff-80e9-52da8be89706}" enabled="0" method="" siteId="{34c6ce67-15b8-4eff-80e9-52da8be8970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2025 AER PPT Template</Template>
  <TotalTime>670</TotalTime>
  <Words>1389</Words>
  <Application>Microsoft Office PowerPoint</Application>
  <PresentationFormat>Widescreen</PresentationFormat>
  <Paragraphs>266</Paragraphs>
  <Slides>29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Wingdings</vt:lpstr>
      <vt:lpstr>Calibri</vt:lpstr>
      <vt:lpstr>MV Boli</vt:lpstr>
      <vt:lpstr>Times New Roman</vt:lpstr>
      <vt:lpstr>Dreaming Outloud Pro</vt:lpstr>
      <vt:lpstr>Courier New</vt:lpstr>
      <vt:lpstr>Bradley Hand ITC</vt:lpstr>
      <vt:lpstr>Ansys - Slide Master</vt:lpstr>
      <vt:lpstr>PowerPoint Presentation</vt:lpstr>
      <vt:lpstr>--   Notes for instructors   --</vt:lpstr>
      <vt:lpstr>PowerPoint Presentation</vt:lpstr>
      <vt:lpstr>Everything is made out of materials!</vt:lpstr>
      <vt:lpstr>With thousands of engineering materials to choose from…</vt:lpstr>
      <vt:lpstr>What are material properties?</vt:lpstr>
      <vt:lpstr>Ashby Charts</vt:lpstr>
      <vt:lpstr>How do we get material property values?</vt:lpstr>
      <vt:lpstr>PowerPoint Presentation</vt:lpstr>
      <vt:lpstr>Objective of the Game</vt:lpstr>
      <vt:lpstr>PowerPoint Presentation</vt:lpstr>
      <vt:lpstr>Measuring material properties</vt:lpstr>
      <vt:lpstr>At a measuring station:</vt:lpstr>
      <vt:lpstr>Measurement table – Example for “Touch &amp; Feel” measurements</vt:lpstr>
      <vt:lpstr>Measurement table – Example for Advanced Measurements</vt:lpstr>
      <vt:lpstr>PowerPoint Presentation</vt:lpstr>
      <vt:lpstr>--   Notes for instructors   --</vt:lpstr>
      <vt:lpstr>Assemble your Property Charts – physical board </vt:lpstr>
      <vt:lpstr>Assemble your Property Charts – hand-written board </vt:lpstr>
      <vt:lpstr>PowerPoint Presentation</vt:lpstr>
      <vt:lpstr>Check your results – physical board</vt:lpstr>
      <vt:lpstr>Check your results – hand-written board</vt:lpstr>
      <vt:lpstr>PowerPoint Presentation</vt:lpstr>
      <vt:lpstr>PowerPoint Presentation</vt:lpstr>
      <vt:lpstr>PowerPoint Presentation</vt:lpstr>
      <vt:lpstr>How to create the hand-written board </vt:lpstr>
      <vt:lpstr>Racing for the Gummy Bear</vt:lpstr>
      <vt:lpstr>Ansys Education Resources Feedback Survey</vt:lpstr>
      <vt:lpstr>PowerPoint Presentation</vt:lpstr>
    </vt:vector>
  </TitlesOfParts>
  <Company>Ansys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Kaitlin Tyler</dc:creator>
  <cp:lastModifiedBy>Kaitlin Tyler</cp:lastModifiedBy>
  <cp:revision>3</cp:revision>
  <dcterms:created xsi:type="dcterms:W3CDTF">2025-02-20T15:31:04Z</dcterms:created>
  <dcterms:modified xsi:type="dcterms:W3CDTF">2025-04-15T13:04:58Z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