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6"/>
  </p:notesMasterIdLst>
  <p:sldIdLst>
    <p:sldId id="256" r:id="rId5"/>
    <p:sldId id="335" r:id="rId6"/>
    <p:sldId id="370" r:id="rId7"/>
    <p:sldId id="371" r:id="rId8"/>
    <p:sldId id="342" r:id="rId9"/>
    <p:sldId id="372" r:id="rId10"/>
    <p:sldId id="331" r:id="rId11"/>
    <p:sldId id="374" r:id="rId12"/>
    <p:sldId id="346" r:id="rId13"/>
    <p:sldId id="330" r:id="rId14"/>
    <p:sldId id="347" r:id="rId15"/>
    <p:sldId id="348" r:id="rId16"/>
    <p:sldId id="349" r:id="rId17"/>
    <p:sldId id="350" r:id="rId18"/>
    <p:sldId id="351" r:id="rId19"/>
    <p:sldId id="378" r:id="rId20"/>
    <p:sldId id="353" r:id="rId21"/>
    <p:sldId id="356" r:id="rId22"/>
    <p:sldId id="355" r:id="rId23"/>
    <p:sldId id="354" r:id="rId24"/>
    <p:sldId id="334" r:id="rId25"/>
    <p:sldId id="338" r:id="rId26"/>
    <p:sldId id="357" r:id="rId27"/>
    <p:sldId id="375" r:id="rId28"/>
    <p:sldId id="358" r:id="rId29"/>
    <p:sldId id="360" r:id="rId30"/>
    <p:sldId id="361" r:id="rId31"/>
    <p:sldId id="359" r:id="rId32"/>
    <p:sldId id="363" r:id="rId33"/>
    <p:sldId id="381" r:id="rId34"/>
    <p:sldId id="382" r:id="rId35"/>
    <p:sldId id="368" r:id="rId36"/>
    <p:sldId id="364" r:id="rId37"/>
    <p:sldId id="367" r:id="rId38"/>
    <p:sldId id="383" r:id="rId39"/>
    <p:sldId id="369" r:id="rId40"/>
    <p:sldId id="328" r:id="rId41"/>
    <p:sldId id="377" r:id="rId42"/>
    <p:sldId id="380" r:id="rId43"/>
    <p:sldId id="332" r:id="rId44"/>
    <p:sldId id="379" r:id="rId45"/>
  </p:sldIdLst>
  <p:sldSz cx="12192000" cy="6858000"/>
  <p:notesSz cx="6858000" cy="9144000"/>
  <p:embeddedFontLst>
    <p:embeddedFont>
      <p:font typeface="Amasis MT Pro Black" panose="02040A04050005020304" pitchFamily="18" charset="0"/>
      <p:bold r:id="rId47"/>
      <p:boldItalic r:id="rId48"/>
    </p:embeddedFont>
    <p:embeddedFont>
      <p:font typeface="Merriweather Sans"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5DB948-B231-4ADB-89FB-5E454388BD9F}">
          <p14:sldIdLst>
            <p14:sldId id="256"/>
            <p14:sldId id="335"/>
            <p14:sldId id="370"/>
          </p14:sldIdLst>
        </p14:section>
        <p14:section name="Section 1: Science of light" id="{4C984BAB-5AE4-43EE-9097-65EA3395623E}">
          <p14:sldIdLst>
            <p14:sldId id="371"/>
            <p14:sldId id="342"/>
            <p14:sldId id="372"/>
            <p14:sldId id="331"/>
            <p14:sldId id="374"/>
            <p14:sldId id="346"/>
            <p14:sldId id="330"/>
            <p14:sldId id="347"/>
          </p14:sldIdLst>
        </p14:section>
        <p14:section name="Section 2: Behavior of light" id="{0111B2B3-CDBC-4B2D-9147-001C5C642BCE}">
          <p14:sldIdLst>
            <p14:sldId id="348"/>
            <p14:sldId id="349"/>
            <p14:sldId id="350"/>
            <p14:sldId id="351"/>
            <p14:sldId id="378"/>
            <p14:sldId id="353"/>
            <p14:sldId id="356"/>
            <p14:sldId id="355"/>
            <p14:sldId id="354"/>
            <p14:sldId id="334"/>
            <p14:sldId id="338"/>
            <p14:sldId id="357"/>
          </p14:sldIdLst>
        </p14:section>
        <p14:section name="Section 3: Optical components" id="{9D0B3E99-B71E-4C10-8A8E-DEC131B63964}">
          <p14:sldIdLst>
            <p14:sldId id="375"/>
            <p14:sldId id="358"/>
            <p14:sldId id="360"/>
            <p14:sldId id="361"/>
            <p14:sldId id="359"/>
            <p14:sldId id="363"/>
            <p14:sldId id="381"/>
            <p14:sldId id="382"/>
            <p14:sldId id="368"/>
            <p14:sldId id="364"/>
            <p14:sldId id="367"/>
            <p14:sldId id="383"/>
            <p14:sldId id="369"/>
          </p14:sldIdLst>
        </p14:section>
        <p14:section name="Section 4: Simulation tools in optics" id="{3C00A818-4727-423D-8963-23109E20FE2A}">
          <p14:sldIdLst>
            <p14:sldId id="328"/>
            <p14:sldId id="377"/>
            <p14:sldId id="380"/>
            <p14:sldId id="332"/>
            <p14:sldId id="3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800524-F843-09F7-C26D-6C1947ED4432}" name="Piers Ireland" initials="PI" userId="S::piers.ireland@ansys.com::d6832e69-04b3-40da-a489-c38d3333c5c5" providerId="AD"/>
  <p188:author id="{5F139572-F412-54AF-C781-89991F6E2D0B}" name="Susannah Cooke" initials="SC" userId="S::susannah.cooke@ansys.com::7f524ef4-ee93-4cdf-8949-60c8dcb09d61" providerId="AD"/>
  <p188:author id="{FFCEC9FE-866B-BF89-9FC4-27A83F9D1E73}" name="Harriet Parnell" initials="HP" userId="S::harriet.parnell@ansys.com::60aaa540-ab7e-4072-8f5d-9876c38bbc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D6196-FA08-4EAD-96B7-D5246A75B1BC}" v="11" dt="2024-08-01T17:51:22.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588"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Main branches of optics</a:t>
            </a:r>
            <a:endParaRPr lang="en-GB" b="0"/>
          </a:p>
          <a:p>
            <a:endParaRPr lang="en-GB" b="0"/>
          </a:p>
          <a:p>
            <a:r>
              <a:rPr lang="en-US" b="0"/>
              <a:t>This lecture unit will primarily focus on geometric and wave optics. While quantum optics is an advanced and fascinating field with significant implications for fields like quantum computing and quantum information science, it is beyond the scope of this introductory course. Therefore, we will not be discussing quantum optics in this lecture unit, but it is a topic you may encounter in more advanced courses.</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a:p>
        </p:txBody>
      </p:sp>
    </p:spTree>
    <p:extLst>
      <p:ext uri="{BB962C8B-B14F-4D97-AF65-F5344CB8AC3E}">
        <p14:creationId xmlns:p14="http://schemas.microsoft.com/office/powerpoint/2010/main" val="2474237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FF0000"/>
                </a:solidFill>
              </a:rPr>
              <a:t>Light </a:t>
            </a:r>
            <a:r>
              <a:rPr lang="en-US" b="1" noProof="0">
                <a:solidFill>
                  <a:srgbClr val="FF0000"/>
                </a:solidFill>
              </a:rPr>
              <a:t>behaviors</a:t>
            </a:r>
          </a:p>
          <a:p>
            <a:endParaRPr lang="en-GB" b="1">
              <a:solidFill>
                <a:srgbClr val="FF0000"/>
              </a:solidFill>
            </a:endParaRPr>
          </a:p>
          <a:p>
            <a:r>
              <a:rPr lang="en-GB" b="0">
                <a:solidFill>
                  <a:srgbClr val="FF0000"/>
                </a:solidFill>
              </a:rPr>
              <a:t>Use this slide to navigate through some of the standard light </a:t>
            </a:r>
            <a:r>
              <a:rPr lang="en-US" b="0" noProof="0">
                <a:solidFill>
                  <a:srgbClr val="FF0000"/>
                </a:solidFill>
              </a:rPr>
              <a:t>behaviors</a:t>
            </a:r>
            <a:r>
              <a:rPr lang="en-GB" b="0">
                <a:solidFill>
                  <a:srgbClr val="FF0000"/>
                </a:solidFill>
              </a:rPr>
              <a:t>. </a:t>
            </a:r>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a:p>
        </p:txBody>
      </p:sp>
    </p:spTree>
    <p:extLst>
      <p:ext uri="{BB962C8B-B14F-4D97-AF65-F5344CB8AC3E}">
        <p14:creationId xmlns:p14="http://schemas.microsoft.com/office/powerpoint/2010/main" val="80809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Reflection (slide 1 of 2)</a:t>
            </a:r>
          </a:p>
          <a:p>
            <a:endParaRPr lang="en-GB" b="0" dirty="0"/>
          </a:p>
          <a:p>
            <a:r>
              <a:rPr lang="en-GB" b="0" dirty="0"/>
              <a:t>Here the basic concept of reflection is introduced which is a fundamental </a:t>
            </a:r>
            <a:r>
              <a:rPr lang="en-GB" b="0" dirty="0" err="1"/>
              <a:t>behavior</a:t>
            </a:r>
            <a:r>
              <a:rPr lang="en-GB" b="0" dirty="0"/>
              <a:t> of light. </a:t>
            </a:r>
            <a:r>
              <a:rPr lang="en-US" b="0" dirty="0"/>
              <a:t>Reflection occurs when light rays bounce off a surface. The Law of Reflection states that the angle of incidence (the angle at which the incoming ray hits the surface) is equal to the angle of reflection (the angle at which the ray bounces off). This principle applies to all reflective surfaces, regardless of their material. The accompanying diagram illustrates this concept clearly, showing the incident ray, the reflected ray, and the normal line, which is perpendicular to the reflective surface at the point of incidence. Understanding this basic principle is essential for grasping more complex optical phenomena.</a:t>
            </a:r>
          </a:p>
          <a:p>
            <a:endParaRPr lang="en-US" b="0" dirty="0"/>
          </a:p>
          <a:p>
            <a:r>
              <a:rPr lang="en-US" b="1" i="1" dirty="0"/>
              <a:t>Learn More </a:t>
            </a:r>
            <a:r>
              <a:rPr lang="en-US" b="1" dirty="0"/>
              <a:t>with Ansys: </a:t>
            </a:r>
            <a:r>
              <a:rPr lang="en-US" b="0" dirty="0"/>
              <a:t>reflected light is not helpful. Using this case study, understand how to assess the common unwanted reflections found on the windscreen reflected from the Instrument Panel (IP) Topper. Ansys Speos is used to introduce the Human Factor’s topic. </a:t>
            </a:r>
            <a:endParaRPr lang="en-GB"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a:p>
        </p:txBody>
      </p:sp>
    </p:spTree>
    <p:extLst>
      <p:ext uri="{BB962C8B-B14F-4D97-AF65-F5344CB8AC3E}">
        <p14:creationId xmlns:p14="http://schemas.microsoft.com/office/powerpoint/2010/main" val="32666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Reflection (slide 2 of 2)</a:t>
            </a:r>
          </a:p>
          <a:p>
            <a:endParaRPr lang="en-GB"/>
          </a:p>
          <a:p>
            <a:r>
              <a:rPr lang="en-US" b="0"/>
              <a:t>Here we explore how the shape of a surface—whether concave, convex, or flat—affects the reflection of light rays. For concave surfaces, which curve inward, incoming rays converge at a focal point after reflection, creating a ‘real’ image that can be projected onto a screen and typically appears inverted. Conversely, convex surfaces, which curve outward, cause rays to diverge as if they were emanating from a focal point behind the mirror, creating a ‘virtual’ image that cannot be projected onto a screen and typically appears upright.</a:t>
            </a:r>
          </a:p>
          <a:p>
            <a:endParaRPr lang="en-US" b="0"/>
          </a:p>
          <a:p>
            <a:r>
              <a:rPr lang="en-US" b="0"/>
              <a:t>We also discuss the difference between smooth (specular) and rough (diffuse) surfaces. Smooth surfaces reflect light rays in a uniform direction, maintaining the angle of reflection, whereas rough surfaces scatter light in many directions due to their irregularities.</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a:p>
        </p:txBody>
      </p:sp>
    </p:spTree>
    <p:extLst>
      <p:ext uri="{BB962C8B-B14F-4D97-AF65-F5344CB8AC3E}">
        <p14:creationId xmlns:p14="http://schemas.microsoft.com/office/powerpoint/2010/main" val="253208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Refraction (slide 1 of 2)</a:t>
            </a:r>
          </a:p>
          <a:p>
            <a:endParaRPr lang="en-US"/>
          </a:p>
          <a:p>
            <a:r>
              <a:rPr lang="en-US"/>
              <a:t>In this slide, we introduce refraction, which is the bending of light as it passes from one transparent medium to another. This occurs because light changes speed when it enters a medium with a different refractive index. The refractive index is a measure of how much light slows down in a medium. Snell's Law, which combines the refractive indices of the two media and the angle of incidence, determines the angle of refraction. </a:t>
            </a:r>
          </a:p>
          <a:p>
            <a:endParaRPr lang="en-US"/>
          </a:p>
          <a:p>
            <a:r>
              <a:rPr lang="en-US"/>
              <a:t>Refraction can be easily demonstrated with a pencil in water. At the water's surface, refraction causes the pencil to appear bent.</a:t>
            </a:r>
          </a:p>
          <a:p>
            <a:endParaRPr lang="en-US"/>
          </a:p>
          <a:p>
            <a:r>
              <a:rPr lang="en-US" b="1" i="1"/>
              <a:t>Learn More </a:t>
            </a:r>
            <a:r>
              <a:rPr lang="en-US" b="1"/>
              <a:t>with Ansys:</a:t>
            </a:r>
            <a:r>
              <a:rPr lang="en-US" b="0"/>
              <a:t> did you know that a material’s refractive index can be altered when under strain? </a:t>
            </a:r>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a:p>
        </p:txBody>
      </p:sp>
    </p:spTree>
    <p:extLst>
      <p:ext uri="{BB962C8B-B14F-4D97-AF65-F5344CB8AC3E}">
        <p14:creationId xmlns:p14="http://schemas.microsoft.com/office/powerpoint/2010/main" val="860786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Refraction (slide 2 of 2)</a:t>
            </a:r>
          </a:p>
          <a:p>
            <a:endParaRPr lang="en-GB"/>
          </a:p>
          <a:p>
            <a:r>
              <a:rPr lang="en-US"/>
              <a:t>When light travels from a medium with a higher refractive index to one with a lower refractive index, it bends away from the normal. If the angle of incidence exceeds a certain threshold, known as the critical angle, the light is completely reflected back into the original medium, a phenomenon called total internal reflection. This principle is crucial in fiber optics and other technologies. </a:t>
            </a:r>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a:p>
        </p:txBody>
      </p:sp>
    </p:spTree>
    <p:extLst>
      <p:ext uri="{BB962C8B-B14F-4D97-AF65-F5344CB8AC3E}">
        <p14:creationId xmlns:p14="http://schemas.microsoft.com/office/powerpoint/2010/main" val="91854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Dispersion</a:t>
            </a:r>
          </a:p>
          <a:p>
            <a:endParaRPr lang="en-GB"/>
          </a:p>
          <a:p>
            <a:r>
              <a:rPr lang="en-US"/>
              <a:t>This slide explores the concept of (chromatic) dispersion, which is the separation of white light into its component colors as it passes through a medium. Dispersion occurs because different wavelengths of light travel at different speeds in a medium, causing them to spread out. This phenomenon is responsible for the formation of rainbows and the colorful patterns seen when light passes through a prism. The varying refractive index of the material with wavelength is a key factor in dispersion. Understanding dispersion is crucial for applications in spectroscopy, fiber optics, and the study of light behavior in different media.</a:t>
            </a:r>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a:p>
        </p:txBody>
      </p:sp>
    </p:spTree>
    <p:extLst>
      <p:ext uri="{BB962C8B-B14F-4D97-AF65-F5344CB8AC3E}">
        <p14:creationId xmlns:p14="http://schemas.microsoft.com/office/powerpoint/2010/main" val="428303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a:t>Polarization</a:t>
            </a:r>
          </a:p>
          <a:p>
            <a:pPr marL="0" indent="0">
              <a:buNone/>
            </a:pPr>
            <a:endParaRPr lang="en-US" sz="1200"/>
          </a:p>
          <a:p>
            <a:pPr marL="0" indent="0">
              <a:buNone/>
            </a:pPr>
            <a:r>
              <a:rPr lang="en-US" sz="1200"/>
              <a:t>Reminder: Light is a type of electromagnetic radiation that consists of a transverse wave with varying electric and magnetic fields that oscillate perpendicularly to the direction of propagation. Polarization refers to the orientation of the electric field. </a:t>
            </a:r>
            <a:endParaRPr lang="en-US" sz="1200" b="1"/>
          </a:p>
          <a:p>
            <a:pPr algn="l"/>
            <a:endParaRPr lang="en-US" b="0"/>
          </a:p>
          <a:p>
            <a:pPr algn="l"/>
            <a:r>
              <a:rPr lang="en-US" b="0"/>
              <a:t>You can polarize light through several methods:</a:t>
            </a:r>
          </a:p>
          <a:p>
            <a:pPr marL="171450" indent="-171450" algn="l">
              <a:buFont typeface="Arial" panose="020B0604020202020204" pitchFamily="34" charset="0"/>
              <a:buChar char="•"/>
            </a:pPr>
            <a:endParaRPr lang="en-US" b="0"/>
          </a:p>
          <a:p>
            <a:pPr marL="171450" indent="-171450" algn="l">
              <a:buFont typeface="Arial" panose="020B0604020202020204" pitchFamily="34" charset="0"/>
              <a:buChar char="•"/>
            </a:pPr>
            <a:r>
              <a:rPr lang="en-US" b="0"/>
              <a:t>Polarizing Filters: Passing light through a polarizing filter allows only waves vibrating in one plane to pass through.</a:t>
            </a:r>
          </a:p>
          <a:p>
            <a:pPr marL="171450" indent="-171450" algn="l">
              <a:buFont typeface="Arial" panose="020B0604020202020204" pitchFamily="34" charset="0"/>
              <a:buChar char="•"/>
            </a:pPr>
            <a:endParaRPr lang="en-US" b="0"/>
          </a:p>
          <a:p>
            <a:pPr marL="171450" indent="-171450" algn="l">
              <a:buFont typeface="Arial" panose="020B0604020202020204" pitchFamily="34" charset="0"/>
              <a:buChar char="•"/>
            </a:pPr>
            <a:r>
              <a:rPr lang="en-US" b="0"/>
              <a:t>Reflection: When light reflects off surfaces like water or glass, it becomes partially polarized parallel to the surface.</a:t>
            </a:r>
          </a:p>
          <a:p>
            <a:pPr marL="171450" indent="-171450" algn="l">
              <a:buFont typeface="Arial" panose="020B0604020202020204" pitchFamily="34" charset="0"/>
              <a:buChar char="•"/>
            </a:pPr>
            <a:endParaRPr lang="en-US" b="0"/>
          </a:p>
          <a:p>
            <a:pPr marL="171450" indent="-171450" algn="l">
              <a:buFont typeface="Arial" panose="020B0604020202020204" pitchFamily="34" charset="0"/>
              <a:buChar char="•"/>
            </a:pPr>
            <a:r>
              <a:rPr lang="en-US" b="0"/>
              <a:t>Scattering: Light scattered by particles in the atmosphere also becomes partially polarized, contributing to the blue sky's polarization.</a:t>
            </a:r>
          </a:p>
          <a:p>
            <a:pPr algn="l"/>
            <a:endParaRPr lang="en-US" b="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a:p>
        </p:txBody>
      </p:sp>
    </p:spTree>
    <p:extLst>
      <p:ext uri="{BB962C8B-B14F-4D97-AF65-F5344CB8AC3E}">
        <p14:creationId xmlns:p14="http://schemas.microsoft.com/office/powerpoint/2010/main" val="408018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Diffraction</a:t>
            </a:r>
            <a:endParaRPr lang="en-GB" b="0"/>
          </a:p>
          <a:p>
            <a:endParaRPr lang="en-GB" b="1"/>
          </a:p>
          <a:p>
            <a:r>
              <a:rPr lang="en-US"/>
              <a:t>Here the phenomenon of diffraction is explored.</a:t>
            </a:r>
          </a:p>
          <a:p>
            <a:endParaRPr lang="en-US"/>
          </a:p>
          <a:p>
            <a:r>
              <a:rPr lang="en-US"/>
              <a:t>Unlike refraction, which depends on the refractive index and involves light bending at an interface between two media, diffraction occurs without changing media and happens when light encounters an opaque obstacle. Diffraction is often accompanied by wave interference, where the bending light waves interact to create complex patterns. This is discussed more on the following slide. </a:t>
            </a:r>
          </a:p>
          <a:p>
            <a:endParaRPr lang="en-US"/>
          </a:p>
          <a:p>
            <a:r>
              <a:rPr lang="en-US"/>
              <a:t>Diffraction is a fundamental characteristic of all waves, not just light. Observing diffraction provides evidence that a phenomenon behaves as a wave.</a:t>
            </a:r>
          </a:p>
          <a:p>
            <a:endParaRPr lang="en-GB" b="1"/>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a:p>
        </p:txBody>
      </p:sp>
    </p:spTree>
    <p:extLst>
      <p:ext uri="{BB962C8B-B14F-4D97-AF65-F5344CB8AC3E}">
        <p14:creationId xmlns:p14="http://schemas.microsoft.com/office/powerpoint/2010/main" val="3674666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Interference</a:t>
            </a:r>
            <a:endParaRPr lang="en-GB" b="0"/>
          </a:p>
          <a:p>
            <a:endParaRPr lang="en-GB" b="0"/>
          </a:p>
          <a:p>
            <a:r>
              <a:rPr lang="en-US" b="0"/>
              <a:t>Light interference is a phenomenon where two or more light waves overlap and combine to form a new wave pattern. This can result in areas of increased brightness (constructive interference) or darkness (destructive interference), depending on how the waves align with each other. A common example is the colorful patterns seen in soap bubbles or oil slicks on water.</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53196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a:p>
        </p:txBody>
      </p:sp>
    </p:spTree>
    <p:extLst>
      <p:ext uri="{BB962C8B-B14F-4D97-AF65-F5344CB8AC3E}">
        <p14:creationId xmlns:p14="http://schemas.microsoft.com/office/powerpoint/2010/main" val="2897172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Young’s Double Slit Experiment</a:t>
            </a:r>
          </a:p>
          <a:p>
            <a:r>
              <a:rPr lang="en-US" b="0"/>
              <a:t>The double slit experiment, performed by Thomas Young in 1801, demonstrates interference and diffraction, showcasing the wave-like behavior of light. Bright and dark fringes result from constructive and destructive interference, while diffraction occurs as light spreads out through the slits. This experiment provided crucial evidence for the wave theory of light, marking a significant shift from the particle theory.</a:t>
            </a:r>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a:p>
        </p:txBody>
      </p:sp>
    </p:spTree>
    <p:extLst>
      <p:ext uri="{BB962C8B-B14F-4D97-AF65-F5344CB8AC3E}">
        <p14:creationId xmlns:p14="http://schemas.microsoft.com/office/powerpoint/2010/main" val="2883132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Young’s double slit experiment with Ansys </a:t>
            </a:r>
            <a:r>
              <a:rPr lang="en-GB" b="1" dirty="0" err="1"/>
              <a:t>Lumerical</a:t>
            </a:r>
            <a:r>
              <a:rPr lang="en-GB" b="1" dirty="0"/>
              <a:t> FDTD</a:t>
            </a:r>
            <a:endParaRPr lang="en-GB" b="0" dirty="0"/>
          </a:p>
          <a:p>
            <a:endParaRPr lang="en-GB" b="0" dirty="0"/>
          </a:p>
          <a:p>
            <a:r>
              <a:rPr lang="en-US" dirty="0"/>
              <a:t>This simple simulation demonstrates how diffracting plane wave sources work and, specifically, their application in the context of Young's Double Slit Experiment.</a:t>
            </a:r>
          </a:p>
          <a:p>
            <a:endParaRPr lang="en-US" b="1" dirty="0"/>
          </a:p>
          <a:p>
            <a:r>
              <a:rPr lang="en-US" dirty="0"/>
              <a:t>The diffracting plane wave source operates by propagating through a rectangular aperture defined on the Geometry tab. This source produces a diffraction pattern as the plane wave travels through the aperture. In contrast, the Bloch/Periodic Plane Wave Source automatically expands across the entire simulation region to simulate a pure plane wave.</a:t>
            </a:r>
            <a:endParaRPr lang="en-US" b="1" dirty="0"/>
          </a:p>
          <a:p>
            <a:endParaRPr lang="en-US" b="1" dirty="0"/>
          </a:p>
          <a:p>
            <a:r>
              <a:rPr lang="en-US" dirty="0"/>
              <a:t>The diffracting plane wave source is particularly useful in simulating the Double Slit Experiment, where it replaces each physical slit with a plane wave source. This eliminates the need for creating a physical structure representing the slits. In our example, the slits are spaced 12 µm apart, with each slit having a width of 2 µm. To simulate the screen that is 58 µm from the slits, we use a frequency domain field and a power monitor.</a:t>
            </a:r>
            <a:endParaRPr lang="en-US" b="1" dirty="0"/>
          </a:p>
          <a:p>
            <a:endParaRPr lang="en-US" b="1" dirty="0"/>
          </a:p>
          <a:p>
            <a:r>
              <a:rPr lang="en-US" dirty="0"/>
              <a:t>The spacing of the interference maxima on the projection plane can be calculated using the formula s=(</a:t>
            </a:r>
            <a:r>
              <a:rPr lang="en-US" dirty="0" err="1"/>
              <a:t>zλ</a:t>
            </a:r>
            <a:r>
              <a:rPr lang="en-US" dirty="0"/>
              <a:t>)/d​, where s is the spacing, z is the distance of the projection plane from the slits, λ is the wavelength, and d is the distance between the slits. For a wavelength of 633 nm, a simple calculation shows that the distance between the maxima should be approximately 3.05 µm.</a:t>
            </a:r>
            <a:endParaRPr lang="en-GB" b="1"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a:p>
        </p:txBody>
      </p:sp>
    </p:spTree>
    <p:extLst>
      <p:ext uri="{BB962C8B-B14F-4D97-AF65-F5344CB8AC3E}">
        <p14:creationId xmlns:p14="http://schemas.microsoft.com/office/powerpoint/2010/main" val="517258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Young’s double slit experiment with Ansys </a:t>
            </a:r>
            <a:r>
              <a:rPr lang="en-GB" b="1" dirty="0" err="1"/>
              <a:t>Zemax</a:t>
            </a:r>
            <a:endParaRPr lang="en-GB" b="0" dirty="0"/>
          </a:p>
          <a:p>
            <a:endParaRPr lang="en-GB" b="0" dirty="0"/>
          </a:p>
          <a:p>
            <a:r>
              <a:rPr lang="en-GB" b="0" dirty="0">
                <a:latin typeface="+mn-lt"/>
              </a:rPr>
              <a:t>This experiment </a:t>
            </a:r>
            <a:r>
              <a:rPr lang="en-US" b="0" i="0" dirty="0">
                <a:solidFill>
                  <a:srgbClr val="111111"/>
                </a:solidFill>
                <a:effectLst/>
                <a:highlight>
                  <a:srgbClr val="FFFFFF"/>
                </a:highlight>
                <a:latin typeface="+mn-lt"/>
              </a:rPr>
              <a:t>presents the theory behind Young's Two-Pinhole experiment and simulates the setup in </a:t>
            </a:r>
            <a:r>
              <a:rPr lang="en-US" b="0" i="0" dirty="0" err="1">
                <a:solidFill>
                  <a:srgbClr val="111111"/>
                </a:solidFill>
                <a:effectLst/>
                <a:highlight>
                  <a:srgbClr val="FFFFFF"/>
                </a:highlight>
                <a:latin typeface="+mn-lt"/>
              </a:rPr>
              <a:t>OpticStudio</a:t>
            </a:r>
            <a:r>
              <a:rPr lang="en-US" b="0" i="0" dirty="0">
                <a:solidFill>
                  <a:srgbClr val="111111"/>
                </a:solidFill>
                <a:effectLst/>
                <a:highlight>
                  <a:srgbClr val="FFFFFF"/>
                </a:highlight>
                <a:latin typeface="+mn-lt"/>
              </a:rPr>
              <a:t> using geometrical ray tracing. The theoretical and simulated results are then compared.</a:t>
            </a:r>
            <a:endParaRPr lang="en-GB" b="0" dirty="0">
              <a:latin typeface="+mn-lt"/>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a:p>
        </p:txBody>
      </p:sp>
    </p:spTree>
    <p:extLst>
      <p:ext uri="{BB962C8B-B14F-4D97-AF65-F5344CB8AC3E}">
        <p14:creationId xmlns:p14="http://schemas.microsoft.com/office/powerpoint/2010/main" val="397522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Optical components</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0000"/>
                </a:solidFill>
              </a:rPr>
              <a:t>Use this slide to navigate through some common optical components. </a:t>
            </a:r>
          </a:p>
          <a:p>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a:p>
        </p:txBody>
      </p:sp>
    </p:spTree>
    <p:extLst>
      <p:ext uri="{BB962C8B-B14F-4D97-AF65-F5344CB8AC3E}">
        <p14:creationId xmlns:p14="http://schemas.microsoft.com/office/powerpoint/2010/main" val="2272971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Lenses</a:t>
            </a:r>
            <a:endParaRPr lang="en-GB" b="0"/>
          </a:p>
          <a:p>
            <a:endParaRPr lang="en-GB" b="0"/>
          </a:p>
          <a:p>
            <a:r>
              <a:rPr lang="en-US" b="0"/>
              <a:t>Lenses are used in optical systems to focus or disperse light. They are key components in devices like cameras, eyeglasses, microscopes, and telescopes, helping to produce clear images by bending light rays.</a:t>
            </a:r>
          </a:p>
          <a:p>
            <a:endParaRPr lang="en-US" b="0"/>
          </a:p>
          <a:p>
            <a:r>
              <a:rPr lang="en-US" b="1" i="1"/>
              <a:t>Learn More </a:t>
            </a:r>
            <a:r>
              <a:rPr lang="en-US" b="1"/>
              <a:t>with Ansys:</a:t>
            </a:r>
            <a:r>
              <a:rPr lang="en-US" b="0"/>
              <a:t> discover </a:t>
            </a:r>
            <a:r>
              <a:rPr lang="en-US"/>
              <a:t>how to take raw data from a light simulation and turn it into an image that looks like something you'd see through a microscope. </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a:p>
        </p:txBody>
      </p:sp>
    </p:spTree>
    <p:extLst>
      <p:ext uri="{BB962C8B-B14F-4D97-AF65-F5344CB8AC3E}">
        <p14:creationId xmlns:p14="http://schemas.microsoft.com/office/powerpoint/2010/main" val="3331423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Mirrors</a:t>
            </a:r>
            <a:endParaRPr lang="en-GB" b="0" dirty="0"/>
          </a:p>
          <a:p>
            <a:endParaRPr lang="en-GB" b="0" dirty="0"/>
          </a:p>
          <a:p>
            <a:r>
              <a:rPr lang="en-US" b="0" dirty="0"/>
              <a:t>Mirrors are used in optical systems to reflect light. They are crucial in devices like telescopes and periscopes, enabling the redirection of light to create images or magnify distant objects. In cameras, mirrors are also used in SLR (single-lens reflex) cameras to reflect light from the lens to the viewfinder.</a:t>
            </a:r>
          </a:p>
          <a:p>
            <a:endParaRPr lang="en-US" b="0" dirty="0"/>
          </a:p>
          <a:p>
            <a:r>
              <a:rPr lang="en-US" b="1" dirty="0"/>
              <a:t>Ansys </a:t>
            </a:r>
            <a:r>
              <a:rPr lang="en-US" b="1" i="1" dirty="0"/>
              <a:t>Learn More </a:t>
            </a:r>
            <a:r>
              <a:rPr lang="en-US" b="1" dirty="0"/>
              <a:t>option: </a:t>
            </a:r>
            <a:r>
              <a:rPr lang="en-US" b="0" dirty="0"/>
              <a:t>learn </a:t>
            </a:r>
            <a:r>
              <a:rPr lang="en-US" dirty="0"/>
              <a:t>about the role of mirrors in head-up displays. Ansys </a:t>
            </a:r>
            <a:r>
              <a:rPr lang="en-US" dirty="0" err="1"/>
              <a:t>OpticStudio</a:t>
            </a:r>
            <a:r>
              <a:rPr lang="en-US" dirty="0"/>
              <a:t> designs and optimizes the HUD, while Ansys Speos validates and visualizes its performance, showing how mirrors ensure high-quality optical results in a real-world setting.</a:t>
            </a:r>
            <a:endParaRPr lang="en-GB"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a:p>
        </p:txBody>
      </p:sp>
    </p:spTree>
    <p:extLst>
      <p:ext uri="{BB962C8B-B14F-4D97-AF65-F5344CB8AC3E}">
        <p14:creationId xmlns:p14="http://schemas.microsoft.com/office/powerpoint/2010/main" val="4229712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Prisms</a:t>
            </a:r>
            <a:endParaRPr lang="en-GB" b="0"/>
          </a:p>
          <a:p>
            <a:endParaRPr lang="en-GB" b="0"/>
          </a:p>
          <a:p>
            <a:r>
              <a:rPr lang="en-US" b="0"/>
              <a:t>Prisms are used in optical systems to manipulate light. They are found in devices like cameras, binoculars, and spectrometers to redirect light beams, separate colors, or correct image orientation. Prisms are crucial for improving the clarity and functionality of optical instruments by controlling how light travels through them.</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a:p>
        </p:txBody>
      </p:sp>
    </p:spTree>
    <p:extLst>
      <p:ext uri="{BB962C8B-B14F-4D97-AF65-F5344CB8AC3E}">
        <p14:creationId xmlns:p14="http://schemas.microsoft.com/office/powerpoint/2010/main" val="3421024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Optical windows</a:t>
            </a:r>
            <a:endParaRPr lang="en-GB" b="0"/>
          </a:p>
          <a:p>
            <a:endParaRPr lang="en-US" b="0"/>
          </a:p>
          <a:p>
            <a:r>
              <a:rPr lang="en-US" b="0"/>
              <a:t>Optical windows are used in optical systems to protect sensitive components while allowing light to pass through. They are found in devices like cameras, telescopes, and lasers, serving to maintain the internal environment and ensure optical clarity. Optical windows are crucial for protecting lenses, sensors, and other optical elements from dust, moisture, and physical damage without interfering with the transmission of light.</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a:p>
        </p:txBody>
      </p:sp>
    </p:spTree>
    <p:extLst>
      <p:ext uri="{BB962C8B-B14F-4D97-AF65-F5344CB8AC3E}">
        <p14:creationId xmlns:p14="http://schemas.microsoft.com/office/powerpoint/2010/main" val="2566226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Materials selection of an optical window</a:t>
            </a:r>
            <a:endParaRPr lang="en-GB" b="0" dirty="0"/>
          </a:p>
          <a:p>
            <a:endParaRPr lang="en-GB" b="0" dirty="0"/>
          </a:p>
          <a:p>
            <a:r>
              <a:rPr lang="en-US" b="0" dirty="0"/>
              <a:t>Ansys Granta EduPack, utilizing the Ashby materials selection methodology, is a valuable tool for selecting the optimal materials for specific applications. This process involves defining the problem, screening out unsuitable materials, ranking the viable options based on performance indices, and thoroughly analyzing the top candidates. When choosing materials for an optical window, important factors include optical transparency, refractive index, mechanical strength, thermal stability, chemical resistance, density, and cost. By inputting some of these criteria into EduPack, we can efficiently filter and rank materials to identify possible candidates.</a:t>
            </a:r>
            <a:endParaRPr lang="en-GB"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a:p>
        </p:txBody>
      </p:sp>
    </p:spTree>
    <p:extLst>
      <p:ext uri="{BB962C8B-B14F-4D97-AF65-F5344CB8AC3E}">
        <p14:creationId xmlns:p14="http://schemas.microsoft.com/office/powerpoint/2010/main" val="1543745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Beamsplitters</a:t>
            </a:r>
            <a:endParaRPr lang="en-GB" b="0"/>
          </a:p>
          <a:p>
            <a:endParaRPr lang="en-GB" b="0"/>
          </a:p>
          <a:p>
            <a:r>
              <a:rPr lang="en-US" b="0"/>
              <a:t>Beamsplitters are used in optical systems to divide a single beam of light into two separate beams.</a:t>
            </a:r>
          </a:p>
          <a:p>
            <a:endParaRPr lang="en-US" b="0"/>
          </a:p>
          <a:p>
            <a:r>
              <a:rPr lang="en-US" b="0"/>
              <a:t>Two types:</a:t>
            </a:r>
          </a:p>
          <a:p>
            <a:pPr marL="228600" indent="-228600">
              <a:buFont typeface="+mj-lt"/>
              <a:buAutoNum type="arabicPeriod"/>
            </a:pPr>
            <a:r>
              <a:rPr lang="en-US" b="0"/>
              <a:t>Cube beamsplitters: </a:t>
            </a:r>
            <a:r>
              <a:rPr lang="en-US" sz="1600"/>
              <a:t>two triangular prisms bonded together at their hypotenuse faces, with a partially reflective coating applied to the internal surface. This design allows the device to split the incident light into two beams, reflecting part of the light at a 90-degree angle while transmitting the rest straight through.</a:t>
            </a:r>
          </a:p>
          <a:p>
            <a:pPr marL="228600" indent="-228600">
              <a:buFont typeface="+mj-lt"/>
              <a:buAutoNum type="arabicPeriod"/>
            </a:pPr>
            <a:r>
              <a:rPr lang="en-US" b="0"/>
              <a:t>Plate beamsplitters: </a:t>
            </a:r>
            <a:r>
              <a:rPr lang="en-US" sz="1600"/>
              <a:t>a thin, flat piece of glass or other optical material with a partially reflective coating on one side. It splits light by reflecting a portion of the incident beam while transmitting the remainder. Plates are often designed with an angle of incidence at 45°.</a:t>
            </a:r>
          </a:p>
          <a:p>
            <a:endParaRPr lang="en-US" b="0"/>
          </a:p>
          <a:p>
            <a:r>
              <a:rPr lang="en-US" b="0"/>
              <a:t> They are commonly found in devices like cameras, microscopes, and various scientific instruments, enabling simultaneous viewing or measurement of light in different paths, such as for imaging or analyzing different wavelengths.</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a:p>
        </p:txBody>
      </p:sp>
    </p:spTree>
    <p:extLst>
      <p:ext uri="{BB962C8B-B14F-4D97-AF65-F5344CB8AC3E}">
        <p14:creationId xmlns:p14="http://schemas.microsoft.com/office/powerpoint/2010/main" val="74321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Introduction</a:t>
            </a:r>
            <a:endParaRPr lang="en-GB" b="0"/>
          </a:p>
          <a:p>
            <a:r>
              <a:rPr lang="en-US" sz="1200"/>
              <a:t>Light is unlike anything else in your day-to-day experience. It cannot be touched, and for the most part, it cannot be felt. </a:t>
            </a:r>
            <a:r>
              <a:rPr lang="en-GB" sz="1200"/>
              <a:t>But without it, there would be no life on earth. </a:t>
            </a:r>
          </a:p>
          <a:p>
            <a:endParaRPr lang="en-GB" sz="1200"/>
          </a:p>
          <a:p>
            <a:r>
              <a:rPr lang="en-GB" sz="1200"/>
              <a:t>Its existence gives us a daily sunrise and sunset. In stormy weather we see the flash of a lightning bolt, or a colourful rainbow. At night we may see the delights of a shooting star, or, if fortunate, the aurora borealis. </a:t>
            </a:r>
          </a:p>
          <a:p>
            <a:endParaRPr lang="en-US" sz="1200"/>
          </a:p>
          <a:p>
            <a:r>
              <a:rPr lang="en-US" sz="1200"/>
              <a:t>Its enigmatic nature has captivated humanity for millennia, sparking endless inquiry and fascination.</a:t>
            </a:r>
          </a:p>
          <a:p>
            <a:endParaRPr lang="en-GB" sz="1200"/>
          </a:p>
          <a:p>
            <a:pPr marL="0" indent="0">
              <a:buNone/>
            </a:pPr>
            <a:r>
              <a:rPr lang="en-US" sz="1200"/>
              <a:t>Today, we are fully immersed in technology that has benefited from years of scientific study. With just a quick scroll on your phone, you've already experienced the delights of LEDs and fiber-optic communications. Healthcare has advanced with light-based medical imaging, while industries increasingly adopt sustainable solutions such as solar energy.</a:t>
            </a:r>
          </a:p>
          <a:p>
            <a:pPr marL="0" indent="0">
              <a:buNone/>
            </a:pPr>
            <a:endParaRPr lang="en-GB" sz="1200"/>
          </a:p>
          <a:p>
            <a:pPr marL="0" indent="0">
              <a:buNone/>
            </a:pPr>
            <a:r>
              <a:rPr lang="en-GB" sz="1200"/>
              <a:t>But what is light? And how can we use it?</a:t>
            </a:r>
          </a:p>
          <a:p>
            <a:pPr marL="0" indent="0">
              <a:buNone/>
            </a:pPr>
            <a:endParaRPr lang="en-GB" sz="120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a:p>
        </p:txBody>
      </p:sp>
    </p:spTree>
    <p:extLst>
      <p:ext uri="{BB962C8B-B14F-4D97-AF65-F5344CB8AC3E}">
        <p14:creationId xmlns:p14="http://schemas.microsoft.com/office/powerpoint/2010/main" val="24592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Filters</a:t>
            </a:r>
            <a:endParaRPr lang="en-GB" b="0"/>
          </a:p>
          <a:p>
            <a:endParaRPr lang="en-US" b="0"/>
          </a:p>
          <a:p>
            <a:r>
              <a:rPr lang="en-US" b="0"/>
              <a:t>Filters are used in optical systems to selectively allow certain wavelengths of light to pass through while blocking others. They are commonly found in cameras, microscopes, and scientific instruments to enhance image quality, isolate specific wavelengths for analysis, and protect sensors from unwanted light.</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31</a:t>
            </a:fld>
            <a:endParaRPr lang="en-US"/>
          </a:p>
        </p:txBody>
      </p:sp>
    </p:spTree>
    <p:extLst>
      <p:ext uri="{BB962C8B-B14F-4D97-AF65-F5344CB8AC3E}">
        <p14:creationId xmlns:p14="http://schemas.microsoft.com/office/powerpoint/2010/main" val="968964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mn-lt"/>
              </a:rPr>
              <a:t>Diffraction gratings</a:t>
            </a:r>
            <a:endParaRPr lang="en-GB" b="0">
              <a:latin typeface="+mn-lt"/>
            </a:endParaRPr>
          </a:p>
          <a:p>
            <a:endParaRPr lang="en-GB" b="0">
              <a:latin typeface="+mn-lt"/>
            </a:endParaRPr>
          </a:p>
          <a:p>
            <a:r>
              <a:rPr lang="en-US">
                <a:latin typeface="+mn-lt"/>
              </a:rPr>
              <a:t>A diffraction grating is an optical component characterized by a regular pattern of lines or grooves that split and diffract light into several beams traveling in different directions. There are two main types of diffraction gratings: transmission gratings, where light passes through the grating, and reflection gratings, where light is reflected off the surface.</a:t>
            </a:r>
          </a:p>
          <a:p>
            <a:endParaRPr lang="en-US">
              <a:latin typeface="+mn-lt"/>
            </a:endParaRPr>
          </a:p>
          <a:p>
            <a:r>
              <a:rPr lang="en-US">
                <a:latin typeface="+mn-lt"/>
              </a:rPr>
              <a:t>When light encounters a diffraction grating, each slit or groove acts as a source of secondary wavelets. These wavelets interfere constructively and destructively, creating a diffraction pattern. The angle of the diffracted light depends on the wavelength of the light and the spacing of the grating lines. This relationship is described by the grating equation dsin⁡θ = nλ</a:t>
            </a:r>
          </a:p>
          <a:p>
            <a:endParaRPr lang="en-US">
              <a:latin typeface="+mn-lt"/>
            </a:endParaRPr>
          </a:p>
          <a:p>
            <a:r>
              <a:rPr lang="en-US">
                <a:latin typeface="+mn-lt"/>
              </a:rPr>
              <a:t>Diffraction gratings have numerous applications, particularly in spectroscopy, where they are used to separate light into its component wavelengths for analysis. They are also crucial in laser systems for controlling and manipulating laser beams, and in various optical instruments such as monochromators and spectrometers. The main advantages of diffraction gratings include their high resolution for spectral analysis, versatility in being designed for a wide range of wavelengths, and their durability and precision in production.</a:t>
            </a:r>
          </a:p>
          <a:p>
            <a:endParaRPr lang="en-US" b="1">
              <a:latin typeface="+mn-lt"/>
            </a:endParaRPr>
          </a:p>
          <a:p>
            <a:r>
              <a:rPr lang="en-US" b="1">
                <a:latin typeface="+mn-lt"/>
              </a:rPr>
              <a:t>Ansys </a:t>
            </a:r>
            <a:r>
              <a:rPr lang="en-US" b="1" i="1">
                <a:latin typeface="+mn-lt"/>
              </a:rPr>
              <a:t>Learn More </a:t>
            </a:r>
            <a:r>
              <a:rPr lang="en-US" b="1">
                <a:latin typeface="+mn-lt"/>
              </a:rPr>
              <a:t>option: </a:t>
            </a:r>
            <a:r>
              <a:rPr lang="en-US" b="0">
                <a:latin typeface="+mn-lt"/>
              </a:rPr>
              <a:t>learn how to </a:t>
            </a:r>
            <a:r>
              <a:rPr lang="en-US" b="0" i="0">
                <a:solidFill>
                  <a:srgbClr val="333333"/>
                </a:solidFill>
                <a:effectLst/>
                <a:highlight>
                  <a:srgbClr val="FFFFFF"/>
                </a:highlight>
                <a:latin typeface="+mn-lt"/>
              </a:rPr>
              <a:t>characterize a diffraction grating in response to a broadband planewave at normal incidence.</a:t>
            </a:r>
            <a:endParaRPr lang="en-GB" b="1">
              <a:latin typeface="+mn-lt"/>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a:p>
        </p:txBody>
      </p:sp>
    </p:spTree>
    <p:extLst>
      <p:ext uri="{BB962C8B-B14F-4D97-AF65-F5344CB8AC3E}">
        <p14:creationId xmlns:p14="http://schemas.microsoft.com/office/powerpoint/2010/main" val="2223234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Fiber optics</a:t>
            </a:r>
            <a:endParaRPr lang="en-GB" b="0"/>
          </a:p>
          <a:p>
            <a:endParaRPr lang="en-GB" b="0"/>
          </a:p>
          <a:p>
            <a:pPr marL="171450" indent="-171450">
              <a:buFont typeface="Arial" panose="020B0604020202020204" pitchFamily="34" charset="0"/>
              <a:buChar char="•"/>
            </a:pPr>
            <a:r>
              <a:rPr lang="en-GB" b="1"/>
              <a:t>Optical fibers: </a:t>
            </a:r>
            <a:r>
              <a:rPr lang="en-US" b="0"/>
              <a:t>a flexible, transparent fiber made of high-quality glass or plastic, which is used to transmit light signals over long distances. The fiber consists of a core, where the light travels, surrounded by a cladding that reflects the light back into the core to prevent signal loss. This structure allows optical fibers to carry large amounts of data at high speeds, making them essential for telecommunications, internet connections, and medical imaging. The protective outer coating shields the fiber from physical damage and environmental factors. Optical fibers are favored for their high bandwidth, low signal attenuation, and resistance to electromagnetic interference. There are many different types, including hollow core fibers. </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1"/>
              <a:t>Connector:</a:t>
            </a:r>
            <a:r>
              <a:rPr lang="en-US" b="0"/>
              <a:t> a device used to join optical fibers end-to-end, allowing light signals to pass from one fiber to another with minimal loss. Connectors are essential for creating detachable connections in fiber optic networks, making it easier to install, maintain, and reconfigure the system.</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1"/>
              <a:t>Splicer: </a:t>
            </a:r>
            <a:r>
              <a:rPr lang="en-US" b="0"/>
              <a:t>a tool </a:t>
            </a:r>
            <a:r>
              <a:rPr lang="en-US"/>
              <a:t>used to permanently join two optical fibers together by fusing their ends. This process, known as splicing, ensures a seamless connection with very low signal loss and reflection.</a:t>
            </a:r>
          </a:p>
          <a:p>
            <a:pPr marL="171450" indent="-171450">
              <a:buFont typeface="Arial" panose="020B0604020202020204" pitchFamily="34" charset="0"/>
              <a:buChar char="•"/>
            </a:pPr>
            <a:endParaRPr lang="en-US" b="1"/>
          </a:p>
          <a:p>
            <a:pPr marL="171450" indent="-171450">
              <a:buFont typeface="Arial" panose="020B0604020202020204" pitchFamily="34" charset="0"/>
              <a:buChar char="•"/>
            </a:pPr>
            <a:r>
              <a:rPr lang="en-US" b="1"/>
              <a:t>Coupler:</a:t>
            </a:r>
            <a:r>
              <a:rPr lang="en-US" b="0"/>
              <a:t> </a:t>
            </a:r>
            <a:r>
              <a:rPr lang="en-US"/>
              <a:t>devices that can combine two or more optical signals into one or split one optical signal into multiple paths. Categorized by function and construction, types include directional couplers, star couplers and Y couplers. </a:t>
            </a:r>
          </a:p>
          <a:p>
            <a:pPr marL="171450" indent="-171450">
              <a:buFont typeface="Arial" panose="020B0604020202020204" pitchFamily="34" charset="0"/>
              <a:buChar char="•"/>
            </a:pPr>
            <a:endParaRPr lang="en-US" b="1"/>
          </a:p>
          <a:p>
            <a:pPr marL="171450" indent="-171450">
              <a:buFont typeface="Arial" panose="020B0604020202020204" pitchFamily="34" charset="0"/>
              <a:buChar char="•"/>
            </a:pPr>
            <a:r>
              <a:rPr lang="en-US" b="1"/>
              <a:t>Splitter:</a:t>
            </a:r>
            <a:r>
              <a:rPr lang="en-US" b="0"/>
              <a:t> similar to couplers in that they distribute optical signals, but they are more specifically designed for splitting one input signal into multiple output signals. Categorized based on splitting ratio and construction, types include fused biconical taper (FBT) splitters and planar Lightwave circuit (PLC) splitters.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1"/>
              <a:t>Optical amplifier:</a:t>
            </a:r>
            <a:r>
              <a:rPr lang="en-US" b="0"/>
              <a:t> a device used to amplify an optical signal directly, without the need to convert it to an electrical signal. Optical amplifiers are crucial components in fiber optic communication systems, as they boost the strength of optical signals that weaken over long distances, thereby enhancing the performance and range of optical networks. Types include Erbium-Doped Fiber Amplifiers (EDFAs), Raman amplifiers, and semiconductor optical amplifiers.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a:p>
            <a:pPr marL="0" indent="0">
              <a:buFont typeface="Arial" panose="020B0604020202020204" pitchFamily="34" charset="0"/>
              <a:buNone/>
            </a:pPr>
            <a:r>
              <a:rPr lang="en-US" b="1">
                <a:latin typeface="+mn-lt"/>
              </a:rPr>
              <a:t>Ansys </a:t>
            </a:r>
            <a:r>
              <a:rPr lang="en-US" b="1" i="1">
                <a:latin typeface="+mn-lt"/>
              </a:rPr>
              <a:t>Learn More </a:t>
            </a:r>
            <a:r>
              <a:rPr lang="en-US" b="1">
                <a:latin typeface="+mn-lt"/>
              </a:rPr>
              <a:t>option: </a:t>
            </a:r>
            <a:r>
              <a:rPr lang="en-US" b="0">
                <a:latin typeface="+mn-lt"/>
              </a:rPr>
              <a:t>compare analytical and simulated results for a step-index and graded-index fiber.  </a:t>
            </a:r>
            <a:endParaRPr lang="en-US" b="0"/>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GB" b="1"/>
          </a:p>
        </p:txBody>
      </p:sp>
      <p:sp>
        <p:nvSpPr>
          <p:cNvPr id="4" name="Slide Number Placeholder 3"/>
          <p:cNvSpPr>
            <a:spLocks noGrp="1"/>
          </p:cNvSpPr>
          <p:nvPr>
            <p:ph type="sldNum" sz="quarter" idx="5"/>
          </p:nvPr>
        </p:nvSpPr>
        <p:spPr/>
        <p:txBody>
          <a:bodyPr/>
          <a:lstStyle/>
          <a:p>
            <a:fld id="{27FDDAD7-A41A-4414-8211-C5E2AC7F93EC}" type="slidenum">
              <a:rPr lang="en-US" smtClean="0"/>
              <a:pPr/>
              <a:t>33</a:t>
            </a:fld>
            <a:endParaRPr lang="en-US"/>
          </a:p>
        </p:txBody>
      </p:sp>
    </p:spTree>
    <p:extLst>
      <p:ext uri="{BB962C8B-B14F-4D97-AF65-F5344CB8AC3E}">
        <p14:creationId xmlns:p14="http://schemas.microsoft.com/office/powerpoint/2010/main" val="2301008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Polarizers</a:t>
            </a:r>
            <a:endParaRPr lang="en-GB" b="0" dirty="0"/>
          </a:p>
          <a:p>
            <a:endParaRPr lang="en-GB" b="0" dirty="0"/>
          </a:p>
          <a:p>
            <a:r>
              <a:rPr lang="en-US" b="0" dirty="0"/>
              <a:t>Polarizers are essential optical components that filter light waves based on their polarization, a concept we previously covered. They allow only light waves with a specific polarization direction to pass through, blocking other orientations. </a:t>
            </a:r>
          </a:p>
          <a:p>
            <a:endParaRPr lang="en-US" b="0" dirty="0"/>
          </a:p>
          <a:p>
            <a:r>
              <a:rPr lang="en-US" b="1" dirty="0">
                <a:latin typeface="+mn-lt"/>
              </a:rPr>
              <a:t>Ansys </a:t>
            </a:r>
            <a:r>
              <a:rPr lang="en-US" b="1" i="1" dirty="0">
                <a:latin typeface="+mn-lt"/>
              </a:rPr>
              <a:t>Learn More </a:t>
            </a:r>
            <a:r>
              <a:rPr lang="en-US" b="1" dirty="0">
                <a:latin typeface="+mn-lt"/>
              </a:rPr>
              <a:t>option: </a:t>
            </a:r>
            <a:r>
              <a:rPr lang="en-US" b="0" dirty="0">
                <a:latin typeface="+mn-lt"/>
              </a:rPr>
              <a:t>learn how to use a circular polarizer to suppress the reflection and visualize its effect in a realistic environment by applying the physics-based </a:t>
            </a:r>
            <a:r>
              <a:rPr lang="en-US" b="0" dirty="0" err="1">
                <a:latin typeface="+mn-lt"/>
              </a:rPr>
              <a:t>Lumerical</a:t>
            </a:r>
            <a:r>
              <a:rPr lang="en-US" b="0" dirty="0">
                <a:latin typeface="+mn-lt"/>
              </a:rPr>
              <a:t> Sub-Wavelength model (LSWM) to a mock-up mobile phone.</a:t>
            </a:r>
            <a:endParaRPr lang="en-US"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34</a:t>
            </a:fld>
            <a:endParaRPr lang="en-US"/>
          </a:p>
        </p:txBody>
      </p:sp>
    </p:spTree>
    <p:extLst>
      <p:ext uri="{BB962C8B-B14F-4D97-AF65-F5344CB8AC3E}">
        <p14:creationId xmlns:p14="http://schemas.microsoft.com/office/powerpoint/2010/main" val="4005420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Optical coatings</a:t>
            </a:r>
            <a:endParaRPr lang="en-GB" b="0"/>
          </a:p>
          <a:p>
            <a:endParaRPr lang="en-GB" b="0"/>
          </a:p>
          <a:p>
            <a:r>
              <a:rPr lang="en-US" b="0"/>
              <a:t>Optical coatings are thin layers of materials applied to optical surfaces like lenses, mirrors, and prisms. They are designed to modify the reflectance, transmittance, and absorption characteristics of these surfaces. Coatings can improve optical performance by reducing reflections, enhancing contrast, and increasing light transmission, while also providing protection against environmental factors such as moisture and abrasion. Three types are described here. </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35</a:t>
            </a:fld>
            <a:endParaRPr lang="en-US"/>
          </a:p>
        </p:txBody>
      </p:sp>
    </p:spTree>
    <p:extLst>
      <p:ext uri="{BB962C8B-B14F-4D97-AF65-F5344CB8AC3E}">
        <p14:creationId xmlns:p14="http://schemas.microsoft.com/office/powerpoint/2010/main" val="1122719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Ansys Innovation Courses</a:t>
            </a:r>
            <a:endParaRPr lang="en-GB" b="0"/>
          </a:p>
          <a:p>
            <a:endParaRPr lang="en-GB" b="0"/>
          </a:p>
          <a:p>
            <a:pPr marL="228600" indent="-228600">
              <a:buAutoNum type="arabicParenR"/>
            </a:pPr>
            <a:r>
              <a:rPr lang="en-GB" b="1"/>
              <a:t>Fundamental Parameters of Optical Systems: </a:t>
            </a:r>
            <a:r>
              <a:rPr lang="en-US" b="0"/>
              <a:t>This course takes a deeper dive into the fundamental parameters of optical systems, including lens anatomy, various numerical parameters for a system, and some more details on laser and illumination systems. </a:t>
            </a:r>
          </a:p>
          <a:p>
            <a:pPr marL="228600" indent="-228600">
              <a:buAutoNum type="arabicParenR"/>
            </a:pPr>
            <a:r>
              <a:rPr lang="en-US" b="1"/>
              <a:t>Software Design of Optical Systems: </a:t>
            </a:r>
            <a:r>
              <a:rPr lang="en-US" b="0"/>
              <a:t>This course introduces lens design within OpticStudio software. You are not expected to have a license for OpticStudio, nor are you expected to complete the actions yourself. The purpose of this course is to give you a better understanding of the process of designing an optical system.</a:t>
            </a:r>
          </a:p>
          <a:p>
            <a:pPr marL="228600" indent="-228600">
              <a:buAutoNum type="arabicParenR"/>
            </a:pPr>
            <a:endParaRPr lang="en-US" b="0"/>
          </a:p>
          <a:p>
            <a:pPr marL="0" indent="0">
              <a:buNone/>
            </a:pPr>
            <a:endParaRPr lang="en-GB" b="1"/>
          </a:p>
        </p:txBody>
      </p:sp>
      <p:sp>
        <p:nvSpPr>
          <p:cNvPr id="4" name="Slide Number Placeholder 3"/>
          <p:cNvSpPr>
            <a:spLocks noGrp="1"/>
          </p:cNvSpPr>
          <p:nvPr>
            <p:ph type="sldNum" sz="quarter" idx="5"/>
          </p:nvPr>
        </p:nvSpPr>
        <p:spPr/>
        <p:txBody>
          <a:bodyPr/>
          <a:lstStyle/>
          <a:p>
            <a:fld id="{27FDDAD7-A41A-4414-8211-C5E2AC7F93EC}" type="slidenum">
              <a:rPr lang="en-US" smtClean="0"/>
              <a:pPr/>
              <a:t>36</a:t>
            </a:fld>
            <a:endParaRPr lang="en-US"/>
          </a:p>
        </p:txBody>
      </p:sp>
    </p:spTree>
    <p:extLst>
      <p:ext uri="{BB962C8B-B14F-4D97-AF65-F5344CB8AC3E}">
        <p14:creationId xmlns:p14="http://schemas.microsoft.com/office/powerpoint/2010/main" val="1414077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Ansys Optics portfolio</a:t>
            </a:r>
            <a:endParaRPr lang="en-GB" b="0"/>
          </a:p>
          <a:p>
            <a:endParaRPr lang="en-GB" b="0"/>
          </a:p>
          <a:p>
            <a:r>
              <a:rPr lang="en-US" b="0"/>
              <a:t>Ansys offers a diverse range of optics simulation tools designed to support teaching and research across various scales of optical design, from nano to systems engineering.</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38</a:t>
            </a:fld>
            <a:endParaRPr lang="en-US"/>
          </a:p>
        </p:txBody>
      </p:sp>
    </p:spTree>
    <p:extLst>
      <p:ext uri="{BB962C8B-B14F-4D97-AF65-F5344CB8AC3E}">
        <p14:creationId xmlns:p14="http://schemas.microsoft.com/office/powerpoint/2010/main" val="1359795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Feedback Survey link for copy-paste method </a:t>
            </a:r>
            <a:r>
              <a:rPr lang="en-US">
                <a:sym typeface="Wingdings" panose="05000000000000000000" pitchFamily="2" charset="2"/>
              </a:rPr>
              <a:t> </a:t>
            </a:r>
            <a:r>
              <a:rPr lang="en-US"/>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40</a:t>
            </a:fld>
            <a:endParaRPr lang="en-US"/>
          </a:p>
        </p:txBody>
      </p:sp>
    </p:spTree>
    <p:extLst>
      <p:ext uri="{BB962C8B-B14F-4D97-AF65-F5344CB8AC3E}">
        <p14:creationId xmlns:p14="http://schemas.microsoft.com/office/powerpoint/2010/main" val="27753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 short history of our understanding</a:t>
            </a:r>
            <a:endParaRPr lang="en-US" b="0"/>
          </a:p>
          <a:p>
            <a:endParaRPr lang="en-US" b="0"/>
          </a:p>
          <a:p>
            <a:r>
              <a:rPr lang="en-US" b="0"/>
              <a:t>Humans have been fascinated by light for millennia. While our understanding of it has evolved significantly, it remains incomplete. </a:t>
            </a:r>
          </a:p>
          <a:p>
            <a:endParaRPr lang="en-US" b="0"/>
          </a:p>
          <a:p>
            <a:r>
              <a:rPr lang="en-US" b="0"/>
              <a:t>For a more comprehensive history, you can explore the following sources: </a:t>
            </a:r>
            <a:r>
              <a:rPr lang="en-US"/>
              <a:t>Zubairy, M.S. (2016). A Very Brief History of Light. In: Al-Amri, M., El-Gomati, M., Zubairy, M. (eds) Optics in Our Time. Springer, Cham. ISBN </a:t>
            </a:r>
            <a:r>
              <a:rPr lang="en-GB" b="0" i="0">
                <a:solidFill>
                  <a:srgbClr val="222222"/>
                </a:solidFill>
                <a:effectLst/>
                <a:highlight>
                  <a:srgbClr val="FFFFFF"/>
                </a:highlight>
                <a:latin typeface="Merriweather Sans" pitchFamily="2" charset="0"/>
              </a:rPr>
              <a:t>978-3-319-31903-2</a:t>
            </a:r>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a:p>
        </p:txBody>
      </p:sp>
    </p:spTree>
    <p:extLst>
      <p:ext uri="{BB962C8B-B14F-4D97-AF65-F5344CB8AC3E}">
        <p14:creationId xmlns:p14="http://schemas.microsoft.com/office/powerpoint/2010/main" val="228307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Light as an electromagnetic wave</a:t>
            </a:r>
            <a:endParaRPr lang="en-GB" b="0"/>
          </a:p>
          <a:p>
            <a:endParaRPr lang="en-US" b="0"/>
          </a:p>
          <a:p>
            <a:r>
              <a:rPr lang="en-US" b="0"/>
              <a:t>Light is an electromagnetic wave which radiates at various wavelengths. </a:t>
            </a:r>
          </a:p>
          <a:p>
            <a:endParaRPr lang="en-US" b="0"/>
          </a:p>
          <a:p>
            <a:r>
              <a:rPr lang="en-US" b="0"/>
              <a:t>James Clerk Maxwell stumbled upon this discovery while investigating the equations of electricity and magnetism. He observed that their combined equation resembled wave equations, and further noted that the wave's speed closely matched the measured speed of light, c, approximately 3 ×10</a:t>
            </a:r>
            <a:r>
              <a:rPr lang="en-US" b="0" baseline="30000"/>
              <a:t>8</a:t>
            </a:r>
            <a:r>
              <a:rPr lang="en-US" b="0"/>
              <a:t>  m/s.</a:t>
            </a:r>
          </a:p>
          <a:p>
            <a:endParaRPr lang="en-US" b="0"/>
          </a:p>
          <a:p>
            <a:endParaRPr lang="en-US" b="0"/>
          </a:p>
          <a:p>
            <a:r>
              <a:rPr lang="en-US" b="0"/>
              <a:t>You can learn more about electromagnetic wave in the linked Ansys Innovation Courses. </a:t>
            </a:r>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a:p>
        </p:txBody>
      </p:sp>
    </p:spTree>
    <p:extLst>
      <p:ext uri="{BB962C8B-B14F-4D97-AF65-F5344CB8AC3E}">
        <p14:creationId xmlns:p14="http://schemas.microsoft.com/office/powerpoint/2010/main" val="498042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Characteristic wave elements</a:t>
            </a:r>
            <a:endParaRPr lang="en-GB" b="0"/>
          </a:p>
          <a:p>
            <a:endParaRPr lang="en-GB" b="0"/>
          </a:p>
          <a:p>
            <a:r>
              <a:rPr lang="en-GB" b="0"/>
              <a:t>Knowing </a:t>
            </a:r>
            <a:r>
              <a:rPr lang="en-US" b="0"/>
              <a:t>the characteristic elements of a wave provides a foundation for understanding the behavior of light and for designing and using optical systems and instruments. It also forms the basis for understanding many of the phenomena observed in the study of optics, some of which will be discussed later in this lecture. </a:t>
            </a:r>
            <a:endParaRPr lang="en-GB" b="1"/>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a:p>
        </p:txBody>
      </p:sp>
    </p:spTree>
    <p:extLst>
      <p:ext uri="{BB962C8B-B14F-4D97-AF65-F5344CB8AC3E}">
        <p14:creationId xmlns:p14="http://schemas.microsoft.com/office/powerpoint/2010/main" val="351699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Electromagnetic spectrum</a:t>
            </a:r>
          </a:p>
          <a:p>
            <a:endParaRPr lang="en-GB" b="1"/>
          </a:p>
          <a:p>
            <a:r>
              <a:rPr lang="en-GB" sz="1200"/>
              <a:t>Light, as we perceive it, is just a small portion of a larger continuum known as the electromagnetic spectrum.</a:t>
            </a:r>
          </a:p>
          <a:p>
            <a:pPr marL="0" indent="0">
              <a:buNone/>
            </a:pPr>
            <a:endParaRPr lang="en-GB" sz="1200"/>
          </a:p>
          <a:p>
            <a:r>
              <a:rPr lang="en-GB" sz="1200"/>
              <a:t>This spectrum encompasses all types of electromagnetic radiation from gamma rays to long radio waves. Organized by </a:t>
            </a:r>
            <a:r>
              <a:rPr lang="en-GB" sz="1200" b="1"/>
              <a:t>wavelength</a:t>
            </a:r>
            <a:r>
              <a:rPr lang="en-GB" sz="1200"/>
              <a:t> and </a:t>
            </a:r>
            <a:r>
              <a:rPr lang="en-GB" sz="1200" b="1"/>
              <a:t>frequency</a:t>
            </a:r>
            <a:r>
              <a:rPr lang="en-GB" sz="1200"/>
              <a:t>, visible light is located between ultraviolet and infrared radiation, spanning approximately 400 nm to 700 nm. </a:t>
            </a:r>
          </a:p>
          <a:p>
            <a:endParaRPr lang="en-GB" b="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a:p>
        </p:txBody>
      </p:sp>
    </p:spTree>
    <p:extLst>
      <p:ext uri="{BB962C8B-B14F-4D97-AF65-F5344CB8AC3E}">
        <p14:creationId xmlns:p14="http://schemas.microsoft.com/office/powerpoint/2010/main" val="266965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Wave-particle duality of light</a:t>
            </a:r>
            <a:endParaRPr lang="en-GB" b="0"/>
          </a:p>
          <a:p>
            <a:endParaRPr lang="en-GB" b="0"/>
          </a:p>
          <a:p>
            <a:r>
              <a:rPr lang="en-US" b="0"/>
              <a:t>The duality of light refers to its nature as both a wave and a particle. This concept, known as wave-particle duality, suggests that light can exhibit properties of both waves and particles depending on the experimental context. This duality is fundamental to understanding phenomena in optics and quantum mechanics, and it plays a crucial role in the development of theories and technologies in these fields.</a:t>
            </a:r>
          </a:p>
          <a:p>
            <a:endParaRPr lang="en-US" b="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a:p>
        </p:txBody>
      </p:sp>
    </p:spTree>
    <p:extLst>
      <p:ext uri="{BB962C8B-B14F-4D97-AF65-F5344CB8AC3E}">
        <p14:creationId xmlns:p14="http://schemas.microsoft.com/office/powerpoint/2010/main" val="1076146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Is light a particle or wave?</a:t>
            </a:r>
            <a:endParaRPr lang="en-US" b="0">
              <a:latin typeface="+mn-lt"/>
            </a:endParaRPr>
          </a:p>
          <a:p>
            <a:endParaRPr lang="en-US" b="0">
              <a:latin typeface="+mn-lt"/>
            </a:endParaRPr>
          </a:p>
          <a:p>
            <a:r>
              <a:rPr lang="en-US" b="0">
                <a:latin typeface="+mn-lt"/>
              </a:rPr>
              <a:t>Our understanding of light has evolved significantly over time. In the 17th century, Christian Huygens proposed the wave theory of light, explaining phenomena like reflection and refraction. However, Isaac Newton's particle theory, which viewed light as a stream of particles, was also influential. In the 19th century, experiments by Thomas Young and Augustin-Jean Fresnel provided strong evidence for the wave nature of light through interference and diffraction patterns. The 20th century brought the discovery of the photoelectric effect by Albert Einstein, which demonstrated that light also behaves as particles, or photons. This dual wave-particle nature of light is now a fundamental concept in quantum mechanics.</a:t>
            </a:r>
          </a:p>
          <a:p>
            <a:endParaRPr lang="en-US" b="0">
              <a:latin typeface="+mn-lt"/>
            </a:endParaRPr>
          </a:p>
          <a:p>
            <a:r>
              <a:rPr lang="en-US" b="0">
                <a:latin typeface="+mn-lt"/>
              </a:rPr>
              <a:t>The true nature of light is still not completely understood. Best explained by Einstein: “All the 50 years of conscious brooding have brought me no closer to the answer to the question: What are light quanta?”</a:t>
            </a:r>
          </a:p>
          <a:p>
            <a:endParaRPr lang="en-US" b="0">
              <a:latin typeface="+mn-lt"/>
            </a:endParaRPr>
          </a:p>
          <a:p>
            <a:r>
              <a:rPr lang="en-US" b="0">
                <a:latin typeface="+mn-lt"/>
              </a:rPr>
              <a:t>For a more comprehensive review of the historical milestones, refer to: </a:t>
            </a:r>
          </a:p>
          <a:p>
            <a:pPr marL="171450" indent="-171450">
              <a:buFont typeface="Arial" panose="020B0604020202020204" pitchFamily="34" charset="0"/>
              <a:buChar char="•"/>
            </a:pPr>
            <a:r>
              <a:rPr lang="en-US" b="0" i="0">
                <a:solidFill>
                  <a:srgbClr val="222222"/>
                </a:solidFill>
                <a:effectLst/>
                <a:highlight>
                  <a:srgbClr val="FFFFFF"/>
                </a:highlight>
                <a:latin typeface="+mn-lt"/>
              </a:rPr>
              <a:t>Zubairy, M.S. (2016). A </a:t>
            </a:r>
            <a:r>
              <a:rPr lang="en-US" b="0" i="1">
                <a:solidFill>
                  <a:srgbClr val="222222"/>
                </a:solidFill>
                <a:effectLst/>
                <a:highlight>
                  <a:srgbClr val="FFFFFF"/>
                </a:highlight>
                <a:latin typeface="+mn-lt"/>
              </a:rPr>
              <a:t>Very</a:t>
            </a:r>
            <a:r>
              <a:rPr lang="en-US" b="0" i="0">
                <a:solidFill>
                  <a:srgbClr val="222222"/>
                </a:solidFill>
                <a:effectLst/>
                <a:highlight>
                  <a:srgbClr val="FFFFFF"/>
                </a:highlight>
                <a:latin typeface="+mn-lt"/>
              </a:rPr>
              <a:t> Brief History of Light. In: Al-Amri, M., El-Gomati, M., Zubairy, M. (eds) Optics in Our Time. Springer, Cham. https://doi.org/10.1007/978-3-319-31903-2_1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highlight>
                  <a:srgbClr val="FFFFFF"/>
                </a:highlight>
                <a:latin typeface="+mn-lt"/>
              </a:rPr>
              <a:t>Pedrotti, F. L., Pedrotti, L. M., &amp; Pedrotti, L. S. (2017). </a:t>
            </a:r>
            <a:r>
              <a:rPr lang="en-GB" b="0" i="1">
                <a:solidFill>
                  <a:srgbClr val="000000"/>
                </a:solidFill>
                <a:effectLst/>
                <a:highlight>
                  <a:srgbClr val="FFFFFF"/>
                </a:highlight>
                <a:latin typeface="+mn-lt"/>
              </a:rPr>
              <a:t>Introduction to Optics</a:t>
            </a:r>
            <a:r>
              <a:rPr lang="en-GB" b="0" i="0">
                <a:solidFill>
                  <a:srgbClr val="000000"/>
                </a:solidFill>
                <a:effectLst/>
                <a:highlight>
                  <a:srgbClr val="FFFFFF"/>
                </a:highlight>
                <a:latin typeface="+mn-lt"/>
              </a:rPr>
              <a:t> (3rd ed.). Cambridge: Cambridge University Press.</a:t>
            </a:r>
            <a:endParaRPr lang="en-US" b="0">
              <a:latin typeface="+mn-lt"/>
            </a:endParaRPr>
          </a:p>
          <a:p>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a:p>
        </p:txBody>
      </p:sp>
    </p:spTree>
    <p:extLst>
      <p:ext uri="{BB962C8B-B14F-4D97-AF65-F5344CB8AC3E}">
        <p14:creationId xmlns:p14="http://schemas.microsoft.com/office/powerpoint/2010/main" val="1826562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hyperlink" Target="https://totheweb.com/learning_center/tool-test-google-title-meta-description-lengths/" TargetMode="External"/><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a:solidFill>
                  <a:schemeClr val="tx2"/>
                </a:solidFill>
              </a:rPr>
              <a:t>©2024 ANSYS, Inc.</a:t>
            </a:r>
          </a:p>
        </p:txBody>
      </p:sp>
      <p:pic>
        <p:nvPicPr>
          <p:cNvPr id="3" name="Picture 2">
            <a:extLst>
              <a:ext uri="{FF2B5EF4-FFF2-40B4-BE49-F238E27FC236}">
                <a16:creationId xmlns:a16="http://schemas.microsoft.com/office/drawing/2014/main" id="{EDCCC2D8-983A-B49D-810C-C365C9134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a:effectLst/>
                <a:latin typeface="+mj-lt"/>
                <a:ea typeface="Calibri" panose="020F0502020204030204" pitchFamily="34" charset="0"/>
                <a:cs typeface="Times New Roman" panose="02020603050405020304" pitchFamily="18" charset="0"/>
              </a:rPr>
              <a:t>© </a:t>
            </a:r>
            <a:r>
              <a:rPr lang="en-US" sz="1400">
                <a:solidFill>
                  <a:srgbClr val="000000"/>
                </a:solidFill>
                <a:effectLst/>
                <a:latin typeface="+mj-lt"/>
                <a:ea typeface="Times New Roman" panose="02020603050405020304" pitchFamily="18" charset="0"/>
                <a:cs typeface="Times New Roman" panose="02020603050405020304" pitchFamily="18" charset="0"/>
              </a:rPr>
              <a:t>2024 ANSYS, Inc. All rights reserved.</a:t>
            </a:r>
          </a:p>
          <a:p>
            <a:pPr marL="0" marR="0">
              <a:lnSpc>
                <a:spcPct val="107000"/>
              </a:lnSpc>
              <a:spcBef>
                <a:spcPts val="0"/>
              </a:spcBef>
              <a:spcAft>
                <a:spcPts val="0"/>
              </a:spcAft>
            </a:pPr>
            <a:endParaRPr lang="en-US" sz="1600" b="1">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a:effectLst/>
                <a:latin typeface="+mj-lt"/>
                <a:ea typeface="Calibri" panose="020F0502020204030204" pitchFamily="34" charset="0"/>
                <a:cs typeface="Times New Roman" panose="02020603050405020304" pitchFamily="18" charset="0"/>
              </a:rPr>
              <a:t>Use and Reproduction</a:t>
            </a:r>
            <a:endParaRPr lang="en-US" sz="14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a:effectLst/>
                <a:latin typeface="+mj-lt"/>
                <a:ea typeface="Calibri" panose="020F0502020204030204" pitchFamily="34" charset="0"/>
                <a:cs typeface="Times New Roman" panose="02020603050405020304" pitchFamily="18" charset="0"/>
              </a:rPr>
              <a:t>The content used in this resource </a:t>
            </a:r>
            <a:r>
              <a:rPr lang="en-US" sz="140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a:solidFill>
                  <a:srgbClr val="201F1E"/>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a:effectLst/>
                <a:latin typeface="+mj-lt"/>
                <a:ea typeface="Calibri" panose="020F0502020204030204" pitchFamily="34"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a:effectLst/>
                <a:latin typeface="+mj-lt"/>
                <a:ea typeface="Calibri" panose="020F0502020204030204" pitchFamily="34" charset="0"/>
                <a:cs typeface="Times New Roman" panose="02020603050405020304" pitchFamily="18" charset="0"/>
              </a:rPr>
              <a:t>Document Information</a:t>
            </a:r>
            <a:endParaRPr lang="en-US" sz="14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a:effectLst/>
                <a:latin typeface="+mj-lt"/>
                <a:ea typeface="Calibri" panose="020F0502020204030204" pitchFamily="34"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a:effectLst/>
                <a:latin typeface="+mj-lt"/>
                <a:ea typeface="Calibri" panose="020F0502020204030204" pitchFamily="34" charset="0"/>
                <a:cs typeface="Times New Roman" panose="02020603050405020304" pitchFamily="18" charset="0"/>
              </a:rPr>
              <a:t>Ansys Education Resources</a:t>
            </a:r>
            <a:endParaRPr lang="en-US" sz="14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a:effectLst/>
                <a:latin typeface="+mj-lt"/>
                <a:ea typeface="Calibri" panose="020F0502020204030204" pitchFamily="34" charset="0"/>
                <a:cs typeface="Times New Roman" panose="02020603050405020304" pitchFamily="18" charset="0"/>
                <a:hlinkClick r:id="rId2"/>
              </a:rPr>
              <a:t>www.ansys.com/education-resources</a:t>
            </a:r>
            <a:r>
              <a:rPr lang="en-US" sz="140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p>
            <a:r>
              <a:rPr lang="en-US" sz="1400" b="1" i="0" u="none" strike="noStrike" baseline="0">
                <a:solidFill>
                  <a:srgbClr val="000000"/>
                </a:solidFill>
                <a:latin typeface="Calibri" panose="020F0502020204030204" pitchFamily="34" charset="0"/>
              </a:rPr>
              <a:t>Feedback </a:t>
            </a:r>
            <a:endParaRPr lang="en-US" sz="1400" b="0" i="0" u="none" strike="noStrike" baseline="0">
              <a:solidFill>
                <a:srgbClr val="000000"/>
              </a:solidFill>
              <a:latin typeface="Calibri" panose="020F0502020204030204" pitchFamily="34" charset="0"/>
            </a:endParaRPr>
          </a:p>
          <a:p>
            <a:r>
              <a:rPr lang="en-US" sz="1400" b="0" i="0" u="none" strike="noStrike" baseline="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a:solidFill>
                  <a:srgbClr val="0000FF"/>
                </a:solidFill>
                <a:latin typeface="Calibri" panose="020F0502020204030204" pitchFamily="34" charset="0"/>
                <a:hlinkClick r:id="rId3"/>
              </a:rPr>
              <a:t>education@ansys.com</a:t>
            </a:r>
            <a:endParaRPr lang="en-US" sz="1400" b="0" i="0" u="none" strike="noStrike" baseline="0">
              <a:solidFill>
                <a:srgbClr val="0000FF"/>
              </a:solidFill>
              <a:latin typeface="Calibri" panose="020F0502020204030204" pitchFamily="34" charset="0"/>
            </a:endParaRPr>
          </a:p>
          <a:p>
            <a:endParaRPr lang="en-US" sz="160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a:p>
        </p:txBody>
      </p:sp>
      <p:sp>
        <p:nvSpPr>
          <p:cNvPr id="5" name="Rectangle 4">
            <a:extLst>
              <a:ext uri="{FF2B5EF4-FFF2-40B4-BE49-F238E27FC236}">
                <a16:creationId xmlns:a16="http://schemas.microsoft.com/office/drawing/2014/main" id="{F0FE3F30-9113-E0B8-870F-25432143A390}"/>
              </a:ext>
            </a:extLst>
          </p:cNvPr>
          <p:cNvSpPr/>
          <p:nvPr userDrawn="1"/>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849884B-D0B4-78FE-D0CA-369EF1FA9F8F}"/>
              </a:ext>
            </a:extLst>
          </p:cNvPr>
          <p:cNvSpPr txBox="1"/>
          <p:nvPr userDrawn="1"/>
        </p:nvSpPr>
        <p:spPr>
          <a:xfrm>
            <a:off x="1146661" y="1115988"/>
            <a:ext cx="2959700" cy="369332"/>
          </a:xfrm>
          <a:prstGeom prst="rect">
            <a:avLst/>
          </a:prstGeom>
          <a:noFill/>
        </p:spPr>
        <p:txBody>
          <a:bodyPr wrap="square" rtlCol="0">
            <a:spAutoFit/>
          </a:bodyPr>
          <a:lstStyle/>
          <a:p>
            <a:r>
              <a:rPr lang="en-US"/>
              <a:t>Resource final draft</a:t>
            </a:r>
          </a:p>
        </p:txBody>
      </p:sp>
      <p:sp>
        <p:nvSpPr>
          <p:cNvPr id="7" name="Rectangle 6">
            <a:extLst>
              <a:ext uri="{FF2B5EF4-FFF2-40B4-BE49-F238E27FC236}">
                <a16:creationId xmlns:a16="http://schemas.microsoft.com/office/drawing/2014/main" id="{BC1133FB-558C-E99E-FF10-B7A6225021E1}"/>
              </a:ext>
            </a:extLst>
          </p:cNvPr>
          <p:cNvSpPr/>
          <p:nvPr userDrawn="1"/>
        </p:nvSpPr>
        <p:spPr>
          <a:xfrm>
            <a:off x="533400" y="16764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5C1C53F8-5E97-24FD-CC75-DFAE10527AFA}"/>
              </a:ext>
            </a:extLst>
          </p:cNvPr>
          <p:cNvSpPr txBox="1"/>
          <p:nvPr userDrawn="1"/>
        </p:nvSpPr>
        <p:spPr>
          <a:xfrm>
            <a:off x="1146661" y="1649388"/>
            <a:ext cx="4636100" cy="369332"/>
          </a:xfrm>
          <a:prstGeom prst="rect">
            <a:avLst/>
          </a:prstGeom>
          <a:noFill/>
        </p:spPr>
        <p:txBody>
          <a:bodyPr wrap="square" rtlCol="0">
            <a:spAutoFit/>
          </a:bodyPr>
          <a:lstStyle/>
          <a:p>
            <a:r>
              <a:rPr lang="en-US"/>
              <a:t>Resource image files </a:t>
            </a:r>
            <a:r>
              <a:rPr lang="en-US" sz="1400">
                <a:solidFill>
                  <a:schemeClr val="bg1">
                    <a:lumMod val="50000"/>
                  </a:schemeClr>
                </a:solidFill>
              </a:rPr>
              <a:t>(saved as individual image files)</a:t>
            </a:r>
            <a:endParaRPr lang="en-US">
              <a:solidFill>
                <a:schemeClr val="bg1">
                  <a:lumMod val="50000"/>
                </a:schemeClr>
              </a:solidFill>
            </a:endParaRPr>
          </a:p>
        </p:txBody>
      </p:sp>
      <p:sp>
        <p:nvSpPr>
          <p:cNvPr id="9" name="Rectangle 8">
            <a:extLst>
              <a:ext uri="{FF2B5EF4-FFF2-40B4-BE49-F238E27FC236}">
                <a16:creationId xmlns:a16="http://schemas.microsoft.com/office/drawing/2014/main" id="{D145C766-17AE-44FA-8942-8B29D451E63F}"/>
              </a:ext>
            </a:extLst>
          </p:cNvPr>
          <p:cNvSpPr/>
          <p:nvPr userDrawn="1"/>
        </p:nvSpPr>
        <p:spPr>
          <a:xfrm>
            <a:off x="533400" y="2750737"/>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94ACB82B-6395-C14E-E0F5-4D1D5DE0CE2F}"/>
              </a:ext>
            </a:extLst>
          </p:cNvPr>
          <p:cNvSpPr txBox="1"/>
          <p:nvPr userDrawn="1"/>
        </p:nvSpPr>
        <p:spPr>
          <a:xfrm>
            <a:off x="1078900" y="2723035"/>
            <a:ext cx="1740500" cy="369332"/>
          </a:xfrm>
          <a:prstGeom prst="rect">
            <a:avLst/>
          </a:prstGeom>
          <a:noFill/>
        </p:spPr>
        <p:txBody>
          <a:bodyPr wrap="square" rtlCol="0">
            <a:spAutoFit/>
          </a:bodyPr>
          <a:lstStyle/>
          <a:p>
            <a:r>
              <a:rPr lang="en-US"/>
              <a:t>Website image</a:t>
            </a:r>
            <a:endParaRPr lang="en-US">
              <a:solidFill>
                <a:schemeClr val="bg1">
                  <a:lumMod val="50000"/>
                </a:schemeClr>
              </a:solidFill>
            </a:endParaRPr>
          </a:p>
        </p:txBody>
      </p:sp>
      <p:sp>
        <p:nvSpPr>
          <p:cNvPr id="11" name="Rectangle 10">
            <a:extLst>
              <a:ext uri="{FF2B5EF4-FFF2-40B4-BE49-F238E27FC236}">
                <a16:creationId xmlns:a16="http://schemas.microsoft.com/office/drawing/2014/main" id="{79412909-EDC8-1E8C-F6A6-33607B147EBF}"/>
              </a:ext>
            </a:extLst>
          </p:cNvPr>
          <p:cNvSpPr/>
          <p:nvPr userDrawn="1"/>
        </p:nvSpPr>
        <p:spPr>
          <a:xfrm>
            <a:off x="533400" y="3242608"/>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670DD24F-E75C-961B-A6AC-03E5265775E6}"/>
              </a:ext>
            </a:extLst>
          </p:cNvPr>
          <p:cNvSpPr txBox="1"/>
          <p:nvPr userDrawn="1"/>
        </p:nvSpPr>
        <p:spPr>
          <a:xfrm>
            <a:off x="1078900" y="3214906"/>
            <a:ext cx="1511900" cy="369332"/>
          </a:xfrm>
          <a:prstGeom prst="rect">
            <a:avLst/>
          </a:prstGeom>
          <a:noFill/>
        </p:spPr>
        <p:txBody>
          <a:bodyPr wrap="square" rtlCol="0">
            <a:spAutoFit/>
          </a:bodyPr>
          <a:lstStyle/>
          <a:p>
            <a:r>
              <a:rPr lang="en-US"/>
              <a:t>Resource title</a:t>
            </a:r>
          </a:p>
        </p:txBody>
      </p:sp>
      <p:sp>
        <p:nvSpPr>
          <p:cNvPr id="13" name="Rectangle 12">
            <a:extLst>
              <a:ext uri="{FF2B5EF4-FFF2-40B4-BE49-F238E27FC236}">
                <a16:creationId xmlns:a16="http://schemas.microsoft.com/office/drawing/2014/main" id="{04516C5A-C7D2-A0C2-CDC1-A03ADC2CB715}"/>
              </a:ext>
            </a:extLst>
          </p:cNvPr>
          <p:cNvSpPr/>
          <p:nvPr userDrawn="1"/>
        </p:nvSpPr>
        <p:spPr>
          <a:xfrm>
            <a:off x="533400" y="3742016"/>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0B31C808-95D5-3594-D065-228CE26D7948}"/>
              </a:ext>
            </a:extLst>
          </p:cNvPr>
          <p:cNvSpPr txBox="1"/>
          <p:nvPr userDrawn="1"/>
        </p:nvSpPr>
        <p:spPr>
          <a:xfrm>
            <a:off x="1078900" y="3714314"/>
            <a:ext cx="5855300" cy="369332"/>
          </a:xfrm>
          <a:prstGeom prst="rect">
            <a:avLst/>
          </a:prstGeom>
          <a:noFill/>
        </p:spPr>
        <p:txBody>
          <a:bodyPr wrap="square" rtlCol="0" anchor="ctr">
            <a:spAutoFit/>
          </a:bodyPr>
          <a:lstStyle/>
          <a:p>
            <a:r>
              <a:rPr lang="en-US"/>
              <a:t>Website meta data </a:t>
            </a:r>
            <a:r>
              <a:rPr lang="en-US" sz="1100">
                <a:solidFill>
                  <a:schemeClr val="bg1">
                    <a:lumMod val="50000"/>
                  </a:schemeClr>
                </a:solidFill>
              </a:rPr>
              <a:t>(use </a:t>
            </a:r>
            <a:r>
              <a:rPr lang="en-US" sz="1100">
                <a:solidFill>
                  <a:schemeClr val="bg1">
                    <a:lumMod val="50000"/>
                  </a:schemeClr>
                </a:solidFill>
                <a:hlinkClick r:id="rId2">
                  <a:extLst>
                    <a:ext uri="{A12FA001-AC4F-418D-AE19-62706E023703}">
                      <ahyp:hlinkClr xmlns:ahyp="http://schemas.microsoft.com/office/drawing/2018/hyperlinkcolor" val="tx"/>
                    </a:ext>
                  </a:extLst>
                </a:hlinkClick>
              </a:rPr>
              <a:t>this website </a:t>
            </a:r>
            <a:r>
              <a:rPr lang="en-US" sz="1100">
                <a:solidFill>
                  <a:schemeClr val="bg1">
                    <a:lumMod val="50000"/>
                  </a:schemeClr>
                </a:solidFill>
              </a:rPr>
              <a:t>to measure description pixel length)</a:t>
            </a:r>
            <a:endParaRPr lang="en-US">
              <a:solidFill>
                <a:schemeClr val="bg1">
                  <a:lumMod val="50000"/>
                </a:schemeClr>
              </a:solidFill>
            </a:endParaRPr>
          </a:p>
        </p:txBody>
      </p:sp>
      <p:sp>
        <p:nvSpPr>
          <p:cNvPr id="15" name="Rectangle 14">
            <a:extLst>
              <a:ext uri="{FF2B5EF4-FFF2-40B4-BE49-F238E27FC236}">
                <a16:creationId xmlns:a16="http://schemas.microsoft.com/office/drawing/2014/main" id="{0920A6C9-AEF0-05DD-E7B2-81E7D13D272E}"/>
              </a:ext>
            </a:extLst>
          </p:cNvPr>
          <p:cNvSpPr/>
          <p:nvPr userDrawn="1"/>
        </p:nvSpPr>
        <p:spPr>
          <a:xfrm>
            <a:off x="541249" y="4239039"/>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51C5D131-AB39-C8F1-C262-5AB6FDAC6566}"/>
              </a:ext>
            </a:extLst>
          </p:cNvPr>
          <p:cNvSpPr txBox="1"/>
          <p:nvPr userDrawn="1"/>
        </p:nvSpPr>
        <p:spPr>
          <a:xfrm>
            <a:off x="1086749" y="4211337"/>
            <a:ext cx="3332852" cy="369332"/>
          </a:xfrm>
          <a:prstGeom prst="rect">
            <a:avLst/>
          </a:prstGeom>
          <a:noFill/>
        </p:spPr>
        <p:txBody>
          <a:bodyPr wrap="square" rtlCol="0">
            <a:spAutoFit/>
          </a:bodyPr>
          <a:lstStyle/>
          <a:p>
            <a:r>
              <a:rPr lang="en-US"/>
              <a:t>Website landing page description</a:t>
            </a:r>
            <a:endParaRPr lang="en-US">
              <a:solidFill>
                <a:schemeClr val="bg1">
                  <a:lumMod val="50000"/>
                </a:schemeClr>
              </a:solidFill>
            </a:endParaRPr>
          </a:p>
        </p:txBody>
      </p:sp>
      <p:sp>
        <p:nvSpPr>
          <p:cNvPr id="17" name="Rectangle 16">
            <a:extLst>
              <a:ext uri="{FF2B5EF4-FFF2-40B4-BE49-F238E27FC236}">
                <a16:creationId xmlns:a16="http://schemas.microsoft.com/office/drawing/2014/main" id="{B4B1D31E-3A90-E2FC-3D2F-8F74CE1FE6F5}"/>
              </a:ext>
            </a:extLst>
          </p:cNvPr>
          <p:cNvSpPr/>
          <p:nvPr userDrawn="1"/>
        </p:nvSpPr>
        <p:spPr>
          <a:xfrm>
            <a:off x="533400" y="4701839"/>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F8DFC87D-3F43-C27E-5923-13851ECCE748}"/>
              </a:ext>
            </a:extLst>
          </p:cNvPr>
          <p:cNvSpPr txBox="1"/>
          <p:nvPr userDrawn="1"/>
        </p:nvSpPr>
        <p:spPr>
          <a:xfrm>
            <a:off x="1078900" y="4674137"/>
            <a:ext cx="6160099" cy="369332"/>
          </a:xfrm>
          <a:prstGeom prst="rect">
            <a:avLst/>
          </a:prstGeom>
          <a:noFill/>
        </p:spPr>
        <p:txBody>
          <a:bodyPr wrap="square" rtlCol="0">
            <a:spAutoFit/>
          </a:bodyPr>
          <a:lstStyle/>
          <a:p>
            <a:r>
              <a:rPr lang="en-US"/>
              <a:t>Resource learning outcomes</a:t>
            </a:r>
          </a:p>
        </p:txBody>
      </p:sp>
      <p:sp>
        <p:nvSpPr>
          <p:cNvPr id="19" name="Rectangle 18">
            <a:extLst>
              <a:ext uri="{FF2B5EF4-FFF2-40B4-BE49-F238E27FC236}">
                <a16:creationId xmlns:a16="http://schemas.microsoft.com/office/drawing/2014/main" id="{3A4418AC-31F2-0B7E-A8B4-1EEF23AAE787}"/>
              </a:ext>
            </a:extLst>
          </p:cNvPr>
          <p:cNvSpPr/>
          <p:nvPr userDrawn="1"/>
        </p:nvSpPr>
        <p:spPr>
          <a:xfrm>
            <a:off x="533400" y="5196175"/>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286C8C5-6C95-8262-E193-1605D04B4970}"/>
              </a:ext>
            </a:extLst>
          </p:cNvPr>
          <p:cNvSpPr txBox="1"/>
          <p:nvPr userDrawn="1"/>
        </p:nvSpPr>
        <p:spPr>
          <a:xfrm>
            <a:off x="1078900" y="5168473"/>
            <a:ext cx="5702900" cy="369332"/>
          </a:xfrm>
          <a:prstGeom prst="rect">
            <a:avLst/>
          </a:prstGeom>
          <a:noFill/>
        </p:spPr>
        <p:txBody>
          <a:bodyPr wrap="square" rtlCol="0">
            <a:spAutoFit/>
          </a:bodyPr>
          <a:lstStyle/>
          <a:p>
            <a:r>
              <a:rPr lang="en-US"/>
              <a:t>List of possible applicable courses</a:t>
            </a:r>
          </a:p>
        </p:txBody>
      </p:sp>
      <p:sp>
        <p:nvSpPr>
          <p:cNvPr id="21" name="Rectangle 20">
            <a:extLst>
              <a:ext uri="{FF2B5EF4-FFF2-40B4-BE49-F238E27FC236}">
                <a16:creationId xmlns:a16="http://schemas.microsoft.com/office/drawing/2014/main" id="{1030C338-5CDB-A44A-4265-E7558A4ACED5}"/>
              </a:ext>
            </a:extLst>
          </p:cNvPr>
          <p:cNvSpPr/>
          <p:nvPr userDrawn="1"/>
        </p:nvSpPr>
        <p:spPr>
          <a:xfrm>
            <a:off x="537324" y="5690511"/>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83DEDA18-AC02-80CF-3456-CFE1752C3953}"/>
              </a:ext>
            </a:extLst>
          </p:cNvPr>
          <p:cNvSpPr txBox="1"/>
          <p:nvPr userDrawn="1"/>
        </p:nvSpPr>
        <p:spPr>
          <a:xfrm>
            <a:off x="1082824" y="5662809"/>
            <a:ext cx="4174976" cy="369332"/>
          </a:xfrm>
          <a:prstGeom prst="rect">
            <a:avLst/>
          </a:prstGeom>
          <a:noFill/>
        </p:spPr>
        <p:txBody>
          <a:bodyPr wrap="square" rtlCol="0">
            <a:spAutoFit/>
          </a:bodyPr>
          <a:lstStyle/>
          <a:p>
            <a:r>
              <a:rPr lang="en-US"/>
              <a:t>Contents of resource zip file </a:t>
            </a:r>
            <a:r>
              <a:rPr lang="en-US" sz="1400">
                <a:solidFill>
                  <a:schemeClr val="bg1">
                    <a:lumMod val="50000"/>
                  </a:schemeClr>
                </a:solidFill>
              </a:rPr>
              <a:t>(if applicable)</a:t>
            </a:r>
            <a:endParaRPr lang="en-US">
              <a:solidFill>
                <a:schemeClr val="bg1">
                  <a:lumMod val="50000"/>
                </a:schemeClr>
              </a:solidFill>
            </a:endParaRPr>
          </a:p>
        </p:txBody>
      </p:sp>
      <p:sp>
        <p:nvSpPr>
          <p:cNvPr id="23" name="TextBox 22">
            <a:extLst>
              <a:ext uri="{FF2B5EF4-FFF2-40B4-BE49-F238E27FC236}">
                <a16:creationId xmlns:a16="http://schemas.microsoft.com/office/drawing/2014/main" id="{B9FD3CD9-33D5-6E27-4C09-1771EE59C48E}"/>
              </a:ext>
            </a:extLst>
          </p:cNvPr>
          <p:cNvSpPr txBox="1"/>
          <p:nvPr userDrawn="1"/>
        </p:nvSpPr>
        <p:spPr>
          <a:xfrm>
            <a:off x="381000" y="2205101"/>
            <a:ext cx="2580794" cy="369332"/>
          </a:xfrm>
          <a:prstGeom prst="rect">
            <a:avLst/>
          </a:prstGeom>
          <a:noFill/>
        </p:spPr>
        <p:txBody>
          <a:bodyPr wrap="square" rtlCol="0">
            <a:spAutoFit/>
          </a:bodyPr>
          <a:lstStyle/>
          <a:p>
            <a:r>
              <a:rPr lang="en-US" b="1"/>
              <a:t>Resource Website Info</a:t>
            </a:r>
          </a:p>
        </p:txBody>
      </p:sp>
      <p:pic>
        <p:nvPicPr>
          <p:cNvPr id="24" name="Graphic 23" descr="Badge 1 outline">
            <a:extLst>
              <a:ext uri="{FF2B5EF4-FFF2-40B4-BE49-F238E27FC236}">
                <a16:creationId xmlns:a16="http://schemas.microsoft.com/office/drawing/2014/main" id="{DAE901D5-31FA-DBCE-C5D9-C3BF06F9D3F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3633" y="2776311"/>
            <a:ext cx="274320" cy="274320"/>
          </a:xfrm>
          <a:prstGeom prst="rect">
            <a:avLst/>
          </a:prstGeom>
        </p:spPr>
      </p:pic>
      <p:grpSp>
        <p:nvGrpSpPr>
          <p:cNvPr id="25" name="Group 24">
            <a:extLst>
              <a:ext uri="{FF2B5EF4-FFF2-40B4-BE49-F238E27FC236}">
                <a16:creationId xmlns:a16="http://schemas.microsoft.com/office/drawing/2014/main" id="{E54AF84B-86A4-6BB9-6791-561EAEDBE120}"/>
              </a:ext>
            </a:extLst>
          </p:cNvPr>
          <p:cNvGrpSpPr/>
          <p:nvPr userDrawn="1"/>
        </p:nvGrpSpPr>
        <p:grpSpPr>
          <a:xfrm>
            <a:off x="10229928" y="519986"/>
            <a:ext cx="1751352" cy="2743200"/>
            <a:chOff x="10229928" y="519986"/>
            <a:chExt cx="1751352" cy="2743200"/>
          </a:xfrm>
        </p:grpSpPr>
        <p:pic>
          <p:nvPicPr>
            <p:cNvPr id="26" name="Picture 25">
              <a:extLst>
                <a:ext uri="{FF2B5EF4-FFF2-40B4-BE49-F238E27FC236}">
                  <a16:creationId xmlns:a16="http://schemas.microsoft.com/office/drawing/2014/main" id="{CEED0B38-7FFC-29B6-ABC1-BEDB66E0B3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39400" y="519986"/>
              <a:ext cx="1541880" cy="2743200"/>
            </a:xfrm>
            <a:prstGeom prst="rect">
              <a:avLst/>
            </a:prstGeom>
          </p:spPr>
        </p:pic>
        <p:pic>
          <p:nvPicPr>
            <p:cNvPr id="27" name="Graphic 26" descr="Badge outline">
              <a:extLst>
                <a:ext uri="{FF2B5EF4-FFF2-40B4-BE49-F238E27FC236}">
                  <a16:creationId xmlns:a16="http://schemas.microsoft.com/office/drawing/2014/main" id="{AC943ADA-73BA-5A78-66A5-99DD3FE8095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29928" y="1875927"/>
              <a:ext cx="274320" cy="274320"/>
            </a:xfrm>
            <a:prstGeom prst="rect">
              <a:avLst/>
            </a:prstGeom>
          </p:spPr>
        </p:pic>
        <p:pic>
          <p:nvPicPr>
            <p:cNvPr id="28" name="Graphic 27" descr="Badge 3 outline">
              <a:extLst>
                <a:ext uri="{FF2B5EF4-FFF2-40B4-BE49-F238E27FC236}">
                  <a16:creationId xmlns:a16="http://schemas.microsoft.com/office/drawing/2014/main" id="{82A5896D-B7FC-2A08-A044-1A67E90205D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29928" y="2316480"/>
              <a:ext cx="274320" cy="274320"/>
            </a:xfrm>
            <a:prstGeom prst="rect">
              <a:avLst/>
            </a:prstGeom>
          </p:spPr>
        </p:pic>
        <p:pic>
          <p:nvPicPr>
            <p:cNvPr id="29" name="Graphic 28" descr="Badge 1 outline">
              <a:extLst>
                <a:ext uri="{FF2B5EF4-FFF2-40B4-BE49-F238E27FC236}">
                  <a16:creationId xmlns:a16="http://schemas.microsoft.com/office/drawing/2014/main" id="{2D1E2D3F-B64A-E194-FDD3-7243176C7BF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9928" y="930859"/>
              <a:ext cx="274320" cy="274320"/>
            </a:xfrm>
            <a:prstGeom prst="rect">
              <a:avLst/>
            </a:prstGeom>
          </p:spPr>
        </p:pic>
      </p:grpSp>
      <p:pic>
        <p:nvPicPr>
          <p:cNvPr id="30" name="Graphic 29" descr="Badge outline">
            <a:extLst>
              <a:ext uri="{FF2B5EF4-FFF2-40B4-BE49-F238E27FC236}">
                <a16:creationId xmlns:a16="http://schemas.microsoft.com/office/drawing/2014/main" id="{ED334877-EA9C-AB42-D6FB-FB1B27CBCEA2}"/>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7607" y="3263186"/>
            <a:ext cx="274320" cy="274320"/>
          </a:xfrm>
          <a:prstGeom prst="rect">
            <a:avLst/>
          </a:prstGeom>
        </p:spPr>
      </p:pic>
      <p:pic>
        <p:nvPicPr>
          <p:cNvPr id="31" name="Graphic 30" descr="Badge 3 outline">
            <a:extLst>
              <a:ext uri="{FF2B5EF4-FFF2-40B4-BE49-F238E27FC236}">
                <a16:creationId xmlns:a16="http://schemas.microsoft.com/office/drawing/2014/main" id="{C384EBFA-5731-C4CE-BA04-B75DBD102B75}"/>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2341" y="3750564"/>
            <a:ext cx="274320" cy="274320"/>
          </a:xfrm>
          <a:prstGeom prst="rect">
            <a:avLst/>
          </a:prstGeom>
        </p:spPr>
      </p:pic>
      <p:sp>
        <p:nvSpPr>
          <p:cNvPr id="32" name="TextBox 31">
            <a:extLst>
              <a:ext uri="{FF2B5EF4-FFF2-40B4-BE49-F238E27FC236}">
                <a16:creationId xmlns:a16="http://schemas.microsoft.com/office/drawing/2014/main" id="{BA0E57B3-A846-31FD-67C9-DB533431F645}"/>
              </a:ext>
            </a:extLst>
          </p:cNvPr>
          <p:cNvSpPr txBox="1"/>
          <p:nvPr userDrawn="1"/>
        </p:nvSpPr>
        <p:spPr>
          <a:xfrm>
            <a:off x="4234399" y="4175995"/>
            <a:ext cx="3504873" cy="430887"/>
          </a:xfrm>
          <a:prstGeom prst="rect">
            <a:avLst/>
          </a:prstGeom>
          <a:noFill/>
        </p:spPr>
        <p:txBody>
          <a:bodyPr wrap="square">
            <a:spAutoFit/>
          </a:bodyPr>
          <a:lstStyle/>
          <a:p>
            <a:r>
              <a:rPr lang="en-US" sz="1100">
                <a:solidFill>
                  <a:schemeClr val="bg1">
                    <a:lumMod val="50000"/>
                  </a:schemeClr>
                </a:solidFill>
              </a:rPr>
              <a:t>(should be more extensive than meta data. </a:t>
            </a:r>
          </a:p>
          <a:p>
            <a:r>
              <a:rPr lang="en-US" sz="1100">
                <a:solidFill>
                  <a:schemeClr val="bg1">
                    <a:lumMod val="50000"/>
                  </a:schemeClr>
                </a:solidFill>
              </a:rPr>
              <a:t>Add any words that field experts might find valuable)</a:t>
            </a:r>
            <a:endParaRPr lang="en-US" sz="1100"/>
          </a:p>
        </p:txBody>
      </p:sp>
      <p:pic>
        <p:nvPicPr>
          <p:cNvPr id="33" name="Graphic 32" descr="Badge 7 outline">
            <a:extLst>
              <a:ext uri="{FF2B5EF4-FFF2-40B4-BE49-F238E27FC236}">
                <a16:creationId xmlns:a16="http://schemas.microsoft.com/office/drawing/2014/main" id="{45B5B99D-1055-528C-17C9-A59585032E1C}"/>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4386" y="5727860"/>
            <a:ext cx="274320" cy="274320"/>
          </a:xfrm>
          <a:prstGeom prst="rect">
            <a:avLst/>
          </a:prstGeom>
        </p:spPr>
      </p:pic>
      <p:pic>
        <p:nvPicPr>
          <p:cNvPr id="34" name="Graphic 33" descr="Badge 4 outline">
            <a:extLst>
              <a:ext uri="{FF2B5EF4-FFF2-40B4-BE49-F238E27FC236}">
                <a16:creationId xmlns:a16="http://schemas.microsoft.com/office/drawing/2014/main" id="{3CF7752F-F642-71D3-8685-D4D1084F9617}"/>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93633" y="4271230"/>
            <a:ext cx="274320" cy="274320"/>
          </a:xfrm>
          <a:prstGeom prst="rect">
            <a:avLst/>
          </a:prstGeom>
        </p:spPr>
      </p:pic>
      <p:pic>
        <p:nvPicPr>
          <p:cNvPr id="35" name="Graphic 34" descr="Badge 5 outline">
            <a:extLst>
              <a:ext uri="{FF2B5EF4-FFF2-40B4-BE49-F238E27FC236}">
                <a16:creationId xmlns:a16="http://schemas.microsoft.com/office/drawing/2014/main" id="{D99C78D3-5C90-F285-2466-DBEB4B832381}"/>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93633" y="4725417"/>
            <a:ext cx="274320" cy="274320"/>
          </a:xfrm>
          <a:prstGeom prst="rect">
            <a:avLst/>
          </a:prstGeom>
        </p:spPr>
      </p:pic>
      <p:pic>
        <p:nvPicPr>
          <p:cNvPr id="36" name="Graphic 35" descr="Badge 6 outline">
            <a:extLst>
              <a:ext uri="{FF2B5EF4-FFF2-40B4-BE49-F238E27FC236}">
                <a16:creationId xmlns:a16="http://schemas.microsoft.com/office/drawing/2014/main" id="{EF9FE4B9-83C5-359B-7556-8D6944396971}"/>
              </a:ext>
            </a:extLst>
          </p:cNvPr>
          <p:cNvPicPr>
            <a:picLocks noChangeAspect="1"/>
          </p:cNvPicPr>
          <p:nvPr userDrawn="1"/>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93633" y="5223336"/>
            <a:ext cx="274320" cy="274320"/>
          </a:xfrm>
          <a:prstGeom prst="rect">
            <a:avLst/>
          </a:prstGeom>
        </p:spPr>
      </p:pic>
      <p:sp>
        <p:nvSpPr>
          <p:cNvPr id="37" name="TextBox 36">
            <a:extLst>
              <a:ext uri="{FF2B5EF4-FFF2-40B4-BE49-F238E27FC236}">
                <a16:creationId xmlns:a16="http://schemas.microsoft.com/office/drawing/2014/main" id="{B22B4FEB-0B42-3235-EAD8-85F09517DB21}"/>
              </a:ext>
            </a:extLst>
          </p:cNvPr>
          <p:cNvSpPr txBox="1"/>
          <p:nvPr userDrawn="1"/>
        </p:nvSpPr>
        <p:spPr>
          <a:xfrm>
            <a:off x="2590800" y="2781059"/>
            <a:ext cx="4571998" cy="261610"/>
          </a:xfrm>
          <a:prstGeom prst="rect">
            <a:avLst/>
          </a:prstGeom>
          <a:noFill/>
        </p:spPr>
        <p:txBody>
          <a:bodyPr wrap="square">
            <a:spAutoFit/>
          </a:bodyPr>
          <a:lstStyle/>
          <a:p>
            <a:r>
              <a:rPr lang="en-US" sz="1100">
                <a:solidFill>
                  <a:schemeClr val="bg1">
                    <a:lumMod val="50000"/>
                  </a:schemeClr>
                </a:solidFill>
              </a:rPr>
              <a:t>(should be simple, easily identifiable. Minimal text. Stock photos acceptable)</a:t>
            </a:r>
            <a:endParaRPr lang="en-US" sz="1100"/>
          </a:p>
        </p:txBody>
      </p:sp>
      <p:cxnSp>
        <p:nvCxnSpPr>
          <p:cNvPr id="38" name="Straight Connector 37">
            <a:extLst>
              <a:ext uri="{FF2B5EF4-FFF2-40B4-BE49-F238E27FC236}">
                <a16:creationId xmlns:a16="http://schemas.microsoft.com/office/drawing/2014/main" id="{C97ABEB3-A37D-EBC7-AE49-AEDE6E94C24C}"/>
              </a:ext>
            </a:extLst>
          </p:cNvPr>
          <p:cNvCxnSpPr>
            <a:cxnSpLocks/>
          </p:cNvCxnSpPr>
          <p:nvPr userDrawn="1"/>
        </p:nvCxnSpPr>
        <p:spPr>
          <a:xfrm>
            <a:off x="7620000" y="646430"/>
            <a:ext cx="0" cy="5678170"/>
          </a:xfrm>
          <a:prstGeom prst="line">
            <a:avLst/>
          </a:prstGeom>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EC083E03-A088-7658-4756-7BC6BAB9A012}"/>
              </a:ext>
            </a:extLst>
          </p:cNvPr>
          <p:cNvSpPr txBox="1"/>
          <p:nvPr userDrawn="1"/>
        </p:nvSpPr>
        <p:spPr>
          <a:xfrm>
            <a:off x="7772401" y="698819"/>
            <a:ext cx="1981200" cy="646331"/>
          </a:xfrm>
          <a:prstGeom prst="rect">
            <a:avLst/>
          </a:prstGeom>
          <a:noFill/>
        </p:spPr>
        <p:txBody>
          <a:bodyPr wrap="square" rtlCol="0" anchor="ctr">
            <a:spAutoFit/>
          </a:bodyPr>
          <a:lstStyle/>
          <a:p>
            <a:pPr algn="ctr"/>
            <a:r>
              <a:rPr lang="en-US" b="1">
                <a:solidFill>
                  <a:schemeClr val="accent1"/>
                </a:solidFill>
              </a:rPr>
              <a:t>Example Website Info</a:t>
            </a:r>
          </a:p>
        </p:txBody>
      </p:sp>
      <p:grpSp>
        <p:nvGrpSpPr>
          <p:cNvPr id="40" name="Group 39">
            <a:extLst>
              <a:ext uri="{FF2B5EF4-FFF2-40B4-BE49-F238E27FC236}">
                <a16:creationId xmlns:a16="http://schemas.microsoft.com/office/drawing/2014/main" id="{FA6731CF-51F3-E7D2-EE05-7F19B023E714}"/>
              </a:ext>
            </a:extLst>
          </p:cNvPr>
          <p:cNvGrpSpPr/>
          <p:nvPr userDrawn="1"/>
        </p:nvGrpSpPr>
        <p:grpSpPr>
          <a:xfrm>
            <a:off x="7859000" y="3485515"/>
            <a:ext cx="3928827" cy="2743200"/>
            <a:chOff x="7859000" y="3485515"/>
            <a:chExt cx="3928827" cy="2743200"/>
          </a:xfrm>
        </p:grpSpPr>
        <p:pic>
          <p:nvPicPr>
            <p:cNvPr id="41" name="Graphic 40" descr="Badge 4 outline">
              <a:extLst>
                <a:ext uri="{FF2B5EF4-FFF2-40B4-BE49-F238E27FC236}">
                  <a16:creationId xmlns:a16="http://schemas.microsoft.com/office/drawing/2014/main" id="{BFDF2F5A-7698-1868-E1DF-AF1B0B58C150}"/>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861650" y="4039742"/>
              <a:ext cx="274320" cy="274320"/>
            </a:xfrm>
            <a:prstGeom prst="rect">
              <a:avLst/>
            </a:prstGeom>
          </p:spPr>
        </p:pic>
        <p:pic>
          <p:nvPicPr>
            <p:cNvPr id="42" name="Graphic 41" descr="Badge 5 outline">
              <a:extLst>
                <a:ext uri="{FF2B5EF4-FFF2-40B4-BE49-F238E27FC236}">
                  <a16:creationId xmlns:a16="http://schemas.microsoft.com/office/drawing/2014/main" id="{C0016468-A98D-87F4-DA0D-2C42C247C6CA}"/>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861650" y="4674137"/>
              <a:ext cx="274320" cy="274320"/>
            </a:xfrm>
            <a:prstGeom prst="rect">
              <a:avLst/>
            </a:prstGeom>
          </p:spPr>
        </p:pic>
        <p:pic>
          <p:nvPicPr>
            <p:cNvPr id="43" name="Graphic 42" descr="Badge 6 outline">
              <a:extLst>
                <a:ext uri="{FF2B5EF4-FFF2-40B4-BE49-F238E27FC236}">
                  <a16:creationId xmlns:a16="http://schemas.microsoft.com/office/drawing/2014/main" id="{373C0E61-833B-6839-6795-A36F77F214FE}"/>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859000" y="5263485"/>
              <a:ext cx="274320" cy="274320"/>
            </a:xfrm>
            <a:prstGeom prst="rect">
              <a:avLst/>
            </a:prstGeom>
          </p:spPr>
        </p:pic>
        <p:pic>
          <p:nvPicPr>
            <p:cNvPr id="44" name="Graphic 43" descr="Badge 7 outline">
              <a:extLst>
                <a:ext uri="{FF2B5EF4-FFF2-40B4-BE49-F238E27FC236}">
                  <a16:creationId xmlns:a16="http://schemas.microsoft.com/office/drawing/2014/main" id="{5E3E5CEC-4DBC-FBB3-89C0-357DD50833F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59000" y="5727860"/>
              <a:ext cx="274320" cy="274320"/>
            </a:xfrm>
            <a:prstGeom prst="rect">
              <a:avLst/>
            </a:prstGeom>
          </p:spPr>
        </p:pic>
        <p:pic>
          <p:nvPicPr>
            <p:cNvPr id="45" name="Picture 44">
              <a:extLst>
                <a:ext uri="{FF2B5EF4-FFF2-40B4-BE49-F238E27FC236}">
                  <a16:creationId xmlns:a16="http://schemas.microsoft.com/office/drawing/2014/main" id="{31253214-FCC4-DEA3-1BB3-F711494EE9D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78353" y="3485515"/>
              <a:ext cx="3609474" cy="2743200"/>
            </a:xfrm>
            <a:prstGeom prst="rect">
              <a:avLst/>
            </a:prstGeom>
          </p:spPr>
        </p:pic>
      </p:gr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6096662" cy="584775"/>
          </a:xfrm>
          <a:prstGeom prst="rect">
            <a:avLst/>
          </a:prstGeom>
          <a:noFill/>
        </p:spPr>
        <p:txBody>
          <a:bodyPr wrap="square">
            <a:spAutoFit/>
          </a:bodyPr>
          <a:lstStyle/>
          <a:p>
            <a:r>
              <a:rPr lang="en-US" sz="3200"/>
              <a:t>Resource Submission Checklist</a:t>
            </a:r>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146B8F-8DF7-049B-F579-505E7BAE7808}"/>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924800" y="6449566"/>
            <a:ext cx="1371600" cy="276999"/>
          </a:xfrm>
          <a:prstGeom prst="rect">
            <a:avLst/>
          </a:prstGeom>
          <a:noFill/>
        </p:spPr>
        <p:txBody>
          <a:bodyPr wrap="square" rtlCol="0">
            <a:spAutoFit/>
          </a:bodyPr>
          <a:lstStyle/>
          <a:p>
            <a:r>
              <a:rPr lang="en-US" sz="1200">
                <a:solidFill>
                  <a:schemeClr val="tx2"/>
                </a:solidFill>
              </a:rPr>
              <a:t>©2024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35.png"/><Relationship Id="rId3" Type="http://schemas.openxmlformats.org/officeDocument/2006/relationships/slide" Target="slide13.xml"/><Relationship Id="rId7" Type="http://schemas.openxmlformats.org/officeDocument/2006/relationships/slide" Target="slide17.xml"/><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33.png"/><Relationship Id="rId5" Type="http://schemas.openxmlformats.org/officeDocument/2006/relationships/slide" Target="slide18.xml"/><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slide" Target="slide19.xml"/><Relationship Id="rId9" Type="http://schemas.openxmlformats.org/officeDocument/2006/relationships/slide" Target="slide21.xml"/><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optics.ansys.com/hc/en-us/articles/9965706673043-Human-Factors-Unwanted-Reflection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optics.ansys.com/hc/en-us/articles/360042762493-Spatially-varying-refractive-index-due-to-strai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 Id="rId4" Type="http://schemas.openxmlformats.org/officeDocument/2006/relationships/hyperlink" Target="https://courses.ansy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optics.ansys.com/hc/en-us/articles/360034382914-Understanding-the-diffracting-option-of-the-plane-wave-source#:~:text=Diffracting%20plane%20wave%20source%20is%20a%20source%20in,as%20the%20plane%20wave%20travels%20through%20the%20apertu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8.png"/><Relationship Id="rId4" Type="http://schemas.openxmlformats.org/officeDocument/2006/relationships/hyperlink" Target="https://support.zemax.com/hc/en-us/articles/1500005574882-Simulation-of-Young-s-interference-experiment-via-geometric-ray-tracing-in-OpticStudio" TargetMode="External"/></Relationships>
</file>

<file path=ppt/slides/_rels/slide24.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18.xml"/><Relationship Id="rId3" Type="http://schemas.openxmlformats.org/officeDocument/2006/relationships/image" Target="../media/image59.jpeg"/><Relationship Id="rId7" Type="http://schemas.openxmlformats.org/officeDocument/2006/relationships/slide" Target="slide28.xml"/><Relationship Id="rId12" Type="http://schemas.openxmlformats.org/officeDocument/2006/relationships/slide" Target="slide3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slide" Target="slide32.xml"/><Relationship Id="rId5" Type="http://schemas.openxmlformats.org/officeDocument/2006/relationships/slide" Target="slide26.xml"/><Relationship Id="rId10" Type="http://schemas.openxmlformats.org/officeDocument/2006/relationships/slide" Target="slide35.xml"/><Relationship Id="rId4" Type="http://schemas.openxmlformats.org/officeDocument/2006/relationships/slide" Target="slide25.xml"/><Relationship Id="rId9" Type="http://schemas.openxmlformats.org/officeDocument/2006/relationships/slide" Target="slide31.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optics.ansys.com/hc/en-us/articles/360042260213-Simplified-microscopic-imaging" TargetMode="External"/><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optics.ansys.com/hc/en-us/articles/10072384186899-Head-Up-Display-HUD" TargetMode="Externa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28.png"/><Relationship Id="rId4" Type="http://schemas.openxmlformats.org/officeDocument/2006/relationships/hyperlink" Target="https://www.ansys.com/academic/educators/education-resources/materials-selection-exercises-with-ansys-granta-edupack-202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ptics.ansys.com/hc/en-us/articles/360042088813-Diffraction-grat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hyperlink" Target="https://optics.ansys.com/hc/en-us/articles/360042303934-Step-index-and-graded-index-fiber-FD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optics.ansys.com/hc/en-us/articles/5845197523731-Antireflective-circular-polarizers-in-OLED-display"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innovationspace.ansys.com/product/fundamental-parameters-of-optical-systems/" TargetMode="External"/><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innovationspace.ansys.com/product/software-design-of-optical-systems/" TargetMode="Externa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s>
</file>

<file path=ppt/slides/_rels/slide38.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jpe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jpeg"/><Relationship Id="rId9" Type="http://schemas.openxmlformats.org/officeDocument/2006/relationships/image" Target="../media/image97.png"/></Relationships>
</file>

<file path=ppt/slides/_rels/slide39.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hyperlink" Target="https://courses.ansys.com/" TargetMode="External"/><Relationship Id="rId7" Type="http://schemas.openxmlformats.org/officeDocument/2006/relationships/image" Target="../media/image102.png"/><Relationship Id="rId2"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1" Type="http://schemas.openxmlformats.org/officeDocument/2006/relationships/slideLayout" Target="../slideLayouts/slideLayout2.xml"/><Relationship Id="rId6" Type="http://schemas.openxmlformats.org/officeDocument/2006/relationships/hyperlink" Target="https://www.youtube.com/channel/UC7nBCgEhZRsf8HcFMdNi1lQ" TargetMode="External"/><Relationship Id="rId5" Type="http://schemas.openxmlformats.org/officeDocument/2006/relationships/hyperlink" Target="https://forum.ansys.com/" TargetMode="External"/><Relationship Id="rId4"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innovationspace.ansys.com/product/electromagnetic-plane-waves/"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innovationspace.ansys.com/product/electromagnetic-wave-propagation/" TargetMode="External"/><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normAutofit/>
          </a:bodyPr>
          <a:lstStyle/>
          <a:p>
            <a:r>
              <a:rPr lang="en-US"/>
              <a:t>Lecture Unit</a:t>
            </a:r>
          </a:p>
          <a:p>
            <a:r>
              <a:rPr lang="en-US"/>
              <a:t>Introduction to Optics</a:t>
            </a: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1449388"/>
          </a:xfrm>
        </p:spPr>
        <p:txBody>
          <a:bodyPr>
            <a:normAutofit/>
          </a:bodyPr>
          <a:lstStyle/>
          <a:p>
            <a:r>
              <a:rPr lang="en-US" b="1">
                <a:solidFill>
                  <a:schemeClr val="accent3"/>
                </a:solidFill>
              </a:rPr>
              <a:t>Developed and curated by the Ansys Academic Development Team</a:t>
            </a:r>
          </a:p>
          <a:p>
            <a:r>
              <a:rPr lang="en-US"/>
              <a:t>Harriet Parnell</a:t>
            </a:r>
          </a:p>
          <a:p>
            <a:r>
              <a:rPr lang="en-US">
                <a:solidFill>
                  <a:schemeClr val="accent3"/>
                </a:solidFill>
              </a:rPr>
              <a:t>education@ansys.com</a:t>
            </a:r>
          </a:p>
        </p:txBody>
      </p:sp>
      <p:pic>
        <p:nvPicPr>
          <p:cNvPr id="4" name="Picture 3" descr="A prism with a rainbow&#10;&#10;Description automatically generated">
            <a:extLst>
              <a:ext uri="{FF2B5EF4-FFF2-40B4-BE49-F238E27FC236}">
                <a16:creationId xmlns:a16="http://schemas.microsoft.com/office/drawing/2014/main" id="{14F3009B-8119-F390-0942-0B64B97AB5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6807693" y="914400"/>
            <a:ext cx="4455031" cy="2893325"/>
          </a:xfrm>
          <a:prstGeom prst="rect">
            <a:avLst/>
          </a:prstGeom>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7B7649-DCC6-1F0A-ADB6-42CC3578C8CD}"/>
              </a:ext>
            </a:extLst>
          </p:cNvPr>
          <p:cNvSpPr>
            <a:spLocks noGrp="1"/>
          </p:cNvSpPr>
          <p:nvPr>
            <p:ph type="sldNum" sz="quarter" idx="11"/>
          </p:nvPr>
        </p:nvSpPr>
        <p:spPr/>
        <p:txBody>
          <a:bodyPr/>
          <a:lstStyle/>
          <a:p>
            <a:fld id="{F0D23093-2AB0-F74C-B865-1A12A15B650E}" type="slidenum">
              <a:rPr lang="en-US" smtClean="0"/>
              <a:pPr/>
              <a:t>10</a:t>
            </a:fld>
            <a:endParaRPr lang="en-US"/>
          </a:p>
        </p:txBody>
      </p:sp>
      <p:sp>
        <p:nvSpPr>
          <p:cNvPr id="3" name="Title 2">
            <a:extLst>
              <a:ext uri="{FF2B5EF4-FFF2-40B4-BE49-F238E27FC236}">
                <a16:creationId xmlns:a16="http://schemas.microsoft.com/office/drawing/2014/main" id="{3E9BA994-85FC-F36D-1123-4C4FA0B5D66E}"/>
              </a:ext>
            </a:extLst>
          </p:cNvPr>
          <p:cNvSpPr>
            <a:spLocks noGrp="1"/>
          </p:cNvSpPr>
          <p:nvPr>
            <p:ph type="title"/>
          </p:nvPr>
        </p:nvSpPr>
        <p:spPr/>
        <p:txBody>
          <a:bodyPr/>
          <a:lstStyle/>
          <a:p>
            <a:r>
              <a:rPr lang="en-GB"/>
              <a:t>Historical understanding</a:t>
            </a:r>
          </a:p>
        </p:txBody>
      </p:sp>
      <p:sp>
        <p:nvSpPr>
          <p:cNvPr id="7" name="TextBox 6">
            <a:extLst>
              <a:ext uri="{FF2B5EF4-FFF2-40B4-BE49-F238E27FC236}">
                <a16:creationId xmlns:a16="http://schemas.microsoft.com/office/drawing/2014/main" id="{40F57960-CF0E-E382-982A-664F1DFD2896}"/>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graphicFrame>
        <p:nvGraphicFramePr>
          <p:cNvPr id="8" name="Table 7">
            <a:extLst>
              <a:ext uri="{FF2B5EF4-FFF2-40B4-BE49-F238E27FC236}">
                <a16:creationId xmlns:a16="http://schemas.microsoft.com/office/drawing/2014/main" id="{F2343650-4805-8A91-1C21-E0252E2CE3FA}"/>
              </a:ext>
            </a:extLst>
          </p:cNvPr>
          <p:cNvGraphicFramePr>
            <a:graphicFrameLocks noGrp="1"/>
          </p:cNvGraphicFramePr>
          <p:nvPr>
            <p:extLst>
              <p:ext uri="{D42A27DB-BD31-4B8C-83A1-F6EECF244321}">
                <p14:modId xmlns:p14="http://schemas.microsoft.com/office/powerpoint/2010/main" val="3631889836"/>
              </p:ext>
            </p:extLst>
          </p:nvPr>
        </p:nvGraphicFramePr>
        <p:xfrm>
          <a:off x="609600" y="1268760"/>
          <a:ext cx="11036300" cy="4857166"/>
        </p:xfrm>
        <a:graphic>
          <a:graphicData uri="http://schemas.openxmlformats.org/drawingml/2006/table">
            <a:tbl>
              <a:tblPr firstRow="1" bandRow="1">
                <a:tableStyleId>{0E3FDE45-AF77-4B5C-9715-49D594BDF05E}</a:tableStyleId>
              </a:tblPr>
              <a:tblGrid>
                <a:gridCol w="941388">
                  <a:extLst>
                    <a:ext uri="{9D8B030D-6E8A-4147-A177-3AD203B41FA5}">
                      <a16:colId xmlns:a16="http://schemas.microsoft.com/office/drawing/2014/main" val="863207759"/>
                    </a:ext>
                  </a:extLst>
                </a:gridCol>
                <a:gridCol w="1728192">
                  <a:extLst>
                    <a:ext uri="{9D8B030D-6E8A-4147-A177-3AD203B41FA5}">
                      <a16:colId xmlns:a16="http://schemas.microsoft.com/office/drawing/2014/main" val="292867800"/>
                    </a:ext>
                  </a:extLst>
                </a:gridCol>
                <a:gridCol w="1728192">
                  <a:extLst>
                    <a:ext uri="{9D8B030D-6E8A-4147-A177-3AD203B41FA5}">
                      <a16:colId xmlns:a16="http://schemas.microsoft.com/office/drawing/2014/main" val="2160284270"/>
                    </a:ext>
                  </a:extLst>
                </a:gridCol>
                <a:gridCol w="6638528">
                  <a:extLst>
                    <a:ext uri="{9D8B030D-6E8A-4147-A177-3AD203B41FA5}">
                      <a16:colId xmlns:a16="http://schemas.microsoft.com/office/drawing/2014/main" val="936482918"/>
                    </a:ext>
                  </a:extLst>
                </a:gridCol>
              </a:tblGrid>
              <a:tr h="350950">
                <a:tc>
                  <a:txBody>
                    <a:bodyPr/>
                    <a:lstStyle/>
                    <a:p>
                      <a:r>
                        <a:rPr lang="en-GB" sz="1600" b="1"/>
                        <a:t>Date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600" b="1"/>
                        <a:t>Scientist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600" b="1"/>
                        <a:t>Theory supported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r>
                        <a:rPr lang="en-GB" sz="1600" b="1"/>
                        <a:t>Explanation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8842515"/>
                  </a:ext>
                </a:extLst>
              </a:tr>
              <a:tr h="319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1680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Isaac Newton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Particle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Light casts sharp shadows of objects, in contrast to water and sound waves.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96934098"/>
                  </a:ext>
                </a:extLst>
              </a:tr>
              <a:tr h="498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1690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Christian Huygens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Wave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r>
                        <a:rPr lang="en-US" sz="1400"/>
                        <a:t>Speculated on the existence of some invisible medium - an ether. </a:t>
                      </a:r>
                      <a:r>
                        <a:rPr lang="en-GB" sz="1400"/>
                        <a:t>Derived the laws of </a:t>
                      </a:r>
                      <a:r>
                        <a:rPr lang="en-GB" sz="1400" b="1">
                          <a:solidFill>
                            <a:schemeClr val="accent1"/>
                          </a:solidFill>
                        </a:rPr>
                        <a:t>reflection</a:t>
                      </a:r>
                      <a:r>
                        <a:rPr lang="en-GB" sz="1400"/>
                        <a:t> and </a:t>
                      </a:r>
                      <a:r>
                        <a:rPr lang="en-GB" sz="1400" b="1">
                          <a:solidFill>
                            <a:schemeClr val="accent1"/>
                          </a:solidFill>
                        </a:rPr>
                        <a:t>refraction</a:t>
                      </a:r>
                      <a:r>
                        <a:rPr lang="en-GB" sz="1400" b="0">
                          <a:solidFill>
                            <a:schemeClr val="tx1"/>
                          </a:solidFill>
                        </a:rPr>
                        <a:t>. </a:t>
                      </a:r>
                      <a:r>
                        <a:rPr lang="en-US" sz="1400" b="0">
                          <a:solidFill>
                            <a:schemeClr val="tx1"/>
                          </a:solidFill>
                        </a:rPr>
                        <a:t>Idea of secondary spherical wavelets from first wave points.</a:t>
                      </a:r>
                      <a:endParaRPr lang="en-GB" sz="1400" i="1"/>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40223772"/>
                  </a:ext>
                </a:extLst>
              </a:tr>
              <a:tr h="319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1800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Thomas Young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Wave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Decisive </a:t>
                      </a:r>
                      <a:r>
                        <a:rPr lang="en-GB" sz="1400" b="1">
                          <a:solidFill>
                            <a:schemeClr val="accent1"/>
                          </a:solidFill>
                        </a:rPr>
                        <a:t>double-slit</a:t>
                      </a:r>
                      <a:r>
                        <a:rPr lang="en-GB" sz="1400"/>
                        <a:t> experiment. </a:t>
                      </a:r>
                      <a:r>
                        <a:rPr lang="en-GB" sz="1400" b="1"/>
                        <a:t>Skip to Ansys demonstration </a:t>
                      </a:r>
                      <a:r>
                        <a:rPr lang="en-GB" sz="1400" b="1">
                          <a:hlinkClick r:id="rId3" action="ppaction://hlinksldjump"/>
                        </a:rPr>
                        <a:t>(1)</a:t>
                      </a:r>
                      <a:r>
                        <a:rPr lang="en-GB" sz="1400" b="1"/>
                        <a:t> and </a:t>
                      </a:r>
                      <a:r>
                        <a:rPr lang="en-GB" sz="1400" b="1">
                          <a:hlinkClick r:id="rId4" action="ppaction://hlinksldjump"/>
                        </a:rPr>
                        <a:t>(2)</a:t>
                      </a:r>
                      <a:r>
                        <a:rPr lang="en-GB" sz="1400" b="1"/>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68115102"/>
                  </a:ext>
                </a:extLst>
              </a:tr>
              <a:tr h="319044">
                <a:tc>
                  <a:txBody>
                    <a:bodyPr/>
                    <a:lstStyle/>
                    <a:p>
                      <a:r>
                        <a:rPr lang="en-GB" sz="1400"/>
                        <a:t>1821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Augustin Fresnel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Wave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Described </a:t>
                      </a:r>
                      <a:r>
                        <a:rPr lang="en-GB" sz="1400" b="1">
                          <a:solidFill>
                            <a:schemeClr val="accent1"/>
                          </a:solidFill>
                        </a:rPr>
                        <a:t>diffraction</a:t>
                      </a:r>
                      <a:r>
                        <a:rPr lang="en-GB" sz="1400"/>
                        <a:t> and </a:t>
                      </a:r>
                      <a:r>
                        <a:rPr lang="en-GB" sz="1400" b="1">
                          <a:solidFill>
                            <a:schemeClr val="accent1"/>
                          </a:solidFill>
                        </a:rPr>
                        <a:t>polarized light</a:t>
                      </a:r>
                      <a:r>
                        <a:rPr lang="en-GB" sz="1400"/>
                        <a:t> phenomenon. Developed </a:t>
                      </a:r>
                      <a:r>
                        <a:rPr lang="en-GB" sz="1400" b="1">
                          <a:solidFill>
                            <a:schemeClr val="accent1"/>
                          </a:solidFill>
                        </a:rPr>
                        <a:t>Fresnel equations</a:t>
                      </a:r>
                      <a:r>
                        <a:rPr lang="en-GB" sz="1400"/>
                        <a: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335268"/>
                  </a:ext>
                </a:extLst>
              </a:tr>
              <a:tr h="542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1860s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James Clerk Maxwell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Wave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r>
                        <a:rPr lang="en-GB" sz="1400" b="1">
                          <a:solidFill>
                            <a:schemeClr val="accent1"/>
                          </a:solidFill>
                        </a:rPr>
                        <a:t>Maxwells equations </a:t>
                      </a:r>
                      <a:r>
                        <a:rPr lang="en-GB" sz="1400"/>
                        <a:t>predicted that the speed of an electromagnetic wave was that of measured </a:t>
                      </a:r>
                      <a:r>
                        <a:rPr lang="en-GB" sz="1400" b="1">
                          <a:solidFill>
                            <a:schemeClr val="accent1"/>
                          </a:solidFill>
                        </a:rPr>
                        <a:t>speed of light</a:t>
                      </a:r>
                      <a:r>
                        <a:rPr lang="en-GB" sz="1400"/>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42101531"/>
                  </a:ext>
                </a:extLst>
              </a:tr>
              <a:tr h="542376">
                <a:tc>
                  <a:txBody>
                    <a:bodyPr/>
                    <a:lstStyle/>
                    <a:p>
                      <a:r>
                        <a:rPr lang="en-GB" sz="1400"/>
                        <a:t>1900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Max Planck</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Particle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Derived the correct blackbody radiation spectrum from assumption that light emitted discrete energy chunks. </a:t>
                      </a:r>
                      <a:r>
                        <a:rPr lang="en-GB" sz="1400" b="1">
                          <a:solidFill>
                            <a:schemeClr val="accent1"/>
                          </a:solidFill>
                        </a:rPr>
                        <a:t>Quanta</a:t>
                      </a:r>
                      <a:r>
                        <a:rPr lang="en-GB" sz="1400"/>
                        <a:t> and </a:t>
                      </a:r>
                      <a:r>
                        <a:rPr lang="en-GB" sz="1400" b="1">
                          <a:solidFill>
                            <a:schemeClr val="accent1"/>
                          </a:solidFill>
                        </a:rPr>
                        <a:t>quantum mechanics </a:t>
                      </a:r>
                      <a:r>
                        <a:rPr lang="en-GB" sz="1400"/>
                        <a:t>was born.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2674864"/>
                  </a:ext>
                </a:extLst>
              </a:tr>
              <a:tr h="542376">
                <a:tc>
                  <a:txBody>
                    <a:bodyPr/>
                    <a:lstStyle/>
                    <a:p>
                      <a:r>
                        <a:rPr lang="en-GB" sz="1400"/>
                        <a:t>1905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Albert Einstein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Particle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Explanation of the </a:t>
                      </a:r>
                      <a:r>
                        <a:rPr lang="en-GB" sz="1400" b="1">
                          <a:solidFill>
                            <a:schemeClr val="accent1"/>
                          </a:solidFill>
                        </a:rPr>
                        <a:t>photoelectric effect</a:t>
                      </a:r>
                      <a:r>
                        <a:rPr lang="en-GB" sz="1400"/>
                        <a:t>, where light acts as a stream of light quanta with energy related to frequency by Planck’s equation.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22854804"/>
                  </a:ext>
                </a:extLst>
              </a:tr>
              <a:tr h="319044">
                <a:tc>
                  <a:txBody>
                    <a:bodyPr/>
                    <a:lstStyle/>
                    <a:p>
                      <a:r>
                        <a:rPr lang="en-GB" sz="1400"/>
                        <a:t>1913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Niels Bohr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Particle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Explanation of the </a:t>
                      </a:r>
                      <a:r>
                        <a:rPr lang="en-GB" sz="1400" b="1">
                          <a:solidFill>
                            <a:schemeClr val="accent1"/>
                          </a:solidFill>
                        </a:rPr>
                        <a:t>emission</a:t>
                      </a:r>
                      <a:r>
                        <a:rPr lang="en-GB" sz="1400"/>
                        <a:t> and </a:t>
                      </a:r>
                      <a:r>
                        <a:rPr lang="en-GB" sz="1400" b="1">
                          <a:solidFill>
                            <a:schemeClr val="accent1"/>
                          </a:solidFill>
                        </a:rPr>
                        <a:t>absorption</a:t>
                      </a:r>
                      <a:r>
                        <a:rPr lang="en-GB" sz="1400"/>
                        <a:t> process of hydrogen atom.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36733171"/>
                  </a:ext>
                </a:extLst>
              </a:tr>
              <a:tr h="542376">
                <a:tc>
                  <a:txBody>
                    <a:bodyPr/>
                    <a:lstStyle/>
                    <a:p>
                      <a:r>
                        <a:rPr lang="en-GB" sz="1400"/>
                        <a:t>1922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Arthur Compton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Particle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Demonstrated the </a:t>
                      </a:r>
                      <a:r>
                        <a:rPr lang="en-GB" sz="1400" b="1">
                          <a:solidFill>
                            <a:schemeClr val="accent1"/>
                          </a:solidFill>
                        </a:rPr>
                        <a:t>scattering</a:t>
                      </a:r>
                      <a:r>
                        <a:rPr lang="en-GB" sz="1400"/>
                        <a:t> of X-rays by electrons, showing particle-like collisions between the two.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88131281"/>
                  </a:ext>
                </a:extLst>
              </a:tr>
              <a:tr h="542376">
                <a:tc>
                  <a:txBody>
                    <a:bodyPr/>
                    <a:lstStyle/>
                    <a:p>
                      <a:r>
                        <a:rPr lang="en-GB" sz="1400"/>
                        <a:t>1924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Louis de Broglie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GB" sz="1400"/>
                        <a:t>Wave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Speculated that subatomic particles can have </a:t>
                      </a:r>
                      <a:r>
                        <a:rPr lang="en-GB" sz="1400" b="1">
                          <a:solidFill>
                            <a:schemeClr val="accent1"/>
                          </a:solidFill>
                        </a:rPr>
                        <a:t>wave properties</a:t>
                      </a:r>
                      <a:r>
                        <a:rPr lang="en-GB" sz="1400"/>
                        <a:t>. Demonstrated by Clinton Davisson, Lester Germer and Sir George Thomson with diffraction of a beam of electrons.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83831645"/>
                  </a:ext>
                </a:extLst>
              </a:tr>
            </a:tbl>
          </a:graphicData>
        </a:graphic>
      </p:graphicFrame>
    </p:spTree>
    <p:extLst>
      <p:ext uri="{BB962C8B-B14F-4D97-AF65-F5344CB8AC3E}">
        <p14:creationId xmlns:p14="http://schemas.microsoft.com/office/powerpoint/2010/main" val="58047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034D6-3A47-B191-8B4D-632A9D3FCE67}"/>
              </a:ext>
            </a:extLst>
          </p:cNvPr>
          <p:cNvSpPr>
            <a:spLocks noGrp="1"/>
          </p:cNvSpPr>
          <p:nvPr>
            <p:ph type="sldNum" sz="quarter" idx="11"/>
          </p:nvPr>
        </p:nvSpPr>
        <p:spPr/>
        <p:txBody>
          <a:bodyPr/>
          <a:lstStyle/>
          <a:p>
            <a:fld id="{F0D23093-2AB0-F74C-B865-1A12A15B650E}" type="slidenum">
              <a:rPr lang="en-US" smtClean="0"/>
              <a:pPr/>
              <a:t>11</a:t>
            </a:fld>
            <a:endParaRPr lang="en-US"/>
          </a:p>
        </p:txBody>
      </p:sp>
      <p:sp>
        <p:nvSpPr>
          <p:cNvPr id="3" name="Title 2">
            <a:extLst>
              <a:ext uri="{FF2B5EF4-FFF2-40B4-BE49-F238E27FC236}">
                <a16:creationId xmlns:a16="http://schemas.microsoft.com/office/drawing/2014/main" id="{91714B4E-4362-4680-E32E-AB23285059FA}"/>
              </a:ext>
            </a:extLst>
          </p:cNvPr>
          <p:cNvSpPr>
            <a:spLocks noGrp="1"/>
          </p:cNvSpPr>
          <p:nvPr>
            <p:ph type="title"/>
          </p:nvPr>
        </p:nvSpPr>
        <p:spPr/>
        <p:txBody>
          <a:bodyPr/>
          <a:lstStyle/>
          <a:p>
            <a:r>
              <a:rPr lang="en-GB"/>
              <a:t>Three fields of study</a:t>
            </a:r>
          </a:p>
        </p:txBody>
      </p:sp>
      <p:sp>
        <p:nvSpPr>
          <p:cNvPr id="4" name="Text Placeholder 3">
            <a:extLst>
              <a:ext uri="{FF2B5EF4-FFF2-40B4-BE49-F238E27FC236}">
                <a16:creationId xmlns:a16="http://schemas.microsoft.com/office/drawing/2014/main" id="{DF81ADB3-A8AB-E6E5-CDAB-466D5A4F54A0}"/>
              </a:ext>
            </a:extLst>
          </p:cNvPr>
          <p:cNvSpPr>
            <a:spLocks noGrp="1"/>
          </p:cNvSpPr>
          <p:nvPr>
            <p:ph type="body" sz="quarter" idx="13"/>
          </p:nvPr>
        </p:nvSpPr>
        <p:spPr>
          <a:xfrm>
            <a:off x="609599" y="1447800"/>
            <a:ext cx="10972799" cy="4573488"/>
          </a:xfrm>
        </p:spPr>
        <p:txBody>
          <a:bodyPr>
            <a:normAutofit/>
          </a:bodyPr>
          <a:lstStyle/>
          <a:p>
            <a:pPr marL="457200" indent="-457200">
              <a:buAutoNum type="arabicParenR"/>
            </a:pPr>
            <a:r>
              <a:rPr lang="en-GB" sz="1800" b="1"/>
              <a:t>Geometrical Optics: </a:t>
            </a:r>
            <a:r>
              <a:rPr lang="en-US" sz="1800" b="1"/>
              <a:t> </a:t>
            </a:r>
          </a:p>
          <a:p>
            <a:pPr marL="517525" lvl="2" indent="0">
              <a:buNone/>
            </a:pPr>
            <a:r>
              <a:rPr lang="en-US"/>
              <a:t>Studies light as </a:t>
            </a:r>
            <a:r>
              <a:rPr lang="en-US" b="1"/>
              <a:t>rays</a:t>
            </a:r>
            <a:r>
              <a:rPr lang="en-US"/>
              <a:t> and describes how it propagates through lenses, mirrors, and other optical elements by focusing on the paths of light. This field is applied at </a:t>
            </a:r>
            <a:r>
              <a:rPr lang="en-US" b="1"/>
              <a:t>macroscopic scales</a:t>
            </a:r>
            <a:r>
              <a:rPr lang="en-US"/>
              <a:t>, where the wavelength of light is much smaller than the dimensions of the optical elements involved. Geometric optics is crucial for designing practical optical systems such as telescopes, microscopes, and cameras, where light can be accurately modeled as rays.</a:t>
            </a:r>
          </a:p>
          <a:p>
            <a:pPr marL="517525" lvl="2" indent="0">
              <a:buNone/>
            </a:pPr>
            <a:endParaRPr lang="en-US"/>
          </a:p>
          <a:p>
            <a:pPr marL="457200" indent="-457200">
              <a:buAutoNum type="arabicParenR"/>
            </a:pPr>
            <a:r>
              <a:rPr lang="en-GB" sz="1800" b="1"/>
              <a:t>Wave (Physical) Optics: </a:t>
            </a:r>
          </a:p>
          <a:p>
            <a:pPr marL="517525" lvl="2" indent="0">
              <a:buNone/>
            </a:pPr>
            <a:r>
              <a:rPr lang="en-US"/>
              <a:t>Describes light as electromagnetic </a:t>
            </a:r>
            <a:r>
              <a:rPr lang="en-US" b="1"/>
              <a:t>waves</a:t>
            </a:r>
            <a:r>
              <a:rPr lang="en-US"/>
              <a:t> and explains phenomena like diffraction, interference, and polarization, which are crucial for understanding and designing optical devices such as gratings, spectrometers, and interferometers. It becomes important when dealing with phenomena at the </a:t>
            </a:r>
            <a:r>
              <a:rPr lang="en-US" b="1"/>
              <a:t>scale of the wavelength </a:t>
            </a:r>
            <a:r>
              <a:rPr lang="en-US"/>
              <a:t>of light, where the wave nature of light is significant.</a:t>
            </a:r>
          </a:p>
          <a:p>
            <a:pPr marL="517525" lvl="2" indent="0">
              <a:buNone/>
            </a:pPr>
            <a:endParaRPr lang="en-US"/>
          </a:p>
          <a:p>
            <a:pPr marL="457200" indent="-457200">
              <a:buAutoNum type="arabicParenR"/>
            </a:pPr>
            <a:r>
              <a:rPr lang="en-GB" sz="1800" b="1"/>
              <a:t>Quantum Optics: </a:t>
            </a:r>
            <a:r>
              <a:rPr lang="en-GB" sz="1800"/>
              <a:t>(not covered here) </a:t>
            </a:r>
          </a:p>
          <a:p>
            <a:pPr marL="517525" lvl="2" indent="0">
              <a:buNone/>
            </a:pPr>
            <a:r>
              <a:rPr lang="en-US"/>
              <a:t>Explores the </a:t>
            </a:r>
            <a:r>
              <a:rPr lang="en-US" b="1"/>
              <a:t>quantum</a:t>
            </a:r>
            <a:r>
              <a:rPr lang="en-US"/>
              <a:t> properties of light, such as its quantization into photons and interactions with matter at the </a:t>
            </a:r>
            <a:r>
              <a:rPr lang="en-US" b="1"/>
              <a:t>microscopic</a:t>
            </a:r>
            <a:r>
              <a:rPr lang="en-US"/>
              <a:t> level. It involves phenomena like photon entanglement, quantum superposition, and interactions with atoms and molecules. This field is essential for advanced technologies such as quantum computing, communication, and precise measurements.</a:t>
            </a:r>
            <a:endParaRPr lang="en-GB"/>
          </a:p>
        </p:txBody>
      </p:sp>
      <p:sp>
        <p:nvSpPr>
          <p:cNvPr id="5" name="TextBox 4">
            <a:extLst>
              <a:ext uri="{FF2B5EF4-FFF2-40B4-BE49-F238E27FC236}">
                <a16:creationId xmlns:a16="http://schemas.microsoft.com/office/drawing/2014/main" id="{101DB7AC-0FB5-1D2F-8611-A4AB59762BA7}"/>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spTree>
    <p:extLst>
      <p:ext uri="{BB962C8B-B14F-4D97-AF65-F5344CB8AC3E}">
        <p14:creationId xmlns:p14="http://schemas.microsoft.com/office/powerpoint/2010/main" val="316447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E9AF8-2EBB-DD65-486A-88498775744C}"/>
              </a:ext>
            </a:extLst>
          </p:cNvPr>
          <p:cNvSpPr>
            <a:spLocks noGrp="1"/>
          </p:cNvSpPr>
          <p:nvPr>
            <p:ph type="sldNum" sz="quarter" idx="11"/>
          </p:nvPr>
        </p:nvSpPr>
        <p:spPr/>
        <p:txBody>
          <a:bodyPr/>
          <a:lstStyle/>
          <a:p>
            <a:fld id="{F0D23093-2AB0-F74C-B865-1A12A15B650E}" type="slidenum">
              <a:rPr lang="en-US" smtClean="0"/>
              <a:pPr/>
              <a:t>12</a:t>
            </a:fld>
            <a:endParaRPr lang="en-US"/>
          </a:p>
        </p:txBody>
      </p:sp>
      <p:sp>
        <p:nvSpPr>
          <p:cNvPr id="3" name="Title 2">
            <a:extLst>
              <a:ext uri="{FF2B5EF4-FFF2-40B4-BE49-F238E27FC236}">
                <a16:creationId xmlns:a16="http://schemas.microsoft.com/office/drawing/2014/main" id="{4C6FE4AF-CC0E-9E50-5161-92007AFDD3A0}"/>
              </a:ext>
            </a:extLst>
          </p:cNvPr>
          <p:cNvSpPr>
            <a:spLocks noGrp="1"/>
          </p:cNvSpPr>
          <p:nvPr>
            <p:ph type="title"/>
          </p:nvPr>
        </p:nvSpPr>
        <p:spPr/>
        <p:txBody>
          <a:bodyPr/>
          <a:lstStyle/>
          <a:p>
            <a:r>
              <a:rPr lang="en-GB"/>
              <a:t>How does light travel</a:t>
            </a:r>
          </a:p>
        </p:txBody>
      </p:sp>
      <p:sp>
        <p:nvSpPr>
          <p:cNvPr id="4" name="Text Placeholder 3">
            <a:extLst>
              <a:ext uri="{FF2B5EF4-FFF2-40B4-BE49-F238E27FC236}">
                <a16:creationId xmlns:a16="http://schemas.microsoft.com/office/drawing/2014/main" id="{58D53517-F867-E963-23AC-F088AC8F8C19}"/>
              </a:ext>
            </a:extLst>
          </p:cNvPr>
          <p:cNvSpPr>
            <a:spLocks noGrp="1"/>
          </p:cNvSpPr>
          <p:nvPr>
            <p:ph type="body" sz="quarter" idx="13"/>
          </p:nvPr>
        </p:nvSpPr>
        <p:spPr>
          <a:xfrm>
            <a:off x="622301" y="1412776"/>
            <a:ext cx="10972799" cy="1368152"/>
          </a:xfrm>
        </p:spPr>
        <p:txBody>
          <a:bodyPr>
            <a:normAutofit/>
          </a:bodyPr>
          <a:lstStyle/>
          <a:p>
            <a:pPr marL="0" indent="0">
              <a:buNone/>
            </a:pPr>
            <a:r>
              <a:rPr lang="en-GB" sz="1800"/>
              <a:t>There are several standard light </a:t>
            </a:r>
            <a:r>
              <a:rPr lang="en-US" sz="1800"/>
              <a:t>behaviors</a:t>
            </a:r>
            <a:r>
              <a:rPr lang="en-GB" sz="1800"/>
              <a:t> which are critical to understand in order to create a functional optical system. </a:t>
            </a:r>
            <a:r>
              <a:rPr lang="en-US" sz="1800"/>
              <a:t>Browse through the following slides or use the interactive links below to navigate quickly.</a:t>
            </a:r>
          </a:p>
          <a:p>
            <a:pPr marL="0" indent="0">
              <a:buNone/>
            </a:pPr>
            <a:r>
              <a:rPr lang="en-US" sz="1800"/>
              <a:t>Color boxes indicate behaviors that fall under </a:t>
            </a:r>
            <a:r>
              <a:rPr lang="en-US" sz="1800" b="1">
                <a:solidFill>
                  <a:schemeClr val="accent1"/>
                </a:solidFill>
              </a:rPr>
              <a:t>geometric</a:t>
            </a:r>
            <a:r>
              <a:rPr lang="en-US" sz="1800"/>
              <a:t> and </a:t>
            </a:r>
            <a:r>
              <a:rPr lang="en-US" sz="1800" b="1">
                <a:solidFill>
                  <a:schemeClr val="tx2"/>
                </a:solidFill>
              </a:rPr>
              <a:t>wave</a:t>
            </a:r>
            <a:r>
              <a:rPr lang="en-US" sz="1800"/>
              <a:t> optics.</a:t>
            </a:r>
            <a:endParaRPr lang="en-GB" sz="1800"/>
          </a:p>
        </p:txBody>
      </p:sp>
      <p:sp>
        <p:nvSpPr>
          <p:cNvPr id="7" name="TextBox 6">
            <a:extLst>
              <a:ext uri="{FF2B5EF4-FFF2-40B4-BE49-F238E27FC236}">
                <a16:creationId xmlns:a16="http://schemas.microsoft.com/office/drawing/2014/main" id="{84FF3A6B-AEA0-28E6-64B3-5A4EB15AC8BE}"/>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sp>
        <p:nvSpPr>
          <p:cNvPr id="8" name="Rectangle 7">
            <a:hlinkClick r:id="rId3" action="ppaction://hlinksldjump"/>
            <a:extLst>
              <a:ext uri="{FF2B5EF4-FFF2-40B4-BE49-F238E27FC236}">
                <a16:creationId xmlns:a16="http://schemas.microsoft.com/office/drawing/2014/main" id="{DE531DA3-0B25-6990-07B1-AC47AD059524}"/>
              </a:ext>
            </a:extLst>
          </p:cNvPr>
          <p:cNvSpPr/>
          <p:nvPr/>
        </p:nvSpPr>
        <p:spPr>
          <a:xfrm>
            <a:off x="695400" y="2780928"/>
            <a:ext cx="2449884" cy="136815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Reflection</a:t>
            </a:r>
          </a:p>
        </p:txBody>
      </p:sp>
      <p:sp>
        <p:nvSpPr>
          <p:cNvPr id="9" name="Rectangle 8">
            <a:hlinkClick r:id="rId4" action="ppaction://hlinksldjump"/>
            <a:extLst>
              <a:ext uri="{FF2B5EF4-FFF2-40B4-BE49-F238E27FC236}">
                <a16:creationId xmlns:a16="http://schemas.microsoft.com/office/drawing/2014/main" id="{8A6B4382-D845-6444-3019-19BA5E269778}"/>
              </a:ext>
            </a:extLst>
          </p:cNvPr>
          <p:cNvSpPr/>
          <p:nvPr/>
        </p:nvSpPr>
        <p:spPr>
          <a:xfrm>
            <a:off x="6092672" y="2780928"/>
            <a:ext cx="2449884" cy="1368152"/>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Diffraction</a:t>
            </a:r>
          </a:p>
        </p:txBody>
      </p:sp>
      <p:sp>
        <p:nvSpPr>
          <p:cNvPr id="10" name="Rectangle 9">
            <a:hlinkClick r:id="rId5" action="ppaction://hlinksldjump"/>
            <a:extLst>
              <a:ext uri="{FF2B5EF4-FFF2-40B4-BE49-F238E27FC236}">
                <a16:creationId xmlns:a16="http://schemas.microsoft.com/office/drawing/2014/main" id="{448C4864-437D-95B0-EA6B-8F83AC9EAFD7}"/>
              </a:ext>
            </a:extLst>
          </p:cNvPr>
          <p:cNvSpPr/>
          <p:nvPr/>
        </p:nvSpPr>
        <p:spPr>
          <a:xfrm>
            <a:off x="3394036" y="4452020"/>
            <a:ext cx="2449884" cy="1368152"/>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Polarization</a:t>
            </a:r>
          </a:p>
        </p:txBody>
      </p:sp>
      <p:sp>
        <p:nvSpPr>
          <p:cNvPr id="11" name="Rectangle 10">
            <a:hlinkClick r:id="rId6" action="ppaction://hlinksldjump"/>
            <a:extLst>
              <a:ext uri="{FF2B5EF4-FFF2-40B4-BE49-F238E27FC236}">
                <a16:creationId xmlns:a16="http://schemas.microsoft.com/office/drawing/2014/main" id="{67667BBB-D2EF-7070-C5D6-D9A91ADFF0CC}"/>
              </a:ext>
            </a:extLst>
          </p:cNvPr>
          <p:cNvSpPr/>
          <p:nvPr/>
        </p:nvSpPr>
        <p:spPr>
          <a:xfrm>
            <a:off x="3394036" y="2780928"/>
            <a:ext cx="2449884" cy="136815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Refraction</a:t>
            </a:r>
          </a:p>
        </p:txBody>
      </p:sp>
      <p:sp>
        <p:nvSpPr>
          <p:cNvPr id="12" name="Rectangle 11">
            <a:hlinkClick r:id="rId7" action="ppaction://hlinksldjump"/>
            <a:extLst>
              <a:ext uri="{FF2B5EF4-FFF2-40B4-BE49-F238E27FC236}">
                <a16:creationId xmlns:a16="http://schemas.microsoft.com/office/drawing/2014/main" id="{942663C4-136A-B903-F5D2-8F3F538EE0D6}"/>
              </a:ext>
            </a:extLst>
          </p:cNvPr>
          <p:cNvSpPr/>
          <p:nvPr/>
        </p:nvSpPr>
        <p:spPr>
          <a:xfrm>
            <a:off x="695400" y="4442842"/>
            <a:ext cx="2449884" cy="136815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Dispersion</a:t>
            </a:r>
          </a:p>
        </p:txBody>
      </p:sp>
      <p:sp>
        <p:nvSpPr>
          <p:cNvPr id="13" name="Rectangle 12">
            <a:hlinkClick r:id="rId8" action="ppaction://hlinksldjump"/>
            <a:extLst>
              <a:ext uri="{FF2B5EF4-FFF2-40B4-BE49-F238E27FC236}">
                <a16:creationId xmlns:a16="http://schemas.microsoft.com/office/drawing/2014/main" id="{53D36B73-9D74-E0D5-461A-8B8AAE70C138}"/>
              </a:ext>
            </a:extLst>
          </p:cNvPr>
          <p:cNvSpPr/>
          <p:nvPr/>
        </p:nvSpPr>
        <p:spPr>
          <a:xfrm>
            <a:off x="6092672" y="4452020"/>
            <a:ext cx="2449884" cy="1368152"/>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Interference</a:t>
            </a:r>
          </a:p>
        </p:txBody>
      </p:sp>
      <p:sp>
        <p:nvSpPr>
          <p:cNvPr id="15" name="Rectangle 14">
            <a:hlinkClick r:id="rId9" action="ppaction://hlinksldjump"/>
            <a:extLst>
              <a:ext uri="{FF2B5EF4-FFF2-40B4-BE49-F238E27FC236}">
                <a16:creationId xmlns:a16="http://schemas.microsoft.com/office/drawing/2014/main" id="{8294D6C5-9660-293A-9468-49951BEAA726}"/>
              </a:ext>
            </a:extLst>
          </p:cNvPr>
          <p:cNvSpPr/>
          <p:nvPr/>
        </p:nvSpPr>
        <p:spPr>
          <a:xfrm>
            <a:off x="9048328" y="2780928"/>
            <a:ext cx="2449884" cy="3030066"/>
          </a:xfrm>
          <a:prstGeom prst="rect">
            <a:avLst/>
          </a:prstGeom>
          <a:solidFill>
            <a:schemeClr val="bg1">
              <a:lumMod val="95000"/>
            </a:schemeClr>
          </a:solidFill>
          <a:ln w="38100">
            <a:solidFill>
              <a:schemeClr val="tx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Young’s Double Slit Experiment</a:t>
            </a:r>
          </a:p>
          <a:p>
            <a:pPr algn="ctr"/>
            <a:r>
              <a:rPr lang="en-GB" b="1">
                <a:solidFill>
                  <a:sysClr val="windowText" lastClr="000000"/>
                </a:solidFill>
              </a:rPr>
              <a:t>(with two Ansys Examples)</a:t>
            </a:r>
          </a:p>
        </p:txBody>
      </p:sp>
      <p:pic>
        <p:nvPicPr>
          <p:cNvPr id="21" name="Picture 20" descr="A yellow line on a black background&#10;&#10;Description automatically generated">
            <a:extLst>
              <a:ext uri="{FF2B5EF4-FFF2-40B4-BE49-F238E27FC236}">
                <a16:creationId xmlns:a16="http://schemas.microsoft.com/office/drawing/2014/main" id="{AC89EC97-5705-B151-681D-B7798C3BD21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97353" y="3612711"/>
            <a:ext cx="2045978" cy="536369"/>
          </a:xfrm>
          <a:prstGeom prst="rect">
            <a:avLst/>
          </a:prstGeom>
        </p:spPr>
      </p:pic>
      <p:pic>
        <p:nvPicPr>
          <p:cNvPr id="23" name="Picture 22" descr="A yellow and white line&#10;&#10;Description automatically generated">
            <a:extLst>
              <a:ext uri="{FF2B5EF4-FFF2-40B4-BE49-F238E27FC236}">
                <a16:creationId xmlns:a16="http://schemas.microsoft.com/office/drawing/2014/main" id="{604DC1F8-B807-624D-4E6D-D2B87C82552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375763" y="5261039"/>
            <a:ext cx="1871035" cy="534527"/>
          </a:xfrm>
          <a:prstGeom prst="rect">
            <a:avLst/>
          </a:prstGeom>
        </p:spPr>
      </p:pic>
      <p:pic>
        <p:nvPicPr>
          <p:cNvPr id="25" name="Picture 24" descr="A yellow line in a black background&#10;&#10;Description automatically generated">
            <a:extLst>
              <a:ext uri="{FF2B5EF4-FFF2-40B4-BE49-F238E27FC236}">
                <a16:creationId xmlns:a16="http://schemas.microsoft.com/office/drawing/2014/main" id="{A409539D-6EB4-DE40-7EE4-0FC7DA3B8AB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505491" y="3612711"/>
            <a:ext cx="2045978" cy="536370"/>
          </a:xfrm>
          <a:prstGeom prst="rect">
            <a:avLst/>
          </a:prstGeom>
        </p:spPr>
      </p:pic>
      <p:pic>
        <p:nvPicPr>
          <p:cNvPr id="27" name="Picture 26" descr="A black and yellow rectangles&#10;&#10;Description automatically generated">
            <a:extLst>
              <a:ext uri="{FF2B5EF4-FFF2-40B4-BE49-F238E27FC236}">
                <a16:creationId xmlns:a16="http://schemas.microsoft.com/office/drawing/2014/main" id="{ADA66C0F-089B-2BDF-3218-F951A65942F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418186" y="3684720"/>
            <a:ext cx="1753457" cy="464360"/>
          </a:xfrm>
          <a:prstGeom prst="rect">
            <a:avLst/>
          </a:prstGeom>
        </p:spPr>
      </p:pic>
      <p:pic>
        <p:nvPicPr>
          <p:cNvPr id="29" name="Picture 28" descr="A yellow triangle with a light on it&#10;&#10;Description automatically generated">
            <a:extLst>
              <a:ext uri="{FF2B5EF4-FFF2-40B4-BE49-F238E27FC236}">
                <a16:creationId xmlns:a16="http://schemas.microsoft.com/office/drawing/2014/main" id="{23A18B11-473F-D3F5-D7EA-B41DFE28BAE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65350" y="5261039"/>
            <a:ext cx="1440160" cy="534527"/>
          </a:xfrm>
          <a:prstGeom prst="rect">
            <a:avLst/>
          </a:prstGeom>
        </p:spPr>
      </p:pic>
      <p:pic>
        <p:nvPicPr>
          <p:cNvPr id="31" name="Picture 30" descr="A yellow arrows in a circle&#10;&#10;Description automatically generated">
            <a:extLst>
              <a:ext uri="{FF2B5EF4-FFF2-40B4-BE49-F238E27FC236}">
                <a16:creationId xmlns:a16="http://schemas.microsoft.com/office/drawing/2014/main" id="{CDD4F3B6-B695-2E8E-6919-C616FDE5914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955296" y="5261039"/>
            <a:ext cx="1326549" cy="534527"/>
          </a:xfrm>
          <a:prstGeom prst="rect">
            <a:avLst/>
          </a:prstGeom>
        </p:spPr>
      </p:pic>
      <p:sp>
        <p:nvSpPr>
          <p:cNvPr id="33" name="Arrow: Right 32">
            <a:extLst>
              <a:ext uri="{FF2B5EF4-FFF2-40B4-BE49-F238E27FC236}">
                <a16:creationId xmlns:a16="http://schemas.microsoft.com/office/drawing/2014/main" id="{444BF1F5-2E0C-3BF2-CDC8-FEA71E0149C9}"/>
              </a:ext>
            </a:extLst>
          </p:cNvPr>
          <p:cNvSpPr/>
          <p:nvPr/>
        </p:nvSpPr>
        <p:spPr>
          <a:xfrm>
            <a:off x="8542556" y="3360619"/>
            <a:ext cx="361756" cy="255720"/>
          </a:xfrm>
          <a:prstGeom prst="rightArrow">
            <a:avLst/>
          </a:prstGeom>
          <a:solidFill>
            <a:schemeClr val="accent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C59A40AF-2ADE-99FC-7733-619F1CC9AE36}"/>
              </a:ext>
            </a:extLst>
          </p:cNvPr>
          <p:cNvSpPr/>
          <p:nvPr/>
        </p:nvSpPr>
        <p:spPr>
          <a:xfrm>
            <a:off x="8542556" y="5031711"/>
            <a:ext cx="361756" cy="255720"/>
          </a:xfrm>
          <a:prstGeom prst="rightArrow">
            <a:avLst/>
          </a:prstGeom>
          <a:solidFill>
            <a:schemeClr val="accent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521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5542D-48DE-4775-EEFA-44776865DECF}"/>
              </a:ext>
            </a:extLst>
          </p:cNvPr>
          <p:cNvSpPr>
            <a:spLocks noGrp="1"/>
          </p:cNvSpPr>
          <p:nvPr>
            <p:ph type="sldNum" sz="quarter" idx="11"/>
          </p:nvPr>
        </p:nvSpPr>
        <p:spPr/>
        <p:txBody>
          <a:bodyPr/>
          <a:lstStyle/>
          <a:p>
            <a:fld id="{F0D23093-2AB0-F74C-B865-1A12A15B650E}" type="slidenum">
              <a:rPr lang="en-US" smtClean="0"/>
              <a:pPr/>
              <a:t>13</a:t>
            </a:fld>
            <a:endParaRPr lang="en-US"/>
          </a:p>
        </p:txBody>
      </p:sp>
      <p:sp>
        <p:nvSpPr>
          <p:cNvPr id="3" name="Title 2">
            <a:extLst>
              <a:ext uri="{FF2B5EF4-FFF2-40B4-BE49-F238E27FC236}">
                <a16:creationId xmlns:a16="http://schemas.microsoft.com/office/drawing/2014/main" id="{2ECE497A-0BF1-3019-A293-02F5A2C8F57A}"/>
              </a:ext>
            </a:extLst>
          </p:cNvPr>
          <p:cNvSpPr>
            <a:spLocks noGrp="1"/>
          </p:cNvSpPr>
          <p:nvPr>
            <p:ph type="title"/>
          </p:nvPr>
        </p:nvSpPr>
        <p:spPr/>
        <p:txBody>
          <a:bodyPr/>
          <a:lstStyle/>
          <a:p>
            <a:r>
              <a:rPr lang="en-GB"/>
              <a:t>Reflection</a:t>
            </a:r>
          </a:p>
        </p:txBody>
      </p:sp>
      <p:sp>
        <p:nvSpPr>
          <p:cNvPr id="4" name="Text Placeholder 3">
            <a:extLst>
              <a:ext uri="{FF2B5EF4-FFF2-40B4-BE49-F238E27FC236}">
                <a16:creationId xmlns:a16="http://schemas.microsoft.com/office/drawing/2014/main" id="{836FB6B4-E54F-B8ED-1B8B-54E92E6DCC21}"/>
              </a:ext>
            </a:extLst>
          </p:cNvPr>
          <p:cNvSpPr>
            <a:spLocks noGrp="1"/>
          </p:cNvSpPr>
          <p:nvPr>
            <p:ph type="body" sz="quarter" idx="13"/>
          </p:nvPr>
        </p:nvSpPr>
        <p:spPr>
          <a:xfrm>
            <a:off x="609599" y="1255938"/>
            <a:ext cx="10972799" cy="3047533"/>
          </a:xfrm>
        </p:spPr>
        <p:txBody>
          <a:bodyPr>
            <a:normAutofit/>
          </a:bodyPr>
          <a:lstStyle/>
          <a:p>
            <a:pPr marL="230188" lvl="1" indent="0">
              <a:buNone/>
            </a:pPr>
            <a:r>
              <a:rPr lang="en-GB" sz="1800" b="1"/>
              <a:t>Reflection:</a:t>
            </a:r>
            <a:r>
              <a:rPr lang="en-GB" sz="1800"/>
              <a:t> is the redirection of light rays when encountered by an interrupting surface. It is the simplest method for changing which direction light travels in. </a:t>
            </a:r>
          </a:p>
          <a:p>
            <a:pPr marL="230188" lvl="1" indent="0">
              <a:buNone/>
            </a:pPr>
            <a:endParaRPr lang="en-GB" sz="1800"/>
          </a:p>
          <a:p>
            <a:pPr marL="230188" lvl="1" indent="0">
              <a:buNone/>
            </a:pPr>
            <a:r>
              <a:rPr lang="en-GB" sz="1800" b="1"/>
              <a:t>Law of reflection:</a:t>
            </a:r>
            <a:r>
              <a:rPr lang="en-GB" sz="1800"/>
              <a:t> when rays are reflected, the angle of reflection is equal to the angle of incidence </a:t>
            </a:r>
            <a:r>
              <a:rPr lang="el-GR" sz="1800"/>
              <a:t>θ </a:t>
            </a:r>
            <a:r>
              <a:rPr lang="en-GB" sz="1800" baseline="-25000"/>
              <a:t>I</a:t>
            </a:r>
            <a:r>
              <a:rPr lang="en-GB" sz="1800"/>
              <a:t> = </a:t>
            </a:r>
            <a:r>
              <a:rPr lang="el-GR" sz="1800"/>
              <a:t>θ </a:t>
            </a:r>
            <a:r>
              <a:rPr lang="en-GB" sz="1800" baseline="-25000"/>
              <a:t>R</a:t>
            </a:r>
            <a:endParaRPr lang="en-GB" sz="1800"/>
          </a:p>
          <a:p>
            <a:pPr marL="230188" lvl="1" indent="0">
              <a:buNone/>
            </a:pPr>
            <a:endParaRPr lang="en-GB" sz="1800"/>
          </a:p>
          <a:p>
            <a:pPr marL="230188" lvl="1" indent="0">
              <a:buNone/>
            </a:pPr>
            <a:r>
              <a:rPr lang="en-GB" sz="1800"/>
              <a:t>This is shown below for a single ray approaching the surface. </a:t>
            </a:r>
            <a:r>
              <a:rPr lang="en-US" sz="1800"/>
              <a:t>The standard convention for describing ray orientation relative to a surface is by measuring the angle relative to a line called the surface </a:t>
            </a:r>
            <a:r>
              <a:rPr lang="en-US" sz="1800" i="1"/>
              <a:t>normal</a:t>
            </a:r>
            <a:r>
              <a:rPr lang="en-US" sz="1800"/>
              <a:t>, which sits perpendicular to the substrate’s surface.</a:t>
            </a:r>
          </a:p>
          <a:p>
            <a:pPr marL="230188" lvl="1" indent="0">
              <a:buNone/>
            </a:pPr>
            <a:endParaRPr lang="en-GB" sz="1800"/>
          </a:p>
          <a:p>
            <a:endParaRPr lang="en-GB" sz="1800"/>
          </a:p>
        </p:txBody>
      </p:sp>
      <p:sp>
        <p:nvSpPr>
          <p:cNvPr id="5" name="TextBox 4">
            <a:extLst>
              <a:ext uri="{FF2B5EF4-FFF2-40B4-BE49-F238E27FC236}">
                <a16:creationId xmlns:a16="http://schemas.microsoft.com/office/drawing/2014/main" id="{6A532B15-45FC-EF35-3680-2636EF83D197}"/>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sp>
        <p:nvSpPr>
          <p:cNvPr id="10" name="TextBox 9">
            <a:extLst>
              <a:ext uri="{FF2B5EF4-FFF2-40B4-BE49-F238E27FC236}">
                <a16:creationId xmlns:a16="http://schemas.microsoft.com/office/drawing/2014/main" id="{2BFDFAA1-26EA-8CD7-66DD-1697D2879051}"/>
              </a:ext>
            </a:extLst>
          </p:cNvPr>
          <p:cNvSpPr txBox="1"/>
          <p:nvPr/>
        </p:nvSpPr>
        <p:spPr>
          <a:xfrm>
            <a:off x="6384032" y="171916"/>
            <a:ext cx="3744416" cy="369332"/>
          </a:xfrm>
          <a:prstGeom prst="rect">
            <a:avLst/>
          </a:prstGeom>
          <a:noFill/>
        </p:spPr>
        <p:txBody>
          <a:bodyPr wrap="square">
            <a:spAutoFit/>
          </a:bodyPr>
          <a:lstStyle/>
          <a:p>
            <a:r>
              <a:rPr lang="en-US">
                <a:hlinkClick r:id="rId3"/>
              </a:rPr>
              <a:t>Human Factors: Unwanted Reflections</a:t>
            </a:r>
            <a:endParaRPr lang="en-GB"/>
          </a:p>
        </p:txBody>
      </p:sp>
      <p:pic>
        <p:nvPicPr>
          <p:cNvPr id="24" name="Picture 23" descr="A yellow rectangular button with black text&#10;&#10;Description automatically generated">
            <a:hlinkClick r:id="rId3"/>
            <a:extLst>
              <a:ext uri="{FF2B5EF4-FFF2-40B4-BE49-F238E27FC236}">
                <a16:creationId xmlns:a16="http://schemas.microsoft.com/office/drawing/2014/main" id="{F9B4AF48-C5FB-3981-557D-C3911428F0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56440" y="94644"/>
            <a:ext cx="2016224" cy="523877"/>
          </a:xfrm>
          <a:prstGeom prst="rect">
            <a:avLst/>
          </a:prstGeom>
        </p:spPr>
      </p:pic>
      <p:sp>
        <p:nvSpPr>
          <p:cNvPr id="27" name="Freeform: Shape 26">
            <a:extLst>
              <a:ext uri="{FF2B5EF4-FFF2-40B4-BE49-F238E27FC236}">
                <a16:creationId xmlns:a16="http://schemas.microsoft.com/office/drawing/2014/main" id="{0CC94382-3947-FB81-F3DB-6347051B420C}"/>
              </a:ext>
            </a:extLst>
          </p:cNvPr>
          <p:cNvSpPr/>
          <p:nvPr/>
        </p:nvSpPr>
        <p:spPr>
          <a:xfrm>
            <a:off x="10200456" y="5745650"/>
            <a:ext cx="1991544" cy="360040"/>
          </a:xfrm>
          <a:custGeom>
            <a:avLst/>
            <a:gdLst>
              <a:gd name="connsiteX0" fmla="*/ 151242 w 1991544"/>
              <a:gd name="connsiteY0" fmla="*/ 0 h 360040"/>
              <a:gd name="connsiteX1" fmla="*/ 1991544 w 1991544"/>
              <a:gd name="connsiteY1" fmla="*/ 0 h 360040"/>
              <a:gd name="connsiteX2" fmla="*/ 1991544 w 1991544"/>
              <a:gd name="connsiteY2" fmla="*/ 360040 h 360040"/>
              <a:gd name="connsiteX3" fmla="*/ 0 w 1991544"/>
              <a:gd name="connsiteY3" fmla="*/ 360040 h 360040"/>
              <a:gd name="connsiteX4" fmla="*/ 151242 w 1991544"/>
              <a:gd name="connsiteY4" fmla="*/ 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44" h="360040">
                <a:moveTo>
                  <a:pt x="151242" y="0"/>
                </a:moveTo>
                <a:lnTo>
                  <a:pt x="1991544" y="0"/>
                </a:lnTo>
                <a:lnTo>
                  <a:pt x="1991544" y="360040"/>
                </a:lnTo>
                <a:lnTo>
                  <a:pt x="0" y="360040"/>
                </a:lnTo>
                <a:lnTo>
                  <a:pt x="151242"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b="1">
                <a:solidFill>
                  <a:schemeClr val="tx1"/>
                </a:solidFill>
              </a:rPr>
              <a:t>Continued &gt;&gt;</a:t>
            </a:r>
          </a:p>
        </p:txBody>
      </p:sp>
      <p:pic>
        <p:nvPicPr>
          <p:cNvPr id="7" name="Picture 6" descr="A yellow arrows pointing to a grey surface&#10;&#10;Description automatically generated with medium confidence">
            <a:extLst>
              <a:ext uri="{FF2B5EF4-FFF2-40B4-BE49-F238E27FC236}">
                <a16:creationId xmlns:a16="http://schemas.microsoft.com/office/drawing/2014/main" id="{518D6AB7-0CA9-0E44-0E86-43B754E21B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04755" y="3702799"/>
            <a:ext cx="5582485" cy="2402891"/>
          </a:xfrm>
          <a:prstGeom prst="rect">
            <a:avLst/>
          </a:prstGeom>
        </p:spPr>
      </p:pic>
    </p:spTree>
    <p:extLst>
      <p:ext uri="{BB962C8B-B14F-4D97-AF65-F5344CB8AC3E}">
        <p14:creationId xmlns:p14="http://schemas.microsoft.com/office/powerpoint/2010/main" val="405880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25B043-0C3D-F70F-D632-B036F8891FA5}"/>
              </a:ext>
            </a:extLst>
          </p:cNvPr>
          <p:cNvSpPr>
            <a:spLocks noGrp="1"/>
          </p:cNvSpPr>
          <p:nvPr>
            <p:ph type="sldNum" sz="quarter" idx="11"/>
          </p:nvPr>
        </p:nvSpPr>
        <p:spPr/>
        <p:txBody>
          <a:bodyPr/>
          <a:lstStyle/>
          <a:p>
            <a:fld id="{F0D23093-2AB0-F74C-B865-1A12A15B650E}" type="slidenum">
              <a:rPr lang="en-US" smtClean="0"/>
              <a:pPr/>
              <a:t>14</a:t>
            </a:fld>
            <a:endParaRPr lang="en-US"/>
          </a:p>
        </p:txBody>
      </p:sp>
      <p:sp>
        <p:nvSpPr>
          <p:cNvPr id="3" name="Title 2">
            <a:extLst>
              <a:ext uri="{FF2B5EF4-FFF2-40B4-BE49-F238E27FC236}">
                <a16:creationId xmlns:a16="http://schemas.microsoft.com/office/drawing/2014/main" id="{A4A3A82B-E6B0-2045-9011-C8AAC8B0400B}"/>
              </a:ext>
            </a:extLst>
          </p:cNvPr>
          <p:cNvSpPr>
            <a:spLocks noGrp="1"/>
          </p:cNvSpPr>
          <p:nvPr>
            <p:ph type="title"/>
          </p:nvPr>
        </p:nvSpPr>
        <p:spPr/>
        <p:txBody>
          <a:bodyPr/>
          <a:lstStyle/>
          <a:p>
            <a:r>
              <a:rPr lang="en-GB"/>
              <a:t>Reflection</a:t>
            </a:r>
          </a:p>
        </p:txBody>
      </p:sp>
      <p:sp>
        <p:nvSpPr>
          <p:cNvPr id="4" name="Text Placeholder 3">
            <a:extLst>
              <a:ext uri="{FF2B5EF4-FFF2-40B4-BE49-F238E27FC236}">
                <a16:creationId xmlns:a16="http://schemas.microsoft.com/office/drawing/2014/main" id="{17A8FB29-75B1-ADCA-B355-57172238F5EE}"/>
              </a:ext>
            </a:extLst>
          </p:cNvPr>
          <p:cNvSpPr>
            <a:spLocks noGrp="1"/>
          </p:cNvSpPr>
          <p:nvPr>
            <p:ph type="body" sz="quarter" idx="13"/>
          </p:nvPr>
        </p:nvSpPr>
        <p:spPr>
          <a:xfrm>
            <a:off x="609600" y="1124744"/>
            <a:ext cx="5257800" cy="3190720"/>
          </a:xfrm>
        </p:spPr>
        <p:txBody>
          <a:bodyPr>
            <a:normAutofit/>
          </a:bodyPr>
          <a:lstStyle/>
          <a:p>
            <a:pPr marL="230188" lvl="1" indent="0">
              <a:buFont typeface="Calibri" panose="020F0502020204030204" pitchFamily="34" charset="0"/>
              <a:buNone/>
            </a:pPr>
            <a:r>
              <a:rPr lang="en-GB" sz="1800" b="1"/>
              <a:t>Surface shape:</a:t>
            </a:r>
          </a:p>
          <a:p>
            <a:pPr lvl="1"/>
            <a:r>
              <a:rPr lang="en-US" sz="1800"/>
              <a:t>Reflection also occurs at curved surfaces, like concave and convex mirrors, following the law of reflection.</a:t>
            </a:r>
          </a:p>
          <a:p>
            <a:pPr lvl="1"/>
            <a:r>
              <a:rPr lang="en-US" sz="1800"/>
              <a:t>Concave mirrors converge rays to a positive focal point, forming a real image, while convex mirrors make rays appear to converge to a negative focal point, forming a virtual image.</a:t>
            </a:r>
          </a:p>
          <a:p>
            <a:pPr lvl="1"/>
            <a:r>
              <a:rPr lang="en-US" sz="1800"/>
              <a:t>Concave mirrors are used in magnifying bathroom mirrors, while convex mirrors are used in side and rearview mirrors.</a:t>
            </a:r>
            <a:endParaRPr lang="en-GB" sz="1800"/>
          </a:p>
        </p:txBody>
      </p:sp>
      <p:sp>
        <p:nvSpPr>
          <p:cNvPr id="5" name="Text Placeholder 4">
            <a:extLst>
              <a:ext uri="{FF2B5EF4-FFF2-40B4-BE49-F238E27FC236}">
                <a16:creationId xmlns:a16="http://schemas.microsoft.com/office/drawing/2014/main" id="{EB2A8A0F-83BC-85E6-EB1D-88904BCA1E48}"/>
              </a:ext>
            </a:extLst>
          </p:cNvPr>
          <p:cNvSpPr>
            <a:spLocks noGrp="1"/>
          </p:cNvSpPr>
          <p:nvPr>
            <p:ph type="body" sz="quarter" idx="14"/>
          </p:nvPr>
        </p:nvSpPr>
        <p:spPr>
          <a:xfrm>
            <a:off x="6096000" y="1124744"/>
            <a:ext cx="5486400" cy="3190720"/>
          </a:xfrm>
        </p:spPr>
        <p:txBody>
          <a:bodyPr>
            <a:normAutofit/>
          </a:bodyPr>
          <a:lstStyle/>
          <a:p>
            <a:pPr marL="0" indent="0">
              <a:buNone/>
            </a:pPr>
            <a:r>
              <a:rPr lang="en-GB" sz="1800" b="1"/>
              <a:t>Multiple rays:</a:t>
            </a:r>
          </a:p>
          <a:p>
            <a:pPr marL="0" indent="0">
              <a:buNone/>
            </a:pPr>
            <a:r>
              <a:rPr lang="en-US" sz="1800"/>
              <a:t>In most optical applications, multiple rays are present, including a set called parallel rays, where all rays travel in the same direction, such as sunlight.</a:t>
            </a:r>
          </a:p>
          <a:p>
            <a:pPr marL="0" indent="0">
              <a:buNone/>
            </a:pPr>
            <a:r>
              <a:rPr lang="en-GB" sz="1800"/>
              <a:t>A collection of rays will encounter two types of reflection:</a:t>
            </a:r>
          </a:p>
          <a:p>
            <a:pPr marL="457200" indent="-457200">
              <a:buAutoNum type="arabicParenR"/>
            </a:pPr>
            <a:r>
              <a:rPr lang="en-GB" sz="1800" b="1"/>
              <a:t>Specular reflection: </a:t>
            </a:r>
            <a:r>
              <a:rPr lang="en-GB" sz="1800"/>
              <a:t>occurs when the surface is flat or smooth. An example would be a mirror.</a:t>
            </a:r>
          </a:p>
          <a:p>
            <a:pPr marL="457200" indent="-457200">
              <a:buFont typeface="+mj-lt"/>
              <a:buAutoNum type="arabicParenR" startAt="2"/>
            </a:pPr>
            <a:r>
              <a:rPr lang="en-GB" sz="1800" b="1"/>
              <a:t>Diffuse reflection: </a:t>
            </a:r>
            <a:r>
              <a:rPr lang="en-GB" sz="1800"/>
              <a:t>occurs when the surface is rough. An example would be the page of a book. </a:t>
            </a:r>
          </a:p>
        </p:txBody>
      </p:sp>
      <p:sp>
        <p:nvSpPr>
          <p:cNvPr id="6" name="TextBox 5">
            <a:extLst>
              <a:ext uri="{FF2B5EF4-FFF2-40B4-BE49-F238E27FC236}">
                <a16:creationId xmlns:a16="http://schemas.microsoft.com/office/drawing/2014/main" id="{B4828004-8AE6-7FB7-4785-73AD0AA61FCE}"/>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12" name="Picture 11" descr="A diagram of a mirror&#10;&#10;Description automatically generated">
            <a:extLst>
              <a:ext uri="{FF2B5EF4-FFF2-40B4-BE49-F238E27FC236}">
                <a16:creationId xmlns:a16="http://schemas.microsoft.com/office/drawing/2014/main" id="{D52BC28B-D5B6-652D-8D93-D2481AA729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621" y="4151525"/>
            <a:ext cx="2518667" cy="1879891"/>
          </a:xfrm>
          <a:prstGeom prst="rect">
            <a:avLst/>
          </a:prstGeom>
        </p:spPr>
      </p:pic>
      <p:pic>
        <p:nvPicPr>
          <p:cNvPr id="14" name="Picture 13" descr="A diagram of a mirror&#10;&#10;Description automatically generated">
            <a:extLst>
              <a:ext uri="{FF2B5EF4-FFF2-40B4-BE49-F238E27FC236}">
                <a16:creationId xmlns:a16="http://schemas.microsoft.com/office/drawing/2014/main" id="{3D66D006-9FC7-B7E8-CEC2-90CA0B8258B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7302" y="4232337"/>
            <a:ext cx="3060098" cy="2024674"/>
          </a:xfrm>
          <a:prstGeom prst="rect">
            <a:avLst/>
          </a:prstGeom>
        </p:spPr>
      </p:pic>
      <p:pic>
        <p:nvPicPr>
          <p:cNvPr id="16" name="Picture 15" descr="A diagram of a rough reflection&#10;&#10;Description automatically generated">
            <a:extLst>
              <a:ext uri="{FF2B5EF4-FFF2-40B4-BE49-F238E27FC236}">
                <a16:creationId xmlns:a16="http://schemas.microsoft.com/office/drawing/2014/main" id="{F6BBE773-CC22-F087-2EE3-C69AC84DEB0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14409" y="4377214"/>
            <a:ext cx="5486399" cy="1737329"/>
          </a:xfrm>
          <a:prstGeom prst="rect">
            <a:avLst/>
          </a:prstGeom>
        </p:spPr>
      </p:pic>
    </p:spTree>
    <p:extLst>
      <p:ext uri="{BB962C8B-B14F-4D97-AF65-F5344CB8AC3E}">
        <p14:creationId xmlns:p14="http://schemas.microsoft.com/office/powerpoint/2010/main" val="2772435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8C2CFB-DC9B-1424-E6BD-ED6C88308AB5}"/>
              </a:ext>
            </a:extLst>
          </p:cNvPr>
          <p:cNvSpPr>
            <a:spLocks noGrp="1"/>
          </p:cNvSpPr>
          <p:nvPr>
            <p:ph type="sldNum" sz="quarter" idx="11"/>
          </p:nvPr>
        </p:nvSpPr>
        <p:spPr/>
        <p:txBody>
          <a:bodyPr/>
          <a:lstStyle/>
          <a:p>
            <a:fld id="{F0D23093-2AB0-F74C-B865-1A12A15B650E}" type="slidenum">
              <a:rPr lang="en-US" smtClean="0"/>
              <a:pPr/>
              <a:t>15</a:t>
            </a:fld>
            <a:endParaRPr lang="en-US"/>
          </a:p>
        </p:txBody>
      </p:sp>
      <p:sp>
        <p:nvSpPr>
          <p:cNvPr id="7" name="Title 6">
            <a:extLst>
              <a:ext uri="{FF2B5EF4-FFF2-40B4-BE49-F238E27FC236}">
                <a16:creationId xmlns:a16="http://schemas.microsoft.com/office/drawing/2014/main" id="{933F9072-2DAE-CC69-BAF8-6FF8741E6375}"/>
              </a:ext>
            </a:extLst>
          </p:cNvPr>
          <p:cNvSpPr>
            <a:spLocks noGrp="1"/>
          </p:cNvSpPr>
          <p:nvPr>
            <p:ph type="title"/>
          </p:nvPr>
        </p:nvSpPr>
        <p:spPr/>
        <p:txBody>
          <a:bodyPr/>
          <a:lstStyle/>
          <a:p>
            <a:r>
              <a:rPr lang="en-GB"/>
              <a:t>Refraction</a:t>
            </a:r>
          </a:p>
        </p:txBody>
      </p:sp>
      <p:sp>
        <p:nvSpPr>
          <p:cNvPr id="8" name="Text Placeholder 7">
            <a:extLst>
              <a:ext uri="{FF2B5EF4-FFF2-40B4-BE49-F238E27FC236}">
                <a16:creationId xmlns:a16="http://schemas.microsoft.com/office/drawing/2014/main" id="{190CAF97-8E6C-0770-91EF-75A5298C0D57}"/>
              </a:ext>
            </a:extLst>
          </p:cNvPr>
          <p:cNvSpPr>
            <a:spLocks noGrp="1"/>
          </p:cNvSpPr>
          <p:nvPr>
            <p:ph type="body" sz="quarter" idx="13"/>
          </p:nvPr>
        </p:nvSpPr>
        <p:spPr>
          <a:xfrm>
            <a:off x="551384" y="2017558"/>
            <a:ext cx="6998569" cy="4087276"/>
          </a:xfrm>
        </p:spPr>
        <p:txBody>
          <a:bodyPr>
            <a:noAutofit/>
          </a:bodyPr>
          <a:lstStyle/>
          <a:p>
            <a:pPr marL="230188" lvl="1" indent="0">
              <a:buNone/>
            </a:pPr>
            <a:r>
              <a:rPr lang="en-GB" sz="1800" b="1"/>
              <a:t>Refractive index (n):</a:t>
            </a:r>
            <a:r>
              <a:rPr lang="en-GB" sz="1800"/>
              <a:t> </a:t>
            </a:r>
            <a:r>
              <a:rPr lang="en-GB" sz="1800" b="1" i="1">
                <a:solidFill>
                  <a:schemeClr val="accent1"/>
                </a:solidFill>
              </a:rPr>
              <a:t>n= c/v</a:t>
            </a:r>
            <a:endParaRPr lang="en-GB" sz="1800" b="1">
              <a:solidFill>
                <a:schemeClr val="accent1"/>
              </a:solidFill>
            </a:endParaRPr>
          </a:p>
          <a:p>
            <a:pPr marL="230188" lvl="1" indent="0">
              <a:buNone/>
            </a:pPr>
            <a:r>
              <a:rPr lang="en-GB" sz="1800"/>
              <a:t>a dimensionless value which dictates how fast or slow light will travel through a medium where </a:t>
            </a:r>
            <a:r>
              <a:rPr lang="en-GB" sz="1800" i="1"/>
              <a:t>c</a:t>
            </a:r>
            <a:r>
              <a:rPr lang="en-GB" sz="1800"/>
              <a:t> is speed of light and </a:t>
            </a:r>
            <a:r>
              <a:rPr lang="en-GB" sz="1800" i="1"/>
              <a:t>v</a:t>
            </a:r>
            <a:r>
              <a:rPr lang="en-GB" sz="1800"/>
              <a:t> is phase velocity.</a:t>
            </a:r>
          </a:p>
          <a:p>
            <a:pPr lvl="2"/>
            <a:endParaRPr lang="en-GB" sz="1800"/>
          </a:p>
          <a:p>
            <a:pPr marL="230188" lvl="1" indent="0">
              <a:buNone/>
            </a:pPr>
            <a:r>
              <a:rPr lang="en-GB" sz="1800" b="1"/>
              <a:t>Law of refraction (Snell’s Law): </a:t>
            </a:r>
            <a:r>
              <a:rPr lang="en-GB" sz="1800" b="1">
                <a:solidFill>
                  <a:schemeClr val="accent1"/>
                </a:solidFill>
              </a:rPr>
              <a:t>n</a:t>
            </a:r>
            <a:r>
              <a:rPr lang="en-GB" sz="1800" b="1" baseline="-25000">
                <a:solidFill>
                  <a:schemeClr val="accent1"/>
                </a:solidFill>
              </a:rPr>
              <a:t>1</a:t>
            </a:r>
            <a:r>
              <a:rPr lang="en-GB" sz="1800" b="1">
                <a:solidFill>
                  <a:schemeClr val="accent1"/>
                </a:solidFill>
              </a:rPr>
              <a:t>sin(θ</a:t>
            </a:r>
            <a:r>
              <a:rPr lang="en-GB" sz="1800" b="1" baseline="-25000">
                <a:solidFill>
                  <a:schemeClr val="accent1"/>
                </a:solidFill>
              </a:rPr>
              <a:t>1</a:t>
            </a:r>
            <a:r>
              <a:rPr lang="en-GB" sz="1800" b="1">
                <a:solidFill>
                  <a:schemeClr val="accent1"/>
                </a:solidFill>
              </a:rPr>
              <a:t>)= n</a:t>
            </a:r>
            <a:r>
              <a:rPr lang="en-GB" sz="1800" b="1" baseline="-25000">
                <a:solidFill>
                  <a:schemeClr val="accent1"/>
                </a:solidFill>
              </a:rPr>
              <a:t>2</a:t>
            </a:r>
            <a:r>
              <a:rPr lang="en-GB" sz="1800" b="1">
                <a:solidFill>
                  <a:schemeClr val="accent1"/>
                </a:solidFill>
              </a:rPr>
              <a:t>sin(</a:t>
            </a:r>
            <a:r>
              <a:rPr lang="el-GR" sz="1800" b="1">
                <a:solidFill>
                  <a:schemeClr val="accent1"/>
                </a:solidFill>
              </a:rPr>
              <a:t>θ</a:t>
            </a:r>
            <a:r>
              <a:rPr lang="en-GB" sz="1800" b="1" baseline="-25000">
                <a:solidFill>
                  <a:schemeClr val="accent1"/>
                </a:solidFill>
              </a:rPr>
              <a:t>2</a:t>
            </a:r>
            <a:r>
              <a:rPr lang="en-GB" sz="1800" b="1">
                <a:solidFill>
                  <a:schemeClr val="accent1"/>
                </a:solidFill>
              </a:rPr>
              <a:t>)</a:t>
            </a:r>
          </a:p>
          <a:p>
            <a:pPr marL="230188" lvl="1" indent="0">
              <a:buNone/>
            </a:pPr>
            <a:r>
              <a:rPr lang="en-GB" sz="1800"/>
              <a:t>demonstrates the relationship between refractive index and the angle which rays will make to the normal line in different medium; </a:t>
            </a:r>
          </a:p>
          <a:p>
            <a:pPr lvl="1"/>
            <a:r>
              <a:rPr lang="en-US" sz="1600"/>
              <a:t>n₁ and n₂ are the refractive indices of the first and second medium, respectively.</a:t>
            </a:r>
          </a:p>
          <a:p>
            <a:pPr lvl="1"/>
            <a:r>
              <a:rPr lang="en-US" sz="1600"/>
              <a:t>θ</a:t>
            </a:r>
            <a:r>
              <a:rPr lang="en-US" sz="1600" baseline="-25000"/>
              <a:t>1</a:t>
            </a:r>
            <a:r>
              <a:rPr lang="en-US" sz="1600"/>
              <a:t> is the angle of incidence.</a:t>
            </a:r>
          </a:p>
          <a:p>
            <a:pPr lvl="1"/>
            <a:r>
              <a:rPr lang="en-US" sz="1600"/>
              <a:t>θ</a:t>
            </a:r>
            <a:r>
              <a:rPr lang="en-US" sz="1600" baseline="-25000"/>
              <a:t>2</a:t>
            </a:r>
            <a:r>
              <a:rPr lang="en-US" sz="1600"/>
              <a:t> is the angle of transmission (the angle the refracted ray makes with the normal in the second medium).</a:t>
            </a:r>
          </a:p>
          <a:p>
            <a:pPr marL="230188" lvl="1" indent="0">
              <a:buNone/>
            </a:pPr>
            <a:endParaRPr lang="en-GB" sz="1800" b="1"/>
          </a:p>
          <a:p>
            <a:pPr marL="230188" lvl="1" indent="0">
              <a:buNone/>
            </a:pPr>
            <a:r>
              <a:rPr lang="en-GB" sz="1800" b="1"/>
              <a:t>Remember: Refraction ≠ Reflection</a:t>
            </a:r>
          </a:p>
          <a:p>
            <a:pPr marL="230188" lvl="1" indent="0">
              <a:buNone/>
            </a:pPr>
            <a:endParaRPr lang="en-GB" sz="1800"/>
          </a:p>
        </p:txBody>
      </p:sp>
      <p:sp>
        <p:nvSpPr>
          <p:cNvPr id="9" name="TextBox 8">
            <a:extLst>
              <a:ext uri="{FF2B5EF4-FFF2-40B4-BE49-F238E27FC236}">
                <a16:creationId xmlns:a16="http://schemas.microsoft.com/office/drawing/2014/main" id="{0D328D04-FDDA-F094-D580-C1AED4D7194B}"/>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4" name="Picture 3" descr="A pencil in a glass of water&#10;&#10;Description automatically generated">
            <a:extLst>
              <a:ext uri="{FF2B5EF4-FFF2-40B4-BE49-F238E27FC236}">
                <a16:creationId xmlns:a16="http://schemas.microsoft.com/office/drawing/2014/main" id="{2696C9E1-DD15-2CF4-B82A-63B2BE3FA8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26889" y="2150036"/>
            <a:ext cx="4083040" cy="3096344"/>
          </a:xfrm>
          <a:prstGeom prst="rect">
            <a:avLst/>
          </a:prstGeom>
        </p:spPr>
      </p:pic>
      <p:sp>
        <p:nvSpPr>
          <p:cNvPr id="5" name="Freeform: Shape 4">
            <a:extLst>
              <a:ext uri="{FF2B5EF4-FFF2-40B4-BE49-F238E27FC236}">
                <a16:creationId xmlns:a16="http://schemas.microsoft.com/office/drawing/2014/main" id="{A0D896E7-C08A-55F3-0CF8-7155B05064F6}"/>
              </a:ext>
            </a:extLst>
          </p:cNvPr>
          <p:cNvSpPr/>
          <p:nvPr/>
        </p:nvSpPr>
        <p:spPr>
          <a:xfrm>
            <a:off x="10200456" y="5745650"/>
            <a:ext cx="1991544" cy="360040"/>
          </a:xfrm>
          <a:custGeom>
            <a:avLst/>
            <a:gdLst>
              <a:gd name="connsiteX0" fmla="*/ 151242 w 1991544"/>
              <a:gd name="connsiteY0" fmla="*/ 0 h 360040"/>
              <a:gd name="connsiteX1" fmla="*/ 1991544 w 1991544"/>
              <a:gd name="connsiteY1" fmla="*/ 0 h 360040"/>
              <a:gd name="connsiteX2" fmla="*/ 1991544 w 1991544"/>
              <a:gd name="connsiteY2" fmla="*/ 360040 h 360040"/>
              <a:gd name="connsiteX3" fmla="*/ 0 w 1991544"/>
              <a:gd name="connsiteY3" fmla="*/ 360040 h 360040"/>
              <a:gd name="connsiteX4" fmla="*/ 151242 w 1991544"/>
              <a:gd name="connsiteY4" fmla="*/ 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44" h="360040">
                <a:moveTo>
                  <a:pt x="151242" y="0"/>
                </a:moveTo>
                <a:lnTo>
                  <a:pt x="1991544" y="0"/>
                </a:lnTo>
                <a:lnTo>
                  <a:pt x="1991544" y="360040"/>
                </a:lnTo>
                <a:lnTo>
                  <a:pt x="0" y="360040"/>
                </a:lnTo>
                <a:lnTo>
                  <a:pt x="151242"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b="1">
                <a:solidFill>
                  <a:schemeClr val="tx1"/>
                </a:solidFill>
              </a:rPr>
              <a:t>Continued &gt;&gt;</a:t>
            </a:r>
          </a:p>
        </p:txBody>
      </p:sp>
      <p:sp>
        <p:nvSpPr>
          <p:cNvPr id="12" name="TextBox 11">
            <a:extLst>
              <a:ext uri="{FF2B5EF4-FFF2-40B4-BE49-F238E27FC236}">
                <a16:creationId xmlns:a16="http://schemas.microsoft.com/office/drawing/2014/main" id="{5D64DB72-EC97-73F9-C145-C1652BEF2F25}"/>
              </a:ext>
            </a:extLst>
          </p:cNvPr>
          <p:cNvSpPr txBox="1"/>
          <p:nvPr/>
        </p:nvSpPr>
        <p:spPr>
          <a:xfrm>
            <a:off x="556771" y="1196752"/>
            <a:ext cx="10967412" cy="646331"/>
          </a:xfrm>
          <a:prstGeom prst="rect">
            <a:avLst/>
          </a:prstGeom>
          <a:noFill/>
        </p:spPr>
        <p:txBody>
          <a:bodyPr wrap="square">
            <a:spAutoFit/>
          </a:bodyPr>
          <a:lstStyle/>
          <a:p>
            <a:pPr marL="230188" lvl="1" indent="0">
              <a:buNone/>
            </a:pPr>
            <a:r>
              <a:rPr lang="en-GB" sz="1800" b="1"/>
              <a:t>Refraction:</a:t>
            </a:r>
            <a:r>
              <a:rPr lang="en-GB" sz="1800"/>
              <a:t> </a:t>
            </a:r>
            <a:r>
              <a:rPr lang="en-US" sz="1800"/>
              <a:t>is the bending of light as it passes between transparent media. The amount of refraction depends on the refractive index and the angle of incidence, as described by </a:t>
            </a:r>
            <a:r>
              <a:rPr lang="en-US" sz="1800" b="1"/>
              <a:t>Snell's Law.</a:t>
            </a:r>
            <a:endParaRPr lang="en-GB" sz="1800" b="1"/>
          </a:p>
        </p:txBody>
      </p:sp>
      <p:pic>
        <p:nvPicPr>
          <p:cNvPr id="3" name="Picture 2" descr="A yellow rectangular button with black text&#10;&#10;Description automatically generated">
            <a:hlinkClick r:id="rId4"/>
            <a:extLst>
              <a:ext uri="{FF2B5EF4-FFF2-40B4-BE49-F238E27FC236}">
                <a16:creationId xmlns:a16="http://schemas.microsoft.com/office/drawing/2014/main" id="{1A42B962-B535-A699-D4C0-A0937E01D6F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56440" y="94644"/>
            <a:ext cx="2016224" cy="523877"/>
          </a:xfrm>
          <a:prstGeom prst="rect">
            <a:avLst/>
          </a:prstGeom>
        </p:spPr>
      </p:pic>
      <p:sp>
        <p:nvSpPr>
          <p:cNvPr id="10" name="TextBox 9">
            <a:extLst>
              <a:ext uri="{FF2B5EF4-FFF2-40B4-BE49-F238E27FC236}">
                <a16:creationId xmlns:a16="http://schemas.microsoft.com/office/drawing/2014/main" id="{D2675006-90B7-234C-EE61-41E78565040C}"/>
              </a:ext>
            </a:extLst>
          </p:cNvPr>
          <p:cNvSpPr txBox="1"/>
          <p:nvPr/>
        </p:nvSpPr>
        <p:spPr>
          <a:xfrm>
            <a:off x="5647163" y="165690"/>
            <a:ext cx="4409277" cy="369332"/>
          </a:xfrm>
          <a:prstGeom prst="rect">
            <a:avLst/>
          </a:prstGeom>
          <a:noFill/>
        </p:spPr>
        <p:txBody>
          <a:bodyPr wrap="square">
            <a:spAutoFit/>
          </a:bodyPr>
          <a:lstStyle/>
          <a:p>
            <a:r>
              <a:rPr lang="en-US">
                <a:hlinkClick r:id="rId4"/>
              </a:rPr>
              <a:t>Spatially varying refractive index due to strain</a:t>
            </a:r>
            <a:endParaRPr lang="en-GB"/>
          </a:p>
        </p:txBody>
      </p:sp>
    </p:spTree>
    <p:extLst>
      <p:ext uri="{BB962C8B-B14F-4D97-AF65-F5344CB8AC3E}">
        <p14:creationId xmlns:p14="http://schemas.microsoft.com/office/powerpoint/2010/main" val="252422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4B025E-789E-2F89-D46D-83B23E5F7099}"/>
              </a:ext>
            </a:extLst>
          </p:cNvPr>
          <p:cNvSpPr>
            <a:spLocks noGrp="1"/>
          </p:cNvSpPr>
          <p:nvPr>
            <p:ph type="sldNum" sz="quarter" idx="11"/>
          </p:nvPr>
        </p:nvSpPr>
        <p:spPr/>
        <p:txBody>
          <a:bodyPr/>
          <a:lstStyle/>
          <a:p>
            <a:fld id="{F0D23093-2AB0-F74C-B865-1A12A15B650E}" type="slidenum">
              <a:rPr lang="en-US" smtClean="0"/>
              <a:pPr/>
              <a:t>16</a:t>
            </a:fld>
            <a:endParaRPr lang="en-US"/>
          </a:p>
        </p:txBody>
      </p:sp>
      <p:sp>
        <p:nvSpPr>
          <p:cNvPr id="3" name="Title 2">
            <a:extLst>
              <a:ext uri="{FF2B5EF4-FFF2-40B4-BE49-F238E27FC236}">
                <a16:creationId xmlns:a16="http://schemas.microsoft.com/office/drawing/2014/main" id="{8A9D3DDE-1173-0B05-55A5-43B20D5F46FF}"/>
              </a:ext>
            </a:extLst>
          </p:cNvPr>
          <p:cNvSpPr>
            <a:spLocks noGrp="1"/>
          </p:cNvSpPr>
          <p:nvPr>
            <p:ph type="title"/>
          </p:nvPr>
        </p:nvSpPr>
        <p:spPr/>
        <p:txBody>
          <a:bodyPr/>
          <a:lstStyle/>
          <a:p>
            <a:r>
              <a:rPr lang="en-GB"/>
              <a:t>Refraction</a:t>
            </a:r>
          </a:p>
        </p:txBody>
      </p:sp>
      <p:sp>
        <p:nvSpPr>
          <p:cNvPr id="4" name="Text Placeholder 3">
            <a:extLst>
              <a:ext uri="{FF2B5EF4-FFF2-40B4-BE49-F238E27FC236}">
                <a16:creationId xmlns:a16="http://schemas.microsoft.com/office/drawing/2014/main" id="{1E16AC79-DDA2-7751-8B2B-986E157FF363}"/>
              </a:ext>
            </a:extLst>
          </p:cNvPr>
          <p:cNvSpPr>
            <a:spLocks noGrp="1"/>
          </p:cNvSpPr>
          <p:nvPr>
            <p:ph type="body" sz="quarter" idx="13"/>
          </p:nvPr>
        </p:nvSpPr>
        <p:spPr>
          <a:xfrm>
            <a:off x="609598" y="1268760"/>
            <a:ext cx="7556939" cy="4879792"/>
          </a:xfrm>
        </p:spPr>
        <p:txBody>
          <a:bodyPr>
            <a:normAutofit lnSpcReduction="10000"/>
          </a:bodyPr>
          <a:lstStyle/>
          <a:p>
            <a:pPr marL="0" indent="0">
              <a:buNone/>
            </a:pPr>
            <a:r>
              <a:rPr lang="en-US" sz="1800" b="1"/>
              <a:t>Total internal reflection </a:t>
            </a:r>
            <a:r>
              <a:rPr lang="en-US" sz="1800"/>
              <a:t>occurs when a light ray traveling from a medium with a higher refractive index (n</a:t>
            </a:r>
            <a:r>
              <a:rPr lang="en-US" sz="1800" baseline="-25000"/>
              <a:t>1</a:t>
            </a:r>
            <a:r>
              <a:rPr lang="en-US" sz="1800"/>
              <a:t>) to a medium with a lower refractive index (n</a:t>
            </a:r>
            <a:r>
              <a:rPr lang="en-US" sz="1800" baseline="-25000"/>
              <a:t>2</a:t>
            </a:r>
            <a:r>
              <a:rPr lang="en-US" sz="1800"/>
              <a:t>), is completely reflected into the original medium. This happens when the angle of incidence exceeds a specific value called the </a:t>
            </a:r>
            <a:r>
              <a:rPr lang="en-US" sz="1800" b="1"/>
              <a:t>critical angle</a:t>
            </a:r>
            <a:r>
              <a:rPr lang="en-US" sz="1800"/>
              <a:t>.</a:t>
            </a:r>
          </a:p>
          <a:p>
            <a:pPr marL="0" indent="0">
              <a:buNone/>
            </a:pPr>
            <a:endParaRPr lang="en-US" sz="1800" b="1"/>
          </a:p>
          <a:p>
            <a:pPr marL="0" indent="0">
              <a:buNone/>
            </a:pPr>
            <a:r>
              <a:rPr lang="en-US" sz="1800"/>
              <a:t>Three scenarios are considered:</a:t>
            </a:r>
          </a:p>
          <a:p>
            <a:pPr marL="342900" indent="-342900">
              <a:buClr>
                <a:schemeClr val="accent1"/>
              </a:buClr>
              <a:buAutoNum type="arabicParenR"/>
            </a:pPr>
            <a:r>
              <a:rPr lang="en-GB" sz="1800"/>
              <a:t>Incident ray is less than the critical angle </a:t>
            </a:r>
            <a:r>
              <a:rPr lang="en-GB" sz="1800" b="1"/>
              <a:t>(</a:t>
            </a:r>
            <a:r>
              <a:rPr lang="el-GR" sz="1800" b="1"/>
              <a:t>θ</a:t>
            </a:r>
            <a:r>
              <a:rPr lang="el-GR" sz="1800" b="1" baseline="-25000"/>
              <a:t>1</a:t>
            </a:r>
            <a:r>
              <a:rPr lang="el-GR" sz="1800" b="1"/>
              <a:t> &lt; θ</a:t>
            </a:r>
            <a:r>
              <a:rPr lang="en-GB" sz="1800" b="1" baseline="-25000"/>
              <a:t>c</a:t>
            </a:r>
            <a:r>
              <a:rPr lang="en-GB" sz="1800" b="1"/>
              <a:t>), </a:t>
            </a:r>
            <a:r>
              <a:rPr lang="en-US" sz="1800"/>
              <a:t>it bends away from the normal and some portion of the light is reflected back into the original medium</a:t>
            </a:r>
          </a:p>
          <a:p>
            <a:pPr marL="342900" indent="-342900">
              <a:buClr>
                <a:schemeClr val="accent1"/>
              </a:buClr>
              <a:buAutoNum type="arabicParenR"/>
            </a:pPr>
            <a:r>
              <a:rPr lang="en-US" sz="1800"/>
              <a:t>Incident ray is equal to the critical angle </a:t>
            </a:r>
            <a:r>
              <a:rPr lang="en-US" sz="1800" b="1"/>
              <a:t>(</a:t>
            </a:r>
            <a:r>
              <a:rPr lang="el-GR" sz="1800" b="1"/>
              <a:t>θ</a:t>
            </a:r>
            <a:r>
              <a:rPr lang="el-GR" sz="1800" b="1" baseline="-25000"/>
              <a:t>1</a:t>
            </a:r>
            <a:r>
              <a:rPr lang="el-GR" sz="1800" b="1"/>
              <a:t> = θ</a:t>
            </a:r>
            <a:r>
              <a:rPr lang="en-US" sz="1800" b="1" baseline="-25000"/>
              <a:t>c</a:t>
            </a:r>
            <a:r>
              <a:rPr lang="en-US" sz="1800" b="1"/>
              <a:t>)</a:t>
            </a:r>
            <a:r>
              <a:rPr lang="en-US" sz="1800"/>
              <a:t>, light is refracted at an angle of 90°.</a:t>
            </a:r>
          </a:p>
          <a:p>
            <a:pPr marL="342900" indent="-342900">
              <a:buClr>
                <a:schemeClr val="accent1"/>
              </a:buClr>
              <a:buAutoNum type="arabicParenR"/>
            </a:pPr>
            <a:r>
              <a:rPr lang="en-US" sz="1800"/>
              <a:t>Incident ray is more than the critical angle </a:t>
            </a:r>
            <a:r>
              <a:rPr lang="en-US" sz="1800" b="1"/>
              <a:t>(</a:t>
            </a:r>
            <a:r>
              <a:rPr lang="el-GR" sz="1800" b="1"/>
              <a:t>θ</a:t>
            </a:r>
            <a:r>
              <a:rPr lang="el-GR" sz="1800" b="1" baseline="-25000"/>
              <a:t>1</a:t>
            </a:r>
            <a:r>
              <a:rPr lang="el-GR" sz="1800" b="1"/>
              <a:t> &gt; θ</a:t>
            </a:r>
            <a:r>
              <a:rPr lang="en-US" sz="1800" b="1" baseline="-25000"/>
              <a:t>c</a:t>
            </a:r>
            <a:r>
              <a:rPr lang="en-US" sz="1800" b="1"/>
              <a:t>)</a:t>
            </a:r>
            <a:r>
              <a:rPr lang="en-US" sz="1800"/>
              <a:t>, total internal reflection occurs. </a:t>
            </a:r>
          </a:p>
          <a:p>
            <a:pPr marL="342900" indent="-342900">
              <a:buAutoNum type="arabicParenR"/>
            </a:pPr>
            <a:endParaRPr lang="en-US" sz="1800"/>
          </a:p>
          <a:p>
            <a:pPr marL="0" indent="0">
              <a:buNone/>
            </a:pPr>
            <a:r>
              <a:rPr lang="en-US" sz="1800"/>
              <a:t>A useful application of this phenomena is fiber optics, where total internal reflection enables the transmission of light signals through thin, flexible strands of glass or plastic. </a:t>
            </a:r>
            <a:endParaRPr lang="en-GB" sz="1800"/>
          </a:p>
        </p:txBody>
      </p:sp>
      <p:sp>
        <p:nvSpPr>
          <p:cNvPr id="5" name="TextBox 4">
            <a:extLst>
              <a:ext uri="{FF2B5EF4-FFF2-40B4-BE49-F238E27FC236}">
                <a16:creationId xmlns:a16="http://schemas.microsoft.com/office/drawing/2014/main" id="{3AAC86BA-2E22-E3D4-1D12-9141DD87D6D4}"/>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8" name="Picture 7" descr="A diagram of a reflection of a ray&#10;&#10;Description automatically generated">
            <a:extLst>
              <a:ext uri="{FF2B5EF4-FFF2-40B4-BE49-F238E27FC236}">
                <a16:creationId xmlns:a16="http://schemas.microsoft.com/office/drawing/2014/main" id="{2E741573-EF40-0B97-D0C2-D33E9A7E48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83967" y="654492"/>
            <a:ext cx="2925767" cy="1744717"/>
          </a:xfrm>
          <a:prstGeom prst="rect">
            <a:avLst/>
          </a:prstGeom>
        </p:spPr>
      </p:pic>
      <p:pic>
        <p:nvPicPr>
          <p:cNvPr id="11" name="Picture 10" descr="A black background with a yellow line and a triangle&#10;&#10;Description automatically generated with medium confidence">
            <a:extLst>
              <a:ext uri="{FF2B5EF4-FFF2-40B4-BE49-F238E27FC236}">
                <a16:creationId xmlns:a16="http://schemas.microsoft.com/office/drawing/2014/main" id="{F6E7C576-B506-4CA2-185C-64C2E14AB8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61736" y="2556641"/>
            <a:ext cx="2845576" cy="1744717"/>
          </a:xfrm>
          <a:prstGeom prst="rect">
            <a:avLst/>
          </a:prstGeom>
        </p:spPr>
      </p:pic>
      <p:pic>
        <p:nvPicPr>
          <p:cNvPr id="17" name="Picture 16" descr="A diagram of a reflection of a triangle&#10;&#10;Description automatically generated">
            <a:extLst>
              <a:ext uri="{FF2B5EF4-FFF2-40B4-BE49-F238E27FC236}">
                <a16:creationId xmlns:a16="http://schemas.microsoft.com/office/drawing/2014/main" id="{E19B74ED-B8A2-B122-8E63-E862B4603BB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83967" y="4403835"/>
            <a:ext cx="2845576" cy="1744717"/>
          </a:xfrm>
          <a:prstGeom prst="rect">
            <a:avLst/>
          </a:prstGeom>
        </p:spPr>
      </p:pic>
      <p:sp>
        <p:nvSpPr>
          <p:cNvPr id="18" name="TextBox 17">
            <a:extLst>
              <a:ext uri="{FF2B5EF4-FFF2-40B4-BE49-F238E27FC236}">
                <a16:creationId xmlns:a16="http://schemas.microsoft.com/office/drawing/2014/main" id="{FA374658-88B9-3A6F-3D16-08CD6295BAD7}"/>
              </a:ext>
            </a:extLst>
          </p:cNvPr>
          <p:cNvSpPr txBox="1"/>
          <p:nvPr/>
        </p:nvSpPr>
        <p:spPr>
          <a:xfrm>
            <a:off x="8442585" y="1702443"/>
            <a:ext cx="798684" cy="369332"/>
          </a:xfrm>
          <a:prstGeom prst="rect">
            <a:avLst/>
          </a:prstGeom>
          <a:noFill/>
        </p:spPr>
        <p:txBody>
          <a:bodyPr wrap="square" rtlCol="0">
            <a:spAutoFit/>
          </a:bodyPr>
          <a:lstStyle/>
          <a:p>
            <a:pPr algn="ctr"/>
            <a:r>
              <a:rPr lang="en-GB">
                <a:solidFill>
                  <a:schemeClr val="accent1"/>
                </a:solidFill>
              </a:rPr>
              <a:t>(1)</a:t>
            </a:r>
          </a:p>
        </p:txBody>
      </p:sp>
      <p:sp>
        <p:nvSpPr>
          <p:cNvPr id="19" name="TextBox 18">
            <a:extLst>
              <a:ext uri="{FF2B5EF4-FFF2-40B4-BE49-F238E27FC236}">
                <a16:creationId xmlns:a16="http://schemas.microsoft.com/office/drawing/2014/main" id="{A2FA4601-DD1A-FDBE-0CE6-92D6DA981437}"/>
              </a:ext>
            </a:extLst>
          </p:cNvPr>
          <p:cNvSpPr txBox="1"/>
          <p:nvPr/>
        </p:nvSpPr>
        <p:spPr>
          <a:xfrm>
            <a:off x="8442585" y="3523990"/>
            <a:ext cx="798684" cy="369332"/>
          </a:xfrm>
          <a:prstGeom prst="rect">
            <a:avLst/>
          </a:prstGeom>
          <a:noFill/>
        </p:spPr>
        <p:txBody>
          <a:bodyPr wrap="square" rtlCol="0">
            <a:spAutoFit/>
          </a:bodyPr>
          <a:lstStyle/>
          <a:p>
            <a:pPr algn="ctr"/>
            <a:r>
              <a:rPr lang="en-GB">
                <a:solidFill>
                  <a:schemeClr val="accent1"/>
                </a:solidFill>
              </a:rPr>
              <a:t>(2)</a:t>
            </a:r>
          </a:p>
        </p:txBody>
      </p:sp>
      <p:sp>
        <p:nvSpPr>
          <p:cNvPr id="20" name="TextBox 19">
            <a:extLst>
              <a:ext uri="{FF2B5EF4-FFF2-40B4-BE49-F238E27FC236}">
                <a16:creationId xmlns:a16="http://schemas.microsoft.com/office/drawing/2014/main" id="{D1C2CB1E-B780-E072-03A2-AE7C692482E3}"/>
              </a:ext>
            </a:extLst>
          </p:cNvPr>
          <p:cNvSpPr txBox="1"/>
          <p:nvPr/>
        </p:nvSpPr>
        <p:spPr>
          <a:xfrm>
            <a:off x="8442585" y="5345537"/>
            <a:ext cx="798684" cy="369332"/>
          </a:xfrm>
          <a:prstGeom prst="rect">
            <a:avLst/>
          </a:prstGeom>
          <a:noFill/>
        </p:spPr>
        <p:txBody>
          <a:bodyPr wrap="square" rtlCol="0">
            <a:spAutoFit/>
          </a:bodyPr>
          <a:lstStyle/>
          <a:p>
            <a:pPr algn="ctr"/>
            <a:r>
              <a:rPr lang="en-GB">
                <a:solidFill>
                  <a:schemeClr val="accent1"/>
                </a:solidFill>
              </a:rPr>
              <a:t>(3)</a:t>
            </a:r>
          </a:p>
        </p:txBody>
      </p:sp>
    </p:spTree>
    <p:extLst>
      <p:ext uri="{BB962C8B-B14F-4D97-AF65-F5344CB8AC3E}">
        <p14:creationId xmlns:p14="http://schemas.microsoft.com/office/powerpoint/2010/main" val="20928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E0759-E753-FA6D-A128-8E9272875F2E}"/>
              </a:ext>
            </a:extLst>
          </p:cNvPr>
          <p:cNvSpPr>
            <a:spLocks noGrp="1"/>
          </p:cNvSpPr>
          <p:nvPr>
            <p:ph type="sldNum" sz="quarter" idx="11"/>
          </p:nvPr>
        </p:nvSpPr>
        <p:spPr/>
        <p:txBody>
          <a:bodyPr/>
          <a:lstStyle/>
          <a:p>
            <a:fld id="{F0D23093-2AB0-F74C-B865-1A12A15B650E}" type="slidenum">
              <a:rPr lang="en-US" smtClean="0"/>
              <a:pPr/>
              <a:t>17</a:t>
            </a:fld>
            <a:endParaRPr lang="en-US"/>
          </a:p>
        </p:txBody>
      </p:sp>
      <p:sp>
        <p:nvSpPr>
          <p:cNvPr id="3" name="Title 2">
            <a:extLst>
              <a:ext uri="{FF2B5EF4-FFF2-40B4-BE49-F238E27FC236}">
                <a16:creationId xmlns:a16="http://schemas.microsoft.com/office/drawing/2014/main" id="{307F63DC-2084-8936-A9FD-29DCB21BAF99}"/>
              </a:ext>
            </a:extLst>
          </p:cNvPr>
          <p:cNvSpPr>
            <a:spLocks noGrp="1"/>
          </p:cNvSpPr>
          <p:nvPr>
            <p:ph type="title"/>
          </p:nvPr>
        </p:nvSpPr>
        <p:spPr/>
        <p:txBody>
          <a:bodyPr/>
          <a:lstStyle/>
          <a:p>
            <a:r>
              <a:rPr lang="en-GB"/>
              <a:t>Dispersion</a:t>
            </a:r>
          </a:p>
        </p:txBody>
      </p:sp>
      <p:sp>
        <p:nvSpPr>
          <p:cNvPr id="4" name="Text Placeholder 3">
            <a:extLst>
              <a:ext uri="{FF2B5EF4-FFF2-40B4-BE49-F238E27FC236}">
                <a16:creationId xmlns:a16="http://schemas.microsoft.com/office/drawing/2014/main" id="{D40C4644-6BBA-9BE8-0781-06AB284C9E9D}"/>
              </a:ext>
            </a:extLst>
          </p:cNvPr>
          <p:cNvSpPr>
            <a:spLocks noGrp="1"/>
          </p:cNvSpPr>
          <p:nvPr>
            <p:ph type="body" sz="quarter" idx="13"/>
          </p:nvPr>
        </p:nvSpPr>
        <p:spPr>
          <a:xfrm>
            <a:off x="609599" y="1447800"/>
            <a:ext cx="10972799" cy="1785578"/>
          </a:xfrm>
        </p:spPr>
        <p:txBody>
          <a:bodyPr>
            <a:normAutofit/>
          </a:bodyPr>
          <a:lstStyle/>
          <a:p>
            <a:pPr marL="0" indent="-3175">
              <a:buNone/>
            </a:pPr>
            <a:r>
              <a:rPr lang="en-US" sz="1800"/>
              <a:t>Dispersion, the phenomenon responsible for rainbows observed through prisms, occurs when a light wave separates into its component colors as it travels through a material. </a:t>
            </a:r>
          </a:p>
          <a:p>
            <a:pPr marL="0" indent="-3175">
              <a:buNone/>
            </a:pPr>
            <a:r>
              <a:rPr lang="en-US" sz="1800"/>
              <a:t>This specific type, known as chromatic dispersion, separates white light into its constituent colors because different wavelengths (colors) of light have slightly different refractive indices within the material. Consequently, these colors travel at varying speeds through the prism, causing the white light to split into its individual color wavelengths, creating the familiar rainbow effect.</a:t>
            </a:r>
          </a:p>
        </p:txBody>
      </p:sp>
      <p:sp>
        <p:nvSpPr>
          <p:cNvPr id="5" name="TextBox 4">
            <a:extLst>
              <a:ext uri="{FF2B5EF4-FFF2-40B4-BE49-F238E27FC236}">
                <a16:creationId xmlns:a16="http://schemas.microsoft.com/office/drawing/2014/main" id="{232AB603-E84C-FC6E-FD18-1539CED47114}"/>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7" name="Picture 6" descr="A rainbow in a triangle&#10;&#10;Description automatically generated">
            <a:extLst>
              <a:ext uri="{FF2B5EF4-FFF2-40B4-BE49-F238E27FC236}">
                <a16:creationId xmlns:a16="http://schemas.microsoft.com/office/drawing/2014/main" id="{B5102BFB-87C7-8D38-ADBB-4CD1E5A70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706" y="3126842"/>
            <a:ext cx="5344053" cy="3206433"/>
          </a:xfrm>
          <a:prstGeom prst="rect">
            <a:avLst/>
          </a:prstGeom>
        </p:spPr>
      </p:pic>
    </p:spTree>
    <p:extLst>
      <p:ext uri="{BB962C8B-B14F-4D97-AF65-F5344CB8AC3E}">
        <p14:creationId xmlns:p14="http://schemas.microsoft.com/office/powerpoint/2010/main" val="124688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86CA4-B49F-A75F-B56C-D5E2929F9381}"/>
              </a:ext>
            </a:extLst>
          </p:cNvPr>
          <p:cNvSpPr>
            <a:spLocks noGrp="1"/>
          </p:cNvSpPr>
          <p:nvPr>
            <p:ph type="sldNum" sz="quarter" idx="11"/>
          </p:nvPr>
        </p:nvSpPr>
        <p:spPr/>
        <p:txBody>
          <a:bodyPr/>
          <a:lstStyle/>
          <a:p>
            <a:fld id="{F0D23093-2AB0-F74C-B865-1A12A15B650E}" type="slidenum">
              <a:rPr lang="en-US" smtClean="0"/>
              <a:pPr/>
              <a:t>18</a:t>
            </a:fld>
            <a:endParaRPr lang="en-US"/>
          </a:p>
        </p:txBody>
      </p:sp>
      <p:sp>
        <p:nvSpPr>
          <p:cNvPr id="3" name="Title 2">
            <a:extLst>
              <a:ext uri="{FF2B5EF4-FFF2-40B4-BE49-F238E27FC236}">
                <a16:creationId xmlns:a16="http://schemas.microsoft.com/office/drawing/2014/main" id="{8E92E634-4F4B-D35D-99D0-6ECB85CED5F5}"/>
              </a:ext>
            </a:extLst>
          </p:cNvPr>
          <p:cNvSpPr>
            <a:spLocks noGrp="1"/>
          </p:cNvSpPr>
          <p:nvPr>
            <p:ph type="title"/>
          </p:nvPr>
        </p:nvSpPr>
        <p:spPr/>
        <p:txBody>
          <a:bodyPr/>
          <a:lstStyle/>
          <a:p>
            <a:r>
              <a:rPr lang="en-GB"/>
              <a:t>Polarization</a:t>
            </a:r>
          </a:p>
        </p:txBody>
      </p:sp>
      <p:sp>
        <p:nvSpPr>
          <p:cNvPr id="4" name="Text Placeholder 3">
            <a:extLst>
              <a:ext uri="{FF2B5EF4-FFF2-40B4-BE49-F238E27FC236}">
                <a16:creationId xmlns:a16="http://schemas.microsoft.com/office/drawing/2014/main" id="{1377B43B-E4F0-A0B2-C01E-99827EC41DD9}"/>
              </a:ext>
            </a:extLst>
          </p:cNvPr>
          <p:cNvSpPr>
            <a:spLocks noGrp="1"/>
          </p:cNvSpPr>
          <p:nvPr>
            <p:ph type="body" sz="quarter" idx="13"/>
          </p:nvPr>
        </p:nvSpPr>
        <p:spPr/>
        <p:txBody>
          <a:bodyPr>
            <a:normAutofit/>
          </a:bodyPr>
          <a:lstStyle/>
          <a:p>
            <a:pPr marL="0" indent="0">
              <a:buNone/>
            </a:pPr>
            <a:r>
              <a:rPr lang="en-US" sz="1800" b="1"/>
              <a:t>Polarization </a:t>
            </a:r>
            <a:r>
              <a:rPr lang="en-US" sz="1800"/>
              <a:t>refers to the orientation of the electric field vector of a light wave. </a:t>
            </a:r>
          </a:p>
          <a:p>
            <a:pPr marL="0" indent="0">
              <a:buNone/>
            </a:pPr>
            <a:r>
              <a:rPr lang="en-US" sz="1800"/>
              <a:t>As shown below, light waves can oscillate in multiple directions. Sunlight is a form of unpolarized light, consisting of waves vibrating in all possible directions perpendicular to their direction of propagation.</a:t>
            </a:r>
          </a:p>
          <a:p>
            <a:pPr marL="0" indent="0">
              <a:buNone/>
            </a:pPr>
            <a:r>
              <a:rPr lang="en-US" sz="1800"/>
              <a:t>There are several ways to polarize light. Polarizing filters, or polarizers, are one such way and selectively transmit light waves with specific orientations while blocking others. This selective transmission makes polarized light useful in various applications, such as reducing glare in sunglasses and improving contrast in photography.</a:t>
            </a:r>
            <a:endParaRPr lang="en-GB" sz="1800"/>
          </a:p>
        </p:txBody>
      </p:sp>
      <p:sp>
        <p:nvSpPr>
          <p:cNvPr id="5" name="TextBox 4">
            <a:extLst>
              <a:ext uri="{FF2B5EF4-FFF2-40B4-BE49-F238E27FC236}">
                <a16:creationId xmlns:a16="http://schemas.microsoft.com/office/drawing/2014/main" id="{4AFCAD79-73EF-D41C-1FD0-25EB35B3F083}"/>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13" name="Picture 12" descr="A diagram of a graph&#10;&#10;Description automatically generated">
            <a:extLst>
              <a:ext uri="{FF2B5EF4-FFF2-40B4-BE49-F238E27FC236}">
                <a16:creationId xmlns:a16="http://schemas.microsoft.com/office/drawing/2014/main" id="{60367329-2CCB-F4B0-ED67-CB0058F18E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7707" y="3382873"/>
            <a:ext cx="4191387" cy="2851997"/>
          </a:xfrm>
          <a:prstGeom prst="rect">
            <a:avLst/>
          </a:prstGeom>
        </p:spPr>
      </p:pic>
      <p:sp>
        <p:nvSpPr>
          <p:cNvPr id="17" name="TextBox 16">
            <a:extLst>
              <a:ext uri="{FF2B5EF4-FFF2-40B4-BE49-F238E27FC236}">
                <a16:creationId xmlns:a16="http://schemas.microsoft.com/office/drawing/2014/main" id="{2B763B04-EE38-3F06-F354-6C628573AD09}"/>
              </a:ext>
            </a:extLst>
          </p:cNvPr>
          <p:cNvSpPr txBox="1"/>
          <p:nvPr/>
        </p:nvSpPr>
        <p:spPr>
          <a:xfrm>
            <a:off x="609599" y="5188803"/>
            <a:ext cx="1602223" cy="830997"/>
          </a:xfrm>
          <a:prstGeom prst="rect">
            <a:avLst/>
          </a:prstGeom>
          <a:noFill/>
        </p:spPr>
        <p:txBody>
          <a:bodyPr wrap="square" rtlCol="0">
            <a:spAutoFit/>
          </a:bodyPr>
          <a:lstStyle/>
          <a:p>
            <a:r>
              <a:rPr lang="en-GB" sz="1600"/>
              <a:t>Multiple orientations of the electric field</a:t>
            </a:r>
          </a:p>
        </p:txBody>
      </p:sp>
      <p:sp>
        <p:nvSpPr>
          <p:cNvPr id="18" name="TextBox 17">
            <a:extLst>
              <a:ext uri="{FF2B5EF4-FFF2-40B4-BE49-F238E27FC236}">
                <a16:creationId xmlns:a16="http://schemas.microsoft.com/office/drawing/2014/main" id="{9EAD0F9C-2F20-E32C-5CFF-293FBF61BA62}"/>
              </a:ext>
            </a:extLst>
          </p:cNvPr>
          <p:cNvSpPr txBox="1"/>
          <p:nvPr/>
        </p:nvSpPr>
        <p:spPr>
          <a:xfrm>
            <a:off x="9870717" y="5434219"/>
            <a:ext cx="1602223" cy="584775"/>
          </a:xfrm>
          <a:prstGeom prst="rect">
            <a:avLst/>
          </a:prstGeom>
          <a:noFill/>
        </p:spPr>
        <p:txBody>
          <a:bodyPr wrap="square" rtlCol="0">
            <a:spAutoFit/>
          </a:bodyPr>
          <a:lstStyle/>
          <a:p>
            <a:r>
              <a:rPr lang="en-GB" sz="1600"/>
              <a:t>Polarized light through a lens</a:t>
            </a:r>
          </a:p>
        </p:txBody>
      </p:sp>
      <p:pic>
        <p:nvPicPr>
          <p:cNvPr id="23" name="Picture 22" descr="A hand holding a lens&#10;&#10;Description automatically generated">
            <a:extLst>
              <a:ext uri="{FF2B5EF4-FFF2-40B4-BE49-F238E27FC236}">
                <a16:creationId xmlns:a16="http://schemas.microsoft.com/office/drawing/2014/main" id="{E62068BE-46B5-6D5F-FCED-116681953F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2908" y="3733800"/>
            <a:ext cx="3168352" cy="2284869"/>
          </a:xfrm>
          <a:prstGeom prst="rect">
            <a:avLst/>
          </a:prstGeom>
        </p:spPr>
      </p:pic>
    </p:spTree>
    <p:extLst>
      <p:ext uri="{BB962C8B-B14F-4D97-AF65-F5344CB8AC3E}">
        <p14:creationId xmlns:p14="http://schemas.microsoft.com/office/powerpoint/2010/main" val="3835218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86CA4-B49F-A75F-B56C-D5E2929F9381}"/>
              </a:ext>
            </a:extLst>
          </p:cNvPr>
          <p:cNvSpPr>
            <a:spLocks noGrp="1"/>
          </p:cNvSpPr>
          <p:nvPr>
            <p:ph type="sldNum" sz="quarter" idx="11"/>
          </p:nvPr>
        </p:nvSpPr>
        <p:spPr/>
        <p:txBody>
          <a:bodyPr/>
          <a:lstStyle/>
          <a:p>
            <a:fld id="{F0D23093-2AB0-F74C-B865-1A12A15B650E}" type="slidenum">
              <a:rPr lang="en-US" smtClean="0"/>
              <a:pPr/>
              <a:t>19</a:t>
            </a:fld>
            <a:endParaRPr lang="en-US"/>
          </a:p>
        </p:txBody>
      </p:sp>
      <p:sp>
        <p:nvSpPr>
          <p:cNvPr id="3" name="Title 2">
            <a:extLst>
              <a:ext uri="{FF2B5EF4-FFF2-40B4-BE49-F238E27FC236}">
                <a16:creationId xmlns:a16="http://schemas.microsoft.com/office/drawing/2014/main" id="{8E92E634-4F4B-D35D-99D0-6ECB85CED5F5}"/>
              </a:ext>
            </a:extLst>
          </p:cNvPr>
          <p:cNvSpPr>
            <a:spLocks noGrp="1"/>
          </p:cNvSpPr>
          <p:nvPr>
            <p:ph type="title"/>
          </p:nvPr>
        </p:nvSpPr>
        <p:spPr/>
        <p:txBody>
          <a:bodyPr/>
          <a:lstStyle/>
          <a:p>
            <a:r>
              <a:rPr lang="en-GB"/>
              <a:t>Diffraction</a:t>
            </a:r>
          </a:p>
        </p:txBody>
      </p:sp>
      <p:sp>
        <p:nvSpPr>
          <p:cNvPr id="4" name="Text Placeholder 3">
            <a:extLst>
              <a:ext uri="{FF2B5EF4-FFF2-40B4-BE49-F238E27FC236}">
                <a16:creationId xmlns:a16="http://schemas.microsoft.com/office/drawing/2014/main" id="{1377B43B-E4F0-A0B2-C01E-99827EC41DD9}"/>
              </a:ext>
            </a:extLst>
          </p:cNvPr>
          <p:cNvSpPr>
            <a:spLocks noGrp="1"/>
          </p:cNvSpPr>
          <p:nvPr>
            <p:ph type="body" sz="quarter" idx="13"/>
          </p:nvPr>
        </p:nvSpPr>
        <p:spPr>
          <a:xfrm>
            <a:off x="609599" y="1447800"/>
            <a:ext cx="7646641" cy="4572000"/>
          </a:xfrm>
        </p:spPr>
        <p:txBody>
          <a:bodyPr>
            <a:normAutofit/>
          </a:bodyPr>
          <a:lstStyle/>
          <a:p>
            <a:pPr marL="0" indent="0">
              <a:buNone/>
            </a:pPr>
            <a:r>
              <a:rPr lang="en-US" sz="1800" b="1"/>
              <a:t>Diffraction</a:t>
            </a:r>
            <a:r>
              <a:rPr lang="en-US" sz="1800"/>
              <a:t> is the bending of light waves around obstacles or through narrow openings.</a:t>
            </a:r>
          </a:p>
          <a:p>
            <a:pPr marL="0" indent="0">
              <a:buNone/>
            </a:pPr>
            <a:endParaRPr lang="en-US" sz="1800"/>
          </a:p>
          <a:p>
            <a:pPr marL="0" indent="0">
              <a:buNone/>
            </a:pPr>
            <a:r>
              <a:rPr lang="en-US" sz="1800"/>
              <a:t>When light encounters an obstruction with dimensions comparable to its wavelength, it spreads out and forms patterns of alternating light and dark regions. This phenomenon explains why you can see light spreading around the edges of a shadow or the distinctive patterns when light passes through a narrow slit.</a:t>
            </a:r>
          </a:p>
          <a:p>
            <a:endParaRPr lang="en-US" sz="1800"/>
          </a:p>
          <a:p>
            <a:pPr marL="0" indent="0">
              <a:buNone/>
            </a:pPr>
            <a:r>
              <a:rPr lang="en-US" sz="1800" b="1"/>
              <a:t>Huygens’s Principle:</a:t>
            </a:r>
            <a:r>
              <a:rPr lang="en-US" sz="1800"/>
              <a:t> helps explain diffraction. It states that every point on a wavefront acts as a source of tiny wavelets that spread out in all directions at the same speed as the original wave. The new wavefront is the tangential line to all of these wavelets. </a:t>
            </a:r>
          </a:p>
          <a:p>
            <a:endParaRPr lang="en-US" sz="1800"/>
          </a:p>
        </p:txBody>
      </p:sp>
      <p:sp>
        <p:nvSpPr>
          <p:cNvPr id="5" name="TextBox 4">
            <a:extLst>
              <a:ext uri="{FF2B5EF4-FFF2-40B4-BE49-F238E27FC236}">
                <a16:creationId xmlns:a16="http://schemas.microsoft.com/office/drawing/2014/main" id="{4AFCAD79-73EF-D41C-1FD0-25EB35B3F083}"/>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7" name="Picture 6" descr="A black and yellow logo&#10;&#10;Description automatically generated">
            <a:extLst>
              <a:ext uri="{FF2B5EF4-FFF2-40B4-BE49-F238E27FC236}">
                <a16:creationId xmlns:a16="http://schemas.microsoft.com/office/drawing/2014/main" id="{0C291C27-9071-44D3-78A4-5F224D95A1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23572" y="926869"/>
            <a:ext cx="2252749" cy="1600200"/>
          </a:xfrm>
          <a:prstGeom prst="rect">
            <a:avLst/>
          </a:prstGeom>
        </p:spPr>
      </p:pic>
      <p:pic>
        <p:nvPicPr>
          <p:cNvPr id="9" name="Picture 8" descr="A white and orange lines on a black background&#10;&#10;Description automatically generated">
            <a:extLst>
              <a:ext uri="{FF2B5EF4-FFF2-40B4-BE49-F238E27FC236}">
                <a16:creationId xmlns:a16="http://schemas.microsoft.com/office/drawing/2014/main" id="{66CED955-A39B-845C-45AB-3E3E796085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92537" y="2706064"/>
            <a:ext cx="2514820" cy="3362227"/>
          </a:xfrm>
          <a:prstGeom prst="rect">
            <a:avLst/>
          </a:prstGeom>
        </p:spPr>
      </p:pic>
    </p:spTree>
    <p:extLst>
      <p:ext uri="{BB962C8B-B14F-4D97-AF65-F5344CB8AC3E}">
        <p14:creationId xmlns:p14="http://schemas.microsoft.com/office/powerpoint/2010/main" val="379238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CB310F-631C-1D15-5B56-6FF609DEE9F1}"/>
              </a:ext>
            </a:extLst>
          </p:cNvPr>
          <p:cNvSpPr>
            <a:spLocks noGrp="1"/>
          </p:cNvSpPr>
          <p:nvPr>
            <p:ph type="sldNum" sz="quarter" idx="11"/>
          </p:nvPr>
        </p:nvSpPr>
        <p:spPr/>
        <p:txBody>
          <a:bodyPr/>
          <a:lstStyle/>
          <a:p>
            <a:fld id="{F0D23093-2AB0-F74C-B865-1A12A15B650E}" type="slidenum">
              <a:rPr lang="en-US" smtClean="0"/>
              <a:pPr/>
              <a:t>2</a:t>
            </a:fld>
            <a:endParaRPr lang="en-US"/>
          </a:p>
        </p:txBody>
      </p:sp>
      <p:sp>
        <p:nvSpPr>
          <p:cNvPr id="3" name="Title 2">
            <a:extLst>
              <a:ext uri="{FF2B5EF4-FFF2-40B4-BE49-F238E27FC236}">
                <a16:creationId xmlns:a16="http://schemas.microsoft.com/office/drawing/2014/main" id="{601530CE-2360-7B31-8E6A-2907C8F91BE4}"/>
              </a:ext>
            </a:extLst>
          </p:cNvPr>
          <p:cNvSpPr>
            <a:spLocks noGrp="1"/>
          </p:cNvSpPr>
          <p:nvPr>
            <p:ph type="title"/>
          </p:nvPr>
        </p:nvSpPr>
        <p:spPr/>
        <p:txBody>
          <a:bodyPr/>
          <a:lstStyle/>
          <a:p>
            <a:r>
              <a:rPr lang="en-GB"/>
              <a:t>Learning objectives</a:t>
            </a:r>
          </a:p>
        </p:txBody>
      </p:sp>
      <p:graphicFrame>
        <p:nvGraphicFramePr>
          <p:cNvPr id="8" name="Table 7">
            <a:extLst>
              <a:ext uri="{FF2B5EF4-FFF2-40B4-BE49-F238E27FC236}">
                <a16:creationId xmlns:a16="http://schemas.microsoft.com/office/drawing/2014/main" id="{4B20D002-CCC2-994D-D39D-66FBE815F143}"/>
              </a:ext>
            </a:extLst>
          </p:cNvPr>
          <p:cNvGraphicFramePr>
            <a:graphicFrameLocks noGrp="1"/>
          </p:cNvGraphicFramePr>
          <p:nvPr>
            <p:extLst>
              <p:ext uri="{D42A27DB-BD31-4B8C-83A1-F6EECF244321}">
                <p14:modId xmlns:p14="http://schemas.microsoft.com/office/powerpoint/2010/main" val="3449718993"/>
              </p:ext>
            </p:extLst>
          </p:nvPr>
        </p:nvGraphicFramePr>
        <p:xfrm>
          <a:off x="957744" y="2105356"/>
          <a:ext cx="10276514" cy="2038092"/>
        </p:xfrm>
        <a:graphic>
          <a:graphicData uri="http://schemas.openxmlformats.org/drawingml/2006/table">
            <a:tbl>
              <a:tblPr firstRow="1" bandRow="1">
                <a:tableStyleId>{2D5ABB26-0587-4C30-8999-92F81FD0307C}</a:tableStyleId>
              </a:tblPr>
              <a:tblGrid>
                <a:gridCol w="2770196">
                  <a:extLst>
                    <a:ext uri="{9D8B030D-6E8A-4147-A177-3AD203B41FA5}">
                      <a16:colId xmlns:a16="http://schemas.microsoft.com/office/drawing/2014/main" val="20000"/>
                    </a:ext>
                  </a:extLst>
                </a:gridCol>
                <a:gridCol w="750631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471989">
                <a:tc>
                  <a:txBody>
                    <a:bodyPr/>
                    <a:lstStyle/>
                    <a:p>
                      <a:pPr algn="l"/>
                      <a:r>
                        <a:rPr lang="en-GB" sz="1400" b="1">
                          <a:solidFill>
                            <a:sysClr val="windowText" lastClr="000000"/>
                          </a:solidFill>
                        </a:rPr>
                        <a:t>Knowledge and Understanding</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i="0" kern="1200" dirty="0">
                          <a:solidFill>
                            <a:schemeClr val="dk1"/>
                          </a:solidFill>
                          <a:effectLst/>
                          <a:latin typeface="+mn-lt"/>
                          <a:ea typeface="+mn-ea"/>
                          <a:cs typeface="+mn-cs"/>
                        </a:rPr>
                        <a:t>Distinguish between the wave and particle nature of light and explain how these properties influence its behavior.</a:t>
                      </a:r>
                      <a:endParaRPr lang="en-GB" sz="1400" i="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375">
                <a:tc>
                  <a:txBody>
                    <a:bodyPr/>
                    <a:lstStyle/>
                    <a:p>
                      <a:pPr algn="l"/>
                      <a:r>
                        <a:rPr lang="en-GB" sz="1400" b="1">
                          <a:solidFill>
                            <a:sysClr val="windowText" lastClr="000000"/>
                          </a:solidFill>
                        </a:rPr>
                        <a:t>Skills and Abilities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i="0" kern="1200">
                          <a:solidFill>
                            <a:schemeClr val="dk1"/>
                          </a:solidFill>
                          <a:effectLst/>
                          <a:latin typeface="+mn-lt"/>
                          <a:ea typeface="+mn-ea"/>
                          <a:cs typeface="+mn-cs"/>
                        </a:rPr>
                        <a:t>Analyze the function of optical components, such as lenses, mirrors, and gratings, and predict their effect on light propagation.</a:t>
                      </a:r>
                      <a:endParaRPr lang="en-GB" sz="1400" i="0" kern="120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a:solidFill>
                            <a:sysClr val="windowText" lastClr="000000"/>
                          </a:solidFill>
                        </a:rPr>
                        <a:t>Values and Attitudes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Explain the role of simulation tools in optimizing the design of optical systems.</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Content Placeholder 3">
            <a:extLst>
              <a:ext uri="{FF2B5EF4-FFF2-40B4-BE49-F238E27FC236}">
                <a16:creationId xmlns:a16="http://schemas.microsoft.com/office/drawing/2014/main" id="{CF2B8A04-404F-7C86-E203-D4F1FAD4CFCB}"/>
              </a:ext>
            </a:extLst>
          </p:cNvPr>
          <p:cNvSpPr txBox="1">
            <a:spLocks/>
          </p:cNvSpPr>
          <p:nvPr/>
        </p:nvSpPr>
        <p:spPr bwMode="auto">
          <a:xfrm>
            <a:off x="953124" y="5521265"/>
            <a:ext cx="10285751" cy="683264"/>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R="0" lvl="0" defTabSz="914400" rtl="0" eaLnBrk="0" fontAlgn="base" latinLnBrk="0" hangingPunct="0">
              <a:lnSpc>
                <a:spcPct val="100000"/>
              </a:lnSpc>
              <a:spcBef>
                <a:spcPct val="20000"/>
              </a:spcBef>
              <a:spcAft>
                <a:spcPct val="20000"/>
              </a:spcAft>
              <a:buClr>
                <a:sysClr val="window" lastClr="FFFFFF">
                  <a:lumMod val="65000"/>
                </a:sysClr>
              </a:buClr>
              <a:buSzPct val="120000"/>
              <a:tabLst/>
              <a:defRPr/>
            </a:pPr>
            <a:r>
              <a:rPr kumimoji="0" lang="en-GB" sz="1800" b="1" i="0" u="none" strike="noStrike" kern="0" cap="none" spc="0" normalizeH="0" baseline="0" noProof="0" dirty="0">
                <a:ln>
                  <a:noFill/>
                </a:ln>
                <a:solidFill>
                  <a:srgbClr val="0C0C0C"/>
                </a:solidFill>
                <a:effectLst/>
                <a:uLnTx/>
                <a:uFillTx/>
                <a:ea typeface="+mn-ea"/>
                <a:cs typeface="+mn-cs"/>
              </a:rPr>
              <a:t>Further reading/information</a:t>
            </a:r>
          </a:p>
          <a:p>
            <a:pPr marL="481013" lvl="1" indent="0" algn="ctr">
              <a:buClr>
                <a:schemeClr val="accent1"/>
              </a:buClr>
              <a:buSzPct val="100000"/>
              <a:buNone/>
            </a:pPr>
            <a:r>
              <a:rPr lang="en-GB" dirty="0">
                <a:hlinkClick r:id="rId3"/>
              </a:rPr>
              <a:t>Ansys Academic</a:t>
            </a:r>
            <a:r>
              <a:rPr lang="en-GB" dirty="0"/>
              <a:t>                                               </a:t>
            </a:r>
            <a:r>
              <a:rPr lang="en-GB" dirty="0">
                <a:hlinkClick r:id="rId4"/>
              </a:rPr>
              <a:t>Ansys Innovation Courses</a:t>
            </a:r>
            <a:r>
              <a:rPr lang="en-GB" dirty="0"/>
              <a:t>                                          </a:t>
            </a:r>
            <a:r>
              <a:rPr lang="en-GB" dirty="0">
                <a:hlinkClick r:id="rId5"/>
              </a:rPr>
              <a:t>Ansys Education Resources</a:t>
            </a:r>
            <a:endParaRPr lang="en-GB" dirty="0"/>
          </a:p>
        </p:txBody>
      </p:sp>
      <p:sp>
        <p:nvSpPr>
          <p:cNvPr id="15" name="Content Placeholder 3">
            <a:extLst>
              <a:ext uri="{FF2B5EF4-FFF2-40B4-BE49-F238E27FC236}">
                <a16:creationId xmlns:a16="http://schemas.microsoft.com/office/drawing/2014/main" id="{9C5F77E5-4861-B747-C079-BC9CB04FC090}"/>
              </a:ext>
            </a:extLst>
          </p:cNvPr>
          <p:cNvSpPr txBox="1">
            <a:spLocks/>
          </p:cNvSpPr>
          <p:nvPr/>
        </p:nvSpPr>
        <p:spPr bwMode="auto">
          <a:xfrm>
            <a:off x="953123" y="4385085"/>
            <a:ext cx="10285751" cy="898708"/>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endParaRPr lang="en-GB" sz="1600" b="0" kern="0" dirty="0">
              <a:solidFill>
                <a:srgbClr val="0C0C0C"/>
              </a:solidFill>
            </a:endParaRPr>
          </a:p>
          <a:p>
            <a:pPr marL="285750" marR="0" lvl="0" indent="-285750" algn="l" defTabSz="914400" rtl="0" eaLnBrk="0" fontAlgn="base" latinLnBrk="0" hangingPunct="0">
              <a:lnSpc>
                <a:spcPct val="100000"/>
              </a:lnSpc>
              <a:spcBef>
                <a:spcPct val="20000"/>
              </a:spcBef>
              <a:spcAft>
                <a:spcPct val="20000"/>
              </a:spcAft>
              <a:buClr>
                <a:sysClr val="window" lastClr="FFFFFF">
                  <a:lumMod val="65000"/>
                </a:sysClr>
              </a:buClr>
              <a:buSzPct val="120000"/>
              <a:buFont typeface="Arial" panose="020B0604020202020204" pitchFamily="34" charset="0"/>
              <a:buChar char="•"/>
              <a:tabLst/>
              <a:defRPr/>
            </a:pPr>
            <a:r>
              <a:rPr kumimoji="0" lang="en-GB" sz="1400" b="0" i="0" u="none" strike="noStrike" kern="0" cap="none" spc="0" normalizeH="0" baseline="0" noProof="0" dirty="0">
                <a:ln>
                  <a:noFill/>
                </a:ln>
                <a:solidFill>
                  <a:srgbClr val="0C0C0C"/>
                </a:solidFill>
                <a:effectLst/>
                <a:uLnTx/>
                <a:uFillTx/>
                <a:ea typeface="+mn-ea"/>
                <a:cs typeface="+mn-cs"/>
              </a:rPr>
              <a:t>Suggested reading: Pedrotti, F. L., Pedrotti, L. M., &amp; Pedrotti, L. S. (2017). Introduction to Optics (3rd ed.). Cambridge: Cambridge University Press.</a:t>
            </a:r>
          </a:p>
        </p:txBody>
      </p:sp>
      <p:graphicFrame>
        <p:nvGraphicFramePr>
          <p:cNvPr id="4" name="Table 3">
            <a:extLst>
              <a:ext uri="{FF2B5EF4-FFF2-40B4-BE49-F238E27FC236}">
                <a16:creationId xmlns:a16="http://schemas.microsoft.com/office/drawing/2014/main" id="{E15A8987-E63F-F23B-CCBB-B589275B4A65}"/>
              </a:ext>
            </a:extLst>
          </p:cNvPr>
          <p:cNvGraphicFramePr>
            <a:graphicFrameLocks noGrp="1"/>
          </p:cNvGraphicFramePr>
          <p:nvPr>
            <p:extLst>
              <p:ext uri="{D42A27DB-BD31-4B8C-83A1-F6EECF244321}">
                <p14:modId xmlns:p14="http://schemas.microsoft.com/office/powerpoint/2010/main" val="4060397508"/>
              </p:ext>
            </p:extLst>
          </p:nvPr>
        </p:nvGraphicFramePr>
        <p:xfrm>
          <a:off x="953123" y="918839"/>
          <a:ext cx="10285752" cy="94488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285750" indent="-285750">
                        <a:buFont typeface="Arial" panose="020B0604020202020204" pitchFamily="34" charset="0"/>
                        <a:buChar char="•"/>
                      </a:pPr>
                      <a:r>
                        <a:rPr lang="en-US" sz="1400" dirty="0"/>
                        <a:t>Ansys </a:t>
                      </a:r>
                      <a:r>
                        <a:rPr lang="en-US" sz="1400" dirty="0" err="1"/>
                        <a:t>Lumerical</a:t>
                      </a:r>
                      <a:r>
                        <a:rPr lang="en-US" sz="1400" dirty="0"/>
                        <a:t> FDTD</a:t>
                      </a:r>
                      <a:r>
                        <a:rPr lang="en-US" sz="1400" baseline="30000" dirty="0"/>
                        <a:t>TM</a:t>
                      </a:r>
                      <a:r>
                        <a:rPr lang="en-US" sz="1400" baseline="0" dirty="0"/>
                        <a:t>, an </a:t>
                      </a:r>
                      <a:r>
                        <a:rPr lang="en-US" sz="1400" b="0" i="0" kern="1200" dirty="0">
                          <a:solidFill>
                            <a:schemeClr val="dk1"/>
                          </a:solidFill>
                          <a:effectLst/>
                          <a:latin typeface="+mn-lt"/>
                          <a:ea typeface="+mn-ea"/>
                          <a:cs typeface="+mn-cs"/>
                        </a:rPr>
                        <a:t>advanced 3D electromagnetic FDTD simulation software</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Ansys </a:t>
                      </a:r>
                      <a:r>
                        <a:rPr lang="en-US" sz="1400" b="0" i="0" kern="1200" dirty="0" err="1">
                          <a:solidFill>
                            <a:schemeClr val="dk1"/>
                          </a:solidFill>
                          <a:effectLst/>
                          <a:latin typeface="+mn-lt"/>
                          <a:ea typeface="+mn-ea"/>
                          <a:cs typeface="+mn-cs"/>
                        </a:rPr>
                        <a:t>Zemax</a:t>
                      </a:r>
                      <a:r>
                        <a:rPr lang="en-US" sz="1400" b="0" i="0" kern="1200" dirty="0">
                          <a:solidFill>
                            <a:schemeClr val="dk1"/>
                          </a:solidFill>
                          <a:effectLst/>
                          <a:latin typeface="+mn-lt"/>
                          <a:ea typeface="+mn-ea"/>
                          <a:cs typeface="+mn-cs"/>
                        </a:rPr>
                        <a:t> </a:t>
                      </a:r>
                      <a:r>
                        <a:rPr lang="en-US" sz="1400" b="0" i="0" kern="1200" dirty="0" err="1">
                          <a:solidFill>
                            <a:schemeClr val="dk1"/>
                          </a:solidFill>
                          <a:effectLst/>
                          <a:latin typeface="+mn-lt"/>
                          <a:ea typeface="+mn-ea"/>
                          <a:cs typeface="+mn-cs"/>
                        </a:rPr>
                        <a:t>OpticStudio</a:t>
                      </a:r>
                      <a:r>
                        <a:rPr lang="en-US" sz="1400" b="0" i="0" kern="1200" dirty="0">
                          <a:solidFill>
                            <a:schemeClr val="dk1"/>
                          </a:solidFill>
                          <a:effectLst/>
                          <a:latin typeface="+mn-lt"/>
                          <a:ea typeface="+mn-ea"/>
                          <a:cs typeface="+mn-cs"/>
                        </a:rPr>
                        <a:t>®, an optical system design and analysis software</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Ansys Speos®, an optical illumination design and simulation software</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Ansys Granta </a:t>
                      </a:r>
                      <a:r>
                        <a:rPr lang="en-US" sz="1400" b="0" i="0" kern="1200" dirty="0" err="1">
                          <a:solidFill>
                            <a:schemeClr val="dk1"/>
                          </a:solidFill>
                          <a:effectLst/>
                          <a:latin typeface="+mn-lt"/>
                          <a:ea typeface="+mn-ea"/>
                          <a:cs typeface="+mn-cs"/>
                        </a:rPr>
                        <a:t>EduPack</a:t>
                      </a:r>
                      <a:r>
                        <a:rPr lang="en-US" sz="1400" b="0" i="0" kern="1200" baseline="30000" dirty="0" err="1">
                          <a:solidFill>
                            <a:schemeClr val="dk1"/>
                          </a:solidFill>
                          <a:effectLst/>
                          <a:latin typeface="+mn-lt"/>
                          <a:ea typeface="+mn-ea"/>
                          <a:cs typeface="+mn-cs"/>
                        </a:rPr>
                        <a:t>TM</a:t>
                      </a:r>
                      <a:r>
                        <a:rPr lang="en-US" sz="1400" b="0" i="0" kern="1200" baseline="0" dirty="0">
                          <a:solidFill>
                            <a:schemeClr val="dk1"/>
                          </a:solidFill>
                          <a:effectLst/>
                          <a:latin typeface="+mn-lt"/>
                          <a:ea typeface="+mn-ea"/>
                          <a:cs typeface="+mn-cs"/>
                        </a:rPr>
                        <a:t>, a </a:t>
                      </a:r>
                      <a:r>
                        <a:rPr lang="en-US" sz="1400" b="0" i="0" kern="1200" dirty="0">
                          <a:solidFill>
                            <a:schemeClr val="dk1"/>
                          </a:solidFill>
                          <a:effectLst/>
                          <a:latin typeface="+mn-lt"/>
                          <a:ea typeface="+mn-ea"/>
                          <a:cs typeface="+mn-cs"/>
                        </a:rPr>
                        <a:t>Set of teaching resources to support materials education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Tree>
    <p:extLst>
      <p:ext uri="{BB962C8B-B14F-4D97-AF65-F5344CB8AC3E}">
        <p14:creationId xmlns:p14="http://schemas.microsoft.com/office/powerpoint/2010/main" val="2536975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86CA4-B49F-A75F-B56C-D5E2929F9381}"/>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8E92E634-4F4B-D35D-99D0-6ECB85CED5F5}"/>
              </a:ext>
            </a:extLst>
          </p:cNvPr>
          <p:cNvSpPr>
            <a:spLocks noGrp="1"/>
          </p:cNvSpPr>
          <p:nvPr>
            <p:ph type="title"/>
          </p:nvPr>
        </p:nvSpPr>
        <p:spPr/>
        <p:txBody>
          <a:bodyPr/>
          <a:lstStyle/>
          <a:p>
            <a:r>
              <a:rPr lang="en-GB"/>
              <a:t>Interference</a:t>
            </a:r>
          </a:p>
        </p:txBody>
      </p:sp>
      <p:sp>
        <p:nvSpPr>
          <p:cNvPr id="4" name="Text Placeholder 3">
            <a:extLst>
              <a:ext uri="{FF2B5EF4-FFF2-40B4-BE49-F238E27FC236}">
                <a16:creationId xmlns:a16="http://schemas.microsoft.com/office/drawing/2014/main" id="{1377B43B-E4F0-A0B2-C01E-99827EC41DD9}"/>
              </a:ext>
            </a:extLst>
          </p:cNvPr>
          <p:cNvSpPr>
            <a:spLocks noGrp="1"/>
          </p:cNvSpPr>
          <p:nvPr>
            <p:ph type="body" sz="quarter" idx="13"/>
          </p:nvPr>
        </p:nvSpPr>
        <p:spPr/>
        <p:txBody>
          <a:bodyPr>
            <a:normAutofit/>
          </a:bodyPr>
          <a:lstStyle/>
          <a:p>
            <a:pPr marL="0" indent="0">
              <a:buNone/>
            </a:pPr>
            <a:r>
              <a:rPr lang="en-US" sz="1800" b="1"/>
              <a:t>Interference: </a:t>
            </a:r>
            <a:r>
              <a:rPr lang="en-US" sz="1800"/>
              <a:t>Occurs when two or more light waves overlap and combine. </a:t>
            </a:r>
          </a:p>
          <a:p>
            <a:pPr marL="0" indent="0">
              <a:buNone/>
            </a:pPr>
            <a:endParaRPr lang="en-US" sz="1800"/>
          </a:p>
          <a:p>
            <a:pPr marL="0" indent="0">
              <a:buNone/>
            </a:pPr>
            <a:r>
              <a:rPr lang="en-US" sz="1800"/>
              <a:t>There are two types:</a:t>
            </a:r>
          </a:p>
          <a:p>
            <a:pPr lvl="1"/>
            <a:r>
              <a:rPr lang="en-GB" sz="1800" b="1"/>
              <a:t>Constructive interference: </a:t>
            </a:r>
            <a:r>
              <a:rPr lang="en-GB" sz="1800"/>
              <a:t>when two or more waves collide </a:t>
            </a:r>
            <a:r>
              <a:rPr lang="en-GB" sz="1800" b="1"/>
              <a:t>in-phase </a:t>
            </a:r>
            <a:r>
              <a:rPr lang="en-GB" sz="1800"/>
              <a:t>with one another to create a resultant wave of larger amplitude. </a:t>
            </a:r>
          </a:p>
          <a:p>
            <a:pPr lvl="1"/>
            <a:r>
              <a:rPr lang="en-GB" sz="1800" b="1"/>
              <a:t>Destructive interference: </a:t>
            </a:r>
            <a:r>
              <a:rPr lang="en-GB" sz="1800"/>
              <a:t>when two or more waves collide </a:t>
            </a:r>
            <a:r>
              <a:rPr lang="en-GB" sz="1800" b="1"/>
              <a:t>out of phase </a:t>
            </a:r>
            <a:r>
              <a:rPr lang="en-GB" sz="1800"/>
              <a:t>and create a resultant wave of smaller amplitude. This type is used in noise cancelling headphones.</a:t>
            </a:r>
          </a:p>
          <a:p>
            <a:pPr marL="230188" lvl="1" indent="0">
              <a:buNone/>
            </a:pPr>
            <a:endParaRPr lang="en-GB" sz="1800"/>
          </a:p>
        </p:txBody>
      </p:sp>
      <p:sp>
        <p:nvSpPr>
          <p:cNvPr id="5" name="TextBox 4">
            <a:extLst>
              <a:ext uri="{FF2B5EF4-FFF2-40B4-BE49-F238E27FC236}">
                <a16:creationId xmlns:a16="http://schemas.microsoft.com/office/drawing/2014/main" id="{4AFCAD79-73EF-D41C-1FD0-25EB35B3F083}"/>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pic>
        <p:nvPicPr>
          <p:cNvPr id="9" name="Picture 8" descr="A white and yellow waves on a black background&#10;&#10;Description automatically generated">
            <a:extLst>
              <a:ext uri="{FF2B5EF4-FFF2-40B4-BE49-F238E27FC236}">
                <a16:creationId xmlns:a16="http://schemas.microsoft.com/office/drawing/2014/main" id="{E1561EEE-00E3-0E40-2215-DA4A72230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1828" y="3813825"/>
            <a:ext cx="3379124" cy="2467495"/>
          </a:xfrm>
          <a:prstGeom prst="rect">
            <a:avLst/>
          </a:prstGeom>
        </p:spPr>
      </p:pic>
      <p:pic>
        <p:nvPicPr>
          <p:cNvPr id="11" name="Picture 10" descr="A yellow and white curves&#10;&#10;Description automatically generated">
            <a:extLst>
              <a:ext uri="{FF2B5EF4-FFF2-40B4-BE49-F238E27FC236}">
                <a16:creationId xmlns:a16="http://schemas.microsoft.com/office/drawing/2014/main" id="{789EE0D0-1B07-A749-3B9D-4B892E38288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91048" y="3813824"/>
            <a:ext cx="3379124" cy="2467495"/>
          </a:xfrm>
          <a:prstGeom prst="rect">
            <a:avLst/>
          </a:prstGeom>
        </p:spPr>
      </p:pic>
    </p:spTree>
    <p:extLst>
      <p:ext uri="{BB962C8B-B14F-4D97-AF65-F5344CB8AC3E}">
        <p14:creationId xmlns:p14="http://schemas.microsoft.com/office/powerpoint/2010/main" val="3715999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7B7649-DCC6-1F0A-ADB6-42CC3578C8CD}"/>
              </a:ext>
            </a:extLst>
          </p:cNvPr>
          <p:cNvSpPr>
            <a:spLocks noGrp="1"/>
          </p:cNvSpPr>
          <p:nvPr>
            <p:ph type="sldNum" sz="quarter" idx="11"/>
          </p:nvPr>
        </p:nvSpPr>
        <p:spPr/>
        <p:txBody>
          <a:bodyPr/>
          <a:lstStyle/>
          <a:p>
            <a:fld id="{F0D23093-2AB0-F74C-B865-1A12A15B650E}" type="slidenum">
              <a:rPr lang="en-US" smtClean="0"/>
              <a:pPr/>
              <a:t>21</a:t>
            </a:fld>
            <a:endParaRPr lang="en-US"/>
          </a:p>
        </p:txBody>
      </p:sp>
      <p:sp>
        <p:nvSpPr>
          <p:cNvPr id="3" name="Title 2">
            <a:extLst>
              <a:ext uri="{FF2B5EF4-FFF2-40B4-BE49-F238E27FC236}">
                <a16:creationId xmlns:a16="http://schemas.microsoft.com/office/drawing/2014/main" id="{3E9BA994-85FC-F36D-1123-4C4FA0B5D66E}"/>
              </a:ext>
            </a:extLst>
          </p:cNvPr>
          <p:cNvSpPr>
            <a:spLocks noGrp="1"/>
          </p:cNvSpPr>
          <p:nvPr>
            <p:ph type="title"/>
          </p:nvPr>
        </p:nvSpPr>
        <p:spPr/>
        <p:txBody>
          <a:bodyPr/>
          <a:lstStyle/>
          <a:p>
            <a:r>
              <a:rPr lang="en-GB"/>
              <a:t>Young’s double slit experiment</a:t>
            </a:r>
          </a:p>
        </p:txBody>
      </p:sp>
      <p:sp>
        <p:nvSpPr>
          <p:cNvPr id="7" name="TextBox 6">
            <a:extLst>
              <a:ext uri="{FF2B5EF4-FFF2-40B4-BE49-F238E27FC236}">
                <a16:creationId xmlns:a16="http://schemas.microsoft.com/office/drawing/2014/main" id="{40F57960-CF0E-E382-982A-664F1DFD2896}"/>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Light Behavior</a:t>
            </a:r>
          </a:p>
        </p:txBody>
      </p:sp>
      <p:sp>
        <p:nvSpPr>
          <p:cNvPr id="8" name="TextBox 7">
            <a:extLst>
              <a:ext uri="{FF2B5EF4-FFF2-40B4-BE49-F238E27FC236}">
                <a16:creationId xmlns:a16="http://schemas.microsoft.com/office/drawing/2014/main" id="{FDF628C7-12D2-C5EF-10F6-6BA78A576D93}"/>
              </a:ext>
            </a:extLst>
          </p:cNvPr>
          <p:cNvSpPr txBox="1"/>
          <p:nvPr/>
        </p:nvSpPr>
        <p:spPr>
          <a:xfrm>
            <a:off x="609601" y="1293463"/>
            <a:ext cx="10972799" cy="923330"/>
          </a:xfrm>
          <a:prstGeom prst="rect">
            <a:avLst/>
          </a:prstGeom>
          <a:noFill/>
        </p:spPr>
        <p:txBody>
          <a:bodyPr wrap="square">
            <a:spAutoFit/>
          </a:bodyPr>
          <a:lstStyle/>
          <a:p>
            <a:r>
              <a:rPr lang="en-US" b="0" i="0">
                <a:solidFill>
                  <a:srgbClr val="0D0D0D"/>
                </a:solidFill>
                <a:effectLst/>
                <a:highlight>
                  <a:srgbClr val="FFFFFF"/>
                </a:highlight>
              </a:rPr>
              <a:t>The double slit experiment by Thomas Young in 1801 provided pivotal evidence for the wave theory of light. Using the setup demonstrated here, Young showed that bright and dark fringes appear on a screen as a result of the constructive and destructive interference of light waves as they diffract through the slits.</a:t>
            </a:r>
            <a:endParaRPr lang="en-US">
              <a:solidFill>
                <a:srgbClr val="0D0D0D"/>
              </a:solidFill>
              <a:highlight>
                <a:srgbClr val="FFFFFF"/>
              </a:highlight>
            </a:endParaRPr>
          </a:p>
        </p:txBody>
      </p:sp>
      <p:pic>
        <p:nvPicPr>
          <p:cNvPr id="5" name="Picture 4" descr="A diagram of diffraction and interference&#10;&#10;Description automatically generated">
            <a:extLst>
              <a:ext uri="{FF2B5EF4-FFF2-40B4-BE49-F238E27FC236}">
                <a16:creationId xmlns:a16="http://schemas.microsoft.com/office/drawing/2014/main" id="{FBB32B84-A413-148D-71A7-D62F75E76E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24796" y="2654337"/>
            <a:ext cx="4757603" cy="2862322"/>
          </a:xfrm>
          <a:prstGeom prst="rect">
            <a:avLst/>
          </a:prstGeom>
        </p:spPr>
      </p:pic>
      <p:sp>
        <p:nvSpPr>
          <p:cNvPr id="12" name="TextBox 11">
            <a:extLst>
              <a:ext uri="{FF2B5EF4-FFF2-40B4-BE49-F238E27FC236}">
                <a16:creationId xmlns:a16="http://schemas.microsoft.com/office/drawing/2014/main" id="{A2A849F7-3D86-9B3D-B642-E07EAA39C45E}"/>
              </a:ext>
            </a:extLst>
          </p:cNvPr>
          <p:cNvSpPr txBox="1"/>
          <p:nvPr/>
        </p:nvSpPr>
        <p:spPr>
          <a:xfrm>
            <a:off x="609601" y="2515838"/>
            <a:ext cx="6096000" cy="3139321"/>
          </a:xfrm>
          <a:prstGeom prst="rect">
            <a:avLst/>
          </a:prstGeom>
          <a:noFill/>
        </p:spPr>
        <p:txBody>
          <a:bodyPr wrap="square">
            <a:spAutoFit/>
          </a:bodyPr>
          <a:lstStyle/>
          <a:p>
            <a:r>
              <a:rPr lang="en-US" b="1" dirty="0">
                <a:solidFill>
                  <a:srgbClr val="0D0D0D"/>
                </a:solidFill>
                <a:highlight>
                  <a:srgbClr val="FFFFFF"/>
                </a:highlight>
              </a:rPr>
              <a:t>Analysis: </a:t>
            </a:r>
          </a:p>
          <a:p>
            <a:r>
              <a:rPr lang="en-US" b="0" i="0" dirty="0">
                <a:solidFill>
                  <a:srgbClr val="0D0D0D"/>
                </a:solidFill>
                <a:effectLst/>
                <a:highlight>
                  <a:srgbClr val="FFFFFF"/>
                </a:highlight>
              </a:rPr>
              <a:t>The resulting interference pattern can be analyzed qualitatively by observing the fringe pattern and quantitatively using the coherence factor as a function of source width.</a:t>
            </a:r>
          </a:p>
          <a:p>
            <a:endParaRPr lang="en-US" dirty="0">
              <a:solidFill>
                <a:srgbClr val="0D0D0D"/>
              </a:solidFill>
              <a:highlight>
                <a:srgbClr val="FFFFFF"/>
              </a:highlight>
            </a:endParaRPr>
          </a:p>
          <a:p>
            <a:r>
              <a:rPr lang="en-US" b="1" i="0" dirty="0">
                <a:solidFill>
                  <a:srgbClr val="0D0D0D"/>
                </a:solidFill>
                <a:effectLst/>
                <a:highlight>
                  <a:srgbClr val="FFFFFF"/>
                </a:highlight>
              </a:rPr>
              <a:t>Using Ansys Software: </a:t>
            </a:r>
          </a:p>
          <a:p>
            <a:r>
              <a:rPr lang="en-US" b="0" i="0" dirty="0">
                <a:solidFill>
                  <a:srgbClr val="0D0D0D"/>
                </a:solidFill>
                <a:effectLst/>
                <a:highlight>
                  <a:srgbClr val="FFFFFF"/>
                </a:highlight>
              </a:rPr>
              <a:t>Ansys simulation software allows for the adjustment of parameters such as slit separation and wavelength to observe their effects on the interference pattern. The following slides summarize how this can be performed in two different ways using </a:t>
            </a:r>
            <a:r>
              <a:rPr lang="en-US" b="0" i="0" dirty="0" err="1">
                <a:solidFill>
                  <a:srgbClr val="0D0D0D"/>
                </a:solidFill>
                <a:effectLst/>
                <a:highlight>
                  <a:srgbClr val="FFFFFF"/>
                </a:highlight>
              </a:rPr>
              <a:t>Lumerical</a:t>
            </a:r>
            <a:r>
              <a:rPr lang="en-US" b="0" i="0" dirty="0">
                <a:solidFill>
                  <a:srgbClr val="0D0D0D"/>
                </a:solidFill>
                <a:effectLst/>
                <a:highlight>
                  <a:srgbClr val="FFFFFF"/>
                </a:highlight>
              </a:rPr>
              <a:t> FDTD and </a:t>
            </a:r>
            <a:r>
              <a:rPr lang="en-US" b="0" i="0" dirty="0" err="1">
                <a:solidFill>
                  <a:srgbClr val="0D0D0D"/>
                </a:solidFill>
                <a:effectLst/>
                <a:highlight>
                  <a:srgbClr val="FFFFFF"/>
                </a:highlight>
              </a:rPr>
              <a:t>Zemax</a:t>
            </a:r>
            <a:r>
              <a:rPr lang="en-US" b="0" i="0" dirty="0">
                <a:solidFill>
                  <a:srgbClr val="0D0D0D"/>
                </a:solidFill>
                <a:effectLst/>
                <a:highlight>
                  <a:srgbClr val="FFFFFF"/>
                </a:highlight>
              </a:rPr>
              <a:t> software tools. </a:t>
            </a:r>
            <a:endParaRPr lang="en-GB" i="1" dirty="0"/>
          </a:p>
        </p:txBody>
      </p:sp>
    </p:spTree>
    <p:extLst>
      <p:ext uri="{BB962C8B-B14F-4D97-AF65-F5344CB8AC3E}">
        <p14:creationId xmlns:p14="http://schemas.microsoft.com/office/powerpoint/2010/main" val="3804407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2B964-03B9-D115-D34A-24FC942EDEDF}"/>
              </a:ext>
            </a:extLst>
          </p:cNvPr>
          <p:cNvSpPr>
            <a:spLocks noGrp="1"/>
          </p:cNvSpPr>
          <p:nvPr>
            <p:ph type="sldNum" sz="quarter" idx="11"/>
          </p:nvPr>
        </p:nvSpPr>
        <p:spPr/>
        <p:txBody>
          <a:bodyPr/>
          <a:lstStyle/>
          <a:p>
            <a:fld id="{F0D23093-2AB0-F74C-B865-1A12A15B650E}" type="slidenum">
              <a:rPr lang="en-US" smtClean="0"/>
              <a:pPr/>
              <a:t>22</a:t>
            </a:fld>
            <a:endParaRPr lang="en-US"/>
          </a:p>
        </p:txBody>
      </p:sp>
      <p:sp>
        <p:nvSpPr>
          <p:cNvPr id="3" name="Title 2">
            <a:extLst>
              <a:ext uri="{FF2B5EF4-FFF2-40B4-BE49-F238E27FC236}">
                <a16:creationId xmlns:a16="http://schemas.microsoft.com/office/drawing/2014/main" id="{C5070590-13C2-B756-B5B6-15253684BFFF}"/>
              </a:ext>
            </a:extLst>
          </p:cNvPr>
          <p:cNvSpPr>
            <a:spLocks noGrp="1"/>
          </p:cNvSpPr>
          <p:nvPr>
            <p:ph type="title"/>
          </p:nvPr>
        </p:nvSpPr>
        <p:spPr/>
        <p:txBody>
          <a:bodyPr/>
          <a:lstStyle/>
          <a:p>
            <a:r>
              <a:rPr lang="en-GB" dirty="0"/>
              <a:t>Young’s double slit experiment- Ansys </a:t>
            </a:r>
            <a:r>
              <a:rPr lang="en-GB" dirty="0" err="1"/>
              <a:t>Lumerical</a:t>
            </a:r>
            <a:r>
              <a:rPr lang="en-GB" dirty="0"/>
              <a:t> FDTD</a:t>
            </a:r>
          </a:p>
        </p:txBody>
      </p:sp>
      <p:sp>
        <p:nvSpPr>
          <p:cNvPr id="4" name="Text Placeholder 3">
            <a:extLst>
              <a:ext uri="{FF2B5EF4-FFF2-40B4-BE49-F238E27FC236}">
                <a16:creationId xmlns:a16="http://schemas.microsoft.com/office/drawing/2014/main" id="{DD0C12E4-7520-9C02-7F57-FEE394962A57}"/>
              </a:ext>
            </a:extLst>
          </p:cNvPr>
          <p:cNvSpPr>
            <a:spLocks noGrp="1"/>
          </p:cNvSpPr>
          <p:nvPr>
            <p:ph type="body" sz="quarter" idx="13"/>
          </p:nvPr>
        </p:nvSpPr>
        <p:spPr>
          <a:xfrm>
            <a:off x="609599" y="1340768"/>
            <a:ext cx="10972799" cy="4572000"/>
          </a:xfrm>
        </p:spPr>
        <p:txBody>
          <a:bodyPr>
            <a:normAutofit/>
          </a:bodyPr>
          <a:lstStyle/>
          <a:p>
            <a:pPr marL="0" indent="0">
              <a:buNone/>
            </a:pPr>
            <a:r>
              <a:rPr lang="en-US" sz="1800" dirty="0"/>
              <a:t>Since diffraction has already been shown to occur when light waves pass through a slit, Young’s double slit experiment can be simply demonstrated using Ansys </a:t>
            </a:r>
            <a:r>
              <a:rPr lang="en-US" sz="1800" dirty="0" err="1"/>
              <a:t>Lumerical</a:t>
            </a:r>
            <a:r>
              <a:rPr lang="en-US" sz="1800" dirty="0"/>
              <a:t> FDTD tools. By using a diffracting plane wave source, you can observe the effects of constructive and destructive interference without the need for creating a physical structure. The options available under the Geometry tab allow the diffracting sources to be altered to a desired width and distance from one another.</a:t>
            </a:r>
          </a:p>
          <a:p>
            <a:pPr marL="0" indent="0">
              <a:buNone/>
            </a:pPr>
            <a:r>
              <a:rPr lang="en-US" sz="1800" dirty="0"/>
              <a:t>The results shown here demonstrate the diffracting nature of the sources and their constructive and destructive interference. Moreover, the distance between the maxima is ~3.04 </a:t>
            </a:r>
            <a:r>
              <a:rPr lang="el-GR" sz="1800" dirty="0"/>
              <a:t>μ</a:t>
            </a:r>
            <a:r>
              <a:rPr lang="en-GB" sz="1800" dirty="0"/>
              <a:t>m (</a:t>
            </a:r>
            <a:r>
              <a:rPr lang="en-US" sz="1800" dirty="0"/>
              <a:t>microns), which is in good agreement with the analytical result.</a:t>
            </a:r>
            <a:endParaRPr lang="en-GB" sz="1800" dirty="0"/>
          </a:p>
        </p:txBody>
      </p:sp>
      <p:sp>
        <p:nvSpPr>
          <p:cNvPr id="7" name="TextBox 6">
            <a:extLst>
              <a:ext uri="{FF2B5EF4-FFF2-40B4-BE49-F238E27FC236}">
                <a16:creationId xmlns:a16="http://schemas.microsoft.com/office/drawing/2014/main" id="{78534D14-A307-D016-CF3B-A19D31C34E32}"/>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Understanding light as a wave</a:t>
            </a:r>
          </a:p>
        </p:txBody>
      </p:sp>
      <p:sp>
        <p:nvSpPr>
          <p:cNvPr id="9" name="Rectangle 8">
            <a:extLst>
              <a:ext uri="{FF2B5EF4-FFF2-40B4-BE49-F238E27FC236}">
                <a16:creationId xmlns:a16="http://schemas.microsoft.com/office/drawing/2014/main" id="{24F3AB0C-203C-EBB2-B5D3-6C78080CCB91}"/>
              </a:ext>
            </a:extLst>
          </p:cNvPr>
          <p:cNvSpPr/>
          <p:nvPr/>
        </p:nvSpPr>
        <p:spPr>
          <a:xfrm>
            <a:off x="119336" y="67436"/>
            <a:ext cx="11953328" cy="616987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yellow rectangular button with black text&#10;&#10;Description automatically generated">
            <a:hlinkClick r:id="rId3"/>
            <a:extLst>
              <a:ext uri="{FF2B5EF4-FFF2-40B4-BE49-F238E27FC236}">
                <a16:creationId xmlns:a16="http://schemas.microsoft.com/office/drawing/2014/main" id="{835D9E45-E551-0D9C-7C3A-21C70FE9BE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56440" y="148581"/>
            <a:ext cx="2016224" cy="523877"/>
          </a:xfrm>
          <a:prstGeom prst="rect">
            <a:avLst/>
          </a:prstGeom>
        </p:spPr>
      </p:pic>
      <p:pic>
        <p:nvPicPr>
          <p:cNvPr id="10" name="Picture 9">
            <a:extLst>
              <a:ext uri="{FF2B5EF4-FFF2-40B4-BE49-F238E27FC236}">
                <a16:creationId xmlns:a16="http://schemas.microsoft.com/office/drawing/2014/main" id="{5C660BF6-C863-D171-7576-FF227BE08E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6964" y="3626768"/>
            <a:ext cx="4989034" cy="2557022"/>
          </a:xfrm>
          <a:prstGeom prst="rect">
            <a:avLst/>
          </a:prstGeom>
        </p:spPr>
      </p:pic>
      <p:pic>
        <p:nvPicPr>
          <p:cNvPr id="11" name="Picture 10">
            <a:extLst>
              <a:ext uri="{FF2B5EF4-FFF2-40B4-BE49-F238E27FC236}">
                <a16:creationId xmlns:a16="http://schemas.microsoft.com/office/drawing/2014/main" id="{9C784FC1-BD18-ABF1-E44B-02B76CC5AE2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8193" y="3354955"/>
            <a:ext cx="4182010" cy="2828835"/>
          </a:xfrm>
          <a:prstGeom prst="rect">
            <a:avLst/>
          </a:prstGeom>
        </p:spPr>
      </p:pic>
    </p:spTree>
    <p:extLst>
      <p:ext uri="{BB962C8B-B14F-4D97-AF65-F5344CB8AC3E}">
        <p14:creationId xmlns:p14="http://schemas.microsoft.com/office/powerpoint/2010/main" val="3367658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BC6C9D-CB7A-BCAA-AEFC-1BE4A18864DF}"/>
              </a:ext>
            </a:extLst>
          </p:cNvPr>
          <p:cNvSpPr>
            <a:spLocks noGrp="1"/>
          </p:cNvSpPr>
          <p:nvPr>
            <p:ph type="sldNum" sz="quarter" idx="11"/>
          </p:nvPr>
        </p:nvSpPr>
        <p:spPr/>
        <p:txBody>
          <a:bodyPr/>
          <a:lstStyle/>
          <a:p>
            <a:fld id="{F0D23093-2AB0-F74C-B865-1A12A15B650E}" type="slidenum">
              <a:rPr lang="en-US" smtClean="0"/>
              <a:pPr/>
              <a:t>23</a:t>
            </a:fld>
            <a:endParaRPr lang="en-US"/>
          </a:p>
        </p:txBody>
      </p:sp>
      <p:sp>
        <p:nvSpPr>
          <p:cNvPr id="3" name="Title 2">
            <a:extLst>
              <a:ext uri="{FF2B5EF4-FFF2-40B4-BE49-F238E27FC236}">
                <a16:creationId xmlns:a16="http://schemas.microsoft.com/office/drawing/2014/main" id="{7D016A3C-0EA9-761D-3F27-CE22AF9A2501}"/>
              </a:ext>
            </a:extLst>
          </p:cNvPr>
          <p:cNvSpPr>
            <a:spLocks noGrp="1"/>
          </p:cNvSpPr>
          <p:nvPr>
            <p:ph type="title"/>
          </p:nvPr>
        </p:nvSpPr>
        <p:spPr/>
        <p:txBody>
          <a:bodyPr/>
          <a:lstStyle/>
          <a:p>
            <a:r>
              <a:rPr lang="en-GB" dirty="0"/>
              <a:t>Young’s double slit experiment- Ansys </a:t>
            </a:r>
            <a:r>
              <a:rPr lang="en-GB" dirty="0" err="1"/>
              <a:t>Zemax</a:t>
            </a:r>
            <a:r>
              <a:rPr lang="en-GB" dirty="0"/>
              <a:t> Tools</a:t>
            </a:r>
          </a:p>
        </p:txBody>
      </p:sp>
      <p:sp>
        <p:nvSpPr>
          <p:cNvPr id="12" name="Text Placeholder 11">
            <a:extLst>
              <a:ext uri="{FF2B5EF4-FFF2-40B4-BE49-F238E27FC236}">
                <a16:creationId xmlns:a16="http://schemas.microsoft.com/office/drawing/2014/main" id="{8C1AF0FF-C673-6047-B239-BB599266CFD2}"/>
              </a:ext>
            </a:extLst>
          </p:cNvPr>
          <p:cNvSpPr>
            <a:spLocks noGrp="1"/>
          </p:cNvSpPr>
          <p:nvPr>
            <p:ph type="body" sz="quarter" idx="13"/>
          </p:nvPr>
        </p:nvSpPr>
        <p:spPr>
          <a:xfrm>
            <a:off x="609599" y="1340768"/>
            <a:ext cx="10972799" cy="4572000"/>
          </a:xfrm>
        </p:spPr>
        <p:txBody>
          <a:bodyPr>
            <a:normAutofit/>
          </a:bodyPr>
          <a:lstStyle/>
          <a:p>
            <a:pPr marL="0" indent="0">
              <a:buNone/>
            </a:pPr>
            <a:r>
              <a:rPr lang="en-US" sz="1800"/>
              <a:t>Interference patterns can be better observed through an experiment using OpticStudio, where the size of the light source is altered. The visibility of the resultant fringe pattern is taken as a measure of the partial coherence of the light at the pinholes. </a:t>
            </a:r>
          </a:p>
          <a:p>
            <a:pPr marL="0" indent="0">
              <a:buNone/>
            </a:pPr>
            <a:r>
              <a:rPr lang="en-US" sz="1800"/>
              <a:t>Using a scattering model, the experiment reveals an interesting phenomenon: when the size of the light source increases, the positions of the light and dark bands in the patterns switch at certain points, specifically when the source size changes from 50 to 150 </a:t>
            </a:r>
            <a:r>
              <a:rPr lang="el-GR" sz="1800"/>
              <a:t>μ</a:t>
            </a:r>
            <a:r>
              <a:rPr lang="en-GB" sz="1800"/>
              <a:t>m</a:t>
            </a:r>
            <a:r>
              <a:rPr lang="en-US" sz="1800"/>
              <a:t> and from 150 to 250 </a:t>
            </a:r>
            <a:r>
              <a:rPr lang="el-GR" sz="1800"/>
              <a:t>μ</a:t>
            </a:r>
            <a:r>
              <a:rPr lang="en-GB" sz="1800"/>
              <a:t>m</a:t>
            </a:r>
            <a:r>
              <a:rPr lang="en-US" sz="1800"/>
              <a:t>. Results of an analytical analysis are used for comparison with the ray trace simulation.</a:t>
            </a:r>
            <a:endParaRPr lang="en-GB" sz="1800"/>
          </a:p>
        </p:txBody>
      </p:sp>
      <p:sp>
        <p:nvSpPr>
          <p:cNvPr id="5" name="Rectangle 4">
            <a:extLst>
              <a:ext uri="{FF2B5EF4-FFF2-40B4-BE49-F238E27FC236}">
                <a16:creationId xmlns:a16="http://schemas.microsoft.com/office/drawing/2014/main" id="{DB5EAACE-64A0-A273-BCE6-F69FE8E235CD}"/>
              </a:ext>
            </a:extLst>
          </p:cNvPr>
          <p:cNvSpPr/>
          <p:nvPr/>
        </p:nvSpPr>
        <p:spPr>
          <a:xfrm>
            <a:off x="119336" y="67436"/>
            <a:ext cx="11953328" cy="616987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B7465AA-23DC-D6AF-D360-FF911D7D5A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8248" y="3680531"/>
            <a:ext cx="3190993" cy="2394509"/>
          </a:xfrm>
          <a:prstGeom prst="rect">
            <a:avLst/>
          </a:prstGeom>
        </p:spPr>
      </p:pic>
      <p:pic>
        <p:nvPicPr>
          <p:cNvPr id="13" name="Picture 12" descr="A yellow rectangular button with black text&#10;&#10;Description automatically generated">
            <a:hlinkClick r:id="rId4"/>
            <a:extLst>
              <a:ext uri="{FF2B5EF4-FFF2-40B4-BE49-F238E27FC236}">
                <a16:creationId xmlns:a16="http://schemas.microsoft.com/office/drawing/2014/main" id="{E4BF6A56-24A1-36FD-F86D-509F8BF7F7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56440" y="148581"/>
            <a:ext cx="2016224" cy="523877"/>
          </a:xfrm>
          <a:prstGeom prst="rect">
            <a:avLst/>
          </a:prstGeom>
        </p:spPr>
      </p:pic>
      <p:pic>
        <p:nvPicPr>
          <p:cNvPr id="14" name="Picture 13">
            <a:extLst>
              <a:ext uri="{FF2B5EF4-FFF2-40B4-BE49-F238E27FC236}">
                <a16:creationId xmlns:a16="http://schemas.microsoft.com/office/drawing/2014/main" id="{09380951-B0FD-828F-E4B3-FC32135F90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8230" y="3657779"/>
            <a:ext cx="3427457" cy="2443057"/>
          </a:xfrm>
          <a:prstGeom prst="rect">
            <a:avLst/>
          </a:prstGeom>
        </p:spPr>
      </p:pic>
      <p:pic>
        <p:nvPicPr>
          <p:cNvPr id="15" name="Picture 14">
            <a:extLst>
              <a:ext uri="{FF2B5EF4-FFF2-40B4-BE49-F238E27FC236}">
                <a16:creationId xmlns:a16="http://schemas.microsoft.com/office/drawing/2014/main" id="{36E8605D-AA73-70D7-4F27-14E698379A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15687" y="3657779"/>
            <a:ext cx="3427458" cy="2470777"/>
          </a:xfrm>
          <a:prstGeom prst="rect">
            <a:avLst/>
          </a:prstGeom>
        </p:spPr>
      </p:pic>
      <p:sp>
        <p:nvSpPr>
          <p:cNvPr id="16" name="TextBox 15">
            <a:extLst>
              <a:ext uri="{FF2B5EF4-FFF2-40B4-BE49-F238E27FC236}">
                <a16:creationId xmlns:a16="http://schemas.microsoft.com/office/drawing/2014/main" id="{8E77769B-1D10-D23A-C280-2684F389731D}"/>
              </a:ext>
            </a:extLst>
          </p:cNvPr>
          <p:cNvSpPr txBox="1"/>
          <p:nvPr/>
        </p:nvSpPr>
        <p:spPr>
          <a:xfrm rot="16200000">
            <a:off x="-279620" y="4522387"/>
            <a:ext cx="2390799" cy="584775"/>
          </a:xfrm>
          <a:prstGeom prst="rect">
            <a:avLst/>
          </a:prstGeom>
          <a:noFill/>
        </p:spPr>
        <p:txBody>
          <a:bodyPr wrap="square" rtlCol="0">
            <a:spAutoFit/>
          </a:bodyPr>
          <a:lstStyle/>
          <a:p>
            <a:r>
              <a:rPr lang="en-GB" sz="1600" b="1"/>
              <a:t>Resulting fringe patterns, source width is indicated </a:t>
            </a:r>
          </a:p>
        </p:txBody>
      </p:sp>
    </p:spTree>
    <p:extLst>
      <p:ext uri="{BB962C8B-B14F-4D97-AF65-F5344CB8AC3E}">
        <p14:creationId xmlns:p14="http://schemas.microsoft.com/office/powerpoint/2010/main" val="304191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B396E58-D400-AB4F-0204-527541F9FFF3}"/>
              </a:ext>
            </a:extLst>
          </p:cNvPr>
          <p:cNvGrpSpPr/>
          <p:nvPr/>
        </p:nvGrpSpPr>
        <p:grpSpPr>
          <a:xfrm>
            <a:off x="-8921" y="-3"/>
            <a:ext cx="12200920" cy="6267719"/>
            <a:chOff x="-8921" y="-3"/>
            <a:chExt cx="12200920" cy="6267719"/>
          </a:xfrm>
        </p:grpSpPr>
        <p:pic>
          <p:nvPicPr>
            <p:cNvPr id="7" name="Picture 6" descr="A prism with a rainbow&#10;&#10;Description automatically generated">
              <a:extLst>
                <a:ext uri="{FF2B5EF4-FFF2-40B4-BE49-F238E27FC236}">
                  <a16:creationId xmlns:a16="http://schemas.microsoft.com/office/drawing/2014/main" id="{6436D7B3-0A9F-7BB2-DE2E-208CF39480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735006" y="-3"/>
              <a:ext cx="6456993" cy="6242014"/>
            </a:xfrm>
            <a:prstGeom prst="rect">
              <a:avLst/>
            </a:prstGeom>
          </p:spPr>
        </p:pic>
        <p:grpSp>
          <p:nvGrpSpPr>
            <p:cNvPr id="15" name="Group 14">
              <a:extLst>
                <a:ext uri="{FF2B5EF4-FFF2-40B4-BE49-F238E27FC236}">
                  <a16:creationId xmlns:a16="http://schemas.microsoft.com/office/drawing/2014/main" id="{16D05378-55AE-B097-4CE0-5568EEEFB216}"/>
                </a:ext>
              </a:extLst>
            </p:cNvPr>
            <p:cNvGrpSpPr/>
            <p:nvPr/>
          </p:nvGrpSpPr>
          <p:grpSpPr>
            <a:xfrm>
              <a:off x="-8921" y="-2"/>
              <a:ext cx="8778138" cy="6267718"/>
              <a:chOff x="-8921" y="-2"/>
              <a:chExt cx="8778138" cy="6267718"/>
            </a:xfrm>
          </p:grpSpPr>
          <p:sp>
            <p:nvSpPr>
              <p:cNvPr id="11" name="Freeform: Shape 10">
                <a:extLst>
                  <a:ext uri="{FF2B5EF4-FFF2-40B4-BE49-F238E27FC236}">
                    <a16:creationId xmlns:a16="http://schemas.microsoft.com/office/drawing/2014/main" id="{E4C0B23B-BDDD-A650-BB08-0573CE82797A}"/>
                  </a:ext>
                </a:extLst>
              </p:cNvPr>
              <p:cNvSpPr/>
              <p:nvPr/>
            </p:nvSpPr>
            <p:spPr>
              <a:xfrm>
                <a:off x="-8921" y="-1"/>
                <a:ext cx="8361849" cy="6267717"/>
              </a:xfrm>
              <a:custGeom>
                <a:avLst/>
                <a:gdLst>
                  <a:gd name="connsiteX0" fmla="*/ 0 w 8352929"/>
                  <a:gd name="connsiteY0" fmla="*/ 0 h 6280397"/>
                  <a:gd name="connsiteX1" fmla="*/ 8352929 w 8352929"/>
                  <a:gd name="connsiteY1" fmla="*/ 0 h 6280397"/>
                  <a:gd name="connsiteX2" fmla="*/ 5741289 w 8352929"/>
                  <a:gd name="connsiteY2" fmla="*/ 6280397 h 6280397"/>
                  <a:gd name="connsiteX3" fmla="*/ 0 w 8352929"/>
                  <a:gd name="connsiteY3" fmla="*/ 6280397 h 6280397"/>
                  <a:gd name="connsiteX4" fmla="*/ 0 w 8352929"/>
                  <a:gd name="connsiteY4" fmla="*/ 0 h 628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929" h="6280397">
                    <a:moveTo>
                      <a:pt x="0" y="0"/>
                    </a:moveTo>
                    <a:lnTo>
                      <a:pt x="8352929" y="0"/>
                    </a:lnTo>
                    <a:lnTo>
                      <a:pt x="5741289" y="6280397"/>
                    </a:lnTo>
                    <a:lnTo>
                      <a:pt x="0" y="6280397"/>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9D912B8E-4E0F-BF97-97D9-2C870332EF7A}"/>
                  </a:ext>
                </a:extLst>
              </p:cNvPr>
              <p:cNvSpPr/>
              <p:nvPr/>
            </p:nvSpPr>
            <p:spPr>
              <a:xfrm>
                <a:off x="407368" y="-2"/>
                <a:ext cx="8361849" cy="6267717"/>
              </a:xfrm>
              <a:custGeom>
                <a:avLst/>
                <a:gdLst>
                  <a:gd name="connsiteX0" fmla="*/ 0 w 8352929"/>
                  <a:gd name="connsiteY0" fmla="*/ 0 h 6280397"/>
                  <a:gd name="connsiteX1" fmla="*/ 8352929 w 8352929"/>
                  <a:gd name="connsiteY1" fmla="*/ 0 h 6280397"/>
                  <a:gd name="connsiteX2" fmla="*/ 5741289 w 8352929"/>
                  <a:gd name="connsiteY2" fmla="*/ 6280397 h 6280397"/>
                  <a:gd name="connsiteX3" fmla="*/ 0 w 8352929"/>
                  <a:gd name="connsiteY3" fmla="*/ 6280397 h 6280397"/>
                  <a:gd name="connsiteX4" fmla="*/ 0 w 8352929"/>
                  <a:gd name="connsiteY4" fmla="*/ 0 h 628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929" h="6280397">
                    <a:moveTo>
                      <a:pt x="0" y="0"/>
                    </a:moveTo>
                    <a:lnTo>
                      <a:pt x="8352929" y="0"/>
                    </a:lnTo>
                    <a:lnTo>
                      <a:pt x="5741289" y="6280397"/>
                    </a:lnTo>
                    <a:lnTo>
                      <a:pt x="0" y="6280397"/>
                    </a:lnTo>
                    <a:lnTo>
                      <a:pt x="0" y="0"/>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2" name="Slide Number Placeholder 1">
            <a:extLst>
              <a:ext uri="{FF2B5EF4-FFF2-40B4-BE49-F238E27FC236}">
                <a16:creationId xmlns:a16="http://schemas.microsoft.com/office/drawing/2014/main" id="{E7773AB8-C7CE-2296-52D8-C8545EF728B4}"/>
              </a:ext>
            </a:extLst>
          </p:cNvPr>
          <p:cNvSpPr>
            <a:spLocks noGrp="1"/>
          </p:cNvSpPr>
          <p:nvPr>
            <p:ph type="sldNum" sz="quarter" idx="11"/>
          </p:nvPr>
        </p:nvSpPr>
        <p:spPr/>
        <p:txBody>
          <a:bodyPr/>
          <a:lstStyle/>
          <a:p>
            <a:fld id="{F0D23093-2AB0-F74C-B865-1A12A15B650E}" type="slidenum">
              <a:rPr lang="en-US" smtClean="0"/>
              <a:pPr/>
              <a:t>24</a:t>
            </a:fld>
            <a:endParaRPr lang="en-US"/>
          </a:p>
        </p:txBody>
      </p:sp>
      <p:sp>
        <p:nvSpPr>
          <p:cNvPr id="3" name="Title 2">
            <a:extLst>
              <a:ext uri="{FF2B5EF4-FFF2-40B4-BE49-F238E27FC236}">
                <a16:creationId xmlns:a16="http://schemas.microsoft.com/office/drawing/2014/main" id="{981D024B-5F9B-6066-4E3C-75FDE47CF380}"/>
              </a:ext>
            </a:extLst>
          </p:cNvPr>
          <p:cNvSpPr>
            <a:spLocks noGrp="1"/>
          </p:cNvSpPr>
          <p:nvPr>
            <p:ph type="title"/>
          </p:nvPr>
        </p:nvSpPr>
        <p:spPr/>
        <p:txBody>
          <a:bodyPr/>
          <a:lstStyle/>
          <a:p>
            <a:r>
              <a:rPr lang="en-GB"/>
              <a:t>Optical components</a:t>
            </a:r>
          </a:p>
        </p:txBody>
      </p:sp>
      <p:sp>
        <p:nvSpPr>
          <p:cNvPr id="5" name="TextBox 4">
            <a:extLst>
              <a:ext uri="{FF2B5EF4-FFF2-40B4-BE49-F238E27FC236}">
                <a16:creationId xmlns:a16="http://schemas.microsoft.com/office/drawing/2014/main" id="{FCBC49D8-DA16-7965-80CE-D9CDB98070B8}"/>
              </a:ext>
            </a:extLst>
          </p:cNvPr>
          <p:cNvSpPr txBox="1"/>
          <p:nvPr/>
        </p:nvSpPr>
        <p:spPr>
          <a:xfrm>
            <a:off x="1199456" y="517862"/>
            <a:ext cx="4896544"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8" name="Text Placeholder 7">
            <a:extLst>
              <a:ext uri="{FF2B5EF4-FFF2-40B4-BE49-F238E27FC236}">
                <a16:creationId xmlns:a16="http://schemas.microsoft.com/office/drawing/2014/main" id="{F26C7EE1-4469-952B-CC84-107BBEE3117B}"/>
              </a:ext>
            </a:extLst>
          </p:cNvPr>
          <p:cNvSpPr>
            <a:spLocks noGrp="1"/>
          </p:cNvSpPr>
          <p:nvPr>
            <p:ph type="body" sz="quarter" idx="13"/>
          </p:nvPr>
        </p:nvSpPr>
        <p:spPr>
          <a:xfrm>
            <a:off x="609599" y="1447800"/>
            <a:ext cx="5383813" cy="4572000"/>
          </a:xfrm>
        </p:spPr>
        <p:txBody>
          <a:bodyPr>
            <a:normAutofit/>
          </a:bodyPr>
          <a:lstStyle/>
          <a:p>
            <a:pPr marL="0" indent="0">
              <a:buNone/>
            </a:pPr>
            <a:r>
              <a:rPr lang="en-US" sz="1800"/>
              <a:t>Now that we understand the fundamental properties of light, we can explore how various optical components utilize these properties to achieve specific functions. </a:t>
            </a:r>
          </a:p>
          <a:p>
            <a:pPr marL="0" indent="0">
              <a:buNone/>
            </a:pPr>
            <a:r>
              <a:rPr lang="en-US" sz="1800"/>
              <a:t>Browse the following slides or use the interactive links below to navigate quickly.</a:t>
            </a:r>
          </a:p>
        </p:txBody>
      </p:sp>
      <p:sp>
        <p:nvSpPr>
          <p:cNvPr id="10" name="Rectangle 9">
            <a:hlinkClick r:id="rId4" action="ppaction://hlinksldjump"/>
            <a:extLst>
              <a:ext uri="{FF2B5EF4-FFF2-40B4-BE49-F238E27FC236}">
                <a16:creationId xmlns:a16="http://schemas.microsoft.com/office/drawing/2014/main" id="{2E562857-08E6-0288-8335-EBBEADB3D0DF}"/>
              </a:ext>
            </a:extLst>
          </p:cNvPr>
          <p:cNvSpPr/>
          <p:nvPr/>
        </p:nvSpPr>
        <p:spPr>
          <a:xfrm>
            <a:off x="695399" y="3127542"/>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Lenses</a:t>
            </a:r>
          </a:p>
        </p:txBody>
      </p:sp>
      <p:sp>
        <p:nvSpPr>
          <p:cNvPr id="12" name="Rectangle 11">
            <a:hlinkClick r:id="rId5" action="ppaction://hlinksldjump"/>
            <a:extLst>
              <a:ext uri="{FF2B5EF4-FFF2-40B4-BE49-F238E27FC236}">
                <a16:creationId xmlns:a16="http://schemas.microsoft.com/office/drawing/2014/main" id="{2BA31C9A-2C4B-74AA-3329-03B17CC09FAA}"/>
              </a:ext>
            </a:extLst>
          </p:cNvPr>
          <p:cNvSpPr/>
          <p:nvPr/>
        </p:nvSpPr>
        <p:spPr>
          <a:xfrm>
            <a:off x="2341355" y="3127542"/>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Mirrors</a:t>
            </a:r>
          </a:p>
        </p:txBody>
      </p:sp>
      <p:sp>
        <p:nvSpPr>
          <p:cNvPr id="13" name="Rectangle 12">
            <a:hlinkClick r:id="rId6" action="ppaction://hlinksldjump"/>
            <a:extLst>
              <a:ext uri="{FF2B5EF4-FFF2-40B4-BE49-F238E27FC236}">
                <a16:creationId xmlns:a16="http://schemas.microsoft.com/office/drawing/2014/main" id="{8DE44DA0-6E8F-E337-B72B-96D1C61A653F}"/>
              </a:ext>
            </a:extLst>
          </p:cNvPr>
          <p:cNvSpPr/>
          <p:nvPr/>
        </p:nvSpPr>
        <p:spPr>
          <a:xfrm>
            <a:off x="3987312" y="3127542"/>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Prisms</a:t>
            </a:r>
          </a:p>
        </p:txBody>
      </p:sp>
      <p:sp>
        <p:nvSpPr>
          <p:cNvPr id="16" name="Rectangle 15">
            <a:hlinkClick r:id="rId7" action="ppaction://hlinksldjump"/>
            <a:extLst>
              <a:ext uri="{FF2B5EF4-FFF2-40B4-BE49-F238E27FC236}">
                <a16:creationId xmlns:a16="http://schemas.microsoft.com/office/drawing/2014/main" id="{13281448-8DDB-04BF-7479-AE8F5AD51714}"/>
              </a:ext>
            </a:extLst>
          </p:cNvPr>
          <p:cNvSpPr/>
          <p:nvPr/>
        </p:nvSpPr>
        <p:spPr>
          <a:xfrm>
            <a:off x="695399" y="3816198"/>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Optical windows</a:t>
            </a:r>
          </a:p>
        </p:txBody>
      </p:sp>
      <p:sp>
        <p:nvSpPr>
          <p:cNvPr id="17" name="Rectangle 16">
            <a:hlinkClick r:id="rId8" action="ppaction://hlinksldjump"/>
            <a:extLst>
              <a:ext uri="{FF2B5EF4-FFF2-40B4-BE49-F238E27FC236}">
                <a16:creationId xmlns:a16="http://schemas.microsoft.com/office/drawing/2014/main" id="{2F6410A6-8711-B7A6-D89A-C2042D18AE97}"/>
              </a:ext>
            </a:extLst>
          </p:cNvPr>
          <p:cNvSpPr/>
          <p:nvPr/>
        </p:nvSpPr>
        <p:spPr>
          <a:xfrm>
            <a:off x="2341355" y="3816198"/>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Beam Splitters</a:t>
            </a:r>
          </a:p>
        </p:txBody>
      </p:sp>
      <p:sp>
        <p:nvSpPr>
          <p:cNvPr id="18" name="Rectangle 17">
            <a:hlinkClick r:id="rId9" action="ppaction://hlinksldjump"/>
            <a:extLst>
              <a:ext uri="{FF2B5EF4-FFF2-40B4-BE49-F238E27FC236}">
                <a16:creationId xmlns:a16="http://schemas.microsoft.com/office/drawing/2014/main" id="{34E006E8-8CEC-211B-4675-DC70A73935B8}"/>
              </a:ext>
            </a:extLst>
          </p:cNvPr>
          <p:cNvSpPr/>
          <p:nvPr/>
        </p:nvSpPr>
        <p:spPr>
          <a:xfrm>
            <a:off x="3987312" y="3816198"/>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Filters</a:t>
            </a:r>
          </a:p>
        </p:txBody>
      </p:sp>
      <p:sp>
        <p:nvSpPr>
          <p:cNvPr id="19" name="Rectangle 18">
            <a:hlinkClick r:id="rId10" action="ppaction://hlinksldjump"/>
            <a:extLst>
              <a:ext uri="{FF2B5EF4-FFF2-40B4-BE49-F238E27FC236}">
                <a16:creationId xmlns:a16="http://schemas.microsoft.com/office/drawing/2014/main" id="{EF3E6913-F244-CD8A-A059-A02C2A6D41A1}"/>
              </a:ext>
            </a:extLst>
          </p:cNvPr>
          <p:cNvSpPr/>
          <p:nvPr/>
        </p:nvSpPr>
        <p:spPr>
          <a:xfrm>
            <a:off x="695398" y="5215774"/>
            <a:ext cx="4768077" cy="38137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Optical coatings</a:t>
            </a:r>
          </a:p>
        </p:txBody>
      </p:sp>
      <p:sp>
        <p:nvSpPr>
          <p:cNvPr id="20" name="Rectangle 19">
            <a:hlinkClick r:id="rId11" action="ppaction://hlinksldjump"/>
            <a:extLst>
              <a:ext uri="{FF2B5EF4-FFF2-40B4-BE49-F238E27FC236}">
                <a16:creationId xmlns:a16="http://schemas.microsoft.com/office/drawing/2014/main" id="{D9FEEA1B-3952-E718-E8AD-52F93052C36F}"/>
              </a:ext>
            </a:extLst>
          </p:cNvPr>
          <p:cNvSpPr/>
          <p:nvPr/>
        </p:nvSpPr>
        <p:spPr>
          <a:xfrm>
            <a:off x="695398" y="4504854"/>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Diffraction gratings</a:t>
            </a:r>
          </a:p>
        </p:txBody>
      </p:sp>
      <p:sp>
        <p:nvSpPr>
          <p:cNvPr id="21" name="Rectangle 20">
            <a:hlinkClick r:id="rId12" action="ppaction://hlinksldjump"/>
            <a:extLst>
              <a:ext uri="{FF2B5EF4-FFF2-40B4-BE49-F238E27FC236}">
                <a16:creationId xmlns:a16="http://schemas.microsoft.com/office/drawing/2014/main" id="{A3C2BD3B-6EF2-EB4E-4D2F-D79FAB06323A}"/>
              </a:ext>
            </a:extLst>
          </p:cNvPr>
          <p:cNvSpPr/>
          <p:nvPr/>
        </p:nvSpPr>
        <p:spPr>
          <a:xfrm>
            <a:off x="2341354" y="4504854"/>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Fiber optics</a:t>
            </a:r>
          </a:p>
        </p:txBody>
      </p:sp>
      <p:sp>
        <p:nvSpPr>
          <p:cNvPr id="22" name="Rectangle 21">
            <a:hlinkClick r:id="rId13" action="ppaction://hlinksldjump"/>
            <a:extLst>
              <a:ext uri="{FF2B5EF4-FFF2-40B4-BE49-F238E27FC236}">
                <a16:creationId xmlns:a16="http://schemas.microsoft.com/office/drawing/2014/main" id="{AAE0AC83-4947-3BEC-97D7-E4C1B601C16C}"/>
              </a:ext>
            </a:extLst>
          </p:cNvPr>
          <p:cNvSpPr/>
          <p:nvPr/>
        </p:nvSpPr>
        <p:spPr>
          <a:xfrm>
            <a:off x="3987311" y="4504854"/>
            <a:ext cx="1476163" cy="505793"/>
          </a:xfrm>
          <a:prstGeom prst="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Polarizers</a:t>
            </a:r>
          </a:p>
        </p:txBody>
      </p:sp>
    </p:spTree>
    <p:extLst>
      <p:ext uri="{BB962C8B-B14F-4D97-AF65-F5344CB8AC3E}">
        <p14:creationId xmlns:p14="http://schemas.microsoft.com/office/powerpoint/2010/main" val="497779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6B131-A58F-51FB-E935-35461E410B43}"/>
              </a:ext>
            </a:extLst>
          </p:cNvPr>
          <p:cNvSpPr>
            <a:spLocks noGrp="1"/>
          </p:cNvSpPr>
          <p:nvPr>
            <p:ph type="sldNum" sz="quarter" idx="11"/>
          </p:nvPr>
        </p:nvSpPr>
        <p:spPr/>
        <p:txBody>
          <a:bodyPr/>
          <a:lstStyle/>
          <a:p>
            <a:fld id="{F0D23093-2AB0-F74C-B865-1A12A15B650E}" type="slidenum">
              <a:rPr lang="en-US" smtClean="0"/>
              <a:pPr/>
              <a:t>25</a:t>
            </a:fld>
            <a:endParaRPr lang="en-US"/>
          </a:p>
        </p:txBody>
      </p:sp>
      <p:sp>
        <p:nvSpPr>
          <p:cNvPr id="3" name="Title 2">
            <a:extLst>
              <a:ext uri="{FF2B5EF4-FFF2-40B4-BE49-F238E27FC236}">
                <a16:creationId xmlns:a16="http://schemas.microsoft.com/office/drawing/2014/main" id="{38AC0B12-2305-6E62-CFA2-DFC8A9E141ED}"/>
              </a:ext>
            </a:extLst>
          </p:cNvPr>
          <p:cNvSpPr>
            <a:spLocks noGrp="1"/>
          </p:cNvSpPr>
          <p:nvPr>
            <p:ph type="title"/>
          </p:nvPr>
        </p:nvSpPr>
        <p:spPr/>
        <p:txBody>
          <a:bodyPr/>
          <a:lstStyle/>
          <a:p>
            <a:r>
              <a:rPr lang="en-GB"/>
              <a:t>Lenses</a:t>
            </a:r>
          </a:p>
        </p:txBody>
      </p:sp>
      <p:sp>
        <p:nvSpPr>
          <p:cNvPr id="4" name="Text Placeholder 3">
            <a:extLst>
              <a:ext uri="{FF2B5EF4-FFF2-40B4-BE49-F238E27FC236}">
                <a16:creationId xmlns:a16="http://schemas.microsoft.com/office/drawing/2014/main" id="{310B5981-C43B-E64C-EDD0-85E4B774CA59}"/>
              </a:ext>
            </a:extLst>
          </p:cNvPr>
          <p:cNvSpPr>
            <a:spLocks noGrp="1"/>
          </p:cNvSpPr>
          <p:nvPr>
            <p:ph type="body" sz="quarter" idx="13"/>
          </p:nvPr>
        </p:nvSpPr>
        <p:spPr>
          <a:xfrm>
            <a:off x="609599" y="1447800"/>
            <a:ext cx="7502625" cy="4572000"/>
          </a:xfrm>
        </p:spPr>
        <p:txBody>
          <a:bodyPr>
            <a:normAutofit/>
          </a:bodyPr>
          <a:lstStyle/>
          <a:p>
            <a:pPr marL="0" indent="0">
              <a:buNone/>
            </a:pPr>
            <a:r>
              <a:rPr lang="en-US" sz="1800" i="0">
                <a:solidFill>
                  <a:srgbClr val="0D0D0D"/>
                </a:solidFill>
                <a:effectLst/>
                <a:highlight>
                  <a:srgbClr val="FFFFFF"/>
                </a:highlight>
                <a:latin typeface="+mn-lt"/>
              </a:rPr>
              <a:t>Lenses are curved pieces of transparent material (typically glass or plastic) that can focus or diverge light rays. They come in many different shapes and sizes, each dedicated to a unique manipulation of light. Applications include cameras, microscopes and telescopes. Two main categories are:</a:t>
            </a:r>
          </a:p>
          <a:p>
            <a:pPr marL="0" indent="0">
              <a:buNone/>
            </a:pPr>
            <a:endParaRPr lang="en-US" sz="1800" i="0">
              <a:solidFill>
                <a:srgbClr val="0D0D0D"/>
              </a:solidFill>
              <a:effectLst/>
              <a:highlight>
                <a:srgbClr val="FFFFFF"/>
              </a:highlight>
              <a:latin typeface="+mn-lt"/>
            </a:endParaRPr>
          </a:p>
          <a:p>
            <a:pPr marL="223837" indent="0">
              <a:buNone/>
            </a:pPr>
            <a:r>
              <a:rPr lang="en-US" sz="1800" b="1" i="0">
                <a:solidFill>
                  <a:srgbClr val="1F1F1F"/>
                </a:solidFill>
                <a:effectLst/>
                <a:latin typeface="+mn-lt"/>
              </a:rPr>
              <a:t>Convex (converging, positive) lenses:</a:t>
            </a:r>
            <a:r>
              <a:rPr lang="en-US" sz="1800" b="0" i="0">
                <a:solidFill>
                  <a:srgbClr val="1F1F1F"/>
                </a:solidFill>
                <a:effectLst/>
                <a:latin typeface="+mn-lt"/>
              </a:rPr>
              <a:t> These lenses bulge outwards in the center. They converge parallel light to a focal point on the opposite side. Depending on the curvature, they can be further classified as converging lenses (biconvex) or converging-diverging lenses (meniscus). A magnifying glass would be an example. </a:t>
            </a:r>
          </a:p>
          <a:p>
            <a:pPr marL="742950" lvl="1" indent="-285750" algn="l">
              <a:buFont typeface="Arial" panose="020B0604020202020204" pitchFamily="34" charset="0"/>
              <a:buChar char="•"/>
            </a:pPr>
            <a:endParaRPr lang="en-US" sz="1800" b="0" i="0">
              <a:solidFill>
                <a:srgbClr val="1F1F1F"/>
              </a:solidFill>
              <a:effectLst/>
              <a:latin typeface="+mn-lt"/>
            </a:endParaRPr>
          </a:p>
          <a:p>
            <a:pPr marL="223837" indent="0">
              <a:buNone/>
            </a:pPr>
            <a:r>
              <a:rPr lang="en-US" sz="1800" b="1" i="0">
                <a:solidFill>
                  <a:srgbClr val="1F1F1F"/>
                </a:solidFill>
                <a:effectLst/>
                <a:latin typeface="+mn-lt"/>
              </a:rPr>
              <a:t>Concave (diverging, negative) lenses:</a:t>
            </a:r>
            <a:r>
              <a:rPr lang="en-US" sz="1800" b="0" i="0">
                <a:solidFill>
                  <a:srgbClr val="1F1F1F"/>
                </a:solidFill>
                <a:effectLst/>
                <a:latin typeface="+mn-lt"/>
              </a:rPr>
              <a:t> These lenses are indented in the center. They diverge light rays, causing them to spread out. They can be classified as diverging lenses (biconcave) or converging-diverging lenses (meniscus). Glasses to correct short-sightedness would be an example.</a:t>
            </a:r>
          </a:p>
          <a:p>
            <a:pPr marL="0" indent="0">
              <a:buNone/>
            </a:pPr>
            <a:endParaRPr lang="en-GB" sz="1800">
              <a:latin typeface="+mn-lt"/>
            </a:endParaRPr>
          </a:p>
        </p:txBody>
      </p:sp>
      <p:sp>
        <p:nvSpPr>
          <p:cNvPr id="5" name="TextBox 4">
            <a:extLst>
              <a:ext uri="{FF2B5EF4-FFF2-40B4-BE49-F238E27FC236}">
                <a16:creationId xmlns:a16="http://schemas.microsoft.com/office/drawing/2014/main" id="{9D958595-4CDB-3C36-1F71-8B7218B8F3C1}"/>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10" name="TextBox 9">
            <a:extLst>
              <a:ext uri="{FF2B5EF4-FFF2-40B4-BE49-F238E27FC236}">
                <a16:creationId xmlns:a16="http://schemas.microsoft.com/office/drawing/2014/main" id="{53EE8022-3DCD-2003-E83C-7355F098A4B1}"/>
              </a:ext>
            </a:extLst>
          </p:cNvPr>
          <p:cNvSpPr txBox="1"/>
          <p:nvPr/>
        </p:nvSpPr>
        <p:spPr>
          <a:xfrm>
            <a:off x="7176120" y="148581"/>
            <a:ext cx="3168352" cy="369332"/>
          </a:xfrm>
          <a:prstGeom prst="rect">
            <a:avLst/>
          </a:prstGeom>
          <a:noFill/>
        </p:spPr>
        <p:txBody>
          <a:bodyPr wrap="square">
            <a:spAutoFit/>
          </a:bodyPr>
          <a:lstStyle/>
          <a:p>
            <a:r>
              <a:rPr lang="en-US">
                <a:hlinkClick r:id="rId3"/>
              </a:rPr>
              <a:t>Simplified microscopic imaging</a:t>
            </a:r>
            <a:endParaRPr lang="en-GB"/>
          </a:p>
        </p:txBody>
      </p:sp>
      <p:pic>
        <p:nvPicPr>
          <p:cNvPr id="11" name="Picture 10" descr="A yellow rectangular button with black text&#10;&#10;Description automatically generated">
            <a:hlinkClick r:id="rId3"/>
            <a:extLst>
              <a:ext uri="{FF2B5EF4-FFF2-40B4-BE49-F238E27FC236}">
                <a16:creationId xmlns:a16="http://schemas.microsoft.com/office/drawing/2014/main" id="{543D49E8-00DE-81DE-717D-CC8444BB82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88615" y="71257"/>
            <a:ext cx="2016224" cy="523877"/>
          </a:xfrm>
          <a:prstGeom prst="rect">
            <a:avLst/>
          </a:prstGeom>
        </p:spPr>
      </p:pic>
      <p:pic>
        <p:nvPicPr>
          <p:cNvPr id="13" name="Picture 12" descr="A diagram of a curved lens and a concave lens&#10;&#10;Description automatically generated">
            <a:extLst>
              <a:ext uri="{FF2B5EF4-FFF2-40B4-BE49-F238E27FC236}">
                <a16:creationId xmlns:a16="http://schemas.microsoft.com/office/drawing/2014/main" id="{D94055BD-5900-F1F5-37C4-4B87DAC88CE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8512493" y="994418"/>
            <a:ext cx="3004609" cy="2649436"/>
          </a:xfrm>
          <a:prstGeom prst="rect">
            <a:avLst/>
          </a:prstGeom>
        </p:spPr>
      </p:pic>
      <p:pic>
        <p:nvPicPr>
          <p:cNvPr id="15" name="Picture 14" descr="A diagram of a curved lens and a concave lens&#10;&#10;Description automatically generated">
            <a:extLst>
              <a:ext uri="{FF2B5EF4-FFF2-40B4-BE49-F238E27FC236}">
                <a16:creationId xmlns:a16="http://schemas.microsoft.com/office/drawing/2014/main" id="{444FBB82-D34E-8E97-B125-86905263EBD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8807377" y="3479554"/>
            <a:ext cx="2656609" cy="2654641"/>
          </a:xfrm>
          <a:prstGeom prst="rect">
            <a:avLst/>
          </a:prstGeom>
        </p:spPr>
      </p:pic>
    </p:spTree>
    <p:extLst>
      <p:ext uri="{BB962C8B-B14F-4D97-AF65-F5344CB8AC3E}">
        <p14:creationId xmlns:p14="http://schemas.microsoft.com/office/powerpoint/2010/main" val="78005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26</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Mirrors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800"/>
            <a:ext cx="10972799" cy="952583"/>
          </a:xfrm>
        </p:spPr>
        <p:txBody>
          <a:bodyPr>
            <a:normAutofit/>
          </a:bodyPr>
          <a:lstStyle/>
          <a:p>
            <a:pPr marL="0" indent="0">
              <a:buNone/>
            </a:pPr>
            <a:r>
              <a:rPr lang="en-US" sz="1800" i="0">
                <a:solidFill>
                  <a:srgbClr val="0D0D0D"/>
                </a:solidFill>
                <a:effectLst/>
                <a:highlight>
                  <a:srgbClr val="FFFFFF"/>
                </a:highlight>
                <a:latin typeface="+mn-lt"/>
              </a:rPr>
              <a:t>Mirrors reflect light rather than refracting it. They can be flat, concave (curving inward), or convex (curving outward). Mirrors are essential components in optical systems for redirecting light beams. They are used in telescopes, lasers, optical resonators, and various imaging systems.</a:t>
            </a:r>
          </a:p>
        </p:txBody>
      </p:sp>
      <p:sp>
        <p:nvSpPr>
          <p:cNvPr id="5" name="TextBox 4">
            <a:extLst>
              <a:ext uri="{FF2B5EF4-FFF2-40B4-BE49-F238E27FC236}">
                <a16:creationId xmlns:a16="http://schemas.microsoft.com/office/drawing/2014/main" id="{7813B969-95C3-F599-DD3F-D6213EFF9FED}"/>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10" name="TextBox 9">
            <a:extLst>
              <a:ext uri="{FF2B5EF4-FFF2-40B4-BE49-F238E27FC236}">
                <a16:creationId xmlns:a16="http://schemas.microsoft.com/office/drawing/2014/main" id="{C0353FF5-CD1B-644E-8583-EBAE48D5865D}"/>
              </a:ext>
            </a:extLst>
          </p:cNvPr>
          <p:cNvSpPr txBox="1"/>
          <p:nvPr/>
        </p:nvSpPr>
        <p:spPr>
          <a:xfrm>
            <a:off x="609599" y="2752967"/>
            <a:ext cx="6350497" cy="2862322"/>
          </a:xfrm>
          <a:prstGeom prst="rect">
            <a:avLst/>
          </a:prstGeom>
          <a:noFill/>
        </p:spPr>
        <p:txBody>
          <a:bodyPr wrap="square">
            <a:spAutoFit/>
          </a:bodyPr>
          <a:lstStyle/>
          <a:p>
            <a:r>
              <a:rPr lang="en-US" sz="1800">
                <a:solidFill>
                  <a:srgbClr val="0D0D0D"/>
                </a:solidFill>
                <a:highlight>
                  <a:srgbClr val="FFFFFF"/>
                </a:highlight>
                <a:latin typeface="+mn-lt"/>
              </a:rPr>
              <a:t>Two main types:</a:t>
            </a:r>
          </a:p>
          <a:p>
            <a:endParaRPr lang="en-GB" sz="1800">
              <a:latin typeface="+mn-lt"/>
            </a:endParaRPr>
          </a:p>
          <a:p>
            <a:pPr marL="285750" indent="-285750">
              <a:buFont typeface="Arial" panose="020B0604020202020204" pitchFamily="34" charset="0"/>
              <a:buChar char="•"/>
            </a:pPr>
            <a:r>
              <a:rPr lang="en-GB" sz="1800" b="1">
                <a:latin typeface="+mn-lt"/>
              </a:rPr>
              <a:t>First surface mirror: </a:t>
            </a:r>
            <a:r>
              <a:rPr lang="en-GB" sz="1800">
                <a:latin typeface="+mn-lt"/>
              </a:rPr>
              <a:t> reflective coating is applied to the top surface of the main body material, best for precision applications. There is no protective layer. </a:t>
            </a:r>
          </a:p>
          <a:p>
            <a:pPr marL="285750" indent="-285750">
              <a:buFont typeface="Arial" panose="020B0604020202020204" pitchFamily="34" charset="0"/>
              <a:buChar char="•"/>
            </a:pPr>
            <a:endParaRPr lang="en-GB" sz="1800">
              <a:latin typeface="+mn-lt"/>
            </a:endParaRPr>
          </a:p>
          <a:p>
            <a:pPr marL="285750" indent="-285750">
              <a:buFont typeface="Arial" panose="020B0604020202020204" pitchFamily="34" charset="0"/>
              <a:buChar char="•"/>
            </a:pPr>
            <a:r>
              <a:rPr lang="en-GB" sz="1800" b="1">
                <a:latin typeface="+mn-lt"/>
              </a:rPr>
              <a:t>Second surface mirror:</a:t>
            </a:r>
            <a:r>
              <a:rPr lang="en-GB" sz="1800">
                <a:latin typeface="+mn-lt"/>
              </a:rPr>
              <a:t> reflective coating is applied to the inside of the bottom surface of the main body material, best for macro-applications where reflective coating is subject to environmental damage, consider a bathroom mirror.</a:t>
            </a:r>
            <a:endParaRPr lang="en-US" sz="1800" i="0">
              <a:solidFill>
                <a:srgbClr val="0D0D0D"/>
              </a:solidFill>
              <a:effectLst/>
              <a:highlight>
                <a:srgbClr val="FFFFFF"/>
              </a:highlight>
              <a:latin typeface="+mn-lt"/>
            </a:endParaRPr>
          </a:p>
        </p:txBody>
      </p:sp>
      <p:pic>
        <p:nvPicPr>
          <p:cNvPr id="9" name="Picture 8" descr="A line of lines and arrows&#10;&#10;Description automatically generated with medium confidence">
            <a:extLst>
              <a:ext uri="{FF2B5EF4-FFF2-40B4-BE49-F238E27FC236}">
                <a16:creationId xmlns:a16="http://schemas.microsoft.com/office/drawing/2014/main" id="{83C156E2-09EE-C41D-15F8-D6058C6988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4128" y="4012498"/>
            <a:ext cx="4136695" cy="2167070"/>
          </a:xfrm>
          <a:prstGeom prst="rect">
            <a:avLst/>
          </a:prstGeom>
        </p:spPr>
      </p:pic>
      <p:pic>
        <p:nvPicPr>
          <p:cNvPr id="12" name="Picture 11" descr="A graph of a graph showing the same direction&#10;&#10;Description automatically generated with medium confidence">
            <a:extLst>
              <a:ext uri="{FF2B5EF4-FFF2-40B4-BE49-F238E27FC236}">
                <a16:creationId xmlns:a16="http://schemas.microsoft.com/office/drawing/2014/main" id="{834C1861-30D2-0375-3CFD-702C8EF81D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2112" y="2017058"/>
            <a:ext cx="4136695" cy="2167070"/>
          </a:xfrm>
          <a:prstGeom prst="rect">
            <a:avLst/>
          </a:prstGeom>
        </p:spPr>
      </p:pic>
      <p:pic>
        <p:nvPicPr>
          <p:cNvPr id="15" name="Picture 14" descr="A yellow rectangular button with black text&#10;&#10;Description automatically generated">
            <a:hlinkClick r:id="rId5"/>
            <a:extLst>
              <a:ext uri="{FF2B5EF4-FFF2-40B4-BE49-F238E27FC236}">
                <a16:creationId xmlns:a16="http://schemas.microsoft.com/office/drawing/2014/main" id="{B8C76A5B-F49A-3947-FAE8-32154A4768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88615" y="71257"/>
            <a:ext cx="2016224" cy="523877"/>
          </a:xfrm>
          <a:prstGeom prst="rect">
            <a:avLst/>
          </a:prstGeom>
        </p:spPr>
      </p:pic>
      <p:sp>
        <p:nvSpPr>
          <p:cNvPr id="16" name="TextBox 15">
            <a:extLst>
              <a:ext uri="{FF2B5EF4-FFF2-40B4-BE49-F238E27FC236}">
                <a16:creationId xmlns:a16="http://schemas.microsoft.com/office/drawing/2014/main" id="{0E01AF7C-9EFA-D018-2E16-843FA88F0018}"/>
              </a:ext>
            </a:extLst>
          </p:cNvPr>
          <p:cNvSpPr txBox="1"/>
          <p:nvPr/>
        </p:nvSpPr>
        <p:spPr>
          <a:xfrm>
            <a:off x="7893974" y="148529"/>
            <a:ext cx="2397183" cy="369332"/>
          </a:xfrm>
          <a:prstGeom prst="rect">
            <a:avLst/>
          </a:prstGeom>
          <a:noFill/>
        </p:spPr>
        <p:txBody>
          <a:bodyPr wrap="square">
            <a:spAutoFit/>
          </a:bodyPr>
          <a:lstStyle/>
          <a:p>
            <a:r>
              <a:rPr lang="en-US">
                <a:hlinkClick r:id="rId5"/>
              </a:rPr>
              <a:t>Head-Up Display (HUD)</a:t>
            </a:r>
            <a:endParaRPr lang="en-GB"/>
          </a:p>
        </p:txBody>
      </p:sp>
    </p:spTree>
    <p:extLst>
      <p:ext uri="{BB962C8B-B14F-4D97-AF65-F5344CB8AC3E}">
        <p14:creationId xmlns:p14="http://schemas.microsoft.com/office/powerpoint/2010/main" val="1486036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27</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Prisms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800"/>
            <a:ext cx="7067227" cy="1379346"/>
          </a:xfrm>
        </p:spPr>
        <p:txBody>
          <a:bodyPr>
            <a:normAutofit/>
          </a:bodyPr>
          <a:lstStyle/>
          <a:p>
            <a:pPr marL="0" indent="0">
              <a:buNone/>
            </a:pPr>
            <a:r>
              <a:rPr lang="en-US" sz="1800" i="0">
                <a:solidFill>
                  <a:srgbClr val="0D0D0D"/>
                </a:solidFill>
                <a:effectLst/>
                <a:highlight>
                  <a:srgbClr val="FFFFFF"/>
                </a:highlight>
                <a:latin typeface="+mn-lt"/>
              </a:rPr>
              <a:t>Prisms are optical components with flat polished surfaces that refract and reflect light. They are often used to disperse light into its component wavelengths (dispersion) or to redirect light at precise angles</a:t>
            </a:r>
            <a:r>
              <a:rPr lang="en-US" sz="1800">
                <a:solidFill>
                  <a:srgbClr val="0D0D0D"/>
                </a:solidFill>
                <a:highlight>
                  <a:srgbClr val="FFFFFF"/>
                </a:highlight>
                <a:latin typeface="+mn-lt"/>
              </a:rPr>
              <a:t>. </a:t>
            </a:r>
            <a:r>
              <a:rPr lang="en-US" sz="1800" i="0">
                <a:solidFill>
                  <a:srgbClr val="0D0D0D"/>
                </a:solidFill>
                <a:effectLst/>
                <a:highlight>
                  <a:srgbClr val="FFFFFF"/>
                </a:highlight>
                <a:latin typeface="+mn-lt"/>
              </a:rPr>
              <a:t>Finding applications in spectrometers, binoculars, and camera lenses, four common types are described below. </a:t>
            </a:r>
          </a:p>
        </p:txBody>
      </p:sp>
      <p:sp>
        <p:nvSpPr>
          <p:cNvPr id="5" name="TextBox 4">
            <a:extLst>
              <a:ext uri="{FF2B5EF4-FFF2-40B4-BE49-F238E27FC236}">
                <a16:creationId xmlns:a16="http://schemas.microsoft.com/office/drawing/2014/main" id="{7813B969-95C3-F599-DD3F-D6213EFF9FED}"/>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graphicFrame>
        <p:nvGraphicFramePr>
          <p:cNvPr id="13" name="Table 12">
            <a:extLst>
              <a:ext uri="{FF2B5EF4-FFF2-40B4-BE49-F238E27FC236}">
                <a16:creationId xmlns:a16="http://schemas.microsoft.com/office/drawing/2014/main" id="{5F996236-3DCA-ADD7-A440-A30E3F5340C3}"/>
              </a:ext>
            </a:extLst>
          </p:cNvPr>
          <p:cNvGraphicFramePr>
            <a:graphicFrameLocks noGrp="1"/>
          </p:cNvGraphicFramePr>
          <p:nvPr>
            <p:extLst>
              <p:ext uri="{D42A27DB-BD31-4B8C-83A1-F6EECF244321}">
                <p14:modId xmlns:p14="http://schemas.microsoft.com/office/powerpoint/2010/main" val="1024159947"/>
              </p:ext>
            </p:extLst>
          </p:nvPr>
        </p:nvGraphicFramePr>
        <p:xfrm>
          <a:off x="614565" y="2994963"/>
          <a:ext cx="7062261" cy="2953860"/>
        </p:xfrm>
        <a:graphic>
          <a:graphicData uri="http://schemas.openxmlformats.org/drawingml/2006/table">
            <a:tbl>
              <a:tblPr firstRow="1" bandRow="1">
                <a:tableStyleId>{0E3FDE45-AF77-4B5C-9715-49D594BDF05E}</a:tableStyleId>
              </a:tblPr>
              <a:tblGrid>
                <a:gridCol w="1729911">
                  <a:extLst>
                    <a:ext uri="{9D8B030D-6E8A-4147-A177-3AD203B41FA5}">
                      <a16:colId xmlns:a16="http://schemas.microsoft.com/office/drawing/2014/main" val="3483844709"/>
                    </a:ext>
                  </a:extLst>
                </a:gridCol>
                <a:gridCol w="5332350">
                  <a:extLst>
                    <a:ext uri="{9D8B030D-6E8A-4147-A177-3AD203B41FA5}">
                      <a16:colId xmlns:a16="http://schemas.microsoft.com/office/drawing/2014/main" val="3446420308"/>
                    </a:ext>
                  </a:extLst>
                </a:gridCol>
              </a:tblGrid>
              <a:tr h="393540">
                <a:tc>
                  <a:txBody>
                    <a:bodyPr/>
                    <a:lstStyle/>
                    <a:p>
                      <a:r>
                        <a:rPr lang="en-GB" sz="1600"/>
                        <a:t>Prism Type</a:t>
                      </a:r>
                    </a:p>
                  </a:txBody>
                  <a:tcPr anchor="ctr"/>
                </a:tc>
                <a:tc>
                  <a:txBody>
                    <a:bodyPr/>
                    <a:lstStyle/>
                    <a:p>
                      <a:r>
                        <a:rPr lang="en-GB" sz="1600"/>
                        <a:t>Function</a:t>
                      </a:r>
                    </a:p>
                  </a:txBody>
                  <a:tcPr anchor="ctr"/>
                </a:tc>
                <a:extLst>
                  <a:ext uri="{0D108BD9-81ED-4DB2-BD59-A6C34878D82A}">
                    <a16:rowId xmlns:a16="http://schemas.microsoft.com/office/drawing/2014/main" val="923368525"/>
                  </a:ext>
                </a:extLst>
              </a:tr>
              <a:tr h="295039">
                <a:tc>
                  <a:txBody>
                    <a:bodyPr/>
                    <a:lstStyle/>
                    <a:p>
                      <a:r>
                        <a:rPr lang="en-GB" sz="1600"/>
                        <a:t>Dispersion</a:t>
                      </a:r>
                    </a:p>
                  </a:txBody>
                  <a:tcPr anchor="ctr"/>
                </a:tc>
                <a:tc>
                  <a:txBody>
                    <a:bodyPr/>
                    <a:lstStyle/>
                    <a:p>
                      <a:r>
                        <a:rPr lang="en-GB" sz="1600"/>
                        <a:t>Separates incident light into its component wavelengths</a:t>
                      </a:r>
                    </a:p>
                  </a:txBody>
                  <a:tcPr anchor="ctr"/>
                </a:tc>
                <a:extLst>
                  <a:ext uri="{0D108BD9-81ED-4DB2-BD59-A6C34878D82A}">
                    <a16:rowId xmlns:a16="http://schemas.microsoft.com/office/drawing/2014/main" val="1438948016"/>
                  </a:ext>
                </a:extLst>
              </a:tr>
              <a:tr h="404614">
                <a:tc>
                  <a:txBody>
                    <a:bodyPr/>
                    <a:lstStyle/>
                    <a:p>
                      <a:r>
                        <a:rPr lang="en-GB" sz="1600"/>
                        <a:t>Deviation</a:t>
                      </a:r>
                    </a:p>
                  </a:txBody>
                  <a:tcPr anchor="ctr"/>
                </a:tc>
                <a:tc>
                  <a:txBody>
                    <a:bodyPr/>
                    <a:lstStyle/>
                    <a:p>
                      <a:r>
                        <a:rPr lang="en-US" sz="1600"/>
                        <a:t>Bends light by a fixed angle, typically used to redirect light beams or correct the alignment of optical systems.</a:t>
                      </a:r>
                      <a:endParaRPr lang="en-GB" sz="1600"/>
                    </a:p>
                  </a:txBody>
                  <a:tcPr anchor="ctr"/>
                </a:tc>
                <a:extLst>
                  <a:ext uri="{0D108BD9-81ED-4DB2-BD59-A6C34878D82A}">
                    <a16:rowId xmlns:a16="http://schemas.microsoft.com/office/drawing/2014/main" val="3207049071"/>
                  </a:ext>
                </a:extLst>
              </a:tr>
              <a:tr h="574977">
                <a:tc>
                  <a:txBody>
                    <a:bodyPr/>
                    <a:lstStyle/>
                    <a:p>
                      <a:r>
                        <a:rPr lang="en-GB" sz="1600"/>
                        <a:t>Rotation</a:t>
                      </a:r>
                    </a:p>
                  </a:txBody>
                  <a:tcPr anchor="ctr"/>
                </a:tc>
                <a:tc>
                  <a:txBody>
                    <a:bodyPr/>
                    <a:lstStyle/>
                    <a:p>
                      <a:r>
                        <a:rPr lang="en-US" sz="1600"/>
                        <a:t>Rotates the image or light beam passing through it by a specific angle, useful for optical alignment or adjustment in instruments.</a:t>
                      </a:r>
                      <a:endParaRPr lang="en-GB" sz="1600"/>
                    </a:p>
                  </a:txBody>
                  <a:tcPr anchor="ctr"/>
                </a:tc>
                <a:extLst>
                  <a:ext uri="{0D108BD9-81ED-4DB2-BD59-A6C34878D82A}">
                    <a16:rowId xmlns:a16="http://schemas.microsoft.com/office/drawing/2014/main" val="2501246242"/>
                  </a:ext>
                </a:extLst>
              </a:tr>
              <a:tr h="574977">
                <a:tc>
                  <a:txBody>
                    <a:bodyPr/>
                    <a:lstStyle/>
                    <a:p>
                      <a:r>
                        <a:rPr lang="en-GB" sz="1600"/>
                        <a:t>Displacement</a:t>
                      </a:r>
                    </a:p>
                  </a:txBody>
                  <a:tcPr anchor="ctr"/>
                </a:tc>
                <a:tc>
                  <a:txBody>
                    <a:bodyPr/>
                    <a:lstStyle/>
                    <a:p>
                      <a:r>
                        <a:rPr lang="en-US" sz="1600"/>
                        <a:t>Shifts the image or light beam passing through it without altering its direction, often used for beam displacement or in optical systems requiring precise alignment.</a:t>
                      </a:r>
                      <a:endParaRPr lang="en-GB" sz="1600"/>
                    </a:p>
                  </a:txBody>
                  <a:tcPr anchor="ctr"/>
                </a:tc>
                <a:extLst>
                  <a:ext uri="{0D108BD9-81ED-4DB2-BD59-A6C34878D82A}">
                    <a16:rowId xmlns:a16="http://schemas.microsoft.com/office/drawing/2014/main" val="3965524235"/>
                  </a:ext>
                </a:extLst>
              </a:tr>
            </a:tbl>
          </a:graphicData>
        </a:graphic>
      </p:graphicFrame>
      <p:pic>
        <p:nvPicPr>
          <p:cNvPr id="10" name="Picture 9" descr="A drawing of a prism&#10;&#10;Description automatically generated">
            <a:extLst>
              <a:ext uri="{FF2B5EF4-FFF2-40B4-BE49-F238E27FC236}">
                <a16:creationId xmlns:a16="http://schemas.microsoft.com/office/drawing/2014/main" id="{D8502B9A-9B5F-A63E-3176-283096736E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4309" y="1332448"/>
            <a:ext cx="2684675" cy="2009600"/>
          </a:xfrm>
          <a:prstGeom prst="rect">
            <a:avLst/>
          </a:prstGeom>
        </p:spPr>
      </p:pic>
      <p:sp>
        <p:nvSpPr>
          <p:cNvPr id="14" name="TextBox 13">
            <a:extLst>
              <a:ext uri="{FF2B5EF4-FFF2-40B4-BE49-F238E27FC236}">
                <a16:creationId xmlns:a16="http://schemas.microsoft.com/office/drawing/2014/main" id="{3C897EFF-2D62-4D32-9297-0FAB789F477A}"/>
              </a:ext>
            </a:extLst>
          </p:cNvPr>
          <p:cNvSpPr txBox="1"/>
          <p:nvPr/>
        </p:nvSpPr>
        <p:spPr>
          <a:xfrm>
            <a:off x="9817289" y="1263134"/>
            <a:ext cx="1883390" cy="369332"/>
          </a:xfrm>
          <a:prstGeom prst="rect">
            <a:avLst/>
          </a:prstGeom>
          <a:noFill/>
        </p:spPr>
        <p:txBody>
          <a:bodyPr wrap="square" rtlCol="0">
            <a:spAutoFit/>
          </a:bodyPr>
          <a:lstStyle/>
          <a:p>
            <a:pPr algn="ctr"/>
            <a:r>
              <a:rPr lang="en-GB"/>
              <a:t>Right angle prism</a:t>
            </a:r>
          </a:p>
        </p:txBody>
      </p:sp>
      <p:sp>
        <p:nvSpPr>
          <p:cNvPr id="15" name="TextBox 14">
            <a:extLst>
              <a:ext uri="{FF2B5EF4-FFF2-40B4-BE49-F238E27FC236}">
                <a16:creationId xmlns:a16="http://schemas.microsoft.com/office/drawing/2014/main" id="{341D3FC3-23EE-4705-62D2-43047A3049FB}"/>
              </a:ext>
            </a:extLst>
          </p:cNvPr>
          <p:cNvSpPr txBox="1"/>
          <p:nvPr/>
        </p:nvSpPr>
        <p:spPr>
          <a:xfrm>
            <a:off x="9817289" y="3790245"/>
            <a:ext cx="1883390" cy="369332"/>
          </a:xfrm>
          <a:prstGeom prst="rect">
            <a:avLst/>
          </a:prstGeom>
          <a:noFill/>
        </p:spPr>
        <p:txBody>
          <a:bodyPr wrap="square" rtlCol="0">
            <a:spAutoFit/>
          </a:bodyPr>
          <a:lstStyle/>
          <a:p>
            <a:pPr algn="ctr"/>
            <a:r>
              <a:rPr lang="en-GB"/>
              <a:t>Penta prism</a:t>
            </a:r>
          </a:p>
        </p:txBody>
      </p:sp>
      <p:pic>
        <p:nvPicPr>
          <p:cNvPr id="7" name="Picture 6" descr="A black background with a transparent object&#10;&#10;Description automatically generated with medium confidence">
            <a:extLst>
              <a:ext uri="{FF2B5EF4-FFF2-40B4-BE49-F238E27FC236}">
                <a16:creationId xmlns:a16="http://schemas.microsoft.com/office/drawing/2014/main" id="{154C6B32-7C70-60D4-70E2-F577FC03559F}"/>
              </a:ext>
            </a:extLst>
          </p:cNvPr>
          <p:cNvPicPr>
            <a:picLocks noChangeAspect="1"/>
          </p:cNvPicPr>
          <p:nvPr/>
        </p:nvPicPr>
        <p:blipFill rotWithShape="1">
          <a:blip r:embed="rId4">
            <a:extLst>
              <a:ext uri="{28A0092B-C50C-407E-A947-70E740481C1C}">
                <a14:useLocalDpi xmlns:a14="http://schemas.microsoft.com/office/drawing/2010/main" val="0"/>
              </a:ext>
            </a:extLst>
          </a:blip>
          <a:srcRect l="19274" t="17099" r="21867" b="11914"/>
          <a:stretch/>
        </p:blipFill>
        <p:spPr>
          <a:xfrm>
            <a:off x="8074309" y="3871474"/>
            <a:ext cx="3082158" cy="2529326"/>
          </a:xfrm>
          <a:prstGeom prst="rect">
            <a:avLst/>
          </a:prstGeom>
        </p:spPr>
      </p:pic>
    </p:spTree>
    <p:extLst>
      <p:ext uri="{BB962C8B-B14F-4D97-AF65-F5344CB8AC3E}">
        <p14:creationId xmlns:p14="http://schemas.microsoft.com/office/powerpoint/2010/main" val="1405616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68970-B36A-6201-F168-1D3D571DD3D1}"/>
              </a:ext>
            </a:extLst>
          </p:cNvPr>
          <p:cNvSpPr>
            <a:spLocks noGrp="1"/>
          </p:cNvSpPr>
          <p:nvPr>
            <p:ph type="sldNum" sz="quarter" idx="11"/>
          </p:nvPr>
        </p:nvSpPr>
        <p:spPr/>
        <p:txBody>
          <a:bodyPr/>
          <a:lstStyle/>
          <a:p>
            <a:fld id="{F0D23093-2AB0-F74C-B865-1A12A15B650E}" type="slidenum">
              <a:rPr lang="en-US" smtClean="0"/>
              <a:pPr/>
              <a:t>28</a:t>
            </a:fld>
            <a:endParaRPr lang="en-US"/>
          </a:p>
        </p:txBody>
      </p:sp>
      <p:sp>
        <p:nvSpPr>
          <p:cNvPr id="3" name="Title 2">
            <a:extLst>
              <a:ext uri="{FF2B5EF4-FFF2-40B4-BE49-F238E27FC236}">
                <a16:creationId xmlns:a16="http://schemas.microsoft.com/office/drawing/2014/main" id="{AA241C9E-BF94-3B89-29FC-0FE1D2848808}"/>
              </a:ext>
            </a:extLst>
          </p:cNvPr>
          <p:cNvSpPr>
            <a:spLocks noGrp="1"/>
          </p:cNvSpPr>
          <p:nvPr>
            <p:ph type="title"/>
          </p:nvPr>
        </p:nvSpPr>
        <p:spPr/>
        <p:txBody>
          <a:bodyPr/>
          <a:lstStyle/>
          <a:p>
            <a:r>
              <a:rPr lang="en-GB"/>
              <a:t>Optical windows</a:t>
            </a:r>
          </a:p>
        </p:txBody>
      </p:sp>
      <p:sp>
        <p:nvSpPr>
          <p:cNvPr id="4" name="Text Placeholder 3">
            <a:extLst>
              <a:ext uri="{FF2B5EF4-FFF2-40B4-BE49-F238E27FC236}">
                <a16:creationId xmlns:a16="http://schemas.microsoft.com/office/drawing/2014/main" id="{F6399F7D-A2A3-588C-9186-71853ECE24FE}"/>
              </a:ext>
            </a:extLst>
          </p:cNvPr>
          <p:cNvSpPr>
            <a:spLocks noGrp="1"/>
          </p:cNvSpPr>
          <p:nvPr>
            <p:ph type="body" sz="quarter" idx="13"/>
          </p:nvPr>
        </p:nvSpPr>
        <p:spPr>
          <a:xfrm>
            <a:off x="695401" y="1410972"/>
            <a:ext cx="10782441" cy="1409308"/>
          </a:xfrm>
        </p:spPr>
        <p:txBody>
          <a:bodyPr>
            <a:normAutofit lnSpcReduction="10000"/>
          </a:bodyPr>
          <a:lstStyle/>
          <a:p>
            <a:pPr marL="0" indent="-3175">
              <a:buNone/>
            </a:pPr>
            <a:r>
              <a:rPr lang="en-GB" sz="1800"/>
              <a:t>Optical windows are flat, transparent slates of glass intended to maintain optimal transmission of light while mitigating reflection and absorption. They are used to physically protect small, complex, and fragile components of optical systems without impairing the ability for critical signals to pass to and from the part within an optical system.</a:t>
            </a:r>
          </a:p>
          <a:p>
            <a:pPr marL="0" indent="-3175">
              <a:buNone/>
            </a:pPr>
            <a:r>
              <a:rPr lang="en-GB" sz="1800"/>
              <a:t>When designing an optical window there are several material properties to consider. </a:t>
            </a:r>
          </a:p>
        </p:txBody>
      </p:sp>
      <p:sp>
        <p:nvSpPr>
          <p:cNvPr id="5" name="TextBox 4">
            <a:extLst>
              <a:ext uri="{FF2B5EF4-FFF2-40B4-BE49-F238E27FC236}">
                <a16:creationId xmlns:a16="http://schemas.microsoft.com/office/drawing/2014/main" id="{2C585379-0933-0A9E-E050-814BBAB1601F}"/>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graphicFrame>
        <p:nvGraphicFramePr>
          <p:cNvPr id="9" name="Table 8">
            <a:extLst>
              <a:ext uri="{FF2B5EF4-FFF2-40B4-BE49-F238E27FC236}">
                <a16:creationId xmlns:a16="http://schemas.microsoft.com/office/drawing/2014/main" id="{17E3FA8F-FB75-9646-ACFD-223290BE0562}"/>
              </a:ext>
            </a:extLst>
          </p:cNvPr>
          <p:cNvGraphicFramePr>
            <a:graphicFrameLocks noGrp="1"/>
          </p:cNvGraphicFramePr>
          <p:nvPr>
            <p:extLst>
              <p:ext uri="{D42A27DB-BD31-4B8C-83A1-F6EECF244321}">
                <p14:modId xmlns:p14="http://schemas.microsoft.com/office/powerpoint/2010/main" val="1169812051"/>
              </p:ext>
            </p:extLst>
          </p:nvPr>
        </p:nvGraphicFramePr>
        <p:xfrm>
          <a:off x="714158" y="2708921"/>
          <a:ext cx="10782441" cy="3108960"/>
        </p:xfrm>
        <a:graphic>
          <a:graphicData uri="http://schemas.openxmlformats.org/drawingml/2006/table">
            <a:tbl>
              <a:tblPr firstRow="1" bandRow="1">
                <a:tableStyleId>{0E3FDE45-AF77-4B5C-9715-49D594BDF05E}</a:tableStyleId>
              </a:tblPr>
              <a:tblGrid>
                <a:gridCol w="1925459">
                  <a:extLst>
                    <a:ext uri="{9D8B030D-6E8A-4147-A177-3AD203B41FA5}">
                      <a16:colId xmlns:a16="http://schemas.microsoft.com/office/drawing/2014/main" val="2456307876"/>
                    </a:ext>
                  </a:extLst>
                </a:gridCol>
                <a:gridCol w="3312368">
                  <a:extLst>
                    <a:ext uri="{9D8B030D-6E8A-4147-A177-3AD203B41FA5}">
                      <a16:colId xmlns:a16="http://schemas.microsoft.com/office/drawing/2014/main" val="3205980707"/>
                    </a:ext>
                  </a:extLst>
                </a:gridCol>
                <a:gridCol w="5544614">
                  <a:extLst>
                    <a:ext uri="{9D8B030D-6E8A-4147-A177-3AD203B41FA5}">
                      <a16:colId xmlns:a16="http://schemas.microsoft.com/office/drawing/2014/main" val="131320880"/>
                    </a:ext>
                  </a:extLst>
                </a:gridCol>
              </a:tblGrid>
              <a:tr h="233854">
                <a:tc>
                  <a:txBody>
                    <a:bodyPr/>
                    <a:lstStyle/>
                    <a:p>
                      <a:r>
                        <a:rPr lang="en-GB" sz="1400" b="1"/>
                        <a:t>Property</a:t>
                      </a:r>
                    </a:p>
                  </a:txBody>
                  <a:tcPr anchor="ctr"/>
                </a:tc>
                <a:tc>
                  <a:txBody>
                    <a:bodyPr/>
                    <a:lstStyle/>
                    <a:p>
                      <a:r>
                        <a:rPr lang="en-GB" sz="1400"/>
                        <a:t>Definition</a:t>
                      </a:r>
                    </a:p>
                  </a:txBody>
                  <a:tcPr anchor="ctr"/>
                </a:tc>
                <a:tc>
                  <a:txBody>
                    <a:bodyPr/>
                    <a:lstStyle/>
                    <a:p>
                      <a:r>
                        <a:rPr lang="en-GB" sz="1400"/>
                        <a:t>Importance</a:t>
                      </a:r>
                    </a:p>
                  </a:txBody>
                  <a:tcPr anchor="ctr"/>
                </a:tc>
                <a:extLst>
                  <a:ext uri="{0D108BD9-81ED-4DB2-BD59-A6C34878D82A}">
                    <a16:rowId xmlns:a16="http://schemas.microsoft.com/office/drawing/2014/main" val="2267023245"/>
                  </a:ext>
                </a:extLst>
              </a:tr>
              <a:tr h="318892">
                <a:tc>
                  <a:txBody>
                    <a:bodyPr/>
                    <a:lstStyle/>
                    <a:p>
                      <a:r>
                        <a:rPr lang="en-GB" sz="1400" b="1"/>
                        <a:t>Refractive index</a:t>
                      </a:r>
                    </a:p>
                  </a:txBody>
                  <a:tcPr anchor="ctr"/>
                </a:tc>
                <a:tc>
                  <a:txBody>
                    <a:bodyPr/>
                    <a:lstStyle/>
                    <a:p>
                      <a:r>
                        <a:rPr lang="en-US" sz="1200"/>
                        <a:t>Measures how much a material slows down light compared to vacuum.</a:t>
                      </a:r>
                      <a:endParaRPr lang="en-GB" sz="1200"/>
                    </a:p>
                  </a:txBody>
                  <a:tcPr anchor="ctr"/>
                </a:tc>
                <a:tc>
                  <a:txBody>
                    <a:bodyPr/>
                    <a:lstStyle/>
                    <a:p>
                      <a:r>
                        <a:rPr lang="en-US" sz="1200"/>
                        <a:t>Influences transmission efficiency, anti-reflection coating design, and angle of incidence effects.</a:t>
                      </a:r>
                      <a:endParaRPr lang="en-GB" sz="1200"/>
                    </a:p>
                  </a:txBody>
                  <a:tcPr anchor="ctr"/>
                </a:tc>
                <a:extLst>
                  <a:ext uri="{0D108BD9-81ED-4DB2-BD59-A6C34878D82A}">
                    <a16:rowId xmlns:a16="http://schemas.microsoft.com/office/drawing/2014/main" val="3612407527"/>
                  </a:ext>
                </a:extLst>
              </a:tr>
              <a:tr h="318892">
                <a:tc>
                  <a:txBody>
                    <a:bodyPr/>
                    <a:lstStyle/>
                    <a:p>
                      <a:r>
                        <a:rPr lang="en-GB" sz="1400" b="1"/>
                        <a:t>Abbe Number</a:t>
                      </a:r>
                    </a:p>
                  </a:txBody>
                  <a:tcPr anchor="ctr"/>
                </a:tc>
                <a:tc>
                  <a:txBody>
                    <a:bodyPr/>
                    <a:lstStyle/>
                    <a:p>
                      <a:r>
                        <a:rPr lang="en-GB" sz="1200"/>
                        <a:t>Measures a material's dispersion.</a:t>
                      </a:r>
                    </a:p>
                  </a:txBody>
                  <a:tcPr anchor="ctr"/>
                </a:tc>
                <a:tc>
                  <a:txBody>
                    <a:bodyPr/>
                    <a:lstStyle/>
                    <a:p>
                      <a:r>
                        <a:rPr lang="en-US" sz="1200"/>
                        <a:t>Higher Abbe number reduces chromatic aberrations; important for maintaining image quality.</a:t>
                      </a:r>
                      <a:endParaRPr lang="en-GB" sz="1200"/>
                    </a:p>
                  </a:txBody>
                  <a:tcPr anchor="ctr"/>
                </a:tc>
                <a:extLst>
                  <a:ext uri="{0D108BD9-81ED-4DB2-BD59-A6C34878D82A}">
                    <a16:rowId xmlns:a16="http://schemas.microsoft.com/office/drawing/2014/main" val="2781547178"/>
                  </a:ext>
                </a:extLst>
              </a:tr>
              <a:tr h="318892">
                <a:tc>
                  <a:txBody>
                    <a:bodyPr/>
                    <a:lstStyle/>
                    <a:p>
                      <a:r>
                        <a:rPr lang="en-GB" sz="1400" b="1"/>
                        <a:t>Density</a:t>
                      </a:r>
                    </a:p>
                  </a:txBody>
                  <a:tcPr anchor="ctr"/>
                </a:tc>
                <a:tc>
                  <a:txBody>
                    <a:bodyPr/>
                    <a:lstStyle/>
                    <a:p>
                      <a:r>
                        <a:rPr lang="en-GB" sz="1200"/>
                        <a:t>Mass per unit volume.</a:t>
                      </a:r>
                    </a:p>
                  </a:txBody>
                  <a:tcPr anchor="ctr"/>
                </a:tc>
                <a:tc>
                  <a:txBody>
                    <a:bodyPr/>
                    <a:lstStyle/>
                    <a:p>
                      <a:r>
                        <a:rPr lang="en-US" sz="1200"/>
                        <a:t>Lighter materials preferred to reduce weight, especially in aerospace and portable devices.</a:t>
                      </a:r>
                      <a:endParaRPr lang="en-GB" sz="1200"/>
                    </a:p>
                  </a:txBody>
                  <a:tcPr anchor="ctr"/>
                </a:tc>
                <a:extLst>
                  <a:ext uri="{0D108BD9-81ED-4DB2-BD59-A6C34878D82A}">
                    <a16:rowId xmlns:a16="http://schemas.microsoft.com/office/drawing/2014/main" val="1032564186"/>
                  </a:ext>
                </a:extLst>
              </a:tr>
              <a:tr h="403930">
                <a:tc>
                  <a:txBody>
                    <a:bodyPr/>
                    <a:lstStyle/>
                    <a:p>
                      <a:r>
                        <a:rPr lang="en-GB" sz="1400" b="1"/>
                        <a:t>Thermal expansion coefficient</a:t>
                      </a:r>
                    </a:p>
                  </a:txBody>
                  <a:tcPr anchor="ctr"/>
                </a:tc>
                <a:tc>
                  <a:txBody>
                    <a:bodyPr/>
                    <a:lstStyle/>
                    <a:p>
                      <a:r>
                        <a:rPr lang="en-US" sz="1200"/>
                        <a:t>Rate of material expansion with temperature change.</a:t>
                      </a:r>
                      <a:endParaRPr lang="en-GB" sz="1200"/>
                    </a:p>
                  </a:txBody>
                  <a:tcPr anchor="ctr"/>
                </a:tc>
                <a:tc>
                  <a:txBody>
                    <a:bodyPr/>
                    <a:lstStyle/>
                    <a:p>
                      <a:r>
                        <a:rPr lang="en-US" sz="1200"/>
                        <a:t>Low coefficient prevents shape changes and optical property alterations with temperature.</a:t>
                      </a:r>
                      <a:endParaRPr lang="en-GB" sz="1200"/>
                    </a:p>
                  </a:txBody>
                  <a:tcPr anchor="ctr"/>
                </a:tc>
                <a:extLst>
                  <a:ext uri="{0D108BD9-81ED-4DB2-BD59-A6C34878D82A}">
                    <a16:rowId xmlns:a16="http://schemas.microsoft.com/office/drawing/2014/main" val="4063128425"/>
                  </a:ext>
                </a:extLst>
              </a:tr>
              <a:tr h="318892">
                <a:tc>
                  <a:txBody>
                    <a:bodyPr/>
                    <a:lstStyle/>
                    <a:p>
                      <a:r>
                        <a:rPr lang="en-GB" sz="1400" b="1"/>
                        <a:t>Surface quality</a:t>
                      </a:r>
                    </a:p>
                  </a:txBody>
                  <a:tcPr anchor="ctr"/>
                </a:tc>
                <a:tc>
                  <a:txBody>
                    <a:bodyPr/>
                    <a:lstStyle/>
                    <a:p>
                      <a:r>
                        <a:rPr lang="en-US" sz="1200"/>
                        <a:t>Presence of defects from manufacturing.</a:t>
                      </a:r>
                      <a:endParaRPr lang="en-GB" sz="1200"/>
                    </a:p>
                  </a:txBody>
                  <a:tcPr anchor="ctr"/>
                </a:tc>
                <a:tc>
                  <a:txBody>
                    <a:bodyPr/>
                    <a:lstStyle/>
                    <a:p>
                      <a:r>
                        <a:rPr lang="en-US" sz="1200"/>
                        <a:t>High quality reduces scattering and reflections, improving light transmission and image quality.</a:t>
                      </a:r>
                      <a:endParaRPr lang="en-GB" sz="1200"/>
                    </a:p>
                  </a:txBody>
                  <a:tcPr anchor="ctr"/>
                </a:tc>
                <a:extLst>
                  <a:ext uri="{0D108BD9-81ED-4DB2-BD59-A6C34878D82A}">
                    <a16:rowId xmlns:a16="http://schemas.microsoft.com/office/drawing/2014/main" val="1879551226"/>
                  </a:ext>
                </a:extLst>
              </a:tr>
              <a:tr h="318892">
                <a:tc>
                  <a:txBody>
                    <a:bodyPr/>
                    <a:lstStyle/>
                    <a:p>
                      <a:r>
                        <a:rPr lang="en-GB" sz="1400" b="1"/>
                        <a:t>Thickness</a:t>
                      </a:r>
                    </a:p>
                  </a:txBody>
                  <a:tcPr anchor="ctr"/>
                </a:tc>
                <a:tc>
                  <a:txBody>
                    <a:bodyPr/>
                    <a:lstStyle/>
                    <a:p>
                      <a:r>
                        <a:rPr lang="en-GB" sz="1200"/>
                        <a:t>Physical thickness of structure.</a:t>
                      </a:r>
                    </a:p>
                  </a:txBody>
                  <a:tcPr anchor="ctr"/>
                </a:tc>
                <a:tc>
                  <a:txBody>
                    <a:bodyPr/>
                    <a:lstStyle/>
                    <a:p>
                      <a:r>
                        <a:rPr lang="en-US" sz="1200"/>
                        <a:t>Optimize for mechanical strength, light transmission, and weight; too thick reduces transmission, too thin may lack strength.</a:t>
                      </a:r>
                      <a:endParaRPr lang="en-GB" sz="1200"/>
                    </a:p>
                  </a:txBody>
                  <a:tcPr anchor="ctr"/>
                </a:tc>
                <a:extLst>
                  <a:ext uri="{0D108BD9-81ED-4DB2-BD59-A6C34878D82A}">
                    <a16:rowId xmlns:a16="http://schemas.microsoft.com/office/drawing/2014/main" val="490160896"/>
                  </a:ext>
                </a:extLst>
              </a:tr>
            </a:tbl>
          </a:graphicData>
        </a:graphic>
      </p:graphicFrame>
      <p:sp>
        <p:nvSpPr>
          <p:cNvPr id="10" name="Freeform: Shape 9">
            <a:extLst>
              <a:ext uri="{FF2B5EF4-FFF2-40B4-BE49-F238E27FC236}">
                <a16:creationId xmlns:a16="http://schemas.microsoft.com/office/drawing/2014/main" id="{2BEC7863-9820-4CB6-0A65-F44498E7053E}"/>
              </a:ext>
            </a:extLst>
          </p:cNvPr>
          <p:cNvSpPr/>
          <p:nvPr/>
        </p:nvSpPr>
        <p:spPr>
          <a:xfrm>
            <a:off x="10200456" y="5949280"/>
            <a:ext cx="1991544" cy="360040"/>
          </a:xfrm>
          <a:custGeom>
            <a:avLst/>
            <a:gdLst>
              <a:gd name="connsiteX0" fmla="*/ 151242 w 1991544"/>
              <a:gd name="connsiteY0" fmla="*/ 0 h 360040"/>
              <a:gd name="connsiteX1" fmla="*/ 1991544 w 1991544"/>
              <a:gd name="connsiteY1" fmla="*/ 0 h 360040"/>
              <a:gd name="connsiteX2" fmla="*/ 1991544 w 1991544"/>
              <a:gd name="connsiteY2" fmla="*/ 360040 h 360040"/>
              <a:gd name="connsiteX3" fmla="*/ 0 w 1991544"/>
              <a:gd name="connsiteY3" fmla="*/ 360040 h 360040"/>
              <a:gd name="connsiteX4" fmla="*/ 151242 w 1991544"/>
              <a:gd name="connsiteY4" fmla="*/ 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44" h="360040">
                <a:moveTo>
                  <a:pt x="151242" y="0"/>
                </a:moveTo>
                <a:lnTo>
                  <a:pt x="1991544" y="0"/>
                </a:lnTo>
                <a:lnTo>
                  <a:pt x="1991544" y="360040"/>
                </a:lnTo>
                <a:lnTo>
                  <a:pt x="0" y="360040"/>
                </a:lnTo>
                <a:lnTo>
                  <a:pt x="151242"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b="1">
                <a:solidFill>
                  <a:schemeClr val="tx1"/>
                </a:solidFill>
              </a:rPr>
              <a:t>Continued &gt;&gt;</a:t>
            </a:r>
          </a:p>
        </p:txBody>
      </p:sp>
      <p:pic>
        <p:nvPicPr>
          <p:cNvPr id="7" name="Picture 6" descr="A grey circle with a black background&#10;&#10;Description automatically generated">
            <a:extLst>
              <a:ext uri="{FF2B5EF4-FFF2-40B4-BE49-F238E27FC236}">
                <a16:creationId xmlns:a16="http://schemas.microsoft.com/office/drawing/2014/main" id="{C05D0873-C6B4-069F-7519-71DF963D48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86000" y="208945"/>
            <a:ext cx="1096399" cy="1106105"/>
          </a:xfrm>
          <a:prstGeom prst="rect">
            <a:avLst/>
          </a:prstGeom>
        </p:spPr>
      </p:pic>
      <p:pic>
        <p:nvPicPr>
          <p:cNvPr id="11" name="Graphic 10">
            <a:extLst>
              <a:ext uri="{FF2B5EF4-FFF2-40B4-BE49-F238E27FC236}">
                <a16:creationId xmlns:a16="http://schemas.microsoft.com/office/drawing/2014/main" id="{B5FCC85F-C66D-1017-8BD5-9B05953F9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8349" y="755698"/>
            <a:ext cx="495300" cy="523875"/>
          </a:xfrm>
          <a:prstGeom prst="rect">
            <a:avLst/>
          </a:prstGeom>
        </p:spPr>
      </p:pic>
    </p:spTree>
    <p:extLst>
      <p:ext uri="{BB962C8B-B14F-4D97-AF65-F5344CB8AC3E}">
        <p14:creationId xmlns:p14="http://schemas.microsoft.com/office/powerpoint/2010/main" val="332594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68970-B36A-6201-F168-1D3D571DD3D1}"/>
              </a:ext>
            </a:extLst>
          </p:cNvPr>
          <p:cNvSpPr>
            <a:spLocks noGrp="1"/>
          </p:cNvSpPr>
          <p:nvPr>
            <p:ph type="sldNum" sz="quarter" idx="11"/>
          </p:nvPr>
        </p:nvSpPr>
        <p:spPr/>
        <p:txBody>
          <a:bodyPr/>
          <a:lstStyle/>
          <a:p>
            <a:fld id="{F0D23093-2AB0-F74C-B865-1A12A15B650E}" type="slidenum">
              <a:rPr lang="en-US" smtClean="0"/>
              <a:pPr/>
              <a:t>29</a:t>
            </a:fld>
            <a:endParaRPr lang="en-US"/>
          </a:p>
        </p:txBody>
      </p:sp>
      <p:sp>
        <p:nvSpPr>
          <p:cNvPr id="3" name="Title 2">
            <a:extLst>
              <a:ext uri="{FF2B5EF4-FFF2-40B4-BE49-F238E27FC236}">
                <a16:creationId xmlns:a16="http://schemas.microsoft.com/office/drawing/2014/main" id="{AA241C9E-BF94-3B89-29FC-0FE1D2848808}"/>
              </a:ext>
            </a:extLst>
          </p:cNvPr>
          <p:cNvSpPr>
            <a:spLocks noGrp="1"/>
          </p:cNvSpPr>
          <p:nvPr>
            <p:ph type="title"/>
          </p:nvPr>
        </p:nvSpPr>
        <p:spPr/>
        <p:txBody>
          <a:bodyPr/>
          <a:lstStyle/>
          <a:p>
            <a:r>
              <a:rPr lang="en-GB" dirty="0"/>
              <a:t>Optical windows- Ansys Granta EduPack Software</a:t>
            </a:r>
          </a:p>
        </p:txBody>
      </p:sp>
      <p:sp>
        <p:nvSpPr>
          <p:cNvPr id="6" name="Text Placeholder 5">
            <a:extLst>
              <a:ext uri="{FF2B5EF4-FFF2-40B4-BE49-F238E27FC236}">
                <a16:creationId xmlns:a16="http://schemas.microsoft.com/office/drawing/2014/main" id="{54333BA0-EBB8-C90A-4132-E0ACAD98E2EB}"/>
              </a:ext>
            </a:extLst>
          </p:cNvPr>
          <p:cNvSpPr>
            <a:spLocks noGrp="1"/>
          </p:cNvSpPr>
          <p:nvPr>
            <p:ph type="body" sz="quarter" idx="13"/>
          </p:nvPr>
        </p:nvSpPr>
        <p:spPr>
          <a:xfrm>
            <a:off x="609599" y="1447800"/>
            <a:ext cx="5918449" cy="4572000"/>
          </a:xfrm>
        </p:spPr>
        <p:txBody>
          <a:bodyPr>
            <a:normAutofit lnSpcReduction="10000"/>
          </a:bodyPr>
          <a:lstStyle/>
          <a:p>
            <a:pPr marL="0" indent="0">
              <a:buNone/>
            </a:pPr>
            <a:r>
              <a:rPr lang="en-US" sz="1600" b="1"/>
              <a:t>Materials selection in optical design</a:t>
            </a:r>
          </a:p>
          <a:p>
            <a:pPr marL="0" indent="0">
              <a:buNone/>
            </a:pPr>
            <a:r>
              <a:rPr lang="en-US" sz="1600"/>
              <a:t>The window through which the beam emerges from a high-powered laser must obviously be transparent to a specific wavelength of light. Even then, some of the energy of the beam is absorbed in the window and can cause it to heat and crack. This problem is minimized by choosing a window material with a high thermal conductivity </a:t>
            </a:r>
            <a:r>
              <a:rPr lang="el-GR" sz="1600"/>
              <a:t>λ</a:t>
            </a:r>
            <a:r>
              <a:rPr lang="en-US" sz="1600"/>
              <a:t> (to conduct the heat away) and a low thermal expansion coefficient </a:t>
            </a:r>
            <a:r>
              <a:rPr lang="el-GR" sz="1600"/>
              <a:t>α</a:t>
            </a:r>
            <a:r>
              <a:rPr lang="en-US" sz="1600"/>
              <a:t> (to reduce thermal strains), that is, by seeking a window material with a high value of</a:t>
            </a:r>
          </a:p>
          <a:p>
            <a:pPr marL="0" indent="0">
              <a:buNone/>
            </a:pPr>
            <a:endParaRPr lang="en-US" sz="1600"/>
          </a:p>
          <a:p>
            <a:pPr marL="0" indent="0">
              <a:buNone/>
            </a:pPr>
            <a:r>
              <a:rPr lang="en-US" sz="1600"/>
              <a:t>Use a limit stage at Level 3 to choose ‘bulk’ with ‘optical quality’ materials and a </a:t>
            </a:r>
            <a:r>
              <a:rPr lang="el-GR" sz="1600" i="1"/>
              <a:t>α</a:t>
            </a:r>
            <a:r>
              <a:rPr lang="en-GB" sz="1600" i="1"/>
              <a:t> - </a:t>
            </a:r>
            <a:r>
              <a:rPr lang="el-GR" sz="1600" i="1"/>
              <a:t>λ</a:t>
            </a:r>
            <a:r>
              <a:rPr lang="en-US" sz="1600"/>
              <a:t> chart to identify the best material for an ultra-high powered laser window. </a:t>
            </a:r>
          </a:p>
          <a:p>
            <a:pPr marL="0" indent="0">
              <a:buNone/>
            </a:pPr>
            <a:r>
              <a:rPr lang="en-US" sz="1600"/>
              <a:t>(You can ignore the few materials with negative thermal expansion, either using the Limit stage or by forcing the graph axes to be logarithmic.)</a:t>
            </a:r>
          </a:p>
          <a:p>
            <a:pPr marL="0" indent="0">
              <a:buNone/>
            </a:pPr>
            <a:r>
              <a:rPr lang="en-US" sz="1600"/>
              <a:t>Possible candidates: Silica, Diamond, single crystal sapphire, and alumina. </a:t>
            </a:r>
          </a:p>
          <a:p>
            <a:endParaRPr lang="en-GB" sz="1600"/>
          </a:p>
        </p:txBody>
      </p:sp>
      <p:sp>
        <p:nvSpPr>
          <p:cNvPr id="5" name="TextBox 4">
            <a:extLst>
              <a:ext uri="{FF2B5EF4-FFF2-40B4-BE49-F238E27FC236}">
                <a16:creationId xmlns:a16="http://schemas.microsoft.com/office/drawing/2014/main" id="{2C585379-0933-0A9E-E050-814BBAB1601F}"/>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10" name="Rectangle 9">
            <a:extLst>
              <a:ext uri="{FF2B5EF4-FFF2-40B4-BE49-F238E27FC236}">
                <a16:creationId xmlns:a16="http://schemas.microsoft.com/office/drawing/2014/main" id="{AAA2A1DD-7A21-1BC3-B674-E13F72A170F0}"/>
              </a:ext>
            </a:extLst>
          </p:cNvPr>
          <p:cNvSpPr/>
          <p:nvPr/>
        </p:nvSpPr>
        <p:spPr>
          <a:xfrm>
            <a:off x="119336" y="67436"/>
            <a:ext cx="11953328" cy="616987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21850305-186B-4F53-18B1-88CEEACBD8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8267" y="3407280"/>
            <a:ext cx="762066" cy="236240"/>
          </a:xfrm>
          <a:prstGeom prst="rect">
            <a:avLst/>
          </a:prstGeom>
        </p:spPr>
      </p:pic>
      <p:pic>
        <p:nvPicPr>
          <p:cNvPr id="13" name="Picture 12" descr="A yellow rectangular button with black text&#10;&#10;Description automatically generated">
            <a:hlinkClick r:id="rId4"/>
            <a:extLst>
              <a:ext uri="{FF2B5EF4-FFF2-40B4-BE49-F238E27FC236}">
                <a16:creationId xmlns:a16="http://schemas.microsoft.com/office/drawing/2014/main" id="{CBCCB2B0-59D0-1CF5-DA06-B46994A8CD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56440" y="148581"/>
            <a:ext cx="2016224" cy="523877"/>
          </a:xfrm>
          <a:prstGeom prst="rect">
            <a:avLst/>
          </a:prstGeom>
        </p:spPr>
      </p:pic>
      <p:pic>
        <p:nvPicPr>
          <p:cNvPr id="21" name="Picture 20">
            <a:extLst>
              <a:ext uri="{FF2B5EF4-FFF2-40B4-BE49-F238E27FC236}">
                <a16:creationId xmlns:a16="http://schemas.microsoft.com/office/drawing/2014/main" id="{B7351673-B901-C3DE-B60C-4987FA4589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0076" y="2123769"/>
            <a:ext cx="5040560" cy="3220062"/>
          </a:xfrm>
          <a:prstGeom prst="rect">
            <a:avLst/>
          </a:prstGeom>
        </p:spPr>
      </p:pic>
    </p:spTree>
    <p:extLst>
      <p:ext uri="{BB962C8B-B14F-4D97-AF65-F5344CB8AC3E}">
        <p14:creationId xmlns:p14="http://schemas.microsoft.com/office/powerpoint/2010/main" val="411114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1D72-6E6D-DC0C-C572-9C094F173E7F}"/>
              </a:ext>
            </a:extLst>
          </p:cNvPr>
          <p:cNvSpPr>
            <a:spLocks noGrp="1"/>
          </p:cNvSpPr>
          <p:nvPr>
            <p:ph type="sldNum" sz="quarter" idx="11"/>
          </p:nvPr>
        </p:nvSpPr>
        <p:spPr/>
        <p:txBody>
          <a:bodyPr/>
          <a:lstStyle/>
          <a:p>
            <a:fld id="{F0D23093-2AB0-F74C-B865-1A12A15B650E}" type="slidenum">
              <a:rPr lang="en-US" smtClean="0"/>
              <a:pPr/>
              <a:t>3</a:t>
            </a:fld>
            <a:endParaRPr lang="en-US"/>
          </a:p>
        </p:txBody>
      </p:sp>
      <p:sp>
        <p:nvSpPr>
          <p:cNvPr id="3" name="Title 2">
            <a:extLst>
              <a:ext uri="{FF2B5EF4-FFF2-40B4-BE49-F238E27FC236}">
                <a16:creationId xmlns:a16="http://schemas.microsoft.com/office/drawing/2014/main" id="{1804B404-E337-1A75-63C7-C4386ADD0A3D}"/>
              </a:ext>
            </a:extLst>
          </p:cNvPr>
          <p:cNvSpPr>
            <a:spLocks noGrp="1"/>
          </p:cNvSpPr>
          <p:nvPr>
            <p:ph type="title"/>
          </p:nvPr>
        </p:nvSpPr>
        <p:spPr/>
        <p:txBody>
          <a:bodyPr/>
          <a:lstStyle/>
          <a:p>
            <a:r>
              <a:rPr lang="en-GB"/>
              <a:t>Outline of lecture unit</a:t>
            </a:r>
          </a:p>
        </p:txBody>
      </p:sp>
      <p:sp>
        <p:nvSpPr>
          <p:cNvPr id="4" name="Text Placeholder 3">
            <a:extLst>
              <a:ext uri="{FF2B5EF4-FFF2-40B4-BE49-F238E27FC236}">
                <a16:creationId xmlns:a16="http://schemas.microsoft.com/office/drawing/2014/main" id="{C18ABF48-D598-68FA-3794-FE65384F5B6A}"/>
              </a:ext>
            </a:extLst>
          </p:cNvPr>
          <p:cNvSpPr>
            <a:spLocks noGrp="1"/>
          </p:cNvSpPr>
          <p:nvPr>
            <p:ph type="body" sz="quarter" idx="13"/>
          </p:nvPr>
        </p:nvSpPr>
        <p:spPr/>
        <p:txBody>
          <a:bodyPr>
            <a:normAutofit/>
          </a:bodyPr>
          <a:lstStyle/>
          <a:p>
            <a:pPr>
              <a:lnSpc>
                <a:spcPct val="150000"/>
              </a:lnSpc>
            </a:pPr>
            <a:r>
              <a:rPr lang="en-GB" sz="1800"/>
              <a:t>Section 1: Science of light</a:t>
            </a:r>
          </a:p>
          <a:p>
            <a:pPr>
              <a:lnSpc>
                <a:spcPct val="150000"/>
              </a:lnSpc>
            </a:pPr>
            <a:r>
              <a:rPr lang="en-GB" sz="1800"/>
              <a:t>Section 2: Behavior of light</a:t>
            </a:r>
          </a:p>
          <a:p>
            <a:pPr>
              <a:lnSpc>
                <a:spcPct val="150000"/>
              </a:lnSpc>
            </a:pPr>
            <a:r>
              <a:rPr lang="en-GB" sz="1800"/>
              <a:t>Section 3: Optical components</a:t>
            </a:r>
          </a:p>
          <a:p>
            <a:pPr>
              <a:lnSpc>
                <a:spcPct val="150000"/>
              </a:lnSpc>
            </a:pPr>
            <a:r>
              <a:rPr lang="en-GB" sz="1800"/>
              <a:t>Section 4: Simulation tools in optics </a:t>
            </a:r>
          </a:p>
        </p:txBody>
      </p:sp>
      <p:sp>
        <p:nvSpPr>
          <p:cNvPr id="5" name="TextBox 4">
            <a:extLst>
              <a:ext uri="{FF2B5EF4-FFF2-40B4-BE49-F238E27FC236}">
                <a16:creationId xmlns:a16="http://schemas.microsoft.com/office/drawing/2014/main" id="{072F6A33-8AA0-2D55-E93E-DB0DE35D2C02}"/>
              </a:ext>
            </a:extLst>
          </p:cNvPr>
          <p:cNvSpPr txBox="1"/>
          <p:nvPr/>
        </p:nvSpPr>
        <p:spPr>
          <a:xfrm>
            <a:off x="1199456" y="517862"/>
            <a:ext cx="4409277" cy="461665"/>
          </a:xfrm>
          <a:prstGeom prst="rect">
            <a:avLst/>
          </a:prstGeom>
          <a:noFill/>
        </p:spPr>
        <p:txBody>
          <a:bodyPr wrap="square" rtlCol="0">
            <a:spAutoFit/>
          </a:bodyPr>
          <a:lstStyle/>
          <a:p>
            <a:r>
              <a:rPr lang="en-GB" sz="2400" i="1" dirty="0">
                <a:solidFill>
                  <a:schemeClr val="accent1"/>
                </a:solidFill>
              </a:rPr>
              <a:t>Introduction to Optics</a:t>
            </a:r>
          </a:p>
        </p:txBody>
      </p:sp>
    </p:spTree>
    <p:extLst>
      <p:ext uri="{BB962C8B-B14F-4D97-AF65-F5344CB8AC3E}">
        <p14:creationId xmlns:p14="http://schemas.microsoft.com/office/powerpoint/2010/main" val="3944783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30</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Beamsplitters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800"/>
            <a:ext cx="10972799" cy="613048"/>
          </a:xfrm>
        </p:spPr>
        <p:txBody>
          <a:bodyPr>
            <a:normAutofit/>
          </a:bodyPr>
          <a:lstStyle/>
          <a:p>
            <a:pPr marL="0" indent="0">
              <a:buNone/>
            </a:pPr>
            <a:r>
              <a:rPr lang="en-US" sz="1800"/>
              <a:t>Beamsplitters are optical devices that divide incoming light into two distinct beams at a specified ratio. They are typically categorized based on their construction, with the most common types being cube and plate. </a:t>
            </a:r>
          </a:p>
        </p:txBody>
      </p:sp>
      <p:sp>
        <p:nvSpPr>
          <p:cNvPr id="5" name="TextBox 4">
            <a:extLst>
              <a:ext uri="{FF2B5EF4-FFF2-40B4-BE49-F238E27FC236}">
                <a16:creationId xmlns:a16="http://schemas.microsoft.com/office/drawing/2014/main" id="{7813B969-95C3-F599-DD3F-D6213EFF9FED}"/>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7" name="TextBox 6">
            <a:extLst>
              <a:ext uri="{FF2B5EF4-FFF2-40B4-BE49-F238E27FC236}">
                <a16:creationId xmlns:a16="http://schemas.microsoft.com/office/drawing/2014/main" id="{F467C211-480D-A375-7515-F46CC2F693C8}"/>
              </a:ext>
            </a:extLst>
          </p:cNvPr>
          <p:cNvSpPr txBox="1"/>
          <p:nvPr/>
        </p:nvSpPr>
        <p:spPr>
          <a:xfrm>
            <a:off x="2220312" y="4937323"/>
            <a:ext cx="2258293" cy="369332"/>
          </a:xfrm>
          <a:prstGeom prst="rect">
            <a:avLst/>
          </a:prstGeom>
          <a:noFill/>
        </p:spPr>
        <p:txBody>
          <a:bodyPr wrap="square">
            <a:spAutoFit/>
          </a:bodyPr>
          <a:lstStyle/>
          <a:p>
            <a:pPr algn="ctr"/>
            <a:r>
              <a:rPr lang="en-US" b="1">
                <a:solidFill>
                  <a:schemeClr val="accent1"/>
                </a:solidFill>
              </a:rPr>
              <a:t>Cube beamsplitter</a:t>
            </a:r>
          </a:p>
        </p:txBody>
      </p:sp>
      <p:sp>
        <p:nvSpPr>
          <p:cNvPr id="9" name="TextBox 8">
            <a:extLst>
              <a:ext uri="{FF2B5EF4-FFF2-40B4-BE49-F238E27FC236}">
                <a16:creationId xmlns:a16="http://schemas.microsoft.com/office/drawing/2014/main" id="{B03F328E-4D6C-ED05-A4B5-A979F187DD05}"/>
              </a:ext>
            </a:extLst>
          </p:cNvPr>
          <p:cNvSpPr txBox="1"/>
          <p:nvPr/>
        </p:nvSpPr>
        <p:spPr>
          <a:xfrm>
            <a:off x="609598" y="5527177"/>
            <a:ext cx="10972799" cy="646331"/>
          </a:xfrm>
          <a:prstGeom prst="rect">
            <a:avLst/>
          </a:prstGeom>
          <a:noFill/>
        </p:spPr>
        <p:txBody>
          <a:bodyPr wrap="square">
            <a:spAutoFit/>
          </a:bodyPr>
          <a:lstStyle/>
          <a:p>
            <a:pPr marL="0" indent="0">
              <a:buNone/>
            </a:pPr>
            <a:r>
              <a:rPr lang="en-US" sz="1800"/>
              <a:t>Beamsplitters can also function in reverse, merging two separate beams into one, and they can manipulate both unpolarized and polarized light.</a:t>
            </a:r>
            <a:endParaRPr lang="en-GB" sz="1800"/>
          </a:p>
        </p:txBody>
      </p:sp>
      <p:pic>
        <p:nvPicPr>
          <p:cNvPr id="10" name="Picture 9" descr="A line with arrows pointing to the side&#10;&#10;Description automatically generated with medium confidence">
            <a:extLst>
              <a:ext uri="{FF2B5EF4-FFF2-40B4-BE49-F238E27FC236}">
                <a16:creationId xmlns:a16="http://schemas.microsoft.com/office/drawing/2014/main" id="{14A6529E-3DD3-15A3-B977-7D42636259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361" t="9388" r="11368" b="22964"/>
          <a:stretch/>
        </p:blipFill>
        <p:spPr>
          <a:xfrm>
            <a:off x="6820315" y="2769481"/>
            <a:ext cx="3461325" cy="2116735"/>
          </a:xfrm>
          <a:prstGeom prst="rect">
            <a:avLst/>
          </a:prstGeom>
        </p:spPr>
      </p:pic>
      <p:pic>
        <p:nvPicPr>
          <p:cNvPr id="13" name="Picture 12" descr="A diagram of a square with arrows pointing to the corner&#10;&#10;Description automatically generated">
            <a:extLst>
              <a:ext uri="{FF2B5EF4-FFF2-40B4-BE49-F238E27FC236}">
                <a16:creationId xmlns:a16="http://schemas.microsoft.com/office/drawing/2014/main" id="{E50CB759-B2B6-159F-855F-FBA10AB2C6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674"/>
          <a:stretch/>
        </p:blipFill>
        <p:spPr>
          <a:xfrm>
            <a:off x="1390370" y="2382813"/>
            <a:ext cx="3938271" cy="2554510"/>
          </a:xfrm>
          <a:prstGeom prst="rect">
            <a:avLst/>
          </a:prstGeom>
        </p:spPr>
      </p:pic>
      <p:sp>
        <p:nvSpPr>
          <p:cNvPr id="8" name="TextBox 7">
            <a:extLst>
              <a:ext uri="{FF2B5EF4-FFF2-40B4-BE49-F238E27FC236}">
                <a16:creationId xmlns:a16="http://schemas.microsoft.com/office/drawing/2014/main" id="{0F16AB22-F2B7-6E40-2C8B-CCA5CE4A764E}"/>
              </a:ext>
            </a:extLst>
          </p:cNvPr>
          <p:cNvSpPr txBox="1"/>
          <p:nvPr/>
        </p:nvSpPr>
        <p:spPr>
          <a:xfrm>
            <a:off x="7421830" y="4937323"/>
            <a:ext cx="2258293" cy="369332"/>
          </a:xfrm>
          <a:prstGeom prst="rect">
            <a:avLst/>
          </a:prstGeom>
          <a:noFill/>
        </p:spPr>
        <p:txBody>
          <a:bodyPr wrap="square">
            <a:spAutoFit/>
          </a:bodyPr>
          <a:lstStyle/>
          <a:p>
            <a:pPr algn="ctr"/>
            <a:r>
              <a:rPr lang="en-US" b="1">
                <a:solidFill>
                  <a:schemeClr val="accent1"/>
                </a:solidFill>
              </a:rPr>
              <a:t>Plate beamsplitter </a:t>
            </a:r>
          </a:p>
        </p:txBody>
      </p:sp>
    </p:spTree>
    <p:extLst>
      <p:ext uri="{BB962C8B-B14F-4D97-AF65-F5344CB8AC3E}">
        <p14:creationId xmlns:p14="http://schemas.microsoft.com/office/powerpoint/2010/main" val="2245875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29F4669-418F-F4D9-45D8-145C176E9479}"/>
              </a:ext>
            </a:extLst>
          </p:cNvPr>
          <p:cNvGraphicFramePr>
            <a:graphicFrameLocks noGrp="1"/>
          </p:cNvGraphicFramePr>
          <p:nvPr>
            <p:extLst>
              <p:ext uri="{D42A27DB-BD31-4B8C-83A1-F6EECF244321}">
                <p14:modId xmlns:p14="http://schemas.microsoft.com/office/powerpoint/2010/main" val="1279761477"/>
              </p:ext>
            </p:extLst>
          </p:nvPr>
        </p:nvGraphicFramePr>
        <p:xfrm>
          <a:off x="603481" y="2655704"/>
          <a:ext cx="7994419" cy="2651760"/>
        </p:xfrm>
        <a:graphic>
          <a:graphicData uri="http://schemas.openxmlformats.org/drawingml/2006/table">
            <a:tbl>
              <a:tblPr bandRow="1">
                <a:tableStyleId>{0E3FDE45-AF77-4B5C-9715-49D594BDF05E}</a:tableStyleId>
              </a:tblPr>
              <a:tblGrid>
                <a:gridCol w="1462502">
                  <a:extLst>
                    <a:ext uri="{9D8B030D-6E8A-4147-A177-3AD203B41FA5}">
                      <a16:colId xmlns:a16="http://schemas.microsoft.com/office/drawing/2014/main" val="2847679824"/>
                    </a:ext>
                  </a:extLst>
                </a:gridCol>
                <a:gridCol w="6531917">
                  <a:extLst>
                    <a:ext uri="{9D8B030D-6E8A-4147-A177-3AD203B41FA5}">
                      <a16:colId xmlns:a16="http://schemas.microsoft.com/office/drawing/2014/main" val="4000869681"/>
                    </a:ext>
                  </a:extLst>
                </a:gridCol>
              </a:tblGrid>
              <a:tr h="370840">
                <a:tc>
                  <a:txBody>
                    <a:bodyPr/>
                    <a:lstStyle/>
                    <a:p>
                      <a:r>
                        <a:rPr lang="en-GB" sz="1800" b="1"/>
                        <a:t>Absorptive filters</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are made from glass or plastic with a dye that absorbs specific wavelengths, allowing desired wavelengths to pass through while absorbing unwanted ones. They find applications in photography, lighting, and scientific instruments.</a:t>
                      </a:r>
                      <a:endParaRPr lang="en-GB" sz="1800" b="0"/>
                    </a:p>
                    <a:p>
                      <a:endParaRPr lang="en-US" b="1"/>
                    </a:p>
                  </a:txBody>
                  <a:tcPr/>
                </a:tc>
                <a:extLst>
                  <a:ext uri="{0D108BD9-81ED-4DB2-BD59-A6C34878D82A}">
                    <a16:rowId xmlns:a16="http://schemas.microsoft.com/office/drawing/2014/main" val="2633004764"/>
                  </a:ext>
                </a:extLst>
              </a:tr>
              <a:tr h="370840">
                <a:tc>
                  <a:txBody>
                    <a:bodyPr/>
                    <a:lstStyle/>
                    <a:p>
                      <a:r>
                        <a:rPr lang="en-GB" sz="1800" b="1"/>
                        <a:t>Interference (dichroic) filters</a:t>
                      </a:r>
                      <a:endParaRPr lang="en-US"/>
                    </a:p>
                  </a:txBody>
                  <a:tcPr/>
                </a:tc>
                <a:tc>
                  <a:txBody>
                    <a:bodyPr/>
                    <a:lstStyle/>
                    <a:p>
                      <a:r>
                        <a:rPr lang="en-US" sz="1800"/>
                        <a:t>use ultra-thin layers to selectively transmit colors by manipulating light interference. They offer precise control over light wavelengths, making them ideal for lasers, spectroscopy, and other demanding applications. </a:t>
                      </a:r>
                      <a:endParaRPr lang="en-US"/>
                    </a:p>
                  </a:txBody>
                  <a:tcPr/>
                </a:tc>
                <a:extLst>
                  <a:ext uri="{0D108BD9-81ED-4DB2-BD59-A6C34878D82A}">
                    <a16:rowId xmlns:a16="http://schemas.microsoft.com/office/drawing/2014/main" val="3288093112"/>
                  </a:ext>
                </a:extLst>
              </a:tr>
            </a:tbl>
          </a:graphicData>
        </a:graphic>
      </p:graphicFrame>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31</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Filters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799"/>
            <a:ext cx="10972799" cy="845837"/>
          </a:xfrm>
        </p:spPr>
        <p:txBody>
          <a:bodyPr>
            <a:normAutofit/>
          </a:bodyPr>
          <a:lstStyle/>
          <a:p>
            <a:pPr marL="0" indent="0">
              <a:buNone/>
            </a:pPr>
            <a:r>
              <a:rPr lang="en-US" sz="1800"/>
              <a:t>Optical filters selectively transmit, absorb, or reflect light of certain wavelengths while blocking others. They are used to control the spectral content of light or to enhance contrast in optical systems. Filters can be made from colored glass, interference coatings, or other materials. </a:t>
            </a:r>
          </a:p>
        </p:txBody>
      </p:sp>
      <p:sp>
        <p:nvSpPr>
          <p:cNvPr id="5" name="TextBox 4">
            <a:extLst>
              <a:ext uri="{FF2B5EF4-FFF2-40B4-BE49-F238E27FC236}">
                <a16:creationId xmlns:a16="http://schemas.microsoft.com/office/drawing/2014/main" id="{7813B969-95C3-F599-DD3F-D6213EFF9FED}"/>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11" name="TextBox 10">
            <a:extLst>
              <a:ext uri="{FF2B5EF4-FFF2-40B4-BE49-F238E27FC236}">
                <a16:creationId xmlns:a16="http://schemas.microsoft.com/office/drawing/2014/main" id="{2FE52D87-FA3B-D0D7-B430-6FE5B993266D}"/>
              </a:ext>
            </a:extLst>
          </p:cNvPr>
          <p:cNvSpPr txBox="1"/>
          <p:nvPr/>
        </p:nvSpPr>
        <p:spPr>
          <a:xfrm>
            <a:off x="603481" y="5657671"/>
            <a:ext cx="10972798" cy="646331"/>
          </a:xfrm>
          <a:prstGeom prst="rect">
            <a:avLst/>
          </a:prstGeom>
          <a:noFill/>
        </p:spPr>
        <p:txBody>
          <a:bodyPr wrap="square">
            <a:spAutoFit/>
          </a:bodyPr>
          <a:lstStyle/>
          <a:p>
            <a:pPr marL="0" indent="0">
              <a:buNone/>
            </a:pPr>
            <a:r>
              <a:rPr lang="en-US" sz="1800"/>
              <a:t>Optical filters are characterized by their wavelength range, bandpass, sharp cut-off, and optical density. These properties define their effectiveness in manipulating light in various applications.</a:t>
            </a:r>
            <a:endParaRPr lang="en-GB" sz="1800"/>
          </a:p>
        </p:txBody>
      </p:sp>
      <p:pic>
        <p:nvPicPr>
          <p:cNvPr id="8" name="Picture 7" descr="A row of colored circles&#10;&#10;Description automatically generated">
            <a:extLst>
              <a:ext uri="{FF2B5EF4-FFF2-40B4-BE49-F238E27FC236}">
                <a16:creationId xmlns:a16="http://schemas.microsoft.com/office/drawing/2014/main" id="{D1AE9B8F-5C43-BCEC-8AF7-CC48548268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27037" y="2598517"/>
            <a:ext cx="2449242" cy="1632828"/>
          </a:xfrm>
          <a:prstGeom prst="rect">
            <a:avLst/>
          </a:prstGeom>
        </p:spPr>
      </p:pic>
    </p:spTree>
    <p:extLst>
      <p:ext uri="{BB962C8B-B14F-4D97-AF65-F5344CB8AC3E}">
        <p14:creationId xmlns:p14="http://schemas.microsoft.com/office/powerpoint/2010/main" val="1905408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32</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Diffraction gratings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539939"/>
            <a:ext cx="6350497" cy="2257361"/>
          </a:xfrm>
        </p:spPr>
        <p:txBody>
          <a:bodyPr>
            <a:normAutofit/>
          </a:bodyPr>
          <a:lstStyle/>
          <a:p>
            <a:pPr marL="0" indent="0">
              <a:buNone/>
            </a:pPr>
            <a:r>
              <a:rPr lang="en-US" sz="1800" i="0">
                <a:solidFill>
                  <a:srgbClr val="0D0D0D"/>
                </a:solidFill>
                <a:effectLst/>
                <a:highlight>
                  <a:srgbClr val="FFFFFF"/>
                </a:highlight>
                <a:latin typeface="+mn-lt"/>
              </a:rPr>
              <a:t>A diffraction grating is an optical device with a regular pattern of multiple lines or grooves. There are two main types: transmission and reflection gratings.</a:t>
            </a:r>
            <a:endParaRPr lang="en-US" sz="1800">
              <a:solidFill>
                <a:srgbClr val="0D0D0D"/>
              </a:solidFill>
              <a:highlight>
                <a:srgbClr val="FFFFFF"/>
              </a:highlight>
              <a:latin typeface="+mn-lt"/>
            </a:endParaRPr>
          </a:p>
          <a:p>
            <a:pPr marL="0" indent="0">
              <a:buNone/>
            </a:pPr>
            <a:endParaRPr lang="en-US" sz="1800">
              <a:solidFill>
                <a:srgbClr val="0D0D0D"/>
              </a:solidFill>
              <a:highlight>
                <a:srgbClr val="FFFFFF"/>
              </a:highlight>
              <a:latin typeface="+mn-lt"/>
            </a:endParaRPr>
          </a:p>
          <a:p>
            <a:pPr marL="0" indent="0">
              <a:buNone/>
            </a:pPr>
            <a:r>
              <a:rPr lang="en-US" sz="1800">
                <a:solidFill>
                  <a:srgbClr val="0D0D0D"/>
                </a:solidFill>
                <a:highlight>
                  <a:srgbClr val="FFFFFF"/>
                </a:highlight>
                <a:latin typeface="+mn-lt"/>
              </a:rPr>
              <a:t>When light hits a diffraction grating, each line or groove acts like a source of light waves. These waves interfere with each other, creating a pattern of bright and dark spots. </a:t>
            </a:r>
          </a:p>
        </p:txBody>
      </p:sp>
      <p:sp>
        <p:nvSpPr>
          <p:cNvPr id="7" name="TextBox 6">
            <a:extLst>
              <a:ext uri="{FF2B5EF4-FFF2-40B4-BE49-F238E27FC236}">
                <a16:creationId xmlns:a16="http://schemas.microsoft.com/office/drawing/2014/main" id="{F6500455-E6FE-D776-C477-A8B037235CC2}"/>
              </a:ext>
            </a:extLst>
          </p:cNvPr>
          <p:cNvSpPr txBox="1"/>
          <p:nvPr/>
        </p:nvSpPr>
        <p:spPr>
          <a:xfrm>
            <a:off x="8256240" y="225853"/>
            <a:ext cx="1884040" cy="369332"/>
          </a:xfrm>
          <a:prstGeom prst="rect">
            <a:avLst/>
          </a:prstGeom>
          <a:noFill/>
        </p:spPr>
        <p:txBody>
          <a:bodyPr wrap="square">
            <a:spAutoFit/>
          </a:bodyPr>
          <a:lstStyle/>
          <a:p>
            <a:r>
              <a:rPr lang="en-GB">
                <a:hlinkClick r:id="rId3"/>
              </a:rPr>
              <a:t>Diffraction grating</a:t>
            </a:r>
            <a:endParaRPr lang="en-GB"/>
          </a:p>
        </p:txBody>
      </p:sp>
      <p:sp>
        <p:nvSpPr>
          <p:cNvPr id="8" name="TextBox 7">
            <a:extLst>
              <a:ext uri="{FF2B5EF4-FFF2-40B4-BE49-F238E27FC236}">
                <a16:creationId xmlns:a16="http://schemas.microsoft.com/office/drawing/2014/main" id="{E5829FC9-BD1E-D11E-54D6-C0FEDF52DB41}"/>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pic>
        <p:nvPicPr>
          <p:cNvPr id="10" name="Picture 9" descr="A diagram of a laser pointer&#10;&#10;Description automatically generated">
            <a:extLst>
              <a:ext uri="{FF2B5EF4-FFF2-40B4-BE49-F238E27FC236}">
                <a16:creationId xmlns:a16="http://schemas.microsoft.com/office/drawing/2014/main" id="{E285FB24-F012-D8FA-510C-2D38AD3469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60207" y="1071690"/>
            <a:ext cx="4611093" cy="2581009"/>
          </a:xfrm>
          <a:prstGeom prst="rect">
            <a:avLst/>
          </a:prstGeom>
        </p:spPr>
      </p:pic>
      <p:pic>
        <p:nvPicPr>
          <p:cNvPr id="11" name="Picture 10" descr="A yellow rectangular button with black text&#10;&#10;Description automatically generated">
            <a:hlinkClick r:id="rId3"/>
            <a:extLst>
              <a:ext uri="{FF2B5EF4-FFF2-40B4-BE49-F238E27FC236}">
                <a16:creationId xmlns:a16="http://schemas.microsoft.com/office/drawing/2014/main" id="{103E6DFE-506F-CD51-873C-8099D3D8B94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56440" y="148581"/>
            <a:ext cx="2016224" cy="523877"/>
          </a:xfrm>
          <a:prstGeom prst="rect">
            <a:avLst/>
          </a:prstGeom>
        </p:spPr>
      </p:pic>
      <p:sp>
        <p:nvSpPr>
          <p:cNvPr id="6" name="TextBox 5">
            <a:extLst>
              <a:ext uri="{FF2B5EF4-FFF2-40B4-BE49-F238E27FC236}">
                <a16:creationId xmlns:a16="http://schemas.microsoft.com/office/drawing/2014/main" id="{E90C5980-F712-2584-107C-08AC968C2FA0}"/>
              </a:ext>
            </a:extLst>
          </p:cNvPr>
          <p:cNvSpPr txBox="1"/>
          <p:nvPr/>
        </p:nvSpPr>
        <p:spPr>
          <a:xfrm>
            <a:off x="666749" y="3965994"/>
            <a:ext cx="10858501" cy="2031325"/>
          </a:xfrm>
          <a:prstGeom prst="rect">
            <a:avLst/>
          </a:prstGeom>
          <a:noFill/>
        </p:spPr>
        <p:txBody>
          <a:bodyPr wrap="square">
            <a:spAutoFit/>
          </a:bodyPr>
          <a:lstStyle/>
          <a:p>
            <a:r>
              <a:rPr lang="en-US" sz="1800">
                <a:solidFill>
                  <a:srgbClr val="0D0D0D"/>
                </a:solidFill>
                <a:highlight>
                  <a:srgbClr val="FFFFFF"/>
                </a:highlight>
                <a:latin typeface="+mn-lt"/>
              </a:rPr>
              <a:t>The direction of these diffracted beams depends on the wavelength of the light and the spacing between the grating lines. </a:t>
            </a:r>
          </a:p>
          <a:p>
            <a:pPr marL="0" indent="0">
              <a:buNone/>
            </a:pPr>
            <a:endParaRPr lang="en-US" sz="1800">
              <a:solidFill>
                <a:srgbClr val="0D0D0D"/>
              </a:solidFill>
              <a:highlight>
                <a:srgbClr val="FFFFFF"/>
              </a:highlight>
              <a:latin typeface="+mn-lt"/>
            </a:endParaRPr>
          </a:p>
          <a:p>
            <a:pPr marL="0" indent="0">
              <a:buNone/>
            </a:pPr>
            <a:r>
              <a:rPr lang="en-US" sz="1800">
                <a:solidFill>
                  <a:srgbClr val="0D0D0D"/>
                </a:solidFill>
                <a:highlight>
                  <a:srgbClr val="FFFFFF"/>
                </a:highlight>
                <a:latin typeface="+mn-lt"/>
              </a:rPr>
              <a:t>This is described by the grating equation: </a:t>
            </a:r>
            <a:r>
              <a:rPr lang="en-US" sz="1800" b="1">
                <a:solidFill>
                  <a:srgbClr val="0D0D0D"/>
                </a:solidFill>
                <a:highlight>
                  <a:srgbClr val="FFFFFF"/>
                </a:highlight>
                <a:latin typeface="+mn-lt"/>
              </a:rPr>
              <a:t>𝑑sin⁡𝜃 = 𝑛𝜆</a:t>
            </a:r>
          </a:p>
          <a:p>
            <a:pPr marL="0" indent="0">
              <a:buNone/>
            </a:pPr>
            <a:endParaRPr lang="en-US" sz="1800">
              <a:solidFill>
                <a:srgbClr val="0D0D0D"/>
              </a:solidFill>
              <a:highlight>
                <a:srgbClr val="FFFFFF"/>
              </a:highlight>
              <a:latin typeface="+mn-lt"/>
            </a:endParaRPr>
          </a:p>
          <a:p>
            <a:pPr marL="0" indent="0">
              <a:buNone/>
            </a:pPr>
            <a:r>
              <a:rPr lang="en-US" sz="1800">
                <a:solidFill>
                  <a:srgbClr val="0D0D0D"/>
                </a:solidFill>
                <a:highlight>
                  <a:srgbClr val="FFFFFF"/>
                </a:highlight>
                <a:latin typeface="+mn-lt"/>
              </a:rPr>
              <a:t>Where: 𝑑 is the distance between the lines, 𝜃 is the angle of the diffracted light, 𝑛 is the order of the diffraction pattern, 𝜆 is the wavelength of the light.</a:t>
            </a:r>
          </a:p>
        </p:txBody>
      </p:sp>
    </p:spTree>
    <p:extLst>
      <p:ext uri="{BB962C8B-B14F-4D97-AF65-F5344CB8AC3E}">
        <p14:creationId xmlns:p14="http://schemas.microsoft.com/office/powerpoint/2010/main" val="2386111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33</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Fiber optics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800"/>
            <a:ext cx="10972799" cy="541040"/>
          </a:xfrm>
        </p:spPr>
        <p:txBody>
          <a:bodyPr>
            <a:normAutofit/>
          </a:bodyPr>
          <a:lstStyle/>
          <a:p>
            <a:pPr marL="0" indent="0">
              <a:buNone/>
            </a:pPr>
            <a:r>
              <a:rPr lang="en-US" sz="1800"/>
              <a:t>Fiber optic components are essential for transmitting light signals over remote, long distances with minimal loss. </a:t>
            </a:r>
          </a:p>
          <a:p>
            <a:pPr marL="0" indent="0">
              <a:buNone/>
            </a:pPr>
            <a:endParaRPr lang="en-US" sz="1800"/>
          </a:p>
        </p:txBody>
      </p:sp>
      <p:sp>
        <p:nvSpPr>
          <p:cNvPr id="9" name="TextBox 8">
            <a:extLst>
              <a:ext uri="{FF2B5EF4-FFF2-40B4-BE49-F238E27FC236}">
                <a16:creationId xmlns:a16="http://schemas.microsoft.com/office/drawing/2014/main" id="{B25F6118-C63B-A7F1-043C-9B733B3BB1E1}"/>
              </a:ext>
            </a:extLst>
          </p:cNvPr>
          <p:cNvSpPr txBox="1"/>
          <p:nvPr/>
        </p:nvSpPr>
        <p:spPr>
          <a:xfrm>
            <a:off x="6240016" y="237892"/>
            <a:ext cx="3960440" cy="369332"/>
          </a:xfrm>
          <a:prstGeom prst="rect">
            <a:avLst/>
          </a:prstGeom>
          <a:noFill/>
        </p:spPr>
        <p:txBody>
          <a:bodyPr wrap="square">
            <a:spAutoFit/>
          </a:bodyPr>
          <a:lstStyle/>
          <a:p>
            <a:r>
              <a:rPr lang="en-US">
                <a:hlinkClick r:id="rId3"/>
              </a:rPr>
              <a:t>Step-index and graded-index fiber (FDE)</a:t>
            </a:r>
            <a:endParaRPr lang="en-GB"/>
          </a:p>
        </p:txBody>
      </p:sp>
      <p:sp>
        <p:nvSpPr>
          <p:cNvPr id="10" name="TextBox 9">
            <a:extLst>
              <a:ext uri="{FF2B5EF4-FFF2-40B4-BE49-F238E27FC236}">
                <a16:creationId xmlns:a16="http://schemas.microsoft.com/office/drawing/2014/main" id="{0345EFBB-95A1-E045-44FD-8F7E050D8281}"/>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pic>
        <p:nvPicPr>
          <p:cNvPr id="12" name="Picture 11" descr="A close-up of a cable&#10;&#10;Description automatically generated">
            <a:extLst>
              <a:ext uri="{FF2B5EF4-FFF2-40B4-BE49-F238E27FC236}">
                <a16:creationId xmlns:a16="http://schemas.microsoft.com/office/drawing/2014/main" id="{26456294-540E-7B62-8A9C-4424AF2C2A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188" y="2708920"/>
            <a:ext cx="3809812" cy="2284378"/>
          </a:xfrm>
          <a:prstGeom prst="rect">
            <a:avLst/>
          </a:prstGeom>
        </p:spPr>
      </p:pic>
      <p:pic>
        <p:nvPicPr>
          <p:cNvPr id="13" name="Picture 12" descr="A yellow rectangular button with black text&#10;&#10;Description automatically generated">
            <a:hlinkClick r:id="rId3"/>
            <a:extLst>
              <a:ext uri="{FF2B5EF4-FFF2-40B4-BE49-F238E27FC236}">
                <a16:creationId xmlns:a16="http://schemas.microsoft.com/office/drawing/2014/main" id="{F0365AE3-77F2-D100-D21B-802A9460C5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56440" y="148581"/>
            <a:ext cx="2016224" cy="523877"/>
          </a:xfrm>
          <a:prstGeom prst="rect">
            <a:avLst/>
          </a:prstGeom>
        </p:spPr>
      </p:pic>
      <p:sp>
        <p:nvSpPr>
          <p:cNvPr id="15" name="TextBox 14">
            <a:extLst>
              <a:ext uri="{FF2B5EF4-FFF2-40B4-BE49-F238E27FC236}">
                <a16:creationId xmlns:a16="http://schemas.microsoft.com/office/drawing/2014/main" id="{94978147-CCC7-945A-C5AC-762DC16218CC}"/>
              </a:ext>
            </a:extLst>
          </p:cNvPr>
          <p:cNvSpPr txBox="1"/>
          <p:nvPr/>
        </p:nvSpPr>
        <p:spPr>
          <a:xfrm>
            <a:off x="609598" y="1988840"/>
            <a:ext cx="8006681" cy="3693319"/>
          </a:xfrm>
          <a:prstGeom prst="rect">
            <a:avLst/>
          </a:prstGeom>
          <a:noFill/>
        </p:spPr>
        <p:txBody>
          <a:bodyPr wrap="square">
            <a:spAutoFit/>
          </a:bodyPr>
          <a:lstStyle/>
          <a:p>
            <a:pPr marL="0" indent="0">
              <a:buNone/>
            </a:pPr>
            <a:r>
              <a:rPr lang="en-US" sz="1800"/>
              <a:t>Main components include:</a:t>
            </a:r>
          </a:p>
          <a:p>
            <a:endParaRPr lang="en-US" sz="1800" b="1"/>
          </a:p>
          <a:p>
            <a:pPr marL="342900" indent="-342900">
              <a:buFont typeface="+mj-lt"/>
              <a:buAutoNum type="arabicPeriod"/>
            </a:pPr>
            <a:r>
              <a:rPr lang="en-US" sz="1800" b="1"/>
              <a:t>Optical fiber: </a:t>
            </a:r>
            <a:r>
              <a:rPr lang="en-US" sz="1800"/>
              <a:t>typical structure includes a solid core, either made from plastic or glass, which is transparent to the desired wavelength of light. Surrounding this will be a lower refractive index cladding, to enable total internal reflection</a:t>
            </a:r>
            <a:r>
              <a:rPr lang="en-US"/>
              <a:t>. A protective layer encases the whole structure.</a:t>
            </a:r>
            <a:r>
              <a:rPr lang="en-US" sz="1800"/>
              <a:t> </a:t>
            </a:r>
          </a:p>
          <a:p>
            <a:pPr marL="342900" indent="-342900">
              <a:buFont typeface="+mj-lt"/>
              <a:buAutoNum type="arabicPeriod"/>
            </a:pPr>
            <a:endParaRPr lang="en-US" sz="1800" b="1"/>
          </a:p>
          <a:p>
            <a:pPr marL="342900" indent="-342900">
              <a:buFont typeface="+mj-lt"/>
              <a:buAutoNum type="arabicPeriod"/>
            </a:pPr>
            <a:r>
              <a:rPr lang="en-US" sz="1800" b="1"/>
              <a:t>Connectors and splices: </a:t>
            </a:r>
            <a:r>
              <a:rPr lang="en-US" sz="1800"/>
              <a:t>join fiber segments, ensuring minimal signal loss. </a:t>
            </a:r>
          </a:p>
          <a:p>
            <a:pPr marL="342900" indent="-342900">
              <a:buFont typeface="+mj-lt"/>
              <a:buAutoNum type="arabicPeriod"/>
            </a:pPr>
            <a:endParaRPr lang="en-US" sz="1800" b="1"/>
          </a:p>
          <a:p>
            <a:pPr marL="342900" indent="-342900">
              <a:buFont typeface="+mj-lt"/>
              <a:buAutoNum type="arabicPeriod"/>
            </a:pPr>
            <a:r>
              <a:rPr lang="en-US" sz="1800" b="1"/>
              <a:t>Couplers and splitters:</a:t>
            </a:r>
            <a:r>
              <a:rPr lang="en-US" sz="1800"/>
              <a:t> used to combine or split light signals for distribution. </a:t>
            </a:r>
          </a:p>
          <a:p>
            <a:pPr marL="342900" indent="-342900">
              <a:buFont typeface="+mj-lt"/>
              <a:buAutoNum type="arabicPeriod"/>
            </a:pPr>
            <a:endParaRPr lang="en-US" sz="1800" b="1"/>
          </a:p>
          <a:p>
            <a:pPr marL="342900" indent="-342900">
              <a:buFont typeface="+mj-lt"/>
              <a:buAutoNum type="arabicPeriod"/>
            </a:pPr>
            <a:r>
              <a:rPr lang="en-US" sz="1800" b="1"/>
              <a:t>Optical amplifiers:</a:t>
            </a:r>
            <a:r>
              <a:rPr lang="en-US" sz="1800"/>
              <a:t> a device that boosts the strength of optical signals directly in fiber optic communication systems without converting them to electrical signals.</a:t>
            </a:r>
            <a:endParaRPr lang="en-GB" sz="1800"/>
          </a:p>
        </p:txBody>
      </p:sp>
    </p:spTree>
    <p:extLst>
      <p:ext uri="{BB962C8B-B14F-4D97-AF65-F5344CB8AC3E}">
        <p14:creationId xmlns:p14="http://schemas.microsoft.com/office/powerpoint/2010/main" val="4000233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34</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Polarizers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800"/>
            <a:ext cx="10972799" cy="613048"/>
          </a:xfrm>
        </p:spPr>
        <p:txBody>
          <a:bodyPr>
            <a:normAutofit/>
          </a:bodyPr>
          <a:lstStyle/>
          <a:p>
            <a:pPr marL="0" indent="0">
              <a:buNone/>
            </a:pPr>
            <a:r>
              <a:rPr lang="en-US" sz="1800"/>
              <a:t>A polarizer is an optical devices that filter light waves, allowing only waves with a specific polarization to pass through.</a:t>
            </a:r>
          </a:p>
        </p:txBody>
      </p:sp>
      <p:sp>
        <p:nvSpPr>
          <p:cNvPr id="7" name="TextBox 6">
            <a:extLst>
              <a:ext uri="{FF2B5EF4-FFF2-40B4-BE49-F238E27FC236}">
                <a16:creationId xmlns:a16="http://schemas.microsoft.com/office/drawing/2014/main" id="{D3522822-6EED-E96D-DA13-C8735265E3C4}"/>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sp>
        <p:nvSpPr>
          <p:cNvPr id="12" name="TextBox 11">
            <a:extLst>
              <a:ext uri="{FF2B5EF4-FFF2-40B4-BE49-F238E27FC236}">
                <a16:creationId xmlns:a16="http://schemas.microsoft.com/office/drawing/2014/main" id="{7EEB00E3-4201-0B99-95B9-289AD91B4294}"/>
              </a:ext>
            </a:extLst>
          </p:cNvPr>
          <p:cNvSpPr txBox="1"/>
          <p:nvPr/>
        </p:nvSpPr>
        <p:spPr>
          <a:xfrm>
            <a:off x="609598" y="5032086"/>
            <a:ext cx="10972799" cy="923330"/>
          </a:xfrm>
          <a:prstGeom prst="rect">
            <a:avLst/>
          </a:prstGeom>
          <a:noFill/>
        </p:spPr>
        <p:txBody>
          <a:bodyPr wrap="square">
            <a:spAutoFit/>
          </a:bodyPr>
          <a:lstStyle/>
          <a:p>
            <a:pPr marL="0" indent="0">
              <a:buNone/>
            </a:pPr>
            <a:r>
              <a:rPr lang="en-US" sz="1800"/>
              <a:t>Polarizers are used in sunglasses to reduce glare by blocking horizontally polarized light. In cameras, they enhance contrast and reduce reflections in photographs. Microscopes use polarizers to improve contrast in samples and LCD screens rely on them to control light and display images.</a:t>
            </a:r>
          </a:p>
        </p:txBody>
      </p:sp>
      <p:sp>
        <p:nvSpPr>
          <p:cNvPr id="14" name="TextBox 13">
            <a:extLst>
              <a:ext uri="{FF2B5EF4-FFF2-40B4-BE49-F238E27FC236}">
                <a16:creationId xmlns:a16="http://schemas.microsoft.com/office/drawing/2014/main" id="{16E0E681-1700-4860-D274-807AE4C3E4A9}"/>
              </a:ext>
            </a:extLst>
          </p:cNvPr>
          <p:cNvSpPr txBox="1"/>
          <p:nvPr/>
        </p:nvSpPr>
        <p:spPr>
          <a:xfrm>
            <a:off x="609599" y="2413337"/>
            <a:ext cx="5990457" cy="2031325"/>
          </a:xfrm>
          <a:prstGeom prst="rect">
            <a:avLst/>
          </a:prstGeom>
          <a:noFill/>
        </p:spPr>
        <p:txBody>
          <a:bodyPr wrap="square">
            <a:spAutoFit/>
          </a:bodyPr>
          <a:lstStyle/>
          <a:p>
            <a:pPr marL="0" indent="0">
              <a:buNone/>
            </a:pPr>
            <a:r>
              <a:rPr lang="en-GB" sz="1800" b="1"/>
              <a:t>There are two types: </a:t>
            </a:r>
          </a:p>
          <a:p>
            <a:pPr marL="0" indent="0">
              <a:buNone/>
            </a:pPr>
            <a:endParaRPr lang="en-GB" sz="1800" b="1"/>
          </a:p>
          <a:p>
            <a:pPr marL="285750" indent="-285750">
              <a:buFont typeface="Arial" panose="020B0604020202020204" pitchFamily="34" charset="0"/>
              <a:buChar char="•"/>
            </a:pPr>
            <a:r>
              <a:rPr lang="en-US" sz="1800" b="1"/>
              <a:t>Linear Polarizers: </a:t>
            </a:r>
            <a:r>
              <a:rPr lang="en-US" sz="1800"/>
              <a:t>allow one orientation of the electric field vibrations to pass through the filter.</a:t>
            </a:r>
          </a:p>
          <a:p>
            <a:r>
              <a:rPr lang="en-US" sz="1800"/>
              <a:t> </a:t>
            </a:r>
          </a:p>
          <a:p>
            <a:pPr marL="285750" indent="-285750">
              <a:buFont typeface="Arial" panose="020B0604020202020204" pitchFamily="34" charset="0"/>
              <a:buChar char="•"/>
            </a:pPr>
            <a:r>
              <a:rPr lang="en-US" sz="1800" b="1"/>
              <a:t>Circular Polarizers: </a:t>
            </a:r>
            <a:r>
              <a:rPr lang="en-US" sz="1800"/>
              <a:t>Convert light into circularly polarized light, useful for reducing glare.</a:t>
            </a:r>
          </a:p>
        </p:txBody>
      </p:sp>
      <p:pic>
        <p:nvPicPr>
          <p:cNvPr id="6" name="Picture 5" descr="A diagram of a light&#10;&#10;Description automatically generated">
            <a:extLst>
              <a:ext uri="{FF2B5EF4-FFF2-40B4-BE49-F238E27FC236}">
                <a16:creationId xmlns:a16="http://schemas.microsoft.com/office/drawing/2014/main" id="{DE25425C-03D8-A17E-5D74-1F9168F1F9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60096" y="2152196"/>
            <a:ext cx="4419600" cy="2553607"/>
          </a:xfrm>
          <a:prstGeom prst="rect">
            <a:avLst/>
          </a:prstGeom>
        </p:spPr>
      </p:pic>
      <p:pic>
        <p:nvPicPr>
          <p:cNvPr id="5" name="Picture 4" descr="A yellow rectangular button with black text&#10;&#10;Description automatically generated">
            <a:hlinkClick r:id="rId4"/>
            <a:extLst>
              <a:ext uri="{FF2B5EF4-FFF2-40B4-BE49-F238E27FC236}">
                <a16:creationId xmlns:a16="http://schemas.microsoft.com/office/drawing/2014/main" id="{23BD8553-65EF-C5B1-BB0F-A53F8EDA969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56440" y="148581"/>
            <a:ext cx="2016224" cy="523877"/>
          </a:xfrm>
          <a:prstGeom prst="rect">
            <a:avLst/>
          </a:prstGeom>
        </p:spPr>
      </p:pic>
      <p:sp>
        <p:nvSpPr>
          <p:cNvPr id="9" name="TextBox 8">
            <a:extLst>
              <a:ext uri="{FF2B5EF4-FFF2-40B4-BE49-F238E27FC236}">
                <a16:creationId xmlns:a16="http://schemas.microsoft.com/office/drawing/2014/main" id="{1A143AE8-D965-9295-FBD0-9D8D60C4ABF9}"/>
              </a:ext>
            </a:extLst>
          </p:cNvPr>
          <p:cNvSpPr txBox="1"/>
          <p:nvPr/>
        </p:nvSpPr>
        <p:spPr>
          <a:xfrm>
            <a:off x="5442012" y="225853"/>
            <a:ext cx="4614428" cy="369332"/>
          </a:xfrm>
          <a:prstGeom prst="rect">
            <a:avLst/>
          </a:prstGeom>
          <a:noFill/>
        </p:spPr>
        <p:txBody>
          <a:bodyPr wrap="square">
            <a:spAutoFit/>
          </a:bodyPr>
          <a:lstStyle/>
          <a:p>
            <a:pPr algn="r"/>
            <a:r>
              <a:rPr lang="en-US">
                <a:hlinkClick r:id="rId4"/>
              </a:rPr>
              <a:t>Antireflective circular polarizers in OLED display</a:t>
            </a:r>
            <a:endParaRPr lang="en-US"/>
          </a:p>
        </p:txBody>
      </p:sp>
    </p:spTree>
    <p:extLst>
      <p:ext uri="{BB962C8B-B14F-4D97-AF65-F5344CB8AC3E}">
        <p14:creationId xmlns:p14="http://schemas.microsoft.com/office/powerpoint/2010/main" val="3608948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2D541-34B6-C544-1BBA-3C4E8B4E381A}"/>
              </a:ext>
            </a:extLst>
          </p:cNvPr>
          <p:cNvSpPr>
            <a:spLocks noGrp="1"/>
          </p:cNvSpPr>
          <p:nvPr>
            <p:ph type="sldNum" sz="quarter" idx="11"/>
          </p:nvPr>
        </p:nvSpPr>
        <p:spPr/>
        <p:txBody>
          <a:bodyPr/>
          <a:lstStyle/>
          <a:p>
            <a:fld id="{F0D23093-2AB0-F74C-B865-1A12A15B650E}" type="slidenum">
              <a:rPr lang="en-US" smtClean="0"/>
              <a:pPr/>
              <a:t>35</a:t>
            </a:fld>
            <a:endParaRPr lang="en-US"/>
          </a:p>
        </p:txBody>
      </p:sp>
      <p:sp>
        <p:nvSpPr>
          <p:cNvPr id="3" name="Title 2">
            <a:extLst>
              <a:ext uri="{FF2B5EF4-FFF2-40B4-BE49-F238E27FC236}">
                <a16:creationId xmlns:a16="http://schemas.microsoft.com/office/drawing/2014/main" id="{525D686C-C56C-569C-F13C-3050855E4E69}"/>
              </a:ext>
            </a:extLst>
          </p:cNvPr>
          <p:cNvSpPr>
            <a:spLocks noGrp="1"/>
          </p:cNvSpPr>
          <p:nvPr>
            <p:ph type="title"/>
          </p:nvPr>
        </p:nvSpPr>
        <p:spPr/>
        <p:txBody>
          <a:bodyPr/>
          <a:lstStyle/>
          <a:p>
            <a:r>
              <a:rPr lang="en-GB"/>
              <a:t>Optical coatings</a:t>
            </a:r>
          </a:p>
        </p:txBody>
      </p:sp>
      <p:sp>
        <p:nvSpPr>
          <p:cNvPr id="4" name="Text Placeholder 3">
            <a:extLst>
              <a:ext uri="{FF2B5EF4-FFF2-40B4-BE49-F238E27FC236}">
                <a16:creationId xmlns:a16="http://schemas.microsoft.com/office/drawing/2014/main" id="{0F2CFD34-2DE9-327D-55EF-920787A9637F}"/>
              </a:ext>
            </a:extLst>
          </p:cNvPr>
          <p:cNvSpPr>
            <a:spLocks noGrp="1"/>
          </p:cNvSpPr>
          <p:nvPr>
            <p:ph type="body" sz="quarter" idx="13"/>
          </p:nvPr>
        </p:nvSpPr>
        <p:spPr>
          <a:xfrm>
            <a:off x="609599" y="1447800"/>
            <a:ext cx="10972799" cy="609600"/>
          </a:xfrm>
        </p:spPr>
        <p:txBody>
          <a:bodyPr>
            <a:normAutofit/>
          </a:bodyPr>
          <a:lstStyle/>
          <a:p>
            <a:pPr marL="0" indent="0">
              <a:buNone/>
            </a:pPr>
            <a:r>
              <a:rPr lang="en-US" sz="1800"/>
              <a:t>Not necessarily an optical component, optical coatings are frequently applied to other components to provide </a:t>
            </a:r>
            <a:r>
              <a:rPr lang="en-GB" sz="1800"/>
              <a:t>optimization and protection benefits. There are several types, but some common ones are listed below.</a:t>
            </a:r>
          </a:p>
        </p:txBody>
      </p:sp>
      <p:sp>
        <p:nvSpPr>
          <p:cNvPr id="5" name="TextBox 4">
            <a:extLst>
              <a:ext uri="{FF2B5EF4-FFF2-40B4-BE49-F238E27FC236}">
                <a16:creationId xmlns:a16="http://schemas.microsoft.com/office/drawing/2014/main" id="{7813B969-95C3-F599-DD3F-D6213EFF9FED}"/>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graphicFrame>
        <p:nvGraphicFramePr>
          <p:cNvPr id="6" name="Table 5">
            <a:extLst>
              <a:ext uri="{FF2B5EF4-FFF2-40B4-BE49-F238E27FC236}">
                <a16:creationId xmlns:a16="http://schemas.microsoft.com/office/drawing/2014/main" id="{EEDDC493-BB84-91A7-A745-8175002BC82E}"/>
              </a:ext>
            </a:extLst>
          </p:cNvPr>
          <p:cNvGraphicFramePr>
            <a:graphicFrameLocks noGrp="1"/>
          </p:cNvGraphicFramePr>
          <p:nvPr>
            <p:extLst>
              <p:ext uri="{D42A27DB-BD31-4B8C-83A1-F6EECF244321}">
                <p14:modId xmlns:p14="http://schemas.microsoft.com/office/powerpoint/2010/main" val="519259266"/>
              </p:ext>
            </p:extLst>
          </p:nvPr>
        </p:nvGraphicFramePr>
        <p:xfrm>
          <a:off x="609598" y="2253343"/>
          <a:ext cx="10972798" cy="3897087"/>
        </p:xfrm>
        <a:graphic>
          <a:graphicData uri="http://schemas.openxmlformats.org/drawingml/2006/table">
            <a:tbl>
              <a:tblPr bandRow="1">
                <a:tableStyleId>{0E3FDE45-AF77-4B5C-9715-49D594BDF05E}</a:tableStyleId>
              </a:tblPr>
              <a:tblGrid>
                <a:gridCol w="2656116">
                  <a:extLst>
                    <a:ext uri="{9D8B030D-6E8A-4147-A177-3AD203B41FA5}">
                      <a16:colId xmlns:a16="http://schemas.microsoft.com/office/drawing/2014/main" val="1124754985"/>
                    </a:ext>
                  </a:extLst>
                </a:gridCol>
                <a:gridCol w="8316682">
                  <a:extLst>
                    <a:ext uri="{9D8B030D-6E8A-4147-A177-3AD203B41FA5}">
                      <a16:colId xmlns:a16="http://schemas.microsoft.com/office/drawing/2014/main" val="767583758"/>
                    </a:ext>
                  </a:extLst>
                </a:gridCol>
              </a:tblGrid>
              <a:tr h="1299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Anti-Reflective (AR) Coatings</a:t>
                      </a:r>
                    </a:p>
                  </a:txBody>
                  <a:tcPr anchor="ctr"/>
                </a:tc>
                <a:tc>
                  <a:txBody>
                    <a:bodyPr/>
                    <a:lstStyle/>
                    <a:p>
                      <a:r>
                        <a:rPr lang="en-US" sz="1600"/>
                        <a:t>reduce reflection losses and increase the transmission, enhance contrast and eliminate ghost images. Typically, ¼ the thickness of the wavelength, AR coatings are used in applications such as eyeglasses, camera lenses, and photovoltaic cells. </a:t>
                      </a:r>
                    </a:p>
                  </a:txBody>
                  <a:tcPr anchor="ctr"/>
                </a:tc>
                <a:extLst>
                  <a:ext uri="{0D108BD9-81ED-4DB2-BD59-A6C34878D82A}">
                    <a16:rowId xmlns:a16="http://schemas.microsoft.com/office/drawing/2014/main" val="4508751"/>
                  </a:ext>
                </a:extLst>
              </a:tr>
              <a:tr h="1299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Highly-Reflective (HR) Coatings - Metallic</a:t>
                      </a:r>
                    </a:p>
                  </a:txBody>
                  <a:tcPr anchor="ctr"/>
                </a:tc>
                <a:tc>
                  <a:txBody>
                    <a:bodyPr/>
                    <a:lstStyle/>
                    <a:p>
                      <a:r>
                        <a:rPr lang="en-US" sz="1600"/>
                        <a:t>Typically made from metals like aluminum, silver, or gold and are used to create mirrors with high reflectivity over a wide spectral range. Essential for applications requiring broad-spectrum reflectivity, such as telescopes, laser systems, and scientific instruments. Prone to scratches and other surface defects. </a:t>
                      </a:r>
                    </a:p>
                  </a:txBody>
                  <a:tcPr anchor="ctr"/>
                </a:tc>
                <a:extLst>
                  <a:ext uri="{0D108BD9-81ED-4DB2-BD59-A6C34878D82A}">
                    <a16:rowId xmlns:a16="http://schemas.microsoft.com/office/drawing/2014/main" val="3538010029"/>
                  </a:ext>
                </a:extLst>
              </a:tr>
              <a:tr h="1299029">
                <a:tc>
                  <a:txBody>
                    <a:bodyPr/>
                    <a:lstStyle/>
                    <a:p>
                      <a:r>
                        <a:rPr lang="en-US" sz="1800" b="0"/>
                        <a:t>Highly-Reflective (HR) Coatings - Dielectric</a:t>
                      </a:r>
                      <a:endParaRPr lang="en-US" b="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Layers of material with alternative refractive indices to achieve greater reflection through constructive interference. Provide superior performance for laser optics and other precision optical instruments where high reflectivity and low absorption at certain wavelengths are critical.</a:t>
                      </a:r>
                      <a:endParaRPr lang="en-GB" sz="1600"/>
                    </a:p>
                  </a:txBody>
                  <a:tcPr anchor="ctr"/>
                </a:tc>
                <a:extLst>
                  <a:ext uri="{0D108BD9-81ED-4DB2-BD59-A6C34878D82A}">
                    <a16:rowId xmlns:a16="http://schemas.microsoft.com/office/drawing/2014/main" val="1225553547"/>
                  </a:ext>
                </a:extLst>
              </a:tr>
            </a:tbl>
          </a:graphicData>
        </a:graphic>
      </p:graphicFrame>
    </p:spTree>
    <p:extLst>
      <p:ext uri="{BB962C8B-B14F-4D97-AF65-F5344CB8AC3E}">
        <p14:creationId xmlns:p14="http://schemas.microsoft.com/office/powerpoint/2010/main" val="276260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66CFA-7F2F-8074-C881-FFC30E9C2C95}"/>
              </a:ext>
            </a:extLst>
          </p:cNvPr>
          <p:cNvSpPr>
            <a:spLocks noGrp="1"/>
          </p:cNvSpPr>
          <p:nvPr>
            <p:ph type="sldNum" sz="quarter" idx="11"/>
          </p:nvPr>
        </p:nvSpPr>
        <p:spPr/>
        <p:txBody>
          <a:bodyPr/>
          <a:lstStyle/>
          <a:p>
            <a:fld id="{F0D23093-2AB0-F74C-B865-1A12A15B650E}" type="slidenum">
              <a:rPr lang="en-US" smtClean="0"/>
              <a:pPr/>
              <a:t>36</a:t>
            </a:fld>
            <a:endParaRPr lang="en-US"/>
          </a:p>
        </p:txBody>
      </p:sp>
      <p:sp>
        <p:nvSpPr>
          <p:cNvPr id="3" name="Title 2">
            <a:extLst>
              <a:ext uri="{FF2B5EF4-FFF2-40B4-BE49-F238E27FC236}">
                <a16:creationId xmlns:a16="http://schemas.microsoft.com/office/drawing/2014/main" id="{6494B5F6-814D-8CDC-F18E-AA21BAEDB197}"/>
              </a:ext>
            </a:extLst>
          </p:cNvPr>
          <p:cNvSpPr>
            <a:spLocks noGrp="1"/>
          </p:cNvSpPr>
          <p:nvPr>
            <p:ph type="title"/>
          </p:nvPr>
        </p:nvSpPr>
        <p:spPr/>
        <p:txBody>
          <a:bodyPr/>
          <a:lstStyle/>
          <a:p>
            <a:r>
              <a:rPr lang="en-GB"/>
              <a:t>Optical systems</a:t>
            </a:r>
          </a:p>
        </p:txBody>
      </p:sp>
      <p:sp>
        <p:nvSpPr>
          <p:cNvPr id="4" name="Text Placeholder 3">
            <a:extLst>
              <a:ext uri="{FF2B5EF4-FFF2-40B4-BE49-F238E27FC236}">
                <a16:creationId xmlns:a16="http://schemas.microsoft.com/office/drawing/2014/main" id="{DD4B390D-6B17-A61B-9393-2CE6E1073A2C}"/>
              </a:ext>
            </a:extLst>
          </p:cNvPr>
          <p:cNvSpPr>
            <a:spLocks noGrp="1"/>
          </p:cNvSpPr>
          <p:nvPr>
            <p:ph type="body" sz="quarter" idx="13"/>
          </p:nvPr>
        </p:nvSpPr>
        <p:spPr>
          <a:xfrm>
            <a:off x="609599" y="1447800"/>
            <a:ext cx="10972799" cy="1737662"/>
          </a:xfrm>
        </p:spPr>
        <p:txBody>
          <a:bodyPr>
            <a:normAutofit/>
          </a:bodyPr>
          <a:lstStyle/>
          <a:p>
            <a:pPr marL="0" indent="0">
              <a:buNone/>
            </a:pPr>
            <a:r>
              <a:rPr lang="en-US" sz="1800"/>
              <a:t>In this Introduction to Optics lecture unit, we have explored common optical components, such as lenses, mirrors, and filters, which perform specific functions with light, like focusing or reflecting it. </a:t>
            </a:r>
          </a:p>
          <a:p>
            <a:pPr marL="0" indent="0">
              <a:buNone/>
            </a:pPr>
            <a:r>
              <a:rPr lang="en-US" sz="1800"/>
              <a:t>Typically, these components do not operate independently but are part of a connected optical system, consisting of multiple components working together to perform complex tasks, as seen in telescopes or cameras. </a:t>
            </a:r>
          </a:p>
          <a:p>
            <a:pPr marL="0" indent="0">
              <a:buNone/>
            </a:pPr>
            <a:r>
              <a:rPr lang="en-US" sz="1800"/>
              <a:t>While this lecture unit focuses on the building blocks of optics, you can learn more about optical systems elsewhere.</a:t>
            </a:r>
            <a:endParaRPr lang="en-GB" sz="1800"/>
          </a:p>
        </p:txBody>
      </p:sp>
      <p:sp>
        <p:nvSpPr>
          <p:cNvPr id="5" name="TextBox 4">
            <a:extLst>
              <a:ext uri="{FF2B5EF4-FFF2-40B4-BE49-F238E27FC236}">
                <a16:creationId xmlns:a16="http://schemas.microsoft.com/office/drawing/2014/main" id="{CE163E80-B3F3-AA6C-2EEE-7644238EA7B3}"/>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Harnessing light for practical purpose</a:t>
            </a:r>
          </a:p>
        </p:txBody>
      </p:sp>
      <p:pic>
        <p:nvPicPr>
          <p:cNvPr id="7" name="Picture 6">
            <a:hlinkClick r:id="rId3"/>
            <a:extLst>
              <a:ext uri="{FF2B5EF4-FFF2-40B4-BE49-F238E27FC236}">
                <a16:creationId xmlns:a16="http://schemas.microsoft.com/office/drawing/2014/main" id="{9275E2DD-E2A5-D20D-5426-99E6E5B190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305" y="4112878"/>
            <a:ext cx="5486401" cy="1742230"/>
          </a:xfrm>
          <a:prstGeom prst="rect">
            <a:avLst/>
          </a:prstGeom>
        </p:spPr>
      </p:pic>
      <p:pic>
        <p:nvPicPr>
          <p:cNvPr id="9" name="Picture 8">
            <a:hlinkClick r:id="rId5"/>
            <a:extLst>
              <a:ext uri="{FF2B5EF4-FFF2-40B4-BE49-F238E27FC236}">
                <a16:creationId xmlns:a16="http://schemas.microsoft.com/office/drawing/2014/main" id="{C4908B73-BE34-BB2A-5259-3663EFBD65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5814" y="4117446"/>
            <a:ext cx="5256584" cy="1737662"/>
          </a:xfrm>
          <a:prstGeom prst="rect">
            <a:avLst/>
          </a:prstGeom>
        </p:spPr>
      </p:pic>
      <p:pic>
        <p:nvPicPr>
          <p:cNvPr id="10" name="Picture 9" descr="A yellow rectangular button with black text&#10;&#10;Description automatically generated">
            <a:extLst>
              <a:ext uri="{FF2B5EF4-FFF2-40B4-BE49-F238E27FC236}">
                <a16:creationId xmlns:a16="http://schemas.microsoft.com/office/drawing/2014/main" id="{CA31D275-4240-94A8-928A-90EC074E47C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8844" y="3267389"/>
            <a:ext cx="2016224" cy="523877"/>
          </a:xfrm>
          <a:prstGeom prst="rect">
            <a:avLst/>
          </a:prstGeom>
        </p:spPr>
      </p:pic>
    </p:spTree>
    <p:extLst>
      <p:ext uri="{BB962C8B-B14F-4D97-AF65-F5344CB8AC3E}">
        <p14:creationId xmlns:p14="http://schemas.microsoft.com/office/powerpoint/2010/main" val="330788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83451A6-79B0-3D62-80B5-EE45875268C4}"/>
              </a:ext>
            </a:extLst>
          </p:cNvPr>
          <p:cNvSpPr txBox="1"/>
          <p:nvPr/>
        </p:nvSpPr>
        <p:spPr>
          <a:xfrm>
            <a:off x="609599" y="2094277"/>
            <a:ext cx="10957169" cy="254236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a:latin typeface="+mn-lt"/>
              </a:rPr>
              <a:t>Simulates Light Behavior: </a:t>
            </a:r>
            <a:r>
              <a:rPr lang="en-US">
                <a:latin typeface="+mn-lt"/>
              </a:rPr>
              <a:t>Understand how light interacts with components without physical prototypes. </a:t>
            </a:r>
          </a:p>
          <a:p>
            <a:pPr marL="285750" indent="-285750">
              <a:lnSpc>
                <a:spcPct val="150000"/>
              </a:lnSpc>
              <a:buFont typeface="Arial" panose="020B0604020202020204" pitchFamily="34" charset="0"/>
              <a:buChar char="•"/>
            </a:pPr>
            <a:r>
              <a:rPr lang="en-US" b="1">
                <a:latin typeface="+mn-lt"/>
              </a:rPr>
              <a:t>Visualizes Designs: </a:t>
            </a:r>
            <a:r>
              <a:rPr lang="en-US">
                <a:latin typeface="+mn-lt"/>
              </a:rPr>
              <a:t>Visualize light propagation and see potential issues as they appear.</a:t>
            </a:r>
          </a:p>
          <a:p>
            <a:pPr marL="285750" indent="-285750">
              <a:lnSpc>
                <a:spcPct val="150000"/>
              </a:lnSpc>
              <a:buFont typeface="Arial" panose="020B0604020202020204" pitchFamily="34" charset="0"/>
              <a:buChar char="•"/>
            </a:pPr>
            <a:r>
              <a:rPr lang="en-US" b="1">
                <a:latin typeface="+mn-lt"/>
              </a:rPr>
              <a:t>Saves Time and Resources: </a:t>
            </a:r>
            <a:r>
              <a:rPr lang="en-US">
                <a:latin typeface="+mn-lt"/>
              </a:rPr>
              <a:t>Test multiple designs quickly and efficiently.</a:t>
            </a:r>
          </a:p>
          <a:p>
            <a:pPr marL="285750" indent="-285750">
              <a:lnSpc>
                <a:spcPct val="150000"/>
              </a:lnSpc>
              <a:buFont typeface="Arial" panose="020B0604020202020204" pitchFamily="34" charset="0"/>
              <a:buChar char="•"/>
            </a:pPr>
            <a:r>
              <a:rPr lang="en-US" b="1">
                <a:latin typeface="+mn-lt"/>
              </a:rPr>
              <a:t>Improves Performance: </a:t>
            </a:r>
            <a:r>
              <a:rPr lang="en-US">
                <a:latin typeface="+mn-lt"/>
              </a:rPr>
              <a:t>Analyze and optimize design quality and efficiency.</a:t>
            </a:r>
          </a:p>
          <a:p>
            <a:pPr marL="285750" indent="-285750">
              <a:lnSpc>
                <a:spcPct val="150000"/>
              </a:lnSpc>
              <a:buFont typeface="Arial" panose="020B0604020202020204" pitchFamily="34" charset="0"/>
              <a:buChar char="•"/>
            </a:pPr>
            <a:r>
              <a:rPr lang="en-US" b="1">
                <a:latin typeface="+mn-lt"/>
              </a:rPr>
              <a:t>Facilitates Communication: </a:t>
            </a:r>
            <a:r>
              <a:rPr lang="en-US">
                <a:latin typeface="+mn-lt"/>
              </a:rPr>
              <a:t>Create clear visualizations to explain designs to others.</a:t>
            </a:r>
          </a:p>
          <a:p>
            <a:pPr marL="285750" indent="-285750">
              <a:lnSpc>
                <a:spcPct val="150000"/>
              </a:lnSpc>
              <a:buFont typeface="Arial" panose="020B0604020202020204" pitchFamily="34" charset="0"/>
              <a:buChar char="•"/>
            </a:pPr>
            <a:r>
              <a:rPr lang="en-US" b="1">
                <a:latin typeface="+mn-lt"/>
              </a:rPr>
              <a:t>Verifies Results: </a:t>
            </a:r>
            <a:r>
              <a:rPr lang="en-US">
                <a:latin typeface="+mn-lt"/>
              </a:rPr>
              <a:t>Validate experimental findings with simulations.</a:t>
            </a:r>
          </a:p>
        </p:txBody>
      </p:sp>
      <p:sp>
        <p:nvSpPr>
          <p:cNvPr id="2" name="Slide Number Placeholder 1">
            <a:extLst>
              <a:ext uri="{FF2B5EF4-FFF2-40B4-BE49-F238E27FC236}">
                <a16:creationId xmlns:a16="http://schemas.microsoft.com/office/drawing/2014/main" id="{049D1ADB-8229-0EC8-9A44-E31FAF3B2FA6}"/>
              </a:ext>
            </a:extLst>
          </p:cNvPr>
          <p:cNvSpPr>
            <a:spLocks noGrp="1"/>
          </p:cNvSpPr>
          <p:nvPr>
            <p:ph type="sldNum" sz="quarter" idx="11"/>
          </p:nvPr>
        </p:nvSpPr>
        <p:spPr/>
        <p:txBody>
          <a:bodyPr/>
          <a:lstStyle/>
          <a:p>
            <a:fld id="{F0D23093-2AB0-F74C-B865-1A12A15B650E}" type="slidenum">
              <a:rPr lang="en-US" smtClean="0"/>
              <a:pPr/>
              <a:t>37</a:t>
            </a:fld>
            <a:endParaRPr lang="en-US"/>
          </a:p>
        </p:txBody>
      </p:sp>
      <p:sp>
        <p:nvSpPr>
          <p:cNvPr id="3" name="Title 2">
            <a:extLst>
              <a:ext uri="{FF2B5EF4-FFF2-40B4-BE49-F238E27FC236}">
                <a16:creationId xmlns:a16="http://schemas.microsoft.com/office/drawing/2014/main" id="{94FCF32B-2FDA-0B2F-C5B8-B94B88DEAA95}"/>
              </a:ext>
            </a:extLst>
          </p:cNvPr>
          <p:cNvSpPr>
            <a:spLocks noGrp="1"/>
          </p:cNvSpPr>
          <p:nvPr>
            <p:ph type="title"/>
          </p:nvPr>
        </p:nvSpPr>
        <p:spPr/>
        <p:txBody>
          <a:bodyPr/>
          <a:lstStyle/>
          <a:p>
            <a:r>
              <a:rPr lang="en-GB"/>
              <a:t>Power of simulation</a:t>
            </a:r>
          </a:p>
        </p:txBody>
      </p:sp>
      <p:sp>
        <p:nvSpPr>
          <p:cNvPr id="9" name="Text Placeholder 8">
            <a:extLst>
              <a:ext uri="{FF2B5EF4-FFF2-40B4-BE49-F238E27FC236}">
                <a16:creationId xmlns:a16="http://schemas.microsoft.com/office/drawing/2014/main" id="{F755BDA1-E726-3248-1FAC-AA9609E34865}"/>
              </a:ext>
            </a:extLst>
          </p:cNvPr>
          <p:cNvSpPr>
            <a:spLocks noGrp="1"/>
          </p:cNvSpPr>
          <p:nvPr>
            <p:ph type="body" sz="quarter" idx="13"/>
          </p:nvPr>
        </p:nvSpPr>
        <p:spPr>
          <a:xfrm>
            <a:off x="609599" y="1412242"/>
            <a:ext cx="10972799" cy="595111"/>
          </a:xfrm>
        </p:spPr>
        <p:txBody>
          <a:bodyPr>
            <a:noAutofit/>
          </a:bodyPr>
          <a:lstStyle/>
          <a:p>
            <a:pPr marL="0" indent="0">
              <a:buNone/>
            </a:pPr>
            <a:r>
              <a:rPr kumimoji="0" lang="en-US" sz="1800" i="0" u="none" strike="noStrike" kern="1200" cap="none" spc="0" normalizeH="0" baseline="0" noProof="0">
                <a:ln>
                  <a:noFill/>
                </a:ln>
                <a:solidFill>
                  <a:srgbClr val="1F1F1F"/>
                </a:solidFill>
                <a:effectLst/>
                <a:uLnTx/>
                <a:uFillTx/>
                <a:latin typeface="+mn-lt"/>
                <a:ea typeface="+mn-ea"/>
                <a:cs typeface="Calibri" panose="020F0502020204030204" pitchFamily="34" charset="0"/>
              </a:rPr>
              <a:t>Designing and optimizing optical systems can be a complex task that involves intricate calculations and numerous design iterations. This is where optical design software is useful. </a:t>
            </a:r>
          </a:p>
        </p:txBody>
      </p:sp>
      <p:sp>
        <p:nvSpPr>
          <p:cNvPr id="5" name="TextBox 4">
            <a:extLst>
              <a:ext uri="{FF2B5EF4-FFF2-40B4-BE49-F238E27FC236}">
                <a16:creationId xmlns:a16="http://schemas.microsoft.com/office/drawing/2014/main" id="{0A94FA99-A8B4-AF40-9F4D-EB9968079BF4}"/>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Predicting optical performance</a:t>
            </a:r>
          </a:p>
        </p:txBody>
      </p:sp>
      <p:grpSp>
        <p:nvGrpSpPr>
          <p:cNvPr id="25" name="Group 24">
            <a:extLst>
              <a:ext uri="{FF2B5EF4-FFF2-40B4-BE49-F238E27FC236}">
                <a16:creationId xmlns:a16="http://schemas.microsoft.com/office/drawing/2014/main" id="{F14795EE-2958-2FAA-C215-280C17D83463}"/>
              </a:ext>
            </a:extLst>
          </p:cNvPr>
          <p:cNvGrpSpPr/>
          <p:nvPr/>
        </p:nvGrpSpPr>
        <p:grpSpPr>
          <a:xfrm>
            <a:off x="1408279" y="4834604"/>
            <a:ext cx="9375442" cy="1348942"/>
            <a:chOff x="894692" y="4897983"/>
            <a:chExt cx="10060518" cy="1447511"/>
          </a:xfrm>
        </p:grpSpPr>
        <p:pic>
          <p:nvPicPr>
            <p:cNvPr id="11" name="Picture 10" descr="A close-up of a blue and white background&#10;&#10;Description automatically generated with medium confidence">
              <a:extLst>
                <a:ext uri="{FF2B5EF4-FFF2-40B4-BE49-F238E27FC236}">
                  <a16:creationId xmlns:a16="http://schemas.microsoft.com/office/drawing/2014/main" id="{F386230D-C936-1B1F-ADDC-E5FC64C107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60875" y="4971068"/>
              <a:ext cx="1487253" cy="635490"/>
            </a:xfrm>
            <a:prstGeom prst="rect">
              <a:avLst/>
            </a:prstGeom>
          </p:spPr>
        </p:pic>
        <p:pic>
          <p:nvPicPr>
            <p:cNvPr id="12" name="Picture 11" descr="A computer chip with many different colored wires&#10;&#10;Description automatically generated">
              <a:extLst>
                <a:ext uri="{FF2B5EF4-FFF2-40B4-BE49-F238E27FC236}">
                  <a16:creationId xmlns:a16="http://schemas.microsoft.com/office/drawing/2014/main" id="{F4CB76BD-132D-2CF9-3FFB-CFF75D77F3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1424" y="4971068"/>
              <a:ext cx="1106980" cy="635489"/>
            </a:xfrm>
            <a:prstGeom prst="rect">
              <a:avLst/>
            </a:prstGeom>
          </p:spPr>
        </p:pic>
        <p:pic>
          <p:nvPicPr>
            <p:cNvPr id="13" name="Picture 12">
              <a:extLst>
                <a:ext uri="{FF2B5EF4-FFF2-40B4-BE49-F238E27FC236}">
                  <a16:creationId xmlns:a16="http://schemas.microsoft.com/office/drawing/2014/main" id="{12598302-457F-C660-27E9-166CA128325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rot="10800000" flipV="1">
              <a:off x="8661162" y="4971067"/>
              <a:ext cx="1106980" cy="684663"/>
            </a:xfrm>
            <a:prstGeom prst="roundRect">
              <a:avLst>
                <a:gd name="adj" fmla="val 0"/>
              </a:avLst>
            </a:prstGeom>
            <a:noFill/>
            <a:ln>
              <a:noFill/>
            </a:ln>
            <a:scene3d>
              <a:camera prst="orthographicFront"/>
              <a:lightRig rig="threePt" dir="t">
                <a:rot lat="0" lon="0" rev="4200000"/>
              </a:lightRig>
            </a:scene3d>
            <a:sp3d/>
          </p:spPr>
        </p:pic>
        <p:pic>
          <p:nvPicPr>
            <p:cNvPr id="14" name="Picture 13" descr="A digital image of a train station&#10;&#10;Description automatically generated with medium confidence">
              <a:extLst>
                <a:ext uri="{FF2B5EF4-FFF2-40B4-BE49-F238E27FC236}">
                  <a16:creationId xmlns:a16="http://schemas.microsoft.com/office/drawing/2014/main" id="{D6762E5B-DF5C-49BA-D685-C408FB93A4B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64907" y="5692138"/>
              <a:ext cx="1106980" cy="609600"/>
            </a:xfrm>
            <a:prstGeom prst="rect">
              <a:avLst/>
            </a:prstGeom>
          </p:spPr>
        </p:pic>
        <p:pic>
          <p:nvPicPr>
            <p:cNvPr id="15" name="Picture 14">
              <a:extLst>
                <a:ext uri="{FF2B5EF4-FFF2-40B4-BE49-F238E27FC236}">
                  <a16:creationId xmlns:a16="http://schemas.microsoft.com/office/drawing/2014/main" id="{3EE69912-8C41-CFB1-95FF-1DFD682BD6D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080328" y="4897983"/>
              <a:ext cx="1588733" cy="139734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8E1D266C-9E1F-6D3D-C4F5-DE79C6AA181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94692" y="5728048"/>
              <a:ext cx="533400" cy="6174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B0DAC9F-4CAF-D4C8-98FA-41361798155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444824" y="5726448"/>
              <a:ext cx="573580" cy="6106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graphical user interface&#10;&#10;Description automatically generated">
              <a:extLst>
                <a:ext uri="{FF2B5EF4-FFF2-40B4-BE49-F238E27FC236}">
                  <a16:creationId xmlns:a16="http://schemas.microsoft.com/office/drawing/2014/main" id="{281AC224-31B5-FF7F-733B-2C23E5625A0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848299" y="4971067"/>
              <a:ext cx="1066800" cy="536475"/>
            </a:xfrm>
            <a:prstGeom prst="roundRect">
              <a:avLst/>
            </a:prstGeom>
          </p:spPr>
        </p:pic>
        <p:pic>
          <p:nvPicPr>
            <p:cNvPr id="19" name="Picture 18">
              <a:extLst>
                <a:ext uri="{FF2B5EF4-FFF2-40B4-BE49-F238E27FC236}">
                  <a16:creationId xmlns:a16="http://schemas.microsoft.com/office/drawing/2014/main" id="{E6383A36-A28C-DCAA-01F7-FDE16CA29FB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56046" y="5502819"/>
              <a:ext cx="1099164" cy="792503"/>
            </a:xfrm>
            <a:prstGeom prst="rect">
              <a:avLst/>
            </a:prstGeom>
          </p:spPr>
        </p:pic>
        <p:pic>
          <p:nvPicPr>
            <p:cNvPr id="20" name="Picture 12">
              <a:extLst>
                <a:ext uri="{FF2B5EF4-FFF2-40B4-BE49-F238E27FC236}">
                  <a16:creationId xmlns:a16="http://schemas.microsoft.com/office/drawing/2014/main" id="{897E74E4-CBEB-0EAD-00BA-890E525D4650}"/>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730985" y="4995039"/>
              <a:ext cx="1967966" cy="1300284"/>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21" name="Picture 20" descr="A collage of images of people wearing virtual reality goggles&#10;&#10;Description automatically generated">
              <a:extLst>
                <a:ext uri="{FF2B5EF4-FFF2-40B4-BE49-F238E27FC236}">
                  <a16:creationId xmlns:a16="http://schemas.microsoft.com/office/drawing/2014/main" id="{7E7EDEED-C4C4-5CD8-DB41-D81DB5AF1D5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760875" y="5640804"/>
              <a:ext cx="1487253" cy="658554"/>
            </a:xfrm>
            <a:prstGeom prst="rect">
              <a:avLst/>
            </a:prstGeom>
          </p:spPr>
        </p:pic>
        <p:pic>
          <p:nvPicPr>
            <p:cNvPr id="22" name="Picture 14">
              <a:extLst>
                <a:ext uri="{FF2B5EF4-FFF2-40B4-BE49-F238E27FC236}">
                  <a16:creationId xmlns:a16="http://schemas.microsoft.com/office/drawing/2014/main" id="{A4E1238C-B8CB-A8AA-EF8A-0ECB1F091896}"/>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9838" r="27566"/>
            <a:stretch/>
          </p:blipFill>
          <p:spPr bwMode="auto">
            <a:xfrm>
              <a:off x="7336032" y="4971067"/>
              <a:ext cx="1237226" cy="1324255"/>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8880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7952C-2B54-BFC5-3ABC-CE3BF5608053}"/>
              </a:ext>
            </a:extLst>
          </p:cNvPr>
          <p:cNvSpPr>
            <a:spLocks noGrp="1"/>
          </p:cNvSpPr>
          <p:nvPr>
            <p:ph type="sldNum" sz="quarter" idx="11"/>
          </p:nvPr>
        </p:nvSpPr>
        <p:spPr/>
        <p:txBody>
          <a:bodyPr/>
          <a:lstStyle/>
          <a:p>
            <a:fld id="{F0D23093-2AB0-F74C-B865-1A12A15B650E}" type="slidenum">
              <a:rPr lang="en-US" smtClean="0"/>
              <a:pPr/>
              <a:t>38</a:t>
            </a:fld>
            <a:endParaRPr lang="en-US"/>
          </a:p>
        </p:txBody>
      </p:sp>
      <p:sp>
        <p:nvSpPr>
          <p:cNvPr id="6" name="TextBox 5">
            <a:extLst>
              <a:ext uri="{FF2B5EF4-FFF2-40B4-BE49-F238E27FC236}">
                <a16:creationId xmlns:a16="http://schemas.microsoft.com/office/drawing/2014/main" id="{A441EE30-C168-368F-2137-47E591910808}"/>
              </a:ext>
            </a:extLst>
          </p:cNvPr>
          <p:cNvSpPr txBox="1"/>
          <p:nvPr/>
        </p:nvSpPr>
        <p:spPr>
          <a:xfrm>
            <a:off x="546099" y="4266381"/>
            <a:ext cx="3154383" cy="1538883"/>
          </a:xfrm>
          <a:prstGeom prst="rect">
            <a:avLst/>
          </a:prstGeom>
          <a:solidFill>
            <a:srgbClr val="FFB71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Roboto" panose="02000000000000000000" pitchFamily="2" charset="0"/>
              </a:rPr>
              <a:t>Ansys </a:t>
            </a:r>
            <a:r>
              <a:rPr kumimoji="0" lang="en-US" sz="1800" b="1" i="0" u="none" strike="noStrike" kern="0" cap="none" spc="0" normalizeH="0" baseline="0" noProof="0" dirty="0" err="1">
                <a:ln>
                  <a:noFill/>
                </a:ln>
                <a:solidFill>
                  <a:prstClr val="black"/>
                </a:solidFill>
                <a:effectLst/>
                <a:uLnTx/>
                <a:uFillTx/>
                <a:ea typeface="Roboto" panose="02000000000000000000" pitchFamily="2" charset="0"/>
              </a:rPr>
              <a:t>Lumerical</a:t>
            </a:r>
            <a:r>
              <a:rPr kumimoji="0" lang="en-US" sz="1800" b="1" i="0" u="none" strike="noStrike" kern="0" cap="none" spc="0" normalizeH="0" baseline="0" noProof="0" dirty="0">
                <a:ln>
                  <a:noFill/>
                </a:ln>
                <a:solidFill>
                  <a:prstClr val="black"/>
                </a:solidFill>
                <a:effectLst/>
                <a:uLnTx/>
                <a:uFillTx/>
                <a:ea typeface="Roboto" panose="02000000000000000000"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ea typeface="Roboto" panose="02000000000000000000" pitchFamily="2" charset="0"/>
              </a:rPr>
              <a:t>Photonic Design &amp; Optimization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Nano-Chip-Level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Photonic components, circuits &amp; systems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Tolerancing &amp; Yield analysis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Diffractive optical elements &amp; waveguides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Emissive and absorbing structures</a:t>
            </a:r>
            <a:endParaRPr kumimoji="0" lang="en-US" sz="1400" b="0" i="0" u="none" strike="noStrike" kern="0" cap="none" spc="0" normalizeH="0" baseline="0" noProof="0" dirty="0">
              <a:ln>
                <a:noFill/>
              </a:ln>
              <a:solidFill>
                <a:prstClr val="black"/>
              </a:solidFill>
              <a:effectLst/>
              <a:uLnTx/>
              <a:uFillTx/>
            </a:endParaRPr>
          </a:p>
        </p:txBody>
      </p:sp>
      <p:grpSp>
        <p:nvGrpSpPr>
          <p:cNvPr id="4" name="Group 3">
            <a:extLst>
              <a:ext uri="{FF2B5EF4-FFF2-40B4-BE49-F238E27FC236}">
                <a16:creationId xmlns:a16="http://schemas.microsoft.com/office/drawing/2014/main" id="{E1AC189F-8EBB-F13B-91DF-DAC63CA07535}"/>
              </a:ext>
            </a:extLst>
          </p:cNvPr>
          <p:cNvGrpSpPr/>
          <p:nvPr/>
        </p:nvGrpSpPr>
        <p:grpSpPr>
          <a:xfrm>
            <a:off x="4499668" y="2177786"/>
            <a:ext cx="2741364" cy="1934485"/>
            <a:chOff x="4059406" y="1175274"/>
            <a:chExt cx="3560593" cy="2512587"/>
          </a:xfrm>
        </p:grpSpPr>
        <p:pic>
          <p:nvPicPr>
            <p:cNvPr id="7" name="Picture 6" descr="A screenshot of a computer&#10;&#10;Description automatically generated">
              <a:extLst>
                <a:ext uri="{FF2B5EF4-FFF2-40B4-BE49-F238E27FC236}">
                  <a16:creationId xmlns:a16="http://schemas.microsoft.com/office/drawing/2014/main" id="{7C8C67C5-6CF9-A5EA-9366-0D6EEB91BA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59406" y="1175274"/>
              <a:ext cx="2245507" cy="1644126"/>
            </a:xfrm>
            <a:prstGeom prst="rect">
              <a:avLst/>
            </a:prstGeom>
          </p:spPr>
        </p:pic>
        <p:pic>
          <p:nvPicPr>
            <p:cNvPr id="8" name="Picture 32" descr="sony xperia z5 date sortie prix actualites caracteristiques 23 megapixels">
              <a:extLst>
                <a:ext uri="{FF2B5EF4-FFF2-40B4-BE49-F238E27FC236}">
                  <a16:creationId xmlns:a16="http://schemas.microsoft.com/office/drawing/2014/main" id="{2ADF8075-B322-3568-0D22-46C8937B0EC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63614" y="2364077"/>
              <a:ext cx="1756385" cy="13237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a:extLst>
              <a:ext uri="{FF2B5EF4-FFF2-40B4-BE49-F238E27FC236}">
                <a16:creationId xmlns:a16="http://schemas.microsoft.com/office/drawing/2014/main" id="{2FEF4F6C-C09D-6327-0BA1-30DB40B11736}"/>
              </a:ext>
            </a:extLst>
          </p:cNvPr>
          <p:cNvCxnSpPr>
            <a:cxnSpLocks/>
          </p:cNvCxnSpPr>
          <p:nvPr/>
        </p:nvCxnSpPr>
        <p:spPr>
          <a:xfrm>
            <a:off x="3883761" y="1740157"/>
            <a:ext cx="0" cy="4065107"/>
          </a:xfrm>
          <a:prstGeom prst="line">
            <a:avLst/>
          </a:prstGeom>
          <a:noFill/>
          <a:ln w="9525" cap="flat" cmpd="sng" algn="ctr">
            <a:solidFill>
              <a:srgbClr val="000000"/>
            </a:solidFill>
            <a:prstDash val="dash"/>
            <a:round/>
            <a:headEnd type="none" w="med" len="med"/>
            <a:tailEnd type="none" w="med" len="med"/>
          </a:ln>
          <a:effectLst/>
        </p:spPr>
      </p:cxnSp>
      <p:sp>
        <p:nvSpPr>
          <p:cNvPr id="10" name="TextBox 9">
            <a:extLst>
              <a:ext uri="{FF2B5EF4-FFF2-40B4-BE49-F238E27FC236}">
                <a16:creationId xmlns:a16="http://schemas.microsoft.com/office/drawing/2014/main" id="{17981CBF-7633-3036-84F3-2629B2472CEA}"/>
              </a:ext>
            </a:extLst>
          </p:cNvPr>
          <p:cNvSpPr txBox="1"/>
          <p:nvPr/>
        </p:nvSpPr>
        <p:spPr>
          <a:xfrm>
            <a:off x="4097719" y="4266381"/>
            <a:ext cx="3575940" cy="1538883"/>
          </a:xfrm>
          <a:prstGeom prst="rect">
            <a:avLst/>
          </a:prstGeom>
          <a:solidFill>
            <a:schemeClr val="bg1"/>
          </a:solidFill>
          <a:ln>
            <a:solidFill>
              <a:schemeClr val="tx2"/>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Roboto" panose="02000000000000000000" pitchFamily="2" charset="0"/>
              </a:rPr>
              <a:t>Ansys </a:t>
            </a:r>
            <a:r>
              <a:rPr kumimoji="0" lang="en-US" sz="1800" b="1" i="0" u="none" strike="noStrike" kern="0" cap="none" spc="0" normalizeH="0" baseline="0" noProof="0" dirty="0" err="1">
                <a:ln>
                  <a:noFill/>
                </a:ln>
                <a:solidFill>
                  <a:prstClr val="black"/>
                </a:solidFill>
                <a:effectLst/>
                <a:uLnTx/>
                <a:uFillTx/>
                <a:ea typeface="Roboto" panose="02000000000000000000" pitchFamily="2" charset="0"/>
              </a:rPr>
              <a:t>Zemax</a:t>
            </a:r>
            <a:endParaRPr kumimoji="0" lang="en-US" sz="1800" b="1" i="0" u="none" strike="noStrike" kern="0" cap="none" spc="0" normalizeH="0" baseline="0" noProof="0" dirty="0">
              <a:ln>
                <a:noFill/>
              </a:ln>
              <a:solidFill>
                <a:prstClr val="black"/>
              </a:solidFill>
              <a:effectLst/>
              <a:uLnTx/>
              <a:uFillTx/>
              <a:ea typeface="Roboto"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ea typeface="Roboto" panose="02000000000000000000" pitchFamily="2" charset="0"/>
              </a:rPr>
              <a:t>Optical Design &amp; Modeling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Optical-Design-Level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Optical design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Optical validation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Optical tolerance analysis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Mechanical tolerance analysis</a:t>
            </a:r>
          </a:p>
        </p:txBody>
      </p:sp>
      <p:cxnSp>
        <p:nvCxnSpPr>
          <p:cNvPr id="11" name="Straight Connector 10">
            <a:extLst>
              <a:ext uri="{FF2B5EF4-FFF2-40B4-BE49-F238E27FC236}">
                <a16:creationId xmlns:a16="http://schemas.microsoft.com/office/drawing/2014/main" id="{7A86EC6C-3507-D715-28BD-94C38F096576}"/>
              </a:ext>
            </a:extLst>
          </p:cNvPr>
          <p:cNvCxnSpPr>
            <a:cxnSpLocks/>
          </p:cNvCxnSpPr>
          <p:nvPr/>
        </p:nvCxnSpPr>
        <p:spPr>
          <a:xfrm>
            <a:off x="7856939" y="1740157"/>
            <a:ext cx="0" cy="4065107"/>
          </a:xfrm>
          <a:prstGeom prst="line">
            <a:avLst/>
          </a:prstGeom>
          <a:noFill/>
          <a:ln w="9525" cap="flat" cmpd="sng" algn="ctr">
            <a:solidFill>
              <a:srgbClr val="000000"/>
            </a:solidFill>
            <a:prstDash val="dash"/>
            <a:round/>
            <a:headEnd type="none" w="med" len="med"/>
            <a:tailEnd type="none" w="med" len="med"/>
          </a:ln>
          <a:effectLst/>
        </p:spPr>
      </p:cxnSp>
      <p:sp>
        <p:nvSpPr>
          <p:cNvPr id="12" name="TextBox 11">
            <a:extLst>
              <a:ext uri="{FF2B5EF4-FFF2-40B4-BE49-F238E27FC236}">
                <a16:creationId xmlns:a16="http://schemas.microsoft.com/office/drawing/2014/main" id="{1E8F4FF9-2078-45A3-2D55-8EE71AA99065}"/>
              </a:ext>
            </a:extLst>
          </p:cNvPr>
          <p:cNvSpPr txBox="1"/>
          <p:nvPr/>
        </p:nvSpPr>
        <p:spPr>
          <a:xfrm>
            <a:off x="8040220" y="4266381"/>
            <a:ext cx="3542180" cy="1538883"/>
          </a:xfrm>
          <a:prstGeom prst="rect">
            <a:avLst/>
          </a:prstGeom>
          <a:solidFill>
            <a:srgbClr val="FFB71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Roboto" panose="02000000000000000000" pitchFamily="2" charset="0"/>
                <a:cs typeface="Calibri" panose="020F0502020204030204" pitchFamily="34" charset="0"/>
              </a:rPr>
              <a:t>Ansys Speos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ea typeface="Roboto" panose="02000000000000000000" pitchFamily="2" charset="0"/>
                <a:cs typeface="Calibri" panose="020F0502020204030204" pitchFamily="34" charset="0"/>
              </a:rPr>
              <a:t>Optical System Modelling &amp; Validation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System-Design-Level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Individual 3D environment integration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Lighting evaluation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Human Vision rendering</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prstClr val="black"/>
                </a:solidFill>
                <a:effectLst/>
                <a:uLnTx/>
                <a:uFillTx/>
              </a:rPr>
              <a:t>Customer’s perception for decision making</a:t>
            </a:r>
          </a:p>
        </p:txBody>
      </p:sp>
      <p:pic>
        <p:nvPicPr>
          <p:cNvPr id="15" name="Graphic 14" descr="Germ outline">
            <a:extLst>
              <a:ext uri="{FF2B5EF4-FFF2-40B4-BE49-F238E27FC236}">
                <a16:creationId xmlns:a16="http://schemas.microsoft.com/office/drawing/2014/main" id="{18FEA91B-E3A7-A639-CDC5-697B704A389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45454" y="1336258"/>
            <a:ext cx="490805" cy="490805"/>
          </a:xfrm>
          <a:prstGeom prst="rect">
            <a:avLst/>
          </a:prstGeom>
        </p:spPr>
      </p:pic>
      <p:pic>
        <p:nvPicPr>
          <p:cNvPr id="16" name="Graphic 15" descr="Globe outline">
            <a:extLst>
              <a:ext uri="{FF2B5EF4-FFF2-40B4-BE49-F238E27FC236}">
                <a16:creationId xmlns:a16="http://schemas.microsoft.com/office/drawing/2014/main" id="{EB720E01-B40D-BAA4-C696-79FD844031A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975125" y="1219788"/>
            <a:ext cx="607275" cy="607275"/>
          </a:xfrm>
          <a:prstGeom prst="rect">
            <a:avLst/>
          </a:prstGeom>
        </p:spPr>
      </p:pic>
      <p:sp>
        <p:nvSpPr>
          <p:cNvPr id="17" name="TextBox 16">
            <a:extLst>
              <a:ext uri="{FF2B5EF4-FFF2-40B4-BE49-F238E27FC236}">
                <a16:creationId xmlns:a16="http://schemas.microsoft.com/office/drawing/2014/main" id="{5D83CF4D-8322-1C12-F8CD-0137DBF822D6}"/>
              </a:ext>
            </a:extLst>
          </p:cNvPr>
          <p:cNvSpPr txBox="1"/>
          <p:nvPr/>
        </p:nvSpPr>
        <p:spPr>
          <a:xfrm>
            <a:off x="546100" y="1398059"/>
            <a:ext cx="1467851" cy="338554"/>
          </a:xfrm>
          <a:prstGeom prst="rect">
            <a:avLst/>
          </a:prstGeom>
          <a:noFill/>
        </p:spPr>
        <p:txBody>
          <a:bodyPr wrap="square" rtlCol="0">
            <a:spAutoFit/>
          </a:bodyPr>
          <a:lstStyle/>
          <a:p>
            <a:pPr>
              <a:defRPr/>
            </a:pPr>
            <a:r>
              <a:rPr lang="en-US" sz="1600">
                <a:solidFill>
                  <a:prstClr val="black"/>
                </a:solidFill>
                <a:latin typeface="Amasis MT Pro Black" panose="02040A04050005020304" pitchFamily="18" charset="0"/>
              </a:rPr>
              <a:t>From Nano</a:t>
            </a:r>
          </a:p>
        </p:txBody>
      </p:sp>
      <p:pic>
        <p:nvPicPr>
          <p:cNvPr id="18" name="Graphic 17" descr="Selfie Stick outline">
            <a:extLst>
              <a:ext uri="{FF2B5EF4-FFF2-40B4-BE49-F238E27FC236}">
                <a16:creationId xmlns:a16="http://schemas.microsoft.com/office/drawing/2014/main" id="{AFC8691D-86FC-83CA-F56A-10B6D73348A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06421" y="1336378"/>
            <a:ext cx="490805" cy="490805"/>
          </a:xfrm>
          <a:prstGeom prst="rect">
            <a:avLst/>
          </a:prstGeom>
        </p:spPr>
      </p:pic>
      <p:sp>
        <p:nvSpPr>
          <p:cNvPr id="19" name="TextBox 18">
            <a:extLst>
              <a:ext uri="{FF2B5EF4-FFF2-40B4-BE49-F238E27FC236}">
                <a16:creationId xmlns:a16="http://schemas.microsoft.com/office/drawing/2014/main" id="{1E6C68E3-0D6C-D4C3-9698-2B212E75283C}"/>
              </a:ext>
            </a:extLst>
          </p:cNvPr>
          <p:cNvSpPr txBox="1"/>
          <p:nvPr/>
        </p:nvSpPr>
        <p:spPr>
          <a:xfrm>
            <a:off x="4962687" y="1409104"/>
            <a:ext cx="1467851" cy="338554"/>
          </a:xfrm>
          <a:prstGeom prst="rect">
            <a:avLst/>
          </a:prstGeom>
          <a:noFill/>
        </p:spPr>
        <p:txBody>
          <a:bodyPr wrap="square" rtlCol="0">
            <a:spAutoFit/>
          </a:bodyPr>
          <a:lstStyle/>
          <a:p>
            <a:pPr algn="ctr">
              <a:defRPr/>
            </a:pPr>
            <a:r>
              <a:rPr lang="en-US" sz="1600">
                <a:solidFill>
                  <a:prstClr val="black"/>
                </a:solidFill>
                <a:latin typeface="Amasis MT Pro Black" panose="02040A04050005020304" pitchFamily="18" charset="0"/>
              </a:rPr>
              <a:t>To Macro</a:t>
            </a:r>
          </a:p>
        </p:txBody>
      </p:sp>
      <p:sp>
        <p:nvSpPr>
          <p:cNvPr id="20" name="TextBox 19">
            <a:extLst>
              <a:ext uri="{FF2B5EF4-FFF2-40B4-BE49-F238E27FC236}">
                <a16:creationId xmlns:a16="http://schemas.microsoft.com/office/drawing/2014/main" id="{EFEC538D-510C-3FBC-5B4E-83A924DC736A}"/>
              </a:ext>
            </a:extLst>
          </p:cNvPr>
          <p:cNvSpPr txBox="1"/>
          <p:nvPr/>
        </p:nvSpPr>
        <p:spPr>
          <a:xfrm>
            <a:off x="9679880" y="1409104"/>
            <a:ext cx="1467851" cy="338554"/>
          </a:xfrm>
          <a:prstGeom prst="rect">
            <a:avLst/>
          </a:prstGeom>
          <a:noFill/>
        </p:spPr>
        <p:txBody>
          <a:bodyPr wrap="square" rtlCol="0">
            <a:spAutoFit/>
          </a:bodyPr>
          <a:lstStyle/>
          <a:p>
            <a:pPr algn="ctr">
              <a:defRPr/>
            </a:pPr>
            <a:r>
              <a:rPr lang="en-US" sz="1600">
                <a:solidFill>
                  <a:prstClr val="black"/>
                </a:solidFill>
                <a:latin typeface="Amasis MT Pro Black" panose="02040A04050005020304" pitchFamily="18" charset="0"/>
              </a:rPr>
              <a:t>To System</a:t>
            </a:r>
          </a:p>
        </p:txBody>
      </p:sp>
      <p:sp>
        <p:nvSpPr>
          <p:cNvPr id="21" name="Arrow: Right 20">
            <a:extLst>
              <a:ext uri="{FF2B5EF4-FFF2-40B4-BE49-F238E27FC236}">
                <a16:creationId xmlns:a16="http://schemas.microsoft.com/office/drawing/2014/main" id="{626D4A4D-54EC-FFD4-884F-9ACAD7BCC6AD}"/>
              </a:ext>
            </a:extLst>
          </p:cNvPr>
          <p:cNvSpPr/>
          <p:nvPr/>
        </p:nvSpPr>
        <p:spPr>
          <a:xfrm>
            <a:off x="2462529" y="1464165"/>
            <a:ext cx="2626428" cy="247724"/>
          </a:xfrm>
          <a:prstGeom prst="rightArrow">
            <a:avLst>
              <a:gd name="adj1" fmla="val 30775"/>
              <a:gd name="adj2" fmla="val 105752"/>
            </a:avLst>
          </a:prstGeom>
          <a:solidFill>
            <a:srgbClr val="FFB71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close-up of a logo&#10;&#10;Description automatically generated">
            <a:extLst>
              <a:ext uri="{FF2B5EF4-FFF2-40B4-BE49-F238E27FC236}">
                <a16:creationId xmlns:a16="http://schemas.microsoft.com/office/drawing/2014/main" id="{7B31E07E-E88F-B54B-7217-2B796710A2A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72598" y="187756"/>
            <a:ext cx="2514601" cy="660211"/>
          </a:xfrm>
          <a:prstGeom prst="rect">
            <a:avLst/>
          </a:prstGeom>
        </p:spPr>
      </p:pic>
      <p:sp>
        <p:nvSpPr>
          <p:cNvPr id="33" name="Title 2">
            <a:extLst>
              <a:ext uri="{FF2B5EF4-FFF2-40B4-BE49-F238E27FC236}">
                <a16:creationId xmlns:a16="http://schemas.microsoft.com/office/drawing/2014/main" id="{D1924452-25EB-D1BD-66B1-30AE6058942E}"/>
              </a:ext>
            </a:extLst>
          </p:cNvPr>
          <p:cNvSpPr txBox="1">
            <a:spLocks/>
          </p:cNvSpPr>
          <p:nvPr/>
        </p:nvSpPr>
        <p:spPr>
          <a:xfrm>
            <a:off x="609601" y="148581"/>
            <a:ext cx="10972799" cy="8458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GB"/>
              <a:t>Multiphysics &amp; Multiscale Simulation Platform</a:t>
            </a:r>
          </a:p>
        </p:txBody>
      </p:sp>
      <p:sp>
        <p:nvSpPr>
          <p:cNvPr id="34" name="TextBox 33">
            <a:extLst>
              <a:ext uri="{FF2B5EF4-FFF2-40B4-BE49-F238E27FC236}">
                <a16:creationId xmlns:a16="http://schemas.microsoft.com/office/drawing/2014/main" id="{B3E7E071-F9BB-A8E2-EF85-0AF7542BB7D2}"/>
              </a:ext>
            </a:extLst>
          </p:cNvPr>
          <p:cNvSpPr txBox="1"/>
          <p:nvPr/>
        </p:nvSpPr>
        <p:spPr>
          <a:xfrm>
            <a:off x="1199456" y="517862"/>
            <a:ext cx="5760640" cy="461665"/>
          </a:xfrm>
          <a:prstGeom prst="rect">
            <a:avLst/>
          </a:prstGeom>
          <a:noFill/>
        </p:spPr>
        <p:txBody>
          <a:bodyPr wrap="square" rtlCol="0">
            <a:spAutoFit/>
          </a:bodyPr>
          <a:lstStyle/>
          <a:p>
            <a:r>
              <a:rPr lang="en-GB" sz="2400" i="1">
                <a:solidFill>
                  <a:schemeClr val="accent1"/>
                </a:solidFill>
              </a:rPr>
              <a:t>Predicting optical performance</a:t>
            </a:r>
          </a:p>
        </p:txBody>
      </p:sp>
      <p:sp>
        <p:nvSpPr>
          <p:cNvPr id="36" name="Arrow: Right 35">
            <a:extLst>
              <a:ext uri="{FF2B5EF4-FFF2-40B4-BE49-F238E27FC236}">
                <a16:creationId xmlns:a16="http://schemas.microsoft.com/office/drawing/2014/main" id="{573A319E-E7AC-48C9-D35C-53D4F8E02F0F}"/>
              </a:ext>
            </a:extLst>
          </p:cNvPr>
          <p:cNvSpPr/>
          <p:nvPr/>
        </p:nvSpPr>
        <p:spPr>
          <a:xfrm>
            <a:off x="6875339" y="1464165"/>
            <a:ext cx="2626428" cy="247724"/>
          </a:xfrm>
          <a:prstGeom prst="rightArrow">
            <a:avLst>
              <a:gd name="adj1" fmla="val 30775"/>
              <a:gd name="adj2" fmla="val 105752"/>
            </a:avLst>
          </a:prstGeom>
          <a:solidFill>
            <a:srgbClr val="FFB71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6A048397-E700-A107-9133-1045F0478CCE}"/>
              </a:ext>
            </a:extLst>
          </p:cNvPr>
          <p:cNvPicPr>
            <a:picLocks noChangeAspect="1"/>
          </p:cNvPicPr>
          <p:nvPr/>
        </p:nvPicPr>
        <p:blipFill>
          <a:blip r:embed="rId12"/>
          <a:stretch>
            <a:fillRect/>
          </a:stretch>
        </p:blipFill>
        <p:spPr>
          <a:xfrm>
            <a:off x="585520" y="2070127"/>
            <a:ext cx="2950602" cy="2136641"/>
          </a:xfrm>
          <a:prstGeom prst="rect">
            <a:avLst/>
          </a:prstGeom>
        </p:spPr>
      </p:pic>
      <p:pic>
        <p:nvPicPr>
          <p:cNvPr id="40" name="Picture 39">
            <a:extLst>
              <a:ext uri="{FF2B5EF4-FFF2-40B4-BE49-F238E27FC236}">
                <a16:creationId xmlns:a16="http://schemas.microsoft.com/office/drawing/2014/main" id="{12BD22B5-9652-F97B-BEB7-BCE6E2496CC5}"/>
              </a:ext>
            </a:extLst>
          </p:cNvPr>
          <p:cNvPicPr>
            <a:picLocks noChangeAspect="1"/>
          </p:cNvPicPr>
          <p:nvPr/>
        </p:nvPicPr>
        <p:blipFill>
          <a:blip r:embed="rId13"/>
          <a:stretch>
            <a:fillRect/>
          </a:stretch>
        </p:blipFill>
        <p:spPr>
          <a:xfrm>
            <a:off x="8173891" y="2147200"/>
            <a:ext cx="3251086" cy="2000668"/>
          </a:xfrm>
          <a:prstGeom prst="rect">
            <a:avLst/>
          </a:prstGeom>
        </p:spPr>
      </p:pic>
    </p:spTree>
    <p:extLst>
      <p:ext uri="{BB962C8B-B14F-4D97-AF65-F5344CB8AC3E}">
        <p14:creationId xmlns:p14="http://schemas.microsoft.com/office/powerpoint/2010/main" val="179690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47" presetClass="entr" presetSubtype="0" fill="hold"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3000"/>
                            </p:stCondLst>
                            <p:childTnLst>
                              <p:par>
                                <p:cTn id="43" presetID="1"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7" grpId="0"/>
      <p:bldP spid="19" grpId="0"/>
      <p:bldP spid="20" grpId="0"/>
      <p:bldP spid="21"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219FC-7FB5-78EE-48F3-08403C759487}"/>
              </a:ext>
            </a:extLst>
          </p:cNvPr>
          <p:cNvSpPr>
            <a:spLocks noGrp="1"/>
          </p:cNvSpPr>
          <p:nvPr>
            <p:ph type="sldNum" sz="quarter" idx="11"/>
          </p:nvPr>
        </p:nvSpPr>
        <p:spPr/>
        <p:txBody>
          <a:bodyPr/>
          <a:lstStyle/>
          <a:p>
            <a:fld id="{F0D23093-2AB0-F74C-B865-1A12A15B650E}" type="slidenum">
              <a:rPr lang="en-US" smtClean="0"/>
              <a:pPr/>
              <a:t>39</a:t>
            </a:fld>
            <a:endParaRPr lang="en-US"/>
          </a:p>
        </p:txBody>
      </p:sp>
      <p:sp>
        <p:nvSpPr>
          <p:cNvPr id="3" name="Title 2">
            <a:extLst>
              <a:ext uri="{FF2B5EF4-FFF2-40B4-BE49-F238E27FC236}">
                <a16:creationId xmlns:a16="http://schemas.microsoft.com/office/drawing/2014/main" id="{2C62D3B9-90AB-A53F-0C66-F8B5746B106F}"/>
              </a:ext>
            </a:extLst>
          </p:cNvPr>
          <p:cNvSpPr>
            <a:spLocks noGrp="1"/>
          </p:cNvSpPr>
          <p:nvPr>
            <p:ph type="title"/>
          </p:nvPr>
        </p:nvSpPr>
        <p:spPr/>
        <p:txBody>
          <a:bodyPr/>
          <a:lstStyle/>
          <a:p>
            <a:r>
              <a:rPr lang="en-GB"/>
              <a:t>Summary</a:t>
            </a:r>
          </a:p>
        </p:txBody>
      </p:sp>
      <p:sp>
        <p:nvSpPr>
          <p:cNvPr id="4" name="Text Placeholder 3">
            <a:extLst>
              <a:ext uri="{FF2B5EF4-FFF2-40B4-BE49-F238E27FC236}">
                <a16:creationId xmlns:a16="http://schemas.microsoft.com/office/drawing/2014/main" id="{60BC6100-50E8-8F06-F0FE-0650D18AE48A}"/>
              </a:ext>
            </a:extLst>
          </p:cNvPr>
          <p:cNvSpPr>
            <a:spLocks noGrp="1"/>
          </p:cNvSpPr>
          <p:nvPr>
            <p:ph type="body" sz="quarter" idx="13"/>
          </p:nvPr>
        </p:nvSpPr>
        <p:spPr>
          <a:xfrm>
            <a:off x="609599" y="1107832"/>
            <a:ext cx="10972799" cy="1459523"/>
          </a:xfrm>
        </p:spPr>
        <p:txBody>
          <a:bodyPr>
            <a:normAutofit fontScale="92500" lnSpcReduction="20000"/>
          </a:bodyPr>
          <a:lstStyle/>
          <a:p>
            <a:pPr marL="0" indent="0">
              <a:lnSpc>
                <a:spcPct val="150000"/>
              </a:lnSpc>
              <a:buNone/>
            </a:pPr>
            <a:r>
              <a:rPr lang="en-US" sz="1800"/>
              <a:t>This introductory lecture unit on optics examined the fundamental nature of light, exploring its wave-particle duality and its position within the electromagnetic spectrum. Key light behaviors were then defined, followed by exploration of how light can be manipulated through common optical components. Finally, the role of simulation tools in analyzing and designing optical systems was introduced.</a:t>
            </a:r>
          </a:p>
        </p:txBody>
      </p:sp>
      <p:sp>
        <p:nvSpPr>
          <p:cNvPr id="6" name="TextBox 5">
            <a:extLst>
              <a:ext uri="{FF2B5EF4-FFF2-40B4-BE49-F238E27FC236}">
                <a16:creationId xmlns:a16="http://schemas.microsoft.com/office/drawing/2014/main" id="{2AAF61C0-8D00-F9D0-16C8-412BAE6E35DF}"/>
              </a:ext>
            </a:extLst>
          </p:cNvPr>
          <p:cNvSpPr txBox="1"/>
          <p:nvPr/>
        </p:nvSpPr>
        <p:spPr>
          <a:xfrm>
            <a:off x="609598" y="2762995"/>
            <a:ext cx="10972799" cy="369332"/>
          </a:xfrm>
          <a:prstGeom prst="rect">
            <a:avLst/>
          </a:prstGeom>
          <a:noFill/>
        </p:spPr>
        <p:txBody>
          <a:bodyPr wrap="square">
            <a:spAutoFit/>
          </a:bodyPr>
          <a:lstStyle/>
          <a:p>
            <a:pPr marL="0" indent="0">
              <a:buNone/>
            </a:pPr>
            <a:r>
              <a:rPr lang="en-US" sz="1800" b="1"/>
              <a:t>Fo</a:t>
            </a:r>
            <a:r>
              <a:rPr lang="en-US" b="1"/>
              <a:t>r more teaching inspiration</a:t>
            </a:r>
            <a:r>
              <a:rPr lang="en-US" sz="1800" b="1"/>
              <a:t>: </a:t>
            </a:r>
          </a:p>
        </p:txBody>
      </p:sp>
      <p:sp>
        <p:nvSpPr>
          <p:cNvPr id="9" name="TextBox 8">
            <a:extLst>
              <a:ext uri="{FF2B5EF4-FFF2-40B4-BE49-F238E27FC236}">
                <a16:creationId xmlns:a16="http://schemas.microsoft.com/office/drawing/2014/main" id="{E93EBF36-3379-5E7D-9F55-0A81C4F6B3C1}"/>
              </a:ext>
            </a:extLst>
          </p:cNvPr>
          <p:cNvSpPr txBox="1"/>
          <p:nvPr/>
        </p:nvSpPr>
        <p:spPr>
          <a:xfrm>
            <a:off x="609599" y="3327967"/>
            <a:ext cx="10105294" cy="2126864"/>
          </a:xfrm>
          <a:prstGeom prst="rect">
            <a:avLst/>
          </a:prstGeom>
          <a:noFill/>
        </p:spPr>
        <p:txBody>
          <a:bodyPr wrap="square">
            <a:spAutoFit/>
          </a:bodyPr>
          <a:lstStyle/>
          <a:p>
            <a:pPr marL="742950" lvl="1" indent="-285750">
              <a:lnSpc>
                <a:spcPct val="150000"/>
              </a:lnSpc>
              <a:buClr>
                <a:schemeClr val="accent1"/>
              </a:buClr>
              <a:buSzPct val="100000"/>
              <a:buFont typeface="Wingdings" panose="05000000000000000000" pitchFamily="2" charset="2"/>
              <a:buChar char="§"/>
            </a:pPr>
            <a:r>
              <a:rPr lang="en-GB">
                <a:solidFill>
                  <a:schemeClr val="accent1"/>
                </a:solidFill>
                <a:hlinkClick r:id="rId2">
                  <a:extLst>
                    <a:ext uri="{A12FA001-AC4F-418D-AE19-62706E023703}">
                      <ahyp:hlinkClr xmlns:ahyp="http://schemas.microsoft.com/office/drawing/2018/hyperlinkcolor" val="tx"/>
                    </a:ext>
                  </a:extLst>
                </a:hlinkClick>
              </a:rPr>
              <a:t>Ansys Academic | Simulation Software for Educators, Researchers and Students</a:t>
            </a:r>
            <a:r>
              <a:rPr lang="en-GB"/>
              <a:t>. </a:t>
            </a:r>
            <a:endParaRPr lang="en-GB">
              <a:hlinkClick r:id="" action="ppaction://noaction"/>
            </a:endParaRPr>
          </a:p>
          <a:p>
            <a:pPr marL="742950" lvl="1" indent="-285750">
              <a:lnSpc>
                <a:spcPct val="150000"/>
              </a:lnSpc>
              <a:buClr>
                <a:schemeClr val="accent1"/>
              </a:buClr>
              <a:buSzPct val="100000"/>
              <a:buFont typeface="Wingdings" panose="05000000000000000000" pitchFamily="2" charset="2"/>
              <a:buChar char="§"/>
            </a:pPr>
            <a:r>
              <a:rPr lang="en-GB">
                <a:hlinkClick r:id="rId3"/>
              </a:rPr>
              <a:t>Ansys Innovation Courses </a:t>
            </a:r>
            <a:r>
              <a:rPr lang="en-GB"/>
              <a:t>: Free to Access to courses covering a variety of physics and software. </a:t>
            </a:r>
          </a:p>
          <a:p>
            <a:pPr marL="742950" lvl="1" indent="-285750">
              <a:lnSpc>
                <a:spcPct val="150000"/>
              </a:lnSpc>
              <a:buClr>
                <a:schemeClr val="accent1"/>
              </a:buClr>
              <a:buSzPct val="100000"/>
              <a:buFont typeface="Wingdings" panose="05000000000000000000" pitchFamily="2" charset="2"/>
              <a:buChar char="§"/>
            </a:pPr>
            <a:r>
              <a:rPr lang="en-GB">
                <a:hlinkClick r:id="rId4"/>
              </a:rPr>
              <a:t>Ansys Education Resources</a:t>
            </a:r>
            <a:r>
              <a:rPr lang="en-GB"/>
              <a:t>: Specifically developed for Educators.</a:t>
            </a:r>
          </a:p>
          <a:p>
            <a:pPr marL="742950" lvl="1" indent="-285750">
              <a:lnSpc>
                <a:spcPct val="150000"/>
              </a:lnSpc>
              <a:buClr>
                <a:schemeClr val="accent1"/>
              </a:buClr>
              <a:buSzPct val="100000"/>
              <a:buFont typeface="Wingdings" panose="05000000000000000000" pitchFamily="2" charset="2"/>
              <a:buChar char="§"/>
            </a:pPr>
            <a:r>
              <a:rPr lang="en-GB">
                <a:hlinkClick r:id="rId5"/>
              </a:rPr>
              <a:t>Ansys Learning Forum</a:t>
            </a:r>
            <a:r>
              <a:rPr lang="en-GB"/>
              <a:t>: Ask questions to the Ansys Community!</a:t>
            </a:r>
          </a:p>
          <a:p>
            <a:pPr marL="742950" lvl="1" indent="-285750">
              <a:lnSpc>
                <a:spcPct val="150000"/>
              </a:lnSpc>
              <a:buClr>
                <a:schemeClr val="accent1"/>
              </a:buClr>
              <a:buSzPct val="100000"/>
              <a:buFont typeface="Wingdings" panose="05000000000000000000" pitchFamily="2" charset="2"/>
              <a:buChar char="§"/>
            </a:pPr>
            <a:r>
              <a:rPr lang="en-GB">
                <a:hlinkClick r:id="rId6"/>
              </a:rPr>
              <a:t>Ansys Learning </a:t>
            </a:r>
            <a:r>
              <a:rPr lang="en-GB"/>
              <a:t>: Ansys YouTube Channel with dedicated video playlists.</a:t>
            </a:r>
          </a:p>
        </p:txBody>
      </p:sp>
      <p:pic>
        <p:nvPicPr>
          <p:cNvPr id="10" name="Graphic 9" descr="Internet outline">
            <a:extLst>
              <a:ext uri="{FF2B5EF4-FFF2-40B4-BE49-F238E27FC236}">
                <a16:creationId xmlns:a16="http://schemas.microsoft.com/office/drawing/2014/main" id="{E2EE6725-1163-5CB0-C9FD-474477D0D1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23755" y="4004542"/>
            <a:ext cx="2117254" cy="2150679"/>
          </a:xfrm>
          <a:prstGeom prst="rect">
            <a:avLst/>
          </a:prstGeom>
        </p:spPr>
      </p:pic>
    </p:spTree>
    <p:extLst>
      <p:ext uri="{BB962C8B-B14F-4D97-AF65-F5344CB8AC3E}">
        <p14:creationId xmlns:p14="http://schemas.microsoft.com/office/powerpoint/2010/main" val="92005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641855-47F8-5BDE-BB8C-8B2F9EC5B24D}"/>
              </a:ext>
            </a:extLst>
          </p:cNvPr>
          <p:cNvSpPr>
            <a:spLocks noGrp="1"/>
          </p:cNvSpPr>
          <p:nvPr>
            <p:ph type="sldNum" sz="quarter" idx="11"/>
          </p:nvPr>
        </p:nvSpPr>
        <p:spPr/>
        <p:txBody>
          <a:bodyPr/>
          <a:lstStyle/>
          <a:p>
            <a:fld id="{F0D23093-2AB0-F74C-B865-1A12A15B650E}" type="slidenum">
              <a:rPr lang="en-US" smtClean="0"/>
              <a:pPr/>
              <a:t>4</a:t>
            </a:fld>
            <a:endParaRPr lang="en-US"/>
          </a:p>
        </p:txBody>
      </p:sp>
      <p:sp>
        <p:nvSpPr>
          <p:cNvPr id="5" name="Title 2">
            <a:extLst>
              <a:ext uri="{FF2B5EF4-FFF2-40B4-BE49-F238E27FC236}">
                <a16:creationId xmlns:a16="http://schemas.microsoft.com/office/drawing/2014/main" id="{E42880B4-4400-8A6E-9EEE-0C1C63971F28}"/>
              </a:ext>
            </a:extLst>
          </p:cNvPr>
          <p:cNvSpPr>
            <a:spLocks noGrp="1"/>
          </p:cNvSpPr>
          <p:nvPr>
            <p:ph type="title"/>
          </p:nvPr>
        </p:nvSpPr>
        <p:spPr>
          <a:xfrm>
            <a:off x="609601" y="148581"/>
            <a:ext cx="10972799" cy="845837"/>
          </a:xfrm>
        </p:spPr>
        <p:txBody>
          <a:bodyPr/>
          <a:lstStyle/>
          <a:p>
            <a:r>
              <a:rPr lang="en-GB"/>
              <a:t>Introduction</a:t>
            </a:r>
          </a:p>
        </p:txBody>
      </p:sp>
      <p:sp>
        <p:nvSpPr>
          <p:cNvPr id="6" name="TextBox 5">
            <a:extLst>
              <a:ext uri="{FF2B5EF4-FFF2-40B4-BE49-F238E27FC236}">
                <a16:creationId xmlns:a16="http://schemas.microsoft.com/office/drawing/2014/main" id="{5EBD6CBC-3B90-AF76-352C-B338694BFDB0}"/>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sp>
        <p:nvSpPr>
          <p:cNvPr id="11" name="TextBox 10">
            <a:extLst>
              <a:ext uri="{FF2B5EF4-FFF2-40B4-BE49-F238E27FC236}">
                <a16:creationId xmlns:a16="http://schemas.microsoft.com/office/drawing/2014/main" id="{311AF8D9-0DA2-36D3-37EF-F3621110201B}"/>
              </a:ext>
            </a:extLst>
          </p:cNvPr>
          <p:cNvSpPr txBox="1"/>
          <p:nvPr/>
        </p:nvSpPr>
        <p:spPr>
          <a:xfrm>
            <a:off x="609601" y="1268760"/>
            <a:ext cx="10972798" cy="369332"/>
          </a:xfrm>
          <a:prstGeom prst="rect">
            <a:avLst/>
          </a:prstGeom>
          <a:noFill/>
        </p:spPr>
        <p:txBody>
          <a:bodyPr wrap="square" rtlCol="0">
            <a:spAutoFit/>
          </a:bodyPr>
          <a:lstStyle/>
          <a:p>
            <a:r>
              <a:rPr lang="en-GB" sz="1800"/>
              <a:t>What is light?</a:t>
            </a:r>
          </a:p>
        </p:txBody>
      </p:sp>
      <p:pic>
        <p:nvPicPr>
          <p:cNvPr id="19" name="Picture 18" descr="A northern lights in the sky&#10;&#10;Description automatically generated">
            <a:extLst>
              <a:ext uri="{FF2B5EF4-FFF2-40B4-BE49-F238E27FC236}">
                <a16:creationId xmlns:a16="http://schemas.microsoft.com/office/drawing/2014/main" id="{C029C1AC-199A-6D0A-9007-E4948BC976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5990" y="1909817"/>
            <a:ext cx="3462523" cy="3998737"/>
          </a:xfrm>
          <a:prstGeom prst="rect">
            <a:avLst/>
          </a:prstGeom>
        </p:spPr>
      </p:pic>
      <p:pic>
        <p:nvPicPr>
          <p:cNvPr id="21" name="Picture 20" descr="A beach with blue light on the water&#10;&#10;Description automatically generated">
            <a:extLst>
              <a:ext uri="{FF2B5EF4-FFF2-40B4-BE49-F238E27FC236}">
                <a16:creationId xmlns:a16="http://schemas.microsoft.com/office/drawing/2014/main" id="{658BF8A9-3E54-19C3-A56F-CA6B7166CC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19876" y="1909816"/>
            <a:ext cx="3462523" cy="3998737"/>
          </a:xfrm>
          <a:prstGeom prst="rect">
            <a:avLst/>
          </a:prstGeom>
        </p:spPr>
      </p:pic>
      <p:pic>
        <p:nvPicPr>
          <p:cNvPr id="23" name="Picture 22" descr="A rainbow over a field&#10;&#10;Description automatically generated">
            <a:extLst>
              <a:ext uri="{FF2B5EF4-FFF2-40B4-BE49-F238E27FC236}">
                <a16:creationId xmlns:a16="http://schemas.microsoft.com/office/drawing/2014/main" id="{2902E240-18DE-1F54-D4D8-3C61A13721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64738" y="1909816"/>
            <a:ext cx="3462523" cy="3998737"/>
          </a:xfrm>
          <a:prstGeom prst="rect">
            <a:avLst/>
          </a:prstGeom>
        </p:spPr>
      </p:pic>
    </p:spTree>
    <p:extLst>
      <p:ext uri="{BB962C8B-B14F-4D97-AF65-F5344CB8AC3E}">
        <p14:creationId xmlns:p14="http://schemas.microsoft.com/office/powerpoint/2010/main" val="128785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40</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sz="280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normAutofit/>
          </a:bodyPr>
          <a:lstStyle/>
          <a:p>
            <a:pPr marL="0" indent="0">
              <a:buNone/>
            </a:pPr>
            <a:r>
              <a:rPr lang="en-US" sz="2000"/>
              <a:t>Here at Ansys, we rely on your feedback to ensure the educational content we create is up-to-date and fits your teaching needs. </a:t>
            </a:r>
          </a:p>
          <a:p>
            <a:pPr marL="0" indent="0">
              <a:buNone/>
            </a:pPr>
            <a:endParaRPr lang="en-US" sz="2000"/>
          </a:p>
          <a:p>
            <a:pPr marL="0" indent="0">
              <a:buNone/>
            </a:pPr>
            <a:r>
              <a:rPr lang="en-US" sz="2000"/>
              <a:t>Please click the link below to fill out a short survey (~7 minutes) to help us continue to support academics around the world utilizing Ansys tools in the classroom. </a:t>
            </a:r>
          </a:p>
          <a:p>
            <a:pPr marL="0" indent="0">
              <a:buNone/>
            </a:pPr>
            <a:endParaRPr lang="en-US" sz="2000"/>
          </a:p>
          <a:p>
            <a:pPr marL="0" indent="0">
              <a:buNone/>
            </a:pPr>
            <a:endParaRPr lang="en-US" sz="200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3524249" y="4419600"/>
            <a:ext cx="5143502"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Feedback Survey Link</a:t>
            </a:r>
          </a:p>
        </p:txBody>
      </p:sp>
    </p:spTree>
    <p:extLst>
      <p:ext uri="{BB962C8B-B14F-4D97-AF65-F5344CB8AC3E}">
        <p14:creationId xmlns:p14="http://schemas.microsoft.com/office/powerpoint/2010/main" val="3881190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077C77-2919-BEF4-D96D-35C35E21DDB1}"/>
              </a:ext>
            </a:extLst>
          </p:cNvPr>
          <p:cNvSpPr>
            <a:spLocks noGrp="1"/>
          </p:cNvSpPr>
          <p:nvPr>
            <p:ph type="sldNum" sz="quarter" idx="10"/>
          </p:nvPr>
        </p:nvSpPr>
        <p:spPr/>
        <p:txBody>
          <a:bodyPr/>
          <a:lstStyle/>
          <a:p>
            <a:fld id="{F0D23093-2AB0-F74C-B865-1A12A15B650E}" type="slidenum">
              <a:rPr lang="en-US" smtClean="0"/>
              <a:pPr/>
              <a:t>41</a:t>
            </a:fld>
            <a:endParaRPr lang="en-US"/>
          </a:p>
        </p:txBody>
      </p:sp>
    </p:spTree>
    <p:extLst>
      <p:ext uri="{BB962C8B-B14F-4D97-AF65-F5344CB8AC3E}">
        <p14:creationId xmlns:p14="http://schemas.microsoft.com/office/powerpoint/2010/main" val="398091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7B7649-DCC6-1F0A-ADB6-42CC3578C8CD}"/>
              </a:ext>
            </a:extLst>
          </p:cNvPr>
          <p:cNvSpPr>
            <a:spLocks noGrp="1"/>
          </p:cNvSpPr>
          <p:nvPr>
            <p:ph type="sldNum" sz="quarter" idx="11"/>
          </p:nvPr>
        </p:nvSpPr>
        <p:spPr/>
        <p:txBody>
          <a:bodyPr/>
          <a:lstStyle/>
          <a:p>
            <a:fld id="{F0D23093-2AB0-F74C-B865-1A12A15B650E}" type="slidenum">
              <a:rPr lang="en-US" smtClean="0"/>
              <a:pPr/>
              <a:t>5</a:t>
            </a:fld>
            <a:endParaRPr lang="en-US"/>
          </a:p>
        </p:txBody>
      </p:sp>
      <p:sp>
        <p:nvSpPr>
          <p:cNvPr id="3" name="Title 2">
            <a:extLst>
              <a:ext uri="{FF2B5EF4-FFF2-40B4-BE49-F238E27FC236}">
                <a16:creationId xmlns:a16="http://schemas.microsoft.com/office/drawing/2014/main" id="{3E9BA994-85FC-F36D-1123-4C4FA0B5D66E}"/>
              </a:ext>
            </a:extLst>
          </p:cNvPr>
          <p:cNvSpPr>
            <a:spLocks noGrp="1"/>
          </p:cNvSpPr>
          <p:nvPr>
            <p:ph type="title"/>
          </p:nvPr>
        </p:nvSpPr>
        <p:spPr/>
        <p:txBody>
          <a:bodyPr/>
          <a:lstStyle/>
          <a:p>
            <a:r>
              <a:rPr lang="en-GB"/>
              <a:t>Historical understanding</a:t>
            </a:r>
          </a:p>
        </p:txBody>
      </p:sp>
      <p:sp>
        <p:nvSpPr>
          <p:cNvPr id="4" name="Text Placeholder 3">
            <a:extLst>
              <a:ext uri="{FF2B5EF4-FFF2-40B4-BE49-F238E27FC236}">
                <a16:creationId xmlns:a16="http://schemas.microsoft.com/office/drawing/2014/main" id="{4715D805-45C0-CFC7-5F4E-01C339D1708E}"/>
              </a:ext>
            </a:extLst>
          </p:cNvPr>
          <p:cNvSpPr>
            <a:spLocks noGrp="1"/>
          </p:cNvSpPr>
          <p:nvPr>
            <p:ph type="body" sz="quarter" idx="13"/>
          </p:nvPr>
        </p:nvSpPr>
        <p:spPr>
          <a:xfrm>
            <a:off x="609599" y="1447800"/>
            <a:ext cx="10972799" cy="613048"/>
          </a:xfrm>
        </p:spPr>
        <p:txBody>
          <a:bodyPr>
            <a:normAutofit/>
          </a:bodyPr>
          <a:lstStyle/>
          <a:p>
            <a:pPr marL="0" indent="0">
              <a:buNone/>
            </a:pPr>
            <a:r>
              <a:rPr lang="en-GB" sz="1800"/>
              <a:t>While early civilizations will have used light in various ways, the evolution of our understanding can be broadly split into four distinct eras. </a:t>
            </a:r>
          </a:p>
          <a:p>
            <a:pPr marL="0" indent="0">
              <a:buNone/>
            </a:pPr>
            <a:endParaRPr lang="en-GB" sz="1800"/>
          </a:p>
          <a:p>
            <a:pPr marL="0" indent="0">
              <a:buNone/>
            </a:pPr>
            <a:endParaRPr lang="en-GB" sz="1800"/>
          </a:p>
          <a:p>
            <a:pPr marL="0" indent="0">
              <a:buNone/>
            </a:pPr>
            <a:endParaRPr lang="en-GB" sz="1800"/>
          </a:p>
          <a:p>
            <a:pPr marL="0" indent="0">
              <a:buNone/>
            </a:pPr>
            <a:endParaRPr lang="en-GB" sz="1800"/>
          </a:p>
          <a:p>
            <a:pPr marL="0" indent="0">
              <a:buNone/>
            </a:pPr>
            <a:endParaRPr lang="en-US" sz="1800"/>
          </a:p>
        </p:txBody>
      </p:sp>
      <p:sp>
        <p:nvSpPr>
          <p:cNvPr id="7" name="TextBox 6">
            <a:extLst>
              <a:ext uri="{FF2B5EF4-FFF2-40B4-BE49-F238E27FC236}">
                <a16:creationId xmlns:a16="http://schemas.microsoft.com/office/drawing/2014/main" id="{40F57960-CF0E-E382-982A-664F1DFD2896}"/>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sp>
        <p:nvSpPr>
          <p:cNvPr id="5" name="Rectangle 4">
            <a:extLst>
              <a:ext uri="{FF2B5EF4-FFF2-40B4-BE49-F238E27FC236}">
                <a16:creationId xmlns:a16="http://schemas.microsoft.com/office/drawing/2014/main" id="{F09698B4-7DFC-15DE-28A2-C8E6FF9D48C8}"/>
              </a:ext>
            </a:extLst>
          </p:cNvPr>
          <p:cNvSpPr/>
          <p:nvPr/>
        </p:nvSpPr>
        <p:spPr>
          <a:xfrm>
            <a:off x="1353256" y="2203365"/>
            <a:ext cx="2016224" cy="115212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Ancient Greeks</a:t>
            </a:r>
          </a:p>
          <a:p>
            <a:pPr algn="ctr"/>
            <a:r>
              <a:rPr lang="en-GB" sz="1400">
                <a:solidFill>
                  <a:sysClr val="windowText" lastClr="000000"/>
                </a:solidFill>
              </a:rPr>
              <a:t>(circa 800 BC to 200 AD)</a:t>
            </a:r>
          </a:p>
        </p:txBody>
      </p:sp>
      <p:sp>
        <p:nvSpPr>
          <p:cNvPr id="6" name="Rectangle 5">
            <a:extLst>
              <a:ext uri="{FF2B5EF4-FFF2-40B4-BE49-F238E27FC236}">
                <a16:creationId xmlns:a16="http://schemas.microsoft.com/office/drawing/2014/main" id="{7488A49C-A6AD-3CAD-7492-7DF1DFE1AC2A}"/>
              </a:ext>
            </a:extLst>
          </p:cNvPr>
          <p:cNvSpPr/>
          <p:nvPr/>
        </p:nvSpPr>
        <p:spPr>
          <a:xfrm>
            <a:off x="3843011" y="2204864"/>
            <a:ext cx="2016224" cy="115212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Islamic civilization</a:t>
            </a:r>
          </a:p>
          <a:p>
            <a:pPr algn="ctr"/>
            <a:r>
              <a:rPr lang="en-GB" sz="1400">
                <a:solidFill>
                  <a:sysClr val="windowText" lastClr="000000"/>
                </a:solidFill>
              </a:rPr>
              <a:t>(circa 750 AD to 1200s)</a:t>
            </a:r>
          </a:p>
        </p:txBody>
      </p:sp>
      <p:sp>
        <p:nvSpPr>
          <p:cNvPr id="8" name="Rectangle 7">
            <a:extLst>
              <a:ext uri="{FF2B5EF4-FFF2-40B4-BE49-F238E27FC236}">
                <a16:creationId xmlns:a16="http://schemas.microsoft.com/office/drawing/2014/main" id="{8BB3A097-27DB-0DB9-C3AC-E088245D1CBB}"/>
              </a:ext>
            </a:extLst>
          </p:cNvPr>
          <p:cNvSpPr/>
          <p:nvPr/>
        </p:nvSpPr>
        <p:spPr>
          <a:xfrm>
            <a:off x="6332766" y="2204864"/>
            <a:ext cx="2016224" cy="115212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Europeans</a:t>
            </a:r>
          </a:p>
          <a:p>
            <a:pPr algn="ctr"/>
            <a:r>
              <a:rPr lang="en-GB" sz="1400">
                <a:solidFill>
                  <a:sysClr val="windowText" lastClr="000000"/>
                </a:solidFill>
              </a:rPr>
              <a:t>(circa 1300s to 1800s)</a:t>
            </a:r>
          </a:p>
        </p:txBody>
      </p:sp>
      <p:sp>
        <p:nvSpPr>
          <p:cNvPr id="9" name="Rectangle 8">
            <a:extLst>
              <a:ext uri="{FF2B5EF4-FFF2-40B4-BE49-F238E27FC236}">
                <a16:creationId xmlns:a16="http://schemas.microsoft.com/office/drawing/2014/main" id="{380AA226-05A3-A096-5F14-7C6F566031A8}"/>
              </a:ext>
            </a:extLst>
          </p:cNvPr>
          <p:cNvSpPr/>
          <p:nvPr/>
        </p:nvSpPr>
        <p:spPr>
          <a:xfrm>
            <a:off x="8822520" y="2204864"/>
            <a:ext cx="2016224" cy="115212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Modern era</a:t>
            </a:r>
          </a:p>
          <a:p>
            <a:pPr algn="ctr"/>
            <a:r>
              <a:rPr lang="en-GB" sz="1400">
                <a:solidFill>
                  <a:sysClr val="windowText" lastClr="000000"/>
                </a:solidFill>
              </a:rPr>
              <a:t>(circa 1900s to present)</a:t>
            </a:r>
          </a:p>
        </p:txBody>
      </p:sp>
      <p:sp>
        <p:nvSpPr>
          <p:cNvPr id="11" name="TextBox 10">
            <a:extLst>
              <a:ext uri="{FF2B5EF4-FFF2-40B4-BE49-F238E27FC236}">
                <a16:creationId xmlns:a16="http://schemas.microsoft.com/office/drawing/2014/main" id="{816507DE-252F-57E8-309D-0F233F5D7914}"/>
              </a:ext>
            </a:extLst>
          </p:cNvPr>
          <p:cNvSpPr txBox="1"/>
          <p:nvPr/>
        </p:nvSpPr>
        <p:spPr>
          <a:xfrm>
            <a:off x="609598" y="3651989"/>
            <a:ext cx="10972799" cy="2031325"/>
          </a:xfrm>
          <a:prstGeom prst="rect">
            <a:avLst/>
          </a:prstGeom>
          <a:noFill/>
        </p:spPr>
        <p:txBody>
          <a:bodyPr wrap="square">
            <a:spAutoFit/>
          </a:bodyPr>
          <a:lstStyle/>
          <a:p>
            <a:pPr marL="0" indent="0">
              <a:buNone/>
            </a:pPr>
            <a:r>
              <a:rPr lang="en-US" sz="1800"/>
              <a:t>The Ancient Greeks focused on </a:t>
            </a:r>
            <a:r>
              <a:rPr lang="en-US" sz="1800" b="1"/>
              <a:t>geometric theories</a:t>
            </a:r>
            <a:r>
              <a:rPr lang="en-US" sz="1800"/>
              <a:t>, laying the groundwork for concepts like reflection and rays. Islamic civilization advanced early optics, delving into refraction and magnification. Europeans transitioned to </a:t>
            </a:r>
            <a:r>
              <a:rPr lang="en-US" sz="1800" b="1"/>
              <a:t>wave theories</a:t>
            </a:r>
            <a:r>
              <a:rPr lang="en-US" sz="1800"/>
              <a:t>, with Huygens and Young making significant contributions. In the modern era, </a:t>
            </a:r>
            <a:r>
              <a:rPr lang="en-US" sz="1800" b="1"/>
              <a:t>quantum theories </a:t>
            </a:r>
            <a:r>
              <a:rPr lang="en-US" sz="1800"/>
              <a:t>emerged, elucidating phenomena like the photoelectric effect and the particle-like nature of light. </a:t>
            </a:r>
          </a:p>
          <a:p>
            <a:pPr marL="0" indent="0">
              <a:buNone/>
            </a:pPr>
            <a:endParaRPr lang="en-US" sz="1800"/>
          </a:p>
          <a:p>
            <a:pPr marL="0" indent="0">
              <a:buNone/>
            </a:pPr>
            <a:r>
              <a:rPr lang="en-US" sz="1800"/>
              <a:t>Our perception of light has evolved significantly throughout history, in most part, fueled by our desire to answer the question: </a:t>
            </a:r>
            <a:r>
              <a:rPr lang="en-US" sz="1800" i="1"/>
              <a:t>what is light?</a:t>
            </a:r>
          </a:p>
        </p:txBody>
      </p:sp>
      <p:sp>
        <p:nvSpPr>
          <p:cNvPr id="10" name="Arrow: Right 9">
            <a:extLst>
              <a:ext uri="{FF2B5EF4-FFF2-40B4-BE49-F238E27FC236}">
                <a16:creationId xmlns:a16="http://schemas.microsoft.com/office/drawing/2014/main" id="{93BAF048-F297-64AA-B4E9-2DBF7B0A6EB0}"/>
              </a:ext>
            </a:extLst>
          </p:cNvPr>
          <p:cNvSpPr/>
          <p:nvPr/>
        </p:nvSpPr>
        <p:spPr>
          <a:xfrm>
            <a:off x="3492755" y="2665649"/>
            <a:ext cx="288032" cy="2275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E61B265E-551D-DC73-A6C9-A801D43B31D4}"/>
              </a:ext>
            </a:extLst>
          </p:cNvPr>
          <p:cNvSpPr/>
          <p:nvPr/>
        </p:nvSpPr>
        <p:spPr>
          <a:xfrm>
            <a:off x="5951984" y="2665649"/>
            <a:ext cx="288032" cy="2275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22D8F1E5-48C3-2A44-8A36-693D16E07A40}"/>
              </a:ext>
            </a:extLst>
          </p:cNvPr>
          <p:cNvSpPr/>
          <p:nvPr/>
        </p:nvSpPr>
        <p:spPr>
          <a:xfrm>
            <a:off x="8441739" y="2665648"/>
            <a:ext cx="288032" cy="2275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4092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hlinkClick r:id="rId3"/>
            <a:extLst>
              <a:ext uri="{FF2B5EF4-FFF2-40B4-BE49-F238E27FC236}">
                <a16:creationId xmlns:a16="http://schemas.microsoft.com/office/drawing/2014/main" id="{67D5CBC9-B23D-77E1-95F7-6211255599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42822" y="5230816"/>
            <a:ext cx="1788291" cy="100591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E5CB22A-45AB-BEA5-6425-F0D0A37273E2}"/>
              </a:ext>
            </a:extLst>
          </p:cNvPr>
          <p:cNvSpPr>
            <a:spLocks noGrp="1"/>
          </p:cNvSpPr>
          <p:nvPr>
            <p:ph type="sldNum" sz="quarter" idx="11"/>
          </p:nvPr>
        </p:nvSpPr>
        <p:spPr/>
        <p:txBody>
          <a:bodyPr/>
          <a:lstStyle/>
          <a:p>
            <a:fld id="{F0D23093-2AB0-F74C-B865-1A12A15B650E}" type="slidenum">
              <a:rPr lang="en-US" smtClean="0"/>
              <a:pPr/>
              <a:t>6</a:t>
            </a:fld>
            <a:endParaRPr lang="en-US"/>
          </a:p>
        </p:txBody>
      </p:sp>
      <p:sp>
        <p:nvSpPr>
          <p:cNvPr id="3" name="Title 2">
            <a:extLst>
              <a:ext uri="{FF2B5EF4-FFF2-40B4-BE49-F238E27FC236}">
                <a16:creationId xmlns:a16="http://schemas.microsoft.com/office/drawing/2014/main" id="{A6435DFC-014B-7BA7-A4AA-9C3BAF26DD6F}"/>
              </a:ext>
            </a:extLst>
          </p:cNvPr>
          <p:cNvSpPr>
            <a:spLocks noGrp="1"/>
          </p:cNvSpPr>
          <p:nvPr>
            <p:ph type="title"/>
          </p:nvPr>
        </p:nvSpPr>
        <p:spPr/>
        <p:txBody>
          <a:bodyPr/>
          <a:lstStyle/>
          <a:p>
            <a:r>
              <a:rPr lang="en-GB"/>
              <a:t>What is light?</a:t>
            </a:r>
          </a:p>
        </p:txBody>
      </p:sp>
      <p:sp>
        <p:nvSpPr>
          <p:cNvPr id="4" name="Text Placeholder 3">
            <a:extLst>
              <a:ext uri="{FF2B5EF4-FFF2-40B4-BE49-F238E27FC236}">
                <a16:creationId xmlns:a16="http://schemas.microsoft.com/office/drawing/2014/main" id="{208C1FA8-602C-B10C-B7D5-3BAE909AE2AC}"/>
              </a:ext>
            </a:extLst>
          </p:cNvPr>
          <p:cNvSpPr>
            <a:spLocks noGrp="1"/>
          </p:cNvSpPr>
          <p:nvPr>
            <p:ph type="body" sz="quarter" idx="13"/>
          </p:nvPr>
        </p:nvSpPr>
        <p:spPr>
          <a:xfrm>
            <a:off x="543471" y="1490825"/>
            <a:ext cx="4780092" cy="2875602"/>
          </a:xfrm>
        </p:spPr>
        <p:txBody>
          <a:bodyPr>
            <a:noAutofit/>
          </a:bodyPr>
          <a:lstStyle/>
          <a:p>
            <a:pPr marL="0" indent="0">
              <a:lnSpc>
                <a:spcPct val="150000"/>
              </a:lnSpc>
              <a:buNone/>
            </a:pPr>
            <a:r>
              <a:rPr lang="en-US" sz="1800"/>
              <a:t>Light is an electromagnetic wave that consists of oscillating electric and magnetic fields that propagate perpendicularly to each other and to the direction of the wave's travel.</a:t>
            </a:r>
          </a:p>
        </p:txBody>
      </p:sp>
      <p:sp>
        <p:nvSpPr>
          <p:cNvPr id="5" name="TextBox 4">
            <a:extLst>
              <a:ext uri="{FF2B5EF4-FFF2-40B4-BE49-F238E27FC236}">
                <a16:creationId xmlns:a16="http://schemas.microsoft.com/office/drawing/2014/main" id="{76A5436A-64FE-E2D7-AC5F-FE8ADEAE4417}"/>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pic>
        <p:nvPicPr>
          <p:cNvPr id="8" name="Picture 2">
            <a:hlinkClick r:id="rId5"/>
            <a:extLst>
              <a:ext uri="{FF2B5EF4-FFF2-40B4-BE49-F238E27FC236}">
                <a16:creationId xmlns:a16="http://schemas.microsoft.com/office/drawing/2014/main" id="{764E9BBE-A8A3-981B-80B5-F7D768C9736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17702" y="5231398"/>
            <a:ext cx="1788291" cy="10059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dna structure with yellow and grey lines&#10;&#10;Description automatically generated">
            <a:extLst>
              <a:ext uri="{FF2B5EF4-FFF2-40B4-BE49-F238E27FC236}">
                <a16:creationId xmlns:a16="http://schemas.microsoft.com/office/drawing/2014/main" id="{29BDD616-486F-973D-E4A8-2A13F0A832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19852" y="1289920"/>
            <a:ext cx="6328677" cy="3528436"/>
          </a:xfrm>
          <a:prstGeom prst="rect">
            <a:avLst/>
          </a:prstGeom>
        </p:spPr>
      </p:pic>
      <p:pic>
        <p:nvPicPr>
          <p:cNvPr id="22" name="Graphic 21">
            <a:hlinkClick r:id="rId5"/>
            <a:extLst>
              <a:ext uri="{FF2B5EF4-FFF2-40B4-BE49-F238E27FC236}">
                <a16:creationId xmlns:a16="http://schemas.microsoft.com/office/drawing/2014/main" id="{ABB4A5EB-95CF-F430-E195-866B3306914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83360" y="5955771"/>
            <a:ext cx="258233" cy="252365"/>
          </a:xfrm>
          <a:prstGeom prst="rect">
            <a:avLst/>
          </a:prstGeom>
        </p:spPr>
      </p:pic>
      <p:pic>
        <p:nvPicPr>
          <p:cNvPr id="26" name="Graphic 25">
            <a:hlinkClick r:id="rId3"/>
            <a:extLst>
              <a:ext uri="{FF2B5EF4-FFF2-40B4-BE49-F238E27FC236}">
                <a16:creationId xmlns:a16="http://schemas.microsoft.com/office/drawing/2014/main" id="{256C2B8F-1F2A-1A77-7E23-E4C8E8CB6B3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205519" y="5955770"/>
            <a:ext cx="258233" cy="252365"/>
          </a:xfrm>
          <a:prstGeom prst="rect">
            <a:avLst/>
          </a:prstGeom>
        </p:spPr>
      </p:pic>
      <p:pic>
        <p:nvPicPr>
          <p:cNvPr id="27" name="Picture 26" descr="A yellow rectangular button with black text&#10;&#10;Description automatically generated">
            <a:extLst>
              <a:ext uri="{FF2B5EF4-FFF2-40B4-BE49-F238E27FC236}">
                <a16:creationId xmlns:a16="http://schemas.microsoft.com/office/drawing/2014/main" id="{C2F4E235-ABD6-497C-5C40-56A8FF7FB32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4014" y="5231940"/>
            <a:ext cx="2016224" cy="523877"/>
          </a:xfrm>
          <a:prstGeom prst="rect">
            <a:avLst/>
          </a:prstGeom>
        </p:spPr>
      </p:pic>
      <p:sp>
        <p:nvSpPr>
          <p:cNvPr id="7" name="TextBox 6">
            <a:hlinkClick r:id="rId5"/>
            <a:extLst>
              <a:ext uri="{FF2B5EF4-FFF2-40B4-BE49-F238E27FC236}">
                <a16:creationId xmlns:a16="http://schemas.microsoft.com/office/drawing/2014/main" id="{3BFDD486-2B77-8A74-A456-F45EA8FEA779}"/>
              </a:ext>
            </a:extLst>
          </p:cNvPr>
          <p:cNvSpPr txBox="1"/>
          <p:nvPr/>
        </p:nvSpPr>
        <p:spPr>
          <a:xfrm>
            <a:off x="4481610" y="5153450"/>
            <a:ext cx="2622502" cy="830997"/>
          </a:xfrm>
          <a:prstGeom prst="rect">
            <a:avLst/>
          </a:prstGeom>
          <a:noFill/>
        </p:spPr>
        <p:txBody>
          <a:bodyPr wrap="square" rtlCol="0">
            <a:spAutoFit/>
          </a:bodyPr>
          <a:lstStyle/>
          <a:p>
            <a:r>
              <a:rPr lang="en-GB" sz="1600" b="1">
                <a:solidFill>
                  <a:schemeClr val="accent1"/>
                </a:solidFill>
              </a:rPr>
              <a:t>Ansys Innovation Course:</a:t>
            </a:r>
          </a:p>
          <a:p>
            <a:r>
              <a:rPr lang="en-GB" sz="1600"/>
              <a:t>Electromagnetic Wave Propagation</a:t>
            </a:r>
          </a:p>
        </p:txBody>
      </p:sp>
      <p:sp>
        <p:nvSpPr>
          <p:cNvPr id="11" name="TextBox 10">
            <a:hlinkClick r:id="rId3"/>
            <a:extLst>
              <a:ext uri="{FF2B5EF4-FFF2-40B4-BE49-F238E27FC236}">
                <a16:creationId xmlns:a16="http://schemas.microsoft.com/office/drawing/2014/main" id="{F9F96D28-3257-15D6-CD09-14F7702AF412}"/>
              </a:ext>
            </a:extLst>
          </p:cNvPr>
          <p:cNvSpPr txBox="1"/>
          <p:nvPr/>
        </p:nvSpPr>
        <p:spPr>
          <a:xfrm>
            <a:off x="9102339" y="5153449"/>
            <a:ext cx="2622502" cy="584775"/>
          </a:xfrm>
          <a:prstGeom prst="rect">
            <a:avLst/>
          </a:prstGeom>
          <a:noFill/>
        </p:spPr>
        <p:txBody>
          <a:bodyPr wrap="square" rtlCol="0">
            <a:spAutoFit/>
          </a:bodyPr>
          <a:lstStyle/>
          <a:p>
            <a:r>
              <a:rPr lang="en-GB" sz="1600" b="1">
                <a:solidFill>
                  <a:schemeClr val="accent1"/>
                </a:solidFill>
              </a:rPr>
              <a:t>Ansys Innovation Course:</a:t>
            </a:r>
          </a:p>
          <a:p>
            <a:r>
              <a:rPr lang="en-GB" sz="1600"/>
              <a:t>Electromagnetic Plane Waves</a:t>
            </a:r>
          </a:p>
        </p:txBody>
      </p:sp>
    </p:spTree>
    <p:extLst>
      <p:ext uri="{BB962C8B-B14F-4D97-AF65-F5344CB8AC3E}">
        <p14:creationId xmlns:p14="http://schemas.microsoft.com/office/powerpoint/2010/main" val="3624359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93ED2E-B929-703F-FC77-4689AC88484D}"/>
              </a:ext>
            </a:extLst>
          </p:cNvPr>
          <p:cNvSpPr>
            <a:spLocks noGrp="1"/>
          </p:cNvSpPr>
          <p:nvPr>
            <p:ph type="sldNum" sz="quarter" idx="11"/>
          </p:nvPr>
        </p:nvSpPr>
        <p:spPr/>
        <p:txBody>
          <a:bodyPr/>
          <a:lstStyle/>
          <a:p>
            <a:fld id="{F0D23093-2AB0-F74C-B865-1A12A15B650E}" type="slidenum">
              <a:rPr lang="en-US" smtClean="0"/>
              <a:pPr/>
              <a:t>7</a:t>
            </a:fld>
            <a:endParaRPr lang="en-US"/>
          </a:p>
        </p:txBody>
      </p:sp>
      <p:sp>
        <p:nvSpPr>
          <p:cNvPr id="3" name="Title 2">
            <a:extLst>
              <a:ext uri="{FF2B5EF4-FFF2-40B4-BE49-F238E27FC236}">
                <a16:creationId xmlns:a16="http://schemas.microsoft.com/office/drawing/2014/main" id="{9E099306-026F-655B-83A0-2221D61D51CA}"/>
              </a:ext>
            </a:extLst>
          </p:cNvPr>
          <p:cNvSpPr>
            <a:spLocks noGrp="1"/>
          </p:cNvSpPr>
          <p:nvPr>
            <p:ph type="title"/>
          </p:nvPr>
        </p:nvSpPr>
        <p:spPr/>
        <p:txBody>
          <a:bodyPr/>
          <a:lstStyle/>
          <a:p>
            <a:r>
              <a:rPr lang="en-GB"/>
              <a:t>Wave elements</a:t>
            </a:r>
          </a:p>
        </p:txBody>
      </p:sp>
      <p:sp>
        <p:nvSpPr>
          <p:cNvPr id="5" name="TextBox 4">
            <a:extLst>
              <a:ext uri="{FF2B5EF4-FFF2-40B4-BE49-F238E27FC236}">
                <a16:creationId xmlns:a16="http://schemas.microsoft.com/office/drawing/2014/main" id="{53294A5C-BAE5-094E-4911-F37A33E5FB50}"/>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graphicFrame>
        <p:nvGraphicFramePr>
          <p:cNvPr id="12" name="Table 11">
            <a:extLst>
              <a:ext uri="{FF2B5EF4-FFF2-40B4-BE49-F238E27FC236}">
                <a16:creationId xmlns:a16="http://schemas.microsoft.com/office/drawing/2014/main" id="{0B88E4E3-AFDE-EF50-BAA9-E0ED7AB06A39}"/>
              </a:ext>
            </a:extLst>
          </p:cNvPr>
          <p:cNvGraphicFramePr>
            <a:graphicFrameLocks noGrp="1"/>
          </p:cNvGraphicFramePr>
          <p:nvPr>
            <p:extLst>
              <p:ext uri="{D42A27DB-BD31-4B8C-83A1-F6EECF244321}">
                <p14:modId xmlns:p14="http://schemas.microsoft.com/office/powerpoint/2010/main" val="368660003"/>
              </p:ext>
            </p:extLst>
          </p:nvPr>
        </p:nvGraphicFramePr>
        <p:xfrm>
          <a:off x="609602" y="3166329"/>
          <a:ext cx="11047804" cy="2966720"/>
        </p:xfrm>
        <a:graphic>
          <a:graphicData uri="http://schemas.openxmlformats.org/drawingml/2006/table">
            <a:tbl>
              <a:tblPr firstRow="1" bandRow="1">
                <a:tableStyleId>{85BE263C-DBD7-4A20-BB59-AAB30ACAA65A}</a:tableStyleId>
              </a:tblPr>
              <a:tblGrid>
                <a:gridCol w="1362846">
                  <a:extLst>
                    <a:ext uri="{9D8B030D-6E8A-4147-A177-3AD203B41FA5}">
                      <a16:colId xmlns:a16="http://schemas.microsoft.com/office/drawing/2014/main" val="3726309859"/>
                    </a:ext>
                  </a:extLst>
                </a:gridCol>
                <a:gridCol w="852155">
                  <a:extLst>
                    <a:ext uri="{9D8B030D-6E8A-4147-A177-3AD203B41FA5}">
                      <a16:colId xmlns:a16="http://schemas.microsoft.com/office/drawing/2014/main" val="3221445835"/>
                    </a:ext>
                  </a:extLst>
                </a:gridCol>
                <a:gridCol w="1136207">
                  <a:extLst>
                    <a:ext uri="{9D8B030D-6E8A-4147-A177-3AD203B41FA5}">
                      <a16:colId xmlns:a16="http://schemas.microsoft.com/office/drawing/2014/main" val="2728212839"/>
                    </a:ext>
                  </a:extLst>
                </a:gridCol>
                <a:gridCol w="7696596">
                  <a:extLst>
                    <a:ext uri="{9D8B030D-6E8A-4147-A177-3AD203B41FA5}">
                      <a16:colId xmlns:a16="http://schemas.microsoft.com/office/drawing/2014/main" val="3376823266"/>
                    </a:ext>
                  </a:extLst>
                </a:gridCol>
              </a:tblGrid>
              <a:tr h="370840">
                <a:tc>
                  <a:txBody>
                    <a:bodyPr/>
                    <a:lstStyle/>
                    <a:p>
                      <a:r>
                        <a:rPr lang="en-GB" sz="1400">
                          <a:solidFill>
                            <a:schemeClr val="tx1"/>
                          </a:solidFill>
                        </a:rPr>
                        <a:t>Element</a:t>
                      </a:r>
                    </a:p>
                  </a:txBody>
                  <a:tcPr>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a:txBody>
                    <a:bodyPr/>
                    <a:lstStyle/>
                    <a:p>
                      <a:r>
                        <a:rPr lang="en-GB" sz="1400">
                          <a:solidFill>
                            <a:schemeClr val="tx1"/>
                          </a:solidFill>
                        </a:rPr>
                        <a:t>Symbol</a:t>
                      </a:r>
                    </a:p>
                  </a:txBody>
                  <a:tcPr>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a:txBody>
                    <a:bodyPr/>
                    <a:lstStyle/>
                    <a:p>
                      <a:r>
                        <a:rPr lang="en-GB" sz="1400">
                          <a:solidFill>
                            <a:schemeClr val="tx1"/>
                          </a:solidFill>
                        </a:rPr>
                        <a:t>Units</a:t>
                      </a:r>
                    </a:p>
                  </a:txBody>
                  <a:tcPr>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a:txBody>
                    <a:bodyPr/>
                    <a:lstStyle/>
                    <a:p>
                      <a:r>
                        <a:rPr lang="en-GB" sz="1400">
                          <a:solidFill>
                            <a:schemeClr val="tx1"/>
                          </a:solidFill>
                        </a:rPr>
                        <a:t>Definition</a:t>
                      </a:r>
                    </a:p>
                  </a:txBody>
                  <a:tcPr>
                    <a:lnL>
                      <a:noFill/>
                    </a:lnL>
                    <a:lnR>
                      <a:noFill/>
                    </a:lnR>
                    <a:lnT w="25400" cmpd="sng">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8269706"/>
                  </a:ext>
                </a:extLst>
              </a:tr>
              <a:tr h="370840">
                <a:tc>
                  <a:txBody>
                    <a:bodyPr/>
                    <a:lstStyle/>
                    <a:p>
                      <a:r>
                        <a:rPr lang="en-GB" sz="1400"/>
                        <a:t>Wavelength </a:t>
                      </a:r>
                    </a:p>
                  </a:txBody>
                  <a:tcPr>
                    <a:lnL>
                      <a:noFill/>
                    </a:lnL>
                    <a:lnR>
                      <a:noFill/>
                    </a:lnR>
                    <a:lnT w="25400" cmpd="sng">
                      <a:noFill/>
                    </a:lnT>
                    <a:lnB>
                      <a:noFill/>
                    </a:lnB>
                    <a:lnTlToBr w="12700" cmpd="sng">
                      <a:noFill/>
                      <a:prstDash val="solid"/>
                    </a:lnTlToBr>
                    <a:lnBlToTr w="12700" cmpd="sng">
                      <a:noFill/>
                      <a:prstDash val="solid"/>
                    </a:lnBlToTr>
                  </a:tcPr>
                </a:tc>
                <a:tc>
                  <a:txBody>
                    <a:bodyPr/>
                    <a:lstStyle/>
                    <a:p>
                      <a:r>
                        <a:rPr lang="el-GR" sz="1400"/>
                        <a:t>λ</a:t>
                      </a:r>
                      <a:endParaRPr lang="en-GB" sz="1400"/>
                    </a:p>
                  </a:txBody>
                  <a:tcPr>
                    <a:lnL>
                      <a:noFill/>
                    </a:lnL>
                    <a:lnR>
                      <a:noFill/>
                    </a:lnR>
                    <a:lnT w="25400" cmpd="sng">
                      <a:noFill/>
                    </a:lnT>
                    <a:lnB>
                      <a:noFill/>
                    </a:lnB>
                    <a:lnTlToBr w="12700" cmpd="sng">
                      <a:noFill/>
                      <a:prstDash val="solid"/>
                    </a:lnTlToBr>
                    <a:lnBlToTr w="12700" cmpd="sng">
                      <a:noFill/>
                      <a:prstDash val="solid"/>
                    </a:lnBlToTr>
                  </a:tcPr>
                </a:tc>
                <a:tc>
                  <a:txBody>
                    <a:bodyPr/>
                    <a:lstStyle/>
                    <a:p>
                      <a:r>
                        <a:rPr lang="en-GB" sz="1400"/>
                        <a:t>nm, </a:t>
                      </a:r>
                      <a:r>
                        <a:rPr lang="en-US" sz="1400" noProof="0"/>
                        <a:t>μm</a:t>
                      </a:r>
                      <a:r>
                        <a:rPr lang="en-GB" sz="1400"/>
                        <a:t> </a:t>
                      </a:r>
                    </a:p>
                  </a:txBody>
                  <a:tcPr>
                    <a:lnL>
                      <a:noFill/>
                    </a:lnL>
                    <a:lnR>
                      <a:noFill/>
                    </a:lnR>
                    <a:lnT w="25400" cmpd="sng">
                      <a:noFill/>
                    </a:lnT>
                    <a:lnB>
                      <a:noFill/>
                    </a:lnB>
                    <a:lnTlToBr w="12700" cmpd="sng">
                      <a:noFill/>
                      <a:prstDash val="solid"/>
                    </a:lnTlToBr>
                    <a:lnBlToTr w="12700" cmpd="sng">
                      <a:noFill/>
                      <a:prstDash val="solid"/>
                    </a:lnBlToTr>
                  </a:tcPr>
                </a:tc>
                <a:tc>
                  <a:txBody>
                    <a:bodyPr/>
                    <a:lstStyle/>
                    <a:p>
                      <a:r>
                        <a:rPr lang="en-GB" sz="1400"/>
                        <a:t>The distance between two consecutive crests</a:t>
                      </a:r>
                    </a:p>
                  </a:txBody>
                  <a:tcP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12021203"/>
                  </a:ext>
                </a:extLst>
              </a:tr>
              <a:tr h="370840">
                <a:tc>
                  <a:txBody>
                    <a:bodyPr/>
                    <a:lstStyle/>
                    <a:p>
                      <a:r>
                        <a:rPr lang="en-GB" sz="1400"/>
                        <a:t>Frequency</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f</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Hz</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How many wavelengths pass through a given point over time</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11286541"/>
                  </a:ext>
                </a:extLst>
              </a:tr>
              <a:tr h="370840">
                <a:tc>
                  <a:txBody>
                    <a:bodyPr/>
                    <a:lstStyle/>
                    <a:p>
                      <a:r>
                        <a:rPr lang="en-GB" sz="1400"/>
                        <a:t>Period</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T</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s</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The inverse of frequency; how much time it takes for one wavelength to pass a particular point</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40485954"/>
                  </a:ext>
                </a:extLst>
              </a:tr>
              <a:tr h="370840">
                <a:tc>
                  <a:txBody>
                    <a:bodyPr/>
                    <a:lstStyle/>
                    <a:p>
                      <a:r>
                        <a:rPr lang="en-GB" sz="1400"/>
                        <a:t>Amplitude</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A</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nm, μm </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Maximum displacement of a wave from its neutral rest position</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99082434"/>
                  </a:ext>
                </a:extLst>
              </a:tr>
              <a:tr h="370840">
                <a:tc>
                  <a:txBody>
                    <a:bodyPr/>
                    <a:lstStyle/>
                    <a:p>
                      <a:r>
                        <a:rPr lang="en-GB" sz="1400"/>
                        <a:t>Phase velocity</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v</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m/s</a:t>
                      </a:r>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The rate at which a wave propagates through a medium</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398660"/>
                  </a:ext>
                </a:extLst>
              </a:tr>
              <a:tr h="370840">
                <a:tc>
                  <a:txBody>
                    <a:bodyPr/>
                    <a:lstStyle/>
                    <a:p>
                      <a:r>
                        <a:rPr lang="en-GB" sz="1400"/>
                        <a:t>Crest</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GB" sz="1400"/>
                    </a:p>
                  </a:txBody>
                  <a:tcPr>
                    <a:lnL>
                      <a:noFill/>
                    </a:lnL>
                    <a:lnR>
                      <a:noFill/>
                    </a:lnR>
                    <a:lnT>
                      <a:noFill/>
                    </a:lnT>
                    <a:lnB>
                      <a:noFill/>
                    </a:lnB>
                    <a:lnTlToBr w="12700" cmpd="sng">
                      <a:noFill/>
                      <a:prstDash val="solid"/>
                    </a:lnTlToBr>
                    <a:lnBlToTr w="12700" cmpd="sng">
                      <a:noFill/>
                      <a:prstDash val="solid"/>
                    </a:lnBlToTr>
                  </a:tcPr>
                </a:tc>
                <a:tc>
                  <a:txBody>
                    <a:bodyPr/>
                    <a:lstStyle/>
                    <a:p>
                      <a:endParaRPr lang="en-GB" sz="1400"/>
                    </a:p>
                  </a:txBody>
                  <a:tcPr>
                    <a:lnL>
                      <a:noFill/>
                    </a:lnL>
                    <a:lnR>
                      <a:noFill/>
                    </a:lnR>
                    <a:lnT>
                      <a:noFill/>
                    </a:lnT>
                    <a:lnB>
                      <a:noFill/>
                    </a:lnB>
                    <a:lnTlToBr w="12700" cmpd="sng">
                      <a:noFill/>
                      <a:prstDash val="solid"/>
                    </a:lnTlToBr>
                    <a:lnBlToTr w="12700" cmpd="sng">
                      <a:noFill/>
                      <a:prstDash val="solid"/>
                    </a:lnBlToTr>
                  </a:tcPr>
                </a:tc>
                <a:tc>
                  <a:txBody>
                    <a:bodyPr/>
                    <a:lstStyle/>
                    <a:p>
                      <a:r>
                        <a:rPr lang="en-GB" sz="1400"/>
                        <a:t>Sinusoidal maxima</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4212488"/>
                  </a:ext>
                </a:extLst>
              </a:tr>
              <a:tr h="370840">
                <a:tc>
                  <a:txBody>
                    <a:bodyPr/>
                    <a:lstStyle/>
                    <a:p>
                      <a:r>
                        <a:rPr lang="en-GB" sz="1400"/>
                        <a:t>Trough</a:t>
                      </a:r>
                    </a:p>
                  </a:txBody>
                  <a:tcPr>
                    <a:lnL>
                      <a:noFill/>
                    </a:lnL>
                    <a:lnR>
                      <a:noFill/>
                    </a:lnR>
                    <a:lnT>
                      <a:noFill/>
                    </a:lnT>
                    <a:lnB w="25400" cmpd="sng">
                      <a:noFill/>
                    </a:lnB>
                    <a:lnTlToBr w="12700" cmpd="sng">
                      <a:noFill/>
                      <a:prstDash val="solid"/>
                    </a:lnTlToBr>
                    <a:lnBlToTr w="12700" cmpd="sng">
                      <a:noFill/>
                      <a:prstDash val="solid"/>
                    </a:lnBlToTr>
                  </a:tcPr>
                </a:tc>
                <a:tc>
                  <a:txBody>
                    <a:bodyPr/>
                    <a:lstStyle/>
                    <a:p>
                      <a:endParaRPr lang="en-GB" sz="1400"/>
                    </a:p>
                  </a:txBody>
                  <a:tcPr>
                    <a:lnL>
                      <a:noFill/>
                    </a:lnL>
                    <a:lnR>
                      <a:noFill/>
                    </a:lnR>
                    <a:lnT>
                      <a:noFill/>
                    </a:lnT>
                    <a:lnB w="25400" cmpd="sng">
                      <a:noFill/>
                    </a:lnB>
                    <a:lnTlToBr w="12700" cmpd="sng">
                      <a:noFill/>
                      <a:prstDash val="solid"/>
                    </a:lnTlToBr>
                    <a:lnBlToTr w="12700" cmpd="sng">
                      <a:noFill/>
                      <a:prstDash val="solid"/>
                    </a:lnBlToTr>
                  </a:tcPr>
                </a:tc>
                <a:tc>
                  <a:txBody>
                    <a:bodyPr/>
                    <a:lstStyle/>
                    <a:p>
                      <a:endParaRPr lang="en-GB" sz="1400"/>
                    </a:p>
                  </a:txBody>
                  <a:tcPr>
                    <a:lnL>
                      <a:noFill/>
                    </a:lnL>
                    <a:lnR>
                      <a:noFill/>
                    </a:lnR>
                    <a:lnT>
                      <a:noFill/>
                    </a:lnT>
                    <a:lnB w="25400" cmpd="sng">
                      <a:noFill/>
                    </a:lnB>
                    <a:lnTlToBr w="12700" cmpd="sng">
                      <a:noFill/>
                      <a:prstDash val="solid"/>
                    </a:lnTlToBr>
                    <a:lnBlToTr w="12700" cmpd="sng">
                      <a:noFill/>
                      <a:prstDash val="solid"/>
                    </a:lnBlToTr>
                  </a:tcPr>
                </a:tc>
                <a:tc>
                  <a:txBody>
                    <a:bodyPr/>
                    <a:lstStyle/>
                    <a:p>
                      <a:r>
                        <a:rPr lang="en-GB" sz="1400"/>
                        <a:t>Sinusoidal minima</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57219697"/>
                  </a:ext>
                </a:extLst>
              </a:tr>
            </a:tbl>
          </a:graphicData>
        </a:graphic>
      </p:graphicFrame>
      <p:pic>
        <p:nvPicPr>
          <p:cNvPr id="13" name="Picture 12" descr="A yellow line on a black background&#10;&#10;Description automatically generated">
            <a:extLst>
              <a:ext uri="{FF2B5EF4-FFF2-40B4-BE49-F238E27FC236}">
                <a16:creationId xmlns:a16="http://schemas.microsoft.com/office/drawing/2014/main" id="{6F005726-D03E-A73F-A34B-22BDD8216A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36160" y="495910"/>
            <a:ext cx="4121245" cy="2670327"/>
          </a:xfrm>
          <a:prstGeom prst="rect">
            <a:avLst/>
          </a:prstGeom>
        </p:spPr>
      </p:pic>
      <p:sp>
        <p:nvSpPr>
          <p:cNvPr id="16" name="TextBox 15">
            <a:extLst>
              <a:ext uri="{FF2B5EF4-FFF2-40B4-BE49-F238E27FC236}">
                <a16:creationId xmlns:a16="http://schemas.microsoft.com/office/drawing/2014/main" id="{E944B020-4B88-0F9D-68CE-DE4D48C14C27}"/>
              </a:ext>
            </a:extLst>
          </p:cNvPr>
          <p:cNvSpPr txBox="1"/>
          <p:nvPr/>
        </p:nvSpPr>
        <p:spPr>
          <a:xfrm>
            <a:off x="609601" y="1462001"/>
            <a:ext cx="6494511" cy="1477328"/>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rPr>
              <a:t>Although not a true representation of an electromagnetic wave, the generic wave structure seen here can be useful for labelling the most important features of a wave. </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Elements are defined below. </a:t>
            </a:r>
            <a:endParaRPr lang="en-GB"/>
          </a:p>
        </p:txBody>
      </p:sp>
    </p:spTree>
    <p:extLst>
      <p:ext uri="{BB962C8B-B14F-4D97-AF65-F5344CB8AC3E}">
        <p14:creationId xmlns:p14="http://schemas.microsoft.com/office/powerpoint/2010/main" val="386059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93ED2E-B929-703F-FC77-4689AC88484D}"/>
              </a:ext>
            </a:extLst>
          </p:cNvPr>
          <p:cNvSpPr>
            <a:spLocks noGrp="1"/>
          </p:cNvSpPr>
          <p:nvPr>
            <p:ph type="sldNum" sz="quarter" idx="11"/>
          </p:nvPr>
        </p:nvSpPr>
        <p:spPr/>
        <p:txBody>
          <a:bodyPr/>
          <a:lstStyle/>
          <a:p>
            <a:fld id="{F0D23093-2AB0-F74C-B865-1A12A15B650E}" type="slidenum">
              <a:rPr lang="en-US" smtClean="0"/>
              <a:pPr/>
              <a:t>8</a:t>
            </a:fld>
            <a:endParaRPr lang="en-US"/>
          </a:p>
        </p:txBody>
      </p:sp>
      <p:sp>
        <p:nvSpPr>
          <p:cNvPr id="3" name="Title 2">
            <a:extLst>
              <a:ext uri="{FF2B5EF4-FFF2-40B4-BE49-F238E27FC236}">
                <a16:creationId xmlns:a16="http://schemas.microsoft.com/office/drawing/2014/main" id="{9E099306-026F-655B-83A0-2221D61D51CA}"/>
              </a:ext>
            </a:extLst>
          </p:cNvPr>
          <p:cNvSpPr>
            <a:spLocks noGrp="1"/>
          </p:cNvSpPr>
          <p:nvPr>
            <p:ph type="title"/>
          </p:nvPr>
        </p:nvSpPr>
        <p:spPr/>
        <p:txBody>
          <a:bodyPr/>
          <a:lstStyle/>
          <a:p>
            <a:r>
              <a:rPr lang="en-GB"/>
              <a:t>Electromagnetic spectrum</a:t>
            </a:r>
          </a:p>
        </p:txBody>
      </p:sp>
      <p:sp>
        <p:nvSpPr>
          <p:cNvPr id="5" name="TextBox 4">
            <a:extLst>
              <a:ext uri="{FF2B5EF4-FFF2-40B4-BE49-F238E27FC236}">
                <a16:creationId xmlns:a16="http://schemas.microsoft.com/office/drawing/2014/main" id="{53294A5C-BAE5-094E-4911-F37A33E5FB50}"/>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pic>
        <p:nvPicPr>
          <p:cNvPr id="22" name="Picture 21" descr="A rainbow colored rectangular object&#10;&#10;Description automatically generated">
            <a:extLst>
              <a:ext uri="{FF2B5EF4-FFF2-40B4-BE49-F238E27FC236}">
                <a16:creationId xmlns:a16="http://schemas.microsoft.com/office/drawing/2014/main" id="{165978F5-89AB-33D1-8139-E073D6F8D3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1541" y="3176577"/>
            <a:ext cx="7690194" cy="3025623"/>
          </a:xfrm>
          <a:prstGeom prst="rect">
            <a:avLst/>
          </a:prstGeom>
        </p:spPr>
      </p:pic>
      <p:sp>
        <p:nvSpPr>
          <p:cNvPr id="6" name="TextBox 5">
            <a:extLst>
              <a:ext uri="{FF2B5EF4-FFF2-40B4-BE49-F238E27FC236}">
                <a16:creationId xmlns:a16="http://schemas.microsoft.com/office/drawing/2014/main" id="{C12F2B63-4A88-BF6C-A74E-2C34AAB6CCCF}"/>
              </a:ext>
            </a:extLst>
          </p:cNvPr>
          <p:cNvSpPr txBox="1"/>
          <p:nvPr/>
        </p:nvSpPr>
        <p:spPr>
          <a:xfrm>
            <a:off x="623283" y="1235299"/>
            <a:ext cx="10972798" cy="2308324"/>
          </a:xfrm>
          <a:prstGeom prst="rect">
            <a:avLst/>
          </a:prstGeom>
          <a:noFill/>
        </p:spPr>
        <p:txBody>
          <a:bodyPr wrap="square">
            <a:spAutoFit/>
          </a:bodyPr>
          <a:lstStyle/>
          <a:p>
            <a:pPr marL="0" indent="0">
              <a:buNone/>
            </a:pPr>
            <a:r>
              <a:rPr lang="en-US" sz="1800">
                <a:solidFill>
                  <a:srgbClr val="0D0D0D"/>
                </a:solidFill>
                <a:highlight>
                  <a:srgbClr val="FFFFFF"/>
                </a:highlight>
                <a:latin typeface="+mn-lt"/>
              </a:rPr>
              <a:t>Electromagnetic waves extend much beyond what we can see.</a:t>
            </a:r>
          </a:p>
          <a:p>
            <a:pPr marL="0" indent="0">
              <a:buNone/>
            </a:pPr>
            <a:endParaRPr lang="en-US">
              <a:solidFill>
                <a:srgbClr val="0D0D0D"/>
              </a:solidFill>
              <a:highlight>
                <a:srgbClr val="FFFFFF"/>
              </a:highlight>
            </a:endParaRPr>
          </a:p>
          <a:p>
            <a:pPr marL="0" indent="0">
              <a:buNone/>
            </a:pPr>
            <a:r>
              <a:rPr lang="en-US" sz="1800">
                <a:solidFill>
                  <a:srgbClr val="0D0D0D"/>
                </a:solidFill>
                <a:highlight>
                  <a:srgbClr val="FFFFFF"/>
                </a:highlight>
                <a:latin typeface="+mn-lt"/>
              </a:rPr>
              <a:t>As demonstrated by Maxwell, when observed in a vacuum, all forms of electromagnetic radiation travel at the speed of light (3 x 10</a:t>
            </a:r>
            <a:r>
              <a:rPr lang="en-US" sz="1800" baseline="30000">
                <a:solidFill>
                  <a:srgbClr val="0D0D0D"/>
                </a:solidFill>
                <a:highlight>
                  <a:srgbClr val="FFFFFF"/>
                </a:highlight>
                <a:latin typeface="+mn-lt"/>
              </a:rPr>
              <a:t>8</a:t>
            </a:r>
            <a:r>
              <a:rPr lang="en-US" sz="1800">
                <a:solidFill>
                  <a:srgbClr val="0D0D0D"/>
                </a:solidFill>
                <a:highlight>
                  <a:srgbClr val="FFFFFF"/>
                </a:highlight>
                <a:latin typeface="+mn-lt"/>
              </a:rPr>
              <a:t> m/s).</a:t>
            </a:r>
          </a:p>
          <a:p>
            <a:pPr marL="0" indent="0">
              <a:buNone/>
            </a:pPr>
            <a:endParaRPr lang="en-US" sz="1800">
              <a:solidFill>
                <a:srgbClr val="0D0D0D"/>
              </a:solidFill>
              <a:highlight>
                <a:srgbClr val="FFFFFF"/>
              </a:highlight>
              <a:latin typeface="+mn-lt"/>
            </a:endParaRPr>
          </a:p>
          <a:p>
            <a:pPr marL="0" indent="0">
              <a:buNone/>
            </a:pPr>
            <a:r>
              <a:rPr lang="en-US" sz="1800">
                <a:solidFill>
                  <a:srgbClr val="0D0D0D"/>
                </a:solidFill>
                <a:highlight>
                  <a:srgbClr val="FFFFFF"/>
                </a:highlight>
                <a:latin typeface="+mn-lt"/>
              </a:rPr>
              <a:t>The fundamental relationship between these properties is expressed in the </a:t>
            </a:r>
            <a:r>
              <a:rPr lang="en-US" sz="1800" b="1">
                <a:solidFill>
                  <a:srgbClr val="0D0D0D"/>
                </a:solidFill>
                <a:highlight>
                  <a:srgbClr val="FFFFFF"/>
                </a:highlight>
                <a:latin typeface="+mn-lt"/>
              </a:rPr>
              <a:t>wave equation </a:t>
            </a:r>
            <a:r>
              <a:rPr lang="en-US" sz="1800" b="1" i="1">
                <a:solidFill>
                  <a:srgbClr val="0D0D0D"/>
                </a:solidFill>
                <a:highlight>
                  <a:srgbClr val="FFFFFF"/>
                </a:highlight>
                <a:latin typeface="+mn-lt"/>
              </a:rPr>
              <a:t>c = </a:t>
            </a:r>
            <a:r>
              <a:rPr lang="el-GR" sz="1800" b="1" i="1">
                <a:solidFill>
                  <a:srgbClr val="0D0D0D"/>
                </a:solidFill>
                <a:highlight>
                  <a:srgbClr val="FFFFFF"/>
                </a:highlight>
                <a:latin typeface="+mn-lt"/>
              </a:rPr>
              <a:t>λ</a:t>
            </a:r>
            <a:r>
              <a:rPr lang="en-US" sz="1800" b="1" i="1">
                <a:solidFill>
                  <a:srgbClr val="0D0D0D"/>
                </a:solidFill>
                <a:highlight>
                  <a:srgbClr val="FFFFFF"/>
                </a:highlight>
                <a:latin typeface="+mn-lt"/>
              </a:rPr>
              <a:t>f</a:t>
            </a:r>
            <a:r>
              <a:rPr lang="en-US" sz="1800">
                <a:solidFill>
                  <a:srgbClr val="0D0D0D"/>
                </a:solidFill>
                <a:highlight>
                  <a:srgbClr val="FFFFFF"/>
                </a:highlight>
                <a:latin typeface="+mn-lt"/>
              </a:rPr>
              <a:t>. Where</a:t>
            </a:r>
            <a:r>
              <a:rPr lang="en-GB" sz="1800"/>
              <a:t> </a:t>
            </a:r>
            <a:r>
              <a:rPr lang="en-GB" sz="1800" i="1"/>
              <a:t>c </a:t>
            </a:r>
            <a:r>
              <a:rPr lang="en-GB" sz="1800"/>
              <a:t>= speed of light (m/s); </a:t>
            </a:r>
            <a:r>
              <a:rPr lang="el-GR" sz="1800" i="1"/>
              <a:t>λ</a:t>
            </a:r>
            <a:r>
              <a:rPr lang="en-GB" sz="1800" i="1"/>
              <a:t> </a:t>
            </a:r>
            <a:r>
              <a:rPr lang="en-GB" sz="1800"/>
              <a:t>= wavelength (meters); and </a:t>
            </a:r>
            <a:r>
              <a:rPr lang="en-GB" sz="1800" i="1"/>
              <a:t>f </a:t>
            </a:r>
            <a:r>
              <a:rPr lang="en-GB" sz="1800"/>
              <a:t>= frequency (Hz).</a:t>
            </a:r>
          </a:p>
          <a:p>
            <a:pPr marL="0" indent="0">
              <a:buNone/>
            </a:pPr>
            <a:endParaRPr lang="en-US" sz="1800">
              <a:solidFill>
                <a:srgbClr val="0D0D0D"/>
              </a:solidFill>
              <a:highlight>
                <a:srgbClr val="FFFFFF"/>
              </a:highlight>
              <a:latin typeface="+mn-lt"/>
            </a:endParaRPr>
          </a:p>
        </p:txBody>
      </p:sp>
    </p:spTree>
    <p:extLst>
      <p:ext uri="{BB962C8B-B14F-4D97-AF65-F5344CB8AC3E}">
        <p14:creationId xmlns:p14="http://schemas.microsoft.com/office/powerpoint/2010/main" val="167227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51E47A5-99A2-1BD2-8C33-BB20EBED58A3}"/>
              </a:ext>
            </a:extLst>
          </p:cNvPr>
          <p:cNvGrpSpPr/>
          <p:nvPr/>
        </p:nvGrpSpPr>
        <p:grpSpPr>
          <a:xfrm>
            <a:off x="-8921" y="-3"/>
            <a:ext cx="12200920" cy="6267719"/>
            <a:chOff x="-8921" y="-3"/>
            <a:chExt cx="12200920" cy="6267719"/>
          </a:xfrm>
        </p:grpSpPr>
        <p:pic>
          <p:nvPicPr>
            <p:cNvPr id="18" name="Picture 17" descr="A gold glittery waves on a black background&#10;&#10;Description automatically generated">
              <a:extLst>
                <a:ext uri="{FF2B5EF4-FFF2-40B4-BE49-F238E27FC236}">
                  <a16:creationId xmlns:a16="http://schemas.microsoft.com/office/drawing/2014/main" id="{58112267-BFC3-33E0-49FE-5DE8E6F6C0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5920" y="-3"/>
              <a:ext cx="6816079" cy="6267717"/>
            </a:xfrm>
            <a:prstGeom prst="rect">
              <a:avLst/>
            </a:prstGeom>
          </p:spPr>
        </p:pic>
        <p:sp>
          <p:nvSpPr>
            <p:cNvPr id="11" name="Freeform: Shape 10">
              <a:extLst>
                <a:ext uri="{FF2B5EF4-FFF2-40B4-BE49-F238E27FC236}">
                  <a16:creationId xmlns:a16="http://schemas.microsoft.com/office/drawing/2014/main" id="{E4C0B23B-BDDD-A650-BB08-0573CE82797A}"/>
                </a:ext>
              </a:extLst>
            </p:cNvPr>
            <p:cNvSpPr/>
            <p:nvPr/>
          </p:nvSpPr>
          <p:spPr>
            <a:xfrm>
              <a:off x="-8921" y="-1"/>
              <a:ext cx="8361849" cy="6267717"/>
            </a:xfrm>
            <a:custGeom>
              <a:avLst/>
              <a:gdLst>
                <a:gd name="connsiteX0" fmla="*/ 0 w 8352929"/>
                <a:gd name="connsiteY0" fmla="*/ 0 h 6280397"/>
                <a:gd name="connsiteX1" fmla="*/ 8352929 w 8352929"/>
                <a:gd name="connsiteY1" fmla="*/ 0 h 6280397"/>
                <a:gd name="connsiteX2" fmla="*/ 5741289 w 8352929"/>
                <a:gd name="connsiteY2" fmla="*/ 6280397 h 6280397"/>
                <a:gd name="connsiteX3" fmla="*/ 0 w 8352929"/>
                <a:gd name="connsiteY3" fmla="*/ 6280397 h 6280397"/>
                <a:gd name="connsiteX4" fmla="*/ 0 w 8352929"/>
                <a:gd name="connsiteY4" fmla="*/ 0 h 628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929" h="6280397">
                  <a:moveTo>
                    <a:pt x="0" y="0"/>
                  </a:moveTo>
                  <a:lnTo>
                    <a:pt x="8352929" y="0"/>
                  </a:lnTo>
                  <a:lnTo>
                    <a:pt x="5741289" y="6280397"/>
                  </a:lnTo>
                  <a:lnTo>
                    <a:pt x="0" y="6280397"/>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9D912B8E-4E0F-BF97-97D9-2C870332EF7A}"/>
                </a:ext>
              </a:extLst>
            </p:cNvPr>
            <p:cNvSpPr/>
            <p:nvPr/>
          </p:nvSpPr>
          <p:spPr>
            <a:xfrm>
              <a:off x="407368" y="-2"/>
              <a:ext cx="8361849" cy="6267717"/>
            </a:xfrm>
            <a:custGeom>
              <a:avLst/>
              <a:gdLst>
                <a:gd name="connsiteX0" fmla="*/ 0 w 8352929"/>
                <a:gd name="connsiteY0" fmla="*/ 0 h 6280397"/>
                <a:gd name="connsiteX1" fmla="*/ 8352929 w 8352929"/>
                <a:gd name="connsiteY1" fmla="*/ 0 h 6280397"/>
                <a:gd name="connsiteX2" fmla="*/ 5741289 w 8352929"/>
                <a:gd name="connsiteY2" fmla="*/ 6280397 h 6280397"/>
                <a:gd name="connsiteX3" fmla="*/ 0 w 8352929"/>
                <a:gd name="connsiteY3" fmla="*/ 6280397 h 6280397"/>
                <a:gd name="connsiteX4" fmla="*/ 0 w 8352929"/>
                <a:gd name="connsiteY4" fmla="*/ 0 h 628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929" h="6280397">
                  <a:moveTo>
                    <a:pt x="0" y="0"/>
                  </a:moveTo>
                  <a:lnTo>
                    <a:pt x="8352929" y="0"/>
                  </a:lnTo>
                  <a:lnTo>
                    <a:pt x="5741289" y="6280397"/>
                  </a:lnTo>
                  <a:lnTo>
                    <a:pt x="0" y="6280397"/>
                  </a:lnTo>
                  <a:lnTo>
                    <a:pt x="0" y="0"/>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Slide Number Placeholder 1">
            <a:extLst>
              <a:ext uri="{FF2B5EF4-FFF2-40B4-BE49-F238E27FC236}">
                <a16:creationId xmlns:a16="http://schemas.microsoft.com/office/drawing/2014/main" id="{E7773AB8-C7CE-2296-52D8-C8545EF728B4}"/>
              </a:ext>
            </a:extLst>
          </p:cNvPr>
          <p:cNvSpPr>
            <a:spLocks noGrp="1"/>
          </p:cNvSpPr>
          <p:nvPr>
            <p:ph type="sldNum" sz="quarter" idx="11"/>
          </p:nvPr>
        </p:nvSpPr>
        <p:spPr/>
        <p:txBody>
          <a:bodyPr/>
          <a:lstStyle/>
          <a:p>
            <a:fld id="{F0D23093-2AB0-F74C-B865-1A12A15B650E}" type="slidenum">
              <a:rPr lang="en-US" smtClean="0"/>
              <a:pPr/>
              <a:t>9</a:t>
            </a:fld>
            <a:endParaRPr lang="en-US"/>
          </a:p>
        </p:txBody>
      </p:sp>
      <p:sp>
        <p:nvSpPr>
          <p:cNvPr id="3" name="Title 2">
            <a:extLst>
              <a:ext uri="{FF2B5EF4-FFF2-40B4-BE49-F238E27FC236}">
                <a16:creationId xmlns:a16="http://schemas.microsoft.com/office/drawing/2014/main" id="{981D024B-5F9B-6066-4E3C-75FDE47CF380}"/>
              </a:ext>
            </a:extLst>
          </p:cNvPr>
          <p:cNvSpPr>
            <a:spLocks noGrp="1"/>
          </p:cNvSpPr>
          <p:nvPr>
            <p:ph type="title"/>
          </p:nvPr>
        </p:nvSpPr>
        <p:spPr/>
        <p:txBody>
          <a:bodyPr/>
          <a:lstStyle/>
          <a:p>
            <a:r>
              <a:rPr lang="en-GB"/>
              <a:t>Duality of light</a:t>
            </a:r>
          </a:p>
        </p:txBody>
      </p:sp>
      <p:sp>
        <p:nvSpPr>
          <p:cNvPr id="4" name="Text Placeholder 3">
            <a:extLst>
              <a:ext uri="{FF2B5EF4-FFF2-40B4-BE49-F238E27FC236}">
                <a16:creationId xmlns:a16="http://schemas.microsoft.com/office/drawing/2014/main" id="{41846077-F35C-AA73-76CF-96580FCF4D17}"/>
              </a:ext>
            </a:extLst>
          </p:cNvPr>
          <p:cNvSpPr>
            <a:spLocks noGrp="1"/>
          </p:cNvSpPr>
          <p:nvPr>
            <p:ph type="body" sz="quarter" idx="13"/>
          </p:nvPr>
        </p:nvSpPr>
        <p:spPr>
          <a:xfrm>
            <a:off x="609599" y="3140968"/>
            <a:ext cx="4694313" cy="2878832"/>
          </a:xfrm>
        </p:spPr>
        <p:txBody>
          <a:bodyPr>
            <a:normAutofit/>
          </a:bodyPr>
          <a:lstStyle/>
          <a:p>
            <a:pPr marL="0" indent="0">
              <a:buNone/>
            </a:pPr>
            <a:r>
              <a:rPr lang="en-US" sz="1800"/>
              <a:t>We refer to this as the </a:t>
            </a:r>
            <a:r>
              <a:rPr lang="en-US" sz="1800" b="1">
                <a:solidFill>
                  <a:schemeClr val="accent1"/>
                </a:solidFill>
              </a:rPr>
              <a:t>wave-particle duality </a:t>
            </a:r>
            <a:r>
              <a:rPr lang="en-US" sz="1800"/>
              <a:t>of light.</a:t>
            </a:r>
          </a:p>
          <a:p>
            <a:pPr marL="0" indent="0">
              <a:buNone/>
            </a:pPr>
            <a:endParaRPr lang="en-US" sz="1800"/>
          </a:p>
          <a:p>
            <a:pPr marL="0" indent="0">
              <a:buNone/>
            </a:pPr>
            <a:r>
              <a:rPr lang="en-US" sz="1800"/>
              <a:t>These seemingly contradictory models have sparked a grand debate, what is the true nature of light?</a:t>
            </a:r>
          </a:p>
          <a:p>
            <a:pPr marL="0" indent="0">
              <a:buNone/>
            </a:pPr>
            <a:endParaRPr lang="en-US" sz="1800"/>
          </a:p>
          <a:p>
            <a:pPr marL="0" indent="0">
              <a:buNone/>
            </a:pPr>
            <a:r>
              <a:rPr lang="en-US" sz="1800"/>
              <a:t>A question that remains partially unanswered to this day.</a:t>
            </a:r>
          </a:p>
        </p:txBody>
      </p:sp>
      <p:sp>
        <p:nvSpPr>
          <p:cNvPr id="5" name="TextBox 4">
            <a:extLst>
              <a:ext uri="{FF2B5EF4-FFF2-40B4-BE49-F238E27FC236}">
                <a16:creationId xmlns:a16="http://schemas.microsoft.com/office/drawing/2014/main" id="{FCBC49D8-DA16-7965-80CE-D9CDB98070B8}"/>
              </a:ext>
            </a:extLst>
          </p:cNvPr>
          <p:cNvSpPr txBox="1"/>
          <p:nvPr/>
        </p:nvSpPr>
        <p:spPr>
          <a:xfrm>
            <a:off x="1199456" y="517862"/>
            <a:ext cx="4409277" cy="461665"/>
          </a:xfrm>
          <a:prstGeom prst="rect">
            <a:avLst/>
          </a:prstGeom>
          <a:noFill/>
        </p:spPr>
        <p:txBody>
          <a:bodyPr wrap="square" rtlCol="0">
            <a:spAutoFit/>
          </a:bodyPr>
          <a:lstStyle/>
          <a:p>
            <a:r>
              <a:rPr lang="en-GB" sz="2400" i="1">
                <a:solidFill>
                  <a:schemeClr val="accent1"/>
                </a:solidFill>
              </a:rPr>
              <a:t>Exploring the science of light</a:t>
            </a:r>
          </a:p>
        </p:txBody>
      </p:sp>
      <p:sp>
        <p:nvSpPr>
          <p:cNvPr id="22" name="TextBox 21">
            <a:extLst>
              <a:ext uri="{FF2B5EF4-FFF2-40B4-BE49-F238E27FC236}">
                <a16:creationId xmlns:a16="http://schemas.microsoft.com/office/drawing/2014/main" id="{4836A430-739A-C8D6-DADB-75F01D4A7AC5}"/>
              </a:ext>
            </a:extLst>
          </p:cNvPr>
          <p:cNvSpPr txBox="1"/>
          <p:nvPr/>
        </p:nvSpPr>
        <p:spPr>
          <a:xfrm>
            <a:off x="610327" y="1241881"/>
            <a:ext cx="6099462" cy="1477328"/>
          </a:xfrm>
          <a:prstGeom prst="rect">
            <a:avLst/>
          </a:prstGeom>
          <a:noFill/>
        </p:spPr>
        <p:txBody>
          <a:bodyPr wrap="square">
            <a:spAutoFit/>
          </a:bodyPr>
          <a:lstStyle/>
          <a:p>
            <a:pPr marL="0" indent="0">
              <a:buNone/>
            </a:pPr>
            <a:r>
              <a:rPr lang="en-US" sz="1800"/>
              <a:t>So light is a wave? Yes and no.</a:t>
            </a:r>
          </a:p>
          <a:p>
            <a:pPr marL="0" indent="0">
              <a:buNone/>
            </a:pPr>
            <a:endParaRPr lang="en-US" sz="1800"/>
          </a:p>
          <a:p>
            <a:pPr marL="0" indent="0">
              <a:buNone/>
            </a:pPr>
            <a:r>
              <a:rPr lang="en-US" sz="1800"/>
              <a:t>Light, as a form of electromagnetic radiation, exhibits wave-like behavior. However, as we shall explore in the next slide, historical observations also reveal its particle-like nature. </a:t>
            </a:r>
          </a:p>
        </p:txBody>
      </p:sp>
      <p:sp>
        <p:nvSpPr>
          <p:cNvPr id="7" name="TextBox 6">
            <a:extLst>
              <a:ext uri="{FF2B5EF4-FFF2-40B4-BE49-F238E27FC236}">
                <a16:creationId xmlns:a16="http://schemas.microsoft.com/office/drawing/2014/main" id="{E22E751D-02E0-3646-B299-94697EF2720A}"/>
              </a:ext>
            </a:extLst>
          </p:cNvPr>
          <p:cNvSpPr txBox="1"/>
          <p:nvPr/>
        </p:nvSpPr>
        <p:spPr>
          <a:xfrm>
            <a:off x="10101618" y="50350"/>
            <a:ext cx="2030462" cy="261610"/>
          </a:xfrm>
          <a:prstGeom prst="rect">
            <a:avLst/>
          </a:prstGeom>
          <a:noFill/>
        </p:spPr>
        <p:txBody>
          <a:bodyPr wrap="square">
            <a:spAutoFit/>
          </a:bodyPr>
          <a:lstStyle/>
          <a:p>
            <a:pPr algn="r"/>
            <a:r>
              <a:rPr lang="en-US" sz="1100">
                <a:solidFill>
                  <a:schemeClr val="bg1"/>
                </a:solidFill>
              </a:rPr>
              <a:t>Image created with AI</a:t>
            </a:r>
            <a:endParaRPr lang="en-GB" sz="1100">
              <a:solidFill>
                <a:schemeClr val="bg1"/>
              </a:solidFill>
            </a:endParaRPr>
          </a:p>
        </p:txBody>
      </p:sp>
    </p:spTree>
    <p:extLst>
      <p:ext uri="{BB962C8B-B14F-4D97-AF65-F5344CB8AC3E}">
        <p14:creationId xmlns:p14="http://schemas.microsoft.com/office/powerpoint/2010/main" val="1016983340"/>
      </p:ext>
    </p:extLst>
  </p:cSld>
  <p:clrMapOvr>
    <a:masterClrMapping/>
  </p:clrMapOvr>
</p:sld>
</file>

<file path=ppt/theme/theme1.xml><?xml version="1.0" encoding="utf-8"?>
<a:theme xmlns:a="http://schemas.openxmlformats.org/drawingml/2006/main" name="Ansys - Slide Master">
  <a:themeElements>
    <a:clrScheme name="Custom 3">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FFB71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C88DF-AF3A-4DE0-B0D1-24D0C172C2B6}" vid="{7BDE42B0-511C-4B2D-8DA2-9DE13A5A7D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AC54582C-3F01-4F8D-9460-F0A670A527E2}">
  <ds:schemaRefs>
    <ds:schemaRef ds:uri="4486bbf1-55fc-49d2-af7e-ec287a4789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FA53D3-C218-4FBF-9050-B806120142B5}">
  <ds:schemaRefs>
    <ds:schemaRef ds:uri="4486bbf1-55fc-49d2-af7e-ec287a478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2024-AER-PowerPoint Template (1)</Template>
  <TotalTime>0</TotalTime>
  <Words>8770</Words>
  <Application>Microsoft Office PowerPoint</Application>
  <PresentationFormat>Widescreen</PresentationFormat>
  <Paragraphs>712</Paragraphs>
  <Slides>41</Slides>
  <Notes>37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Ansys - Slide Master</vt:lpstr>
      <vt:lpstr>PowerPoint Presentation</vt:lpstr>
      <vt:lpstr>Learning objectives</vt:lpstr>
      <vt:lpstr>Outline of lecture unit</vt:lpstr>
      <vt:lpstr>Introduction</vt:lpstr>
      <vt:lpstr>Historical understanding</vt:lpstr>
      <vt:lpstr>What is light?</vt:lpstr>
      <vt:lpstr>Wave elements</vt:lpstr>
      <vt:lpstr>Electromagnetic spectrum</vt:lpstr>
      <vt:lpstr>Duality of light</vt:lpstr>
      <vt:lpstr>Historical understanding</vt:lpstr>
      <vt:lpstr>Three fields of study</vt:lpstr>
      <vt:lpstr>How does light travel</vt:lpstr>
      <vt:lpstr>Reflection</vt:lpstr>
      <vt:lpstr>Reflection</vt:lpstr>
      <vt:lpstr>Refraction</vt:lpstr>
      <vt:lpstr>Refraction</vt:lpstr>
      <vt:lpstr>Dispersion</vt:lpstr>
      <vt:lpstr>Polarization</vt:lpstr>
      <vt:lpstr>Diffraction</vt:lpstr>
      <vt:lpstr>Interference</vt:lpstr>
      <vt:lpstr>Young’s double slit experiment</vt:lpstr>
      <vt:lpstr>Young’s double slit experiment- Ansys Lumerical FDTD</vt:lpstr>
      <vt:lpstr>Young’s double slit experiment- Ansys Zemax Tools</vt:lpstr>
      <vt:lpstr>Optical components</vt:lpstr>
      <vt:lpstr>Lenses</vt:lpstr>
      <vt:lpstr>Mirrors</vt:lpstr>
      <vt:lpstr>Prisms</vt:lpstr>
      <vt:lpstr>Optical windows</vt:lpstr>
      <vt:lpstr>Optical windows- Ansys Granta EduPack Software</vt:lpstr>
      <vt:lpstr>Beamsplitters</vt:lpstr>
      <vt:lpstr>Filters</vt:lpstr>
      <vt:lpstr>Diffraction gratings</vt:lpstr>
      <vt:lpstr>Fiber optics</vt:lpstr>
      <vt:lpstr>Polarizers</vt:lpstr>
      <vt:lpstr>Optical coatings</vt:lpstr>
      <vt:lpstr>Optical systems</vt:lpstr>
      <vt:lpstr>Power of simulation</vt:lpstr>
      <vt:lpstr>PowerPoint Presentation</vt:lpstr>
      <vt:lpstr>Summary</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 Parnell</dc:creator>
  <cp:lastModifiedBy>Kaitlin Tyler</cp:lastModifiedBy>
  <cp:revision>2</cp:revision>
  <dcterms:created xsi:type="dcterms:W3CDTF">2024-04-24T16:09:40Z</dcterms:created>
  <dcterms:modified xsi:type="dcterms:W3CDTF">2024-09-09T18:23:10Z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