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1"/>
  </p:sldMasterIdLst>
  <p:notesMasterIdLst>
    <p:notesMasterId r:id="rId16"/>
  </p:notesMasterIdLst>
  <p:sldIdLst>
    <p:sldId id="2146846562" r:id="rId2"/>
    <p:sldId id="2146846576" r:id="rId3"/>
    <p:sldId id="2146846592" r:id="rId4"/>
    <p:sldId id="2146846577" r:id="rId5"/>
    <p:sldId id="2146846578" r:id="rId6"/>
    <p:sldId id="308" r:id="rId7"/>
    <p:sldId id="2146846579" r:id="rId8"/>
    <p:sldId id="2146846593" r:id="rId9"/>
    <p:sldId id="2146846580" r:id="rId10"/>
    <p:sldId id="2146846581" r:id="rId11"/>
    <p:sldId id="2146846594" r:id="rId12"/>
    <p:sldId id="2146846582" r:id="rId13"/>
    <p:sldId id="2146846589" r:id="rId14"/>
    <p:sldId id="2146846584" r:id="rId15"/>
  </p:sldIdLst>
  <p:sldSz cx="12192000" cy="6858000"/>
  <p:notesSz cx="6858000" cy="9144000"/>
  <p:defaultTex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7EBBD1-E57E-4F71-88BD-D287FB23682F}" v="1" dt="2024-06-17T14:33:44.7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68605" autoAdjust="0"/>
  </p:normalViewPr>
  <p:slideViewPr>
    <p:cSldViewPr snapToGrid="0">
      <p:cViewPr varScale="1">
        <p:scale>
          <a:sx n="108" d="100"/>
          <a:sy n="108" d="100"/>
        </p:scale>
        <p:origin x="2112" y="6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6FFC55-D106-430C-AAAE-215A38AA9A57}" type="datetimeFigureOut">
              <a:rPr lang="en-DE" smtClean="0"/>
              <a:t>06/17/2024</a:t>
            </a:fld>
            <a:endParaRPr lang="en-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29AC54-9758-4B85-A82B-DE2AF6546C4C}" type="slidenum">
              <a:rPr lang="en-DE" smtClean="0"/>
              <a:t>‹#›</a:t>
            </a:fld>
            <a:endParaRPr lang="en-DE"/>
          </a:p>
        </p:txBody>
      </p:sp>
    </p:spTree>
    <p:extLst>
      <p:ext uri="{BB962C8B-B14F-4D97-AF65-F5344CB8AC3E}">
        <p14:creationId xmlns:p14="http://schemas.microsoft.com/office/powerpoint/2010/main" val="2728368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065C21-72FA-42FF-A742-C55346388A64}" type="slidenum">
              <a:rPr lang="en-US" smtClean="0"/>
              <a:t>1</a:t>
            </a:fld>
            <a:endParaRPr lang="en-US" dirty="0"/>
          </a:p>
        </p:txBody>
      </p:sp>
    </p:spTree>
    <p:extLst>
      <p:ext uri="{BB962C8B-B14F-4D97-AF65-F5344CB8AC3E}">
        <p14:creationId xmlns:p14="http://schemas.microsoft.com/office/powerpoint/2010/main" val="592536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8829AC54-9758-4B85-A82B-DE2AF6546C4C}" type="slidenum">
              <a:rPr lang="en-DE" smtClean="0"/>
              <a:t>10</a:t>
            </a:fld>
            <a:endParaRPr lang="en-DE"/>
          </a:p>
        </p:txBody>
      </p:sp>
    </p:spTree>
    <p:extLst>
      <p:ext uri="{BB962C8B-B14F-4D97-AF65-F5344CB8AC3E}">
        <p14:creationId xmlns:p14="http://schemas.microsoft.com/office/powerpoint/2010/main" val="4621060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Possible answers: </a:t>
            </a:r>
          </a:p>
          <a:p>
            <a:pPr marL="171450" indent="-171450">
              <a:buFontTx/>
              <a:buChar char="-"/>
            </a:pPr>
            <a:r>
              <a:rPr lang="en-US" i="1" dirty="0"/>
              <a:t>Shoes; i.e. lighter, breathable, adapted to different activities, more ergonomic</a:t>
            </a:r>
          </a:p>
          <a:p>
            <a:pPr marL="171450" indent="-171450">
              <a:buFontTx/>
              <a:buChar char="-"/>
            </a:pPr>
            <a:r>
              <a:rPr lang="en-US" i="1" dirty="0"/>
              <a:t>Cars; i.e. more streamlined</a:t>
            </a:r>
          </a:p>
          <a:p>
            <a:pPr marL="171450" indent="-171450">
              <a:buFontTx/>
              <a:buChar char="-"/>
            </a:pPr>
            <a:r>
              <a:rPr lang="en-US" i="1" dirty="0"/>
              <a:t>Houses; i.e. better insulation</a:t>
            </a:r>
            <a:endParaRPr lang="en-US" u="sng"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other general improvements: lighter, prettier, longer-lasting, more practical</a:t>
            </a:r>
          </a:p>
          <a:p>
            <a:pPr marL="457200" marR="0" lvl="1"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DE" dirty="0"/>
          </a:p>
        </p:txBody>
      </p:sp>
      <p:sp>
        <p:nvSpPr>
          <p:cNvPr id="4" name="Slide Number Placeholder 3"/>
          <p:cNvSpPr>
            <a:spLocks noGrp="1"/>
          </p:cNvSpPr>
          <p:nvPr>
            <p:ph type="sldNum" sz="quarter" idx="5"/>
          </p:nvPr>
        </p:nvSpPr>
        <p:spPr/>
        <p:txBody>
          <a:bodyPr/>
          <a:lstStyle/>
          <a:p>
            <a:fld id="{8829AC54-9758-4B85-A82B-DE2AF6546C4C}" type="slidenum">
              <a:rPr lang="en-DE" smtClean="0"/>
              <a:t>11</a:t>
            </a:fld>
            <a:endParaRPr lang="en-DE"/>
          </a:p>
        </p:txBody>
      </p:sp>
    </p:spTree>
    <p:extLst>
      <p:ext uri="{BB962C8B-B14F-4D97-AF65-F5344CB8AC3E}">
        <p14:creationId xmlns:p14="http://schemas.microsoft.com/office/powerpoint/2010/main" val="38660747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a:t>
            </a:r>
            <a:r>
              <a:rPr lang="en-US" b="1" dirty="0"/>
              <a:t>in the past we were so focused on making the products better</a:t>
            </a:r>
            <a:r>
              <a:rPr lang="en-US" dirty="0"/>
              <a:t>, we were </a:t>
            </a:r>
            <a:r>
              <a:rPr lang="en-US" b="1" dirty="0"/>
              <a:t>not aware of the consequences</a:t>
            </a:r>
            <a:r>
              <a:rPr lang="en-US" dirty="0"/>
              <a:t>. Over time we have become more and more aware of </a:t>
            </a:r>
            <a:r>
              <a:rPr lang="en-US" b="1" dirty="0"/>
              <a:t>the impact our products have on our planet</a:t>
            </a:r>
            <a:r>
              <a:rPr lang="en-US" dirty="0"/>
              <a:t>. </a:t>
            </a:r>
          </a:p>
          <a:p>
            <a:endParaRPr lang="en-US" dirty="0"/>
          </a:p>
          <a:p>
            <a:r>
              <a:rPr lang="en-US" dirty="0"/>
              <a:t>For example, during production we </a:t>
            </a:r>
            <a:r>
              <a:rPr lang="en-US" b="1" dirty="0"/>
              <a:t>generate gases </a:t>
            </a:r>
            <a:r>
              <a:rPr lang="en-US" dirty="0"/>
              <a:t>that are not good for our nature. The same goes for </a:t>
            </a:r>
            <a:r>
              <a:rPr lang="en-US" b="1" dirty="0"/>
              <a:t>transportation</a:t>
            </a:r>
            <a:r>
              <a:rPr lang="en-US" dirty="0"/>
              <a:t>. And since we want to </a:t>
            </a:r>
            <a:r>
              <a:rPr lang="en-US" b="1" dirty="0"/>
              <a:t>use very special materials </a:t>
            </a:r>
            <a:r>
              <a:rPr lang="en-US" dirty="0"/>
              <a:t>that can often only be found </a:t>
            </a:r>
            <a:r>
              <a:rPr lang="en-US" b="1" dirty="0"/>
              <a:t>in places far away from us</a:t>
            </a:r>
            <a:r>
              <a:rPr lang="en-US" dirty="0"/>
              <a:t>, transportation ways are very long. </a:t>
            </a:r>
            <a:endParaRPr lang="en-DE" dirty="0"/>
          </a:p>
        </p:txBody>
      </p:sp>
      <p:sp>
        <p:nvSpPr>
          <p:cNvPr id="4" name="Slide Number Placeholder 3"/>
          <p:cNvSpPr>
            <a:spLocks noGrp="1"/>
          </p:cNvSpPr>
          <p:nvPr>
            <p:ph type="sldNum" sz="quarter" idx="5"/>
          </p:nvPr>
        </p:nvSpPr>
        <p:spPr/>
        <p:txBody>
          <a:bodyPr/>
          <a:lstStyle/>
          <a:p>
            <a:fld id="{8829AC54-9758-4B85-A82B-DE2AF6546C4C}" type="slidenum">
              <a:rPr lang="en-DE" smtClean="0"/>
              <a:t>12</a:t>
            </a:fld>
            <a:endParaRPr lang="en-DE"/>
          </a:p>
        </p:txBody>
      </p:sp>
    </p:spTree>
    <p:extLst>
      <p:ext uri="{BB962C8B-B14F-4D97-AF65-F5344CB8AC3E}">
        <p14:creationId xmlns:p14="http://schemas.microsoft.com/office/powerpoint/2010/main" val="15172852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when we work on </a:t>
            </a:r>
            <a:r>
              <a:rPr lang="en-US" b="1" dirty="0"/>
              <a:t>improving</a:t>
            </a:r>
            <a:r>
              <a:rPr lang="en-US" dirty="0"/>
              <a:t> our products </a:t>
            </a:r>
            <a:r>
              <a:rPr lang="en-US" b="1" i="1" dirty="0"/>
              <a:t>today</a:t>
            </a:r>
            <a:r>
              <a:rPr lang="en-US" dirty="0"/>
              <a:t>, we still want them to look prettier or be easier to use. </a:t>
            </a:r>
          </a:p>
          <a:p>
            <a:r>
              <a:rPr lang="en-US" dirty="0"/>
              <a:t>But we also want to improve our products in a way that their </a:t>
            </a:r>
            <a:r>
              <a:rPr lang="en-US" b="1" dirty="0"/>
              <a:t>impact on our planet is reduced</a:t>
            </a:r>
            <a:r>
              <a:rPr lang="en-US" dirty="0"/>
              <a: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 we try to find ways to use </a:t>
            </a:r>
            <a:r>
              <a:rPr lang="en-US" b="1" dirty="0"/>
              <a:t>materials that are not so far away</a:t>
            </a:r>
            <a:r>
              <a:rPr lang="en-US" dirty="0"/>
              <a:t>, or materials that can be </a:t>
            </a:r>
            <a:r>
              <a:rPr lang="en-US" b="1" dirty="0"/>
              <a:t>recycled</a:t>
            </a:r>
            <a:r>
              <a:rPr lang="en-US" dirty="0"/>
              <a:t> and </a:t>
            </a:r>
            <a:r>
              <a:rPr lang="en-US" b="1" dirty="0"/>
              <a:t>reused</a:t>
            </a:r>
            <a:r>
              <a:rPr lang="en-US" dirty="0"/>
              <a:t> in new products, for ways to design the products </a:t>
            </a:r>
            <a:r>
              <a:rPr lang="en-US" b="1" dirty="0"/>
              <a:t>using less material</a:t>
            </a:r>
            <a:r>
              <a:rPr lang="en-US" dirty="0"/>
              <a:t>, where it is actually not needed.</a:t>
            </a:r>
            <a:br>
              <a:rPr lang="en-US" dirty="0"/>
            </a:br>
            <a:br>
              <a:rPr lang="en-US" dirty="0"/>
            </a:br>
            <a:r>
              <a:rPr lang="en-US" dirty="0"/>
              <a:t>And, we try to recognize how the </a:t>
            </a:r>
            <a:r>
              <a:rPr lang="en-US" b="1" dirty="0"/>
              <a:t>people, nature (the planet) and our economy/wealth (prosperity) </a:t>
            </a:r>
            <a:r>
              <a:rPr lang="en-US" dirty="0"/>
              <a:t>are affected by that product and have an impact on each other.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 we try to find materials and develop products, which have a </a:t>
            </a:r>
            <a:r>
              <a:rPr lang="en-US" b="1" dirty="0"/>
              <a:t>positive impact </a:t>
            </a:r>
            <a:r>
              <a:rPr lang="en-US" dirty="0"/>
              <a:t>on </a:t>
            </a:r>
            <a:r>
              <a:rPr lang="en-US" b="1" dirty="0"/>
              <a:t>peoples’ lives, their health and happiness</a:t>
            </a:r>
            <a:r>
              <a:rPr lang="en-US" dirty="0"/>
              <a:t>. </a:t>
            </a:r>
          </a:p>
          <a:p>
            <a:endParaRPr lang="en-DE" dirty="0"/>
          </a:p>
        </p:txBody>
      </p:sp>
      <p:sp>
        <p:nvSpPr>
          <p:cNvPr id="4" name="Slide Number Placeholder 3"/>
          <p:cNvSpPr>
            <a:spLocks noGrp="1"/>
          </p:cNvSpPr>
          <p:nvPr>
            <p:ph type="sldNum" sz="quarter" idx="5"/>
          </p:nvPr>
        </p:nvSpPr>
        <p:spPr/>
        <p:txBody>
          <a:bodyPr/>
          <a:lstStyle/>
          <a:p>
            <a:fld id="{8829AC54-9758-4B85-A82B-DE2AF6546C4C}" type="slidenum">
              <a:rPr lang="en-DE" smtClean="0"/>
              <a:t>13</a:t>
            </a:fld>
            <a:endParaRPr lang="en-DE"/>
          </a:p>
        </p:txBody>
      </p:sp>
    </p:spTree>
    <p:extLst>
      <p:ext uri="{BB962C8B-B14F-4D97-AF65-F5344CB8AC3E}">
        <p14:creationId xmlns:p14="http://schemas.microsoft.com/office/powerpoint/2010/main" val="10947393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8829AC54-9758-4B85-A82B-DE2AF6546C4C}" type="slidenum">
              <a:rPr lang="en-DE" smtClean="0"/>
              <a:t>14</a:t>
            </a:fld>
            <a:endParaRPr lang="en-DE"/>
          </a:p>
        </p:txBody>
      </p:sp>
    </p:spTree>
    <p:extLst>
      <p:ext uri="{BB962C8B-B14F-4D97-AF65-F5344CB8AC3E}">
        <p14:creationId xmlns:p14="http://schemas.microsoft.com/office/powerpoint/2010/main" val="878009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you noticed that in old buildings often </a:t>
            </a:r>
            <a:r>
              <a:rPr lang="en-US" b="1" dirty="0"/>
              <a:t>openings have the shape of an arch</a:t>
            </a:r>
            <a:r>
              <a:rPr lang="en-US" dirty="0"/>
              <a:t>?</a:t>
            </a:r>
          </a:p>
          <a:p>
            <a:r>
              <a:rPr lang="en-US" dirty="0"/>
              <a:t>Next time you walk through your town, have a look at churches, colleges and other old buildings around you and observe what you see. </a:t>
            </a:r>
            <a:br>
              <a:rPr lang="en-US" dirty="0"/>
            </a:br>
            <a:r>
              <a:rPr lang="en-US" dirty="0"/>
              <a:t>Look at how the single blocks are shaped, how they lean on each other, and anything else you may notice.</a:t>
            </a:r>
          </a:p>
          <a:p>
            <a:endParaRPr lang="en-US" dirty="0"/>
          </a:p>
          <a:p>
            <a:r>
              <a:rPr lang="en-US" dirty="0"/>
              <a:t>In </a:t>
            </a:r>
            <a:r>
              <a:rPr lang="en-US" b="1" dirty="0"/>
              <a:t>modern houses </a:t>
            </a:r>
            <a:r>
              <a:rPr lang="en-US" dirty="0"/>
              <a:t>a door or window usually has </a:t>
            </a:r>
            <a:r>
              <a:rPr lang="en-US" b="1" dirty="0"/>
              <a:t>one straight </a:t>
            </a:r>
            <a:r>
              <a:rPr lang="en-US" dirty="0"/>
              <a:t>beam at the top…</a:t>
            </a:r>
          </a:p>
          <a:p>
            <a:endParaRPr lang="en-US" dirty="0"/>
          </a:p>
        </p:txBody>
      </p:sp>
      <p:sp>
        <p:nvSpPr>
          <p:cNvPr id="4" name="Slide Number Placeholder 3"/>
          <p:cNvSpPr>
            <a:spLocks noGrp="1"/>
          </p:cNvSpPr>
          <p:nvPr>
            <p:ph type="sldNum" sz="quarter" idx="5"/>
          </p:nvPr>
        </p:nvSpPr>
        <p:spPr/>
        <p:txBody>
          <a:bodyPr/>
          <a:lstStyle/>
          <a:p>
            <a:fld id="{8829AC54-9758-4B85-A82B-DE2AF6546C4C}" type="slidenum">
              <a:rPr lang="en-DE" smtClean="0"/>
              <a:t>2</a:t>
            </a:fld>
            <a:endParaRPr lang="en-DE"/>
          </a:p>
        </p:txBody>
      </p:sp>
    </p:spTree>
    <p:extLst>
      <p:ext uri="{BB962C8B-B14F-4D97-AF65-F5344CB8AC3E}">
        <p14:creationId xmlns:p14="http://schemas.microsoft.com/office/powerpoint/2010/main" val="1506607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spot a difference, go back to the previous slide and compare the images.</a:t>
            </a:r>
          </a:p>
          <a:p>
            <a:endParaRPr lang="en-US" dirty="0"/>
          </a:p>
          <a:p>
            <a:r>
              <a:rPr lang="en-US" dirty="0"/>
              <a:t>Possible answers to these questions will be discussed on the next slide.</a:t>
            </a:r>
            <a:endParaRPr lang="en-DE" dirty="0"/>
          </a:p>
        </p:txBody>
      </p:sp>
      <p:sp>
        <p:nvSpPr>
          <p:cNvPr id="4" name="Slide Number Placeholder 3"/>
          <p:cNvSpPr>
            <a:spLocks noGrp="1"/>
          </p:cNvSpPr>
          <p:nvPr>
            <p:ph type="sldNum" sz="quarter" idx="5"/>
          </p:nvPr>
        </p:nvSpPr>
        <p:spPr/>
        <p:txBody>
          <a:bodyPr/>
          <a:lstStyle/>
          <a:p>
            <a:fld id="{8829AC54-9758-4B85-A82B-DE2AF6546C4C}" type="slidenum">
              <a:rPr lang="en-DE" smtClean="0"/>
              <a:t>3</a:t>
            </a:fld>
            <a:endParaRPr lang="en-DE"/>
          </a:p>
        </p:txBody>
      </p:sp>
    </p:spTree>
    <p:extLst>
      <p:ext uri="{BB962C8B-B14F-4D97-AF65-F5344CB8AC3E}">
        <p14:creationId xmlns:p14="http://schemas.microsoft.com/office/powerpoint/2010/main" val="2406765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Back then (for example when the Romans lived), </a:t>
            </a:r>
            <a:r>
              <a:rPr lang="en-US" b="1" dirty="0"/>
              <a:t>they did not have all the materials we have today</a:t>
            </a:r>
            <a:r>
              <a:rPr lang="en-US" dirty="0"/>
              <a:t>. </a:t>
            </a:r>
          </a:p>
          <a:p>
            <a:endParaRPr lang="en-US" dirty="0"/>
          </a:p>
          <a:p>
            <a:r>
              <a:rPr lang="en-US" dirty="0"/>
              <a:t>So they </a:t>
            </a:r>
            <a:r>
              <a:rPr lang="en-US" b="1" dirty="0"/>
              <a:t>used what was around them </a:t>
            </a:r>
            <a:r>
              <a:rPr lang="en-US" dirty="0"/>
              <a:t>– wood, rocks, some metals.</a:t>
            </a:r>
          </a:p>
          <a:p>
            <a:endParaRPr lang="en-US" dirty="0"/>
          </a:p>
          <a:p>
            <a:r>
              <a:rPr lang="en-US" dirty="0"/>
              <a:t>They used </a:t>
            </a:r>
            <a:r>
              <a:rPr lang="en-US" b="1" dirty="0"/>
              <a:t>metals to make coins, weapons (i.e. arrow heads), and cutlery</a:t>
            </a:r>
            <a:r>
              <a:rPr lang="en-US" dirty="0"/>
              <a:t>. Metals occur as small pieces inside a rock. To get them out, the rock needs be heated, the metal pieces melted. And to make something out of the metals, they had to be shaped, often by melting again. This worked well for</a:t>
            </a:r>
            <a:r>
              <a:rPr lang="en-US" b="1" dirty="0"/>
              <a:t> small things</a:t>
            </a:r>
            <a:r>
              <a:rPr lang="en-US" dirty="0"/>
              <a:t>. But for </a:t>
            </a:r>
            <a:r>
              <a:rPr lang="en-US" b="1" dirty="0"/>
              <a:t>construction purposes, </a:t>
            </a:r>
            <a:r>
              <a:rPr lang="en-US" b="0" i="0" dirty="0"/>
              <a:t>where larger pieces and higher quantities are needed, </a:t>
            </a:r>
            <a:r>
              <a:rPr lang="en-US" dirty="0"/>
              <a:t>that would have been </a:t>
            </a:r>
            <a:r>
              <a:rPr lang="en-US" b="1" dirty="0"/>
              <a:t>too complex and time consuming</a:t>
            </a:r>
            <a:r>
              <a:rPr lang="en-US" dirty="0"/>
              <a:t>. </a:t>
            </a:r>
          </a:p>
          <a:p>
            <a:endParaRPr lang="en-US" dirty="0"/>
          </a:p>
          <a:p>
            <a:r>
              <a:rPr lang="en-US" dirty="0"/>
              <a:t>So, they used wood and rock for construction, for which no melting or other processing was necessary.</a:t>
            </a:r>
            <a:br>
              <a:rPr lang="en-US" dirty="0"/>
            </a:br>
            <a:r>
              <a:rPr lang="en-US" dirty="0"/>
              <a:t>But </a:t>
            </a:r>
            <a:r>
              <a:rPr lang="en-US" b="1" dirty="0"/>
              <a:t>large rock beams would have been too heavy to carry</a:t>
            </a:r>
            <a:r>
              <a:rPr lang="en-US" dirty="0"/>
              <a:t>. And since they </a:t>
            </a:r>
            <a:r>
              <a:rPr lang="en-US" b="1" dirty="0"/>
              <a:t>didn’t have cranes, </a:t>
            </a:r>
            <a:r>
              <a:rPr lang="en-US" dirty="0"/>
              <a:t>they had to cut them up into smaller pieces and come up with a shape, in which the rock pieces stick together.</a:t>
            </a:r>
            <a:endParaRPr lang="en-DE" dirty="0"/>
          </a:p>
          <a:p>
            <a:endParaRPr lang="en-US" dirty="0"/>
          </a:p>
        </p:txBody>
      </p:sp>
      <p:sp>
        <p:nvSpPr>
          <p:cNvPr id="4" name="Slide Number Placeholder 3"/>
          <p:cNvSpPr>
            <a:spLocks noGrp="1"/>
          </p:cNvSpPr>
          <p:nvPr>
            <p:ph type="sldNum" sz="quarter" idx="5"/>
          </p:nvPr>
        </p:nvSpPr>
        <p:spPr/>
        <p:txBody>
          <a:bodyPr/>
          <a:lstStyle/>
          <a:p>
            <a:fld id="{8829AC54-9758-4B85-A82B-DE2AF6546C4C}" type="slidenum">
              <a:rPr lang="en-DE" smtClean="0"/>
              <a:t>4</a:t>
            </a:fld>
            <a:endParaRPr lang="en-DE"/>
          </a:p>
        </p:txBody>
      </p:sp>
    </p:spTree>
    <p:extLst>
      <p:ext uri="{BB962C8B-B14F-4D97-AF65-F5344CB8AC3E}">
        <p14:creationId xmlns:p14="http://schemas.microsoft.com/office/powerpoint/2010/main" val="426923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b="0" i="0" kern="1200" dirty="0">
                <a:solidFill>
                  <a:schemeClr val="tx1"/>
                </a:solidFill>
                <a:effectLst/>
                <a:latin typeface="Arial" panose="020B0604020202020204" pitchFamily="34" charset="0"/>
                <a:ea typeface="+mn-ea"/>
                <a:cs typeface="Arial" panose="020B0604020202020204" pitchFamily="34" charset="0"/>
              </a:rPr>
              <a:t>Let’s look at a different example – a bicycle – you might have one yourself and still remember how you learned riding it …</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sz="1200" b="0" i="0" kern="1200" dirty="0">
              <a:solidFill>
                <a:schemeClr val="tx1"/>
              </a:solidFill>
              <a:effectLst/>
              <a:latin typeface="Arial" panose="020B0604020202020204" pitchFamily="34" charset="0"/>
              <a:ea typeface="+mn-ea"/>
              <a:cs typeface="Arial" panose="020B0604020202020204" pitchFamily="34" charset="0"/>
            </a:endParaRPr>
          </a:p>
          <a:p>
            <a:r>
              <a:rPr lang="en-US" dirty="0"/>
              <a:t>The bicycle was invented about 200 years ago. And it was the same situation like with buildings and the arch. People who developed the bicycle had to </a:t>
            </a:r>
            <a:r>
              <a:rPr lang="en-US" b="1" dirty="0"/>
              <a:t>use materials they found around them</a:t>
            </a:r>
            <a:r>
              <a:rPr lang="en-US" dirty="0"/>
              <a:t> to build the bike. </a:t>
            </a:r>
            <a:r>
              <a:rPr lang="en-US" b="1" dirty="0"/>
              <a:t>The first bike was made out of wood</a:t>
            </a:r>
            <a:r>
              <a:rPr lang="en-US" dirty="0"/>
              <a:t> and had a different shape, like you see here.</a:t>
            </a:r>
          </a:p>
          <a:p>
            <a:r>
              <a:rPr lang="en-US" dirty="0"/>
              <a:t> </a:t>
            </a:r>
          </a:p>
          <a:p>
            <a:r>
              <a:rPr lang="en-US" dirty="0"/>
              <a:t>It was a great invention, but </a:t>
            </a:r>
            <a:r>
              <a:rPr lang="en-US" b="1" dirty="0"/>
              <a:t>imagine how hard </a:t>
            </a:r>
            <a:r>
              <a:rPr lang="en-US" dirty="0"/>
              <a:t>it must have been to ride this bike. </a:t>
            </a:r>
            <a:r>
              <a:rPr lang="en-US" b="1" dirty="0"/>
              <a:t>Especially when you think of the roads back then</a:t>
            </a:r>
            <a:r>
              <a:rPr lang="en-US" dirty="0"/>
              <a:t>…</a:t>
            </a:r>
          </a:p>
          <a:p>
            <a:endParaRPr lang="en-US" dirty="0"/>
          </a:p>
          <a:p>
            <a:endParaRPr lang="en-DE" dirty="0"/>
          </a:p>
        </p:txBody>
      </p:sp>
      <p:sp>
        <p:nvSpPr>
          <p:cNvPr id="4" name="Slide Number Placeholder 3"/>
          <p:cNvSpPr>
            <a:spLocks noGrp="1"/>
          </p:cNvSpPr>
          <p:nvPr>
            <p:ph type="sldNum" sz="quarter" idx="5"/>
          </p:nvPr>
        </p:nvSpPr>
        <p:spPr/>
        <p:txBody>
          <a:bodyPr/>
          <a:lstStyle/>
          <a:p>
            <a:fld id="{8829AC54-9758-4B85-A82B-DE2AF6546C4C}" type="slidenum">
              <a:rPr lang="en-DE" smtClean="0"/>
              <a:t>5</a:t>
            </a:fld>
            <a:endParaRPr lang="en-DE"/>
          </a:p>
        </p:txBody>
      </p:sp>
    </p:spTree>
    <p:extLst>
      <p:ext uri="{BB962C8B-B14F-4D97-AF65-F5344CB8AC3E}">
        <p14:creationId xmlns:p14="http://schemas.microsoft.com/office/powerpoint/2010/main" val="22954780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overtime people worked on </a:t>
            </a:r>
            <a:r>
              <a:rPr lang="en-US" b="1" dirty="0"/>
              <a:t>improving the bike</a:t>
            </a:r>
            <a:r>
              <a:rPr lang="en-US" dirty="0"/>
              <a:t>.</a:t>
            </a:r>
          </a:p>
          <a:p>
            <a:r>
              <a:rPr lang="en-US" dirty="0"/>
              <a:t>They wanted to make it </a:t>
            </a:r>
            <a:r>
              <a:rPr lang="en-US" b="1" dirty="0"/>
              <a:t>lighter and easier to ride</a:t>
            </a:r>
            <a:r>
              <a:rPr lang="en-US" dirty="0"/>
              <a:t>. So they changed the shape. </a:t>
            </a:r>
          </a:p>
          <a:p>
            <a:endParaRPr lang="en-US" dirty="0"/>
          </a:p>
          <a:p>
            <a:r>
              <a:rPr lang="en-US" dirty="0"/>
              <a:t>To make the bike lighter they were </a:t>
            </a:r>
            <a:r>
              <a:rPr lang="en-US" b="1" dirty="0"/>
              <a:t>looking for other, lighter, materials</a:t>
            </a:r>
            <a:r>
              <a:rPr lang="en-US" dirty="0"/>
              <a:t>. And over time </a:t>
            </a:r>
            <a:r>
              <a:rPr lang="en-US" b="1" dirty="0"/>
              <a:t>new materials were invented that were lighter </a:t>
            </a:r>
            <a:r>
              <a:rPr lang="en-US" dirty="0"/>
              <a:t>and </a:t>
            </a:r>
            <a:r>
              <a:rPr lang="en-US" b="1" dirty="0"/>
              <a:t>could also be shaped </a:t>
            </a:r>
            <a:r>
              <a:rPr lang="en-US" dirty="0"/>
              <a:t>(not just cut into beams, like wood) – think of a bike frame of today – it is hollow inside. </a:t>
            </a:r>
          </a:p>
          <a:p>
            <a:endParaRPr lang="en-US" dirty="0"/>
          </a:p>
          <a:p>
            <a:r>
              <a:rPr lang="en-US" dirty="0"/>
              <a:t>Wait – </a:t>
            </a:r>
            <a:r>
              <a:rPr lang="en-US" b="1" dirty="0"/>
              <a:t>how did they come up with these new materials</a:t>
            </a:r>
            <a:r>
              <a:rPr lang="en-US" dirty="0"/>
              <a:t>?</a:t>
            </a:r>
          </a:p>
        </p:txBody>
      </p:sp>
      <p:sp>
        <p:nvSpPr>
          <p:cNvPr id="4" name="Slide Number Placeholder 3"/>
          <p:cNvSpPr>
            <a:spLocks noGrp="1"/>
          </p:cNvSpPr>
          <p:nvPr>
            <p:ph type="sldNum" sz="quarter" idx="5"/>
          </p:nvPr>
        </p:nvSpPr>
        <p:spPr/>
        <p:txBody>
          <a:bodyPr/>
          <a:lstStyle/>
          <a:p>
            <a:fld id="{27FDDAD7-A41A-4414-8211-C5E2AC7F93EC}" type="slidenum">
              <a:rPr lang="en-US" smtClean="0"/>
              <a:pPr/>
              <a:t>6</a:t>
            </a:fld>
            <a:endParaRPr lang="en-US" dirty="0"/>
          </a:p>
        </p:txBody>
      </p:sp>
    </p:spTree>
    <p:extLst>
      <p:ext uri="{BB962C8B-B14F-4D97-AF65-F5344CB8AC3E}">
        <p14:creationId xmlns:p14="http://schemas.microsoft.com/office/powerpoint/2010/main" val="4035735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8829AC54-9758-4B85-A82B-DE2AF6546C4C}" type="slidenum">
              <a:rPr lang="en-DE" smtClean="0"/>
              <a:t>7</a:t>
            </a:fld>
            <a:endParaRPr lang="en-DE"/>
          </a:p>
        </p:txBody>
      </p:sp>
    </p:spTree>
    <p:extLst>
      <p:ext uri="{BB962C8B-B14F-4D97-AF65-F5344CB8AC3E}">
        <p14:creationId xmlns:p14="http://schemas.microsoft.com/office/powerpoint/2010/main" val="42554580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Possible answers: </a:t>
            </a:r>
          </a:p>
          <a:p>
            <a:pPr marL="171450" indent="-171450">
              <a:buFontTx/>
              <a:buChar char="-"/>
            </a:pPr>
            <a:r>
              <a:rPr lang="en-US" i="1" dirty="0"/>
              <a:t>Plastics (“Polymers”)</a:t>
            </a:r>
          </a:p>
          <a:p>
            <a:pPr marL="171450" indent="-171450">
              <a:buFontTx/>
              <a:buChar char="-"/>
            </a:pPr>
            <a:r>
              <a:rPr lang="en-US" i="1" dirty="0"/>
              <a:t>Plywood</a:t>
            </a:r>
          </a:p>
          <a:p>
            <a:pPr marL="171450" indent="-171450">
              <a:buFontTx/>
              <a:buChar char="-"/>
            </a:pPr>
            <a:r>
              <a:rPr lang="en-US" i="1" dirty="0"/>
              <a:t>Concrete</a:t>
            </a:r>
          </a:p>
          <a:p>
            <a:pPr marL="171450" indent="-171450">
              <a:buFontTx/>
              <a:buChar char="-"/>
            </a:pPr>
            <a:r>
              <a:rPr lang="en-US" i="1" dirty="0"/>
              <a:t>Metals are often not in pure form, they are “alloys”, so a mixture of several metal elements  </a:t>
            </a:r>
          </a:p>
          <a:p>
            <a:endParaRPr lang="en-DE" dirty="0"/>
          </a:p>
        </p:txBody>
      </p:sp>
      <p:sp>
        <p:nvSpPr>
          <p:cNvPr id="4" name="Slide Number Placeholder 3"/>
          <p:cNvSpPr>
            <a:spLocks noGrp="1"/>
          </p:cNvSpPr>
          <p:nvPr>
            <p:ph type="sldNum" sz="quarter" idx="5"/>
          </p:nvPr>
        </p:nvSpPr>
        <p:spPr/>
        <p:txBody>
          <a:bodyPr/>
          <a:lstStyle/>
          <a:p>
            <a:fld id="{8829AC54-9758-4B85-A82B-DE2AF6546C4C}" type="slidenum">
              <a:rPr lang="en-DE" smtClean="0"/>
              <a:t>8</a:t>
            </a:fld>
            <a:endParaRPr lang="en-DE"/>
          </a:p>
        </p:txBody>
      </p:sp>
    </p:spTree>
    <p:extLst>
      <p:ext uri="{BB962C8B-B14F-4D97-AF65-F5344CB8AC3E}">
        <p14:creationId xmlns:p14="http://schemas.microsoft.com/office/powerpoint/2010/main" val="27650095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8829AC54-9758-4B85-A82B-DE2AF6546C4C}" type="slidenum">
              <a:rPr lang="en-DE" smtClean="0"/>
              <a:t>9</a:t>
            </a:fld>
            <a:endParaRPr lang="en-DE"/>
          </a:p>
        </p:txBody>
      </p:sp>
    </p:spTree>
    <p:extLst>
      <p:ext uri="{BB962C8B-B14F-4D97-AF65-F5344CB8AC3E}">
        <p14:creationId xmlns:p14="http://schemas.microsoft.com/office/powerpoint/2010/main" val="31846326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000C31-16C6-4CCE-B6D2-6324F4EA24E6}"/>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0" y="0"/>
            <a:ext cx="12188952"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©2024 ANSYS, Inc.</a:t>
            </a:r>
          </a:p>
        </p:txBody>
      </p:sp>
    </p:spTree>
    <p:extLst>
      <p:ext uri="{BB962C8B-B14F-4D97-AF65-F5344CB8AC3E}">
        <p14:creationId xmlns:p14="http://schemas.microsoft.com/office/powerpoint/2010/main" val="520800875"/>
      </p:ext>
    </p:extLst>
  </p:cSld>
  <p:clrMapOvr>
    <a:masterClrMapping/>
  </p:clrMapOvr>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6140CE8D-4458-428B-99A7-1110FA9FD95A}" type="slidenum">
              <a:rPr lang="en-DE" smtClean="0"/>
              <a:t>‹#›</a:t>
            </a:fld>
            <a:endParaRPr lang="en-DE"/>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757637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6140CE8D-4458-428B-99A7-1110FA9FD95A}" type="slidenum">
              <a:rPr lang="en-DE" smtClean="0"/>
              <a:t>‹#›</a:t>
            </a:fld>
            <a:endParaRPr lang="en-DE"/>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357865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6140CE8D-4458-428B-99A7-1110FA9FD95A}" type="slidenum">
              <a:rPr lang="en-DE" smtClean="0"/>
              <a:t>‹#›</a:t>
            </a:fld>
            <a:endParaRPr lang="en-DE"/>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250455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6140CE8D-4458-428B-99A7-1110FA9FD95A}" type="slidenum">
              <a:rPr lang="en-DE" smtClean="0"/>
              <a:t>‹#›</a:t>
            </a:fld>
            <a:endParaRPr lang="en-DE"/>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568541"/>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2024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materials, processes and rational selections.</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a:p>
            <a:endParaRPr lang="en-US" sz="1600" dirty="0">
              <a:latin typeface="+mj-lt"/>
            </a:endParaRPr>
          </a:p>
        </p:txBody>
      </p:sp>
    </p:spTree>
    <p:extLst>
      <p:ext uri="{BB962C8B-B14F-4D97-AF65-F5344CB8AC3E}">
        <p14:creationId xmlns:p14="http://schemas.microsoft.com/office/powerpoint/2010/main" val="30537444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Divider Slide">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452EDFCC-DBB3-A63C-F067-BEDCF7830037}"/>
              </a:ext>
            </a:extLst>
          </p:cNvPr>
          <p:cNvGrpSpPr/>
          <p:nvPr userDrawn="1"/>
        </p:nvGrpSpPr>
        <p:grpSpPr>
          <a:xfrm>
            <a:off x="0" y="0"/>
            <a:ext cx="12192000" cy="6858000"/>
            <a:chOff x="0" y="0"/>
            <a:chExt cx="12192000" cy="6858000"/>
          </a:xfrm>
        </p:grpSpPr>
        <p:pic>
          <p:nvPicPr>
            <p:cNvPr id="6" name="Picture 5">
              <a:extLst>
                <a:ext uri="{FF2B5EF4-FFF2-40B4-BE49-F238E27FC236}">
                  <a16:creationId xmlns:a16="http://schemas.microsoft.com/office/drawing/2014/main" id="{01CC7B52-B03E-A183-DC90-A089065B807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7" name="Group 6">
              <a:extLst>
                <a:ext uri="{FF2B5EF4-FFF2-40B4-BE49-F238E27FC236}">
                  <a16:creationId xmlns:a16="http://schemas.microsoft.com/office/drawing/2014/main" id="{EB6A2DF3-EFFC-D0F8-DC0A-B4BD8BFAE6AB}"/>
                </a:ext>
              </a:extLst>
            </p:cNvPr>
            <p:cNvGrpSpPr/>
            <p:nvPr userDrawn="1"/>
          </p:nvGrpSpPr>
          <p:grpSpPr>
            <a:xfrm>
              <a:off x="9959791" y="6018959"/>
              <a:ext cx="1843979" cy="572380"/>
              <a:chOff x="9959791" y="6018959"/>
              <a:chExt cx="1843979" cy="572380"/>
            </a:xfrm>
          </p:grpSpPr>
          <p:sp>
            <p:nvSpPr>
              <p:cNvPr id="8" name="Freeform 7">
                <a:extLst>
                  <a:ext uri="{FF2B5EF4-FFF2-40B4-BE49-F238E27FC236}">
                    <a16:creationId xmlns:a16="http://schemas.microsoft.com/office/drawing/2014/main" id="{84F2717B-282E-1761-27AD-D99EA6758754}"/>
                  </a:ext>
                </a:extLst>
              </p:cNvPr>
              <p:cNvSpPr/>
              <p:nvPr/>
            </p:nvSpPr>
            <p:spPr>
              <a:xfrm>
                <a:off x="9959791" y="6018959"/>
                <a:ext cx="311752" cy="455789"/>
              </a:xfrm>
              <a:custGeom>
                <a:avLst/>
                <a:gdLst>
                  <a:gd name="connsiteX0" fmla="*/ 311752 w 311752"/>
                  <a:gd name="connsiteY0" fmla="*/ 0 h 455789"/>
                  <a:gd name="connsiteX1" fmla="*/ 186741 w 311752"/>
                  <a:gd name="connsiteY1" fmla="*/ 0 h 455789"/>
                  <a:gd name="connsiteX2" fmla="*/ 0 w 311752"/>
                  <a:gd name="connsiteY2" fmla="*/ 455789 h 455789"/>
                  <a:gd name="connsiteX3" fmla="*/ 125011 w 311752"/>
                  <a:gd name="connsiteY3" fmla="*/ 455789 h 455789"/>
                </a:gdLst>
                <a:ahLst/>
                <a:cxnLst>
                  <a:cxn ang="0">
                    <a:pos x="connsiteX0" y="connsiteY0"/>
                  </a:cxn>
                  <a:cxn ang="0">
                    <a:pos x="connsiteX1" y="connsiteY1"/>
                  </a:cxn>
                  <a:cxn ang="0">
                    <a:pos x="connsiteX2" y="connsiteY2"/>
                  </a:cxn>
                  <a:cxn ang="0">
                    <a:pos x="connsiteX3" y="connsiteY3"/>
                  </a:cxn>
                </a:cxnLst>
                <a:rect l="l" t="t" r="r" b="b"/>
                <a:pathLst>
                  <a:path w="311752" h="455789">
                    <a:moveTo>
                      <a:pt x="311752" y="0"/>
                    </a:moveTo>
                    <a:lnTo>
                      <a:pt x="186741" y="0"/>
                    </a:lnTo>
                    <a:lnTo>
                      <a:pt x="0" y="455789"/>
                    </a:lnTo>
                    <a:lnTo>
                      <a:pt x="125011" y="455789"/>
                    </a:lnTo>
                    <a:close/>
                  </a:path>
                </a:pathLst>
              </a:custGeom>
              <a:solidFill>
                <a:schemeClr val="tx1"/>
              </a:solidFill>
              <a:ln w="3031" cap="flat">
                <a:noFill/>
                <a:prstDash val="solid"/>
                <a:miter/>
              </a:ln>
            </p:spPr>
            <p:txBody>
              <a:bodyPr rtlCol="0" anchor="ctr"/>
              <a:lstStyle/>
              <a:p>
                <a:endParaRPr lang="en-US" dirty="0"/>
              </a:p>
            </p:txBody>
          </p:sp>
          <p:sp>
            <p:nvSpPr>
              <p:cNvPr id="9" name="Freeform 8">
                <a:extLst>
                  <a:ext uri="{FF2B5EF4-FFF2-40B4-BE49-F238E27FC236}">
                    <a16:creationId xmlns:a16="http://schemas.microsoft.com/office/drawing/2014/main" id="{AC6F9E10-1A95-4A66-A826-DFCDE2005ABD}"/>
                  </a:ext>
                </a:extLst>
              </p:cNvPr>
              <p:cNvSpPr/>
              <p:nvPr/>
            </p:nvSpPr>
            <p:spPr>
              <a:xfrm>
                <a:off x="10237380" y="6033335"/>
                <a:ext cx="250599" cy="441412"/>
              </a:xfrm>
              <a:custGeom>
                <a:avLst/>
                <a:gdLst>
                  <a:gd name="connsiteX0" fmla="*/ 62764 w 250599"/>
                  <a:gd name="connsiteY0" fmla="*/ 0 h 441412"/>
                  <a:gd name="connsiteX1" fmla="*/ 0 w 250599"/>
                  <a:gd name="connsiteY1" fmla="*/ 153186 h 441412"/>
                  <a:gd name="connsiteX2" fmla="*/ 118081 w 250599"/>
                  <a:gd name="connsiteY2" fmla="*/ 441413 h 441412"/>
                  <a:gd name="connsiteX3" fmla="*/ 250599 w 250599"/>
                  <a:gd name="connsiteY3" fmla="*/ 441413 h 441412"/>
                </a:gdLst>
                <a:ahLst/>
                <a:cxnLst>
                  <a:cxn ang="0">
                    <a:pos x="connsiteX0" y="connsiteY0"/>
                  </a:cxn>
                  <a:cxn ang="0">
                    <a:pos x="connsiteX1" y="connsiteY1"/>
                  </a:cxn>
                  <a:cxn ang="0">
                    <a:pos x="connsiteX2" y="connsiteY2"/>
                  </a:cxn>
                  <a:cxn ang="0">
                    <a:pos x="connsiteX3" y="connsiteY3"/>
                  </a:cxn>
                </a:cxnLst>
                <a:rect l="l" t="t" r="r" b="b"/>
                <a:pathLst>
                  <a:path w="250599" h="441412">
                    <a:moveTo>
                      <a:pt x="62764" y="0"/>
                    </a:moveTo>
                    <a:lnTo>
                      <a:pt x="0" y="153186"/>
                    </a:lnTo>
                    <a:lnTo>
                      <a:pt x="118081" y="441413"/>
                    </a:lnTo>
                    <a:lnTo>
                      <a:pt x="250599" y="441413"/>
                    </a:lnTo>
                    <a:close/>
                  </a:path>
                </a:pathLst>
              </a:custGeom>
              <a:solidFill>
                <a:schemeClr val="tx1"/>
              </a:solidFill>
              <a:ln w="3031" cap="flat">
                <a:noFill/>
                <a:prstDash val="solid"/>
                <a:miter/>
              </a:ln>
            </p:spPr>
            <p:txBody>
              <a:bodyPr rtlCol="0" anchor="ctr"/>
              <a:lstStyle/>
              <a:p>
                <a:endParaRPr lang="en-US" dirty="0"/>
              </a:p>
            </p:txBody>
          </p:sp>
          <p:sp>
            <p:nvSpPr>
              <p:cNvPr id="11" name="Freeform 10">
                <a:extLst>
                  <a:ext uri="{FF2B5EF4-FFF2-40B4-BE49-F238E27FC236}">
                    <a16:creationId xmlns:a16="http://schemas.microsoft.com/office/drawing/2014/main" id="{F3083C09-98D4-0745-BA0F-D748375F13F7}"/>
                  </a:ext>
                </a:extLst>
              </p:cNvPr>
              <p:cNvSpPr/>
              <p:nvPr/>
            </p:nvSpPr>
            <p:spPr>
              <a:xfrm>
                <a:off x="10513480" y="6148772"/>
                <a:ext cx="314305" cy="327860"/>
              </a:xfrm>
              <a:custGeom>
                <a:avLst/>
                <a:gdLst>
                  <a:gd name="connsiteX0" fmla="*/ 213762 w 314305"/>
                  <a:gd name="connsiteY0" fmla="*/ 327861 h 327860"/>
                  <a:gd name="connsiteX1" fmla="*/ 213762 w 314305"/>
                  <a:gd name="connsiteY1" fmla="*/ 139722 h 327860"/>
                  <a:gd name="connsiteX2" fmla="*/ 202151 w 314305"/>
                  <a:gd name="connsiteY2" fmla="*/ 93523 h 327860"/>
                  <a:gd name="connsiteX3" fmla="*/ 166195 w 314305"/>
                  <a:gd name="connsiteY3" fmla="*/ 79237 h 327860"/>
                  <a:gd name="connsiteX4" fmla="*/ 118537 w 314305"/>
                  <a:gd name="connsiteY4" fmla="*/ 98142 h 327860"/>
                  <a:gd name="connsiteX5" fmla="*/ 100544 w 314305"/>
                  <a:gd name="connsiteY5" fmla="*/ 148749 h 327860"/>
                  <a:gd name="connsiteX6" fmla="*/ 100544 w 314305"/>
                  <a:gd name="connsiteY6" fmla="*/ 327861 h 327860"/>
                  <a:gd name="connsiteX7" fmla="*/ 0 w 314305"/>
                  <a:gd name="connsiteY7" fmla="*/ 327861 h 327860"/>
                  <a:gd name="connsiteX8" fmla="*/ 0 w 314305"/>
                  <a:gd name="connsiteY8" fmla="*/ 7750 h 327860"/>
                  <a:gd name="connsiteX9" fmla="*/ 97960 w 314305"/>
                  <a:gd name="connsiteY9" fmla="*/ 7750 h 327860"/>
                  <a:gd name="connsiteX10" fmla="*/ 97960 w 314305"/>
                  <a:gd name="connsiteY10" fmla="*/ 49542 h 327860"/>
                  <a:gd name="connsiteX11" fmla="*/ 139357 w 314305"/>
                  <a:gd name="connsiteY11" fmla="*/ 13738 h 327860"/>
                  <a:gd name="connsiteX12" fmla="*/ 200419 w 314305"/>
                  <a:gd name="connsiteY12" fmla="*/ 0 h 327860"/>
                  <a:gd name="connsiteX13" fmla="*/ 286191 w 314305"/>
                  <a:gd name="connsiteY13" fmla="*/ 33798 h 327860"/>
                  <a:gd name="connsiteX14" fmla="*/ 314305 w 314305"/>
                  <a:gd name="connsiteY14" fmla="*/ 135193 h 327860"/>
                  <a:gd name="connsiteX15" fmla="*/ 314305 w 314305"/>
                  <a:gd name="connsiteY15" fmla="*/ 327861 h 327860"/>
                  <a:gd name="connsiteX16" fmla="*/ 213762 w 314305"/>
                  <a:gd name="connsiteY16" fmla="*/ 327861 h 32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4305" h="327860">
                    <a:moveTo>
                      <a:pt x="213762" y="327861"/>
                    </a:moveTo>
                    <a:lnTo>
                      <a:pt x="213762" y="139722"/>
                    </a:lnTo>
                    <a:cubicBezTo>
                      <a:pt x="213762" y="118658"/>
                      <a:pt x="209871" y="103127"/>
                      <a:pt x="202151" y="93523"/>
                    </a:cubicBezTo>
                    <a:cubicBezTo>
                      <a:pt x="194522" y="84040"/>
                      <a:pt x="182425" y="79237"/>
                      <a:pt x="166195" y="79237"/>
                    </a:cubicBezTo>
                    <a:cubicBezTo>
                      <a:pt x="146500" y="79237"/>
                      <a:pt x="130452" y="85590"/>
                      <a:pt x="118537" y="98142"/>
                    </a:cubicBezTo>
                    <a:cubicBezTo>
                      <a:pt x="106592" y="110695"/>
                      <a:pt x="100544" y="127716"/>
                      <a:pt x="100544" y="148749"/>
                    </a:cubicBezTo>
                    <a:lnTo>
                      <a:pt x="100544" y="327861"/>
                    </a:lnTo>
                    <a:lnTo>
                      <a:pt x="0" y="327861"/>
                    </a:lnTo>
                    <a:lnTo>
                      <a:pt x="0" y="7750"/>
                    </a:lnTo>
                    <a:lnTo>
                      <a:pt x="97960" y="7750"/>
                    </a:lnTo>
                    <a:lnTo>
                      <a:pt x="97960" y="49542"/>
                    </a:lnTo>
                    <a:cubicBezTo>
                      <a:pt x="108872" y="34133"/>
                      <a:pt x="122792" y="22096"/>
                      <a:pt x="139357" y="13738"/>
                    </a:cubicBezTo>
                    <a:cubicBezTo>
                      <a:pt x="157350" y="4620"/>
                      <a:pt x="177897" y="0"/>
                      <a:pt x="200419" y="0"/>
                    </a:cubicBezTo>
                    <a:cubicBezTo>
                      <a:pt x="238594" y="0"/>
                      <a:pt x="267438" y="11367"/>
                      <a:pt x="286191" y="33798"/>
                    </a:cubicBezTo>
                    <a:cubicBezTo>
                      <a:pt x="304853" y="56168"/>
                      <a:pt x="314305" y="90270"/>
                      <a:pt x="314305" y="135193"/>
                    </a:cubicBezTo>
                    <a:lnTo>
                      <a:pt x="314305" y="327861"/>
                    </a:lnTo>
                    <a:lnTo>
                      <a:pt x="213762" y="327861"/>
                    </a:lnTo>
                    <a:close/>
                  </a:path>
                </a:pathLst>
              </a:custGeom>
              <a:solidFill>
                <a:schemeClr val="tx1"/>
              </a:solidFill>
              <a:ln w="3031" cap="flat">
                <a:noFill/>
                <a:prstDash val="solid"/>
                <a:miter/>
              </a:ln>
            </p:spPr>
            <p:txBody>
              <a:bodyPr rtlCol="0" anchor="ctr"/>
              <a:lstStyle/>
              <a:p>
                <a:endParaRPr lang="en-US" dirty="0"/>
              </a:p>
            </p:txBody>
          </p:sp>
          <p:sp>
            <p:nvSpPr>
              <p:cNvPr id="12" name="Freeform 11">
                <a:extLst>
                  <a:ext uri="{FF2B5EF4-FFF2-40B4-BE49-F238E27FC236}">
                    <a16:creationId xmlns:a16="http://schemas.microsoft.com/office/drawing/2014/main" id="{0829F781-776A-CFC1-4727-260394DFBFA9}"/>
                  </a:ext>
                </a:extLst>
              </p:cNvPr>
              <p:cNvSpPr/>
              <p:nvPr/>
            </p:nvSpPr>
            <p:spPr>
              <a:xfrm>
                <a:off x="10870672" y="6148772"/>
                <a:ext cx="283576" cy="333027"/>
              </a:xfrm>
              <a:custGeom>
                <a:avLst/>
                <a:gdLst>
                  <a:gd name="connsiteX0" fmla="*/ 145193 w 283576"/>
                  <a:gd name="connsiteY0" fmla="*/ 333028 h 333027"/>
                  <a:gd name="connsiteX1" fmla="*/ 64405 w 283576"/>
                  <a:gd name="connsiteY1" fmla="*/ 322967 h 333027"/>
                  <a:gd name="connsiteX2" fmla="*/ 973 w 283576"/>
                  <a:gd name="connsiteY2" fmla="*/ 294002 h 333027"/>
                  <a:gd name="connsiteX3" fmla="*/ 0 w 283576"/>
                  <a:gd name="connsiteY3" fmla="*/ 293333 h 333027"/>
                  <a:gd name="connsiteX4" fmla="*/ 26929 w 283576"/>
                  <a:gd name="connsiteY4" fmla="*/ 223305 h 333027"/>
                  <a:gd name="connsiteX5" fmla="*/ 28510 w 283576"/>
                  <a:gd name="connsiteY5" fmla="*/ 224369 h 333027"/>
                  <a:gd name="connsiteX6" fmla="*/ 84951 w 283576"/>
                  <a:gd name="connsiteY6" fmla="*/ 251298 h 333027"/>
                  <a:gd name="connsiteX7" fmla="*/ 147138 w 283576"/>
                  <a:gd name="connsiteY7" fmla="*/ 260903 h 333027"/>
                  <a:gd name="connsiteX8" fmla="*/ 181574 w 283576"/>
                  <a:gd name="connsiteY8" fmla="*/ 253699 h 333027"/>
                  <a:gd name="connsiteX9" fmla="*/ 193428 w 283576"/>
                  <a:gd name="connsiteY9" fmla="*/ 234673 h 333027"/>
                  <a:gd name="connsiteX10" fmla="*/ 185313 w 283576"/>
                  <a:gd name="connsiteY10" fmla="*/ 217804 h 333027"/>
                  <a:gd name="connsiteX11" fmla="*/ 153277 w 283576"/>
                  <a:gd name="connsiteY11" fmla="*/ 206436 h 333027"/>
                  <a:gd name="connsiteX12" fmla="*/ 101607 w 283576"/>
                  <a:gd name="connsiteY12" fmla="*/ 194796 h 333027"/>
                  <a:gd name="connsiteX13" fmla="*/ 33373 w 283576"/>
                  <a:gd name="connsiteY13" fmla="*/ 162426 h 333027"/>
                  <a:gd name="connsiteX14" fmla="*/ 11276 w 283576"/>
                  <a:gd name="connsiteY14" fmla="*/ 102246 h 333027"/>
                  <a:gd name="connsiteX15" fmla="*/ 28722 w 283576"/>
                  <a:gd name="connsiteY15" fmla="*/ 49026 h 333027"/>
                  <a:gd name="connsiteX16" fmla="*/ 77779 w 283576"/>
                  <a:gd name="connsiteY16" fmla="*/ 13039 h 333027"/>
                  <a:gd name="connsiteX17" fmla="*/ 149721 w 283576"/>
                  <a:gd name="connsiteY17" fmla="*/ 0 h 333027"/>
                  <a:gd name="connsiteX18" fmla="*/ 216680 w 283576"/>
                  <a:gd name="connsiteY18" fmla="*/ 10395 h 333027"/>
                  <a:gd name="connsiteX19" fmla="*/ 275219 w 283576"/>
                  <a:gd name="connsiteY19" fmla="*/ 39664 h 333027"/>
                  <a:gd name="connsiteX20" fmla="*/ 276191 w 283576"/>
                  <a:gd name="connsiteY20" fmla="*/ 40363 h 333027"/>
                  <a:gd name="connsiteX21" fmla="*/ 249201 w 283576"/>
                  <a:gd name="connsiteY21" fmla="*/ 107808 h 333027"/>
                  <a:gd name="connsiteX22" fmla="*/ 247621 w 283576"/>
                  <a:gd name="connsiteY22" fmla="*/ 106714 h 333027"/>
                  <a:gd name="connsiteX23" fmla="*/ 149053 w 283576"/>
                  <a:gd name="connsiteY23" fmla="*/ 72125 h 333027"/>
                  <a:gd name="connsiteX24" fmla="*/ 114312 w 283576"/>
                  <a:gd name="connsiteY24" fmla="*/ 79663 h 333027"/>
                  <a:gd name="connsiteX25" fmla="*/ 102155 w 283576"/>
                  <a:gd name="connsiteY25" fmla="*/ 100300 h 333027"/>
                  <a:gd name="connsiteX26" fmla="*/ 109267 w 283576"/>
                  <a:gd name="connsiteY26" fmla="*/ 115254 h 333027"/>
                  <a:gd name="connsiteX27" fmla="*/ 135862 w 283576"/>
                  <a:gd name="connsiteY27" fmla="*/ 125983 h 333027"/>
                  <a:gd name="connsiteX28" fmla="*/ 189386 w 283576"/>
                  <a:gd name="connsiteY28" fmla="*/ 138232 h 333027"/>
                  <a:gd name="connsiteX29" fmla="*/ 260842 w 283576"/>
                  <a:gd name="connsiteY29" fmla="*/ 171909 h 333027"/>
                  <a:gd name="connsiteX30" fmla="*/ 283577 w 283576"/>
                  <a:gd name="connsiteY30" fmla="*/ 233366 h 333027"/>
                  <a:gd name="connsiteX31" fmla="*/ 246466 w 283576"/>
                  <a:gd name="connsiteY31" fmla="*/ 306615 h 333027"/>
                  <a:gd name="connsiteX32" fmla="*/ 145193 w 283576"/>
                  <a:gd name="connsiteY32" fmla="*/ 333028 h 33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83576" h="333027">
                    <a:moveTo>
                      <a:pt x="145193" y="333028"/>
                    </a:moveTo>
                    <a:cubicBezTo>
                      <a:pt x="115953" y="333028"/>
                      <a:pt x="88751" y="329654"/>
                      <a:pt x="64405" y="322967"/>
                    </a:cubicBezTo>
                    <a:cubicBezTo>
                      <a:pt x="39999" y="316250"/>
                      <a:pt x="18662" y="306524"/>
                      <a:pt x="973" y="294002"/>
                    </a:cubicBezTo>
                    <a:lnTo>
                      <a:pt x="0" y="293333"/>
                    </a:lnTo>
                    <a:lnTo>
                      <a:pt x="26929" y="223305"/>
                    </a:lnTo>
                    <a:lnTo>
                      <a:pt x="28510" y="224369"/>
                    </a:lnTo>
                    <a:cubicBezTo>
                      <a:pt x="45530" y="235858"/>
                      <a:pt x="64527" y="244915"/>
                      <a:pt x="84951" y="251298"/>
                    </a:cubicBezTo>
                    <a:cubicBezTo>
                      <a:pt x="105376" y="257681"/>
                      <a:pt x="126318" y="260903"/>
                      <a:pt x="147138" y="260903"/>
                    </a:cubicBezTo>
                    <a:cubicBezTo>
                      <a:pt x="161879" y="260903"/>
                      <a:pt x="173459" y="258471"/>
                      <a:pt x="181574" y="253699"/>
                    </a:cubicBezTo>
                    <a:cubicBezTo>
                      <a:pt x="189538" y="249019"/>
                      <a:pt x="193428" y="242788"/>
                      <a:pt x="193428" y="234673"/>
                    </a:cubicBezTo>
                    <a:cubicBezTo>
                      <a:pt x="193428" y="227378"/>
                      <a:pt x="190784" y="221846"/>
                      <a:pt x="185313" y="217804"/>
                    </a:cubicBezTo>
                    <a:cubicBezTo>
                      <a:pt x="179690" y="213640"/>
                      <a:pt x="168900" y="209841"/>
                      <a:pt x="153277" y="206436"/>
                    </a:cubicBezTo>
                    <a:lnTo>
                      <a:pt x="101607" y="194796"/>
                    </a:lnTo>
                    <a:cubicBezTo>
                      <a:pt x="70879" y="187896"/>
                      <a:pt x="47931" y="176985"/>
                      <a:pt x="33373" y="162426"/>
                    </a:cubicBezTo>
                    <a:cubicBezTo>
                      <a:pt x="18723" y="147746"/>
                      <a:pt x="11276" y="127503"/>
                      <a:pt x="11276" y="102246"/>
                    </a:cubicBezTo>
                    <a:cubicBezTo>
                      <a:pt x="11276" y="82186"/>
                      <a:pt x="17142" y="64283"/>
                      <a:pt x="28722" y="49026"/>
                    </a:cubicBezTo>
                    <a:cubicBezTo>
                      <a:pt x="40242" y="33829"/>
                      <a:pt x="56746" y="21701"/>
                      <a:pt x="77779" y="13039"/>
                    </a:cubicBezTo>
                    <a:cubicBezTo>
                      <a:pt x="98750" y="4377"/>
                      <a:pt x="122944" y="0"/>
                      <a:pt x="149721" y="0"/>
                    </a:cubicBezTo>
                    <a:cubicBezTo>
                      <a:pt x="172547" y="0"/>
                      <a:pt x="195069" y="3495"/>
                      <a:pt x="216680" y="10395"/>
                    </a:cubicBezTo>
                    <a:cubicBezTo>
                      <a:pt x="238290" y="17325"/>
                      <a:pt x="257985" y="27172"/>
                      <a:pt x="275219" y="39664"/>
                    </a:cubicBezTo>
                    <a:lnTo>
                      <a:pt x="276191" y="40363"/>
                    </a:lnTo>
                    <a:lnTo>
                      <a:pt x="249201" y="107808"/>
                    </a:lnTo>
                    <a:lnTo>
                      <a:pt x="247621" y="106714"/>
                    </a:lnTo>
                    <a:cubicBezTo>
                      <a:pt x="214461" y="83766"/>
                      <a:pt x="181301" y="72125"/>
                      <a:pt x="149053" y="72125"/>
                    </a:cubicBezTo>
                    <a:cubicBezTo>
                      <a:pt x="134312" y="72125"/>
                      <a:pt x="122640" y="74648"/>
                      <a:pt x="114312" y="79663"/>
                    </a:cubicBezTo>
                    <a:cubicBezTo>
                      <a:pt x="106136" y="84587"/>
                      <a:pt x="102155" y="91334"/>
                      <a:pt x="102155" y="100300"/>
                    </a:cubicBezTo>
                    <a:cubicBezTo>
                      <a:pt x="102155" y="106744"/>
                      <a:pt x="104495" y="111637"/>
                      <a:pt x="109267" y="115254"/>
                    </a:cubicBezTo>
                    <a:cubicBezTo>
                      <a:pt x="114251" y="118993"/>
                      <a:pt x="123218" y="122610"/>
                      <a:pt x="135862" y="125983"/>
                    </a:cubicBezTo>
                    <a:lnTo>
                      <a:pt x="189386" y="138232"/>
                    </a:lnTo>
                    <a:cubicBezTo>
                      <a:pt x="221816" y="145588"/>
                      <a:pt x="245858" y="156894"/>
                      <a:pt x="260842" y="171909"/>
                    </a:cubicBezTo>
                    <a:cubicBezTo>
                      <a:pt x="275918" y="186984"/>
                      <a:pt x="283577" y="207652"/>
                      <a:pt x="283577" y="233366"/>
                    </a:cubicBezTo>
                    <a:cubicBezTo>
                      <a:pt x="283577" y="264307"/>
                      <a:pt x="271085" y="288926"/>
                      <a:pt x="246466" y="306615"/>
                    </a:cubicBezTo>
                    <a:cubicBezTo>
                      <a:pt x="222029" y="324122"/>
                      <a:pt x="187927" y="333028"/>
                      <a:pt x="145193" y="333028"/>
                    </a:cubicBezTo>
                    <a:close/>
                  </a:path>
                </a:pathLst>
              </a:custGeom>
              <a:solidFill>
                <a:schemeClr val="tx1"/>
              </a:solidFill>
              <a:ln w="3031" cap="flat">
                <a:noFill/>
                <a:prstDash val="solid"/>
                <a:miter/>
              </a:ln>
            </p:spPr>
            <p:txBody>
              <a:bodyPr rtlCol="0" anchor="ctr"/>
              <a:lstStyle/>
              <a:p>
                <a:endParaRPr lang="en-US" dirty="0"/>
              </a:p>
            </p:txBody>
          </p:sp>
          <p:sp>
            <p:nvSpPr>
              <p:cNvPr id="14" name="Freeform 13">
                <a:extLst>
                  <a:ext uri="{FF2B5EF4-FFF2-40B4-BE49-F238E27FC236}">
                    <a16:creationId xmlns:a16="http://schemas.microsoft.com/office/drawing/2014/main" id="{18CFD968-353F-ECD8-05EA-B6CC44C4D3C6}"/>
                  </a:ext>
                </a:extLst>
              </p:cNvPr>
              <p:cNvSpPr/>
              <p:nvPr/>
            </p:nvSpPr>
            <p:spPr>
              <a:xfrm>
                <a:off x="11520133" y="6148802"/>
                <a:ext cx="283637" cy="332997"/>
              </a:xfrm>
              <a:custGeom>
                <a:avLst/>
                <a:gdLst>
                  <a:gd name="connsiteX0" fmla="*/ 145223 w 283637"/>
                  <a:gd name="connsiteY0" fmla="*/ 332997 h 332997"/>
                  <a:gd name="connsiteX1" fmla="*/ 64435 w 283637"/>
                  <a:gd name="connsiteY1" fmla="*/ 322937 h 332997"/>
                  <a:gd name="connsiteX2" fmla="*/ 972 w 283637"/>
                  <a:gd name="connsiteY2" fmla="*/ 293971 h 332997"/>
                  <a:gd name="connsiteX3" fmla="*/ 0 w 283637"/>
                  <a:gd name="connsiteY3" fmla="*/ 293303 h 332997"/>
                  <a:gd name="connsiteX4" fmla="*/ 26960 w 283637"/>
                  <a:gd name="connsiteY4" fmla="*/ 223275 h 332997"/>
                  <a:gd name="connsiteX5" fmla="*/ 28540 w 283637"/>
                  <a:gd name="connsiteY5" fmla="*/ 224339 h 332997"/>
                  <a:gd name="connsiteX6" fmla="*/ 84982 w 283637"/>
                  <a:gd name="connsiteY6" fmla="*/ 251268 h 332997"/>
                  <a:gd name="connsiteX7" fmla="*/ 147168 w 283637"/>
                  <a:gd name="connsiteY7" fmla="*/ 260872 h 332997"/>
                  <a:gd name="connsiteX8" fmla="*/ 181605 w 283637"/>
                  <a:gd name="connsiteY8" fmla="*/ 253669 h 332997"/>
                  <a:gd name="connsiteX9" fmla="*/ 193458 w 283637"/>
                  <a:gd name="connsiteY9" fmla="*/ 234642 h 332997"/>
                  <a:gd name="connsiteX10" fmla="*/ 185343 w 283637"/>
                  <a:gd name="connsiteY10" fmla="*/ 217804 h 332997"/>
                  <a:gd name="connsiteX11" fmla="*/ 153308 w 283637"/>
                  <a:gd name="connsiteY11" fmla="*/ 206436 h 332997"/>
                  <a:gd name="connsiteX12" fmla="*/ 101638 w 283637"/>
                  <a:gd name="connsiteY12" fmla="*/ 194796 h 332997"/>
                  <a:gd name="connsiteX13" fmla="*/ 33434 w 283637"/>
                  <a:gd name="connsiteY13" fmla="*/ 162426 h 332997"/>
                  <a:gd name="connsiteX14" fmla="*/ 11367 w 283637"/>
                  <a:gd name="connsiteY14" fmla="*/ 102246 h 332997"/>
                  <a:gd name="connsiteX15" fmla="*/ 28783 w 283637"/>
                  <a:gd name="connsiteY15" fmla="*/ 49026 h 332997"/>
                  <a:gd name="connsiteX16" fmla="*/ 77839 w 283637"/>
                  <a:gd name="connsiteY16" fmla="*/ 13039 h 332997"/>
                  <a:gd name="connsiteX17" fmla="*/ 149782 w 283637"/>
                  <a:gd name="connsiteY17" fmla="*/ 0 h 332997"/>
                  <a:gd name="connsiteX18" fmla="*/ 216740 w 283637"/>
                  <a:gd name="connsiteY18" fmla="*/ 10395 h 332997"/>
                  <a:gd name="connsiteX19" fmla="*/ 275279 w 283637"/>
                  <a:gd name="connsiteY19" fmla="*/ 39664 h 332997"/>
                  <a:gd name="connsiteX20" fmla="*/ 276221 w 283637"/>
                  <a:gd name="connsiteY20" fmla="*/ 40363 h 332997"/>
                  <a:gd name="connsiteX21" fmla="*/ 249262 w 283637"/>
                  <a:gd name="connsiteY21" fmla="*/ 107808 h 332997"/>
                  <a:gd name="connsiteX22" fmla="*/ 247682 w 283637"/>
                  <a:gd name="connsiteY22" fmla="*/ 106714 h 332997"/>
                  <a:gd name="connsiteX23" fmla="*/ 149113 w 283637"/>
                  <a:gd name="connsiteY23" fmla="*/ 72125 h 332997"/>
                  <a:gd name="connsiteX24" fmla="*/ 114373 w 283637"/>
                  <a:gd name="connsiteY24" fmla="*/ 79663 h 332997"/>
                  <a:gd name="connsiteX25" fmla="*/ 102185 w 283637"/>
                  <a:gd name="connsiteY25" fmla="*/ 100300 h 332997"/>
                  <a:gd name="connsiteX26" fmla="*/ 109328 w 283637"/>
                  <a:gd name="connsiteY26" fmla="*/ 115224 h 332997"/>
                  <a:gd name="connsiteX27" fmla="*/ 135922 w 283637"/>
                  <a:gd name="connsiteY27" fmla="*/ 125953 h 332997"/>
                  <a:gd name="connsiteX28" fmla="*/ 189477 w 283637"/>
                  <a:gd name="connsiteY28" fmla="*/ 138202 h 332997"/>
                  <a:gd name="connsiteX29" fmla="*/ 260933 w 283637"/>
                  <a:gd name="connsiteY29" fmla="*/ 171878 h 332997"/>
                  <a:gd name="connsiteX30" fmla="*/ 283638 w 283637"/>
                  <a:gd name="connsiteY30" fmla="*/ 233335 h 332997"/>
                  <a:gd name="connsiteX31" fmla="*/ 246527 w 283637"/>
                  <a:gd name="connsiteY31" fmla="*/ 306585 h 332997"/>
                  <a:gd name="connsiteX32" fmla="*/ 145223 w 283637"/>
                  <a:gd name="connsiteY32" fmla="*/ 332997 h 33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83637" h="332997">
                    <a:moveTo>
                      <a:pt x="145223" y="332997"/>
                    </a:moveTo>
                    <a:cubicBezTo>
                      <a:pt x="115953" y="332997"/>
                      <a:pt x="88781" y="329624"/>
                      <a:pt x="64435" y="322937"/>
                    </a:cubicBezTo>
                    <a:cubicBezTo>
                      <a:pt x="40059" y="316250"/>
                      <a:pt x="18692" y="306494"/>
                      <a:pt x="972" y="293971"/>
                    </a:cubicBezTo>
                    <a:lnTo>
                      <a:pt x="0" y="293303"/>
                    </a:lnTo>
                    <a:lnTo>
                      <a:pt x="26960" y="223275"/>
                    </a:lnTo>
                    <a:lnTo>
                      <a:pt x="28540" y="224339"/>
                    </a:lnTo>
                    <a:cubicBezTo>
                      <a:pt x="45530" y="235828"/>
                      <a:pt x="64527" y="244885"/>
                      <a:pt x="84982" y="251268"/>
                    </a:cubicBezTo>
                    <a:cubicBezTo>
                      <a:pt x="105407" y="257650"/>
                      <a:pt x="126348" y="260872"/>
                      <a:pt x="147168" y="260872"/>
                    </a:cubicBezTo>
                    <a:cubicBezTo>
                      <a:pt x="161909" y="260872"/>
                      <a:pt x="173489" y="258441"/>
                      <a:pt x="181605" y="253669"/>
                    </a:cubicBezTo>
                    <a:cubicBezTo>
                      <a:pt x="189568" y="248988"/>
                      <a:pt x="193458" y="242757"/>
                      <a:pt x="193458" y="234642"/>
                    </a:cubicBezTo>
                    <a:cubicBezTo>
                      <a:pt x="193458" y="227317"/>
                      <a:pt x="190814" y="221816"/>
                      <a:pt x="185343" y="217804"/>
                    </a:cubicBezTo>
                    <a:cubicBezTo>
                      <a:pt x="179720" y="213640"/>
                      <a:pt x="168961" y="209841"/>
                      <a:pt x="153308" y="206436"/>
                    </a:cubicBezTo>
                    <a:lnTo>
                      <a:pt x="101638" y="194796"/>
                    </a:lnTo>
                    <a:cubicBezTo>
                      <a:pt x="70940" y="187896"/>
                      <a:pt x="47992" y="176985"/>
                      <a:pt x="33434" y="162426"/>
                    </a:cubicBezTo>
                    <a:cubicBezTo>
                      <a:pt x="18784" y="147776"/>
                      <a:pt x="11367" y="127533"/>
                      <a:pt x="11367" y="102246"/>
                    </a:cubicBezTo>
                    <a:cubicBezTo>
                      <a:pt x="11367" y="82216"/>
                      <a:pt x="17233" y="64283"/>
                      <a:pt x="28783" y="49026"/>
                    </a:cubicBezTo>
                    <a:cubicBezTo>
                      <a:pt x="40302" y="33829"/>
                      <a:pt x="56806" y="21701"/>
                      <a:pt x="77839" y="13039"/>
                    </a:cubicBezTo>
                    <a:cubicBezTo>
                      <a:pt x="98811" y="4377"/>
                      <a:pt x="123005" y="0"/>
                      <a:pt x="149782" y="0"/>
                    </a:cubicBezTo>
                    <a:cubicBezTo>
                      <a:pt x="172638" y="0"/>
                      <a:pt x="195160" y="3495"/>
                      <a:pt x="216740" y="10395"/>
                    </a:cubicBezTo>
                    <a:cubicBezTo>
                      <a:pt x="238351" y="17325"/>
                      <a:pt x="258076" y="27172"/>
                      <a:pt x="275279" y="39664"/>
                    </a:cubicBezTo>
                    <a:lnTo>
                      <a:pt x="276221" y="40363"/>
                    </a:lnTo>
                    <a:lnTo>
                      <a:pt x="249262" y="107808"/>
                    </a:lnTo>
                    <a:lnTo>
                      <a:pt x="247682" y="106714"/>
                    </a:lnTo>
                    <a:cubicBezTo>
                      <a:pt x="214521" y="83766"/>
                      <a:pt x="181331" y="72125"/>
                      <a:pt x="149113" y="72125"/>
                    </a:cubicBezTo>
                    <a:cubicBezTo>
                      <a:pt x="134403" y="72125"/>
                      <a:pt x="122701" y="74648"/>
                      <a:pt x="114373" y="79663"/>
                    </a:cubicBezTo>
                    <a:cubicBezTo>
                      <a:pt x="106167" y="84587"/>
                      <a:pt x="102185" y="91334"/>
                      <a:pt x="102185" y="100300"/>
                    </a:cubicBezTo>
                    <a:cubicBezTo>
                      <a:pt x="102185" y="106744"/>
                      <a:pt x="104525" y="111637"/>
                      <a:pt x="109328" y="115224"/>
                    </a:cubicBezTo>
                    <a:cubicBezTo>
                      <a:pt x="114312" y="118962"/>
                      <a:pt x="123248" y="122579"/>
                      <a:pt x="135922" y="125953"/>
                    </a:cubicBezTo>
                    <a:lnTo>
                      <a:pt x="189477" y="138202"/>
                    </a:lnTo>
                    <a:cubicBezTo>
                      <a:pt x="221907" y="145557"/>
                      <a:pt x="245949" y="156894"/>
                      <a:pt x="260933" y="171878"/>
                    </a:cubicBezTo>
                    <a:cubicBezTo>
                      <a:pt x="276009" y="186954"/>
                      <a:pt x="283638" y="207652"/>
                      <a:pt x="283638" y="233335"/>
                    </a:cubicBezTo>
                    <a:cubicBezTo>
                      <a:pt x="283638" y="264276"/>
                      <a:pt x="271146" y="288926"/>
                      <a:pt x="246527" y="306585"/>
                    </a:cubicBezTo>
                    <a:cubicBezTo>
                      <a:pt x="222029" y="324092"/>
                      <a:pt x="187957" y="332997"/>
                      <a:pt x="145223" y="332997"/>
                    </a:cubicBezTo>
                    <a:close/>
                  </a:path>
                </a:pathLst>
              </a:custGeom>
              <a:solidFill>
                <a:schemeClr val="tx1"/>
              </a:solidFill>
              <a:ln w="3031" cap="flat">
                <a:noFill/>
                <a:prstDash val="solid"/>
                <a:miter/>
              </a:ln>
            </p:spPr>
            <p:txBody>
              <a:bodyPr rtlCol="0" anchor="ctr"/>
              <a:lstStyle/>
              <a:p>
                <a:endParaRPr lang="en-US" dirty="0"/>
              </a:p>
            </p:txBody>
          </p:sp>
          <p:sp>
            <p:nvSpPr>
              <p:cNvPr id="15" name="Freeform 14">
                <a:extLst>
                  <a:ext uri="{FF2B5EF4-FFF2-40B4-BE49-F238E27FC236}">
                    <a16:creationId xmlns:a16="http://schemas.microsoft.com/office/drawing/2014/main" id="{704A45D7-93B2-5804-4BD7-27CB856AB0BB}"/>
                  </a:ext>
                </a:extLst>
              </p:cNvPr>
              <p:cNvSpPr/>
              <p:nvPr/>
            </p:nvSpPr>
            <p:spPr>
              <a:xfrm>
                <a:off x="11175008" y="6158437"/>
                <a:ext cx="340869" cy="432902"/>
              </a:xfrm>
              <a:custGeom>
                <a:avLst/>
                <a:gdLst>
                  <a:gd name="connsiteX0" fmla="*/ 246679 w 340869"/>
                  <a:gd name="connsiteY0" fmla="*/ 0 h 432902"/>
                  <a:gd name="connsiteX1" fmla="*/ 170450 w 340869"/>
                  <a:gd name="connsiteY1" fmla="*/ 186042 h 432902"/>
                  <a:gd name="connsiteX2" fmla="*/ 94191 w 340869"/>
                  <a:gd name="connsiteY2" fmla="*/ 0 h 432902"/>
                  <a:gd name="connsiteX3" fmla="*/ 0 w 340869"/>
                  <a:gd name="connsiteY3" fmla="*/ 0 h 432902"/>
                  <a:gd name="connsiteX4" fmla="*/ 123339 w 340869"/>
                  <a:gd name="connsiteY4" fmla="*/ 301023 h 432902"/>
                  <a:gd name="connsiteX5" fmla="*/ 69299 w 340869"/>
                  <a:gd name="connsiteY5" fmla="*/ 432903 h 432902"/>
                  <a:gd name="connsiteX6" fmla="*/ 163490 w 340869"/>
                  <a:gd name="connsiteY6" fmla="*/ 432903 h 432902"/>
                  <a:gd name="connsiteX7" fmla="*/ 340870 w 340869"/>
                  <a:gd name="connsiteY7" fmla="*/ 0 h 432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869" h="432902">
                    <a:moveTo>
                      <a:pt x="246679" y="0"/>
                    </a:moveTo>
                    <a:lnTo>
                      <a:pt x="170450" y="186042"/>
                    </a:lnTo>
                    <a:lnTo>
                      <a:pt x="94191" y="0"/>
                    </a:lnTo>
                    <a:lnTo>
                      <a:pt x="0" y="0"/>
                    </a:lnTo>
                    <a:lnTo>
                      <a:pt x="123339" y="301023"/>
                    </a:lnTo>
                    <a:lnTo>
                      <a:pt x="69299" y="432903"/>
                    </a:lnTo>
                    <a:lnTo>
                      <a:pt x="163490" y="432903"/>
                    </a:lnTo>
                    <a:lnTo>
                      <a:pt x="340870" y="0"/>
                    </a:lnTo>
                    <a:close/>
                  </a:path>
                </a:pathLst>
              </a:custGeom>
              <a:solidFill>
                <a:schemeClr val="tx1"/>
              </a:solidFill>
              <a:ln w="3031" cap="flat">
                <a:noFill/>
                <a:prstDash val="solid"/>
                <a:miter/>
              </a:ln>
            </p:spPr>
            <p:txBody>
              <a:bodyPr rtlCol="0" anchor="ctr"/>
              <a:lstStyle/>
              <a:p>
                <a:endParaRPr lang="en-US" dirty="0"/>
              </a:p>
            </p:txBody>
          </p:sp>
        </p:grpSp>
      </p:grpSp>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55982"/>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2" name="Date Placeholder 1">
            <a:extLst>
              <a:ext uri="{FF2B5EF4-FFF2-40B4-BE49-F238E27FC236}">
                <a16:creationId xmlns:a16="http://schemas.microsoft.com/office/drawing/2014/main" id="{8D590AD3-B9D2-793B-D50F-506422B57922}"/>
              </a:ext>
            </a:extLst>
          </p:cNvPr>
          <p:cNvSpPr>
            <a:spLocks noGrp="1"/>
          </p:cNvSpPr>
          <p:nvPr>
            <p:ph type="dt" sz="half" idx="13"/>
          </p:nvPr>
        </p:nvSpPr>
        <p:spPr/>
        <p:txBody>
          <a:bodyPr/>
          <a:lstStyle/>
          <a:p>
            <a:fld id="{BFC6C8EA-B292-C842-A25F-943AC2113F1B}" type="datetime5">
              <a:rPr lang="en-US" smtClean="0"/>
              <a:t>17-Jun-24</a:t>
            </a:fld>
            <a:endParaRPr lang="en-US" dirty="0"/>
          </a:p>
        </p:txBody>
      </p:sp>
      <p:sp>
        <p:nvSpPr>
          <p:cNvPr id="3" name="Footer Placeholder 2">
            <a:extLst>
              <a:ext uri="{FF2B5EF4-FFF2-40B4-BE49-F238E27FC236}">
                <a16:creationId xmlns:a16="http://schemas.microsoft.com/office/drawing/2014/main" id="{C61ADE55-04C6-CA84-32BF-4A66DC5D4CEE}"/>
              </a:ext>
            </a:extLst>
          </p:cNvPr>
          <p:cNvSpPr>
            <a:spLocks noGrp="1"/>
          </p:cNvSpPr>
          <p:nvPr>
            <p:ph type="ftr" sz="quarter" idx="14"/>
          </p:nvPr>
        </p:nvSpPr>
        <p:spPr/>
        <p:txBody>
          <a:bodyPr/>
          <a:lstStyle/>
          <a:p>
            <a:r>
              <a:rPr lang="en-US" dirty="0"/>
              <a:t>©2023 ANSYS, Inc. / Confidential</a:t>
            </a:r>
          </a:p>
        </p:txBody>
      </p:sp>
      <p:sp>
        <p:nvSpPr>
          <p:cNvPr id="5" name="Slide Number Placeholder 4">
            <a:extLst>
              <a:ext uri="{FF2B5EF4-FFF2-40B4-BE49-F238E27FC236}">
                <a16:creationId xmlns:a16="http://schemas.microsoft.com/office/drawing/2014/main" id="{88851CE2-EE44-987E-7CBB-20A4BD65F383}"/>
              </a:ext>
            </a:extLst>
          </p:cNvPr>
          <p:cNvSpPr>
            <a:spLocks noGrp="1"/>
          </p:cNvSpPr>
          <p:nvPr>
            <p:ph type="sldNum" sz="quarter" idx="15"/>
          </p:nvPr>
        </p:nvSpPr>
        <p:spPr/>
        <p:txBody>
          <a:bodyPr/>
          <a:lstStyle/>
          <a:p>
            <a:fld id="{1909D2FC-EBC3-4E88-8B9A-2F52EBFF7A54}" type="slidenum">
              <a:rPr lang="en-US" smtClean="0"/>
              <a:pPr/>
              <a:t>‹#›</a:t>
            </a:fld>
            <a:endParaRPr lang="en-US" dirty="0"/>
          </a:p>
        </p:txBody>
      </p:sp>
    </p:spTree>
    <p:extLst>
      <p:ext uri="{BB962C8B-B14F-4D97-AF65-F5344CB8AC3E}">
        <p14:creationId xmlns:p14="http://schemas.microsoft.com/office/powerpoint/2010/main" val="149276814"/>
      </p:ext>
    </p:extLst>
  </p:cSld>
  <p:clrMapOvr>
    <a:masterClrMapping/>
  </p:clrMapOvr>
  <p:extLst>
    <p:ext uri="{DCECCB84-F9BA-43D5-87BE-67443E8EF086}">
      <p15:sldGuideLst xmlns:p15="http://schemas.microsoft.com/office/powerpoint/2012/main">
        <p15:guide id="1" orient="horz" pos="2613">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066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719378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6140CE8D-4458-428B-99A7-1110FA9FD95A}" type="slidenum">
              <a:rPr lang="en-DE" smtClean="0"/>
              <a:t>‹#›</a:t>
            </a:fld>
            <a:endParaRPr lang="en-DE"/>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3283816"/>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6140CE8D-4458-428B-99A7-1110FA9FD95A}" type="slidenum">
              <a:rPr lang="en-DE" smtClean="0"/>
              <a:t>‹#›</a:t>
            </a:fld>
            <a:endParaRPr lang="en-DE"/>
          </a:p>
        </p:txBody>
      </p:sp>
    </p:spTree>
    <p:extLst>
      <p:ext uri="{BB962C8B-B14F-4D97-AF65-F5344CB8AC3E}">
        <p14:creationId xmlns:p14="http://schemas.microsoft.com/office/powerpoint/2010/main" val="184479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6140CE8D-4458-428B-99A7-1110FA9FD95A}" type="slidenum">
              <a:rPr lang="en-DE" smtClean="0"/>
              <a:t>‹#›</a:t>
            </a:fld>
            <a:endParaRPr lang="en-DE"/>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375497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6140CE8D-4458-428B-99A7-1110FA9FD95A}" type="slidenum">
              <a:rPr lang="en-DE" smtClean="0"/>
              <a:t>‹#›</a:t>
            </a:fld>
            <a:endParaRPr lang="en-DE"/>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070444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6140CE8D-4458-428B-99A7-1110FA9FD95A}" type="slidenum">
              <a:rPr lang="en-DE" smtClean="0"/>
              <a:t>‹#›</a:t>
            </a:fld>
            <a:endParaRPr lang="en-DE"/>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64859839"/>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6140CE8D-4458-428B-99A7-1110FA9FD95A}" type="slidenum">
              <a:rPr lang="en-DE" smtClean="0"/>
              <a:t>‹#›</a:t>
            </a:fld>
            <a:endParaRPr lang="en-DE"/>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308440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6140CE8D-4458-428B-99A7-1110FA9FD95A}" type="slidenum">
              <a:rPr lang="en-DE" smtClean="0"/>
              <a:t>‹#›</a:t>
            </a:fld>
            <a:endParaRPr lang="en-DE"/>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15991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6140CE8D-4458-428B-99A7-1110FA9FD95A}" type="slidenum">
              <a:rPr lang="en-DE" smtClean="0"/>
              <a:t>‹#›</a:t>
            </a:fld>
            <a:endParaRPr lang="en-DE"/>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82608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B7AD069-F2AB-D1A0-C905-9FC13EAC6742}"/>
              </a:ext>
              <a:ext uri="{C183D7F6-B498-43B3-948B-1728B52AA6E4}">
                <adec:decorative xmlns:adec="http://schemas.microsoft.com/office/drawing/2017/decorative" val="1"/>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6140CE8D-4458-428B-99A7-1110FA9FD95A}" type="slidenum">
              <a:rPr lang="en-DE" smtClean="0"/>
              <a:t>‹#›</a:t>
            </a:fld>
            <a:endParaRPr lang="en-DE"/>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8020384" y="6513565"/>
            <a:ext cx="1371600" cy="276999"/>
          </a:xfrm>
          <a:prstGeom prst="rect">
            <a:avLst/>
          </a:prstGeom>
          <a:noFill/>
        </p:spPr>
        <p:txBody>
          <a:bodyPr wrap="square" rtlCol="0">
            <a:spAutoFit/>
          </a:bodyPr>
          <a:lstStyle/>
          <a:p>
            <a:r>
              <a:rPr lang="en-US" sz="1200" dirty="0">
                <a:solidFill>
                  <a:schemeClr val="tx2"/>
                </a:solidFill>
              </a:rPr>
              <a:t>©2024 ANSYS, Inc.</a:t>
            </a:r>
          </a:p>
        </p:txBody>
      </p:sp>
    </p:spTree>
    <p:extLst>
      <p:ext uri="{BB962C8B-B14F-4D97-AF65-F5344CB8AC3E}">
        <p14:creationId xmlns:p14="http://schemas.microsoft.com/office/powerpoint/2010/main" val="2945691641"/>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Lst>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30.jpeg"/><Relationship Id="rId4" Type="http://schemas.openxmlformats.org/officeDocument/2006/relationships/image" Target="../media/image29.jpeg"/></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33.jpeg"/><Relationship Id="rId4" Type="http://schemas.openxmlformats.org/officeDocument/2006/relationships/image" Target="../media/image32.jpeg"/></Relationships>
</file>

<file path=ppt/slides/_rels/slide13.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37.jpe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jpeg"/></Relationships>
</file>

<file path=ppt/slides/_rels/slide1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5.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7.jpeg"/><Relationship Id="rId7" Type="http://schemas.openxmlformats.org/officeDocument/2006/relationships/hyperlink" Target="https://www.ansys.com/academic/educators/education-resources/why-this-shape-exploring-the-historical-and-structural-significance-of-the-arch-part-1" TargetMode="External"/><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27.sv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F0DF2B9-14D8-4858-89CC-8DC4FC5DA96D}"/>
              </a:ext>
            </a:extLst>
          </p:cNvPr>
          <p:cNvSpPr>
            <a:spLocks noGrp="1"/>
          </p:cNvSpPr>
          <p:nvPr>
            <p:ph type="body" sz="quarter" idx="10"/>
          </p:nvPr>
        </p:nvSpPr>
        <p:spPr/>
        <p:txBody>
          <a:bodyPr>
            <a:normAutofit/>
          </a:bodyPr>
          <a:lstStyle/>
          <a:p>
            <a:r>
              <a:rPr lang="en-GB" dirty="0"/>
              <a:t>Our impact on the planet. </a:t>
            </a:r>
          </a:p>
          <a:p>
            <a:r>
              <a:rPr lang="en-GB" dirty="0"/>
              <a:t>Let’s make it a good one!</a:t>
            </a:r>
          </a:p>
        </p:txBody>
      </p:sp>
      <p:sp>
        <p:nvSpPr>
          <p:cNvPr id="4" name="Text Placeholder 3">
            <a:extLst>
              <a:ext uri="{FF2B5EF4-FFF2-40B4-BE49-F238E27FC236}">
                <a16:creationId xmlns:a16="http://schemas.microsoft.com/office/drawing/2014/main" id="{6174DB77-5D4F-D151-1D43-3E3932C14DF4}"/>
              </a:ext>
            </a:extLst>
          </p:cNvPr>
          <p:cNvSpPr>
            <a:spLocks noGrp="1"/>
          </p:cNvSpPr>
          <p:nvPr>
            <p:ph type="body" sz="quarter" idx="12"/>
          </p:nvPr>
        </p:nvSpPr>
        <p:spPr/>
        <p:txBody>
          <a:bodyPr>
            <a:normAutofit fontScale="70000" lnSpcReduction="20000"/>
          </a:bodyPr>
          <a:lstStyle/>
          <a:p>
            <a:pPr>
              <a:lnSpc>
                <a:spcPct val="120000"/>
              </a:lnSpc>
              <a:spcBef>
                <a:spcPts val="600"/>
              </a:spcBef>
            </a:pPr>
            <a:r>
              <a:rPr lang="en-US" dirty="0"/>
              <a:t>Elisabeth Hülse</a:t>
            </a:r>
            <a:br>
              <a:rPr lang="en-US" dirty="0"/>
            </a:br>
            <a:r>
              <a:rPr lang="en-US" dirty="0"/>
              <a:t>Dr. Tatiana Vakhitova</a:t>
            </a:r>
          </a:p>
          <a:p>
            <a:pPr>
              <a:lnSpc>
                <a:spcPct val="120000"/>
              </a:lnSpc>
              <a:spcBef>
                <a:spcPts val="600"/>
              </a:spcBef>
            </a:pPr>
            <a:r>
              <a:rPr lang="en-US" dirty="0"/>
              <a:t>Ansys Academic Development Team</a:t>
            </a:r>
          </a:p>
        </p:txBody>
      </p:sp>
      <p:sp>
        <p:nvSpPr>
          <p:cNvPr id="2" name="Slide Number Placeholder 1">
            <a:extLst>
              <a:ext uri="{FF2B5EF4-FFF2-40B4-BE49-F238E27FC236}">
                <a16:creationId xmlns:a16="http://schemas.microsoft.com/office/drawing/2014/main" id="{9E98F63E-57DB-40FD-882A-59C78375F8AA}"/>
              </a:ext>
            </a:extLst>
          </p:cNvPr>
          <p:cNvSpPr>
            <a:spLocks noGrp="1"/>
          </p:cNvSpPr>
          <p:nvPr>
            <p:ph type="sldNum" sz="quarter" idx="4294967295"/>
          </p:nvPr>
        </p:nvSpPr>
        <p:spPr>
          <a:xfrm>
            <a:off x="0" y="6542088"/>
            <a:ext cx="2743200" cy="249237"/>
          </a:xfrm>
          <a:prstGeom prst="rect">
            <a:avLst/>
          </a:prstGeom>
        </p:spPr>
        <p:txBody>
          <a:bodyPr vert="horz" lIns="0" tIns="0" rIns="0" bIns="0" rtlCol="0" anchor="b"/>
          <a:lstStyle>
            <a:defPPr>
              <a:defRPr lang="en-US"/>
            </a:defPPr>
            <a:lvl1pPr marL="0" algn="l" defTabSz="914400" rtl="0" eaLnBrk="1" latinLnBrk="0" hangingPunct="1">
              <a:defRPr sz="1050" kern="1200" baseline="0">
                <a:solidFill>
                  <a:schemeClr val="bg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1909D2FC-EBC3-4E88-8B9A-2F52EBFF7A54}" type="slidenum">
              <a:rPr kumimoji="0" lang="en-US" sz="1050" b="0" i="0" u="none" strike="noStrike" kern="1200" cap="none" spc="0" normalizeH="0" baseline="0" noProof="0" smtClean="0">
                <a:ln>
                  <a:noFill/>
                </a:ln>
                <a:solidFill>
                  <a:srgbClr val="FFFFFF">
                    <a:lumMod val="75000"/>
                  </a:srgb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srgbClr val="D9D8D6">
                  <a:lumMod val="65000"/>
                </a:srgbClr>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18225127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F8081-DD73-4323-B628-571482C1F75B}"/>
              </a:ext>
            </a:extLst>
          </p:cNvPr>
          <p:cNvSpPr>
            <a:spLocks noGrp="1"/>
          </p:cNvSpPr>
          <p:nvPr>
            <p:ph type="title"/>
          </p:nvPr>
        </p:nvSpPr>
        <p:spPr/>
        <p:txBody>
          <a:bodyPr/>
          <a:lstStyle/>
          <a:p>
            <a:r>
              <a:rPr lang="en-US" dirty="0"/>
              <a:t>The thrive to develop</a:t>
            </a:r>
            <a:endParaRPr lang="en-DE" dirty="0"/>
          </a:p>
        </p:txBody>
      </p:sp>
      <p:pic>
        <p:nvPicPr>
          <p:cNvPr id="4" name="Picture 3" descr="A person working on a computer&#10;&#10;Description automatically generated">
            <a:extLst>
              <a:ext uri="{FF2B5EF4-FFF2-40B4-BE49-F238E27FC236}">
                <a16:creationId xmlns:a16="http://schemas.microsoft.com/office/drawing/2014/main" id="{FCA1E6BA-9F40-CB5C-A891-ADFFBC6258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7502" y="740658"/>
            <a:ext cx="5380040" cy="3026272"/>
          </a:xfrm>
          <a:prstGeom prst="rect">
            <a:avLst/>
          </a:prstGeom>
        </p:spPr>
      </p:pic>
      <p:pic>
        <p:nvPicPr>
          <p:cNvPr id="8" name="Picture 7" descr="A group of people drawing on a white paper&#10;&#10;Description automatically generated">
            <a:extLst>
              <a:ext uri="{FF2B5EF4-FFF2-40B4-BE49-F238E27FC236}">
                <a16:creationId xmlns:a16="http://schemas.microsoft.com/office/drawing/2014/main" id="{035B2165-8EA7-5700-6ACA-C6A356B765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740658"/>
            <a:ext cx="5311012" cy="3544570"/>
          </a:xfrm>
          <a:prstGeom prst="rect">
            <a:avLst/>
          </a:prstGeom>
        </p:spPr>
      </p:pic>
      <p:pic>
        <p:nvPicPr>
          <p:cNvPr id="6" name="Picture 5" descr="A hand holding a pen and a miniature chair&#10;&#10;Description automatically generated">
            <a:extLst>
              <a:ext uri="{FF2B5EF4-FFF2-40B4-BE49-F238E27FC236}">
                <a16:creationId xmlns:a16="http://schemas.microsoft.com/office/drawing/2014/main" id="{3900B4F0-E1D6-D631-9767-8A04AD55F0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599" y="3897868"/>
            <a:ext cx="3266661" cy="2105907"/>
          </a:xfrm>
          <a:prstGeom prst="rect">
            <a:avLst/>
          </a:prstGeom>
        </p:spPr>
      </p:pic>
      <p:sp>
        <p:nvSpPr>
          <p:cNvPr id="9" name="TextBox 8">
            <a:extLst>
              <a:ext uri="{FF2B5EF4-FFF2-40B4-BE49-F238E27FC236}">
                <a16:creationId xmlns:a16="http://schemas.microsoft.com/office/drawing/2014/main" id="{63A43826-4CAF-E082-A27B-6E948430F505}"/>
              </a:ext>
            </a:extLst>
          </p:cNvPr>
          <p:cNvSpPr txBox="1"/>
          <p:nvPr/>
        </p:nvSpPr>
        <p:spPr>
          <a:xfrm>
            <a:off x="4532418" y="4667135"/>
            <a:ext cx="6132269" cy="1200329"/>
          </a:xfrm>
          <a:prstGeom prst="rect">
            <a:avLst/>
          </a:prstGeom>
          <a:noFill/>
        </p:spPr>
        <p:txBody>
          <a:bodyPr wrap="square" rtlCol="0">
            <a:spAutoFit/>
          </a:bodyPr>
          <a:lstStyle/>
          <a:p>
            <a:r>
              <a:rPr lang="en-US" b="1" dirty="0"/>
              <a:t>We will always seek to improve our products </a:t>
            </a:r>
            <a:r>
              <a:rPr lang="en-US" dirty="0"/>
              <a:t>– </a:t>
            </a:r>
            <a:br>
              <a:rPr lang="en-US" dirty="0"/>
            </a:br>
            <a:r>
              <a:rPr lang="en-US" dirty="0"/>
              <a:t>make them lighter, cheaper, prettier, easier to use. </a:t>
            </a:r>
          </a:p>
          <a:p>
            <a:endParaRPr lang="en-US" dirty="0"/>
          </a:p>
          <a:p>
            <a:r>
              <a:rPr lang="en-US" dirty="0"/>
              <a:t>And that is good! </a:t>
            </a:r>
            <a:r>
              <a:rPr lang="en-US" b="1" dirty="0"/>
              <a:t>This is how we develop new things</a:t>
            </a:r>
            <a:r>
              <a:rPr lang="en-US" dirty="0"/>
              <a:t>.</a:t>
            </a:r>
            <a:endParaRPr lang="en-DE" dirty="0"/>
          </a:p>
        </p:txBody>
      </p:sp>
    </p:spTree>
    <p:extLst>
      <p:ext uri="{BB962C8B-B14F-4D97-AF65-F5344CB8AC3E}">
        <p14:creationId xmlns:p14="http://schemas.microsoft.com/office/powerpoint/2010/main" val="31643661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679835E-F9B4-42B9-C353-A1113A84E0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0146" y="763047"/>
            <a:ext cx="1548384" cy="1740408"/>
          </a:xfrm>
          <a:prstGeom prst="rect">
            <a:avLst/>
          </a:prstGeom>
        </p:spPr>
      </p:pic>
      <p:sp>
        <p:nvSpPr>
          <p:cNvPr id="6" name="TextBox 5">
            <a:extLst>
              <a:ext uri="{FF2B5EF4-FFF2-40B4-BE49-F238E27FC236}">
                <a16:creationId xmlns:a16="http://schemas.microsoft.com/office/drawing/2014/main" id="{F42FD13A-9C2B-0BA1-2293-0AB1DC616ADD}"/>
              </a:ext>
            </a:extLst>
          </p:cNvPr>
          <p:cNvSpPr txBox="1"/>
          <p:nvPr/>
        </p:nvSpPr>
        <p:spPr>
          <a:xfrm>
            <a:off x="1865522" y="862200"/>
            <a:ext cx="8460955" cy="4985980"/>
          </a:xfrm>
          <a:prstGeom prst="rect">
            <a:avLst/>
          </a:prstGeom>
          <a:noFill/>
        </p:spPr>
        <p:txBody>
          <a:bodyPr wrap="square">
            <a:spAutoFit/>
          </a:bodyPr>
          <a:lstStyle/>
          <a:p>
            <a:pPr marL="0" marR="0" lvl="0" indent="0" algn="ctr" defTabSz="914400" rtl="0" eaLnBrk="1" fontAlgn="auto" latinLnBrk="0" hangingPunct="1">
              <a:lnSpc>
                <a:spcPct val="100000"/>
              </a:lnSpc>
              <a:spcBef>
                <a:spcPts val="4800"/>
              </a:spcBef>
              <a:spcAft>
                <a:spcPts val="0"/>
              </a:spcAft>
              <a:buClrTx/>
              <a:buSzTx/>
              <a:buFontTx/>
              <a:buNone/>
              <a:tabLst/>
              <a:defRPr/>
            </a:pPr>
            <a:r>
              <a:rPr lang="en-US" sz="4800" dirty="0"/>
              <a:t>Can you think of </a:t>
            </a:r>
            <a:br>
              <a:rPr lang="en-US" sz="4800" dirty="0"/>
            </a:br>
            <a:r>
              <a:rPr lang="en-US" sz="4800" b="1" dirty="0"/>
              <a:t>products </a:t>
            </a:r>
            <a:br>
              <a:rPr lang="en-US" sz="4800" b="1" dirty="0"/>
            </a:br>
            <a:r>
              <a:rPr lang="en-US" sz="4800" dirty="0"/>
              <a:t>that have </a:t>
            </a:r>
            <a:r>
              <a:rPr lang="en-US" sz="4800" b="1" dirty="0"/>
              <a:t>improved</a:t>
            </a:r>
            <a:r>
              <a:rPr lang="en-US" sz="4800" dirty="0"/>
              <a:t> </a:t>
            </a:r>
            <a:br>
              <a:rPr lang="en-US" sz="4800" dirty="0"/>
            </a:br>
            <a:r>
              <a:rPr lang="en-US" sz="4800" dirty="0"/>
              <a:t>over time?</a:t>
            </a:r>
          </a:p>
          <a:p>
            <a:pPr marL="0" marR="0" lvl="0" indent="0" algn="ctr" defTabSz="914400" rtl="0" eaLnBrk="1" fontAlgn="auto" latinLnBrk="0" hangingPunct="1">
              <a:lnSpc>
                <a:spcPct val="100000"/>
              </a:lnSpc>
              <a:spcBef>
                <a:spcPts val="3600"/>
              </a:spcBef>
              <a:spcAft>
                <a:spcPts val="0"/>
              </a:spcAft>
              <a:buClrTx/>
              <a:buSzTx/>
              <a:buFontTx/>
              <a:buNone/>
              <a:tabLst/>
              <a:defRPr/>
            </a:pPr>
            <a:r>
              <a:rPr kumimoji="0" lang="en-US" sz="4800" b="0" i="0" u="none" strike="noStrike" kern="1200" cap="none" spc="0" normalizeH="0" baseline="0" noProof="0" dirty="0">
                <a:ln>
                  <a:noFill/>
                </a:ln>
                <a:solidFill>
                  <a:srgbClr val="000000"/>
                </a:solidFill>
                <a:effectLst/>
                <a:uLnTx/>
                <a:uFillTx/>
                <a:latin typeface="Calibri" panose="020F0502020204030204"/>
                <a:ea typeface="+mn-ea"/>
                <a:cs typeface="+mn-cs"/>
              </a:rPr>
              <a:t>In which way have they improved?</a:t>
            </a:r>
          </a:p>
        </p:txBody>
      </p:sp>
    </p:spTree>
    <p:extLst>
      <p:ext uri="{BB962C8B-B14F-4D97-AF65-F5344CB8AC3E}">
        <p14:creationId xmlns:p14="http://schemas.microsoft.com/office/powerpoint/2010/main" val="30513942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390D0-748F-9511-B1B0-75CFDC27ACB9}"/>
              </a:ext>
            </a:extLst>
          </p:cNvPr>
          <p:cNvSpPr>
            <a:spLocks noGrp="1"/>
          </p:cNvSpPr>
          <p:nvPr>
            <p:ph type="title"/>
          </p:nvPr>
        </p:nvSpPr>
        <p:spPr/>
        <p:txBody>
          <a:bodyPr/>
          <a:lstStyle/>
          <a:p>
            <a:r>
              <a:rPr lang="en-US" dirty="0"/>
              <a:t>Awareness of the impact of our products on the planet</a:t>
            </a:r>
            <a:endParaRPr lang="en-DE" dirty="0"/>
          </a:p>
        </p:txBody>
      </p:sp>
      <p:pic>
        <p:nvPicPr>
          <p:cNvPr id="4" name="Picture 3" descr="A factory with smoke coming out of it with Mission San Xavier del Bac in the background&#10;&#10;Description automatically generated">
            <a:extLst>
              <a:ext uri="{FF2B5EF4-FFF2-40B4-BE49-F238E27FC236}">
                <a16:creationId xmlns:a16="http://schemas.microsoft.com/office/drawing/2014/main" id="{7F3EE44B-D6F4-26A9-8FA5-9F23CF3778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726085"/>
            <a:ext cx="4295445" cy="2858247"/>
          </a:xfrm>
          <a:prstGeom prst="rect">
            <a:avLst/>
          </a:prstGeom>
        </p:spPr>
      </p:pic>
      <p:pic>
        <p:nvPicPr>
          <p:cNvPr id="6" name="Picture 5" descr="A cargo ship in a port&#10;&#10;Description automatically generated">
            <a:extLst>
              <a:ext uri="{FF2B5EF4-FFF2-40B4-BE49-F238E27FC236}">
                <a16:creationId xmlns:a16="http://schemas.microsoft.com/office/drawing/2014/main" id="{C0694FD8-F7FF-0CED-7A80-DDEA87D5A5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3768303"/>
            <a:ext cx="4295445" cy="2125074"/>
          </a:xfrm>
          <a:prstGeom prst="rect">
            <a:avLst/>
          </a:prstGeom>
        </p:spPr>
      </p:pic>
      <p:pic>
        <p:nvPicPr>
          <p:cNvPr id="10" name="Picture 9" descr="A map of the world&#10;&#10;Description automatically generated">
            <a:extLst>
              <a:ext uri="{FF2B5EF4-FFF2-40B4-BE49-F238E27FC236}">
                <a16:creationId xmlns:a16="http://schemas.microsoft.com/office/drawing/2014/main" id="{0D422F37-027B-D600-578A-B4C330F66D3A}"/>
              </a:ext>
            </a:extLst>
          </p:cNvPr>
          <p:cNvPicPr>
            <a:picLocks noChangeAspect="1"/>
          </p:cNvPicPr>
          <p:nvPr/>
        </p:nvPicPr>
        <p:blipFill rotWithShape="1">
          <a:blip r:embed="rId5">
            <a:extLst>
              <a:ext uri="{28A0092B-C50C-407E-A947-70E740481C1C}">
                <a14:useLocalDpi xmlns:a14="http://schemas.microsoft.com/office/drawing/2010/main" val="0"/>
              </a:ext>
            </a:extLst>
          </a:blip>
          <a:srcRect l="13451" r="12677"/>
          <a:stretch/>
        </p:blipFill>
        <p:spPr>
          <a:xfrm>
            <a:off x="5105551" y="726085"/>
            <a:ext cx="6680035" cy="5167292"/>
          </a:xfrm>
          <a:prstGeom prst="rect">
            <a:avLst/>
          </a:prstGeom>
        </p:spPr>
      </p:pic>
    </p:spTree>
    <p:extLst>
      <p:ext uri="{BB962C8B-B14F-4D97-AF65-F5344CB8AC3E}">
        <p14:creationId xmlns:p14="http://schemas.microsoft.com/office/powerpoint/2010/main" val="13189783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group of garbage and recycling symbol&#10;&#10;Description automatically generated">
            <a:extLst>
              <a:ext uri="{FF2B5EF4-FFF2-40B4-BE49-F238E27FC236}">
                <a16:creationId xmlns:a16="http://schemas.microsoft.com/office/drawing/2014/main" id="{568EBD74-C4D2-B07F-AC57-FAFEA1E5C4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8957" y="3394089"/>
            <a:ext cx="3011066" cy="2604510"/>
          </a:xfrm>
          <a:prstGeom prst="rect">
            <a:avLst/>
          </a:prstGeom>
        </p:spPr>
      </p:pic>
      <p:grpSp>
        <p:nvGrpSpPr>
          <p:cNvPr id="7" name="Group 6">
            <a:extLst>
              <a:ext uri="{FF2B5EF4-FFF2-40B4-BE49-F238E27FC236}">
                <a16:creationId xmlns:a16="http://schemas.microsoft.com/office/drawing/2014/main" id="{F161FBDC-9391-709F-2ED2-996AC940E833}"/>
              </a:ext>
            </a:extLst>
          </p:cNvPr>
          <p:cNvGrpSpPr/>
          <p:nvPr/>
        </p:nvGrpSpPr>
        <p:grpSpPr>
          <a:xfrm>
            <a:off x="2256428" y="1706029"/>
            <a:ext cx="5101823" cy="1480449"/>
            <a:chOff x="2712597" y="1691700"/>
            <a:chExt cx="5101823" cy="1480449"/>
          </a:xfrm>
        </p:grpSpPr>
        <p:grpSp>
          <p:nvGrpSpPr>
            <p:cNvPr id="6" name="Group 5">
              <a:extLst>
                <a:ext uri="{FF2B5EF4-FFF2-40B4-BE49-F238E27FC236}">
                  <a16:creationId xmlns:a16="http://schemas.microsoft.com/office/drawing/2014/main" id="{E3C224A3-BCF5-F17E-6F5E-74A1B98E23F4}"/>
                </a:ext>
              </a:extLst>
            </p:cNvPr>
            <p:cNvGrpSpPr/>
            <p:nvPr/>
          </p:nvGrpSpPr>
          <p:grpSpPr>
            <a:xfrm>
              <a:off x="2712597" y="1691700"/>
              <a:ext cx="4029272" cy="1480449"/>
              <a:chOff x="1844712" y="1483159"/>
              <a:chExt cx="4994387" cy="1835055"/>
            </a:xfrm>
          </p:grpSpPr>
          <p:pic>
            <p:nvPicPr>
              <p:cNvPr id="5" name="Picture 4">
                <a:extLst>
                  <a:ext uri="{FF2B5EF4-FFF2-40B4-BE49-F238E27FC236}">
                    <a16:creationId xmlns:a16="http://schemas.microsoft.com/office/drawing/2014/main" id="{8F637393-715A-34D8-31A0-2A0AAE199ECA}"/>
                  </a:ext>
                </a:extLst>
              </p:cNvPr>
              <p:cNvPicPr>
                <a:picLocks noChangeAspect="1"/>
              </p:cNvPicPr>
              <p:nvPr/>
            </p:nvPicPr>
            <p:blipFill>
              <a:blip r:embed="rId4"/>
              <a:stretch>
                <a:fillRect/>
              </a:stretch>
            </p:blipFill>
            <p:spPr>
              <a:xfrm>
                <a:off x="1844712" y="1483159"/>
                <a:ext cx="3621338" cy="1835055"/>
              </a:xfrm>
              <a:prstGeom prst="rect">
                <a:avLst/>
              </a:prstGeom>
            </p:spPr>
          </p:pic>
          <p:pic>
            <p:nvPicPr>
              <p:cNvPr id="4" name="Picture 3">
                <a:extLst>
                  <a:ext uri="{FF2B5EF4-FFF2-40B4-BE49-F238E27FC236}">
                    <a16:creationId xmlns:a16="http://schemas.microsoft.com/office/drawing/2014/main" id="{02D9CE28-A9DC-065D-DD47-616D2698A687}"/>
                  </a:ext>
                </a:extLst>
              </p:cNvPr>
              <p:cNvPicPr>
                <a:picLocks noChangeAspect="1"/>
              </p:cNvPicPr>
              <p:nvPr/>
            </p:nvPicPr>
            <p:blipFill>
              <a:blip r:embed="rId5"/>
              <a:stretch>
                <a:fillRect/>
              </a:stretch>
            </p:blipFill>
            <p:spPr>
              <a:xfrm>
                <a:off x="5189764" y="1546450"/>
                <a:ext cx="1649335" cy="1613591"/>
              </a:xfrm>
              <a:prstGeom prst="rect">
                <a:avLst/>
              </a:prstGeom>
            </p:spPr>
          </p:pic>
          <p:cxnSp>
            <p:nvCxnSpPr>
              <p:cNvPr id="8" name="Straight Arrow Connector 7">
                <a:extLst>
                  <a:ext uri="{FF2B5EF4-FFF2-40B4-BE49-F238E27FC236}">
                    <a16:creationId xmlns:a16="http://schemas.microsoft.com/office/drawing/2014/main" id="{DBA241E9-55B1-0C97-7849-07604AC55ACA}"/>
                  </a:ext>
                </a:extLst>
              </p:cNvPr>
              <p:cNvCxnSpPr>
                <a:cxnSpLocks/>
              </p:cNvCxnSpPr>
              <p:nvPr/>
            </p:nvCxnSpPr>
            <p:spPr>
              <a:xfrm flipV="1">
                <a:off x="4827357" y="1977189"/>
                <a:ext cx="403829" cy="86929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11" name="Straight Arrow Connector 10">
              <a:extLst>
                <a:ext uri="{FF2B5EF4-FFF2-40B4-BE49-F238E27FC236}">
                  <a16:creationId xmlns:a16="http://schemas.microsoft.com/office/drawing/2014/main" id="{18560680-EE65-A6B4-B3E0-666410A4A477}"/>
                </a:ext>
              </a:extLst>
            </p:cNvPr>
            <p:cNvCxnSpPr>
              <a:cxnSpLocks/>
            </p:cNvCxnSpPr>
            <p:nvPr/>
          </p:nvCxnSpPr>
          <p:spPr>
            <a:xfrm>
              <a:off x="6889899" y="2032664"/>
              <a:ext cx="0" cy="99816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7B401D6A-515F-BF6D-1895-2872DC9A6AE8}"/>
                </a:ext>
              </a:extLst>
            </p:cNvPr>
            <p:cNvSpPr txBox="1"/>
            <p:nvPr/>
          </p:nvSpPr>
          <p:spPr>
            <a:xfrm>
              <a:off x="6887362" y="2208582"/>
              <a:ext cx="927058" cy="523220"/>
            </a:xfrm>
            <a:prstGeom prst="rect">
              <a:avLst/>
            </a:prstGeom>
            <a:noFill/>
          </p:spPr>
          <p:txBody>
            <a:bodyPr wrap="square" rtlCol="0">
              <a:spAutoFit/>
            </a:bodyPr>
            <a:lstStyle/>
            <a:p>
              <a:r>
                <a:rPr lang="en-US" sz="1400" dirty="0"/>
                <a:t>Use less material</a:t>
              </a:r>
              <a:endParaRPr lang="en-DE" sz="1400" dirty="0"/>
            </a:p>
          </p:txBody>
        </p:sp>
      </p:grpSp>
      <p:sp>
        <p:nvSpPr>
          <p:cNvPr id="2" name="Title 1">
            <a:extLst>
              <a:ext uri="{FF2B5EF4-FFF2-40B4-BE49-F238E27FC236}">
                <a16:creationId xmlns:a16="http://schemas.microsoft.com/office/drawing/2014/main" id="{CF0E4F1F-6A5A-B153-6BF7-E9F975A44081}"/>
              </a:ext>
            </a:extLst>
          </p:cNvPr>
          <p:cNvSpPr>
            <a:spLocks noGrp="1"/>
          </p:cNvSpPr>
          <p:nvPr>
            <p:ph type="title"/>
          </p:nvPr>
        </p:nvSpPr>
        <p:spPr/>
        <p:txBody>
          <a:bodyPr/>
          <a:lstStyle/>
          <a:p>
            <a:r>
              <a:rPr lang="en-US" dirty="0"/>
              <a:t>Product development today</a:t>
            </a:r>
            <a:endParaRPr lang="en-DE" dirty="0"/>
          </a:p>
        </p:txBody>
      </p:sp>
      <p:sp>
        <p:nvSpPr>
          <p:cNvPr id="3" name="TextBox 2">
            <a:extLst>
              <a:ext uri="{FF2B5EF4-FFF2-40B4-BE49-F238E27FC236}">
                <a16:creationId xmlns:a16="http://schemas.microsoft.com/office/drawing/2014/main" id="{F7F6F7D7-2D85-0E3D-4F41-BEFFE93ADA5C}"/>
              </a:ext>
            </a:extLst>
          </p:cNvPr>
          <p:cNvSpPr txBox="1"/>
          <p:nvPr/>
        </p:nvSpPr>
        <p:spPr>
          <a:xfrm>
            <a:off x="609600" y="939961"/>
            <a:ext cx="6132269" cy="1354217"/>
          </a:xfrm>
          <a:prstGeom prst="rect">
            <a:avLst/>
          </a:prstGeom>
          <a:noFill/>
        </p:spPr>
        <p:txBody>
          <a:bodyPr wrap="square" rtlCol="0">
            <a:spAutoFit/>
          </a:bodyPr>
          <a:lstStyle/>
          <a:p>
            <a:pPr>
              <a:spcBef>
                <a:spcPts val="1200"/>
              </a:spcBef>
            </a:pPr>
            <a:r>
              <a:rPr lang="en-US" sz="2000" dirty="0"/>
              <a:t>lighter, cheaper, safer, prettier, easier to use …</a:t>
            </a:r>
          </a:p>
          <a:p>
            <a:pPr>
              <a:spcBef>
                <a:spcPts val="1200"/>
              </a:spcBef>
            </a:pPr>
            <a:r>
              <a:rPr lang="en-US" sz="2400" b="1" dirty="0"/>
              <a:t>Yes, BUT also:</a:t>
            </a:r>
          </a:p>
          <a:p>
            <a:pPr>
              <a:spcBef>
                <a:spcPts val="1200"/>
              </a:spcBef>
            </a:pPr>
            <a:endParaRPr lang="en-US" dirty="0"/>
          </a:p>
        </p:txBody>
      </p:sp>
      <p:pic>
        <p:nvPicPr>
          <p:cNvPr id="14" name="Picture 13" descr="A large ship in the ocean&#10;&#10;Description automatically generated">
            <a:extLst>
              <a:ext uri="{FF2B5EF4-FFF2-40B4-BE49-F238E27FC236}">
                <a16:creationId xmlns:a16="http://schemas.microsoft.com/office/drawing/2014/main" id="{938EFEAB-E48C-02B8-0350-FA1CD9565B2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600" y="3353777"/>
            <a:ext cx="3499049" cy="2490305"/>
          </a:xfrm>
          <a:prstGeom prst="rect">
            <a:avLst/>
          </a:prstGeom>
        </p:spPr>
      </p:pic>
      <p:sp>
        <p:nvSpPr>
          <p:cNvPr id="15" name="TextBox 14">
            <a:extLst>
              <a:ext uri="{FF2B5EF4-FFF2-40B4-BE49-F238E27FC236}">
                <a16:creationId xmlns:a16="http://schemas.microsoft.com/office/drawing/2014/main" id="{0B059471-037F-86A4-340A-2525586117D3}"/>
              </a:ext>
            </a:extLst>
          </p:cNvPr>
          <p:cNvSpPr txBox="1"/>
          <p:nvPr/>
        </p:nvSpPr>
        <p:spPr>
          <a:xfrm>
            <a:off x="609601" y="5454507"/>
            <a:ext cx="3270424" cy="369332"/>
          </a:xfrm>
          <a:prstGeom prst="rect">
            <a:avLst/>
          </a:prstGeom>
          <a:noFill/>
        </p:spPr>
        <p:txBody>
          <a:bodyPr wrap="square" rtlCol="0">
            <a:spAutoFit/>
          </a:bodyPr>
          <a:lstStyle/>
          <a:p>
            <a:pPr algn="ctr"/>
            <a:r>
              <a:rPr lang="en-US" b="1" dirty="0">
                <a:solidFill>
                  <a:schemeClr val="bg1"/>
                </a:solidFill>
              </a:rPr>
              <a:t>shorter/less transportation</a:t>
            </a:r>
          </a:p>
        </p:txBody>
      </p:sp>
      <p:grpSp>
        <p:nvGrpSpPr>
          <p:cNvPr id="33" name="Group 32">
            <a:extLst>
              <a:ext uri="{FF2B5EF4-FFF2-40B4-BE49-F238E27FC236}">
                <a16:creationId xmlns:a16="http://schemas.microsoft.com/office/drawing/2014/main" id="{6AA119BF-D6A3-69FF-5EAC-652C5335FFC4}"/>
              </a:ext>
            </a:extLst>
          </p:cNvPr>
          <p:cNvGrpSpPr/>
          <p:nvPr/>
        </p:nvGrpSpPr>
        <p:grpSpPr>
          <a:xfrm>
            <a:off x="7495116" y="1244664"/>
            <a:ext cx="4136154" cy="3883627"/>
            <a:chOff x="7538647" y="1824684"/>
            <a:chExt cx="4136154" cy="3883627"/>
          </a:xfrm>
        </p:grpSpPr>
        <p:pic>
          <p:nvPicPr>
            <p:cNvPr id="22" name="Picture 21" descr="A person holding a wallet full of money&#10;&#10;Description automatically generated">
              <a:extLst>
                <a:ext uri="{FF2B5EF4-FFF2-40B4-BE49-F238E27FC236}">
                  <a16:creationId xmlns:a16="http://schemas.microsoft.com/office/drawing/2014/main" id="{384AFE61-D14D-76C5-FDCE-ED6121728471}"/>
                </a:ext>
              </a:extLst>
            </p:cNvPr>
            <p:cNvPicPr>
              <a:picLocks noChangeAspect="1"/>
            </p:cNvPicPr>
            <p:nvPr/>
          </p:nvPicPr>
          <p:blipFill rotWithShape="1">
            <a:blip r:embed="rId7">
              <a:alphaModFix amt="70000"/>
              <a:extLst>
                <a:ext uri="{28A0092B-C50C-407E-A947-70E740481C1C}">
                  <a14:useLocalDpi xmlns:a14="http://schemas.microsoft.com/office/drawing/2010/main" val="0"/>
                </a:ext>
              </a:extLst>
            </a:blip>
            <a:srcRect l="25061" r="8975"/>
            <a:stretch/>
          </p:blipFill>
          <p:spPr>
            <a:xfrm>
              <a:off x="9391915" y="3439436"/>
              <a:ext cx="2160000" cy="2183220"/>
            </a:xfrm>
            <a:prstGeom prst="ellipse">
              <a:avLst/>
            </a:prstGeom>
            <a:ln>
              <a:solidFill>
                <a:schemeClr val="tx1"/>
              </a:solidFill>
            </a:ln>
          </p:spPr>
        </p:pic>
        <p:pic>
          <p:nvPicPr>
            <p:cNvPr id="26" name="Picture 25" descr="A small planet with trees and a river&#10;&#10;Description automatically generated">
              <a:extLst>
                <a:ext uri="{FF2B5EF4-FFF2-40B4-BE49-F238E27FC236}">
                  <a16:creationId xmlns:a16="http://schemas.microsoft.com/office/drawing/2014/main" id="{415638C7-71DE-4E14-E403-8AC9B8C170D6}"/>
                </a:ext>
              </a:extLst>
            </p:cNvPr>
            <p:cNvPicPr>
              <a:picLocks noChangeAspect="1"/>
            </p:cNvPicPr>
            <p:nvPr/>
          </p:nvPicPr>
          <p:blipFill rotWithShape="1">
            <a:blip r:embed="rId8">
              <a:alphaModFix amt="70000"/>
              <a:extLst>
                <a:ext uri="{28A0092B-C50C-407E-A947-70E740481C1C}">
                  <a14:useLocalDpi xmlns:a14="http://schemas.microsoft.com/office/drawing/2010/main" val="0"/>
                </a:ext>
              </a:extLst>
            </a:blip>
            <a:srcRect l="11018" r="14311"/>
            <a:stretch/>
          </p:blipFill>
          <p:spPr>
            <a:xfrm>
              <a:off x="7665169" y="3439436"/>
              <a:ext cx="2160000" cy="2146180"/>
            </a:xfrm>
            <a:prstGeom prst="ellipse">
              <a:avLst/>
            </a:prstGeom>
            <a:ln>
              <a:solidFill>
                <a:schemeClr val="tx1"/>
              </a:solidFill>
            </a:ln>
          </p:spPr>
        </p:pic>
        <p:pic>
          <p:nvPicPr>
            <p:cNvPr id="24" name="Picture 23" descr="A family running in a field&#10;&#10;Description automatically generated">
              <a:extLst>
                <a:ext uri="{FF2B5EF4-FFF2-40B4-BE49-F238E27FC236}">
                  <a16:creationId xmlns:a16="http://schemas.microsoft.com/office/drawing/2014/main" id="{E4A313EF-93C4-7AD8-B2E5-6501AB1D294D}"/>
                </a:ext>
              </a:extLst>
            </p:cNvPr>
            <p:cNvPicPr>
              <a:picLocks noChangeAspect="1"/>
            </p:cNvPicPr>
            <p:nvPr/>
          </p:nvPicPr>
          <p:blipFill rotWithShape="1">
            <a:blip r:embed="rId9">
              <a:alphaModFix amt="70000"/>
              <a:extLst>
                <a:ext uri="{28A0092B-C50C-407E-A947-70E740481C1C}">
                  <a14:useLocalDpi xmlns:a14="http://schemas.microsoft.com/office/drawing/2010/main" val="0"/>
                </a:ext>
              </a:extLst>
            </a:blip>
            <a:srcRect l="21403" t="71" r="21438" b="-71"/>
            <a:stretch/>
          </p:blipFill>
          <p:spPr>
            <a:xfrm>
              <a:off x="8455121" y="1967448"/>
              <a:ext cx="2160000" cy="2197236"/>
            </a:xfrm>
            <a:prstGeom prst="ellipse">
              <a:avLst/>
            </a:prstGeom>
            <a:ln>
              <a:solidFill>
                <a:schemeClr val="tx1"/>
              </a:solidFill>
            </a:ln>
          </p:spPr>
        </p:pic>
        <p:sp>
          <p:nvSpPr>
            <p:cNvPr id="29" name="TextBox 28">
              <a:extLst>
                <a:ext uri="{FF2B5EF4-FFF2-40B4-BE49-F238E27FC236}">
                  <a16:creationId xmlns:a16="http://schemas.microsoft.com/office/drawing/2014/main" id="{F564D192-22C6-8007-EB3D-75B6A55C56C6}"/>
                </a:ext>
              </a:extLst>
            </p:cNvPr>
            <p:cNvSpPr txBox="1"/>
            <p:nvPr/>
          </p:nvSpPr>
          <p:spPr>
            <a:xfrm>
              <a:off x="8365121" y="1824684"/>
              <a:ext cx="2340000" cy="2340000"/>
            </a:xfrm>
            <a:prstGeom prst="rect">
              <a:avLst/>
            </a:prstGeom>
            <a:noFill/>
          </p:spPr>
          <p:txBody>
            <a:bodyPr wrap="none" rtlCol="0">
              <a:prstTxWarp prst="textArchUp">
                <a:avLst>
                  <a:gd name="adj" fmla="val 14623392"/>
                </a:avLst>
              </a:prstTxWarp>
              <a:spAutoFit/>
            </a:bodyPr>
            <a:lstStyle/>
            <a:p>
              <a:r>
                <a:rPr lang="en-US" sz="3200" cap="all" dirty="0"/>
                <a:t>People</a:t>
              </a:r>
              <a:endParaRPr lang="en-DE" sz="3200" cap="all" dirty="0"/>
            </a:p>
          </p:txBody>
        </p:sp>
        <p:sp>
          <p:nvSpPr>
            <p:cNvPr id="30" name="TextBox 29">
              <a:extLst>
                <a:ext uri="{FF2B5EF4-FFF2-40B4-BE49-F238E27FC236}">
                  <a16:creationId xmlns:a16="http://schemas.microsoft.com/office/drawing/2014/main" id="{6B5F7C30-DC08-84C1-D94F-5A7AB5555FCE}"/>
                </a:ext>
              </a:extLst>
            </p:cNvPr>
            <p:cNvSpPr txBox="1"/>
            <p:nvPr/>
          </p:nvSpPr>
          <p:spPr>
            <a:xfrm rot="16200000">
              <a:off x="7538647" y="3342526"/>
              <a:ext cx="2340000" cy="2340000"/>
            </a:xfrm>
            <a:prstGeom prst="rect">
              <a:avLst/>
            </a:prstGeom>
            <a:noFill/>
          </p:spPr>
          <p:txBody>
            <a:bodyPr wrap="none" rtlCol="0">
              <a:prstTxWarp prst="textArchUp">
                <a:avLst>
                  <a:gd name="adj" fmla="val 14772054"/>
                </a:avLst>
              </a:prstTxWarp>
              <a:spAutoFit/>
            </a:bodyPr>
            <a:lstStyle/>
            <a:p>
              <a:r>
                <a:rPr lang="en-US" sz="3200" cap="all" dirty="0"/>
                <a:t>PLANET</a:t>
              </a:r>
              <a:endParaRPr lang="en-DE" sz="3200" cap="all" dirty="0"/>
            </a:p>
          </p:txBody>
        </p:sp>
        <p:sp>
          <p:nvSpPr>
            <p:cNvPr id="31" name="TextBox 30">
              <a:extLst>
                <a:ext uri="{FF2B5EF4-FFF2-40B4-BE49-F238E27FC236}">
                  <a16:creationId xmlns:a16="http://schemas.microsoft.com/office/drawing/2014/main" id="{0CFA6F32-64DF-3D7B-544A-96E03E21E2BA}"/>
                </a:ext>
              </a:extLst>
            </p:cNvPr>
            <p:cNvSpPr txBox="1"/>
            <p:nvPr/>
          </p:nvSpPr>
          <p:spPr>
            <a:xfrm rot="5400000">
              <a:off x="9334801" y="3368311"/>
              <a:ext cx="2340000" cy="2340000"/>
            </a:xfrm>
            <a:prstGeom prst="rect">
              <a:avLst/>
            </a:prstGeom>
            <a:noFill/>
          </p:spPr>
          <p:txBody>
            <a:bodyPr wrap="none" rtlCol="0">
              <a:prstTxWarp prst="textArchUp">
                <a:avLst>
                  <a:gd name="adj" fmla="val 13785141"/>
                </a:avLst>
              </a:prstTxWarp>
              <a:spAutoFit/>
            </a:bodyPr>
            <a:lstStyle/>
            <a:p>
              <a:r>
                <a:rPr lang="en-US" sz="3200" cap="all" dirty="0"/>
                <a:t>PROSPERITY</a:t>
              </a:r>
              <a:endParaRPr lang="en-DE" sz="3200" cap="all" dirty="0"/>
            </a:p>
          </p:txBody>
        </p:sp>
      </p:grpSp>
    </p:spTree>
    <p:extLst>
      <p:ext uri="{BB962C8B-B14F-4D97-AF65-F5344CB8AC3E}">
        <p14:creationId xmlns:p14="http://schemas.microsoft.com/office/powerpoint/2010/main" val="1076424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5BD94-62CF-5C01-A893-A91FD305753B}"/>
              </a:ext>
            </a:extLst>
          </p:cNvPr>
          <p:cNvSpPr>
            <a:spLocks noGrp="1"/>
          </p:cNvSpPr>
          <p:nvPr>
            <p:ph type="title"/>
          </p:nvPr>
        </p:nvSpPr>
        <p:spPr/>
        <p:txBody>
          <a:bodyPr/>
          <a:lstStyle/>
          <a:p>
            <a:r>
              <a:rPr lang="en-US" dirty="0"/>
              <a:t>Enjoy life</a:t>
            </a:r>
            <a:endParaRPr lang="en-DE" dirty="0"/>
          </a:p>
        </p:txBody>
      </p:sp>
      <p:pic>
        <p:nvPicPr>
          <p:cNvPr id="4" name="Picture 3" descr="A person and child riding bikes in the woods&#10;&#10;Description automatically generated">
            <a:extLst>
              <a:ext uri="{FF2B5EF4-FFF2-40B4-BE49-F238E27FC236}">
                <a16:creationId xmlns:a16="http://schemas.microsoft.com/office/drawing/2014/main" id="{039D0D70-A8D3-8BB5-E352-57F419CB91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269" y="978452"/>
            <a:ext cx="6866283" cy="4577522"/>
          </a:xfrm>
          <a:prstGeom prst="rect">
            <a:avLst/>
          </a:prstGeom>
        </p:spPr>
      </p:pic>
      <p:sp>
        <p:nvSpPr>
          <p:cNvPr id="3" name="TextBox 2">
            <a:extLst>
              <a:ext uri="{FF2B5EF4-FFF2-40B4-BE49-F238E27FC236}">
                <a16:creationId xmlns:a16="http://schemas.microsoft.com/office/drawing/2014/main" id="{1C68D232-4A2B-4F74-A4EF-CA6A9D54F389}"/>
              </a:ext>
            </a:extLst>
          </p:cNvPr>
          <p:cNvSpPr txBox="1"/>
          <p:nvPr/>
        </p:nvSpPr>
        <p:spPr>
          <a:xfrm>
            <a:off x="7782427" y="978452"/>
            <a:ext cx="3677304" cy="1431161"/>
          </a:xfrm>
          <a:prstGeom prst="rect">
            <a:avLst/>
          </a:prstGeom>
          <a:noFill/>
        </p:spPr>
        <p:txBody>
          <a:bodyPr wrap="square" rtlCol="0">
            <a:spAutoFit/>
          </a:bodyPr>
          <a:lstStyle/>
          <a:p>
            <a:pPr>
              <a:spcBef>
                <a:spcPts val="600"/>
              </a:spcBef>
            </a:pPr>
            <a:r>
              <a:rPr lang="en-US" dirty="0"/>
              <a:t>… So that we can enjoy both, </a:t>
            </a:r>
          </a:p>
          <a:p>
            <a:pPr>
              <a:spcBef>
                <a:spcPts val="600"/>
              </a:spcBef>
            </a:pPr>
            <a:endParaRPr lang="en-US" dirty="0"/>
          </a:p>
          <a:p>
            <a:pPr>
              <a:spcBef>
                <a:spcPts val="600"/>
              </a:spcBef>
            </a:pPr>
            <a:r>
              <a:rPr lang="en-US" b="1" dirty="0"/>
              <a:t>cool products </a:t>
            </a:r>
          </a:p>
          <a:p>
            <a:pPr>
              <a:spcBef>
                <a:spcPts val="600"/>
              </a:spcBef>
            </a:pPr>
            <a:r>
              <a:rPr lang="en-US" dirty="0"/>
              <a:t>and the </a:t>
            </a:r>
            <a:r>
              <a:rPr lang="en-US" b="1" dirty="0"/>
              <a:t>beauty of our planet</a:t>
            </a:r>
            <a:endParaRPr lang="en-DE" b="1" dirty="0"/>
          </a:p>
        </p:txBody>
      </p:sp>
    </p:spTree>
    <p:extLst>
      <p:ext uri="{BB962C8B-B14F-4D97-AF65-F5344CB8AC3E}">
        <p14:creationId xmlns:p14="http://schemas.microsoft.com/office/powerpoint/2010/main" val="41282749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8FC4E-01C1-F06A-4EF9-8E3DC835F018}"/>
              </a:ext>
            </a:extLst>
          </p:cNvPr>
          <p:cNvSpPr>
            <a:spLocks noGrp="1"/>
          </p:cNvSpPr>
          <p:nvPr>
            <p:ph type="title"/>
          </p:nvPr>
        </p:nvSpPr>
        <p:spPr/>
        <p:txBody>
          <a:bodyPr/>
          <a:lstStyle/>
          <a:p>
            <a:r>
              <a:rPr lang="en-US" dirty="0"/>
              <a:t>Have you ever wondered?</a:t>
            </a:r>
            <a:endParaRPr lang="en-DE" dirty="0"/>
          </a:p>
        </p:txBody>
      </p:sp>
      <p:pic>
        <p:nvPicPr>
          <p:cNvPr id="4" name="Picture 3">
            <a:extLst>
              <a:ext uri="{FF2B5EF4-FFF2-40B4-BE49-F238E27FC236}">
                <a16:creationId xmlns:a16="http://schemas.microsoft.com/office/drawing/2014/main" id="{0AEA064B-8FE6-C071-1346-1ABAD304749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604" y="1512294"/>
            <a:ext cx="3565276" cy="3565276"/>
          </a:xfrm>
          <a:prstGeom prst="rect">
            <a:avLst/>
          </a:prstGeom>
          <a:noFill/>
          <a:ln>
            <a:noFill/>
          </a:ln>
        </p:spPr>
      </p:pic>
      <p:pic>
        <p:nvPicPr>
          <p:cNvPr id="5" name="Picture 4">
            <a:extLst>
              <a:ext uri="{FF2B5EF4-FFF2-40B4-BE49-F238E27FC236}">
                <a16:creationId xmlns:a16="http://schemas.microsoft.com/office/drawing/2014/main" id="{038B7209-7001-251A-5361-38C000FE263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55877" y="1512294"/>
            <a:ext cx="5346519" cy="3565276"/>
          </a:xfrm>
          <a:prstGeom prst="rect">
            <a:avLst/>
          </a:prstGeom>
          <a:noFill/>
          <a:ln>
            <a:noFill/>
          </a:ln>
        </p:spPr>
      </p:pic>
    </p:spTree>
    <p:extLst>
      <p:ext uri="{BB962C8B-B14F-4D97-AF65-F5344CB8AC3E}">
        <p14:creationId xmlns:p14="http://schemas.microsoft.com/office/powerpoint/2010/main" val="6583826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679835E-F9B4-42B9-C353-A1113A84E0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0146" y="763047"/>
            <a:ext cx="1548384" cy="1740408"/>
          </a:xfrm>
          <a:prstGeom prst="rect">
            <a:avLst/>
          </a:prstGeom>
        </p:spPr>
      </p:pic>
      <p:sp>
        <p:nvSpPr>
          <p:cNvPr id="6" name="TextBox 5">
            <a:extLst>
              <a:ext uri="{FF2B5EF4-FFF2-40B4-BE49-F238E27FC236}">
                <a16:creationId xmlns:a16="http://schemas.microsoft.com/office/drawing/2014/main" id="{F42FD13A-9C2B-0BA1-2293-0AB1DC616ADD}"/>
              </a:ext>
            </a:extLst>
          </p:cNvPr>
          <p:cNvSpPr txBox="1"/>
          <p:nvPr/>
        </p:nvSpPr>
        <p:spPr>
          <a:xfrm>
            <a:off x="3047082" y="1104219"/>
            <a:ext cx="6097836" cy="1692771"/>
          </a:xfrm>
          <a:prstGeom prst="rect">
            <a:avLst/>
          </a:prstGeom>
          <a:noFill/>
        </p:spPr>
        <p:txBody>
          <a:bodyPr wrap="square">
            <a:spAutoFit/>
          </a:bodyPr>
          <a:lstStyle/>
          <a:p>
            <a:pPr marL="0" marR="0" lvl="0" indent="0" algn="ctr" defTabSz="914400" rtl="0" eaLnBrk="1" fontAlgn="auto" latinLnBrk="0" hangingPunct="1">
              <a:lnSpc>
                <a:spcPct val="100000"/>
              </a:lnSpc>
              <a:spcBef>
                <a:spcPts val="1200"/>
              </a:spcBef>
              <a:spcAft>
                <a:spcPts val="0"/>
              </a:spcAft>
              <a:buClrTx/>
              <a:buSzTx/>
              <a:buFontTx/>
              <a:buNone/>
              <a:tabLst/>
              <a:defRPr/>
            </a:pPr>
            <a:r>
              <a:rPr lang="en-US" sz="5400" b="1" dirty="0"/>
              <a:t>Why?</a:t>
            </a:r>
          </a:p>
          <a:p>
            <a:pPr marL="0" marR="0" lvl="0" indent="0" algn="ctr" defTabSz="914400" rtl="0" eaLnBrk="1" fontAlgn="auto" latinLnBrk="0" hangingPunct="1">
              <a:lnSpc>
                <a:spcPct val="100000"/>
              </a:lnSpc>
              <a:spcBef>
                <a:spcPts val="1200"/>
              </a:spcBef>
              <a:spcAft>
                <a:spcPts val="0"/>
              </a:spcAft>
              <a:buClrTx/>
              <a:buSzTx/>
              <a:buFontTx/>
              <a:buNone/>
              <a:tabLst/>
              <a:defRPr/>
            </a:pPr>
            <a:r>
              <a:rPr lang="en-US" sz="2000" dirty="0"/>
              <a:t>Why was the shape of an arch used in the past </a:t>
            </a:r>
            <a:br>
              <a:rPr lang="en-US" sz="2000" dirty="0"/>
            </a:br>
            <a:r>
              <a:rPr lang="en-US" sz="2000" dirty="0"/>
              <a:t>and a straight beam now?</a:t>
            </a:r>
          </a:p>
        </p:txBody>
      </p:sp>
      <p:sp>
        <p:nvSpPr>
          <p:cNvPr id="8" name="TextBox 7">
            <a:extLst>
              <a:ext uri="{FF2B5EF4-FFF2-40B4-BE49-F238E27FC236}">
                <a16:creationId xmlns:a16="http://schemas.microsoft.com/office/drawing/2014/main" id="{248C0C50-FA4B-4FEC-B9BB-D4B9ECC9126D}"/>
              </a:ext>
            </a:extLst>
          </p:cNvPr>
          <p:cNvSpPr txBox="1"/>
          <p:nvPr/>
        </p:nvSpPr>
        <p:spPr>
          <a:xfrm>
            <a:off x="3047082" y="3263747"/>
            <a:ext cx="6097836" cy="2000548"/>
          </a:xfrm>
          <a:prstGeom prst="rect">
            <a:avLst/>
          </a:prstGeom>
          <a:noFill/>
        </p:spPr>
        <p:txBody>
          <a:bodyPr wrap="square">
            <a:spAutoFit/>
          </a:bodyPr>
          <a:lstStyle/>
          <a:p>
            <a:pPr marL="0" marR="0" lvl="0" indent="0" algn="ctr" defTabSz="914400" rtl="0" eaLnBrk="1" fontAlgn="auto" latinLnBrk="0" hangingPunct="1">
              <a:lnSpc>
                <a:spcPct val="100000"/>
              </a:lnSpc>
              <a:spcBef>
                <a:spcPts val="1200"/>
              </a:spcBef>
              <a:spcAft>
                <a:spcPts val="0"/>
              </a:spcAft>
              <a:buClrTx/>
              <a:buSzTx/>
              <a:buFontTx/>
              <a:buNone/>
              <a:tabLst/>
              <a:defRPr/>
            </a:pPr>
            <a:r>
              <a:rPr lang="en-US" sz="5400" b="1" dirty="0"/>
              <a:t>Spot a difference?</a:t>
            </a:r>
          </a:p>
          <a:p>
            <a:pPr marL="0" marR="0" lvl="0" indent="0" algn="ctr" defTabSz="914400" rtl="0" eaLnBrk="1" fontAlgn="auto" latinLnBrk="0" hangingPunct="1">
              <a:lnSpc>
                <a:spcPct val="100000"/>
              </a:lnSpc>
              <a:spcBef>
                <a:spcPts val="1200"/>
              </a:spcBef>
              <a:spcAft>
                <a:spcPts val="0"/>
              </a:spcAft>
              <a:buClrTx/>
              <a:buSzTx/>
              <a:buFontTx/>
              <a:buNone/>
              <a:tabLst/>
              <a:defRPr/>
            </a:pPr>
            <a:r>
              <a:rPr lang="en-US" sz="2000" dirty="0"/>
              <a:t>Do you notice anything different </a:t>
            </a:r>
            <a:br>
              <a:rPr lang="en-US" sz="2000" dirty="0"/>
            </a:br>
            <a:r>
              <a:rPr lang="en-US" sz="2000" dirty="0"/>
              <a:t>comparing the arch with a modern beam, </a:t>
            </a:r>
            <a:br>
              <a:rPr lang="en-US" sz="2000" dirty="0"/>
            </a:br>
            <a:r>
              <a:rPr lang="en-US" sz="2000" dirty="0"/>
              <a:t>except for the shape?</a:t>
            </a:r>
          </a:p>
        </p:txBody>
      </p:sp>
    </p:spTree>
    <p:extLst>
      <p:ext uri="{BB962C8B-B14F-4D97-AF65-F5344CB8AC3E}">
        <p14:creationId xmlns:p14="http://schemas.microsoft.com/office/powerpoint/2010/main" val="32324041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50F87-9CFE-23B4-243F-173FB67302C4}"/>
              </a:ext>
            </a:extLst>
          </p:cNvPr>
          <p:cNvSpPr>
            <a:spLocks noGrp="1"/>
          </p:cNvSpPr>
          <p:nvPr>
            <p:ph type="title"/>
          </p:nvPr>
        </p:nvSpPr>
        <p:spPr/>
        <p:txBody>
          <a:bodyPr/>
          <a:lstStyle/>
          <a:p>
            <a:r>
              <a:rPr lang="en-US" dirty="0"/>
              <a:t>Think back in time</a:t>
            </a:r>
            <a:endParaRPr lang="en-DE" dirty="0"/>
          </a:p>
        </p:txBody>
      </p:sp>
      <p:pic>
        <p:nvPicPr>
          <p:cNvPr id="9" name="Picture 8" descr="A painting of a street with people walking in front of a colosseum&#10;&#10;Description automatically generated">
            <a:extLst>
              <a:ext uri="{FF2B5EF4-FFF2-40B4-BE49-F238E27FC236}">
                <a16:creationId xmlns:a16="http://schemas.microsoft.com/office/drawing/2014/main" id="{6411D548-9421-FFF0-6F75-63F76CF27E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383" y="993913"/>
            <a:ext cx="4731026" cy="4731026"/>
          </a:xfrm>
          <a:prstGeom prst="rect">
            <a:avLst/>
          </a:prstGeom>
        </p:spPr>
      </p:pic>
      <p:sp>
        <p:nvSpPr>
          <p:cNvPr id="10" name="TextBox 9">
            <a:extLst>
              <a:ext uri="{FF2B5EF4-FFF2-40B4-BE49-F238E27FC236}">
                <a16:creationId xmlns:a16="http://schemas.microsoft.com/office/drawing/2014/main" id="{75D91D8D-C99E-D4C6-0A0A-25B17FA05746}"/>
              </a:ext>
            </a:extLst>
          </p:cNvPr>
          <p:cNvSpPr txBox="1"/>
          <p:nvPr/>
        </p:nvSpPr>
        <p:spPr>
          <a:xfrm>
            <a:off x="5864087" y="1504410"/>
            <a:ext cx="5923722" cy="830997"/>
          </a:xfrm>
          <a:prstGeom prst="rect">
            <a:avLst/>
          </a:prstGeom>
          <a:noFill/>
        </p:spPr>
        <p:txBody>
          <a:bodyPr wrap="square" rtlCol="0">
            <a:spAutoFit/>
          </a:bodyPr>
          <a:lstStyle/>
          <a:p>
            <a:pPr algn="ctr"/>
            <a:r>
              <a:rPr lang="en-US" sz="2400" dirty="0"/>
              <a:t>They had to use what was around them.</a:t>
            </a:r>
          </a:p>
          <a:p>
            <a:pPr algn="ctr"/>
            <a:endParaRPr lang="en-DE" sz="2400" dirty="0"/>
          </a:p>
        </p:txBody>
      </p:sp>
      <p:pic>
        <p:nvPicPr>
          <p:cNvPr id="18" name="Picture 17" descr="A log with a cut log&#10;&#10;Description automatically generated with medium confidence">
            <a:extLst>
              <a:ext uri="{FF2B5EF4-FFF2-40B4-BE49-F238E27FC236}">
                <a16:creationId xmlns:a16="http://schemas.microsoft.com/office/drawing/2014/main" id="{01DD8BE3-8508-7A2F-2B9E-07892FB34B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81370" y="1919909"/>
            <a:ext cx="3701030" cy="2463248"/>
          </a:xfrm>
          <a:prstGeom prst="rect">
            <a:avLst/>
          </a:prstGeom>
        </p:spPr>
      </p:pic>
      <p:pic>
        <p:nvPicPr>
          <p:cNvPr id="16" name="Picture 15" descr="A close-up of a rock&#10;&#10;Description automatically generated">
            <a:extLst>
              <a:ext uri="{FF2B5EF4-FFF2-40B4-BE49-F238E27FC236}">
                <a16:creationId xmlns:a16="http://schemas.microsoft.com/office/drawing/2014/main" id="{19B80382-C260-E3C0-87D8-D8B9A84D83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64087" y="2236305"/>
            <a:ext cx="2153836" cy="1590260"/>
          </a:xfrm>
          <a:prstGeom prst="rect">
            <a:avLst/>
          </a:prstGeom>
        </p:spPr>
      </p:pic>
      <p:pic>
        <p:nvPicPr>
          <p:cNvPr id="5" name="Picture 4" descr="A group of coins on a white background&#10;&#10;Description automatically generated">
            <a:extLst>
              <a:ext uri="{FF2B5EF4-FFF2-40B4-BE49-F238E27FC236}">
                <a16:creationId xmlns:a16="http://schemas.microsoft.com/office/drawing/2014/main" id="{906DE0BC-49A2-324D-2CDF-92B6584EC621}"/>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321630" y="3856686"/>
            <a:ext cx="2175842" cy="1450561"/>
          </a:xfrm>
          <a:prstGeom prst="rect">
            <a:avLst/>
          </a:prstGeom>
        </p:spPr>
      </p:pic>
      <p:sp>
        <p:nvSpPr>
          <p:cNvPr id="6" name="TextBox 5">
            <a:extLst>
              <a:ext uri="{FF2B5EF4-FFF2-40B4-BE49-F238E27FC236}">
                <a16:creationId xmlns:a16="http://schemas.microsoft.com/office/drawing/2014/main" id="{3857F132-CA90-8E54-11C7-0C3EC1194A2B}"/>
              </a:ext>
            </a:extLst>
          </p:cNvPr>
          <p:cNvSpPr txBox="1"/>
          <p:nvPr/>
        </p:nvSpPr>
        <p:spPr>
          <a:xfrm>
            <a:off x="9731885" y="5540273"/>
            <a:ext cx="2232991" cy="307777"/>
          </a:xfrm>
          <a:prstGeom prst="rect">
            <a:avLst/>
          </a:prstGeom>
          <a:noFill/>
        </p:spPr>
        <p:txBody>
          <a:bodyPr wrap="square" rtlCol="0">
            <a:spAutoFit/>
          </a:bodyPr>
          <a:lstStyle/>
          <a:p>
            <a:pPr algn="r"/>
            <a:r>
              <a:rPr lang="en-US" sz="1400" i="1" u="sng" dirty="0">
                <a:solidFill>
                  <a:srgbClr val="0070C0"/>
                </a:solidFill>
                <a:hlinkClick r:id="rId7"/>
              </a:rPr>
              <a:t>Full resource</a:t>
            </a:r>
            <a:r>
              <a:rPr lang="en-US" sz="1400" i="1" u="sng" dirty="0">
                <a:solidFill>
                  <a:srgbClr val="0070C0"/>
                </a:solidFill>
              </a:rPr>
              <a:t> on an arch</a:t>
            </a:r>
            <a:endParaRPr lang="en-DE" sz="1400" i="1" u="sng" dirty="0">
              <a:solidFill>
                <a:srgbClr val="0070C0"/>
              </a:solidFill>
            </a:endParaRPr>
          </a:p>
        </p:txBody>
      </p:sp>
      <p:sp>
        <p:nvSpPr>
          <p:cNvPr id="7" name="TextBox 6">
            <a:extLst>
              <a:ext uri="{FF2B5EF4-FFF2-40B4-BE49-F238E27FC236}">
                <a16:creationId xmlns:a16="http://schemas.microsoft.com/office/drawing/2014/main" id="{64A596FD-A4C6-5833-C4EF-27A8BFC5F753}"/>
              </a:ext>
            </a:extLst>
          </p:cNvPr>
          <p:cNvSpPr txBox="1"/>
          <p:nvPr/>
        </p:nvSpPr>
        <p:spPr>
          <a:xfrm>
            <a:off x="10223330" y="5050286"/>
            <a:ext cx="1741546" cy="523220"/>
          </a:xfrm>
          <a:prstGeom prst="rect">
            <a:avLst/>
          </a:prstGeom>
          <a:noFill/>
        </p:spPr>
        <p:txBody>
          <a:bodyPr wrap="square" rtlCol="0">
            <a:spAutoFit/>
          </a:bodyPr>
          <a:lstStyle/>
          <a:p>
            <a:pPr algn="r"/>
            <a:r>
              <a:rPr lang="en-US" sz="1400" dirty="0"/>
              <a:t>Want to dive deeper into the topic:</a:t>
            </a:r>
            <a:endParaRPr lang="en-DE" sz="1400" dirty="0"/>
          </a:p>
        </p:txBody>
      </p:sp>
      <p:pic>
        <p:nvPicPr>
          <p:cNvPr id="11" name="Picture 10" descr="A group of silverware with a fork and spoon&#10;&#10;Description automatically generated">
            <a:extLst>
              <a:ext uri="{FF2B5EF4-FFF2-40B4-BE49-F238E27FC236}">
                <a16:creationId xmlns:a16="http://schemas.microsoft.com/office/drawing/2014/main" id="{6A741EE6-1C6E-CB44-B90B-6E8B43185BC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04123" y="4219765"/>
            <a:ext cx="1496453" cy="993913"/>
          </a:xfrm>
          <a:prstGeom prst="rect">
            <a:avLst/>
          </a:prstGeom>
        </p:spPr>
      </p:pic>
    </p:spTree>
    <p:extLst>
      <p:ext uri="{BB962C8B-B14F-4D97-AF65-F5344CB8AC3E}">
        <p14:creationId xmlns:p14="http://schemas.microsoft.com/office/powerpoint/2010/main" val="22703975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BA9D0-80F7-299C-DC3D-EE6CC73CB430}"/>
              </a:ext>
            </a:extLst>
          </p:cNvPr>
          <p:cNvSpPr>
            <a:spLocks noGrp="1"/>
          </p:cNvSpPr>
          <p:nvPr>
            <p:ph type="title"/>
          </p:nvPr>
        </p:nvSpPr>
        <p:spPr/>
        <p:txBody>
          <a:bodyPr/>
          <a:lstStyle/>
          <a:p>
            <a:r>
              <a:rPr lang="en-US" dirty="0"/>
              <a:t>The bicycle</a:t>
            </a:r>
            <a:endParaRPr lang="en-DE" dirty="0"/>
          </a:p>
        </p:txBody>
      </p:sp>
      <p:pic>
        <p:nvPicPr>
          <p:cNvPr id="5" name="Picture 4" descr="A close-up of a bicycle&#10;&#10;Description automatically generated">
            <a:extLst>
              <a:ext uri="{FF2B5EF4-FFF2-40B4-BE49-F238E27FC236}">
                <a16:creationId xmlns:a16="http://schemas.microsoft.com/office/drawing/2014/main" id="{2739D5C4-FB24-569D-C966-B6922703D2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095" y="894521"/>
            <a:ext cx="3671339" cy="4772633"/>
          </a:xfrm>
          <a:prstGeom prst="rect">
            <a:avLst/>
          </a:prstGeom>
        </p:spPr>
      </p:pic>
      <p:pic>
        <p:nvPicPr>
          <p:cNvPr id="7" name="Picture 6" descr="A stone road with a sign&#10;&#10;Description automatically generated">
            <a:extLst>
              <a:ext uri="{FF2B5EF4-FFF2-40B4-BE49-F238E27FC236}">
                <a16:creationId xmlns:a16="http://schemas.microsoft.com/office/drawing/2014/main" id="{72E98FE4-92A2-108D-FAA4-6A4B17F85F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9687" y="999806"/>
            <a:ext cx="6545548" cy="4363699"/>
          </a:xfrm>
          <a:prstGeom prst="rect">
            <a:avLst/>
          </a:prstGeom>
        </p:spPr>
      </p:pic>
    </p:spTree>
    <p:extLst>
      <p:ext uri="{BB962C8B-B14F-4D97-AF65-F5344CB8AC3E}">
        <p14:creationId xmlns:p14="http://schemas.microsoft.com/office/powerpoint/2010/main" val="27717964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380110E-44E8-4974-8B8D-0089E0146E57}"/>
              </a:ext>
            </a:extLst>
          </p:cNvPr>
          <p:cNvSpPr>
            <a:spLocks noGrp="1"/>
          </p:cNvSpPr>
          <p:nvPr>
            <p:ph type="sldNum" sz="quarter" idx="11"/>
          </p:nvPr>
        </p:nvSpPr>
        <p:spPr/>
        <p:txBody>
          <a:bodyPr/>
          <a:lstStyle/>
          <a:p>
            <a:fld id="{F0D23093-2AB0-F74C-B865-1A12A15B650E}" type="slidenum">
              <a:rPr lang="en-US" smtClean="0"/>
              <a:pPr/>
              <a:t>6</a:t>
            </a:fld>
            <a:endParaRPr lang="en-US" dirty="0"/>
          </a:p>
        </p:txBody>
      </p:sp>
      <p:sp>
        <p:nvSpPr>
          <p:cNvPr id="3" name="Title 2">
            <a:extLst>
              <a:ext uri="{FF2B5EF4-FFF2-40B4-BE49-F238E27FC236}">
                <a16:creationId xmlns:a16="http://schemas.microsoft.com/office/drawing/2014/main" id="{15A43BC0-E2D1-492C-8A81-DBD59E81C962}"/>
              </a:ext>
            </a:extLst>
          </p:cNvPr>
          <p:cNvSpPr>
            <a:spLocks noGrp="1"/>
          </p:cNvSpPr>
          <p:nvPr>
            <p:ph type="title"/>
          </p:nvPr>
        </p:nvSpPr>
        <p:spPr/>
        <p:txBody>
          <a:bodyPr/>
          <a:lstStyle/>
          <a:p>
            <a:r>
              <a:rPr lang="en-GB" dirty="0">
                <a:latin typeface="+mn-lt"/>
                <a:cs typeface="Arial" panose="020B0604020202020204" pitchFamily="34" charset="0"/>
              </a:rPr>
              <a:t>New materials and processes enable new designs</a:t>
            </a:r>
            <a:endParaRPr lang="en-US" dirty="0">
              <a:latin typeface="+mn-lt"/>
            </a:endParaRPr>
          </a:p>
        </p:txBody>
      </p:sp>
      <p:grpSp>
        <p:nvGrpSpPr>
          <p:cNvPr id="6" name="Group 5">
            <a:extLst>
              <a:ext uri="{FF2B5EF4-FFF2-40B4-BE49-F238E27FC236}">
                <a16:creationId xmlns:a16="http://schemas.microsoft.com/office/drawing/2014/main" id="{442CEF57-E18E-49BB-9B2E-0751FAFDBA08}"/>
              </a:ext>
            </a:extLst>
          </p:cNvPr>
          <p:cNvGrpSpPr/>
          <p:nvPr/>
        </p:nvGrpSpPr>
        <p:grpSpPr>
          <a:xfrm>
            <a:off x="5024738" y="3176985"/>
            <a:ext cx="2400000" cy="2825692"/>
            <a:chOff x="3525180" y="3447695"/>
            <a:chExt cx="2400000" cy="2825692"/>
          </a:xfrm>
        </p:grpSpPr>
        <p:sp>
          <p:nvSpPr>
            <p:cNvPr id="7" name="Oval Callout 27">
              <a:extLst>
                <a:ext uri="{FF2B5EF4-FFF2-40B4-BE49-F238E27FC236}">
                  <a16:creationId xmlns:a16="http://schemas.microsoft.com/office/drawing/2014/main" id="{03EC273F-595A-413D-9E14-A6BFB6278B80}"/>
                </a:ext>
              </a:extLst>
            </p:cNvPr>
            <p:cNvSpPr/>
            <p:nvPr/>
          </p:nvSpPr>
          <p:spPr>
            <a:xfrm flipH="1">
              <a:off x="3879545" y="5473701"/>
              <a:ext cx="1392365" cy="799686"/>
            </a:xfrm>
            <a:prstGeom prst="wedgeEllipseCallout">
              <a:avLst>
                <a:gd name="adj1" fmla="val 2060"/>
                <a:gd name="adj2" fmla="val -746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200" dirty="0">
                  <a:solidFill>
                    <a:sysClr val="windowText" lastClr="000000"/>
                  </a:solidFill>
                  <a:cs typeface="Arial" panose="020B0604020202020204" pitchFamily="34" charset="0"/>
                </a:rPr>
                <a:t>Magnesium,</a:t>
              </a:r>
              <a:br>
                <a:rPr lang="en-GB" sz="1200" dirty="0">
                  <a:solidFill>
                    <a:sysClr val="windowText" lastClr="000000"/>
                  </a:solidFill>
                  <a:cs typeface="Arial" panose="020B0604020202020204" pitchFamily="34" charset="0"/>
                </a:rPr>
              </a:br>
              <a:r>
                <a:rPr lang="en-GB" sz="1200" dirty="0">
                  <a:solidFill>
                    <a:sysClr val="windowText" lastClr="000000"/>
                  </a:solidFill>
                  <a:cs typeface="Arial" panose="020B0604020202020204" pitchFamily="34" charset="0"/>
                </a:rPr>
                <a:t>Die cast</a:t>
              </a:r>
              <a:br>
                <a:rPr lang="en-GB" sz="1200" dirty="0">
                  <a:solidFill>
                    <a:sysClr val="windowText" lastClr="000000"/>
                  </a:solidFill>
                  <a:cs typeface="Arial" panose="020B0604020202020204" pitchFamily="34" charset="0"/>
                </a:rPr>
              </a:br>
              <a:r>
                <a:rPr lang="en-GB" sz="1200" b="1" dirty="0">
                  <a:solidFill>
                    <a:sysClr val="windowText" lastClr="000000"/>
                  </a:solidFill>
                  <a:cs typeface="Arial" panose="020B0604020202020204" pitchFamily="34" charset="0"/>
                </a:rPr>
                <a:t>1986</a:t>
              </a:r>
              <a:endParaRPr lang="en-GB" sz="1200" dirty="0">
                <a:solidFill>
                  <a:sysClr val="windowText" lastClr="000000"/>
                </a:solidFill>
                <a:cs typeface="Arial" panose="020B0604020202020204" pitchFamily="34" charset="0"/>
              </a:endParaRPr>
            </a:p>
          </p:txBody>
        </p:sp>
        <p:pic>
          <p:nvPicPr>
            <p:cNvPr id="8" name="Picture 2">
              <a:extLst>
                <a:ext uri="{FF2B5EF4-FFF2-40B4-BE49-F238E27FC236}">
                  <a16:creationId xmlns:a16="http://schemas.microsoft.com/office/drawing/2014/main" id="{2464AD2D-F046-4139-98D0-204227D104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5180" y="3447695"/>
              <a:ext cx="2400000" cy="18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9" name="Group 8">
            <a:extLst>
              <a:ext uri="{FF2B5EF4-FFF2-40B4-BE49-F238E27FC236}">
                <a16:creationId xmlns:a16="http://schemas.microsoft.com/office/drawing/2014/main" id="{B793BFD2-2DA0-4EED-AEE8-9299F0241011}"/>
              </a:ext>
            </a:extLst>
          </p:cNvPr>
          <p:cNvGrpSpPr/>
          <p:nvPr/>
        </p:nvGrpSpPr>
        <p:grpSpPr>
          <a:xfrm>
            <a:off x="7799750" y="3176986"/>
            <a:ext cx="2400000" cy="2728341"/>
            <a:chOff x="6300192" y="3447695"/>
            <a:chExt cx="2400000" cy="2728341"/>
          </a:xfrm>
        </p:grpSpPr>
        <p:pic>
          <p:nvPicPr>
            <p:cNvPr id="10" name="Picture 3">
              <a:extLst>
                <a:ext uri="{FF2B5EF4-FFF2-40B4-BE49-F238E27FC236}">
                  <a16:creationId xmlns:a16="http://schemas.microsoft.com/office/drawing/2014/main" id="{0DAB6C2A-CB59-4019-8DFF-A0FC1B04DA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192" y="3447695"/>
              <a:ext cx="2400000" cy="18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Oval Callout 28">
              <a:extLst>
                <a:ext uri="{FF2B5EF4-FFF2-40B4-BE49-F238E27FC236}">
                  <a16:creationId xmlns:a16="http://schemas.microsoft.com/office/drawing/2014/main" id="{6754A11A-3404-4883-831A-D9F9B386ED47}"/>
                </a:ext>
              </a:extLst>
            </p:cNvPr>
            <p:cNvSpPr/>
            <p:nvPr/>
          </p:nvSpPr>
          <p:spPr>
            <a:xfrm>
              <a:off x="7164289" y="5445224"/>
              <a:ext cx="1247718" cy="730812"/>
            </a:xfrm>
            <a:prstGeom prst="wedgeEllipseCallout">
              <a:avLst>
                <a:gd name="adj1" fmla="val -27797"/>
                <a:gd name="adj2" fmla="val -7882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200" dirty="0">
                  <a:solidFill>
                    <a:sysClr val="windowText" lastClr="000000"/>
                  </a:solidFill>
                  <a:cs typeface="Arial" panose="020B0604020202020204" pitchFamily="34" charset="0"/>
                </a:rPr>
                <a:t>Carbon,</a:t>
              </a:r>
              <a:br>
                <a:rPr lang="en-GB" sz="1200" dirty="0">
                  <a:solidFill>
                    <a:sysClr val="windowText" lastClr="000000"/>
                  </a:solidFill>
                  <a:cs typeface="Arial" panose="020B0604020202020204" pitchFamily="34" charset="0"/>
                </a:rPr>
              </a:br>
              <a:r>
                <a:rPr lang="en-GB" sz="1200" dirty="0">
                  <a:solidFill>
                    <a:sysClr val="windowText" lastClr="000000"/>
                  </a:solidFill>
                  <a:cs typeface="Arial" panose="020B0604020202020204" pitchFamily="34" charset="0"/>
                </a:rPr>
                <a:t>Lay-up</a:t>
              </a:r>
              <a:br>
                <a:rPr lang="en-GB" sz="1200" dirty="0">
                  <a:solidFill>
                    <a:sysClr val="windowText" lastClr="000000"/>
                  </a:solidFill>
                  <a:cs typeface="Arial" panose="020B0604020202020204" pitchFamily="34" charset="0"/>
                </a:rPr>
              </a:br>
              <a:r>
                <a:rPr lang="en-GB" sz="1200" b="1" dirty="0">
                  <a:solidFill>
                    <a:sysClr val="windowText" lastClr="000000"/>
                  </a:solidFill>
                  <a:cs typeface="Arial" panose="020B0604020202020204" pitchFamily="34" charset="0"/>
                </a:rPr>
                <a:t>1992</a:t>
              </a:r>
              <a:endParaRPr lang="en-GB" sz="1200" dirty="0">
                <a:solidFill>
                  <a:sysClr val="windowText" lastClr="000000"/>
                </a:solidFill>
                <a:cs typeface="Arial" panose="020B0604020202020204" pitchFamily="34" charset="0"/>
              </a:endParaRPr>
            </a:p>
          </p:txBody>
        </p:sp>
      </p:grpSp>
      <p:grpSp>
        <p:nvGrpSpPr>
          <p:cNvPr id="12" name="Group 11">
            <a:extLst>
              <a:ext uri="{FF2B5EF4-FFF2-40B4-BE49-F238E27FC236}">
                <a16:creationId xmlns:a16="http://schemas.microsoft.com/office/drawing/2014/main" id="{1DAE72EF-CF6F-47E2-9B0C-54AB655A624B}"/>
              </a:ext>
            </a:extLst>
          </p:cNvPr>
          <p:cNvGrpSpPr/>
          <p:nvPr/>
        </p:nvGrpSpPr>
        <p:grpSpPr>
          <a:xfrm>
            <a:off x="1751074" y="3284984"/>
            <a:ext cx="2898652" cy="2620342"/>
            <a:chOff x="251516" y="3555695"/>
            <a:chExt cx="2898652" cy="2620342"/>
          </a:xfrm>
        </p:grpSpPr>
        <p:sp>
          <p:nvSpPr>
            <p:cNvPr id="13" name="Oval Callout 25">
              <a:extLst>
                <a:ext uri="{FF2B5EF4-FFF2-40B4-BE49-F238E27FC236}">
                  <a16:creationId xmlns:a16="http://schemas.microsoft.com/office/drawing/2014/main" id="{75D6D650-D675-4666-B3FA-73930B2C3937}"/>
                </a:ext>
              </a:extLst>
            </p:cNvPr>
            <p:cNvSpPr/>
            <p:nvPr/>
          </p:nvSpPr>
          <p:spPr>
            <a:xfrm flipH="1">
              <a:off x="251516" y="5373216"/>
              <a:ext cx="1368154" cy="802821"/>
            </a:xfrm>
            <a:prstGeom prst="wedgeEllipseCallout">
              <a:avLst>
                <a:gd name="adj1" fmla="val -36240"/>
                <a:gd name="adj2" fmla="val -6218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200" dirty="0">
                  <a:solidFill>
                    <a:sysClr val="windowText" lastClr="000000"/>
                  </a:solidFill>
                  <a:cs typeface="Arial" panose="020B0604020202020204" pitchFamily="34" charset="0"/>
                </a:rPr>
                <a:t>Plastic,</a:t>
              </a:r>
              <a:br>
                <a:rPr lang="en-GB" sz="1200" dirty="0">
                  <a:solidFill>
                    <a:sysClr val="windowText" lastClr="000000"/>
                  </a:solidFill>
                  <a:cs typeface="Arial" panose="020B0604020202020204" pitchFamily="34" charset="0"/>
                </a:rPr>
              </a:br>
              <a:r>
                <a:rPr lang="en-GB" sz="1200" dirty="0">
                  <a:solidFill>
                    <a:sysClr val="windowText" lastClr="000000"/>
                  </a:solidFill>
                  <a:cs typeface="Arial" panose="020B0604020202020204" pitchFamily="34" charset="0"/>
                </a:rPr>
                <a:t>Molded</a:t>
              </a:r>
              <a:br>
                <a:rPr lang="en-GB" sz="1200" dirty="0">
                  <a:solidFill>
                    <a:sysClr val="windowText" lastClr="000000"/>
                  </a:solidFill>
                  <a:cs typeface="Arial" panose="020B0604020202020204" pitchFamily="34" charset="0"/>
                </a:rPr>
              </a:br>
              <a:r>
                <a:rPr lang="en-GB" sz="1200" b="1" dirty="0">
                  <a:solidFill>
                    <a:sysClr val="windowText" lastClr="000000"/>
                  </a:solidFill>
                  <a:cs typeface="Arial" panose="020B0604020202020204" pitchFamily="34" charset="0"/>
                </a:rPr>
                <a:t>1983</a:t>
              </a:r>
              <a:endParaRPr lang="en-GB" sz="1200" dirty="0">
                <a:solidFill>
                  <a:sysClr val="windowText" lastClr="000000"/>
                </a:solidFill>
                <a:cs typeface="Arial" panose="020B0604020202020204" pitchFamily="34" charset="0"/>
              </a:endParaRPr>
            </a:p>
          </p:txBody>
        </p:sp>
        <p:pic>
          <p:nvPicPr>
            <p:cNvPr id="14" name="Picture 4">
              <a:extLst>
                <a:ext uri="{FF2B5EF4-FFF2-40B4-BE49-F238E27FC236}">
                  <a16:creationId xmlns:a16="http://schemas.microsoft.com/office/drawing/2014/main" id="{6521AAE1-59F0-4153-B221-4D79AF55A73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0576" y="3555695"/>
              <a:ext cx="2569592" cy="169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5" name="Group 14">
            <a:extLst>
              <a:ext uri="{FF2B5EF4-FFF2-40B4-BE49-F238E27FC236}">
                <a16:creationId xmlns:a16="http://schemas.microsoft.com/office/drawing/2014/main" id="{756809C7-C099-4FDD-A8EC-29744644A6FD}"/>
              </a:ext>
            </a:extLst>
          </p:cNvPr>
          <p:cNvGrpSpPr/>
          <p:nvPr/>
        </p:nvGrpSpPr>
        <p:grpSpPr>
          <a:xfrm>
            <a:off x="2111119" y="654074"/>
            <a:ext cx="2477647" cy="2576024"/>
            <a:chOff x="611560" y="924784"/>
            <a:chExt cx="2477647" cy="2576024"/>
          </a:xfrm>
        </p:grpSpPr>
        <p:pic>
          <p:nvPicPr>
            <p:cNvPr id="16" name="Picture 8">
              <a:extLst>
                <a:ext uri="{FF2B5EF4-FFF2-40B4-BE49-F238E27FC236}">
                  <a16:creationId xmlns:a16="http://schemas.microsoft.com/office/drawing/2014/main" id="{A38CF873-5F97-4CD3-A400-05E72664A71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560" y="1700808"/>
              <a:ext cx="2477647" cy="18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Oval Callout 24">
              <a:extLst>
                <a:ext uri="{FF2B5EF4-FFF2-40B4-BE49-F238E27FC236}">
                  <a16:creationId xmlns:a16="http://schemas.microsoft.com/office/drawing/2014/main" id="{A17D828C-AB1C-4617-965B-41D063A34A32}"/>
                </a:ext>
              </a:extLst>
            </p:cNvPr>
            <p:cNvSpPr/>
            <p:nvPr/>
          </p:nvSpPr>
          <p:spPr>
            <a:xfrm flipH="1">
              <a:off x="772514" y="924784"/>
              <a:ext cx="1368152" cy="848032"/>
            </a:xfrm>
            <a:prstGeom prst="wedgeEllipseCallout">
              <a:avLst>
                <a:gd name="adj1" fmla="val -17056"/>
                <a:gd name="adj2" fmla="val 682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200" dirty="0">
                  <a:solidFill>
                    <a:schemeClr val="tx1"/>
                  </a:solidFill>
                  <a:cs typeface="Arial" panose="020B0604020202020204" pitchFamily="34" charset="0"/>
                </a:rPr>
                <a:t>Ash, Iron,</a:t>
              </a:r>
              <a:br>
                <a:rPr lang="en-GB" sz="1200" dirty="0">
                  <a:solidFill>
                    <a:schemeClr val="tx1"/>
                  </a:solidFill>
                  <a:cs typeface="Arial" panose="020B0604020202020204" pitchFamily="34" charset="0"/>
                </a:rPr>
              </a:br>
              <a:r>
                <a:rPr lang="en-GB" sz="1200" dirty="0">
                  <a:solidFill>
                    <a:schemeClr val="tx1"/>
                  </a:solidFill>
                  <a:cs typeface="Arial" panose="020B0604020202020204" pitchFamily="34" charset="0"/>
                </a:rPr>
                <a:t>Sawn, forged</a:t>
              </a:r>
              <a:br>
                <a:rPr lang="en-GB" sz="1200" dirty="0">
                  <a:solidFill>
                    <a:schemeClr val="tx1"/>
                  </a:solidFill>
                  <a:cs typeface="Arial" panose="020B0604020202020204" pitchFamily="34" charset="0"/>
                </a:rPr>
              </a:br>
              <a:r>
                <a:rPr lang="en-GB" sz="1200" b="1" dirty="0">
                  <a:solidFill>
                    <a:schemeClr val="tx1"/>
                  </a:solidFill>
                  <a:cs typeface="Arial" panose="020B0604020202020204" pitchFamily="34" charset="0"/>
                </a:rPr>
                <a:t>1862</a:t>
              </a:r>
              <a:endParaRPr lang="en-GB" sz="1200" dirty="0">
                <a:solidFill>
                  <a:schemeClr val="tx1"/>
                </a:solidFill>
                <a:cs typeface="Arial" panose="020B0604020202020204" pitchFamily="34" charset="0"/>
              </a:endParaRPr>
            </a:p>
          </p:txBody>
        </p:sp>
      </p:grpSp>
      <p:grpSp>
        <p:nvGrpSpPr>
          <p:cNvPr id="18" name="Group 17">
            <a:extLst>
              <a:ext uri="{FF2B5EF4-FFF2-40B4-BE49-F238E27FC236}">
                <a16:creationId xmlns:a16="http://schemas.microsoft.com/office/drawing/2014/main" id="{95E750EB-917F-47BB-A1F2-A2178CC10857}"/>
              </a:ext>
            </a:extLst>
          </p:cNvPr>
          <p:cNvGrpSpPr/>
          <p:nvPr/>
        </p:nvGrpSpPr>
        <p:grpSpPr>
          <a:xfrm>
            <a:off x="7826286" y="726092"/>
            <a:ext cx="2349728" cy="2370730"/>
            <a:chOff x="6326728" y="996803"/>
            <a:chExt cx="2349728" cy="2370730"/>
          </a:xfrm>
        </p:grpSpPr>
        <p:pic>
          <p:nvPicPr>
            <p:cNvPr id="19" name="Picture 7">
              <a:extLst>
                <a:ext uri="{FF2B5EF4-FFF2-40B4-BE49-F238E27FC236}">
                  <a16:creationId xmlns:a16="http://schemas.microsoft.com/office/drawing/2014/main" id="{314023EB-F372-44E7-BDD3-1672878F12F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26728" y="1999533"/>
              <a:ext cx="2277720" cy="136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Oval Callout 26">
              <a:extLst>
                <a:ext uri="{FF2B5EF4-FFF2-40B4-BE49-F238E27FC236}">
                  <a16:creationId xmlns:a16="http://schemas.microsoft.com/office/drawing/2014/main" id="{2BB3686B-3ABF-495B-B082-84FB289C6E06}"/>
                </a:ext>
              </a:extLst>
            </p:cNvPr>
            <p:cNvSpPr/>
            <p:nvPr/>
          </p:nvSpPr>
          <p:spPr>
            <a:xfrm>
              <a:off x="7308303" y="996803"/>
              <a:ext cx="1368153" cy="776014"/>
            </a:xfrm>
            <a:prstGeom prst="wedgeEllipseCallout">
              <a:avLst>
                <a:gd name="adj1" fmla="val -26072"/>
                <a:gd name="adj2" fmla="val 700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200" dirty="0">
                  <a:solidFill>
                    <a:sysClr val="windowText" lastClr="000000"/>
                  </a:solidFill>
                  <a:cs typeface="Arial" panose="020B0604020202020204" pitchFamily="34" charset="0"/>
                </a:rPr>
                <a:t>Aluminum,</a:t>
              </a:r>
              <a:br>
                <a:rPr lang="en-GB" sz="1200" dirty="0">
                  <a:solidFill>
                    <a:sysClr val="windowText" lastClr="000000"/>
                  </a:solidFill>
                  <a:cs typeface="Arial" panose="020B0604020202020204" pitchFamily="34" charset="0"/>
                </a:rPr>
              </a:br>
              <a:r>
                <a:rPr lang="en-GB" sz="1200" dirty="0">
                  <a:solidFill>
                    <a:sysClr val="windowText" lastClr="000000"/>
                  </a:solidFill>
                  <a:cs typeface="Arial" panose="020B0604020202020204" pitchFamily="34" charset="0"/>
                </a:rPr>
                <a:t>Heat treated</a:t>
              </a:r>
              <a:br>
                <a:rPr lang="en-GB" sz="1200" dirty="0">
                  <a:solidFill>
                    <a:sysClr val="windowText" lastClr="000000"/>
                  </a:solidFill>
                  <a:cs typeface="Arial" panose="020B0604020202020204" pitchFamily="34" charset="0"/>
                </a:rPr>
              </a:br>
              <a:r>
                <a:rPr lang="en-GB" sz="1200" b="1" dirty="0">
                  <a:solidFill>
                    <a:sysClr val="windowText" lastClr="000000"/>
                  </a:solidFill>
                  <a:cs typeface="Arial" panose="020B0604020202020204" pitchFamily="34" charset="0"/>
                </a:rPr>
                <a:t>1983</a:t>
              </a:r>
              <a:endParaRPr lang="en-GB" sz="1200" dirty="0">
                <a:solidFill>
                  <a:sysClr val="windowText" lastClr="000000"/>
                </a:solidFill>
                <a:cs typeface="Arial" panose="020B0604020202020204" pitchFamily="34" charset="0"/>
              </a:endParaRPr>
            </a:p>
          </p:txBody>
        </p:sp>
      </p:grpSp>
      <p:grpSp>
        <p:nvGrpSpPr>
          <p:cNvPr id="21" name="Group 20">
            <a:extLst>
              <a:ext uri="{FF2B5EF4-FFF2-40B4-BE49-F238E27FC236}">
                <a16:creationId xmlns:a16="http://schemas.microsoft.com/office/drawing/2014/main" id="{98A9ACE2-838A-42F8-9C6A-8492080C2976}"/>
              </a:ext>
            </a:extLst>
          </p:cNvPr>
          <p:cNvGrpSpPr/>
          <p:nvPr/>
        </p:nvGrpSpPr>
        <p:grpSpPr>
          <a:xfrm>
            <a:off x="4919327" y="726093"/>
            <a:ext cx="2423662" cy="2432039"/>
            <a:chOff x="3444482" y="996801"/>
            <a:chExt cx="2423662" cy="2432039"/>
          </a:xfrm>
        </p:grpSpPr>
        <p:pic>
          <p:nvPicPr>
            <p:cNvPr id="22" name="Picture 2">
              <a:extLst>
                <a:ext uri="{FF2B5EF4-FFF2-40B4-BE49-F238E27FC236}">
                  <a16:creationId xmlns:a16="http://schemas.microsoft.com/office/drawing/2014/main" id="{C0C60A63-2669-407D-B650-6C42BB28A78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4482" y="1988840"/>
              <a:ext cx="2423662" cy="144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 name="Oval Callout 16">
              <a:extLst>
                <a:ext uri="{FF2B5EF4-FFF2-40B4-BE49-F238E27FC236}">
                  <a16:creationId xmlns:a16="http://schemas.microsoft.com/office/drawing/2014/main" id="{08A61FB1-C1AD-4923-9E16-3EFEF47B03C3}"/>
                </a:ext>
              </a:extLst>
            </p:cNvPr>
            <p:cNvSpPr/>
            <p:nvPr/>
          </p:nvSpPr>
          <p:spPr>
            <a:xfrm flipH="1">
              <a:off x="3751155" y="996801"/>
              <a:ext cx="1545468" cy="776015"/>
            </a:xfrm>
            <a:prstGeom prst="wedgeEllipseCallout">
              <a:avLst>
                <a:gd name="adj1" fmla="val -73"/>
                <a:gd name="adj2" fmla="val 7184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200" dirty="0">
                  <a:solidFill>
                    <a:sysClr val="windowText" lastClr="000000"/>
                  </a:solidFill>
                  <a:cs typeface="Arial" panose="020B0604020202020204" pitchFamily="34" charset="0"/>
                </a:rPr>
                <a:t>Mild steel</a:t>
              </a:r>
              <a:br>
                <a:rPr lang="en-GB" sz="1200" dirty="0">
                  <a:solidFill>
                    <a:sysClr val="windowText" lastClr="000000"/>
                  </a:solidFill>
                  <a:cs typeface="Arial" panose="020B0604020202020204" pitchFamily="34" charset="0"/>
                </a:rPr>
              </a:br>
              <a:r>
                <a:rPr lang="en-GB" sz="1200" dirty="0">
                  <a:solidFill>
                    <a:sysClr val="windowText" lastClr="000000"/>
                  </a:solidFill>
                  <a:cs typeface="Arial" panose="020B0604020202020204" pitchFamily="34" charset="0"/>
                </a:rPr>
                <a:t>Rolled, brazed</a:t>
              </a:r>
              <a:br>
                <a:rPr lang="en-GB" sz="1200" dirty="0">
                  <a:solidFill>
                    <a:sysClr val="windowText" lastClr="000000"/>
                  </a:solidFill>
                  <a:cs typeface="Arial" panose="020B0604020202020204" pitchFamily="34" charset="0"/>
                </a:rPr>
              </a:br>
              <a:r>
                <a:rPr lang="en-GB" sz="1200" b="1" dirty="0">
                  <a:solidFill>
                    <a:sysClr val="windowText" lastClr="000000"/>
                  </a:solidFill>
                  <a:cs typeface="Arial" panose="020B0604020202020204" pitchFamily="34" charset="0"/>
                </a:rPr>
                <a:t>1900</a:t>
              </a:r>
              <a:endParaRPr lang="en-GB" sz="1200" dirty="0">
                <a:solidFill>
                  <a:sysClr val="windowText" lastClr="000000"/>
                </a:solidFill>
                <a:cs typeface="Arial" panose="020B0604020202020204" pitchFamily="34" charset="0"/>
              </a:endParaRPr>
            </a:p>
          </p:txBody>
        </p:sp>
      </p:grpSp>
    </p:spTree>
    <p:extLst>
      <p:ext uri="{BB962C8B-B14F-4D97-AF65-F5344CB8AC3E}">
        <p14:creationId xmlns:p14="http://schemas.microsoft.com/office/powerpoint/2010/main" val="2212358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1A6C8-993D-554F-F766-92149CDBED26}"/>
              </a:ext>
            </a:extLst>
          </p:cNvPr>
          <p:cNvSpPr>
            <a:spLocks noGrp="1"/>
          </p:cNvSpPr>
          <p:nvPr>
            <p:ph type="title"/>
          </p:nvPr>
        </p:nvSpPr>
        <p:spPr/>
        <p:txBody>
          <a:bodyPr/>
          <a:lstStyle/>
          <a:p>
            <a:r>
              <a:rPr lang="en-US" dirty="0"/>
              <a:t>New materials?</a:t>
            </a:r>
            <a:endParaRPr lang="en-DE" dirty="0"/>
          </a:p>
        </p:txBody>
      </p:sp>
      <p:pic>
        <p:nvPicPr>
          <p:cNvPr id="4" name="Picture 3" descr="A person holding a pile of wood chips&#10;&#10;Description automatically generated">
            <a:extLst>
              <a:ext uri="{FF2B5EF4-FFF2-40B4-BE49-F238E27FC236}">
                <a16:creationId xmlns:a16="http://schemas.microsoft.com/office/drawing/2014/main" id="{D7B4F069-1DEF-127B-63F0-99F302B456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1098275"/>
            <a:ext cx="3391727" cy="2261151"/>
          </a:xfrm>
          <a:prstGeom prst="rect">
            <a:avLst/>
          </a:prstGeom>
        </p:spPr>
      </p:pic>
      <p:pic>
        <p:nvPicPr>
          <p:cNvPr id="8" name="Picture 7" descr="A close-up of a liquid pouring into a pile of dirt&#10;&#10;Description automatically generated">
            <a:extLst>
              <a:ext uri="{FF2B5EF4-FFF2-40B4-BE49-F238E27FC236}">
                <a16:creationId xmlns:a16="http://schemas.microsoft.com/office/drawing/2014/main" id="{69171626-579C-3970-07C8-2D07B6445F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3597964"/>
            <a:ext cx="4207566" cy="2103783"/>
          </a:xfrm>
          <a:prstGeom prst="rect">
            <a:avLst/>
          </a:prstGeom>
        </p:spPr>
      </p:pic>
      <p:pic>
        <p:nvPicPr>
          <p:cNvPr id="10" name="Picture 9" descr="A person holding a bucket of liquid&#10;&#10;Description automatically generated">
            <a:extLst>
              <a:ext uri="{FF2B5EF4-FFF2-40B4-BE49-F238E27FC236}">
                <a16:creationId xmlns:a16="http://schemas.microsoft.com/office/drawing/2014/main" id="{3232735A-D5EC-84CA-EA3A-0B6A0DDD7B5A}"/>
              </a:ext>
            </a:extLst>
          </p:cNvPr>
          <p:cNvPicPr>
            <a:picLocks noChangeAspect="1"/>
          </p:cNvPicPr>
          <p:nvPr/>
        </p:nvPicPr>
        <p:blipFill rotWithShape="1">
          <a:blip r:embed="rId5">
            <a:extLst>
              <a:ext uri="{28A0092B-C50C-407E-A947-70E740481C1C}">
                <a14:useLocalDpi xmlns:a14="http://schemas.microsoft.com/office/drawing/2010/main" val="0"/>
              </a:ext>
            </a:extLst>
          </a:blip>
          <a:srcRect t="25178" b="10874"/>
          <a:stretch/>
        </p:blipFill>
        <p:spPr>
          <a:xfrm>
            <a:off x="5093709" y="3597964"/>
            <a:ext cx="2192469" cy="2103783"/>
          </a:xfrm>
          <a:prstGeom prst="rect">
            <a:avLst/>
          </a:prstGeom>
        </p:spPr>
      </p:pic>
      <p:pic>
        <p:nvPicPr>
          <p:cNvPr id="12" name="Picture 11" descr="A person's hands in brown gloves holding a black liquid&#10;&#10;Description automatically generated">
            <a:extLst>
              <a:ext uri="{FF2B5EF4-FFF2-40B4-BE49-F238E27FC236}">
                <a16:creationId xmlns:a16="http://schemas.microsoft.com/office/drawing/2014/main" id="{C4A3D396-9DE1-AD82-7BF9-6EE8FE83DF2A}"/>
              </a:ext>
            </a:extLst>
          </p:cNvPr>
          <p:cNvPicPr>
            <a:picLocks noChangeAspect="1"/>
          </p:cNvPicPr>
          <p:nvPr/>
        </p:nvPicPr>
        <p:blipFill rotWithShape="1">
          <a:blip r:embed="rId6">
            <a:extLst>
              <a:ext uri="{28A0092B-C50C-407E-A947-70E740481C1C}">
                <a14:useLocalDpi xmlns:a14="http://schemas.microsoft.com/office/drawing/2010/main" val="0"/>
              </a:ext>
            </a:extLst>
          </a:blip>
          <a:srcRect r="11465"/>
          <a:stretch/>
        </p:blipFill>
        <p:spPr>
          <a:xfrm>
            <a:off x="4283304" y="1098275"/>
            <a:ext cx="3002874" cy="2261151"/>
          </a:xfrm>
          <a:prstGeom prst="rect">
            <a:avLst/>
          </a:prstGeom>
        </p:spPr>
      </p:pic>
      <p:sp>
        <p:nvSpPr>
          <p:cNvPr id="13" name="TextBox 12">
            <a:extLst>
              <a:ext uri="{FF2B5EF4-FFF2-40B4-BE49-F238E27FC236}">
                <a16:creationId xmlns:a16="http://schemas.microsoft.com/office/drawing/2014/main" id="{D211FEE2-1254-2E1E-E1E8-A9BF0A7689A7}"/>
              </a:ext>
            </a:extLst>
          </p:cNvPr>
          <p:cNvSpPr txBox="1"/>
          <p:nvPr/>
        </p:nvSpPr>
        <p:spPr>
          <a:xfrm>
            <a:off x="7364894" y="998428"/>
            <a:ext cx="3391727" cy="923330"/>
          </a:xfrm>
          <a:prstGeom prst="rect">
            <a:avLst/>
          </a:prstGeom>
          <a:noFill/>
        </p:spPr>
        <p:txBody>
          <a:bodyPr wrap="square" rtlCol="0">
            <a:spAutoFit/>
          </a:bodyPr>
          <a:lstStyle/>
          <a:p>
            <a:r>
              <a:rPr lang="en-US" dirty="0"/>
              <a:t>People started </a:t>
            </a:r>
            <a:r>
              <a:rPr lang="en-US" b="1" dirty="0"/>
              <a:t>cutting and grinding things </a:t>
            </a:r>
            <a:r>
              <a:rPr lang="en-US" dirty="0"/>
              <a:t>they found around them and </a:t>
            </a:r>
            <a:r>
              <a:rPr lang="en-US" b="1" dirty="0"/>
              <a:t>started mixing </a:t>
            </a:r>
            <a:r>
              <a:rPr lang="en-US" dirty="0"/>
              <a:t>them. </a:t>
            </a:r>
          </a:p>
        </p:txBody>
      </p:sp>
      <p:pic>
        <p:nvPicPr>
          <p:cNvPr id="15" name="Picture 14" descr="A child playing in sand&#10;&#10;Description automatically generated">
            <a:extLst>
              <a:ext uri="{FF2B5EF4-FFF2-40B4-BE49-F238E27FC236}">
                <a16:creationId xmlns:a16="http://schemas.microsoft.com/office/drawing/2014/main" id="{D4A7AF24-44BA-B0E3-04FC-D95E3B37888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68020" y="2345633"/>
            <a:ext cx="3752912" cy="2504661"/>
          </a:xfrm>
          <a:prstGeom prst="rect">
            <a:avLst/>
          </a:prstGeom>
        </p:spPr>
      </p:pic>
      <p:sp>
        <p:nvSpPr>
          <p:cNvPr id="3" name="TextBox 2">
            <a:extLst>
              <a:ext uri="{FF2B5EF4-FFF2-40B4-BE49-F238E27FC236}">
                <a16:creationId xmlns:a16="http://schemas.microsoft.com/office/drawing/2014/main" id="{BB474E05-E12D-FE97-7516-C6977C3CA676}"/>
              </a:ext>
            </a:extLst>
          </p:cNvPr>
          <p:cNvSpPr txBox="1"/>
          <p:nvPr/>
        </p:nvSpPr>
        <p:spPr>
          <a:xfrm>
            <a:off x="7968020" y="4921071"/>
            <a:ext cx="3752912" cy="923330"/>
          </a:xfrm>
          <a:prstGeom prst="rect">
            <a:avLst/>
          </a:prstGeom>
          <a:noFill/>
        </p:spPr>
        <p:txBody>
          <a:bodyPr wrap="square" rtlCol="0">
            <a:spAutoFit/>
          </a:bodyPr>
          <a:lstStyle/>
          <a:p>
            <a:r>
              <a:rPr lang="en-US" dirty="0"/>
              <a:t>We all do these kinds of explorations at an early age. In a way, we are all material scientists.</a:t>
            </a:r>
          </a:p>
        </p:txBody>
      </p:sp>
    </p:spTree>
    <p:extLst>
      <p:ext uri="{BB962C8B-B14F-4D97-AF65-F5344CB8AC3E}">
        <p14:creationId xmlns:p14="http://schemas.microsoft.com/office/powerpoint/2010/main" val="34649419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679835E-F9B4-42B9-C353-A1113A84E0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0146" y="763047"/>
            <a:ext cx="1548384" cy="1740408"/>
          </a:xfrm>
          <a:prstGeom prst="rect">
            <a:avLst/>
          </a:prstGeom>
        </p:spPr>
      </p:pic>
      <p:sp>
        <p:nvSpPr>
          <p:cNvPr id="6" name="TextBox 5">
            <a:extLst>
              <a:ext uri="{FF2B5EF4-FFF2-40B4-BE49-F238E27FC236}">
                <a16:creationId xmlns:a16="http://schemas.microsoft.com/office/drawing/2014/main" id="{F42FD13A-9C2B-0BA1-2293-0AB1DC616ADD}"/>
              </a:ext>
            </a:extLst>
          </p:cNvPr>
          <p:cNvSpPr txBox="1"/>
          <p:nvPr/>
        </p:nvSpPr>
        <p:spPr>
          <a:xfrm>
            <a:off x="3223351" y="1556133"/>
            <a:ext cx="6097836" cy="3416320"/>
          </a:xfrm>
          <a:prstGeom prst="rect">
            <a:avLst/>
          </a:prstGeom>
          <a:noFill/>
        </p:spPr>
        <p:txBody>
          <a:bodyPr wrap="square">
            <a:spAutoFit/>
          </a:bodyPr>
          <a:lstStyle/>
          <a:p>
            <a:pPr marL="0" marR="0" lvl="0" indent="0" algn="ctr" defTabSz="914400" rtl="0" eaLnBrk="1" fontAlgn="auto" latinLnBrk="0" hangingPunct="1">
              <a:lnSpc>
                <a:spcPct val="100000"/>
              </a:lnSpc>
              <a:spcBef>
                <a:spcPts val="1200"/>
              </a:spcBef>
              <a:spcAft>
                <a:spcPts val="0"/>
              </a:spcAft>
              <a:buClrTx/>
              <a:buSzTx/>
              <a:buFontTx/>
              <a:buNone/>
              <a:tabLst/>
              <a:defRPr/>
            </a:pPr>
            <a:r>
              <a:rPr lang="en-US" sz="5400" dirty="0"/>
              <a:t>Can you think of </a:t>
            </a:r>
            <a:r>
              <a:rPr lang="en-US" sz="5400" b="1" dirty="0"/>
              <a:t>materials </a:t>
            </a:r>
            <a:br>
              <a:rPr lang="en-US" sz="5400" b="1" dirty="0"/>
            </a:br>
            <a:r>
              <a:rPr lang="en-US" sz="5400" b="1" dirty="0"/>
              <a:t>that are a mixture </a:t>
            </a:r>
            <a:br>
              <a:rPr lang="en-US" sz="5400" b="1" dirty="0"/>
            </a:br>
            <a:r>
              <a:rPr lang="en-US" sz="5400" dirty="0"/>
              <a:t>of some sort?</a:t>
            </a:r>
          </a:p>
        </p:txBody>
      </p:sp>
    </p:spTree>
    <p:extLst>
      <p:ext uri="{BB962C8B-B14F-4D97-AF65-F5344CB8AC3E}">
        <p14:creationId xmlns:p14="http://schemas.microsoft.com/office/powerpoint/2010/main" val="1114924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FC88A-9D51-EF8D-CCE3-CBFDC62F43B5}"/>
              </a:ext>
            </a:extLst>
          </p:cNvPr>
          <p:cNvSpPr>
            <a:spLocks noGrp="1"/>
          </p:cNvSpPr>
          <p:nvPr>
            <p:ph type="title"/>
          </p:nvPr>
        </p:nvSpPr>
        <p:spPr/>
        <p:txBody>
          <a:bodyPr/>
          <a:lstStyle/>
          <a:p>
            <a:r>
              <a:rPr lang="en-US" dirty="0"/>
              <a:t>“Mixing” is still being done to make materials</a:t>
            </a:r>
            <a:endParaRPr lang="en-DE" dirty="0"/>
          </a:p>
        </p:txBody>
      </p:sp>
      <p:pic>
        <p:nvPicPr>
          <p:cNvPr id="4" name="Picture 3" descr="A large industrial plant with yellow machines&#10;&#10;Description automatically generated">
            <a:extLst>
              <a:ext uri="{FF2B5EF4-FFF2-40B4-BE49-F238E27FC236}">
                <a16:creationId xmlns:a16="http://schemas.microsoft.com/office/drawing/2014/main" id="{62C70B84-3B02-35EA-4F7F-1A5202CE70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1181650"/>
            <a:ext cx="6203674" cy="4135783"/>
          </a:xfrm>
          <a:prstGeom prst="rect">
            <a:avLst/>
          </a:prstGeom>
        </p:spPr>
      </p:pic>
      <p:sp>
        <p:nvSpPr>
          <p:cNvPr id="5" name="TextBox 4">
            <a:extLst>
              <a:ext uri="{FF2B5EF4-FFF2-40B4-BE49-F238E27FC236}">
                <a16:creationId xmlns:a16="http://schemas.microsoft.com/office/drawing/2014/main" id="{7A7FAE9B-F3B1-73EB-03F6-6E621FCDE420}"/>
              </a:ext>
            </a:extLst>
          </p:cNvPr>
          <p:cNvSpPr txBox="1"/>
          <p:nvPr/>
        </p:nvSpPr>
        <p:spPr>
          <a:xfrm>
            <a:off x="7066722" y="1550504"/>
            <a:ext cx="4035287" cy="646331"/>
          </a:xfrm>
          <a:prstGeom prst="rect">
            <a:avLst/>
          </a:prstGeom>
          <a:noFill/>
        </p:spPr>
        <p:txBody>
          <a:bodyPr wrap="square" rtlCol="0">
            <a:spAutoFit/>
          </a:bodyPr>
          <a:lstStyle/>
          <a:p>
            <a:r>
              <a:rPr lang="en-US" dirty="0"/>
              <a:t>… in huge amounts</a:t>
            </a:r>
          </a:p>
          <a:p>
            <a:r>
              <a:rPr lang="en-US" dirty="0"/>
              <a:t>… in factories</a:t>
            </a:r>
            <a:endParaRPr lang="en-DE" dirty="0"/>
          </a:p>
        </p:txBody>
      </p:sp>
      <p:pic>
        <p:nvPicPr>
          <p:cNvPr id="6" name="Graphic 5" descr="Factory outline">
            <a:extLst>
              <a:ext uri="{FF2B5EF4-FFF2-40B4-BE49-F238E27FC236}">
                <a16:creationId xmlns:a16="http://schemas.microsoft.com/office/drawing/2014/main" id="{D84B66C6-4843-DB9E-A18B-B175641EAE1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83316" y="2350384"/>
            <a:ext cx="2067459" cy="2067459"/>
          </a:xfrm>
          <a:prstGeom prst="rect">
            <a:avLst/>
          </a:prstGeom>
        </p:spPr>
      </p:pic>
    </p:spTree>
    <p:extLst>
      <p:ext uri="{BB962C8B-B14F-4D97-AF65-F5344CB8AC3E}">
        <p14:creationId xmlns:p14="http://schemas.microsoft.com/office/powerpoint/2010/main" val="1417850287"/>
      </p:ext>
    </p:extLst>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2DA114F4-4413-49C2-BB3E-2B8C33BA15AB}" vid="{81831E44-265C-49D6-9ED0-A28B5D129A7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34c6ce67-15b8-4eff-80e9-52da8be89706}" enabled="0" method="" siteId="{34c6ce67-15b8-4eff-80e9-52da8be89706}" removed="1"/>
</clbl:labelList>
</file>

<file path=docProps/app.xml><?xml version="1.0" encoding="utf-8"?>
<Properties xmlns="http://schemas.openxmlformats.org/officeDocument/2006/extended-properties" xmlns:vt="http://schemas.openxmlformats.org/officeDocument/2006/docPropsVTypes">
  <TotalTime>650</TotalTime>
  <Words>1191</Words>
  <Application>Microsoft Office PowerPoint</Application>
  <PresentationFormat>Widescreen</PresentationFormat>
  <Paragraphs>108</Paragraphs>
  <Slides>14</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Aptos</vt:lpstr>
      <vt:lpstr>Arial</vt:lpstr>
      <vt:lpstr>Calibri</vt:lpstr>
      <vt:lpstr>Courier New</vt:lpstr>
      <vt:lpstr>Wingdings</vt:lpstr>
      <vt:lpstr>Ansys - Slide Master</vt:lpstr>
      <vt:lpstr>PowerPoint Presentation</vt:lpstr>
      <vt:lpstr>Have you ever wondered?</vt:lpstr>
      <vt:lpstr>PowerPoint Presentation</vt:lpstr>
      <vt:lpstr>Think back in time</vt:lpstr>
      <vt:lpstr>The bicycle</vt:lpstr>
      <vt:lpstr>New materials and processes enable new designs</vt:lpstr>
      <vt:lpstr>New materials?</vt:lpstr>
      <vt:lpstr>PowerPoint Presentation</vt:lpstr>
      <vt:lpstr>“Mixing” is still being done to make materials</vt:lpstr>
      <vt:lpstr>The thrive to develop</vt:lpstr>
      <vt:lpstr>PowerPoint Presentation</vt:lpstr>
      <vt:lpstr>Awareness of the impact of our products on the planet</vt:lpstr>
      <vt:lpstr>Product development today</vt:lpstr>
      <vt:lpstr>Enjoy life</vt:lpstr>
    </vt:vector>
  </TitlesOfParts>
  <Company>Ansys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Elisabeth Huelse</dc:creator>
  <cp:lastModifiedBy>Kaitlin Tyler</cp:lastModifiedBy>
  <cp:revision>2</cp:revision>
  <dcterms:created xsi:type="dcterms:W3CDTF">2024-04-19T07:20:34Z</dcterms:created>
  <dcterms:modified xsi:type="dcterms:W3CDTF">2024-06-17T14:38:42Z</dcterms:modified>
</cp:coreProperties>
</file>