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notesMasterIdLst>
    <p:notesMasterId r:id="rId28"/>
  </p:notesMasterIdLst>
  <p:sldIdLst>
    <p:sldId id="256" r:id="rId5"/>
    <p:sldId id="300" r:id="rId6"/>
    <p:sldId id="388" r:id="rId7"/>
    <p:sldId id="374" r:id="rId8"/>
    <p:sldId id="375" r:id="rId9"/>
    <p:sldId id="389" r:id="rId10"/>
    <p:sldId id="376" r:id="rId11"/>
    <p:sldId id="355" r:id="rId12"/>
    <p:sldId id="359" r:id="rId13"/>
    <p:sldId id="361" r:id="rId14"/>
    <p:sldId id="367" r:id="rId15"/>
    <p:sldId id="362" r:id="rId16"/>
    <p:sldId id="363" r:id="rId17"/>
    <p:sldId id="366" r:id="rId18"/>
    <p:sldId id="390" r:id="rId19"/>
    <p:sldId id="354" r:id="rId20"/>
    <p:sldId id="305" r:id="rId21"/>
    <p:sldId id="309" r:id="rId22"/>
    <p:sldId id="306" r:id="rId23"/>
    <p:sldId id="308" r:id="rId24"/>
    <p:sldId id="391" r:id="rId25"/>
    <p:sldId id="310" r:id="rId26"/>
    <p:sldId id="258" r:id="rId27"/>
  </p:sldIdLst>
  <p:sldSz cx="12192000" cy="6858000"/>
  <p:notesSz cx="6858000" cy="9144000"/>
  <p:embeddedFontLst>
    <p:embeddedFont>
      <p:font typeface="Arial Narrow" panose="020B060602020203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2581" autoAdjust="0"/>
  </p:normalViewPr>
  <p:slideViewPr>
    <p:cSldViewPr showGuides="1">
      <p:cViewPr varScale="1">
        <p:scale>
          <a:sx n="49" d="100"/>
          <a:sy n="49" d="100"/>
        </p:scale>
        <p:origin x="1925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4.fntdata"/><Relationship Id="rId37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itlin Tyler" userId="971d5887-dada-4101-bef7-69a3ed4a7a52" providerId="ADAL" clId="{151EDBA2-A11C-461B-AEF2-6C92642C468F}"/>
    <pc:docChg chg="undo custSel addSld delSld modSld">
      <pc:chgData name="Kaitlin Tyler" userId="971d5887-dada-4101-bef7-69a3ed4a7a52" providerId="ADAL" clId="{151EDBA2-A11C-461B-AEF2-6C92642C468F}" dt="2024-06-19T18:23:09.105" v="19" actId="20577"/>
      <pc:docMkLst>
        <pc:docMk/>
      </pc:docMkLst>
      <pc:sldChg chg="modSp mod">
        <pc:chgData name="Kaitlin Tyler" userId="971d5887-dada-4101-bef7-69a3ed4a7a52" providerId="ADAL" clId="{151EDBA2-A11C-461B-AEF2-6C92642C468F}" dt="2024-06-19T18:23:09.105" v="19" actId="20577"/>
        <pc:sldMkLst>
          <pc:docMk/>
          <pc:sldMk cId="3207685698" sldId="256"/>
        </pc:sldMkLst>
        <pc:spChg chg="mod">
          <ac:chgData name="Kaitlin Tyler" userId="971d5887-dada-4101-bef7-69a3ed4a7a52" providerId="ADAL" clId="{151EDBA2-A11C-461B-AEF2-6C92642C468F}" dt="2024-06-19T18:23:09.105" v="19" actId="20577"/>
          <ac:spMkLst>
            <pc:docMk/>
            <pc:sldMk cId="3207685698" sldId="256"/>
            <ac:spMk id="2" creationId="{AE2C3BA5-6E5F-4798-87B7-B8DFFB97930D}"/>
          </ac:spMkLst>
        </pc:spChg>
      </pc:sldChg>
      <pc:sldChg chg="del">
        <pc:chgData name="Kaitlin Tyler" userId="971d5887-dada-4101-bef7-69a3ed4a7a52" providerId="ADAL" clId="{151EDBA2-A11C-461B-AEF2-6C92642C468F}" dt="2024-06-19T18:01:50.071" v="3" actId="47"/>
        <pc:sldMkLst>
          <pc:docMk/>
          <pc:sldMk cId="3141553687" sldId="257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1358301816" sldId="300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810261713" sldId="305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4179334480" sldId="306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771528443" sldId="308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3670699948" sldId="309"/>
        </pc:sldMkLst>
      </pc:sldChg>
      <pc:sldChg chg="add del">
        <pc:chgData name="Kaitlin Tyler" userId="971d5887-dada-4101-bef7-69a3ed4a7a52" providerId="ADAL" clId="{151EDBA2-A11C-461B-AEF2-6C92642C468F}" dt="2024-06-19T18:01:32.562" v="1" actId="47"/>
        <pc:sldMkLst>
          <pc:docMk/>
          <pc:sldMk cId="3881190587" sldId="310"/>
        </pc:sldMkLst>
      </pc:sldChg>
      <pc:sldChg chg="addSp delSp modSp add mod modClrScheme chgLayout">
        <pc:chgData name="Kaitlin Tyler" userId="971d5887-dada-4101-bef7-69a3ed4a7a52" providerId="ADAL" clId="{151EDBA2-A11C-461B-AEF2-6C92642C468F}" dt="2024-06-19T18:02:42.288" v="17"/>
        <pc:sldMkLst>
          <pc:docMk/>
          <pc:sldMk cId="1451469784" sldId="354"/>
        </pc:sldMkLst>
        <pc:spChg chg="add mod">
          <ac:chgData name="Kaitlin Tyler" userId="971d5887-dada-4101-bef7-69a3ed4a7a52" providerId="ADAL" clId="{151EDBA2-A11C-461B-AEF2-6C92642C468F}" dt="2024-06-19T18:02:42.288" v="17"/>
          <ac:spMkLst>
            <pc:docMk/>
            <pc:sldMk cId="1451469784" sldId="354"/>
            <ac:spMk id="2" creationId="{326DEA03-35CE-1806-9186-FFA86FBE8CD4}"/>
          </ac:spMkLst>
        </pc:spChg>
        <pc:spChg chg="del mod ord">
          <ac:chgData name="Kaitlin Tyler" userId="971d5887-dada-4101-bef7-69a3ed4a7a52" providerId="ADAL" clId="{151EDBA2-A11C-461B-AEF2-6C92642C468F}" dt="2024-06-19T18:02:41.880" v="16" actId="478"/>
          <ac:spMkLst>
            <pc:docMk/>
            <pc:sldMk cId="1451469784" sldId="354"/>
            <ac:spMk id="3" creationId="{00000000-0000-0000-0000-000000000000}"/>
          </ac:spMkLst>
        </pc:spChg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712393354" sldId="355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1794649097" sldId="359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379892757" sldId="361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3941221685" sldId="362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371033347" sldId="363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2869723933" sldId="366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4134179700" sldId="367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3629055589" sldId="374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4157424517" sldId="375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3871769648" sldId="376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3738340998" sldId="388"/>
        </pc:sldMkLst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3833865683" sldId="389"/>
        </pc:sldMkLst>
      </pc:sldChg>
      <pc:sldChg chg="delSp modSp add mod modClrScheme chgLayout">
        <pc:chgData name="Kaitlin Tyler" userId="971d5887-dada-4101-bef7-69a3ed4a7a52" providerId="ADAL" clId="{151EDBA2-A11C-461B-AEF2-6C92642C468F}" dt="2024-06-19T18:02:26.472" v="14" actId="20577"/>
        <pc:sldMkLst>
          <pc:docMk/>
          <pc:sldMk cId="478172720" sldId="390"/>
        </pc:sldMkLst>
        <pc:spChg chg="mod ord">
          <ac:chgData name="Kaitlin Tyler" userId="971d5887-dada-4101-bef7-69a3ed4a7a52" providerId="ADAL" clId="{151EDBA2-A11C-461B-AEF2-6C92642C468F}" dt="2024-06-19T18:02:26.472" v="14" actId="20577"/>
          <ac:spMkLst>
            <pc:docMk/>
            <pc:sldMk cId="478172720" sldId="390"/>
            <ac:spMk id="4" creationId="{6B967474-337E-ECD2-FA7C-B03CD65C3A56}"/>
          </ac:spMkLst>
        </pc:spChg>
        <pc:spChg chg="del mod ord">
          <ac:chgData name="Kaitlin Tyler" userId="971d5887-dada-4101-bef7-69a3ed4a7a52" providerId="ADAL" clId="{151EDBA2-A11C-461B-AEF2-6C92642C468F}" dt="2024-06-19T18:02:01.502" v="5" actId="478"/>
          <ac:spMkLst>
            <pc:docMk/>
            <pc:sldMk cId="478172720" sldId="390"/>
            <ac:spMk id="5" creationId="{D48DDC55-162F-8893-926F-A7F7FED856CA}"/>
          </ac:spMkLst>
        </pc:spChg>
      </pc:sldChg>
      <pc:sldChg chg="add">
        <pc:chgData name="Kaitlin Tyler" userId="971d5887-dada-4101-bef7-69a3ed4a7a52" providerId="ADAL" clId="{151EDBA2-A11C-461B-AEF2-6C92642C468F}" dt="2024-06-19T18:01:45.937" v="2"/>
        <pc:sldMkLst>
          <pc:docMk/>
          <pc:sldMk cId="1914126924" sldId="391"/>
        </pc:sldMkLst>
      </pc:sldChg>
    </pc:docChg>
  </pc:docChgLst>
  <pc:docChgLst>
    <pc:chgData name="Kaitlin Tyler" userId="971d5887-dada-4101-bef7-69a3ed4a7a52" providerId="ADAL" clId="{9DD2CFC4-09BB-4C3B-9433-D60652712514}"/>
    <pc:docChg chg="modSld">
      <pc:chgData name="Kaitlin Tyler" userId="971d5887-dada-4101-bef7-69a3ed4a7a52" providerId="ADAL" clId="{9DD2CFC4-09BB-4C3B-9433-D60652712514}" dt="2024-08-07T14:06:58.538" v="77" actId="20577"/>
      <pc:docMkLst>
        <pc:docMk/>
      </pc:docMkLst>
      <pc:sldChg chg="modSp mod">
        <pc:chgData name="Kaitlin Tyler" userId="971d5887-dada-4101-bef7-69a3ed4a7a52" providerId="ADAL" clId="{9DD2CFC4-09BB-4C3B-9433-D60652712514}" dt="2024-08-07T14:04:51.223" v="14" actId="20577"/>
        <pc:sldMkLst>
          <pc:docMk/>
          <pc:sldMk cId="3207685698" sldId="256"/>
        </pc:sldMkLst>
        <pc:spChg chg="mod">
          <ac:chgData name="Kaitlin Tyler" userId="971d5887-dada-4101-bef7-69a3ed4a7a52" providerId="ADAL" clId="{9DD2CFC4-09BB-4C3B-9433-D60652712514}" dt="2024-08-07T14:04:51.223" v="14" actId="20577"/>
          <ac:spMkLst>
            <pc:docMk/>
            <pc:sldMk cId="3207685698" sldId="256"/>
            <ac:spMk id="2" creationId="{AE2C3BA5-6E5F-4798-87B7-B8DFFB97930D}"/>
          </ac:spMkLst>
        </pc:spChg>
      </pc:sldChg>
      <pc:sldChg chg="modSp mod">
        <pc:chgData name="Kaitlin Tyler" userId="971d5887-dada-4101-bef7-69a3ed4a7a52" providerId="ADAL" clId="{9DD2CFC4-09BB-4C3B-9433-D60652712514}" dt="2024-08-07T14:06:58.538" v="77" actId="20577"/>
        <pc:sldMkLst>
          <pc:docMk/>
          <pc:sldMk cId="2869723933" sldId="366"/>
        </pc:sldMkLst>
        <pc:spChg chg="mod">
          <ac:chgData name="Kaitlin Tyler" userId="971d5887-dada-4101-bef7-69a3ed4a7a52" providerId="ADAL" clId="{9DD2CFC4-09BB-4C3B-9433-D60652712514}" dt="2024-08-07T14:06:58.538" v="77" actId="20577"/>
          <ac:spMkLst>
            <pc:docMk/>
            <pc:sldMk cId="2869723933" sldId="366"/>
            <ac:spMk id="5" creationId="{31CE8387-4DA7-4DF2-98FB-6FDA293D1E72}"/>
          </ac:spMkLst>
        </pc:spChg>
      </pc:sldChg>
      <pc:sldChg chg="modSp mod">
        <pc:chgData name="Kaitlin Tyler" userId="971d5887-dada-4101-bef7-69a3ed4a7a52" providerId="ADAL" clId="{9DD2CFC4-09BB-4C3B-9433-D60652712514}" dt="2024-08-07T14:06:47.620" v="66" actId="20577"/>
        <pc:sldMkLst>
          <pc:docMk/>
          <pc:sldMk cId="4134179700" sldId="367"/>
        </pc:sldMkLst>
        <pc:spChg chg="mod">
          <ac:chgData name="Kaitlin Tyler" userId="971d5887-dada-4101-bef7-69a3ed4a7a52" providerId="ADAL" clId="{9DD2CFC4-09BB-4C3B-9433-D60652712514}" dt="2024-08-07T14:06:47.620" v="66" actId="20577"/>
          <ac:spMkLst>
            <pc:docMk/>
            <pc:sldMk cId="4134179700" sldId="367"/>
            <ac:spMk id="5" creationId="{31CE8387-4DA7-4DF2-98FB-6FDA293D1E72}"/>
          </ac:spMkLst>
        </pc:spChg>
      </pc:sldChg>
      <pc:sldChg chg="modSp mod">
        <pc:chgData name="Kaitlin Tyler" userId="971d5887-dada-4101-bef7-69a3ed4a7a52" providerId="ADAL" clId="{9DD2CFC4-09BB-4C3B-9433-D60652712514}" dt="2024-08-07T14:05:58.602" v="23" actId="20577"/>
        <pc:sldMkLst>
          <pc:docMk/>
          <pc:sldMk cId="3629055589" sldId="374"/>
        </pc:sldMkLst>
        <pc:spChg chg="mod">
          <ac:chgData name="Kaitlin Tyler" userId="971d5887-dada-4101-bef7-69a3ed4a7a52" providerId="ADAL" clId="{9DD2CFC4-09BB-4C3B-9433-D60652712514}" dt="2024-08-07T14:05:58.602" v="23" actId="20577"/>
          <ac:spMkLst>
            <pc:docMk/>
            <pc:sldMk cId="3629055589" sldId="374"/>
            <ac:spMk id="3" creationId="{00000000-0000-0000-0000-000000000000}"/>
          </ac:spMkLst>
        </pc:spChg>
      </pc:sldChg>
      <pc:sldChg chg="modSp mod">
        <pc:chgData name="Kaitlin Tyler" userId="971d5887-dada-4101-bef7-69a3ed4a7a52" providerId="ADAL" clId="{9DD2CFC4-09BB-4C3B-9433-D60652712514}" dt="2024-08-07T14:06:36.637" v="65" actId="20577"/>
        <pc:sldMkLst>
          <pc:docMk/>
          <pc:sldMk cId="4157424517" sldId="375"/>
        </pc:sldMkLst>
        <pc:spChg chg="mod">
          <ac:chgData name="Kaitlin Tyler" userId="971d5887-dada-4101-bef7-69a3ed4a7a52" providerId="ADAL" clId="{9DD2CFC4-09BB-4C3B-9433-D60652712514}" dt="2024-08-07T14:06:36.637" v="65" actId="20577"/>
          <ac:spMkLst>
            <pc:docMk/>
            <pc:sldMk cId="4157424517" sldId="375"/>
            <ac:spMk id="2" creationId="{C8DD1299-0FB3-C665-2EAC-416F3073588B}"/>
          </ac:spMkLst>
        </pc:spChg>
        <pc:spChg chg="mod">
          <ac:chgData name="Kaitlin Tyler" userId="971d5887-dada-4101-bef7-69a3ed4a7a52" providerId="ADAL" clId="{9DD2CFC4-09BB-4C3B-9433-D60652712514}" dt="2024-08-07T14:06:05.929" v="32" actId="20577"/>
          <ac:spMkLst>
            <pc:docMk/>
            <pc:sldMk cId="4157424517" sldId="375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BB9E86C5-9689-42B4-BE7D-FDE5EB4274E3}" type="datetimeFigureOut">
              <a:rPr lang="en-US" smtClean="0"/>
              <a:pPr/>
              <a:t>8/7/2024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Calibri" panose="020F0502020204030204" pitchFamily="34" charset="0"/>
              </a:defRPr>
            </a:lvl1pPr>
          </a:lstStyle>
          <a:p>
            <a:fld id="{27FDDAD7-A41A-4414-8211-C5E2AC7F93E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296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086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Car </a:t>
            </a:r>
            <a:r>
              <a:rPr lang="de-DE" dirty="0" err="1"/>
              <a:t>image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shutterstock</a:t>
            </a:r>
            <a:r>
              <a:rPr lang="de-DE" dirty="0"/>
              <a:t> 755763799</a:t>
            </a:r>
            <a:endParaRPr lang="en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8BA24-D475-4DC4-ACF5-CA2288C8819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81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shutterstock_376111795_Airbus_Jet</a:t>
            </a:r>
          </a:p>
          <a:p>
            <a:r>
              <a:rPr lang="de-DE" dirty="0"/>
              <a:t>shutterstock_1700360854_Powerplant</a:t>
            </a:r>
          </a:p>
          <a:p>
            <a:r>
              <a:rPr lang="de-DE" dirty="0"/>
              <a:t>shutterstock_1752422921_Airbus_Helicopter</a:t>
            </a:r>
            <a:endParaRPr lang="en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8BA24-D475-4DC4-ACF5-CA2288C881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842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Feedback Survey link for copy-paste method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https://ansys.typeform.com/to/jcattJI5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DDAD7-A41A-4414-8211-C5E2AC7F93E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380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mailto:education@ansys.com" TargetMode="External"/><Relationship Id="rId2" Type="http://schemas.openxmlformats.org/officeDocument/2006/relationships/hyperlink" Target="http://www.ansys.com/education-resources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3B808CC-F74C-B743-BAB4-F4C99E195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5394325" cy="14493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 b="1" i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FE08CF-AC0B-7143-9A94-E8A35CBC7D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1663" y="2667000"/>
            <a:ext cx="5394325" cy="84831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 i="0">
                <a:solidFill>
                  <a:schemeClr val="accent3"/>
                </a:solidFill>
                <a:latin typeface="Calibri" panose="020F0502020204030204" pitchFamily="34" charset="0"/>
              </a:defRPr>
            </a:lvl1pPr>
            <a:lvl2pPr marL="230188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746125" indent="0">
              <a:buNone/>
              <a:defRPr>
                <a:solidFill>
                  <a:schemeClr val="bg1"/>
                </a:solidFill>
              </a:defRPr>
            </a:lvl4pPr>
            <a:lvl5pPr marL="969962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191E51-6FFC-4231-97E9-4C436119983B}"/>
              </a:ext>
            </a:extLst>
          </p:cNvPr>
          <p:cNvSpPr txBox="1"/>
          <p:nvPr userDrawn="1"/>
        </p:nvSpPr>
        <p:spPr>
          <a:xfrm>
            <a:off x="7848600" y="6477000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©2024 ANSYS, Inc.</a:t>
            </a:r>
          </a:p>
        </p:txBody>
      </p:sp>
      <p:pic>
        <p:nvPicPr>
          <p:cNvPr id="3" name="Picture 2" descr="A black background with yellow and orange lines&#10;&#10;Description automatically generated">
            <a:extLst>
              <a:ext uri="{FF2B5EF4-FFF2-40B4-BE49-F238E27FC236}">
                <a16:creationId xmlns:a16="http://schemas.microsoft.com/office/drawing/2014/main" id="{B530DC72-3417-DC92-2AE4-C8FA1C3F9E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0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4" userDrawn="1">
          <p15:clr>
            <a:srgbClr val="FBAE40"/>
          </p15:clr>
        </p15:guide>
        <p15:guide id="2" orient="horz" pos="261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Video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76C186EF-8C58-7249-A024-F6C1D0AD12BC}"/>
              </a:ext>
            </a:extLst>
          </p:cNvPr>
          <p:cNvSpPr>
            <a:spLocks noGrp="1"/>
          </p:cNvSpPr>
          <p:nvPr>
            <p:ph type="media" sz="quarter" idx="14"/>
          </p:nvPr>
        </p:nvSpPr>
        <p:spPr>
          <a:xfrm>
            <a:off x="6096001" y="1447799"/>
            <a:ext cx="5486400" cy="459097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media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31A0CB9-E7C5-BC4C-83B3-6A04784CA59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BB673984-7F55-E14A-9088-44C94432DA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1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B3363707-8337-D14D-8CD6-076D7F38DE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" y="11430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AF67D610-3DBA-EB48-B589-E895E66AEF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" y="3657600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BFD49B6-2BF3-F94C-AD6B-7B77861203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70400" y="11599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75F3481B-E073-FC4C-8662-89F64D4786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70400" y="3674533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4E9685A2-20AD-6C44-B1B9-DCB2E44370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28000" y="11514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498EFFC6-47A8-C248-AF67-33A51B03885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28000" y="3666067"/>
            <a:ext cx="3454400" cy="198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327F1EC-8CEB-F348-A688-603CC6AF3B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D8D84EB5-FEF7-D145-9924-EDC82C5DD72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70400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73B743E4-6516-C94E-BADC-931FCAF3B34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150577" y="32004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ED4C7F5-70CF-2C4D-8AF3-4D76760714C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" y="57023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B853D87-F6A1-6443-AB6D-6E9819089E0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70400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256BC893-7821-9640-98BC-FFCFED83EB9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150577" y="5715000"/>
            <a:ext cx="3454400" cy="38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0" i="0">
                <a:latin typeface="Calibri" panose="020F0502020204030204" pitchFamily="34" charset="0"/>
              </a:defRPr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2F90602-9DC6-3F4D-B178-EF64100603F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774FC734-09F5-2F40-BB01-29D6BBF76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4988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4EBE792-3674-F042-8191-29D73F7CA4C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44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93ABDDAC-BA7B-4A4A-9D64-71FA88868E4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144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BE481E25-6792-6B48-8A87-D3E9D1B223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144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D548604C-E487-1D4F-91AF-D210004A518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7592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7624EDF6-2365-2545-8099-338237F309C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7592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0D36446A-2E05-9F4F-83D7-905FD354E02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7592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BBC79A31-D13D-4C49-88CC-6B949DE06C2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6040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CFF59C9F-D752-594A-A821-7BDA91DA374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6040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254F3492-5AA9-9249-B742-69BFC01BE9E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6040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C51E22CD-7582-9D41-A0FC-914A34BF189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9245600" y="1371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3D0B9166-BA76-6544-89C3-4C8B4A739F7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245600" y="2895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  <a:p>
            <a:endParaRPr lang="en-US" dirty="0"/>
          </a:p>
        </p:txBody>
      </p:sp>
      <p:sp>
        <p:nvSpPr>
          <p:cNvPr id="17" name="Picture Placeholder 5">
            <a:extLst>
              <a:ext uri="{FF2B5EF4-FFF2-40B4-BE49-F238E27FC236}">
                <a16:creationId xmlns:a16="http://schemas.microsoft.com/office/drawing/2014/main" id="{537026EB-3BFB-0947-A881-5729F13CFA4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245600" y="4419600"/>
            <a:ext cx="1930400" cy="1295400"/>
          </a:xfrm>
          <a:prstGeom prst="rect">
            <a:avLst/>
          </a:prstGeom>
          <a:effectLst/>
        </p:spPr>
        <p:txBody>
          <a:bodyPr/>
          <a:lstStyle>
            <a:lvl1pPr marL="0" indent="0">
              <a:buFontTx/>
              <a:buNone/>
              <a:defRPr sz="1100" b="0" i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160x147 logo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D9580FA-CA76-994A-9775-1D87D5927DBD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81C7F89-740B-3143-8447-70CC02F63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1988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righ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3357E3-4FE4-4164-A381-204B98DEEA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AEF1B2-1440-4FE5-8C1B-C291F424F993}"/>
              </a:ext>
            </a:extLst>
          </p:cNvPr>
          <p:cNvSpPr txBox="1"/>
          <p:nvPr userDrawn="1"/>
        </p:nvSpPr>
        <p:spPr>
          <a:xfrm>
            <a:off x="533400" y="609600"/>
            <a:ext cx="10972800" cy="3322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© </a:t>
            </a:r>
            <a:r>
              <a:rPr lang="en-US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2024 ANSYS, Inc. All rights reserved.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600" b="1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Use and Reproduction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The content used in this resource </a:t>
            </a:r>
            <a:r>
              <a:rPr lang="en-US" sz="1400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may only be used or reproduced for teaching purposes; and any commercial use is strictly prohibited.</a:t>
            </a:r>
            <a:r>
              <a:rPr lang="en-US" sz="1400" i="1" dirty="0">
                <a:solidFill>
                  <a:srgbClr val="201F1E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Document Information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This lecture unit is part of a set of teaching resources to help introduce students to related to embedded systems.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Ansys Education Resources</a:t>
            </a: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 access more undergraduate education resources, including lecture presentations with notes, exercises with worked solutions, microprojects, real life examples and more, visit 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www.ansys.com/education-resources</a:t>
            </a:r>
            <a:r>
              <a:rPr lang="en-US" sz="1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4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Feedback </a:t>
            </a:r>
            <a:endParaRPr lang="en-US" sz="14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US" sz="14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If you notice any errors in this resource or need to get in contact with the authors, please email us at </a:t>
            </a:r>
            <a:r>
              <a:rPr lang="en-US" sz="1400" b="0" i="0" u="none" strike="noStrike" baseline="0" dirty="0">
                <a:solidFill>
                  <a:srgbClr val="0000FF"/>
                </a:solidFill>
                <a:latin typeface="Calibri" panose="020F0502020204030204" pitchFamily="34" charset="0"/>
                <a:hlinkClick r:id="rId3"/>
              </a:rPr>
              <a:t>education@ansys.com</a:t>
            </a:r>
            <a:endParaRPr lang="en-US" sz="1400" b="0" i="0" u="none" strike="noStrike" baseline="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354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57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2BE725-F1B0-7243-BAC8-43B25DA2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BA83-940A-D344-8476-F6C53B5C9486}" type="datetime5">
              <a:rPr lang="en-US" smtClean="0"/>
              <a:t>7-Aug-24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A6356A-FB64-5C40-8589-6A136590A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3763EC-58C9-9643-8F7D-42A80860E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01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A771A-8E39-E44C-A8DD-E28422034FF9}" type="datetime5">
              <a:rPr lang="en-US" smtClean="0"/>
              <a:t>7-Aug-24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357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91AA3D87-8F33-26FB-0DD6-20787722BD82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44B7422-BD6D-0860-36B7-2E25DB9325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5A0B667-66CE-A565-D5CE-656555E50D84}"/>
                </a:ext>
              </a:extLst>
            </p:cNvPr>
            <p:cNvGrpSpPr/>
            <p:nvPr userDrawn="1"/>
          </p:nvGrpSpPr>
          <p:grpSpPr>
            <a:xfrm>
              <a:off x="9959791" y="6018959"/>
              <a:ext cx="1843979" cy="572380"/>
              <a:chOff x="9959791" y="6018959"/>
              <a:chExt cx="1843979" cy="572380"/>
            </a:xfrm>
          </p:grpSpPr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807E4C0A-B160-468E-143A-5CB1189C8E81}"/>
                  </a:ext>
                </a:extLst>
              </p:cNvPr>
              <p:cNvSpPr/>
              <p:nvPr/>
            </p:nvSpPr>
            <p:spPr>
              <a:xfrm>
                <a:off x="9959791" y="6018959"/>
                <a:ext cx="311752" cy="455789"/>
              </a:xfrm>
              <a:custGeom>
                <a:avLst/>
                <a:gdLst>
                  <a:gd name="connsiteX0" fmla="*/ 311752 w 311752"/>
                  <a:gd name="connsiteY0" fmla="*/ 0 h 455789"/>
                  <a:gd name="connsiteX1" fmla="*/ 186741 w 311752"/>
                  <a:gd name="connsiteY1" fmla="*/ 0 h 455789"/>
                  <a:gd name="connsiteX2" fmla="*/ 0 w 311752"/>
                  <a:gd name="connsiteY2" fmla="*/ 455789 h 455789"/>
                  <a:gd name="connsiteX3" fmla="*/ 125011 w 311752"/>
                  <a:gd name="connsiteY3" fmla="*/ 455789 h 455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1752" h="455789">
                    <a:moveTo>
                      <a:pt x="311752" y="0"/>
                    </a:moveTo>
                    <a:lnTo>
                      <a:pt x="186741" y="0"/>
                    </a:lnTo>
                    <a:lnTo>
                      <a:pt x="0" y="455789"/>
                    </a:lnTo>
                    <a:lnTo>
                      <a:pt x="125011" y="455789"/>
                    </a:lnTo>
                    <a:close/>
                  </a:path>
                </a:pathLst>
              </a:custGeom>
              <a:solidFill>
                <a:srgbClr val="FFB71B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54152845-0C11-8F0C-72BF-395CBB5A5E91}"/>
                  </a:ext>
                </a:extLst>
              </p:cNvPr>
              <p:cNvSpPr/>
              <p:nvPr/>
            </p:nvSpPr>
            <p:spPr>
              <a:xfrm>
                <a:off x="10237380" y="6033335"/>
                <a:ext cx="250599" cy="441412"/>
              </a:xfrm>
              <a:custGeom>
                <a:avLst/>
                <a:gdLst>
                  <a:gd name="connsiteX0" fmla="*/ 62764 w 250599"/>
                  <a:gd name="connsiteY0" fmla="*/ 0 h 441412"/>
                  <a:gd name="connsiteX1" fmla="*/ 0 w 250599"/>
                  <a:gd name="connsiteY1" fmla="*/ 153186 h 441412"/>
                  <a:gd name="connsiteX2" fmla="*/ 118081 w 250599"/>
                  <a:gd name="connsiteY2" fmla="*/ 441413 h 441412"/>
                  <a:gd name="connsiteX3" fmla="*/ 250599 w 250599"/>
                  <a:gd name="connsiteY3" fmla="*/ 441413 h 44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99" h="441412">
                    <a:moveTo>
                      <a:pt x="62764" y="0"/>
                    </a:moveTo>
                    <a:lnTo>
                      <a:pt x="0" y="153186"/>
                    </a:lnTo>
                    <a:lnTo>
                      <a:pt x="118081" y="441413"/>
                    </a:lnTo>
                    <a:lnTo>
                      <a:pt x="250599" y="441413"/>
                    </a:ln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A5A0D285-EDD5-5404-4501-A0E7BB1B8442}"/>
                  </a:ext>
                </a:extLst>
              </p:cNvPr>
              <p:cNvSpPr/>
              <p:nvPr/>
            </p:nvSpPr>
            <p:spPr>
              <a:xfrm>
                <a:off x="10513480" y="6148772"/>
                <a:ext cx="314305" cy="327860"/>
              </a:xfrm>
              <a:custGeom>
                <a:avLst/>
                <a:gdLst>
                  <a:gd name="connsiteX0" fmla="*/ 213762 w 314305"/>
                  <a:gd name="connsiteY0" fmla="*/ 327861 h 327860"/>
                  <a:gd name="connsiteX1" fmla="*/ 213762 w 314305"/>
                  <a:gd name="connsiteY1" fmla="*/ 139722 h 327860"/>
                  <a:gd name="connsiteX2" fmla="*/ 202151 w 314305"/>
                  <a:gd name="connsiteY2" fmla="*/ 93523 h 327860"/>
                  <a:gd name="connsiteX3" fmla="*/ 166195 w 314305"/>
                  <a:gd name="connsiteY3" fmla="*/ 79237 h 327860"/>
                  <a:gd name="connsiteX4" fmla="*/ 118537 w 314305"/>
                  <a:gd name="connsiteY4" fmla="*/ 98142 h 327860"/>
                  <a:gd name="connsiteX5" fmla="*/ 100544 w 314305"/>
                  <a:gd name="connsiteY5" fmla="*/ 148749 h 327860"/>
                  <a:gd name="connsiteX6" fmla="*/ 100544 w 314305"/>
                  <a:gd name="connsiteY6" fmla="*/ 327861 h 327860"/>
                  <a:gd name="connsiteX7" fmla="*/ 0 w 314305"/>
                  <a:gd name="connsiteY7" fmla="*/ 327861 h 327860"/>
                  <a:gd name="connsiteX8" fmla="*/ 0 w 314305"/>
                  <a:gd name="connsiteY8" fmla="*/ 7750 h 327860"/>
                  <a:gd name="connsiteX9" fmla="*/ 97960 w 314305"/>
                  <a:gd name="connsiteY9" fmla="*/ 7750 h 327860"/>
                  <a:gd name="connsiteX10" fmla="*/ 97960 w 314305"/>
                  <a:gd name="connsiteY10" fmla="*/ 49542 h 327860"/>
                  <a:gd name="connsiteX11" fmla="*/ 139357 w 314305"/>
                  <a:gd name="connsiteY11" fmla="*/ 13738 h 327860"/>
                  <a:gd name="connsiteX12" fmla="*/ 200419 w 314305"/>
                  <a:gd name="connsiteY12" fmla="*/ 0 h 327860"/>
                  <a:gd name="connsiteX13" fmla="*/ 286191 w 314305"/>
                  <a:gd name="connsiteY13" fmla="*/ 33798 h 327860"/>
                  <a:gd name="connsiteX14" fmla="*/ 314305 w 314305"/>
                  <a:gd name="connsiteY14" fmla="*/ 135193 h 327860"/>
                  <a:gd name="connsiteX15" fmla="*/ 314305 w 314305"/>
                  <a:gd name="connsiteY15" fmla="*/ 327861 h 327860"/>
                  <a:gd name="connsiteX16" fmla="*/ 213762 w 314305"/>
                  <a:gd name="connsiteY16" fmla="*/ 327861 h 327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14305" h="327860">
                    <a:moveTo>
                      <a:pt x="213762" y="327861"/>
                    </a:moveTo>
                    <a:lnTo>
                      <a:pt x="213762" y="139722"/>
                    </a:lnTo>
                    <a:cubicBezTo>
                      <a:pt x="213762" y="118658"/>
                      <a:pt x="209871" y="103127"/>
                      <a:pt x="202151" y="93523"/>
                    </a:cubicBezTo>
                    <a:cubicBezTo>
                      <a:pt x="194522" y="84040"/>
                      <a:pt x="182425" y="79237"/>
                      <a:pt x="166195" y="79237"/>
                    </a:cubicBezTo>
                    <a:cubicBezTo>
                      <a:pt x="146500" y="79237"/>
                      <a:pt x="130452" y="85590"/>
                      <a:pt x="118537" y="98142"/>
                    </a:cubicBezTo>
                    <a:cubicBezTo>
                      <a:pt x="106592" y="110695"/>
                      <a:pt x="100544" y="127716"/>
                      <a:pt x="100544" y="148749"/>
                    </a:cubicBezTo>
                    <a:lnTo>
                      <a:pt x="100544" y="327861"/>
                    </a:lnTo>
                    <a:lnTo>
                      <a:pt x="0" y="327861"/>
                    </a:lnTo>
                    <a:lnTo>
                      <a:pt x="0" y="7750"/>
                    </a:lnTo>
                    <a:lnTo>
                      <a:pt x="97960" y="7750"/>
                    </a:lnTo>
                    <a:lnTo>
                      <a:pt x="97960" y="49542"/>
                    </a:lnTo>
                    <a:cubicBezTo>
                      <a:pt x="108872" y="34133"/>
                      <a:pt x="122792" y="22096"/>
                      <a:pt x="139357" y="13738"/>
                    </a:cubicBezTo>
                    <a:cubicBezTo>
                      <a:pt x="157350" y="4620"/>
                      <a:pt x="177897" y="0"/>
                      <a:pt x="200419" y="0"/>
                    </a:cubicBezTo>
                    <a:cubicBezTo>
                      <a:pt x="238594" y="0"/>
                      <a:pt x="267438" y="11367"/>
                      <a:pt x="286191" y="33798"/>
                    </a:cubicBezTo>
                    <a:cubicBezTo>
                      <a:pt x="304853" y="56168"/>
                      <a:pt x="314305" y="90270"/>
                      <a:pt x="314305" y="135193"/>
                    </a:cubicBezTo>
                    <a:lnTo>
                      <a:pt x="314305" y="327861"/>
                    </a:lnTo>
                    <a:lnTo>
                      <a:pt x="213762" y="327861"/>
                    </a:ln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E4FC35DD-D29C-C665-66F7-74DDD32B929C}"/>
                  </a:ext>
                </a:extLst>
              </p:cNvPr>
              <p:cNvSpPr/>
              <p:nvPr/>
            </p:nvSpPr>
            <p:spPr>
              <a:xfrm>
                <a:off x="10870672" y="6148772"/>
                <a:ext cx="283576" cy="333027"/>
              </a:xfrm>
              <a:custGeom>
                <a:avLst/>
                <a:gdLst>
                  <a:gd name="connsiteX0" fmla="*/ 145193 w 283576"/>
                  <a:gd name="connsiteY0" fmla="*/ 333028 h 333027"/>
                  <a:gd name="connsiteX1" fmla="*/ 64405 w 283576"/>
                  <a:gd name="connsiteY1" fmla="*/ 322967 h 333027"/>
                  <a:gd name="connsiteX2" fmla="*/ 973 w 283576"/>
                  <a:gd name="connsiteY2" fmla="*/ 294002 h 333027"/>
                  <a:gd name="connsiteX3" fmla="*/ 0 w 283576"/>
                  <a:gd name="connsiteY3" fmla="*/ 293333 h 333027"/>
                  <a:gd name="connsiteX4" fmla="*/ 26929 w 283576"/>
                  <a:gd name="connsiteY4" fmla="*/ 223305 h 333027"/>
                  <a:gd name="connsiteX5" fmla="*/ 28510 w 283576"/>
                  <a:gd name="connsiteY5" fmla="*/ 224369 h 333027"/>
                  <a:gd name="connsiteX6" fmla="*/ 84951 w 283576"/>
                  <a:gd name="connsiteY6" fmla="*/ 251298 h 333027"/>
                  <a:gd name="connsiteX7" fmla="*/ 147138 w 283576"/>
                  <a:gd name="connsiteY7" fmla="*/ 260903 h 333027"/>
                  <a:gd name="connsiteX8" fmla="*/ 181574 w 283576"/>
                  <a:gd name="connsiteY8" fmla="*/ 253699 h 333027"/>
                  <a:gd name="connsiteX9" fmla="*/ 193428 w 283576"/>
                  <a:gd name="connsiteY9" fmla="*/ 234673 h 333027"/>
                  <a:gd name="connsiteX10" fmla="*/ 185313 w 283576"/>
                  <a:gd name="connsiteY10" fmla="*/ 217804 h 333027"/>
                  <a:gd name="connsiteX11" fmla="*/ 153277 w 283576"/>
                  <a:gd name="connsiteY11" fmla="*/ 206436 h 333027"/>
                  <a:gd name="connsiteX12" fmla="*/ 101607 w 283576"/>
                  <a:gd name="connsiteY12" fmla="*/ 194796 h 333027"/>
                  <a:gd name="connsiteX13" fmla="*/ 33373 w 283576"/>
                  <a:gd name="connsiteY13" fmla="*/ 162426 h 333027"/>
                  <a:gd name="connsiteX14" fmla="*/ 11276 w 283576"/>
                  <a:gd name="connsiteY14" fmla="*/ 102246 h 333027"/>
                  <a:gd name="connsiteX15" fmla="*/ 28722 w 283576"/>
                  <a:gd name="connsiteY15" fmla="*/ 49026 h 333027"/>
                  <a:gd name="connsiteX16" fmla="*/ 77779 w 283576"/>
                  <a:gd name="connsiteY16" fmla="*/ 13039 h 333027"/>
                  <a:gd name="connsiteX17" fmla="*/ 149721 w 283576"/>
                  <a:gd name="connsiteY17" fmla="*/ 0 h 333027"/>
                  <a:gd name="connsiteX18" fmla="*/ 216680 w 283576"/>
                  <a:gd name="connsiteY18" fmla="*/ 10395 h 333027"/>
                  <a:gd name="connsiteX19" fmla="*/ 275219 w 283576"/>
                  <a:gd name="connsiteY19" fmla="*/ 39664 h 333027"/>
                  <a:gd name="connsiteX20" fmla="*/ 276191 w 283576"/>
                  <a:gd name="connsiteY20" fmla="*/ 40363 h 333027"/>
                  <a:gd name="connsiteX21" fmla="*/ 249201 w 283576"/>
                  <a:gd name="connsiteY21" fmla="*/ 107808 h 333027"/>
                  <a:gd name="connsiteX22" fmla="*/ 247621 w 283576"/>
                  <a:gd name="connsiteY22" fmla="*/ 106714 h 333027"/>
                  <a:gd name="connsiteX23" fmla="*/ 149053 w 283576"/>
                  <a:gd name="connsiteY23" fmla="*/ 72125 h 333027"/>
                  <a:gd name="connsiteX24" fmla="*/ 114312 w 283576"/>
                  <a:gd name="connsiteY24" fmla="*/ 79663 h 333027"/>
                  <a:gd name="connsiteX25" fmla="*/ 102155 w 283576"/>
                  <a:gd name="connsiteY25" fmla="*/ 100300 h 333027"/>
                  <a:gd name="connsiteX26" fmla="*/ 109267 w 283576"/>
                  <a:gd name="connsiteY26" fmla="*/ 115254 h 333027"/>
                  <a:gd name="connsiteX27" fmla="*/ 135862 w 283576"/>
                  <a:gd name="connsiteY27" fmla="*/ 125983 h 333027"/>
                  <a:gd name="connsiteX28" fmla="*/ 189386 w 283576"/>
                  <a:gd name="connsiteY28" fmla="*/ 138232 h 333027"/>
                  <a:gd name="connsiteX29" fmla="*/ 260842 w 283576"/>
                  <a:gd name="connsiteY29" fmla="*/ 171909 h 333027"/>
                  <a:gd name="connsiteX30" fmla="*/ 283577 w 283576"/>
                  <a:gd name="connsiteY30" fmla="*/ 233366 h 333027"/>
                  <a:gd name="connsiteX31" fmla="*/ 246466 w 283576"/>
                  <a:gd name="connsiteY31" fmla="*/ 306615 h 333027"/>
                  <a:gd name="connsiteX32" fmla="*/ 145193 w 283576"/>
                  <a:gd name="connsiteY32" fmla="*/ 333028 h 333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83576" h="333027">
                    <a:moveTo>
                      <a:pt x="145193" y="333028"/>
                    </a:moveTo>
                    <a:cubicBezTo>
                      <a:pt x="115953" y="333028"/>
                      <a:pt x="88751" y="329654"/>
                      <a:pt x="64405" y="322967"/>
                    </a:cubicBezTo>
                    <a:cubicBezTo>
                      <a:pt x="39999" y="316250"/>
                      <a:pt x="18662" y="306524"/>
                      <a:pt x="973" y="294002"/>
                    </a:cubicBezTo>
                    <a:lnTo>
                      <a:pt x="0" y="293333"/>
                    </a:lnTo>
                    <a:lnTo>
                      <a:pt x="26929" y="223305"/>
                    </a:lnTo>
                    <a:lnTo>
                      <a:pt x="28510" y="224369"/>
                    </a:lnTo>
                    <a:cubicBezTo>
                      <a:pt x="45530" y="235858"/>
                      <a:pt x="64527" y="244915"/>
                      <a:pt x="84951" y="251298"/>
                    </a:cubicBezTo>
                    <a:cubicBezTo>
                      <a:pt x="105376" y="257681"/>
                      <a:pt x="126318" y="260903"/>
                      <a:pt x="147138" y="260903"/>
                    </a:cubicBezTo>
                    <a:cubicBezTo>
                      <a:pt x="161879" y="260903"/>
                      <a:pt x="173459" y="258471"/>
                      <a:pt x="181574" y="253699"/>
                    </a:cubicBezTo>
                    <a:cubicBezTo>
                      <a:pt x="189538" y="249019"/>
                      <a:pt x="193428" y="242788"/>
                      <a:pt x="193428" y="234673"/>
                    </a:cubicBezTo>
                    <a:cubicBezTo>
                      <a:pt x="193428" y="227378"/>
                      <a:pt x="190784" y="221846"/>
                      <a:pt x="185313" y="217804"/>
                    </a:cubicBezTo>
                    <a:cubicBezTo>
                      <a:pt x="179690" y="213640"/>
                      <a:pt x="168900" y="209841"/>
                      <a:pt x="153277" y="206436"/>
                    </a:cubicBezTo>
                    <a:lnTo>
                      <a:pt x="101607" y="194796"/>
                    </a:lnTo>
                    <a:cubicBezTo>
                      <a:pt x="70879" y="187896"/>
                      <a:pt x="47931" y="176985"/>
                      <a:pt x="33373" y="162426"/>
                    </a:cubicBezTo>
                    <a:cubicBezTo>
                      <a:pt x="18723" y="147746"/>
                      <a:pt x="11276" y="127503"/>
                      <a:pt x="11276" y="102246"/>
                    </a:cubicBezTo>
                    <a:cubicBezTo>
                      <a:pt x="11276" y="82186"/>
                      <a:pt x="17142" y="64283"/>
                      <a:pt x="28722" y="49026"/>
                    </a:cubicBezTo>
                    <a:cubicBezTo>
                      <a:pt x="40242" y="33829"/>
                      <a:pt x="56746" y="21701"/>
                      <a:pt x="77779" y="13039"/>
                    </a:cubicBezTo>
                    <a:cubicBezTo>
                      <a:pt x="98750" y="4377"/>
                      <a:pt x="122944" y="0"/>
                      <a:pt x="149721" y="0"/>
                    </a:cubicBezTo>
                    <a:cubicBezTo>
                      <a:pt x="172547" y="0"/>
                      <a:pt x="195069" y="3495"/>
                      <a:pt x="216680" y="10395"/>
                    </a:cubicBezTo>
                    <a:cubicBezTo>
                      <a:pt x="238290" y="17325"/>
                      <a:pt x="257985" y="27172"/>
                      <a:pt x="275219" y="39664"/>
                    </a:cubicBezTo>
                    <a:lnTo>
                      <a:pt x="276191" y="40363"/>
                    </a:lnTo>
                    <a:lnTo>
                      <a:pt x="249201" y="107808"/>
                    </a:lnTo>
                    <a:lnTo>
                      <a:pt x="247621" y="106714"/>
                    </a:lnTo>
                    <a:cubicBezTo>
                      <a:pt x="214461" y="83766"/>
                      <a:pt x="181301" y="72125"/>
                      <a:pt x="149053" y="72125"/>
                    </a:cubicBezTo>
                    <a:cubicBezTo>
                      <a:pt x="134312" y="72125"/>
                      <a:pt x="122640" y="74648"/>
                      <a:pt x="114312" y="79663"/>
                    </a:cubicBezTo>
                    <a:cubicBezTo>
                      <a:pt x="106136" y="84587"/>
                      <a:pt x="102155" y="91334"/>
                      <a:pt x="102155" y="100300"/>
                    </a:cubicBezTo>
                    <a:cubicBezTo>
                      <a:pt x="102155" y="106744"/>
                      <a:pt x="104495" y="111637"/>
                      <a:pt x="109267" y="115254"/>
                    </a:cubicBezTo>
                    <a:cubicBezTo>
                      <a:pt x="114251" y="118993"/>
                      <a:pt x="123218" y="122610"/>
                      <a:pt x="135862" y="125983"/>
                    </a:cubicBezTo>
                    <a:lnTo>
                      <a:pt x="189386" y="138232"/>
                    </a:lnTo>
                    <a:cubicBezTo>
                      <a:pt x="221816" y="145588"/>
                      <a:pt x="245858" y="156894"/>
                      <a:pt x="260842" y="171909"/>
                    </a:cubicBezTo>
                    <a:cubicBezTo>
                      <a:pt x="275918" y="186984"/>
                      <a:pt x="283577" y="207652"/>
                      <a:pt x="283577" y="233366"/>
                    </a:cubicBezTo>
                    <a:cubicBezTo>
                      <a:pt x="283577" y="264307"/>
                      <a:pt x="271085" y="288926"/>
                      <a:pt x="246466" y="306615"/>
                    </a:cubicBezTo>
                    <a:cubicBezTo>
                      <a:pt x="222029" y="324122"/>
                      <a:pt x="187927" y="333028"/>
                      <a:pt x="145193" y="333028"/>
                    </a:cubicBez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E66BF89D-C417-E268-6E1E-7C0F0BD10B0B}"/>
                  </a:ext>
                </a:extLst>
              </p:cNvPr>
              <p:cNvSpPr/>
              <p:nvPr/>
            </p:nvSpPr>
            <p:spPr>
              <a:xfrm>
                <a:off x="11520133" y="6148802"/>
                <a:ext cx="283637" cy="332997"/>
              </a:xfrm>
              <a:custGeom>
                <a:avLst/>
                <a:gdLst>
                  <a:gd name="connsiteX0" fmla="*/ 145223 w 283637"/>
                  <a:gd name="connsiteY0" fmla="*/ 332997 h 332997"/>
                  <a:gd name="connsiteX1" fmla="*/ 64435 w 283637"/>
                  <a:gd name="connsiteY1" fmla="*/ 322937 h 332997"/>
                  <a:gd name="connsiteX2" fmla="*/ 972 w 283637"/>
                  <a:gd name="connsiteY2" fmla="*/ 293971 h 332997"/>
                  <a:gd name="connsiteX3" fmla="*/ 0 w 283637"/>
                  <a:gd name="connsiteY3" fmla="*/ 293303 h 332997"/>
                  <a:gd name="connsiteX4" fmla="*/ 26960 w 283637"/>
                  <a:gd name="connsiteY4" fmla="*/ 223275 h 332997"/>
                  <a:gd name="connsiteX5" fmla="*/ 28540 w 283637"/>
                  <a:gd name="connsiteY5" fmla="*/ 224339 h 332997"/>
                  <a:gd name="connsiteX6" fmla="*/ 84982 w 283637"/>
                  <a:gd name="connsiteY6" fmla="*/ 251268 h 332997"/>
                  <a:gd name="connsiteX7" fmla="*/ 147168 w 283637"/>
                  <a:gd name="connsiteY7" fmla="*/ 260872 h 332997"/>
                  <a:gd name="connsiteX8" fmla="*/ 181605 w 283637"/>
                  <a:gd name="connsiteY8" fmla="*/ 253669 h 332997"/>
                  <a:gd name="connsiteX9" fmla="*/ 193458 w 283637"/>
                  <a:gd name="connsiteY9" fmla="*/ 234642 h 332997"/>
                  <a:gd name="connsiteX10" fmla="*/ 185343 w 283637"/>
                  <a:gd name="connsiteY10" fmla="*/ 217804 h 332997"/>
                  <a:gd name="connsiteX11" fmla="*/ 153308 w 283637"/>
                  <a:gd name="connsiteY11" fmla="*/ 206436 h 332997"/>
                  <a:gd name="connsiteX12" fmla="*/ 101638 w 283637"/>
                  <a:gd name="connsiteY12" fmla="*/ 194796 h 332997"/>
                  <a:gd name="connsiteX13" fmla="*/ 33434 w 283637"/>
                  <a:gd name="connsiteY13" fmla="*/ 162426 h 332997"/>
                  <a:gd name="connsiteX14" fmla="*/ 11367 w 283637"/>
                  <a:gd name="connsiteY14" fmla="*/ 102246 h 332997"/>
                  <a:gd name="connsiteX15" fmla="*/ 28783 w 283637"/>
                  <a:gd name="connsiteY15" fmla="*/ 49026 h 332997"/>
                  <a:gd name="connsiteX16" fmla="*/ 77839 w 283637"/>
                  <a:gd name="connsiteY16" fmla="*/ 13039 h 332997"/>
                  <a:gd name="connsiteX17" fmla="*/ 149782 w 283637"/>
                  <a:gd name="connsiteY17" fmla="*/ 0 h 332997"/>
                  <a:gd name="connsiteX18" fmla="*/ 216740 w 283637"/>
                  <a:gd name="connsiteY18" fmla="*/ 10395 h 332997"/>
                  <a:gd name="connsiteX19" fmla="*/ 275279 w 283637"/>
                  <a:gd name="connsiteY19" fmla="*/ 39664 h 332997"/>
                  <a:gd name="connsiteX20" fmla="*/ 276221 w 283637"/>
                  <a:gd name="connsiteY20" fmla="*/ 40363 h 332997"/>
                  <a:gd name="connsiteX21" fmla="*/ 249262 w 283637"/>
                  <a:gd name="connsiteY21" fmla="*/ 107808 h 332997"/>
                  <a:gd name="connsiteX22" fmla="*/ 247682 w 283637"/>
                  <a:gd name="connsiteY22" fmla="*/ 106714 h 332997"/>
                  <a:gd name="connsiteX23" fmla="*/ 149113 w 283637"/>
                  <a:gd name="connsiteY23" fmla="*/ 72125 h 332997"/>
                  <a:gd name="connsiteX24" fmla="*/ 114373 w 283637"/>
                  <a:gd name="connsiteY24" fmla="*/ 79663 h 332997"/>
                  <a:gd name="connsiteX25" fmla="*/ 102185 w 283637"/>
                  <a:gd name="connsiteY25" fmla="*/ 100300 h 332997"/>
                  <a:gd name="connsiteX26" fmla="*/ 109328 w 283637"/>
                  <a:gd name="connsiteY26" fmla="*/ 115224 h 332997"/>
                  <a:gd name="connsiteX27" fmla="*/ 135922 w 283637"/>
                  <a:gd name="connsiteY27" fmla="*/ 125953 h 332997"/>
                  <a:gd name="connsiteX28" fmla="*/ 189477 w 283637"/>
                  <a:gd name="connsiteY28" fmla="*/ 138202 h 332997"/>
                  <a:gd name="connsiteX29" fmla="*/ 260933 w 283637"/>
                  <a:gd name="connsiteY29" fmla="*/ 171878 h 332997"/>
                  <a:gd name="connsiteX30" fmla="*/ 283638 w 283637"/>
                  <a:gd name="connsiteY30" fmla="*/ 233335 h 332997"/>
                  <a:gd name="connsiteX31" fmla="*/ 246527 w 283637"/>
                  <a:gd name="connsiteY31" fmla="*/ 306585 h 332997"/>
                  <a:gd name="connsiteX32" fmla="*/ 145223 w 283637"/>
                  <a:gd name="connsiteY32" fmla="*/ 332997 h 332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83637" h="332997">
                    <a:moveTo>
                      <a:pt x="145223" y="332997"/>
                    </a:moveTo>
                    <a:cubicBezTo>
                      <a:pt x="115953" y="332997"/>
                      <a:pt x="88781" y="329624"/>
                      <a:pt x="64435" y="322937"/>
                    </a:cubicBezTo>
                    <a:cubicBezTo>
                      <a:pt x="40059" y="316250"/>
                      <a:pt x="18692" y="306494"/>
                      <a:pt x="972" y="293971"/>
                    </a:cubicBezTo>
                    <a:lnTo>
                      <a:pt x="0" y="293303"/>
                    </a:lnTo>
                    <a:lnTo>
                      <a:pt x="26960" y="223275"/>
                    </a:lnTo>
                    <a:lnTo>
                      <a:pt x="28540" y="224339"/>
                    </a:lnTo>
                    <a:cubicBezTo>
                      <a:pt x="45530" y="235828"/>
                      <a:pt x="64527" y="244885"/>
                      <a:pt x="84982" y="251268"/>
                    </a:cubicBezTo>
                    <a:cubicBezTo>
                      <a:pt x="105407" y="257650"/>
                      <a:pt x="126348" y="260872"/>
                      <a:pt x="147168" y="260872"/>
                    </a:cubicBezTo>
                    <a:cubicBezTo>
                      <a:pt x="161909" y="260872"/>
                      <a:pt x="173489" y="258441"/>
                      <a:pt x="181605" y="253669"/>
                    </a:cubicBezTo>
                    <a:cubicBezTo>
                      <a:pt x="189568" y="248988"/>
                      <a:pt x="193458" y="242757"/>
                      <a:pt x="193458" y="234642"/>
                    </a:cubicBezTo>
                    <a:cubicBezTo>
                      <a:pt x="193458" y="227317"/>
                      <a:pt x="190814" y="221816"/>
                      <a:pt x="185343" y="217804"/>
                    </a:cubicBezTo>
                    <a:cubicBezTo>
                      <a:pt x="179720" y="213640"/>
                      <a:pt x="168961" y="209841"/>
                      <a:pt x="153308" y="206436"/>
                    </a:cubicBezTo>
                    <a:lnTo>
                      <a:pt x="101638" y="194796"/>
                    </a:lnTo>
                    <a:cubicBezTo>
                      <a:pt x="70940" y="187896"/>
                      <a:pt x="47992" y="176985"/>
                      <a:pt x="33434" y="162426"/>
                    </a:cubicBezTo>
                    <a:cubicBezTo>
                      <a:pt x="18784" y="147776"/>
                      <a:pt x="11367" y="127533"/>
                      <a:pt x="11367" y="102246"/>
                    </a:cubicBezTo>
                    <a:cubicBezTo>
                      <a:pt x="11367" y="82216"/>
                      <a:pt x="17233" y="64283"/>
                      <a:pt x="28783" y="49026"/>
                    </a:cubicBezTo>
                    <a:cubicBezTo>
                      <a:pt x="40302" y="33829"/>
                      <a:pt x="56806" y="21701"/>
                      <a:pt x="77839" y="13039"/>
                    </a:cubicBezTo>
                    <a:cubicBezTo>
                      <a:pt x="98811" y="4377"/>
                      <a:pt x="123005" y="0"/>
                      <a:pt x="149782" y="0"/>
                    </a:cubicBezTo>
                    <a:cubicBezTo>
                      <a:pt x="172638" y="0"/>
                      <a:pt x="195160" y="3495"/>
                      <a:pt x="216740" y="10395"/>
                    </a:cubicBezTo>
                    <a:cubicBezTo>
                      <a:pt x="238351" y="17325"/>
                      <a:pt x="258076" y="27172"/>
                      <a:pt x="275279" y="39664"/>
                    </a:cubicBezTo>
                    <a:lnTo>
                      <a:pt x="276221" y="40363"/>
                    </a:lnTo>
                    <a:lnTo>
                      <a:pt x="249262" y="107808"/>
                    </a:lnTo>
                    <a:lnTo>
                      <a:pt x="247682" y="106714"/>
                    </a:lnTo>
                    <a:cubicBezTo>
                      <a:pt x="214521" y="83766"/>
                      <a:pt x="181331" y="72125"/>
                      <a:pt x="149113" y="72125"/>
                    </a:cubicBezTo>
                    <a:cubicBezTo>
                      <a:pt x="134403" y="72125"/>
                      <a:pt x="122701" y="74648"/>
                      <a:pt x="114373" y="79663"/>
                    </a:cubicBezTo>
                    <a:cubicBezTo>
                      <a:pt x="106167" y="84587"/>
                      <a:pt x="102185" y="91334"/>
                      <a:pt x="102185" y="100300"/>
                    </a:cubicBezTo>
                    <a:cubicBezTo>
                      <a:pt x="102185" y="106744"/>
                      <a:pt x="104525" y="111637"/>
                      <a:pt x="109328" y="115224"/>
                    </a:cubicBezTo>
                    <a:cubicBezTo>
                      <a:pt x="114312" y="118962"/>
                      <a:pt x="123248" y="122579"/>
                      <a:pt x="135922" y="125953"/>
                    </a:cubicBezTo>
                    <a:lnTo>
                      <a:pt x="189477" y="138202"/>
                    </a:lnTo>
                    <a:cubicBezTo>
                      <a:pt x="221907" y="145557"/>
                      <a:pt x="245949" y="156894"/>
                      <a:pt x="260933" y="171878"/>
                    </a:cubicBezTo>
                    <a:cubicBezTo>
                      <a:pt x="276009" y="186954"/>
                      <a:pt x="283638" y="207652"/>
                      <a:pt x="283638" y="233335"/>
                    </a:cubicBezTo>
                    <a:cubicBezTo>
                      <a:pt x="283638" y="264276"/>
                      <a:pt x="271146" y="288926"/>
                      <a:pt x="246527" y="306585"/>
                    </a:cubicBezTo>
                    <a:cubicBezTo>
                      <a:pt x="222029" y="324092"/>
                      <a:pt x="187957" y="332997"/>
                      <a:pt x="145223" y="332997"/>
                    </a:cubicBez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DD812426-6B72-FACD-A8D1-28CA8A97E0BD}"/>
                  </a:ext>
                </a:extLst>
              </p:cNvPr>
              <p:cNvSpPr/>
              <p:nvPr/>
            </p:nvSpPr>
            <p:spPr>
              <a:xfrm>
                <a:off x="11175008" y="6158437"/>
                <a:ext cx="340869" cy="432902"/>
              </a:xfrm>
              <a:custGeom>
                <a:avLst/>
                <a:gdLst>
                  <a:gd name="connsiteX0" fmla="*/ 246679 w 340869"/>
                  <a:gd name="connsiteY0" fmla="*/ 0 h 432902"/>
                  <a:gd name="connsiteX1" fmla="*/ 170450 w 340869"/>
                  <a:gd name="connsiteY1" fmla="*/ 186042 h 432902"/>
                  <a:gd name="connsiteX2" fmla="*/ 94191 w 340869"/>
                  <a:gd name="connsiteY2" fmla="*/ 0 h 432902"/>
                  <a:gd name="connsiteX3" fmla="*/ 0 w 340869"/>
                  <a:gd name="connsiteY3" fmla="*/ 0 h 432902"/>
                  <a:gd name="connsiteX4" fmla="*/ 123339 w 340869"/>
                  <a:gd name="connsiteY4" fmla="*/ 301023 h 432902"/>
                  <a:gd name="connsiteX5" fmla="*/ 69299 w 340869"/>
                  <a:gd name="connsiteY5" fmla="*/ 432903 h 432902"/>
                  <a:gd name="connsiteX6" fmla="*/ 163490 w 340869"/>
                  <a:gd name="connsiteY6" fmla="*/ 432903 h 432902"/>
                  <a:gd name="connsiteX7" fmla="*/ 340870 w 340869"/>
                  <a:gd name="connsiteY7" fmla="*/ 0 h 4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0869" h="432902">
                    <a:moveTo>
                      <a:pt x="246679" y="0"/>
                    </a:moveTo>
                    <a:lnTo>
                      <a:pt x="170450" y="186042"/>
                    </a:lnTo>
                    <a:lnTo>
                      <a:pt x="94191" y="0"/>
                    </a:lnTo>
                    <a:lnTo>
                      <a:pt x="0" y="0"/>
                    </a:lnTo>
                    <a:lnTo>
                      <a:pt x="123339" y="301023"/>
                    </a:lnTo>
                    <a:lnTo>
                      <a:pt x="69299" y="432903"/>
                    </a:lnTo>
                    <a:lnTo>
                      <a:pt x="163490" y="432903"/>
                    </a:lnTo>
                    <a:lnTo>
                      <a:pt x="340870" y="0"/>
                    </a:lnTo>
                    <a:close/>
                  </a:path>
                </a:pathLst>
              </a:custGeom>
              <a:solidFill>
                <a:schemeClr val="tx1"/>
              </a:solidFill>
              <a:ln w="3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title"/>
          </p:nvPr>
        </p:nvSpPr>
        <p:spPr>
          <a:xfrm>
            <a:off x="5408423" y="2514599"/>
            <a:ext cx="6173977" cy="1524001"/>
          </a:xfrm>
        </p:spPr>
        <p:txBody>
          <a:bodyPr anchor="t" anchorCtr="0"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5408423" y="4589463"/>
            <a:ext cx="6173977" cy="7445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BC55155B-809E-C143-822C-E7956EE070A4}" type="datetime5">
              <a:rPr lang="en-US" smtClean="0"/>
              <a:t>7-Aug-24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©2023 ANSYS /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6644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 bullet layout, no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06401" y="381000"/>
            <a:ext cx="9501716" cy="412394"/>
          </a:xfrm>
        </p:spPr>
        <p:txBody>
          <a:bodyPr/>
          <a:lstStyle>
            <a:lvl1pPr>
              <a:defRPr sz="320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12800" y="1752600"/>
            <a:ext cx="6908800" cy="3124200"/>
          </a:xfrm>
        </p:spPr>
        <p:txBody>
          <a:bodyPr/>
          <a:lstStyle>
            <a:lvl1pPr marL="228600" indent="-228600">
              <a:defRPr sz="2400"/>
            </a:lvl1pPr>
            <a:lvl2pPr marL="457200" indent="-228600">
              <a:buFont typeface="Calibri" panose="020F0502020204030204" pitchFamily="34" charset="0"/>
              <a:buChar char="−"/>
              <a:defRPr sz="2000"/>
            </a:lvl2pPr>
            <a:lvl3pPr marL="685800" indent="-228600">
              <a:buFont typeface="Arial" panose="020B0604020202020204" pitchFamily="34" charset="0"/>
              <a:buChar char="•"/>
              <a:defRPr sz="20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81078046"/>
      </p:ext>
    </p:extLst>
  </p:cSld>
  <p:clrMapOvr>
    <a:masterClrMapping/>
  </p:clrMapOvr>
  <p:transition>
    <p:wipe dir="r"/>
  </p:transition>
  <p:extLst>
    <p:ext uri="{DCECCB84-F9BA-43D5-87BE-67443E8EF086}">
      <p15:sldGuideLst xmlns:p15="http://schemas.microsoft.com/office/powerpoint/2012/main">
        <p15:guide id="1" pos="512">
          <p15:clr>
            <a:srgbClr val="FBAE40"/>
          </p15:clr>
        </p15:guide>
        <p15:guide id="2" orient="horz" pos="3072">
          <p15:clr>
            <a:srgbClr val="FBAE40"/>
          </p15:clr>
        </p15:guide>
        <p15:guide id="3" orient="horz" pos="3456">
          <p15:clr>
            <a:srgbClr val="FBAE40"/>
          </p15:clr>
        </p15:guide>
        <p15:guide id="4" orient="horz" pos="576">
          <p15:clr>
            <a:srgbClr val="FBAE40"/>
          </p15:clr>
        </p15:guide>
        <p15:guide id="5" orient="horz" pos="1104">
          <p15:clr>
            <a:srgbClr val="FBAE40"/>
          </p15:clr>
        </p15:guide>
        <p15:guide id="6" orient="horz" pos="720">
          <p15:clr>
            <a:srgbClr val="FBAE40"/>
          </p15:clr>
        </p15:guide>
        <p15:guide id="7" pos="486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76C04-D572-9D4D-8F10-3E7CBF2FD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9570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E7604C-BDCE-428F-B486-BE14D622E6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81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98341DC2-F80D-BD4F-90EE-4B809029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47402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slash/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2DB04-0C1C-8C49-B65E-A9668E39A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6277581-3B6E-45DC-A28B-56B0B91539B8}"/>
              </a:ext>
            </a:extLst>
          </p:cNvPr>
          <p:cNvSpPr/>
          <p:nvPr userDrawn="1"/>
        </p:nvSpPr>
        <p:spPr>
          <a:xfrm>
            <a:off x="152400" y="76200"/>
            <a:ext cx="609600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60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2086AFA-5418-C147-ADBF-A484560811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42CB888-0168-B94E-B176-2E6B61FE9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48E687-7CF0-0540-A98D-56F74939DB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9E3B09F-B45B-354E-B308-DCD243A5A4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1447800"/>
            <a:ext cx="5486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2633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E20C0D-A7DE-48DF-B095-F557A06629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5999" y="1447800"/>
            <a:ext cx="5486401" cy="459097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0" i="0">
                <a:latin typeface="Calibri" panose="020F050202020403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A5571E-6D46-AF49-B918-ACB2130FFF3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B59188-CA07-ED4C-990F-C94539E4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36E03A1-C74F-0042-A727-58B1205468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10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hart Placeholder 4">
            <a:extLst>
              <a:ext uri="{FF2B5EF4-FFF2-40B4-BE49-F238E27FC236}">
                <a16:creationId xmlns:a16="http://schemas.microsoft.com/office/drawing/2014/main" id="{F2261C8B-A96F-5641-9461-4553158F07C6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096001" y="1447800"/>
            <a:ext cx="5486400" cy="4590976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FD433F9-2D70-7E4E-9171-17DDDD0C1BC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EE28EC2-FFB1-CB46-9BE7-371DA4C09A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91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B1A58-7F99-2943-838C-468BDEFDB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87182008-9414-AB43-BE9E-97630CA1A98F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096001" y="1447800"/>
            <a:ext cx="5486400" cy="4572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594F819-73D6-7A44-B97C-D99C7DAB92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E21A6B3-25CA-5C4B-9371-8E317E850D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1447800"/>
            <a:ext cx="52578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552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screen with white lines&#10;&#10;Description automatically generated">
            <a:extLst>
              <a:ext uri="{FF2B5EF4-FFF2-40B4-BE49-F238E27FC236}">
                <a16:creationId xmlns:a16="http://schemas.microsoft.com/office/drawing/2014/main" id="{F825E1AF-E43A-6EBF-B534-592C05D0B382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3F0A99-5B9C-4CA5-9F50-2F4E34F6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48581"/>
            <a:ext cx="10972799" cy="84583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49833-0938-F747-9F14-C1C0453EF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6100" y="6542840"/>
            <a:ext cx="2743200" cy="2477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2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0D23093-2AB0-F74C-B865-1A12A15B65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F227F0-8FC0-9046-A60F-1749263CF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295400"/>
            <a:ext cx="10972800" cy="4743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0CD691-76C0-4AC9-8029-4BF0CEDE749C}"/>
              </a:ext>
            </a:extLst>
          </p:cNvPr>
          <p:cNvSpPr/>
          <p:nvPr userDrawn="1"/>
        </p:nvSpPr>
        <p:spPr>
          <a:xfrm>
            <a:off x="4876800" y="6542840"/>
            <a:ext cx="1371600" cy="247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66E622-A13F-4675-A281-8D8CC6175629}"/>
              </a:ext>
            </a:extLst>
          </p:cNvPr>
          <p:cNvSpPr txBox="1"/>
          <p:nvPr userDrawn="1"/>
        </p:nvSpPr>
        <p:spPr>
          <a:xfrm>
            <a:off x="8216902" y="6528202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©2024 ANSYS, Inc.</a:t>
            </a:r>
          </a:p>
        </p:txBody>
      </p:sp>
    </p:spTree>
    <p:extLst>
      <p:ext uri="{BB962C8B-B14F-4D97-AF65-F5344CB8AC3E}">
        <p14:creationId xmlns:p14="http://schemas.microsoft.com/office/powerpoint/2010/main" val="1291537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737" r:id="rId3"/>
    <p:sldLayoutId id="2147483724" r:id="rId4"/>
    <p:sldLayoutId id="2147483735" r:id="rId5"/>
    <p:sldLayoutId id="2147483734" r:id="rId6"/>
    <p:sldLayoutId id="2147483663" r:id="rId7"/>
    <p:sldLayoutId id="2147483729" r:id="rId8"/>
    <p:sldLayoutId id="2147483730" r:id="rId9"/>
    <p:sldLayoutId id="2147483731" r:id="rId10"/>
    <p:sldLayoutId id="2147483727" r:id="rId11"/>
    <p:sldLayoutId id="2147483726" r:id="rId12"/>
    <p:sldLayoutId id="2147483736" r:id="rId13"/>
    <p:sldLayoutId id="2147483738" r:id="rId14"/>
    <p:sldLayoutId id="2147483739" r:id="rId15"/>
    <p:sldLayoutId id="2147483740" r:id="rId16"/>
    <p:sldLayoutId id="2147483741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461963" marR="0" indent="-23177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alibri" panose="020F0502020204030204" pitchFamily="34" charset="0"/>
        <a:buChar char="‐"/>
        <a:tabLst/>
        <a:defRPr sz="2000" b="0" i="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46125" marR="0" indent="-288925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969963" marR="0" indent="-223838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14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03325" marR="0" indent="-233363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Courier New" panose="02070309020205020404" pitchFamily="49" charset="0"/>
        <a:buChar char="o"/>
        <a:tabLst/>
        <a:defRPr sz="1200" kern="1200" baseline="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ansys.typeform.com/to/jcattJI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E2C3BA5-6E5F-4798-87B7-B8DFFB9793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1663" y="914400"/>
            <a:ext cx="8770937" cy="1449388"/>
          </a:xfrm>
        </p:spPr>
        <p:txBody>
          <a:bodyPr>
            <a:normAutofit/>
          </a:bodyPr>
          <a:lstStyle/>
          <a:p>
            <a:r>
              <a:rPr lang="en-US" dirty="0"/>
              <a:t>Functional Safety using Ansys SCADE Software:</a:t>
            </a:r>
          </a:p>
          <a:p>
            <a:r>
              <a:rPr lang="en-US" dirty="0"/>
              <a:t>Session I Instructor Guide Presentation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D2F7F-2065-4CCE-9AD5-77DBF0CD56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Christoph Edeler, PhD</a:t>
            </a:r>
          </a:p>
          <a:p>
            <a:r>
              <a:rPr lang="en-US" dirty="0">
                <a:solidFill>
                  <a:schemeClr val="accent3"/>
                </a:solidFill>
              </a:rPr>
              <a:t>Ansys Application Engineer</a:t>
            </a:r>
          </a:p>
          <a:p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85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D3C3DBE4-1C29-2D2F-8A13-5D0675F7CB15}"/>
              </a:ext>
            </a:extLst>
          </p:cNvPr>
          <p:cNvGrpSpPr/>
          <p:nvPr/>
        </p:nvGrpSpPr>
        <p:grpSpPr>
          <a:xfrm>
            <a:off x="9668925" y="1340770"/>
            <a:ext cx="2376264" cy="1440159"/>
            <a:chOff x="263352" y="3907280"/>
            <a:chExt cx="2448272" cy="1601488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E3AD9F4D-9DB7-9C52-0FAE-B9894BBD91B1}"/>
                </a:ext>
              </a:extLst>
            </p:cNvPr>
            <p:cNvSpPr/>
            <p:nvPr/>
          </p:nvSpPr>
          <p:spPr>
            <a:xfrm>
              <a:off x="263352" y="3907280"/>
              <a:ext cx="2448272" cy="149391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5111BC92-D1C8-6B6F-E9F8-1C74791389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352" y="4040628"/>
              <a:ext cx="2448272" cy="146814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Session I A 2</a:t>
            </a:r>
            <a:endParaRPr lang="en-US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30588B3-E151-41FC-BB1F-851672C78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8726760" cy="4572000"/>
          </a:xfrm>
        </p:spPr>
        <p:txBody>
          <a:bodyPr/>
          <a:lstStyle/>
          <a:p>
            <a:pPr>
              <a:buFontTx/>
              <a:buChar char="-"/>
            </a:pPr>
            <a:r>
              <a:rPr lang="de-DE" dirty="0"/>
              <a:t>Solution:             </a:t>
            </a:r>
            <a:r>
              <a:rPr lang="it-IT" b="0" i="1" dirty="0">
                <a:solidFill>
                  <a:schemeClr val="bg1">
                    <a:lumMod val="50000"/>
                  </a:schemeClr>
                </a:solidFill>
              </a:rPr>
              <a:t>Scademodel_Session_I_A_2\</a:t>
            </a:r>
            <a:r>
              <a:rPr lang="it-IT" b="0" i="1" dirty="0" err="1">
                <a:solidFill>
                  <a:schemeClr val="bg1">
                    <a:lumMod val="50000"/>
                  </a:schemeClr>
                </a:solidFill>
              </a:rPr>
              <a:t>ACC_Scademodel</a:t>
            </a:r>
            <a:r>
              <a:rPr lang="it-IT" b="0" i="1" dirty="0">
                <a:solidFill>
                  <a:schemeClr val="bg1">
                    <a:lumMod val="50000"/>
                  </a:schemeClr>
                </a:solidFill>
              </a:rPr>
              <a:t>\</a:t>
            </a:r>
            <a:r>
              <a:rPr lang="it-IT" b="0" i="1" dirty="0" err="1">
                <a:solidFill>
                  <a:schemeClr val="bg1">
                    <a:lumMod val="50000"/>
                  </a:schemeClr>
                </a:solidFill>
              </a:rPr>
              <a:t>ACC_Scademodel.etp</a:t>
            </a:r>
            <a:endParaRPr lang="it-IT" b="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de-DE" dirty="0"/>
              <a:t>Check and </a:t>
            </a:r>
            <a:r>
              <a:rPr lang="de-DE" dirty="0" err="1"/>
              <a:t>simulate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operator</a:t>
            </a:r>
            <a:r>
              <a:rPr lang="de-DE" dirty="0"/>
              <a:t>.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satisfied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design: </a:t>
            </a:r>
            <a:r>
              <a:rPr lang="de-DE" dirty="0" err="1"/>
              <a:t>think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?</a:t>
            </a:r>
          </a:p>
          <a:p>
            <a:pPr lvl="1">
              <a:buFontTx/>
              <a:buChar char="-"/>
            </a:pP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Formulate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2-3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test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cases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FontTx/>
              <a:buChar char="-"/>
            </a:pP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Simulate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your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test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cases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know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exact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numbers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to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test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A147DBB-4FF2-4E4F-93F2-1A2278A090A9}"/>
              </a:ext>
            </a:extLst>
          </p:cNvPr>
          <p:cNvSpPr txBox="1">
            <a:spLocks/>
          </p:cNvSpPr>
          <p:nvPr/>
        </p:nvSpPr>
        <p:spPr bwMode="auto">
          <a:xfrm>
            <a:off x="9696400" y="665298"/>
            <a:ext cx="1944216" cy="52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b="0" kern="0">
                <a:solidFill>
                  <a:srgbClr val="C00000"/>
                </a:solidFill>
              </a:rPr>
              <a:t>Time: 10min</a:t>
            </a:r>
            <a:endParaRPr lang="en-US" b="0" kern="0">
              <a:solidFill>
                <a:srgbClr val="C0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52D35FA-5734-403D-87D6-1F971CCBFF43}"/>
              </a:ext>
            </a:extLst>
          </p:cNvPr>
          <p:cNvSpPr/>
          <p:nvPr/>
        </p:nvSpPr>
        <p:spPr bwMode="auto">
          <a:xfrm>
            <a:off x="11352584" y="2218722"/>
            <a:ext cx="216024" cy="21602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92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E8387-4DA7-4DF2-98FB-6FDA293D1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Dataflow</a:t>
            </a:r>
          </a:p>
          <a:p>
            <a:r>
              <a:rPr lang="de-DE" dirty="0"/>
              <a:t>V-model: development process</a:t>
            </a:r>
          </a:p>
          <a:p>
            <a:r>
              <a:rPr lang="de-DE" dirty="0"/>
              <a:t>Open questions/comments?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179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CEED84A-A071-0AAE-FA14-F1E5BB0395E1}"/>
              </a:ext>
            </a:extLst>
          </p:cNvPr>
          <p:cNvGrpSpPr/>
          <p:nvPr/>
        </p:nvGrpSpPr>
        <p:grpSpPr>
          <a:xfrm>
            <a:off x="9768408" y="4386830"/>
            <a:ext cx="2376264" cy="1345101"/>
            <a:chOff x="263352" y="3907280"/>
            <a:chExt cx="2448272" cy="1495782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CBCE1F3E-9D5D-8DF4-20A6-15B40C3E2FC6}"/>
                </a:ext>
              </a:extLst>
            </p:cNvPr>
            <p:cNvSpPr/>
            <p:nvPr/>
          </p:nvSpPr>
          <p:spPr>
            <a:xfrm>
              <a:off x="263352" y="3907280"/>
              <a:ext cx="2448272" cy="149391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3E68062D-5534-7F49-CC2E-EB8155A21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352" y="3934922"/>
              <a:ext cx="2448272" cy="146814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Session I B 1</a:t>
            </a:r>
            <a:endParaRPr lang="en-US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30588B3-E151-41FC-BB1F-851672C78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10310936" cy="4572000"/>
          </a:xfrm>
        </p:spPr>
        <p:txBody>
          <a:bodyPr/>
          <a:lstStyle/>
          <a:p>
            <a:pPr>
              <a:buFontTx/>
              <a:buChar char="-"/>
            </a:pPr>
            <a:r>
              <a:rPr lang="de-DE" dirty="0"/>
              <a:t>Open &amp; </a:t>
            </a:r>
            <a:r>
              <a:rPr lang="de-DE" dirty="0" err="1"/>
              <a:t>observe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:             </a:t>
            </a:r>
            <a:r>
              <a:rPr lang="it-IT" b="0" i="1" dirty="0">
                <a:solidFill>
                  <a:schemeClr val="bg1">
                    <a:lumMod val="50000"/>
                  </a:schemeClr>
                </a:solidFill>
              </a:rPr>
              <a:t>Scademodel_Session_I_B_1\</a:t>
            </a:r>
            <a:r>
              <a:rPr lang="it-IT" b="0" i="1" dirty="0" err="1">
                <a:solidFill>
                  <a:schemeClr val="bg1">
                    <a:lumMod val="50000"/>
                  </a:schemeClr>
                </a:solidFill>
              </a:rPr>
              <a:t>ACC_Scademodel_Test</a:t>
            </a:r>
            <a:r>
              <a:rPr lang="it-IT" b="0" i="1" dirty="0">
                <a:solidFill>
                  <a:schemeClr val="bg1">
                    <a:lumMod val="50000"/>
                  </a:schemeClr>
                </a:solidFill>
              </a:rPr>
              <a:t>\</a:t>
            </a:r>
            <a:r>
              <a:rPr lang="it-IT" b="0" i="1" dirty="0" err="1">
                <a:solidFill>
                  <a:schemeClr val="bg1">
                    <a:lumMod val="50000"/>
                  </a:schemeClr>
                </a:solidFill>
              </a:rPr>
              <a:t>ACC_Scademodel_Test.etp</a:t>
            </a:r>
            <a:endParaRPr lang="it-IT" b="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de-DE" dirty="0" err="1"/>
              <a:t>Observe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1">
              <a:buFontTx/>
              <a:buChar char="-"/>
            </a:pP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Do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we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need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changes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?</a:t>
            </a:r>
          </a:p>
          <a:p>
            <a:pPr lvl="1">
              <a:buFontTx/>
              <a:buChar char="-"/>
            </a:pP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If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yes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What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right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approach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why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de-DE" dirty="0"/>
              <a:t>Implement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I A 2</a:t>
            </a:r>
          </a:p>
          <a:p>
            <a:pPr lvl="1">
              <a:buFontTx/>
              <a:buChar char="-"/>
            </a:pP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Hint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: All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ports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should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covered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…</a:t>
            </a:r>
          </a:p>
          <a:p>
            <a:pPr>
              <a:buFontTx/>
              <a:buChar char="-"/>
            </a:pP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would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strategy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such a </a:t>
            </a:r>
            <a:r>
              <a:rPr lang="de-DE" dirty="0" err="1"/>
              <a:t>controller</a:t>
            </a:r>
            <a:r>
              <a:rPr lang="de-DE" dirty="0"/>
              <a:t> design?</a:t>
            </a:r>
          </a:p>
          <a:p>
            <a:pPr lvl="1">
              <a:buFontTx/>
              <a:buChar char="-"/>
            </a:pP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Collect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discuss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your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ideas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…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A147DBB-4FF2-4E4F-93F2-1A2278A090A9}"/>
              </a:ext>
            </a:extLst>
          </p:cNvPr>
          <p:cNvSpPr txBox="1">
            <a:spLocks/>
          </p:cNvSpPr>
          <p:nvPr/>
        </p:nvSpPr>
        <p:spPr bwMode="auto">
          <a:xfrm>
            <a:off x="10025808" y="583263"/>
            <a:ext cx="1944216" cy="52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b="0" kern="0" dirty="0">
                <a:solidFill>
                  <a:srgbClr val="C00000"/>
                </a:solidFill>
              </a:rPr>
              <a:t>Time: 20min</a:t>
            </a:r>
            <a:endParaRPr lang="en-US" b="0" kern="0" dirty="0">
              <a:solidFill>
                <a:srgbClr val="C0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5D87172-62BA-43C2-A7F4-F292BA193FF5}"/>
              </a:ext>
            </a:extLst>
          </p:cNvPr>
          <p:cNvSpPr/>
          <p:nvPr/>
        </p:nvSpPr>
        <p:spPr bwMode="auto">
          <a:xfrm>
            <a:off x="11496600" y="5229200"/>
            <a:ext cx="216024" cy="21602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221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Session I B 2</a:t>
            </a:r>
            <a:endParaRPr lang="en-US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30588B3-E151-41FC-BB1F-851672C7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de-DE" dirty="0"/>
              <a:t>Open &amp; </a:t>
            </a:r>
            <a:r>
              <a:rPr lang="de-DE" dirty="0" err="1"/>
              <a:t>observe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:             </a:t>
            </a:r>
            <a:r>
              <a:rPr lang="it-IT" b="0" i="1" dirty="0">
                <a:solidFill>
                  <a:schemeClr val="bg1">
                    <a:lumMod val="50000"/>
                  </a:schemeClr>
                </a:solidFill>
              </a:rPr>
              <a:t>Scademodel_Session_I_B_2\</a:t>
            </a:r>
            <a:r>
              <a:rPr lang="it-IT" b="0" i="1" dirty="0" err="1">
                <a:solidFill>
                  <a:schemeClr val="bg1">
                    <a:lumMod val="50000"/>
                  </a:schemeClr>
                </a:solidFill>
              </a:rPr>
              <a:t>ACC_Scademodel_Test</a:t>
            </a:r>
            <a:r>
              <a:rPr lang="it-IT" b="0" i="1" dirty="0">
                <a:solidFill>
                  <a:schemeClr val="bg1">
                    <a:lumMod val="50000"/>
                  </a:schemeClr>
                </a:solidFill>
              </a:rPr>
              <a:t>\</a:t>
            </a:r>
            <a:r>
              <a:rPr lang="it-IT" b="0" i="1" dirty="0" err="1">
                <a:solidFill>
                  <a:schemeClr val="bg1">
                    <a:lumMod val="50000"/>
                  </a:schemeClr>
                </a:solidFill>
              </a:rPr>
              <a:t>ACC_Scademodel_Test.etp</a:t>
            </a:r>
            <a:endParaRPr lang="it-IT" b="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de-DE" dirty="0" err="1"/>
              <a:t>Observe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results</a:t>
            </a:r>
            <a:endParaRPr lang="de-DE" dirty="0"/>
          </a:p>
          <a:p>
            <a:pPr lvl="1">
              <a:buFontTx/>
              <a:buChar char="-"/>
            </a:pP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Do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we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need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changes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?</a:t>
            </a:r>
          </a:p>
          <a:p>
            <a:pPr lvl="1">
              <a:buFontTx/>
              <a:buChar char="-"/>
            </a:pP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If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yes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What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right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approach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and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why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de-DE" dirty="0" err="1"/>
              <a:t>Conclusion</a:t>
            </a:r>
            <a:endParaRPr lang="de-DE" dirty="0"/>
          </a:p>
          <a:p>
            <a:pPr lvl="1">
              <a:buFontTx/>
              <a:buChar char="-"/>
            </a:pP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What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would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next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bg1">
                    <a:lumMod val="50000"/>
                  </a:schemeClr>
                </a:solidFill>
              </a:rPr>
              <a:t>step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?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A147DBB-4FF2-4E4F-93F2-1A2278A090A9}"/>
              </a:ext>
            </a:extLst>
          </p:cNvPr>
          <p:cNvSpPr txBox="1">
            <a:spLocks/>
          </p:cNvSpPr>
          <p:nvPr/>
        </p:nvSpPr>
        <p:spPr bwMode="auto">
          <a:xfrm>
            <a:off x="9984432" y="481438"/>
            <a:ext cx="1944216" cy="52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b="0" kern="0" dirty="0">
                <a:solidFill>
                  <a:srgbClr val="C00000"/>
                </a:solidFill>
              </a:rPr>
              <a:t>Time: 10min</a:t>
            </a:r>
            <a:endParaRPr lang="en-US" b="0" kern="0" dirty="0">
              <a:solidFill>
                <a:srgbClr val="C00000"/>
              </a:solidFill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6B77D3C-31BD-35A5-6996-09071C985DB4}"/>
              </a:ext>
            </a:extLst>
          </p:cNvPr>
          <p:cNvGrpSpPr/>
          <p:nvPr/>
        </p:nvGrpSpPr>
        <p:grpSpPr>
          <a:xfrm>
            <a:off x="9768408" y="4386830"/>
            <a:ext cx="2376264" cy="1345101"/>
            <a:chOff x="263352" y="3907280"/>
            <a:chExt cx="2448272" cy="1495782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BED6E7C0-7C4F-F257-35DF-00CBFD40A41E}"/>
                </a:ext>
              </a:extLst>
            </p:cNvPr>
            <p:cNvSpPr/>
            <p:nvPr/>
          </p:nvSpPr>
          <p:spPr>
            <a:xfrm>
              <a:off x="263352" y="3907280"/>
              <a:ext cx="2448272" cy="149391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6F7C1FD1-FE88-2F97-BB49-1E0D7490B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352" y="3934922"/>
              <a:ext cx="2448272" cy="1468140"/>
            </a:xfrm>
            <a:prstGeom prst="rect">
              <a:avLst/>
            </a:prstGeom>
          </p:spPr>
        </p:pic>
      </p:grpSp>
      <p:sp>
        <p:nvSpPr>
          <p:cNvPr id="10" name="Oval 6">
            <a:extLst>
              <a:ext uri="{FF2B5EF4-FFF2-40B4-BE49-F238E27FC236}">
                <a16:creationId xmlns:a16="http://schemas.microsoft.com/office/drawing/2014/main" id="{BC0AF190-4F2D-2EA9-110F-0303D51332E9}"/>
              </a:ext>
            </a:extLst>
          </p:cNvPr>
          <p:cNvSpPr/>
          <p:nvPr/>
        </p:nvSpPr>
        <p:spPr bwMode="auto">
          <a:xfrm>
            <a:off x="11496600" y="5229200"/>
            <a:ext cx="216024" cy="21602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33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Discussion &amp; Wrap-Up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E8387-4DA7-4DF2-98FB-6FDA293D1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The software development </a:t>
            </a:r>
            <a:r>
              <a:rPr lang="de-DE" u="sng" dirty="0"/>
              <a:t>process</a:t>
            </a:r>
          </a:p>
          <a:p>
            <a:r>
              <a:rPr lang="de-DE" dirty="0"/>
              <a:t>Requirements</a:t>
            </a:r>
          </a:p>
          <a:p>
            <a:r>
              <a:rPr lang="de-DE" u="sng" dirty="0"/>
              <a:t>Model-based</a:t>
            </a:r>
            <a:r>
              <a:rPr lang="de-DE" dirty="0"/>
              <a:t> software-development</a:t>
            </a:r>
          </a:p>
          <a:p>
            <a:r>
              <a:rPr lang="de-DE" dirty="0"/>
              <a:t>Ansys SCADE Suite</a:t>
            </a:r>
          </a:p>
          <a:p>
            <a:r>
              <a:rPr lang="de-DE" dirty="0"/>
              <a:t>Dataflow</a:t>
            </a:r>
          </a:p>
          <a:p>
            <a:r>
              <a:rPr lang="de-DE" dirty="0"/>
              <a:t>Testing</a:t>
            </a:r>
          </a:p>
          <a:p>
            <a:r>
              <a:rPr lang="de-DE" dirty="0"/>
              <a:t>Conclusion</a:t>
            </a:r>
          </a:p>
          <a:p>
            <a:r>
              <a:rPr lang="de-DE" dirty="0"/>
              <a:t>Questions/comments?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EC9407-C31D-4352-BDBC-A40F6B82F87D}"/>
              </a:ext>
            </a:extLst>
          </p:cNvPr>
          <p:cNvSpPr txBox="1"/>
          <p:nvPr/>
        </p:nvSpPr>
        <p:spPr bwMode="auto">
          <a:xfrm>
            <a:off x="7248128" y="1412776"/>
            <a:ext cx="1005403" cy="2215991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de-DE" sz="13800" b="1">
                <a:latin typeface="Calibri" pitchFamily="34" charset="0"/>
                <a:cs typeface="Calibri" pitchFamily="34" charset="0"/>
              </a:rPr>
              <a:t>?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EAD356-2EB8-4245-B80E-B35597DDB6B3}"/>
              </a:ext>
            </a:extLst>
          </p:cNvPr>
          <p:cNvSpPr txBox="1"/>
          <p:nvPr/>
        </p:nvSpPr>
        <p:spPr bwMode="auto">
          <a:xfrm>
            <a:off x="9264352" y="3429000"/>
            <a:ext cx="761747" cy="2215991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de-DE" sz="13800" b="1">
                <a:latin typeface="Calibri" pitchFamily="34" charset="0"/>
                <a:cs typeface="Calibri" pitchFamily="34" charset="0"/>
              </a:rPr>
              <a:t>!</a:t>
            </a:r>
            <a:endParaRPr lang="en-US" sz="1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723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B967474-337E-ECD2-FA7C-B03CD65C3A5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4800" y="2743200"/>
            <a:ext cx="11506200" cy="11430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br>
              <a:rPr lang="en-US" dirty="0"/>
            </a:br>
            <a:r>
              <a:rPr lang="en-US" dirty="0"/>
              <a:t>End of Session I</a:t>
            </a:r>
            <a:br>
              <a:rPr lang="en-US" dirty="0"/>
            </a:b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781727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326DEA03-35CE-1806-9186-FFA86FBE8CD4}"/>
              </a:ext>
            </a:extLst>
          </p:cNvPr>
          <p:cNvSpPr txBox="1">
            <a:spLocks/>
          </p:cNvSpPr>
          <p:nvPr/>
        </p:nvSpPr>
        <p:spPr>
          <a:xfrm>
            <a:off x="609600" y="3006725"/>
            <a:ext cx="10972800" cy="84455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/>
              <a:t>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469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V-Model EN 61508 (13849-1)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31684DAE-DB2C-D28F-4F13-25882F68B42B}"/>
              </a:ext>
            </a:extLst>
          </p:cNvPr>
          <p:cNvGrpSpPr/>
          <p:nvPr/>
        </p:nvGrpSpPr>
        <p:grpSpPr>
          <a:xfrm>
            <a:off x="2529290" y="1268760"/>
            <a:ext cx="7167110" cy="4330751"/>
            <a:chOff x="2529290" y="1541134"/>
            <a:chExt cx="7167110" cy="4330751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2FA985CC-526B-5B95-1F15-48D00E4D5D68}"/>
                </a:ext>
              </a:extLst>
            </p:cNvPr>
            <p:cNvSpPr/>
            <p:nvPr/>
          </p:nvSpPr>
          <p:spPr>
            <a:xfrm>
              <a:off x="3831021" y="1608083"/>
              <a:ext cx="1663262" cy="115876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Safety-related</a:t>
              </a:r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Software-</a:t>
              </a:r>
              <a:r>
                <a:rPr lang="de-DE" sz="14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Specification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A25F1713-9CC3-1397-28FF-4BB89B11C0F7}"/>
                </a:ext>
              </a:extLst>
            </p:cNvPr>
            <p:cNvSpPr/>
            <p:nvPr/>
          </p:nvSpPr>
          <p:spPr>
            <a:xfrm>
              <a:off x="6960096" y="1608083"/>
              <a:ext cx="1728192" cy="115876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FA1C12C3-FD5B-3508-FEB5-C2B848AF6D0F}"/>
                </a:ext>
              </a:extLst>
            </p:cNvPr>
            <p:cNvSpPr/>
            <p:nvPr/>
          </p:nvSpPr>
          <p:spPr>
            <a:xfrm>
              <a:off x="4413727" y="3141048"/>
              <a:ext cx="1144391" cy="651023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 Design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F053AE5B-963C-1278-6C8C-15D48AECDA0A}"/>
                </a:ext>
              </a:extLst>
            </p:cNvPr>
            <p:cNvSpPr/>
            <p:nvPr/>
          </p:nvSpPr>
          <p:spPr>
            <a:xfrm>
              <a:off x="6960096" y="3155732"/>
              <a:ext cx="1728192" cy="636340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Integration Tests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F4DD80A2-327C-74A7-EE85-BFF0EAD79D3C}"/>
                </a:ext>
              </a:extLst>
            </p:cNvPr>
            <p:cNvSpPr/>
            <p:nvPr/>
          </p:nvSpPr>
          <p:spPr>
            <a:xfrm>
              <a:off x="5087888" y="4171991"/>
              <a:ext cx="1144391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 Design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C21E9514-F112-89BF-F967-443B7463C0A5}"/>
                </a:ext>
              </a:extLst>
            </p:cNvPr>
            <p:cNvSpPr/>
            <p:nvPr/>
          </p:nvSpPr>
          <p:spPr>
            <a:xfrm>
              <a:off x="6782217" y="4180956"/>
              <a:ext cx="1144391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 Tests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hteck: abgerundete Ecken 11">
              <a:extLst>
                <a:ext uri="{FF2B5EF4-FFF2-40B4-BE49-F238E27FC236}">
                  <a16:creationId xmlns:a16="http://schemas.microsoft.com/office/drawing/2014/main" id="{C46A72CE-2280-A8D9-2FE9-9230D6FB9A5D}"/>
                </a:ext>
              </a:extLst>
            </p:cNvPr>
            <p:cNvSpPr/>
            <p:nvPr/>
          </p:nvSpPr>
          <p:spPr>
            <a:xfrm>
              <a:off x="5742311" y="5220861"/>
              <a:ext cx="1505817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Coding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Pfeil: nach rechts 12">
              <a:extLst>
                <a:ext uri="{FF2B5EF4-FFF2-40B4-BE49-F238E27FC236}">
                  <a16:creationId xmlns:a16="http://schemas.microsoft.com/office/drawing/2014/main" id="{C0210D3B-5F10-18E1-3CA8-8CB318498BF6}"/>
                </a:ext>
              </a:extLst>
            </p:cNvPr>
            <p:cNvSpPr/>
            <p:nvPr/>
          </p:nvSpPr>
          <p:spPr>
            <a:xfrm flipH="1">
              <a:off x="5494283" y="1945149"/>
              <a:ext cx="1465813" cy="484632"/>
            </a:xfrm>
            <a:prstGeom prst="rightArrow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9B762C28-BE48-C621-EC63-E4B3BA63FBAC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 flipV="1">
              <a:off x="8688288" y="2187465"/>
              <a:ext cx="1008112" cy="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E4459BBB-1D3D-0722-25AE-25870CCA69F7}"/>
                </a:ext>
              </a:extLst>
            </p:cNvPr>
            <p:cNvSpPr txBox="1"/>
            <p:nvPr/>
          </p:nvSpPr>
          <p:spPr>
            <a:xfrm>
              <a:off x="8780880" y="1725800"/>
              <a:ext cx="7970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validated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Software</a:t>
              </a:r>
              <a:endParaRPr lang="en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76C350C7-DB07-BF14-3A46-AECECAB8AA0C}"/>
                </a:ext>
              </a:extLst>
            </p:cNvPr>
            <p:cNvCxnSpPr>
              <a:cxnSpLocks/>
              <a:endCxn id="5" idx="1"/>
            </p:cNvCxnSpPr>
            <p:nvPr/>
          </p:nvCxnSpPr>
          <p:spPr>
            <a:xfrm>
              <a:off x="2639616" y="2187465"/>
              <a:ext cx="1191405" cy="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B76FACD6-33A7-FF05-9CA2-E53A34A8DFE0}"/>
                </a:ext>
              </a:extLst>
            </p:cNvPr>
            <p:cNvSpPr txBox="1"/>
            <p:nvPr/>
          </p:nvSpPr>
          <p:spPr>
            <a:xfrm>
              <a:off x="2529290" y="1541134"/>
              <a:ext cx="11376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Specification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Safety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Functions</a:t>
              </a:r>
              <a:endParaRPr lang="en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B0D5B02E-D3E7-D1D8-DEB0-BF3657B4C16B}"/>
                </a:ext>
              </a:extLst>
            </p:cNvPr>
            <p:cNvGrpSpPr/>
            <p:nvPr/>
          </p:nvGrpSpPr>
          <p:grpSpPr>
            <a:xfrm>
              <a:off x="2701044" y="5038784"/>
              <a:ext cx="1872208" cy="771371"/>
              <a:chOff x="2063552" y="5249917"/>
              <a:chExt cx="1872208" cy="771371"/>
            </a:xfrm>
          </p:grpSpPr>
          <p:sp>
            <p:nvSpPr>
              <p:cNvPr id="29" name="Rechteck 28">
                <a:extLst>
                  <a:ext uri="{FF2B5EF4-FFF2-40B4-BE49-F238E27FC236}">
                    <a16:creationId xmlns:a16="http://schemas.microsoft.com/office/drawing/2014/main" id="{14D95E8E-1A6C-0316-8577-C45A15D0C230}"/>
                  </a:ext>
                </a:extLst>
              </p:cNvPr>
              <p:cNvSpPr/>
              <p:nvPr/>
            </p:nvSpPr>
            <p:spPr>
              <a:xfrm>
                <a:off x="2063552" y="5249917"/>
                <a:ext cx="1872208" cy="771371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0B5D9283-1A55-D07B-56C0-B8C46F931C78}"/>
                  </a:ext>
                </a:extLst>
              </p:cNvPr>
              <p:cNvSpPr txBox="1"/>
              <p:nvPr/>
            </p:nvSpPr>
            <p:spPr>
              <a:xfrm>
                <a:off x="2927648" y="5317661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Result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de-DE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Verification</a:t>
                </a:r>
                <a:endParaRPr lang="en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1" name="Gerader Verbinder 30">
                <a:extLst>
                  <a:ext uri="{FF2B5EF4-FFF2-40B4-BE49-F238E27FC236}">
                    <a16:creationId xmlns:a16="http://schemas.microsoft.com/office/drawing/2014/main" id="{CEDF47C5-570D-3BB6-7E79-A841EDA32C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9576" y="5463154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12E92AF0-D496-F59A-0F66-98B2EEB691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8541" y="5812777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C14BDB89-539C-6F0B-986F-93CCC852F1CD}"/>
                </a:ext>
              </a:extLst>
            </p:cNvPr>
            <p:cNvCxnSpPr>
              <a:cxnSpLocks/>
              <a:stCxn id="8" idx="0"/>
              <a:endCxn id="6" idx="2"/>
            </p:cNvCxnSpPr>
            <p:nvPr/>
          </p:nvCxnSpPr>
          <p:spPr>
            <a:xfrm flipV="1">
              <a:off x="7824192" y="2766848"/>
              <a:ext cx="0" cy="388884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Verbinder: gewinkelt 19">
              <a:extLst>
                <a:ext uri="{FF2B5EF4-FFF2-40B4-BE49-F238E27FC236}">
                  <a16:creationId xmlns:a16="http://schemas.microsoft.com/office/drawing/2014/main" id="{51C349D8-E00A-BEEE-7CFD-F46299076763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 flipV="1">
              <a:off x="7926608" y="3792071"/>
              <a:ext cx="434373" cy="714397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Verbinder: gewinkelt 20">
              <a:extLst>
                <a:ext uri="{FF2B5EF4-FFF2-40B4-BE49-F238E27FC236}">
                  <a16:creationId xmlns:a16="http://schemas.microsoft.com/office/drawing/2014/main" id="{DDDE8572-847B-3150-E05B-AFBBEA6AF08E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 flipV="1">
              <a:off x="7248128" y="4831980"/>
              <a:ext cx="432048" cy="714393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Verbinder: gewinkelt 21">
              <a:extLst>
                <a:ext uri="{FF2B5EF4-FFF2-40B4-BE49-F238E27FC236}">
                  <a16:creationId xmlns:a16="http://schemas.microsoft.com/office/drawing/2014/main" id="{ADD34941-9E35-FE0C-7F00-5656DC69F414}"/>
                </a:ext>
              </a:extLst>
            </p:cNvPr>
            <p:cNvCxnSpPr>
              <a:cxnSpLocks/>
              <a:endCxn id="12" idx="1"/>
            </p:cNvCxnSpPr>
            <p:nvPr/>
          </p:nvCxnSpPr>
          <p:spPr>
            <a:xfrm rot="16200000" flipH="1">
              <a:off x="5165913" y="4969974"/>
              <a:ext cx="714397" cy="438399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Verbinder: gewinkelt 22">
              <a:extLst>
                <a:ext uri="{FF2B5EF4-FFF2-40B4-BE49-F238E27FC236}">
                  <a16:creationId xmlns:a16="http://schemas.microsoft.com/office/drawing/2014/main" id="{E7875150-13E6-0F01-3335-D8677F6028D6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 rot="16200000" flipH="1">
              <a:off x="4519148" y="3928763"/>
              <a:ext cx="705432" cy="432048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Verbinder: gewinkelt 23">
              <a:extLst>
                <a:ext uri="{FF2B5EF4-FFF2-40B4-BE49-F238E27FC236}">
                  <a16:creationId xmlns:a16="http://schemas.microsoft.com/office/drawing/2014/main" id="{28554F67-F2CD-6F9D-F8E7-17996959E9B2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 rot="16200000" flipH="1">
              <a:off x="3896895" y="2949728"/>
              <a:ext cx="699712" cy="333951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DF540B86-2FBA-C88F-C5DE-9D76A5D851CC}"/>
                </a:ext>
              </a:extLst>
            </p:cNvPr>
            <p:cNvCxnSpPr>
              <a:cxnSpLocks/>
              <a:stCxn id="8" idx="1"/>
              <a:endCxn id="7" idx="3"/>
            </p:cNvCxnSpPr>
            <p:nvPr/>
          </p:nvCxnSpPr>
          <p:spPr>
            <a:xfrm flipH="1" flipV="1">
              <a:off x="5558118" y="3466560"/>
              <a:ext cx="1401978" cy="734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5F429985-A1C0-DF2F-2B1E-D7A1249AF8B1}"/>
                </a:ext>
              </a:extLst>
            </p:cNvPr>
            <p:cNvCxnSpPr>
              <a:cxnSpLocks/>
              <a:stCxn id="10" idx="1"/>
              <a:endCxn id="9" idx="3"/>
            </p:cNvCxnSpPr>
            <p:nvPr/>
          </p:nvCxnSpPr>
          <p:spPr>
            <a:xfrm flipH="1" flipV="1">
              <a:off x="6232279" y="4497503"/>
              <a:ext cx="549938" cy="896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6015C128-7416-8E59-D008-57DEFCB7F8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51984" y="4831974"/>
              <a:ext cx="0" cy="38888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68AFCC60-F57E-7DF3-D46B-37DA5B50B06B}"/>
                </a:ext>
              </a:extLst>
            </p:cNvPr>
            <p:cNvCxnSpPr>
              <a:cxnSpLocks/>
              <a:endCxn id="5" idx="2"/>
            </p:cNvCxnSpPr>
            <p:nvPr/>
          </p:nvCxnSpPr>
          <p:spPr>
            <a:xfrm flipH="1" flipV="1">
              <a:off x="4662652" y="2766848"/>
              <a:ext cx="8503" cy="3742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0261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V-Model ISO 26262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5060A2B-976B-4F09-A240-4CC3C08927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692696"/>
            <a:ext cx="72008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99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V-Model ISO 26262-6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72A4C1-CBD0-470A-A44E-84BC6FB3207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847528" y="1124744"/>
            <a:ext cx="8352928" cy="440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334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Request – Automatic Cruise Control (ACC)</a:t>
            </a:r>
            <a:endParaRPr lang="en-US" dirty="0"/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D54769E0-9F86-498E-9522-3826E1AAF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Basic informal requirement: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96B5A0-DDBF-4BB8-854A-0629507D01F5}"/>
              </a:ext>
            </a:extLst>
          </p:cNvPr>
          <p:cNvSpPr txBox="1"/>
          <p:nvPr/>
        </p:nvSpPr>
        <p:spPr bwMode="auto">
          <a:xfrm>
            <a:off x="3143672" y="2646366"/>
            <a:ext cx="5904656" cy="1323439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de-DE" sz="4000" b="1">
                <a:latin typeface="Calibri" pitchFamily="34" charset="0"/>
                <a:cs typeface="Calibri" pitchFamily="34" charset="0"/>
              </a:rPr>
              <a:t>„Follow the preceding car with equal distance“</a:t>
            </a:r>
            <a:endParaRPr lang="en-US" sz="40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301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Roles in MBSW (50128): Implementer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DD1F15-F67D-4F23-A41F-349800889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92" y="980728"/>
            <a:ext cx="6905882" cy="522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528443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Roles in MBSW (50128): Tester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869CFD-94E2-4FAB-980A-D9321623C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92" y="980728"/>
            <a:ext cx="7344816" cy="530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26924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7E022B-FE81-ED35-763B-4712D8DAA3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909D2FC-EBC3-4E88-8B9A-2F52EBFF7A5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E1306FB-F93B-8452-6232-77942F503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Ansys Education Resources Feedback Survey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31724FE-09A4-3FAE-49A4-6C67FB2F36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599" y="1447800"/>
            <a:ext cx="10972799" cy="2133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Here at Ansys, we rely on your feedback to ensure the educational content we create is up-to-date and fits your teaching needs.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Please click the link below to fill out a short survey (~7 minutes) to help us continue to support academics around the world utilizing Ansys tools in the classroom.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Rectangle: Rounded Corners 1">
            <a:hlinkClick r:id="rId3"/>
            <a:extLst>
              <a:ext uri="{FF2B5EF4-FFF2-40B4-BE49-F238E27FC236}">
                <a16:creationId xmlns:a16="http://schemas.microsoft.com/office/drawing/2014/main" id="{91DF5177-BC49-BC1E-0E57-8C70AA24C9A7}"/>
              </a:ext>
            </a:extLst>
          </p:cNvPr>
          <p:cNvSpPr/>
          <p:nvPr/>
        </p:nvSpPr>
        <p:spPr>
          <a:xfrm>
            <a:off x="2247898" y="4419600"/>
            <a:ext cx="7696200" cy="8382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/>
              <a:t>Feedback Survey Link</a:t>
            </a:r>
          </a:p>
        </p:txBody>
      </p:sp>
    </p:spTree>
    <p:extLst>
      <p:ext uri="{BB962C8B-B14F-4D97-AF65-F5344CB8AC3E}">
        <p14:creationId xmlns:p14="http://schemas.microsoft.com/office/powerpoint/2010/main" val="3881190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C3F3E9-6C8B-4F69-BB4F-1361D681D9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23093-2AB0-F74C-B865-1A12A15B65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710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Task: Follow up with constant distance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E4B2108-FE6A-4508-8006-9C646A201C38}"/>
              </a:ext>
            </a:extLst>
          </p:cNvPr>
          <p:cNvCxnSpPr>
            <a:cxnSpLocks/>
          </p:cNvCxnSpPr>
          <p:nvPr/>
        </p:nvCxnSpPr>
        <p:spPr bwMode="auto">
          <a:xfrm>
            <a:off x="1975015" y="3783079"/>
            <a:ext cx="7772557" cy="0"/>
          </a:xfrm>
          <a:prstGeom prst="line">
            <a:avLst/>
          </a:prstGeom>
          <a:solidFill>
            <a:schemeClr val="accent2"/>
          </a:solidFill>
          <a:ln w="1905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88BAA73-E678-48A4-A86C-E553D2C536F7}"/>
              </a:ext>
            </a:extLst>
          </p:cNvPr>
          <p:cNvCxnSpPr>
            <a:cxnSpLocks/>
          </p:cNvCxnSpPr>
          <p:nvPr/>
        </p:nvCxnSpPr>
        <p:spPr bwMode="auto">
          <a:xfrm>
            <a:off x="5951984" y="1947172"/>
            <a:ext cx="2912595" cy="66865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AB90060-E5D7-4A26-8BEE-2B14363903E6}"/>
              </a:ext>
            </a:extLst>
          </p:cNvPr>
          <p:cNvCxnSpPr>
            <a:cxnSpLocks/>
          </p:cNvCxnSpPr>
          <p:nvPr/>
        </p:nvCxnSpPr>
        <p:spPr bwMode="auto">
          <a:xfrm flipH="1">
            <a:off x="5951984" y="2137056"/>
            <a:ext cx="2921210" cy="48720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D45C679-5ACF-4ABC-BC9F-44EABEE91DC5}"/>
              </a:ext>
            </a:extLst>
          </p:cNvPr>
          <p:cNvSpPr txBox="1"/>
          <p:nvPr/>
        </p:nvSpPr>
        <p:spPr bwMode="auto">
          <a:xfrm>
            <a:off x="987952" y="1474710"/>
            <a:ext cx="1925527" cy="92333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de-DE" b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Sensor: 	Distance</a:t>
            </a:r>
          </a:p>
          <a:p>
            <a:r>
              <a:rPr lang="de-DE" b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Actuator:	Throttle</a:t>
            </a:r>
          </a:p>
          <a:p>
            <a:r>
              <a:rPr lang="de-DE" b="1">
                <a:solidFill>
                  <a:schemeClr val="bg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Actuator:	Brake</a:t>
            </a:r>
            <a:endParaRPr lang="en-US" b="1" dirty="0">
              <a:solidFill>
                <a:schemeClr val="bg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73B34B1-E1EA-41CD-8155-691C3F566765}"/>
              </a:ext>
            </a:extLst>
          </p:cNvPr>
          <p:cNvCxnSpPr>
            <a:cxnSpLocks/>
          </p:cNvCxnSpPr>
          <p:nvPr/>
        </p:nvCxnSpPr>
        <p:spPr bwMode="auto">
          <a:xfrm>
            <a:off x="1975015" y="4550568"/>
            <a:ext cx="7772557" cy="0"/>
          </a:xfrm>
          <a:prstGeom prst="line">
            <a:avLst/>
          </a:prstGeom>
          <a:solidFill>
            <a:schemeClr val="accent2"/>
          </a:solidFill>
          <a:ln w="1905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7393730-BEA9-410C-8197-AB6A856C3E33}"/>
              </a:ext>
            </a:extLst>
          </p:cNvPr>
          <p:cNvCxnSpPr>
            <a:cxnSpLocks/>
          </p:cNvCxnSpPr>
          <p:nvPr/>
        </p:nvCxnSpPr>
        <p:spPr bwMode="auto">
          <a:xfrm>
            <a:off x="1975015" y="5249961"/>
            <a:ext cx="7772557" cy="0"/>
          </a:xfrm>
          <a:prstGeom prst="line">
            <a:avLst/>
          </a:prstGeom>
          <a:solidFill>
            <a:schemeClr val="accent2"/>
          </a:solidFill>
          <a:ln w="1905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6BF8016-F1B3-4693-B167-C8E7A7EC7D9D}"/>
              </a:ext>
            </a:extLst>
          </p:cNvPr>
          <p:cNvCxnSpPr>
            <a:cxnSpLocks/>
          </p:cNvCxnSpPr>
          <p:nvPr/>
        </p:nvCxnSpPr>
        <p:spPr bwMode="auto">
          <a:xfrm>
            <a:off x="1975015" y="6035655"/>
            <a:ext cx="7772557" cy="0"/>
          </a:xfrm>
          <a:prstGeom prst="line">
            <a:avLst/>
          </a:prstGeom>
          <a:solidFill>
            <a:schemeClr val="accent2"/>
          </a:solidFill>
          <a:ln w="19050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A57B6FB-237F-4973-ACA8-24BA72AAEE1C}"/>
              </a:ext>
            </a:extLst>
          </p:cNvPr>
          <p:cNvSpPr txBox="1"/>
          <p:nvPr/>
        </p:nvSpPr>
        <p:spPr bwMode="auto">
          <a:xfrm>
            <a:off x="1343472" y="3443318"/>
            <a:ext cx="641522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de-DE" b="1">
                <a:latin typeface="Calibri" pitchFamily="34" charset="0"/>
                <a:cs typeface="Calibri" pitchFamily="34" charset="0"/>
              </a:rPr>
              <a:t>t=0 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813D9A6-6A82-48A3-AA57-BCD389D64D41}"/>
              </a:ext>
            </a:extLst>
          </p:cNvPr>
          <p:cNvSpPr txBox="1"/>
          <p:nvPr/>
        </p:nvSpPr>
        <p:spPr bwMode="auto">
          <a:xfrm>
            <a:off x="1343472" y="4211796"/>
            <a:ext cx="641522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de-DE" b="1">
                <a:latin typeface="Calibri" pitchFamily="34" charset="0"/>
                <a:cs typeface="Calibri" pitchFamily="34" charset="0"/>
              </a:rPr>
              <a:t>t=4 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9C4B102-CFFF-4B50-994D-FC636B5173A1}"/>
              </a:ext>
            </a:extLst>
          </p:cNvPr>
          <p:cNvSpPr txBox="1"/>
          <p:nvPr/>
        </p:nvSpPr>
        <p:spPr bwMode="auto">
          <a:xfrm>
            <a:off x="1343472" y="4931876"/>
            <a:ext cx="641522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de-DE" b="1">
                <a:latin typeface="Calibri" pitchFamily="34" charset="0"/>
                <a:cs typeface="Calibri" pitchFamily="34" charset="0"/>
              </a:rPr>
              <a:t>t=8 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BDB586D-DC9D-4482-A53B-4CAF941D60A5}"/>
              </a:ext>
            </a:extLst>
          </p:cNvPr>
          <p:cNvSpPr txBox="1"/>
          <p:nvPr/>
        </p:nvSpPr>
        <p:spPr bwMode="auto">
          <a:xfrm>
            <a:off x="1343472" y="5723964"/>
            <a:ext cx="758541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de-DE" b="1">
                <a:latin typeface="Calibri" pitchFamily="34" charset="0"/>
                <a:cs typeface="Calibri" pitchFamily="34" charset="0"/>
              </a:rPr>
              <a:t>t=11 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Grafik 5" descr="Ein Bild, das Darstellung, Auto enthält.">
            <a:extLst>
              <a:ext uri="{FF2B5EF4-FFF2-40B4-BE49-F238E27FC236}">
                <a16:creationId xmlns:a16="http://schemas.microsoft.com/office/drawing/2014/main" id="{18024C8C-4171-DB57-DBDF-82D59F157F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9" t="36208" r="15534" b="37024"/>
          <a:stretch/>
        </p:blipFill>
        <p:spPr>
          <a:xfrm>
            <a:off x="2800300" y="1323351"/>
            <a:ext cx="3095814" cy="1196110"/>
          </a:xfrm>
          <a:prstGeom prst="rect">
            <a:avLst/>
          </a:prstGeom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609A0C6-79B0-66FC-56C0-9EE74978314A}"/>
              </a:ext>
            </a:extLst>
          </p:cNvPr>
          <p:cNvGrpSpPr/>
          <p:nvPr/>
        </p:nvGrpSpPr>
        <p:grpSpPr>
          <a:xfrm>
            <a:off x="9096186" y="1319573"/>
            <a:ext cx="3095814" cy="1202944"/>
            <a:chOff x="9096186" y="1319573"/>
            <a:chExt cx="3095814" cy="1202944"/>
          </a:xfrm>
        </p:grpSpPr>
        <p:pic>
          <p:nvPicPr>
            <p:cNvPr id="7" name="Grafik 6" descr="Ein Bild, das Darstellung, Auto enthält.">
              <a:extLst>
                <a:ext uri="{FF2B5EF4-FFF2-40B4-BE49-F238E27FC236}">
                  <a16:creationId xmlns:a16="http://schemas.microsoft.com/office/drawing/2014/main" id="{91CF8023-182C-1110-9665-66EE602488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79" t="36208" r="15534" b="37024"/>
            <a:stretch/>
          </p:blipFill>
          <p:spPr>
            <a:xfrm>
              <a:off x="9096186" y="1319573"/>
              <a:ext cx="3095814" cy="1196110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14EC44C-44E8-4A0B-AF20-4FAE43A2175D}"/>
                </a:ext>
              </a:extLst>
            </p:cNvPr>
            <p:cNvSpPr/>
            <p:nvPr/>
          </p:nvSpPr>
          <p:spPr bwMode="auto">
            <a:xfrm>
              <a:off x="10128448" y="1320295"/>
              <a:ext cx="2016224" cy="1202222"/>
            </a:xfrm>
            <a:prstGeom prst="rect">
              <a:avLst/>
            </a:prstGeom>
            <a:solidFill>
              <a:schemeClr val="bg1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  <p:pic>
        <p:nvPicPr>
          <p:cNvPr id="8" name="Grafik 7" descr="Ein Bild, das Darstellung, Auto enthält.">
            <a:extLst>
              <a:ext uri="{FF2B5EF4-FFF2-40B4-BE49-F238E27FC236}">
                <a16:creationId xmlns:a16="http://schemas.microsoft.com/office/drawing/2014/main" id="{6040C771-2C44-1682-E1D5-C2AF73DDBE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9" t="36208" r="15534" b="37024"/>
          <a:stretch/>
        </p:blipFill>
        <p:spPr>
          <a:xfrm>
            <a:off x="4057947" y="3317991"/>
            <a:ext cx="1187867" cy="458949"/>
          </a:xfrm>
          <a:prstGeom prst="rect">
            <a:avLst/>
          </a:prstGeom>
        </p:spPr>
      </p:pic>
      <p:pic>
        <p:nvPicPr>
          <p:cNvPr id="10" name="Grafik 9" descr="Ein Bild, das Darstellung, Auto enthält.">
            <a:extLst>
              <a:ext uri="{FF2B5EF4-FFF2-40B4-BE49-F238E27FC236}">
                <a16:creationId xmlns:a16="http://schemas.microsoft.com/office/drawing/2014/main" id="{0BFD1FA5-E21E-DF22-B769-33107C6082B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9" t="36208" r="15534" b="37024"/>
          <a:stretch/>
        </p:blipFill>
        <p:spPr>
          <a:xfrm>
            <a:off x="2243572" y="3305154"/>
            <a:ext cx="1224136" cy="472962"/>
          </a:xfrm>
          <a:prstGeom prst="rect">
            <a:avLst/>
          </a:prstGeom>
        </p:spPr>
      </p:pic>
      <p:pic>
        <p:nvPicPr>
          <p:cNvPr id="11" name="Grafik 10" descr="Ein Bild, das Darstellung, Auto enthält.">
            <a:extLst>
              <a:ext uri="{FF2B5EF4-FFF2-40B4-BE49-F238E27FC236}">
                <a16:creationId xmlns:a16="http://schemas.microsoft.com/office/drawing/2014/main" id="{B11AB83A-9CCF-929E-41A3-4A67E160A4C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9" t="36208" r="15534" b="37024"/>
          <a:stretch/>
        </p:blipFill>
        <p:spPr>
          <a:xfrm>
            <a:off x="2301411" y="4063810"/>
            <a:ext cx="1224136" cy="472962"/>
          </a:xfrm>
          <a:prstGeom prst="rect">
            <a:avLst/>
          </a:prstGeom>
        </p:spPr>
      </p:pic>
      <p:pic>
        <p:nvPicPr>
          <p:cNvPr id="15" name="Grafik 14" descr="Ein Bild, das Darstellung, Auto enthält.">
            <a:extLst>
              <a:ext uri="{FF2B5EF4-FFF2-40B4-BE49-F238E27FC236}">
                <a16:creationId xmlns:a16="http://schemas.microsoft.com/office/drawing/2014/main" id="{976C51A1-DEE9-5AD0-4DF4-0B796214AC7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9" t="36208" r="15534" b="37024"/>
          <a:stretch/>
        </p:blipFill>
        <p:spPr>
          <a:xfrm>
            <a:off x="2783632" y="4756683"/>
            <a:ext cx="1224136" cy="472962"/>
          </a:xfrm>
          <a:prstGeom prst="rect">
            <a:avLst/>
          </a:prstGeom>
        </p:spPr>
      </p:pic>
      <p:pic>
        <p:nvPicPr>
          <p:cNvPr id="16" name="Grafik 15" descr="Ein Bild, das Darstellung, Auto enthält.">
            <a:extLst>
              <a:ext uri="{FF2B5EF4-FFF2-40B4-BE49-F238E27FC236}">
                <a16:creationId xmlns:a16="http://schemas.microsoft.com/office/drawing/2014/main" id="{80A4CAFD-869B-297A-3D52-011899C9671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9" t="36208" r="15534" b="37024"/>
          <a:stretch/>
        </p:blipFill>
        <p:spPr>
          <a:xfrm>
            <a:off x="4516012" y="5548917"/>
            <a:ext cx="1224136" cy="472962"/>
          </a:xfrm>
          <a:prstGeom prst="rect">
            <a:avLst/>
          </a:prstGeom>
        </p:spPr>
      </p:pic>
      <p:pic>
        <p:nvPicPr>
          <p:cNvPr id="21" name="Grafik 20" descr="Ein Bild, das Darstellung, Auto enthält.">
            <a:extLst>
              <a:ext uri="{FF2B5EF4-FFF2-40B4-BE49-F238E27FC236}">
                <a16:creationId xmlns:a16="http://schemas.microsoft.com/office/drawing/2014/main" id="{F12B370B-8336-6324-CD01-C2F05EC770E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9" t="36208" r="15534" b="37024"/>
          <a:stretch/>
        </p:blipFill>
        <p:spPr>
          <a:xfrm>
            <a:off x="4661613" y="4077823"/>
            <a:ext cx="1187867" cy="458949"/>
          </a:xfrm>
          <a:prstGeom prst="rect">
            <a:avLst/>
          </a:prstGeom>
        </p:spPr>
      </p:pic>
      <p:pic>
        <p:nvPicPr>
          <p:cNvPr id="23" name="Grafik 22" descr="Ein Bild, das Darstellung, Auto enthält.">
            <a:extLst>
              <a:ext uri="{FF2B5EF4-FFF2-40B4-BE49-F238E27FC236}">
                <a16:creationId xmlns:a16="http://schemas.microsoft.com/office/drawing/2014/main" id="{F42353F6-E1E6-F9D1-3FE5-98D50D31CD5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9" t="36208" r="15534" b="37024"/>
          <a:stretch/>
        </p:blipFill>
        <p:spPr>
          <a:xfrm>
            <a:off x="6193934" y="4772742"/>
            <a:ext cx="1187867" cy="458949"/>
          </a:xfrm>
          <a:prstGeom prst="rect">
            <a:avLst/>
          </a:prstGeom>
        </p:spPr>
      </p:pic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70184AA0-7263-1209-FCCE-B997F9D1E235}"/>
              </a:ext>
            </a:extLst>
          </p:cNvPr>
          <p:cNvGrpSpPr/>
          <p:nvPr/>
        </p:nvGrpSpPr>
        <p:grpSpPr>
          <a:xfrm>
            <a:off x="9048328" y="5568047"/>
            <a:ext cx="1187867" cy="467691"/>
            <a:chOff x="9048328" y="5568047"/>
            <a:chExt cx="1187867" cy="467691"/>
          </a:xfrm>
        </p:grpSpPr>
        <p:pic>
          <p:nvPicPr>
            <p:cNvPr id="35" name="Grafik 34" descr="Ein Bild, das Darstellung, Auto enthält.">
              <a:extLst>
                <a:ext uri="{FF2B5EF4-FFF2-40B4-BE49-F238E27FC236}">
                  <a16:creationId xmlns:a16="http://schemas.microsoft.com/office/drawing/2014/main" id="{E32CDF80-02CC-4CFE-3DFF-9EEC6F0C98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79" t="36208" r="15534" b="37024"/>
            <a:stretch/>
          </p:blipFill>
          <p:spPr>
            <a:xfrm>
              <a:off x="9048328" y="5568047"/>
              <a:ext cx="1187867" cy="458949"/>
            </a:xfrm>
            <a:prstGeom prst="rect">
              <a:avLst/>
            </a:prstGeom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1159791-879B-4090-BB05-E2C4D84EB328}"/>
                </a:ext>
              </a:extLst>
            </p:cNvPr>
            <p:cNvSpPr/>
            <p:nvPr/>
          </p:nvSpPr>
          <p:spPr bwMode="auto">
            <a:xfrm>
              <a:off x="9747572" y="5581552"/>
              <a:ext cx="469413" cy="454186"/>
            </a:xfrm>
            <a:prstGeom prst="rect">
              <a:avLst/>
            </a:prstGeom>
            <a:solidFill>
              <a:schemeClr val="bg1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8340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Development with the Ansys SCADE tool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DCAE19BB-A1EF-4452-AC2C-7D3326F0E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u="sng"/>
              <a:t>Model</a:t>
            </a:r>
            <a:r>
              <a:rPr lang="de-DE"/>
              <a:t>-based Software Development</a:t>
            </a:r>
          </a:p>
          <a:p>
            <a:r>
              <a:rPr lang="de-DE"/>
              <a:t>Graphical diagrams (equations)</a:t>
            </a:r>
          </a:p>
          <a:p>
            <a:r>
              <a:rPr lang="de-DE"/>
              <a:t>Safety-oriented (critical embedded systems)</a:t>
            </a:r>
          </a:p>
          <a:p>
            <a:r>
              <a:rPr lang="de-DE"/>
              <a:t>Intuitive/Clear/Unambiguous</a:t>
            </a:r>
          </a:p>
          <a:p>
            <a:r>
              <a:rPr lang="de-DE"/>
              <a:t>Fully determined</a:t>
            </a:r>
          </a:p>
          <a:p>
            <a:r>
              <a:rPr lang="de-DE"/>
              <a:t>Based on Formal Methods</a:t>
            </a:r>
          </a:p>
          <a:p>
            <a:r>
              <a:rPr lang="de-DE"/>
              <a:t>Synchronous language</a:t>
            </a:r>
          </a:p>
          <a:p>
            <a:r>
              <a:rPr lang="de-DE"/>
              <a:t>C-Code comes from generator</a:t>
            </a:r>
          </a:p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F610C3-8E6D-401D-99C1-3C5A3FC01F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056" y="1478111"/>
            <a:ext cx="5310580" cy="3208475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36E68BA7-BB70-4B5C-9DB9-9906298A261A}"/>
              </a:ext>
            </a:extLst>
          </p:cNvPr>
          <p:cNvSpPr txBox="1">
            <a:spLocks/>
          </p:cNvSpPr>
          <p:nvPr/>
        </p:nvSpPr>
        <p:spPr bwMode="auto">
          <a:xfrm>
            <a:off x="8400256" y="4824921"/>
            <a:ext cx="367240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sz="1800" kern="0" dirty="0" err="1"/>
              <a:t>current</a:t>
            </a:r>
            <a:r>
              <a:rPr lang="de-DE" sz="1800" kern="0" dirty="0"/>
              <a:t> </a:t>
            </a:r>
            <a:r>
              <a:rPr lang="de-DE" sz="1800" kern="0" dirty="0" err="1"/>
              <a:t>version</a:t>
            </a:r>
            <a:r>
              <a:rPr lang="de-DE" sz="1800" kern="0" dirty="0"/>
              <a:t> (Spring ´24): 2024R1</a:t>
            </a:r>
            <a:endParaRPr 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3629055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Development with Ansys SCADE Software</a:t>
            </a:r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8DD1299-0FB3-C665-2EAC-416F30735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8366720" cy="4572000"/>
          </a:xfrm>
        </p:spPr>
        <p:txBody>
          <a:bodyPr/>
          <a:lstStyle/>
          <a:p>
            <a:pPr marL="0" indent="0">
              <a:buNone/>
            </a:pPr>
            <a:r>
              <a:rPr lang="en-US" u="none" dirty="0"/>
              <a:t>Software History:</a:t>
            </a:r>
          </a:p>
          <a:p>
            <a:r>
              <a:rPr lang="en-US" u="none" dirty="0"/>
              <a:t>Mid 80s: SCHNEIDER Electric develops SAGA (</a:t>
            </a:r>
            <a:r>
              <a:rPr lang="en-US" u="none" dirty="0" err="1"/>
              <a:t>Lustre</a:t>
            </a:r>
            <a:r>
              <a:rPr lang="en-US" u="none" dirty="0"/>
              <a:t>) for control software in nuclear power plants</a:t>
            </a:r>
          </a:p>
          <a:p>
            <a:r>
              <a:rPr lang="en-US" altLang="zh-CN" u="none" dirty="0"/>
              <a:t>1999: First Qualification for FCS (EC 135)</a:t>
            </a:r>
          </a:p>
          <a:p>
            <a:r>
              <a:rPr lang="en-US" altLang="zh-CN" u="none" dirty="0"/>
              <a:t>2011: </a:t>
            </a:r>
            <a:r>
              <a:rPr lang="en-US" altLang="zh-CN" u="none" dirty="0" err="1"/>
              <a:t>Esterel</a:t>
            </a:r>
            <a:r>
              <a:rPr lang="en-US" altLang="zh-CN" u="none" dirty="0"/>
              <a:t> introduces its SCADE Lifecycle product line (Architect, Suite, Test, Display, …)</a:t>
            </a:r>
          </a:p>
          <a:p>
            <a:r>
              <a:rPr lang="en-US" altLang="zh-CN" u="none" dirty="0"/>
              <a:t>2012: Ansys takes over </a:t>
            </a:r>
            <a:r>
              <a:rPr lang="en-US" altLang="zh-CN" u="none" dirty="0" err="1"/>
              <a:t>Esterel</a:t>
            </a:r>
            <a:r>
              <a:rPr lang="en-US" altLang="zh-CN" u="none" dirty="0"/>
              <a:t> Technologies</a:t>
            </a:r>
          </a:p>
          <a:p>
            <a:r>
              <a:rPr lang="en-US" altLang="zh-CN" dirty="0"/>
              <a:t>2024: Ansys brings successor Ansys SCADE ONE</a:t>
            </a:r>
            <a:endParaRPr lang="en-US" altLang="zh-CN" u="none" dirty="0"/>
          </a:p>
          <a:p>
            <a:pPr marL="0" indent="0">
              <a:buNone/>
            </a:pPr>
            <a:endParaRPr lang="en-DE" dirty="0"/>
          </a:p>
        </p:txBody>
      </p:sp>
      <p:pic>
        <p:nvPicPr>
          <p:cNvPr id="16" name="Grafik 15" descr="Ein Bild, das Transport, Platane Flugzeug Hobel, Himmel, Wolke enthält.&#10;&#10;Automatisch generierte Beschreibung">
            <a:extLst>
              <a:ext uri="{FF2B5EF4-FFF2-40B4-BE49-F238E27FC236}">
                <a16:creationId xmlns:a16="http://schemas.microsoft.com/office/drawing/2014/main" id="{72170BBD-F646-8402-A16C-A7D681501A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112" y="4479370"/>
            <a:ext cx="2248032" cy="1469910"/>
          </a:xfrm>
          <a:prstGeom prst="rect">
            <a:avLst/>
          </a:prstGeom>
        </p:spPr>
      </p:pic>
      <p:pic>
        <p:nvPicPr>
          <p:cNvPr id="18" name="Grafik 17" descr="Ein Bild, das Himmel, Gebäude, Kraftwerk, Sonnenuntergang enthält.&#10;&#10;Automatisch generierte Beschreibung">
            <a:extLst>
              <a:ext uri="{FF2B5EF4-FFF2-40B4-BE49-F238E27FC236}">
                <a16:creationId xmlns:a16="http://schemas.microsoft.com/office/drawing/2014/main" id="{C8D07CC8-4CB7-4C65-25A1-500ADC74E7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112" y="968641"/>
            <a:ext cx="2234496" cy="1617775"/>
          </a:xfrm>
          <a:prstGeom prst="rect">
            <a:avLst/>
          </a:prstGeom>
        </p:spPr>
      </p:pic>
      <p:pic>
        <p:nvPicPr>
          <p:cNvPr id="20" name="Grafik 19" descr="Ein Bild, das Transport, Flugzeug, draußen, Hubschrauber enthält.&#10;&#10;Automatisch generierte Beschreibung">
            <a:extLst>
              <a:ext uri="{FF2B5EF4-FFF2-40B4-BE49-F238E27FC236}">
                <a16:creationId xmlns:a16="http://schemas.microsoft.com/office/drawing/2014/main" id="{5627FF70-A8D3-9FBE-F775-3150BAAF8D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112" y="2784298"/>
            <a:ext cx="2248032" cy="149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424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A74AC83-39D6-55CF-1616-EF1BF5C937F5}"/>
              </a:ext>
            </a:extLst>
          </p:cNvPr>
          <p:cNvGrpSpPr/>
          <p:nvPr/>
        </p:nvGrpSpPr>
        <p:grpSpPr>
          <a:xfrm>
            <a:off x="2529290" y="1541134"/>
            <a:ext cx="7167110" cy="4330751"/>
            <a:chOff x="2529290" y="1541134"/>
            <a:chExt cx="7167110" cy="4330751"/>
          </a:xfrm>
        </p:grpSpPr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310B1E12-F6DF-37FE-5A0C-78D11A5567A0}"/>
                </a:ext>
              </a:extLst>
            </p:cNvPr>
            <p:cNvSpPr/>
            <p:nvPr/>
          </p:nvSpPr>
          <p:spPr>
            <a:xfrm>
              <a:off x="3831021" y="1608083"/>
              <a:ext cx="1663262" cy="115876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Safety-related</a:t>
              </a:r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Software-</a:t>
              </a:r>
              <a:r>
                <a:rPr lang="de-DE" sz="1400" b="1" dirty="0" err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Specification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9BB16096-4657-8F3A-0F9E-5D3AD2F54BD2}"/>
                </a:ext>
              </a:extLst>
            </p:cNvPr>
            <p:cNvSpPr/>
            <p:nvPr/>
          </p:nvSpPr>
          <p:spPr>
            <a:xfrm>
              <a:off x="6960096" y="1608083"/>
              <a:ext cx="1728192" cy="1158765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8E98930C-5CE1-80AD-D180-20F79A32DD8F}"/>
                </a:ext>
              </a:extLst>
            </p:cNvPr>
            <p:cNvSpPr/>
            <p:nvPr/>
          </p:nvSpPr>
          <p:spPr>
            <a:xfrm>
              <a:off x="4413727" y="3141048"/>
              <a:ext cx="1144391" cy="651023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System Design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B3B2F898-0292-21FF-EB7F-0B9617FA5BAB}"/>
                </a:ext>
              </a:extLst>
            </p:cNvPr>
            <p:cNvSpPr/>
            <p:nvPr/>
          </p:nvSpPr>
          <p:spPr>
            <a:xfrm>
              <a:off x="6960096" y="3155732"/>
              <a:ext cx="1728192" cy="636340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Integration Tests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88145022-CBD4-2FFE-9089-F3838D2F4050}"/>
                </a:ext>
              </a:extLst>
            </p:cNvPr>
            <p:cNvSpPr/>
            <p:nvPr/>
          </p:nvSpPr>
          <p:spPr>
            <a:xfrm>
              <a:off x="5087888" y="4171991"/>
              <a:ext cx="1144391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 Design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9C40FF28-C011-5E4C-7D52-755B43696934}"/>
                </a:ext>
              </a:extLst>
            </p:cNvPr>
            <p:cNvSpPr/>
            <p:nvPr/>
          </p:nvSpPr>
          <p:spPr>
            <a:xfrm>
              <a:off x="6782217" y="4180956"/>
              <a:ext cx="1144391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Module Tests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6AE00393-4E7E-C9D5-93A9-AD99C3EEA3BA}"/>
                </a:ext>
              </a:extLst>
            </p:cNvPr>
            <p:cNvSpPr/>
            <p:nvPr/>
          </p:nvSpPr>
          <p:spPr>
            <a:xfrm>
              <a:off x="5742311" y="5220861"/>
              <a:ext cx="1505817" cy="651024"/>
            </a:xfrm>
            <a:prstGeom prst="round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Coding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Pfeil: nach rechts 22">
              <a:extLst>
                <a:ext uri="{FF2B5EF4-FFF2-40B4-BE49-F238E27FC236}">
                  <a16:creationId xmlns:a16="http://schemas.microsoft.com/office/drawing/2014/main" id="{979C5240-5E31-BD94-EC0E-D89C43F74735}"/>
                </a:ext>
              </a:extLst>
            </p:cNvPr>
            <p:cNvSpPr/>
            <p:nvPr/>
          </p:nvSpPr>
          <p:spPr>
            <a:xfrm flipH="1">
              <a:off x="5494283" y="1945149"/>
              <a:ext cx="1465813" cy="484632"/>
            </a:xfrm>
            <a:prstGeom prst="rightArrow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Validation</a:t>
              </a:r>
              <a:endParaRPr lang="en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D4FA8672-2523-4295-8432-F2B2719A780D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 flipV="1">
              <a:off x="8688288" y="2187465"/>
              <a:ext cx="1008112" cy="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D16649BB-09D2-7434-2349-7175EE72C169}"/>
                </a:ext>
              </a:extLst>
            </p:cNvPr>
            <p:cNvSpPr txBox="1"/>
            <p:nvPr/>
          </p:nvSpPr>
          <p:spPr>
            <a:xfrm>
              <a:off x="8780880" y="1725800"/>
              <a:ext cx="7970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validated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Software</a:t>
              </a:r>
              <a:endParaRPr lang="en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7904AAB5-4BAA-82D6-83B0-A890244A25B9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2639616" y="2187465"/>
              <a:ext cx="1191405" cy="1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ABD97276-B57B-BB5B-2AAF-90BB8C51CF17}"/>
                </a:ext>
              </a:extLst>
            </p:cNvPr>
            <p:cNvSpPr txBox="1"/>
            <p:nvPr/>
          </p:nvSpPr>
          <p:spPr>
            <a:xfrm>
              <a:off x="2529290" y="1541134"/>
              <a:ext cx="11376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Specification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of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Safety</a:t>
              </a: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Functions</a:t>
              </a:r>
              <a:endParaRPr lang="en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4" name="Gruppieren 33">
              <a:extLst>
                <a:ext uri="{FF2B5EF4-FFF2-40B4-BE49-F238E27FC236}">
                  <a16:creationId xmlns:a16="http://schemas.microsoft.com/office/drawing/2014/main" id="{E1939EEA-9548-5DED-B124-BFE23DB8F3B9}"/>
                </a:ext>
              </a:extLst>
            </p:cNvPr>
            <p:cNvGrpSpPr/>
            <p:nvPr/>
          </p:nvGrpSpPr>
          <p:grpSpPr>
            <a:xfrm>
              <a:off x="2701044" y="5038784"/>
              <a:ext cx="1872208" cy="771371"/>
              <a:chOff x="2063552" y="5249917"/>
              <a:chExt cx="1872208" cy="771371"/>
            </a:xfrm>
          </p:grpSpPr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6E6B324C-3A5B-EFCE-E283-72F986539BAC}"/>
                  </a:ext>
                </a:extLst>
              </p:cNvPr>
              <p:cNvSpPr/>
              <p:nvPr/>
            </p:nvSpPr>
            <p:spPr>
              <a:xfrm>
                <a:off x="2063552" y="5249917"/>
                <a:ext cx="1872208" cy="771371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CB5ED35B-C47D-03CF-5CDE-F1833889C1A1}"/>
                  </a:ext>
                </a:extLst>
              </p:cNvPr>
              <p:cNvSpPr txBox="1"/>
              <p:nvPr/>
            </p:nvSpPr>
            <p:spPr>
              <a:xfrm>
                <a:off x="2927648" y="5317661"/>
                <a:ext cx="9361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Result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de-DE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Verification</a:t>
                </a:r>
                <a:endParaRPr lang="en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7" name="Gerader Verbinder 46">
                <a:extLst>
                  <a:ext uri="{FF2B5EF4-FFF2-40B4-BE49-F238E27FC236}">
                    <a16:creationId xmlns:a16="http://schemas.microsoft.com/office/drawing/2014/main" id="{9CA7B46C-0A24-D35D-6641-1241C3B1FF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9576" y="5463154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Gerader Verbinder 47">
                <a:extLst>
                  <a:ext uri="{FF2B5EF4-FFF2-40B4-BE49-F238E27FC236}">
                    <a16:creationId xmlns:a16="http://schemas.microsoft.com/office/drawing/2014/main" id="{D229931A-1780-80D6-2993-0AE449720D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8541" y="5812777"/>
                <a:ext cx="57606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Gerader Verbinder 34">
              <a:extLst>
                <a:ext uri="{FF2B5EF4-FFF2-40B4-BE49-F238E27FC236}">
                  <a16:creationId xmlns:a16="http://schemas.microsoft.com/office/drawing/2014/main" id="{DD8035D0-3653-1A47-E227-051201FCBC9B}"/>
                </a:ext>
              </a:extLst>
            </p:cNvPr>
            <p:cNvCxnSpPr>
              <a:cxnSpLocks/>
              <a:stCxn id="10" idx="0"/>
              <a:endCxn id="8" idx="2"/>
            </p:cNvCxnSpPr>
            <p:nvPr/>
          </p:nvCxnSpPr>
          <p:spPr>
            <a:xfrm flipV="1">
              <a:off x="7824192" y="2766848"/>
              <a:ext cx="0" cy="388884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Verbinder: gewinkelt 35">
              <a:extLst>
                <a:ext uri="{FF2B5EF4-FFF2-40B4-BE49-F238E27FC236}">
                  <a16:creationId xmlns:a16="http://schemas.microsoft.com/office/drawing/2014/main" id="{1388018C-9440-EF18-EC3B-E9778FA39384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 flipV="1">
              <a:off x="7926608" y="3792071"/>
              <a:ext cx="434373" cy="714397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Verbinder: gewinkelt 36">
              <a:extLst>
                <a:ext uri="{FF2B5EF4-FFF2-40B4-BE49-F238E27FC236}">
                  <a16:creationId xmlns:a16="http://schemas.microsoft.com/office/drawing/2014/main" id="{673C2515-BF80-042C-0DA8-BF9D93634A5E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 flipV="1">
              <a:off x="7248128" y="4831980"/>
              <a:ext cx="432048" cy="714393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Verbinder: gewinkelt 37">
              <a:extLst>
                <a:ext uri="{FF2B5EF4-FFF2-40B4-BE49-F238E27FC236}">
                  <a16:creationId xmlns:a16="http://schemas.microsoft.com/office/drawing/2014/main" id="{83ADA222-CB4F-E061-FF5A-955C3A37430E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 rot="16200000" flipH="1">
              <a:off x="5165913" y="4969974"/>
              <a:ext cx="714397" cy="438399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Verbinder: gewinkelt 38">
              <a:extLst>
                <a:ext uri="{FF2B5EF4-FFF2-40B4-BE49-F238E27FC236}">
                  <a16:creationId xmlns:a16="http://schemas.microsoft.com/office/drawing/2014/main" id="{0AE70834-9DBF-F247-A1FD-2783E53AE4BB}"/>
                </a:ext>
              </a:extLst>
            </p:cNvPr>
            <p:cNvCxnSpPr>
              <a:cxnSpLocks/>
              <a:endCxn id="14" idx="1"/>
            </p:cNvCxnSpPr>
            <p:nvPr/>
          </p:nvCxnSpPr>
          <p:spPr>
            <a:xfrm rot="16200000" flipH="1">
              <a:off x="4519148" y="3928763"/>
              <a:ext cx="705432" cy="432048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Verbinder: gewinkelt 39">
              <a:extLst>
                <a:ext uri="{FF2B5EF4-FFF2-40B4-BE49-F238E27FC236}">
                  <a16:creationId xmlns:a16="http://schemas.microsoft.com/office/drawing/2014/main" id="{6AB38931-04EB-C703-EF46-C1BF1D4278B4}"/>
                </a:ext>
              </a:extLst>
            </p:cNvPr>
            <p:cNvCxnSpPr>
              <a:cxnSpLocks/>
              <a:endCxn id="9" idx="1"/>
            </p:cNvCxnSpPr>
            <p:nvPr/>
          </p:nvCxnSpPr>
          <p:spPr>
            <a:xfrm rot="16200000" flipH="1">
              <a:off x="3896895" y="2949728"/>
              <a:ext cx="699712" cy="333951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0496C87D-4564-5F92-9B25-0FE3A6E5613E}"/>
                </a:ext>
              </a:extLst>
            </p:cNvPr>
            <p:cNvCxnSpPr>
              <a:cxnSpLocks/>
              <a:stCxn id="10" idx="1"/>
              <a:endCxn id="9" idx="3"/>
            </p:cNvCxnSpPr>
            <p:nvPr/>
          </p:nvCxnSpPr>
          <p:spPr>
            <a:xfrm flipH="1" flipV="1">
              <a:off x="5558118" y="3466560"/>
              <a:ext cx="1401978" cy="7342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5719F4BE-ED4E-0C06-2819-8DD6EA50DF7B}"/>
                </a:ext>
              </a:extLst>
            </p:cNvPr>
            <p:cNvCxnSpPr>
              <a:cxnSpLocks/>
              <a:stCxn id="15" idx="1"/>
              <a:endCxn id="14" idx="3"/>
            </p:cNvCxnSpPr>
            <p:nvPr/>
          </p:nvCxnSpPr>
          <p:spPr>
            <a:xfrm flipH="1" flipV="1">
              <a:off x="6232279" y="4497503"/>
              <a:ext cx="549938" cy="896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E1B37FF2-635E-14D3-2624-5780E24AB2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51984" y="4831974"/>
              <a:ext cx="0" cy="388887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ADAC6260-FF16-6DB6-24DE-C7A00FDD1E36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H="1" flipV="1">
              <a:off x="4662652" y="2766848"/>
              <a:ext cx="8503" cy="37420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Development Process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6933108-BFE4-428A-BF6B-DE159E4BAA1A}"/>
              </a:ext>
            </a:extLst>
          </p:cNvPr>
          <p:cNvSpPr/>
          <p:nvPr/>
        </p:nvSpPr>
        <p:spPr bwMode="auto">
          <a:xfrm>
            <a:off x="5122273" y="4593284"/>
            <a:ext cx="216024" cy="21602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B14F2A0-CE3A-4759-B769-8727D1C15BC0}"/>
              </a:ext>
            </a:extLst>
          </p:cNvPr>
          <p:cNvSpPr/>
          <p:nvPr/>
        </p:nvSpPr>
        <p:spPr bwMode="auto">
          <a:xfrm>
            <a:off x="7680176" y="4602249"/>
            <a:ext cx="216024" cy="21602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39E5CE1-3CAE-4DA8-B04D-1BB047D03B13}"/>
              </a:ext>
            </a:extLst>
          </p:cNvPr>
          <p:cNvSpPr/>
          <p:nvPr/>
        </p:nvSpPr>
        <p:spPr bwMode="auto">
          <a:xfrm>
            <a:off x="4439816" y="3546121"/>
            <a:ext cx="216024" cy="216024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BD7A163-0F64-41D0-A9F8-C529F589A67F}"/>
              </a:ext>
            </a:extLst>
          </p:cNvPr>
          <p:cNvSpPr/>
          <p:nvPr/>
        </p:nvSpPr>
        <p:spPr bwMode="auto">
          <a:xfrm>
            <a:off x="8398668" y="3558344"/>
            <a:ext cx="216024" cy="216024"/>
          </a:xfrm>
          <a:prstGeom prst="ellipse">
            <a:avLst/>
          </a:prstGeom>
          <a:solidFill>
            <a:schemeClr val="accent1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A8C3FAC-2619-414B-A2D9-5EE87EF0F6D5}"/>
              </a:ext>
            </a:extLst>
          </p:cNvPr>
          <p:cNvSpPr/>
          <p:nvPr/>
        </p:nvSpPr>
        <p:spPr bwMode="auto">
          <a:xfrm>
            <a:off x="3926795" y="2519791"/>
            <a:ext cx="216024" cy="216024"/>
          </a:xfrm>
          <a:prstGeom prst="ellipse">
            <a:avLst/>
          </a:prstGeom>
          <a:solidFill>
            <a:srgbClr val="463E00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E1EC318-DD18-4A0D-BA4A-34962E691268}"/>
              </a:ext>
            </a:extLst>
          </p:cNvPr>
          <p:cNvSpPr/>
          <p:nvPr/>
        </p:nvSpPr>
        <p:spPr bwMode="auto">
          <a:xfrm>
            <a:off x="8368791" y="2481898"/>
            <a:ext cx="216024" cy="216024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752A1B-BCBD-49E6-A785-89FB4D899066}"/>
              </a:ext>
            </a:extLst>
          </p:cNvPr>
          <p:cNvGrpSpPr/>
          <p:nvPr/>
        </p:nvGrpSpPr>
        <p:grpSpPr>
          <a:xfrm>
            <a:off x="502317" y="3960120"/>
            <a:ext cx="4300494" cy="448302"/>
            <a:chOff x="502317" y="3960120"/>
            <a:chExt cx="4300494" cy="448302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F4BD6280-3B3B-4780-A9B1-0BAD4BC2E5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99656" y="4204904"/>
              <a:ext cx="1803155" cy="203518"/>
            </a:xfrm>
            <a:prstGeom prst="straightConnector1">
              <a:avLst/>
            </a:prstGeom>
            <a:solidFill>
              <a:schemeClr val="accent2"/>
            </a:solidFill>
            <a:ln w="19050" cap="sq" cmpd="sng" algn="ctr">
              <a:solidFill>
                <a:srgbClr val="FFC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76EB107-5D0B-42DA-9983-7B271AA28AD9}"/>
                </a:ext>
              </a:extLst>
            </p:cNvPr>
            <p:cNvSpPr txBox="1"/>
            <p:nvPr/>
          </p:nvSpPr>
          <p:spPr bwMode="auto">
            <a:xfrm>
              <a:off x="502317" y="3960120"/>
              <a:ext cx="3240360" cy="369332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de-DE" b="1" dirty="0">
                  <a:solidFill>
                    <a:srgbClr val="FFC000"/>
                  </a:solidFill>
                  <a:latin typeface="Calibri" pitchFamily="34" charset="0"/>
                  <a:cs typeface="Calibri" pitchFamily="34" charset="0"/>
                </a:rPr>
                <a:t>this is your entry point! </a:t>
              </a:r>
              <a:endParaRPr lang="en-US" b="1" dirty="0">
                <a:solidFill>
                  <a:srgbClr val="FFC00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F2F0DFE-F36C-4D56-B858-0B6D84C2A7BF}"/>
              </a:ext>
            </a:extLst>
          </p:cNvPr>
          <p:cNvGrpSpPr/>
          <p:nvPr/>
        </p:nvGrpSpPr>
        <p:grpSpPr>
          <a:xfrm>
            <a:off x="4871864" y="4077072"/>
            <a:ext cx="4252739" cy="1090925"/>
            <a:chOff x="4871864" y="4077072"/>
            <a:chExt cx="4252739" cy="109092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338504F-CDCC-4E8B-8747-46B0F1D78D96}"/>
                </a:ext>
              </a:extLst>
            </p:cNvPr>
            <p:cNvSpPr/>
            <p:nvPr/>
          </p:nvSpPr>
          <p:spPr bwMode="auto">
            <a:xfrm>
              <a:off x="4871864" y="4077072"/>
              <a:ext cx="3240360" cy="936104"/>
            </a:xfrm>
            <a:prstGeom prst="rect">
              <a:avLst/>
            </a:prstGeom>
            <a:noFill/>
            <a:ln w="38100" cap="sq" algn="ctr">
              <a:solidFill>
                <a:schemeClr val="accent4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9AFD9B6-5F9C-4703-A735-37FD287E6E54}"/>
                </a:ext>
              </a:extLst>
            </p:cNvPr>
            <p:cNvSpPr txBox="1"/>
            <p:nvPr/>
          </p:nvSpPr>
          <p:spPr bwMode="auto">
            <a:xfrm>
              <a:off x="8115994" y="4798665"/>
              <a:ext cx="1008609" cy="369332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de-DE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 pitchFamily="34" charset="0"/>
                  <a:cs typeface="Calibri" pitchFamily="34" charset="0"/>
                </a:rPr>
                <a:t>Session I</a:t>
              </a:r>
              <a:endPara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C051CD0-8D75-4C9D-9F8E-D85B767B574B}"/>
              </a:ext>
            </a:extLst>
          </p:cNvPr>
          <p:cNvGrpSpPr/>
          <p:nvPr/>
        </p:nvGrpSpPr>
        <p:grpSpPr>
          <a:xfrm>
            <a:off x="4253940" y="2276872"/>
            <a:ext cx="5634753" cy="1807534"/>
            <a:chOff x="4253940" y="2276872"/>
            <a:chExt cx="5634753" cy="1807534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F15122B-17EC-4D42-8F91-BD3DB640C5BD}"/>
                </a:ext>
              </a:extLst>
            </p:cNvPr>
            <p:cNvSpPr/>
            <p:nvPr/>
          </p:nvSpPr>
          <p:spPr bwMode="auto">
            <a:xfrm>
              <a:off x="4253940" y="2990966"/>
              <a:ext cx="4578363" cy="936104"/>
            </a:xfrm>
            <a:prstGeom prst="rect">
              <a:avLst/>
            </a:prstGeom>
            <a:noFill/>
            <a:ln w="38100" cap="sq" algn="ctr">
              <a:solidFill>
                <a:schemeClr val="accent4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CDCAAB0-3327-473B-952B-CCFFFF85255A}"/>
                </a:ext>
              </a:extLst>
            </p:cNvPr>
            <p:cNvSpPr txBox="1"/>
            <p:nvPr/>
          </p:nvSpPr>
          <p:spPr bwMode="auto">
            <a:xfrm>
              <a:off x="8819169" y="3715074"/>
              <a:ext cx="1069524" cy="369332"/>
            </a:xfrm>
            <a:prstGeom prst="rect">
              <a:avLst/>
            </a:prstGeom>
            <a:noFill/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de-DE" b="1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Calibri" pitchFamily="34" charset="0"/>
                  <a:cs typeface="Calibri" pitchFamily="34" charset="0"/>
                </a:rPr>
                <a:t>Session II</a:t>
              </a:r>
              <a:endPara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60715EF-61C8-4202-890C-E01625936652}"/>
                </a:ext>
              </a:extLst>
            </p:cNvPr>
            <p:cNvSpPr/>
            <p:nvPr/>
          </p:nvSpPr>
          <p:spPr bwMode="auto">
            <a:xfrm>
              <a:off x="8184232" y="2276872"/>
              <a:ext cx="572355" cy="714094"/>
            </a:xfrm>
            <a:prstGeom prst="rect">
              <a:avLst/>
            </a:prstGeom>
            <a:noFill/>
            <a:ln w="38100" cap="sq" algn="ctr">
              <a:solidFill>
                <a:schemeClr val="accent4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86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Task: Follow up with constant distance</a:t>
            </a:r>
            <a:endParaRPr lang="en-US" dirty="0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634DCD2D-84BB-4154-87AA-C6971631E49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135560" y="3208777"/>
            <a:ext cx="2520950" cy="2365375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Sensors</a:t>
            </a:r>
          </a:p>
          <a:p>
            <a:r>
              <a:rPr lang="de-DE" dirty="0" err="1"/>
              <a:t>Distance</a:t>
            </a:r>
            <a:endParaRPr lang="de-DE" dirty="0"/>
          </a:p>
          <a:p>
            <a:pPr marL="0" indent="0">
              <a:buNone/>
            </a:pPr>
            <a:r>
              <a:rPr lang="de-DE" dirty="0" err="1"/>
              <a:t>Actuators</a:t>
            </a:r>
            <a:endParaRPr lang="de-DE" dirty="0"/>
          </a:p>
          <a:p>
            <a:r>
              <a:rPr lang="de-DE" dirty="0" err="1"/>
              <a:t>Throttle</a:t>
            </a:r>
            <a:endParaRPr lang="de-DE" dirty="0"/>
          </a:p>
          <a:p>
            <a:r>
              <a:rPr lang="de-DE" dirty="0"/>
              <a:t>Brake</a:t>
            </a:r>
            <a:endParaRPr lang="en-US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0EA5F551-AE6F-4B95-B6B2-3033D0914764}"/>
              </a:ext>
            </a:extLst>
          </p:cNvPr>
          <p:cNvSpPr/>
          <p:nvPr/>
        </p:nvSpPr>
        <p:spPr bwMode="auto">
          <a:xfrm>
            <a:off x="3935760" y="4005064"/>
            <a:ext cx="2304256" cy="720080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5" name="Text Placeholder 4">
            <a:extLst>
              <a:ext uri="{FF2B5EF4-FFF2-40B4-BE49-F238E27FC236}">
                <a16:creationId xmlns:a16="http://schemas.microsoft.com/office/drawing/2014/main" id="{B3E2372D-AEFE-4807-B82D-1C5C0FE9AAD1}"/>
              </a:ext>
            </a:extLst>
          </p:cNvPr>
          <p:cNvSpPr txBox="1">
            <a:spLocks/>
          </p:cNvSpPr>
          <p:nvPr/>
        </p:nvSpPr>
        <p:spPr bwMode="auto">
          <a:xfrm>
            <a:off x="6888088" y="4172318"/>
            <a:ext cx="3672408" cy="206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DE" kern="0"/>
              <a:t>Make a safe controller!</a:t>
            </a:r>
          </a:p>
          <a:p>
            <a:pPr marL="0" indent="0" algn="ctr">
              <a:buNone/>
            </a:pPr>
            <a:r>
              <a:rPr lang="de-DE" kern="0"/>
              <a:t>(using Dataflow)</a:t>
            </a:r>
          </a:p>
          <a:p>
            <a:pPr marL="0" indent="0" algn="ctr">
              <a:buNone/>
            </a:pPr>
            <a:r>
              <a:rPr lang="de-DE" sz="2000" b="0" kern="0"/>
              <a:t>(Hardware is given as safe, the workshop focuses on software safety aspects only)</a:t>
            </a:r>
            <a:endParaRPr lang="en-US" sz="2000" b="0" kern="0"/>
          </a:p>
        </p:txBody>
      </p:sp>
      <p:cxnSp>
        <p:nvCxnSpPr>
          <p:cNvPr id="2" name="Straight Arrow Connector 21">
            <a:extLst>
              <a:ext uri="{FF2B5EF4-FFF2-40B4-BE49-F238E27FC236}">
                <a16:creationId xmlns:a16="http://schemas.microsoft.com/office/drawing/2014/main" id="{835CDD7D-16F8-02E2-F2DD-DFD516010CBA}"/>
              </a:ext>
            </a:extLst>
          </p:cNvPr>
          <p:cNvCxnSpPr>
            <a:cxnSpLocks/>
          </p:cNvCxnSpPr>
          <p:nvPr/>
        </p:nvCxnSpPr>
        <p:spPr bwMode="auto">
          <a:xfrm>
            <a:off x="5951984" y="1947172"/>
            <a:ext cx="2912595" cy="66865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" name="Straight Arrow Connector 23">
            <a:extLst>
              <a:ext uri="{FF2B5EF4-FFF2-40B4-BE49-F238E27FC236}">
                <a16:creationId xmlns:a16="http://schemas.microsoft.com/office/drawing/2014/main" id="{708465AE-EA68-1BD6-7D10-1155086A3BAD}"/>
              </a:ext>
            </a:extLst>
          </p:cNvPr>
          <p:cNvCxnSpPr>
            <a:cxnSpLocks/>
          </p:cNvCxnSpPr>
          <p:nvPr/>
        </p:nvCxnSpPr>
        <p:spPr bwMode="auto">
          <a:xfrm flipH="1">
            <a:off x="5951984" y="2137056"/>
            <a:ext cx="2921210" cy="48720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6" name="Grafik 5" descr="Ein Bild, das Darstellung, Auto enthält.">
            <a:extLst>
              <a:ext uri="{FF2B5EF4-FFF2-40B4-BE49-F238E27FC236}">
                <a16:creationId xmlns:a16="http://schemas.microsoft.com/office/drawing/2014/main" id="{509A335B-3B5A-5ACA-7C73-3A4DE97E67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9" t="36208" r="15534" b="37024"/>
          <a:stretch/>
        </p:blipFill>
        <p:spPr>
          <a:xfrm>
            <a:off x="2800300" y="1323351"/>
            <a:ext cx="3095814" cy="1196110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62427E1A-41F6-4CBB-B60A-5459E4465E05}"/>
              </a:ext>
            </a:extLst>
          </p:cNvPr>
          <p:cNvGrpSpPr/>
          <p:nvPr/>
        </p:nvGrpSpPr>
        <p:grpSpPr>
          <a:xfrm>
            <a:off x="9096186" y="1319573"/>
            <a:ext cx="3095814" cy="1202944"/>
            <a:chOff x="9096186" y="1319573"/>
            <a:chExt cx="3095814" cy="1202944"/>
          </a:xfrm>
        </p:grpSpPr>
        <p:pic>
          <p:nvPicPr>
            <p:cNvPr id="8" name="Grafik 7" descr="Ein Bild, das Darstellung, Auto enthält.">
              <a:extLst>
                <a:ext uri="{FF2B5EF4-FFF2-40B4-BE49-F238E27FC236}">
                  <a16:creationId xmlns:a16="http://schemas.microsoft.com/office/drawing/2014/main" id="{71AB3DA8-DE1B-CFFF-5335-C654FE27D7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79" t="36208" r="15534" b="37024"/>
            <a:stretch/>
          </p:blipFill>
          <p:spPr>
            <a:xfrm>
              <a:off x="9096186" y="1319573"/>
              <a:ext cx="3095814" cy="1196110"/>
            </a:xfrm>
            <a:prstGeom prst="rect">
              <a:avLst/>
            </a:prstGeom>
          </p:spPr>
        </p:pic>
        <p:sp>
          <p:nvSpPr>
            <p:cNvPr id="9" name="Rectangle 18">
              <a:extLst>
                <a:ext uri="{FF2B5EF4-FFF2-40B4-BE49-F238E27FC236}">
                  <a16:creationId xmlns:a16="http://schemas.microsoft.com/office/drawing/2014/main" id="{B4629BFC-5FEC-E6D5-9997-15625C05BD67}"/>
                </a:ext>
              </a:extLst>
            </p:cNvPr>
            <p:cNvSpPr/>
            <p:nvPr/>
          </p:nvSpPr>
          <p:spPr bwMode="auto">
            <a:xfrm>
              <a:off x="10128448" y="1320295"/>
              <a:ext cx="2016224" cy="1202222"/>
            </a:xfrm>
            <a:prstGeom prst="rect">
              <a:avLst/>
            </a:prstGeom>
            <a:solidFill>
              <a:schemeClr val="bg1"/>
            </a:solidFill>
            <a:ln w="12700" cap="sq" algn="ctr">
              <a:noFill/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en-US" b="1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1769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Distance Controller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CE8387-4DA7-4DF2-98FB-6FDA293D1E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Controller logic implementation has started already</a:t>
            </a:r>
          </a:p>
          <a:p>
            <a:r>
              <a:rPr lang="de-DE"/>
              <a:t>Logic has to be reviewed =&gt; Requirements!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49DFF4-CDB4-4C45-A877-2C7C3FEB2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5" y="3429000"/>
            <a:ext cx="504825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93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D390CD07-A397-A82E-49C0-84979DFED11A}"/>
              </a:ext>
            </a:extLst>
          </p:cNvPr>
          <p:cNvGrpSpPr/>
          <p:nvPr/>
        </p:nvGrpSpPr>
        <p:grpSpPr>
          <a:xfrm>
            <a:off x="9696400" y="859763"/>
            <a:ext cx="2376264" cy="1345101"/>
            <a:chOff x="263352" y="3907280"/>
            <a:chExt cx="2448272" cy="1495782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0A662486-BD32-91F3-6E70-E78EE904844B}"/>
                </a:ext>
              </a:extLst>
            </p:cNvPr>
            <p:cNvSpPr/>
            <p:nvPr/>
          </p:nvSpPr>
          <p:spPr>
            <a:xfrm>
              <a:off x="263352" y="3907280"/>
              <a:ext cx="2448272" cy="149391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79656890-2D75-62DF-31F3-213E0A4DD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352" y="3934922"/>
              <a:ext cx="2448272" cy="1468140"/>
            </a:xfrm>
            <a:prstGeom prst="rect">
              <a:avLst/>
            </a:prstGeom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Session I A 1</a:t>
            </a:r>
            <a:endParaRPr lang="en-US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30588B3-E151-41FC-BB1F-851672C7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de-DE" sz="2000" dirty="0"/>
              <a:t>Open &amp; </a:t>
            </a:r>
            <a:r>
              <a:rPr lang="de-DE" sz="2000" dirty="0" err="1"/>
              <a:t>observe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draft </a:t>
            </a:r>
            <a:r>
              <a:rPr lang="de-DE" sz="2000" dirty="0" err="1"/>
              <a:t>controller</a:t>
            </a:r>
            <a:r>
              <a:rPr lang="de-DE" sz="2000" dirty="0"/>
              <a:t> </a:t>
            </a:r>
            <a:r>
              <a:rPr lang="de-DE" sz="2000" dirty="0" err="1"/>
              <a:t>logic</a:t>
            </a:r>
            <a:r>
              <a:rPr lang="de-DE" sz="2000" dirty="0"/>
              <a:t>: 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Scademodel_Session_I_A_1\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ACC_Scademodel</a:t>
            </a:r>
            <a:r>
              <a:rPr lang="it-IT" sz="2000" b="0" i="1" dirty="0">
                <a:solidFill>
                  <a:schemeClr val="bg1">
                    <a:lumMod val="50000"/>
                  </a:schemeClr>
                </a:solidFill>
              </a:rPr>
              <a:t>\</a:t>
            </a:r>
            <a:r>
              <a:rPr lang="it-IT" sz="2000" b="0" i="1" dirty="0" err="1">
                <a:solidFill>
                  <a:schemeClr val="bg1">
                    <a:lumMod val="50000"/>
                  </a:schemeClr>
                </a:solidFill>
              </a:rPr>
              <a:t>ACC_Scademodel.</a:t>
            </a:r>
            <a:r>
              <a:rPr lang="it-IT" sz="2000" i="1" dirty="0" err="1">
                <a:solidFill>
                  <a:schemeClr val="bg1">
                    <a:lumMod val="50000"/>
                  </a:schemeClr>
                </a:solidFill>
              </a:rPr>
              <a:t>etp</a:t>
            </a:r>
            <a:endParaRPr lang="it-IT" sz="2000" b="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it-IT" sz="2000" dirty="0"/>
              <a:t>Compare with the </a:t>
            </a:r>
            <a:r>
              <a:rPr lang="it-IT" sz="2000" dirty="0" err="1"/>
              <a:t>requirements</a:t>
            </a:r>
            <a:r>
              <a:rPr lang="it-IT" sz="2000" dirty="0"/>
              <a:t>:</a:t>
            </a:r>
          </a:p>
          <a:p>
            <a:pPr lvl="1"/>
            <a:r>
              <a:rPr lang="de-DE" sz="2000" dirty="0"/>
              <a:t>The ‚</a:t>
            </a:r>
            <a:r>
              <a:rPr lang="de-DE" sz="2000" dirty="0" err="1"/>
              <a:t>speed_Relative</a:t>
            </a:r>
            <a:r>
              <a:rPr lang="de-DE" sz="2000" dirty="0"/>
              <a:t>‘ </a:t>
            </a:r>
            <a:r>
              <a:rPr lang="de-DE" sz="2000" dirty="0" err="1"/>
              <a:t>shall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computed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endParaRPr lang="de-DE" sz="2000" dirty="0"/>
          </a:p>
          <a:p>
            <a:pPr lvl="2"/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speed_Relative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= - (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distance_IN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distance_IN_prev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) /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t_cycle</a:t>
            </a:r>
            <a:endParaRPr lang="de-DE" sz="1800" dirty="0">
              <a:solidFill>
                <a:schemeClr val="bg1">
                  <a:lumMod val="50000"/>
                </a:schemeClr>
              </a:solidFill>
            </a:endParaRPr>
          </a:p>
          <a:p>
            <a:pPr lvl="2"/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t_cycle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= 1/5 s</a:t>
            </a:r>
          </a:p>
          <a:p>
            <a:pPr lvl="1"/>
            <a:r>
              <a:rPr lang="de-DE" sz="2000" dirty="0"/>
              <a:t>An </a:t>
            </a:r>
            <a:r>
              <a:rPr lang="de-DE" sz="2000" dirty="0" err="1"/>
              <a:t>outer</a:t>
            </a:r>
            <a:r>
              <a:rPr lang="de-DE" sz="2000" dirty="0"/>
              <a:t> </a:t>
            </a:r>
            <a:r>
              <a:rPr lang="de-DE" sz="2000" dirty="0" err="1"/>
              <a:t>control</a:t>
            </a:r>
            <a:r>
              <a:rPr lang="de-DE" sz="2000" dirty="0"/>
              <a:t> loop (‚</a:t>
            </a:r>
            <a:r>
              <a:rPr lang="de-DE" sz="2000" dirty="0" err="1"/>
              <a:t>distance_guide_speed</a:t>
            </a:r>
            <a:r>
              <a:rPr lang="de-DE" sz="2000" dirty="0"/>
              <a:t>‘) </a:t>
            </a:r>
            <a:r>
              <a:rPr lang="de-DE" sz="2000" dirty="0" err="1"/>
              <a:t>has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calculate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requested</a:t>
            </a:r>
            <a:r>
              <a:rPr lang="de-DE" sz="2000" dirty="0"/>
              <a:t> own </a:t>
            </a:r>
            <a:r>
              <a:rPr lang="de-DE" sz="2000" dirty="0" err="1"/>
              <a:t>speed</a:t>
            </a:r>
            <a:endParaRPr lang="de-DE" sz="2000" dirty="0"/>
          </a:p>
          <a:p>
            <a:pPr lvl="2"/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distance_IN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&lt; 10.0: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distance_guide_speed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= 0.0</a:t>
            </a:r>
          </a:p>
          <a:p>
            <a:pPr lvl="2"/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distance_IN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&gt;= 100.0: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distance_guide_speed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= 10.0</a:t>
            </a:r>
          </a:p>
          <a:p>
            <a:pPr lvl="2"/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else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: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distance_IN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&lt; 10.0: 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distance_guide_speed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= (</a:t>
            </a:r>
            <a:r>
              <a:rPr lang="de-DE" sz="1800" dirty="0" err="1">
                <a:solidFill>
                  <a:schemeClr val="bg1">
                    <a:lumMod val="50000"/>
                  </a:schemeClr>
                </a:solidFill>
              </a:rPr>
              <a:t>distance_IN</a:t>
            </a:r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 – 50.0) * 0.1</a:t>
            </a:r>
          </a:p>
          <a:p>
            <a:pPr lvl="1"/>
            <a:r>
              <a:rPr lang="de-DE" sz="2000" dirty="0"/>
              <a:t>An </a:t>
            </a:r>
            <a:r>
              <a:rPr lang="de-DE" sz="2000" dirty="0" err="1"/>
              <a:t>inner</a:t>
            </a:r>
            <a:r>
              <a:rPr lang="de-DE" sz="2000" dirty="0"/>
              <a:t> </a:t>
            </a:r>
            <a:r>
              <a:rPr lang="de-DE" sz="2000" dirty="0" err="1"/>
              <a:t>control</a:t>
            </a:r>
            <a:r>
              <a:rPr lang="de-DE" sz="2000" dirty="0"/>
              <a:t> loop (PI) </a:t>
            </a:r>
            <a:r>
              <a:rPr lang="de-DE" sz="2000" dirty="0" err="1"/>
              <a:t>controls</a:t>
            </a:r>
            <a:r>
              <a:rPr lang="de-DE" sz="2000" dirty="0"/>
              <a:t> </a:t>
            </a:r>
            <a:r>
              <a:rPr lang="de-DE" sz="2000" dirty="0" err="1"/>
              <a:t>throttle</a:t>
            </a:r>
            <a:r>
              <a:rPr lang="de-DE" sz="2000" dirty="0"/>
              <a:t> and </a:t>
            </a:r>
            <a:r>
              <a:rPr lang="de-DE" sz="2000" dirty="0" err="1"/>
              <a:t>brake</a:t>
            </a:r>
            <a:r>
              <a:rPr lang="de-DE" sz="2000" dirty="0"/>
              <a:t> </a:t>
            </a:r>
            <a:r>
              <a:rPr lang="de-DE" sz="2000" dirty="0" err="1"/>
              <a:t>dependent</a:t>
            </a:r>
            <a:r>
              <a:rPr lang="de-DE" sz="2000" dirty="0"/>
              <a:t> on ‚ </a:t>
            </a:r>
            <a:r>
              <a:rPr lang="de-DE" sz="2000" dirty="0" err="1"/>
              <a:t>distance_guide_speed</a:t>
            </a:r>
            <a:r>
              <a:rPr lang="de-DE" sz="2000" dirty="0"/>
              <a:t>‘</a:t>
            </a:r>
          </a:p>
          <a:p>
            <a:pPr lvl="2"/>
            <a:r>
              <a:rPr lang="de-DE" sz="1800" dirty="0">
                <a:solidFill>
                  <a:schemeClr val="bg1">
                    <a:lumMod val="50000"/>
                  </a:schemeClr>
                </a:solidFill>
              </a:rPr>
              <a:t>P-Value: 0.8	I-Value: 0.1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3A147DBB-4FF2-4E4F-93F2-1A2278A090A9}"/>
              </a:ext>
            </a:extLst>
          </p:cNvPr>
          <p:cNvSpPr txBox="1">
            <a:spLocks/>
          </p:cNvSpPr>
          <p:nvPr/>
        </p:nvSpPr>
        <p:spPr bwMode="auto">
          <a:xfrm>
            <a:off x="9797253" y="289085"/>
            <a:ext cx="1944216" cy="529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marL="228600" indent="-228600" algn="l" rtl="0" eaLnBrk="1" fontAlgn="base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4572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Calibri" panose="020F0502020204030204" pitchFamily="34" charset="0"/>
              <a:buChar char="−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 marL="68580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20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 marL="687388" indent="-225425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4pPr>
            <a:lvl5pPr marL="914400" indent="-227013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5pPr>
            <a:lvl6pPr marL="22288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DE" b="0" kern="0">
                <a:solidFill>
                  <a:srgbClr val="C00000"/>
                </a:solidFill>
              </a:rPr>
              <a:t>Time: 20min</a:t>
            </a:r>
            <a:endParaRPr lang="en-US" b="0" kern="0">
              <a:solidFill>
                <a:srgbClr val="C00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1CC88FE-8B91-4CE2-89A2-F26F49D649AF}"/>
              </a:ext>
            </a:extLst>
          </p:cNvPr>
          <p:cNvSpPr/>
          <p:nvPr/>
        </p:nvSpPr>
        <p:spPr bwMode="auto">
          <a:xfrm>
            <a:off x="10416480" y="1678244"/>
            <a:ext cx="216024" cy="21602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649097"/>
      </p:ext>
    </p:extLst>
  </p:cSld>
  <p:clrMapOvr>
    <a:masterClrMapping/>
  </p:clrMapOvr>
</p:sld>
</file>

<file path=ppt/theme/theme1.xml><?xml version="1.0" encoding="utf-8"?>
<a:theme xmlns:a="http://schemas.openxmlformats.org/drawingml/2006/main" name="Ansys - Slide Master">
  <a:themeElements>
    <a:clrScheme name="Ansys Color Theme - 2020">
      <a:dk1>
        <a:srgbClr val="000000"/>
      </a:dk1>
      <a:lt1>
        <a:srgbClr val="FFFFFF"/>
      </a:lt1>
      <a:dk2>
        <a:srgbClr val="898A8D"/>
      </a:dk2>
      <a:lt2>
        <a:srgbClr val="FFFFFF"/>
      </a:lt2>
      <a:accent1>
        <a:srgbClr val="FFB71B"/>
      </a:accent1>
      <a:accent2>
        <a:srgbClr val="D9D8D6"/>
      </a:accent2>
      <a:accent3>
        <a:srgbClr val="898A8D"/>
      </a:accent3>
      <a:accent4>
        <a:srgbClr val="444446"/>
      </a:accent4>
      <a:accent5>
        <a:srgbClr val="D29100"/>
      </a:accent5>
      <a:accent6>
        <a:srgbClr val="F9DD42"/>
      </a:accent6>
      <a:hlink>
        <a:srgbClr val="FFB71B"/>
      </a:hlink>
      <a:folHlink>
        <a:srgbClr val="898A8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9" id="{AAC16357-FE02-4819-A13B-D7A1D2FD0DBB}" vid="{372520F2-AD99-44DC-80AF-A21ACFA82D2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11F15CCDA16C44AB1AFF6EA8F76A1A" ma:contentTypeVersion="4" ma:contentTypeDescription="Create a new document." ma:contentTypeScope="" ma:versionID="d752d88f6e15926aeafc7e1273366542">
  <xsd:schema xmlns:xsd="http://www.w3.org/2001/XMLSchema" xmlns:xs="http://www.w3.org/2001/XMLSchema" xmlns:p="http://schemas.microsoft.com/office/2006/metadata/properties" xmlns:ns2="4486bbf1-55fc-49d2-af7e-ec287a4789b3" targetNamespace="http://schemas.microsoft.com/office/2006/metadata/properties" ma:root="true" ma:fieldsID="eec12d9aca73fdae2aa434908dafe120" ns2:_="">
    <xsd:import namespace="4486bbf1-55fc-49d2-af7e-ec287a4789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86bbf1-55fc-49d2-af7e-ec287a4789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FA53D3-C218-4FBF-9050-B806120142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486bbf1-55fc-49d2-af7e-ec287a4789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5FE876-BBFA-4E5E-8653-4E4CAC4320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54582C-3F01-4F8D-9460-F0A670A527E2}">
  <ds:schemaRefs>
    <ds:schemaRef ds:uri="http://schemas.microsoft.com/office/2006/documentManagement/types"/>
    <ds:schemaRef ds:uri="ef833346-f83e-40f5-a0e1-5788cb232001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7f20fa63-e241-4761-94ba-32b364e68bb9"/>
    <ds:schemaRef ds:uri="http://schemas.microsoft.com/office/2006/metadata/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34c6ce67-15b8-4eff-80e9-52da8be89706}" enabled="0" method="" siteId="{34c6ce67-15b8-4eff-80e9-52da8be8970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2024 SCADE PPT Template</Template>
  <TotalTime>25</TotalTime>
  <Words>871</Words>
  <Application>Microsoft Office PowerPoint</Application>
  <PresentationFormat>Widescreen</PresentationFormat>
  <Paragraphs>151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Arial Narrow</vt:lpstr>
      <vt:lpstr>Wingdings</vt:lpstr>
      <vt:lpstr>Courier New</vt:lpstr>
      <vt:lpstr>Ansys - Slide Master</vt:lpstr>
      <vt:lpstr>PowerPoint Presentation</vt:lpstr>
      <vt:lpstr>Design Request – Automatic Cruise Control (ACC)</vt:lpstr>
      <vt:lpstr>The Task: Follow up with constant distance</vt:lpstr>
      <vt:lpstr>Software Development with the Ansys SCADE tool</vt:lpstr>
      <vt:lpstr>Software Development with Ansys SCADE Software</vt:lpstr>
      <vt:lpstr>The Development Process</vt:lpstr>
      <vt:lpstr>The Task: Follow up with constant distance</vt:lpstr>
      <vt:lpstr>Distance Controller</vt:lpstr>
      <vt:lpstr>Session I A 1</vt:lpstr>
      <vt:lpstr>Session I A 2</vt:lpstr>
      <vt:lpstr>Discussion</vt:lpstr>
      <vt:lpstr>Session I B 1</vt:lpstr>
      <vt:lpstr>Session I B 2</vt:lpstr>
      <vt:lpstr>Discussion &amp; Wrap-Up</vt:lpstr>
      <vt:lpstr> End of Session I </vt:lpstr>
      <vt:lpstr>PowerPoint Presentation</vt:lpstr>
      <vt:lpstr>V-Model EN 61508 (13849-1)</vt:lpstr>
      <vt:lpstr>V-Model ISO 26262</vt:lpstr>
      <vt:lpstr>V-Model ISO 26262-6</vt:lpstr>
      <vt:lpstr>Roles in MBSW (50128): Implementer</vt:lpstr>
      <vt:lpstr>Roles in MBSW (50128): Tester</vt:lpstr>
      <vt:lpstr>Ansys Education Resources Feedback Survey</vt:lpstr>
      <vt:lpstr>PowerPoint Presentation</vt:lpstr>
    </vt:vector>
  </TitlesOfParts>
  <Company>Ansys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Kaitlin Tyler</dc:creator>
  <cp:lastModifiedBy>Kaitlin Tyler</cp:lastModifiedBy>
  <cp:revision>1</cp:revision>
  <dcterms:created xsi:type="dcterms:W3CDTF">2024-06-19T17:59:49Z</dcterms:created>
  <dcterms:modified xsi:type="dcterms:W3CDTF">2024-08-07T14:07:00Z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0x0101006F11F15CCDA16C44AB1AFF6EA8F76A1A</vt:lpwstr>
  </property>
</Properties>
</file>