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4"/>
  </p:sldMasterIdLst>
  <p:notesMasterIdLst>
    <p:notesMasterId r:id="rId51"/>
  </p:notesMasterIdLst>
  <p:sldIdLst>
    <p:sldId id="256" r:id="rId5"/>
    <p:sldId id="257" r:id="rId6"/>
    <p:sldId id="346" r:id="rId7"/>
    <p:sldId id="308" r:id="rId8"/>
    <p:sldId id="303" r:id="rId9"/>
    <p:sldId id="312" r:id="rId10"/>
    <p:sldId id="310" r:id="rId11"/>
    <p:sldId id="311" r:id="rId12"/>
    <p:sldId id="335" r:id="rId13"/>
    <p:sldId id="313" r:id="rId14"/>
    <p:sldId id="327" r:id="rId15"/>
    <p:sldId id="314" r:id="rId16"/>
    <p:sldId id="315" r:id="rId17"/>
    <p:sldId id="333" r:id="rId18"/>
    <p:sldId id="316" r:id="rId19"/>
    <p:sldId id="328" r:id="rId20"/>
    <p:sldId id="317" r:id="rId21"/>
    <p:sldId id="320" r:id="rId22"/>
    <p:sldId id="319" r:id="rId23"/>
    <p:sldId id="318" r:id="rId24"/>
    <p:sldId id="323" r:id="rId25"/>
    <p:sldId id="326" r:id="rId26"/>
    <p:sldId id="324" r:id="rId27"/>
    <p:sldId id="325" r:id="rId28"/>
    <p:sldId id="331" r:id="rId29"/>
    <p:sldId id="334" r:id="rId30"/>
    <p:sldId id="350" r:id="rId31"/>
    <p:sldId id="336" r:id="rId32"/>
    <p:sldId id="309" r:id="rId33"/>
    <p:sldId id="329" r:id="rId34"/>
    <p:sldId id="330" r:id="rId35"/>
    <p:sldId id="338" r:id="rId36"/>
    <p:sldId id="340" r:id="rId37"/>
    <p:sldId id="341" r:id="rId38"/>
    <p:sldId id="342" r:id="rId39"/>
    <p:sldId id="337" r:id="rId40"/>
    <p:sldId id="343" r:id="rId41"/>
    <p:sldId id="344" r:id="rId42"/>
    <p:sldId id="339" r:id="rId43"/>
    <p:sldId id="345" r:id="rId44"/>
    <p:sldId id="347" r:id="rId45"/>
    <p:sldId id="348" r:id="rId46"/>
    <p:sldId id="349" r:id="rId47"/>
    <p:sldId id="352" r:id="rId48"/>
    <p:sldId id="322" r:id="rId49"/>
    <p:sldId id="258" r:id="rId50"/>
  </p:sldIdLst>
  <p:sldSz cx="12192000" cy="6858000"/>
  <p:notesSz cx="6858000" cy="9144000"/>
  <p:embeddedFontLst>
    <p:embeddedFont>
      <p:font typeface="Arial Black" panose="020B0A04020102020204" pitchFamily="34" charset="0"/>
      <p:bold r:id="rId52"/>
    </p:embeddedFont>
    <p:embeddedFont>
      <p:font typeface="Arial Narrow" panose="020B0606020202030204" pitchFamily="34" charset="0"/>
      <p:regular r:id="rId53"/>
      <p:bold r:id="rId54"/>
      <p:italic r:id="rId55"/>
      <p:boldItalic r:id="rId5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7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9" autoAdjust="0"/>
    <p:restoredTop sz="73592" autoAdjust="0"/>
  </p:normalViewPr>
  <p:slideViewPr>
    <p:cSldViewPr showGuides="1">
      <p:cViewPr varScale="1">
        <p:scale>
          <a:sx n="80" d="100"/>
          <a:sy n="80" d="100"/>
        </p:scale>
        <p:origin x="662" y="58"/>
      </p:cViewPr>
      <p:guideLst>
        <p:guide orient="horz" pos="2160"/>
        <p:guide pos="3840"/>
      </p:guideLst>
    </p:cSldViewPr>
  </p:slideViewPr>
  <p:notesTextViewPr>
    <p:cViewPr>
      <p:scale>
        <a:sx n="1" d="1"/>
        <a:sy n="1" d="1"/>
      </p:scale>
      <p:origin x="0" y="0"/>
    </p:cViewPr>
  </p:notesTextViewPr>
  <p:sorterViewPr>
    <p:cViewPr>
      <p:scale>
        <a:sx n="100" d="100"/>
        <a:sy n="100" d="100"/>
      </p:scale>
      <p:origin x="0" y="-28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font" Target="fonts/font4.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2.fntdata"/><Relationship Id="rId58" Type="http://schemas.openxmlformats.org/officeDocument/2006/relationships/viewProps" Target="viewProps.xml"/><Relationship Id="rId5" Type="http://schemas.openxmlformats.org/officeDocument/2006/relationships/slide" Target="slides/slide1.xml"/><Relationship Id="rId61" Type="http://schemas.microsoft.com/office/2016/11/relationships/changesInfo" Target="changesInfos/changesInfo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5.fntdata"/><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1.fntdata"/><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itlin Tyler" userId="971d5887-dada-4101-bef7-69a3ed4a7a52" providerId="ADAL" clId="{91AF2EE3-92A8-4BDC-89D2-3F9C9482F7E9}"/>
    <pc:docChg chg="modSld">
      <pc:chgData name="Kaitlin Tyler" userId="971d5887-dada-4101-bef7-69a3ed4a7a52" providerId="ADAL" clId="{91AF2EE3-92A8-4BDC-89D2-3F9C9482F7E9}" dt="2024-08-07T13:59:27.112" v="170" actId="20577"/>
      <pc:docMkLst>
        <pc:docMk/>
      </pc:docMkLst>
      <pc:sldChg chg="modSp mod">
        <pc:chgData name="Kaitlin Tyler" userId="971d5887-dada-4101-bef7-69a3ed4a7a52" providerId="ADAL" clId="{91AF2EE3-92A8-4BDC-89D2-3F9C9482F7E9}" dt="2024-08-07T13:56:30.125" v="14" actId="20577"/>
        <pc:sldMkLst>
          <pc:docMk/>
          <pc:sldMk cId="3207685698" sldId="256"/>
        </pc:sldMkLst>
        <pc:spChg chg="mod">
          <ac:chgData name="Kaitlin Tyler" userId="971d5887-dada-4101-bef7-69a3ed4a7a52" providerId="ADAL" clId="{91AF2EE3-92A8-4BDC-89D2-3F9C9482F7E9}" dt="2024-08-07T13:56:30.125" v="14" actId="20577"/>
          <ac:spMkLst>
            <pc:docMk/>
            <pc:sldMk cId="3207685698" sldId="256"/>
            <ac:spMk id="2" creationId="{AE2C3BA5-6E5F-4798-87B7-B8DFFB97930D}"/>
          </ac:spMkLst>
        </pc:spChg>
      </pc:sldChg>
      <pc:sldChg chg="modSp mod">
        <pc:chgData name="Kaitlin Tyler" userId="971d5887-dada-4101-bef7-69a3ed4a7a52" providerId="ADAL" clId="{91AF2EE3-92A8-4BDC-89D2-3F9C9482F7E9}" dt="2024-08-07T13:56:39.150" v="27" actId="20577"/>
        <pc:sldMkLst>
          <pc:docMk/>
          <pc:sldMk cId="3141553687" sldId="257"/>
        </pc:sldMkLst>
        <pc:spChg chg="mod">
          <ac:chgData name="Kaitlin Tyler" userId="971d5887-dada-4101-bef7-69a3ed4a7a52" providerId="ADAL" clId="{91AF2EE3-92A8-4BDC-89D2-3F9C9482F7E9}" dt="2024-08-07T13:56:39.150" v="27" actId="20577"/>
          <ac:spMkLst>
            <pc:docMk/>
            <pc:sldMk cId="3141553687" sldId="257"/>
            <ac:spMk id="4" creationId="{03C0A22E-CAC2-4A00-98FF-2ABB836C6304}"/>
          </ac:spMkLst>
        </pc:spChg>
      </pc:sldChg>
      <pc:sldChg chg="modSp mod">
        <pc:chgData name="Kaitlin Tyler" userId="971d5887-dada-4101-bef7-69a3ed4a7a52" providerId="ADAL" clId="{91AF2EE3-92A8-4BDC-89D2-3F9C9482F7E9}" dt="2024-08-07T13:57:09.531" v="50" actId="1076"/>
        <pc:sldMkLst>
          <pc:docMk/>
          <pc:sldMk cId="3514552841" sldId="303"/>
        </pc:sldMkLst>
        <pc:spChg chg="mod">
          <ac:chgData name="Kaitlin Tyler" userId="971d5887-dada-4101-bef7-69a3ed4a7a52" providerId="ADAL" clId="{91AF2EE3-92A8-4BDC-89D2-3F9C9482F7E9}" dt="2024-08-07T13:57:06.484" v="49" actId="20577"/>
          <ac:spMkLst>
            <pc:docMk/>
            <pc:sldMk cId="3514552841" sldId="303"/>
            <ac:spMk id="4" creationId="{3413D160-CC24-45B7-91D0-EAA1C9924812}"/>
          </ac:spMkLst>
        </pc:spChg>
        <pc:picChg chg="mod">
          <ac:chgData name="Kaitlin Tyler" userId="971d5887-dada-4101-bef7-69a3ed4a7a52" providerId="ADAL" clId="{91AF2EE3-92A8-4BDC-89D2-3F9C9482F7E9}" dt="2024-08-07T13:57:09.531" v="50" actId="1076"/>
          <ac:picMkLst>
            <pc:docMk/>
            <pc:sldMk cId="3514552841" sldId="303"/>
            <ac:picMk id="7" creationId="{5949E87A-59FF-7CB6-6A55-3A3E7A513D0C}"/>
          </ac:picMkLst>
        </pc:picChg>
      </pc:sldChg>
      <pc:sldChg chg="modSp mod">
        <pc:chgData name="Kaitlin Tyler" userId="971d5887-dada-4101-bef7-69a3ed4a7a52" providerId="ADAL" clId="{91AF2EE3-92A8-4BDC-89D2-3F9C9482F7E9}" dt="2024-08-07T13:56:56.369" v="37" actId="20577"/>
        <pc:sldMkLst>
          <pc:docMk/>
          <pc:sldMk cId="1330305863" sldId="308"/>
        </pc:sldMkLst>
        <pc:spChg chg="mod">
          <ac:chgData name="Kaitlin Tyler" userId="971d5887-dada-4101-bef7-69a3ed4a7a52" providerId="ADAL" clId="{91AF2EE3-92A8-4BDC-89D2-3F9C9482F7E9}" dt="2024-08-07T13:56:56.369" v="37" actId="20577"/>
          <ac:spMkLst>
            <pc:docMk/>
            <pc:sldMk cId="1330305863" sldId="308"/>
            <ac:spMk id="3" creationId="{00000000-0000-0000-0000-000000000000}"/>
          </ac:spMkLst>
        </pc:spChg>
      </pc:sldChg>
      <pc:sldChg chg="modSp mod">
        <pc:chgData name="Kaitlin Tyler" userId="971d5887-dada-4101-bef7-69a3ed4a7a52" providerId="ADAL" clId="{91AF2EE3-92A8-4BDC-89D2-3F9C9482F7E9}" dt="2024-08-07T13:58:34.265" v="129" actId="20577"/>
        <pc:sldMkLst>
          <pc:docMk/>
          <pc:sldMk cId="2174057082" sldId="309"/>
        </pc:sldMkLst>
        <pc:spChg chg="mod">
          <ac:chgData name="Kaitlin Tyler" userId="971d5887-dada-4101-bef7-69a3ed4a7a52" providerId="ADAL" clId="{91AF2EE3-92A8-4BDC-89D2-3F9C9482F7E9}" dt="2024-08-07T13:58:34.265" v="129" actId="20577"/>
          <ac:spMkLst>
            <pc:docMk/>
            <pc:sldMk cId="2174057082" sldId="309"/>
            <ac:spMk id="3" creationId="{00000000-0000-0000-0000-000000000000}"/>
          </ac:spMkLst>
        </pc:spChg>
      </pc:sldChg>
      <pc:sldChg chg="modSp mod">
        <pc:chgData name="Kaitlin Tyler" userId="971d5887-dada-4101-bef7-69a3ed4a7a52" providerId="ADAL" clId="{91AF2EE3-92A8-4BDC-89D2-3F9C9482F7E9}" dt="2024-08-07T13:58:02.791" v="101" actId="20577"/>
        <pc:sldMkLst>
          <pc:docMk/>
          <pc:sldMk cId="1954709394" sldId="315"/>
        </pc:sldMkLst>
        <pc:spChg chg="mod">
          <ac:chgData name="Kaitlin Tyler" userId="971d5887-dada-4101-bef7-69a3ed4a7a52" providerId="ADAL" clId="{91AF2EE3-92A8-4BDC-89D2-3F9C9482F7E9}" dt="2024-08-07T13:58:02.791" v="101" actId="20577"/>
          <ac:spMkLst>
            <pc:docMk/>
            <pc:sldMk cId="1954709394" sldId="315"/>
            <ac:spMk id="4" creationId="{3413D160-CC24-45B7-91D0-EAA1C9924812}"/>
          </ac:spMkLst>
        </pc:spChg>
      </pc:sldChg>
      <pc:sldChg chg="modSp mod">
        <pc:chgData name="Kaitlin Tyler" userId="971d5887-dada-4101-bef7-69a3ed4a7a52" providerId="ADAL" clId="{91AF2EE3-92A8-4BDC-89D2-3F9C9482F7E9}" dt="2024-08-07T13:59:27.112" v="170" actId="20577"/>
        <pc:sldMkLst>
          <pc:docMk/>
          <pc:sldMk cId="1562187395" sldId="322"/>
        </pc:sldMkLst>
        <pc:spChg chg="mod">
          <ac:chgData name="Kaitlin Tyler" userId="971d5887-dada-4101-bef7-69a3ed4a7a52" providerId="ADAL" clId="{91AF2EE3-92A8-4BDC-89D2-3F9C9482F7E9}" dt="2024-08-07T13:59:11.962" v="144" actId="20577"/>
          <ac:spMkLst>
            <pc:docMk/>
            <pc:sldMk cId="1562187395" sldId="322"/>
            <ac:spMk id="3" creationId="{00000000-0000-0000-0000-000000000000}"/>
          </ac:spMkLst>
        </pc:spChg>
        <pc:spChg chg="mod">
          <ac:chgData name="Kaitlin Tyler" userId="971d5887-dada-4101-bef7-69a3ed4a7a52" providerId="ADAL" clId="{91AF2EE3-92A8-4BDC-89D2-3F9C9482F7E9}" dt="2024-08-07T13:59:27.112" v="170" actId="20577"/>
          <ac:spMkLst>
            <pc:docMk/>
            <pc:sldMk cId="1562187395" sldId="322"/>
            <ac:spMk id="4" creationId="{3413D160-CC24-45B7-91D0-EAA1C9924812}"/>
          </ac:spMkLst>
        </pc:spChg>
      </pc:sldChg>
      <pc:sldChg chg="modSp mod">
        <pc:chgData name="Kaitlin Tyler" userId="971d5887-dada-4101-bef7-69a3ed4a7a52" providerId="ADAL" clId="{91AF2EE3-92A8-4BDC-89D2-3F9C9482F7E9}" dt="2024-08-07T13:58:30.243" v="128" actId="20577"/>
        <pc:sldMkLst>
          <pc:docMk/>
          <pc:sldMk cId="2584187791" sldId="324"/>
        </pc:sldMkLst>
        <pc:spChg chg="mod">
          <ac:chgData name="Kaitlin Tyler" userId="971d5887-dada-4101-bef7-69a3ed4a7a52" providerId="ADAL" clId="{91AF2EE3-92A8-4BDC-89D2-3F9C9482F7E9}" dt="2024-08-07T13:58:30.243" v="128" actId="20577"/>
          <ac:spMkLst>
            <pc:docMk/>
            <pc:sldMk cId="2584187791" sldId="324"/>
            <ac:spMk id="4" creationId="{3413D160-CC24-45B7-91D0-EAA1C9924812}"/>
          </ac:spMkLst>
        </pc:spChg>
      </pc:sldChg>
      <pc:sldChg chg="modSp mod">
        <pc:chgData name="Kaitlin Tyler" userId="971d5887-dada-4101-bef7-69a3ed4a7a52" providerId="ADAL" clId="{91AF2EE3-92A8-4BDC-89D2-3F9C9482F7E9}" dt="2024-08-07T13:57:47.049" v="89" actId="20577"/>
        <pc:sldMkLst>
          <pc:docMk/>
          <pc:sldMk cId="451840289" sldId="327"/>
        </pc:sldMkLst>
        <pc:spChg chg="mod">
          <ac:chgData name="Kaitlin Tyler" userId="971d5887-dada-4101-bef7-69a3ed4a7a52" providerId="ADAL" clId="{91AF2EE3-92A8-4BDC-89D2-3F9C9482F7E9}" dt="2024-08-07T13:57:47.049" v="89" actId="20577"/>
          <ac:spMkLst>
            <pc:docMk/>
            <pc:sldMk cId="451840289" sldId="327"/>
            <ac:spMk id="3" creationId="{00000000-0000-0000-0000-000000000000}"/>
          </ac:spMkLst>
        </pc:spChg>
      </pc:sldChg>
      <pc:sldChg chg="modSp mod">
        <pc:chgData name="Kaitlin Tyler" userId="971d5887-dada-4101-bef7-69a3ed4a7a52" providerId="ADAL" clId="{91AF2EE3-92A8-4BDC-89D2-3F9C9482F7E9}" dt="2024-08-07T13:58:19.867" v="113" actId="20577"/>
        <pc:sldMkLst>
          <pc:docMk/>
          <pc:sldMk cId="1563534278" sldId="328"/>
        </pc:sldMkLst>
        <pc:spChg chg="mod">
          <ac:chgData name="Kaitlin Tyler" userId="971d5887-dada-4101-bef7-69a3ed4a7a52" providerId="ADAL" clId="{91AF2EE3-92A8-4BDC-89D2-3F9C9482F7E9}" dt="2024-08-07T13:58:19.867" v="113" actId="20577"/>
          <ac:spMkLst>
            <pc:docMk/>
            <pc:sldMk cId="1563534278" sldId="328"/>
            <ac:spMk id="3" creationId="{00000000-0000-0000-0000-000000000000}"/>
          </ac:spMkLst>
        </pc:spChg>
      </pc:sldChg>
      <pc:sldChg chg="modSp mod">
        <pc:chgData name="Kaitlin Tyler" userId="971d5887-dada-4101-bef7-69a3ed4a7a52" providerId="ADAL" clId="{91AF2EE3-92A8-4BDC-89D2-3F9C9482F7E9}" dt="2024-08-07T13:58:38.450" v="130" actId="20577"/>
        <pc:sldMkLst>
          <pc:docMk/>
          <pc:sldMk cId="502443450" sldId="330"/>
        </pc:sldMkLst>
        <pc:spChg chg="mod">
          <ac:chgData name="Kaitlin Tyler" userId="971d5887-dada-4101-bef7-69a3ed4a7a52" providerId="ADAL" clId="{91AF2EE3-92A8-4BDC-89D2-3F9C9482F7E9}" dt="2024-08-07T13:58:38.450" v="130" actId="20577"/>
          <ac:spMkLst>
            <pc:docMk/>
            <pc:sldMk cId="502443450" sldId="330"/>
            <ac:spMk id="3" creationId="{00000000-0000-0000-0000-000000000000}"/>
          </ac:spMkLst>
        </pc:spChg>
      </pc:sldChg>
      <pc:sldChg chg="modSp mod">
        <pc:chgData name="Kaitlin Tyler" userId="971d5887-dada-4101-bef7-69a3ed4a7a52" providerId="ADAL" clId="{91AF2EE3-92A8-4BDC-89D2-3F9C9482F7E9}" dt="2024-08-07T13:58:14.130" v="112" actId="20577"/>
        <pc:sldMkLst>
          <pc:docMk/>
          <pc:sldMk cId="1913764925" sldId="333"/>
        </pc:sldMkLst>
        <pc:spChg chg="mod">
          <ac:chgData name="Kaitlin Tyler" userId="971d5887-dada-4101-bef7-69a3ed4a7a52" providerId="ADAL" clId="{91AF2EE3-92A8-4BDC-89D2-3F9C9482F7E9}" dt="2024-08-07T13:58:14.130" v="112" actId="20577"/>
          <ac:spMkLst>
            <pc:docMk/>
            <pc:sldMk cId="1913764925" sldId="333"/>
            <ac:spMk id="4" creationId="{3413D160-CC24-45B7-91D0-EAA1C9924812}"/>
          </ac:spMkLst>
        </pc:spChg>
      </pc:sldChg>
      <pc:sldChg chg="modSp mod">
        <pc:chgData name="Kaitlin Tyler" userId="971d5887-dada-4101-bef7-69a3ed4a7a52" providerId="ADAL" clId="{91AF2EE3-92A8-4BDC-89D2-3F9C9482F7E9}" dt="2024-08-07T13:57:30.736" v="88" actId="1076"/>
        <pc:sldMkLst>
          <pc:docMk/>
          <pc:sldMk cId="2216704346" sldId="335"/>
        </pc:sldMkLst>
        <pc:spChg chg="mod">
          <ac:chgData name="Kaitlin Tyler" userId="971d5887-dada-4101-bef7-69a3ed4a7a52" providerId="ADAL" clId="{91AF2EE3-92A8-4BDC-89D2-3F9C9482F7E9}" dt="2024-08-07T13:57:28.081" v="87" actId="20577"/>
          <ac:spMkLst>
            <pc:docMk/>
            <pc:sldMk cId="2216704346" sldId="335"/>
            <ac:spMk id="4" creationId="{3413D160-CC24-45B7-91D0-EAA1C9924812}"/>
          </ac:spMkLst>
        </pc:spChg>
        <pc:picChg chg="mod">
          <ac:chgData name="Kaitlin Tyler" userId="971d5887-dada-4101-bef7-69a3ed4a7a52" providerId="ADAL" clId="{91AF2EE3-92A8-4BDC-89D2-3F9C9482F7E9}" dt="2024-08-07T13:57:30.736" v="88" actId="1076"/>
          <ac:picMkLst>
            <pc:docMk/>
            <pc:sldMk cId="2216704346" sldId="335"/>
            <ac:picMk id="2" creationId="{A911C398-374E-4A42-95E7-5DF2EACD17D2}"/>
          </ac:picMkLst>
        </pc:picChg>
      </pc:sldChg>
      <pc:sldChg chg="modSp mod">
        <pc:chgData name="Kaitlin Tyler" userId="971d5887-dada-4101-bef7-69a3ed4a7a52" providerId="ADAL" clId="{91AF2EE3-92A8-4BDC-89D2-3F9C9482F7E9}" dt="2024-08-07T13:58:58.609" v="132" actId="20577"/>
        <pc:sldMkLst>
          <pc:docMk/>
          <pc:sldMk cId="1428437428" sldId="337"/>
        </pc:sldMkLst>
        <pc:spChg chg="mod">
          <ac:chgData name="Kaitlin Tyler" userId="971d5887-dada-4101-bef7-69a3ed4a7a52" providerId="ADAL" clId="{91AF2EE3-92A8-4BDC-89D2-3F9C9482F7E9}" dt="2024-08-07T13:58:58.609" v="132" actId="20577"/>
          <ac:spMkLst>
            <pc:docMk/>
            <pc:sldMk cId="1428437428" sldId="337"/>
            <ac:spMk id="3" creationId="{00000000-0000-0000-0000-000000000000}"/>
          </ac:spMkLst>
        </pc:spChg>
      </pc:sldChg>
      <pc:sldChg chg="modSp mod">
        <pc:chgData name="Kaitlin Tyler" userId="971d5887-dada-4101-bef7-69a3ed4a7a52" providerId="ADAL" clId="{91AF2EE3-92A8-4BDC-89D2-3F9C9482F7E9}" dt="2024-08-07T13:59:03.065" v="133" actId="20577"/>
        <pc:sldMkLst>
          <pc:docMk/>
          <pc:sldMk cId="2229820950" sldId="339"/>
        </pc:sldMkLst>
        <pc:spChg chg="mod">
          <ac:chgData name="Kaitlin Tyler" userId="971d5887-dada-4101-bef7-69a3ed4a7a52" providerId="ADAL" clId="{91AF2EE3-92A8-4BDC-89D2-3F9C9482F7E9}" dt="2024-08-07T13:59:03.065" v="133" actId="20577"/>
          <ac:spMkLst>
            <pc:docMk/>
            <pc:sldMk cId="2229820950" sldId="339"/>
            <ac:spMk id="3" creationId="{00000000-0000-0000-0000-000000000000}"/>
          </ac:spMkLst>
        </pc:spChg>
      </pc:sldChg>
      <pc:sldChg chg="modSp mod">
        <pc:chgData name="Kaitlin Tyler" userId="971d5887-dada-4101-bef7-69a3ed4a7a52" providerId="ADAL" clId="{91AF2EE3-92A8-4BDC-89D2-3F9C9482F7E9}" dt="2024-08-07T13:58:51.133" v="131" actId="20577"/>
        <pc:sldMkLst>
          <pc:docMk/>
          <pc:sldMk cId="1746319315" sldId="340"/>
        </pc:sldMkLst>
        <pc:spChg chg="mod">
          <ac:chgData name="Kaitlin Tyler" userId="971d5887-dada-4101-bef7-69a3ed4a7a52" providerId="ADAL" clId="{91AF2EE3-92A8-4BDC-89D2-3F9C9482F7E9}" dt="2024-08-07T13:58:51.133" v="131" actId="20577"/>
          <ac:spMkLst>
            <pc:docMk/>
            <pc:sldMk cId="1746319315" sldId="340"/>
            <ac:spMk id="4" creationId="{3413D160-CC24-45B7-91D0-EAA1C9924812}"/>
          </ac:spMkLst>
        </pc:spChg>
      </pc:sldChg>
      <pc:sldChg chg="modSp mod">
        <pc:chgData name="Kaitlin Tyler" userId="971d5887-dada-4101-bef7-69a3ed4a7a52" providerId="ADAL" clId="{91AF2EE3-92A8-4BDC-89D2-3F9C9482F7E9}" dt="2024-08-07T13:56:48.351" v="36" actId="20577"/>
        <pc:sldMkLst>
          <pc:docMk/>
          <pc:sldMk cId="2844925118" sldId="346"/>
        </pc:sldMkLst>
        <pc:spChg chg="mod">
          <ac:chgData name="Kaitlin Tyler" userId="971d5887-dada-4101-bef7-69a3ed4a7a52" providerId="ADAL" clId="{91AF2EE3-92A8-4BDC-89D2-3F9C9482F7E9}" dt="2024-08-07T13:56:48.351" v="36" actId="20577"/>
          <ac:spMkLst>
            <pc:docMk/>
            <pc:sldMk cId="2844925118" sldId="346"/>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Calibri" panose="020F050202020403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Calibri" panose="020F0502020204030204" pitchFamily="34" charset="0"/>
              </a:defRPr>
            </a:lvl1pPr>
          </a:lstStyle>
          <a:p>
            <a:fld id="{BB9E86C5-9689-42B4-BE7D-FDE5EB4274E3}" type="datetimeFigureOut">
              <a:rPr lang="en-US" smtClean="0"/>
              <a:pPr/>
              <a:t>8/7/2024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Calibri" panose="020F050202020403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Calibri" panose="020F0502020204030204" pitchFamily="34" charset="0"/>
              </a:defRPr>
            </a:lvl1pPr>
          </a:lstStyle>
          <a:p>
            <a:fld id="{27FDDAD7-A41A-4414-8211-C5E2AC7F93EC}" type="slidenum">
              <a:rPr lang="en-US" smtClean="0"/>
              <a:pPr/>
              <a:t>‹#›</a:t>
            </a:fld>
            <a:endParaRPr lang="en-US" dirty="0"/>
          </a:p>
        </p:txBody>
      </p:sp>
    </p:spTree>
    <p:extLst>
      <p:ext uri="{BB962C8B-B14F-4D97-AF65-F5344CB8AC3E}">
        <p14:creationId xmlns:p14="http://schemas.microsoft.com/office/powerpoint/2010/main" val="766296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Calibri" panose="020F0502020204030204" pitchFamily="34" charset="0"/>
        <a:ea typeface="+mn-ea"/>
        <a:cs typeface="+mn-cs"/>
      </a:defRPr>
    </a:lvl1pPr>
    <a:lvl2pPr marL="457200" algn="l" defTabSz="914400" rtl="0" eaLnBrk="1" latinLnBrk="0" hangingPunct="1">
      <a:defRPr sz="1200" b="0" i="0" kern="1200">
        <a:solidFill>
          <a:schemeClr val="tx1"/>
        </a:solidFill>
        <a:latin typeface="Calibri" panose="020F0502020204030204" pitchFamily="34" charset="0"/>
        <a:ea typeface="+mn-ea"/>
        <a:cs typeface="+mn-cs"/>
      </a:defRPr>
    </a:lvl2pPr>
    <a:lvl3pPr marL="914400" algn="l" defTabSz="914400" rtl="0" eaLnBrk="1" latinLnBrk="0" hangingPunct="1">
      <a:defRPr sz="1200" b="0" i="0" kern="1200">
        <a:solidFill>
          <a:schemeClr val="tx1"/>
        </a:solidFill>
        <a:latin typeface="Calibri" panose="020F0502020204030204" pitchFamily="34" charset="0"/>
        <a:ea typeface="+mn-ea"/>
        <a:cs typeface="+mn-cs"/>
      </a:defRPr>
    </a:lvl3pPr>
    <a:lvl4pPr marL="1371600" algn="l" defTabSz="914400" rtl="0" eaLnBrk="1" latinLnBrk="0" hangingPunct="1">
      <a:defRPr sz="1200" b="0" i="0" kern="1200">
        <a:solidFill>
          <a:schemeClr val="tx1"/>
        </a:solidFill>
        <a:latin typeface="Calibri" panose="020F0502020204030204" pitchFamily="34" charset="0"/>
        <a:ea typeface="+mn-ea"/>
        <a:cs typeface="+mn-cs"/>
      </a:defRPr>
    </a:lvl4pPr>
    <a:lvl5pPr marL="1828800" algn="l" defTabSz="914400" rtl="0" eaLnBrk="1" latinLnBrk="0" hangingPunct="1">
      <a:defRPr sz="1200" b="0" i="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GB" sz="1200" b="1" i="1" dirty="0"/>
              <a:t>The 25 PowerPoint Lecture Units For 2021</a:t>
            </a:r>
          </a:p>
          <a:p>
            <a:endParaRPr lang="en-GB" sz="1200" dirty="0"/>
          </a:p>
          <a:p>
            <a:r>
              <a:rPr lang="en-GB" sz="1200" dirty="0"/>
              <a:t>The Lecture Units developed for teaching in connection with Granta EduPack are listed at the end of this presentation.</a:t>
            </a:r>
          </a:p>
          <a:p>
            <a:endParaRPr lang="en-US"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1</a:t>
            </a:fld>
            <a:endParaRPr lang="en-US" dirty="0"/>
          </a:p>
        </p:txBody>
      </p:sp>
    </p:spTree>
    <p:extLst>
      <p:ext uri="{BB962C8B-B14F-4D97-AF65-F5344CB8AC3E}">
        <p14:creationId xmlns:p14="http://schemas.microsoft.com/office/powerpoint/2010/main" val="14740864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mailto:education@ansys.com" TargetMode="External"/><Relationship Id="rId2" Type="http://schemas.openxmlformats.org/officeDocument/2006/relationships/hyperlink" Target="http://www.ansys.com/education-resources"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23B808CC-F74C-B743-BAB4-F4C99E195655}"/>
              </a:ext>
            </a:extLst>
          </p:cNvPr>
          <p:cNvSpPr>
            <a:spLocks noGrp="1"/>
          </p:cNvSpPr>
          <p:nvPr>
            <p:ph type="body" sz="quarter" idx="10"/>
          </p:nvPr>
        </p:nvSpPr>
        <p:spPr>
          <a:xfrm>
            <a:off x="601663" y="914400"/>
            <a:ext cx="5394325" cy="1449388"/>
          </a:xfrm>
          <a:prstGeom prst="rect">
            <a:avLst/>
          </a:prstGeom>
        </p:spPr>
        <p:txBody>
          <a:bodyPr>
            <a:normAutofit/>
          </a:bodyPr>
          <a:lstStyle>
            <a:lvl1pPr marL="0" indent="0">
              <a:buNone/>
              <a:defRPr sz="32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13" name="Text Placeholder 9">
            <a:extLst>
              <a:ext uri="{FF2B5EF4-FFF2-40B4-BE49-F238E27FC236}">
                <a16:creationId xmlns:a16="http://schemas.microsoft.com/office/drawing/2014/main" id="{9AFE08CF-AC0B-7143-9A94-E8A35CBC7D4B}"/>
              </a:ext>
            </a:extLst>
          </p:cNvPr>
          <p:cNvSpPr>
            <a:spLocks noGrp="1"/>
          </p:cNvSpPr>
          <p:nvPr>
            <p:ph type="body" sz="quarter" idx="12"/>
          </p:nvPr>
        </p:nvSpPr>
        <p:spPr>
          <a:xfrm>
            <a:off x="601663" y="2667000"/>
            <a:ext cx="5394325" cy="848315"/>
          </a:xfrm>
          <a:prstGeom prst="rect">
            <a:avLst/>
          </a:prstGeom>
        </p:spPr>
        <p:txBody>
          <a:bodyPr anchor="t">
            <a:normAutofit/>
          </a:bodyPr>
          <a:lstStyle>
            <a:lvl1pPr marL="0" indent="0">
              <a:buNone/>
              <a:defRPr sz="2000" b="0" i="0">
                <a:solidFill>
                  <a:schemeClr val="accent3"/>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7" name="TextBox 6">
            <a:extLst>
              <a:ext uri="{FF2B5EF4-FFF2-40B4-BE49-F238E27FC236}">
                <a16:creationId xmlns:a16="http://schemas.microsoft.com/office/drawing/2014/main" id="{86191E51-6FFC-4231-97E9-4C436119983B}"/>
              </a:ext>
            </a:extLst>
          </p:cNvPr>
          <p:cNvSpPr txBox="1"/>
          <p:nvPr userDrawn="1"/>
        </p:nvSpPr>
        <p:spPr>
          <a:xfrm>
            <a:off x="7848600" y="6477000"/>
            <a:ext cx="1371600" cy="276999"/>
          </a:xfrm>
          <a:prstGeom prst="rect">
            <a:avLst/>
          </a:prstGeom>
          <a:noFill/>
        </p:spPr>
        <p:txBody>
          <a:bodyPr wrap="square" rtlCol="0">
            <a:spAutoFit/>
          </a:bodyPr>
          <a:lstStyle/>
          <a:p>
            <a:r>
              <a:rPr lang="en-US" sz="1200" dirty="0">
                <a:solidFill>
                  <a:schemeClr val="tx2"/>
                </a:solidFill>
              </a:rPr>
              <a:t>©2024 ANSYS, Inc.</a:t>
            </a:r>
          </a:p>
        </p:txBody>
      </p:sp>
      <p:pic>
        <p:nvPicPr>
          <p:cNvPr id="3" name="Picture 2" descr="A black background with yellow and orange lines&#10;&#10;Description automatically generated">
            <a:extLst>
              <a:ext uri="{FF2B5EF4-FFF2-40B4-BE49-F238E27FC236}">
                <a16:creationId xmlns:a16="http://schemas.microsoft.com/office/drawing/2014/main" id="{B530DC72-3417-DC92-2AE4-C8FA1C3F9E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spTree>
    <p:extLst>
      <p:ext uri="{BB962C8B-B14F-4D97-AF65-F5344CB8AC3E}">
        <p14:creationId xmlns:p14="http://schemas.microsoft.com/office/powerpoint/2010/main" val="292240569"/>
      </p:ext>
    </p:extLst>
  </p:cSld>
  <p:clrMapOvr>
    <a:masterClrMapping/>
  </p:clrMapOvr>
  <p:extLst>
    <p:ext uri="{DCECCB84-F9BA-43D5-87BE-67443E8EF086}">
      <p15:sldGuideLst xmlns:p15="http://schemas.microsoft.com/office/powerpoint/2012/main">
        <p15:guide id="1" orient="horz" pos="1584" userDrawn="1">
          <p15:clr>
            <a:srgbClr val="FBAE40"/>
          </p15:clr>
        </p15:guide>
        <p15:guide id="2" orient="horz" pos="261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Video Cli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Media Placeholder 4">
            <a:extLst>
              <a:ext uri="{FF2B5EF4-FFF2-40B4-BE49-F238E27FC236}">
                <a16:creationId xmlns:a16="http://schemas.microsoft.com/office/drawing/2014/main" id="{76C186EF-8C58-7249-A024-F6C1D0AD12BC}"/>
              </a:ext>
            </a:extLst>
          </p:cNvPr>
          <p:cNvSpPr>
            <a:spLocks noGrp="1"/>
          </p:cNvSpPr>
          <p:nvPr>
            <p:ph type="media" sz="quarter" idx="14"/>
          </p:nvPr>
        </p:nvSpPr>
        <p:spPr>
          <a:xfrm>
            <a:off x="6096001" y="1447799"/>
            <a:ext cx="5486400" cy="4590977"/>
          </a:xfrm>
          <a:prstGeom prst="rect">
            <a:avLst/>
          </a:prstGeom>
        </p:spPr>
        <p:txBody>
          <a:bodyPr/>
          <a:lstStyle/>
          <a:p>
            <a:r>
              <a:rPr lang="en-US"/>
              <a:t>Click icon to add media</a:t>
            </a:r>
            <a:endParaRPr lang="en-US" dirty="0"/>
          </a:p>
        </p:txBody>
      </p:sp>
      <p:sp>
        <p:nvSpPr>
          <p:cNvPr id="11" name="Slide Number Placeholder 10">
            <a:extLst>
              <a:ext uri="{FF2B5EF4-FFF2-40B4-BE49-F238E27FC236}">
                <a16:creationId xmlns:a16="http://schemas.microsoft.com/office/drawing/2014/main" id="{931A0CB9-E7C5-BC4C-83B3-6A04784CA591}"/>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BB673984-7F55-E14A-9088-44C94432DA36}"/>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12417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ulti-pictur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B3363707-8337-D14D-8CD6-076D7F38DEED}"/>
              </a:ext>
            </a:extLst>
          </p:cNvPr>
          <p:cNvSpPr>
            <a:spLocks noGrp="1"/>
          </p:cNvSpPr>
          <p:nvPr>
            <p:ph type="pic" sz="quarter" idx="10"/>
          </p:nvPr>
        </p:nvSpPr>
        <p:spPr>
          <a:xfrm>
            <a:off x="609600" y="11430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5" name="Picture Placeholder 6">
            <a:extLst>
              <a:ext uri="{FF2B5EF4-FFF2-40B4-BE49-F238E27FC236}">
                <a16:creationId xmlns:a16="http://schemas.microsoft.com/office/drawing/2014/main" id="{AF67D610-3DBA-EB48-B589-E895E66AEF08}"/>
              </a:ext>
            </a:extLst>
          </p:cNvPr>
          <p:cNvSpPr>
            <a:spLocks noGrp="1"/>
          </p:cNvSpPr>
          <p:nvPr>
            <p:ph type="pic" sz="quarter" idx="11"/>
          </p:nvPr>
        </p:nvSpPr>
        <p:spPr>
          <a:xfrm>
            <a:off x="609600" y="36576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7" name="Picture Placeholder 6">
            <a:extLst>
              <a:ext uri="{FF2B5EF4-FFF2-40B4-BE49-F238E27FC236}">
                <a16:creationId xmlns:a16="http://schemas.microsoft.com/office/drawing/2014/main" id="{9BFD49B6-2BF3-F94C-AD6B-7B77861203C0}"/>
              </a:ext>
            </a:extLst>
          </p:cNvPr>
          <p:cNvSpPr>
            <a:spLocks noGrp="1"/>
          </p:cNvSpPr>
          <p:nvPr>
            <p:ph type="pic" sz="quarter" idx="13"/>
          </p:nvPr>
        </p:nvSpPr>
        <p:spPr>
          <a:xfrm>
            <a:off x="4470400" y="11599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8" name="Picture Placeholder 6">
            <a:extLst>
              <a:ext uri="{FF2B5EF4-FFF2-40B4-BE49-F238E27FC236}">
                <a16:creationId xmlns:a16="http://schemas.microsoft.com/office/drawing/2014/main" id="{75F3481B-E073-FC4C-8662-89F64D478623}"/>
              </a:ext>
            </a:extLst>
          </p:cNvPr>
          <p:cNvSpPr>
            <a:spLocks noGrp="1"/>
          </p:cNvSpPr>
          <p:nvPr>
            <p:ph type="pic" sz="quarter" idx="14"/>
          </p:nvPr>
        </p:nvSpPr>
        <p:spPr>
          <a:xfrm>
            <a:off x="4470400" y="36745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9" name="Picture Placeholder 6">
            <a:extLst>
              <a:ext uri="{FF2B5EF4-FFF2-40B4-BE49-F238E27FC236}">
                <a16:creationId xmlns:a16="http://schemas.microsoft.com/office/drawing/2014/main" id="{4E9685A2-20AD-6C44-B1B9-DCB2E44370F5}"/>
              </a:ext>
            </a:extLst>
          </p:cNvPr>
          <p:cNvSpPr>
            <a:spLocks noGrp="1"/>
          </p:cNvSpPr>
          <p:nvPr>
            <p:ph type="pic" sz="quarter" idx="15"/>
          </p:nvPr>
        </p:nvSpPr>
        <p:spPr>
          <a:xfrm>
            <a:off x="8128000" y="11514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0" name="Picture Placeholder 6">
            <a:extLst>
              <a:ext uri="{FF2B5EF4-FFF2-40B4-BE49-F238E27FC236}">
                <a16:creationId xmlns:a16="http://schemas.microsoft.com/office/drawing/2014/main" id="{498EFFC6-47A8-C248-AF67-33A51B038851}"/>
              </a:ext>
            </a:extLst>
          </p:cNvPr>
          <p:cNvSpPr>
            <a:spLocks noGrp="1"/>
          </p:cNvSpPr>
          <p:nvPr>
            <p:ph type="pic" sz="quarter" idx="16"/>
          </p:nvPr>
        </p:nvSpPr>
        <p:spPr>
          <a:xfrm>
            <a:off x="8128000" y="36660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1" name="Text Placeholder 13">
            <a:extLst>
              <a:ext uri="{FF2B5EF4-FFF2-40B4-BE49-F238E27FC236}">
                <a16:creationId xmlns:a16="http://schemas.microsoft.com/office/drawing/2014/main" id="{5327F1EC-8CEB-F348-A688-603CC6AF3B7E}"/>
              </a:ext>
            </a:extLst>
          </p:cNvPr>
          <p:cNvSpPr>
            <a:spLocks noGrp="1"/>
          </p:cNvSpPr>
          <p:nvPr>
            <p:ph type="body" sz="quarter" idx="17"/>
          </p:nvPr>
        </p:nvSpPr>
        <p:spPr>
          <a:xfrm>
            <a:off x="6096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2" name="Text Placeholder 13">
            <a:extLst>
              <a:ext uri="{FF2B5EF4-FFF2-40B4-BE49-F238E27FC236}">
                <a16:creationId xmlns:a16="http://schemas.microsoft.com/office/drawing/2014/main" id="{D8D84EB5-FEF7-D145-9924-EDC82C5DD725}"/>
              </a:ext>
            </a:extLst>
          </p:cNvPr>
          <p:cNvSpPr>
            <a:spLocks noGrp="1"/>
          </p:cNvSpPr>
          <p:nvPr>
            <p:ph type="body" sz="quarter" idx="18"/>
          </p:nvPr>
        </p:nvSpPr>
        <p:spPr>
          <a:xfrm>
            <a:off x="44704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3" name="Text Placeholder 13">
            <a:extLst>
              <a:ext uri="{FF2B5EF4-FFF2-40B4-BE49-F238E27FC236}">
                <a16:creationId xmlns:a16="http://schemas.microsoft.com/office/drawing/2014/main" id="{73B743E4-6516-C94E-BADC-931FCAF3B346}"/>
              </a:ext>
            </a:extLst>
          </p:cNvPr>
          <p:cNvSpPr>
            <a:spLocks noGrp="1"/>
          </p:cNvSpPr>
          <p:nvPr>
            <p:ph type="body" sz="quarter" idx="19"/>
          </p:nvPr>
        </p:nvSpPr>
        <p:spPr>
          <a:xfrm>
            <a:off x="8150577"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4" name="Text Placeholder 13">
            <a:extLst>
              <a:ext uri="{FF2B5EF4-FFF2-40B4-BE49-F238E27FC236}">
                <a16:creationId xmlns:a16="http://schemas.microsoft.com/office/drawing/2014/main" id="{FED4C7F5-70CF-2C4D-8AF3-4D76760714C7}"/>
              </a:ext>
            </a:extLst>
          </p:cNvPr>
          <p:cNvSpPr>
            <a:spLocks noGrp="1"/>
          </p:cNvSpPr>
          <p:nvPr>
            <p:ph type="body" sz="quarter" idx="20"/>
          </p:nvPr>
        </p:nvSpPr>
        <p:spPr>
          <a:xfrm>
            <a:off x="609600" y="57023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5" name="Text Placeholder 13">
            <a:extLst>
              <a:ext uri="{FF2B5EF4-FFF2-40B4-BE49-F238E27FC236}">
                <a16:creationId xmlns:a16="http://schemas.microsoft.com/office/drawing/2014/main" id="{6B853D87-F6A1-6443-AB6D-6E9819089E0E}"/>
              </a:ext>
            </a:extLst>
          </p:cNvPr>
          <p:cNvSpPr>
            <a:spLocks noGrp="1"/>
          </p:cNvSpPr>
          <p:nvPr>
            <p:ph type="body" sz="quarter" idx="21"/>
          </p:nvPr>
        </p:nvSpPr>
        <p:spPr>
          <a:xfrm>
            <a:off x="4470400"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6" name="Text Placeholder 13">
            <a:extLst>
              <a:ext uri="{FF2B5EF4-FFF2-40B4-BE49-F238E27FC236}">
                <a16:creationId xmlns:a16="http://schemas.microsoft.com/office/drawing/2014/main" id="{256BC893-7821-9640-98BC-FFCFED83EB9C}"/>
              </a:ext>
            </a:extLst>
          </p:cNvPr>
          <p:cNvSpPr>
            <a:spLocks noGrp="1"/>
          </p:cNvSpPr>
          <p:nvPr>
            <p:ph type="body" sz="quarter" idx="22"/>
          </p:nvPr>
        </p:nvSpPr>
        <p:spPr>
          <a:xfrm>
            <a:off x="8150577"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9" name="Slide Number Placeholder 18">
            <a:extLst>
              <a:ext uri="{FF2B5EF4-FFF2-40B4-BE49-F238E27FC236}">
                <a16:creationId xmlns:a16="http://schemas.microsoft.com/office/drawing/2014/main" id="{02F90602-9DC6-3F4D-B178-EF64100603FB}"/>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774FC734-09F5-2F40-BB01-29D6BBF76E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49880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Grid">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34EBE792-3674-F042-8191-29D73F7CA4C8}"/>
              </a:ext>
            </a:extLst>
          </p:cNvPr>
          <p:cNvSpPr>
            <a:spLocks noGrp="1"/>
          </p:cNvSpPr>
          <p:nvPr>
            <p:ph type="pic" sz="quarter" idx="10" hasCustomPrompt="1"/>
          </p:nvPr>
        </p:nvSpPr>
        <p:spPr>
          <a:xfrm>
            <a:off x="914400" y="1371600"/>
            <a:ext cx="1930400" cy="1295400"/>
          </a:xfrm>
          <a:prstGeom prst="rect">
            <a:avLst/>
          </a:prstGeom>
          <a:effectLst/>
        </p:spPr>
        <p:txBody>
          <a:bodyPr/>
          <a:lstStyle>
            <a:lvl1pPr marL="0" indent="0">
              <a:buFontTx/>
              <a:buNone/>
              <a:defRPr sz="1100" b="0" i="0" baseline="0">
                <a:latin typeface="Calibri" panose="020F0502020204030204" pitchFamily="34" charset="0"/>
              </a:defRPr>
            </a:lvl1pPr>
          </a:lstStyle>
          <a:p>
            <a:r>
              <a:rPr lang="en-US" dirty="0"/>
              <a:t>160x147 logo</a:t>
            </a:r>
          </a:p>
        </p:txBody>
      </p:sp>
      <p:sp>
        <p:nvSpPr>
          <p:cNvPr id="7" name="Picture Placeholder 5">
            <a:extLst>
              <a:ext uri="{FF2B5EF4-FFF2-40B4-BE49-F238E27FC236}">
                <a16:creationId xmlns:a16="http://schemas.microsoft.com/office/drawing/2014/main" id="{93ABDDAC-BA7B-4A4A-9D64-71FA88868E4B}"/>
              </a:ext>
            </a:extLst>
          </p:cNvPr>
          <p:cNvSpPr>
            <a:spLocks noGrp="1"/>
          </p:cNvSpPr>
          <p:nvPr>
            <p:ph type="pic" sz="quarter" idx="11" hasCustomPrompt="1"/>
          </p:nvPr>
        </p:nvSpPr>
        <p:spPr>
          <a:xfrm>
            <a:off x="9144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8" name="Picture Placeholder 5">
            <a:extLst>
              <a:ext uri="{FF2B5EF4-FFF2-40B4-BE49-F238E27FC236}">
                <a16:creationId xmlns:a16="http://schemas.microsoft.com/office/drawing/2014/main" id="{BE481E25-6792-6B48-8A87-D3E9D1B2232D}"/>
              </a:ext>
            </a:extLst>
          </p:cNvPr>
          <p:cNvSpPr>
            <a:spLocks noGrp="1"/>
          </p:cNvSpPr>
          <p:nvPr>
            <p:ph type="pic" sz="quarter" idx="13" hasCustomPrompt="1"/>
          </p:nvPr>
        </p:nvSpPr>
        <p:spPr>
          <a:xfrm>
            <a:off x="9144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9" name="Picture Placeholder 5">
            <a:extLst>
              <a:ext uri="{FF2B5EF4-FFF2-40B4-BE49-F238E27FC236}">
                <a16:creationId xmlns:a16="http://schemas.microsoft.com/office/drawing/2014/main" id="{D548604C-E487-1D4F-91AF-D210004A5189}"/>
              </a:ext>
            </a:extLst>
          </p:cNvPr>
          <p:cNvSpPr>
            <a:spLocks noGrp="1"/>
          </p:cNvSpPr>
          <p:nvPr>
            <p:ph type="pic" sz="quarter" idx="14" hasCustomPrompt="1"/>
          </p:nvPr>
        </p:nvSpPr>
        <p:spPr>
          <a:xfrm>
            <a:off x="37592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0" name="Picture Placeholder 5">
            <a:extLst>
              <a:ext uri="{FF2B5EF4-FFF2-40B4-BE49-F238E27FC236}">
                <a16:creationId xmlns:a16="http://schemas.microsoft.com/office/drawing/2014/main" id="{7624EDF6-2365-2545-8099-338237F309C3}"/>
              </a:ext>
            </a:extLst>
          </p:cNvPr>
          <p:cNvSpPr>
            <a:spLocks noGrp="1"/>
          </p:cNvSpPr>
          <p:nvPr>
            <p:ph type="pic" sz="quarter" idx="15" hasCustomPrompt="1"/>
          </p:nvPr>
        </p:nvSpPr>
        <p:spPr>
          <a:xfrm>
            <a:off x="37592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1" name="Picture Placeholder 5">
            <a:extLst>
              <a:ext uri="{FF2B5EF4-FFF2-40B4-BE49-F238E27FC236}">
                <a16:creationId xmlns:a16="http://schemas.microsoft.com/office/drawing/2014/main" id="{0D36446A-2E05-9F4F-83D7-905FD354E021}"/>
              </a:ext>
            </a:extLst>
          </p:cNvPr>
          <p:cNvSpPr>
            <a:spLocks noGrp="1"/>
          </p:cNvSpPr>
          <p:nvPr>
            <p:ph type="pic" sz="quarter" idx="16" hasCustomPrompt="1"/>
          </p:nvPr>
        </p:nvSpPr>
        <p:spPr>
          <a:xfrm>
            <a:off x="37592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2" name="Picture Placeholder 5">
            <a:extLst>
              <a:ext uri="{FF2B5EF4-FFF2-40B4-BE49-F238E27FC236}">
                <a16:creationId xmlns:a16="http://schemas.microsoft.com/office/drawing/2014/main" id="{BBC79A31-D13D-4C49-88CC-6B949DE06C2C}"/>
              </a:ext>
            </a:extLst>
          </p:cNvPr>
          <p:cNvSpPr>
            <a:spLocks noGrp="1"/>
          </p:cNvSpPr>
          <p:nvPr>
            <p:ph type="pic" sz="quarter" idx="17" hasCustomPrompt="1"/>
          </p:nvPr>
        </p:nvSpPr>
        <p:spPr>
          <a:xfrm>
            <a:off x="66040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3" name="Picture Placeholder 5">
            <a:extLst>
              <a:ext uri="{FF2B5EF4-FFF2-40B4-BE49-F238E27FC236}">
                <a16:creationId xmlns:a16="http://schemas.microsoft.com/office/drawing/2014/main" id="{CFF59C9F-D752-594A-A821-7BDA91DA3749}"/>
              </a:ext>
            </a:extLst>
          </p:cNvPr>
          <p:cNvSpPr>
            <a:spLocks noGrp="1"/>
          </p:cNvSpPr>
          <p:nvPr>
            <p:ph type="pic" sz="quarter" idx="18" hasCustomPrompt="1"/>
          </p:nvPr>
        </p:nvSpPr>
        <p:spPr>
          <a:xfrm>
            <a:off x="66040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4" name="Picture Placeholder 5">
            <a:extLst>
              <a:ext uri="{FF2B5EF4-FFF2-40B4-BE49-F238E27FC236}">
                <a16:creationId xmlns:a16="http://schemas.microsoft.com/office/drawing/2014/main" id="{254F3492-5AA9-9249-B742-69BFC01BE9E2}"/>
              </a:ext>
            </a:extLst>
          </p:cNvPr>
          <p:cNvSpPr>
            <a:spLocks noGrp="1"/>
          </p:cNvSpPr>
          <p:nvPr>
            <p:ph type="pic" sz="quarter" idx="19" hasCustomPrompt="1"/>
          </p:nvPr>
        </p:nvSpPr>
        <p:spPr>
          <a:xfrm>
            <a:off x="66040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5" name="Picture Placeholder 5">
            <a:extLst>
              <a:ext uri="{FF2B5EF4-FFF2-40B4-BE49-F238E27FC236}">
                <a16:creationId xmlns:a16="http://schemas.microsoft.com/office/drawing/2014/main" id="{C51E22CD-7582-9D41-A0FC-914A34BF189E}"/>
              </a:ext>
            </a:extLst>
          </p:cNvPr>
          <p:cNvSpPr>
            <a:spLocks noGrp="1"/>
          </p:cNvSpPr>
          <p:nvPr>
            <p:ph type="pic" sz="quarter" idx="20" hasCustomPrompt="1"/>
          </p:nvPr>
        </p:nvSpPr>
        <p:spPr>
          <a:xfrm>
            <a:off x="92456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6" name="Picture Placeholder 5">
            <a:extLst>
              <a:ext uri="{FF2B5EF4-FFF2-40B4-BE49-F238E27FC236}">
                <a16:creationId xmlns:a16="http://schemas.microsoft.com/office/drawing/2014/main" id="{3D0B9166-BA76-6544-89C3-4C8B4A739F73}"/>
              </a:ext>
            </a:extLst>
          </p:cNvPr>
          <p:cNvSpPr>
            <a:spLocks noGrp="1"/>
          </p:cNvSpPr>
          <p:nvPr>
            <p:ph type="pic" sz="quarter" idx="21" hasCustomPrompt="1"/>
          </p:nvPr>
        </p:nvSpPr>
        <p:spPr>
          <a:xfrm>
            <a:off x="92456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7" name="Picture Placeholder 5">
            <a:extLst>
              <a:ext uri="{FF2B5EF4-FFF2-40B4-BE49-F238E27FC236}">
                <a16:creationId xmlns:a16="http://schemas.microsoft.com/office/drawing/2014/main" id="{537026EB-3BFB-0947-A881-5729F13CFA4E}"/>
              </a:ext>
            </a:extLst>
          </p:cNvPr>
          <p:cNvSpPr>
            <a:spLocks noGrp="1"/>
          </p:cNvSpPr>
          <p:nvPr>
            <p:ph type="pic" sz="quarter" idx="22" hasCustomPrompt="1"/>
          </p:nvPr>
        </p:nvSpPr>
        <p:spPr>
          <a:xfrm>
            <a:off x="92456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9" name="Slide Number Placeholder 18">
            <a:extLst>
              <a:ext uri="{FF2B5EF4-FFF2-40B4-BE49-F238E27FC236}">
                <a16:creationId xmlns:a16="http://schemas.microsoft.com/office/drawing/2014/main" id="{1D9580FA-CA76-994A-9775-1D87D5927DBD}"/>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C81C7F89-740B-3143-8447-70CC02F636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719887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pyright P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3357E3-4FE4-4164-A381-204B98DEEAB8}"/>
              </a:ext>
            </a:extLst>
          </p:cNvPr>
          <p:cNvSpPr>
            <a:spLocks noGrp="1"/>
          </p:cNvSpPr>
          <p:nvPr>
            <p:ph type="sldNum" sz="quarter" idx="10"/>
          </p:nvPr>
        </p:nvSpPr>
        <p:spPr/>
        <p:txBody>
          <a:bodyPr/>
          <a:lstStyle/>
          <a:p>
            <a:fld id="{F0D23093-2AB0-F74C-B865-1A12A15B650E}" type="slidenum">
              <a:rPr lang="en-US" smtClean="0"/>
              <a:pPr/>
              <a:t>‹#›</a:t>
            </a:fld>
            <a:endParaRPr lang="en-US" dirty="0"/>
          </a:p>
        </p:txBody>
      </p:sp>
      <p:sp>
        <p:nvSpPr>
          <p:cNvPr id="4" name="TextBox 3">
            <a:extLst>
              <a:ext uri="{FF2B5EF4-FFF2-40B4-BE49-F238E27FC236}">
                <a16:creationId xmlns:a16="http://schemas.microsoft.com/office/drawing/2014/main" id="{E6AEF1B2-1440-4FE5-8C1B-C291F424F993}"/>
              </a:ext>
            </a:extLst>
          </p:cNvPr>
          <p:cNvSpPr txBox="1"/>
          <p:nvPr userDrawn="1"/>
        </p:nvSpPr>
        <p:spPr>
          <a:xfrm>
            <a:off x="533400" y="609600"/>
            <a:ext cx="10972800" cy="332232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400" b="1" dirty="0">
                <a:effectLst/>
                <a:latin typeface="+mj-lt"/>
                <a:ea typeface="Calibri" panose="020F0502020204030204" pitchFamily="34" charset="0"/>
                <a:cs typeface="Times New Roman" panose="02020603050405020304" pitchFamily="18" charset="0"/>
              </a:rPr>
              <a:t>© </a:t>
            </a:r>
            <a:r>
              <a:rPr lang="en-US" sz="1400" dirty="0">
                <a:solidFill>
                  <a:srgbClr val="000000"/>
                </a:solidFill>
                <a:effectLst/>
                <a:latin typeface="+mj-lt"/>
                <a:ea typeface="Times New Roman" panose="02020603050405020304" pitchFamily="18" charset="0"/>
                <a:cs typeface="Times New Roman" panose="02020603050405020304" pitchFamily="18" charset="0"/>
              </a:rPr>
              <a:t>2024 ANSYS, Inc. All rights reserved.</a:t>
            </a:r>
          </a:p>
          <a:p>
            <a:pPr marL="0" marR="0">
              <a:lnSpc>
                <a:spcPct val="107000"/>
              </a:lnSpc>
              <a:spcBef>
                <a:spcPts val="0"/>
              </a:spcBef>
              <a:spcAft>
                <a:spcPts val="0"/>
              </a:spcAft>
            </a:pPr>
            <a:endParaRPr lang="en-US" sz="1600" b="1"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Use and Reproduction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The content used in this resource </a:t>
            </a:r>
            <a:r>
              <a:rPr lang="en-US" sz="1400" dirty="0">
                <a:solidFill>
                  <a:srgbClr val="201F1E"/>
                </a:solidFill>
                <a:effectLst/>
                <a:latin typeface="+mj-lt"/>
                <a:ea typeface="Times New Roman" panose="02020603050405020304" pitchFamily="18" charset="0"/>
                <a:cs typeface="Times New Roman" panose="02020603050405020304" pitchFamily="18" charset="0"/>
              </a:rPr>
              <a:t>may only be used or reproduced for teaching purposes; and any commercial use is strictly prohibited.</a:t>
            </a:r>
            <a:r>
              <a:rPr lang="en-US" sz="1400" i="1" dirty="0">
                <a:solidFill>
                  <a:srgbClr val="201F1E"/>
                </a:solidFill>
                <a:effectLst/>
                <a:latin typeface="+mj-lt"/>
                <a:ea typeface="Times New Roman" panose="02020603050405020304" pitchFamily="18"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Document Information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This lecture unit is part of a set of teaching resources to help introduce students to related to embedded systems.</a:t>
            </a: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Ansys Education Resources</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To access more undergraduate education resources, including lecture presentations with notes, exercises with worked solutions, microprojects, real life examples and more, visit </a:t>
            </a:r>
            <a:r>
              <a:rPr lang="en-US" sz="1400" dirty="0">
                <a:effectLst/>
                <a:latin typeface="+mj-lt"/>
                <a:ea typeface="Calibri" panose="020F0502020204030204" pitchFamily="34" charset="0"/>
                <a:cs typeface="Times New Roman" panose="02020603050405020304" pitchFamily="18" charset="0"/>
                <a:hlinkClick r:id="rId2"/>
              </a:rPr>
              <a:t>www.ansys.com/education-resources</a:t>
            </a:r>
            <a:r>
              <a:rPr lang="en-US" sz="1400" dirty="0">
                <a:effectLst/>
                <a:latin typeface="+mj-lt"/>
                <a:ea typeface="Calibri" panose="020F0502020204030204" pitchFamily="34" charset="0"/>
                <a:cs typeface="Times New Roman" panose="02020603050405020304" pitchFamily="18" charset="0"/>
              </a:rPr>
              <a:t>.</a:t>
            </a:r>
          </a:p>
          <a:p>
            <a:pPr marL="0" marR="0">
              <a:lnSpc>
                <a:spcPct val="107000"/>
              </a:lnSpc>
              <a:spcBef>
                <a:spcPts val="0"/>
              </a:spcBef>
              <a:spcAft>
                <a:spcPts val="0"/>
              </a:spcAft>
            </a:pPr>
            <a:endParaRPr lang="en-US" sz="1400" dirty="0">
              <a:effectLst/>
              <a:latin typeface="+mj-lt"/>
              <a:ea typeface="Calibri" panose="020F0502020204030204" pitchFamily="34" charset="0"/>
              <a:cs typeface="Times New Roman" panose="02020603050405020304" pitchFamily="18" charset="0"/>
            </a:endParaRPr>
          </a:p>
          <a:p>
            <a:r>
              <a:rPr lang="en-US" sz="1400" b="1" i="0" u="none" strike="noStrike" baseline="0" dirty="0">
                <a:solidFill>
                  <a:srgbClr val="000000"/>
                </a:solidFill>
                <a:latin typeface="Calibri" panose="020F0502020204030204" pitchFamily="34" charset="0"/>
              </a:rPr>
              <a:t>Feedback </a:t>
            </a:r>
            <a:endParaRPr lang="en-US" sz="1400" b="0" i="0" u="none" strike="noStrike" baseline="0" dirty="0">
              <a:solidFill>
                <a:srgbClr val="000000"/>
              </a:solidFill>
              <a:latin typeface="Calibri" panose="020F0502020204030204" pitchFamily="34" charset="0"/>
            </a:endParaRPr>
          </a:p>
          <a:p>
            <a:r>
              <a:rPr lang="en-US" sz="1400" b="0" i="0" u="none" strike="noStrike" baseline="0" dirty="0">
                <a:solidFill>
                  <a:srgbClr val="000000"/>
                </a:solidFill>
                <a:latin typeface="Calibri" panose="020F0502020204030204" pitchFamily="34" charset="0"/>
              </a:rPr>
              <a:t>If you notice any errors in this resource or need to get in contact with the authors, please email us at </a:t>
            </a:r>
            <a:r>
              <a:rPr lang="en-US" sz="1400" b="0" i="0" u="none" strike="noStrike" baseline="0" dirty="0">
                <a:solidFill>
                  <a:srgbClr val="0000FF"/>
                </a:solidFill>
                <a:latin typeface="Calibri" panose="020F0502020204030204" pitchFamily="34" charset="0"/>
                <a:hlinkClick r:id="rId3"/>
              </a:rPr>
              <a:t>education@ansys.com</a:t>
            </a:r>
            <a:endParaRPr lang="en-US" sz="1400" b="0" i="0" u="none" strike="noStrike" baseline="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28443541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609600" y="1143000"/>
            <a:ext cx="10972800"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a:extLst>
              <a:ext uri="{FF2B5EF4-FFF2-40B4-BE49-F238E27FC236}">
                <a16:creationId xmlns:a16="http://schemas.microsoft.com/office/drawing/2014/main" id="{DF2BE725-F1B0-7243-BAC8-43B25DA2BC48}"/>
              </a:ext>
            </a:extLst>
          </p:cNvPr>
          <p:cNvSpPr>
            <a:spLocks noGrp="1"/>
          </p:cNvSpPr>
          <p:nvPr>
            <p:ph type="dt" sz="half" idx="10"/>
          </p:nvPr>
        </p:nvSpPr>
        <p:spPr/>
        <p:txBody>
          <a:bodyPr/>
          <a:lstStyle/>
          <a:p>
            <a:fld id="{7E4BBA83-940A-D344-8476-F6C53B5C9486}" type="datetime5">
              <a:rPr lang="en-US" smtClean="0"/>
              <a:t>7-Aug-24</a:t>
            </a:fld>
            <a:endParaRPr lang="en-US" dirty="0"/>
          </a:p>
        </p:txBody>
      </p:sp>
      <p:sp>
        <p:nvSpPr>
          <p:cNvPr id="8" name="Footer Placeholder 7">
            <a:extLst>
              <a:ext uri="{FF2B5EF4-FFF2-40B4-BE49-F238E27FC236}">
                <a16:creationId xmlns:a16="http://schemas.microsoft.com/office/drawing/2014/main" id="{3EA6356A-FB64-5C40-8589-6A136590A773}"/>
              </a:ext>
            </a:extLst>
          </p:cNvPr>
          <p:cNvSpPr>
            <a:spLocks noGrp="1"/>
          </p:cNvSpPr>
          <p:nvPr>
            <p:ph type="ftr" sz="quarter" idx="11"/>
          </p:nvPr>
        </p:nvSpPr>
        <p:spPr/>
        <p:txBody>
          <a:bodyPr/>
          <a:lstStyle/>
          <a:p>
            <a:r>
              <a:rPr lang="en-US"/>
              <a:t>©2023 ANSYS / Confidential</a:t>
            </a:r>
            <a:endParaRPr lang="en-US" dirty="0"/>
          </a:p>
        </p:txBody>
      </p:sp>
      <p:sp>
        <p:nvSpPr>
          <p:cNvPr id="9" name="Slide Number Placeholder 8">
            <a:extLst>
              <a:ext uri="{FF2B5EF4-FFF2-40B4-BE49-F238E27FC236}">
                <a16:creationId xmlns:a16="http://schemas.microsoft.com/office/drawing/2014/main" id="{043763EC-58C9-9643-8F7D-42A80860E669}"/>
              </a:ext>
            </a:extLst>
          </p:cNvPr>
          <p:cNvSpPr>
            <a:spLocks noGrp="1"/>
          </p:cNvSpPr>
          <p:nvPr>
            <p:ph type="sldNum" sz="quarter" idx="12"/>
          </p:nvPr>
        </p:nvSpPr>
        <p:spPr/>
        <p:txBody>
          <a:bodyPr/>
          <a:lstStyle/>
          <a:p>
            <a:fld id="{1909D2FC-EBC3-4E88-8B9A-2F52EBFF7A54}" type="slidenum">
              <a:rPr lang="en-US" smtClean="0"/>
              <a:pPr/>
              <a:t>‹#›</a:t>
            </a:fld>
            <a:endParaRPr lang="en-US"/>
          </a:p>
        </p:txBody>
      </p:sp>
    </p:spTree>
    <p:extLst>
      <p:ext uri="{BB962C8B-B14F-4D97-AF65-F5344CB8AC3E}">
        <p14:creationId xmlns:p14="http://schemas.microsoft.com/office/powerpoint/2010/main" val="6160740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356A771A-8E39-E44C-A8DD-E28422034FF9}" type="datetime5">
              <a:rPr lang="en-US" smtClean="0"/>
              <a:t>7-Aug-24</a:t>
            </a:fld>
            <a:endParaRPr lang="en-US"/>
          </a:p>
        </p:txBody>
      </p:sp>
      <p:sp>
        <p:nvSpPr>
          <p:cNvPr id="4" name="Footer Placeholder 3"/>
          <p:cNvSpPr>
            <a:spLocks noGrp="1"/>
          </p:cNvSpPr>
          <p:nvPr>
            <p:ph type="ftr" sz="quarter" idx="11"/>
          </p:nvPr>
        </p:nvSpPr>
        <p:spPr/>
        <p:txBody>
          <a:bodyPr/>
          <a:lstStyle/>
          <a:p>
            <a:r>
              <a:rPr lang="en-US"/>
              <a:t>©2023 ANSYS / Confidential</a:t>
            </a:r>
          </a:p>
        </p:txBody>
      </p:sp>
      <p:sp>
        <p:nvSpPr>
          <p:cNvPr id="5" name="Slide Number Placeholder 4"/>
          <p:cNvSpPr>
            <a:spLocks noGrp="1"/>
          </p:cNvSpPr>
          <p:nvPr>
            <p:ph type="sldNum" sz="quarter" idx="12"/>
          </p:nvPr>
        </p:nvSpPr>
        <p:spPr/>
        <p:txBody>
          <a:bodyPr/>
          <a:lstStyle/>
          <a:p>
            <a:fld id="{1909D2FC-EBC3-4E88-8B9A-2F52EBFF7A54}" type="slidenum">
              <a:rPr lang="en-US" smtClean="0"/>
              <a:t>‹#›</a:t>
            </a:fld>
            <a:endParaRPr lang="en-US"/>
          </a:p>
        </p:txBody>
      </p:sp>
    </p:spTree>
    <p:extLst>
      <p:ext uri="{BB962C8B-B14F-4D97-AF65-F5344CB8AC3E}">
        <p14:creationId xmlns:p14="http://schemas.microsoft.com/office/powerpoint/2010/main" val="1343968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26576C04-D572-9D4D-8F10-3E7CBF2FDD8E}"/>
              </a:ext>
            </a:extLst>
          </p:cNvPr>
          <p:cNvSpPr>
            <a:spLocks noGrp="1"/>
          </p:cNvSpPr>
          <p:nvPr>
            <p:ph type="body" sz="quarter" idx="13"/>
          </p:nvPr>
        </p:nvSpPr>
        <p:spPr>
          <a:xfrm>
            <a:off x="609599" y="1447800"/>
            <a:ext cx="10972799"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23957048"/>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E7604C-BDCE-428F-B486-BE14D622E649}"/>
              </a:ext>
            </a:extLst>
          </p:cNvPr>
          <p:cNvSpPr>
            <a:spLocks noGrp="1"/>
          </p:cNvSpPr>
          <p:nvPr>
            <p:ph type="sldNum" sz="quarter" idx="10"/>
          </p:nvPr>
        </p:nvSpPr>
        <p:spPr/>
        <p:txBody>
          <a:bodyPr/>
          <a:lstStyle/>
          <a:p>
            <a:fld id="{F0D23093-2AB0-F74C-B865-1A12A15B650E}" type="slidenum">
              <a:rPr lang="en-US" smtClean="0"/>
              <a:pPr/>
              <a:t>‹#›</a:t>
            </a:fld>
            <a:endParaRPr lang="en-US" dirty="0"/>
          </a:p>
        </p:txBody>
      </p:sp>
    </p:spTree>
    <p:extLst>
      <p:ext uri="{BB962C8B-B14F-4D97-AF65-F5344CB8AC3E}">
        <p14:creationId xmlns:p14="http://schemas.microsoft.com/office/powerpoint/2010/main" val="8630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_Only">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9" name="Title 8">
            <a:extLst>
              <a:ext uri="{FF2B5EF4-FFF2-40B4-BE49-F238E27FC236}">
                <a16:creationId xmlns:a16="http://schemas.microsoft.com/office/drawing/2014/main" id="{98341DC2-F80D-BD4F-90EE-4B809029C2D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7474025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 slash/no titl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2" name="Rectangle 1">
            <a:extLst>
              <a:ext uri="{FF2B5EF4-FFF2-40B4-BE49-F238E27FC236}">
                <a16:creationId xmlns:a16="http://schemas.microsoft.com/office/drawing/2014/main" id="{96277581-3B6E-45DC-A28B-56B0B91539B8}"/>
              </a:ext>
            </a:extLst>
          </p:cNvPr>
          <p:cNvSpPr/>
          <p:nvPr userDrawn="1"/>
        </p:nvSpPr>
        <p:spPr>
          <a:xfrm>
            <a:off x="152400" y="76200"/>
            <a:ext cx="609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50609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Side by Side">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4748E687-7CF0-0540-A98D-56F74939DB2D}"/>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a:extLst>
              <a:ext uri="{FF2B5EF4-FFF2-40B4-BE49-F238E27FC236}">
                <a16:creationId xmlns:a16="http://schemas.microsoft.com/office/drawing/2014/main" id="{E9E3B09F-B45B-354E-B308-DCD243A5A41B}"/>
              </a:ext>
            </a:extLst>
          </p:cNvPr>
          <p:cNvSpPr>
            <a:spLocks noGrp="1"/>
          </p:cNvSpPr>
          <p:nvPr>
            <p:ph type="body" sz="quarter" idx="14"/>
          </p:nvPr>
        </p:nvSpPr>
        <p:spPr>
          <a:xfrm>
            <a:off x="6096000" y="1447800"/>
            <a:ext cx="5486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2633665"/>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CE20C0D-A7DE-48DF-B095-F557A066298E}"/>
              </a:ext>
            </a:extLst>
          </p:cNvPr>
          <p:cNvSpPr>
            <a:spLocks noGrp="1"/>
          </p:cNvSpPr>
          <p:nvPr>
            <p:ph type="pic" sz="quarter" idx="12"/>
          </p:nvPr>
        </p:nvSpPr>
        <p:spPr>
          <a:xfrm>
            <a:off x="6095999" y="1447800"/>
            <a:ext cx="5486401" cy="4590976"/>
          </a:xfrm>
          <a:prstGeom prst="rect">
            <a:avLst/>
          </a:prstGeom>
        </p:spPr>
        <p:txBody>
          <a:bodyPr>
            <a:normAutofit/>
          </a:bodyPr>
          <a:lstStyle>
            <a:lvl1pPr>
              <a:defRPr sz="2400" b="0" i="0">
                <a:latin typeface="Calibri" panose="020F0502020204030204" pitchFamily="34" charset="0"/>
              </a:defRPr>
            </a:lvl1pPr>
          </a:lstStyle>
          <a:p>
            <a:r>
              <a:rPr lang="en-US"/>
              <a:t>Click icon to add picture</a:t>
            </a:r>
            <a:endParaRPr lang="en-US" dirty="0"/>
          </a:p>
        </p:txBody>
      </p:sp>
      <p:sp>
        <p:nvSpPr>
          <p:cNvPr id="10" name="Slide Number Placeholder 9">
            <a:extLst>
              <a:ext uri="{FF2B5EF4-FFF2-40B4-BE49-F238E27FC236}">
                <a16:creationId xmlns:a16="http://schemas.microsoft.com/office/drawing/2014/main" id="{44A5571E-6D46-AF49-B918-ACB2130FFF3D}"/>
              </a:ext>
            </a:extLst>
          </p:cNvPr>
          <p:cNvSpPr>
            <a:spLocks noGrp="1"/>
          </p:cNvSpPr>
          <p:nvPr>
            <p:ph type="sldNum" sz="quarter" idx="15"/>
          </p:nvPr>
        </p:nvSpPr>
        <p:spPr/>
        <p:txBody>
          <a:bodyPr/>
          <a:lstStyle/>
          <a:p>
            <a:fld id="{F0D23093-2AB0-F74C-B865-1A12A15B650E}" type="slidenum">
              <a:rPr lang="en-US" smtClean="0"/>
              <a:pPr/>
              <a:t>‹#›</a:t>
            </a:fld>
            <a:endParaRPr lang="en-US" dirty="0"/>
          </a:p>
        </p:txBody>
      </p:sp>
      <p:sp>
        <p:nvSpPr>
          <p:cNvPr id="12" name="Title 11">
            <a:extLst>
              <a:ext uri="{FF2B5EF4-FFF2-40B4-BE49-F238E27FC236}">
                <a16:creationId xmlns:a16="http://schemas.microsoft.com/office/drawing/2014/main" id="{26B59188-CA07-ED4C-990F-C94539E4F92B}"/>
              </a:ext>
            </a:extLst>
          </p:cNvPr>
          <p:cNvSpPr>
            <a:spLocks noGrp="1"/>
          </p:cNvSpPr>
          <p:nvPr>
            <p:ph type="title"/>
          </p:nvPr>
        </p:nvSpPr>
        <p:spPr/>
        <p:txBody>
          <a:bodyPr/>
          <a:lstStyle/>
          <a:p>
            <a:r>
              <a:rPr lang="en-US"/>
              <a:t>Click to edit Master title style</a:t>
            </a:r>
            <a:endParaRPr lang="en-US" dirty="0"/>
          </a:p>
        </p:txBody>
      </p:sp>
      <p:sp>
        <p:nvSpPr>
          <p:cNvPr id="13" name="Text Placeholder 3">
            <a:extLst>
              <a:ext uri="{FF2B5EF4-FFF2-40B4-BE49-F238E27FC236}">
                <a16:creationId xmlns:a16="http://schemas.microsoft.com/office/drawing/2014/main" id="{036E03A1-C74F-0042-A727-58B1205468A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57106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Chart Placeholder 4">
            <a:extLst>
              <a:ext uri="{FF2B5EF4-FFF2-40B4-BE49-F238E27FC236}">
                <a16:creationId xmlns:a16="http://schemas.microsoft.com/office/drawing/2014/main" id="{F2261C8B-A96F-5641-9461-4553158F07C6}"/>
              </a:ext>
            </a:extLst>
          </p:cNvPr>
          <p:cNvSpPr>
            <a:spLocks noGrp="1"/>
          </p:cNvSpPr>
          <p:nvPr>
            <p:ph type="chart" sz="quarter" idx="14"/>
          </p:nvPr>
        </p:nvSpPr>
        <p:spPr>
          <a:xfrm>
            <a:off x="6096001" y="1447800"/>
            <a:ext cx="5486400" cy="4590976"/>
          </a:xfrm>
          <a:prstGeom prst="rect">
            <a:avLst/>
          </a:prstGeom>
        </p:spPr>
        <p:txBody>
          <a:bodyPr/>
          <a:lstStyle/>
          <a:p>
            <a:r>
              <a:rPr lang="en-US"/>
              <a:t>Click icon to add chart</a:t>
            </a:r>
            <a:endParaRPr lang="en-US" dirty="0"/>
          </a:p>
        </p:txBody>
      </p:sp>
      <p:sp>
        <p:nvSpPr>
          <p:cNvPr id="12" name="Slide Number Placeholder 11">
            <a:extLst>
              <a:ext uri="{FF2B5EF4-FFF2-40B4-BE49-F238E27FC236}">
                <a16:creationId xmlns:a16="http://schemas.microsoft.com/office/drawing/2014/main" id="{BFD433F9-2D70-7E4E-9171-17DDDD0C1BC5}"/>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1" name="Text Placeholder 3">
            <a:extLst>
              <a:ext uri="{FF2B5EF4-FFF2-40B4-BE49-F238E27FC236}">
                <a16:creationId xmlns:a16="http://schemas.microsoft.com/office/drawing/2014/main" id="{7EE28EC2-FFB1-CB46-9BE7-371DA4C09A9F}"/>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88918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7" name="Table Placeholder 6">
            <a:extLst>
              <a:ext uri="{FF2B5EF4-FFF2-40B4-BE49-F238E27FC236}">
                <a16:creationId xmlns:a16="http://schemas.microsoft.com/office/drawing/2014/main" id="{87182008-9414-AB43-BE9E-97630CA1A98F}"/>
              </a:ext>
            </a:extLst>
          </p:cNvPr>
          <p:cNvSpPr>
            <a:spLocks noGrp="1"/>
          </p:cNvSpPr>
          <p:nvPr>
            <p:ph type="tbl" sz="quarter" idx="14"/>
          </p:nvPr>
        </p:nvSpPr>
        <p:spPr>
          <a:xfrm>
            <a:off x="6096001" y="1447800"/>
            <a:ext cx="5486400" cy="4572000"/>
          </a:xfrm>
          <a:prstGeom prst="rect">
            <a:avLst/>
          </a:prstGeom>
        </p:spPr>
        <p:txBody>
          <a:bodyPr/>
          <a:lstStyle/>
          <a:p>
            <a:r>
              <a:rPr lang="en-US"/>
              <a:t>Click icon to add table</a:t>
            </a:r>
            <a:endParaRPr lang="en-US" dirty="0"/>
          </a:p>
        </p:txBody>
      </p:sp>
      <p:sp>
        <p:nvSpPr>
          <p:cNvPr id="12" name="Slide Number Placeholder 11">
            <a:extLst>
              <a:ext uri="{FF2B5EF4-FFF2-40B4-BE49-F238E27FC236}">
                <a16:creationId xmlns:a16="http://schemas.microsoft.com/office/drawing/2014/main" id="{0594F819-73D6-7A44-B97C-D99C7DAB92D6}"/>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8E21A6B3-25CA-5C4B-9371-8E317E850D7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44552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A black screen with white lines&#10;&#10;Description automatically generated">
            <a:extLst>
              <a:ext uri="{FF2B5EF4-FFF2-40B4-BE49-F238E27FC236}">
                <a16:creationId xmlns:a16="http://schemas.microsoft.com/office/drawing/2014/main" id="{F825E1AF-E43A-6EBF-B534-592C05D0B382}"/>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sp>
        <p:nvSpPr>
          <p:cNvPr id="2" name="Title Placeholder 1">
            <a:extLst>
              <a:ext uri="{FF2B5EF4-FFF2-40B4-BE49-F238E27FC236}">
                <a16:creationId xmlns:a16="http://schemas.microsoft.com/office/drawing/2014/main" id="{C33F0A99-5B9C-4CA5-9F50-2F4E34F6E27A}"/>
              </a:ext>
            </a:extLst>
          </p:cNvPr>
          <p:cNvSpPr>
            <a:spLocks noGrp="1"/>
          </p:cNvSpPr>
          <p:nvPr>
            <p:ph type="title"/>
          </p:nvPr>
        </p:nvSpPr>
        <p:spPr>
          <a:xfrm>
            <a:off x="609601" y="148581"/>
            <a:ext cx="10972799" cy="845837"/>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9A249833-0938-F747-9F14-C1C0453EFF13}"/>
              </a:ext>
            </a:extLst>
          </p:cNvPr>
          <p:cNvSpPr>
            <a:spLocks noGrp="1"/>
          </p:cNvSpPr>
          <p:nvPr>
            <p:ph type="sldNum" sz="quarter" idx="4"/>
          </p:nvPr>
        </p:nvSpPr>
        <p:spPr>
          <a:xfrm>
            <a:off x="546100" y="6542840"/>
            <a:ext cx="2743200" cy="247724"/>
          </a:xfrm>
          <a:prstGeom prst="rect">
            <a:avLst/>
          </a:prstGeom>
        </p:spPr>
        <p:txBody>
          <a:bodyPr vert="horz" lIns="91440" tIns="45720" rIns="91440" bIns="45720" rtlCol="0" anchor="ctr"/>
          <a:lstStyle>
            <a:lvl1pPr algn="l">
              <a:defRPr sz="1200" b="0" i="0">
                <a:solidFill>
                  <a:schemeClr val="bg2">
                    <a:lumMod val="65000"/>
                  </a:schemeClr>
                </a:solidFill>
                <a:latin typeface="Calibri" panose="020F0502020204030204" pitchFamily="34" charset="0"/>
                <a:cs typeface="Calibri" panose="020F0502020204030204" pitchFamily="34" charset="0"/>
              </a:defRPr>
            </a:lvl1pPr>
          </a:lstStyle>
          <a:p>
            <a:fld id="{F0D23093-2AB0-F74C-B865-1A12A15B650E}" type="slidenum">
              <a:rPr lang="en-US" smtClean="0"/>
              <a:pPr/>
              <a:t>‹#›</a:t>
            </a:fld>
            <a:endParaRPr lang="en-US" dirty="0"/>
          </a:p>
        </p:txBody>
      </p:sp>
      <p:sp>
        <p:nvSpPr>
          <p:cNvPr id="5" name="Text Placeholder 4">
            <a:extLst>
              <a:ext uri="{FF2B5EF4-FFF2-40B4-BE49-F238E27FC236}">
                <a16:creationId xmlns:a16="http://schemas.microsoft.com/office/drawing/2014/main" id="{04F227F0-8FC0-9046-A60F-1749263CF3E5}"/>
              </a:ext>
            </a:extLst>
          </p:cNvPr>
          <p:cNvSpPr>
            <a:spLocks noGrp="1"/>
          </p:cNvSpPr>
          <p:nvPr>
            <p:ph type="body" idx="1"/>
          </p:nvPr>
        </p:nvSpPr>
        <p:spPr>
          <a:xfrm>
            <a:off x="609600" y="1295400"/>
            <a:ext cx="10972800" cy="47433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a:extLst>
              <a:ext uri="{FF2B5EF4-FFF2-40B4-BE49-F238E27FC236}">
                <a16:creationId xmlns:a16="http://schemas.microsoft.com/office/drawing/2014/main" id="{4F0CD691-76C0-4AC9-8029-4BF0CEDE749C}"/>
              </a:ext>
            </a:extLst>
          </p:cNvPr>
          <p:cNvSpPr/>
          <p:nvPr userDrawn="1"/>
        </p:nvSpPr>
        <p:spPr>
          <a:xfrm>
            <a:off x="4876800" y="6542840"/>
            <a:ext cx="1371600" cy="247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C66E622-A13F-4675-A281-8D8CC6175629}"/>
              </a:ext>
            </a:extLst>
          </p:cNvPr>
          <p:cNvSpPr txBox="1"/>
          <p:nvPr userDrawn="1"/>
        </p:nvSpPr>
        <p:spPr>
          <a:xfrm>
            <a:off x="8216902" y="6528202"/>
            <a:ext cx="1371600" cy="276999"/>
          </a:xfrm>
          <a:prstGeom prst="rect">
            <a:avLst/>
          </a:prstGeom>
          <a:noFill/>
        </p:spPr>
        <p:txBody>
          <a:bodyPr wrap="square" rtlCol="0">
            <a:spAutoFit/>
          </a:bodyPr>
          <a:lstStyle/>
          <a:p>
            <a:r>
              <a:rPr lang="en-US" sz="1200" dirty="0">
                <a:solidFill>
                  <a:schemeClr val="tx2"/>
                </a:solidFill>
              </a:rPr>
              <a:t>©2024 ANSYS, Inc.</a:t>
            </a:r>
          </a:p>
        </p:txBody>
      </p:sp>
    </p:spTree>
    <p:extLst>
      <p:ext uri="{BB962C8B-B14F-4D97-AF65-F5344CB8AC3E}">
        <p14:creationId xmlns:p14="http://schemas.microsoft.com/office/powerpoint/2010/main" val="1291537134"/>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737" r:id="rId3"/>
    <p:sldLayoutId id="2147483724" r:id="rId4"/>
    <p:sldLayoutId id="2147483735" r:id="rId5"/>
    <p:sldLayoutId id="2147483734" r:id="rId6"/>
    <p:sldLayoutId id="2147483663" r:id="rId7"/>
    <p:sldLayoutId id="2147483729" r:id="rId8"/>
    <p:sldLayoutId id="2147483730" r:id="rId9"/>
    <p:sldLayoutId id="2147483731" r:id="rId10"/>
    <p:sldLayoutId id="2147483727" r:id="rId11"/>
    <p:sldLayoutId id="2147483726" r:id="rId12"/>
    <p:sldLayoutId id="2147483736" r:id="rId13"/>
    <p:sldLayoutId id="2147483738" r:id="rId14"/>
    <p:sldLayoutId id="2147483739" r:id="rId15"/>
  </p:sldLayoutIdLst>
  <p:hf hdr="0" ftr="0" dt="0"/>
  <p:txStyles>
    <p:titleStyle>
      <a:lvl1pPr algn="l" defTabSz="914400" rtl="0" eaLnBrk="1" latinLnBrk="0" hangingPunct="1">
        <a:lnSpc>
          <a:spcPct val="90000"/>
        </a:lnSpc>
        <a:spcBef>
          <a:spcPct val="0"/>
        </a:spcBef>
        <a:buNone/>
        <a:defRPr sz="3200" b="0" i="0" kern="1200">
          <a:solidFill>
            <a:schemeClr val="tx1"/>
          </a:solidFill>
          <a:latin typeface="Calibri" panose="020F0502020204030204" pitchFamily="34" charset="0"/>
          <a:ea typeface="+mj-ea"/>
          <a:cs typeface="Calibri" panose="020F0502020204030204" pitchFamily="34" charset="0"/>
        </a:defRPr>
      </a:lvl1pPr>
    </p:titleStyle>
    <p:body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4.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4.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4.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30.png"/><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2.png"/><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E2C3BA5-6E5F-4798-87B7-B8DFFB97930D}"/>
              </a:ext>
            </a:extLst>
          </p:cNvPr>
          <p:cNvSpPr>
            <a:spLocks noGrp="1"/>
          </p:cNvSpPr>
          <p:nvPr>
            <p:ph type="body" sz="quarter" idx="10"/>
          </p:nvPr>
        </p:nvSpPr>
        <p:spPr>
          <a:xfrm>
            <a:off x="601663" y="914400"/>
            <a:ext cx="9456737" cy="1449388"/>
          </a:xfrm>
        </p:spPr>
        <p:txBody>
          <a:bodyPr>
            <a:normAutofit/>
          </a:bodyPr>
          <a:lstStyle/>
          <a:p>
            <a:r>
              <a:rPr lang="en-US" dirty="0"/>
              <a:t>Functional Safety using Ansys SCADE Software:</a:t>
            </a:r>
          </a:p>
          <a:p>
            <a:r>
              <a:rPr lang="en-US" dirty="0"/>
              <a:t>Activity Pre-work</a:t>
            </a:r>
          </a:p>
        </p:txBody>
      </p:sp>
      <p:sp>
        <p:nvSpPr>
          <p:cNvPr id="3" name="Text Placeholder 2">
            <a:extLst>
              <a:ext uri="{FF2B5EF4-FFF2-40B4-BE49-F238E27FC236}">
                <a16:creationId xmlns:a16="http://schemas.microsoft.com/office/drawing/2014/main" id="{8DED2F7F-2065-4CCE-9AD5-77DBF0CD5628}"/>
              </a:ext>
            </a:extLst>
          </p:cNvPr>
          <p:cNvSpPr>
            <a:spLocks noGrp="1"/>
          </p:cNvSpPr>
          <p:nvPr>
            <p:ph type="body" sz="quarter" idx="12"/>
          </p:nvPr>
        </p:nvSpPr>
        <p:spPr/>
        <p:txBody>
          <a:bodyPr/>
          <a:lstStyle/>
          <a:p>
            <a:r>
              <a:rPr lang="en-US" dirty="0"/>
              <a:t>Christoph Edeler, PhD</a:t>
            </a:r>
          </a:p>
          <a:p>
            <a:r>
              <a:rPr lang="en-US" dirty="0">
                <a:solidFill>
                  <a:schemeClr val="accent3"/>
                </a:solidFill>
              </a:rPr>
              <a:t>Ansys Application Engineer</a:t>
            </a:r>
          </a:p>
          <a:p>
            <a:endParaRPr lang="en-US" dirty="0">
              <a:solidFill>
                <a:schemeClr val="accent3"/>
              </a:solidFill>
            </a:endParaRPr>
          </a:p>
        </p:txBody>
      </p:sp>
    </p:spTree>
    <p:extLst>
      <p:ext uri="{BB962C8B-B14F-4D97-AF65-F5344CB8AC3E}">
        <p14:creationId xmlns:p14="http://schemas.microsoft.com/office/powerpoint/2010/main" val="3207685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Via selecting the port in the interface (tree) and hitting ‚F2‘-key name ‚count_OUT‘ and type of the port ,uint8‘ become editable =&gt; observe the types:</a:t>
            </a:r>
          </a:p>
          <a:p>
            <a:endParaRPr lang="de-DE"/>
          </a:p>
          <a:p>
            <a:endParaRPr lang="de-DE"/>
          </a:p>
          <a:p>
            <a:endParaRPr lang="de-DE"/>
          </a:p>
          <a:p>
            <a:r>
              <a:rPr lang="de-DE"/>
              <a:t>Alternatively, you can check the type via the properties window (‚Declaration‘):</a:t>
            </a:r>
          </a:p>
        </p:txBody>
      </p:sp>
      <p:pic>
        <p:nvPicPr>
          <p:cNvPr id="2" name="Picture 1">
            <a:extLst>
              <a:ext uri="{FF2B5EF4-FFF2-40B4-BE49-F238E27FC236}">
                <a16:creationId xmlns:a16="http://schemas.microsoft.com/office/drawing/2014/main" id="{3EEC212B-B6B3-4CD5-85B0-E97A6459055A}"/>
              </a:ext>
            </a:extLst>
          </p:cNvPr>
          <p:cNvPicPr>
            <a:picLocks noChangeAspect="1"/>
          </p:cNvPicPr>
          <p:nvPr/>
        </p:nvPicPr>
        <p:blipFill>
          <a:blip r:embed="rId2"/>
          <a:stretch>
            <a:fillRect/>
          </a:stretch>
        </p:blipFill>
        <p:spPr>
          <a:xfrm>
            <a:off x="1343472" y="1916832"/>
            <a:ext cx="2042409" cy="1440160"/>
          </a:xfrm>
          <a:prstGeom prst="rect">
            <a:avLst/>
          </a:prstGeom>
        </p:spPr>
      </p:pic>
      <p:pic>
        <p:nvPicPr>
          <p:cNvPr id="5" name="Picture 4">
            <a:extLst>
              <a:ext uri="{FF2B5EF4-FFF2-40B4-BE49-F238E27FC236}">
                <a16:creationId xmlns:a16="http://schemas.microsoft.com/office/drawing/2014/main" id="{C473C46F-1A43-4F62-813C-BD64F28C5AEF}"/>
              </a:ext>
            </a:extLst>
          </p:cNvPr>
          <p:cNvPicPr>
            <a:picLocks noChangeAspect="1"/>
          </p:cNvPicPr>
          <p:nvPr/>
        </p:nvPicPr>
        <p:blipFill>
          <a:blip r:embed="rId3"/>
          <a:stretch>
            <a:fillRect/>
          </a:stretch>
        </p:blipFill>
        <p:spPr>
          <a:xfrm>
            <a:off x="5087888" y="1916832"/>
            <a:ext cx="2414162" cy="1512168"/>
          </a:xfrm>
          <a:prstGeom prst="rect">
            <a:avLst/>
          </a:prstGeom>
        </p:spPr>
      </p:pic>
      <p:pic>
        <p:nvPicPr>
          <p:cNvPr id="7" name="Picture 6">
            <a:extLst>
              <a:ext uri="{FF2B5EF4-FFF2-40B4-BE49-F238E27FC236}">
                <a16:creationId xmlns:a16="http://schemas.microsoft.com/office/drawing/2014/main" id="{A572624C-0603-4001-8FD2-528869C28599}"/>
              </a:ext>
            </a:extLst>
          </p:cNvPr>
          <p:cNvPicPr>
            <a:picLocks noChangeAspect="1"/>
          </p:cNvPicPr>
          <p:nvPr/>
        </p:nvPicPr>
        <p:blipFill>
          <a:blip r:embed="rId2"/>
          <a:stretch>
            <a:fillRect/>
          </a:stretch>
        </p:blipFill>
        <p:spPr>
          <a:xfrm>
            <a:off x="1343471" y="4486819"/>
            <a:ext cx="2042409" cy="1440160"/>
          </a:xfrm>
          <a:prstGeom prst="rect">
            <a:avLst/>
          </a:prstGeom>
        </p:spPr>
      </p:pic>
      <p:pic>
        <p:nvPicPr>
          <p:cNvPr id="8" name="Picture 7">
            <a:extLst>
              <a:ext uri="{FF2B5EF4-FFF2-40B4-BE49-F238E27FC236}">
                <a16:creationId xmlns:a16="http://schemas.microsoft.com/office/drawing/2014/main" id="{68ADD37D-06E9-4D23-B58D-02C199DA3B47}"/>
              </a:ext>
            </a:extLst>
          </p:cNvPr>
          <p:cNvPicPr>
            <a:picLocks noChangeAspect="1"/>
          </p:cNvPicPr>
          <p:nvPr/>
        </p:nvPicPr>
        <p:blipFill>
          <a:blip r:embed="rId4"/>
          <a:stretch>
            <a:fillRect/>
          </a:stretch>
        </p:blipFill>
        <p:spPr>
          <a:xfrm>
            <a:off x="4694629" y="4077072"/>
            <a:ext cx="3590925" cy="2247900"/>
          </a:xfrm>
          <a:prstGeom prst="rect">
            <a:avLst/>
          </a:prstGeom>
        </p:spPr>
      </p:pic>
    </p:spTree>
    <p:extLst>
      <p:ext uri="{BB962C8B-B14F-4D97-AF65-F5344CB8AC3E}">
        <p14:creationId xmlns:p14="http://schemas.microsoft.com/office/powerpoint/2010/main" val="8317177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Walkthrough</a:t>
            </a:r>
          </a:p>
        </p:txBody>
      </p:sp>
      <p:sp>
        <p:nvSpPr>
          <p:cNvPr id="2" name="Text Placeholder 1"/>
          <p:cNvSpPr>
            <a:spLocks noGrp="1"/>
          </p:cNvSpPr>
          <p:nvPr>
            <p:ph idx="1"/>
          </p:nvPr>
        </p:nvSpPr>
        <p:spPr/>
        <p:txBody>
          <a:bodyPr/>
          <a:lstStyle/>
          <a:p>
            <a:r>
              <a:rPr lang="de-DE" dirty="0"/>
              <a:t>Design Walkthrough</a:t>
            </a:r>
          </a:p>
          <a:p>
            <a:pPr lvl="1"/>
            <a:r>
              <a:rPr lang="de-DE" dirty="0"/>
              <a:t>Open the Scade-model „Walkthrough“</a:t>
            </a:r>
          </a:p>
          <a:p>
            <a:pPr lvl="1"/>
            <a:r>
              <a:rPr lang="de-DE" dirty="0">
                <a:solidFill>
                  <a:schemeClr val="accent5">
                    <a:lumMod val="75000"/>
                  </a:schemeClr>
                </a:solidFill>
              </a:rPr>
              <a:t>Check Operators</a:t>
            </a:r>
          </a:p>
          <a:p>
            <a:pPr lvl="1"/>
            <a:r>
              <a:rPr lang="de-DE" dirty="0"/>
              <a:t>Simulate Operators</a:t>
            </a:r>
          </a:p>
          <a:p>
            <a:r>
              <a:rPr lang="de-DE" dirty="0"/>
              <a:t>Test Walkthrough</a:t>
            </a:r>
          </a:p>
          <a:p>
            <a:pPr lvl="1"/>
            <a:r>
              <a:rPr lang="de-DE" dirty="0"/>
              <a:t>Open test project </a:t>
            </a:r>
          </a:p>
          <a:p>
            <a:pPr lvl="1"/>
            <a:r>
              <a:rPr lang="de-DE" dirty="0"/>
              <a:t>Execute tests and view results</a:t>
            </a:r>
          </a:p>
          <a:p>
            <a:pPr lvl="1"/>
            <a:r>
              <a:rPr lang="de-DE" dirty="0"/>
              <a:t>Edit testcases</a:t>
            </a:r>
          </a:p>
          <a:p>
            <a:pPr lvl="1"/>
            <a:endParaRPr lang="en-US" dirty="0"/>
          </a:p>
        </p:txBody>
      </p:sp>
    </p:spTree>
    <p:extLst>
      <p:ext uri="{BB962C8B-B14F-4D97-AF65-F5344CB8AC3E}">
        <p14:creationId xmlns:p14="http://schemas.microsoft.com/office/powerpoint/2010/main" val="451840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Check the operator by right-click on ‚Counter‘ in the tree and ‚Check‘:</a:t>
            </a:r>
          </a:p>
          <a:p>
            <a:endParaRPr lang="de-DE"/>
          </a:p>
          <a:p>
            <a:endParaRPr lang="de-DE"/>
          </a:p>
          <a:p>
            <a:endParaRPr lang="de-DE"/>
          </a:p>
          <a:p>
            <a:endParaRPr lang="de-DE"/>
          </a:p>
          <a:p>
            <a:endParaRPr lang="de-DE"/>
          </a:p>
          <a:p>
            <a:endParaRPr lang="de-DE"/>
          </a:p>
          <a:p>
            <a:r>
              <a:rPr lang="de-DE"/>
              <a:t>A document opens, which tells you the state:</a:t>
            </a:r>
          </a:p>
        </p:txBody>
      </p:sp>
      <p:pic>
        <p:nvPicPr>
          <p:cNvPr id="6" name="Picture 5">
            <a:extLst>
              <a:ext uri="{FF2B5EF4-FFF2-40B4-BE49-F238E27FC236}">
                <a16:creationId xmlns:a16="http://schemas.microsoft.com/office/drawing/2014/main" id="{BC203578-C5A6-4587-91DC-FB62972ECD8F}"/>
              </a:ext>
            </a:extLst>
          </p:cNvPr>
          <p:cNvPicPr>
            <a:picLocks noChangeAspect="1"/>
          </p:cNvPicPr>
          <p:nvPr/>
        </p:nvPicPr>
        <p:blipFill>
          <a:blip r:embed="rId2"/>
          <a:stretch>
            <a:fillRect/>
          </a:stretch>
        </p:blipFill>
        <p:spPr>
          <a:xfrm>
            <a:off x="3935760" y="1672118"/>
            <a:ext cx="3620005" cy="2686425"/>
          </a:xfrm>
          <a:prstGeom prst="rect">
            <a:avLst/>
          </a:prstGeom>
        </p:spPr>
      </p:pic>
      <p:pic>
        <p:nvPicPr>
          <p:cNvPr id="9" name="Picture 8">
            <a:extLst>
              <a:ext uri="{FF2B5EF4-FFF2-40B4-BE49-F238E27FC236}">
                <a16:creationId xmlns:a16="http://schemas.microsoft.com/office/drawing/2014/main" id="{BE368E47-49D7-43D8-993C-43740CB17BE4}"/>
              </a:ext>
            </a:extLst>
          </p:cNvPr>
          <p:cNvPicPr>
            <a:picLocks noChangeAspect="1"/>
          </p:cNvPicPr>
          <p:nvPr/>
        </p:nvPicPr>
        <p:blipFill>
          <a:blip r:embed="rId3"/>
          <a:stretch>
            <a:fillRect/>
          </a:stretch>
        </p:blipFill>
        <p:spPr>
          <a:xfrm>
            <a:off x="2855640" y="5185882"/>
            <a:ext cx="6336704" cy="1331240"/>
          </a:xfrm>
          <a:prstGeom prst="rect">
            <a:avLst/>
          </a:prstGeom>
          <a:ln w="12700">
            <a:solidFill>
              <a:schemeClr val="tx1"/>
            </a:solidFill>
          </a:ln>
        </p:spPr>
      </p:pic>
    </p:spTree>
    <p:extLst>
      <p:ext uri="{BB962C8B-B14F-4D97-AF65-F5344CB8AC3E}">
        <p14:creationId xmlns:p14="http://schemas.microsoft.com/office/powerpoint/2010/main" val="29242562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dirty="0"/>
              <a:t>Alternatively, use the toolbar symbol (Setting &lt;KCG&gt; or &lt;Simulation&gt;</a:t>
            </a:r>
          </a:p>
          <a:p>
            <a:endParaRPr lang="de-DE" dirty="0"/>
          </a:p>
          <a:p>
            <a:endParaRPr lang="de-DE" dirty="0"/>
          </a:p>
          <a:p>
            <a:endParaRPr lang="de-DE" dirty="0"/>
          </a:p>
          <a:p>
            <a:pPr marL="0" indent="0">
              <a:buNone/>
            </a:pPr>
            <a:r>
              <a:rPr lang="de-DE" b="0" i="1" dirty="0">
                <a:solidFill>
                  <a:schemeClr val="bg1">
                    <a:lumMod val="50000"/>
                  </a:schemeClr>
                </a:solidFill>
              </a:rPr>
              <a:t>Hint: Don‘t forget to select the operator before checking. Otherwise, the software does not know which element should be checked</a:t>
            </a:r>
          </a:p>
        </p:txBody>
      </p:sp>
      <p:pic>
        <p:nvPicPr>
          <p:cNvPr id="2" name="Picture 1">
            <a:extLst>
              <a:ext uri="{FF2B5EF4-FFF2-40B4-BE49-F238E27FC236}">
                <a16:creationId xmlns:a16="http://schemas.microsoft.com/office/drawing/2014/main" id="{7B91552A-1B09-40A8-90C7-AC14FD74A912}"/>
              </a:ext>
            </a:extLst>
          </p:cNvPr>
          <p:cNvPicPr>
            <a:picLocks noChangeAspect="1"/>
          </p:cNvPicPr>
          <p:nvPr/>
        </p:nvPicPr>
        <p:blipFill>
          <a:blip r:embed="rId2"/>
          <a:stretch>
            <a:fillRect/>
          </a:stretch>
        </p:blipFill>
        <p:spPr>
          <a:xfrm>
            <a:off x="3386567" y="1641752"/>
            <a:ext cx="4714720" cy="957677"/>
          </a:xfrm>
          <a:prstGeom prst="rect">
            <a:avLst/>
          </a:prstGeom>
        </p:spPr>
      </p:pic>
      <p:pic>
        <p:nvPicPr>
          <p:cNvPr id="6" name="Picture 5">
            <a:extLst>
              <a:ext uri="{FF2B5EF4-FFF2-40B4-BE49-F238E27FC236}">
                <a16:creationId xmlns:a16="http://schemas.microsoft.com/office/drawing/2014/main" id="{D8D9D263-AB6A-46B9-B956-B07CBA518FA3}"/>
              </a:ext>
            </a:extLst>
          </p:cNvPr>
          <p:cNvPicPr>
            <a:picLocks noChangeAspect="1"/>
          </p:cNvPicPr>
          <p:nvPr/>
        </p:nvPicPr>
        <p:blipFill>
          <a:blip r:embed="rId3"/>
          <a:stretch>
            <a:fillRect/>
          </a:stretch>
        </p:blipFill>
        <p:spPr>
          <a:xfrm>
            <a:off x="2623567" y="4365104"/>
            <a:ext cx="6800850" cy="1428750"/>
          </a:xfrm>
          <a:prstGeom prst="rect">
            <a:avLst/>
          </a:prstGeom>
          <a:ln w="12700">
            <a:solidFill>
              <a:schemeClr val="tx1"/>
            </a:solidFill>
          </a:ln>
        </p:spPr>
      </p:pic>
    </p:spTree>
    <p:extLst>
      <p:ext uri="{BB962C8B-B14F-4D97-AF65-F5344CB8AC3E}">
        <p14:creationId xmlns:p14="http://schemas.microsoft.com/office/powerpoint/2010/main" val="19547093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dirty="0"/>
              <a:t>Edit the first textual expression &lt;0_ui8&gt; to &lt;0_i8&gt; and check the operator again </a:t>
            </a:r>
            <a:r>
              <a:rPr lang="de-DE" b="0" i="1" dirty="0">
                <a:solidFill>
                  <a:schemeClr val="bg1">
                    <a:lumMod val="50000"/>
                  </a:schemeClr>
                </a:solidFill>
              </a:rPr>
              <a:t>(Hint: you must be in Ansys SCADE Design perspective and you can edit by selecting (1) and hitting F2-key (2))</a:t>
            </a:r>
            <a:r>
              <a:rPr lang="de-DE" dirty="0"/>
              <a:t>. </a:t>
            </a:r>
            <a:r>
              <a:rPr lang="de-DE" dirty="0" err="1"/>
              <a:t>What</a:t>
            </a:r>
            <a:r>
              <a:rPr lang="de-DE" dirty="0"/>
              <a:t> </a:t>
            </a:r>
            <a:r>
              <a:rPr lang="de-DE" dirty="0" err="1"/>
              <a:t>happens</a:t>
            </a:r>
            <a:r>
              <a:rPr lang="de-DE" dirty="0"/>
              <a:t> </a:t>
            </a:r>
            <a:r>
              <a:rPr lang="de-DE" dirty="0" err="1"/>
              <a:t>with</a:t>
            </a:r>
            <a:r>
              <a:rPr lang="de-DE" dirty="0"/>
              <a:t> </a:t>
            </a:r>
            <a:r>
              <a:rPr lang="de-DE" dirty="0" err="1"/>
              <a:t>the</a:t>
            </a:r>
            <a:r>
              <a:rPr lang="de-DE" dirty="0"/>
              <a:t> check?</a:t>
            </a:r>
          </a:p>
          <a:p>
            <a:endParaRPr lang="de-DE" i="1" dirty="0">
              <a:solidFill>
                <a:schemeClr val="bg1">
                  <a:lumMod val="65000"/>
                </a:schemeClr>
              </a:solidFill>
            </a:endParaRPr>
          </a:p>
          <a:p>
            <a:endParaRPr lang="de-DE" i="1" dirty="0">
              <a:solidFill>
                <a:schemeClr val="bg1">
                  <a:lumMod val="65000"/>
                </a:schemeClr>
              </a:solidFill>
            </a:endParaRPr>
          </a:p>
          <a:p>
            <a:endParaRPr lang="de-DE" i="1" dirty="0">
              <a:solidFill>
                <a:schemeClr val="bg1">
                  <a:lumMod val="65000"/>
                </a:schemeClr>
              </a:solidFill>
            </a:endParaRPr>
          </a:p>
          <a:p>
            <a:endParaRPr lang="de-DE" i="1" dirty="0">
              <a:solidFill>
                <a:schemeClr val="bg1">
                  <a:lumMod val="65000"/>
                </a:schemeClr>
              </a:solidFill>
            </a:endParaRPr>
          </a:p>
          <a:p>
            <a:endParaRPr lang="de-DE" i="1" dirty="0">
              <a:solidFill>
                <a:schemeClr val="bg1">
                  <a:lumMod val="65000"/>
                </a:schemeClr>
              </a:solidFill>
            </a:endParaRPr>
          </a:p>
          <a:p>
            <a:r>
              <a:rPr lang="de-DE" dirty="0" err="1"/>
              <a:t>Undo</a:t>
            </a:r>
            <a:r>
              <a:rPr lang="de-DE" dirty="0"/>
              <a:t> </a:t>
            </a:r>
            <a:r>
              <a:rPr lang="de-DE" dirty="0" err="1"/>
              <a:t>your</a:t>
            </a:r>
            <a:r>
              <a:rPr lang="de-DE" dirty="0"/>
              <a:t> </a:t>
            </a:r>
            <a:r>
              <a:rPr lang="de-DE" dirty="0" err="1"/>
              <a:t>change</a:t>
            </a:r>
            <a:r>
              <a:rPr lang="de-DE" dirty="0"/>
              <a:t> and </a:t>
            </a:r>
            <a:r>
              <a:rPr lang="de-DE" dirty="0" err="1"/>
              <a:t>have</a:t>
            </a:r>
            <a:r>
              <a:rPr lang="de-DE" dirty="0"/>
              <a:t> a </a:t>
            </a:r>
            <a:r>
              <a:rPr lang="de-DE" dirty="0" err="1"/>
              <a:t>successful</a:t>
            </a:r>
            <a:r>
              <a:rPr lang="de-DE" dirty="0"/>
              <a:t> check </a:t>
            </a:r>
            <a:r>
              <a:rPr lang="de-DE" dirty="0" err="1"/>
              <a:t>again</a:t>
            </a:r>
            <a:r>
              <a:rPr lang="de-DE" dirty="0"/>
              <a:t> </a:t>
            </a:r>
            <a:r>
              <a:rPr lang="de-DE" dirty="0" err="1"/>
              <a:t>to</a:t>
            </a:r>
            <a:r>
              <a:rPr lang="de-DE" dirty="0"/>
              <a:t> </a:t>
            </a:r>
            <a:r>
              <a:rPr lang="de-DE" dirty="0" err="1"/>
              <a:t>be</a:t>
            </a:r>
            <a:r>
              <a:rPr lang="de-DE" dirty="0"/>
              <a:t> </a:t>
            </a:r>
            <a:r>
              <a:rPr lang="de-DE" dirty="0" err="1"/>
              <a:t>ready</a:t>
            </a:r>
            <a:r>
              <a:rPr lang="de-DE" dirty="0"/>
              <a:t> </a:t>
            </a:r>
            <a:r>
              <a:rPr lang="de-DE" dirty="0" err="1"/>
              <a:t>for</a:t>
            </a:r>
            <a:r>
              <a:rPr lang="de-DE" dirty="0"/>
              <a:t> </a:t>
            </a:r>
            <a:r>
              <a:rPr lang="de-DE" dirty="0" err="1"/>
              <a:t>what</a:t>
            </a:r>
            <a:r>
              <a:rPr lang="de-DE" dirty="0"/>
              <a:t> </a:t>
            </a:r>
            <a:r>
              <a:rPr lang="de-DE" dirty="0" err="1"/>
              <a:t>comes</a:t>
            </a:r>
            <a:r>
              <a:rPr lang="de-DE" dirty="0"/>
              <a:t> </a:t>
            </a:r>
            <a:r>
              <a:rPr lang="de-DE" dirty="0" err="1"/>
              <a:t>next</a:t>
            </a:r>
            <a:r>
              <a:rPr lang="de-DE" dirty="0"/>
              <a:t>…</a:t>
            </a:r>
          </a:p>
        </p:txBody>
      </p:sp>
      <p:pic>
        <p:nvPicPr>
          <p:cNvPr id="2" name="Picture 1">
            <a:extLst>
              <a:ext uri="{FF2B5EF4-FFF2-40B4-BE49-F238E27FC236}">
                <a16:creationId xmlns:a16="http://schemas.microsoft.com/office/drawing/2014/main" id="{3F03AA72-705A-4BC1-9FDB-C40423715C0E}"/>
              </a:ext>
            </a:extLst>
          </p:cNvPr>
          <p:cNvPicPr>
            <a:picLocks noChangeAspect="1"/>
          </p:cNvPicPr>
          <p:nvPr/>
        </p:nvPicPr>
        <p:blipFill>
          <a:blip r:embed="rId2"/>
          <a:stretch>
            <a:fillRect/>
          </a:stretch>
        </p:blipFill>
        <p:spPr>
          <a:xfrm>
            <a:off x="1363927" y="3480511"/>
            <a:ext cx="1670055" cy="1176300"/>
          </a:xfrm>
          <a:prstGeom prst="rect">
            <a:avLst/>
          </a:prstGeom>
        </p:spPr>
      </p:pic>
      <p:pic>
        <p:nvPicPr>
          <p:cNvPr id="5" name="Picture 4">
            <a:extLst>
              <a:ext uri="{FF2B5EF4-FFF2-40B4-BE49-F238E27FC236}">
                <a16:creationId xmlns:a16="http://schemas.microsoft.com/office/drawing/2014/main" id="{5A219943-9A24-4E21-B674-225A026E70AF}"/>
              </a:ext>
            </a:extLst>
          </p:cNvPr>
          <p:cNvPicPr>
            <a:picLocks noChangeAspect="1"/>
          </p:cNvPicPr>
          <p:nvPr/>
        </p:nvPicPr>
        <p:blipFill>
          <a:blip r:embed="rId3"/>
          <a:stretch>
            <a:fillRect/>
          </a:stretch>
        </p:blipFill>
        <p:spPr>
          <a:xfrm>
            <a:off x="1343472" y="2513393"/>
            <a:ext cx="1919802" cy="967118"/>
          </a:xfrm>
          <a:prstGeom prst="rect">
            <a:avLst/>
          </a:prstGeom>
        </p:spPr>
      </p:pic>
      <p:pic>
        <p:nvPicPr>
          <p:cNvPr id="7" name="Picture 6">
            <a:extLst>
              <a:ext uri="{FF2B5EF4-FFF2-40B4-BE49-F238E27FC236}">
                <a16:creationId xmlns:a16="http://schemas.microsoft.com/office/drawing/2014/main" id="{D7735136-4D63-4D94-A406-5A3A32E1CECC}"/>
              </a:ext>
            </a:extLst>
          </p:cNvPr>
          <p:cNvPicPr>
            <a:picLocks noChangeAspect="1"/>
          </p:cNvPicPr>
          <p:nvPr/>
        </p:nvPicPr>
        <p:blipFill>
          <a:blip r:embed="rId4"/>
          <a:stretch>
            <a:fillRect/>
          </a:stretch>
        </p:blipFill>
        <p:spPr>
          <a:xfrm>
            <a:off x="4799856" y="2348880"/>
            <a:ext cx="5053037" cy="2520280"/>
          </a:xfrm>
          <a:prstGeom prst="rect">
            <a:avLst/>
          </a:prstGeom>
        </p:spPr>
      </p:pic>
      <p:sp>
        <p:nvSpPr>
          <p:cNvPr id="8" name="Rectangle 7">
            <a:extLst>
              <a:ext uri="{FF2B5EF4-FFF2-40B4-BE49-F238E27FC236}">
                <a16:creationId xmlns:a16="http://schemas.microsoft.com/office/drawing/2014/main" id="{23EBC713-D85D-4A1F-98FA-AE890D2EE15B}"/>
              </a:ext>
            </a:extLst>
          </p:cNvPr>
          <p:cNvSpPr/>
          <p:nvPr/>
        </p:nvSpPr>
        <p:spPr>
          <a:xfrm>
            <a:off x="767408" y="2766119"/>
            <a:ext cx="340158" cy="461665"/>
          </a:xfrm>
          <a:prstGeom prst="rect">
            <a:avLst/>
          </a:prstGeom>
        </p:spPr>
        <p:txBody>
          <a:bodyPr wrap="none">
            <a:spAutoFit/>
          </a:bodyPr>
          <a:lstStyle/>
          <a:p>
            <a:r>
              <a:rPr lang="de-DE" sz="2400" b="1">
                <a:solidFill>
                  <a:srgbClr val="92D050"/>
                </a:solidFill>
              </a:rPr>
              <a:t>1</a:t>
            </a:r>
            <a:endParaRPr lang="en-US" b="1"/>
          </a:p>
        </p:txBody>
      </p:sp>
      <p:sp>
        <p:nvSpPr>
          <p:cNvPr id="9" name="Rectangle 8">
            <a:extLst>
              <a:ext uri="{FF2B5EF4-FFF2-40B4-BE49-F238E27FC236}">
                <a16:creationId xmlns:a16="http://schemas.microsoft.com/office/drawing/2014/main" id="{19D775E0-1CD1-4483-8699-EF5A9FA2DE5C}"/>
              </a:ext>
            </a:extLst>
          </p:cNvPr>
          <p:cNvSpPr/>
          <p:nvPr/>
        </p:nvSpPr>
        <p:spPr>
          <a:xfrm>
            <a:off x="771934" y="3845968"/>
            <a:ext cx="340158" cy="461665"/>
          </a:xfrm>
          <a:prstGeom prst="rect">
            <a:avLst/>
          </a:prstGeom>
        </p:spPr>
        <p:txBody>
          <a:bodyPr wrap="none">
            <a:spAutoFit/>
          </a:bodyPr>
          <a:lstStyle/>
          <a:p>
            <a:r>
              <a:rPr lang="de-DE" sz="2400" b="1">
                <a:solidFill>
                  <a:srgbClr val="92D050"/>
                </a:solidFill>
              </a:rPr>
              <a:t>2</a:t>
            </a:r>
            <a:endParaRPr lang="en-US" b="1"/>
          </a:p>
        </p:txBody>
      </p:sp>
      <p:sp>
        <p:nvSpPr>
          <p:cNvPr id="10" name="Arrow: Right 9">
            <a:extLst>
              <a:ext uri="{FF2B5EF4-FFF2-40B4-BE49-F238E27FC236}">
                <a16:creationId xmlns:a16="http://schemas.microsoft.com/office/drawing/2014/main" id="{864A2B4B-5D24-4840-948E-D507387E2184}"/>
              </a:ext>
            </a:extLst>
          </p:cNvPr>
          <p:cNvSpPr/>
          <p:nvPr/>
        </p:nvSpPr>
        <p:spPr bwMode="auto">
          <a:xfrm>
            <a:off x="3863752" y="3609020"/>
            <a:ext cx="936104" cy="236948"/>
          </a:xfrm>
          <a:prstGeom prst="rightArrow">
            <a:avLst/>
          </a:prstGeom>
          <a:solidFill>
            <a:srgbClr val="92D050"/>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Tree>
    <p:extLst>
      <p:ext uri="{BB962C8B-B14F-4D97-AF65-F5344CB8AC3E}">
        <p14:creationId xmlns:p14="http://schemas.microsoft.com/office/powerpoint/2010/main" val="1913764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a:xfrm>
            <a:off x="609600" y="2511152"/>
            <a:ext cx="10972800" cy="1997968"/>
          </a:xfrm>
        </p:spPr>
        <p:txBody>
          <a:bodyPr/>
          <a:lstStyle/>
          <a:p>
            <a:pPr marL="0" indent="0" algn="ctr">
              <a:buNone/>
            </a:pPr>
            <a:r>
              <a:rPr lang="de-DE" dirty="0"/>
              <a:t>The design </a:t>
            </a:r>
            <a:r>
              <a:rPr lang="de-DE" dirty="0" err="1"/>
              <a:t>has</a:t>
            </a:r>
            <a:r>
              <a:rPr lang="de-DE" dirty="0"/>
              <a:t> </a:t>
            </a:r>
            <a:r>
              <a:rPr lang="de-DE" dirty="0" err="1"/>
              <a:t>been</a:t>
            </a:r>
            <a:r>
              <a:rPr lang="de-DE" dirty="0"/>
              <a:t> </a:t>
            </a:r>
            <a:r>
              <a:rPr lang="de-DE" dirty="0" err="1"/>
              <a:t>preliminarily</a:t>
            </a:r>
            <a:r>
              <a:rPr lang="de-DE" dirty="0"/>
              <a:t> </a:t>
            </a:r>
            <a:r>
              <a:rPr lang="de-DE" dirty="0" err="1"/>
              <a:t>finished</a:t>
            </a:r>
            <a:r>
              <a:rPr lang="de-DE" dirty="0"/>
              <a:t>.</a:t>
            </a:r>
          </a:p>
          <a:p>
            <a:pPr marL="0" indent="0" algn="ctr">
              <a:buNone/>
            </a:pPr>
            <a:r>
              <a:rPr lang="de-DE" dirty="0"/>
              <a:t>The </a:t>
            </a:r>
            <a:r>
              <a:rPr lang="de-DE" dirty="0" err="1"/>
              <a:t>operator</a:t>
            </a:r>
            <a:r>
              <a:rPr lang="de-DE" dirty="0"/>
              <a:t> </a:t>
            </a:r>
            <a:r>
              <a:rPr lang="de-DE" dirty="0" err="1"/>
              <a:t>checks</a:t>
            </a:r>
            <a:r>
              <a:rPr lang="de-DE" dirty="0"/>
              <a:t> </a:t>
            </a:r>
            <a:r>
              <a:rPr lang="de-DE" dirty="0" err="1"/>
              <a:t>without</a:t>
            </a:r>
            <a:r>
              <a:rPr lang="de-DE" dirty="0"/>
              <a:t> </a:t>
            </a:r>
            <a:r>
              <a:rPr lang="de-DE" dirty="0" err="1"/>
              <a:t>errors</a:t>
            </a:r>
            <a:r>
              <a:rPr lang="de-DE" dirty="0"/>
              <a:t> and </a:t>
            </a:r>
            <a:r>
              <a:rPr lang="de-DE" dirty="0" err="1"/>
              <a:t>warnings</a:t>
            </a:r>
            <a:r>
              <a:rPr lang="de-DE" dirty="0"/>
              <a:t>.</a:t>
            </a:r>
          </a:p>
          <a:p>
            <a:pPr marL="0" indent="0" algn="ctr">
              <a:buNone/>
            </a:pPr>
            <a:r>
              <a:rPr lang="de-DE" dirty="0" err="1"/>
              <a:t>Now</a:t>
            </a:r>
            <a:r>
              <a:rPr lang="de-DE" dirty="0"/>
              <a:t> </a:t>
            </a:r>
            <a:r>
              <a:rPr lang="de-DE" dirty="0" err="1"/>
              <a:t>we</a:t>
            </a:r>
            <a:r>
              <a:rPr lang="de-DE" dirty="0"/>
              <a:t> </a:t>
            </a:r>
            <a:r>
              <a:rPr lang="de-DE" dirty="0" err="1"/>
              <a:t>are</a:t>
            </a:r>
            <a:r>
              <a:rPr lang="de-DE" dirty="0"/>
              <a:t> </a:t>
            </a:r>
            <a:r>
              <a:rPr lang="de-DE" dirty="0" err="1"/>
              <a:t>ready</a:t>
            </a:r>
            <a:r>
              <a:rPr lang="de-DE" dirty="0"/>
              <a:t> </a:t>
            </a:r>
            <a:r>
              <a:rPr lang="de-DE" dirty="0" err="1"/>
              <a:t>to</a:t>
            </a:r>
            <a:r>
              <a:rPr lang="de-DE" dirty="0"/>
              <a:t> </a:t>
            </a:r>
            <a:r>
              <a:rPr lang="de-DE" dirty="0" err="1"/>
              <a:t>simulate</a:t>
            </a:r>
            <a:r>
              <a:rPr lang="de-DE" dirty="0"/>
              <a:t> </a:t>
            </a:r>
            <a:r>
              <a:rPr lang="de-DE" dirty="0" err="1"/>
              <a:t>this</a:t>
            </a:r>
            <a:r>
              <a:rPr lang="de-DE" dirty="0"/>
              <a:t> </a:t>
            </a:r>
            <a:r>
              <a:rPr lang="de-DE" dirty="0" err="1"/>
              <a:t>operator</a:t>
            </a:r>
            <a:r>
              <a:rPr lang="de-DE" dirty="0"/>
              <a:t>!</a:t>
            </a:r>
          </a:p>
        </p:txBody>
      </p:sp>
    </p:spTree>
    <p:extLst>
      <p:ext uri="{BB962C8B-B14F-4D97-AF65-F5344CB8AC3E}">
        <p14:creationId xmlns:p14="http://schemas.microsoft.com/office/powerpoint/2010/main" val="2911946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Walkthrough</a:t>
            </a:r>
          </a:p>
        </p:txBody>
      </p:sp>
      <p:sp>
        <p:nvSpPr>
          <p:cNvPr id="2" name="Text Placeholder 1"/>
          <p:cNvSpPr>
            <a:spLocks noGrp="1"/>
          </p:cNvSpPr>
          <p:nvPr>
            <p:ph idx="1"/>
          </p:nvPr>
        </p:nvSpPr>
        <p:spPr/>
        <p:txBody>
          <a:bodyPr/>
          <a:lstStyle/>
          <a:p>
            <a:r>
              <a:rPr lang="de-DE" dirty="0"/>
              <a:t>Design Walkthrough</a:t>
            </a:r>
          </a:p>
          <a:p>
            <a:pPr lvl="1"/>
            <a:r>
              <a:rPr lang="de-DE" dirty="0"/>
              <a:t>Open the Scade-model „Walkthrough“</a:t>
            </a:r>
          </a:p>
          <a:p>
            <a:pPr lvl="1"/>
            <a:r>
              <a:rPr lang="de-DE" dirty="0"/>
              <a:t>Check Operators</a:t>
            </a:r>
          </a:p>
          <a:p>
            <a:pPr lvl="1"/>
            <a:r>
              <a:rPr lang="de-DE" dirty="0">
                <a:solidFill>
                  <a:schemeClr val="accent5">
                    <a:lumMod val="75000"/>
                  </a:schemeClr>
                </a:solidFill>
              </a:rPr>
              <a:t>Simulate Operators</a:t>
            </a:r>
          </a:p>
          <a:p>
            <a:r>
              <a:rPr lang="de-DE" dirty="0"/>
              <a:t>Test Walkthrough</a:t>
            </a:r>
          </a:p>
          <a:p>
            <a:pPr lvl="1"/>
            <a:r>
              <a:rPr lang="de-DE" dirty="0"/>
              <a:t>Open test project </a:t>
            </a:r>
          </a:p>
          <a:p>
            <a:pPr lvl="1"/>
            <a:r>
              <a:rPr lang="de-DE" dirty="0"/>
              <a:t>Execute tests and view results</a:t>
            </a:r>
          </a:p>
          <a:p>
            <a:pPr lvl="1"/>
            <a:r>
              <a:rPr lang="de-DE" dirty="0"/>
              <a:t>Edit testcases</a:t>
            </a:r>
          </a:p>
          <a:p>
            <a:pPr lvl="1"/>
            <a:endParaRPr lang="en-US" dirty="0"/>
          </a:p>
        </p:txBody>
      </p:sp>
    </p:spTree>
    <p:extLst>
      <p:ext uri="{BB962C8B-B14F-4D97-AF65-F5344CB8AC3E}">
        <p14:creationId xmlns:p14="http://schemas.microsoft.com/office/powerpoint/2010/main" val="1563534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Select the &lt;Simulation&gt; settings:</a:t>
            </a:r>
          </a:p>
          <a:p>
            <a:endParaRPr lang="de-DE"/>
          </a:p>
          <a:p>
            <a:endParaRPr lang="de-DE"/>
          </a:p>
          <a:p>
            <a:endParaRPr lang="de-DE"/>
          </a:p>
          <a:p>
            <a:endParaRPr lang="de-DE"/>
          </a:p>
          <a:p>
            <a:endParaRPr lang="de-DE"/>
          </a:p>
          <a:p>
            <a:r>
              <a:rPr lang="de-DE"/>
              <a:t>then click the Settings button:</a:t>
            </a:r>
          </a:p>
          <a:p>
            <a:endParaRPr lang="de-DE"/>
          </a:p>
          <a:p>
            <a:endParaRPr lang="de-DE"/>
          </a:p>
          <a:p>
            <a:endParaRPr lang="de-DE"/>
          </a:p>
        </p:txBody>
      </p:sp>
      <p:pic>
        <p:nvPicPr>
          <p:cNvPr id="5" name="Picture 4">
            <a:extLst>
              <a:ext uri="{FF2B5EF4-FFF2-40B4-BE49-F238E27FC236}">
                <a16:creationId xmlns:a16="http://schemas.microsoft.com/office/drawing/2014/main" id="{91FBB57F-5697-4EF8-BDB1-4C23DFD5B037}"/>
              </a:ext>
            </a:extLst>
          </p:cNvPr>
          <p:cNvPicPr>
            <a:picLocks noChangeAspect="1"/>
          </p:cNvPicPr>
          <p:nvPr/>
        </p:nvPicPr>
        <p:blipFill>
          <a:blip r:embed="rId2"/>
          <a:stretch>
            <a:fillRect/>
          </a:stretch>
        </p:blipFill>
        <p:spPr>
          <a:xfrm>
            <a:off x="3719736" y="1681587"/>
            <a:ext cx="4279569" cy="1928447"/>
          </a:xfrm>
          <a:prstGeom prst="rect">
            <a:avLst/>
          </a:prstGeom>
        </p:spPr>
      </p:pic>
      <p:pic>
        <p:nvPicPr>
          <p:cNvPr id="9" name="Picture 8">
            <a:extLst>
              <a:ext uri="{FF2B5EF4-FFF2-40B4-BE49-F238E27FC236}">
                <a16:creationId xmlns:a16="http://schemas.microsoft.com/office/drawing/2014/main" id="{65B1FC96-EB02-4DB4-A2F4-838278E6B5E0}"/>
              </a:ext>
            </a:extLst>
          </p:cNvPr>
          <p:cNvPicPr>
            <a:picLocks noChangeAspect="1"/>
          </p:cNvPicPr>
          <p:nvPr/>
        </p:nvPicPr>
        <p:blipFill>
          <a:blip r:embed="rId3"/>
          <a:stretch>
            <a:fillRect/>
          </a:stretch>
        </p:blipFill>
        <p:spPr>
          <a:xfrm>
            <a:off x="3719736" y="4649165"/>
            <a:ext cx="4368654" cy="854737"/>
          </a:xfrm>
          <a:prstGeom prst="rect">
            <a:avLst/>
          </a:prstGeom>
        </p:spPr>
      </p:pic>
    </p:spTree>
    <p:extLst>
      <p:ext uri="{BB962C8B-B14F-4D97-AF65-F5344CB8AC3E}">
        <p14:creationId xmlns:p14="http://schemas.microsoft.com/office/powerpoint/2010/main" val="11420953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dirty="0"/>
              <a:t>Select </a:t>
            </a:r>
            <a:r>
              <a:rPr lang="de-DE" dirty="0" err="1"/>
              <a:t>the</a:t>
            </a:r>
            <a:r>
              <a:rPr lang="de-DE" dirty="0"/>
              <a:t> </a:t>
            </a:r>
            <a:r>
              <a:rPr lang="de-DE" dirty="0" err="1"/>
              <a:t>tab</a:t>
            </a:r>
            <a:r>
              <a:rPr lang="de-DE" dirty="0"/>
              <a:t> &lt;General&gt;:</a:t>
            </a:r>
          </a:p>
          <a:p>
            <a:endParaRPr lang="de-DE" dirty="0"/>
          </a:p>
          <a:p>
            <a:endParaRPr lang="de-DE" dirty="0"/>
          </a:p>
          <a:p>
            <a:endParaRPr lang="de-DE" dirty="0"/>
          </a:p>
          <a:p>
            <a:r>
              <a:rPr lang="de-DE" dirty="0" err="1"/>
              <a:t>then</a:t>
            </a:r>
            <a:r>
              <a:rPr lang="de-DE" dirty="0"/>
              <a:t> </a:t>
            </a:r>
            <a:r>
              <a:rPr lang="de-DE" dirty="0" err="1"/>
              <a:t>select</a:t>
            </a:r>
            <a:r>
              <a:rPr lang="de-DE" dirty="0"/>
              <a:t> &lt;</a:t>
            </a:r>
            <a:r>
              <a:rPr lang="de-DE" dirty="0" err="1"/>
              <a:t>Walkthrough_Package</a:t>
            </a:r>
            <a:r>
              <a:rPr lang="de-DE" dirty="0"/>
              <a:t>::Counter&gt; </a:t>
            </a:r>
            <a:r>
              <a:rPr lang="de-DE" dirty="0" err="1"/>
              <a:t>as</a:t>
            </a:r>
            <a:r>
              <a:rPr lang="de-DE" dirty="0"/>
              <a:t> </a:t>
            </a:r>
            <a:r>
              <a:rPr lang="de-DE" dirty="0" err="1"/>
              <a:t>the</a:t>
            </a:r>
            <a:r>
              <a:rPr lang="de-DE" dirty="0"/>
              <a:t> root </a:t>
            </a:r>
            <a:r>
              <a:rPr lang="de-DE" dirty="0" err="1"/>
              <a:t>operator</a:t>
            </a:r>
            <a:r>
              <a:rPr lang="de-DE" dirty="0"/>
              <a:t>:</a:t>
            </a:r>
          </a:p>
          <a:p>
            <a:endParaRPr lang="de-DE" dirty="0"/>
          </a:p>
          <a:p>
            <a:endParaRPr lang="de-DE" dirty="0"/>
          </a:p>
          <a:p>
            <a:endParaRPr lang="de-DE" dirty="0"/>
          </a:p>
          <a:p>
            <a:r>
              <a:rPr lang="de-DE" dirty="0" err="1"/>
              <a:t>click</a:t>
            </a:r>
            <a:r>
              <a:rPr lang="de-DE" dirty="0"/>
              <a:t> OK</a:t>
            </a:r>
          </a:p>
          <a:p>
            <a:endParaRPr lang="de-DE" dirty="0"/>
          </a:p>
          <a:p>
            <a:endParaRPr lang="de-DE" dirty="0"/>
          </a:p>
          <a:p>
            <a:endParaRPr lang="de-DE" dirty="0"/>
          </a:p>
          <a:p>
            <a:endParaRPr lang="de-DE" dirty="0"/>
          </a:p>
        </p:txBody>
      </p:sp>
      <p:pic>
        <p:nvPicPr>
          <p:cNvPr id="2" name="Picture 1">
            <a:extLst>
              <a:ext uri="{FF2B5EF4-FFF2-40B4-BE49-F238E27FC236}">
                <a16:creationId xmlns:a16="http://schemas.microsoft.com/office/drawing/2014/main" id="{DEBC86A2-1663-4DF4-84A7-5929F62C8F9C}"/>
              </a:ext>
            </a:extLst>
          </p:cNvPr>
          <p:cNvPicPr>
            <a:picLocks noChangeAspect="1"/>
          </p:cNvPicPr>
          <p:nvPr/>
        </p:nvPicPr>
        <p:blipFill>
          <a:blip r:embed="rId2"/>
          <a:stretch>
            <a:fillRect/>
          </a:stretch>
        </p:blipFill>
        <p:spPr>
          <a:xfrm>
            <a:off x="3287688" y="1484784"/>
            <a:ext cx="5099067" cy="1584176"/>
          </a:xfrm>
          <a:prstGeom prst="rect">
            <a:avLst/>
          </a:prstGeom>
        </p:spPr>
      </p:pic>
      <p:pic>
        <p:nvPicPr>
          <p:cNvPr id="6" name="Picture 5">
            <a:extLst>
              <a:ext uri="{FF2B5EF4-FFF2-40B4-BE49-F238E27FC236}">
                <a16:creationId xmlns:a16="http://schemas.microsoft.com/office/drawing/2014/main" id="{EF92CE6A-5E5C-46B5-A7BE-44FD2AE1C1B8}"/>
              </a:ext>
            </a:extLst>
          </p:cNvPr>
          <p:cNvPicPr>
            <a:picLocks noChangeAspect="1"/>
          </p:cNvPicPr>
          <p:nvPr/>
        </p:nvPicPr>
        <p:blipFill>
          <a:blip r:embed="rId3"/>
          <a:stretch>
            <a:fillRect/>
          </a:stretch>
        </p:blipFill>
        <p:spPr>
          <a:xfrm>
            <a:off x="3287688" y="3717032"/>
            <a:ext cx="5064892" cy="1900898"/>
          </a:xfrm>
          <a:prstGeom prst="rect">
            <a:avLst/>
          </a:prstGeom>
        </p:spPr>
      </p:pic>
    </p:spTree>
    <p:extLst>
      <p:ext uri="{BB962C8B-B14F-4D97-AF65-F5344CB8AC3E}">
        <p14:creationId xmlns:p14="http://schemas.microsoft.com/office/powerpoint/2010/main" val="2013471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a:xfrm>
            <a:off x="609600" y="1143000"/>
            <a:ext cx="11463064" cy="4572000"/>
          </a:xfrm>
        </p:spPr>
        <p:txBody>
          <a:bodyPr/>
          <a:lstStyle/>
          <a:p>
            <a:r>
              <a:rPr lang="de-DE" dirty="0"/>
              <a:t>Select </a:t>
            </a:r>
            <a:r>
              <a:rPr lang="de-DE" dirty="0" err="1"/>
              <a:t>run</a:t>
            </a:r>
            <a:r>
              <a:rPr lang="de-DE" dirty="0"/>
              <a:t> (</a:t>
            </a:r>
            <a:r>
              <a:rPr lang="de-DE" dirty="0" err="1"/>
              <a:t>the</a:t>
            </a:r>
            <a:r>
              <a:rPr lang="de-DE" dirty="0"/>
              <a:t> </a:t>
            </a:r>
            <a:r>
              <a:rPr lang="de-DE" dirty="0" err="1"/>
              <a:t>symbol</a:t>
            </a:r>
            <a:r>
              <a:rPr lang="de-DE" dirty="0"/>
              <a:t> </a:t>
            </a:r>
            <a:r>
              <a:rPr lang="de-DE" dirty="0" err="1"/>
              <a:t>with</a:t>
            </a:r>
            <a:r>
              <a:rPr lang="de-DE" dirty="0"/>
              <a:t> </a:t>
            </a:r>
            <a:r>
              <a:rPr lang="de-DE" dirty="0" err="1"/>
              <a:t>the</a:t>
            </a:r>
            <a:r>
              <a:rPr lang="de-DE" dirty="0"/>
              <a:t> </a:t>
            </a:r>
            <a:r>
              <a:rPr lang="de-DE" dirty="0" err="1"/>
              <a:t>red</a:t>
            </a:r>
            <a:r>
              <a:rPr lang="de-DE" dirty="0"/>
              <a:t> and </a:t>
            </a:r>
            <a:r>
              <a:rPr lang="de-DE" dirty="0" err="1"/>
              <a:t>blue</a:t>
            </a:r>
            <a:r>
              <a:rPr lang="de-DE" dirty="0"/>
              <a:t> </a:t>
            </a:r>
            <a:r>
              <a:rPr lang="de-DE" dirty="0" err="1"/>
              <a:t>arrows</a:t>
            </a:r>
            <a:r>
              <a:rPr lang="de-DE" dirty="0"/>
              <a:t>):</a:t>
            </a:r>
          </a:p>
          <a:p>
            <a:endParaRPr lang="de-DE" dirty="0"/>
          </a:p>
          <a:p>
            <a:r>
              <a:rPr lang="de-DE" dirty="0"/>
              <a:t>The IDE will switch </a:t>
            </a:r>
            <a:r>
              <a:rPr lang="de-DE" dirty="0" err="1"/>
              <a:t>to</a:t>
            </a:r>
            <a:r>
              <a:rPr lang="de-DE" dirty="0"/>
              <a:t> </a:t>
            </a:r>
            <a:r>
              <a:rPr lang="de-DE" dirty="0" err="1"/>
              <a:t>simulation</a:t>
            </a:r>
            <a:r>
              <a:rPr lang="de-DE" dirty="0"/>
              <a:t> </a:t>
            </a:r>
            <a:r>
              <a:rPr lang="de-DE" dirty="0" err="1"/>
              <a:t>perspective</a:t>
            </a:r>
            <a:r>
              <a:rPr lang="de-DE" dirty="0"/>
              <a:t> (</a:t>
            </a:r>
            <a:r>
              <a:rPr lang="de-DE" dirty="0" err="1"/>
              <a:t>answer</a:t>
            </a:r>
            <a:r>
              <a:rPr lang="de-DE" dirty="0"/>
              <a:t> possible </a:t>
            </a:r>
            <a:r>
              <a:rPr lang="de-DE" dirty="0" err="1"/>
              <a:t>message</a:t>
            </a:r>
            <a:r>
              <a:rPr lang="de-DE" dirty="0"/>
              <a:t> </a:t>
            </a:r>
            <a:r>
              <a:rPr lang="de-DE" dirty="0" err="1"/>
              <a:t>boxes</a:t>
            </a:r>
            <a:r>
              <a:rPr lang="de-DE" dirty="0"/>
              <a:t> </a:t>
            </a:r>
            <a:r>
              <a:rPr lang="de-DE" dirty="0" err="1"/>
              <a:t>with</a:t>
            </a:r>
            <a:r>
              <a:rPr lang="de-DE" dirty="0"/>
              <a:t> ‚Yes‘):</a:t>
            </a:r>
          </a:p>
        </p:txBody>
      </p:sp>
      <p:pic>
        <p:nvPicPr>
          <p:cNvPr id="8" name="Picture 7">
            <a:extLst>
              <a:ext uri="{FF2B5EF4-FFF2-40B4-BE49-F238E27FC236}">
                <a16:creationId xmlns:a16="http://schemas.microsoft.com/office/drawing/2014/main" id="{A65AAB8F-C7F3-4E4A-8C89-6C175CA19CB0}"/>
              </a:ext>
            </a:extLst>
          </p:cNvPr>
          <p:cNvPicPr>
            <a:picLocks noChangeAspect="1"/>
          </p:cNvPicPr>
          <p:nvPr/>
        </p:nvPicPr>
        <p:blipFill>
          <a:blip r:embed="rId2"/>
          <a:stretch>
            <a:fillRect/>
          </a:stretch>
        </p:blipFill>
        <p:spPr>
          <a:xfrm>
            <a:off x="3431704" y="1484784"/>
            <a:ext cx="4682951" cy="732142"/>
          </a:xfrm>
          <a:prstGeom prst="rect">
            <a:avLst/>
          </a:prstGeom>
        </p:spPr>
      </p:pic>
      <p:pic>
        <p:nvPicPr>
          <p:cNvPr id="2" name="Picture 1">
            <a:extLst>
              <a:ext uri="{FF2B5EF4-FFF2-40B4-BE49-F238E27FC236}">
                <a16:creationId xmlns:a16="http://schemas.microsoft.com/office/drawing/2014/main" id="{D155E0B2-6C5C-4084-BD3C-FD76ABF8868F}"/>
              </a:ext>
            </a:extLst>
          </p:cNvPr>
          <p:cNvPicPr>
            <a:picLocks noChangeAspect="1"/>
          </p:cNvPicPr>
          <p:nvPr/>
        </p:nvPicPr>
        <p:blipFill>
          <a:blip r:embed="rId3"/>
          <a:stretch>
            <a:fillRect/>
          </a:stretch>
        </p:blipFill>
        <p:spPr>
          <a:xfrm>
            <a:off x="2819463" y="2636912"/>
            <a:ext cx="6300873" cy="3649374"/>
          </a:xfrm>
          <a:prstGeom prst="rect">
            <a:avLst/>
          </a:prstGeom>
        </p:spPr>
      </p:pic>
    </p:spTree>
    <p:extLst>
      <p:ext uri="{BB962C8B-B14F-4D97-AF65-F5344CB8AC3E}">
        <p14:creationId xmlns:p14="http://schemas.microsoft.com/office/powerpoint/2010/main" val="2331025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EDA9DCA-F2FB-4D3B-9940-5D6D577F3D7C}"/>
              </a:ext>
            </a:extLst>
          </p:cNvPr>
          <p:cNvSpPr>
            <a:spLocks noGrp="1"/>
          </p:cNvSpPr>
          <p:nvPr>
            <p:ph type="sldNum" sz="quarter" idx="11"/>
          </p:nvPr>
        </p:nvSpPr>
        <p:spPr/>
        <p:txBody>
          <a:bodyPr/>
          <a:lstStyle/>
          <a:p>
            <a:fld id="{F0D23093-2AB0-F74C-B865-1A12A15B650E}" type="slidenum">
              <a:rPr lang="en-US" smtClean="0"/>
              <a:pPr/>
              <a:t>2</a:t>
            </a:fld>
            <a:endParaRPr lang="en-US" dirty="0"/>
          </a:p>
        </p:txBody>
      </p:sp>
      <p:sp>
        <p:nvSpPr>
          <p:cNvPr id="3" name="Title 2">
            <a:extLst>
              <a:ext uri="{FF2B5EF4-FFF2-40B4-BE49-F238E27FC236}">
                <a16:creationId xmlns:a16="http://schemas.microsoft.com/office/drawing/2014/main" id="{F1194F8B-4ADC-4491-803D-17042386BDB2}"/>
              </a:ext>
            </a:extLst>
          </p:cNvPr>
          <p:cNvSpPr>
            <a:spLocks noGrp="1"/>
          </p:cNvSpPr>
          <p:nvPr>
            <p:ph type="title"/>
          </p:nvPr>
        </p:nvSpPr>
        <p:spPr/>
        <p:txBody>
          <a:bodyPr/>
          <a:lstStyle/>
          <a:p>
            <a:r>
              <a:rPr lang="en-US" dirty="0"/>
              <a:t>Purpose of this exercise</a:t>
            </a:r>
          </a:p>
        </p:txBody>
      </p:sp>
      <p:sp>
        <p:nvSpPr>
          <p:cNvPr id="4" name="Text Placeholder 3">
            <a:extLst>
              <a:ext uri="{FF2B5EF4-FFF2-40B4-BE49-F238E27FC236}">
                <a16:creationId xmlns:a16="http://schemas.microsoft.com/office/drawing/2014/main" id="{03C0A22E-CAC2-4A00-98FF-2ABB836C6304}"/>
              </a:ext>
            </a:extLst>
          </p:cNvPr>
          <p:cNvSpPr>
            <a:spLocks noGrp="1"/>
          </p:cNvSpPr>
          <p:nvPr>
            <p:ph type="body" sz="quarter" idx="13"/>
          </p:nvPr>
        </p:nvSpPr>
        <p:spPr/>
        <p:txBody>
          <a:bodyPr/>
          <a:lstStyle/>
          <a:p>
            <a:r>
              <a:rPr lang="en-US" dirty="0"/>
              <a:t>Familiarize yourself with the Ansys SCADE software</a:t>
            </a:r>
          </a:p>
          <a:p>
            <a:endParaRPr lang="en-US" dirty="0"/>
          </a:p>
          <a:p>
            <a:r>
              <a:rPr lang="en-US" dirty="0"/>
              <a:t>Utilize the shared simulation files “</a:t>
            </a:r>
            <a:r>
              <a:rPr lang="de-DE" dirty="0"/>
              <a:t>Scade_Walkthrough“ and „Scade_WalkthroughTest“ in this exercise</a:t>
            </a:r>
            <a:endParaRPr lang="en-US" dirty="0"/>
          </a:p>
        </p:txBody>
      </p:sp>
    </p:spTree>
    <p:extLst>
      <p:ext uri="{BB962C8B-B14F-4D97-AF65-F5344CB8AC3E}">
        <p14:creationId xmlns:p14="http://schemas.microsoft.com/office/powerpoint/2010/main" val="31415536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a:xfrm>
            <a:off x="609600" y="836712"/>
            <a:ext cx="10972800" cy="4572000"/>
          </a:xfrm>
        </p:spPr>
        <p:txBody>
          <a:bodyPr/>
          <a:lstStyle/>
          <a:p>
            <a:r>
              <a:rPr lang="de-DE" dirty="0"/>
              <a:t>In Simulation </a:t>
            </a:r>
            <a:r>
              <a:rPr lang="de-DE" dirty="0" err="1"/>
              <a:t>perspective</a:t>
            </a:r>
            <a:r>
              <a:rPr lang="de-DE" dirty="0"/>
              <a:t>, </a:t>
            </a:r>
            <a:r>
              <a:rPr lang="de-DE" dirty="0" err="1"/>
              <a:t>drag</a:t>
            </a:r>
            <a:r>
              <a:rPr lang="de-DE" dirty="0"/>
              <a:t> all </a:t>
            </a:r>
            <a:r>
              <a:rPr lang="de-DE" dirty="0" err="1"/>
              <a:t>of</a:t>
            </a:r>
            <a:r>
              <a:rPr lang="de-DE" dirty="0"/>
              <a:t> </a:t>
            </a:r>
            <a:r>
              <a:rPr lang="de-DE" dirty="0" err="1"/>
              <a:t>the</a:t>
            </a:r>
            <a:r>
              <a:rPr lang="de-DE" dirty="0"/>
              <a:t> </a:t>
            </a:r>
            <a:r>
              <a:rPr lang="de-DE" dirty="0" err="1"/>
              <a:t>ports</a:t>
            </a:r>
            <a:r>
              <a:rPr lang="de-DE" dirty="0"/>
              <a:t> </a:t>
            </a:r>
            <a:r>
              <a:rPr lang="de-DE" dirty="0" err="1"/>
              <a:t>to</a:t>
            </a:r>
            <a:r>
              <a:rPr lang="de-DE" dirty="0"/>
              <a:t> </a:t>
            </a:r>
            <a:r>
              <a:rPr lang="de-DE" dirty="0" err="1"/>
              <a:t>the</a:t>
            </a:r>
            <a:r>
              <a:rPr lang="de-DE" dirty="0"/>
              <a:t> ‚Watch‘-</a:t>
            </a:r>
            <a:r>
              <a:rPr lang="de-DE" dirty="0" err="1"/>
              <a:t>window</a:t>
            </a:r>
            <a:r>
              <a:rPr lang="de-DE" dirty="0"/>
              <a:t>:</a:t>
            </a:r>
          </a:p>
        </p:txBody>
      </p:sp>
      <p:pic>
        <p:nvPicPr>
          <p:cNvPr id="6" name="Picture 5">
            <a:extLst>
              <a:ext uri="{FF2B5EF4-FFF2-40B4-BE49-F238E27FC236}">
                <a16:creationId xmlns:a16="http://schemas.microsoft.com/office/drawing/2014/main" id="{7220CADB-2946-4AB0-BC8C-2BC62ABC6ED5}"/>
              </a:ext>
            </a:extLst>
          </p:cNvPr>
          <p:cNvPicPr>
            <a:picLocks noChangeAspect="1"/>
          </p:cNvPicPr>
          <p:nvPr/>
        </p:nvPicPr>
        <p:blipFill>
          <a:blip r:embed="rId2"/>
          <a:stretch>
            <a:fillRect/>
          </a:stretch>
        </p:blipFill>
        <p:spPr>
          <a:xfrm>
            <a:off x="1703512" y="1321114"/>
            <a:ext cx="8736777" cy="5060214"/>
          </a:xfrm>
          <a:prstGeom prst="rect">
            <a:avLst/>
          </a:prstGeom>
        </p:spPr>
      </p:pic>
      <p:cxnSp>
        <p:nvCxnSpPr>
          <p:cNvPr id="7" name="Straight Arrow Connector 6">
            <a:extLst>
              <a:ext uri="{FF2B5EF4-FFF2-40B4-BE49-F238E27FC236}">
                <a16:creationId xmlns:a16="http://schemas.microsoft.com/office/drawing/2014/main" id="{5F6F6FDA-1A26-40C2-A460-CABDE5BD7B6B}"/>
              </a:ext>
            </a:extLst>
          </p:cNvPr>
          <p:cNvCxnSpPr>
            <a:cxnSpLocks/>
          </p:cNvCxnSpPr>
          <p:nvPr/>
        </p:nvCxnSpPr>
        <p:spPr bwMode="auto">
          <a:xfrm>
            <a:off x="2951018" y="2780928"/>
            <a:ext cx="1848838" cy="2664296"/>
          </a:xfrm>
          <a:prstGeom prst="straightConnector1">
            <a:avLst/>
          </a:prstGeom>
          <a:solidFill>
            <a:schemeClr val="accent2"/>
          </a:solidFill>
          <a:ln w="19050" cap="sq" cmpd="sng" algn="ctr">
            <a:solidFill>
              <a:srgbClr val="92D050"/>
            </a:solidFill>
            <a:prstDash val="solid"/>
            <a:round/>
            <a:headEnd type="none" w="med" len="med"/>
            <a:tailEnd type="triangle"/>
          </a:ln>
          <a:effectLst/>
        </p:spPr>
      </p:cxnSp>
      <p:cxnSp>
        <p:nvCxnSpPr>
          <p:cNvPr id="10" name="Straight Arrow Connector 9">
            <a:extLst>
              <a:ext uri="{FF2B5EF4-FFF2-40B4-BE49-F238E27FC236}">
                <a16:creationId xmlns:a16="http://schemas.microsoft.com/office/drawing/2014/main" id="{1AA94DC6-4175-410A-A419-FD4575689FCE}"/>
              </a:ext>
            </a:extLst>
          </p:cNvPr>
          <p:cNvCxnSpPr>
            <a:cxnSpLocks/>
          </p:cNvCxnSpPr>
          <p:nvPr/>
        </p:nvCxnSpPr>
        <p:spPr bwMode="auto">
          <a:xfrm>
            <a:off x="2951018" y="2924944"/>
            <a:ext cx="1848838" cy="2664296"/>
          </a:xfrm>
          <a:prstGeom prst="straightConnector1">
            <a:avLst/>
          </a:prstGeom>
          <a:solidFill>
            <a:schemeClr val="accent2"/>
          </a:solidFill>
          <a:ln w="19050" cap="sq" cmpd="sng" algn="ctr">
            <a:solidFill>
              <a:srgbClr val="92D050"/>
            </a:solidFill>
            <a:prstDash val="solid"/>
            <a:round/>
            <a:headEnd type="none" w="med" len="med"/>
            <a:tailEnd type="triangle"/>
          </a:ln>
          <a:effectLst/>
        </p:spPr>
      </p:cxnSp>
    </p:spTree>
    <p:extLst>
      <p:ext uri="{BB962C8B-B14F-4D97-AF65-F5344CB8AC3E}">
        <p14:creationId xmlns:p14="http://schemas.microsoft.com/office/powerpoint/2010/main" val="36446881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normAutofit lnSpcReduction="10000"/>
          </a:bodyPr>
          <a:lstStyle/>
          <a:p>
            <a:r>
              <a:rPr lang="de-DE"/>
              <a:t>Execute a single step/cycle (</a:t>
            </a:r>
            <a:r>
              <a:rPr lang="de-DE">
                <a:solidFill>
                  <a:srgbClr val="92D050"/>
                </a:solidFill>
              </a:rPr>
              <a:t>1</a:t>
            </a:r>
            <a:r>
              <a:rPr lang="de-DE"/>
              <a:t>) and/or 5 steps (</a:t>
            </a:r>
            <a:r>
              <a:rPr lang="de-DE">
                <a:solidFill>
                  <a:srgbClr val="92D050"/>
                </a:solidFill>
              </a:rPr>
              <a:t>2</a:t>
            </a:r>
            <a:r>
              <a:rPr lang="de-DE"/>
              <a:t>) and/or run in free ‚Go‘ mode (</a:t>
            </a:r>
            <a:r>
              <a:rPr lang="de-DE">
                <a:solidFill>
                  <a:srgbClr val="92D050"/>
                </a:solidFill>
              </a:rPr>
              <a:t>3</a:t>
            </a:r>
            <a:r>
              <a:rPr lang="de-DE"/>
              <a:t>) and observe the output‘s value in the diagram and the watch window:</a:t>
            </a:r>
          </a:p>
          <a:p>
            <a:endParaRPr lang="de-DE"/>
          </a:p>
          <a:p>
            <a:endParaRPr lang="de-DE"/>
          </a:p>
          <a:p>
            <a:endParaRPr lang="de-DE"/>
          </a:p>
          <a:p>
            <a:endParaRPr lang="de-DE"/>
          </a:p>
          <a:p>
            <a:endParaRPr lang="de-DE"/>
          </a:p>
          <a:p>
            <a:endParaRPr lang="de-DE"/>
          </a:p>
          <a:p>
            <a:endParaRPr lang="de-DE"/>
          </a:p>
          <a:p>
            <a:endParaRPr lang="de-DE"/>
          </a:p>
          <a:p>
            <a:r>
              <a:rPr lang="de-DE"/>
              <a:t>What happens, if the variable reaches its limit (uint8: 0 .. 255)?</a:t>
            </a:r>
          </a:p>
        </p:txBody>
      </p:sp>
      <p:pic>
        <p:nvPicPr>
          <p:cNvPr id="2" name="Picture 1">
            <a:extLst>
              <a:ext uri="{FF2B5EF4-FFF2-40B4-BE49-F238E27FC236}">
                <a16:creationId xmlns:a16="http://schemas.microsoft.com/office/drawing/2014/main" id="{286F05C8-E33F-4567-A0A7-666B68C8DEBD}"/>
              </a:ext>
            </a:extLst>
          </p:cNvPr>
          <p:cNvPicPr>
            <a:picLocks noChangeAspect="1"/>
          </p:cNvPicPr>
          <p:nvPr/>
        </p:nvPicPr>
        <p:blipFill>
          <a:blip r:embed="rId2"/>
          <a:stretch>
            <a:fillRect/>
          </a:stretch>
        </p:blipFill>
        <p:spPr>
          <a:xfrm>
            <a:off x="2855640" y="2348880"/>
            <a:ext cx="5240938" cy="593973"/>
          </a:xfrm>
          <a:prstGeom prst="rect">
            <a:avLst/>
          </a:prstGeom>
        </p:spPr>
      </p:pic>
      <p:sp>
        <p:nvSpPr>
          <p:cNvPr id="8" name="TextBox 7">
            <a:extLst>
              <a:ext uri="{FF2B5EF4-FFF2-40B4-BE49-F238E27FC236}">
                <a16:creationId xmlns:a16="http://schemas.microsoft.com/office/drawing/2014/main" id="{C80B1EE6-00D7-4EBA-9E12-9115D6F4DB00}"/>
              </a:ext>
            </a:extLst>
          </p:cNvPr>
          <p:cNvSpPr txBox="1"/>
          <p:nvPr/>
        </p:nvSpPr>
        <p:spPr bwMode="auto">
          <a:xfrm>
            <a:off x="3863752" y="2042428"/>
            <a:ext cx="301686" cy="369332"/>
          </a:xfrm>
          <a:prstGeom prst="rect">
            <a:avLst/>
          </a:prstGeom>
          <a:solidFill>
            <a:schemeClr val="bg1"/>
          </a:solidFill>
          <a:ln w="31750" cap="sq" algn="ctr">
            <a:solidFill>
              <a:schemeClr val="tx1"/>
            </a:solidFill>
            <a:miter lim="800000"/>
            <a:headEnd/>
            <a:tailEnd/>
          </a:ln>
          <a:effectLst/>
        </p:spPr>
        <p:txBody>
          <a:bodyPr wrap="none" rtlCol="0">
            <a:spAutoFit/>
          </a:bodyPr>
          <a:lstStyle/>
          <a:p>
            <a:r>
              <a:rPr lang="de-DE" b="1">
                <a:solidFill>
                  <a:srgbClr val="92D050"/>
                </a:solidFill>
                <a:latin typeface="Calibri" pitchFamily="34" charset="0"/>
                <a:cs typeface="Calibri" pitchFamily="34" charset="0"/>
              </a:rPr>
              <a:t>1</a:t>
            </a:r>
            <a:endParaRPr lang="en-US" b="1" dirty="0">
              <a:solidFill>
                <a:srgbClr val="92D050"/>
              </a:solidFill>
              <a:latin typeface="Calibri" pitchFamily="34" charset="0"/>
              <a:cs typeface="Calibri" pitchFamily="34" charset="0"/>
            </a:endParaRPr>
          </a:p>
        </p:txBody>
      </p:sp>
      <p:sp>
        <p:nvSpPr>
          <p:cNvPr id="9" name="TextBox 8">
            <a:extLst>
              <a:ext uri="{FF2B5EF4-FFF2-40B4-BE49-F238E27FC236}">
                <a16:creationId xmlns:a16="http://schemas.microsoft.com/office/drawing/2014/main" id="{B7188BDB-F98B-45E0-A9E1-6E3669665ED1}"/>
              </a:ext>
            </a:extLst>
          </p:cNvPr>
          <p:cNvSpPr txBox="1"/>
          <p:nvPr/>
        </p:nvSpPr>
        <p:spPr bwMode="auto">
          <a:xfrm>
            <a:off x="4295800" y="2879973"/>
            <a:ext cx="301686" cy="369332"/>
          </a:xfrm>
          <a:prstGeom prst="rect">
            <a:avLst/>
          </a:prstGeom>
          <a:solidFill>
            <a:schemeClr val="bg1"/>
          </a:solidFill>
          <a:ln w="31750" cap="sq" algn="ctr">
            <a:solidFill>
              <a:schemeClr val="tx1"/>
            </a:solidFill>
            <a:miter lim="800000"/>
            <a:headEnd/>
            <a:tailEnd/>
          </a:ln>
          <a:effectLst/>
        </p:spPr>
        <p:txBody>
          <a:bodyPr wrap="none" rtlCol="0">
            <a:spAutoFit/>
          </a:bodyPr>
          <a:lstStyle/>
          <a:p>
            <a:r>
              <a:rPr lang="de-DE" b="1">
                <a:solidFill>
                  <a:srgbClr val="92D050"/>
                </a:solidFill>
                <a:latin typeface="Calibri" pitchFamily="34" charset="0"/>
                <a:cs typeface="Calibri" pitchFamily="34" charset="0"/>
              </a:rPr>
              <a:t>2</a:t>
            </a:r>
            <a:endParaRPr lang="en-US" b="1" dirty="0">
              <a:solidFill>
                <a:srgbClr val="92D050"/>
              </a:solidFill>
              <a:latin typeface="Calibri" pitchFamily="34" charset="0"/>
              <a:cs typeface="Calibri" pitchFamily="34" charset="0"/>
            </a:endParaRPr>
          </a:p>
        </p:txBody>
      </p:sp>
      <p:sp>
        <p:nvSpPr>
          <p:cNvPr id="11" name="TextBox 10">
            <a:extLst>
              <a:ext uri="{FF2B5EF4-FFF2-40B4-BE49-F238E27FC236}">
                <a16:creationId xmlns:a16="http://schemas.microsoft.com/office/drawing/2014/main" id="{3A5041D3-AFD4-4038-A6BC-8F1AADC8F8DA}"/>
              </a:ext>
            </a:extLst>
          </p:cNvPr>
          <p:cNvSpPr txBox="1"/>
          <p:nvPr/>
        </p:nvSpPr>
        <p:spPr bwMode="auto">
          <a:xfrm>
            <a:off x="6528048" y="2879973"/>
            <a:ext cx="301686" cy="369332"/>
          </a:xfrm>
          <a:prstGeom prst="rect">
            <a:avLst/>
          </a:prstGeom>
          <a:solidFill>
            <a:schemeClr val="bg1"/>
          </a:solidFill>
          <a:ln w="31750" cap="sq" algn="ctr">
            <a:solidFill>
              <a:schemeClr val="tx1"/>
            </a:solidFill>
            <a:miter lim="800000"/>
            <a:headEnd/>
            <a:tailEnd/>
          </a:ln>
          <a:effectLst/>
        </p:spPr>
        <p:txBody>
          <a:bodyPr wrap="none" rtlCol="0">
            <a:spAutoFit/>
          </a:bodyPr>
          <a:lstStyle/>
          <a:p>
            <a:r>
              <a:rPr lang="de-DE" b="1">
                <a:solidFill>
                  <a:srgbClr val="92D050"/>
                </a:solidFill>
                <a:latin typeface="Calibri" pitchFamily="34" charset="0"/>
                <a:cs typeface="Calibri" pitchFamily="34" charset="0"/>
              </a:rPr>
              <a:t>3</a:t>
            </a:r>
            <a:endParaRPr lang="en-US" b="1" dirty="0">
              <a:solidFill>
                <a:srgbClr val="92D050"/>
              </a:solidFill>
              <a:latin typeface="Calibri" pitchFamily="34" charset="0"/>
              <a:cs typeface="Calibri" pitchFamily="34" charset="0"/>
            </a:endParaRPr>
          </a:p>
        </p:txBody>
      </p:sp>
      <p:pic>
        <p:nvPicPr>
          <p:cNvPr id="5" name="Picture 4">
            <a:extLst>
              <a:ext uri="{FF2B5EF4-FFF2-40B4-BE49-F238E27FC236}">
                <a16:creationId xmlns:a16="http://schemas.microsoft.com/office/drawing/2014/main" id="{5983A74F-8DBD-40E4-AA6C-EE1213EC55CB}"/>
              </a:ext>
            </a:extLst>
          </p:cNvPr>
          <p:cNvPicPr>
            <a:picLocks noChangeAspect="1"/>
          </p:cNvPicPr>
          <p:nvPr/>
        </p:nvPicPr>
        <p:blipFill>
          <a:blip r:embed="rId3"/>
          <a:stretch>
            <a:fillRect/>
          </a:stretch>
        </p:blipFill>
        <p:spPr>
          <a:xfrm>
            <a:off x="212563" y="3212976"/>
            <a:ext cx="3952875" cy="2057400"/>
          </a:xfrm>
          <a:prstGeom prst="rect">
            <a:avLst/>
          </a:prstGeom>
        </p:spPr>
      </p:pic>
      <p:pic>
        <p:nvPicPr>
          <p:cNvPr id="12" name="Picture 11">
            <a:extLst>
              <a:ext uri="{FF2B5EF4-FFF2-40B4-BE49-F238E27FC236}">
                <a16:creationId xmlns:a16="http://schemas.microsoft.com/office/drawing/2014/main" id="{6CBDC308-E8CD-402A-930A-015F3938B0E6}"/>
              </a:ext>
            </a:extLst>
          </p:cNvPr>
          <p:cNvPicPr>
            <a:picLocks noChangeAspect="1"/>
          </p:cNvPicPr>
          <p:nvPr/>
        </p:nvPicPr>
        <p:blipFill>
          <a:blip r:embed="rId4"/>
          <a:stretch>
            <a:fillRect/>
          </a:stretch>
        </p:blipFill>
        <p:spPr>
          <a:xfrm>
            <a:off x="4337253" y="3889059"/>
            <a:ext cx="7803748" cy="1414767"/>
          </a:xfrm>
          <a:prstGeom prst="rect">
            <a:avLst/>
          </a:prstGeom>
        </p:spPr>
      </p:pic>
      <p:sp>
        <p:nvSpPr>
          <p:cNvPr id="6" name="Oval 5">
            <a:extLst>
              <a:ext uri="{FF2B5EF4-FFF2-40B4-BE49-F238E27FC236}">
                <a16:creationId xmlns:a16="http://schemas.microsoft.com/office/drawing/2014/main" id="{ACC3FD69-4E09-4575-B1C3-477A4259A9B0}"/>
              </a:ext>
            </a:extLst>
          </p:cNvPr>
          <p:cNvSpPr/>
          <p:nvPr/>
        </p:nvSpPr>
        <p:spPr bwMode="auto">
          <a:xfrm>
            <a:off x="2423592" y="3686245"/>
            <a:ext cx="1741846" cy="475366"/>
          </a:xfrm>
          <a:prstGeom prst="ellipse">
            <a:avLst/>
          </a:prstGeom>
          <a:noFill/>
          <a:ln w="31750" cap="sq" algn="ctr">
            <a:solidFill>
              <a:srgbClr val="FF0000"/>
            </a:solid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13" name="Oval 12">
            <a:extLst>
              <a:ext uri="{FF2B5EF4-FFF2-40B4-BE49-F238E27FC236}">
                <a16:creationId xmlns:a16="http://schemas.microsoft.com/office/drawing/2014/main" id="{E1816D4F-CA9B-4345-93F0-3853499C3BA7}"/>
              </a:ext>
            </a:extLst>
          </p:cNvPr>
          <p:cNvSpPr/>
          <p:nvPr/>
        </p:nvSpPr>
        <p:spPr bwMode="auto">
          <a:xfrm>
            <a:off x="4337253" y="4256567"/>
            <a:ext cx="1741846" cy="475366"/>
          </a:xfrm>
          <a:prstGeom prst="ellipse">
            <a:avLst/>
          </a:prstGeom>
          <a:noFill/>
          <a:ln w="31750" cap="sq" algn="ctr">
            <a:solidFill>
              <a:srgbClr val="FF0000"/>
            </a:solid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14" name="Oval 13">
            <a:extLst>
              <a:ext uri="{FF2B5EF4-FFF2-40B4-BE49-F238E27FC236}">
                <a16:creationId xmlns:a16="http://schemas.microsoft.com/office/drawing/2014/main" id="{11272B99-3841-4022-845B-058207FFD100}"/>
              </a:ext>
            </a:extLst>
          </p:cNvPr>
          <p:cNvSpPr/>
          <p:nvPr/>
        </p:nvSpPr>
        <p:spPr bwMode="auto">
          <a:xfrm>
            <a:off x="8525545" y="4018884"/>
            <a:ext cx="1382572" cy="475366"/>
          </a:xfrm>
          <a:prstGeom prst="ellipse">
            <a:avLst/>
          </a:prstGeom>
          <a:noFill/>
          <a:ln w="31750" cap="sq" algn="ctr">
            <a:solidFill>
              <a:srgbClr val="FF0000"/>
            </a:solid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Tree>
    <p:extLst>
      <p:ext uri="{BB962C8B-B14F-4D97-AF65-F5344CB8AC3E}">
        <p14:creationId xmlns:p14="http://schemas.microsoft.com/office/powerpoint/2010/main" val="2410009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Set the ‚Reset‘ input to &lt;true&gt; (edit the Value field in the ‚Watch‘-window using F2):</a:t>
            </a:r>
          </a:p>
          <a:p>
            <a:endParaRPr lang="de-DE"/>
          </a:p>
          <a:p>
            <a:endParaRPr lang="de-DE"/>
          </a:p>
          <a:p>
            <a:r>
              <a:rPr lang="de-DE"/>
              <a:t> make a few cycle steps and observe the behavior (and possibly go back to &lt;false&gt;):</a:t>
            </a:r>
          </a:p>
        </p:txBody>
      </p:sp>
      <p:pic>
        <p:nvPicPr>
          <p:cNvPr id="6" name="Picture 5">
            <a:extLst>
              <a:ext uri="{FF2B5EF4-FFF2-40B4-BE49-F238E27FC236}">
                <a16:creationId xmlns:a16="http://schemas.microsoft.com/office/drawing/2014/main" id="{9DCAEC85-259F-4BFF-9A5E-4968001D4249}"/>
              </a:ext>
            </a:extLst>
          </p:cNvPr>
          <p:cNvPicPr>
            <a:picLocks noChangeAspect="1"/>
          </p:cNvPicPr>
          <p:nvPr/>
        </p:nvPicPr>
        <p:blipFill>
          <a:blip r:embed="rId2"/>
          <a:stretch>
            <a:fillRect/>
          </a:stretch>
        </p:blipFill>
        <p:spPr>
          <a:xfrm>
            <a:off x="3287688" y="1592829"/>
            <a:ext cx="5346413" cy="972075"/>
          </a:xfrm>
          <a:prstGeom prst="rect">
            <a:avLst/>
          </a:prstGeom>
        </p:spPr>
      </p:pic>
      <p:grpSp>
        <p:nvGrpSpPr>
          <p:cNvPr id="17" name="Group 16">
            <a:extLst>
              <a:ext uri="{FF2B5EF4-FFF2-40B4-BE49-F238E27FC236}">
                <a16:creationId xmlns:a16="http://schemas.microsoft.com/office/drawing/2014/main" id="{35B3806C-CA4F-4320-A0C3-64AD56DD456D}"/>
              </a:ext>
            </a:extLst>
          </p:cNvPr>
          <p:cNvGrpSpPr/>
          <p:nvPr/>
        </p:nvGrpSpPr>
        <p:grpSpPr>
          <a:xfrm>
            <a:off x="3431704" y="3040270"/>
            <a:ext cx="4926210" cy="2951788"/>
            <a:chOff x="3935760" y="3714185"/>
            <a:chExt cx="3714750" cy="1949370"/>
          </a:xfrm>
        </p:grpSpPr>
        <p:grpSp>
          <p:nvGrpSpPr>
            <p:cNvPr id="13" name="Group 12">
              <a:extLst>
                <a:ext uri="{FF2B5EF4-FFF2-40B4-BE49-F238E27FC236}">
                  <a16:creationId xmlns:a16="http://schemas.microsoft.com/office/drawing/2014/main" id="{712B5520-56BD-40D8-B162-A7C56DA94CBE}"/>
                </a:ext>
              </a:extLst>
            </p:cNvPr>
            <p:cNvGrpSpPr/>
            <p:nvPr/>
          </p:nvGrpSpPr>
          <p:grpSpPr>
            <a:xfrm>
              <a:off x="3935760" y="3714185"/>
              <a:ext cx="3714750" cy="1949370"/>
              <a:chOff x="3935760" y="3714185"/>
              <a:chExt cx="3714750" cy="1949370"/>
            </a:xfrm>
          </p:grpSpPr>
          <p:pic>
            <p:nvPicPr>
              <p:cNvPr id="7" name="Picture 6">
                <a:extLst>
                  <a:ext uri="{FF2B5EF4-FFF2-40B4-BE49-F238E27FC236}">
                    <a16:creationId xmlns:a16="http://schemas.microsoft.com/office/drawing/2014/main" id="{15EE7E62-9BC6-4D5A-8447-FA238C756252}"/>
                  </a:ext>
                </a:extLst>
              </p:cNvPr>
              <p:cNvPicPr>
                <a:picLocks noChangeAspect="1"/>
              </p:cNvPicPr>
              <p:nvPr/>
            </p:nvPicPr>
            <p:blipFill>
              <a:blip r:embed="rId3"/>
              <a:stretch>
                <a:fillRect/>
              </a:stretch>
            </p:blipFill>
            <p:spPr>
              <a:xfrm>
                <a:off x="5216669" y="3714185"/>
                <a:ext cx="1133475" cy="457200"/>
              </a:xfrm>
              <a:prstGeom prst="rect">
                <a:avLst/>
              </a:prstGeom>
            </p:spPr>
          </p:pic>
          <p:pic>
            <p:nvPicPr>
              <p:cNvPr id="10" name="Picture 9">
                <a:extLst>
                  <a:ext uri="{FF2B5EF4-FFF2-40B4-BE49-F238E27FC236}">
                    <a16:creationId xmlns:a16="http://schemas.microsoft.com/office/drawing/2014/main" id="{E36DF698-AF07-404F-81A4-98D29C5BAA7D}"/>
                  </a:ext>
                </a:extLst>
              </p:cNvPr>
              <p:cNvPicPr>
                <a:picLocks noChangeAspect="1"/>
              </p:cNvPicPr>
              <p:nvPr/>
            </p:nvPicPr>
            <p:blipFill>
              <a:blip r:embed="rId4"/>
              <a:stretch>
                <a:fillRect/>
              </a:stretch>
            </p:blipFill>
            <p:spPr>
              <a:xfrm>
                <a:off x="3935760" y="4149080"/>
                <a:ext cx="3714750" cy="1514475"/>
              </a:xfrm>
              <a:prstGeom prst="rect">
                <a:avLst/>
              </a:prstGeom>
            </p:spPr>
          </p:pic>
        </p:grpSp>
        <p:sp>
          <p:nvSpPr>
            <p:cNvPr id="14" name="TextBox 13">
              <a:extLst>
                <a:ext uri="{FF2B5EF4-FFF2-40B4-BE49-F238E27FC236}">
                  <a16:creationId xmlns:a16="http://schemas.microsoft.com/office/drawing/2014/main" id="{56CD1552-E764-426F-B1D6-87D37C26AB1D}"/>
                </a:ext>
              </a:extLst>
            </p:cNvPr>
            <p:cNvSpPr txBox="1"/>
            <p:nvPr/>
          </p:nvSpPr>
          <p:spPr bwMode="auto">
            <a:xfrm>
              <a:off x="6737508" y="4172448"/>
              <a:ext cx="271228" cy="261610"/>
            </a:xfrm>
            <a:prstGeom prst="rect">
              <a:avLst/>
            </a:prstGeom>
            <a:noFill/>
            <a:ln w="12700" cap="sq" algn="ctr">
              <a:noFill/>
              <a:miter lim="800000"/>
              <a:headEnd/>
              <a:tailEnd/>
            </a:ln>
            <a:effectLst/>
          </p:spPr>
          <p:txBody>
            <a:bodyPr wrap="none" rtlCol="0">
              <a:spAutoFit/>
            </a:bodyPr>
            <a:lstStyle/>
            <a:p>
              <a:r>
                <a:rPr lang="de-DE" sz="1100" b="1">
                  <a:solidFill>
                    <a:srgbClr val="008BEA"/>
                  </a:solidFill>
                  <a:latin typeface="Arial Black" panose="020B0A04020102020204" pitchFamily="34" charset="0"/>
                  <a:cs typeface="Calibri" pitchFamily="34" charset="0"/>
                </a:rPr>
                <a:t>?</a:t>
              </a:r>
              <a:endParaRPr lang="en-US" sz="1100" b="1" dirty="0">
                <a:solidFill>
                  <a:srgbClr val="008BEA"/>
                </a:solidFill>
                <a:latin typeface="Arial Black" panose="020B0A04020102020204" pitchFamily="34" charset="0"/>
                <a:cs typeface="Calibri" pitchFamily="34" charset="0"/>
              </a:endParaRPr>
            </a:p>
          </p:txBody>
        </p:sp>
        <p:sp>
          <p:nvSpPr>
            <p:cNvPr id="15" name="TextBox 14">
              <a:extLst>
                <a:ext uri="{FF2B5EF4-FFF2-40B4-BE49-F238E27FC236}">
                  <a16:creationId xmlns:a16="http://schemas.microsoft.com/office/drawing/2014/main" id="{149B4C1D-1680-4E78-A753-2995EA4C97BF}"/>
                </a:ext>
              </a:extLst>
            </p:cNvPr>
            <p:cNvSpPr txBox="1"/>
            <p:nvPr/>
          </p:nvSpPr>
          <p:spPr bwMode="auto">
            <a:xfrm>
              <a:off x="5021645" y="4475475"/>
              <a:ext cx="271228" cy="261610"/>
            </a:xfrm>
            <a:prstGeom prst="rect">
              <a:avLst/>
            </a:prstGeom>
            <a:noFill/>
            <a:ln w="12700" cap="sq" algn="ctr">
              <a:noFill/>
              <a:miter lim="800000"/>
              <a:headEnd/>
              <a:tailEnd/>
            </a:ln>
            <a:effectLst/>
          </p:spPr>
          <p:txBody>
            <a:bodyPr wrap="none" rtlCol="0">
              <a:spAutoFit/>
            </a:bodyPr>
            <a:lstStyle/>
            <a:p>
              <a:r>
                <a:rPr lang="de-DE" sz="1100" b="1">
                  <a:solidFill>
                    <a:srgbClr val="008BEA"/>
                  </a:solidFill>
                  <a:latin typeface="Arial Black" panose="020B0A04020102020204" pitchFamily="34" charset="0"/>
                  <a:cs typeface="Calibri" pitchFamily="34" charset="0"/>
                </a:rPr>
                <a:t>?</a:t>
              </a:r>
              <a:endParaRPr lang="en-US" sz="1100" b="1" dirty="0">
                <a:solidFill>
                  <a:srgbClr val="008BEA"/>
                </a:solidFill>
                <a:latin typeface="Arial Black" panose="020B0A04020102020204" pitchFamily="34" charset="0"/>
                <a:cs typeface="Calibri" pitchFamily="34" charset="0"/>
              </a:endParaRPr>
            </a:p>
          </p:txBody>
        </p:sp>
        <p:sp>
          <p:nvSpPr>
            <p:cNvPr id="16" name="TextBox 15">
              <a:extLst>
                <a:ext uri="{FF2B5EF4-FFF2-40B4-BE49-F238E27FC236}">
                  <a16:creationId xmlns:a16="http://schemas.microsoft.com/office/drawing/2014/main" id="{3F2731B2-C860-4CA7-83A2-F73A93ACF032}"/>
                </a:ext>
              </a:extLst>
            </p:cNvPr>
            <p:cNvSpPr txBox="1"/>
            <p:nvPr/>
          </p:nvSpPr>
          <p:spPr bwMode="auto">
            <a:xfrm>
              <a:off x="5783406" y="4775512"/>
              <a:ext cx="271228" cy="261610"/>
            </a:xfrm>
            <a:prstGeom prst="rect">
              <a:avLst/>
            </a:prstGeom>
            <a:noFill/>
            <a:ln w="12700" cap="sq" algn="ctr">
              <a:noFill/>
              <a:miter lim="800000"/>
              <a:headEnd/>
              <a:tailEnd/>
            </a:ln>
            <a:effectLst/>
          </p:spPr>
          <p:txBody>
            <a:bodyPr wrap="none" rtlCol="0">
              <a:spAutoFit/>
            </a:bodyPr>
            <a:lstStyle/>
            <a:p>
              <a:r>
                <a:rPr lang="de-DE" sz="1100" b="1">
                  <a:solidFill>
                    <a:srgbClr val="008BEA"/>
                  </a:solidFill>
                  <a:latin typeface="Arial Black" panose="020B0A04020102020204" pitchFamily="34" charset="0"/>
                  <a:cs typeface="Calibri" pitchFamily="34" charset="0"/>
                </a:rPr>
                <a:t>?</a:t>
              </a:r>
              <a:endParaRPr lang="en-US" sz="1100" b="1" dirty="0">
                <a:solidFill>
                  <a:srgbClr val="008BEA"/>
                </a:solidFill>
                <a:latin typeface="Arial Black" panose="020B0A04020102020204" pitchFamily="34" charset="0"/>
                <a:cs typeface="Calibri" pitchFamily="34" charset="0"/>
              </a:endParaRPr>
            </a:p>
          </p:txBody>
        </p:sp>
      </p:grpSp>
    </p:spTree>
    <p:extLst>
      <p:ext uri="{BB962C8B-B14F-4D97-AF65-F5344CB8AC3E}">
        <p14:creationId xmlns:p14="http://schemas.microsoft.com/office/powerpoint/2010/main" val="3248847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sz="2000" dirty="0" err="1"/>
              <a:t>Now</a:t>
            </a:r>
            <a:r>
              <a:rPr lang="de-DE" sz="2000" dirty="0"/>
              <a:t> </a:t>
            </a:r>
            <a:r>
              <a:rPr lang="de-DE" sz="2000" dirty="0" err="1"/>
              <a:t>let‘s</a:t>
            </a:r>
            <a:r>
              <a:rPr lang="de-DE" sz="2000" dirty="0"/>
              <a:t> </a:t>
            </a:r>
            <a:r>
              <a:rPr lang="de-DE" sz="2000" dirty="0" err="1"/>
              <a:t>simulate</a:t>
            </a:r>
            <a:r>
              <a:rPr lang="de-DE" sz="2000" dirty="0"/>
              <a:t> </a:t>
            </a:r>
            <a:r>
              <a:rPr lang="de-DE" sz="2000" dirty="0" err="1"/>
              <a:t>another</a:t>
            </a:r>
            <a:r>
              <a:rPr lang="de-DE" sz="2000" dirty="0"/>
              <a:t> </a:t>
            </a:r>
            <a:r>
              <a:rPr lang="de-DE" sz="2000" dirty="0" err="1"/>
              <a:t>operator</a:t>
            </a:r>
            <a:r>
              <a:rPr lang="de-DE" sz="2000" dirty="0"/>
              <a:t>. Therefore, we have to leave the current simulation by hitting ‚Stop‘ (the IDE switches back to the Ansys SCADE Design perspective):</a:t>
            </a:r>
          </a:p>
          <a:p>
            <a:endParaRPr lang="de-DE" sz="2000" dirty="0"/>
          </a:p>
          <a:p>
            <a:endParaRPr lang="de-DE" sz="2000" dirty="0"/>
          </a:p>
          <a:p>
            <a:r>
              <a:rPr lang="de-DE" sz="2000" dirty="0" err="1"/>
              <a:t>Let‘s</a:t>
            </a:r>
            <a:r>
              <a:rPr lang="de-DE" sz="2000" dirty="0"/>
              <a:t> </a:t>
            </a:r>
            <a:r>
              <a:rPr lang="de-DE" sz="2000" dirty="0" err="1"/>
              <a:t>select</a:t>
            </a:r>
            <a:r>
              <a:rPr lang="de-DE" sz="2000" dirty="0"/>
              <a:t> </a:t>
            </a:r>
            <a:r>
              <a:rPr lang="de-DE" sz="2000" dirty="0" err="1"/>
              <a:t>the</a:t>
            </a:r>
            <a:r>
              <a:rPr lang="de-DE" sz="2000" dirty="0"/>
              <a:t> </a:t>
            </a:r>
            <a:r>
              <a:rPr lang="de-DE" sz="2000" dirty="0" err="1"/>
              <a:t>other</a:t>
            </a:r>
            <a:r>
              <a:rPr lang="de-DE" sz="2000" dirty="0"/>
              <a:t> </a:t>
            </a:r>
            <a:r>
              <a:rPr lang="de-DE" sz="2000" dirty="0" err="1"/>
              <a:t>available</a:t>
            </a:r>
            <a:r>
              <a:rPr lang="de-DE" sz="2000" dirty="0"/>
              <a:t> </a:t>
            </a:r>
            <a:r>
              <a:rPr lang="de-DE" sz="2000" dirty="0" err="1"/>
              <a:t>operator</a:t>
            </a:r>
            <a:r>
              <a:rPr lang="de-DE" sz="2000" dirty="0"/>
              <a:t> </a:t>
            </a:r>
            <a:r>
              <a:rPr lang="de-DE" sz="2000" dirty="0" err="1"/>
              <a:t>as</a:t>
            </a:r>
            <a:r>
              <a:rPr lang="de-DE" sz="2000" dirty="0"/>
              <a:t> </a:t>
            </a:r>
            <a:r>
              <a:rPr lang="de-DE" sz="2000" dirty="0" err="1"/>
              <a:t>the</a:t>
            </a:r>
            <a:r>
              <a:rPr lang="de-DE" sz="2000" dirty="0"/>
              <a:t> root </a:t>
            </a:r>
            <a:r>
              <a:rPr lang="de-DE" sz="2000" dirty="0" err="1"/>
              <a:t>for</a:t>
            </a:r>
            <a:r>
              <a:rPr lang="de-DE" sz="2000" dirty="0"/>
              <a:t> </a:t>
            </a:r>
            <a:r>
              <a:rPr lang="de-DE" sz="2000" dirty="0" err="1"/>
              <a:t>simulation</a:t>
            </a:r>
            <a:r>
              <a:rPr lang="de-DE" sz="2000" dirty="0"/>
              <a:t>:</a:t>
            </a:r>
          </a:p>
          <a:p>
            <a:pPr lvl="1"/>
            <a:r>
              <a:rPr lang="de-DE" sz="2000" dirty="0"/>
              <a:t>Simulation Settings:</a:t>
            </a:r>
          </a:p>
          <a:p>
            <a:pPr lvl="1"/>
            <a:endParaRPr lang="de-DE" sz="2000" dirty="0"/>
          </a:p>
          <a:p>
            <a:pPr lvl="1"/>
            <a:endParaRPr lang="de-DE" sz="2000" dirty="0"/>
          </a:p>
          <a:p>
            <a:pPr lvl="1"/>
            <a:r>
              <a:rPr lang="de-DE" sz="2000" dirty="0" err="1"/>
              <a:t>Selection</a:t>
            </a:r>
            <a:r>
              <a:rPr lang="de-DE" sz="2000" dirty="0"/>
              <a:t> </a:t>
            </a:r>
            <a:r>
              <a:rPr lang="de-DE" sz="2000" dirty="0" err="1"/>
              <a:t>of</a:t>
            </a:r>
            <a:r>
              <a:rPr lang="de-DE" sz="2000" dirty="0"/>
              <a:t> ‚</a:t>
            </a:r>
            <a:r>
              <a:rPr lang="de-DE" sz="2000" dirty="0" err="1"/>
              <a:t>PWM_Counter_ROOT</a:t>
            </a:r>
            <a:r>
              <a:rPr lang="de-DE" sz="2000" dirty="0"/>
              <a:t>‘:</a:t>
            </a:r>
          </a:p>
          <a:p>
            <a:endParaRPr lang="de-DE" sz="2000" dirty="0"/>
          </a:p>
          <a:p>
            <a:r>
              <a:rPr lang="de-DE" sz="2000" dirty="0"/>
              <a:t>Click OK</a:t>
            </a:r>
          </a:p>
          <a:p>
            <a:pPr lvl="1"/>
            <a:endParaRPr lang="de-DE" sz="2000" dirty="0"/>
          </a:p>
        </p:txBody>
      </p:sp>
      <p:pic>
        <p:nvPicPr>
          <p:cNvPr id="6" name="Picture 5">
            <a:extLst>
              <a:ext uri="{FF2B5EF4-FFF2-40B4-BE49-F238E27FC236}">
                <a16:creationId xmlns:a16="http://schemas.microsoft.com/office/drawing/2014/main" id="{6EEA095B-0A2B-42D4-86E8-E5A3C9A07D4E}"/>
              </a:ext>
            </a:extLst>
          </p:cNvPr>
          <p:cNvPicPr>
            <a:picLocks noChangeAspect="1"/>
          </p:cNvPicPr>
          <p:nvPr/>
        </p:nvPicPr>
        <p:blipFill>
          <a:blip r:embed="rId2"/>
          <a:stretch>
            <a:fillRect/>
          </a:stretch>
        </p:blipFill>
        <p:spPr>
          <a:xfrm>
            <a:off x="3575720" y="1844824"/>
            <a:ext cx="4025361" cy="792087"/>
          </a:xfrm>
          <a:prstGeom prst="rect">
            <a:avLst/>
          </a:prstGeom>
        </p:spPr>
      </p:pic>
      <p:pic>
        <p:nvPicPr>
          <p:cNvPr id="13" name="Picture 12">
            <a:extLst>
              <a:ext uri="{FF2B5EF4-FFF2-40B4-BE49-F238E27FC236}">
                <a16:creationId xmlns:a16="http://schemas.microsoft.com/office/drawing/2014/main" id="{A3504BF2-6539-4416-A7C3-C3FF503677A4}"/>
              </a:ext>
            </a:extLst>
          </p:cNvPr>
          <p:cNvPicPr>
            <a:picLocks noChangeAspect="1"/>
          </p:cNvPicPr>
          <p:nvPr/>
        </p:nvPicPr>
        <p:blipFill>
          <a:blip r:embed="rId3"/>
          <a:stretch>
            <a:fillRect/>
          </a:stretch>
        </p:blipFill>
        <p:spPr>
          <a:xfrm>
            <a:off x="5015880" y="3212976"/>
            <a:ext cx="4368654" cy="854737"/>
          </a:xfrm>
          <a:prstGeom prst="rect">
            <a:avLst/>
          </a:prstGeom>
        </p:spPr>
      </p:pic>
      <p:pic>
        <p:nvPicPr>
          <p:cNvPr id="7" name="Picture 6">
            <a:extLst>
              <a:ext uri="{FF2B5EF4-FFF2-40B4-BE49-F238E27FC236}">
                <a16:creationId xmlns:a16="http://schemas.microsoft.com/office/drawing/2014/main" id="{22E1964A-F203-4E1B-8536-31C03FA02C0A}"/>
              </a:ext>
            </a:extLst>
          </p:cNvPr>
          <p:cNvPicPr>
            <a:picLocks noChangeAspect="1"/>
          </p:cNvPicPr>
          <p:nvPr/>
        </p:nvPicPr>
        <p:blipFill>
          <a:blip r:embed="rId4"/>
          <a:stretch>
            <a:fillRect/>
          </a:stretch>
        </p:blipFill>
        <p:spPr>
          <a:xfrm>
            <a:off x="5065683" y="4149080"/>
            <a:ext cx="5011489" cy="1944216"/>
          </a:xfrm>
          <a:prstGeom prst="rect">
            <a:avLst/>
          </a:prstGeom>
        </p:spPr>
      </p:pic>
    </p:spTree>
    <p:extLst>
      <p:ext uri="{BB962C8B-B14F-4D97-AF65-F5344CB8AC3E}">
        <p14:creationId xmlns:p14="http://schemas.microsoft.com/office/powerpoint/2010/main" val="25841877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a:xfrm>
            <a:off x="609600" y="945232"/>
            <a:ext cx="10972800" cy="4572000"/>
          </a:xfrm>
        </p:spPr>
        <p:txBody>
          <a:bodyPr/>
          <a:lstStyle/>
          <a:p>
            <a:r>
              <a:rPr lang="de-DE" dirty="0"/>
              <a:t>Select ‚Run‘ </a:t>
            </a:r>
            <a:r>
              <a:rPr lang="de-DE" dirty="0" err="1"/>
              <a:t>to</a:t>
            </a:r>
            <a:r>
              <a:rPr lang="de-DE" dirty="0"/>
              <a:t> </a:t>
            </a:r>
            <a:r>
              <a:rPr lang="de-DE" dirty="0" err="1"/>
              <a:t>simulate</a:t>
            </a:r>
            <a:endParaRPr lang="de-DE" dirty="0"/>
          </a:p>
          <a:p>
            <a:r>
              <a:rPr lang="de-DE" dirty="0"/>
              <a:t>Drag all </a:t>
            </a:r>
            <a:r>
              <a:rPr lang="de-DE" dirty="0" err="1"/>
              <a:t>the</a:t>
            </a:r>
            <a:r>
              <a:rPr lang="de-DE" dirty="0"/>
              <a:t> </a:t>
            </a:r>
            <a:r>
              <a:rPr lang="de-DE" dirty="0" err="1"/>
              <a:t>ports</a:t>
            </a:r>
            <a:r>
              <a:rPr lang="de-DE" dirty="0"/>
              <a:t> </a:t>
            </a:r>
            <a:r>
              <a:rPr lang="de-DE" dirty="0" err="1"/>
              <a:t>to</a:t>
            </a:r>
            <a:r>
              <a:rPr lang="de-DE" dirty="0"/>
              <a:t> </a:t>
            </a:r>
            <a:r>
              <a:rPr lang="de-DE" dirty="0" err="1"/>
              <a:t>the</a:t>
            </a:r>
            <a:r>
              <a:rPr lang="de-DE" dirty="0"/>
              <a:t> ‚Watch‘-</a:t>
            </a:r>
            <a:r>
              <a:rPr lang="de-DE" dirty="0" err="1"/>
              <a:t>window</a:t>
            </a:r>
            <a:r>
              <a:rPr lang="de-DE" dirty="0"/>
              <a:t>:</a:t>
            </a:r>
          </a:p>
        </p:txBody>
      </p:sp>
      <p:pic>
        <p:nvPicPr>
          <p:cNvPr id="5" name="Picture 4">
            <a:extLst>
              <a:ext uri="{FF2B5EF4-FFF2-40B4-BE49-F238E27FC236}">
                <a16:creationId xmlns:a16="http://schemas.microsoft.com/office/drawing/2014/main" id="{4EA07070-FA15-4655-8037-6C4A085E12E8}"/>
              </a:ext>
            </a:extLst>
          </p:cNvPr>
          <p:cNvPicPr>
            <a:picLocks noChangeAspect="1"/>
          </p:cNvPicPr>
          <p:nvPr/>
        </p:nvPicPr>
        <p:blipFill>
          <a:blip r:embed="rId2"/>
          <a:stretch>
            <a:fillRect/>
          </a:stretch>
        </p:blipFill>
        <p:spPr>
          <a:xfrm>
            <a:off x="2519617" y="1844824"/>
            <a:ext cx="6952676" cy="4627043"/>
          </a:xfrm>
          <a:prstGeom prst="rect">
            <a:avLst/>
          </a:prstGeom>
        </p:spPr>
      </p:pic>
      <p:cxnSp>
        <p:nvCxnSpPr>
          <p:cNvPr id="6" name="Straight Arrow Connector 5">
            <a:extLst>
              <a:ext uri="{FF2B5EF4-FFF2-40B4-BE49-F238E27FC236}">
                <a16:creationId xmlns:a16="http://schemas.microsoft.com/office/drawing/2014/main" id="{EB280693-63B6-4DF4-801F-A1B6809AD3CC}"/>
              </a:ext>
            </a:extLst>
          </p:cNvPr>
          <p:cNvCxnSpPr>
            <a:cxnSpLocks/>
          </p:cNvCxnSpPr>
          <p:nvPr/>
        </p:nvCxnSpPr>
        <p:spPr bwMode="auto">
          <a:xfrm>
            <a:off x="3359696" y="3429000"/>
            <a:ext cx="1584176" cy="2520280"/>
          </a:xfrm>
          <a:prstGeom prst="straightConnector1">
            <a:avLst/>
          </a:prstGeom>
          <a:solidFill>
            <a:schemeClr val="accent2"/>
          </a:solidFill>
          <a:ln w="19050" cap="sq" cmpd="sng" algn="ctr">
            <a:solidFill>
              <a:srgbClr val="92D050"/>
            </a:solidFill>
            <a:prstDash val="solid"/>
            <a:round/>
            <a:headEnd type="none" w="med" len="med"/>
            <a:tailEnd type="triangle"/>
          </a:ln>
          <a:effectLst/>
        </p:spPr>
      </p:cxnSp>
      <p:pic>
        <p:nvPicPr>
          <p:cNvPr id="9" name="Picture 8">
            <a:extLst>
              <a:ext uri="{FF2B5EF4-FFF2-40B4-BE49-F238E27FC236}">
                <a16:creationId xmlns:a16="http://schemas.microsoft.com/office/drawing/2014/main" id="{73AFA980-8FD6-4823-A19B-2E8203214625}"/>
              </a:ext>
            </a:extLst>
          </p:cNvPr>
          <p:cNvPicPr>
            <a:picLocks noChangeAspect="1"/>
          </p:cNvPicPr>
          <p:nvPr/>
        </p:nvPicPr>
        <p:blipFill>
          <a:blip r:embed="rId3"/>
          <a:stretch>
            <a:fillRect/>
          </a:stretch>
        </p:blipFill>
        <p:spPr>
          <a:xfrm>
            <a:off x="4439816" y="954880"/>
            <a:ext cx="2450703" cy="383148"/>
          </a:xfrm>
          <a:prstGeom prst="rect">
            <a:avLst/>
          </a:prstGeom>
        </p:spPr>
      </p:pic>
    </p:spTree>
    <p:extLst>
      <p:ext uri="{BB962C8B-B14F-4D97-AF65-F5344CB8AC3E}">
        <p14:creationId xmlns:p14="http://schemas.microsoft.com/office/powerpoint/2010/main" val="34573822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a:xfrm>
            <a:off x="609600" y="764704"/>
            <a:ext cx="10972800" cy="4572000"/>
          </a:xfrm>
        </p:spPr>
        <p:txBody>
          <a:bodyPr/>
          <a:lstStyle/>
          <a:p>
            <a:r>
              <a:rPr lang="de-DE" dirty="0"/>
              <a:t>Set </a:t>
            </a:r>
            <a:r>
              <a:rPr lang="de-DE" dirty="0" err="1"/>
              <a:t>the</a:t>
            </a:r>
            <a:r>
              <a:rPr lang="de-DE" dirty="0"/>
              <a:t> ‚</a:t>
            </a:r>
            <a:r>
              <a:rPr lang="de-DE" dirty="0" err="1"/>
              <a:t>PWM_compare</a:t>
            </a:r>
            <a:r>
              <a:rPr lang="de-DE" dirty="0"/>
              <a:t>‘ </a:t>
            </a:r>
            <a:r>
              <a:rPr lang="de-DE" dirty="0" err="1"/>
              <a:t>to</a:t>
            </a:r>
            <a:r>
              <a:rPr lang="de-DE" dirty="0"/>
              <a:t> a </a:t>
            </a:r>
            <a:r>
              <a:rPr lang="de-DE" dirty="0" err="1"/>
              <a:t>random</a:t>
            </a:r>
            <a:r>
              <a:rPr lang="de-DE" dirty="0"/>
              <a:t> </a:t>
            </a:r>
            <a:r>
              <a:rPr lang="de-DE" dirty="0" err="1"/>
              <a:t>value</a:t>
            </a:r>
            <a:r>
              <a:rPr lang="de-DE" dirty="0"/>
              <a:t> (0 .. 255) and </a:t>
            </a:r>
            <a:r>
              <a:rPr lang="de-DE" dirty="0" err="1"/>
              <a:t>observe</a:t>
            </a:r>
            <a:r>
              <a:rPr lang="de-DE" dirty="0"/>
              <a:t> </a:t>
            </a:r>
            <a:r>
              <a:rPr lang="de-DE" dirty="0" err="1"/>
              <a:t>the</a:t>
            </a:r>
            <a:r>
              <a:rPr lang="de-DE" dirty="0"/>
              <a:t> </a:t>
            </a:r>
            <a:r>
              <a:rPr lang="de-DE" dirty="0" err="1"/>
              <a:t>behavior</a:t>
            </a:r>
            <a:r>
              <a:rPr lang="de-DE" dirty="0"/>
              <a:t> </a:t>
            </a:r>
            <a:r>
              <a:rPr lang="de-DE" b="0" dirty="0">
                <a:solidFill>
                  <a:schemeClr val="bg1">
                    <a:lumMod val="50000"/>
                  </a:schemeClr>
                </a:solidFill>
              </a:rPr>
              <a:t>(</a:t>
            </a:r>
            <a:r>
              <a:rPr lang="de-DE" b="0" i="1" dirty="0" err="1">
                <a:solidFill>
                  <a:schemeClr val="bg1">
                    <a:lumMod val="50000"/>
                  </a:schemeClr>
                </a:solidFill>
              </a:rPr>
              <a:t>hint</a:t>
            </a:r>
            <a:r>
              <a:rPr lang="de-DE" b="0" i="1" dirty="0">
                <a:solidFill>
                  <a:schemeClr val="bg1">
                    <a:lumMod val="50000"/>
                  </a:schemeClr>
                </a:solidFill>
              </a:rPr>
              <a:t>: </a:t>
            </a:r>
            <a:r>
              <a:rPr lang="de-DE" b="0" i="1" dirty="0" err="1">
                <a:solidFill>
                  <a:schemeClr val="bg1">
                    <a:lumMod val="50000"/>
                  </a:schemeClr>
                </a:solidFill>
              </a:rPr>
              <a:t>drag</a:t>
            </a:r>
            <a:r>
              <a:rPr lang="de-DE" b="0" i="1" dirty="0">
                <a:solidFill>
                  <a:schemeClr val="bg1">
                    <a:lumMod val="50000"/>
                  </a:schemeClr>
                </a:solidFill>
              </a:rPr>
              <a:t> </a:t>
            </a:r>
            <a:r>
              <a:rPr lang="de-DE" b="0" i="1" dirty="0" err="1">
                <a:solidFill>
                  <a:schemeClr val="bg1">
                    <a:lumMod val="50000"/>
                  </a:schemeClr>
                </a:solidFill>
              </a:rPr>
              <a:t>the</a:t>
            </a:r>
            <a:r>
              <a:rPr lang="de-DE" b="0" i="1" dirty="0">
                <a:solidFill>
                  <a:schemeClr val="bg1">
                    <a:lumMod val="50000"/>
                  </a:schemeClr>
                </a:solidFill>
              </a:rPr>
              <a:t> PWM_OUT </a:t>
            </a:r>
            <a:r>
              <a:rPr lang="de-DE" b="0" i="1" dirty="0" err="1">
                <a:solidFill>
                  <a:schemeClr val="bg1">
                    <a:lumMod val="50000"/>
                  </a:schemeClr>
                </a:solidFill>
              </a:rPr>
              <a:t>to</a:t>
            </a:r>
            <a:r>
              <a:rPr lang="de-DE" b="0" i="1" dirty="0">
                <a:solidFill>
                  <a:schemeClr val="bg1">
                    <a:lumMod val="50000"/>
                  </a:schemeClr>
                </a:solidFill>
              </a:rPr>
              <a:t> </a:t>
            </a:r>
            <a:r>
              <a:rPr lang="de-DE" b="0" i="1" dirty="0" err="1">
                <a:solidFill>
                  <a:schemeClr val="bg1">
                    <a:lumMod val="50000"/>
                  </a:schemeClr>
                </a:solidFill>
              </a:rPr>
              <a:t>the</a:t>
            </a:r>
            <a:r>
              <a:rPr lang="de-DE" b="0" i="1" dirty="0">
                <a:solidFill>
                  <a:schemeClr val="bg1">
                    <a:lumMod val="50000"/>
                  </a:schemeClr>
                </a:solidFill>
              </a:rPr>
              <a:t> ‚Graph‘-</a:t>
            </a:r>
            <a:r>
              <a:rPr lang="de-DE" b="0" i="1" dirty="0" err="1">
                <a:solidFill>
                  <a:schemeClr val="bg1">
                    <a:lumMod val="50000"/>
                  </a:schemeClr>
                </a:solidFill>
              </a:rPr>
              <a:t>window</a:t>
            </a:r>
            <a:r>
              <a:rPr lang="de-DE" b="0" dirty="0">
                <a:solidFill>
                  <a:schemeClr val="bg1">
                    <a:lumMod val="50000"/>
                  </a:schemeClr>
                </a:solidFill>
              </a:rPr>
              <a:t>)</a:t>
            </a:r>
            <a:r>
              <a:rPr lang="de-DE" dirty="0"/>
              <a:t>:</a:t>
            </a:r>
          </a:p>
        </p:txBody>
      </p:sp>
      <p:pic>
        <p:nvPicPr>
          <p:cNvPr id="7" name="Picture 6">
            <a:extLst>
              <a:ext uri="{FF2B5EF4-FFF2-40B4-BE49-F238E27FC236}">
                <a16:creationId xmlns:a16="http://schemas.microsoft.com/office/drawing/2014/main" id="{A11F3832-6E26-48EA-ACC1-805B8F5B903A}"/>
              </a:ext>
            </a:extLst>
          </p:cNvPr>
          <p:cNvPicPr>
            <a:picLocks noChangeAspect="1"/>
          </p:cNvPicPr>
          <p:nvPr/>
        </p:nvPicPr>
        <p:blipFill>
          <a:blip r:embed="rId2"/>
          <a:stretch>
            <a:fillRect/>
          </a:stretch>
        </p:blipFill>
        <p:spPr>
          <a:xfrm>
            <a:off x="2900144" y="1579150"/>
            <a:ext cx="6191622" cy="4897850"/>
          </a:xfrm>
          <a:prstGeom prst="rect">
            <a:avLst/>
          </a:prstGeom>
        </p:spPr>
      </p:pic>
      <p:cxnSp>
        <p:nvCxnSpPr>
          <p:cNvPr id="8" name="Straight Arrow Connector 7">
            <a:extLst>
              <a:ext uri="{FF2B5EF4-FFF2-40B4-BE49-F238E27FC236}">
                <a16:creationId xmlns:a16="http://schemas.microsoft.com/office/drawing/2014/main" id="{0530DBE6-DDED-472E-8BF0-41DAA6DB7A04}"/>
              </a:ext>
            </a:extLst>
          </p:cNvPr>
          <p:cNvCxnSpPr>
            <a:cxnSpLocks/>
          </p:cNvCxnSpPr>
          <p:nvPr/>
        </p:nvCxnSpPr>
        <p:spPr bwMode="auto">
          <a:xfrm>
            <a:off x="3706586" y="3396343"/>
            <a:ext cx="229174" cy="2048881"/>
          </a:xfrm>
          <a:prstGeom prst="straightConnector1">
            <a:avLst/>
          </a:prstGeom>
          <a:solidFill>
            <a:schemeClr val="accent2"/>
          </a:solidFill>
          <a:ln w="19050" cap="sq" cmpd="sng" algn="ctr">
            <a:solidFill>
              <a:srgbClr val="92D050"/>
            </a:solidFill>
            <a:prstDash val="solid"/>
            <a:round/>
            <a:headEnd type="none" w="med" len="med"/>
            <a:tailEnd type="triangle"/>
          </a:ln>
          <a:effectLst/>
        </p:spPr>
      </p:cxnSp>
    </p:spTree>
    <p:extLst>
      <p:ext uri="{BB962C8B-B14F-4D97-AF65-F5344CB8AC3E}">
        <p14:creationId xmlns:p14="http://schemas.microsoft.com/office/powerpoint/2010/main" val="24273575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As the naming indicates, we have a PWM (Pulse Width Modulation) – Generator here. It‘s a standard functionality for power-control of motors and lights, especially LEDs.</a:t>
            </a:r>
          </a:p>
          <a:p>
            <a:r>
              <a:rPr lang="de-DE"/>
              <a:t>For demonstration purposes, the individual bit statii of the counter value are shown via distinct outputs. The status value is colored in red, if the value has changed compared to the previous cycle:</a:t>
            </a:r>
          </a:p>
        </p:txBody>
      </p:sp>
      <p:pic>
        <p:nvPicPr>
          <p:cNvPr id="5" name="Picture 4">
            <a:extLst>
              <a:ext uri="{FF2B5EF4-FFF2-40B4-BE49-F238E27FC236}">
                <a16:creationId xmlns:a16="http://schemas.microsoft.com/office/drawing/2014/main" id="{0C637415-D047-40B0-A379-4408A5F742B1}"/>
              </a:ext>
            </a:extLst>
          </p:cNvPr>
          <p:cNvPicPr>
            <a:picLocks noChangeAspect="1"/>
          </p:cNvPicPr>
          <p:nvPr/>
        </p:nvPicPr>
        <p:blipFill>
          <a:blip r:embed="rId2"/>
          <a:stretch>
            <a:fillRect/>
          </a:stretch>
        </p:blipFill>
        <p:spPr>
          <a:xfrm>
            <a:off x="4583832" y="3068960"/>
            <a:ext cx="2500597" cy="2850257"/>
          </a:xfrm>
          <a:prstGeom prst="rect">
            <a:avLst/>
          </a:prstGeom>
        </p:spPr>
      </p:pic>
    </p:spTree>
    <p:extLst>
      <p:ext uri="{BB962C8B-B14F-4D97-AF65-F5344CB8AC3E}">
        <p14:creationId xmlns:p14="http://schemas.microsoft.com/office/powerpoint/2010/main" val="16141771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Simulation cycle time</a:t>
            </a:r>
          </a:p>
          <a:p>
            <a:r>
              <a:rPr lang="de-DE"/>
              <a:t>As a default, the simulation time (‚Latency‘) between two cycles is 200ms:</a:t>
            </a:r>
          </a:p>
          <a:p>
            <a:endParaRPr lang="de-DE"/>
          </a:p>
          <a:p>
            <a:endParaRPr lang="de-DE"/>
          </a:p>
          <a:p>
            <a:endParaRPr lang="de-DE"/>
          </a:p>
          <a:p>
            <a:r>
              <a:rPr lang="de-DE"/>
              <a:t>For the PWM_Counter_ROOT it makes sense to set a smaller value, e.g. 20ms or even less. Then the PWM signal in the Graph view can be observed in real-time in a better way:</a:t>
            </a:r>
          </a:p>
        </p:txBody>
      </p:sp>
      <p:pic>
        <p:nvPicPr>
          <p:cNvPr id="2" name="Picture 1">
            <a:extLst>
              <a:ext uri="{FF2B5EF4-FFF2-40B4-BE49-F238E27FC236}">
                <a16:creationId xmlns:a16="http://schemas.microsoft.com/office/drawing/2014/main" id="{9B5101F5-03DF-42D6-BBB7-3298D6CD09F8}"/>
              </a:ext>
            </a:extLst>
          </p:cNvPr>
          <p:cNvPicPr>
            <a:picLocks noChangeAspect="1"/>
          </p:cNvPicPr>
          <p:nvPr/>
        </p:nvPicPr>
        <p:blipFill>
          <a:blip r:embed="rId2"/>
          <a:stretch>
            <a:fillRect/>
          </a:stretch>
        </p:blipFill>
        <p:spPr>
          <a:xfrm>
            <a:off x="3863752" y="2087116"/>
            <a:ext cx="3629025" cy="1485900"/>
          </a:xfrm>
          <a:prstGeom prst="rect">
            <a:avLst/>
          </a:prstGeom>
        </p:spPr>
      </p:pic>
      <p:pic>
        <p:nvPicPr>
          <p:cNvPr id="6" name="Picture 5">
            <a:extLst>
              <a:ext uri="{FF2B5EF4-FFF2-40B4-BE49-F238E27FC236}">
                <a16:creationId xmlns:a16="http://schemas.microsoft.com/office/drawing/2014/main" id="{3D0B088F-551E-4137-9A01-78E32C15C114}"/>
              </a:ext>
            </a:extLst>
          </p:cNvPr>
          <p:cNvPicPr>
            <a:picLocks noChangeAspect="1"/>
          </p:cNvPicPr>
          <p:nvPr/>
        </p:nvPicPr>
        <p:blipFill>
          <a:blip r:embed="rId3"/>
          <a:stretch>
            <a:fillRect/>
          </a:stretch>
        </p:blipFill>
        <p:spPr>
          <a:xfrm>
            <a:off x="2524226" y="4509120"/>
            <a:ext cx="6768752" cy="1806798"/>
          </a:xfrm>
          <a:prstGeom prst="rect">
            <a:avLst/>
          </a:prstGeom>
        </p:spPr>
      </p:pic>
    </p:spTree>
    <p:extLst>
      <p:ext uri="{BB962C8B-B14F-4D97-AF65-F5344CB8AC3E}">
        <p14:creationId xmlns:p14="http://schemas.microsoft.com/office/powerpoint/2010/main" val="16506222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 &amp; Simulation</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type="body" sz="quarter" idx="4294967295"/>
          </p:nvPr>
        </p:nvSpPr>
        <p:spPr>
          <a:xfrm>
            <a:off x="2711450" y="2348880"/>
            <a:ext cx="6769100" cy="2016125"/>
          </a:xfrm>
        </p:spPr>
        <p:txBody>
          <a:bodyPr/>
          <a:lstStyle/>
          <a:p>
            <a:pPr marL="0" indent="0" algn="ctr">
              <a:buNone/>
            </a:pPr>
            <a:r>
              <a:rPr lang="de-DE" dirty="0"/>
              <a:t>The design </a:t>
            </a:r>
            <a:r>
              <a:rPr lang="de-DE" dirty="0" err="1"/>
              <a:t>has</a:t>
            </a:r>
            <a:r>
              <a:rPr lang="de-DE" dirty="0"/>
              <a:t> </a:t>
            </a:r>
            <a:r>
              <a:rPr lang="de-DE" dirty="0" err="1"/>
              <a:t>been</a:t>
            </a:r>
            <a:r>
              <a:rPr lang="de-DE" dirty="0"/>
              <a:t> </a:t>
            </a:r>
            <a:r>
              <a:rPr lang="de-DE" dirty="0" err="1"/>
              <a:t>finished</a:t>
            </a:r>
            <a:r>
              <a:rPr lang="de-DE" dirty="0"/>
              <a:t> and </a:t>
            </a:r>
            <a:r>
              <a:rPr lang="de-DE" dirty="0" err="1"/>
              <a:t>simulation</a:t>
            </a:r>
            <a:r>
              <a:rPr lang="de-DE" dirty="0"/>
              <a:t> </a:t>
            </a:r>
            <a:r>
              <a:rPr lang="de-DE" dirty="0" err="1"/>
              <a:t>has</a:t>
            </a:r>
            <a:r>
              <a:rPr lang="de-DE" dirty="0"/>
              <a:t> </a:t>
            </a:r>
            <a:r>
              <a:rPr lang="de-DE" dirty="0" err="1"/>
              <a:t>shown</a:t>
            </a:r>
            <a:r>
              <a:rPr lang="de-DE" dirty="0"/>
              <a:t> promising </a:t>
            </a:r>
            <a:r>
              <a:rPr lang="de-DE" dirty="0" err="1"/>
              <a:t>results</a:t>
            </a:r>
            <a:r>
              <a:rPr lang="de-DE" dirty="0"/>
              <a:t>.</a:t>
            </a:r>
          </a:p>
          <a:p>
            <a:pPr marL="0" indent="0" algn="ctr">
              <a:buNone/>
            </a:pPr>
            <a:r>
              <a:rPr lang="de-DE" dirty="0" err="1"/>
              <a:t>Now</a:t>
            </a:r>
            <a:r>
              <a:rPr lang="de-DE" dirty="0"/>
              <a:t> </a:t>
            </a:r>
            <a:r>
              <a:rPr lang="de-DE" dirty="0" err="1"/>
              <a:t>we</a:t>
            </a:r>
            <a:r>
              <a:rPr lang="de-DE" dirty="0"/>
              <a:t> </a:t>
            </a:r>
            <a:r>
              <a:rPr lang="de-DE" dirty="0" err="1"/>
              <a:t>are</a:t>
            </a:r>
            <a:r>
              <a:rPr lang="de-DE" dirty="0"/>
              <a:t> </a:t>
            </a:r>
            <a:r>
              <a:rPr lang="de-DE" dirty="0" err="1"/>
              <a:t>ready</a:t>
            </a:r>
            <a:r>
              <a:rPr lang="de-DE" dirty="0"/>
              <a:t> </a:t>
            </a:r>
            <a:r>
              <a:rPr lang="de-DE" dirty="0" err="1"/>
              <a:t>to</a:t>
            </a:r>
            <a:r>
              <a:rPr lang="de-DE" dirty="0"/>
              <a:t> </a:t>
            </a:r>
            <a:r>
              <a:rPr lang="de-DE" dirty="0" err="1"/>
              <a:t>start</a:t>
            </a:r>
            <a:r>
              <a:rPr lang="de-DE" dirty="0"/>
              <a:t> real </a:t>
            </a:r>
            <a:r>
              <a:rPr lang="de-DE" dirty="0" err="1"/>
              <a:t>testing</a:t>
            </a:r>
            <a:r>
              <a:rPr lang="de-DE" dirty="0"/>
              <a:t> and check </a:t>
            </a:r>
            <a:r>
              <a:rPr lang="de-DE" dirty="0" err="1"/>
              <a:t>correct</a:t>
            </a:r>
            <a:r>
              <a:rPr lang="de-DE" dirty="0"/>
              <a:t> </a:t>
            </a:r>
            <a:r>
              <a:rPr lang="de-DE" dirty="0" err="1"/>
              <a:t>behavior</a:t>
            </a:r>
            <a:r>
              <a:rPr lang="de-DE" dirty="0"/>
              <a:t>!</a:t>
            </a:r>
          </a:p>
        </p:txBody>
      </p:sp>
    </p:spTree>
    <p:extLst>
      <p:ext uri="{BB962C8B-B14F-4D97-AF65-F5344CB8AC3E}">
        <p14:creationId xmlns:p14="http://schemas.microsoft.com/office/powerpoint/2010/main" val="9562325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Walkthrough</a:t>
            </a:r>
          </a:p>
        </p:txBody>
      </p:sp>
      <p:sp>
        <p:nvSpPr>
          <p:cNvPr id="2" name="Text Placeholder 1"/>
          <p:cNvSpPr>
            <a:spLocks noGrp="1"/>
          </p:cNvSpPr>
          <p:nvPr>
            <p:ph idx="1"/>
          </p:nvPr>
        </p:nvSpPr>
        <p:spPr/>
        <p:txBody>
          <a:bodyPr/>
          <a:lstStyle/>
          <a:p>
            <a:r>
              <a:rPr lang="de-DE" dirty="0"/>
              <a:t>Design Walkthrough</a:t>
            </a:r>
          </a:p>
          <a:p>
            <a:pPr lvl="1"/>
            <a:r>
              <a:rPr lang="de-DE" dirty="0"/>
              <a:t>Open the Scade-model „Walkthrough“</a:t>
            </a:r>
          </a:p>
          <a:p>
            <a:pPr lvl="1"/>
            <a:r>
              <a:rPr lang="de-DE" dirty="0"/>
              <a:t>Check Operators</a:t>
            </a:r>
          </a:p>
          <a:p>
            <a:pPr lvl="1"/>
            <a:r>
              <a:rPr lang="de-DE" dirty="0"/>
              <a:t>Simulate Operators</a:t>
            </a:r>
          </a:p>
          <a:p>
            <a:r>
              <a:rPr lang="de-DE" dirty="0">
                <a:solidFill>
                  <a:schemeClr val="tx2">
                    <a:lumMod val="75000"/>
                  </a:schemeClr>
                </a:solidFill>
              </a:rPr>
              <a:t>Test Walkthrough</a:t>
            </a:r>
          </a:p>
          <a:p>
            <a:pPr lvl="1"/>
            <a:r>
              <a:rPr lang="de-DE" dirty="0"/>
              <a:t>Open test project </a:t>
            </a:r>
          </a:p>
          <a:p>
            <a:pPr lvl="1"/>
            <a:r>
              <a:rPr lang="de-DE" dirty="0"/>
              <a:t>Execute tests and view results</a:t>
            </a:r>
          </a:p>
          <a:p>
            <a:pPr lvl="1"/>
            <a:r>
              <a:rPr lang="de-DE" dirty="0"/>
              <a:t>Edit testcases</a:t>
            </a:r>
          </a:p>
          <a:p>
            <a:pPr lvl="1"/>
            <a:endParaRPr lang="en-US" dirty="0"/>
          </a:p>
        </p:txBody>
      </p:sp>
    </p:spTree>
    <p:extLst>
      <p:ext uri="{BB962C8B-B14F-4D97-AF65-F5344CB8AC3E}">
        <p14:creationId xmlns:p14="http://schemas.microsoft.com/office/powerpoint/2010/main" val="21740570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Software Walkthrough: Design &amp; Test</a:t>
            </a:r>
          </a:p>
        </p:txBody>
      </p:sp>
      <p:sp>
        <p:nvSpPr>
          <p:cNvPr id="2" name="Text Placeholder 1"/>
          <p:cNvSpPr>
            <a:spLocks noGrp="1"/>
          </p:cNvSpPr>
          <p:nvPr>
            <p:ph idx="1"/>
          </p:nvPr>
        </p:nvSpPr>
        <p:spPr/>
        <p:txBody>
          <a:bodyPr/>
          <a:lstStyle/>
          <a:p>
            <a:r>
              <a:rPr lang="de-DE" dirty="0"/>
              <a:t>Design Walkthrough</a:t>
            </a:r>
          </a:p>
          <a:p>
            <a:pPr lvl="1"/>
            <a:r>
              <a:rPr lang="de-DE" dirty="0"/>
              <a:t>Open the Scade-model „Scade_Walkthrough“</a:t>
            </a:r>
          </a:p>
          <a:p>
            <a:pPr lvl="1"/>
            <a:r>
              <a:rPr lang="de-DE" dirty="0"/>
              <a:t>Check Operators</a:t>
            </a:r>
          </a:p>
          <a:p>
            <a:pPr lvl="1"/>
            <a:r>
              <a:rPr lang="de-DE" dirty="0"/>
              <a:t>Simulate Operators</a:t>
            </a:r>
          </a:p>
          <a:p>
            <a:r>
              <a:rPr lang="de-DE" dirty="0"/>
              <a:t>Test Walkthrough</a:t>
            </a:r>
          </a:p>
          <a:p>
            <a:pPr lvl="1"/>
            <a:r>
              <a:rPr lang="de-DE" dirty="0"/>
              <a:t>Open test project „Scade_WalkthroughTest“</a:t>
            </a:r>
          </a:p>
          <a:p>
            <a:pPr lvl="1"/>
            <a:r>
              <a:rPr lang="de-DE" dirty="0"/>
              <a:t>Execute tests and view results</a:t>
            </a:r>
          </a:p>
          <a:p>
            <a:pPr lvl="1"/>
            <a:r>
              <a:rPr lang="de-DE" dirty="0"/>
              <a:t>Edit testcases</a:t>
            </a:r>
          </a:p>
          <a:p>
            <a:pPr marL="228600" lvl="1" indent="0">
              <a:buNone/>
            </a:pPr>
            <a:endParaRPr lang="en-US" dirty="0"/>
          </a:p>
        </p:txBody>
      </p:sp>
    </p:spTree>
    <p:extLst>
      <p:ext uri="{BB962C8B-B14F-4D97-AF65-F5344CB8AC3E}">
        <p14:creationId xmlns:p14="http://schemas.microsoft.com/office/powerpoint/2010/main" val="28449251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Test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Tests are based on the given requirements (not on the program logic!)</a:t>
            </a:r>
          </a:p>
          <a:p>
            <a:r>
              <a:rPr lang="de-DE"/>
              <a:t>They check the status of outputs against expected values</a:t>
            </a:r>
          </a:p>
          <a:p>
            <a:r>
              <a:rPr lang="de-DE"/>
              <a:t>Tests perform automatic sequences over one or more operators</a:t>
            </a:r>
          </a:p>
          <a:p>
            <a:endParaRPr lang="de-DE"/>
          </a:p>
          <a:p>
            <a:r>
              <a:rPr lang="de-DE"/>
              <a:t>Tests deliver quality measures:</a:t>
            </a:r>
          </a:p>
          <a:p>
            <a:pPr lvl="1"/>
            <a:r>
              <a:rPr lang="de-DE"/>
              <a:t>Number of tests succeeded/failed</a:t>
            </a:r>
          </a:p>
          <a:p>
            <a:pPr lvl="1"/>
            <a:r>
              <a:rPr lang="de-DE"/>
              <a:t>Optional: Model Coverage (in percent, „Modell-Abdeckung“)</a:t>
            </a:r>
          </a:p>
          <a:p>
            <a:pPr lvl="1"/>
            <a:r>
              <a:rPr lang="de-DE"/>
              <a:t>and many more</a:t>
            </a:r>
          </a:p>
          <a:p>
            <a:endParaRPr lang="de-DE"/>
          </a:p>
          <a:p>
            <a:r>
              <a:rPr lang="de-DE"/>
              <a:t>Usually the tests are created by the Test Team (testers) based on requirements</a:t>
            </a:r>
          </a:p>
        </p:txBody>
      </p:sp>
    </p:spTree>
    <p:extLst>
      <p:ext uri="{BB962C8B-B14F-4D97-AF65-F5344CB8AC3E}">
        <p14:creationId xmlns:p14="http://schemas.microsoft.com/office/powerpoint/2010/main" val="14273653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Walkthrough</a:t>
            </a:r>
          </a:p>
        </p:txBody>
      </p:sp>
      <p:sp>
        <p:nvSpPr>
          <p:cNvPr id="2" name="Text Placeholder 1"/>
          <p:cNvSpPr>
            <a:spLocks noGrp="1"/>
          </p:cNvSpPr>
          <p:nvPr>
            <p:ph idx="1"/>
          </p:nvPr>
        </p:nvSpPr>
        <p:spPr/>
        <p:txBody>
          <a:bodyPr/>
          <a:lstStyle/>
          <a:p>
            <a:r>
              <a:rPr lang="de-DE" dirty="0"/>
              <a:t>Design Walkthrough</a:t>
            </a:r>
          </a:p>
          <a:p>
            <a:pPr lvl="1"/>
            <a:r>
              <a:rPr lang="de-DE" dirty="0"/>
              <a:t>Open the Scade-model „Walkthrough“</a:t>
            </a:r>
          </a:p>
          <a:p>
            <a:pPr lvl="1"/>
            <a:r>
              <a:rPr lang="de-DE" dirty="0"/>
              <a:t>Check Operators</a:t>
            </a:r>
          </a:p>
          <a:p>
            <a:pPr lvl="1"/>
            <a:r>
              <a:rPr lang="de-DE" dirty="0"/>
              <a:t>Simulate Operators</a:t>
            </a:r>
          </a:p>
          <a:p>
            <a:r>
              <a:rPr lang="de-DE" dirty="0"/>
              <a:t>Test Walkthrough</a:t>
            </a:r>
          </a:p>
          <a:p>
            <a:pPr lvl="1"/>
            <a:r>
              <a:rPr lang="de-DE" dirty="0">
                <a:solidFill>
                  <a:schemeClr val="accent5">
                    <a:lumMod val="75000"/>
                  </a:schemeClr>
                </a:solidFill>
              </a:rPr>
              <a:t>Open test project </a:t>
            </a:r>
          </a:p>
          <a:p>
            <a:pPr lvl="1"/>
            <a:r>
              <a:rPr lang="de-DE" dirty="0"/>
              <a:t>Execute tests and view results</a:t>
            </a:r>
          </a:p>
          <a:p>
            <a:pPr lvl="1"/>
            <a:r>
              <a:rPr lang="de-DE" dirty="0"/>
              <a:t>Edit testcases</a:t>
            </a:r>
          </a:p>
          <a:p>
            <a:pPr lvl="1"/>
            <a:endParaRPr lang="en-US" dirty="0"/>
          </a:p>
        </p:txBody>
      </p:sp>
    </p:spTree>
    <p:extLst>
      <p:ext uri="{BB962C8B-B14F-4D97-AF65-F5344CB8AC3E}">
        <p14:creationId xmlns:p14="http://schemas.microsoft.com/office/powerpoint/2010/main" val="5024434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Test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dirty="0"/>
              <a:t>Close the current project: Select Menu ‚File‘ =&gt; ‚Close Workspace‘</a:t>
            </a:r>
          </a:p>
          <a:p>
            <a:r>
              <a:rPr lang="de-DE" dirty="0"/>
              <a:t>Open the workspace (test project): ‚Scade_WalkthroughTest‘</a:t>
            </a:r>
          </a:p>
          <a:p>
            <a:r>
              <a:rPr lang="de-DE" dirty="0"/>
              <a:t>The ‚Scade‘ and the ‚Test View‘ tabs appear as follows:</a:t>
            </a:r>
          </a:p>
        </p:txBody>
      </p:sp>
      <p:pic>
        <p:nvPicPr>
          <p:cNvPr id="2" name="Picture 1">
            <a:extLst>
              <a:ext uri="{FF2B5EF4-FFF2-40B4-BE49-F238E27FC236}">
                <a16:creationId xmlns:a16="http://schemas.microsoft.com/office/drawing/2014/main" id="{6FC79179-5D7E-4DE1-9F93-8D0946E1A198}"/>
              </a:ext>
            </a:extLst>
          </p:cNvPr>
          <p:cNvPicPr>
            <a:picLocks noChangeAspect="1"/>
          </p:cNvPicPr>
          <p:nvPr/>
        </p:nvPicPr>
        <p:blipFill>
          <a:blip r:embed="rId2"/>
          <a:stretch>
            <a:fillRect/>
          </a:stretch>
        </p:blipFill>
        <p:spPr>
          <a:xfrm>
            <a:off x="1415480" y="2534529"/>
            <a:ext cx="4819650" cy="3467100"/>
          </a:xfrm>
          <a:prstGeom prst="rect">
            <a:avLst/>
          </a:prstGeom>
        </p:spPr>
      </p:pic>
      <p:pic>
        <p:nvPicPr>
          <p:cNvPr id="7" name="Picture 6">
            <a:extLst>
              <a:ext uri="{FF2B5EF4-FFF2-40B4-BE49-F238E27FC236}">
                <a16:creationId xmlns:a16="http://schemas.microsoft.com/office/drawing/2014/main" id="{16988B2E-A110-4622-A341-F08057CA3BFF}"/>
              </a:ext>
            </a:extLst>
          </p:cNvPr>
          <p:cNvPicPr>
            <a:picLocks noChangeAspect="1"/>
          </p:cNvPicPr>
          <p:nvPr/>
        </p:nvPicPr>
        <p:blipFill>
          <a:blip r:embed="rId3"/>
          <a:stretch>
            <a:fillRect/>
          </a:stretch>
        </p:blipFill>
        <p:spPr>
          <a:xfrm>
            <a:off x="7215031" y="2762458"/>
            <a:ext cx="3933825" cy="3152775"/>
          </a:xfrm>
          <a:prstGeom prst="rect">
            <a:avLst/>
          </a:prstGeom>
        </p:spPr>
      </p:pic>
    </p:spTree>
    <p:extLst>
      <p:ext uri="{BB962C8B-B14F-4D97-AF65-F5344CB8AC3E}">
        <p14:creationId xmlns:p14="http://schemas.microsoft.com/office/powerpoint/2010/main" val="30002020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Test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dirty="0"/>
              <a:t>The project containing the model ‚Scade_Walkthrough‘ is referenced in the test project ‚Scade_WalkthroughTest‘</a:t>
            </a:r>
          </a:p>
          <a:p>
            <a:r>
              <a:rPr lang="de-DE" dirty="0"/>
              <a:t>The project ‚Scade_WalkthroughTest‘ is shown in bold =&gt; it is active. If not, right-click on ‚Scade_WalkthroughTest‘ and click ‚Set as Active Project‘</a:t>
            </a:r>
          </a:p>
        </p:txBody>
      </p:sp>
      <p:pic>
        <p:nvPicPr>
          <p:cNvPr id="2" name="Picture 1">
            <a:extLst>
              <a:ext uri="{FF2B5EF4-FFF2-40B4-BE49-F238E27FC236}">
                <a16:creationId xmlns:a16="http://schemas.microsoft.com/office/drawing/2014/main" id="{6FC79179-5D7E-4DE1-9F93-8D0946E1A198}"/>
              </a:ext>
            </a:extLst>
          </p:cNvPr>
          <p:cNvPicPr>
            <a:picLocks noChangeAspect="1"/>
          </p:cNvPicPr>
          <p:nvPr/>
        </p:nvPicPr>
        <p:blipFill>
          <a:blip r:embed="rId2"/>
          <a:stretch>
            <a:fillRect/>
          </a:stretch>
        </p:blipFill>
        <p:spPr>
          <a:xfrm>
            <a:off x="3719736" y="2852936"/>
            <a:ext cx="4520570" cy="3251952"/>
          </a:xfrm>
          <a:prstGeom prst="rect">
            <a:avLst/>
          </a:prstGeom>
        </p:spPr>
      </p:pic>
    </p:spTree>
    <p:extLst>
      <p:ext uri="{BB962C8B-B14F-4D97-AF65-F5344CB8AC3E}">
        <p14:creationId xmlns:p14="http://schemas.microsoft.com/office/powerpoint/2010/main" val="17463193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Test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a:xfrm>
            <a:off x="609600" y="1143000"/>
            <a:ext cx="6782544" cy="4572000"/>
          </a:xfrm>
        </p:spPr>
        <p:txBody>
          <a:bodyPr/>
          <a:lstStyle/>
          <a:p>
            <a:r>
              <a:rPr lang="de-DE" dirty="0"/>
              <a:t>The Test </a:t>
            </a:r>
            <a:r>
              <a:rPr lang="de-DE" dirty="0" err="1"/>
              <a:t>view</a:t>
            </a:r>
            <a:r>
              <a:rPr lang="de-DE" dirty="0"/>
              <a:t> </a:t>
            </a:r>
            <a:r>
              <a:rPr lang="de-DE" dirty="0" err="1"/>
              <a:t>contains</a:t>
            </a:r>
            <a:r>
              <a:rPr lang="de-DE" dirty="0"/>
              <a:t> ‚</a:t>
            </a:r>
            <a:r>
              <a:rPr lang="de-DE" dirty="0" err="1"/>
              <a:t>Procedures</a:t>
            </a:r>
            <a:r>
              <a:rPr lang="de-DE" dirty="0"/>
              <a:t>‘ and ‚Records‘. </a:t>
            </a:r>
            <a:r>
              <a:rPr lang="de-DE" dirty="0" err="1"/>
              <a:t>Each</a:t>
            </a:r>
            <a:r>
              <a:rPr lang="de-DE" dirty="0"/>
              <a:t> </a:t>
            </a:r>
            <a:r>
              <a:rPr lang="de-DE" dirty="0" err="1"/>
              <a:t>Procedure</a:t>
            </a:r>
            <a:r>
              <a:rPr lang="de-DE" dirty="0"/>
              <a:t> </a:t>
            </a:r>
            <a:r>
              <a:rPr lang="de-DE" dirty="0" err="1"/>
              <a:t>can</a:t>
            </a:r>
            <a:r>
              <a:rPr lang="de-DE" dirty="0"/>
              <a:t> </a:t>
            </a:r>
            <a:r>
              <a:rPr lang="de-DE" dirty="0" err="1"/>
              <a:t>contain</a:t>
            </a:r>
            <a:r>
              <a:rPr lang="de-DE" dirty="0"/>
              <a:t> </a:t>
            </a:r>
            <a:r>
              <a:rPr lang="de-DE" dirty="0" err="1"/>
              <a:t>one</a:t>
            </a:r>
            <a:r>
              <a:rPr lang="de-DE" dirty="0"/>
              <a:t> </a:t>
            </a:r>
            <a:r>
              <a:rPr lang="de-DE" dirty="0" err="1"/>
              <a:t>or</a:t>
            </a:r>
            <a:r>
              <a:rPr lang="de-DE" dirty="0"/>
              <a:t> </a:t>
            </a:r>
            <a:r>
              <a:rPr lang="de-DE" dirty="0" err="1"/>
              <a:t>more</a:t>
            </a:r>
            <a:r>
              <a:rPr lang="de-DE" dirty="0"/>
              <a:t> </a:t>
            </a:r>
            <a:r>
              <a:rPr lang="de-DE" dirty="0" err="1"/>
              <a:t>records</a:t>
            </a:r>
            <a:r>
              <a:rPr lang="de-DE" dirty="0"/>
              <a:t>.</a:t>
            </a:r>
          </a:p>
          <a:p>
            <a:r>
              <a:rPr lang="de-DE" dirty="0"/>
              <a:t>Select a </a:t>
            </a:r>
            <a:r>
              <a:rPr lang="de-DE" dirty="0" err="1"/>
              <a:t>procedure</a:t>
            </a:r>
            <a:r>
              <a:rPr lang="de-DE" dirty="0"/>
              <a:t> and </a:t>
            </a:r>
            <a:r>
              <a:rPr lang="de-DE" dirty="0" err="1"/>
              <a:t>observe</a:t>
            </a:r>
            <a:r>
              <a:rPr lang="de-DE" dirty="0"/>
              <a:t> </a:t>
            </a:r>
            <a:r>
              <a:rPr lang="de-DE" dirty="0" err="1"/>
              <a:t>the</a:t>
            </a:r>
            <a:r>
              <a:rPr lang="de-DE" dirty="0"/>
              <a:t> </a:t>
            </a:r>
            <a:r>
              <a:rPr lang="de-DE" dirty="0" err="1"/>
              <a:t>properties</a:t>
            </a:r>
            <a:r>
              <a:rPr lang="de-DE" dirty="0"/>
              <a:t>: </a:t>
            </a:r>
            <a:r>
              <a:rPr lang="de-DE" dirty="0" err="1"/>
              <a:t>each</a:t>
            </a:r>
            <a:r>
              <a:rPr lang="de-DE" dirty="0"/>
              <a:t> </a:t>
            </a:r>
            <a:r>
              <a:rPr lang="de-DE" dirty="0" err="1"/>
              <a:t>procedure</a:t>
            </a:r>
            <a:r>
              <a:rPr lang="de-DE" dirty="0"/>
              <a:t> </a:t>
            </a:r>
            <a:r>
              <a:rPr lang="de-DE" dirty="0" err="1"/>
              <a:t>is</a:t>
            </a:r>
            <a:r>
              <a:rPr lang="de-DE" dirty="0"/>
              <a:t> </a:t>
            </a:r>
            <a:r>
              <a:rPr lang="de-DE" dirty="0" err="1"/>
              <a:t>referring</a:t>
            </a:r>
            <a:r>
              <a:rPr lang="de-DE" dirty="0"/>
              <a:t> </a:t>
            </a:r>
            <a:r>
              <a:rPr lang="de-DE" dirty="0" err="1"/>
              <a:t>to</a:t>
            </a:r>
            <a:r>
              <a:rPr lang="de-DE" dirty="0"/>
              <a:t> an </a:t>
            </a:r>
            <a:r>
              <a:rPr lang="de-DE" dirty="0" err="1"/>
              <a:t>operator</a:t>
            </a:r>
            <a:r>
              <a:rPr lang="de-DE" dirty="0"/>
              <a:t> </a:t>
            </a:r>
            <a:r>
              <a:rPr lang="de-DE" dirty="0" err="1"/>
              <a:t>it</a:t>
            </a:r>
            <a:r>
              <a:rPr lang="de-DE" dirty="0"/>
              <a:t> will </a:t>
            </a:r>
            <a:r>
              <a:rPr lang="de-DE" dirty="0" err="1"/>
              <a:t>test</a:t>
            </a:r>
            <a:r>
              <a:rPr lang="de-DE" dirty="0"/>
              <a:t>: e.g. Root = </a:t>
            </a:r>
            <a:r>
              <a:rPr lang="de-DE" dirty="0" err="1"/>
              <a:t>Walkthrough_Package</a:t>
            </a:r>
            <a:r>
              <a:rPr lang="de-DE" dirty="0"/>
              <a:t>::Counter</a:t>
            </a:r>
          </a:p>
          <a:p>
            <a:r>
              <a:rPr lang="de-DE" dirty="0" err="1"/>
              <a:t>Each</a:t>
            </a:r>
            <a:r>
              <a:rPr lang="de-DE" dirty="0"/>
              <a:t> </a:t>
            </a:r>
            <a:r>
              <a:rPr lang="de-DE" dirty="0" err="1"/>
              <a:t>test</a:t>
            </a:r>
            <a:r>
              <a:rPr lang="de-DE" dirty="0"/>
              <a:t> </a:t>
            </a:r>
            <a:r>
              <a:rPr lang="de-DE" dirty="0" err="1"/>
              <a:t>can</a:t>
            </a:r>
            <a:r>
              <a:rPr lang="de-DE" dirty="0"/>
              <a:t> </a:t>
            </a:r>
            <a:r>
              <a:rPr lang="de-DE" dirty="0" err="1"/>
              <a:t>be</a:t>
            </a:r>
            <a:r>
              <a:rPr lang="de-DE" dirty="0"/>
              <a:t> </a:t>
            </a:r>
            <a:r>
              <a:rPr lang="de-DE" dirty="0" err="1"/>
              <a:t>initialized</a:t>
            </a:r>
            <a:r>
              <a:rPr lang="de-DE" dirty="0"/>
              <a:t> </a:t>
            </a:r>
            <a:r>
              <a:rPr lang="de-DE" dirty="0" err="1"/>
              <a:t>with</a:t>
            </a:r>
            <a:r>
              <a:rPr lang="de-DE" dirty="0"/>
              <a:t> an alias </a:t>
            </a:r>
            <a:r>
              <a:rPr lang="de-DE" dirty="0" err="1"/>
              <a:t>file</a:t>
            </a:r>
            <a:r>
              <a:rPr lang="de-DE" dirty="0"/>
              <a:t>. </a:t>
            </a:r>
            <a:r>
              <a:rPr lang="de-DE" dirty="0" err="1"/>
              <a:t>You</a:t>
            </a:r>
            <a:r>
              <a:rPr lang="de-DE" dirty="0"/>
              <a:t> </a:t>
            </a:r>
            <a:r>
              <a:rPr lang="de-DE" dirty="0" err="1"/>
              <a:t>can</a:t>
            </a:r>
            <a:r>
              <a:rPr lang="de-DE" dirty="0"/>
              <a:t> </a:t>
            </a:r>
            <a:r>
              <a:rPr lang="de-DE" dirty="0" err="1"/>
              <a:t>specify</a:t>
            </a:r>
            <a:r>
              <a:rPr lang="de-DE" dirty="0"/>
              <a:t> </a:t>
            </a:r>
            <a:r>
              <a:rPr lang="de-DE" dirty="0" err="1"/>
              <a:t>short</a:t>
            </a:r>
            <a:r>
              <a:rPr lang="de-DE" dirty="0"/>
              <a:t> </a:t>
            </a:r>
            <a:r>
              <a:rPr lang="de-DE" dirty="0" err="1"/>
              <a:t>names</a:t>
            </a:r>
            <a:r>
              <a:rPr lang="de-DE" dirty="0"/>
              <a:t> </a:t>
            </a:r>
            <a:r>
              <a:rPr lang="de-DE" dirty="0" err="1"/>
              <a:t>for</a:t>
            </a:r>
            <a:r>
              <a:rPr lang="de-DE" dirty="0"/>
              <a:t> </a:t>
            </a:r>
            <a:r>
              <a:rPr lang="de-DE" dirty="0" err="1"/>
              <a:t>the</a:t>
            </a:r>
            <a:r>
              <a:rPr lang="de-DE" dirty="0"/>
              <a:t> </a:t>
            </a:r>
            <a:r>
              <a:rPr lang="de-DE" dirty="0" err="1"/>
              <a:t>long</a:t>
            </a:r>
            <a:r>
              <a:rPr lang="de-DE" dirty="0"/>
              <a:t> </a:t>
            </a:r>
            <a:r>
              <a:rPr lang="de-DE" dirty="0" err="1"/>
              <a:t>port</a:t>
            </a:r>
            <a:r>
              <a:rPr lang="de-DE" dirty="0"/>
              <a:t> </a:t>
            </a:r>
            <a:r>
              <a:rPr lang="de-DE" dirty="0" err="1"/>
              <a:t>references</a:t>
            </a:r>
            <a:r>
              <a:rPr lang="de-DE" dirty="0"/>
              <a:t>, e.g. ‚</a:t>
            </a:r>
            <a:r>
              <a:rPr lang="de-DE" sz="2000" dirty="0"/>
              <a:t>Bit1</a:t>
            </a:r>
            <a:r>
              <a:rPr lang="de-DE" dirty="0"/>
              <a:t>‘ </a:t>
            </a:r>
            <a:r>
              <a:rPr lang="de-DE" dirty="0" err="1"/>
              <a:t>for</a:t>
            </a:r>
            <a:r>
              <a:rPr lang="de-DE" dirty="0"/>
              <a:t> ‚</a:t>
            </a:r>
            <a:r>
              <a:rPr lang="en-US" sz="2000" dirty="0" err="1"/>
              <a:t>Walkthrough_Package</a:t>
            </a:r>
            <a:r>
              <a:rPr lang="en-US" sz="2000" dirty="0"/>
              <a:t>::</a:t>
            </a:r>
            <a:r>
              <a:rPr lang="en-US" sz="2000" dirty="0" err="1"/>
              <a:t>PWM_Counter_ROOT</a:t>
            </a:r>
            <a:r>
              <a:rPr lang="en-US" sz="2000" dirty="0"/>
              <a:t>/Bit1_Out</a:t>
            </a:r>
            <a:r>
              <a:rPr lang="en-US" dirty="0"/>
              <a:t>’</a:t>
            </a:r>
          </a:p>
          <a:p>
            <a:r>
              <a:rPr lang="de-DE" dirty="0"/>
              <a:t>E</a:t>
            </a:r>
            <a:r>
              <a:rPr lang="en-US" dirty="0"/>
              <a:t>ach test record defines input data and expected output data after a single or even more cycles (see next slide)</a:t>
            </a:r>
            <a:endParaRPr lang="de-DE" dirty="0"/>
          </a:p>
        </p:txBody>
      </p:sp>
      <p:pic>
        <p:nvPicPr>
          <p:cNvPr id="7" name="Picture 6">
            <a:extLst>
              <a:ext uri="{FF2B5EF4-FFF2-40B4-BE49-F238E27FC236}">
                <a16:creationId xmlns:a16="http://schemas.microsoft.com/office/drawing/2014/main" id="{A6F37610-B255-4DA0-9598-BD4505BC4096}"/>
              </a:ext>
            </a:extLst>
          </p:cNvPr>
          <p:cNvPicPr>
            <a:picLocks noChangeAspect="1"/>
          </p:cNvPicPr>
          <p:nvPr/>
        </p:nvPicPr>
        <p:blipFill>
          <a:blip r:embed="rId2"/>
          <a:stretch>
            <a:fillRect/>
          </a:stretch>
        </p:blipFill>
        <p:spPr>
          <a:xfrm>
            <a:off x="7392144" y="1340768"/>
            <a:ext cx="4603816" cy="3689741"/>
          </a:xfrm>
          <a:prstGeom prst="rect">
            <a:avLst/>
          </a:prstGeom>
        </p:spPr>
      </p:pic>
    </p:spTree>
    <p:extLst>
      <p:ext uri="{BB962C8B-B14F-4D97-AF65-F5344CB8AC3E}">
        <p14:creationId xmlns:p14="http://schemas.microsoft.com/office/powerpoint/2010/main" val="19219887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Test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a:xfrm>
            <a:off x="609600" y="836712"/>
            <a:ext cx="10972800" cy="4572000"/>
          </a:xfrm>
        </p:spPr>
        <p:txBody>
          <a:bodyPr/>
          <a:lstStyle/>
          <a:p>
            <a:r>
              <a:rPr lang="de-DE" dirty="0"/>
              <a:t>Open (double-</a:t>
            </a:r>
            <a:r>
              <a:rPr lang="de-DE" dirty="0" err="1"/>
              <a:t>click</a:t>
            </a:r>
            <a:r>
              <a:rPr lang="de-DE" dirty="0"/>
              <a:t>) ‚CounterTest1.sss‘ in Procedure1_CounterTest and in </a:t>
            </a:r>
            <a:r>
              <a:rPr lang="de-DE" dirty="0" err="1"/>
              <a:t>record</a:t>
            </a:r>
            <a:r>
              <a:rPr lang="de-DE" dirty="0"/>
              <a:t> ‚Record_CounterTest1‘:</a:t>
            </a:r>
          </a:p>
        </p:txBody>
      </p:sp>
      <p:pic>
        <p:nvPicPr>
          <p:cNvPr id="2" name="Picture 1">
            <a:extLst>
              <a:ext uri="{FF2B5EF4-FFF2-40B4-BE49-F238E27FC236}">
                <a16:creationId xmlns:a16="http://schemas.microsoft.com/office/drawing/2014/main" id="{A44ED29D-EAE8-44E9-95A9-2CB3A8627C8B}"/>
              </a:ext>
            </a:extLst>
          </p:cNvPr>
          <p:cNvPicPr>
            <a:picLocks noChangeAspect="1"/>
          </p:cNvPicPr>
          <p:nvPr/>
        </p:nvPicPr>
        <p:blipFill>
          <a:blip r:embed="rId2"/>
          <a:stretch>
            <a:fillRect/>
          </a:stretch>
        </p:blipFill>
        <p:spPr>
          <a:xfrm>
            <a:off x="711756" y="1628800"/>
            <a:ext cx="2983892" cy="3897065"/>
          </a:xfrm>
          <a:prstGeom prst="rect">
            <a:avLst/>
          </a:prstGeom>
        </p:spPr>
      </p:pic>
      <p:sp>
        <p:nvSpPr>
          <p:cNvPr id="6" name="Text Placeholder 1">
            <a:extLst>
              <a:ext uri="{FF2B5EF4-FFF2-40B4-BE49-F238E27FC236}">
                <a16:creationId xmlns:a16="http://schemas.microsoft.com/office/drawing/2014/main" id="{E7FAEF21-6EF9-480D-8377-DB3868237ECD}"/>
              </a:ext>
            </a:extLst>
          </p:cNvPr>
          <p:cNvSpPr txBox="1">
            <a:spLocks/>
          </p:cNvSpPr>
          <p:nvPr/>
        </p:nvSpPr>
        <p:spPr bwMode="auto">
          <a:xfrm>
            <a:off x="4511824" y="3212976"/>
            <a:ext cx="6192688" cy="288032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28600" indent="-228600" algn="l" rtl="0" eaLnBrk="1" fontAlgn="base" hangingPunct="1">
              <a:lnSpc>
                <a:spcPct val="100000"/>
              </a:lnSpc>
              <a:spcBef>
                <a:spcPts val="1200"/>
              </a:spcBef>
              <a:spcAft>
                <a:spcPct val="0"/>
              </a:spcAft>
              <a:buClr>
                <a:schemeClr val="tx1"/>
              </a:buClr>
              <a:buFont typeface="Arial" panose="020B0604020202020204" pitchFamily="34" charset="0"/>
              <a:buChar char="•"/>
              <a:defRPr sz="2400" b="1">
                <a:solidFill>
                  <a:schemeClr val="tx1"/>
                </a:solidFill>
                <a:latin typeface="Calibri" pitchFamily="34" charset="0"/>
                <a:ea typeface="+mn-ea"/>
                <a:cs typeface="Calibri" pitchFamily="34" charset="0"/>
              </a:defRPr>
            </a:lvl1pPr>
            <a:lvl2pPr marL="457200" indent="-228600" algn="l" rtl="0" eaLnBrk="1" fontAlgn="base" hangingPunct="1">
              <a:lnSpc>
                <a:spcPct val="95000"/>
              </a:lnSpc>
              <a:spcBef>
                <a:spcPct val="25000"/>
              </a:spcBef>
              <a:spcAft>
                <a:spcPct val="0"/>
              </a:spcAft>
              <a:buClrTx/>
              <a:buSzPct val="120000"/>
              <a:buFont typeface="Calibri" panose="020F0502020204030204" pitchFamily="34" charset="0"/>
              <a:buChar char="−"/>
              <a:defRPr sz="2000" b="1">
                <a:solidFill>
                  <a:schemeClr val="tx1"/>
                </a:solidFill>
                <a:latin typeface="Calibri" pitchFamily="34" charset="0"/>
                <a:cs typeface="Calibri" pitchFamily="34" charset="0"/>
              </a:defRPr>
            </a:lvl2pPr>
            <a:lvl3pPr marL="685800" indent="-228600" algn="l" rtl="0" eaLnBrk="1" fontAlgn="base" hangingPunct="1">
              <a:lnSpc>
                <a:spcPct val="95000"/>
              </a:lnSpc>
              <a:spcBef>
                <a:spcPct val="25000"/>
              </a:spcBef>
              <a:spcAft>
                <a:spcPct val="0"/>
              </a:spcAft>
              <a:buClrTx/>
              <a:buFont typeface="Arial" panose="020B0604020202020204" pitchFamily="34" charset="0"/>
              <a:buChar char="•"/>
              <a:defRPr sz="2000" b="1">
                <a:solidFill>
                  <a:schemeClr val="tx1"/>
                </a:solidFill>
                <a:latin typeface="Calibri" pitchFamily="34" charset="0"/>
                <a:cs typeface="Calibri" pitchFamily="34" charset="0"/>
              </a:defRPr>
            </a:lvl3pPr>
            <a:lvl4pPr marL="687388" indent="-225425" algn="l" rtl="0" eaLnBrk="1" fontAlgn="base" hangingPunct="1">
              <a:lnSpc>
                <a:spcPct val="95000"/>
              </a:lnSpc>
              <a:spcBef>
                <a:spcPct val="25000"/>
              </a:spcBef>
              <a:spcAft>
                <a:spcPct val="0"/>
              </a:spcAft>
              <a:buClrTx/>
              <a:buFont typeface="Arial" pitchFamily="34" charset="0"/>
              <a:buChar char="•"/>
              <a:defRPr b="1">
                <a:solidFill>
                  <a:schemeClr val="tx1"/>
                </a:solidFill>
                <a:latin typeface="Calibri" pitchFamily="34" charset="0"/>
                <a:cs typeface="Calibri" pitchFamily="34" charset="0"/>
              </a:defRPr>
            </a:lvl4pPr>
            <a:lvl5pPr marL="914400" indent="-227013" algn="l" rtl="0" eaLnBrk="1" fontAlgn="base" hangingPunct="1">
              <a:lnSpc>
                <a:spcPct val="95000"/>
              </a:lnSpc>
              <a:spcBef>
                <a:spcPct val="25000"/>
              </a:spcBef>
              <a:spcAft>
                <a:spcPct val="0"/>
              </a:spcAft>
              <a:buClr>
                <a:schemeClr val="accent1"/>
              </a:buClr>
              <a:buFont typeface="Calibri" pitchFamily="34" charset="0"/>
              <a:buChar char="–"/>
              <a:defRPr sz="1600" b="1">
                <a:solidFill>
                  <a:schemeClr val="tx1"/>
                </a:solidFill>
                <a:latin typeface="Calibri" pitchFamily="34" charset="0"/>
                <a:cs typeface="Calibri" pitchFamily="34" charset="0"/>
              </a:defRPr>
            </a:lvl5pPr>
            <a:lvl6pPr marL="22288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6pPr>
            <a:lvl7pPr marL="26860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7pPr>
            <a:lvl8pPr marL="31432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8pPr>
            <a:lvl9pPr marL="36004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9pPr>
          </a:lstStyle>
          <a:p>
            <a:r>
              <a:rPr lang="de-DE" sz="1800" kern="0" dirty="0"/>
              <a:t>‚</a:t>
            </a:r>
            <a:r>
              <a:rPr lang="de-DE" sz="1800" kern="0" dirty="0" err="1"/>
              <a:t>Reset</a:t>
            </a:r>
            <a:r>
              <a:rPr lang="de-DE" sz="1800" kern="0" dirty="0"/>
              <a:t>‘ </a:t>
            </a:r>
            <a:r>
              <a:rPr lang="de-DE" sz="1800" kern="0" dirty="0" err="1"/>
              <a:t>input</a:t>
            </a:r>
            <a:r>
              <a:rPr lang="de-DE" sz="1800" kern="0" dirty="0"/>
              <a:t> </a:t>
            </a:r>
            <a:r>
              <a:rPr lang="de-DE" sz="1800" kern="0" dirty="0" err="1"/>
              <a:t>is</a:t>
            </a:r>
            <a:r>
              <a:rPr lang="de-DE" sz="1800" kern="0" dirty="0"/>
              <a:t> </a:t>
            </a:r>
            <a:r>
              <a:rPr lang="de-DE" sz="1800" kern="0" dirty="0" err="1"/>
              <a:t>set</a:t>
            </a:r>
            <a:r>
              <a:rPr lang="de-DE" sz="1800" kern="0" dirty="0"/>
              <a:t> </a:t>
            </a:r>
            <a:r>
              <a:rPr lang="de-DE" sz="1800" kern="0" dirty="0" err="1"/>
              <a:t>to</a:t>
            </a:r>
            <a:r>
              <a:rPr lang="de-DE" sz="1800" kern="0" dirty="0"/>
              <a:t> &lt;</a:t>
            </a:r>
            <a:r>
              <a:rPr lang="de-DE" sz="1800" kern="0" dirty="0" err="1"/>
              <a:t>false</a:t>
            </a:r>
            <a:r>
              <a:rPr lang="de-DE" sz="1800" kern="0" dirty="0"/>
              <a:t>&gt; (will </a:t>
            </a:r>
            <a:r>
              <a:rPr lang="de-DE" sz="1800" kern="0" dirty="0" err="1"/>
              <a:t>sustain</a:t>
            </a:r>
            <a:r>
              <a:rPr lang="de-DE" sz="1800" kern="0" dirty="0"/>
              <a:t> </a:t>
            </a:r>
            <a:r>
              <a:rPr lang="de-DE" sz="1800" kern="0" dirty="0" err="1"/>
              <a:t>for</a:t>
            </a:r>
            <a:r>
              <a:rPr lang="de-DE" sz="1800" kern="0" dirty="0"/>
              <a:t> </a:t>
            </a:r>
            <a:r>
              <a:rPr lang="de-DE" sz="1800" kern="0" dirty="0" err="1"/>
              <a:t>the</a:t>
            </a:r>
            <a:r>
              <a:rPr lang="de-DE" sz="1800" kern="0" dirty="0"/>
              <a:t> </a:t>
            </a:r>
            <a:r>
              <a:rPr lang="de-DE" sz="1800" kern="0" dirty="0" err="1"/>
              <a:t>whole</a:t>
            </a:r>
            <a:r>
              <a:rPr lang="de-DE" sz="1800" kern="0" dirty="0"/>
              <a:t> </a:t>
            </a:r>
            <a:r>
              <a:rPr lang="de-DE" sz="1800" kern="0" dirty="0" err="1"/>
              <a:t>test</a:t>
            </a:r>
            <a:r>
              <a:rPr lang="de-DE" sz="1800" kern="0" dirty="0"/>
              <a:t>)</a:t>
            </a:r>
          </a:p>
          <a:p>
            <a:r>
              <a:rPr lang="de-DE" sz="1800" kern="0" dirty="0"/>
              <a:t>‚</a:t>
            </a:r>
            <a:r>
              <a:rPr lang="de-DE" sz="1800" kern="0" dirty="0" err="1"/>
              <a:t>count_OUT</a:t>
            </a:r>
            <a:r>
              <a:rPr lang="de-DE" sz="1800" kern="0" dirty="0"/>
              <a:t>‘ </a:t>
            </a:r>
            <a:r>
              <a:rPr lang="de-DE" sz="1800" kern="0" dirty="0" err="1"/>
              <a:t>is</a:t>
            </a:r>
            <a:r>
              <a:rPr lang="de-DE" sz="1800" kern="0" dirty="0"/>
              <a:t> </a:t>
            </a:r>
            <a:r>
              <a:rPr lang="de-DE" sz="1800" kern="0" dirty="0" err="1"/>
              <a:t>expected</a:t>
            </a:r>
            <a:r>
              <a:rPr lang="de-DE" sz="1800" kern="0" dirty="0"/>
              <a:t> </a:t>
            </a:r>
            <a:r>
              <a:rPr lang="de-DE" sz="1800" kern="0" dirty="0" err="1"/>
              <a:t>to</a:t>
            </a:r>
            <a:r>
              <a:rPr lang="de-DE" sz="1800" kern="0" dirty="0"/>
              <a:t> </a:t>
            </a:r>
            <a:r>
              <a:rPr lang="de-DE" sz="1800" kern="0" dirty="0" err="1"/>
              <a:t>be</a:t>
            </a:r>
            <a:r>
              <a:rPr lang="de-DE" sz="1800" kern="0" dirty="0"/>
              <a:t> 0 after </a:t>
            </a:r>
            <a:r>
              <a:rPr lang="de-DE" sz="1800" kern="0" dirty="0" err="1"/>
              <a:t>the</a:t>
            </a:r>
            <a:r>
              <a:rPr lang="de-DE" sz="1800" kern="0" dirty="0"/>
              <a:t> </a:t>
            </a:r>
            <a:r>
              <a:rPr lang="de-DE" sz="1800" kern="0" dirty="0" err="1"/>
              <a:t>first</a:t>
            </a:r>
            <a:r>
              <a:rPr lang="de-DE" sz="1800" kern="0" dirty="0"/>
              <a:t> </a:t>
            </a:r>
            <a:r>
              <a:rPr lang="de-DE" sz="1800" kern="0" dirty="0" err="1"/>
              <a:t>cycle</a:t>
            </a:r>
            <a:endParaRPr lang="de-DE" sz="1800" kern="0" dirty="0"/>
          </a:p>
          <a:p>
            <a:r>
              <a:rPr lang="de-DE" sz="1800" kern="0" dirty="0" err="1"/>
              <a:t>the</a:t>
            </a:r>
            <a:r>
              <a:rPr lang="de-DE" sz="1800" kern="0" dirty="0"/>
              <a:t> </a:t>
            </a:r>
            <a:r>
              <a:rPr lang="de-DE" sz="1800" kern="0" dirty="0" err="1"/>
              <a:t>first</a:t>
            </a:r>
            <a:r>
              <a:rPr lang="de-DE" sz="1800" kern="0" dirty="0"/>
              <a:t> </a:t>
            </a:r>
            <a:r>
              <a:rPr lang="de-DE" sz="1800" kern="0" dirty="0" err="1"/>
              <a:t>cycle</a:t>
            </a:r>
            <a:r>
              <a:rPr lang="de-DE" sz="1800" kern="0" dirty="0"/>
              <a:t> </a:t>
            </a:r>
            <a:r>
              <a:rPr lang="de-DE" sz="1800" kern="0" dirty="0" err="1"/>
              <a:t>is</a:t>
            </a:r>
            <a:r>
              <a:rPr lang="de-DE" sz="1800" kern="0" dirty="0"/>
              <a:t> </a:t>
            </a:r>
            <a:r>
              <a:rPr lang="de-DE" sz="1800" kern="0" dirty="0" err="1"/>
              <a:t>executed</a:t>
            </a:r>
            <a:endParaRPr lang="de-DE" sz="1800" kern="0" dirty="0"/>
          </a:p>
          <a:p>
            <a:r>
              <a:rPr lang="de-DE" sz="1800" kern="0" dirty="0"/>
              <a:t>‚</a:t>
            </a:r>
            <a:r>
              <a:rPr lang="de-DE" sz="1800" kern="0" dirty="0" err="1"/>
              <a:t>count_OUT</a:t>
            </a:r>
            <a:r>
              <a:rPr lang="de-DE" sz="1800" kern="0" dirty="0"/>
              <a:t>‘ </a:t>
            </a:r>
            <a:r>
              <a:rPr lang="de-DE" sz="1800" kern="0" dirty="0" err="1"/>
              <a:t>is</a:t>
            </a:r>
            <a:r>
              <a:rPr lang="de-DE" sz="1800" kern="0" dirty="0"/>
              <a:t> </a:t>
            </a:r>
            <a:r>
              <a:rPr lang="de-DE" sz="1800" kern="0" dirty="0" err="1"/>
              <a:t>expected</a:t>
            </a:r>
            <a:r>
              <a:rPr lang="de-DE" sz="1800" kern="0" dirty="0"/>
              <a:t> </a:t>
            </a:r>
            <a:r>
              <a:rPr lang="de-DE" sz="1800" kern="0" dirty="0" err="1"/>
              <a:t>to</a:t>
            </a:r>
            <a:r>
              <a:rPr lang="de-DE" sz="1800" kern="0" dirty="0"/>
              <a:t> </a:t>
            </a:r>
            <a:r>
              <a:rPr lang="de-DE" sz="1800" kern="0" dirty="0" err="1"/>
              <a:t>be</a:t>
            </a:r>
            <a:r>
              <a:rPr lang="de-DE" sz="1800" kern="0" dirty="0"/>
              <a:t> 1 after </a:t>
            </a:r>
            <a:r>
              <a:rPr lang="de-DE" sz="1800" kern="0" dirty="0" err="1"/>
              <a:t>the</a:t>
            </a:r>
            <a:r>
              <a:rPr lang="de-DE" sz="1800" kern="0" dirty="0"/>
              <a:t> </a:t>
            </a:r>
            <a:r>
              <a:rPr lang="de-DE" sz="1800" kern="0" dirty="0" err="1"/>
              <a:t>next</a:t>
            </a:r>
            <a:r>
              <a:rPr lang="de-DE" sz="1800" kern="0" dirty="0"/>
              <a:t> </a:t>
            </a:r>
            <a:r>
              <a:rPr lang="de-DE" sz="1800" kern="0" dirty="0" err="1"/>
              <a:t>cycle</a:t>
            </a:r>
            <a:endParaRPr lang="de-DE" sz="1800" kern="0" dirty="0"/>
          </a:p>
          <a:p>
            <a:r>
              <a:rPr lang="de-DE" sz="1800" kern="0" dirty="0" err="1"/>
              <a:t>the</a:t>
            </a:r>
            <a:r>
              <a:rPr lang="de-DE" sz="1800" kern="0" dirty="0"/>
              <a:t> </a:t>
            </a:r>
            <a:r>
              <a:rPr lang="de-DE" sz="1800" kern="0" dirty="0" err="1"/>
              <a:t>second</a:t>
            </a:r>
            <a:r>
              <a:rPr lang="de-DE" sz="1800" kern="0" dirty="0"/>
              <a:t> </a:t>
            </a:r>
            <a:r>
              <a:rPr lang="de-DE" sz="1800" kern="0" dirty="0" err="1"/>
              <a:t>cycle</a:t>
            </a:r>
            <a:r>
              <a:rPr lang="de-DE" sz="1800" kern="0" dirty="0"/>
              <a:t> </a:t>
            </a:r>
            <a:r>
              <a:rPr lang="de-DE" sz="1800" kern="0" dirty="0" err="1"/>
              <a:t>is</a:t>
            </a:r>
            <a:r>
              <a:rPr lang="de-DE" sz="1800" kern="0" dirty="0"/>
              <a:t> </a:t>
            </a:r>
            <a:r>
              <a:rPr lang="de-DE" sz="1800" kern="0" dirty="0" err="1"/>
              <a:t>executed</a:t>
            </a:r>
            <a:endParaRPr lang="de-DE" sz="1800" kern="0" dirty="0"/>
          </a:p>
          <a:p>
            <a:r>
              <a:rPr lang="de-DE" sz="1800" kern="0" dirty="0"/>
              <a:t>… and so on and so </a:t>
            </a:r>
            <a:r>
              <a:rPr lang="de-DE" sz="1800" kern="0" dirty="0" err="1"/>
              <a:t>fourth</a:t>
            </a:r>
            <a:endParaRPr lang="de-DE" sz="1800" kern="0" dirty="0"/>
          </a:p>
          <a:p>
            <a:pPr marL="0" indent="0">
              <a:buNone/>
            </a:pPr>
            <a:r>
              <a:rPr lang="de-DE" sz="1800" i="1" kern="0" dirty="0">
                <a:solidFill>
                  <a:schemeClr val="bg1">
                    <a:lumMod val="50000"/>
                  </a:schemeClr>
                </a:solidFill>
              </a:rPr>
              <a:t>(Note: </a:t>
            </a:r>
            <a:r>
              <a:rPr lang="de-DE" sz="1800" i="1" kern="0" dirty="0" err="1">
                <a:solidFill>
                  <a:schemeClr val="bg1">
                    <a:lumMod val="50000"/>
                  </a:schemeClr>
                </a:solidFill>
              </a:rPr>
              <a:t>the</a:t>
            </a:r>
            <a:r>
              <a:rPr lang="de-DE" sz="1800" i="1" kern="0" dirty="0">
                <a:solidFill>
                  <a:schemeClr val="bg1">
                    <a:lumMod val="50000"/>
                  </a:schemeClr>
                </a:solidFill>
              </a:rPr>
              <a:t> </a:t>
            </a:r>
            <a:r>
              <a:rPr lang="de-DE" sz="1800" i="1" kern="0" dirty="0" err="1">
                <a:solidFill>
                  <a:schemeClr val="bg1">
                    <a:lumMod val="50000"/>
                  </a:schemeClr>
                </a:solidFill>
              </a:rPr>
              <a:t>checks</a:t>
            </a:r>
            <a:r>
              <a:rPr lang="de-DE" sz="1800" i="1" kern="0" dirty="0">
                <a:solidFill>
                  <a:schemeClr val="bg1">
                    <a:lumMod val="50000"/>
                  </a:schemeClr>
                </a:solidFill>
              </a:rPr>
              <a:t> </a:t>
            </a:r>
            <a:r>
              <a:rPr lang="de-DE" sz="1800" i="1" kern="0" dirty="0" err="1">
                <a:solidFill>
                  <a:schemeClr val="bg1">
                    <a:lumMod val="50000"/>
                  </a:schemeClr>
                </a:solidFill>
              </a:rPr>
              <a:t>must</a:t>
            </a:r>
            <a:r>
              <a:rPr lang="de-DE" sz="1800" i="1" kern="0" dirty="0">
                <a:solidFill>
                  <a:schemeClr val="bg1">
                    <a:lumMod val="50000"/>
                  </a:schemeClr>
                </a:solidFill>
              </a:rPr>
              <a:t> </a:t>
            </a:r>
            <a:r>
              <a:rPr lang="de-DE" sz="1800" i="1" kern="0" dirty="0" err="1">
                <a:solidFill>
                  <a:schemeClr val="bg1">
                    <a:lumMod val="50000"/>
                  </a:schemeClr>
                </a:solidFill>
              </a:rPr>
              <a:t>be</a:t>
            </a:r>
            <a:r>
              <a:rPr lang="de-DE" sz="1800" i="1" kern="0" dirty="0">
                <a:solidFill>
                  <a:schemeClr val="bg1">
                    <a:lumMod val="50000"/>
                  </a:schemeClr>
                </a:solidFill>
              </a:rPr>
              <a:t> </a:t>
            </a:r>
            <a:r>
              <a:rPr lang="de-DE" sz="1800" i="1" kern="0" dirty="0" err="1">
                <a:solidFill>
                  <a:schemeClr val="bg1">
                    <a:lumMod val="50000"/>
                  </a:schemeClr>
                </a:solidFill>
              </a:rPr>
              <a:t>defined</a:t>
            </a:r>
            <a:r>
              <a:rPr lang="de-DE" sz="1800" i="1" kern="0" dirty="0">
                <a:solidFill>
                  <a:schemeClr val="bg1">
                    <a:lumMod val="50000"/>
                  </a:schemeClr>
                </a:solidFill>
              </a:rPr>
              <a:t> </a:t>
            </a:r>
            <a:r>
              <a:rPr lang="de-DE" sz="1800" i="1" u="sng" kern="0" dirty="0" err="1">
                <a:solidFill>
                  <a:schemeClr val="bg1">
                    <a:lumMod val="50000"/>
                  </a:schemeClr>
                </a:solidFill>
              </a:rPr>
              <a:t>before</a:t>
            </a:r>
            <a:r>
              <a:rPr lang="de-DE" sz="1800" i="1" kern="0" dirty="0">
                <a:solidFill>
                  <a:schemeClr val="bg1">
                    <a:lumMod val="50000"/>
                  </a:schemeClr>
                </a:solidFill>
              </a:rPr>
              <a:t> </a:t>
            </a:r>
            <a:r>
              <a:rPr lang="de-DE" sz="1800" i="1" kern="0" dirty="0" err="1">
                <a:solidFill>
                  <a:schemeClr val="bg1">
                    <a:lumMod val="50000"/>
                  </a:schemeClr>
                </a:solidFill>
              </a:rPr>
              <a:t>the</a:t>
            </a:r>
            <a:r>
              <a:rPr lang="de-DE" sz="1800" i="1" kern="0" dirty="0">
                <a:solidFill>
                  <a:schemeClr val="bg1">
                    <a:lumMod val="50000"/>
                  </a:schemeClr>
                </a:solidFill>
              </a:rPr>
              <a:t> </a:t>
            </a:r>
            <a:r>
              <a:rPr lang="de-DE" sz="1800" i="1" kern="0" dirty="0" err="1">
                <a:solidFill>
                  <a:schemeClr val="bg1">
                    <a:lumMod val="50000"/>
                  </a:schemeClr>
                </a:solidFill>
              </a:rPr>
              <a:t>cycle</a:t>
            </a:r>
            <a:r>
              <a:rPr lang="de-DE" sz="1800" i="1" kern="0" dirty="0">
                <a:solidFill>
                  <a:schemeClr val="bg1">
                    <a:lumMod val="50000"/>
                  </a:schemeClr>
                </a:solidFill>
              </a:rPr>
              <a:t> </a:t>
            </a:r>
            <a:r>
              <a:rPr lang="de-DE" sz="1800" i="1" kern="0" dirty="0" err="1">
                <a:solidFill>
                  <a:schemeClr val="bg1">
                    <a:lumMod val="50000"/>
                  </a:schemeClr>
                </a:solidFill>
              </a:rPr>
              <a:t>execution</a:t>
            </a:r>
            <a:r>
              <a:rPr lang="de-DE" sz="1800" i="1" kern="0" dirty="0">
                <a:solidFill>
                  <a:schemeClr val="bg1">
                    <a:lumMod val="50000"/>
                  </a:schemeClr>
                </a:solidFill>
              </a:rPr>
              <a:t>!)</a:t>
            </a:r>
          </a:p>
        </p:txBody>
      </p:sp>
      <p:cxnSp>
        <p:nvCxnSpPr>
          <p:cNvPr id="8" name="Straight Arrow Connector 7">
            <a:extLst>
              <a:ext uri="{FF2B5EF4-FFF2-40B4-BE49-F238E27FC236}">
                <a16:creationId xmlns:a16="http://schemas.microsoft.com/office/drawing/2014/main" id="{E7B35819-0C95-4D13-B186-089C67DE9FF4}"/>
              </a:ext>
            </a:extLst>
          </p:cNvPr>
          <p:cNvCxnSpPr>
            <a:cxnSpLocks/>
          </p:cNvCxnSpPr>
          <p:nvPr/>
        </p:nvCxnSpPr>
        <p:spPr bwMode="auto">
          <a:xfrm flipH="1">
            <a:off x="3431704" y="3336326"/>
            <a:ext cx="961983" cy="92674"/>
          </a:xfrm>
          <a:prstGeom prst="straightConnector1">
            <a:avLst/>
          </a:prstGeom>
          <a:solidFill>
            <a:schemeClr val="accent2"/>
          </a:solidFill>
          <a:ln w="19050" cap="sq" cmpd="sng" algn="ctr">
            <a:solidFill>
              <a:schemeClr val="accent1"/>
            </a:solidFill>
            <a:prstDash val="solid"/>
            <a:round/>
            <a:headEnd type="none" w="med" len="med"/>
            <a:tailEnd type="triangle"/>
          </a:ln>
          <a:effectLst/>
        </p:spPr>
      </p:cxnSp>
      <p:cxnSp>
        <p:nvCxnSpPr>
          <p:cNvPr id="11" name="Straight Arrow Connector 10">
            <a:extLst>
              <a:ext uri="{FF2B5EF4-FFF2-40B4-BE49-F238E27FC236}">
                <a16:creationId xmlns:a16="http://schemas.microsoft.com/office/drawing/2014/main" id="{326E3BD2-72F1-4487-B4E8-AA1E93B23287}"/>
              </a:ext>
            </a:extLst>
          </p:cNvPr>
          <p:cNvCxnSpPr>
            <a:cxnSpLocks/>
          </p:cNvCxnSpPr>
          <p:nvPr/>
        </p:nvCxnSpPr>
        <p:spPr bwMode="auto">
          <a:xfrm flipH="1">
            <a:off x="3431704" y="3736686"/>
            <a:ext cx="961983" cy="196370"/>
          </a:xfrm>
          <a:prstGeom prst="straightConnector1">
            <a:avLst/>
          </a:prstGeom>
          <a:solidFill>
            <a:schemeClr val="accent2"/>
          </a:solidFill>
          <a:ln w="19050" cap="sq" cmpd="sng" algn="ctr">
            <a:solidFill>
              <a:schemeClr val="accent1"/>
            </a:solidFill>
            <a:prstDash val="solid"/>
            <a:round/>
            <a:headEnd type="none" w="med" len="med"/>
            <a:tailEnd type="triangle"/>
          </a:ln>
          <a:effectLst/>
        </p:spPr>
      </p:cxnSp>
      <p:cxnSp>
        <p:nvCxnSpPr>
          <p:cNvPr id="14" name="Straight Arrow Connector 13">
            <a:extLst>
              <a:ext uri="{FF2B5EF4-FFF2-40B4-BE49-F238E27FC236}">
                <a16:creationId xmlns:a16="http://schemas.microsoft.com/office/drawing/2014/main" id="{DD97669E-86DC-4349-ACCE-06D9AC697190}"/>
              </a:ext>
            </a:extLst>
          </p:cNvPr>
          <p:cNvCxnSpPr>
            <a:cxnSpLocks/>
          </p:cNvCxnSpPr>
          <p:nvPr/>
        </p:nvCxnSpPr>
        <p:spPr bwMode="auto">
          <a:xfrm flipH="1" flipV="1">
            <a:off x="3431704" y="4077072"/>
            <a:ext cx="961983" cy="127666"/>
          </a:xfrm>
          <a:prstGeom prst="straightConnector1">
            <a:avLst/>
          </a:prstGeom>
          <a:solidFill>
            <a:schemeClr val="accent2"/>
          </a:solidFill>
          <a:ln w="19050" cap="sq" cmpd="sng" algn="ctr">
            <a:solidFill>
              <a:schemeClr val="accent1"/>
            </a:solidFill>
            <a:prstDash val="solid"/>
            <a:round/>
            <a:headEnd type="none" w="med" len="med"/>
            <a:tailEnd type="triangle"/>
          </a:ln>
          <a:effectLst/>
        </p:spPr>
      </p:cxnSp>
      <p:cxnSp>
        <p:nvCxnSpPr>
          <p:cNvPr id="16" name="Straight Arrow Connector 15">
            <a:extLst>
              <a:ext uri="{FF2B5EF4-FFF2-40B4-BE49-F238E27FC236}">
                <a16:creationId xmlns:a16="http://schemas.microsoft.com/office/drawing/2014/main" id="{359122D7-3574-4ACC-9DF5-FD9E0BCA3FF2}"/>
              </a:ext>
            </a:extLst>
          </p:cNvPr>
          <p:cNvCxnSpPr>
            <a:cxnSpLocks/>
          </p:cNvCxnSpPr>
          <p:nvPr/>
        </p:nvCxnSpPr>
        <p:spPr bwMode="auto">
          <a:xfrm flipH="1" flipV="1">
            <a:off x="3431704" y="4437112"/>
            <a:ext cx="961983" cy="216024"/>
          </a:xfrm>
          <a:prstGeom prst="straightConnector1">
            <a:avLst/>
          </a:prstGeom>
          <a:solidFill>
            <a:schemeClr val="accent2"/>
          </a:solidFill>
          <a:ln w="19050" cap="sq" cmpd="sng" algn="ctr">
            <a:solidFill>
              <a:schemeClr val="accent1"/>
            </a:solidFill>
            <a:prstDash val="solid"/>
            <a:round/>
            <a:headEnd type="none" w="med" len="med"/>
            <a:tailEnd type="triangle"/>
          </a:ln>
          <a:effectLst/>
        </p:spPr>
      </p:cxnSp>
      <p:cxnSp>
        <p:nvCxnSpPr>
          <p:cNvPr id="18" name="Straight Arrow Connector 17">
            <a:extLst>
              <a:ext uri="{FF2B5EF4-FFF2-40B4-BE49-F238E27FC236}">
                <a16:creationId xmlns:a16="http://schemas.microsoft.com/office/drawing/2014/main" id="{17B089FD-B9E4-41DC-B57D-87264896B257}"/>
              </a:ext>
            </a:extLst>
          </p:cNvPr>
          <p:cNvCxnSpPr>
            <a:cxnSpLocks/>
          </p:cNvCxnSpPr>
          <p:nvPr/>
        </p:nvCxnSpPr>
        <p:spPr bwMode="auto">
          <a:xfrm flipH="1" flipV="1">
            <a:off x="3431704" y="4581128"/>
            <a:ext cx="961983" cy="472368"/>
          </a:xfrm>
          <a:prstGeom prst="straightConnector1">
            <a:avLst/>
          </a:prstGeom>
          <a:solidFill>
            <a:schemeClr val="accent2"/>
          </a:solidFill>
          <a:ln w="19050" cap="sq" cmpd="sng" algn="ctr">
            <a:solidFill>
              <a:schemeClr val="accent1"/>
            </a:solidFill>
            <a:prstDash val="solid"/>
            <a:round/>
            <a:headEnd type="none" w="med" len="med"/>
            <a:tailEnd type="triangle"/>
          </a:ln>
          <a:effectLst/>
        </p:spPr>
      </p:cxnSp>
    </p:spTree>
    <p:extLst>
      <p:ext uri="{BB962C8B-B14F-4D97-AF65-F5344CB8AC3E}">
        <p14:creationId xmlns:p14="http://schemas.microsoft.com/office/powerpoint/2010/main" val="7638478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Walkthrough</a:t>
            </a:r>
          </a:p>
        </p:txBody>
      </p:sp>
      <p:sp>
        <p:nvSpPr>
          <p:cNvPr id="2" name="Text Placeholder 1"/>
          <p:cNvSpPr>
            <a:spLocks noGrp="1"/>
          </p:cNvSpPr>
          <p:nvPr>
            <p:ph idx="1"/>
          </p:nvPr>
        </p:nvSpPr>
        <p:spPr/>
        <p:txBody>
          <a:bodyPr/>
          <a:lstStyle/>
          <a:p>
            <a:r>
              <a:rPr lang="de-DE" dirty="0"/>
              <a:t>Design Walkthrough</a:t>
            </a:r>
          </a:p>
          <a:p>
            <a:pPr lvl="1"/>
            <a:r>
              <a:rPr lang="de-DE" dirty="0"/>
              <a:t>Open the Scade-model „Walkthrough“</a:t>
            </a:r>
          </a:p>
          <a:p>
            <a:pPr lvl="1"/>
            <a:r>
              <a:rPr lang="de-DE" dirty="0"/>
              <a:t>Check Operators</a:t>
            </a:r>
          </a:p>
          <a:p>
            <a:pPr lvl="1"/>
            <a:r>
              <a:rPr lang="de-DE" dirty="0"/>
              <a:t>Simulate Operators</a:t>
            </a:r>
          </a:p>
          <a:p>
            <a:r>
              <a:rPr lang="de-DE" dirty="0"/>
              <a:t>Test Walkthrough</a:t>
            </a:r>
          </a:p>
          <a:p>
            <a:pPr lvl="1"/>
            <a:r>
              <a:rPr lang="de-DE" dirty="0"/>
              <a:t>Open test project </a:t>
            </a:r>
          </a:p>
          <a:p>
            <a:pPr lvl="1"/>
            <a:r>
              <a:rPr lang="de-DE" dirty="0">
                <a:solidFill>
                  <a:schemeClr val="accent5">
                    <a:lumMod val="75000"/>
                  </a:schemeClr>
                </a:solidFill>
              </a:rPr>
              <a:t>Execute tests and view results</a:t>
            </a:r>
          </a:p>
          <a:p>
            <a:pPr lvl="1"/>
            <a:r>
              <a:rPr lang="de-DE" dirty="0"/>
              <a:t>Edit testcases</a:t>
            </a:r>
          </a:p>
          <a:p>
            <a:pPr lvl="1"/>
            <a:endParaRPr lang="en-US" dirty="0"/>
          </a:p>
        </p:txBody>
      </p:sp>
    </p:spTree>
    <p:extLst>
      <p:ext uri="{BB962C8B-B14F-4D97-AF65-F5344CB8AC3E}">
        <p14:creationId xmlns:p14="http://schemas.microsoft.com/office/powerpoint/2010/main" val="14284374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Test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sz="2000" dirty="0" err="1"/>
              <a:t>To</a:t>
            </a:r>
            <a:r>
              <a:rPr lang="de-DE" sz="2000" dirty="0"/>
              <a:t> </a:t>
            </a:r>
            <a:r>
              <a:rPr lang="de-DE" sz="2000" dirty="0" err="1"/>
              <a:t>execute</a:t>
            </a:r>
            <a:r>
              <a:rPr lang="de-DE" sz="2000" dirty="0"/>
              <a:t> </a:t>
            </a:r>
            <a:r>
              <a:rPr lang="de-DE" sz="2000" dirty="0" err="1"/>
              <a:t>the</a:t>
            </a:r>
            <a:r>
              <a:rPr lang="de-DE" sz="2000" dirty="0"/>
              <a:t> </a:t>
            </a:r>
            <a:r>
              <a:rPr lang="de-DE" sz="2000" dirty="0" err="1"/>
              <a:t>tests</a:t>
            </a:r>
            <a:r>
              <a:rPr lang="de-DE" sz="2000" dirty="0"/>
              <a:t>, switch </a:t>
            </a:r>
            <a:r>
              <a:rPr lang="de-DE" sz="2000" dirty="0" err="1"/>
              <a:t>to</a:t>
            </a:r>
            <a:r>
              <a:rPr lang="de-DE" sz="2000" dirty="0"/>
              <a:t> </a:t>
            </a:r>
            <a:r>
              <a:rPr lang="de-DE" sz="2000" dirty="0" err="1"/>
              <a:t>the</a:t>
            </a:r>
            <a:r>
              <a:rPr lang="de-DE" sz="2000" dirty="0"/>
              <a:t> </a:t>
            </a:r>
            <a:r>
              <a:rPr lang="de-DE" sz="2000" dirty="0" err="1"/>
              <a:t>tab</a:t>
            </a:r>
            <a:r>
              <a:rPr lang="de-DE" sz="2000" dirty="0"/>
              <a:t> ‚Test View‘ </a:t>
            </a:r>
          </a:p>
          <a:p>
            <a:r>
              <a:rPr lang="de-DE" sz="2000" dirty="0"/>
              <a:t>Right-</a:t>
            </a:r>
            <a:r>
              <a:rPr lang="de-DE" sz="2000" dirty="0" err="1"/>
              <a:t>click</a:t>
            </a:r>
            <a:r>
              <a:rPr lang="de-DE" sz="2000" dirty="0"/>
              <a:t> on </a:t>
            </a:r>
            <a:r>
              <a:rPr lang="de-DE" sz="2000" dirty="0" err="1"/>
              <a:t>any</a:t>
            </a:r>
            <a:r>
              <a:rPr lang="de-DE" sz="2000" dirty="0"/>
              <a:t> </a:t>
            </a:r>
            <a:r>
              <a:rPr lang="de-DE" sz="2000" dirty="0" err="1"/>
              <a:t>procedure</a:t>
            </a:r>
            <a:r>
              <a:rPr lang="de-DE" sz="2000" dirty="0"/>
              <a:t> </a:t>
            </a:r>
            <a:r>
              <a:rPr lang="de-DE" sz="2000" dirty="0" err="1"/>
              <a:t>or</a:t>
            </a:r>
            <a:r>
              <a:rPr lang="de-DE" sz="2000" dirty="0"/>
              <a:t> </a:t>
            </a:r>
            <a:r>
              <a:rPr lang="de-DE" sz="2000" dirty="0" err="1"/>
              <a:t>the</a:t>
            </a:r>
            <a:r>
              <a:rPr lang="de-DE" sz="2000" dirty="0"/>
              <a:t> </a:t>
            </a:r>
            <a:r>
              <a:rPr lang="de-DE" sz="2000" dirty="0" err="1"/>
              <a:t>test</a:t>
            </a:r>
            <a:r>
              <a:rPr lang="de-DE" sz="2000" dirty="0"/>
              <a:t> </a:t>
            </a:r>
            <a:r>
              <a:rPr lang="de-DE" sz="2000" dirty="0" err="1"/>
              <a:t>project</a:t>
            </a:r>
            <a:r>
              <a:rPr lang="de-DE" sz="2000" dirty="0"/>
              <a:t> and </a:t>
            </a:r>
            <a:r>
              <a:rPr lang="de-DE" sz="2000" dirty="0" err="1"/>
              <a:t>select</a:t>
            </a:r>
            <a:r>
              <a:rPr lang="de-DE" sz="2000" dirty="0"/>
              <a:t> ‚Execute Tests‘</a:t>
            </a:r>
          </a:p>
          <a:p>
            <a:endParaRPr lang="de-DE" sz="2000" dirty="0"/>
          </a:p>
          <a:p>
            <a:endParaRPr lang="de-DE" sz="2000" dirty="0"/>
          </a:p>
          <a:p>
            <a:endParaRPr lang="de-DE" sz="2000" dirty="0"/>
          </a:p>
          <a:p>
            <a:endParaRPr lang="de-DE" sz="2000" dirty="0"/>
          </a:p>
          <a:p>
            <a:endParaRPr lang="de-DE" sz="2000" dirty="0"/>
          </a:p>
          <a:p>
            <a:endParaRPr lang="de-DE" sz="2000" dirty="0"/>
          </a:p>
          <a:p>
            <a:endParaRPr lang="de-DE" sz="2000" dirty="0"/>
          </a:p>
          <a:p>
            <a:endParaRPr lang="de-DE" sz="2000" dirty="0"/>
          </a:p>
          <a:p>
            <a:r>
              <a:rPr lang="de-DE" sz="2000" dirty="0"/>
              <a:t>Test </a:t>
            </a:r>
            <a:r>
              <a:rPr lang="de-DE" sz="2000" dirty="0" err="1"/>
              <a:t>execution</a:t>
            </a:r>
            <a:r>
              <a:rPr lang="de-DE" sz="2000" dirty="0"/>
              <a:t> </a:t>
            </a:r>
            <a:r>
              <a:rPr lang="de-DE" sz="2000" dirty="0" err="1"/>
              <a:t>can</a:t>
            </a:r>
            <a:r>
              <a:rPr lang="de-DE" sz="2000" dirty="0"/>
              <a:t> </a:t>
            </a:r>
            <a:r>
              <a:rPr lang="de-DE" sz="2000" dirty="0" err="1"/>
              <a:t>take</a:t>
            </a:r>
            <a:r>
              <a:rPr lang="de-DE" sz="2000" dirty="0"/>
              <a:t> a </a:t>
            </a:r>
            <a:r>
              <a:rPr lang="de-DE" sz="2000" dirty="0" err="1"/>
              <a:t>while</a:t>
            </a:r>
            <a:r>
              <a:rPr lang="de-DE" sz="2000" dirty="0"/>
              <a:t> (30s), </a:t>
            </a:r>
            <a:r>
              <a:rPr lang="de-DE" sz="2000" dirty="0" err="1"/>
              <a:t>as</a:t>
            </a:r>
            <a:r>
              <a:rPr lang="de-DE" sz="2000" dirty="0"/>
              <a:t> </a:t>
            </a:r>
            <a:r>
              <a:rPr lang="de-DE" sz="2000" dirty="0" err="1"/>
              <a:t>the</a:t>
            </a:r>
            <a:r>
              <a:rPr lang="de-DE" sz="2000" dirty="0"/>
              <a:t> </a:t>
            </a:r>
            <a:r>
              <a:rPr lang="de-DE" sz="2000" dirty="0" err="1"/>
              <a:t>model</a:t>
            </a:r>
            <a:r>
              <a:rPr lang="de-DE" sz="2000" dirty="0"/>
              <a:t> </a:t>
            </a:r>
            <a:r>
              <a:rPr lang="de-DE" sz="2000" dirty="0" err="1"/>
              <a:t>is</a:t>
            </a:r>
            <a:r>
              <a:rPr lang="de-DE" sz="2000" dirty="0"/>
              <a:t> </a:t>
            </a:r>
            <a:r>
              <a:rPr lang="de-DE" sz="2000" dirty="0" err="1"/>
              <a:t>converted</a:t>
            </a:r>
            <a:r>
              <a:rPr lang="de-DE" sz="2000" dirty="0"/>
              <a:t> </a:t>
            </a:r>
            <a:r>
              <a:rPr lang="de-DE" sz="2000" dirty="0" err="1"/>
              <a:t>to</a:t>
            </a:r>
            <a:r>
              <a:rPr lang="de-DE" sz="2000" dirty="0"/>
              <a:t> code, </a:t>
            </a:r>
            <a:r>
              <a:rPr lang="de-DE" sz="2000" dirty="0" err="1"/>
              <a:t>built</a:t>
            </a:r>
            <a:r>
              <a:rPr lang="de-DE" sz="2000" dirty="0"/>
              <a:t> &amp; </a:t>
            </a:r>
            <a:r>
              <a:rPr lang="de-DE" sz="2000" dirty="0" err="1"/>
              <a:t>linked</a:t>
            </a:r>
            <a:r>
              <a:rPr lang="de-DE" sz="2000" dirty="0"/>
              <a:t> </a:t>
            </a:r>
            <a:r>
              <a:rPr lang="de-DE" sz="2000" dirty="0" err="1"/>
              <a:t>etc</a:t>
            </a:r>
            <a:endParaRPr lang="de-DE" sz="2000" dirty="0"/>
          </a:p>
        </p:txBody>
      </p:sp>
      <p:pic>
        <p:nvPicPr>
          <p:cNvPr id="7" name="Picture 6">
            <a:extLst>
              <a:ext uri="{FF2B5EF4-FFF2-40B4-BE49-F238E27FC236}">
                <a16:creationId xmlns:a16="http://schemas.microsoft.com/office/drawing/2014/main" id="{41F633F6-3DC8-4D03-8897-8ACC5E1AC5CA}"/>
              </a:ext>
            </a:extLst>
          </p:cNvPr>
          <p:cNvPicPr>
            <a:picLocks noChangeAspect="1"/>
          </p:cNvPicPr>
          <p:nvPr/>
        </p:nvPicPr>
        <p:blipFill>
          <a:blip r:embed="rId2"/>
          <a:stretch>
            <a:fillRect/>
          </a:stretch>
        </p:blipFill>
        <p:spPr>
          <a:xfrm>
            <a:off x="4151784" y="2137999"/>
            <a:ext cx="3240360" cy="3379233"/>
          </a:xfrm>
          <a:prstGeom prst="rect">
            <a:avLst/>
          </a:prstGeom>
        </p:spPr>
      </p:pic>
    </p:spTree>
    <p:extLst>
      <p:ext uri="{BB962C8B-B14F-4D97-AF65-F5344CB8AC3E}">
        <p14:creationId xmlns:p14="http://schemas.microsoft.com/office/powerpoint/2010/main" val="10753579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Test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a:xfrm>
            <a:off x="609600" y="980728"/>
            <a:ext cx="10972800" cy="4572000"/>
          </a:xfrm>
        </p:spPr>
        <p:txBody>
          <a:bodyPr/>
          <a:lstStyle/>
          <a:p>
            <a:r>
              <a:rPr lang="de-DE" dirty="0" err="1"/>
              <a:t>Finally</a:t>
            </a:r>
            <a:r>
              <a:rPr lang="de-DE" dirty="0"/>
              <a:t> </a:t>
            </a:r>
            <a:r>
              <a:rPr lang="de-DE" dirty="0" err="1"/>
              <a:t>the</a:t>
            </a:r>
            <a:r>
              <a:rPr lang="de-DE" dirty="0"/>
              <a:t> IDE </a:t>
            </a:r>
            <a:r>
              <a:rPr lang="de-DE" dirty="0" err="1"/>
              <a:t>switches</a:t>
            </a:r>
            <a:r>
              <a:rPr lang="de-DE" dirty="0"/>
              <a:t> </a:t>
            </a:r>
            <a:r>
              <a:rPr lang="de-DE" dirty="0" err="1"/>
              <a:t>to</a:t>
            </a:r>
            <a:r>
              <a:rPr lang="de-DE" dirty="0"/>
              <a:t> </a:t>
            </a:r>
            <a:r>
              <a:rPr lang="de-DE" dirty="0" err="1"/>
              <a:t>the</a:t>
            </a:r>
            <a:r>
              <a:rPr lang="de-DE" dirty="0"/>
              <a:t> </a:t>
            </a:r>
            <a:r>
              <a:rPr lang="de-DE" dirty="0" err="1"/>
              <a:t>tab</a:t>
            </a:r>
            <a:r>
              <a:rPr lang="de-DE" dirty="0"/>
              <a:t> ‚Test </a:t>
            </a:r>
            <a:r>
              <a:rPr lang="de-DE" dirty="0" err="1"/>
              <a:t>Result</a:t>
            </a:r>
            <a:r>
              <a:rPr lang="de-DE" dirty="0"/>
              <a:t> View‘</a:t>
            </a:r>
          </a:p>
          <a:p>
            <a:r>
              <a:rPr lang="de-DE" dirty="0"/>
              <a:t>Double </a:t>
            </a:r>
            <a:r>
              <a:rPr lang="de-DE" dirty="0" err="1"/>
              <a:t>click</a:t>
            </a:r>
            <a:r>
              <a:rPr lang="de-DE" dirty="0"/>
              <a:t> on a </a:t>
            </a:r>
            <a:r>
              <a:rPr lang="de-DE" dirty="0" err="1"/>
              <a:t>test</a:t>
            </a:r>
            <a:r>
              <a:rPr lang="de-DE" dirty="0"/>
              <a:t> </a:t>
            </a:r>
            <a:r>
              <a:rPr lang="de-DE" dirty="0" err="1"/>
              <a:t>to</a:t>
            </a:r>
            <a:r>
              <a:rPr lang="de-DE" dirty="0"/>
              <a:t> </a:t>
            </a:r>
            <a:r>
              <a:rPr lang="de-DE" dirty="0" err="1"/>
              <a:t>see</a:t>
            </a:r>
            <a:r>
              <a:rPr lang="de-DE" dirty="0"/>
              <a:t> </a:t>
            </a:r>
            <a:r>
              <a:rPr lang="de-DE" dirty="0" err="1"/>
              <a:t>detailed</a:t>
            </a:r>
            <a:r>
              <a:rPr lang="de-DE" dirty="0"/>
              <a:t> </a:t>
            </a:r>
            <a:r>
              <a:rPr lang="de-DE" dirty="0" err="1"/>
              <a:t>results</a:t>
            </a:r>
            <a:endParaRPr lang="de-DE" dirty="0"/>
          </a:p>
          <a:p>
            <a:endParaRPr lang="de-DE" dirty="0"/>
          </a:p>
          <a:p>
            <a:endParaRPr lang="de-DE" dirty="0"/>
          </a:p>
          <a:p>
            <a:endParaRPr lang="de-DE" dirty="0"/>
          </a:p>
          <a:p>
            <a:endParaRPr lang="de-DE" dirty="0"/>
          </a:p>
          <a:p>
            <a:endParaRPr lang="de-DE" dirty="0"/>
          </a:p>
          <a:p>
            <a:endParaRPr lang="de-DE" dirty="0"/>
          </a:p>
          <a:p>
            <a:endParaRPr lang="de-DE" dirty="0"/>
          </a:p>
          <a:p>
            <a:r>
              <a:rPr lang="de-DE" dirty="0"/>
              <a:t>Try </a:t>
            </a:r>
            <a:r>
              <a:rPr lang="de-DE" dirty="0" err="1"/>
              <a:t>to</a:t>
            </a:r>
            <a:r>
              <a:rPr lang="de-DE" dirty="0"/>
              <a:t> find out </a:t>
            </a:r>
            <a:r>
              <a:rPr lang="de-DE" dirty="0" err="1"/>
              <a:t>why</a:t>
            </a:r>
            <a:r>
              <a:rPr lang="de-DE" dirty="0"/>
              <a:t> Record_PwmTest3 </a:t>
            </a:r>
            <a:r>
              <a:rPr lang="de-DE" dirty="0" err="1"/>
              <a:t>fails</a:t>
            </a:r>
            <a:r>
              <a:rPr lang="de-DE" dirty="0"/>
              <a:t>!</a:t>
            </a:r>
          </a:p>
        </p:txBody>
      </p:sp>
      <p:pic>
        <p:nvPicPr>
          <p:cNvPr id="7" name="Picture 6">
            <a:extLst>
              <a:ext uri="{FF2B5EF4-FFF2-40B4-BE49-F238E27FC236}">
                <a16:creationId xmlns:a16="http://schemas.microsoft.com/office/drawing/2014/main" id="{90D84612-88D0-40A9-9CD4-A9AE77953BD4}"/>
              </a:ext>
            </a:extLst>
          </p:cNvPr>
          <p:cNvPicPr>
            <a:picLocks noChangeAspect="1"/>
          </p:cNvPicPr>
          <p:nvPr/>
        </p:nvPicPr>
        <p:blipFill>
          <a:blip r:embed="rId2"/>
          <a:stretch>
            <a:fillRect/>
          </a:stretch>
        </p:blipFill>
        <p:spPr>
          <a:xfrm>
            <a:off x="605045" y="2087686"/>
            <a:ext cx="10981909" cy="3285530"/>
          </a:xfrm>
          <a:prstGeom prst="rect">
            <a:avLst/>
          </a:prstGeom>
        </p:spPr>
      </p:pic>
    </p:spTree>
    <p:extLst>
      <p:ext uri="{BB962C8B-B14F-4D97-AF65-F5344CB8AC3E}">
        <p14:creationId xmlns:p14="http://schemas.microsoft.com/office/powerpoint/2010/main" val="4209695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Walkthrough</a:t>
            </a:r>
          </a:p>
        </p:txBody>
      </p:sp>
      <p:sp>
        <p:nvSpPr>
          <p:cNvPr id="2" name="Text Placeholder 1"/>
          <p:cNvSpPr>
            <a:spLocks noGrp="1"/>
          </p:cNvSpPr>
          <p:nvPr>
            <p:ph idx="1"/>
          </p:nvPr>
        </p:nvSpPr>
        <p:spPr/>
        <p:txBody>
          <a:bodyPr/>
          <a:lstStyle/>
          <a:p>
            <a:r>
              <a:rPr lang="de-DE" dirty="0"/>
              <a:t>Design Walkthrough</a:t>
            </a:r>
          </a:p>
          <a:p>
            <a:pPr lvl="1"/>
            <a:r>
              <a:rPr lang="de-DE" dirty="0"/>
              <a:t>Open the Scade-model „Walkthrough“</a:t>
            </a:r>
          </a:p>
          <a:p>
            <a:pPr lvl="1"/>
            <a:r>
              <a:rPr lang="de-DE" dirty="0"/>
              <a:t>Check Operators</a:t>
            </a:r>
          </a:p>
          <a:p>
            <a:pPr lvl="1"/>
            <a:r>
              <a:rPr lang="de-DE" dirty="0"/>
              <a:t>Simulate Operators</a:t>
            </a:r>
          </a:p>
          <a:p>
            <a:r>
              <a:rPr lang="de-DE" dirty="0"/>
              <a:t>Test Walkthrough</a:t>
            </a:r>
          </a:p>
          <a:p>
            <a:pPr lvl="1"/>
            <a:r>
              <a:rPr lang="de-DE" dirty="0"/>
              <a:t>Open test project </a:t>
            </a:r>
          </a:p>
          <a:p>
            <a:pPr lvl="1"/>
            <a:r>
              <a:rPr lang="de-DE" dirty="0"/>
              <a:t>Execute tests and view results</a:t>
            </a:r>
          </a:p>
          <a:p>
            <a:pPr lvl="1"/>
            <a:r>
              <a:rPr lang="de-DE" dirty="0">
                <a:solidFill>
                  <a:schemeClr val="accent5">
                    <a:lumMod val="75000"/>
                  </a:schemeClr>
                </a:solidFill>
              </a:rPr>
              <a:t>Edit testcases</a:t>
            </a:r>
          </a:p>
          <a:p>
            <a:pPr lvl="1"/>
            <a:endParaRPr lang="en-US" dirty="0"/>
          </a:p>
        </p:txBody>
      </p:sp>
    </p:spTree>
    <p:extLst>
      <p:ext uri="{BB962C8B-B14F-4D97-AF65-F5344CB8AC3E}">
        <p14:creationId xmlns:p14="http://schemas.microsoft.com/office/powerpoint/2010/main" val="2229820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Walkthrough</a:t>
            </a:r>
          </a:p>
        </p:txBody>
      </p:sp>
      <p:sp>
        <p:nvSpPr>
          <p:cNvPr id="2" name="Text Placeholder 1"/>
          <p:cNvSpPr>
            <a:spLocks noGrp="1"/>
          </p:cNvSpPr>
          <p:nvPr>
            <p:ph idx="1"/>
          </p:nvPr>
        </p:nvSpPr>
        <p:spPr/>
        <p:txBody>
          <a:bodyPr/>
          <a:lstStyle/>
          <a:p>
            <a:r>
              <a:rPr lang="de-DE" dirty="0"/>
              <a:t>Design Walkthrough</a:t>
            </a:r>
          </a:p>
          <a:p>
            <a:pPr lvl="1"/>
            <a:r>
              <a:rPr lang="de-DE" dirty="0">
                <a:solidFill>
                  <a:schemeClr val="accent5">
                    <a:lumMod val="75000"/>
                  </a:schemeClr>
                </a:solidFill>
              </a:rPr>
              <a:t>Open the Scade-model „Walkthrough“</a:t>
            </a:r>
          </a:p>
          <a:p>
            <a:pPr lvl="1"/>
            <a:r>
              <a:rPr lang="de-DE" dirty="0"/>
              <a:t>Check Operators</a:t>
            </a:r>
          </a:p>
          <a:p>
            <a:pPr lvl="1"/>
            <a:r>
              <a:rPr lang="de-DE" dirty="0"/>
              <a:t>Simulate Operators</a:t>
            </a:r>
          </a:p>
          <a:p>
            <a:r>
              <a:rPr lang="de-DE" dirty="0"/>
              <a:t>Test Walkthrough</a:t>
            </a:r>
          </a:p>
          <a:p>
            <a:pPr lvl="1"/>
            <a:r>
              <a:rPr lang="de-DE" dirty="0"/>
              <a:t>Open test project </a:t>
            </a:r>
          </a:p>
          <a:p>
            <a:pPr lvl="1"/>
            <a:r>
              <a:rPr lang="de-DE" dirty="0"/>
              <a:t>Execute tests and view results</a:t>
            </a:r>
          </a:p>
          <a:p>
            <a:pPr lvl="1"/>
            <a:r>
              <a:rPr lang="de-DE" dirty="0"/>
              <a:t>Edit testcases</a:t>
            </a:r>
          </a:p>
          <a:p>
            <a:pPr marL="228600" lvl="1" indent="0">
              <a:buNone/>
            </a:pPr>
            <a:endParaRPr lang="en-US" dirty="0"/>
          </a:p>
        </p:txBody>
      </p:sp>
    </p:spTree>
    <p:extLst>
      <p:ext uri="{BB962C8B-B14F-4D97-AF65-F5344CB8AC3E}">
        <p14:creationId xmlns:p14="http://schemas.microsoft.com/office/powerpoint/2010/main" val="13303058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Test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To add a test record, go back to ‚Test View‘, right-click on a procedure and click Insert =&gt; Record</a:t>
            </a:r>
          </a:p>
          <a:p>
            <a:r>
              <a:rPr lang="de-DE"/>
              <a:t>Give the record a name, e.g. PwmTest4</a:t>
            </a:r>
          </a:p>
          <a:p>
            <a:endParaRPr lang="de-DE"/>
          </a:p>
        </p:txBody>
      </p:sp>
      <p:pic>
        <p:nvPicPr>
          <p:cNvPr id="5" name="Picture 4">
            <a:extLst>
              <a:ext uri="{FF2B5EF4-FFF2-40B4-BE49-F238E27FC236}">
                <a16:creationId xmlns:a16="http://schemas.microsoft.com/office/drawing/2014/main" id="{56D6B02F-48EE-40B3-8E9B-010E51E34C63}"/>
              </a:ext>
            </a:extLst>
          </p:cNvPr>
          <p:cNvPicPr>
            <a:picLocks noChangeAspect="1"/>
          </p:cNvPicPr>
          <p:nvPr/>
        </p:nvPicPr>
        <p:blipFill>
          <a:blip r:embed="rId2"/>
          <a:stretch>
            <a:fillRect/>
          </a:stretch>
        </p:blipFill>
        <p:spPr>
          <a:xfrm>
            <a:off x="3791744" y="2636912"/>
            <a:ext cx="4486901" cy="3153215"/>
          </a:xfrm>
          <a:prstGeom prst="rect">
            <a:avLst/>
          </a:prstGeom>
        </p:spPr>
      </p:pic>
    </p:spTree>
    <p:extLst>
      <p:ext uri="{BB962C8B-B14F-4D97-AF65-F5344CB8AC3E}">
        <p14:creationId xmlns:p14="http://schemas.microsoft.com/office/powerpoint/2010/main" val="248414271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Test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On the ‚Init‘ sobfolder on the record, right-click and click Insert =&gt; ‚Existing Scenario File…‘</a:t>
            </a:r>
          </a:p>
          <a:p>
            <a:r>
              <a:rPr lang="de-DE"/>
              <a:t>In the dialog select the Init-file from an existing Procedure, e.g. CounterAlias.sss</a:t>
            </a:r>
          </a:p>
          <a:p>
            <a:r>
              <a:rPr lang="de-DE"/>
              <a:t>This alias scenario file will always be executed before the actual test scenario file</a:t>
            </a:r>
          </a:p>
        </p:txBody>
      </p:sp>
      <p:pic>
        <p:nvPicPr>
          <p:cNvPr id="6" name="Picture 5">
            <a:extLst>
              <a:ext uri="{FF2B5EF4-FFF2-40B4-BE49-F238E27FC236}">
                <a16:creationId xmlns:a16="http://schemas.microsoft.com/office/drawing/2014/main" id="{2480606D-3918-4748-9D9F-14481AD0725F}"/>
              </a:ext>
            </a:extLst>
          </p:cNvPr>
          <p:cNvPicPr>
            <a:picLocks noChangeAspect="1"/>
          </p:cNvPicPr>
          <p:nvPr/>
        </p:nvPicPr>
        <p:blipFill>
          <a:blip r:embed="rId2"/>
          <a:stretch>
            <a:fillRect/>
          </a:stretch>
        </p:blipFill>
        <p:spPr>
          <a:xfrm>
            <a:off x="3719736" y="2996952"/>
            <a:ext cx="4525006" cy="3134162"/>
          </a:xfrm>
          <a:prstGeom prst="rect">
            <a:avLst/>
          </a:prstGeom>
        </p:spPr>
      </p:pic>
    </p:spTree>
    <p:extLst>
      <p:ext uri="{BB962C8B-B14F-4D97-AF65-F5344CB8AC3E}">
        <p14:creationId xmlns:p14="http://schemas.microsoft.com/office/powerpoint/2010/main" val="22240935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Test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On the record, right-click and click Insert =&gt; ‚New Scenario File…‘</a:t>
            </a:r>
          </a:p>
          <a:p>
            <a:r>
              <a:rPr lang="de-DE"/>
              <a:t>In the dialog:</a:t>
            </a:r>
          </a:p>
          <a:p>
            <a:pPr lvl="1"/>
            <a:r>
              <a:rPr lang="de-DE" sz="1800"/>
              <a:t>Give the scenario-(test-) file a name, e.g. Pwm_ResetCycle_Test1.sss</a:t>
            </a:r>
          </a:p>
          <a:p>
            <a:pPr lvl="1"/>
            <a:r>
              <a:rPr lang="de-DE" sz="1800"/>
              <a:t>Check the box ‚Use aliases‘ (otherwise, the ports names will be directly taken from the operator)</a:t>
            </a:r>
          </a:p>
          <a:p>
            <a:endParaRPr lang="de-DE"/>
          </a:p>
          <a:p>
            <a:r>
              <a:rPr lang="de-DE"/>
              <a:t>Ok and you are done!</a:t>
            </a:r>
          </a:p>
          <a:p>
            <a:endParaRPr lang="de-DE"/>
          </a:p>
        </p:txBody>
      </p:sp>
      <p:pic>
        <p:nvPicPr>
          <p:cNvPr id="2" name="Picture 1">
            <a:extLst>
              <a:ext uri="{FF2B5EF4-FFF2-40B4-BE49-F238E27FC236}">
                <a16:creationId xmlns:a16="http://schemas.microsoft.com/office/drawing/2014/main" id="{24A3B63C-2104-4E10-A058-C77CF41FE605}"/>
              </a:ext>
            </a:extLst>
          </p:cNvPr>
          <p:cNvPicPr>
            <a:picLocks noChangeAspect="1"/>
          </p:cNvPicPr>
          <p:nvPr/>
        </p:nvPicPr>
        <p:blipFill>
          <a:blip r:embed="rId2"/>
          <a:stretch>
            <a:fillRect/>
          </a:stretch>
        </p:blipFill>
        <p:spPr>
          <a:xfrm>
            <a:off x="3863752" y="2932513"/>
            <a:ext cx="4843496" cy="3153215"/>
          </a:xfrm>
          <a:prstGeom prst="rect">
            <a:avLst/>
          </a:prstGeom>
        </p:spPr>
      </p:pic>
    </p:spTree>
    <p:extLst>
      <p:ext uri="{BB962C8B-B14F-4D97-AF65-F5344CB8AC3E}">
        <p14:creationId xmlns:p14="http://schemas.microsoft.com/office/powerpoint/2010/main" val="32909610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Test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Editing testcases is pretty easy:</a:t>
            </a:r>
          </a:p>
          <a:p>
            <a:r>
              <a:rPr lang="de-DE"/>
              <a:t>Double-click on the scenario file and edit the test content as you desire</a:t>
            </a:r>
          </a:p>
        </p:txBody>
      </p:sp>
      <p:pic>
        <p:nvPicPr>
          <p:cNvPr id="5" name="Picture 4">
            <a:extLst>
              <a:ext uri="{FF2B5EF4-FFF2-40B4-BE49-F238E27FC236}">
                <a16:creationId xmlns:a16="http://schemas.microsoft.com/office/drawing/2014/main" id="{25FB2D68-13E0-4E52-8CAB-24BC5DC3A019}"/>
              </a:ext>
            </a:extLst>
          </p:cNvPr>
          <p:cNvPicPr>
            <a:picLocks noChangeAspect="1"/>
          </p:cNvPicPr>
          <p:nvPr/>
        </p:nvPicPr>
        <p:blipFill>
          <a:blip r:embed="rId2"/>
          <a:stretch>
            <a:fillRect/>
          </a:stretch>
        </p:blipFill>
        <p:spPr>
          <a:xfrm>
            <a:off x="2783632" y="2132856"/>
            <a:ext cx="6238875" cy="3867150"/>
          </a:xfrm>
          <a:prstGeom prst="rect">
            <a:avLst/>
          </a:prstGeom>
        </p:spPr>
      </p:pic>
    </p:spTree>
    <p:extLst>
      <p:ext uri="{BB962C8B-B14F-4D97-AF65-F5344CB8AC3E}">
        <p14:creationId xmlns:p14="http://schemas.microsoft.com/office/powerpoint/2010/main" val="34514154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50C5B253-836C-7AC1-9C5F-0C9DB449545D}"/>
              </a:ext>
            </a:extLst>
          </p:cNvPr>
          <p:cNvSpPr txBox="1">
            <a:spLocks/>
          </p:cNvSpPr>
          <p:nvPr/>
        </p:nvSpPr>
        <p:spPr>
          <a:xfrm>
            <a:off x="609600" y="3006725"/>
            <a:ext cx="10972800" cy="8445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algn="l" defTabSz="914400" rtl="0" eaLnBrk="1" latinLnBrk="0" hangingPunct="1">
              <a:lnSpc>
                <a:spcPct val="90000"/>
              </a:lnSpc>
              <a:spcBef>
                <a:spcPct val="0"/>
              </a:spcBef>
              <a:buNone/>
              <a:defRPr sz="3200" b="0" i="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a:t>Appendix</a:t>
            </a:r>
            <a:endParaRPr lang="en-US" dirty="0"/>
          </a:p>
        </p:txBody>
      </p:sp>
    </p:spTree>
    <p:extLst>
      <p:ext uri="{BB962C8B-B14F-4D97-AF65-F5344CB8AC3E}">
        <p14:creationId xmlns:p14="http://schemas.microsoft.com/office/powerpoint/2010/main" val="35485177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Reset Ansys SCADE Suite</a:t>
            </a:r>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dirty="0"/>
              <a:t>In case that you observe strange behavior of the IDE (windows or tabs missing, de-arranged, perspectives not as expected etc, you can reset the IDE:</a:t>
            </a:r>
          </a:p>
          <a:p>
            <a:r>
              <a:rPr lang="de-DE" dirty="0"/>
              <a:t>Go to console window („DOS prompt“)</a:t>
            </a:r>
          </a:p>
          <a:p>
            <a:r>
              <a:rPr lang="de-DE" dirty="0"/>
              <a:t>Navigate to your scade binary folder, e.g. </a:t>
            </a:r>
          </a:p>
          <a:p>
            <a:pPr marL="0" indent="0">
              <a:buNone/>
            </a:pPr>
            <a:r>
              <a:rPr lang="de-DE" dirty="0"/>
              <a:t>	</a:t>
            </a:r>
            <a:r>
              <a:rPr lang="de-DE" b="0" dirty="0"/>
              <a:t>C:\Program Files\ANSYS Inc\v192\SCADE\SCADE\bin</a:t>
            </a:r>
          </a:p>
          <a:p>
            <a:r>
              <a:rPr lang="de-DE" dirty="0"/>
              <a:t>Execute the command</a:t>
            </a:r>
          </a:p>
          <a:p>
            <a:pPr marL="0" indent="0">
              <a:buNone/>
            </a:pPr>
            <a:r>
              <a:rPr lang="de-DE" dirty="0"/>
              <a:t>	</a:t>
            </a:r>
            <a:r>
              <a:rPr lang="de-DE" b="0" dirty="0"/>
              <a:t>scade.exe –reset</a:t>
            </a:r>
          </a:p>
          <a:p>
            <a:pPr lvl="0">
              <a:buClr>
                <a:prstClr val="black"/>
              </a:buClr>
            </a:pPr>
            <a:r>
              <a:rPr lang="de-DE" dirty="0">
                <a:solidFill>
                  <a:prstClr val="black"/>
                </a:solidFill>
              </a:rPr>
              <a:t>This will </a:t>
            </a:r>
            <a:r>
              <a:rPr lang="de-DE">
                <a:solidFill>
                  <a:prstClr val="black"/>
                </a:solidFill>
              </a:rPr>
              <a:t>restart the Ansys SCADE Suite </a:t>
            </a:r>
            <a:r>
              <a:rPr lang="de-DE" dirty="0">
                <a:solidFill>
                  <a:prstClr val="black"/>
                </a:solidFill>
              </a:rPr>
              <a:t>with original settings!</a:t>
            </a:r>
          </a:p>
          <a:p>
            <a:pPr marL="0" indent="0">
              <a:buNone/>
            </a:pPr>
            <a:endParaRPr lang="de-DE" dirty="0"/>
          </a:p>
        </p:txBody>
      </p:sp>
    </p:spTree>
    <p:extLst>
      <p:ext uri="{BB962C8B-B14F-4D97-AF65-F5344CB8AC3E}">
        <p14:creationId xmlns:p14="http://schemas.microsoft.com/office/powerpoint/2010/main" val="15621873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C3F3E9-6C8B-4F69-BB4F-1361D681D917}"/>
              </a:ext>
            </a:extLst>
          </p:cNvPr>
          <p:cNvSpPr>
            <a:spLocks noGrp="1"/>
          </p:cNvSpPr>
          <p:nvPr>
            <p:ph type="sldNum" sz="quarter" idx="10"/>
          </p:nvPr>
        </p:nvSpPr>
        <p:spPr/>
        <p:txBody>
          <a:bodyPr/>
          <a:lstStyle/>
          <a:p>
            <a:fld id="{F0D23093-2AB0-F74C-B865-1A12A15B650E}" type="slidenum">
              <a:rPr lang="en-US" smtClean="0"/>
              <a:pPr/>
              <a:t>46</a:t>
            </a:fld>
            <a:endParaRPr lang="en-US" dirty="0"/>
          </a:p>
        </p:txBody>
      </p:sp>
    </p:spTree>
    <p:extLst>
      <p:ext uri="{BB962C8B-B14F-4D97-AF65-F5344CB8AC3E}">
        <p14:creationId xmlns:p14="http://schemas.microsoft.com/office/powerpoint/2010/main" val="3114710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 1</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dirty="0"/>
              <a:t>Start the Ansys SCADE Suite</a:t>
            </a:r>
          </a:p>
          <a:p>
            <a:endParaRPr lang="de-DE" dirty="0"/>
          </a:p>
          <a:p>
            <a:r>
              <a:rPr lang="de-DE" dirty="0"/>
              <a:t>File =&gt; Open Workspace =&gt; Select </a:t>
            </a:r>
            <a:r>
              <a:rPr lang="de-DE" dirty="0" err="1"/>
              <a:t>file</a:t>
            </a:r>
            <a:r>
              <a:rPr lang="de-DE" dirty="0"/>
              <a:t> &lt;Scade_Walkthrough.vsw&gt;</a:t>
            </a:r>
          </a:p>
          <a:p>
            <a:endParaRPr lang="de-DE" dirty="0"/>
          </a:p>
          <a:p>
            <a:r>
              <a:rPr lang="de-DE" dirty="0" err="1"/>
              <a:t>the</a:t>
            </a:r>
            <a:r>
              <a:rPr lang="de-DE" dirty="0"/>
              <a:t> </a:t>
            </a:r>
            <a:r>
              <a:rPr lang="de-DE" dirty="0" err="1"/>
              <a:t>tree</a:t>
            </a:r>
            <a:r>
              <a:rPr lang="de-DE" dirty="0"/>
              <a:t> (</a:t>
            </a:r>
            <a:r>
              <a:rPr lang="de-DE" dirty="0" err="1"/>
              <a:t>left</a:t>
            </a:r>
            <a:r>
              <a:rPr lang="de-DE" dirty="0"/>
              <a:t> </a:t>
            </a:r>
            <a:r>
              <a:rPr lang="de-DE" dirty="0" err="1"/>
              <a:t>side</a:t>
            </a:r>
            <a:r>
              <a:rPr lang="de-DE" dirty="0"/>
              <a:t>) will </a:t>
            </a:r>
            <a:r>
              <a:rPr lang="de-DE" dirty="0" err="1"/>
              <a:t>look</a:t>
            </a:r>
            <a:r>
              <a:rPr lang="de-DE" dirty="0"/>
              <a:t> like </a:t>
            </a:r>
            <a:r>
              <a:rPr lang="de-DE" dirty="0" err="1"/>
              <a:t>this</a:t>
            </a:r>
            <a:r>
              <a:rPr lang="de-DE" dirty="0"/>
              <a:t>:</a:t>
            </a:r>
          </a:p>
          <a:p>
            <a:endParaRPr lang="de-DE" dirty="0"/>
          </a:p>
        </p:txBody>
      </p:sp>
      <p:pic>
        <p:nvPicPr>
          <p:cNvPr id="2" name="Picture 1">
            <a:extLst>
              <a:ext uri="{FF2B5EF4-FFF2-40B4-BE49-F238E27FC236}">
                <a16:creationId xmlns:a16="http://schemas.microsoft.com/office/drawing/2014/main" id="{876006F7-F9CA-4AD1-ABB7-F7DE254AFCED}"/>
              </a:ext>
            </a:extLst>
          </p:cNvPr>
          <p:cNvPicPr>
            <a:picLocks noChangeAspect="1"/>
          </p:cNvPicPr>
          <p:nvPr/>
        </p:nvPicPr>
        <p:blipFill>
          <a:blip r:embed="rId2"/>
          <a:stretch>
            <a:fillRect/>
          </a:stretch>
        </p:blipFill>
        <p:spPr>
          <a:xfrm>
            <a:off x="2673798" y="4107522"/>
            <a:ext cx="3962400" cy="1581150"/>
          </a:xfrm>
          <a:prstGeom prst="rect">
            <a:avLst/>
          </a:prstGeom>
        </p:spPr>
      </p:pic>
      <p:pic>
        <p:nvPicPr>
          <p:cNvPr id="7" name="Grafik 6">
            <a:extLst>
              <a:ext uri="{FF2B5EF4-FFF2-40B4-BE49-F238E27FC236}">
                <a16:creationId xmlns:a16="http://schemas.microsoft.com/office/drawing/2014/main" id="{5949E87A-59FF-7CB6-6A55-3A3E7A513D0C}"/>
              </a:ext>
            </a:extLst>
          </p:cNvPr>
          <p:cNvPicPr>
            <a:picLocks noChangeAspect="1"/>
          </p:cNvPicPr>
          <p:nvPr/>
        </p:nvPicPr>
        <p:blipFill>
          <a:blip r:embed="rId3"/>
          <a:stretch>
            <a:fillRect/>
          </a:stretch>
        </p:blipFill>
        <p:spPr>
          <a:xfrm>
            <a:off x="4572000" y="994418"/>
            <a:ext cx="792088" cy="811892"/>
          </a:xfrm>
          <a:prstGeom prst="rect">
            <a:avLst/>
          </a:prstGeom>
        </p:spPr>
      </p:pic>
    </p:spTree>
    <p:extLst>
      <p:ext uri="{BB962C8B-B14F-4D97-AF65-F5344CB8AC3E}">
        <p14:creationId xmlns:p14="http://schemas.microsoft.com/office/powerpoint/2010/main" val="3514552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 2</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a:xfrm>
            <a:off x="609600" y="836712"/>
            <a:ext cx="10972800" cy="993740"/>
          </a:xfrm>
        </p:spPr>
        <p:txBody>
          <a:bodyPr/>
          <a:lstStyle/>
          <a:p>
            <a:r>
              <a:rPr lang="de-DE" dirty="0" err="1"/>
              <a:t>Make</a:t>
            </a:r>
            <a:r>
              <a:rPr lang="de-DE" dirty="0"/>
              <a:t> </a:t>
            </a:r>
            <a:r>
              <a:rPr lang="de-DE" dirty="0" err="1"/>
              <a:t>sure</a:t>
            </a:r>
            <a:r>
              <a:rPr lang="de-DE" dirty="0"/>
              <a:t> </a:t>
            </a:r>
            <a:r>
              <a:rPr lang="de-DE" dirty="0" err="1"/>
              <a:t>the</a:t>
            </a:r>
            <a:r>
              <a:rPr lang="de-DE" dirty="0"/>
              <a:t> ‚</a:t>
            </a:r>
            <a:r>
              <a:rPr lang="de-DE" dirty="0" err="1"/>
              <a:t>Active</a:t>
            </a:r>
            <a:r>
              <a:rPr lang="de-DE" dirty="0"/>
              <a:t> </a:t>
            </a:r>
            <a:r>
              <a:rPr lang="de-DE" dirty="0" err="1"/>
              <a:t>Perspective</a:t>
            </a:r>
            <a:r>
              <a:rPr lang="de-DE" dirty="0"/>
              <a:t>‘ (</a:t>
            </a:r>
            <a:r>
              <a:rPr lang="de-DE" dirty="0">
                <a:solidFill>
                  <a:srgbClr val="92D050"/>
                </a:solidFill>
              </a:rPr>
              <a:t>1</a:t>
            </a:r>
            <a:r>
              <a:rPr lang="de-DE" dirty="0"/>
              <a:t>) </a:t>
            </a:r>
            <a:r>
              <a:rPr lang="de-DE" dirty="0" err="1"/>
              <a:t>is</a:t>
            </a:r>
            <a:r>
              <a:rPr lang="de-DE" dirty="0"/>
              <a:t> </a:t>
            </a:r>
            <a:r>
              <a:rPr lang="de-DE" dirty="0" err="1"/>
              <a:t>set</a:t>
            </a:r>
            <a:r>
              <a:rPr lang="de-DE" dirty="0"/>
              <a:t> </a:t>
            </a:r>
            <a:r>
              <a:rPr lang="de-DE" dirty="0" err="1"/>
              <a:t>to</a:t>
            </a:r>
            <a:r>
              <a:rPr lang="de-DE" dirty="0"/>
              <a:t> &lt;Scade Design&gt;</a:t>
            </a:r>
          </a:p>
          <a:p>
            <a:r>
              <a:rPr lang="de-DE" dirty="0"/>
              <a:t>The </a:t>
            </a:r>
            <a:r>
              <a:rPr lang="de-DE" dirty="0" err="1"/>
              <a:t>tree</a:t>
            </a:r>
            <a:r>
              <a:rPr lang="de-DE" dirty="0"/>
              <a:t> </a:t>
            </a:r>
            <a:r>
              <a:rPr lang="de-DE" dirty="0" err="1"/>
              <a:t>is</a:t>
            </a:r>
            <a:r>
              <a:rPr lang="de-DE" dirty="0"/>
              <a:t> in </a:t>
            </a:r>
            <a:r>
              <a:rPr lang="de-DE" dirty="0" err="1"/>
              <a:t>the</a:t>
            </a:r>
            <a:r>
              <a:rPr lang="de-DE" dirty="0"/>
              <a:t> </a:t>
            </a:r>
            <a:r>
              <a:rPr lang="de-DE" dirty="0" err="1"/>
              <a:t>window</a:t>
            </a:r>
            <a:r>
              <a:rPr lang="de-DE" dirty="0"/>
              <a:t> &lt;Scade&gt; (</a:t>
            </a:r>
            <a:r>
              <a:rPr lang="de-DE" dirty="0">
                <a:solidFill>
                  <a:srgbClr val="92D050"/>
                </a:solidFill>
              </a:rPr>
              <a:t>2</a:t>
            </a:r>
            <a:r>
              <a:rPr lang="de-DE" dirty="0"/>
              <a:t>) </a:t>
            </a:r>
            <a:r>
              <a:rPr lang="de-DE" dirty="0" err="1"/>
              <a:t>under</a:t>
            </a:r>
            <a:r>
              <a:rPr lang="de-DE" dirty="0"/>
              <a:t> </a:t>
            </a:r>
            <a:r>
              <a:rPr lang="de-DE" dirty="0" err="1"/>
              <a:t>the</a:t>
            </a:r>
            <a:r>
              <a:rPr lang="de-DE" dirty="0"/>
              <a:t> </a:t>
            </a:r>
            <a:r>
              <a:rPr lang="de-DE" dirty="0" err="1"/>
              <a:t>tab</a:t>
            </a:r>
            <a:r>
              <a:rPr lang="de-DE" dirty="0"/>
              <a:t> &lt;Scade&gt; (</a:t>
            </a:r>
            <a:r>
              <a:rPr lang="de-DE" dirty="0">
                <a:solidFill>
                  <a:srgbClr val="92D050"/>
                </a:solidFill>
              </a:rPr>
              <a:t>3</a:t>
            </a:r>
            <a:r>
              <a:rPr lang="de-DE" dirty="0"/>
              <a:t>)</a:t>
            </a:r>
          </a:p>
        </p:txBody>
      </p:sp>
      <p:pic>
        <p:nvPicPr>
          <p:cNvPr id="8" name="Picture 7">
            <a:extLst>
              <a:ext uri="{FF2B5EF4-FFF2-40B4-BE49-F238E27FC236}">
                <a16:creationId xmlns:a16="http://schemas.microsoft.com/office/drawing/2014/main" id="{905B91CA-EAA3-4A50-9122-02452DCB387C}"/>
              </a:ext>
            </a:extLst>
          </p:cNvPr>
          <p:cNvPicPr>
            <a:picLocks noChangeAspect="1"/>
          </p:cNvPicPr>
          <p:nvPr/>
        </p:nvPicPr>
        <p:blipFill>
          <a:blip r:embed="rId2"/>
          <a:stretch>
            <a:fillRect/>
          </a:stretch>
        </p:blipFill>
        <p:spPr>
          <a:xfrm>
            <a:off x="586904" y="1885950"/>
            <a:ext cx="8524875" cy="4591050"/>
          </a:xfrm>
          <a:prstGeom prst="rect">
            <a:avLst/>
          </a:prstGeom>
        </p:spPr>
      </p:pic>
      <p:sp>
        <p:nvSpPr>
          <p:cNvPr id="9" name="TextBox 8">
            <a:extLst>
              <a:ext uri="{FF2B5EF4-FFF2-40B4-BE49-F238E27FC236}">
                <a16:creationId xmlns:a16="http://schemas.microsoft.com/office/drawing/2014/main" id="{A4CC1C03-134A-4D1A-9265-8857A36F5EFE}"/>
              </a:ext>
            </a:extLst>
          </p:cNvPr>
          <p:cNvSpPr txBox="1"/>
          <p:nvPr/>
        </p:nvSpPr>
        <p:spPr bwMode="auto">
          <a:xfrm>
            <a:off x="5375920" y="2276872"/>
            <a:ext cx="301686" cy="369332"/>
          </a:xfrm>
          <a:prstGeom prst="rect">
            <a:avLst/>
          </a:prstGeom>
          <a:solidFill>
            <a:schemeClr val="bg1"/>
          </a:solidFill>
          <a:ln w="31750" cap="sq" algn="ctr">
            <a:solidFill>
              <a:schemeClr val="tx1"/>
            </a:solidFill>
            <a:miter lim="800000"/>
            <a:headEnd/>
            <a:tailEnd/>
          </a:ln>
          <a:effectLst/>
        </p:spPr>
        <p:txBody>
          <a:bodyPr wrap="none" rtlCol="0">
            <a:spAutoFit/>
          </a:bodyPr>
          <a:lstStyle/>
          <a:p>
            <a:r>
              <a:rPr lang="de-DE" b="1">
                <a:solidFill>
                  <a:srgbClr val="92D050"/>
                </a:solidFill>
                <a:latin typeface="Calibri" pitchFamily="34" charset="0"/>
                <a:cs typeface="Calibri" pitchFamily="34" charset="0"/>
              </a:rPr>
              <a:t>1</a:t>
            </a:r>
            <a:endParaRPr lang="en-US" b="1" dirty="0">
              <a:solidFill>
                <a:srgbClr val="92D050"/>
              </a:solidFill>
              <a:latin typeface="Calibri" pitchFamily="34" charset="0"/>
              <a:cs typeface="Calibri" pitchFamily="34" charset="0"/>
            </a:endParaRPr>
          </a:p>
        </p:txBody>
      </p:sp>
      <p:sp>
        <p:nvSpPr>
          <p:cNvPr id="10" name="TextBox 9">
            <a:extLst>
              <a:ext uri="{FF2B5EF4-FFF2-40B4-BE49-F238E27FC236}">
                <a16:creationId xmlns:a16="http://schemas.microsoft.com/office/drawing/2014/main" id="{695AAE7C-5012-4227-852E-CD2741AA90CE}"/>
              </a:ext>
            </a:extLst>
          </p:cNvPr>
          <p:cNvSpPr txBox="1"/>
          <p:nvPr/>
        </p:nvSpPr>
        <p:spPr bwMode="auto">
          <a:xfrm>
            <a:off x="983432" y="3100124"/>
            <a:ext cx="301686" cy="369332"/>
          </a:xfrm>
          <a:prstGeom prst="rect">
            <a:avLst/>
          </a:prstGeom>
          <a:solidFill>
            <a:schemeClr val="bg1"/>
          </a:solidFill>
          <a:ln w="31750" cap="sq" algn="ctr">
            <a:solidFill>
              <a:schemeClr val="tx1"/>
            </a:solidFill>
            <a:miter lim="800000"/>
            <a:headEnd/>
            <a:tailEnd/>
          </a:ln>
          <a:effectLst/>
        </p:spPr>
        <p:txBody>
          <a:bodyPr wrap="none" rtlCol="0">
            <a:spAutoFit/>
          </a:bodyPr>
          <a:lstStyle/>
          <a:p>
            <a:r>
              <a:rPr lang="de-DE" b="1" dirty="0">
                <a:solidFill>
                  <a:srgbClr val="92D050"/>
                </a:solidFill>
                <a:latin typeface="Calibri" pitchFamily="34" charset="0"/>
                <a:cs typeface="Calibri" pitchFamily="34" charset="0"/>
              </a:rPr>
              <a:t>2</a:t>
            </a:r>
            <a:endParaRPr lang="en-US" b="1" dirty="0">
              <a:solidFill>
                <a:srgbClr val="92D050"/>
              </a:solidFill>
              <a:latin typeface="Calibri" pitchFamily="34" charset="0"/>
              <a:cs typeface="Calibri" pitchFamily="34" charset="0"/>
            </a:endParaRPr>
          </a:p>
        </p:txBody>
      </p:sp>
      <p:sp>
        <p:nvSpPr>
          <p:cNvPr id="11" name="TextBox 10">
            <a:extLst>
              <a:ext uri="{FF2B5EF4-FFF2-40B4-BE49-F238E27FC236}">
                <a16:creationId xmlns:a16="http://schemas.microsoft.com/office/drawing/2014/main" id="{92F6EDF9-B20A-4175-84C2-8A8A2AB8A7BA}"/>
              </a:ext>
            </a:extLst>
          </p:cNvPr>
          <p:cNvSpPr txBox="1"/>
          <p:nvPr/>
        </p:nvSpPr>
        <p:spPr bwMode="auto">
          <a:xfrm>
            <a:off x="1847528" y="5661248"/>
            <a:ext cx="301686" cy="369332"/>
          </a:xfrm>
          <a:prstGeom prst="rect">
            <a:avLst/>
          </a:prstGeom>
          <a:solidFill>
            <a:schemeClr val="bg1"/>
          </a:solidFill>
          <a:ln w="31750" cap="sq" algn="ctr">
            <a:solidFill>
              <a:schemeClr val="tx1"/>
            </a:solidFill>
            <a:miter lim="800000"/>
            <a:headEnd/>
            <a:tailEnd/>
          </a:ln>
          <a:effectLst/>
        </p:spPr>
        <p:txBody>
          <a:bodyPr wrap="none" rtlCol="0">
            <a:spAutoFit/>
          </a:bodyPr>
          <a:lstStyle/>
          <a:p>
            <a:r>
              <a:rPr lang="de-DE" b="1">
                <a:solidFill>
                  <a:srgbClr val="92D050"/>
                </a:solidFill>
                <a:latin typeface="Calibri" pitchFamily="34" charset="0"/>
                <a:cs typeface="Calibri" pitchFamily="34" charset="0"/>
              </a:rPr>
              <a:t>3</a:t>
            </a:r>
            <a:endParaRPr lang="en-US" b="1" dirty="0">
              <a:solidFill>
                <a:srgbClr val="92D050"/>
              </a:solidFill>
              <a:latin typeface="Calibri" pitchFamily="34" charset="0"/>
              <a:cs typeface="Calibri" pitchFamily="34" charset="0"/>
            </a:endParaRPr>
          </a:p>
        </p:txBody>
      </p:sp>
    </p:spTree>
    <p:extLst>
      <p:ext uri="{BB962C8B-B14F-4D97-AF65-F5344CB8AC3E}">
        <p14:creationId xmlns:p14="http://schemas.microsoft.com/office/powerpoint/2010/main" val="1766705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Browse through the tree to the diagram of operator Counter</a:t>
            </a:r>
          </a:p>
          <a:p>
            <a:r>
              <a:rPr lang="de-DE"/>
              <a:t>Double-click the diagram &lt;Counter_1&gt;</a:t>
            </a:r>
          </a:p>
        </p:txBody>
      </p:sp>
      <p:pic>
        <p:nvPicPr>
          <p:cNvPr id="2" name="Picture 1">
            <a:extLst>
              <a:ext uri="{FF2B5EF4-FFF2-40B4-BE49-F238E27FC236}">
                <a16:creationId xmlns:a16="http://schemas.microsoft.com/office/drawing/2014/main" id="{4E9E87F1-7B5A-4F42-81F5-8F767C307B3E}"/>
              </a:ext>
            </a:extLst>
          </p:cNvPr>
          <p:cNvPicPr>
            <a:picLocks noChangeAspect="1"/>
          </p:cNvPicPr>
          <p:nvPr/>
        </p:nvPicPr>
        <p:blipFill>
          <a:blip r:embed="rId2"/>
          <a:stretch>
            <a:fillRect/>
          </a:stretch>
        </p:blipFill>
        <p:spPr>
          <a:xfrm>
            <a:off x="1055440" y="2780928"/>
            <a:ext cx="9715500" cy="2924175"/>
          </a:xfrm>
          <a:prstGeom prst="rect">
            <a:avLst/>
          </a:prstGeom>
        </p:spPr>
      </p:pic>
      <p:sp>
        <p:nvSpPr>
          <p:cNvPr id="5" name="TextBox 4">
            <a:extLst>
              <a:ext uri="{FF2B5EF4-FFF2-40B4-BE49-F238E27FC236}">
                <a16:creationId xmlns:a16="http://schemas.microsoft.com/office/drawing/2014/main" id="{A4E4D497-2B90-4559-9AF7-0EA6ADC95CEA}"/>
              </a:ext>
            </a:extLst>
          </p:cNvPr>
          <p:cNvSpPr txBox="1"/>
          <p:nvPr/>
        </p:nvSpPr>
        <p:spPr bwMode="auto">
          <a:xfrm>
            <a:off x="3503712" y="4058349"/>
            <a:ext cx="1335622" cy="369332"/>
          </a:xfrm>
          <a:prstGeom prst="rect">
            <a:avLst/>
          </a:prstGeom>
          <a:noFill/>
          <a:ln w="12700" cap="sq" algn="ctr">
            <a:noFill/>
            <a:miter lim="800000"/>
            <a:headEnd/>
            <a:tailEnd/>
          </a:ln>
          <a:effectLst/>
        </p:spPr>
        <p:txBody>
          <a:bodyPr wrap="none" rtlCol="0">
            <a:spAutoFit/>
          </a:bodyPr>
          <a:lstStyle/>
          <a:p>
            <a:r>
              <a:rPr lang="de-DE" b="1">
                <a:solidFill>
                  <a:srgbClr val="92D050"/>
                </a:solidFill>
                <a:latin typeface="Calibri" pitchFamily="34" charset="0"/>
                <a:cs typeface="Calibri" pitchFamily="34" charset="0"/>
              </a:rPr>
              <a:t>double-click</a:t>
            </a:r>
            <a:endParaRPr lang="en-US" b="1" dirty="0">
              <a:solidFill>
                <a:srgbClr val="92D050"/>
              </a:solidFill>
              <a:latin typeface="Calibri" pitchFamily="34" charset="0"/>
              <a:cs typeface="Calibri" pitchFamily="34" charset="0"/>
            </a:endParaRPr>
          </a:p>
        </p:txBody>
      </p:sp>
      <p:cxnSp>
        <p:nvCxnSpPr>
          <p:cNvPr id="7" name="Straight Arrow Connector 6">
            <a:extLst>
              <a:ext uri="{FF2B5EF4-FFF2-40B4-BE49-F238E27FC236}">
                <a16:creationId xmlns:a16="http://schemas.microsoft.com/office/drawing/2014/main" id="{887BC129-806B-4BE4-BF86-8122B647D69D}"/>
              </a:ext>
            </a:extLst>
          </p:cNvPr>
          <p:cNvCxnSpPr>
            <a:cxnSpLocks/>
          </p:cNvCxnSpPr>
          <p:nvPr/>
        </p:nvCxnSpPr>
        <p:spPr bwMode="auto">
          <a:xfrm flipH="1">
            <a:off x="2951018" y="4427681"/>
            <a:ext cx="1220506" cy="144319"/>
          </a:xfrm>
          <a:prstGeom prst="straightConnector1">
            <a:avLst/>
          </a:prstGeom>
          <a:solidFill>
            <a:schemeClr val="accent2"/>
          </a:solidFill>
          <a:ln w="19050" cap="sq" cmpd="sng" algn="ctr">
            <a:solidFill>
              <a:srgbClr val="92D050"/>
            </a:solidFill>
            <a:prstDash val="solid"/>
            <a:round/>
            <a:headEnd type="none" w="med" len="med"/>
            <a:tailEnd type="triangle"/>
          </a:ln>
          <a:effectLst/>
        </p:spPr>
      </p:cxnSp>
    </p:spTree>
    <p:extLst>
      <p:ext uri="{BB962C8B-B14F-4D97-AF65-F5344CB8AC3E}">
        <p14:creationId xmlns:p14="http://schemas.microsoft.com/office/powerpoint/2010/main" val="1598430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a:t>Explore the logic in the diagram and the interface in the tree …</a:t>
            </a:r>
          </a:p>
          <a:p>
            <a:r>
              <a:rPr lang="de-DE"/>
              <a:t>The logic shows a counter with an output ‚count_OUT‘ and a ‚Reset‘ input.</a:t>
            </a:r>
          </a:p>
          <a:p>
            <a:endParaRPr lang="de-DE"/>
          </a:p>
          <a:p>
            <a:endParaRPr lang="de-DE"/>
          </a:p>
          <a:p>
            <a:endParaRPr lang="de-DE"/>
          </a:p>
          <a:p>
            <a:endParaRPr lang="de-DE"/>
          </a:p>
          <a:p>
            <a:endParaRPr lang="de-DE"/>
          </a:p>
          <a:p>
            <a:pPr marL="0" indent="0">
              <a:buNone/>
            </a:pPr>
            <a:r>
              <a:rPr lang="de-DE" i="1">
                <a:solidFill>
                  <a:schemeClr val="bg1">
                    <a:lumMod val="65000"/>
                  </a:schemeClr>
                </a:solidFill>
              </a:rPr>
              <a:t>Hint: The FBY-Block (‚Followed by‘) </a:t>
            </a:r>
            <a:r>
              <a:rPr lang="de-DE" i="1" u="sng">
                <a:solidFill>
                  <a:schemeClr val="bg1">
                    <a:lumMod val="65000"/>
                  </a:schemeClr>
                </a:solidFill>
              </a:rPr>
              <a:t>outputs the input value of the previous cycle</a:t>
            </a:r>
            <a:r>
              <a:rPr lang="de-DE" i="1">
                <a:solidFill>
                  <a:schemeClr val="bg1">
                    <a:lumMod val="65000"/>
                  </a:schemeClr>
                </a:solidFill>
              </a:rPr>
              <a:t>, except for cycle 1. For this cycle the output is zero.</a:t>
            </a:r>
          </a:p>
        </p:txBody>
      </p:sp>
      <p:pic>
        <p:nvPicPr>
          <p:cNvPr id="6" name="Picture 5">
            <a:extLst>
              <a:ext uri="{FF2B5EF4-FFF2-40B4-BE49-F238E27FC236}">
                <a16:creationId xmlns:a16="http://schemas.microsoft.com/office/drawing/2014/main" id="{BE2B4B07-66CF-4C34-8C4B-44590D0D112E}"/>
              </a:ext>
            </a:extLst>
          </p:cNvPr>
          <p:cNvPicPr>
            <a:picLocks noChangeAspect="1"/>
          </p:cNvPicPr>
          <p:nvPr/>
        </p:nvPicPr>
        <p:blipFill>
          <a:blip r:embed="rId2"/>
          <a:stretch>
            <a:fillRect/>
          </a:stretch>
        </p:blipFill>
        <p:spPr>
          <a:xfrm>
            <a:off x="2653140" y="2348880"/>
            <a:ext cx="4666996" cy="2304256"/>
          </a:xfrm>
          <a:prstGeom prst="rect">
            <a:avLst/>
          </a:prstGeom>
        </p:spPr>
      </p:pic>
    </p:spTree>
    <p:extLst>
      <p:ext uri="{BB962C8B-B14F-4D97-AF65-F5344CB8AC3E}">
        <p14:creationId xmlns:p14="http://schemas.microsoft.com/office/powerpoint/2010/main" val="15508961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Design Walkthrough</a:t>
            </a:r>
            <a:endParaRPr lang="en-US" dirty="0"/>
          </a:p>
        </p:txBody>
      </p:sp>
      <p:sp>
        <p:nvSpPr>
          <p:cNvPr id="4" name="Text Placeholder 1">
            <a:extLst>
              <a:ext uri="{FF2B5EF4-FFF2-40B4-BE49-F238E27FC236}">
                <a16:creationId xmlns:a16="http://schemas.microsoft.com/office/drawing/2014/main" id="{3413D160-CC24-45B7-91D0-EAA1C9924812}"/>
              </a:ext>
            </a:extLst>
          </p:cNvPr>
          <p:cNvSpPr>
            <a:spLocks noGrp="1"/>
          </p:cNvSpPr>
          <p:nvPr>
            <p:ph idx="1"/>
          </p:nvPr>
        </p:nvSpPr>
        <p:spPr/>
        <p:txBody>
          <a:bodyPr/>
          <a:lstStyle/>
          <a:p>
            <a:r>
              <a:rPr lang="de-DE" dirty="0"/>
              <a:t>There is a number of predefined operators in the Ansys SCADE tool (blocks like ‚FBY‘): check the ‚Shortcuts‘-window content:</a:t>
            </a:r>
            <a:endParaRPr lang="de-DE" i="1" dirty="0">
              <a:solidFill>
                <a:schemeClr val="bg1">
                  <a:lumMod val="65000"/>
                </a:schemeClr>
              </a:solidFill>
            </a:endParaRPr>
          </a:p>
        </p:txBody>
      </p:sp>
      <p:pic>
        <p:nvPicPr>
          <p:cNvPr id="2" name="Picture 1">
            <a:extLst>
              <a:ext uri="{FF2B5EF4-FFF2-40B4-BE49-F238E27FC236}">
                <a16:creationId xmlns:a16="http://schemas.microsoft.com/office/drawing/2014/main" id="{A911C398-374E-4A42-95E7-5DF2EACD17D2}"/>
              </a:ext>
            </a:extLst>
          </p:cNvPr>
          <p:cNvPicPr>
            <a:picLocks noChangeAspect="1"/>
          </p:cNvPicPr>
          <p:nvPr/>
        </p:nvPicPr>
        <p:blipFill>
          <a:blip r:embed="rId2"/>
          <a:stretch>
            <a:fillRect/>
          </a:stretch>
        </p:blipFill>
        <p:spPr>
          <a:xfrm>
            <a:off x="6248400" y="1676400"/>
            <a:ext cx="2351708" cy="4747455"/>
          </a:xfrm>
          <a:prstGeom prst="rect">
            <a:avLst/>
          </a:prstGeom>
        </p:spPr>
      </p:pic>
    </p:spTree>
    <p:extLst>
      <p:ext uri="{BB962C8B-B14F-4D97-AF65-F5344CB8AC3E}">
        <p14:creationId xmlns:p14="http://schemas.microsoft.com/office/powerpoint/2010/main" val="2216704346"/>
      </p:ext>
    </p:extLst>
  </p:cSld>
  <p:clrMapOvr>
    <a:masterClrMapping/>
  </p:clrMapOvr>
</p:sld>
</file>

<file path=ppt/theme/theme1.xml><?xml version="1.0" encoding="utf-8"?>
<a:theme xmlns:a="http://schemas.openxmlformats.org/drawingml/2006/main" name="Ansys - Slide Master">
  <a:themeElements>
    <a:clrScheme name="Ansys Color Theme - 2020">
      <a:dk1>
        <a:srgbClr val="000000"/>
      </a:dk1>
      <a:lt1>
        <a:srgbClr val="FFFFFF"/>
      </a:lt1>
      <a:dk2>
        <a:srgbClr val="898A8D"/>
      </a:dk2>
      <a:lt2>
        <a:srgbClr val="FFFFFF"/>
      </a:lt2>
      <a:accent1>
        <a:srgbClr val="FFB71B"/>
      </a:accent1>
      <a:accent2>
        <a:srgbClr val="D9D8D6"/>
      </a:accent2>
      <a:accent3>
        <a:srgbClr val="898A8D"/>
      </a:accent3>
      <a:accent4>
        <a:srgbClr val="444446"/>
      </a:accent4>
      <a:accent5>
        <a:srgbClr val="D29100"/>
      </a:accent5>
      <a:accent6>
        <a:srgbClr val="F9DD42"/>
      </a:accent6>
      <a:hlink>
        <a:srgbClr val="FFB71B"/>
      </a:hlink>
      <a:folHlink>
        <a:srgbClr val="898A8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9" id="{AAC16357-FE02-4819-A13B-D7A1D2FD0DBB}" vid="{372520F2-AD99-44DC-80AF-A21ACFA82D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F11F15CCDA16C44AB1AFF6EA8F76A1A" ma:contentTypeVersion="4" ma:contentTypeDescription="Create a new document." ma:contentTypeScope="" ma:versionID="d752d88f6e15926aeafc7e1273366542">
  <xsd:schema xmlns:xsd="http://www.w3.org/2001/XMLSchema" xmlns:xs="http://www.w3.org/2001/XMLSchema" xmlns:p="http://schemas.microsoft.com/office/2006/metadata/properties" xmlns:ns2="4486bbf1-55fc-49d2-af7e-ec287a4789b3" targetNamespace="http://schemas.microsoft.com/office/2006/metadata/properties" ma:root="true" ma:fieldsID="eec12d9aca73fdae2aa434908dafe120" ns2:_="">
    <xsd:import namespace="4486bbf1-55fc-49d2-af7e-ec287a4789b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86bbf1-55fc-49d2-af7e-ec287a4789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FA53D3-C218-4FBF-9050-B806120142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86bbf1-55fc-49d2-af7e-ec287a4789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C54582C-3F01-4F8D-9460-F0A670A527E2}">
  <ds:schemaRefs>
    <ds:schemaRef ds:uri="http://schemas.microsoft.com/office/2006/documentManagement/types"/>
    <ds:schemaRef ds:uri="ef833346-f83e-40f5-a0e1-5788cb232001"/>
    <ds:schemaRef ds:uri="http://purl.org/dc/elements/1.1/"/>
    <ds:schemaRef ds:uri="http://schemas.microsoft.com/office/infopath/2007/PartnerControls"/>
    <ds:schemaRef ds:uri="http://purl.org/dc/terms/"/>
    <ds:schemaRef ds:uri="http://schemas.openxmlformats.org/package/2006/metadata/core-properties"/>
    <ds:schemaRef ds:uri="http://www.w3.org/XML/1998/namespace"/>
    <ds:schemaRef ds:uri="7f20fa63-e241-4761-94ba-32b364e68bb9"/>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7F5FE876-BBFA-4E5E-8653-4E4CAC43203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2024 SCADE PPT Template</Template>
  <TotalTime>6</TotalTime>
  <Words>1933</Words>
  <Application>Microsoft Office PowerPoint</Application>
  <PresentationFormat>Widescreen</PresentationFormat>
  <Paragraphs>307</Paragraphs>
  <Slides>46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46</vt:i4>
      </vt:variant>
    </vt:vector>
  </HeadingPairs>
  <TitlesOfParts>
    <vt:vector size="53" baseType="lpstr">
      <vt:lpstr>Arial</vt:lpstr>
      <vt:lpstr>Calibri</vt:lpstr>
      <vt:lpstr>Arial Narrow</vt:lpstr>
      <vt:lpstr>Wingdings</vt:lpstr>
      <vt:lpstr>Arial Black</vt:lpstr>
      <vt:lpstr>Courier New</vt:lpstr>
      <vt:lpstr>Ansys - Slide Master</vt:lpstr>
      <vt:lpstr>PowerPoint Presentation</vt:lpstr>
      <vt:lpstr>Purpose of this exercise</vt:lpstr>
      <vt:lpstr>Software Walkthrough: Design &amp; Test</vt:lpstr>
      <vt:lpstr>Walkthrough</vt:lpstr>
      <vt:lpstr>Design Walkthrough 1</vt:lpstr>
      <vt:lpstr>Design Walkthrough 2</vt:lpstr>
      <vt:lpstr>Design Walkthrough</vt:lpstr>
      <vt:lpstr>Design Walkthrough</vt:lpstr>
      <vt:lpstr>Design Walkthrough</vt:lpstr>
      <vt:lpstr>Design Walkthrough</vt:lpstr>
      <vt:lpstr>Walkthrough</vt:lpstr>
      <vt:lpstr>Design Walkthrough</vt:lpstr>
      <vt:lpstr>Design Walkthrough</vt:lpstr>
      <vt:lpstr>Design Walkthrough</vt:lpstr>
      <vt:lpstr>Design Walkthrough</vt:lpstr>
      <vt:lpstr>Walkthrough</vt:lpstr>
      <vt:lpstr>Design Walkthrough</vt:lpstr>
      <vt:lpstr>Design Walkthrough</vt:lpstr>
      <vt:lpstr>Design Walkthrough</vt:lpstr>
      <vt:lpstr>Design Walkthrough</vt:lpstr>
      <vt:lpstr>Design Walkthrough</vt:lpstr>
      <vt:lpstr>Design Walkthrough</vt:lpstr>
      <vt:lpstr>Design Walkthrough</vt:lpstr>
      <vt:lpstr>Design Walkthrough</vt:lpstr>
      <vt:lpstr>Design Walkthrough</vt:lpstr>
      <vt:lpstr>Design Walkthrough</vt:lpstr>
      <vt:lpstr>Design Walkthrough</vt:lpstr>
      <vt:lpstr>Design Walkthrough &amp; Simulation</vt:lpstr>
      <vt:lpstr>Walkthrough</vt:lpstr>
      <vt:lpstr>Test Walkthrough</vt:lpstr>
      <vt:lpstr>Walkthrough</vt:lpstr>
      <vt:lpstr>Test Walkthrough</vt:lpstr>
      <vt:lpstr>Test Walkthrough</vt:lpstr>
      <vt:lpstr>Test Walkthrough</vt:lpstr>
      <vt:lpstr>Test Walkthrough</vt:lpstr>
      <vt:lpstr>Walkthrough</vt:lpstr>
      <vt:lpstr>Test Walkthrough</vt:lpstr>
      <vt:lpstr>Test Walkthrough</vt:lpstr>
      <vt:lpstr>Walkthrough</vt:lpstr>
      <vt:lpstr>Test Walkthrough</vt:lpstr>
      <vt:lpstr>Test Walkthrough</vt:lpstr>
      <vt:lpstr>Test Walkthrough</vt:lpstr>
      <vt:lpstr>Test Walkthrough</vt:lpstr>
      <vt:lpstr>PowerPoint Presentation</vt:lpstr>
      <vt:lpstr>Reset Ansys SCADE Suite</vt:lpstr>
      <vt:lpstr>PowerPoint Presentation</vt:lpstr>
    </vt:vector>
  </TitlesOfParts>
  <Company>Ansys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Kaitlin Tyler</dc:creator>
  <cp:lastModifiedBy>Kaitlin Tyler</cp:lastModifiedBy>
  <cp:revision>1</cp:revision>
  <dcterms:created xsi:type="dcterms:W3CDTF">2024-06-19T17:39:49Z</dcterms:created>
  <dcterms:modified xsi:type="dcterms:W3CDTF">2024-08-07T13:59:27Z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0x0101006F11F15CCDA16C44AB1AFF6EA8F76A1A</vt:lpwstr>
  </property>
</Properties>
</file>