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4"/>
  </p:sldMasterIdLst>
  <p:notesMasterIdLst>
    <p:notesMasterId r:id="rId43"/>
  </p:notesMasterIdLst>
  <p:sldIdLst>
    <p:sldId id="256" r:id="rId5"/>
    <p:sldId id="302" r:id="rId6"/>
    <p:sldId id="293" r:id="rId7"/>
    <p:sldId id="301" r:id="rId8"/>
    <p:sldId id="352" r:id="rId9"/>
    <p:sldId id="353" r:id="rId10"/>
    <p:sldId id="360" r:id="rId11"/>
    <p:sldId id="354" r:id="rId12"/>
    <p:sldId id="303" r:id="rId13"/>
    <p:sldId id="334" r:id="rId14"/>
    <p:sldId id="336" r:id="rId15"/>
    <p:sldId id="347" r:id="rId16"/>
    <p:sldId id="338" r:id="rId17"/>
    <p:sldId id="339" r:id="rId18"/>
    <p:sldId id="335" r:id="rId19"/>
    <p:sldId id="340" r:id="rId20"/>
    <p:sldId id="349" r:id="rId21"/>
    <p:sldId id="341" r:id="rId22"/>
    <p:sldId id="342" r:id="rId23"/>
    <p:sldId id="344" r:id="rId24"/>
    <p:sldId id="355" r:id="rId25"/>
    <p:sldId id="345" r:id="rId26"/>
    <p:sldId id="346" r:id="rId27"/>
    <p:sldId id="297" r:id="rId28"/>
    <p:sldId id="351" r:id="rId29"/>
    <p:sldId id="314" r:id="rId30"/>
    <p:sldId id="307" r:id="rId31"/>
    <p:sldId id="317" r:id="rId32"/>
    <p:sldId id="316" r:id="rId33"/>
    <p:sldId id="305" r:id="rId34"/>
    <p:sldId id="309" r:id="rId35"/>
    <p:sldId id="306" r:id="rId36"/>
    <p:sldId id="308" r:id="rId37"/>
    <p:sldId id="361" r:id="rId38"/>
    <p:sldId id="324" r:id="rId39"/>
    <p:sldId id="356" r:id="rId40"/>
    <p:sldId id="310" r:id="rId41"/>
    <p:sldId id="258" r:id="rId42"/>
  </p:sldIdLst>
  <p:sldSz cx="12192000" cy="6858000"/>
  <p:notesSz cx="6858000" cy="9144000"/>
  <p:embeddedFontLst>
    <p:embeddedFont>
      <p:font typeface="Arial Narrow" panose="020B0606020202030204" pitchFamily="34" charset="0"/>
      <p:regular r:id="rId44"/>
      <p:bold r:id="rId45"/>
      <p:italic r:id="rId46"/>
      <p:boldItalic r:id="rId4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71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89521" autoAdjust="0"/>
  </p:normalViewPr>
  <p:slideViewPr>
    <p:cSldViewPr showGuides="1">
      <p:cViewPr varScale="1">
        <p:scale>
          <a:sx n="71" d="100"/>
          <a:sy n="71" d="100"/>
        </p:scale>
        <p:origin x="1018" y="62"/>
      </p:cViewPr>
      <p:guideLst>
        <p:guide orient="horz" pos="2160"/>
        <p:guide pos="3840"/>
      </p:guideLst>
    </p:cSldViewPr>
  </p:slideViewPr>
  <p:notesTextViewPr>
    <p:cViewPr>
      <p:scale>
        <a:sx n="1" d="1"/>
        <a:sy n="1" d="1"/>
      </p:scale>
      <p:origin x="0" y="0"/>
    </p:cViewPr>
  </p:notesTextViewPr>
  <p:sorterViewPr>
    <p:cViewPr>
      <p:scale>
        <a:sx n="100" d="100"/>
        <a:sy n="100" d="100"/>
      </p:scale>
      <p:origin x="0" y="-28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font" Target="fonts/font4.fntdata"/><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font" Target="fonts/font2.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1.fntdata"/><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3.fntdata"/><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itlin Tyler" userId="971d5887-dada-4101-bef7-69a3ed4a7a52" providerId="ADAL" clId="{226AF4B8-933E-40B2-A4D4-9270CC372E76}"/>
    <pc:docChg chg="undo custSel modSld sldOrd">
      <pc:chgData name="Kaitlin Tyler" userId="971d5887-dada-4101-bef7-69a3ed4a7a52" providerId="ADAL" clId="{226AF4B8-933E-40B2-A4D4-9270CC372E76}" dt="2024-06-19T18:00:45.518" v="106" actId="20577"/>
      <pc:docMkLst>
        <pc:docMk/>
      </pc:docMkLst>
      <pc:sldChg chg="modSp mod modNotesTx">
        <pc:chgData name="Kaitlin Tyler" userId="971d5887-dada-4101-bef7-69a3ed4a7a52" providerId="ADAL" clId="{226AF4B8-933E-40B2-A4D4-9270CC372E76}" dt="2024-06-19T18:00:45.518" v="106" actId="20577"/>
        <pc:sldMkLst>
          <pc:docMk/>
          <pc:sldMk cId="3207685698" sldId="256"/>
        </pc:sldMkLst>
        <pc:spChg chg="mod">
          <ac:chgData name="Kaitlin Tyler" userId="971d5887-dada-4101-bef7-69a3ed4a7a52" providerId="ADAL" clId="{226AF4B8-933E-40B2-A4D4-9270CC372E76}" dt="2024-06-19T11:54:18.376" v="48" actId="14100"/>
          <ac:spMkLst>
            <pc:docMk/>
            <pc:sldMk cId="3207685698" sldId="256"/>
            <ac:spMk id="2" creationId="{AE2C3BA5-6E5F-4798-87B7-B8DFFB97930D}"/>
          </ac:spMkLst>
        </pc:spChg>
      </pc:sldChg>
      <pc:sldChg chg="addSp modSp mod ord">
        <pc:chgData name="Kaitlin Tyler" userId="971d5887-dada-4101-bef7-69a3ed4a7a52" providerId="ADAL" clId="{226AF4B8-933E-40B2-A4D4-9270CC372E76}" dt="2024-06-19T15:14:10.093" v="74" actId="20577"/>
        <pc:sldMkLst>
          <pc:docMk/>
          <pc:sldMk cId="142390979" sldId="293"/>
        </pc:sldMkLst>
        <pc:spChg chg="mod">
          <ac:chgData name="Kaitlin Tyler" userId="971d5887-dada-4101-bef7-69a3ed4a7a52" providerId="ADAL" clId="{226AF4B8-933E-40B2-A4D4-9270CC372E76}" dt="2024-06-19T15:14:10.093" v="74" actId="20577"/>
          <ac:spMkLst>
            <pc:docMk/>
            <pc:sldMk cId="142390979" sldId="293"/>
            <ac:spMk id="2" creationId="{00000000-0000-0000-0000-000000000000}"/>
          </ac:spMkLst>
        </pc:spChg>
        <pc:spChg chg="add mod">
          <ac:chgData name="Kaitlin Tyler" userId="971d5887-dada-4101-bef7-69a3ed4a7a52" providerId="ADAL" clId="{226AF4B8-933E-40B2-A4D4-9270CC372E76}" dt="2024-06-19T11:55:59.201" v="53" actId="1076"/>
          <ac:spMkLst>
            <pc:docMk/>
            <pc:sldMk cId="142390979" sldId="293"/>
            <ac:spMk id="5" creationId="{48E73786-455B-08B1-F25D-973E7327D695}"/>
          </ac:spMkLst>
        </pc:spChg>
      </pc:sldChg>
      <pc:sldChg chg="modSp mod">
        <pc:chgData name="Kaitlin Tyler" userId="971d5887-dada-4101-bef7-69a3ed4a7a52" providerId="ADAL" clId="{226AF4B8-933E-40B2-A4D4-9270CC372E76}" dt="2024-06-19T15:21:50.729" v="78" actId="1076"/>
        <pc:sldMkLst>
          <pc:docMk/>
          <pc:sldMk cId="3274516647" sldId="303"/>
        </pc:sldMkLst>
        <pc:spChg chg="mod">
          <ac:chgData name="Kaitlin Tyler" userId="971d5887-dada-4101-bef7-69a3ed4a7a52" providerId="ADAL" clId="{226AF4B8-933E-40B2-A4D4-9270CC372E76}" dt="2024-06-19T15:21:50.729" v="78" actId="1076"/>
          <ac:spMkLst>
            <pc:docMk/>
            <pc:sldMk cId="3274516647" sldId="303"/>
            <ac:spMk id="11" creationId="{176EB107-5D0B-42DA-9983-7B271AA28AD9}"/>
          </ac:spMkLst>
        </pc:spChg>
      </pc:sldChg>
      <pc:sldChg chg="modSp mod modClrScheme chgLayout">
        <pc:chgData name="Kaitlin Tyler" userId="971d5887-dada-4101-bef7-69a3ed4a7a52" providerId="ADAL" clId="{226AF4B8-933E-40B2-A4D4-9270CC372E76}" dt="2024-06-19T17:15:55.433" v="88" actId="13822"/>
        <pc:sldMkLst>
          <pc:docMk/>
          <pc:sldMk cId="1962682833" sldId="307"/>
        </pc:sldMkLst>
        <pc:spChg chg="mod ord">
          <ac:chgData name="Kaitlin Tyler" userId="971d5887-dada-4101-bef7-69a3ed4a7a52" providerId="ADAL" clId="{226AF4B8-933E-40B2-A4D4-9270CC372E76}" dt="2024-06-19T17:15:55.433" v="88" actId="13822"/>
          <ac:spMkLst>
            <pc:docMk/>
            <pc:sldMk cId="1962682833" sldId="307"/>
            <ac:spMk id="3" creationId="{00000000-0000-0000-0000-000000000000}"/>
          </ac:spMkLst>
        </pc:spChg>
      </pc:sldChg>
      <pc:sldChg chg="modSp mod">
        <pc:chgData name="Kaitlin Tyler" userId="971d5887-dada-4101-bef7-69a3ed4a7a52" providerId="ADAL" clId="{226AF4B8-933E-40B2-A4D4-9270CC372E76}" dt="2024-06-19T17:43:38.200" v="104" actId="20577"/>
        <pc:sldMkLst>
          <pc:docMk/>
          <pc:sldMk cId="3186009650" sldId="345"/>
        </pc:sldMkLst>
        <pc:spChg chg="mod">
          <ac:chgData name="Kaitlin Tyler" userId="971d5887-dada-4101-bef7-69a3ed4a7a52" providerId="ADAL" clId="{226AF4B8-933E-40B2-A4D4-9270CC372E76}" dt="2024-06-19T17:43:38.200" v="104" actId="20577"/>
          <ac:spMkLst>
            <pc:docMk/>
            <pc:sldMk cId="3186009650" sldId="345"/>
            <ac:spMk id="10" creationId="{64A4C3DF-C7F4-4901-87C0-BE69880192BB}"/>
          </ac:spMkLst>
        </pc:spChg>
      </pc:sldChg>
      <pc:sldChg chg="modSp mod modShow">
        <pc:chgData name="Kaitlin Tyler" userId="971d5887-dada-4101-bef7-69a3ed4a7a52" providerId="ADAL" clId="{226AF4B8-933E-40B2-A4D4-9270CC372E76}" dt="2024-06-19T17:43:55.143" v="105" actId="729"/>
        <pc:sldMkLst>
          <pc:docMk/>
          <pc:sldMk cId="400623379" sldId="352"/>
        </pc:sldMkLst>
        <pc:spChg chg="mod ord">
          <ac:chgData name="Kaitlin Tyler" userId="971d5887-dada-4101-bef7-69a3ed4a7a52" providerId="ADAL" clId="{226AF4B8-933E-40B2-A4D4-9270CC372E76}" dt="2024-06-19T17:34:17.326" v="93" actId="1076"/>
          <ac:spMkLst>
            <pc:docMk/>
            <pc:sldMk cId="400623379" sldId="352"/>
            <ac:spMk id="2" creationId="{00000000-0000-0000-0000-000000000000}"/>
          </ac:spMkLst>
        </pc:spChg>
        <pc:spChg chg="mod">
          <ac:chgData name="Kaitlin Tyler" userId="971d5887-dada-4101-bef7-69a3ed4a7a52" providerId="ADAL" clId="{226AF4B8-933E-40B2-A4D4-9270CC372E76}" dt="2024-06-19T17:34:23.560" v="94" actId="1076"/>
          <ac:spMkLst>
            <pc:docMk/>
            <pc:sldMk cId="400623379" sldId="352"/>
            <ac:spMk id="4" creationId="{F014427C-0764-4C1E-B9CF-3D0491B90125}"/>
          </ac:spMkLst>
        </pc:spChg>
        <pc:spChg chg="mod">
          <ac:chgData name="Kaitlin Tyler" userId="971d5887-dada-4101-bef7-69a3ed4a7a52" providerId="ADAL" clId="{226AF4B8-933E-40B2-A4D4-9270CC372E76}" dt="2024-06-19T17:34:27.816" v="95" actId="1076"/>
          <ac:spMkLst>
            <pc:docMk/>
            <pc:sldMk cId="400623379" sldId="352"/>
            <ac:spMk id="5" creationId="{AF2E67D8-214E-4AD4-8CDA-608B68E8173B}"/>
          </ac:spMkLst>
        </pc:spChg>
        <pc:spChg chg="mod">
          <ac:chgData name="Kaitlin Tyler" userId="971d5887-dada-4101-bef7-69a3ed4a7a52" providerId="ADAL" clId="{226AF4B8-933E-40B2-A4D4-9270CC372E76}" dt="2024-06-19T17:34:32.813" v="96" actId="1076"/>
          <ac:spMkLst>
            <pc:docMk/>
            <pc:sldMk cId="400623379" sldId="352"/>
            <ac:spMk id="6" creationId="{17CB9032-4275-4685-8A60-260FC982ADAE}"/>
          </ac:spMkLst>
        </pc:spChg>
        <pc:spChg chg="mod">
          <ac:chgData name="Kaitlin Tyler" userId="971d5887-dada-4101-bef7-69a3ed4a7a52" providerId="ADAL" clId="{226AF4B8-933E-40B2-A4D4-9270CC372E76}" dt="2024-06-19T17:34:37.099" v="97" actId="1076"/>
          <ac:spMkLst>
            <pc:docMk/>
            <pc:sldMk cId="400623379" sldId="352"/>
            <ac:spMk id="7" creationId="{9FA6B177-E81B-45E6-A615-FC9F034A443A}"/>
          </ac:spMkLst>
        </pc:spChg>
        <pc:spChg chg="mod ord">
          <ac:chgData name="Kaitlin Tyler" userId="971d5887-dada-4101-bef7-69a3ed4a7a52" providerId="ADAL" clId="{226AF4B8-933E-40B2-A4D4-9270CC372E76}" dt="2024-06-19T17:34:51.592" v="100" actId="1076"/>
          <ac:spMkLst>
            <pc:docMk/>
            <pc:sldMk cId="400623379" sldId="352"/>
            <ac:spMk id="8" creationId="{63A25E17-357A-414F-B2C5-3CC7C40F5941}"/>
          </ac:spMkLst>
        </pc:spChg>
        <pc:spChg chg="mod">
          <ac:chgData name="Kaitlin Tyler" userId="971d5887-dada-4101-bef7-69a3ed4a7a52" providerId="ADAL" clId="{226AF4B8-933E-40B2-A4D4-9270CC372E76}" dt="2024-06-19T17:34:55.663" v="101" actId="1076"/>
          <ac:spMkLst>
            <pc:docMk/>
            <pc:sldMk cId="400623379" sldId="352"/>
            <ac:spMk id="9" creationId="{8F84F8D5-1643-4411-8146-1809566077DC}"/>
          </ac:spMkLst>
        </pc:spChg>
        <pc:spChg chg="mod">
          <ac:chgData name="Kaitlin Tyler" userId="971d5887-dada-4101-bef7-69a3ed4a7a52" providerId="ADAL" clId="{226AF4B8-933E-40B2-A4D4-9270CC372E76}" dt="2024-06-19T17:34:41.470" v="98" actId="1076"/>
          <ac:spMkLst>
            <pc:docMk/>
            <pc:sldMk cId="400623379" sldId="352"/>
            <ac:spMk id="10" creationId="{9BB00076-0FD9-4B7F-A120-574358D2C86B}"/>
          </ac:spMkLst>
        </pc:spChg>
        <pc:spChg chg="mod">
          <ac:chgData name="Kaitlin Tyler" userId="971d5887-dada-4101-bef7-69a3ed4a7a52" providerId="ADAL" clId="{226AF4B8-933E-40B2-A4D4-9270CC372E76}" dt="2024-06-19T17:34:45.808" v="99" actId="1076"/>
          <ac:spMkLst>
            <pc:docMk/>
            <pc:sldMk cId="400623379" sldId="352"/>
            <ac:spMk id="11" creationId="{AD5960DA-9408-4040-806A-D2A73CD02DA7}"/>
          </ac:spMkLst>
        </pc:spChg>
      </pc:sldChg>
    </pc:docChg>
  </pc:docChgLst>
  <pc:docChgLst>
    <pc:chgData name="Kaitlin Tyler" userId="971d5887-dada-4101-bef7-69a3ed4a7a52" providerId="ADAL" clId="{81EA6E52-57BD-4FBB-B9E9-4AECAAB0187B}"/>
    <pc:docChg chg="modSld">
      <pc:chgData name="Kaitlin Tyler" userId="971d5887-dada-4101-bef7-69a3ed4a7a52" providerId="ADAL" clId="{81EA6E52-57BD-4FBB-B9E9-4AECAAB0187B}" dt="2024-08-07T13:53:50.775" v="158" actId="20577"/>
      <pc:docMkLst>
        <pc:docMk/>
      </pc:docMkLst>
      <pc:sldChg chg="modSp mod">
        <pc:chgData name="Kaitlin Tyler" userId="971d5887-dada-4101-bef7-69a3ed4a7a52" providerId="ADAL" clId="{81EA6E52-57BD-4FBB-B9E9-4AECAAB0187B}" dt="2024-08-07T13:37:32.967" v="13" actId="20577"/>
        <pc:sldMkLst>
          <pc:docMk/>
          <pc:sldMk cId="3207685698" sldId="256"/>
        </pc:sldMkLst>
        <pc:spChg chg="mod">
          <ac:chgData name="Kaitlin Tyler" userId="971d5887-dada-4101-bef7-69a3ed4a7a52" providerId="ADAL" clId="{81EA6E52-57BD-4FBB-B9E9-4AECAAB0187B}" dt="2024-08-07T13:37:32.967" v="13" actId="20577"/>
          <ac:spMkLst>
            <pc:docMk/>
            <pc:sldMk cId="3207685698" sldId="256"/>
            <ac:spMk id="2" creationId="{AE2C3BA5-6E5F-4798-87B7-B8DFFB97930D}"/>
          </ac:spMkLst>
        </pc:spChg>
      </pc:sldChg>
      <pc:sldChg chg="modSp mod">
        <pc:chgData name="Kaitlin Tyler" userId="971d5887-dada-4101-bef7-69a3ed4a7a52" providerId="ADAL" clId="{81EA6E52-57BD-4FBB-B9E9-4AECAAB0187B}" dt="2024-08-07T13:39:03.301" v="43" actId="20577"/>
        <pc:sldMkLst>
          <pc:docMk/>
          <pc:sldMk cId="142390979" sldId="293"/>
        </pc:sldMkLst>
        <pc:spChg chg="mod">
          <ac:chgData name="Kaitlin Tyler" userId="971d5887-dada-4101-bef7-69a3ed4a7a52" providerId="ADAL" clId="{81EA6E52-57BD-4FBB-B9E9-4AECAAB0187B}" dt="2024-08-07T13:39:03.301" v="43" actId="20577"/>
          <ac:spMkLst>
            <pc:docMk/>
            <pc:sldMk cId="142390979" sldId="293"/>
            <ac:spMk id="2" creationId="{00000000-0000-0000-0000-000000000000}"/>
          </ac:spMkLst>
        </pc:spChg>
      </pc:sldChg>
      <pc:sldChg chg="modSp mod">
        <pc:chgData name="Kaitlin Tyler" userId="971d5887-dada-4101-bef7-69a3ed4a7a52" providerId="ADAL" clId="{81EA6E52-57BD-4FBB-B9E9-4AECAAB0187B}" dt="2024-08-07T13:40:30.725" v="105" actId="20577"/>
        <pc:sldMkLst>
          <pc:docMk/>
          <pc:sldMk cId="3570988387" sldId="297"/>
        </pc:sldMkLst>
        <pc:spChg chg="mod">
          <ac:chgData name="Kaitlin Tyler" userId="971d5887-dada-4101-bef7-69a3ed4a7a52" providerId="ADAL" clId="{81EA6E52-57BD-4FBB-B9E9-4AECAAB0187B}" dt="2024-08-07T13:40:08.911" v="99" actId="20577"/>
          <ac:spMkLst>
            <pc:docMk/>
            <pc:sldMk cId="3570988387" sldId="297"/>
            <ac:spMk id="3" creationId="{00000000-0000-0000-0000-000000000000}"/>
          </ac:spMkLst>
        </pc:spChg>
        <pc:spChg chg="mod">
          <ac:chgData name="Kaitlin Tyler" userId="971d5887-dada-4101-bef7-69a3ed4a7a52" providerId="ADAL" clId="{81EA6E52-57BD-4FBB-B9E9-4AECAAB0187B}" dt="2024-08-07T13:39:59.596" v="84" actId="20577"/>
          <ac:spMkLst>
            <pc:docMk/>
            <pc:sldMk cId="3570988387" sldId="297"/>
            <ac:spMk id="4" creationId="{5DA78C35-3CCA-4908-9EA1-F4A4D0B1C75D}"/>
          </ac:spMkLst>
        </pc:spChg>
        <pc:spChg chg="mod">
          <ac:chgData name="Kaitlin Tyler" userId="971d5887-dada-4101-bef7-69a3ed4a7a52" providerId="ADAL" clId="{81EA6E52-57BD-4FBB-B9E9-4AECAAB0187B}" dt="2024-08-07T13:40:28.029" v="104" actId="20577"/>
          <ac:spMkLst>
            <pc:docMk/>
            <pc:sldMk cId="3570988387" sldId="297"/>
            <ac:spMk id="6" creationId="{1E31FDF7-3E2C-4E39-A389-A5958DE43332}"/>
          </ac:spMkLst>
        </pc:spChg>
        <pc:spChg chg="mod">
          <ac:chgData name="Kaitlin Tyler" userId="971d5887-dada-4101-bef7-69a3ed4a7a52" providerId="ADAL" clId="{81EA6E52-57BD-4FBB-B9E9-4AECAAB0187B}" dt="2024-08-07T13:40:18.108" v="100" actId="20577"/>
          <ac:spMkLst>
            <pc:docMk/>
            <pc:sldMk cId="3570988387" sldId="297"/>
            <ac:spMk id="7" creationId="{0AB27B93-A9FF-4202-8350-0F98DED56C3C}"/>
          </ac:spMkLst>
        </pc:spChg>
        <pc:spChg chg="mod">
          <ac:chgData name="Kaitlin Tyler" userId="971d5887-dada-4101-bef7-69a3ed4a7a52" providerId="ADAL" clId="{81EA6E52-57BD-4FBB-B9E9-4AECAAB0187B}" dt="2024-08-07T13:40:20.653" v="101" actId="20577"/>
          <ac:spMkLst>
            <pc:docMk/>
            <pc:sldMk cId="3570988387" sldId="297"/>
            <ac:spMk id="8" creationId="{C28E0088-6475-461E-9D93-81D84B9B88AF}"/>
          </ac:spMkLst>
        </pc:spChg>
        <pc:spChg chg="mod">
          <ac:chgData name="Kaitlin Tyler" userId="971d5887-dada-4101-bef7-69a3ed4a7a52" providerId="ADAL" clId="{81EA6E52-57BD-4FBB-B9E9-4AECAAB0187B}" dt="2024-08-07T13:40:25.738" v="103" actId="20577"/>
          <ac:spMkLst>
            <pc:docMk/>
            <pc:sldMk cId="3570988387" sldId="297"/>
            <ac:spMk id="9" creationId="{35F16D26-6DA4-4D41-B4CB-6844FA10A0F6}"/>
          </ac:spMkLst>
        </pc:spChg>
        <pc:spChg chg="mod">
          <ac:chgData name="Kaitlin Tyler" userId="971d5887-dada-4101-bef7-69a3ed4a7a52" providerId="ADAL" clId="{81EA6E52-57BD-4FBB-B9E9-4AECAAB0187B}" dt="2024-08-07T13:40:23.095" v="102" actId="20577"/>
          <ac:spMkLst>
            <pc:docMk/>
            <pc:sldMk cId="3570988387" sldId="297"/>
            <ac:spMk id="13" creationId="{565ABC5C-37B1-4DF7-B308-3F9891018199}"/>
          </ac:spMkLst>
        </pc:spChg>
        <pc:spChg chg="mod">
          <ac:chgData name="Kaitlin Tyler" userId="971d5887-dada-4101-bef7-69a3ed4a7a52" providerId="ADAL" clId="{81EA6E52-57BD-4FBB-B9E9-4AECAAB0187B}" dt="2024-08-07T13:40:30.725" v="105" actId="20577"/>
          <ac:spMkLst>
            <pc:docMk/>
            <pc:sldMk cId="3570988387" sldId="297"/>
            <ac:spMk id="21" creationId="{336D5EAE-A562-4706-88C7-A2BD9D007916}"/>
          </ac:spMkLst>
        </pc:spChg>
      </pc:sldChg>
      <pc:sldChg chg="modSp mod modNotesTx">
        <pc:chgData name="Kaitlin Tyler" userId="971d5887-dada-4101-bef7-69a3ed4a7a52" providerId="ADAL" clId="{81EA6E52-57BD-4FBB-B9E9-4AECAAB0187B}" dt="2024-08-07T13:38:01.924" v="41" actId="20577"/>
        <pc:sldMkLst>
          <pc:docMk/>
          <pc:sldMk cId="1942919674" sldId="302"/>
        </pc:sldMkLst>
        <pc:spChg chg="mod">
          <ac:chgData name="Kaitlin Tyler" userId="971d5887-dada-4101-bef7-69a3ed4a7a52" providerId="ADAL" clId="{81EA6E52-57BD-4FBB-B9E9-4AECAAB0187B}" dt="2024-08-07T13:37:48.701" v="22" actId="20577"/>
          <ac:spMkLst>
            <pc:docMk/>
            <pc:sldMk cId="1942919674" sldId="302"/>
            <ac:spMk id="2" creationId="{00000000-0000-0000-0000-000000000000}"/>
          </ac:spMkLst>
        </pc:spChg>
      </pc:sldChg>
      <pc:sldChg chg="modSp mod">
        <pc:chgData name="Kaitlin Tyler" userId="971d5887-dada-4101-bef7-69a3ed4a7a52" providerId="ADAL" clId="{81EA6E52-57BD-4FBB-B9E9-4AECAAB0187B}" dt="2024-08-07T13:53:17.601" v="127" actId="20577"/>
        <pc:sldMkLst>
          <pc:docMk/>
          <pc:sldMk cId="3269231428" sldId="314"/>
        </pc:sldMkLst>
        <pc:spChg chg="mod">
          <ac:chgData name="Kaitlin Tyler" userId="971d5887-dada-4101-bef7-69a3ed4a7a52" providerId="ADAL" clId="{81EA6E52-57BD-4FBB-B9E9-4AECAAB0187B}" dt="2024-08-07T13:53:17.601" v="127" actId="20577"/>
          <ac:spMkLst>
            <pc:docMk/>
            <pc:sldMk cId="3269231428" sldId="314"/>
            <ac:spMk id="7" creationId="{6040B276-7C5C-46AD-90C4-28869784F9DE}"/>
          </ac:spMkLst>
        </pc:spChg>
      </pc:sldChg>
      <pc:sldChg chg="modSp mod modNotesTx">
        <pc:chgData name="Kaitlin Tyler" userId="971d5887-dada-4101-bef7-69a3ed4a7a52" providerId="ADAL" clId="{81EA6E52-57BD-4FBB-B9E9-4AECAAB0187B}" dt="2024-08-07T13:53:36.595" v="146" actId="20577"/>
        <pc:sldMkLst>
          <pc:docMk/>
          <pc:sldMk cId="1705954757" sldId="317"/>
        </pc:sldMkLst>
        <pc:spChg chg="mod">
          <ac:chgData name="Kaitlin Tyler" userId="971d5887-dada-4101-bef7-69a3ed4a7a52" providerId="ADAL" clId="{81EA6E52-57BD-4FBB-B9E9-4AECAAB0187B}" dt="2024-08-07T13:53:36.595" v="146" actId="20577"/>
          <ac:spMkLst>
            <pc:docMk/>
            <pc:sldMk cId="1705954757" sldId="317"/>
            <ac:spMk id="2" creationId="{27C3B61B-E0C4-491F-ACED-37E856A3C795}"/>
          </ac:spMkLst>
        </pc:spChg>
      </pc:sldChg>
      <pc:sldChg chg="modSp mod">
        <pc:chgData name="Kaitlin Tyler" userId="971d5887-dada-4101-bef7-69a3ed4a7a52" providerId="ADAL" clId="{81EA6E52-57BD-4FBB-B9E9-4AECAAB0187B}" dt="2024-08-07T13:39:46.730" v="83" actId="20577"/>
        <pc:sldMkLst>
          <pc:docMk/>
          <pc:sldMk cId="3381975934" sldId="349"/>
        </pc:sldMkLst>
        <pc:spChg chg="mod">
          <ac:chgData name="Kaitlin Tyler" userId="971d5887-dada-4101-bef7-69a3ed4a7a52" providerId="ADAL" clId="{81EA6E52-57BD-4FBB-B9E9-4AECAAB0187B}" dt="2024-08-07T13:39:46.730" v="83" actId="20577"/>
          <ac:spMkLst>
            <pc:docMk/>
            <pc:sldMk cId="3381975934" sldId="349"/>
            <ac:spMk id="9" creationId="{60FAF6CE-1213-4E07-81B4-37F5930849AC}"/>
          </ac:spMkLst>
        </pc:spChg>
      </pc:sldChg>
      <pc:sldChg chg="modNotesTx">
        <pc:chgData name="Kaitlin Tyler" userId="971d5887-dada-4101-bef7-69a3ed4a7a52" providerId="ADAL" clId="{81EA6E52-57BD-4FBB-B9E9-4AECAAB0187B}" dt="2024-08-07T13:39:20.731" v="58" actId="20577"/>
        <pc:sldMkLst>
          <pc:docMk/>
          <pc:sldMk cId="400623379" sldId="352"/>
        </pc:sldMkLst>
      </pc:sldChg>
      <pc:sldChg chg="modNotesTx">
        <pc:chgData name="Kaitlin Tyler" userId="971d5887-dada-4101-bef7-69a3ed4a7a52" providerId="ADAL" clId="{81EA6E52-57BD-4FBB-B9E9-4AECAAB0187B}" dt="2024-08-07T13:53:50.775" v="158" actId="20577"/>
        <pc:sldMkLst>
          <pc:docMk/>
          <pc:sldMk cId="62319626" sldId="3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Calibri" panose="020F0502020204030204" pitchFamily="34" charset="0"/>
              </a:defRPr>
            </a:lvl1pPr>
          </a:lstStyle>
          <a:p>
            <a:fld id="{BB9E86C5-9689-42B4-BE7D-FDE5EB4274E3}" type="datetimeFigureOut">
              <a:rPr lang="en-US" smtClean="0"/>
              <a:pPr/>
              <a:t>8/7/2024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Calibri" panose="020F0502020204030204" pitchFamily="34" charset="0"/>
              </a:defRPr>
            </a:lvl1pPr>
          </a:lstStyle>
          <a:p>
            <a:fld id="{27FDDAD7-A41A-4414-8211-C5E2AC7F93EC}" type="slidenum">
              <a:rPr lang="en-US" smtClean="0"/>
              <a:pPr/>
              <a:t>‹#›</a:t>
            </a:fld>
            <a:endParaRPr lang="en-US" dirty="0"/>
          </a:p>
        </p:txBody>
      </p:sp>
    </p:spTree>
    <p:extLst>
      <p:ext uri="{BB962C8B-B14F-4D97-AF65-F5344CB8AC3E}">
        <p14:creationId xmlns:p14="http://schemas.microsoft.com/office/powerpoint/2010/main" val="766296083"/>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Calibri" panose="020F0502020204030204" pitchFamily="34" charset="0"/>
        <a:ea typeface="+mn-ea"/>
        <a:cs typeface="+mn-cs"/>
      </a:defRPr>
    </a:lvl1pPr>
    <a:lvl2pPr marL="457200" algn="l" defTabSz="914400" rtl="0" eaLnBrk="1" latinLnBrk="0" hangingPunct="1">
      <a:defRPr sz="1200" b="0" i="0" kern="1200">
        <a:solidFill>
          <a:schemeClr val="tx1"/>
        </a:solidFill>
        <a:latin typeface="Calibri" panose="020F0502020204030204" pitchFamily="34" charset="0"/>
        <a:ea typeface="+mn-ea"/>
        <a:cs typeface="+mn-cs"/>
      </a:defRPr>
    </a:lvl2pPr>
    <a:lvl3pPr marL="914400" algn="l" defTabSz="914400" rtl="0" eaLnBrk="1" latinLnBrk="0" hangingPunct="1">
      <a:defRPr sz="1200" b="0" i="0" kern="1200">
        <a:solidFill>
          <a:schemeClr val="tx1"/>
        </a:solidFill>
        <a:latin typeface="Calibri" panose="020F0502020204030204" pitchFamily="34" charset="0"/>
        <a:ea typeface="+mn-ea"/>
        <a:cs typeface="+mn-cs"/>
      </a:defRPr>
    </a:lvl3pPr>
    <a:lvl4pPr marL="1371600" algn="l" defTabSz="914400" rtl="0" eaLnBrk="1" latinLnBrk="0" hangingPunct="1">
      <a:defRPr sz="1200" b="0" i="0" kern="1200">
        <a:solidFill>
          <a:schemeClr val="tx1"/>
        </a:solidFill>
        <a:latin typeface="Calibri" panose="020F0502020204030204" pitchFamily="34" charset="0"/>
        <a:ea typeface="+mn-ea"/>
        <a:cs typeface="+mn-cs"/>
      </a:defRPr>
    </a:lvl4pPr>
    <a:lvl5pPr marL="1828800" algn="l" defTabSz="914400" rtl="0" eaLnBrk="1" latinLnBrk="0" hangingPunct="1">
      <a:defRPr sz="1200" b="0" i="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FDDAD7-A41A-4414-8211-C5E2AC7F93EC}" type="slidenum">
              <a:rPr lang="en-US" smtClean="0"/>
              <a:pPr/>
              <a:t>1</a:t>
            </a:fld>
            <a:endParaRPr lang="en-US" dirty="0"/>
          </a:p>
        </p:txBody>
      </p:sp>
    </p:spTree>
    <p:extLst>
      <p:ext uri="{BB962C8B-B14F-4D97-AF65-F5344CB8AC3E}">
        <p14:creationId xmlns:p14="http://schemas.microsoft.com/office/powerpoint/2010/main" val="1474086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We</a:t>
            </a:r>
            <a:r>
              <a:rPr lang="de-DE" dirty="0"/>
              <a:t> </a:t>
            </a:r>
            <a:r>
              <a:rPr lang="de-DE" dirty="0" err="1"/>
              <a:t>are</a:t>
            </a:r>
            <a:r>
              <a:rPr lang="de-DE" dirty="0"/>
              <a:t> in </a:t>
            </a:r>
            <a:r>
              <a:rPr lang="de-DE" dirty="0" err="1"/>
              <a:t>the</a:t>
            </a:r>
            <a:r>
              <a:rPr lang="de-DE" dirty="0"/>
              <a:t> game </a:t>
            </a:r>
            <a:r>
              <a:rPr lang="de-DE" dirty="0" err="1"/>
              <a:t>play</a:t>
            </a:r>
            <a:r>
              <a:rPr lang="de-DE" dirty="0"/>
              <a:t> </a:t>
            </a:r>
            <a:r>
              <a:rPr lang="de-DE" dirty="0" err="1"/>
              <a:t>mode</a:t>
            </a:r>
            <a:r>
              <a:rPr lang="de-DE" dirty="0"/>
              <a:t> </a:t>
            </a:r>
            <a:r>
              <a:rPr lang="de-DE" dirty="0" err="1"/>
              <a:t>again</a:t>
            </a:r>
            <a:r>
              <a:rPr lang="de-DE" dirty="0"/>
              <a:t>. </a:t>
            </a:r>
            <a:r>
              <a:rPr lang="de-DE" dirty="0" err="1"/>
              <a:t>Probably</a:t>
            </a:r>
            <a:r>
              <a:rPr lang="de-DE" dirty="0"/>
              <a:t> „</a:t>
            </a:r>
            <a:r>
              <a:rPr lang="de-DE" dirty="0" err="1"/>
              <a:t>your</a:t>
            </a:r>
            <a:r>
              <a:rPr lang="de-DE" dirty="0"/>
              <a:t> </a:t>
            </a:r>
            <a:r>
              <a:rPr lang="de-DE" dirty="0" err="1"/>
              <a:t>colleagues</a:t>
            </a:r>
            <a:r>
              <a:rPr lang="de-DE" dirty="0"/>
              <a:t>“ (</a:t>
            </a:r>
            <a:r>
              <a:rPr lang="de-DE" dirty="0" err="1"/>
              <a:t>the</a:t>
            </a:r>
            <a:r>
              <a:rPr lang="de-DE" dirty="0"/>
              <a:t> virtual </a:t>
            </a:r>
            <a:r>
              <a:rPr lang="de-DE" dirty="0" err="1"/>
              <a:t>company‘s</a:t>
            </a:r>
            <a:r>
              <a:rPr lang="de-DE" dirty="0"/>
              <a:t> </a:t>
            </a:r>
            <a:r>
              <a:rPr lang="de-DE" dirty="0" err="1"/>
              <a:t>temmates</a:t>
            </a:r>
            <a:r>
              <a:rPr lang="de-DE" dirty="0"/>
              <a:t> </a:t>
            </a:r>
            <a:r>
              <a:rPr lang="de-DE" dirty="0" err="1"/>
              <a:t>which</a:t>
            </a:r>
            <a:r>
              <a:rPr lang="de-DE" dirty="0"/>
              <a:t> </a:t>
            </a:r>
            <a:r>
              <a:rPr lang="de-DE" dirty="0" err="1"/>
              <a:t>prepared</a:t>
            </a:r>
            <a:r>
              <a:rPr lang="de-DE" dirty="0"/>
              <a:t> </a:t>
            </a:r>
            <a:r>
              <a:rPr lang="de-DE" dirty="0" err="1"/>
              <a:t>this</a:t>
            </a:r>
            <a:r>
              <a:rPr lang="de-DE" dirty="0"/>
              <a:t> </a:t>
            </a:r>
            <a:r>
              <a:rPr lang="de-DE" dirty="0" err="1"/>
              <a:t>model</a:t>
            </a:r>
            <a:r>
              <a:rPr lang="de-DE" dirty="0"/>
              <a:t> </a:t>
            </a:r>
            <a:r>
              <a:rPr lang="de-DE" dirty="0" err="1"/>
              <a:t>as</a:t>
            </a:r>
            <a:r>
              <a:rPr lang="de-DE" dirty="0"/>
              <a:t> a </a:t>
            </a:r>
            <a:r>
              <a:rPr lang="de-DE" dirty="0" err="1"/>
              <a:t>starting</a:t>
            </a:r>
            <a:r>
              <a:rPr lang="de-DE" dirty="0"/>
              <a:t> </a:t>
            </a:r>
            <a:r>
              <a:rPr lang="de-DE" dirty="0" err="1"/>
              <a:t>point</a:t>
            </a:r>
            <a:r>
              <a:rPr lang="de-DE" dirty="0"/>
              <a:t> </a:t>
            </a:r>
            <a:r>
              <a:rPr lang="de-DE" dirty="0" err="1"/>
              <a:t>for</a:t>
            </a:r>
            <a:r>
              <a:rPr lang="de-DE" dirty="0"/>
              <a:t> </a:t>
            </a:r>
            <a:r>
              <a:rPr lang="de-DE" dirty="0" err="1"/>
              <a:t>your</a:t>
            </a:r>
            <a:r>
              <a:rPr lang="de-DE" dirty="0"/>
              <a:t> </a:t>
            </a:r>
            <a:r>
              <a:rPr lang="de-DE" dirty="0" err="1"/>
              <a:t>work</a:t>
            </a:r>
            <a:r>
              <a:rPr lang="de-DE" dirty="0"/>
              <a:t>) </a:t>
            </a:r>
            <a:r>
              <a:rPr lang="de-DE" dirty="0" err="1"/>
              <a:t>have</a:t>
            </a:r>
            <a:r>
              <a:rPr lang="de-DE" dirty="0"/>
              <a:t> </a:t>
            </a:r>
            <a:r>
              <a:rPr lang="de-DE" dirty="0" err="1"/>
              <a:t>been</a:t>
            </a:r>
            <a:r>
              <a:rPr lang="de-DE" dirty="0"/>
              <a:t> in a </a:t>
            </a:r>
            <a:r>
              <a:rPr lang="de-DE" dirty="0" err="1"/>
              <a:t>hurry</a:t>
            </a:r>
            <a:r>
              <a:rPr lang="de-DE" dirty="0"/>
              <a:t> and </a:t>
            </a:r>
            <a:r>
              <a:rPr lang="de-DE" dirty="0" err="1"/>
              <a:t>did</a:t>
            </a:r>
            <a:r>
              <a:rPr lang="de-DE" dirty="0"/>
              <a:t> </a:t>
            </a:r>
            <a:r>
              <a:rPr lang="de-DE" dirty="0" err="1"/>
              <a:t>some</a:t>
            </a:r>
            <a:r>
              <a:rPr lang="de-DE" dirty="0"/>
              <a:t> </a:t>
            </a:r>
            <a:r>
              <a:rPr lang="de-DE" dirty="0" err="1"/>
              <a:t>mistakes</a:t>
            </a:r>
            <a:r>
              <a:rPr lang="de-DE" dirty="0"/>
              <a:t>. Can </a:t>
            </a:r>
            <a:r>
              <a:rPr lang="de-DE" dirty="0" err="1"/>
              <a:t>you</a:t>
            </a:r>
            <a:r>
              <a:rPr lang="de-DE" dirty="0"/>
              <a:t> fix </a:t>
            </a:r>
            <a:r>
              <a:rPr lang="de-DE" dirty="0" err="1"/>
              <a:t>them</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10</a:t>
            </a:fld>
            <a:endParaRPr lang="en-US"/>
          </a:p>
        </p:txBody>
      </p:sp>
    </p:spTree>
    <p:extLst>
      <p:ext uri="{BB962C8B-B14F-4D97-AF65-F5344CB8AC3E}">
        <p14:creationId xmlns:p14="http://schemas.microsoft.com/office/powerpoint/2010/main" val="4149302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This </a:t>
            </a:r>
            <a:r>
              <a:rPr lang="de-DE" dirty="0" err="1"/>
              <a:t>is</a:t>
            </a:r>
            <a:r>
              <a:rPr lang="de-DE" dirty="0"/>
              <a:t> </a:t>
            </a:r>
            <a:r>
              <a:rPr lang="de-DE" dirty="0" err="1"/>
              <a:t>the</a:t>
            </a:r>
            <a:r>
              <a:rPr lang="de-DE" dirty="0"/>
              <a:t> </a:t>
            </a:r>
            <a:r>
              <a:rPr lang="de-DE" dirty="0" err="1"/>
              <a:t>vvalidation</a:t>
            </a:r>
            <a:r>
              <a:rPr lang="de-DE" dirty="0"/>
              <a:t> and </a:t>
            </a:r>
            <a:r>
              <a:rPr lang="de-DE" dirty="0" err="1"/>
              <a:t>verification</a:t>
            </a:r>
            <a:r>
              <a:rPr lang="de-DE" dirty="0"/>
              <a:t> </a:t>
            </a:r>
            <a:r>
              <a:rPr lang="de-DE" dirty="0" err="1"/>
              <a:t>activity</a:t>
            </a:r>
            <a:r>
              <a:rPr lang="de-DE" dirty="0"/>
              <a:t>. The </a:t>
            </a:r>
            <a:r>
              <a:rPr lang="de-DE" dirty="0" err="1"/>
              <a:t>values</a:t>
            </a:r>
            <a:r>
              <a:rPr lang="de-DE" dirty="0"/>
              <a:t> </a:t>
            </a:r>
            <a:r>
              <a:rPr lang="de-DE" dirty="0" err="1"/>
              <a:t>are</a:t>
            </a:r>
            <a:r>
              <a:rPr lang="de-DE" dirty="0"/>
              <a:t> </a:t>
            </a:r>
            <a:r>
              <a:rPr lang="de-DE" dirty="0" err="1"/>
              <a:t>close</a:t>
            </a:r>
            <a:r>
              <a:rPr lang="de-DE" dirty="0"/>
              <a:t>, but </a:t>
            </a:r>
            <a:r>
              <a:rPr lang="de-DE" dirty="0" err="1"/>
              <a:t>the</a:t>
            </a:r>
            <a:r>
              <a:rPr lang="de-DE" dirty="0"/>
              <a:t> </a:t>
            </a:r>
            <a:r>
              <a:rPr lang="de-DE" dirty="0" err="1"/>
              <a:t>test</a:t>
            </a:r>
            <a:r>
              <a:rPr lang="de-DE" dirty="0"/>
              <a:t> </a:t>
            </a:r>
            <a:r>
              <a:rPr lang="de-DE" dirty="0" err="1"/>
              <a:t>fails</a:t>
            </a:r>
            <a:r>
              <a:rPr lang="de-DE" dirty="0"/>
              <a:t>. </a:t>
            </a:r>
            <a:r>
              <a:rPr lang="de-DE" dirty="0" err="1"/>
              <a:t>Why</a:t>
            </a:r>
            <a:r>
              <a:rPr lang="de-DE" dirty="0"/>
              <a:t>?</a:t>
            </a:r>
          </a:p>
          <a:p>
            <a:r>
              <a:rPr lang="de-DE" dirty="0"/>
              <a:t>(</a:t>
            </a:r>
            <a:r>
              <a:rPr lang="de-DE" dirty="0" err="1"/>
              <a:t>It‘s</a:t>
            </a:r>
            <a:r>
              <a:rPr lang="de-DE" dirty="0"/>
              <a:t> </a:t>
            </a:r>
            <a:r>
              <a:rPr lang="de-DE" dirty="0" err="1"/>
              <a:t>the</a:t>
            </a:r>
            <a:r>
              <a:rPr lang="de-DE" dirty="0"/>
              <a:t> </a:t>
            </a:r>
            <a:r>
              <a:rPr lang="de-DE" dirty="0" err="1"/>
              <a:t>tolerance</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12</a:t>
            </a:fld>
            <a:endParaRPr lang="en-US"/>
          </a:p>
        </p:txBody>
      </p:sp>
    </p:spTree>
    <p:extLst>
      <p:ext uri="{BB962C8B-B14F-4D97-AF65-F5344CB8AC3E}">
        <p14:creationId xmlns:p14="http://schemas.microsoft.com/office/powerpoint/2010/main" val="32310911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This </a:t>
            </a:r>
            <a:r>
              <a:rPr lang="de-DE" dirty="0" err="1"/>
              <a:t>is</a:t>
            </a:r>
            <a:r>
              <a:rPr lang="de-DE" dirty="0"/>
              <a:t> a </a:t>
            </a:r>
            <a:r>
              <a:rPr lang="de-DE" dirty="0" err="1"/>
              <a:t>list</a:t>
            </a:r>
            <a:r>
              <a:rPr lang="de-DE" dirty="0"/>
              <a:t> </a:t>
            </a:r>
            <a:r>
              <a:rPr lang="de-DE" dirty="0" err="1"/>
              <a:t>of</a:t>
            </a:r>
            <a:r>
              <a:rPr lang="de-DE" dirty="0"/>
              <a:t> </a:t>
            </a:r>
            <a:r>
              <a:rPr lang="de-DE" dirty="0" err="1"/>
              <a:t>what</a:t>
            </a:r>
            <a:r>
              <a:rPr lang="de-DE" dirty="0"/>
              <a:t> an ideal </a:t>
            </a:r>
            <a:r>
              <a:rPr lang="de-DE" dirty="0" err="1"/>
              <a:t>work</a:t>
            </a:r>
            <a:r>
              <a:rPr lang="de-DE" dirty="0"/>
              <a:t> </a:t>
            </a:r>
            <a:r>
              <a:rPr lang="de-DE" dirty="0" err="1"/>
              <a:t>product</a:t>
            </a:r>
            <a:r>
              <a:rPr lang="de-DE" dirty="0"/>
              <a:t> </a:t>
            </a:r>
            <a:r>
              <a:rPr lang="de-DE" dirty="0" err="1"/>
              <a:t>of</a:t>
            </a:r>
            <a:r>
              <a:rPr lang="de-DE" dirty="0"/>
              <a:t> </a:t>
            </a:r>
            <a:r>
              <a:rPr lang="de-DE" dirty="0" err="1"/>
              <a:t>session</a:t>
            </a:r>
            <a:r>
              <a:rPr lang="de-DE" dirty="0"/>
              <a:t> </a:t>
            </a:r>
            <a:r>
              <a:rPr lang="de-DE" dirty="0" err="1"/>
              <a:t>could</a:t>
            </a:r>
            <a:r>
              <a:rPr lang="de-DE" dirty="0"/>
              <a:t> </a:t>
            </a:r>
            <a:r>
              <a:rPr lang="de-DE" dirty="0" err="1"/>
              <a:t>look</a:t>
            </a:r>
            <a:r>
              <a:rPr lang="de-DE" dirty="0"/>
              <a:t> like. </a:t>
            </a:r>
            <a:r>
              <a:rPr lang="de-DE" dirty="0" err="1"/>
              <a:t>Feel</a:t>
            </a:r>
            <a:r>
              <a:rPr lang="de-DE" dirty="0"/>
              <a:t> </a:t>
            </a:r>
            <a:r>
              <a:rPr lang="de-DE" dirty="0" err="1"/>
              <a:t>free</a:t>
            </a:r>
            <a:r>
              <a:rPr lang="de-DE" dirty="0"/>
              <a:t> </a:t>
            </a:r>
            <a:r>
              <a:rPr lang="de-DE" dirty="0" err="1"/>
              <a:t>to</a:t>
            </a:r>
            <a:r>
              <a:rPr lang="de-DE" dirty="0"/>
              <a:t> </a:t>
            </a:r>
            <a:r>
              <a:rPr lang="de-DE" dirty="0" err="1"/>
              <a:t>focus</a:t>
            </a:r>
            <a:r>
              <a:rPr lang="de-DE" dirty="0"/>
              <a:t> on </a:t>
            </a:r>
            <a:r>
              <a:rPr lang="de-DE" dirty="0" err="1"/>
              <a:t>the</a:t>
            </a:r>
            <a:r>
              <a:rPr lang="de-DE" dirty="0"/>
              <a:t> </a:t>
            </a:r>
            <a:r>
              <a:rPr lang="de-DE" dirty="0" err="1"/>
              <a:t>aspects</a:t>
            </a:r>
            <a:r>
              <a:rPr lang="de-DE" dirty="0"/>
              <a:t> </a:t>
            </a:r>
            <a:r>
              <a:rPr lang="de-DE" dirty="0" err="1"/>
              <a:t>you</a:t>
            </a:r>
            <a:r>
              <a:rPr lang="de-DE" dirty="0"/>
              <a:t> </a:t>
            </a:r>
            <a:r>
              <a:rPr lang="de-DE" dirty="0" err="1"/>
              <a:t>want</a:t>
            </a:r>
            <a:r>
              <a:rPr lang="de-DE" dirty="0"/>
              <a:t> </a:t>
            </a:r>
            <a:r>
              <a:rPr lang="de-DE" dirty="0" err="1"/>
              <a:t>to</a:t>
            </a:r>
            <a:r>
              <a:rPr lang="de-DE" dirty="0"/>
              <a:t> </a:t>
            </a:r>
            <a:r>
              <a:rPr lang="de-DE" dirty="0" err="1"/>
              <a:t>shed</a:t>
            </a:r>
            <a:r>
              <a:rPr lang="de-DE" dirty="0"/>
              <a:t> </a:t>
            </a:r>
            <a:r>
              <a:rPr lang="de-DE" dirty="0" err="1"/>
              <a:t>some</a:t>
            </a:r>
            <a:r>
              <a:rPr lang="de-DE" dirty="0"/>
              <a:t> light on</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14</a:t>
            </a:fld>
            <a:endParaRPr lang="en-US"/>
          </a:p>
        </p:txBody>
      </p:sp>
    </p:spTree>
    <p:extLst>
      <p:ext uri="{BB962C8B-B14F-4D97-AF65-F5344CB8AC3E}">
        <p14:creationId xmlns:p14="http://schemas.microsoft.com/office/powerpoint/2010/main" val="110695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Now</a:t>
            </a:r>
            <a:r>
              <a:rPr lang="de-DE" dirty="0"/>
              <a:t> </a:t>
            </a:r>
            <a:r>
              <a:rPr lang="de-DE" dirty="0" err="1"/>
              <a:t>we</a:t>
            </a:r>
            <a:r>
              <a:rPr lang="de-DE" dirty="0"/>
              <a:t> </a:t>
            </a:r>
            <a:r>
              <a:rPr lang="de-DE" dirty="0" err="1"/>
              <a:t>are</a:t>
            </a:r>
            <a:r>
              <a:rPr lang="de-DE" dirty="0"/>
              <a:t> in a </a:t>
            </a:r>
            <a:r>
              <a:rPr lang="de-DE" dirty="0" err="1"/>
              <a:t>mode</a:t>
            </a:r>
            <a:r>
              <a:rPr lang="de-DE" dirty="0"/>
              <a:t> </a:t>
            </a:r>
            <a:r>
              <a:rPr lang="de-DE" dirty="0" err="1"/>
              <a:t>of</a:t>
            </a:r>
            <a:r>
              <a:rPr lang="de-DE" dirty="0"/>
              <a:t> </a:t>
            </a:r>
            <a:r>
              <a:rPr lang="de-DE" dirty="0" err="1"/>
              <a:t>designing</a:t>
            </a:r>
            <a:r>
              <a:rPr lang="de-DE" dirty="0"/>
              <a:t> at </a:t>
            </a:r>
            <a:r>
              <a:rPr lang="de-DE" dirty="0" err="1"/>
              <a:t>integration</a:t>
            </a:r>
            <a:r>
              <a:rPr lang="de-DE" dirty="0"/>
              <a:t> </a:t>
            </a:r>
            <a:r>
              <a:rPr lang="de-DE" dirty="0" err="1"/>
              <a:t>level</a:t>
            </a:r>
            <a:r>
              <a:rPr lang="de-DE" dirty="0"/>
              <a:t>. </a:t>
            </a:r>
            <a:r>
              <a:rPr lang="de-DE" dirty="0" err="1"/>
              <a:t>It</a:t>
            </a:r>
            <a:r>
              <a:rPr lang="de-DE" dirty="0"/>
              <a:t> </a:t>
            </a:r>
            <a:r>
              <a:rPr lang="de-DE" dirty="0" err="1"/>
              <a:t>can</a:t>
            </a:r>
            <a:r>
              <a:rPr lang="de-DE" dirty="0"/>
              <a:t> </a:t>
            </a:r>
            <a:r>
              <a:rPr lang="de-DE" dirty="0" err="1"/>
              <a:t>be</a:t>
            </a:r>
            <a:r>
              <a:rPr lang="de-DE" dirty="0"/>
              <a:t> </a:t>
            </a:r>
            <a:r>
              <a:rPr lang="de-DE" dirty="0" err="1"/>
              <a:t>easily</a:t>
            </a:r>
            <a:r>
              <a:rPr lang="de-DE" dirty="0"/>
              <a:t> </a:t>
            </a:r>
            <a:r>
              <a:rPr lang="de-DE" dirty="0" err="1"/>
              <a:t>seen</a:t>
            </a:r>
            <a:r>
              <a:rPr lang="de-DE" dirty="0"/>
              <a:t> </a:t>
            </a:r>
            <a:r>
              <a:rPr lang="de-DE" dirty="0" err="1"/>
              <a:t>that</a:t>
            </a:r>
            <a:r>
              <a:rPr lang="de-DE" dirty="0"/>
              <a:t> </a:t>
            </a:r>
            <a:r>
              <a:rPr lang="de-DE" dirty="0" err="1"/>
              <a:t>we</a:t>
            </a:r>
            <a:r>
              <a:rPr lang="de-DE" dirty="0"/>
              <a:t> </a:t>
            </a:r>
            <a:r>
              <a:rPr lang="de-DE" dirty="0" err="1"/>
              <a:t>are</a:t>
            </a:r>
            <a:r>
              <a:rPr lang="de-DE" dirty="0"/>
              <a:t> </a:t>
            </a:r>
            <a:r>
              <a:rPr lang="de-DE" dirty="0" err="1"/>
              <a:t>building</a:t>
            </a:r>
            <a:r>
              <a:rPr lang="de-DE" dirty="0"/>
              <a:t> on </a:t>
            </a:r>
            <a:r>
              <a:rPr lang="de-DE" dirty="0" err="1"/>
              <a:t>the</a:t>
            </a:r>
            <a:r>
              <a:rPr lang="de-DE" dirty="0"/>
              <a:t> </a:t>
            </a:r>
            <a:r>
              <a:rPr lang="de-DE" dirty="0" err="1"/>
              <a:t>controller</a:t>
            </a:r>
            <a:r>
              <a:rPr lang="de-DE" dirty="0"/>
              <a:t> </a:t>
            </a:r>
            <a:r>
              <a:rPr lang="de-DE" dirty="0" err="1"/>
              <a:t>functionality</a:t>
            </a:r>
            <a:r>
              <a:rPr lang="de-DE" dirty="0"/>
              <a:t> </a:t>
            </a:r>
            <a:r>
              <a:rPr lang="de-DE" dirty="0" err="1"/>
              <a:t>we</a:t>
            </a:r>
            <a:r>
              <a:rPr lang="de-DE" dirty="0"/>
              <a:t> </a:t>
            </a:r>
            <a:r>
              <a:rPr lang="de-DE" dirty="0" err="1"/>
              <a:t>have</a:t>
            </a:r>
            <a:r>
              <a:rPr lang="de-DE" dirty="0"/>
              <a:t> </a:t>
            </a:r>
            <a:r>
              <a:rPr lang="de-DE" dirty="0" err="1"/>
              <a:t>designed</a:t>
            </a:r>
            <a:r>
              <a:rPr lang="de-DE" dirty="0"/>
              <a:t> </a:t>
            </a:r>
            <a:r>
              <a:rPr lang="de-DE" dirty="0" err="1"/>
              <a:t>beforehand</a:t>
            </a:r>
            <a:r>
              <a:rPr lang="de-DE" dirty="0"/>
              <a:t> (</a:t>
            </a:r>
            <a:r>
              <a:rPr lang="de-DE" dirty="0" err="1"/>
              <a:t>yellow</a:t>
            </a:r>
            <a:r>
              <a:rPr lang="de-DE" dirty="0"/>
              <a:t> block </a:t>
            </a:r>
            <a:r>
              <a:rPr lang="de-DE" dirty="0" err="1"/>
              <a:t>inside</a:t>
            </a:r>
            <a:r>
              <a:rPr lang="de-DE" dirty="0"/>
              <a:t> </a:t>
            </a:r>
            <a:r>
              <a:rPr lang="de-DE" dirty="0" err="1"/>
              <a:t>the</a:t>
            </a:r>
            <a:r>
              <a:rPr lang="de-DE" dirty="0"/>
              <a:t> </a:t>
            </a:r>
            <a:r>
              <a:rPr lang="de-DE" dirty="0" err="1"/>
              <a:t>state-machine‘s</a:t>
            </a:r>
            <a:r>
              <a:rPr lang="de-DE" dirty="0"/>
              <a:t> </a:t>
            </a:r>
            <a:r>
              <a:rPr lang="de-DE" dirty="0" err="1"/>
              <a:t>state</a:t>
            </a:r>
            <a:r>
              <a:rPr lang="de-DE" dirty="0"/>
              <a:t> ‚</a:t>
            </a:r>
            <a:r>
              <a:rPr lang="de-DE" dirty="0" err="1"/>
              <a:t>Control_ON</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15</a:t>
            </a:fld>
            <a:endParaRPr lang="en-US"/>
          </a:p>
        </p:txBody>
      </p:sp>
    </p:spTree>
    <p:extLst>
      <p:ext uri="{BB962C8B-B14F-4D97-AF65-F5344CB8AC3E}">
        <p14:creationId xmlns:p14="http://schemas.microsoft.com/office/powerpoint/2010/main" val="1443011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And </a:t>
            </a:r>
            <a:r>
              <a:rPr lang="de-DE" dirty="0" err="1"/>
              <a:t>now</a:t>
            </a:r>
            <a:r>
              <a:rPr lang="de-DE" dirty="0"/>
              <a:t> </a:t>
            </a:r>
            <a:r>
              <a:rPr lang="de-DE" dirty="0" err="1"/>
              <a:t>the</a:t>
            </a:r>
            <a:r>
              <a:rPr lang="de-DE" dirty="0"/>
              <a:t> </a:t>
            </a:r>
            <a:r>
              <a:rPr lang="de-DE" dirty="0" err="1"/>
              <a:t>verification</a:t>
            </a:r>
            <a:r>
              <a:rPr lang="de-DE" dirty="0"/>
              <a:t> </a:t>
            </a:r>
            <a:r>
              <a:rPr lang="de-DE" dirty="0" err="1"/>
              <a:t>of</a:t>
            </a:r>
            <a:r>
              <a:rPr lang="de-DE" dirty="0"/>
              <a:t> </a:t>
            </a:r>
            <a:r>
              <a:rPr lang="de-DE" dirty="0" err="1"/>
              <a:t>what</a:t>
            </a:r>
            <a:r>
              <a:rPr lang="de-DE" dirty="0"/>
              <a:t> </a:t>
            </a:r>
            <a:r>
              <a:rPr lang="de-DE" dirty="0" err="1"/>
              <a:t>has</a:t>
            </a:r>
            <a:r>
              <a:rPr lang="de-DE" dirty="0"/>
              <a:t> </a:t>
            </a:r>
            <a:r>
              <a:rPr lang="de-DE" dirty="0" err="1"/>
              <a:t>been</a:t>
            </a:r>
            <a:r>
              <a:rPr lang="de-DE" dirty="0"/>
              <a:t> </a:t>
            </a:r>
            <a:r>
              <a:rPr lang="de-DE" dirty="0" err="1"/>
              <a:t>done</a:t>
            </a:r>
            <a:r>
              <a:rPr lang="de-DE" dirty="0"/>
              <a:t> on </a:t>
            </a:r>
            <a:r>
              <a:rPr lang="de-DE" dirty="0" err="1"/>
              <a:t>integration</a:t>
            </a:r>
            <a:r>
              <a:rPr lang="de-DE" dirty="0"/>
              <a:t> </a:t>
            </a:r>
            <a:r>
              <a:rPr lang="de-DE" dirty="0" err="1"/>
              <a:t>level</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17</a:t>
            </a:fld>
            <a:endParaRPr lang="en-US"/>
          </a:p>
        </p:txBody>
      </p:sp>
    </p:spTree>
    <p:extLst>
      <p:ext uri="{BB962C8B-B14F-4D97-AF65-F5344CB8AC3E}">
        <p14:creationId xmlns:p14="http://schemas.microsoft.com/office/powerpoint/2010/main" val="13199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As </a:t>
            </a:r>
            <a:r>
              <a:rPr lang="de-DE" dirty="0" err="1"/>
              <a:t>we</a:t>
            </a:r>
            <a:r>
              <a:rPr lang="de-DE" dirty="0"/>
              <a:t> </a:t>
            </a:r>
            <a:r>
              <a:rPr lang="de-DE" dirty="0" err="1"/>
              <a:t>are</a:t>
            </a:r>
            <a:r>
              <a:rPr lang="de-DE" dirty="0"/>
              <a:t> </a:t>
            </a:r>
            <a:r>
              <a:rPr lang="de-DE" dirty="0" err="1"/>
              <a:t>now</a:t>
            </a:r>
            <a:r>
              <a:rPr lang="de-DE" dirty="0"/>
              <a:t> </a:t>
            </a:r>
            <a:r>
              <a:rPr lang="de-DE" dirty="0" err="1"/>
              <a:t>two</a:t>
            </a:r>
            <a:r>
              <a:rPr lang="de-DE" dirty="0"/>
              <a:t> </a:t>
            </a:r>
            <a:r>
              <a:rPr lang="de-DE" dirty="0" err="1"/>
              <a:t>levels</a:t>
            </a:r>
            <a:r>
              <a:rPr lang="de-DE" dirty="0"/>
              <a:t> </a:t>
            </a:r>
            <a:r>
              <a:rPr lang="de-DE" dirty="0" err="1"/>
              <a:t>up</a:t>
            </a:r>
            <a:r>
              <a:rPr lang="de-DE" dirty="0"/>
              <a:t> </a:t>
            </a:r>
            <a:r>
              <a:rPr lang="de-DE" dirty="0" err="1"/>
              <a:t>from</a:t>
            </a:r>
            <a:r>
              <a:rPr lang="de-DE" dirty="0"/>
              <a:t> </a:t>
            </a:r>
            <a:r>
              <a:rPr lang="de-DE" dirty="0" err="1"/>
              <a:t>the</a:t>
            </a:r>
            <a:r>
              <a:rPr lang="de-DE" dirty="0"/>
              <a:t> </a:t>
            </a:r>
            <a:r>
              <a:rPr lang="de-DE" dirty="0" err="1"/>
              <a:t>controller</a:t>
            </a:r>
            <a:r>
              <a:rPr lang="de-DE" dirty="0"/>
              <a:t> </a:t>
            </a:r>
            <a:r>
              <a:rPr lang="de-DE" dirty="0" err="1"/>
              <a:t>function</a:t>
            </a:r>
            <a:r>
              <a:rPr lang="de-DE" dirty="0"/>
              <a:t>, </a:t>
            </a:r>
            <a:r>
              <a:rPr lang="de-DE" dirty="0" err="1"/>
              <a:t>we</a:t>
            </a:r>
            <a:r>
              <a:rPr lang="de-DE" dirty="0"/>
              <a:t> </a:t>
            </a:r>
            <a:r>
              <a:rPr lang="de-DE" dirty="0" err="1"/>
              <a:t>can</a:t>
            </a:r>
            <a:r>
              <a:rPr lang="de-DE" dirty="0"/>
              <a:t> </a:t>
            </a:r>
            <a:r>
              <a:rPr lang="de-DE" dirty="0" err="1"/>
              <a:t>see</a:t>
            </a:r>
            <a:r>
              <a:rPr lang="de-DE" dirty="0"/>
              <a:t> </a:t>
            </a:r>
            <a:r>
              <a:rPr lang="de-DE" dirty="0" err="1"/>
              <a:t>how</a:t>
            </a:r>
            <a:r>
              <a:rPr lang="de-DE" dirty="0"/>
              <a:t> </a:t>
            </a:r>
            <a:r>
              <a:rPr lang="de-DE" dirty="0" err="1"/>
              <a:t>the</a:t>
            </a:r>
            <a:r>
              <a:rPr lang="de-DE" dirty="0"/>
              <a:t> Integration </a:t>
            </a:r>
            <a:r>
              <a:rPr lang="de-DE" dirty="0" err="1"/>
              <a:t>operator</a:t>
            </a:r>
            <a:r>
              <a:rPr lang="de-DE" dirty="0"/>
              <a:t> </a:t>
            </a:r>
            <a:r>
              <a:rPr lang="de-DE" dirty="0" err="1"/>
              <a:t>is</a:t>
            </a:r>
            <a:r>
              <a:rPr lang="de-DE" dirty="0"/>
              <a:t> </a:t>
            </a:r>
            <a:r>
              <a:rPr lang="de-DE" dirty="0" err="1"/>
              <a:t>embedded</a:t>
            </a:r>
            <a:r>
              <a:rPr lang="de-DE" dirty="0"/>
              <a:t> </a:t>
            </a:r>
            <a:r>
              <a:rPr lang="de-DE" dirty="0" err="1"/>
              <a:t>into</a:t>
            </a:r>
            <a:r>
              <a:rPr lang="de-DE" dirty="0"/>
              <a:t> a simple car-level </a:t>
            </a:r>
            <a:r>
              <a:rPr lang="de-DE" dirty="0" err="1"/>
              <a:t>simulation</a:t>
            </a:r>
            <a:r>
              <a:rPr lang="de-DE" dirty="0"/>
              <a:t> (</a:t>
            </a:r>
            <a:r>
              <a:rPr lang="de-DE" dirty="0" err="1"/>
              <a:t>CarInertiaSim</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18</a:t>
            </a:fld>
            <a:endParaRPr lang="en-US"/>
          </a:p>
        </p:txBody>
      </p:sp>
    </p:spTree>
    <p:extLst>
      <p:ext uri="{BB962C8B-B14F-4D97-AF65-F5344CB8AC3E}">
        <p14:creationId xmlns:p14="http://schemas.microsoft.com/office/powerpoint/2010/main" val="30595818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Just </a:t>
            </a:r>
            <a:r>
              <a:rPr lang="de-DE" dirty="0" err="1"/>
              <a:t>play</a:t>
            </a:r>
            <a:r>
              <a:rPr lang="de-DE" dirty="0"/>
              <a:t> </a:t>
            </a:r>
            <a:r>
              <a:rPr lang="de-DE" dirty="0" err="1"/>
              <a:t>with</a:t>
            </a:r>
            <a:r>
              <a:rPr lang="de-DE" dirty="0"/>
              <a:t> </a:t>
            </a:r>
            <a:r>
              <a:rPr lang="de-DE" dirty="0" err="1"/>
              <a:t>the</a:t>
            </a:r>
            <a:r>
              <a:rPr lang="de-DE" dirty="0"/>
              <a:t> </a:t>
            </a:r>
            <a:r>
              <a:rPr lang="de-DE" dirty="0" err="1"/>
              <a:t>debugger</a:t>
            </a:r>
            <a:r>
              <a:rPr lang="de-DE" dirty="0"/>
              <a:t> (Simulator): This </a:t>
            </a:r>
            <a:r>
              <a:rPr lang="de-DE" dirty="0" err="1"/>
              <a:t>is</a:t>
            </a:r>
            <a:r>
              <a:rPr lang="de-DE" dirty="0"/>
              <a:t> a </a:t>
            </a:r>
            <a:r>
              <a:rPr lang="de-DE" dirty="0" err="1"/>
              <a:t>typical</a:t>
            </a:r>
            <a:r>
              <a:rPr lang="de-DE" dirty="0"/>
              <a:t> </a:t>
            </a:r>
            <a:r>
              <a:rPr lang="de-DE" dirty="0" err="1"/>
              <a:t>behaviour</a:t>
            </a:r>
            <a:r>
              <a:rPr lang="de-DE" dirty="0"/>
              <a:t> </a:t>
            </a:r>
            <a:r>
              <a:rPr lang="de-DE" dirty="0" err="1"/>
              <a:t>of</a:t>
            </a:r>
            <a:r>
              <a:rPr lang="de-DE" dirty="0"/>
              <a:t> </a:t>
            </a:r>
            <a:r>
              <a:rPr lang="de-DE" dirty="0" err="1"/>
              <a:t>the</a:t>
            </a:r>
            <a:r>
              <a:rPr lang="de-DE" dirty="0"/>
              <a:t> </a:t>
            </a:r>
            <a:r>
              <a:rPr lang="de-DE" dirty="0" err="1"/>
              <a:t>ego</a:t>
            </a:r>
            <a:r>
              <a:rPr lang="de-DE" dirty="0"/>
              <a:t> </a:t>
            </a:r>
            <a:r>
              <a:rPr lang="de-DE" dirty="0" err="1"/>
              <a:t>car</a:t>
            </a:r>
            <a:r>
              <a:rPr lang="de-DE" dirty="0"/>
              <a:t> </a:t>
            </a:r>
            <a:r>
              <a:rPr lang="de-DE" dirty="0" err="1"/>
              <a:t>following</a:t>
            </a:r>
            <a:r>
              <a:rPr lang="de-DE" dirty="0"/>
              <a:t> a </a:t>
            </a:r>
            <a:r>
              <a:rPr lang="de-DE" dirty="0" err="1"/>
              <a:t>car</a:t>
            </a:r>
            <a:r>
              <a:rPr lang="de-DE" dirty="0"/>
              <a:t> </a:t>
            </a:r>
            <a:r>
              <a:rPr lang="de-DE" dirty="0" err="1"/>
              <a:t>ahead</a:t>
            </a:r>
            <a:r>
              <a:rPr lang="de-DE" dirty="0"/>
              <a:t> </a:t>
            </a:r>
            <a:r>
              <a:rPr lang="de-DE" dirty="0" err="1"/>
              <a:t>which</a:t>
            </a:r>
            <a:r>
              <a:rPr lang="de-DE" dirty="0"/>
              <a:t> </a:t>
            </a:r>
            <a:r>
              <a:rPr lang="de-DE" dirty="0" err="1"/>
              <a:t>accelerated</a:t>
            </a:r>
            <a:r>
              <a:rPr lang="de-DE" dirty="0"/>
              <a:t> </a:t>
            </a:r>
            <a:r>
              <a:rPr lang="de-DE" dirty="0" err="1"/>
              <a:t>very</a:t>
            </a:r>
            <a:r>
              <a:rPr lang="de-DE" dirty="0"/>
              <a:t> fast. </a:t>
            </a:r>
            <a:r>
              <a:rPr lang="de-DE" dirty="0" err="1"/>
              <a:t>One</a:t>
            </a:r>
            <a:r>
              <a:rPr lang="de-DE" dirty="0"/>
              <a:t> </a:t>
            </a:r>
            <a:r>
              <a:rPr lang="de-DE" dirty="0" err="1"/>
              <a:t>can</a:t>
            </a:r>
            <a:r>
              <a:rPr lang="de-DE" dirty="0"/>
              <a:t> </a:t>
            </a:r>
            <a:r>
              <a:rPr lang="de-DE" dirty="0" err="1"/>
              <a:t>easily</a:t>
            </a:r>
            <a:r>
              <a:rPr lang="de-DE" dirty="0"/>
              <a:t> </a:t>
            </a:r>
            <a:r>
              <a:rPr lang="de-DE" dirty="0" err="1"/>
              <a:t>see</a:t>
            </a:r>
            <a:r>
              <a:rPr lang="de-DE" dirty="0"/>
              <a:t> </a:t>
            </a:r>
            <a:r>
              <a:rPr lang="de-DE" dirty="0" err="1"/>
              <a:t>the</a:t>
            </a:r>
            <a:r>
              <a:rPr lang="de-DE" dirty="0"/>
              <a:t> swing </a:t>
            </a:r>
            <a:r>
              <a:rPr lang="de-DE" dirty="0" err="1"/>
              <a:t>forth</a:t>
            </a:r>
            <a:r>
              <a:rPr lang="de-DE" dirty="0"/>
              <a:t> and back </a:t>
            </a:r>
            <a:r>
              <a:rPr lang="de-DE" dirty="0" err="1"/>
              <a:t>of</a:t>
            </a:r>
            <a:r>
              <a:rPr lang="de-DE" dirty="0"/>
              <a:t> </a:t>
            </a:r>
            <a:r>
              <a:rPr lang="de-DE" dirty="0" err="1"/>
              <a:t>the</a:t>
            </a:r>
            <a:r>
              <a:rPr lang="de-DE" dirty="0"/>
              <a:t> </a:t>
            </a:r>
            <a:r>
              <a:rPr lang="de-DE" dirty="0" err="1"/>
              <a:t>distance</a:t>
            </a:r>
            <a:r>
              <a:rPr lang="de-DE" dirty="0"/>
              <a:t> </a:t>
            </a:r>
            <a:r>
              <a:rPr lang="de-DE" dirty="0" err="1"/>
              <a:t>under</a:t>
            </a:r>
            <a:r>
              <a:rPr lang="de-DE" dirty="0"/>
              <a:t> </a:t>
            </a:r>
            <a:r>
              <a:rPr lang="de-DE" dirty="0" err="1"/>
              <a:t>closed</a:t>
            </a:r>
            <a:r>
              <a:rPr lang="de-DE" dirty="0"/>
              <a:t>-loop </a:t>
            </a:r>
            <a:r>
              <a:rPr lang="de-DE" dirty="0" err="1"/>
              <a:t>control</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19</a:t>
            </a:fld>
            <a:endParaRPr lang="en-US"/>
          </a:p>
        </p:txBody>
      </p:sp>
    </p:spTree>
    <p:extLst>
      <p:ext uri="{BB962C8B-B14F-4D97-AF65-F5344CB8AC3E}">
        <p14:creationId xmlns:p14="http://schemas.microsoft.com/office/powerpoint/2010/main" val="21860731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Under </a:t>
            </a:r>
            <a:r>
              <a:rPr lang="de-DE" dirty="0" err="1"/>
              <a:t>bad</a:t>
            </a:r>
            <a:r>
              <a:rPr lang="de-DE" dirty="0"/>
              <a:t> </a:t>
            </a:r>
            <a:r>
              <a:rPr lang="de-DE" dirty="0" err="1"/>
              <a:t>conditions</a:t>
            </a:r>
            <a:r>
              <a:rPr lang="de-DE" dirty="0"/>
              <a:t>, </a:t>
            </a:r>
            <a:r>
              <a:rPr lang="de-DE" dirty="0" err="1"/>
              <a:t>the</a:t>
            </a:r>
            <a:r>
              <a:rPr lang="de-DE" dirty="0"/>
              <a:t> </a:t>
            </a:r>
            <a:r>
              <a:rPr lang="de-DE" dirty="0" err="1"/>
              <a:t>distance</a:t>
            </a:r>
            <a:r>
              <a:rPr lang="de-DE" dirty="0"/>
              <a:t> </a:t>
            </a:r>
            <a:r>
              <a:rPr lang="de-DE" dirty="0" err="1"/>
              <a:t>can</a:t>
            </a:r>
            <a:r>
              <a:rPr lang="de-DE" dirty="0"/>
              <a:t> </a:t>
            </a:r>
            <a:r>
              <a:rPr lang="de-DE" dirty="0" err="1"/>
              <a:t>become</a:t>
            </a:r>
            <a:r>
              <a:rPr lang="de-DE" dirty="0"/>
              <a:t> negative (</a:t>
            </a:r>
            <a:r>
              <a:rPr lang="de-DE" dirty="0" err="1"/>
              <a:t>shortly</a:t>
            </a:r>
            <a:r>
              <a:rPr lang="de-DE" dirty="0"/>
              <a:t>). This </a:t>
            </a:r>
            <a:r>
              <a:rPr lang="de-DE" dirty="0" err="1"/>
              <a:t>indicates</a:t>
            </a:r>
            <a:r>
              <a:rPr lang="de-DE" dirty="0"/>
              <a:t> a crash. The </a:t>
            </a:r>
            <a:r>
              <a:rPr lang="de-DE" dirty="0" err="1"/>
              <a:t>system</a:t>
            </a:r>
            <a:r>
              <a:rPr lang="de-DE" dirty="0"/>
              <a:t> </a:t>
            </a:r>
            <a:r>
              <a:rPr lang="de-DE" dirty="0" err="1"/>
              <a:t>has</a:t>
            </a:r>
            <a:r>
              <a:rPr lang="de-DE" dirty="0"/>
              <a:t> </a:t>
            </a:r>
            <a:r>
              <a:rPr lang="de-DE" dirty="0" err="1"/>
              <a:t>failed</a:t>
            </a:r>
            <a:r>
              <a:rPr lang="de-DE" dirty="0"/>
              <a:t>! </a:t>
            </a:r>
            <a:r>
              <a:rPr lang="de-DE" dirty="0" err="1"/>
              <a:t>What</a:t>
            </a:r>
            <a:r>
              <a:rPr lang="de-DE" dirty="0"/>
              <a:t> </a:t>
            </a:r>
            <a:r>
              <a:rPr lang="de-DE" dirty="0" err="1"/>
              <a:t>is</a:t>
            </a:r>
            <a:r>
              <a:rPr lang="de-DE" dirty="0"/>
              <a:t> </a:t>
            </a:r>
            <a:r>
              <a:rPr lang="de-DE" dirty="0" err="1"/>
              <a:t>the</a:t>
            </a:r>
            <a:r>
              <a:rPr lang="de-DE" dirty="0"/>
              <a:t> </a:t>
            </a:r>
            <a:r>
              <a:rPr lang="de-DE" dirty="0" err="1"/>
              <a:t>lession</a:t>
            </a:r>
            <a:r>
              <a:rPr lang="de-DE" dirty="0"/>
              <a:t> </a:t>
            </a:r>
            <a:r>
              <a:rPr lang="de-DE" dirty="0" err="1"/>
              <a:t>learned</a:t>
            </a:r>
            <a:r>
              <a:rPr lang="de-DE" dirty="0"/>
              <a:t> </a:t>
            </a:r>
            <a:r>
              <a:rPr lang="de-DE" dirty="0" err="1"/>
              <a:t>here</a:t>
            </a:r>
            <a:r>
              <a:rPr lang="de-DE" dirty="0"/>
              <a:t>?</a:t>
            </a:r>
          </a:p>
          <a:p>
            <a:r>
              <a:rPr lang="de-DE" dirty="0" err="1"/>
              <a:t>Btw</a:t>
            </a:r>
            <a:r>
              <a:rPr lang="de-DE" dirty="0"/>
              <a:t>: </a:t>
            </a:r>
            <a:r>
              <a:rPr lang="de-DE" dirty="0" err="1"/>
              <a:t>There</a:t>
            </a:r>
            <a:r>
              <a:rPr lang="de-DE" dirty="0"/>
              <a:t> </a:t>
            </a:r>
            <a:r>
              <a:rPr lang="de-DE" dirty="0" err="1"/>
              <a:t>is</a:t>
            </a:r>
            <a:r>
              <a:rPr lang="de-DE" dirty="0"/>
              <a:t> not THE </a:t>
            </a:r>
            <a:r>
              <a:rPr lang="de-DE" dirty="0" err="1"/>
              <a:t>right</a:t>
            </a:r>
            <a:r>
              <a:rPr lang="de-DE" dirty="0"/>
              <a:t> </a:t>
            </a:r>
            <a:r>
              <a:rPr lang="de-DE" dirty="0" err="1"/>
              <a:t>answer</a:t>
            </a:r>
            <a:r>
              <a:rPr lang="de-DE" dirty="0"/>
              <a:t>. </a:t>
            </a:r>
            <a:r>
              <a:rPr lang="de-DE" dirty="0" err="1"/>
              <a:t>It</a:t>
            </a:r>
            <a:r>
              <a:rPr lang="de-DE" dirty="0"/>
              <a:t> </a:t>
            </a:r>
            <a:r>
              <a:rPr lang="de-DE" dirty="0" err="1"/>
              <a:t>could</a:t>
            </a:r>
            <a:r>
              <a:rPr lang="de-DE" dirty="0"/>
              <a:t> </a:t>
            </a:r>
            <a:r>
              <a:rPr lang="de-DE" dirty="0" err="1"/>
              <a:t>be</a:t>
            </a:r>
            <a:r>
              <a:rPr lang="de-DE" dirty="0"/>
              <a:t> all: </a:t>
            </a:r>
            <a:r>
              <a:rPr lang="de-DE" dirty="0" err="1"/>
              <a:t>Improper</a:t>
            </a:r>
            <a:r>
              <a:rPr lang="de-DE" dirty="0"/>
              <a:t> design, </a:t>
            </a:r>
            <a:r>
              <a:rPr lang="de-DE" dirty="0" err="1"/>
              <a:t>improper</a:t>
            </a:r>
            <a:r>
              <a:rPr lang="de-DE" dirty="0"/>
              <a:t> </a:t>
            </a:r>
            <a:r>
              <a:rPr lang="de-DE" dirty="0" err="1"/>
              <a:t>testing</a:t>
            </a:r>
            <a:r>
              <a:rPr lang="de-DE" dirty="0"/>
              <a:t> </a:t>
            </a:r>
            <a:r>
              <a:rPr lang="de-DE" dirty="0" err="1"/>
              <a:t>or</a:t>
            </a:r>
            <a:r>
              <a:rPr lang="de-DE" dirty="0"/>
              <a:t> just </a:t>
            </a:r>
            <a:r>
              <a:rPr lang="de-DE" dirty="0" err="1"/>
              <a:t>bad</a:t>
            </a:r>
            <a:r>
              <a:rPr lang="de-DE" dirty="0"/>
              <a:t> </a:t>
            </a:r>
            <a:r>
              <a:rPr lang="de-DE" dirty="0" err="1"/>
              <a:t>requirements</a:t>
            </a:r>
            <a:r>
              <a:rPr lang="de-DE" dirty="0"/>
              <a:t>. </a:t>
            </a:r>
            <a:r>
              <a:rPr lang="de-DE" dirty="0" err="1"/>
              <a:t>How</a:t>
            </a:r>
            <a:r>
              <a:rPr lang="de-DE" dirty="0"/>
              <a:t> </a:t>
            </a:r>
            <a:r>
              <a:rPr lang="de-DE" dirty="0" err="1"/>
              <a:t>should</a:t>
            </a:r>
            <a:r>
              <a:rPr lang="de-DE" dirty="0"/>
              <a:t> </a:t>
            </a:r>
            <a:r>
              <a:rPr lang="de-DE" dirty="0" err="1"/>
              <a:t>the</a:t>
            </a:r>
            <a:r>
              <a:rPr lang="de-DE" dirty="0"/>
              <a:t> </a:t>
            </a:r>
            <a:r>
              <a:rPr lang="de-DE" dirty="0" err="1"/>
              <a:t>overall</a:t>
            </a:r>
            <a:r>
              <a:rPr lang="de-DE" dirty="0"/>
              <a:t> </a:t>
            </a:r>
            <a:r>
              <a:rPr lang="de-DE" dirty="0" err="1"/>
              <a:t>process</a:t>
            </a:r>
            <a:r>
              <a:rPr lang="de-DE" dirty="0"/>
              <a:t> </a:t>
            </a:r>
            <a:r>
              <a:rPr lang="de-DE" dirty="0" err="1"/>
              <a:t>be</a:t>
            </a:r>
            <a:r>
              <a:rPr lang="de-DE" dirty="0"/>
              <a:t> </a:t>
            </a:r>
            <a:r>
              <a:rPr lang="de-DE" dirty="0" err="1"/>
              <a:t>improved</a:t>
            </a:r>
            <a:r>
              <a:rPr lang="de-DE" dirty="0"/>
              <a:t> </a:t>
            </a:r>
            <a:r>
              <a:rPr lang="de-DE" dirty="0" err="1"/>
              <a:t>to</a:t>
            </a:r>
            <a:r>
              <a:rPr lang="de-DE" dirty="0"/>
              <a:t> </a:t>
            </a:r>
            <a:r>
              <a:rPr lang="de-DE" dirty="0" err="1"/>
              <a:t>avoid</a:t>
            </a:r>
            <a:r>
              <a:rPr lang="de-DE" dirty="0"/>
              <a:t> such </a:t>
            </a:r>
            <a:r>
              <a:rPr lang="de-DE" dirty="0" err="1"/>
              <a:t>behaviour</a:t>
            </a:r>
            <a:r>
              <a:rPr lang="de-DE" dirty="0"/>
              <a:t>? The </a:t>
            </a:r>
            <a:r>
              <a:rPr lang="de-DE" dirty="0" err="1"/>
              <a:t>goal</a:t>
            </a:r>
            <a:r>
              <a:rPr lang="de-DE" dirty="0"/>
              <a:t> </a:t>
            </a:r>
            <a:r>
              <a:rPr lang="de-DE" dirty="0" err="1"/>
              <a:t>is</a:t>
            </a:r>
            <a:r>
              <a:rPr lang="de-DE" dirty="0"/>
              <a:t> </a:t>
            </a:r>
            <a:r>
              <a:rPr lang="de-DE" dirty="0" err="1"/>
              <a:t>to</a:t>
            </a:r>
            <a:r>
              <a:rPr lang="de-DE" dirty="0"/>
              <a:t> </a:t>
            </a:r>
            <a:r>
              <a:rPr lang="de-DE" dirty="0" err="1"/>
              <a:t>get</a:t>
            </a:r>
            <a:r>
              <a:rPr lang="de-DE" dirty="0"/>
              <a:t> </a:t>
            </a:r>
            <a:r>
              <a:rPr lang="de-DE" dirty="0" err="1"/>
              <a:t>into</a:t>
            </a:r>
            <a:r>
              <a:rPr lang="de-DE" dirty="0"/>
              <a:t> a </a:t>
            </a:r>
            <a:r>
              <a:rPr lang="de-DE" dirty="0" err="1"/>
              <a:t>discussion</a:t>
            </a:r>
            <a:r>
              <a:rPr lang="de-DE" dirty="0"/>
              <a:t> </a:t>
            </a:r>
            <a:r>
              <a:rPr lang="de-DE" dirty="0" err="1"/>
              <a:t>with</a:t>
            </a:r>
            <a:r>
              <a:rPr lang="de-DE" dirty="0"/>
              <a:t> </a:t>
            </a:r>
            <a:r>
              <a:rPr lang="de-DE" dirty="0" err="1"/>
              <a:t>the</a:t>
            </a:r>
            <a:r>
              <a:rPr lang="de-DE" dirty="0"/>
              <a:t> </a:t>
            </a:r>
            <a:r>
              <a:rPr lang="de-DE" dirty="0" err="1"/>
              <a:t>participants</a:t>
            </a:r>
            <a:r>
              <a:rPr lang="de-DE" dirty="0"/>
              <a:t>. </a:t>
            </a:r>
            <a:r>
              <a:rPr lang="de-DE" dirty="0" err="1"/>
              <a:t>What</a:t>
            </a:r>
            <a:r>
              <a:rPr lang="de-DE" dirty="0"/>
              <a:t> </a:t>
            </a:r>
            <a:r>
              <a:rPr lang="de-DE" dirty="0" err="1"/>
              <a:t>are</a:t>
            </a:r>
            <a:r>
              <a:rPr lang="de-DE" dirty="0"/>
              <a:t> </a:t>
            </a:r>
            <a:r>
              <a:rPr lang="de-DE" dirty="0" err="1"/>
              <a:t>the</a:t>
            </a:r>
            <a:r>
              <a:rPr lang="de-DE" dirty="0"/>
              <a:t> </a:t>
            </a:r>
            <a:r>
              <a:rPr lang="de-DE" dirty="0" err="1"/>
              <a:t>right</a:t>
            </a:r>
            <a:r>
              <a:rPr lang="de-DE" dirty="0"/>
              <a:t> </a:t>
            </a:r>
            <a:r>
              <a:rPr lang="de-DE" dirty="0" err="1"/>
              <a:t>questions</a:t>
            </a:r>
            <a:r>
              <a:rPr lang="de-DE" dirty="0"/>
              <a:t> </a:t>
            </a:r>
            <a:r>
              <a:rPr lang="de-DE" dirty="0" err="1"/>
              <a:t>to</a:t>
            </a:r>
            <a:r>
              <a:rPr lang="de-DE" dirty="0"/>
              <a:t> </a:t>
            </a:r>
            <a:r>
              <a:rPr lang="de-DE" dirty="0" err="1"/>
              <a:t>avoid</a:t>
            </a:r>
            <a:r>
              <a:rPr lang="de-DE" dirty="0"/>
              <a:t> such </a:t>
            </a:r>
            <a:r>
              <a:rPr lang="de-DE" dirty="0" err="1"/>
              <a:t>cases</a:t>
            </a:r>
            <a:r>
              <a:rPr lang="de-DE" dirty="0"/>
              <a:t> in </a:t>
            </a:r>
            <a:r>
              <a:rPr lang="de-DE" dirty="0" err="1"/>
              <a:t>general</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20</a:t>
            </a:fld>
            <a:endParaRPr lang="en-US"/>
          </a:p>
        </p:txBody>
      </p:sp>
    </p:spTree>
    <p:extLst>
      <p:ext uri="{BB962C8B-B14F-4D97-AF65-F5344CB8AC3E}">
        <p14:creationId xmlns:p14="http://schemas.microsoft.com/office/powerpoint/2010/main" val="33446229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This </a:t>
            </a:r>
            <a:r>
              <a:rPr lang="de-DE" dirty="0" err="1"/>
              <a:t>is</a:t>
            </a:r>
            <a:r>
              <a:rPr lang="de-DE" dirty="0"/>
              <a:t> a </a:t>
            </a:r>
            <a:r>
              <a:rPr lang="de-DE" dirty="0" err="1"/>
              <a:t>placeholder</a:t>
            </a:r>
            <a:r>
              <a:rPr lang="de-DE" dirty="0"/>
              <a:t> </a:t>
            </a:r>
            <a:r>
              <a:rPr lang="de-DE" dirty="0" err="1"/>
              <a:t>for</a:t>
            </a:r>
            <a:r>
              <a:rPr lang="de-DE" dirty="0"/>
              <a:t> additional </a:t>
            </a:r>
            <a:r>
              <a:rPr lang="de-DE" dirty="0" err="1"/>
              <a:t>activities</a:t>
            </a:r>
            <a:r>
              <a:rPr lang="de-DE" dirty="0"/>
              <a:t>, </a:t>
            </a:r>
            <a:r>
              <a:rPr lang="de-DE" dirty="0" err="1"/>
              <a:t>if</a:t>
            </a:r>
            <a:r>
              <a:rPr lang="de-DE" dirty="0"/>
              <a:t> </a:t>
            </a:r>
            <a:r>
              <a:rPr lang="de-DE" dirty="0" err="1"/>
              <a:t>some</a:t>
            </a:r>
            <a:r>
              <a:rPr lang="de-DE" dirty="0"/>
              <a:t> (</a:t>
            </a:r>
            <a:r>
              <a:rPr lang="de-DE" dirty="0" err="1"/>
              <a:t>or</a:t>
            </a:r>
            <a:r>
              <a:rPr lang="de-DE" dirty="0"/>
              <a:t> all) </a:t>
            </a:r>
            <a:r>
              <a:rPr lang="de-DE" dirty="0" err="1"/>
              <a:t>participants</a:t>
            </a:r>
            <a:r>
              <a:rPr lang="de-DE" dirty="0"/>
              <a:t> </a:t>
            </a:r>
            <a:r>
              <a:rPr lang="de-DE" dirty="0" err="1"/>
              <a:t>have</a:t>
            </a:r>
            <a:r>
              <a:rPr lang="de-DE" dirty="0"/>
              <a:t> 100% </a:t>
            </a:r>
            <a:r>
              <a:rPr lang="de-DE" dirty="0" err="1"/>
              <a:t>finished</a:t>
            </a:r>
            <a:r>
              <a:rPr lang="de-DE" dirty="0"/>
              <a:t> </a:t>
            </a:r>
            <a:r>
              <a:rPr lang="de-DE" dirty="0" err="1"/>
              <a:t>the</a:t>
            </a:r>
            <a:r>
              <a:rPr lang="de-DE" dirty="0"/>
              <a:t> </a:t>
            </a:r>
            <a:r>
              <a:rPr lang="de-DE" dirty="0" err="1"/>
              <a:t>exercises</a:t>
            </a:r>
            <a:r>
              <a:rPr lang="de-DE" dirty="0"/>
              <a:t> and </a:t>
            </a:r>
            <a:r>
              <a:rPr lang="de-DE" dirty="0" err="1"/>
              <a:t>would</a:t>
            </a:r>
            <a:r>
              <a:rPr lang="de-DE" dirty="0"/>
              <a:t> like </a:t>
            </a:r>
            <a:r>
              <a:rPr lang="de-DE" dirty="0" err="1"/>
              <a:t>to</a:t>
            </a:r>
            <a:r>
              <a:rPr lang="de-DE" dirty="0"/>
              <a:t> </a:t>
            </a:r>
            <a:r>
              <a:rPr lang="de-DE" dirty="0" err="1"/>
              <a:t>spend</a:t>
            </a:r>
            <a:r>
              <a:rPr lang="de-DE" dirty="0"/>
              <a:t> </a:t>
            </a:r>
            <a:r>
              <a:rPr lang="de-DE" dirty="0" err="1"/>
              <a:t>some</a:t>
            </a:r>
            <a:r>
              <a:rPr lang="de-DE" dirty="0"/>
              <a:t> </a:t>
            </a:r>
            <a:r>
              <a:rPr lang="de-DE" dirty="0" err="1"/>
              <a:t>more</a:t>
            </a:r>
            <a:r>
              <a:rPr lang="de-DE" dirty="0"/>
              <a:t> time on </a:t>
            </a:r>
            <a:r>
              <a:rPr lang="de-DE" dirty="0" err="1"/>
              <a:t>this</a:t>
            </a:r>
            <a:r>
              <a:rPr lang="de-DE" dirty="0"/>
              <a:t>. A </a:t>
            </a:r>
            <a:r>
              <a:rPr lang="de-DE" dirty="0" err="1"/>
              <a:t>typical</a:t>
            </a:r>
            <a:r>
              <a:rPr lang="de-DE" dirty="0"/>
              <a:t> </a:t>
            </a:r>
            <a:r>
              <a:rPr lang="de-DE" dirty="0" err="1"/>
              <a:t>safety</a:t>
            </a:r>
            <a:r>
              <a:rPr lang="de-DE" dirty="0"/>
              <a:t> feature </a:t>
            </a:r>
            <a:r>
              <a:rPr lang="de-DE" dirty="0" err="1"/>
              <a:t>close</a:t>
            </a:r>
            <a:r>
              <a:rPr lang="de-DE" dirty="0"/>
              <a:t> </a:t>
            </a:r>
            <a:r>
              <a:rPr lang="de-DE" dirty="0" err="1"/>
              <a:t>to</a:t>
            </a:r>
            <a:r>
              <a:rPr lang="de-DE" dirty="0"/>
              <a:t> ACC </a:t>
            </a:r>
            <a:r>
              <a:rPr lang="de-DE" dirty="0" err="1"/>
              <a:t>is</a:t>
            </a:r>
            <a:r>
              <a:rPr lang="de-DE" dirty="0"/>
              <a:t> an </a:t>
            </a:r>
            <a:r>
              <a:rPr lang="de-DE" dirty="0" err="1"/>
              <a:t>emergency</a:t>
            </a:r>
            <a:r>
              <a:rPr lang="de-DE" dirty="0"/>
              <a:t> </a:t>
            </a:r>
            <a:r>
              <a:rPr lang="de-DE" dirty="0" err="1"/>
              <a:t>brake</a:t>
            </a:r>
            <a:r>
              <a:rPr lang="de-DE" dirty="0"/>
              <a:t>. This </a:t>
            </a:r>
            <a:r>
              <a:rPr lang="de-DE" dirty="0" err="1"/>
              <a:t>could</a:t>
            </a:r>
            <a:r>
              <a:rPr lang="de-DE" dirty="0"/>
              <a:t> </a:t>
            </a:r>
            <a:r>
              <a:rPr lang="de-DE" dirty="0" err="1"/>
              <a:t>be</a:t>
            </a:r>
            <a:r>
              <a:rPr lang="de-DE" dirty="0"/>
              <a:t> </a:t>
            </a:r>
            <a:r>
              <a:rPr lang="de-DE" dirty="0" err="1"/>
              <a:t>even</a:t>
            </a:r>
            <a:r>
              <a:rPr lang="de-DE" dirty="0"/>
              <a:t> </a:t>
            </a:r>
            <a:r>
              <a:rPr lang="de-DE" dirty="0" err="1"/>
              <a:t>integrated</a:t>
            </a:r>
            <a:r>
              <a:rPr lang="de-DE" dirty="0"/>
              <a:t> </a:t>
            </a:r>
            <a:r>
              <a:rPr lang="de-DE" dirty="0" err="1"/>
              <a:t>into</a:t>
            </a:r>
            <a:r>
              <a:rPr lang="de-DE" dirty="0"/>
              <a:t> </a:t>
            </a:r>
            <a:r>
              <a:rPr lang="de-DE" dirty="0" err="1"/>
              <a:t>the</a:t>
            </a:r>
            <a:r>
              <a:rPr lang="de-DE" dirty="0"/>
              <a:t> </a:t>
            </a:r>
            <a:r>
              <a:rPr lang="de-DE" dirty="0" err="1"/>
              <a:t>existing</a:t>
            </a:r>
            <a:r>
              <a:rPr lang="de-DE" dirty="0"/>
              <a:t> ACC. </a:t>
            </a:r>
            <a:r>
              <a:rPr lang="de-DE" dirty="0" err="1"/>
              <a:t>Get</a:t>
            </a:r>
            <a:r>
              <a:rPr lang="de-DE" dirty="0"/>
              <a:t> </a:t>
            </a:r>
            <a:r>
              <a:rPr lang="de-DE" dirty="0" err="1"/>
              <a:t>into</a:t>
            </a:r>
            <a:r>
              <a:rPr lang="de-DE" dirty="0"/>
              <a:t> a </a:t>
            </a:r>
            <a:r>
              <a:rPr lang="de-DE" dirty="0" err="1"/>
              <a:t>discussion</a:t>
            </a:r>
            <a:r>
              <a:rPr lang="de-DE" dirty="0"/>
              <a:t>:</a:t>
            </a:r>
          </a:p>
          <a:p>
            <a:pPr marL="171450" indent="-171450">
              <a:buFontTx/>
              <a:buChar char="-"/>
            </a:pPr>
            <a:r>
              <a:rPr lang="de-DE" dirty="0" err="1"/>
              <a:t>Formulate</a:t>
            </a:r>
            <a:r>
              <a:rPr lang="de-DE" dirty="0"/>
              <a:t> 2-3 </a:t>
            </a:r>
            <a:r>
              <a:rPr lang="de-DE" dirty="0" err="1"/>
              <a:t>requirements</a:t>
            </a:r>
            <a:r>
              <a:rPr lang="de-DE" dirty="0"/>
              <a:t> </a:t>
            </a:r>
            <a:r>
              <a:rPr lang="de-DE" dirty="0" err="1"/>
              <a:t>for</a:t>
            </a:r>
            <a:r>
              <a:rPr lang="de-DE" dirty="0"/>
              <a:t> an E-</a:t>
            </a:r>
            <a:r>
              <a:rPr lang="de-DE" dirty="0" err="1"/>
              <a:t>brake</a:t>
            </a:r>
            <a:r>
              <a:rPr lang="de-DE" dirty="0"/>
              <a:t> </a:t>
            </a:r>
            <a:r>
              <a:rPr lang="de-DE" dirty="0" err="1"/>
              <a:t>assistant</a:t>
            </a:r>
            <a:endParaRPr lang="de-DE" dirty="0"/>
          </a:p>
          <a:p>
            <a:pPr marL="171450" indent="-171450">
              <a:buFontTx/>
              <a:buChar char="-"/>
            </a:pPr>
            <a:r>
              <a:rPr lang="de-DE" dirty="0"/>
              <a:t>Implement </a:t>
            </a:r>
            <a:r>
              <a:rPr lang="de-DE" dirty="0" err="1"/>
              <a:t>the</a:t>
            </a:r>
            <a:r>
              <a:rPr lang="de-DE" dirty="0"/>
              <a:t> </a:t>
            </a:r>
            <a:r>
              <a:rPr lang="de-DE" dirty="0" err="1"/>
              <a:t>basic</a:t>
            </a:r>
            <a:r>
              <a:rPr lang="de-DE" dirty="0"/>
              <a:t> </a:t>
            </a:r>
            <a:r>
              <a:rPr lang="de-DE" dirty="0" err="1"/>
              <a:t>functionality</a:t>
            </a:r>
            <a:r>
              <a:rPr lang="de-DE" dirty="0"/>
              <a:t> and </a:t>
            </a:r>
            <a:r>
              <a:rPr lang="de-DE" dirty="0" err="1"/>
              <a:t>test</a:t>
            </a:r>
            <a:r>
              <a:rPr lang="de-DE" dirty="0"/>
              <a:t> </a:t>
            </a:r>
            <a:r>
              <a:rPr lang="de-DE" dirty="0" err="1"/>
              <a:t>it</a:t>
            </a:r>
            <a:endParaRPr lang="de-DE" dirty="0"/>
          </a:p>
          <a:p>
            <a:pPr marL="171450" indent="-171450">
              <a:buFontTx/>
              <a:buChar char="-"/>
            </a:pPr>
            <a:r>
              <a:rPr lang="de-DE" dirty="0" err="1"/>
              <a:t>Continue</a:t>
            </a:r>
            <a:r>
              <a:rPr lang="de-DE" dirty="0"/>
              <a:t> on </a:t>
            </a:r>
            <a:r>
              <a:rPr lang="de-DE" dirty="0" err="1"/>
              <a:t>integration</a:t>
            </a:r>
            <a:r>
              <a:rPr lang="de-DE" dirty="0"/>
              <a:t> and </a:t>
            </a:r>
            <a:r>
              <a:rPr lang="de-DE" dirty="0" err="1"/>
              <a:t>integration</a:t>
            </a:r>
            <a:r>
              <a:rPr lang="de-DE" dirty="0"/>
              <a:t> </a:t>
            </a:r>
            <a:r>
              <a:rPr lang="de-DE" dirty="0" err="1"/>
              <a:t>test</a:t>
            </a:r>
            <a:r>
              <a:rPr lang="de-DE" dirty="0"/>
              <a:t> </a:t>
            </a:r>
            <a:r>
              <a:rPr lang="de-DE" dirty="0" err="1"/>
              <a:t>level</a:t>
            </a:r>
            <a:endParaRPr lang="de-DE" dirty="0"/>
          </a:p>
          <a:p>
            <a:pPr marL="0" indent="0">
              <a:buFontTx/>
              <a:buNone/>
            </a:pPr>
            <a:r>
              <a:rPr lang="de-DE" dirty="0"/>
              <a:t>=&gt; </a:t>
            </a:r>
            <a:r>
              <a:rPr lang="de-DE" dirty="0" err="1"/>
              <a:t>What</a:t>
            </a:r>
            <a:r>
              <a:rPr lang="de-DE" dirty="0"/>
              <a:t> </a:t>
            </a:r>
            <a:r>
              <a:rPr lang="de-DE" dirty="0" err="1"/>
              <a:t>are</a:t>
            </a:r>
            <a:r>
              <a:rPr lang="de-DE" dirty="0"/>
              <a:t> </a:t>
            </a:r>
            <a:r>
              <a:rPr lang="de-DE" dirty="0" err="1"/>
              <a:t>your</a:t>
            </a:r>
            <a:r>
              <a:rPr lang="de-DE" dirty="0"/>
              <a:t> </a:t>
            </a:r>
            <a:r>
              <a:rPr lang="de-DE" dirty="0" err="1"/>
              <a:t>observations</a:t>
            </a:r>
            <a:r>
              <a:rPr lang="de-DE" dirty="0"/>
              <a:t>? </a:t>
            </a:r>
            <a:r>
              <a:rPr lang="de-DE" dirty="0" err="1"/>
              <a:t>What</a:t>
            </a:r>
            <a:r>
              <a:rPr lang="de-DE" dirty="0"/>
              <a:t> </a:t>
            </a:r>
            <a:r>
              <a:rPr lang="de-DE" dirty="0" err="1"/>
              <a:t>does</a:t>
            </a:r>
            <a:r>
              <a:rPr lang="de-DE" dirty="0"/>
              <a:t> </a:t>
            </a:r>
            <a:r>
              <a:rPr lang="de-DE" dirty="0" err="1"/>
              <a:t>it</a:t>
            </a:r>
            <a:r>
              <a:rPr lang="de-DE" dirty="0"/>
              <a:t> </a:t>
            </a:r>
            <a:r>
              <a:rPr lang="de-DE" dirty="0" err="1"/>
              <a:t>mean</a:t>
            </a:r>
            <a:r>
              <a:rPr lang="de-DE" dirty="0"/>
              <a:t> </a:t>
            </a:r>
            <a:r>
              <a:rPr lang="de-DE" dirty="0" err="1"/>
              <a:t>for</a:t>
            </a:r>
            <a:r>
              <a:rPr lang="de-DE" dirty="0"/>
              <a:t> </a:t>
            </a:r>
            <a:r>
              <a:rPr lang="de-DE" dirty="0" err="1"/>
              <a:t>development</a:t>
            </a:r>
            <a:r>
              <a:rPr lang="de-DE" dirty="0"/>
              <a:t> in </a:t>
            </a:r>
            <a:r>
              <a:rPr lang="de-DE" dirty="0" err="1"/>
              <a:t>general</a:t>
            </a:r>
            <a:r>
              <a:rPr lang="de-DE" dirty="0"/>
              <a:t>, </a:t>
            </a:r>
            <a:r>
              <a:rPr lang="de-DE" dirty="0" err="1"/>
              <a:t>for</a:t>
            </a:r>
            <a:r>
              <a:rPr lang="de-DE" dirty="0"/>
              <a:t> </a:t>
            </a:r>
            <a:r>
              <a:rPr lang="de-DE" dirty="0" err="1"/>
              <a:t>development</a:t>
            </a:r>
            <a:r>
              <a:rPr lang="de-DE" dirty="0"/>
              <a:t> </a:t>
            </a:r>
            <a:r>
              <a:rPr lang="de-DE" dirty="0" err="1"/>
              <a:t>process</a:t>
            </a:r>
            <a:r>
              <a:rPr lang="de-DE" dirty="0"/>
              <a:t>, </a:t>
            </a:r>
            <a:r>
              <a:rPr lang="de-DE" dirty="0" err="1"/>
              <a:t>for</a:t>
            </a:r>
            <a:r>
              <a:rPr lang="de-DE" dirty="0"/>
              <a:t> </a:t>
            </a:r>
            <a:r>
              <a:rPr lang="de-DE" dirty="0" err="1"/>
              <a:t>safety</a:t>
            </a:r>
            <a:r>
              <a:rPr lang="de-DE" dirty="0"/>
              <a:t> </a:t>
            </a:r>
            <a:r>
              <a:rPr lang="de-DE" dirty="0" err="1"/>
              <a:t>considerations</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22</a:t>
            </a:fld>
            <a:endParaRPr lang="en-US"/>
          </a:p>
        </p:txBody>
      </p:sp>
    </p:spTree>
    <p:extLst>
      <p:ext uri="{BB962C8B-B14F-4D97-AF65-F5344CB8AC3E}">
        <p14:creationId xmlns:p14="http://schemas.microsoft.com/office/powerpoint/2010/main" val="4061258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Before</a:t>
            </a:r>
            <a:r>
              <a:rPr lang="de-DE" dirty="0"/>
              <a:t> </a:t>
            </a:r>
            <a:r>
              <a:rPr lang="de-DE" dirty="0" err="1"/>
              <a:t>the</a:t>
            </a:r>
            <a:r>
              <a:rPr lang="de-DE" dirty="0"/>
              <a:t> </a:t>
            </a:r>
            <a:r>
              <a:rPr lang="de-DE" dirty="0" err="1"/>
              <a:t>workshop</a:t>
            </a:r>
            <a:r>
              <a:rPr lang="de-DE" dirty="0"/>
              <a:t> </a:t>
            </a:r>
            <a:r>
              <a:rPr lang="de-DE" dirty="0" err="1"/>
              <a:t>there</a:t>
            </a:r>
            <a:r>
              <a:rPr lang="de-DE" dirty="0"/>
              <a:t> </a:t>
            </a:r>
            <a:r>
              <a:rPr lang="de-DE" dirty="0" err="1"/>
              <a:t>is</a:t>
            </a:r>
            <a:r>
              <a:rPr lang="de-DE" dirty="0"/>
              <a:t> </a:t>
            </a:r>
            <a:r>
              <a:rPr lang="de-DE" dirty="0" err="1"/>
              <a:t>only</a:t>
            </a:r>
            <a:r>
              <a:rPr lang="de-DE" dirty="0"/>
              <a:t> </a:t>
            </a:r>
            <a:r>
              <a:rPr lang="de-DE" dirty="0" err="1"/>
              <a:t>the</a:t>
            </a:r>
            <a:r>
              <a:rPr lang="de-DE" dirty="0"/>
              <a:t> ‚Walkthrough‘ </a:t>
            </a:r>
            <a:r>
              <a:rPr lang="de-DE" dirty="0" err="1"/>
              <a:t>introduction</a:t>
            </a:r>
            <a:r>
              <a:rPr lang="de-DE" dirty="0"/>
              <a:t> </a:t>
            </a:r>
            <a:r>
              <a:rPr lang="de-DE" dirty="0" err="1"/>
              <a:t>to</a:t>
            </a:r>
            <a:r>
              <a:rPr lang="de-DE" dirty="0"/>
              <a:t> </a:t>
            </a:r>
            <a:r>
              <a:rPr lang="de-DE" dirty="0" err="1"/>
              <a:t>get</a:t>
            </a:r>
            <a:r>
              <a:rPr lang="de-DE" dirty="0"/>
              <a:t> </a:t>
            </a:r>
            <a:r>
              <a:rPr lang="de-DE" dirty="0" err="1"/>
              <a:t>familiar</a:t>
            </a:r>
            <a:r>
              <a:rPr lang="de-DE" dirty="0"/>
              <a:t> </a:t>
            </a:r>
            <a:r>
              <a:rPr lang="de-DE" dirty="0" err="1"/>
              <a:t>with</a:t>
            </a:r>
            <a:r>
              <a:rPr lang="de-DE" dirty="0"/>
              <a:t> SCADE. By </a:t>
            </a:r>
            <a:r>
              <a:rPr lang="de-DE" dirty="0" err="1"/>
              <a:t>intention</a:t>
            </a:r>
            <a:r>
              <a:rPr lang="de-DE" dirty="0"/>
              <a:t>, </a:t>
            </a:r>
            <a:r>
              <a:rPr lang="de-DE" dirty="0" err="1"/>
              <a:t>several</a:t>
            </a:r>
            <a:r>
              <a:rPr lang="de-DE" dirty="0"/>
              <a:t> </a:t>
            </a:r>
            <a:r>
              <a:rPr lang="de-DE" dirty="0" err="1"/>
              <a:t>important</a:t>
            </a:r>
            <a:r>
              <a:rPr lang="de-DE" dirty="0"/>
              <a:t> but </a:t>
            </a:r>
            <a:r>
              <a:rPr lang="de-DE" dirty="0" err="1"/>
              <a:t>rather</a:t>
            </a:r>
            <a:r>
              <a:rPr lang="de-DE" dirty="0"/>
              <a:t> </a:t>
            </a:r>
            <a:r>
              <a:rPr lang="de-DE" dirty="0" err="1"/>
              <a:t>difficult</a:t>
            </a:r>
            <a:r>
              <a:rPr lang="de-DE" dirty="0"/>
              <a:t> SCADE </a:t>
            </a:r>
            <a:r>
              <a:rPr lang="de-DE" dirty="0" err="1"/>
              <a:t>concepts</a:t>
            </a:r>
            <a:r>
              <a:rPr lang="de-DE" dirty="0"/>
              <a:t> </a:t>
            </a:r>
            <a:r>
              <a:rPr lang="de-DE" dirty="0" err="1"/>
              <a:t>have</a:t>
            </a:r>
            <a:r>
              <a:rPr lang="de-DE" dirty="0"/>
              <a:t> </a:t>
            </a:r>
            <a:r>
              <a:rPr lang="de-DE" dirty="0" err="1"/>
              <a:t>been</a:t>
            </a:r>
            <a:r>
              <a:rPr lang="de-DE" dirty="0"/>
              <a:t> </a:t>
            </a:r>
            <a:r>
              <a:rPr lang="de-DE" dirty="0" err="1"/>
              <a:t>left</a:t>
            </a:r>
            <a:r>
              <a:rPr lang="de-DE" dirty="0"/>
              <a:t> out.</a:t>
            </a:r>
          </a:p>
          <a:p>
            <a:r>
              <a:rPr lang="de-DE" dirty="0" err="1"/>
              <a:t>For</a:t>
            </a:r>
            <a:r>
              <a:rPr lang="de-DE" dirty="0"/>
              <a:t> </a:t>
            </a:r>
            <a:r>
              <a:rPr lang="de-DE" dirty="0" err="1"/>
              <a:t>being</a:t>
            </a:r>
            <a:r>
              <a:rPr lang="de-DE" dirty="0"/>
              <a:t> </a:t>
            </a:r>
            <a:r>
              <a:rPr lang="de-DE" dirty="0" err="1"/>
              <a:t>able</a:t>
            </a:r>
            <a:r>
              <a:rPr lang="de-DE" dirty="0"/>
              <a:t> </a:t>
            </a:r>
            <a:r>
              <a:rPr lang="de-DE" dirty="0" err="1"/>
              <a:t>to</a:t>
            </a:r>
            <a:r>
              <a:rPr lang="de-DE" dirty="0"/>
              <a:t> </a:t>
            </a:r>
            <a:r>
              <a:rPr lang="de-DE" dirty="0" err="1"/>
              <a:t>use</a:t>
            </a:r>
            <a:r>
              <a:rPr lang="de-DE" dirty="0"/>
              <a:t> all </a:t>
            </a:r>
            <a:r>
              <a:rPr lang="de-DE" dirty="0" err="1"/>
              <a:t>the</a:t>
            </a:r>
            <a:r>
              <a:rPr lang="de-DE" dirty="0"/>
              <a:t> SCADE potential </a:t>
            </a:r>
            <a:r>
              <a:rPr lang="de-DE" dirty="0" err="1"/>
              <a:t>the</a:t>
            </a:r>
            <a:r>
              <a:rPr lang="de-DE" dirty="0"/>
              <a:t> </a:t>
            </a:r>
            <a:r>
              <a:rPr lang="de-DE" dirty="0" err="1"/>
              <a:t>participants</a:t>
            </a:r>
            <a:r>
              <a:rPr lang="de-DE" dirty="0"/>
              <a:t> </a:t>
            </a:r>
            <a:r>
              <a:rPr lang="de-DE" dirty="0" err="1"/>
              <a:t>would</a:t>
            </a:r>
            <a:r>
              <a:rPr lang="de-DE" dirty="0"/>
              <a:t> </a:t>
            </a:r>
            <a:r>
              <a:rPr lang="de-DE" dirty="0" err="1"/>
              <a:t>need</a:t>
            </a:r>
            <a:r>
              <a:rPr lang="de-DE" dirty="0"/>
              <a:t> </a:t>
            </a:r>
            <a:r>
              <a:rPr lang="de-DE" dirty="0" err="1"/>
              <a:t>extended</a:t>
            </a:r>
            <a:r>
              <a:rPr lang="de-DE" dirty="0"/>
              <a:t> </a:t>
            </a:r>
            <a:r>
              <a:rPr lang="de-DE" dirty="0" err="1"/>
              <a:t>experience</a:t>
            </a:r>
            <a:r>
              <a:rPr lang="de-DE" dirty="0"/>
              <a:t> </a:t>
            </a:r>
            <a:r>
              <a:rPr lang="de-DE" dirty="0" err="1"/>
              <a:t>or</a:t>
            </a:r>
            <a:r>
              <a:rPr lang="de-DE" dirty="0"/>
              <a:t> at least an in-</a:t>
            </a:r>
            <a:r>
              <a:rPr lang="de-DE" dirty="0" err="1"/>
              <a:t>depth</a:t>
            </a:r>
            <a:r>
              <a:rPr lang="de-DE" dirty="0"/>
              <a:t> </a:t>
            </a:r>
            <a:r>
              <a:rPr lang="de-DE" dirty="0" err="1"/>
              <a:t>hands</a:t>
            </a:r>
            <a:r>
              <a:rPr lang="de-DE" dirty="0"/>
              <a:t>-on </a:t>
            </a:r>
            <a:r>
              <a:rPr lang="de-DE" dirty="0" err="1"/>
              <a:t>training</a:t>
            </a:r>
            <a:r>
              <a:rPr lang="de-DE" dirty="0"/>
              <a:t>. </a:t>
            </a:r>
            <a:r>
              <a:rPr lang="de-DE" dirty="0" err="1"/>
              <a:t>Otherwise</a:t>
            </a:r>
            <a:r>
              <a:rPr lang="de-DE" dirty="0"/>
              <a:t> </a:t>
            </a:r>
            <a:r>
              <a:rPr lang="de-DE" dirty="0" err="1"/>
              <a:t>the</a:t>
            </a:r>
            <a:r>
              <a:rPr lang="de-DE" dirty="0"/>
              <a:t> time in </a:t>
            </a:r>
            <a:r>
              <a:rPr lang="de-DE" dirty="0" err="1"/>
              <a:t>the</a:t>
            </a:r>
            <a:r>
              <a:rPr lang="de-DE" dirty="0"/>
              <a:t> </a:t>
            </a:r>
            <a:r>
              <a:rPr lang="de-DE" dirty="0" err="1"/>
              <a:t>workshop</a:t>
            </a:r>
            <a:r>
              <a:rPr lang="de-DE" dirty="0"/>
              <a:t> will </a:t>
            </a:r>
            <a:r>
              <a:rPr lang="de-DE" dirty="0" err="1"/>
              <a:t>be</a:t>
            </a:r>
            <a:r>
              <a:rPr lang="de-DE" dirty="0"/>
              <a:t> </a:t>
            </a:r>
            <a:r>
              <a:rPr lang="de-DE" dirty="0" err="1"/>
              <a:t>wasted</a:t>
            </a:r>
            <a:r>
              <a:rPr lang="de-DE" dirty="0"/>
              <a:t> </a:t>
            </a:r>
            <a:r>
              <a:rPr lang="de-DE" dirty="0" err="1"/>
              <a:t>by</a:t>
            </a:r>
            <a:r>
              <a:rPr lang="de-DE" dirty="0"/>
              <a:t> </a:t>
            </a:r>
            <a:r>
              <a:rPr lang="de-DE" dirty="0" err="1"/>
              <a:t>struggling</a:t>
            </a:r>
            <a:r>
              <a:rPr lang="de-DE" dirty="0"/>
              <a:t> </a:t>
            </a:r>
            <a:r>
              <a:rPr lang="de-DE" dirty="0" err="1"/>
              <a:t>with</a:t>
            </a:r>
            <a:r>
              <a:rPr lang="de-DE" dirty="0"/>
              <a:t> e.g. proper </a:t>
            </a:r>
            <a:r>
              <a:rPr lang="de-DE" dirty="0" err="1"/>
              <a:t>iterator</a:t>
            </a:r>
            <a:r>
              <a:rPr lang="de-DE" dirty="0"/>
              <a:t> design </a:t>
            </a:r>
            <a:r>
              <a:rPr lang="de-DE" dirty="0" err="1"/>
              <a:t>or</a:t>
            </a:r>
            <a:r>
              <a:rPr lang="de-DE" dirty="0"/>
              <a:t> </a:t>
            </a:r>
            <a:r>
              <a:rPr lang="de-DE" dirty="0" err="1"/>
              <a:t>timing</a:t>
            </a:r>
            <a:r>
              <a:rPr lang="de-DE" dirty="0"/>
              <a:t> </a:t>
            </a:r>
            <a:r>
              <a:rPr lang="de-DE" dirty="0" err="1"/>
              <a:t>constraints</a:t>
            </a:r>
            <a:r>
              <a:rPr lang="de-DE" dirty="0"/>
              <a:t>. This </a:t>
            </a:r>
            <a:r>
              <a:rPr lang="de-DE" dirty="0" err="1"/>
              <a:t>should</a:t>
            </a:r>
            <a:r>
              <a:rPr lang="de-DE" dirty="0"/>
              <a:t> </a:t>
            </a:r>
            <a:r>
              <a:rPr lang="de-DE" dirty="0" err="1"/>
              <a:t>be</a:t>
            </a:r>
            <a:r>
              <a:rPr lang="de-DE" dirty="0"/>
              <a:t> </a:t>
            </a:r>
            <a:r>
              <a:rPr lang="de-DE" dirty="0" err="1"/>
              <a:t>avoided</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24</a:t>
            </a:fld>
            <a:endParaRPr lang="en-US"/>
          </a:p>
        </p:txBody>
      </p:sp>
    </p:spTree>
    <p:extLst>
      <p:ext uri="{BB962C8B-B14F-4D97-AF65-F5344CB8AC3E}">
        <p14:creationId xmlns:p14="http://schemas.microsoft.com/office/powerpoint/2010/main" val="3622960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 </a:t>
            </a:r>
            <a:r>
              <a:rPr lang="de-DE" dirty="0" err="1"/>
              <a:t>goal</a:t>
            </a:r>
            <a:r>
              <a:rPr lang="de-DE" dirty="0"/>
              <a:t> </a:t>
            </a:r>
            <a:r>
              <a:rPr lang="de-DE" dirty="0" err="1"/>
              <a:t>here</a:t>
            </a:r>
            <a:r>
              <a:rPr lang="de-DE" dirty="0"/>
              <a:t> </a:t>
            </a:r>
            <a:r>
              <a:rPr lang="de-DE" dirty="0" err="1"/>
              <a:t>is</a:t>
            </a:r>
            <a:r>
              <a:rPr lang="de-DE" dirty="0"/>
              <a:t> </a:t>
            </a:r>
            <a:r>
              <a:rPr lang="de-DE" dirty="0" err="1"/>
              <a:t>to</a:t>
            </a:r>
            <a:r>
              <a:rPr lang="de-DE" dirty="0"/>
              <a:t> </a:t>
            </a:r>
            <a:r>
              <a:rPr lang="de-DE" dirty="0" err="1"/>
              <a:t>have</a:t>
            </a:r>
            <a:r>
              <a:rPr lang="de-DE" dirty="0"/>
              <a:t> </a:t>
            </a:r>
            <a:r>
              <a:rPr lang="de-DE" dirty="0" err="1"/>
              <a:t>some</a:t>
            </a:r>
            <a:r>
              <a:rPr lang="de-DE" dirty="0"/>
              <a:t> material </a:t>
            </a:r>
            <a:r>
              <a:rPr lang="de-DE" dirty="0" err="1"/>
              <a:t>to</a:t>
            </a:r>
            <a:r>
              <a:rPr lang="de-DE" dirty="0"/>
              <a:t> </a:t>
            </a:r>
            <a:r>
              <a:rPr lang="de-DE" dirty="0" err="1"/>
              <a:t>flexibly</a:t>
            </a:r>
            <a:r>
              <a:rPr lang="de-DE" dirty="0"/>
              <a:t> </a:t>
            </a:r>
            <a:r>
              <a:rPr lang="de-DE" dirty="0" err="1"/>
              <a:t>play</a:t>
            </a:r>
            <a:r>
              <a:rPr lang="de-DE" dirty="0"/>
              <a:t> </a:t>
            </a:r>
            <a:r>
              <a:rPr lang="de-DE" dirty="0" err="1"/>
              <a:t>with</a:t>
            </a:r>
            <a:r>
              <a:rPr lang="de-DE" dirty="0"/>
              <a:t>. Of course the focus is on learning the Ansys SCADE software (as a side effect). But </a:t>
            </a:r>
            <a:r>
              <a:rPr lang="de-DE" dirty="0" err="1"/>
              <a:t>aspects</a:t>
            </a:r>
            <a:r>
              <a:rPr lang="de-DE" dirty="0"/>
              <a:t> </a:t>
            </a:r>
            <a:r>
              <a:rPr lang="de-DE" dirty="0" err="1"/>
              <a:t>of</a:t>
            </a:r>
            <a:r>
              <a:rPr lang="de-DE" dirty="0"/>
              <a:t> ADAS </a:t>
            </a:r>
            <a:r>
              <a:rPr lang="de-DE" dirty="0" err="1"/>
              <a:t>systems</a:t>
            </a:r>
            <a:r>
              <a:rPr lang="de-DE" dirty="0"/>
              <a:t>, </a:t>
            </a:r>
            <a:r>
              <a:rPr lang="de-DE" dirty="0" err="1"/>
              <a:t>safety-critical</a:t>
            </a:r>
            <a:r>
              <a:rPr lang="de-DE" dirty="0"/>
              <a:t> </a:t>
            </a:r>
            <a:r>
              <a:rPr lang="de-DE" dirty="0" err="1"/>
              <a:t>development</a:t>
            </a:r>
            <a:r>
              <a:rPr lang="de-DE" dirty="0"/>
              <a:t> </a:t>
            </a:r>
            <a:r>
              <a:rPr lang="de-DE" dirty="0" err="1"/>
              <a:t>processes</a:t>
            </a:r>
            <a:r>
              <a:rPr lang="de-DE" dirty="0"/>
              <a:t> </a:t>
            </a:r>
            <a:r>
              <a:rPr lang="de-DE" dirty="0" err="1"/>
              <a:t>or</a:t>
            </a:r>
            <a:r>
              <a:rPr lang="de-DE" dirty="0"/>
              <a:t> </a:t>
            </a:r>
            <a:r>
              <a:rPr lang="de-DE" dirty="0" err="1"/>
              <a:t>standards</a:t>
            </a:r>
            <a:r>
              <a:rPr lang="de-DE" dirty="0"/>
              <a:t>, e.g. 26262, </a:t>
            </a:r>
            <a:r>
              <a:rPr lang="de-DE" dirty="0" err="1"/>
              <a:t>can</a:t>
            </a:r>
            <a:r>
              <a:rPr lang="de-DE" dirty="0"/>
              <a:t> also </a:t>
            </a:r>
            <a:r>
              <a:rPr lang="de-DE" dirty="0" err="1"/>
              <a:t>be</a:t>
            </a:r>
            <a:r>
              <a:rPr lang="de-DE" dirty="0"/>
              <a:t> </a:t>
            </a:r>
            <a:r>
              <a:rPr lang="de-DE" dirty="0" err="1"/>
              <a:t>discussed</a:t>
            </a:r>
            <a:r>
              <a:rPr lang="de-DE" dirty="0"/>
              <a:t>. As </a:t>
            </a:r>
            <a:r>
              <a:rPr lang="de-DE" dirty="0" err="1"/>
              <a:t>kind</a:t>
            </a:r>
            <a:r>
              <a:rPr lang="de-DE" dirty="0"/>
              <a:t> </a:t>
            </a:r>
            <a:r>
              <a:rPr lang="de-DE" dirty="0" err="1"/>
              <a:t>of</a:t>
            </a:r>
            <a:r>
              <a:rPr lang="de-DE" dirty="0"/>
              <a:t> a </a:t>
            </a:r>
            <a:r>
              <a:rPr lang="de-DE" dirty="0" err="1"/>
              <a:t>red</a:t>
            </a:r>
            <a:r>
              <a:rPr lang="de-DE" dirty="0"/>
              <a:t> </a:t>
            </a:r>
            <a:r>
              <a:rPr lang="de-DE" dirty="0" err="1"/>
              <a:t>line</a:t>
            </a:r>
            <a:r>
              <a:rPr lang="de-DE" dirty="0"/>
              <a:t>, </a:t>
            </a:r>
            <a:r>
              <a:rPr lang="de-DE" dirty="0" err="1"/>
              <a:t>the</a:t>
            </a:r>
            <a:r>
              <a:rPr lang="de-DE" dirty="0"/>
              <a:t> ACC </a:t>
            </a:r>
            <a:r>
              <a:rPr lang="de-DE" dirty="0" err="1"/>
              <a:t>example</a:t>
            </a:r>
            <a:r>
              <a:rPr lang="de-DE" dirty="0"/>
              <a:t> </a:t>
            </a:r>
            <a:r>
              <a:rPr lang="de-DE" dirty="0" err="1"/>
              <a:t>is</a:t>
            </a:r>
            <a:r>
              <a:rPr lang="de-DE" dirty="0"/>
              <a:t> </a:t>
            </a:r>
            <a:r>
              <a:rPr lang="de-DE" dirty="0" err="1"/>
              <a:t>given</a:t>
            </a:r>
            <a:r>
              <a:rPr lang="de-DE" dirty="0"/>
              <a:t> and </a:t>
            </a:r>
            <a:r>
              <a:rPr lang="de-DE" dirty="0" err="1"/>
              <a:t>several</a:t>
            </a:r>
            <a:r>
              <a:rPr lang="de-DE" dirty="0"/>
              <a:t> </a:t>
            </a:r>
            <a:r>
              <a:rPr lang="de-DE" dirty="0" err="1"/>
              <a:t>stages</a:t>
            </a:r>
            <a:r>
              <a:rPr lang="de-DE" dirty="0"/>
              <a:t> </a:t>
            </a:r>
            <a:r>
              <a:rPr lang="de-DE" dirty="0" err="1"/>
              <a:t>of</a:t>
            </a:r>
            <a:r>
              <a:rPr lang="de-DE" dirty="0"/>
              <a:t> </a:t>
            </a:r>
            <a:r>
              <a:rPr lang="de-DE" dirty="0" err="1"/>
              <a:t>the</a:t>
            </a:r>
            <a:r>
              <a:rPr lang="de-DE" dirty="0"/>
              <a:t> </a:t>
            </a:r>
            <a:r>
              <a:rPr lang="de-DE" dirty="0" err="1"/>
              <a:t>development</a:t>
            </a:r>
            <a:r>
              <a:rPr lang="de-DE" dirty="0"/>
              <a:t> </a:t>
            </a:r>
            <a:r>
              <a:rPr lang="de-DE" dirty="0" err="1"/>
              <a:t>cycle</a:t>
            </a:r>
            <a:r>
              <a:rPr lang="de-DE" dirty="0"/>
              <a:t> will </a:t>
            </a:r>
            <a:r>
              <a:rPr lang="de-DE" dirty="0" err="1"/>
              <a:t>be</a:t>
            </a:r>
            <a:r>
              <a:rPr lang="de-DE" dirty="0"/>
              <a:t> </a:t>
            </a:r>
            <a:r>
              <a:rPr lang="de-DE" dirty="0" err="1"/>
              <a:t>exercised</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2</a:t>
            </a:fld>
            <a:endParaRPr lang="en-US" dirty="0"/>
          </a:p>
        </p:txBody>
      </p:sp>
    </p:spTree>
    <p:extLst>
      <p:ext uri="{BB962C8B-B14F-4D97-AF65-F5344CB8AC3E}">
        <p14:creationId xmlns:p14="http://schemas.microsoft.com/office/powerpoint/2010/main" val="28203563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 typical view of the tool DIE (Integrated Development Environment)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28</a:t>
            </a:fld>
            <a:endParaRPr lang="en-US"/>
          </a:p>
        </p:txBody>
      </p:sp>
    </p:spTree>
    <p:extLst>
      <p:ext uri="{BB962C8B-B14F-4D97-AF65-F5344CB8AC3E}">
        <p14:creationId xmlns:p14="http://schemas.microsoft.com/office/powerpoint/2010/main" val="31924509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Exerpt</a:t>
            </a:r>
            <a:r>
              <a:rPr lang="de-DE" dirty="0"/>
              <a:t> </a:t>
            </a:r>
            <a:r>
              <a:rPr lang="de-DE" dirty="0" err="1"/>
              <a:t>from</a:t>
            </a:r>
            <a:r>
              <a:rPr lang="de-DE" dirty="0"/>
              <a:t> ISO 26262</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31</a:t>
            </a:fld>
            <a:endParaRPr lang="en-US"/>
          </a:p>
        </p:txBody>
      </p:sp>
    </p:spTree>
    <p:extLst>
      <p:ext uri="{BB962C8B-B14F-4D97-AF65-F5344CB8AC3E}">
        <p14:creationId xmlns:p14="http://schemas.microsoft.com/office/powerpoint/2010/main" val="11414667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Exerpt</a:t>
            </a:r>
            <a:r>
              <a:rPr lang="de-DE" dirty="0"/>
              <a:t> </a:t>
            </a:r>
            <a:r>
              <a:rPr lang="de-DE" dirty="0" err="1"/>
              <a:t>from</a:t>
            </a:r>
            <a:r>
              <a:rPr lang="de-DE" dirty="0"/>
              <a:t> </a:t>
            </a:r>
            <a:r>
              <a:rPr lang="de-DE" dirty="0" err="1"/>
              <a:t>rail</a:t>
            </a:r>
            <a:r>
              <a:rPr lang="de-DE" dirty="0"/>
              <a:t> </a:t>
            </a:r>
            <a:r>
              <a:rPr lang="de-DE" dirty="0" err="1"/>
              <a:t>standard</a:t>
            </a:r>
            <a:r>
              <a:rPr lang="de-DE" dirty="0"/>
              <a:t>: Focus on different </a:t>
            </a:r>
            <a:r>
              <a:rPr lang="de-DE" dirty="0" err="1"/>
              <a:t>roles</a:t>
            </a:r>
            <a:r>
              <a:rPr lang="de-DE" dirty="0"/>
              <a:t> in a </a:t>
            </a:r>
            <a:r>
              <a:rPr lang="de-DE" dirty="0" err="1"/>
              <a:t>development</a:t>
            </a:r>
            <a:r>
              <a:rPr lang="de-DE" dirty="0"/>
              <a:t> </a:t>
            </a:r>
            <a:r>
              <a:rPr lang="de-DE" dirty="0" err="1"/>
              <a:t>process</a:t>
            </a:r>
            <a:r>
              <a:rPr lang="de-DE" dirty="0"/>
              <a:t>. E.g. ISO 26262 </a:t>
            </a:r>
            <a:r>
              <a:rPr lang="de-DE" dirty="0" err="1"/>
              <a:t>does</a:t>
            </a:r>
            <a:r>
              <a:rPr lang="de-DE" dirty="0"/>
              <a:t> not </a:t>
            </a:r>
            <a:r>
              <a:rPr lang="de-DE" dirty="0" err="1"/>
              <a:t>really</a:t>
            </a:r>
            <a:r>
              <a:rPr lang="de-DE" dirty="0"/>
              <a:t> </a:t>
            </a:r>
            <a:r>
              <a:rPr lang="de-DE" dirty="0" err="1"/>
              <a:t>define</a:t>
            </a:r>
            <a:r>
              <a:rPr lang="de-DE" dirty="0"/>
              <a:t> such </a:t>
            </a:r>
            <a:r>
              <a:rPr lang="de-DE" dirty="0" err="1"/>
              <a:t>roles</a:t>
            </a:r>
            <a:r>
              <a:rPr lang="de-DE" dirty="0"/>
              <a:t>. </a:t>
            </a:r>
            <a:r>
              <a:rPr lang="de-DE" dirty="0" err="1"/>
              <a:t>However</a:t>
            </a:r>
            <a:r>
              <a:rPr lang="de-DE" dirty="0"/>
              <a:t>, in </a:t>
            </a:r>
            <a:r>
              <a:rPr lang="de-DE" dirty="0" err="1"/>
              <a:t>practice</a:t>
            </a:r>
            <a:r>
              <a:rPr lang="de-DE" dirty="0"/>
              <a:t>, </a:t>
            </a:r>
            <a:r>
              <a:rPr lang="de-DE" dirty="0" err="1"/>
              <a:t>virtuelly</a:t>
            </a:r>
            <a:r>
              <a:rPr lang="de-DE" dirty="0"/>
              <a:t> </a:t>
            </a:r>
            <a:r>
              <a:rPr lang="de-DE" dirty="0" err="1"/>
              <a:t>every</a:t>
            </a:r>
            <a:r>
              <a:rPr lang="de-DE" dirty="0"/>
              <a:t> </a:t>
            </a:r>
            <a:r>
              <a:rPr lang="de-DE" dirty="0" err="1"/>
              <a:t>software</a:t>
            </a:r>
            <a:r>
              <a:rPr lang="de-DE" dirty="0"/>
              <a:t> </a:t>
            </a:r>
            <a:r>
              <a:rPr lang="de-DE" dirty="0" err="1"/>
              <a:t>product</a:t>
            </a:r>
            <a:r>
              <a:rPr lang="de-DE" dirty="0"/>
              <a:t> </a:t>
            </a:r>
            <a:r>
              <a:rPr lang="de-DE" dirty="0" err="1"/>
              <a:t>contributer</a:t>
            </a:r>
            <a:r>
              <a:rPr lang="de-DE" dirty="0"/>
              <a:t> </a:t>
            </a:r>
            <a:r>
              <a:rPr lang="de-DE" dirty="0" err="1"/>
              <a:t>has</a:t>
            </a:r>
            <a:r>
              <a:rPr lang="de-DE" dirty="0"/>
              <a:t> a </a:t>
            </a:r>
            <a:r>
              <a:rPr lang="de-DE" dirty="0" err="1"/>
              <a:t>dedicated</a:t>
            </a:r>
            <a:r>
              <a:rPr lang="de-DE" dirty="0"/>
              <a:t> </a:t>
            </a:r>
            <a:r>
              <a:rPr lang="de-DE" dirty="0" err="1"/>
              <a:t>role</a:t>
            </a:r>
            <a:r>
              <a:rPr lang="de-DE" dirty="0"/>
              <a:t> such </a:t>
            </a:r>
            <a:r>
              <a:rPr lang="de-DE" dirty="0" err="1"/>
              <a:t>as</a:t>
            </a:r>
            <a:r>
              <a:rPr lang="de-DE" dirty="0"/>
              <a:t> Developer, Tester, </a:t>
            </a:r>
            <a:r>
              <a:rPr lang="de-DE" dirty="0" err="1"/>
              <a:t>Requirements</a:t>
            </a:r>
            <a:r>
              <a:rPr lang="de-DE" dirty="0"/>
              <a:t> Engineer, </a:t>
            </a:r>
            <a:r>
              <a:rPr lang="de-DE" dirty="0" err="1"/>
              <a:t>Architect</a:t>
            </a:r>
            <a:r>
              <a:rPr lang="de-DE" dirty="0"/>
              <a:t> </a:t>
            </a:r>
            <a:r>
              <a:rPr lang="de-DE" dirty="0" err="1"/>
              <a:t>etc</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33</a:t>
            </a:fld>
            <a:endParaRPr lang="en-US"/>
          </a:p>
        </p:txBody>
      </p:sp>
    </p:spTree>
    <p:extLst>
      <p:ext uri="{BB962C8B-B14F-4D97-AF65-F5344CB8AC3E}">
        <p14:creationId xmlns:p14="http://schemas.microsoft.com/office/powerpoint/2010/main" val="30684599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These </a:t>
            </a:r>
            <a:r>
              <a:rPr lang="de-DE" dirty="0" err="1"/>
              <a:t>are</a:t>
            </a:r>
            <a:r>
              <a:rPr lang="de-DE" dirty="0"/>
              <a:t> </a:t>
            </a:r>
            <a:r>
              <a:rPr lang="de-DE" dirty="0" err="1"/>
              <a:t>the</a:t>
            </a:r>
            <a:r>
              <a:rPr lang="de-DE" dirty="0"/>
              <a:t> </a:t>
            </a:r>
            <a:r>
              <a:rPr lang="de-DE" dirty="0" err="1"/>
              <a:t>basic</a:t>
            </a:r>
            <a:r>
              <a:rPr lang="de-DE" dirty="0"/>
              <a:t> </a:t>
            </a:r>
            <a:r>
              <a:rPr lang="de-DE" dirty="0" err="1"/>
              <a:t>simulated</a:t>
            </a:r>
            <a:r>
              <a:rPr lang="de-DE" dirty="0"/>
              <a:t> </a:t>
            </a:r>
            <a:r>
              <a:rPr lang="de-DE" dirty="0" err="1"/>
              <a:t>car</a:t>
            </a:r>
            <a:r>
              <a:rPr lang="de-DE" dirty="0"/>
              <a:t> </a:t>
            </a:r>
            <a:r>
              <a:rPr lang="de-DE" dirty="0" err="1"/>
              <a:t>properties</a:t>
            </a:r>
            <a:r>
              <a:rPr lang="de-DE" dirty="0"/>
              <a:t> </a:t>
            </a:r>
            <a:r>
              <a:rPr lang="de-DE" dirty="0" err="1"/>
              <a:t>of</a:t>
            </a:r>
            <a:r>
              <a:rPr lang="de-DE" dirty="0"/>
              <a:t> </a:t>
            </a:r>
            <a:r>
              <a:rPr lang="de-DE" dirty="0" err="1"/>
              <a:t>the</a:t>
            </a:r>
            <a:r>
              <a:rPr lang="de-DE" dirty="0"/>
              <a:t> </a:t>
            </a:r>
            <a:r>
              <a:rPr lang="de-DE" dirty="0" err="1"/>
              <a:t>ego</a:t>
            </a:r>
            <a:r>
              <a:rPr lang="de-DE" dirty="0"/>
              <a:t> </a:t>
            </a:r>
            <a:r>
              <a:rPr lang="de-DE" dirty="0" err="1"/>
              <a:t>car</a:t>
            </a:r>
            <a:r>
              <a:rPr lang="de-DE" dirty="0"/>
              <a:t>. </a:t>
            </a:r>
            <a:r>
              <a:rPr lang="de-DE" dirty="0" err="1"/>
              <a:t>They</a:t>
            </a:r>
            <a:r>
              <a:rPr lang="de-DE" dirty="0"/>
              <a:t> </a:t>
            </a:r>
            <a:r>
              <a:rPr lang="de-DE" dirty="0" err="1"/>
              <a:t>are</a:t>
            </a:r>
            <a:r>
              <a:rPr lang="de-DE" dirty="0"/>
              <a:t> </a:t>
            </a:r>
            <a:r>
              <a:rPr lang="de-DE" dirty="0" err="1"/>
              <a:t>hardcoded</a:t>
            </a:r>
            <a:r>
              <a:rPr lang="de-DE" dirty="0"/>
              <a:t> in </a:t>
            </a:r>
            <a:r>
              <a:rPr lang="de-DE" dirty="0" err="1"/>
              <a:t>the</a:t>
            </a:r>
            <a:r>
              <a:rPr lang="de-DE" dirty="0"/>
              <a:t> </a:t>
            </a:r>
            <a:r>
              <a:rPr lang="de-DE" dirty="0" err="1"/>
              <a:t>CarInertiaSim</a:t>
            </a:r>
            <a:r>
              <a:rPr lang="de-DE" dirty="0"/>
              <a:t> </a:t>
            </a:r>
            <a:r>
              <a:rPr lang="de-DE" dirty="0" err="1"/>
              <a:t>library</a:t>
            </a:r>
            <a:r>
              <a:rPr lang="de-DE" dirty="0"/>
              <a:t>. </a:t>
            </a:r>
            <a:r>
              <a:rPr lang="de-DE" dirty="0" err="1"/>
              <a:t>Feel</a:t>
            </a:r>
            <a:r>
              <a:rPr lang="de-DE" dirty="0"/>
              <a:t> </a:t>
            </a:r>
            <a:r>
              <a:rPr lang="de-DE" dirty="0" err="1"/>
              <a:t>free</a:t>
            </a:r>
            <a:r>
              <a:rPr lang="de-DE" dirty="0"/>
              <a:t> </a:t>
            </a:r>
            <a:r>
              <a:rPr lang="de-DE" dirty="0" err="1"/>
              <a:t>to</a:t>
            </a:r>
            <a:r>
              <a:rPr lang="de-DE" dirty="0"/>
              <a:t> </a:t>
            </a:r>
            <a:r>
              <a:rPr lang="de-DE" dirty="0" err="1"/>
              <a:t>adapt</a:t>
            </a:r>
            <a:r>
              <a:rPr lang="de-DE" dirty="0"/>
              <a:t> </a:t>
            </a:r>
            <a:r>
              <a:rPr lang="de-DE" dirty="0" err="1"/>
              <a:t>them</a:t>
            </a:r>
            <a:r>
              <a:rPr lang="de-DE" dirty="0"/>
              <a:t>, e.g. </a:t>
            </a:r>
            <a:r>
              <a:rPr lang="de-DE" dirty="0" err="1"/>
              <a:t>to</a:t>
            </a:r>
            <a:r>
              <a:rPr lang="de-DE" dirty="0"/>
              <a:t> </a:t>
            </a:r>
            <a:r>
              <a:rPr lang="de-DE" dirty="0" err="1"/>
              <a:t>investigate</a:t>
            </a:r>
            <a:r>
              <a:rPr lang="de-DE" dirty="0"/>
              <a:t> an </a:t>
            </a:r>
            <a:r>
              <a:rPr lang="de-DE" dirty="0" err="1"/>
              <a:t>empty</a:t>
            </a:r>
            <a:r>
              <a:rPr lang="de-DE" dirty="0"/>
              <a:t> </a:t>
            </a:r>
            <a:r>
              <a:rPr lang="de-DE" dirty="0" err="1"/>
              <a:t>car</a:t>
            </a:r>
            <a:r>
              <a:rPr lang="de-DE" dirty="0"/>
              <a:t> </a:t>
            </a:r>
            <a:r>
              <a:rPr lang="de-DE" dirty="0" err="1"/>
              <a:t>compared</a:t>
            </a:r>
            <a:r>
              <a:rPr lang="de-DE" dirty="0"/>
              <a:t> </a:t>
            </a:r>
            <a:r>
              <a:rPr lang="de-DE" dirty="0" err="1"/>
              <a:t>to</a:t>
            </a:r>
            <a:r>
              <a:rPr lang="de-DE" dirty="0"/>
              <a:t> a fully </a:t>
            </a:r>
            <a:r>
              <a:rPr lang="de-DE" dirty="0" err="1"/>
              <a:t>loaded</a:t>
            </a:r>
            <a:r>
              <a:rPr lang="de-DE" dirty="0"/>
              <a:t> </a:t>
            </a:r>
            <a:r>
              <a:rPr lang="de-DE" dirty="0" err="1"/>
              <a:t>car</a:t>
            </a:r>
            <a:r>
              <a:rPr lang="de-DE" dirty="0"/>
              <a:t> </a:t>
            </a:r>
            <a:r>
              <a:rPr lang="de-DE" dirty="0" err="1"/>
              <a:t>or</a:t>
            </a:r>
            <a:r>
              <a:rPr lang="de-DE" dirty="0"/>
              <a:t> </a:t>
            </a:r>
            <a:r>
              <a:rPr lang="de-DE" dirty="0" err="1"/>
              <a:t>even</a:t>
            </a:r>
            <a:r>
              <a:rPr lang="de-DE" dirty="0"/>
              <a:t> </a:t>
            </a:r>
            <a:r>
              <a:rPr lang="de-DE" dirty="0" err="1"/>
              <a:t>to</a:t>
            </a:r>
            <a:r>
              <a:rPr lang="de-DE" dirty="0"/>
              <a:t> </a:t>
            </a:r>
            <a:r>
              <a:rPr lang="de-DE" dirty="0" err="1"/>
              <a:t>make</a:t>
            </a:r>
            <a:r>
              <a:rPr lang="de-DE" dirty="0"/>
              <a:t> </a:t>
            </a:r>
            <a:r>
              <a:rPr lang="de-DE" dirty="0" err="1"/>
              <a:t>it</a:t>
            </a:r>
            <a:r>
              <a:rPr lang="de-DE" dirty="0"/>
              <a:t> </a:t>
            </a:r>
            <a:r>
              <a:rPr lang="de-DE" dirty="0" err="1"/>
              <a:t>to</a:t>
            </a:r>
            <a:r>
              <a:rPr lang="de-DE" dirty="0"/>
              <a:t> </a:t>
            </a:r>
            <a:r>
              <a:rPr lang="de-DE" dirty="0" err="1"/>
              <a:t>be</a:t>
            </a:r>
            <a:r>
              <a:rPr lang="de-DE" dirty="0"/>
              <a:t> a </a:t>
            </a:r>
            <a:r>
              <a:rPr lang="de-DE" dirty="0" err="1"/>
              <a:t>truck</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35</a:t>
            </a:fld>
            <a:endParaRPr lang="en-US"/>
          </a:p>
        </p:txBody>
      </p:sp>
    </p:spTree>
    <p:extLst>
      <p:ext uri="{BB962C8B-B14F-4D97-AF65-F5344CB8AC3E}">
        <p14:creationId xmlns:p14="http://schemas.microsoft.com/office/powerpoint/2010/main" val="2910231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Here </a:t>
            </a:r>
            <a:r>
              <a:rPr lang="de-DE" dirty="0" err="1"/>
              <a:t>some</a:t>
            </a:r>
            <a:r>
              <a:rPr lang="de-DE" dirty="0"/>
              <a:t> </a:t>
            </a:r>
            <a:r>
              <a:rPr lang="de-DE" dirty="0" err="1"/>
              <a:t>thoughts</a:t>
            </a:r>
            <a:r>
              <a:rPr lang="de-DE" dirty="0"/>
              <a:t> </a:t>
            </a:r>
            <a:r>
              <a:rPr lang="de-DE" dirty="0" err="1"/>
              <a:t>from</a:t>
            </a:r>
            <a:r>
              <a:rPr lang="de-DE" dirty="0"/>
              <a:t> </a:t>
            </a:r>
            <a:r>
              <a:rPr lang="de-DE" dirty="0" err="1"/>
              <a:t>experience</a:t>
            </a:r>
            <a:r>
              <a:rPr lang="de-DE" dirty="0"/>
              <a:t> </a:t>
            </a:r>
            <a:r>
              <a:rPr lang="de-DE" dirty="0" err="1"/>
              <a:t>about</a:t>
            </a:r>
            <a:r>
              <a:rPr lang="de-DE" dirty="0"/>
              <a:t> </a:t>
            </a:r>
            <a:r>
              <a:rPr lang="de-DE" dirty="0" err="1"/>
              <a:t>what</a:t>
            </a:r>
            <a:r>
              <a:rPr lang="de-DE" dirty="0"/>
              <a:t> </a:t>
            </a:r>
            <a:r>
              <a:rPr lang="de-DE" dirty="0" err="1"/>
              <a:t>is</a:t>
            </a:r>
            <a:r>
              <a:rPr lang="de-DE" dirty="0"/>
              <a:t> </a:t>
            </a:r>
            <a:r>
              <a:rPr lang="de-DE" dirty="0" err="1"/>
              <a:t>necessary</a:t>
            </a:r>
            <a:r>
              <a:rPr lang="de-DE" dirty="0"/>
              <a:t> </a:t>
            </a:r>
            <a:r>
              <a:rPr lang="de-DE" dirty="0" err="1"/>
              <a:t>to</a:t>
            </a:r>
            <a:r>
              <a:rPr lang="de-DE" dirty="0"/>
              <a:t> </a:t>
            </a:r>
            <a:r>
              <a:rPr lang="de-DE" dirty="0" err="1"/>
              <a:t>have</a:t>
            </a:r>
            <a:r>
              <a:rPr lang="de-DE" dirty="0"/>
              <a:t> a </a:t>
            </a:r>
            <a:r>
              <a:rPr lang="de-DE" dirty="0" err="1"/>
              <a:t>successful</a:t>
            </a:r>
            <a:r>
              <a:rPr lang="de-DE" dirty="0"/>
              <a:t> </a:t>
            </a:r>
            <a:r>
              <a:rPr lang="de-DE" dirty="0" err="1"/>
              <a:t>workshop</a:t>
            </a:r>
            <a:r>
              <a:rPr lang="de-DE" dirty="0"/>
              <a:t>. It just key that people can get familiar with the tool (walkthrough) and that there is a clear central idea during in the workshop. Give the people open questions and support the answers by requesting ‚sharp‘ answers. </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36</a:t>
            </a:fld>
            <a:endParaRPr lang="en-US"/>
          </a:p>
        </p:txBody>
      </p:sp>
    </p:spTree>
    <p:extLst>
      <p:ext uri="{BB962C8B-B14F-4D97-AF65-F5344CB8AC3E}">
        <p14:creationId xmlns:p14="http://schemas.microsoft.com/office/powerpoint/2010/main" val="36258749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Feedback Survey link for copy-paste method </a:t>
            </a:r>
            <a:r>
              <a:rPr lang="en-US" dirty="0">
                <a:sym typeface="Wingdings" panose="05000000000000000000" pitchFamily="2" charset="2"/>
              </a:rPr>
              <a:t> </a:t>
            </a:r>
            <a:r>
              <a:rPr lang="en-US" dirty="0"/>
              <a:t>https://ansys.typeform.com/to/jcattJI5</a:t>
            </a:r>
          </a:p>
        </p:txBody>
      </p:sp>
      <p:sp>
        <p:nvSpPr>
          <p:cNvPr id="4" name="Slide Number Placeholder 3"/>
          <p:cNvSpPr>
            <a:spLocks noGrp="1"/>
          </p:cNvSpPr>
          <p:nvPr>
            <p:ph type="sldNum" sz="quarter" idx="5"/>
          </p:nvPr>
        </p:nvSpPr>
        <p:spPr/>
        <p:txBody>
          <a:bodyPr/>
          <a:lstStyle/>
          <a:p>
            <a:fld id="{27FDDAD7-A41A-4414-8211-C5E2AC7F93EC}" type="slidenum">
              <a:rPr lang="en-US" smtClean="0"/>
              <a:pPr/>
              <a:t>37</a:t>
            </a:fld>
            <a:endParaRPr lang="en-US"/>
          </a:p>
        </p:txBody>
      </p:sp>
    </p:spTree>
    <p:extLst>
      <p:ext uri="{BB962C8B-B14F-4D97-AF65-F5344CB8AC3E}">
        <p14:creationId xmlns:p14="http://schemas.microsoft.com/office/powerpoint/2010/main" val="2775380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This </a:t>
            </a:r>
            <a:r>
              <a:rPr lang="de-DE" dirty="0" err="1"/>
              <a:t>is</a:t>
            </a:r>
            <a:r>
              <a:rPr lang="de-DE" dirty="0"/>
              <a:t> </a:t>
            </a:r>
            <a:r>
              <a:rPr lang="de-DE" dirty="0" err="1"/>
              <a:t>the</a:t>
            </a:r>
            <a:r>
              <a:rPr lang="de-DE" dirty="0"/>
              <a:t> </a:t>
            </a:r>
            <a:r>
              <a:rPr lang="de-DE" dirty="0" err="1"/>
              <a:t>workshop</a:t>
            </a:r>
            <a:r>
              <a:rPr lang="de-DE" dirty="0"/>
              <a:t> </a:t>
            </a:r>
            <a:r>
              <a:rPr lang="de-DE" dirty="0" err="1"/>
              <a:t>outline</a:t>
            </a:r>
            <a:r>
              <a:rPr lang="de-DE" dirty="0"/>
              <a:t> </a:t>
            </a:r>
            <a:r>
              <a:rPr lang="de-DE" dirty="0" err="1"/>
              <a:t>as</a:t>
            </a:r>
            <a:r>
              <a:rPr lang="de-DE" dirty="0"/>
              <a:t> </a:t>
            </a:r>
            <a:r>
              <a:rPr lang="de-DE" dirty="0" err="1"/>
              <a:t>it</a:t>
            </a:r>
            <a:r>
              <a:rPr lang="de-DE" dirty="0"/>
              <a:t> </a:t>
            </a:r>
            <a:r>
              <a:rPr lang="de-DE" dirty="0" err="1"/>
              <a:t>has</a:t>
            </a:r>
            <a:r>
              <a:rPr lang="de-DE" dirty="0"/>
              <a:t> </a:t>
            </a:r>
            <a:r>
              <a:rPr lang="de-DE" dirty="0" err="1"/>
              <a:t>been</a:t>
            </a:r>
            <a:r>
              <a:rPr lang="de-DE" dirty="0"/>
              <a:t> </a:t>
            </a:r>
            <a:r>
              <a:rPr lang="de-DE" dirty="0" err="1"/>
              <a:t>planned</a:t>
            </a:r>
            <a:r>
              <a:rPr lang="de-DE" dirty="0"/>
              <a:t> and </a:t>
            </a:r>
            <a:r>
              <a:rPr lang="de-DE" dirty="0" err="1"/>
              <a:t>performed</a:t>
            </a:r>
            <a:r>
              <a:rPr lang="de-DE" dirty="0"/>
              <a:t> at Hochschule Kempten. </a:t>
            </a:r>
            <a:r>
              <a:rPr lang="de-DE" dirty="0" err="1"/>
              <a:t>However</a:t>
            </a:r>
            <a:r>
              <a:rPr lang="de-DE" dirty="0"/>
              <a:t>, different </a:t>
            </a:r>
            <a:r>
              <a:rPr lang="de-DE" dirty="0" err="1"/>
              <a:t>formats</a:t>
            </a:r>
            <a:r>
              <a:rPr lang="de-DE" dirty="0"/>
              <a:t> </a:t>
            </a:r>
            <a:r>
              <a:rPr lang="de-DE" dirty="0" err="1"/>
              <a:t>are</a:t>
            </a:r>
            <a:r>
              <a:rPr lang="de-DE" dirty="0"/>
              <a:t> possible. </a:t>
            </a:r>
            <a:r>
              <a:rPr lang="de-DE" dirty="0" err="1"/>
              <a:t>You</a:t>
            </a:r>
            <a:r>
              <a:rPr lang="de-DE" dirty="0"/>
              <a:t> </a:t>
            </a:r>
            <a:r>
              <a:rPr lang="de-DE" dirty="0" err="1"/>
              <a:t>could</a:t>
            </a:r>
            <a:r>
              <a:rPr lang="de-DE" dirty="0"/>
              <a:t> </a:t>
            </a:r>
            <a:r>
              <a:rPr lang="de-DE" dirty="0" err="1"/>
              <a:t>subdivide</a:t>
            </a:r>
            <a:r>
              <a:rPr lang="de-DE" dirty="0"/>
              <a:t> </a:t>
            </a:r>
            <a:r>
              <a:rPr lang="de-DE" dirty="0" err="1"/>
              <a:t>into</a:t>
            </a:r>
            <a:r>
              <a:rPr lang="de-DE" dirty="0"/>
              <a:t> </a:t>
            </a:r>
            <a:r>
              <a:rPr lang="de-DE" dirty="0" err="1"/>
              <a:t>more</a:t>
            </a:r>
            <a:r>
              <a:rPr lang="de-DE" dirty="0"/>
              <a:t> </a:t>
            </a:r>
            <a:r>
              <a:rPr lang="de-DE" dirty="0" err="1"/>
              <a:t>chapters</a:t>
            </a:r>
            <a:r>
              <a:rPr lang="de-DE" dirty="0"/>
              <a:t>, e.g. </a:t>
            </a:r>
            <a:r>
              <a:rPr lang="de-DE" dirty="0" err="1"/>
              <a:t>have</a:t>
            </a:r>
            <a:r>
              <a:rPr lang="de-DE" dirty="0"/>
              <a:t> A and B </a:t>
            </a:r>
            <a:r>
              <a:rPr lang="de-DE" dirty="0" err="1"/>
              <a:t>as</a:t>
            </a:r>
            <a:r>
              <a:rPr lang="de-DE" dirty="0"/>
              <a:t> individual 45-60min </a:t>
            </a:r>
            <a:r>
              <a:rPr lang="de-DE" dirty="0" err="1"/>
              <a:t>sessions</a:t>
            </a:r>
            <a:r>
              <a:rPr lang="de-DE" dirty="0"/>
              <a:t>. </a:t>
            </a:r>
            <a:r>
              <a:rPr lang="de-DE" dirty="0" err="1"/>
              <a:t>Or</a:t>
            </a:r>
            <a:r>
              <a:rPr lang="de-DE" dirty="0"/>
              <a:t> </a:t>
            </a:r>
            <a:r>
              <a:rPr lang="de-DE" dirty="0" err="1"/>
              <a:t>everything</a:t>
            </a:r>
            <a:r>
              <a:rPr lang="de-DE" dirty="0"/>
              <a:t> </a:t>
            </a:r>
            <a:r>
              <a:rPr lang="de-DE" dirty="0" err="1"/>
              <a:t>could</a:t>
            </a:r>
            <a:r>
              <a:rPr lang="de-DE" dirty="0"/>
              <a:t> </a:t>
            </a:r>
            <a:r>
              <a:rPr lang="de-DE" dirty="0" err="1"/>
              <a:t>be</a:t>
            </a:r>
            <a:r>
              <a:rPr lang="de-DE" dirty="0"/>
              <a:t> </a:t>
            </a:r>
            <a:r>
              <a:rPr lang="de-DE" dirty="0" err="1"/>
              <a:t>done</a:t>
            </a:r>
            <a:r>
              <a:rPr lang="de-DE" dirty="0"/>
              <a:t> in a ½ </a:t>
            </a:r>
            <a:r>
              <a:rPr lang="de-DE" dirty="0" err="1"/>
              <a:t>day</a:t>
            </a:r>
            <a:r>
              <a:rPr lang="de-DE" dirty="0"/>
              <a:t> </a:t>
            </a:r>
            <a:r>
              <a:rPr lang="de-DE" dirty="0" err="1"/>
              <a:t>activity</a:t>
            </a:r>
            <a:r>
              <a:rPr lang="de-DE" dirty="0"/>
              <a:t>, </a:t>
            </a:r>
            <a:r>
              <a:rPr lang="de-DE" dirty="0" err="1"/>
              <a:t>preferably</a:t>
            </a:r>
            <a:r>
              <a:rPr lang="de-DE" dirty="0"/>
              <a:t> </a:t>
            </a:r>
            <a:r>
              <a:rPr lang="de-DE" dirty="0" err="1"/>
              <a:t>with</a:t>
            </a:r>
            <a:r>
              <a:rPr lang="de-DE" dirty="0"/>
              <a:t> a break </a:t>
            </a:r>
            <a:r>
              <a:rPr lang="de-DE" dirty="0" err="1"/>
              <a:t>somewhere</a:t>
            </a:r>
            <a:r>
              <a:rPr lang="de-DE" dirty="0"/>
              <a:t> in </a:t>
            </a:r>
            <a:r>
              <a:rPr lang="de-DE" dirty="0" err="1"/>
              <a:t>the</a:t>
            </a:r>
            <a:r>
              <a:rPr lang="de-DE" dirty="0"/>
              <a:t> </a:t>
            </a:r>
            <a:r>
              <a:rPr lang="de-DE" dirty="0" err="1"/>
              <a:t>middle</a:t>
            </a:r>
            <a:r>
              <a:rPr lang="de-DE" dirty="0"/>
              <a:t>. </a:t>
            </a:r>
            <a:r>
              <a:rPr lang="de-DE" dirty="0" err="1"/>
              <a:t>Feel</a:t>
            </a:r>
            <a:r>
              <a:rPr lang="de-DE" dirty="0"/>
              <a:t> </a:t>
            </a:r>
            <a:r>
              <a:rPr lang="de-DE" dirty="0" err="1"/>
              <a:t>free</a:t>
            </a:r>
            <a:r>
              <a:rPr lang="de-DE" dirty="0"/>
              <a:t> </a:t>
            </a:r>
            <a:r>
              <a:rPr lang="de-DE" dirty="0" err="1"/>
              <a:t>to</a:t>
            </a:r>
            <a:r>
              <a:rPr lang="de-DE" dirty="0"/>
              <a:t> </a:t>
            </a:r>
            <a:r>
              <a:rPr lang="de-DE" dirty="0" err="1"/>
              <a:t>adapt</a:t>
            </a:r>
            <a:r>
              <a:rPr lang="de-DE" dirty="0"/>
              <a:t> </a:t>
            </a:r>
            <a:r>
              <a:rPr lang="de-DE" dirty="0" err="1"/>
              <a:t>to</a:t>
            </a:r>
            <a:r>
              <a:rPr lang="de-DE" dirty="0"/>
              <a:t> </a:t>
            </a:r>
            <a:r>
              <a:rPr lang="de-DE" dirty="0" err="1"/>
              <a:t>your</a:t>
            </a:r>
            <a:r>
              <a:rPr lang="de-DE" dirty="0"/>
              <a:t> </a:t>
            </a:r>
            <a:r>
              <a:rPr lang="de-DE" dirty="0" err="1"/>
              <a:t>needs</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3</a:t>
            </a:fld>
            <a:endParaRPr lang="en-US" dirty="0"/>
          </a:p>
        </p:txBody>
      </p:sp>
    </p:spTree>
    <p:extLst>
      <p:ext uri="{BB962C8B-B14F-4D97-AF65-F5344CB8AC3E}">
        <p14:creationId xmlns:p14="http://schemas.microsoft.com/office/powerpoint/2010/main" val="2938383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We</a:t>
            </a:r>
            <a:r>
              <a:rPr lang="de-DE" dirty="0"/>
              <a:t> </a:t>
            </a:r>
            <a:r>
              <a:rPr lang="de-DE" dirty="0" err="1"/>
              <a:t>saw</a:t>
            </a:r>
            <a:r>
              <a:rPr lang="de-DE" dirty="0"/>
              <a:t> </a:t>
            </a:r>
            <a:r>
              <a:rPr lang="de-DE" dirty="0" err="1"/>
              <a:t>the</a:t>
            </a:r>
            <a:r>
              <a:rPr lang="de-DE" dirty="0"/>
              <a:t> ACC </a:t>
            </a:r>
            <a:r>
              <a:rPr lang="de-DE" dirty="0" err="1"/>
              <a:t>example</a:t>
            </a:r>
            <a:r>
              <a:rPr lang="de-DE" dirty="0"/>
              <a:t> in </a:t>
            </a:r>
            <a:r>
              <a:rPr lang="de-DE" dirty="0" err="1"/>
              <a:t>the</a:t>
            </a:r>
            <a:r>
              <a:rPr lang="de-DE" dirty="0"/>
              <a:t> </a:t>
            </a:r>
            <a:r>
              <a:rPr lang="de-DE" dirty="0" err="1"/>
              <a:t>agenda</a:t>
            </a:r>
            <a:r>
              <a:rPr lang="de-DE" dirty="0"/>
              <a:t>. </a:t>
            </a:r>
            <a:r>
              <a:rPr lang="de-DE" dirty="0" err="1"/>
              <a:t>To</a:t>
            </a:r>
            <a:r>
              <a:rPr lang="de-DE" dirty="0"/>
              <a:t> </a:t>
            </a:r>
            <a:r>
              <a:rPr lang="de-DE" dirty="0" err="1"/>
              <a:t>understand</a:t>
            </a:r>
            <a:r>
              <a:rPr lang="de-DE" dirty="0"/>
              <a:t> </a:t>
            </a:r>
            <a:r>
              <a:rPr lang="de-DE" dirty="0" err="1"/>
              <a:t>the</a:t>
            </a:r>
            <a:r>
              <a:rPr lang="de-DE" dirty="0"/>
              <a:t> </a:t>
            </a:r>
            <a:r>
              <a:rPr lang="de-DE" dirty="0" err="1"/>
              <a:t>safety</a:t>
            </a:r>
            <a:r>
              <a:rPr lang="de-DE" dirty="0"/>
              <a:t> </a:t>
            </a:r>
            <a:r>
              <a:rPr lang="de-DE" dirty="0" err="1"/>
              <a:t>level</a:t>
            </a:r>
            <a:r>
              <a:rPr lang="de-DE" dirty="0"/>
              <a:t> and </a:t>
            </a:r>
            <a:r>
              <a:rPr lang="de-DE" dirty="0" err="1"/>
              <a:t>particular</a:t>
            </a:r>
            <a:r>
              <a:rPr lang="de-DE" dirty="0"/>
              <a:t> </a:t>
            </a:r>
            <a:r>
              <a:rPr lang="de-DE" dirty="0" err="1"/>
              <a:t>importance</a:t>
            </a:r>
            <a:r>
              <a:rPr lang="de-DE" dirty="0"/>
              <a:t> </a:t>
            </a:r>
            <a:r>
              <a:rPr lang="de-DE" dirty="0" err="1"/>
              <a:t>of</a:t>
            </a:r>
            <a:r>
              <a:rPr lang="de-DE" dirty="0"/>
              <a:t> </a:t>
            </a:r>
            <a:r>
              <a:rPr lang="de-DE" dirty="0" err="1"/>
              <a:t>this</a:t>
            </a:r>
            <a:r>
              <a:rPr lang="de-DE" dirty="0"/>
              <a:t> </a:t>
            </a:r>
            <a:r>
              <a:rPr lang="de-DE" dirty="0" err="1"/>
              <a:t>example</a:t>
            </a:r>
            <a:r>
              <a:rPr lang="de-DE" dirty="0"/>
              <a:t>, a </a:t>
            </a:r>
            <a:r>
              <a:rPr lang="de-DE" dirty="0" err="1"/>
              <a:t>rough</a:t>
            </a:r>
            <a:r>
              <a:rPr lang="de-DE" dirty="0"/>
              <a:t> </a:t>
            </a:r>
            <a:r>
              <a:rPr lang="de-DE" dirty="0" err="1"/>
              <a:t>categorization</a:t>
            </a:r>
            <a:r>
              <a:rPr lang="de-DE" dirty="0"/>
              <a:t> </a:t>
            </a:r>
            <a:r>
              <a:rPr lang="de-DE" dirty="0" err="1"/>
              <a:t>is</a:t>
            </a:r>
            <a:r>
              <a:rPr lang="de-DE" dirty="0"/>
              <a:t> </a:t>
            </a:r>
            <a:r>
              <a:rPr lang="de-DE" dirty="0" err="1"/>
              <a:t>given</a:t>
            </a:r>
            <a:r>
              <a:rPr lang="de-DE" dirty="0"/>
              <a:t> </a:t>
            </a:r>
            <a:r>
              <a:rPr lang="de-DE" dirty="0" err="1"/>
              <a:t>here</a:t>
            </a:r>
            <a:r>
              <a:rPr lang="de-DE" dirty="0"/>
              <a:t>. As </a:t>
            </a:r>
            <a:r>
              <a:rPr lang="de-DE" dirty="0" err="1"/>
              <a:t>the</a:t>
            </a:r>
            <a:r>
              <a:rPr lang="de-DE" dirty="0"/>
              <a:t> </a:t>
            </a:r>
            <a:r>
              <a:rPr lang="de-DE" dirty="0" err="1"/>
              <a:t>standard</a:t>
            </a:r>
            <a:r>
              <a:rPr lang="de-DE" dirty="0"/>
              <a:t> ACC </a:t>
            </a:r>
            <a:r>
              <a:rPr lang="de-DE" dirty="0" err="1"/>
              <a:t>is</a:t>
            </a:r>
            <a:r>
              <a:rPr lang="de-DE" dirty="0"/>
              <a:t> </a:t>
            </a:r>
            <a:r>
              <a:rPr lang="de-DE" dirty="0" err="1"/>
              <a:t>clearly</a:t>
            </a:r>
            <a:r>
              <a:rPr lang="de-DE" dirty="0"/>
              <a:t> SAE </a:t>
            </a:r>
            <a:r>
              <a:rPr lang="de-DE" dirty="0" err="1"/>
              <a:t>level</a:t>
            </a:r>
            <a:r>
              <a:rPr lang="de-DE" dirty="0"/>
              <a:t> 1, an </a:t>
            </a:r>
            <a:r>
              <a:rPr lang="de-DE" dirty="0" err="1"/>
              <a:t>advanced</a:t>
            </a:r>
            <a:r>
              <a:rPr lang="de-DE" dirty="0"/>
              <a:t> ACC </a:t>
            </a:r>
            <a:r>
              <a:rPr lang="de-DE" dirty="0" err="1"/>
              <a:t>could</a:t>
            </a:r>
            <a:r>
              <a:rPr lang="de-DE" dirty="0"/>
              <a:t> also </a:t>
            </a:r>
            <a:r>
              <a:rPr lang="de-DE" dirty="0" err="1"/>
              <a:t>be</a:t>
            </a:r>
            <a:r>
              <a:rPr lang="de-DE" dirty="0"/>
              <a:t> </a:t>
            </a:r>
            <a:r>
              <a:rPr lang="de-DE" dirty="0" err="1"/>
              <a:t>level</a:t>
            </a:r>
            <a:r>
              <a:rPr lang="de-DE" dirty="0"/>
              <a:t> 2 </a:t>
            </a:r>
            <a:r>
              <a:rPr lang="de-DE" dirty="0" err="1"/>
              <a:t>or</a:t>
            </a:r>
            <a:r>
              <a:rPr lang="de-DE" dirty="0"/>
              <a:t> </a:t>
            </a:r>
            <a:r>
              <a:rPr lang="de-DE" dirty="0" err="1"/>
              <a:t>even</a:t>
            </a:r>
            <a:r>
              <a:rPr lang="de-DE" dirty="0"/>
              <a:t> 3. Imagine also </a:t>
            </a:r>
            <a:r>
              <a:rPr lang="de-DE" dirty="0" err="1"/>
              <a:t>the</a:t>
            </a:r>
            <a:r>
              <a:rPr lang="de-DE" dirty="0"/>
              <a:t> </a:t>
            </a:r>
            <a:r>
              <a:rPr lang="de-DE" dirty="0" err="1"/>
              <a:t>case</a:t>
            </a:r>
            <a:r>
              <a:rPr lang="de-DE" dirty="0"/>
              <a:t> </a:t>
            </a:r>
            <a:r>
              <a:rPr lang="de-DE" dirty="0" err="1"/>
              <a:t>that</a:t>
            </a:r>
            <a:r>
              <a:rPr lang="de-DE" dirty="0"/>
              <a:t> </a:t>
            </a:r>
            <a:r>
              <a:rPr lang="de-DE" dirty="0" err="1"/>
              <a:t>the</a:t>
            </a:r>
            <a:r>
              <a:rPr lang="de-DE" dirty="0"/>
              <a:t> ACC </a:t>
            </a:r>
            <a:r>
              <a:rPr lang="de-DE" dirty="0" err="1"/>
              <a:t>is</a:t>
            </a:r>
            <a:r>
              <a:rPr lang="de-DE" dirty="0"/>
              <a:t> </a:t>
            </a:r>
            <a:r>
              <a:rPr lang="de-DE" dirty="0" err="1"/>
              <a:t>coupled</a:t>
            </a:r>
            <a:r>
              <a:rPr lang="de-DE" dirty="0"/>
              <a:t> </a:t>
            </a:r>
            <a:r>
              <a:rPr lang="de-DE" dirty="0" err="1"/>
              <a:t>with</a:t>
            </a:r>
            <a:r>
              <a:rPr lang="de-DE" dirty="0"/>
              <a:t> </a:t>
            </a:r>
            <a:r>
              <a:rPr lang="de-DE" dirty="0" err="1"/>
              <a:t>other</a:t>
            </a:r>
            <a:r>
              <a:rPr lang="de-DE" dirty="0"/>
              <a:t> ADAS </a:t>
            </a:r>
            <a:r>
              <a:rPr lang="de-DE" dirty="0" err="1"/>
              <a:t>functions</a:t>
            </a:r>
            <a:r>
              <a:rPr lang="de-DE" dirty="0"/>
              <a:t>. E.g. </a:t>
            </a:r>
            <a:r>
              <a:rPr lang="de-DE" dirty="0" err="1"/>
              <a:t>level</a:t>
            </a:r>
            <a:r>
              <a:rPr lang="de-DE" dirty="0"/>
              <a:t> 4-5, </a:t>
            </a:r>
            <a:r>
              <a:rPr lang="de-DE" dirty="0" err="1"/>
              <a:t>where</a:t>
            </a:r>
            <a:r>
              <a:rPr lang="de-DE" dirty="0"/>
              <a:t> </a:t>
            </a:r>
            <a:r>
              <a:rPr lang="de-DE" dirty="0" err="1"/>
              <a:t>the</a:t>
            </a:r>
            <a:r>
              <a:rPr lang="de-DE" dirty="0"/>
              <a:t> </a:t>
            </a:r>
            <a:r>
              <a:rPr lang="de-DE" dirty="0" err="1"/>
              <a:t>set</a:t>
            </a:r>
            <a:r>
              <a:rPr lang="de-DE" dirty="0"/>
              <a:t> </a:t>
            </a:r>
            <a:r>
              <a:rPr lang="de-DE" dirty="0" err="1"/>
              <a:t>speed</a:t>
            </a:r>
            <a:r>
              <a:rPr lang="de-DE" dirty="0"/>
              <a:t> </a:t>
            </a:r>
            <a:r>
              <a:rPr lang="de-DE" dirty="0" err="1"/>
              <a:t>comes</a:t>
            </a:r>
            <a:r>
              <a:rPr lang="de-DE" dirty="0"/>
              <a:t> not </a:t>
            </a:r>
            <a:r>
              <a:rPr lang="de-DE" dirty="0" err="1"/>
              <a:t>from</a:t>
            </a:r>
            <a:r>
              <a:rPr lang="de-DE" dirty="0"/>
              <a:t> </a:t>
            </a:r>
            <a:r>
              <a:rPr lang="de-DE" dirty="0" err="1"/>
              <a:t>the</a:t>
            </a:r>
            <a:r>
              <a:rPr lang="de-DE" dirty="0"/>
              <a:t> </a:t>
            </a:r>
            <a:r>
              <a:rPr lang="de-DE" dirty="0" err="1"/>
              <a:t>throttle</a:t>
            </a:r>
            <a:r>
              <a:rPr lang="de-DE" dirty="0"/>
              <a:t> </a:t>
            </a:r>
            <a:r>
              <a:rPr lang="de-DE" dirty="0" err="1"/>
              <a:t>input</a:t>
            </a:r>
            <a:r>
              <a:rPr lang="de-DE" dirty="0"/>
              <a:t> but </a:t>
            </a:r>
            <a:r>
              <a:rPr lang="de-DE" dirty="0" err="1"/>
              <a:t>from</a:t>
            </a:r>
            <a:r>
              <a:rPr lang="de-DE" dirty="0"/>
              <a:t> a </a:t>
            </a:r>
            <a:r>
              <a:rPr lang="de-DE" dirty="0" err="1"/>
              <a:t>path</a:t>
            </a:r>
            <a:r>
              <a:rPr lang="de-DE" dirty="0"/>
              <a:t> </a:t>
            </a:r>
            <a:r>
              <a:rPr lang="de-DE" dirty="0" err="1"/>
              <a:t>planning</a:t>
            </a:r>
            <a:r>
              <a:rPr lang="de-DE" dirty="0"/>
              <a:t> </a:t>
            </a:r>
            <a:r>
              <a:rPr lang="de-DE" dirty="0" err="1"/>
              <a:t>algorithm</a:t>
            </a:r>
            <a:r>
              <a:rPr lang="de-DE" dirty="0"/>
              <a:t> incl. </a:t>
            </a:r>
            <a:r>
              <a:rPr lang="de-DE" dirty="0" err="1"/>
              <a:t>sensor</a:t>
            </a:r>
            <a:r>
              <a:rPr lang="de-DE" dirty="0"/>
              <a:t> </a:t>
            </a:r>
            <a:r>
              <a:rPr lang="de-DE" dirty="0" err="1"/>
              <a:t>data</a:t>
            </a:r>
            <a:r>
              <a:rPr lang="de-DE" dirty="0"/>
              <a:t>.</a:t>
            </a:r>
          </a:p>
          <a:p>
            <a:r>
              <a:rPr lang="de-DE" dirty="0"/>
              <a:t>SAE = </a:t>
            </a:r>
            <a:r>
              <a:rPr lang="de-DE" b="0" i="0" dirty="0" err="1">
                <a:solidFill>
                  <a:srgbClr val="202C46"/>
                </a:solidFill>
                <a:effectLst/>
                <a:highlight>
                  <a:srgbClr val="FFFFFF"/>
                </a:highlight>
                <a:latin typeface="Inter"/>
              </a:rPr>
              <a:t>Scociety</a:t>
            </a:r>
            <a:r>
              <a:rPr lang="de-DE" b="0" i="0" dirty="0">
                <a:solidFill>
                  <a:srgbClr val="202C46"/>
                </a:solidFill>
                <a:effectLst/>
                <a:highlight>
                  <a:srgbClr val="FFFFFF"/>
                </a:highlight>
                <a:latin typeface="Inter"/>
              </a:rPr>
              <a:t> </a:t>
            </a:r>
            <a:r>
              <a:rPr lang="de-DE" b="0" i="0" dirty="0" err="1">
                <a:solidFill>
                  <a:srgbClr val="202C46"/>
                </a:solidFill>
                <a:effectLst/>
                <a:highlight>
                  <a:srgbClr val="FFFFFF"/>
                </a:highlight>
                <a:latin typeface="Inter"/>
              </a:rPr>
              <a:t>of</a:t>
            </a:r>
            <a:r>
              <a:rPr lang="de-DE" b="0" i="0" dirty="0">
                <a:solidFill>
                  <a:srgbClr val="202C46"/>
                </a:solidFill>
                <a:effectLst/>
                <a:highlight>
                  <a:srgbClr val="FFFFFF"/>
                </a:highlight>
                <a:latin typeface="Inter"/>
              </a:rPr>
              <a:t> Automotive Engineers</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4</a:t>
            </a:fld>
            <a:endParaRPr lang="en-US" dirty="0"/>
          </a:p>
        </p:txBody>
      </p:sp>
    </p:spTree>
    <p:extLst>
      <p:ext uri="{BB962C8B-B14F-4D97-AF65-F5344CB8AC3E}">
        <p14:creationId xmlns:p14="http://schemas.microsoft.com/office/powerpoint/2010/main" val="1532667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 </a:t>
            </a:r>
            <a:r>
              <a:rPr lang="de-DE" dirty="0" err="1"/>
              <a:t>walkthrough</a:t>
            </a:r>
            <a:r>
              <a:rPr lang="de-DE" dirty="0"/>
              <a:t> </a:t>
            </a:r>
            <a:r>
              <a:rPr lang="de-DE" dirty="0" err="1"/>
              <a:t>is</a:t>
            </a:r>
            <a:r>
              <a:rPr lang="de-DE" dirty="0"/>
              <a:t> </a:t>
            </a:r>
            <a:r>
              <a:rPr lang="de-DE" dirty="0" err="1"/>
              <a:t>meant</a:t>
            </a:r>
            <a:r>
              <a:rPr lang="de-DE" dirty="0"/>
              <a:t> </a:t>
            </a:r>
            <a:r>
              <a:rPr lang="de-DE" dirty="0" err="1"/>
              <a:t>to</a:t>
            </a:r>
            <a:r>
              <a:rPr lang="de-DE" dirty="0"/>
              <a:t> </a:t>
            </a:r>
            <a:r>
              <a:rPr lang="de-DE" dirty="0" err="1"/>
              <a:t>be</a:t>
            </a:r>
            <a:r>
              <a:rPr lang="de-DE" dirty="0"/>
              <a:t> </a:t>
            </a:r>
            <a:r>
              <a:rPr lang="de-DE" dirty="0" err="1"/>
              <a:t>handed</a:t>
            </a:r>
            <a:r>
              <a:rPr lang="de-DE" dirty="0"/>
              <a:t> </a:t>
            </a:r>
            <a:r>
              <a:rPr lang="de-DE" dirty="0" err="1"/>
              <a:t>to</a:t>
            </a:r>
            <a:r>
              <a:rPr lang="de-DE" dirty="0"/>
              <a:t> </a:t>
            </a:r>
            <a:r>
              <a:rPr lang="de-DE" dirty="0" err="1"/>
              <a:t>the</a:t>
            </a:r>
            <a:r>
              <a:rPr lang="de-DE" dirty="0"/>
              <a:t> </a:t>
            </a:r>
            <a:r>
              <a:rPr lang="de-DE" dirty="0" err="1"/>
              <a:t>participants</a:t>
            </a:r>
            <a:r>
              <a:rPr lang="de-DE" dirty="0"/>
              <a:t> in </a:t>
            </a:r>
            <a:r>
              <a:rPr lang="de-DE" dirty="0" err="1"/>
              <a:t>advance</a:t>
            </a:r>
            <a:r>
              <a:rPr lang="de-DE" dirty="0"/>
              <a:t>. So they can make themselves familiar with the Ansys SCADE tool and play a bit with the different setups (design, debugging/simulation, testing).</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5</a:t>
            </a:fld>
            <a:endParaRPr lang="en-US"/>
          </a:p>
        </p:txBody>
      </p:sp>
    </p:spTree>
    <p:extLst>
      <p:ext uri="{BB962C8B-B14F-4D97-AF65-F5344CB8AC3E}">
        <p14:creationId xmlns:p14="http://schemas.microsoft.com/office/powerpoint/2010/main" val="730411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Now</a:t>
            </a:r>
            <a:r>
              <a:rPr lang="de-DE" dirty="0"/>
              <a:t> </a:t>
            </a:r>
            <a:r>
              <a:rPr lang="de-DE" dirty="0" err="1"/>
              <a:t>this</a:t>
            </a:r>
            <a:r>
              <a:rPr lang="de-DE" dirty="0"/>
              <a:t> </a:t>
            </a:r>
            <a:r>
              <a:rPr lang="de-DE" dirty="0" err="1"/>
              <a:t>is</a:t>
            </a:r>
            <a:r>
              <a:rPr lang="de-DE" dirty="0"/>
              <a:t> </a:t>
            </a:r>
            <a:r>
              <a:rPr lang="de-DE" dirty="0" err="1"/>
              <a:t>the</a:t>
            </a:r>
            <a:r>
              <a:rPr lang="de-DE" dirty="0"/>
              <a:t> </a:t>
            </a:r>
            <a:r>
              <a:rPr lang="de-DE" dirty="0" err="1"/>
              <a:t>course</a:t>
            </a:r>
            <a:r>
              <a:rPr lang="de-DE" dirty="0"/>
              <a:t> </a:t>
            </a:r>
            <a:r>
              <a:rPr lang="de-DE" dirty="0" err="1"/>
              <a:t>definition</a:t>
            </a:r>
            <a:r>
              <a:rPr lang="de-DE" dirty="0"/>
              <a:t> </a:t>
            </a:r>
            <a:r>
              <a:rPr lang="de-DE" dirty="0" err="1"/>
              <a:t>of</a:t>
            </a:r>
            <a:r>
              <a:rPr lang="de-DE" dirty="0"/>
              <a:t> </a:t>
            </a:r>
            <a:r>
              <a:rPr lang="de-DE" dirty="0" err="1"/>
              <a:t>the</a:t>
            </a:r>
            <a:r>
              <a:rPr lang="de-DE" dirty="0"/>
              <a:t> </a:t>
            </a:r>
            <a:r>
              <a:rPr lang="de-DE" dirty="0" err="1"/>
              <a:t>environment</a:t>
            </a:r>
            <a:r>
              <a:rPr lang="de-DE" dirty="0"/>
              <a:t>: The ‚</a:t>
            </a:r>
            <a:r>
              <a:rPr lang="de-DE" dirty="0" err="1"/>
              <a:t>ego</a:t>
            </a:r>
            <a:r>
              <a:rPr lang="de-DE" dirty="0"/>
              <a:t> </a:t>
            </a:r>
            <a:r>
              <a:rPr lang="de-DE" dirty="0" err="1"/>
              <a:t>car</a:t>
            </a:r>
            <a:r>
              <a:rPr lang="de-DE" dirty="0"/>
              <a:t>‘ (in </a:t>
            </a:r>
            <a:r>
              <a:rPr lang="de-DE" dirty="0" err="1"/>
              <a:t>black</a:t>
            </a:r>
            <a:r>
              <a:rPr lang="de-DE" dirty="0"/>
              <a:t>) </a:t>
            </a:r>
            <a:r>
              <a:rPr lang="de-DE" dirty="0" err="1"/>
              <a:t>carries</a:t>
            </a:r>
            <a:r>
              <a:rPr lang="de-DE" dirty="0"/>
              <a:t> </a:t>
            </a:r>
            <a:r>
              <a:rPr lang="de-DE" dirty="0" err="1"/>
              <a:t>the</a:t>
            </a:r>
            <a:r>
              <a:rPr lang="de-DE" dirty="0"/>
              <a:t> ACC </a:t>
            </a:r>
            <a:r>
              <a:rPr lang="de-DE" dirty="0" err="1"/>
              <a:t>functionality</a:t>
            </a:r>
            <a:r>
              <a:rPr lang="de-DE" dirty="0"/>
              <a:t>, </a:t>
            </a:r>
            <a:r>
              <a:rPr lang="de-DE" dirty="0" err="1"/>
              <a:t>thus</a:t>
            </a:r>
            <a:r>
              <a:rPr lang="de-DE" dirty="0"/>
              <a:t> </a:t>
            </a:r>
            <a:r>
              <a:rPr lang="de-DE" dirty="0" err="1"/>
              <a:t>throttle</a:t>
            </a:r>
            <a:r>
              <a:rPr lang="de-DE" dirty="0"/>
              <a:t> and </a:t>
            </a:r>
            <a:r>
              <a:rPr lang="de-DE" dirty="0" err="1"/>
              <a:t>brake</a:t>
            </a:r>
            <a:r>
              <a:rPr lang="de-DE" dirty="0"/>
              <a:t> </a:t>
            </a:r>
            <a:r>
              <a:rPr lang="de-DE" dirty="0" err="1"/>
              <a:t>of</a:t>
            </a:r>
            <a:r>
              <a:rPr lang="de-DE" dirty="0"/>
              <a:t> </a:t>
            </a:r>
            <a:r>
              <a:rPr lang="de-DE" dirty="0" err="1"/>
              <a:t>the</a:t>
            </a:r>
            <a:r>
              <a:rPr lang="de-DE" dirty="0"/>
              <a:t> </a:t>
            </a:r>
            <a:r>
              <a:rPr lang="de-DE" dirty="0" err="1"/>
              <a:t>black</a:t>
            </a:r>
            <a:r>
              <a:rPr lang="de-DE" dirty="0"/>
              <a:t> </a:t>
            </a:r>
            <a:r>
              <a:rPr lang="de-DE" dirty="0" err="1"/>
              <a:t>car</a:t>
            </a:r>
            <a:r>
              <a:rPr lang="de-DE" dirty="0"/>
              <a:t> </a:t>
            </a:r>
            <a:r>
              <a:rPr lang="de-DE" dirty="0" err="1"/>
              <a:t>are</a:t>
            </a:r>
            <a:r>
              <a:rPr lang="de-DE" dirty="0"/>
              <a:t> </a:t>
            </a:r>
            <a:r>
              <a:rPr lang="de-DE" dirty="0" err="1"/>
              <a:t>controlled</a:t>
            </a:r>
            <a:r>
              <a:rPr lang="de-DE" dirty="0"/>
              <a:t>. This </a:t>
            </a:r>
            <a:r>
              <a:rPr lang="de-DE" dirty="0" err="1"/>
              <a:t>scenario</a:t>
            </a:r>
            <a:r>
              <a:rPr lang="de-DE" dirty="0"/>
              <a:t> </a:t>
            </a:r>
            <a:r>
              <a:rPr lang="de-DE" dirty="0" err="1"/>
              <a:t>shows</a:t>
            </a:r>
            <a:r>
              <a:rPr lang="de-DE" dirty="0"/>
              <a:t> </a:t>
            </a:r>
            <a:r>
              <a:rPr lang="de-DE" dirty="0" err="1"/>
              <a:t>the</a:t>
            </a:r>
            <a:r>
              <a:rPr lang="de-DE" dirty="0"/>
              <a:t> </a:t>
            </a:r>
            <a:r>
              <a:rPr lang="de-DE" dirty="0" err="1"/>
              <a:t>acceleratrion</a:t>
            </a:r>
            <a:r>
              <a:rPr lang="de-DE" dirty="0"/>
              <a:t> </a:t>
            </a:r>
            <a:r>
              <a:rPr lang="de-DE" dirty="0" err="1"/>
              <a:t>of</a:t>
            </a:r>
            <a:r>
              <a:rPr lang="de-DE" dirty="0"/>
              <a:t> </a:t>
            </a:r>
            <a:r>
              <a:rPr lang="de-DE" dirty="0" err="1"/>
              <a:t>the</a:t>
            </a:r>
            <a:r>
              <a:rPr lang="de-DE" dirty="0"/>
              <a:t> </a:t>
            </a:r>
            <a:r>
              <a:rPr lang="de-DE" dirty="0" err="1"/>
              <a:t>yellow</a:t>
            </a:r>
            <a:r>
              <a:rPr lang="de-DE" dirty="0"/>
              <a:t> </a:t>
            </a:r>
            <a:r>
              <a:rPr lang="de-DE" dirty="0" err="1"/>
              <a:t>car</a:t>
            </a:r>
            <a:r>
              <a:rPr lang="de-DE" dirty="0"/>
              <a:t> </a:t>
            </a:r>
            <a:r>
              <a:rPr lang="de-DE" dirty="0" err="1"/>
              <a:t>ahead</a:t>
            </a:r>
            <a:r>
              <a:rPr lang="de-DE" dirty="0"/>
              <a:t>. </a:t>
            </a:r>
            <a:r>
              <a:rPr lang="de-DE" dirty="0" err="1"/>
              <a:t>It‘s</a:t>
            </a:r>
            <a:r>
              <a:rPr lang="de-DE" dirty="0"/>
              <a:t> not </a:t>
            </a:r>
            <a:r>
              <a:rPr lang="de-DE" dirty="0" err="1"/>
              <a:t>exactly</a:t>
            </a:r>
            <a:r>
              <a:rPr lang="de-DE" dirty="0"/>
              <a:t> </a:t>
            </a:r>
            <a:r>
              <a:rPr lang="de-DE" dirty="0" err="1"/>
              <a:t>defined</a:t>
            </a:r>
            <a:r>
              <a:rPr lang="de-DE" dirty="0"/>
              <a:t> </a:t>
            </a:r>
            <a:r>
              <a:rPr lang="de-DE" dirty="0" err="1"/>
              <a:t>how</a:t>
            </a:r>
            <a:r>
              <a:rPr lang="de-DE" dirty="0"/>
              <a:t> </a:t>
            </a:r>
            <a:r>
              <a:rPr lang="de-DE" dirty="0" err="1"/>
              <a:t>the</a:t>
            </a:r>
            <a:r>
              <a:rPr lang="de-DE" dirty="0"/>
              <a:t> </a:t>
            </a:r>
            <a:r>
              <a:rPr lang="de-DE" dirty="0" err="1"/>
              <a:t>cars</a:t>
            </a:r>
            <a:r>
              <a:rPr lang="de-DE" dirty="0"/>
              <a:t> </a:t>
            </a:r>
            <a:r>
              <a:rPr lang="de-DE" dirty="0" err="1"/>
              <a:t>should</a:t>
            </a:r>
            <a:r>
              <a:rPr lang="de-DE" dirty="0"/>
              <a:t> </a:t>
            </a:r>
            <a:r>
              <a:rPr lang="de-DE" dirty="0" err="1"/>
              <a:t>interact</a:t>
            </a:r>
            <a:r>
              <a:rPr lang="de-DE" dirty="0"/>
              <a:t>. </a:t>
            </a:r>
            <a:r>
              <a:rPr lang="de-DE" dirty="0" err="1"/>
              <a:t>We</a:t>
            </a:r>
            <a:r>
              <a:rPr lang="de-DE" dirty="0"/>
              <a:t> </a:t>
            </a:r>
            <a:r>
              <a:rPr lang="de-DE" dirty="0" err="1"/>
              <a:t>would</a:t>
            </a:r>
            <a:r>
              <a:rPr lang="de-DE" dirty="0"/>
              <a:t> </a:t>
            </a:r>
            <a:r>
              <a:rPr lang="de-DE" dirty="0" err="1"/>
              <a:t>expect</a:t>
            </a:r>
            <a:r>
              <a:rPr lang="de-DE" dirty="0"/>
              <a:t> </a:t>
            </a:r>
            <a:r>
              <a:rPr lang="de-DE" dirty="0" err="1"/>
              <a:t>that</a:t>
            </a:r>
            <a:r>
              <a:rPr lang="de-DE" dirty="0"/>
              <a:t> </a:t>
            </a:r>
            <a:r>
              <a:rPr lang="de-DE" dirty="0" err="1"/>
              <a:t>the</a:t>
            </a:r>
            <a:r>
              <a:rPr lang="de-DE" dirty="0"/>
              <a:t> </a:t>
            </a:r>
            <a:r>
              <a:rPr lang="de-DE" dirty="0" err="1"/>
              <a:t>ego</a:t>
            </a:r>
            <a:r>
              <a:rPr lang="de-DE" dirty="0"/>
              <a:t> </a:t>
            </a:r>
            <a:r>
              <a:rPr lang="de-DE" dirty="0" err="1"/>
              <a:t>car</a:t>
            </a:r>
            <a:r>
              <a:rPr lang="de-DE" dirty="0"/>
              <a:t> </a:t>
            </a:r>
            <a:r>
              <a:rPr lang="de-DE" dirty="0" err="1"/>
              <a:t>detects</a:t>
            </a:r>
            <a:r>
              <a:rPr lang="de-DE" dirty="0"/>
              <a:t> </a:t>
            </a:r>
            <a:r>
              <a:rPr lang="de-DE" dirty="0" err="1"/>
              <a:t>the</a:t>
            </a:r>
            <a:r>
              <a:rPr lang="de-DE" dirty="0"/>
              <a:t> </a:t>
            </a:r>
            <a:r>
              <a:rPr lang="de-DE" dirty="0" err="1"/>
              <a:t>increasing</a:t>
            </a:r>
            <a:r>
              <a:rPr lang="de-DE" dirty="0"/>
              <a:t> </a:t>
            </a:r>
            <a:r>
              <a:rPr lang="de-DE" dirty="0" err="1"/>
              <a:t>distance</a:t>
            </a:r>
            <a:r>
              <a:rPr lang="de-DE" dirty="0"/>
              <a:t> and will </a:t>
            </a:r>
            <a:r>
              <a:rPr lang="de-DE" dirty="0" err="1"/>
              <a:t>begin</a:t>
            </a:r>
            <a:r>
              <a:rPr lang="de-DE" dirty="0"/>
              <a:t> </a:t>
            </a:r>
            <a:r>
              <a:rPr lang="de-DE" dirty="0" err="1"/>
              <a:t>to</a:t>
            </a:r>
            <a:r>
              <a:rPr lang="de-DE" dirty="0"/>
              <a:t> </a:t>
            </a:r>
            <a:r>
              <a:rPr lang="de-DE" dirty="0" err="1"/>
              <a:t>accelerate</a:t>
            </a:r>
            <a:r>
              <a:rPr lang="de-DE" dirty="0"/>
              <a:t>.</a:t>
            </a:r>
          </a:p>
          <a:p>
            <a:pPr marL="171450" indent="-171450">
              <a:buFontTx/>
              <a:buChar char="-"/>
            </a:pPr>
            <a:r>
              <a:rPr lang="de-DE" dirty="0" err="1"/>
              <a:t>What</a:t>
            </a:r>
            <a:r>
              <a:rPr lang="de-DE" dirty="0"/>
              <a:t> </a:t>
            </a:r>
            <a:r>
              <a:rPr lang="de-DE" dirty="0" err="1"/>
              <a:t>would</a:t>
            </a:r>
            <a:r>
              <a:rPr lang="de-DE" dirty="0"/>
              <a:t> </a:t>
            </a:r>
            <a:r>
              <a:rPr lang="de-DE" dirty="0" err="1"/>
              <a:t>be</a:t>
            </a:r>
            <a:r>
              <a:rPr lang="de-DE" dirty="0"/>
              <a:t> </a:t>
            </a:r>
            <a:r>
              <a:rPr lang="de-DE" dirty="0" err="1"/>
              <a:t>appropriate</a:t>
            </a:r>
            <a:r>
              <a:rPr lang="de-DE" dirty="0"/>
              <a:t> </a:t>
            </a:r>
            <a:r>
              <a:rPr lang="de-DE" dirty="0" err="1"/>
              <a:t>parameters</a:t>
            </a:r>
            <a:r>
              <a:rPr lang="de-DE" dirty="0"/>
              <a:t>?</a:t>
            </a:r>
          </a:p>
          <a:p>
            <a:pPr marL="171450" indent="-171450">
              <a:buFontTx/>
              <a:buChar char="-"/>
            </a:pPr>
            <a:r>
              <a:rPr lang="de-DE" dirty="0"/>
              <a:t>E.g. </a:t>
            </a:r>
            <a:r>
              <a:rPr lang="de-DE" dirty="0" err="1"/>
              <a:t>how</a:t>
            </a:r>
            <a:r>
              <a:rPr lang="de-DE" dirty="0"/>
              <a:t> </a:t>
            </a:r>
            <a:r>
              <a:rPr lang="de-DE" dirty="0" err="1"/>
              <a:t>shoud</a:t>
            </a:r>
            <a:r>
              <a:rPr lang="de-DE" dirty="0"/>
              <a:t> </a:t>
            </a:r>
            <a:r>
              <a:rPr lang="de-DE" dirty="0" err="1"/>
              <a:t>we</a:t>
            </a:r>
            <a:r>
              <a:rPr lang="de-DE" dirty="0"/>
              <a:t> </a:t>
            </a:r>
            <a:r>
              <a:rPr lang="de-DE" dirty="0" err="1"/>
              <a:t>accelerate</a:t>
            </a:r>
            <a:r>
              <a:rPr lang="de-DE" dirty="0"/>
              <a:t>,</a:t>
            </a:r>
          </a:p>
          <a:p>
            <a:pPr marL="171450" indent="-171450">
              <a:buFontTx/>
              <a:buChar char="-"/>
            </a:pPr>
            <a:r>
              <a:rPr lang="de-DE" dirty="0" err="1"/>
              <a:t>What</a:t>
            </a:r>
            <a:r>
              <a:rPr lang="de-DE" dirty="0"/>
              <a:t> </a:t>
            </a:r>
            <a:r>
              <a:rPr lang="de-DE" dirty="0" err="1"/>
              <a:t>should</a:t>
            </a:r>
            <a:r>
              <a:rPr lang="de-DE" dirty="0"/>
              <a:t> </a:t>
            </a:r>
            <a:r>
              <a:rPr lang="de-DE" dirty="0" err="1"/>
              <a:t>be</a:t>
            </a:r>
            <a:r>
              <a:rPr lang="de-DE" dirty="0"/>
              <a:t> </a:t>
            </a:r>
            <a:r>
              <a:rPr lang="de-DE" dirty="0" err="1"/>
              <a:t>the</a:t>
            </a:r>
            <a:r>
              <a:rPr lang="de-DE" dirty="0"/>
              <a:t> </a:t>
            </a:r>
            <a:r>
              <a:rPr lang="de-DE" dirty="0" err="1"/>
              <a:t>target</a:t>
            </a:r>
            <a:r>
              <a:rPr lang="de-DE" dirty="0"/>
              <a:t> </a:t>
            </a:r>
            <a:r>
              <a:rPr lang="de-DE" dirty="0" err="1"/>
              <a:t>distance</a:t>
            </a:r>
            <a:r>
              <a:rPr lang="de-DE" dirty="0"/>
              <a:t> </a:t>
            </a:r>
            <a:r>
              <a:rPr lang="de-DE" dirty="0" err="1"/>
              <a:t>to</a:t>
            </a:r>
            <a:r>
              <a:rPr lang="de-DE" dirty="0"/>
              <a:t> </a:t>
            </a:r>
            <a:r>
              <a:rPr lang="de-DE" dirty="0" err="1"/>
              <a:t>the</a:t>
            </a:r>
            <a:r>
              <a:rPr lang="de-DE" dirty="0"/>
              <a:t> </a:t>
            </a:r>
            <a:r>
              <a:rPr lang="de-DE" dirty="0" err="1"/>
              <a:t>car</a:t>
            </a:r>
            <a:r>
              <a:rPr lang="de-DE" dirty="0"/>
              <a:t> </a:t>
            </a:r>
            <a:r>
              <a:rPr lang="de-DE" dirty="0" err="1"/>
              <a:t>ahead</a:t>
            </a:r>
            <a:r>
              <a:rPr lang="de-DE" dirty="0"/>
              <a:t>?</a:t>
            </a:r>
          </a:p>
          <a:p>
            <a:pPr marL="0" indent="0">
              <a:buFontTx/>
              <a:buNone/>
            </a:pPr>
            <a:r>
              <a:rPr lang="de-DE" dirty="0" err="1"/>
              <a:t>Again</a:t>
            </a:r>
            <a:r>
              <a:rPr lang="de-DE" dirty="0"/>
              <a:t>, </a:t>
            </a:r>
            <a:r>
              <a:rPr lang="de-DE" dirty="0" err="1"/>
              <a:t>this</a:t>
            </a:r>
            <a:r>
              <a:rPr lang="de-DE" dirty="0"/>
              <a:t> </a:t>
            </a:r>
            <a:r>
              <a:rPr lang="de-DE" dirty="0" err="1"/>
              <a:t>is</a:t>
            </a:r>
            <a:r>
              <a:rPr lang="de-DE" dirty="0"/>
              <a:t> not </a:t>
            </a:r>
            <a:r>
              <a:rPr lang="de-DE" dirty="0" err="1"/>
              <a:t>about</a:t>
            </a:r>
            <a:r>
              <a:rPr lang="de-DE" dirty="0"/>
              <a:t> </a:t>
            </a:r>
            <a:r>
              <a:rPr lang="de-DE" dirty="0" err="1"/>
              <a:t>exact</a:t>
            </a:r>
            <a:r>
              <a:rPr lang="de-DE" dirty="0"/>
              <a:t> </a:t>
            </a:r>
            <a:r>
              <a:rPr lang="de-DE" dirty="0" err="1"/>
              <a:t>numbers</a:t>
            </a:r>
            <a:r>
              <a:rPr lang="de-DE" dirty="0"/>
              <a:t> but </a:t>
            </a:r>
            <a:r>
              <a:rPr lang="de-DE" dirty="0" err="1"/>
              <a:t>to</a:t>
            </a:r>
            <a:r>
              <a:rPr lang="de-DE" dirty="0"/>
              <a:t> </a:t>
            </a:r>
            <a:r>
              <a:rPr lang="de-DE" dirty="0" err="1"/>
              <a:t>get</a:t>
            </a:r>
            <a:r>
              <a:rPr lang="de-DE" dirty="0"/>
              <a:t> </a:t>
            </a:r>
            <a:r>
              <a:rPr lang="de-DE" dirty="0" err="1"/>
              <a:t>into</a:t>
            </a:r>
            <a:r>
              <a:rPr lang="de-DE" dirty="0"/>
              <a:t> </a:t>
            </a:r>
            <a:r>
              <a:rPr lang="de-DE" dirty="0" err="1"/>
              <a:t>the</a:t>
            </a:r>
            <a:r>
              <a:rPr lang="de-DE" dirty="0"/>
              <a:t> ‚</a:t>
            </a:r>
            <a:r>
              <a:rPr lang="de-DE" dirty="0" err="1"/>
              <a:t>safety</a:t>
            </a:r>
            <a:r>
              <a:rPr lang="de-DE" dirty="0"/>
              <a:t> </a:t>
            </a:r>
            <a:r>
              <a:rPr lang="de-DE" dirty="0" err="1"/>
              <a:t>thinking</a:t>
            </a:r>
            <a:r>
              <a:rPr lang="de-DE" dirty="0"/>
              <a:t>‘.</a:t>
            </a:r>
          </a:p>
          <a:p>
            <a:endParaRPr lang="de-DE" dirty="0"/>
          </a:p>
          <a:p>
            <a:r>
              <a:rPr lang="de-DE" dirty="0"/>
              <a:t>Car </a:t>
            </a:r>
            <a:r>
              <a:rPr lang="de-DE" dirty="0" err="1"/>
              <a:t>image</a:t>
            </a:r>
            <a:r>
              <a:rPr lang="de-DE" dirty="0"/>
              <a:t> </a:t>
            </a:r>
            <a:r>
              <a:rPr lang="de-DE" dirty="0" err="1"/>
              <a:t>by</a:t>
            </a:r>
            <a:r>
              <a:rPr lang="de-DE" dirty="0"/>
              <a:t> </a:t>
            </a:r>
            <a:r>
              <a:rPr lang="de-DE" dirty="0" err="1"/>
              <a:t>shutterstock</a:t>
            </a:r>
            <a:r>
              <a:rPr lang="de-DE" dirty="0"/>
              <a:t> 755763799</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6</a:t>
            </a:fld>
            <a:endParaRPr lang="en-US"/>
          </a:p>
        </p:txBody>
      </p:sp>
    </p:spTree>
    <p:extLst>
      <p:ext uri="{BB962C8B-B14F-4D97-AF65-F5344CB8AC3E}">
        <p14:creationId xmlns:p14="http://schemas.microsoft.com/office/powerpoint/2010/main" val="229881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solidFill>
                  <a:srgbClr val="000000"/>
                </a:solidFill>
                <a:effectLst/>
                <a:latin typeface="Aptos Display" panose="020B0004020202020204" pitchFamily="34" charset="0"/>
                <a:ea typeface="Times New Roman" panose="02020603050405020304" pitchFamily="18" charset="0"/>
              </a:rPr>
              <a:t>- </a:t>
            </a:r>
            <a:r>
              <a:rPr lang="en-DE" sz="1200" dirty="0">
                <a:solidFill>
                  <a:srgbClr val="000000"/>
                </a:solidFill>
                <a:effectLst/>
                <a:latin typeface="Aptos Display" panose="020B0004020202020204" pitchFamily="34" charset="0"/>
                <a:ea typeface="Times New Roman" panose="02020603050405020304" pitchFamily="18" charset="0"/>
              </a:rPr>
              <a:t>Description of system behaviour</a:t>
            </a:r>
            <a:r>
              <a:rPr lang="de-DE" sz="1200" dirty="0">
                <a:solidFill>
                  <a:srgbClr val="000000"/>
                </a:solidFill>
                <a:effectLst/>
                <a:latin typeface="Aptos Display" panose="020B0004020202020204" pitchFamily="34" charset="0"/>
                <a:ea typeface="Times New Roman" panose="02020603050405020304" pitchFamily="18" charset="0"/>
              </a:rPr>
              <a:t> =&gt; </a:t>
            </a:r>
            <a:r>
              <a:rPr lang="de-DE" sz="1200" dirty="0" err="1">
                <a:solidFill>
                  <a:srgbClr val="000000"/>
                </a:solidFill>
                <a:effectLst/>
                <a:latin typeface="Aptos Display" panose="020B0004020202020204" pitchFamily="34" charset="0"/>
                <a:ea typeface="Times New Roman" panose="02020603050405020304" pitchFamily="18" charset="0"/>
              </a:rPr>
              <a:t>see</a:t>
            </a:r>
            <a:r>
              <a:rPr lang="de-DE" sz="1200" dirty="0">
                <a:solidFill>
                  <a:srgbClr val="000000"/>
                </a:solidFill>
                <a:effectLst/>
                <a:latin typeface="Aptos Display" panose="020B0004020202020204" pitchFamily="34" charset="0"/>
                <a:ea typeface="Times New Roman" panose="02020603050405020304" pitchFamily="18" charset="0"/>
              </a:rPr>
              <a:t> also </a:t>
            </a:r>
            <a:r>
              <a:rPr lang="de-DE" sz="1200" dirty="0" err="1">
                <a:solidFill>
                  <a:srgbClr val="000000"/>
                </a:solidFill>
                <a:effectLst/>
                <a:latin typeface="Aptos Display" panose="020B0004020202020204" pitchFamily="34" charset="0"/>
                <a:ea typeface="Times New Roman" panose="02020603050405020304" pitchFamily="18" charset="0"/>
              </a:rPr>
              <a:t>the</a:t>
            </a:r>
            <a:r>
              <a:rPr lang="de-DE" sz="1200" dirty="0">
                <a:solidFill>
                  <a:srgbClr val="000000"/>
                </a:solidFill>
                <a:effectLst/>
                <a:latin typeface="Aptos Display" panose="020B0004020202020204" pitchFamily="34" charset="0"/>
                <a:ea typeface="Times New Roman" panose="02020603050405020304" pitchFamily="18" charset="0"/>
              </a:rPr>
              <a:t> </a:t>
            </a:r>
            <a:r>
              <a:rPr lang="de-DE" sz="1200" dirty="0" err="1">
                <a:solidFill>
                  <a:srgbClr val="000000"/>
                </a:solidFill>
                <a:effectLst/>
                <a:latin typeface="Aptos Display" panose="020B0004020202020204" pitchFamily="34" charset="0"/>
                <a:ea typeface="Times New Roman" panose="02020603050405020304" pitchFamily="18" charset="0"/>
              </a:rPr>
              <a:t>instructor‘s</a:t>
            </a:r>
            <a:r>
              <a:rPr lang="de-DE" sz="1200" dirty="0">
                <a:solidFill>
                  <a:srgbClr val="000000"/>
                </a:solidFill>
                <a:effectLst/>
                <a:latin typeface="Aptos Display" panose="020B0004020202020204" pitchFamily="34" charset="0"/>
                <a:ea typeface="Times New Roman" panose="02020603050405020304" pitchFamily="18" charset="0"/>
              </a:rPr>
              <a:t> </a:t>
            </a:r>
            <a:r>
              <a:rPr lang="de-DE" sz="1200" dirty="0" err="1">
                <a:solidFill>
                  <a:srgbClr val="000000"/>
                </a:solidFill>
                <a:effectLst/>
                <a:latin typeface="Aptos Display" panose="020B0004020202020204" pitchFamily="34" charset="0"/>
                <a:ea typeface="Times New Roman" panose="02020603050405020304" pitchFamily="18" charset="0"/>
              </a:rPr>
              <a:t>slide</a:t>
            </a:r>
            <a:r>
              <a:rPr lang="de-DE" sz="1200" dirty="0">
                <a:solidFill>
                  <a:srgbClr val="000000"/>
                </a:solidFill>
                <a:effectLst/>
                <a:latin typeface="Aptos Display" panose="020B0004020202020204" pitchFamily="34" charset="0"/>
                <a:ea typeface="Times New Roman" panose="02020603050405020304" pitchFamily="18" charset="0"/>
              </a:rPr>
              <a:t> deck </a:t>
            </a:r>
            <a:r>
              <a:rPr lang="de-DE" sz="1200" dirty="0" err="1">
                <a:solidFill>
                  <a:srgbClr val="000000"/>
                </a:solidFill>
                <a:effectLst/>
                <a:latin typeface="Aptos Display" panose="020B0004020202020204" pitchFamily="34" charset="0"/>
                <a:ea typeface="Times New Roman" panose="02020603050405020304" pitchFamily="18" charset="0"/>
              </a:rPr>
              <a:t>with</a:t>
            </a:r>
            <a:r>
              <a:rPr lang="de-DE" sz="1200" dirty="0">
                <a:solidFill>
                  <a:srgbClr val="000000"/>
                </a:solidFill>
                <a:effectLst/>
                <a:latin typeface="Aptos Display" panose="020B0004020202020204" pitchFamily="34" charset="0"/>
                <a:ea typeface="Times New Roman" panose="02020603050405020304" pitchFamily="18" charset="0"/>
              </a:rPr>
              <a:t> </a:t>
            </a:r>
            <a:r>
              <a:rPr lang="de-DE" sz="1200" dirty="0" err="1">
                <a:solidFill>
                  <a:srgbClr val="000000"/>
                </a:solidFill>
                <a:effectLst/>
                <a:latin typeface="Aptos Display" panose="020B0004020202020204" pitchFamily="34" charset="0"/>
                <a:ea typeface="Times New Roman" panose="02020603050405020304" pitchFamily="18" charset="0"/>
              </a:rPr>
              <a:t>requirements</a:t>
            </a:r>
            <a:r>
              <a:rPr lang="de-DE" sz="1200" dirty="0">
                <a:solidFill>
                  <a:srgbClr val="000000"/>
                </a:solidFill>
                <a:effectLst/>
                <a:latin typeface="Aptos Display" panose="020B0004020202020204" pitchFamily="34" charset="0"/>
                <a:ea typeface="Times New Roman" panose="02020603050405020304" pitchFamily="18" charset="0"/>
              </a:rPr>
              <a:t> </a:t>
            </a:r>
            <a:r>
              <a:rPr lang="de-DE" sz="1200" dirty="0" err="1">
                <a:solidFill>
                  <a:srgbClr val="000000"/>
                </a:solidFill>
                <a:effectLst/>
                <a:latin typeface="Aptos Display" panose="020B0004020202020204" pitchFamily="34" charset="0"/>
                <a:ea typeface="Times New Roman" panose="02020603050405020304" pitchFamily="18" charset="0"/>
              </a:rPr>
              <a:t>for</a:t>
            </a:r>
            <a:r>
              <a:rPr lang="de-DE" sz="1200" dirty="0">
                <a:solidFill>
                  <a:srgbClr val="000000"/>
                </a:solidFill>
                <a:effectLst/>
                <a:latin typeface="Aptos Display" panose="020B0004020202020204" pitchFamily="34" charset="0"/>
                <a:ea typeface="Times New Roman" panose="02020603050405020304" pitchFamily="18" charset="0"/>
              </a:rPr>
              <a:t> </a:t>
            </a:r>
            <a:r>
              <a:rPr lang="de-DE" sz="1200" dirty="0" err="1">
                <a:solidFill>
                  <a:srgbClr val="000000"/>
                </a:solidFill>
                <a:effectLst/>
                <a:latin typeface="Aptos Display" panose="020B0004020202020204" pitchFamily="34" charset="0"/>
                <a:ea typeface="Times New Roman" panose="02020603050405020304" pitchFamily="18" charset="0"/>
              </a:rPr>
              <a:t>each</a:t>
            </a:r>
            <a:r>
              <a:rPr lang="de-DE" sz="1200" dirty="0">
                <a:solidFill>
                  <a:srgbClr val="000000"/>
                </a:solidFill>
                <a:effectLst/>
                <a:latin typeface="Aptos Display" panose="020B0004020202020204" pitchFamily="34" charset="0"/>
                <a:ea typeface="Times New Roman" panose="02020603050405020304" pitchFamily="18" charset="0"/>
              </a:rPr>
              <a:t> </a:t>
            </a:r>
            <a:r>
              <a:rPr lang="de-DE" sz="1200" dirty="0" err="1">
                <a:solidFill>
                  <a:srgbClr val="000000"/>
                </a:solidFill>
                <a:effectLst/>
                <a:latin typeface="Aptos Display" panose="020B0004020202020204" pitchFamily="34" charset="0"/>
                <a:ea typeface="Times New Roman" panose="02020603050405020304" pitchFamily="18" charset="0"/>
              </a:rPr>
              <a:t>excercise</a:t>
            </a:r>
            <a:endParaRPr lang="de-DE" sz="1200" dirty="0">
              <a:solidFill>
                <a:srgbClr val="000000"/>
              </a:solidFill>
              <a:effectLst/>
              <a:latin typeface="Aptos Display" panose="020B0004020202020204" pitchFamily="34" charset="0"/>
              <a:ea typeface="Times New Roman" panose="02020603050405020304" pitchFamily="18" charset="0"/>
            </a:endParaRPr>
          </a:p>
          <a:p>
            <a:r>
              <a:rPr lang="en-DE" sz="1200" dirty="0">
                <a:solidFill>
                  <a:srgbClr val="000000"/>
                </a:solidFill>
                <a:effectLst/>
                <a:latin typeface="Aptos Display" panose="020B0004020202020204" pitchFamily="34" charset="0"/>
                <a:ea typeface="Times New Roman" panose="02020603050405020304" pitchFamily="18" charset="0"/>
              </a:rPr>
              <a:t>- Description of the scope</a:t>
            </a:r>
            <a:endParaRPr lang="de-DE" sz="1200">
              <a:solidFill>
                <a:srgbClr val="000000"/>
              </a:solidFill>
              <a:effectLst/>
              <a:latin typeface="Aptos Display" panose="020B0004020202020204" pitchFamily="34" charset="0"/>
              <a:ea typeface="Times New Roman" panose="02020603050405020304" pitchFamily="18" charset="0"/>
            </a:endParaRPr>
          </a:p>
          <a:p>
            <a:r>
              <a:rPr lang="en-DE" sz="1200">
                <a:solidFill>
                  <a:srgbClr val="000000"/>
                </a:solidFill>
                <a:effectLst/>
                <a:latin typeface="Aptos Display" panose="020B0004020202020204" pitchFamily="34" charset="0"/>
                <a:ea typeface="Times New Roman" panose="02020603050405020304" pitchFamily="18" charset="0"/>
              </a:rPr>
              <a:t>- </a:t>
            </a:r>
            <a:r>
              <a:rPr lang="en-DE" sz="1200" dirty="0">
                <a:solidFill>
                  <a:srgbClr val="000000"/>
                </a:solidFill>
                <a:effectLst/>
                <a:latin typeface="Aptos Display" panose="020B0004020202020204" pitchFamily="34" charset="0"/>
                <a:ea typeface="Times New Roman" panose="02020603050405020304" pitchFamily="18" charset="0"/>
              </a:rPr>
              <a:t>Description of the variables/signals used</a:t>
            </a:r>
            <a:endParaRPr lang="en-DE" sz="1200" dirty="0">
              <a:effectLst/>
              <a:latin typeface="Calibri" panose="020F0502020204030204" pitchFamily="34" charset="0"/>
              <a:ea typeface="Calibri" panose="020F0502020204030204" pitchFamily="34" charset="0"/>
            </a:endParaRPr>
          </a:p>
        </p:txBody>
      </p:sp>
      <p:sp>
        <p:nvSpPr>
          <p:cNvPr id="4" name="Foliennummernplatzhalter 3"/>
          <p:cNvSpPr>
            <a:spLocks noGrp="1"/>
          </p:cNvSpPr>
          <p:nvPr>
            <p:ph type="sldNum" sz="quarter" idx="5"/>
          </p:nvPr>
        </p:nvSpPr>
        <p:spPr/>
        <p:txBody>
          <a:bodyPr/>
          <a:lstStyle/>
          <a:p>
            <a:fld id="{22A8BA24-D475-4DC4-ACF5-CA2288C8819C}" type="slidenum">
              <a:rPr lang="en-US" smtClean="0"/>
              <a:t>7</a:t>
            </a:fld>
            <a:endParaRPr lang="en-US"/>
          </a:p>
        </p:txBody>
      </p:sp>
    </p:spTree>
    <p:extLst>
      <p:ext uri="{BB962C8B-B14F-4D97-AF65-F5344CB8AC3E}">
        <p14:creationId xmlns:p14="http://schemas.microsoft.com/office/powerpoint/2010/main" val="2563197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This </a:t>
            </a:r>
            <a:r>
              <a:rPr lang="de-DE" dirty="0" err="1"/>
              <a:t>rather</a:t>
            </a:r>
            <a:r>
              <a:rPr lang="de-DE" dirty="0"/>
              <a:t> simple </a:t>
            </a:r>
            <a:r>
              <a:rPr lang="de-DE" dirty="0" err="1"/>
              <a:t>diagram</a:t>
            </a:r>
            <a:r>
              <a:rPr lang="de-DE" dirty="0"/>
              <a:t> </a:t>
            </a:r>
            <a:r>
              <a:rPr lang="de-DE" dirty="0" err="1"/>
              <a:t>shows</a:t>
            </a:r>
            <a:r>
              <a:rPr lang="de-DE" dirty="0"/>
              <a:t> </a:t>
            </a:r>
            <a:r>
              <a:rPr lang="de-DE" dirty="0" err="1"/>
              <a:t>how</a:t>
            </a:r>
            <a:r>
              <a:rPr lang="de-DE" dirty="0"/>
              <a:t> </a:t>
            </a:r>
            <a:r>
              <a:rPr lang="de-DE" dirty="0" err="1"/>
              <a:t>basic</a:t>
            </a:r>
            <a:r>
              <a:rPr lang="de-DE" dirty="0"/>
              <a:t> </a:t>
            </a:r>
            <a:r>
              <a:rPr lang="de-DE" dirty="0" err="1"/>
              <a:t>function</a:t>
            </a:r>
            <a:r>
              <a:rPr lang="de-DE" dirty="0"/>
              <a:t> design, </a:t>
            </a:r>
            <a:r>
              <a:rPr lang="de-DE" dirty="0" err="1"/>
              <a:t>integration</a:t>
            </a:r>
            <a:r>
              <a:rPr lang="de-DE" dirty="0"/>
              <a:t> &amp; </a:t>
            </a:r>
            <a:r>
              <a:rPr lang="de-DE" dirty="0" err="1"/>
              <a:t>Testing</a:t>
            </a:r>
            <a:r>
              <a:rPr lang="de-DE" dirty="0"/>
              <a:t> </a:t>
            </a:r>
            <a:r>
              <a:rPr lang="de-DE" dirty="0" err="1"/>
              <a:t>are</a:t>
            </a:r>
            <a:r>
              <a:rPr lang="de-DE" dirty="0"/>
              <a:t> </a:t>
            </a:r>
            <a:r>
              <a:rPr lang="de-DE" dirty="0" err="1"/>
              <a:t>organized</a:t>
            </a:r>
            <a:r>
              <a:rPr lang="de-DE" dirty="0"/>
              <a:t>.</a:t>
            </a:r>
          </a:p>
          <a:p>
            <a:pPr marL="171450" indent="-171450">
              <a:buFontTx/>
              <a:buChar char="-"/>
            </a:pPr>
            <a:r>
              <a:rPr lang="de-DE" dirty="0"/>
              <a:t>First, </a:t>
            </a:r>
            <a:r>
              <a:rPr lang="de-DE" dirty="0" err="1"/>
              <a:t>the</a:t>
            </a:r>
            <a:r>
              <a:rPr lang="de-DE" dirty="0"/>
              <a:t> </a:t>
            </a:r>
            <a:r>
              <a:rPr lang="de-DE" dirty="0" err="1"/>
              <a:t>Distance</a:t>
            </a:r>
            <a:r>
              <a:rPr lang="de-DE" dirty="0"/>
              <a:t>-Controller will </a:t>
            </a:r>
            <a:r>
              <a:rPr lang="de-DE" dirty="0" err="1"/>
              <a:t>be</a:t>
            </a:r>
            <a:r>
              <a:rPr lang="de-DE" dirty="0"/>
              <a:t> </a:t>
            </a:r>
            <a:r>
              <a:rPr lang="de-DE" dirty="0" err="1"/>
              <a:t>investigated</a:t>
            </a:r>
            <a:r>
              <a:rPr lang="de-DE" dirty="0"/>
              <a:t>/</a:t>
            </a:r>
            <a:r>
              <a:rPr lang="de-DE" dirty="0" err="1"/>
              <a:t>developed</a:t>
            </a:r>
            <a:r>
              <a:rPr lang="de-DE" dirty="0"/>
              <a:t> (</a:t>
            </a:r>
            <a:r>
              <a:rPr lang="de-DE" dirty="0" err="1"/>
              <a:t>without</a:t>
            </a:r>
            <a:r>
              <a:rPr lang="de-DE" dirty="0"/>
              <a:t> </a:t>
            </a:r>
            <a:r>
              <a:rPr lang="de-DE" dirty="0" err="1"/>
              <a:t>any</a:t>
            </a:r>
            <a:r>
              <a:rPr lang="de-DE" dirty="0"/>
              <a:t> car-</a:t>
            </a:r>
            <a:r>
              <a:rPr lang="de-DE" dirty="0" err="1"/>
              <a:t>specific</a:t>
            </a:r>
            <a:r>
              <a:rPr lang="de-DE" dirty="0"/>
              <a:t> </a:t>
            </a:r>
            <a:r>
              <a:rPr lang="de-DE" dirty="0" err="1"/>
              <a:t>behaviour</a:t>
            </a:r>
            <a:r>
              <a:rPr lang="de-DE" dirty="0"/>
              <a:t>)</a:t>
            </a:r>
          </a:p>
          <a:p>
            <a:pPr marL="171450" indent="-171450">
              <a:buFontTx/>
              <a:buChar char="-"/>
            </a:pPr>
            <a:r>
              <a:rPr lang="de-DE" dirty="0"/>
              <a:t>Second, </a:t>
            </a:r>
            <a:r>
              <a:rPr lang="de-DE" dirty="0" err="1"/>
              <a:t>the</a:t>
            </a:r>
            <a:r>
              <a:rPr lang="de-DE" dirty="0"/>
              <a:t> </a:t>
            </a:r>
            <a:r>
              <a:rPr lang="de-DE" dirty="0" err="1"/>
              <a:t>integration</a:t>
            </a:r>
            <a:r>
              <a:rPr lang="de-DE" dirty="0"/>
              <a:t> will </a:t>
            </a:r>
            <a:r>
              <a:rPr lang="de-DE" dirty="0" err="1"/>
              <a:t>be</a:t>
            </a:r>
            <a:r>
              <a:rPr lang="de-DE" dirty="0"/>
              <a:t> </a:t>
            </a:r>
            <a:r>
              <a:rPr lang="de-DE" dirty="0" err="1"/>
              <a:t>done</a:t>
            </a:r>
            <a:r>
              <a:rPr lang="de-DE" dirty="0"/>
              <a:t> </a:t>
            </a:r>
            <a:r>
              <a:rPr lang="de-DE" dirty="0" err="1"/>
              <a:t>to</a:t>
            </a:r>
            <a:r>
              <a:rPr lang="de-DE" dirty="0"/>
              <a:t> </a:t>
            </a:r>
            <a:r>
              <a:rPr lang="de-DE" dirty="0" err="1"/>
              <a:t>see</a:t>
            </a:r>
            <a:r>
              <a:rPr lang="de-DE" dirty="0"/>
              <a:t> </a:t>
            </a:r>
            <a:r>
              <a:rPr lang="de-DE" dirty="0" err="1"/>
              <a:t>typical</a:t>
            </a:r>
            <a:r>
              <a:rPr lang="de-DE" dirty="0"/>
              <a:t> car-</a:t>
            </a:r>
            <a:r>
              <a:rPr lang="de-DE" dirty="0" err="1"/>
              <a:t>specific</a:t>
            </a:r>
            <a:r>
              <a:rPr lang="de-DE" dirty="0"/>
              <a:t> </a:t>
            </a:r>
            <a:r>
              <a:rPr lang="de-DE" dirty="0" err="1"/>
              <a:t>charateristics</a:t>
            </a:r>
            <a:r>
              <a:rPr lang="de-DE" dirty="0"/>
              <a:t> such </a:t>
            </a:r>
            <a:r>
              <a:rPr lang="de-DE" dirty="0" err="1"/>
              <a:t>as</a:t>
            </a:r>
            <a:r>
              <a:rPr lang="de-DE" dirty="0"/>
              <a:t> </a:t>
            </a:r>
            <a:r>
              <a:rPr lang="de-DE" dirty="0" err="1"/>
              <a:t>inertia</a:t>
            </a:r>
            <a:r>
              <a:rPr lang="de-DE" dirty="0"/>
              <a:t> and </a:t>
            </a:r>
            <a:r>
              <a:rPr lang="de-DE" dirty="0" err="1"/>
              <a:t>velocity</a:t>
            </a:r>
            <a:r>
              <a:rPr lang="de-DE" dirty="0"/>
              <a:t> </a:t>
            </a:r>
            <a:r>
              <a:rPr lang="de-DE" dirty="0" err="1"/>
              <a:t>loss</a:t>
            </a:r>
            <a:r>
              <a:rPr lang="de-DE" dirty="0"/>
              <a:t> due </a:t>
            </a:r>
            <a:r>
              <a:rPr lang="de-DE" dirty="0" err="1"/>
              <a:t>to</a:t>
            </a:r>
            <a:r>
              <a:rPr lang="de-DE" dirty="0"/>
              <a:t> </a:t>
            </a:r>
            <a:r>
              <a:rPr lang="de-DE" dirty="0" err="1"/>
              <a:t>friction</a:t>
            </a:r>
            <a:endParaRPr lang="de-DE" dirty="0"/>
          </a:p>
          <a:p>
            <a:pPr marL="171450" indent="-171450">
              <a:buFontTx/>
              <a:buChar char="-"/>
            </a:pPr>
            <a:r>
              <a:rPr lang="de-DE" dirty="0" err="1"/>
              <a:t>Finally</a:t>
            </a:r>
            <a:r>
              <a:rPr lang="de-DE" dirty="0"/>
              <a:t>, </a:t>
            </a:r>
            <a:r>
              <a:rPr lang="de-DE" dirty="0" err="1"/>
              <a:t>testing</a:t>
            </a:r>
            <a:r>
              <a:rPr lang="de-DE" dirty="0"/>
              <a:t> </a:t>
            </a:r>
            <a:r>
              <a:rPr lang="de-DE" dirty="0" err="1"/>
              <a:t>activities</a:t>
            </a:r>
            <a:r>
              <a:rPr lang="de-DE" dirty="0"/>
              <a:t> </a:t>
            </a:r>
            <a:r>
              <a:rPr lang="de-DE" dirty="0" err="1"/>
              <a:t>can</a:t>
            </a:r>
            <a:r>
              <a:rPr lang="de-DE" dirty="0"/>
              <a:t> </a:t>
            </a:r>
            <a:r>
              <a:rPr lang="de-DE" dirty="0" err="1"/>
              <a:t>be</a:t>
            </a:r>
            <a:r>
              <a:rPr lang="de-DE" dirty="0"/>
              <a:t> </a:t>
            </a:r>
            <a:r>
              <a:rPr lang="de-DE" dirty="0" err="1"/>
              <a:t>performed</a:t>
            </a:r>
            <a:r>
              <a:rPr lang="de-DE" dirty="0"/>
              <a:t>. These </a:t>
            </a:r>
            <a:r>
              <a:rPr lang="de-DE" dirty="0" err="1"/>
              <a:t>ones</a:t>
            </a:r>
            <a:r>
              <a:rPr lang="de-DE" dirty="0"/>
              <a:t> </a:t>
            </a:r>
            <a:r>
              <a:rPr lang="de-DE" dirty="0" err="1"/>
              <a:t>are</a:t>
            </a:r>
            <a:r>
              <a:rPr lang="de-DE" dirty="0"/>
              <a:t> </a:t>
            </a:r>
            <a:r>
              <a:rPr lang="de-DE" dirty="0" err="1"/>
              <a:t>most</a:t>
            </a:r>
            <a:r>
              <a:rPr lang="de-DE" dirty="0"/>
              <a:t> ‚</a:t>
            </a:r>
            <a:r>
              <a:rPr lang="de-DE" dirty="0" err="1"/>
              <a:t>interesting</a:t>
            </a:r>
            <a:r>
              <a:rPr lang="de-DE" dirty="0"/>
              <a:t>‘ </a:t>
            </a:r>
            <a:r>
              <a:rPr lang="de-DE" dirty="0" err="1"/>
              <a:t>from</a:t>
            </a:r>
            <a:r>
              <a:rPr lang="de-DE" dirty="0"/>
              <a:t> </a:t>
            </a:r>
            <a:r>
              <a:rPr lang="de-DE" dirty="0" err="1"/>
              <a:t>the</a:t>
            </a:r>
            <a:r>
              <a:rPr lang="de-DE" dirty="0"/>
              <a:t> Integration </a:t>
            </a:r>
            <a:r>
              <a:rPr lang="de-DE" dirty="0" err="1"/>
              <a:t>perspective</a:t>
            </a:r>
            <a:r>
              <a:rPr lang="de-DE" dirty="0"/>
              <a:t> (at least </a:t>
            </a:r>
            <a:r>
              <a:rPr lang="de-DE" dirty="0" err="1"/>
              <a:t>for</a:t>
            </a:r>
            <a:r>
              <a:rPr lang="de-DE" dirty="0"/>
              <a:t> </a:t>
            </a:r>
            <a:r>
              <a:rPr lang="de-DE" dirty="0" err="1"/>
              <a:t>academic</a:t>
            </a:r>
            <a:r>
              <a:rPr lang="de-DE" dirty="0"/>
              <a:t> </a:t>
            </a:r>
            <a:r>
              <a:rPr lang="de-DE" dirty="0" err="1"/>
              <a:t>teaching</a:t>
            </a:r>
            <a:r>
              <a:rPr lang="de-DE" dirty="0"/>
              <a:t> </a:t>
            </a:r>
            <a:r>
              <a:rPr lang="de-DE" dirty="0" err="1"/>
              <a:t>purposes</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8</a:t>
            </a:fld>
            <a:endParaRPr lang="en-US"/>
          </a:p>
        </p:txBody>
      </p:sp>
    </p:spTree>
    <p:extLst>
      <p:ext uri="{BB962C8B-B14F-4D97-AF65-F5344CB8AC3E}">
        <p14:creationId xmlns:p14="http://schemas.microsoft.com/office/powerpoint/2010/main" val="1205010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On </a:t>
            </a:r>
            <a:r>
              <a:rPr lang="de-DE" dirty="0" err="1"/>
              <a:t>the</a:t>
            </a:r>
            <a:r>
              <a:rPr lang="de-DE" dirty="0"/>
              <a:t> </a:t>
            </a:r>
            <a:r>
              <a:rPr lang="de-DE" dirty="0" err="1"/>
              <a:t>one</a:t>
            </a:r>
            <a:r>
              <a:rPr lang="de-DE" dirty="0"/>
              <a:t> </a:t>
            </a:r>
            <a:r>
              <a:rPr lang="de-DE" dirty="0" err="1"/>
              <a:t>hand</a:t>
            </a:r>
            <a:r>
              <a:rPr lang="de-DE" dirty="0"/>
              <a:t> </a:t>
            </a:r>
            <a:r>
              <a:rPr lang="de-DE" dirty="0" err="1"/>
              <a:t>this</a:t>
            </a:r>
            <a:r>
              <a:rPr lang="de-DE" dirty="0"/>
              <a:t> </a:t>
            </a:r>
            <a:r>
              <a:rPr lang="de-DE" dirty="0" err="1"/>
              <a:t>schematic</a:t>
            </a:r>
            <a:r>
              <a:rPr lang="de-DE" dirty="0"/>
              <a:t> </a:t>
            </a:r>
            <a:r>
              <a:rPr lang="de-DE" dirty="0" err="1"/>
              <a:t>flow</a:t>
            </a:r>
            <a:r>
              <a:rPr lang="de-DE" dirty="0"/>
              <a:t> </a:t>
            </a:r>
            <a:r>
              <a:rPr lang="de-DE" dirty="0" err="1"/>
              <a:t>exemplarily</a:t>
            </a:r>
            <a:r>
              <a:rPr lang="de-DE" dirty="0"/>
              <a:t> </a:t>
            </a:r>
            <a:r>
              <a:rPr lang="de-DE" dirty="0" err="1"/>
              <a:t>shows</a:t>
            </a:r>
            <a:r>
              <a:rPr lang="de-DE" dirty="0"/>
              <a:t> </a:t>
            </a:r>
            <a:r>
              <a:rPr lang="de-DE" dirty="0" err="1"/>
              <a:t>the</a:t>
            </a:r>
            <a:r>
              <a:rPr lang="de-DE" dirty="0"/>
              <a:t> </a:t>
            </a:r>
            <a:r>
              <a:rPr lang="de-DE" dirty="0" err="1"/>
              <a:t>standard</a:t>
            </a:r>
            <a:r>
              <a:rPr lang="de-DE" dirty="0"/>
              <a:t> V </a:t>
            </a:r>
            <a:r>
              <a:rPr lang="de-DE" dirty="0" err="1"/>
              <a:t>model</a:t>
            </a:r>
            <a:r>
              <a:rPr lang="de-DE" dirty="0"/>
              <a:t>. On </a:t>
            </a:r>
            <a:r>
              <a:rPr lang="de-DE" dirty="0" err="1"/>
              <a:t>the</a:t>
            </a:r>
            <a:r>
              <a:rPr lang="de-DE" dirty="0"/>
              <a:t> </a:t>
            </a:r>
            <a:r>
              <a:rPr lang="de-DE" dirty="0" err="1"/>
              <a:t>other</a:t>
            </a:r>
            <a:r>
              <a:rPr lang="de-DE" dirty="0"/>
              <a:t> </a:t>
            </a:r>
            <a:r>
              <a:rPr lang="de-DE" dirty="0" err="1"/>
              <a:t>hand</a:t>
            </a:r>
            <a:r>
              <a:rPr lang="de-DE" dirty="0"/>
              <a:t> (and </a:t>
            </a:r>
            <a:r>
              <a:rPr lang="de-DE" dirty="0" err="1"/>
              <a:t>to</a:t>
            </a:r>
            <a:r>
              <a:rPr lang="de-DE" dirty="0"/>
              <a:t> </a:t>
            </a:r>
            <a:r>
              <a:rPr lang="de-DE" dirty="0" err="1"/>
              <a:t>ease</a:t>
            </a:r>
            <a:r>
              <a:rPr lang="de-DE" dirty="0"/>
              <a:t> </a:t>
            </a:r>
            <a:r>
              <a:rPr lang="de-DE" dirty="0" err="1"/>
              <a:t>the</a:t>
            </a:r>
            <a:r>
              <a:rPr lang="de-DE" dirty="0"/>
              <a:t> </a:t>
            </a:r>
            <a:r>
              <a:rPr lang="de-DE" dirty="0" err="1"/>
              <a:t>entry</a:t>
            </a:r>
            <a:r>
              <a:rPr lang="de-DE" dirty="0"/>
              <a:t> </a:t>
            </a:r>
            <a:r>
              <a:rPr lang="de-DE" dirty="0" err="1"/>
              <a:t>into</a:t>
            </a:r>
            <a:r>
              <a:rPr lang="de-DE" dirty="0"/>
              <a:t> </a:t>
            </a:r>
            <a:r>
              <a:rPr lang="de-DE" dirty="0" err="1"/>
              <a:t>the</a:t>
            </a:r>
            <a:r>
              <a:rPr lang="de-DE" dirty="0"/>
              <a:t> </a:t>
            </a:r>
            <a:r>
              <a:rPr lang="de-DE" dirty="0" err="1"/>
              <a:t>workshop‘s</a:t>
            </a:r>
            <a:r>
              <a:rPr lang="de-DE" dirty="0"/>
              <a:t> </a:t>
            </a:r>
            <a:r>
              <a:rPr lang="de-DE" dirty="0" err="1"/>
              <a:t>content</a:t>
            </a:r>
            <a:r>
              <a:rPr lang="de-DE" dirty="0"/>
              <a:t>), </a:t>
            </a:r>
            <a:r>
              <a:rPr lang="de-DE" dirty="0" err="1"/>
              <a:t>the</a:t>
            </a:r>
            <a:r>
              <a:rPr lang="de-DE" dirty="0"/>
              <a:t> </a:t>
            </a:r>
            <a:r>
              <a:rPr lang="de-DE" dirty="0" err="1"/>
              <a:t>starting</a:t>
            </a:r>
            <a:r>
              <a:rPr lang="de-DE" dirty="0"/>
              <a:t> </a:t>
            </a:r>
            <a:r>
              <a:rPr lang="de-DE" dirty="0" err="1"/>
              <a:t>point</a:t>
            </a:r>
            <a:r>
              <a:rPr lang="de-DE" dirty="0"/>
              <a:t> </a:t>
            </a:r>
            <a:r>
              <a:rPr lang="de-DE" dirty="0" err="1"/>
              <a:t>for</a:t>
            </a:r>
            <a:r>
              <a:rPr lang="de-DE" dirty="0"/>
              <a:t> </a:t>
            </a:r>
            <a:r>
              <a:rPr lang="de-DE" dirty="0" err="1"/>
              <a:t>the</a:t>
            </a:r>
            <a:r>
              <a:rPr lang="de-DE" dirty="0"/>
              <a:t> </a:t>
            </a:r>
            <a:r>
              <a:rPr lang="de-DE" dirty="0" err="1"/>
              <a:t>workshow</a:t>
            </a:r>
            <a:r>
              <a:rPr lang="de-DE" dirty="0"/>
              <a:t> </a:t>
            </a:r>
            <a:r>
              <a:rPr lang="de-DE" dirty="0" err="1"/>
              <a:t>is</a:t>
            </a:r>
            <a:r>
              <a:rPr lang="de-DE" dirty="0"/>
              <a:t> </a:t>
            </a:r>
            <a:r>
              <a:rPr lang="de-DE" dirty="0" err="1"/>
              <a:t>given</a:t>
            </a:r>
            <a:r>
              <a:rPr lang="de-DE" dirty="0"/>
              <a:t>.</a:t>
            </a:r>
          </a:p>
          <a:p>
            <a:r>
              <a:rPr lang="de-DE" dirty="0" err="1"/>
              <a:t>To</a:t>
            </a:r>
            <a:r>
              <a:rPr lang="de-DE" dirty="0"/>
              <a:t> </a:t>
            </a:r>
            <a:r>
              <a:rPr lang="de-DE" dirty="0" err="1"/>
              <a:t>make</a:t>
            </a:r>
            <a:r>
              <a:rPr lang="de-DE" dirty="0"/>
              <a:t> </a:t>
            </a:r>
            <a:r>
              <a:rPr lang="de-DE" dirty="0" err="1"/>
              <a:t>it</a:t>
            </a:r>
            <a:r>
              <a:rPr lang="de-DE" dirty="0"/>
              <a:t> a </a:t>
            </a:r>
            <a:r>
              <a:rPr lang="de-DE" dirty="0" err="1"/>
              <a:t>bit</a:t>
            </a:r>
            <a:r>
              <a:rPr lang="de-DE" dirty="0"/>
              <a:t> </a:t>
            </a:r>
            <a:r>
              <a:rPr lang="de-DE" dirty="0" err="1"/>
              <a:t>more</a:t>
            </a:r>
            <a:r>
              <a:rPr lang="de-DE" dirty="0"/>
              <a:t> </a:t>
            </a:r>
            <a:r>
              <a:rPr lang="de-DE" dirty="0" err="1"/>
              <a:t>realistic</a:t>
            </a:r>
            <a:r>
              <a:rPr lang="de-DE" dirty="0"/>
              <a:t> (</a:t>
            </a:r>
            <a:r>
              <a:rPr lang="de-DE" dirty="0" err="1"/>
              <a:t>as</a:t>
            </a:r>
            <a:r>
              <a:rPr lang="de-DE" dirty="0"/>
              <a:t> in </a:t>
            </a:r>
            <a:r>
              <a:rPr lang="de-DE" dirty="0" err="1"/>
              <a:t>many</a:t>
            </a:r>
            <a:r>
              <a:rPr lang="de-DE" dirty="0"/>
              <a:t> </a:t>
            </a:r>
            <a:r>
              <a:rPr lang="de-DE" dirty="0" err="1"/>
              <a:t>companies</a:t>
            </a:r>
            <a:r>
              <a:rPr lang="de-DE" dirty="0"/>
              <a:t> in </a:t>
            </a:r>
            <a:r>
              <a:rPr lang="de-DE" dirty="0" err="1"/>
              <a:t>practice</a:t>
            </a:r>
            <a:r>
              <a:rPr lang="de-DE" dirty="0"/>
              <a:t>), </a:t>
            </a:r>
            <a:r>
              <a:rPr lang="de-DE" dirty="0" err="1"/>
              <a:t>the</a:t>
            </a:r>
            <a:r>
              <a:rPr lang="de-DE" dirty="0"/>
              <a:t> </a:t>
            </a:r>
            <a:r>
              <a:rPr lang="de-DE" dirty="0" err="1"/>
              <a:t>activities</a:t>
            </a:r>
            <a:r>
              <a:rPr lang="de-DE" dirty="0"/>
              <a:t> do not </a:t>
            </a:r>
            <a:r>
              <a:rPr lang="de-DE" dirty="0" err="1"/>
              <a:t>start</a:t>
            </a:r>
            <a:r>
              <a:rPr lang="de-DE" dirty="0"/>
              <a:t> </a:t>
            </a:r>
            <a:r>
              <a:rPr lang="de-DE" dirty="0" err="1"/>
              <a:t>with</a:t>
            </a:r>
            <a:r>
              <a:rPr lang="de-DE" dirty="0"/>
              <a:t> </a:t>
            </a:r>
            <a:r>
              <a:rPr lang="de-DE" dirty="0" err="1"/>
              <a:t>requirement</a:t>
            </a:r>
            <a:r>
              <a:rPr lang="de-DE" dirty="0"/>
              <a:t> </a:t>
            </a:r>
            <a:r>
              <a:rPr lang="de-DE" dirty="0" err="1"/>
              <a:t>definition</a:t>
            </a:r>
            <a:r>
              <a:rPr lang="de-DE" dirty="0"/>
              <a:t> but </a:t>
            </a:r>
            <a:r>
              <a:rPr lang="de-DE" dirty="0" err="1"/>
              <a:t>with</a:t>
            </a:r>
            <a:r>
              <a:rPr lang="de-DE" dirty="0"/>
              <a:t> </a:t>
            </a:r>
            <a:r>
              <a:rPr lang="de-DE" dirty="0" err="1"/>
              <a:t>module</a:t>
            </a:r>
            <a:r>
              <a:rPr lang="de-DE" dirty="0"/>
              <a:t> design </a:t>
            </a:r>
            <a:r>
              <a:rPr lang="de-DE" dirty="0" err="1"/>
              <a:t>immediately</a:t>
            </a:r>
            <a:r>
              <a:rPr lang="de-DE" dirty="0"/>
              <a:t>. As </a:t>
            </a:r>
            <a:r>
              <a:rPr lang="de-DE" dirty="0" err="1"/>
              <a:t>kind</a:t>
            </a:r>
            <a:r>
              <a:rPr lang="de-DE" dirty="0"/>
              <a:t> </a:t>
            </a:r>
            <a:r>
              <a:rPr lang="de-DE" dirty="0" err="1"/>
              <a:t>of</a:t>
            </a:r>
            <a:r>
              <a:rPr lang="de-DE" dirty="0"/>
              <a:t> a game </a:t>
            </a:r>
            <a:r>
              <a:rPr lang="de-DE" dirty="0" err="1"/>
              <a:t>play</a:t>
            </a:r>
            <a:r>
              <a:rPr lang="de-DE" dirty="0"/>
              <a:t>, </a:t>
            </a:r>
            <a:r>
              <a:rPr lang="de-DE" dirty="0" err="1"/>
              <a:t>the</a:t>
            </a:r>
            <a:r>
              <a:rPr lang="de-DE" dirty="0"/>
              <a:t> </a:t>
            </a:r>
            <a:r>
              <a:rPr lang="de-DE" dirty="0" err="1"/>
              <a:t>workshop</a:t>
            </a:r>
            <a:r>
              <a:rPr lang="de-DE" dirty="0"/>
              <a:t> </a:t>
            </a:r>
            <a:r>
              <a:rPr lang="de-DE" dirty="0" err="1"/>
              <a:t>participant</a:t>
            </a:r>
            <a:r>
              <a:rPr lang="de-DE" dirty="0"/>
              <a:t> </a:t>
            </a:r>
            <a:r>
              <a:rPr lang="de-DE" dirty="0" err="1"/>
              <a:t>is</a:t>
            </a:r>
            <a:r>
              <a:rPr lang="de-DE" dirty="0"/>
              <a:t> </a:t>
            </a:r>
            <a:r>
              <a:rPr lang="de-DE" dirty="0" err="1"/>
              <a:t>thrown</a:t>
            </a:r>
            <a:r>
              <a:rPr lang="de-DE" dirty="0"/>
              <a:t> </a:t>
            </a:r>
            <a:r>
              <a:rPr lang="de-DE" dirty="0" err="1"/>
              <a:t>into</a:t>
            </a:r>
            <a:r>
              <a:rPr lang="de-DE" dirty="0"/>
              <a:t> </a:t>
            </a:r>
            <a:r>
              <a:rPr lang="de-DE" dirty="0" err="1"/>
              <a:t>the</a:t>
            </a:r>
            <a:r>
              <a:rPr lang="de-DE" dirty="0"/>
              <a:t> </a:t>
            </a:r>
            <a:r>
              <a:rPr lang="de-DE" dirty="0" err="1"/>
              <a:t>role</a:t>
            </a:r>
            <a:r>
              <a:rPr lang="de-DE" dirty="0"/>
              <a:t> </a:t>
            </a:r>
            <a:r>
              <a:rPr lang="de-DE" dirty="0" err="1"/>
              <a:t>of</a:t>
            </a:r>
            <a:r>
              <a:rPr lang="de-DE" dirty="0"/>
              <a:t> a </a:t>
            </a:r>
            <a:r>
              <a:rPr lang="de-DE" dirty="0" err="1"/>
              <a:t>team</a:t>
            </a:r>
            <a:r>
              <a:rPr lang="de-DE" dirty="0"/>
              <a:t> </a:t>
            </a:r>
            <a:r>
              <a:rPr lang="de-DE" dirty="0" err="1"/>
              <a:t>member</a:t>
            </a:r>
            <a:r>
              <a:rPr lang="de-DE" dirty="0"/>
              <a:t> </a:t>
            </a:r>
            <a:r>
              <a:rPr lang="de-DE" dirty="0" err="1"/>
              <a:t>getting</a:t>
            </a:r>
            <a:r>
              <a:rPr lang="de-DE" dirty="0"/>
              <a:t> </a:t>
            </a:r>
            <a:r>
              <a:rPr lang="de-DE" dirty="0" err="1"/>
              <a:t>to</a:t>
            </a:r>
            <a:r>
              <a:rPr lang="de-DE" dirty="0"/>
              <a:t> </a:t>
            </a:r>
            <a:r>
              <a:rPr lang="de-DE" dirty="0" err="1"/>
              <a:t>his</a:t>
            </a:r>
            <a:r>
              <a:rPr lang="de-DE" dirty="0"/>
              <a:t> </a:t>
            </a:r>
            <a:r>
              <a:rPr lang="de-DE" dirty="0" err="1"/>
              <a:t>team</a:t>
            </a:r>
            <a:r>
              <a:rPr lang="de-DE" dirty="0"/>
              <a:t> a </a:t>
            </a:r>
            <a:r>
              <a:rPr lang="de-DE" dirty="0" err="1"/>
              <a:t>little</a:t>
            </a:r>
            <a:r>
              <a:rPr lang="de-DE" dirty="0"/>
              <a:t> </a:t>
            </a:r>
            <a:r>
              <a:rPr lang="de-DE" dirty="0" err="1"/>
              <a:t>late</a:t>
            </a:r>
            <a:r>
              <a:rPr lang="de-DE" dirty="0"/>
              <a:t>. So </a:t>
            </a:r>
            <a:r>
              <a:rPr lang="de-DE" dirty="0" err="1"/>
              <a:t>the</a:t>
            </a:r>
            <a:r>
              <a:rPr lang="de-DE" dirty="0"/>
              <a:t> </a:t>
            </a:r>
            <a:r>
              <a:rPr lang="de-DE" dirty="0" err="1"/>
              <a:t>participants</a:t>
            </a:r>
            <a:r>
              <a:rPr lang="de-DE" dirty="0"/>
              <a:t> </a:t>
            </a:r>
            <a:r>
              <a:rPr lang="de-DE" dirty="0" err="1"/>
              <a:t>have</a:t>
            </a:r>
            <a:r>
              <a:rPr lang="de-DE" dirty="0"/>
              <a:t> </a:t>
            </a:r>
            <a:r>
              <a:rPr lang="de-DE" dirty="0" err="1"/>
              <a:t>to</a:t>
            </a:r>
            <a:r>
              <a:rPr lang="de-DE" dirty="0"/>
              <a:t> </a:t>
            </a:r>
            <a:r>
              <a:rPr lang="de-DE" dirty="0" err="1"/>
              <a:t>really</a:t>
            </a:r>
            <a:r>
              <a:rPr lang="de-DE" dirty="0"/>
              <a:t> </a:t>
            </a:r>
            <a:r>
              <a:rPr lang="de-DE" dirty="0" err="1"/>
              <a:t>focus</a:t>
            </a:r>
            <a:r>
              <a:rPr lang="de-DE" dirty="0"/>
              <a:t> on </a:t>
            </a:r>
            <a:r>
              <a:rPr lang="de-DE" dirty="0" err="1"/>
              <a:t>what‘s</a:t>
            </a:r>
            <a:r>
              <a:rPr lang="de-DE" dirty="0"/>
              <a:t> </a:t>
            </a:r>
            <a:r>
              <a:rPr lang="de-DE" dirty="0" err="1"/>
              <a:t>really</a:t>
            </a:r>
            <a:r>
              <a:rPr lang="de-DE" dirty="0"/>
              <a:t> </a:t>
            </a:r>
            <a:r>
              <a:rPr lang="de-DE" dirty="0" err="1"/>
              <a:t>necessary</a:t>
            </a:r>
            <a:r>
              <a:rPr lang="de-DE" dirty="0"/>
              <a:t>. </a:t>
            </a:r>
            <a:r>
              <a:rPr lang="de-DE" dirty="0" err="1"/>
              <a:t>We</a:t>
            </a:r>
            <a:r>
              <a:rPr lang="de-DE" dirty="0"/>
              <a:t> will not </a:t>
            </a:r>
            <a:r>
              <a:rPr lang="de-DE" dirty="0" err="1"/>
              <a:t>go</a:t>
            </a:r>
            <a:r>
              <a:rPr lang="de-DE" dirty="0"/>
              <a:t> </a:t>
            </a:r>
            <a:r>
              <a:rPr lang="de-DE" dirty="0" err="1"/>
              <a:t>into</a:t>
            </a:r>
            <a:r>
              <a:rPr lang="de-DE" dirty="0"/>
              <a:t> </a:t>
            </a:r>
            <a:r>
              <a:rPr lang="de-DE" dirty="0" err="1"/>
              <a:t>endless</a:t>
            </a:r>
            <a:r>
              <a:rPr lang="de-DE" dirty="0"/>
              <a:t> </a:t>
            </a:r>
            <a:r>
              <a:rPr lang="de-DE" dirty="0" err="1"/>
              <a:t>discussions</a:t>
            </a:r>
            <a:r>
              <a:rPr lang="de-DE" dirty="0"/>
              <a:t> on </a:t>
            </a:r>
            <a:r>
              <a:rPr lang="de-DE" dirty="0" err="1"/>
              <a:t>requirements</a:t>
            </a:r>
            <a:r>
              <a:rPr lang="de-DE" dirty="0"/>
              <a:t> ;-)</a:t>
            </a:r>
          </a:p>
          <a:p>
            <a:endParaRPr lang="de-DE" dirty="0"/>
          </a:p>
          <a:p>
            <a:r>
              <a:rPr lang="de-DE" dirty="0"/>
              <a:t>Note: Just </a:t>
            </a:r>
            <a:r>
              <a:rPr lang="de-DE" dirty="0" err="1"/>
              <a:t>take</a:t>
            </a:r>
            <a:r>
              <a:rPr lang="de-DE" dirty="0"/>
              <a:t> </a:t>
            </a:r>
            <a:r>
              <a:rPr lang="de-DE" dirty="0" err="1"/>
              <a:t>this</a:t>
            </a:r>
            <a:r>
              <a:rPr lang="de-DE" dirty="0"/>
              <a:t> </a:t>
            </a:r>
            <a:r>
              <a:rPr lang="de-DE" dirty="0" err="1"/>
              <a:t>scenario</a:t>
            </a:r>
            <a:r>
              <a:rPr lang="de-DE" dirty="0"/>
              <a:t> </a:t>
            </a:r>
            <a:r>
              <a:rPr lang="de-DE" dirty="0" err="1"/>
              <a:t>as</a:t>
            </a:r>
            <a:r>
              <a:rPr lang="de-DE" dirty="0"/>
              <a:t> an </a:t>
            </a:r>
            <a:r>
              <a:rPr lang="de-DE" dirty="0" err="1"/>
              <a:t>option</a:t>
            </a:r>
            <a:r>
              <a:rPr lang="de-DE" dirty="0"/>
              <a:t>. </a:t>
            </a:r>
            <a:r>
              <a:rPr lang="de-DE" dirty="0" err="1"/>
              <a:t>If</a:t>
            </a:r>
            <a:r>
              <a:rPr lang="de-DE" dirty="0"/>
              <a:t> </a:t>
            </a:r>
            <a:r>
              <a:rPr lang="de-DE" dirty="0" err="1"/>
              <a:t>you</a:t>
            </a:r>
            <a:r>
              <a:rPr lang="de-DE" dirty="0"/>
              <a:t> </a:t>
            </a:r>
            <a:r>
              <a:rPr lang="de-DE" dirty="0" err="1"/>
              <a:t>want</a:t>
            </a:r>
            <a:r>
              <a:rPr lang="de-DE" dirty="0"/>
              <a:t>, do a </a:t>
            </a:r>
            <a:r>
              <a:rPr lang="de-DE" dirty="0" err="1"/>
              <a:t>full</a:t>
            </a:r>
            <a:r>
              <a:rPr lang="de-DE" dirty="0"/>
              <a:t> V-</a:t>
            </a:r>
            <a:r>
              <a:rPr lang="de-DE" dirty="0" err="1"/>
              <a:t>cycle</a:t>
            </a:r>
            <a:r>
              <a:rPr lang="de-DE" dirty="0"/>
              <a:t> and </a:t>
            </a:r>
            <a:r>
              <a:rPr lang="de-DE" dirty="0" err="1"/>
              <a:t>start</a:t>
            </a:r>
            <a:r>
              <a:rPr lang="de-DE" dirty="0"/>
              <a:t> </a:t>
            </a:r>
            <a:r>
              <a:rPr lang="de-DE" dirty="0" err="1"/>
              <a:t>with</a:t>
            </a:r>
            <a:r>
              <a:rPr lang="de-DE" dirty="0"/>
              <a:t> </a:t>
            </a:r>
            <a:r>
              <a:rPr lang="de-DE" dirty="0" err="1"/>
              <a:t>the</a:t>
            </a:r>
            <a:r>
              <a:rPr lang="de-DE" dirty="0"/>
              <a:t> </a:t>
            </a:r>
            <a:r>
              <a:rPr lang="de-DE" dirty="0" err="1"/>
              <a:t>requirements</a:t>
            </a:r>
            <a:r>
              <a:rPr lang="de-DE" dirty="0"/>
              <a:t>! </a:t>
            </a:r>
            <a:r>
              <a:rPr lang="de-DE" dirty="0" err="1"/>
              <a:t>Or</a:t>
            </a:r>
            <a:r>
              <a:rPr lang="de-DE" dirty="0"/>
              <a:t> </a:t>
            </a:r>
            <a:r>
              <a:rPr lang="de-DE" dirty="0" err="1"/>
              <a:t>you</a:t>
            </a:r>
            <a:r>
              <a:rPr lang="de-DE" dirty="0"/>
              <a:t> </a:t>
            </a:r>
            <a:r>
              <a:rPr lang="de-DE" dirty="0" err="1"/>
              <a:t>could</a:t>
            </a:r>
            <a:r>
              <a:rPr lang="de-DE" dirty="0"/>
              <a:t> </a:t>
            </a:r>
            <a:r>
              <a:rPr lang="de-DE" dirty="0" err="1"/>
              <a:t>skip</a:t>
            </a:r>
            <a:r>
              <a:rPr lang="de-DE" dirty="0"/>
              <a:t> </a:t>
            </a:r>
            <a:r>
              <a:rPr lang="de-DE" dirty="0" err="1"/>
              <a:t>the</a:t>
            </a:r>
            <a:r>
              <a:rPr lang="de-DE" dirty="0"/>
              <a:t> design </a:t>
            </a:r>
            <a:r>
              <a:rPr lang="de-DE" dirty="0" err="1"/>
              <a:t>phase</a:t>
            </a:r>
            <a:r>
              <a:rPr lang="de-DE" dirty="0"/>
              <a:t> (</a:t>
            </a:r>
            <a:r>
              <a:rPr lang="de-DE" dirty="0" err="1"/>
              <a:t>left</a:t>
            </a:r>
            <a:r>
              <a:rPr lang="de-DE" dirty="0"/>
              <a:t> </a:t>
            </a:r>
            <a:r>
              <a:rPr lang="de-DE" dirty="0" err="1"/>
              <a:t>hand</a:t>
            </a:r>
            <a:r>
              <a:rPr lang="de-DE" dirty="0"/>
              <a:t> </a:t>
            </a:r>
            <a:r>
              <a:rPr lang="de-DE" dirty="0" err="1"/>
              <a:t>side</a:t>
            </a:r>
            <a:r>
              <a:rPr lang="de-DE" dirty="0"/>
              <a:t>) and </a:t>
            </a:r>
            <a:r>
              <a:rPr lang="de-DE" dirty="0" err="1"/>
              <a:t>focus</a:t>
            </a:r>
            <a:r>
              <a:rPr lang="de-DE" dirty="0"/>
              <a:t> on V&amp;V (</a:t>
            </a:r>
            <a:r>
              <a:rPr lang="de-DE" dirty="0" err="1"/>
              <a:t>right</a:t>
            </a:r>
            <a:r>
              <a:rPr lang="de-DE" dirty="0"/>
              <a:t> </a:t>
            </a:r>
            <a:r>
              <a:rPr lang="de-DE" dirty="0" err="1"/>
              <a:t>hand</a:t>
            </a:r>
            <a:r>
              <a:rPr lang="de-DE" dirty="0"/>
              <a:t> </a:t>
            </a:r>
            <a:r>
              <a:rPr lang="de-DE" dirty="0" err="1"/>
              <a:t>side</a:t>
            </a:r>
            <a:r>
              <a:rPr lang="de-DE" dirty="0"/>
              <a:t>) </a:t>
            </a:r>
            <a:r>
              <a:rPr lang="de-DE" dirty="0" err="1"/>
              <a:t>only</a:t>
            </a:r>
            <a:r>
              <a:rPr lang="de-DE" dirty="0"/>
              <a:t>. </a:t>
            </a:r>
            <a:r>
              <a:rPr lang="de-DE" dirty="0" err="1"/>
              <a:t>Feel</a:t>
            </a:r>
            <a:r>
              <a:rPr lang="de-DE" dirty="0"/>
              <a:t> </a:t>
            </a:r>
            <a:r>
              <a:rPr lang="de-DE" dirty="0" err="1"/>
              <a:t>free</a:t>
            </a:r>
            <a:r>
              <a:rPr lang="de-DE" dirty="0"/>
              <a:t>!</a:t>
            </a:r>
            <a:endParaRPr lang="en-DE" dirty="0"/>
          </a:p>
        </p:txBody>
      </p:sp>
      <p:sp>
        <p:nvSpPr>
          <p:cNvPr id="4" name="Foliennummernplatzhalter 3"/>
          <p:cNvSpPr>
            <a:spLocks noGrp="1"/>
          </p:cNvSpPr>
          <p:nvPr>
            <p:ph type="sldNum" sz="quarter" idx="5"/>
          </p:nvPr>
        </p:nvSpPr>
        <p:spPr/>
        <p:txBody>
          <a:bodyPr/>
          <a:lstStyle/>
          <a:p>
            <a:fld id="{22A8BA24-D475-4DC4-ACF5-CA2288C8819C}" type="slidenum">
              <a:rPr lang="en-US" smtClean="0"/>
              <a:t>9</a:t>
            </a:fld>
            <a:endParaRPr lang="en-US"/>
          </a:p>
        </p:txBody>
      </p:sp>
    </p:spTree>
    <p:extLst>
      <p:ext uri="{BB962C8B-B14F-4D97-AF65-F5344CB8AC3E}">
        <p14:creationId xmlns:p14="http://schemas.microsoft.com/office/powerpoint/2010/main" val="26484645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hyperlink" Target="mailto:education@ansys.com" TargetMode="External"/><Relationship Id="rId2" Type="http://schemas.openxmlformats.org/officeDocument/2006/relationships/hyperlink" Target="http://www.ansys.com/education-resources"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23B808CC-F74C-B743-BAB4-F4C99E195655}"/>
              </a:ext>
            </a:extLst>
          </p:cNvPr>
          <p:cNvSpPr>
            <a:spLocks noGrp="1"/>
          </p:cNvSpPr>
          <p:nvPr>
            <p:ph type="body" sz="quarter" idx="10"/>
          </p:nvPr>
        </p:nvSpPr>
        <p:spPr>
          <a:xfrm>
            <a:off x="601663" y="914400"/>
            <a:ext cx="5394325" cy="1449388"/>
          </a:xfrm>
          <a:prstGeom prst="rect">
            <a:avLst/>
          </a:prstGeom>
        </p:spPr>
        <p:txBody>
          <a:bodyPr>
            <a:normAutofit/>
          </a:bodyPr>
          <a:lstStyle>
            <a:lvl1pPr marL="0" indent="0">
              <a:buNone/>
              <a:defRPr sz="3200" b="1" i="0">
                <a:solidFill>
                  <a:schemeClr val="tx1"/>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13" name="Text Placeholder 9">
            <a:extLst>
              <a:ext uri="{FF2B5EF4-FFF2-40B4-BE49-F238E27FC236}">
                <a16:creationId xmlns:a16="http://schemas.microsoft.com/office/drawing/2014/main" id="{9AFE08CF-AC0B-7143-9A94-E8A35CBC7D4B}"/>
              </a:ext>
            </a:extLst>
          </p:cNvPr>
          <p:cNvSpPr>
            <a:spLocks noGrp="1"/>
          </p:cNvSpPr>
          <p:nvPr>
            <p:ph type="body" sz="quarter" idx="12"/>
          </p:nvPr>
        </p:nvSpPr>
        <p:spPr>
          <a:xfrm>
            <a:off x="601663" y="2667000"/>
            <a:ext cx="5394325" cy="848315"/>
          </a:xfrm>
          <a:prstGeom prst="rect">
            <a:avLst/>
          </a:prstGeom>
        </p:spPr>
        <p:txBody>
          <a:bodyPr anchor="t">
            <a:normAutofit/>
          </a:bodyPr>
          <a:lstStyle>
            <a:lvl1pPr marL="0" indent="0">
              <a:buNone/>
              <a:defRPr sz="2000" b="0" i="0">
                <a:solidFill>
                  <a:schemeClr val="accent3"/>
                </a:solidFill>
                <a:latin typeface="Calibri" panose="020F0502020204030204" pitchFamily="34" charset="0"/>
              </a:defRPr>
            </a:lvl1pPr>
            <a:lvl2pPr marL="230188" indent="0">
              <a:buNone/>
              <a:defRPr>
                <a:solidFill>
                  <a:schemeClr val="bg1"/>
                </a:solidFill>
              </a:defRPr>
            </a:lvl2pPr>
            <a:lvl3pPr marL="457200" indent="0">
              <a:buNone/>
              <a:defRPr>
                <a:solidFill>
                  <a:schemeClr val="bg1"/>
                </a:solidFill>
              </a:defRPr>
            </a:lvl3pPr>
            <a:lvl4pPr marL="746125" indent="0">
              <a:buNone/>
              <a:defRPr>
                <a:solidFill>
                  <a:schemeClr val="bg1"/>
                </a:solidFill>
              </a:defRPr>
            </a:lvl4pPr>
            <a:lvl5pPr marL="969962" indent="0">
              <a:buNone/>
              <a:defRPr>
                <a:solidFill>
                  <a:schemeClr val="bg1"/>
                </a:solidFill>
              </a:defRPr>
            </a:lvl5pPr>
          </a:lstStyle>
          <a:p>
            <a:pPr lvl="0"/>
            <a:r>
              <a:rPr lang="en-US"/>
              <a:t>Click to edit Master text styles</a:t>
            </a:r>
          </a:p>
        </p:txBody>
      </p:sp>
      <p:sp>
        <p:nvSpPr>
          <p:cNvPr id="7" name="TextBox 6">
            <a:extLst>
              <a:ext uri="{FF2B5EF4-FFF2-40B4-BE49-F238E27FC236}">
                <a16:creationId xmlns:a16="http://schemas.microsoft.com/office/drawing/2014/main" id="{86191E51-6FFC-4231-97E9-4C436119983B}"/>
              </a:ext>
            </a:extLst>
          </p:cNvPr>
          <p:cNvSpPr txBox="1"/>
          <p:nvPr userDrawn="1"/>
        </p:nvSpPr>
        <p:spPr>
          <a:xfrm>
            <a:off x="7848600" y="6477000"/>
            <a:ext cx="1371600" cy="276999"/>
          </a:xfrm>
          <a:prstGeom prst="rect">
            <a:avLst/>
          </a:prstGeom>
          <a:noFill/>
        </p:spPr>
        <p:txBody>
          <a:bodyPr wrap="square" rtlCol="0">
            <a:spAutoFit/>
          </a:bodyPr>
          <a:lstStyle/>
          <a:p>
            <a:r>
              <a:rPr lang="en-US" sz="1200" dirty="0">
                <a:solidFill>
                  <a:schemeClr val="tx2"/>
                </a:solidFill>
              </a:rPr>
              <a:t>©2024 ANSYS, Inc.</a:t>
            </a:r>
          </a:p>
        </p:txBody>
      </p:sp>
      <p:pic>
        <p:nvPicPr>
          <p:cNvPr id="3" name="Picture 2" descr="A black background with yellow and orange lines&#10;&#10;Description automatically generated">
            <a:extLst>
              <a:ext uri="{FF2B5EF4-FFF2-40B4-BE49-F238E27FC236}">
                <a16:creationId xmlns:a16="http://schemas.microsoft.com/office/drawing/2014/main" id="{B530DC72-3417-DC92-2AE4-C8FA1C3F9E7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spTree>
    <p:extLst>
      <p:ext uri="{BB962C8B-B14F-4D97-AF65-F5344CB8AC3E}">
        <p14:creationId xmlns:p14="http://schemas.microsoft.com/office/powerpoint/2010/main" val="292240569"/>
      </p:ext>
    </p:extLst>
  </p:cSld>
  <p:clrMapOvr>
    <a:masterClrMapping/>
  </p:clrMapOvr>
  <p:extLst>
    <p:ext uri="{DCECCB84-F9BA-43D5-87BE-67443E8EF086}">
      <p15:sldGuideLst xmlns:p15="http://schemas.microsoft.com/office/powerpoint/2012/main">
        <p15:guide id="1" orient="horz" pos="1584" userDrawn="1">
          <p15:clr>
            <a:srgbClr val="FBAE40"/>
          </p15:clr>
        </p15:guide>
        <p15:guide id="2" orient="horz" pos="261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Video Clip">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Media Placeholder 4">
            <a:extLst>
              <a:ext uri="{FF2B5EF4-FFF2-40B4-BE49-F238E27FC236}">
                <a16:creationId xmlns:a16="http://schemas.microsoft.com/office/drawing/2014/main" id="{76C186EF-8C58-7249-A024-F6C1D0AD12BC}"/>
              </a:ext>
            </a:extLst>
          </p:cNvPr>
          <p:cNvSpPr>
            <a:spLocks noGrp="1"/>
          </p:cNvSpPr>
          <p:nvPr>
            <p:ph type="media" sz="quarter" idx="14"/>
          </p:nvPr>
        </p:nvSpPr>
        <p:spPr>
          <a:xfrm>
            <a:off x="6096001" y="1447799"/>
            <a:ext cx="5486400" cy="4590977"/>
          </a:xfrm>
          <a:prstGeom prst="rect">
            <a:avLst/>
          </a:prstGeom>
        </p:spPr>
        <p:txBody>
          <a:bodyPr/>
          <a:lstStyle/>
          <a:p>
            <a:r>
              <a:rPr lang="en-US"/>
              <a:t>Click icon to add media</a:t>
            </a:r>
            <a:endParaRPr lang="en-US" dirty="0"/>
          </a:p>
        </p:txBody>
      </p:sp>
      <p:sp>
        <p:nvSpPr>
          <p:cNvPr id="11" name="Slide Number Placeholder 10">
            <a:extLst>
              <a:ext uri="{FF2B5EF4-FFF2-40B4-BE49-F238E27FC236}">
                <a16:creationId xmlns:a16="http://schemas.microsoft.com/office/drawing/2014/main" id="{931A0CB9-E7C5-BC4C-83B3-6A04784CA591}"/>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BB673984-7F55-E14A-9088-44C94432DA36}"/>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12417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Multi-picture">
    <p:spTree>
      <p:nvGrpSpPr>
        <p:cNvPr id="1" name=""/>
        <p:cNvGrpSpPr/>
        <p:nvPr/>
      </p:nvGrpSpPr>
      <p:grpSpPr>
        <a:xfrm>
          <a:off x="0" y="0"/>
          <a:ext cx="0" cy="0"/>
          <a:chOff x="0" y="0"/>
          <a:chExt cx="0" cy="0"/>
        </a:xfrm>
      </p:grpSpPr>
      <p:sp>
        <p:nvSpPr>
          <p:cNvPr id="4" name="Picture Placeholder 6">
            <a:extLst>
              <a:ext uri="{FF2B5EF4-FFF2-40B4-BE49-F238E27FC236}">
                <a16:creationId xmlns:a16="http://schemas.microsoft.com/office/drawing/2014/main" id="{B3363707-8337-D14D-8CD6-076D7F38DEED}"/>
              </a:ext>
            </a:extLst>
          </p:cNvPr>
          <p:cNvSpPr>
            <a:spLocks noGrp="1"/>
          </p:cNvSpPr>
          <p:nvPr>
            <p:ph type="pic" sz="quarter" idx="10"/>
          </p:nvPr>
        </p:nvSpPr>
        <p:spPr>
          <a:xfrm>
            <a:off x="609600" y="11430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5" name="Picture Placeholder 6">
            <a:extLst>
              <a:ext uri="{FF2B5EF4-FFF2-40B4-BE49-F238E27FC236}">
                <a16:creationId xmlns:a16="http://schemas.microsoft.com/office/drawing/2014/main" id="{AF67D610-3DBA-EB48-B589-E895E66AEF08}"/>
              </a:ext>
            </a:extLst>
          </p:cNvPr>
          <p:cNvSpPr>
            <a:spLocks noGrp="1"/>
          </p:cNvSpPr>
          <p:nvPr>
            <p:ph type="pic" sz="quarter" idx="11"/>
          </p:nvPr>
        </p:nvSpPr>
        <p:spPr>
          <a:xfrm>
            <a:off x="609600" y="3657600"/>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7" name="Picture Placeholder 6">
            <a:extLst>
              <a:ext uri="{FF2B5EF4-FFF2-40B4-BE49-F238E27FC236}">
                <a16:creationId xmlns:a16="http://schemas.microsoft.com/office/drawing/2014/main" id="{9BFD49B6-2BF3-F94C-AD6B-7B77861203C0}"/>
              </a:ext>
            </a:extLst>
          </p:cNvPr>
          <p:cNvSpPr>
            <a:spLocks noGrp="1"/>
          </p:cNvSpPr>
          <p:nvPr>
            <p:ph type="pic" sz="quarter" idx="13"/>
          </p:nvPr>
        </p:nvSpPr>
        <p:spPr>
          <a:xfrm>
            <a:off x="4470400" y="11599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8" name="Picture Placeholder 6">
            <a:extLst>
              <a:ext uri="{FF2B5EF4-FFF2-40B4-BE49-F238E27FC236}">
                <a16:creationId xmlns:a16="http://schemas.microsoft.com/office/drawing/2014/main" id="{75F3481B-E073-FC4C-8662-89F64D478623}"/>
              </a:ext>
            </a:extLst>
          </p:cNvPr>
          <p:cNvSpPr>
            <a:spLocks noGrp="1"/>
          </p:cNvSpPr>
          <p:nvPr>
            <p:ph type="pic" sz="quarter" idx="14"/>
          </p:nvPr>
        </p:nvSpPr>
        <p:spPr>
          <a:xfrm>
            <a:off x="4470400" y="3674533"/>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9" name="Picture Placeholder 6">
            <a:extLst>
              <a:ext uri="{FF2B5EF4-FFF2-40B4-BE49-F238E27FC236}">
                <a16:creationId xmlns:a16="http://schemas.microsoft.com/office/drawing/2014/main" id="{4E9685A2-20AD-6C44-B1B9-DCB2E44370F5}"/>
              </a:ext>
            </a:extLst>
          </p:cNvPr>
          <p:cNvSpPr>
            <a:spLocks noGrp="1"/>
          </p:cNvSpPr>
          <p:nvPr>
            <p:ph type="pic" sz="quarter" idx="15"/>
          </p:nvPr>
        </p:nvSpPr>
        <p:spPr>
          <a:xfrm>
            <a:off x="8128000" y="11514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0" name="Picture Placeholder 6">
            <a:extLst>
              <a:ext uri="{FF2B5EF4-FFF2-40B4-BE49-F238E27FC236}">
                <a16:creationId xmlns:a16="http://schemas.microsoft.com/office/drawing/2014/main" id="{498EFFC6-47A8-C248-AF67-33A51B038851}"/>
              </a:ext>
            </a:extLst>
          </p:cNvPr>
          <p:cNvSpPr>
            <a:spLocks noGrp="1"/>
          </p:cNvSpPr>
          <p:nvPr>
            <p:ph type="pic" sz="quarter" idx="16"/>
          </p:nvPr>
        </p:nvSpPr>
        <p:spPr>
          <a:xfrm>
            <a:off x="8128000" y="3666067"/>
            <a:ext cx="3454400" cy="1981200"/>
          </a:xfrm>
          <a:prstGeom prst="rect">
            <a:avLst/>
          </a:prstGeom>
        </p:spPr>
        <p:txBody>
          <a:bodyPr/>
          <a:lstStyle>
            <a:lvl1pPr marL="0" indent="0">
              <a:buNone/>
              <a:defRPr sz="1600" b="0" i="0">
                <a:latin typeface="Calibri" panose="020F0502020204030204" pitchFamily="34" charset="0"/>
              </a:defRPr>
            </a:lvl1pPr>
          </a:lstStyle>
          <a:p>
            <a:r>
              <a:rPr lang="en-US"/>
              <a:t>Click icon to add picture</a:t>
            </a:r>
            <a:endParaRPr lang="en-US" dirty="0"/>
          </a:p>
        </p:txBody>
      </p:sp>
      <p:sp>
        <p:nvSpPr>
          <p:cNvPr id="11" name="Text Placeholder 13">
            <a:extLst>
              <a:ext uri="{FF2B5EF4-FFF2-40B4-BE49-F238E27FC236}">
                <a16:creationId xmlns:a16="http://schemas.microsoft.com/office/drawing/2014/main" id="{5327F1EC-8CEB-F348-A688-603CC6AF3B7E}"/>
              </a:ext>
            </a:extLst>
          </p:cNvPr>
          <p:cNvSpPr>
            <a:spLocks noGrp="1"/>
          </p:cNvSpPr>
          <p:nvPr>
            <p:ph type="body" sz="quarter" idx="17"/>
          </p:nvPr>
        </p:nvSpPr>
        <p:spPr>
          <a:xfrm>
            <a:off x="6096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2" name="Text Placeholder 13">
            <a:extLst>
              <a:ext uri="{FF2B5EF4-FFF2-40B4-BE49-F238E27FC236}">
                <a16:creationId xmlns:a16="http://schemas.microsoft.com/office/drawing/2014/main" id="{D8D84EB5-FEF7-D145-9924-EDC82C5DD725}"/>
              </a:ext>
            </a:extLst>
          </p:cNvPr>
          <p:cNvSpPr>
            <a:spLocks noGrp="1"/>
          </p:cNvSpPr>
          <p:nvPr>
            <p:ph type="body" sz="quarter" idx="18"/>
          </p:nvPr>
        </p:nvSpPr>
        <p:spPr>
          <a:xfrm>
            <a:off x="4470400"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3" name="Text Placeholder 13">
            <a:extLst>
              <a:ext uri="{FF2B5EF4-FFF2-40B4-BE49-F238E27FC236}">
                <a16:creationId xmlns:a16="http://schemas.microsoft.com/office/drawing/2014/main" id="{73B743E4-6516-C94E-BADC-931FCAF3B346}"/>
              </a:ext>
            </a:extLst>
          </p:cNvPr>
          <p:cNvSpPr>
            <a:spLocks noGrp="1"/>
          </p:cNvSpPr>
          <p:nvPr>
            <p:ph type="body" sz="quarter" idx="19"/>
          </p:nvPr>
        </p:nvSpPr>
        <p:spPr>
          <a:xfrm>
            <a:off x="8150577" y="32004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4" name="Text Placeholder 13">
            <a:extLst>
              <a:ext uri="{FF2B5EF4-FFF2-40B4-BE49-F238E27FC236}">
                <a16:creationId xmlns:a16="http://schemas.microsoft.com/office/drawing/2014/main" id="{FED4C7F5-70CF-2C4D-8AF3-4D76760714C7}"/>
              </a:ext>
            </a:extLst>
          </p:cNvPr>
          <p:cNvSpPr>
            <a:spLocks noGrp="1"/>
          </p:cNvSpPr>
          <p:nvPr>
            <p:ph type="body" sz="quarter" idx="20"/>
          </p:nvPr>
        </p:nvSpPr>
        <p:spPr>
          <a:xfrm>
            <a:off x="609600" y="57023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5" name="Text Placeholder 13">
            <a:extLst>
              <a:ext uri="{FF2B5EF4-FFF2-40B4-BE49-F238E27FC236}">
                <a16:creationId xmlns:a16="http://schemas.microsoft.com/office/drawing/2014/main" id="{6B853D87-F6A1-6443-AB6D-6E9819089E0E}"/>
              </a:ext>
            </a:extLst>
          </p:cNvPr>
          <p:cNvSpPr>
            <a:spLocks noGrp="1"/>
          </p:cNvSpPr>
          <p:nvPr>
            <p:ph type="body" sz="quarter" idx="21"/>
          </p:nvPr>
        </p:nvSpPr>
        <p:spPr>
          <a:xfrm>
            <a:off x="4470400"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6" name="Text Placeholder 13">
            <a:extLst>
              <a:ext uri="{FF2B5EF4-FFF2-40B4-BE49-F238E27FC236}">
                <a16:creationId xmlns:a16="http://schemas.microsoft.com/office/drawing/2014/main" id="{256BC893-7821-9640-98BC-FFCFED83EB9C}"/>
              </a:ext>
            </a:extLst>
          </p:cNvPr>
          <p:cNvSpPr>
            <a:spLocks noGrp="1"/>
          </p:cNvSpPr>
          <p:nvPr>
            <p:ph type="body" sz="quarter" idx="22"/>
          </p:nvPr>
        </p:nvSpPr>
        <p:spPr>
          <a:xfrm>
            <a:off x="8150577" y="5715000"/>
            <a:ext cx="3454400" cy="381000"/>
          </a:xfrm>
          <a:prstGeom prst="rect">
            <a:avLst/>
          </a:prstGeom>
        </p:spPr>
        <p:txBody>
          <a:bodyPr/>
          <a:lstStyle>
            <a:lvl1pPr marL="0" indent="0">
              <a:buNone/>
              <a:defRPr sz="1100" b="0" i="0">
                <a:latin typeface="Calibri" panose="020F0502020204030204" pitchFamily="34" charset="0"/>
              </a:defRPr>
            </a:lvl1pPr>
            <a:lvl2pPr>
              <a:defRPr sz="1100"/>
            </a:lvl2pPr>
            <a:lvl3pPr>
              <a:defRPr sz="1100"/>
            </a:lvl3pPr>
            <a:lvl4pPr>
              <a:defRPr sz="1100"/>
            </a:lvl4pPr>
            <a:lvl5pPr>
              <a:defRPr sz="1100"/>
            </a:lvl5pPr>
          </a:lstStyle>
          <a:p>
            <a:pPr lvl="0"/>
            <a:r>
              <a:rPr lang="en-US"/>
              <a:t>Click to edit Master text styles</a:t>
            </a:r>
          </a:p>
        </p:txBody>
      </p:sp>
      <p:sp>
        <p:nvSpPr>
          <p:cNvPr id="19" name="Slide Number Placeholder 18">
            <a:extLst>
              <a:ext uri="{FF2B5EF4-FFF2-40B4-BE49-F238E27FC236}">
                <a16:creationId xmlns:a16="http://schemas.microsoft.com/office/drawing/2014/main" id="{02F90602-9DC6-3F4D-B178-EF64100603FB}"/>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774FC734-09F5-2F40-BB01-29D6BBF76E0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49880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ogo Grid">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34EBE792-3674-F042-8191-29D73F7CA4C8}"/>
              </a:ext>
            </a:extLst>
          </p:cNvPr>
          <p:cNvSpPr>
            <a:spLocks noGrp="1"/>
          </p:cNvSpPr>
          <p:nvPr>
            <p:ph type="pic" sz="quarter" idx="10" hasCustomPrompt="1"/>
          </p:nvPr>
        </p:nvSpPr>
        <p:spPr>
          <a:xfrm>
            <a:off x="914400" y="1371600"/>
            <a:ext cx="1930400" cy="1295400"/>
          </a:xfrm>
          <a:prstGeom prst="rect">
            <a:avLst/>
          </a:prstGeom>
          <a:effectLst/>
        </p:spPr>
        <p:txBody>
          <a:bodyPr/>
          <a:lstStyle>
            <a:lvl1pPr marL="0" indent="0">
              <a:buFontTx/>
              <a:buNone/>
              <a:defRPr sz="1100" b="0" i="0" baseline="0">
                <a:latin typeface="Calibri" panose="020F0502020204030204" pitchFamily="34" charset="0"/>
              </a:defRPr>
            </a:lvl1pPr>
          </a:lstStyle>
          <a:p>
            <a:r>
              <a:rPr lang="en-US" dirty="0"/>
              <a:t>160x147 logo</a:t>
            </a:r>
          </a:p>
        </p:txBody>
      </p:sp>
      <p:sp>
        <p:nvSpPr>
          <p:cNvPr id="7" name="Picture Placeholder 5">
            <a:extLst>
              <a:ext uri="{FF2B5EF4-FFF2-40B4-BE49-F238E27FC236}">
                <a16:creationId xmlns:a16="http://schemas.microsoft.com/office/drawing/2014/main" id="{93ABDDAC-BA7B-4A4A-9D64-71FA88868E4B}"/>
              </a:ext>
            </a:extLst>
          </p:cNvPr>
          <p:cNvSpPr>
            <a:spLocks noGrp="1"/>
          </p:cNvSpPr>
          <p:nvPr>
            <p:ph type="pic" sz="quarter" idx="11" hasCustomPrompt="1"/>
          </p:nvPr>
        </p:nvSpPr>
        <p:spPr>
          <a:xfrm>
            <a:off x="9144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8" name="Picture Placeholder 5">
            <a:extLst>
              <a:ext uri="{FF2B5EF4-FFF2-40B4-BE49-F238E27FC236}">
                <a16:creationId xmlns:a16="http://schemas.microsoft.com/office/drawing/2014/main" id="{BE481E25-6792-6B48-8A87-D3E9D1B2232D}"/>
              </a:ext>
            </a:extLst>
          </p:cNvPr>
          <p:cNvSpPr>
            <a:spLocks noGrp="1"/>
          </p:cNvSpPr>
          <p:nvPr>
            <p:ph type="pic" sz="quarter" idx="13" hasCustomPrompt="1"/>
          </p:nvPr>
        </p:nvSpPr>
        <p:spPr>
          <a:xfrm>
            <a:off x="9144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9" name="Picture Placeholder 5">
            <a:extLst>
              <a:ext uri="{FF2B5EF4-FFF2-40B4-BE49-F238E27FC236}">
                <a16:creationId xmlns:a16="http://schemas.microsoft.com/office/drawing/2014/main" id="{D548604C-E487-1D4F-91AF-D210004A5189}"/>
              </a:ext>
            </a:extLst>
          </p:cNvPr>
          <p:cNvSpPr>
            <a:spLocks noGrp="1"/>
          </p:cNvSpPr>
          <p:nvPr>
            <p:ph type="pic" sz="quarter" idx="14" hasCustomPrompt="1"/>
          </p:nvPr>
        </p:nvSpPr>
        <p:spPr>
          <a:xfrm>
            <a:off x="37592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0" name="Picture Placeholder 5">
            <a:extLst>
              <a:ext uri="{FF2B5EF4-FFF2-40B4-BE49-F238E27FC236}">
                <a16:creationId xmlns:a16="http://schemas.microsoft.com/office/drawing/2014/main" id="{7624EDF6-2365-2545-8099-338237F309C3}"/>
              </a:ext>
            </a:extLst>
          </p:cNvPr>
          <p:cNvSpPr>
            <a:spLocks noGrp="1"/>
          </p:cNvSpPr>
          <p:nvPr>
            <p:ph type="pic" sz="quarter" idx="15" hasCustomPrompt="1"/>
          </p:nvPr>
        </p:nvSpPr>
        <p:spPr>
          <a:xfrm>
            <a:off x="37592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1" name="Picture Placeholder 5">
            <a:extLst>
              <a:ext uri="{FF2B5EF4-FFF2-40B4-BE49-F238E27FC236}">
                <a16:creationId xmlns:a16="http://schemas.microsoft.com/office/drawing/2014/main" id="{0D36446A-2E05-9F4F-83D7-905FD354E021}"/>
              </a:ext>
            </a:extLst>
          </p:cNvPr>
          <p:cNvSpPr>
            <a:spLocks noGrp="1"/>
          </p:cNvSpPr>
          <p:nvPr>
            <p:ph type="pic" sz="quarter" idx="16" hasCustomPrompt="1"/>
          </p:nvPr>
        </p:nvSpPr>
        <p:spPr>
          <a:xfrm>
            <a:off x="3759200" y="4419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2" name="Picture Placeholder 5">
            <a:extLst>
              <a:ext uri="{FF2B5EF4-FFF2-40B4-BE49-F238E27FC236}">
                <a16:creationId xmlns:a16="http://schemas.microsoft.com/office/drawing/2014/main" id="{BBC79A31-D13D-4C49-88CC-6B949DE06C2C}"/>
              </a:ext>
            </a:extLst>
          </p:cNvPr>
          <p:cNvSpPr>
            <a:spLocks noGrp="1"/>
          </p:cNvSpPr>
          <p:nvPr>
            <p:ph type="pic" sz="quarter" idx="17" hasCustomPrompt="1"/>
          </p:nvPr>
        </p:nvSpPr>
        <p:spPr>
          <a:xfrm>
            <a:off x="66040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3" name="Picture Placeholder 5">
            <a:extLst>
              <a:ext uri="{FF2B5EF4-FFF2-40B4-BE49-F238E27FC236}">
                <a16:creationId xmlns:a16="http://schemas.microsoft.com/office/drawing/2014/main" id="{CFF59C9F-D752-594A-A821-7BDA91DA3749}"/>
              </a:ext>
            </a:extLst>
          </p:cNvPr>
          <p:cNvSpPr>
            <a:spLocks noGrp="1"/>
          </p:cNvSpPr>
          <p:nvPr>
            <p:ph type="pic" sz="quarter" idx="18" hasCustomPrompt="1"/>
          </p:nvPr>
        </p:nvSpPr>
        <p:spPr>
          <a:xfrm>
            <a:off x="66040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4" name="Picture Placeholder 5">
            <a:extLst>
              <a:ext uri="{FF2B5EF4-FFF2-40B4-BE49-F238E27FC236}">
                <a16:creationId xmlns:a16="http://schemas.microsoft.com/office/drawing/2014/main" id="{254F3492-5AA9-9249-B742-69BFC01BE9E2}"/>
              </a:ext>
            </a:extLst>
          </p:cNvPr>
          <p:cNvSpPr>
            <a:spLocks noGrp="1"/>
          </p:cNvSpPr>
          <p:nvPr>
            <p:ph type="pic" sz="quarter" idx="19" hasCustomPrompt="1"/>
          </p:nvPr>
        </p:nvSpPr>
        <p:spPr>
          <a:xfrm>
            <a:off x="66040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5" name="Picture Placeholder 5">
            <a:extLst>
              <a:ext uri="{FF2B5EF4-FFF2-40B4-BE49-F238E27FC236}">
                <a16:creationId xmlns:a16="http://schemas.microsoft.com/office/drawing/2014/main" id="{C51E22CD-7582-9D41-A0FC-914A34BF189E}"/>
              </a:ext>
            </a:extLst>
          </p:cNvPr>
          <p:cNvSpPr>
            <a:spLocks noGrp="1"/>
          </p:cNvSpPr>
          <p:nvPr>
            <p:ph type="pic" sz="quarter" idx="20" hasCustomPrompt="1"/>
          </p:nvPr>
        </p:nvSpPr>
        <p:spPr>
          <a:xfrm>
            <a:off x="9245600" y="1371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6" name="Picture Placeholder 5">
            <a:extLst>
              <a:ext uri="{FF2B5EF4-FFF2-40B4-BE49-F238E27FC236}">
                <a16:creationId xmlns:a16="http://schemas.microsoft.com/office/drawing/2014/main" id="{3D0B9166-BA76-6544-89C3-4C8B4A739F73}"/>
              </a:ext>
            </a:extLst>
          </p:cNvPr>
          <p:cNvSpPr>
            <a:spLocks noGrp="1"/>
          </p:cNvSpPr>
          <p:nvPr>
            <p:ph type="pic" sz="quarter" idx="21" hasCustomPrompt="1"/>
          </p:nvPr>
        </p:nvSpPr>
        <p:spPr>
          <a:xfrm>
            <a:off x="9245600" y="2895600"/>
            <a:ext cx="1930400" cy="1295400"/>
          </a:xfrm>
          <a:prstGeom prst="rect">
            <a:avLst/>
          </a:prstGeom>
          <a:effectLst/>
        </p:spPr>
        <p:txBody>
          <a:bodyPr/>
          <a:lstStyle>
            <a:lvl1pPr marL="0" marR="0" indent="0" algn="l" defTabSz="914400" rtl="0" eaLnBrk="1" fontAlgn="base" latinLnBrk="0" hangingPunct="1">
              <a:lnSpc>
                <a:spcPct val="100000"/>
              </a:lnSpc>
              <a:spcBef>
                <a:spcPts val="1200"/>
              </a:spcBef>
              <a:spcAft>
                <a:spcPct val="0"/>
              </a:spcAft>
              <a:buClr>
                <a:schemeClr val="tx1"/>
              </a:buClr>
              <a:buSzTx/>
              <a:buFontTx/>
              <a:buNone/>
              <a:tabLst/>
              <a:defRPr sz="1100" b="0" i="0">
                <a:latin typeface="Calibri" panose="020F0502020204030204" pitchFamily="34" charset="0"/>
              </a:defRPr>
            </a:lvl1pPr>
          </a:lstStyle>
          <a:p>
            <a:r>
              <a:rPr lang="en-US" dirty="0"/>
              <a:t>160x147 logo</a:t>
            </a:r>
          </a:p>
          <a:p>
            <a:endParaRPr lang="en-US" dirty="0"/>
          </a:p>
        </p:txBody>
      </p:sp>
      <p:sp>
        <p:nvSpPr>
          <p:cNvPr id="17" name="Picture Placeholder 5">
            <a:extLst>
              <a:ext uri="{FF2B5EF4-FFF2-40B4-BE49-F238E27FC236}">
                <a16:creationId xmlns:a16="http://schemas.microsoft.com/office/drawing/2014/main" id="{537026EB-3BFB-0947-A881-5729F13CFA4E}"/>
              </a:ext>
            </a:extLst>
          </p:cNvPr>
          <p:cNvSpPr>
            <a:spLocks noGrp="1"/>
          </p:cNvSpPr>
          <p:nvPr>
            <p:ph type="pic" sz="quarter" idx="22" hasCustomPrompt="1"/>
          </p:nvPr>
        </p:nvSpPr>
        <p:spPr>
          <a:xfrm>
            <a:off x="9245600" y="4419600"/>
            <a:ext cx="1930400" cy="1295400"/>
          </a:xfrm>
          <a:prstGeom prst="rect">
            <a:avLst/>
          </a:prstGeom>
          <a:effectLst/>
        </p:spPr>
        <p:txBody>
          <a:bodyPr/>
          <a:lstStyle>
            <a:lvl1pPr marL="0" indent="0">
              <a:buFontTx/>
              <a:buNone/>
              <a:defRPr sz="1100" b="0" i="0">
                <a:latin typeface="Calibri" panose="020F0502020204030204" pitchFamily="34" charset="0"/>
              </a:defRPr>
            </a:lvl1pPr>
          </a:lstStyle>
          <a:p>
            <a:r>
              <a:rPr lang="en-US" dirty="0"/>
              <a:t>160x147 logo</a:t>
            </a:r>
          </a:p>
        </p:txBody>
      </p:sp>
      <p:sp>
        <p:nvSpPr>
          <p:cNvPr id="19" name="Slide Number Placeholder 18">
            <a:extLst>
              <a:ext uri="{FF2B5EF4-FFF2-40B4-BE49-F238E27FC236}">
                <a16:creationId xmlns:a16="http://schemas.microsoft.com/office/drawing/2014/main" id="{1D9580FA-CA76-994A-9775-1D87D5927DBD}"/>
              </a:ext>
            </a:extLst>
          </p:cNvPr>
          <p:cNvSpPr>
            <a:spLocks noGrp="1"/>
          </p:cNvSpPr>
          <p:nvPr>
            <p:ph type="sldNum" sz="quarter" idx="24"/>
          </p:nvPr>
        </p:nvSpPr>
        <p:spPr/>
        <p:txBody>
          <a:bodyPr/>
          <a:lstStyle/>
          <a:p>
            <a:fld id="{F0D23093-2AB0-F74C-B865-1A12A15B650E}" type="slidenum">
              <a:rPr lang="en-US" smtClean="0"/>
              <a:pPr/>
              <a:t>‹#›</a:t>
            </a:fld>
            <a:endParaRPr lang="en-US" dirty="0"/>
          </a:p>
        </p:txBody>
      </p:sp>
      <p:sp>
        <p:nvSpPr>
          <p:cNvPr id="21" name="Title 20">
            <a:extLst>
              <a:ext uri="{FF2B5EF4-FFF2-40B4-BE49-F238E27FC236}">
                <a16:creationId xmlns:a16="http://schemas.microsoft.com/office/drawing/2014/main" id="{C81C7F89-740B-3143-8447-70CC02F636A7}"/>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719887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pyright P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63357E3-4FE4-4164-A381-204B98DEEAB8}"/>
              </a:ext>
            </a:extLst>
          </p:cNvPr>
          <p:cNvSpPr>
            <a:spLocks noGrp="1"/>
          </p:cNvSpPr>
          <p:nvPr>
            <p:ph type="sldNum" sz="quarter" idx="10"/>
          </p:nvPr>
        </p:nvSpPr>
        <p:spPr/>
        <p:txBody>
          <a:bodyPr/>
          <a:lstStyle/>
          <a:p>
            <a:fld id="{F0D23093-2AB0-F74C-B865-1A12A15B650E}" type="slidenum">
              <a:rPr lang="en-US" smtClean="0"/>
              <a:pPr/>
              <a:t>‹#›</a:t>
            </a:fld>
            <a:endParaRPr lang="en-US" dirty="0"/>
          </a:p>
        </p:txBody>
      </p:sp>
      <p:sp>
        <p:nvSpPr>
          <p:cNvPr id="4" name="TextBox 3">
            <a:extLst>
              <a:ext uri="{FF2B5EF4-FFF2-40B4-BE49-F238E27FC236}">
                <a16:creationId xmlns:a16="http://schemas.microsoft.com/office/drawing/2014/main" id="{E6AEF1B2-1440-4FE5-8C1B-C291F424F993}"/>
              </a:ext>
            </a:extLst>
          </p:cNvPr>
          <p:cNvSpPr txBox="1"/>
          <p:nvPr userDrawn="1"/>
        </p:nvSpPr>
        <p:spPr>
          <a:xfrm>
            <a:off x="533400" y="609600"/>
            <a:ext cx="10972800" cy="3322320"/>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400" b="1" dirty="0">
                <a:effectLst/>
                <a:latin typeface="+mj-lt"/>
                <a:ea typeface="Calibri" panose="020F0502020204030204" pitchFamily="34" charset="0"/>
                <a:cs typeface="Times New Roman" panose="02020603050405020304" pitchFamily="18" charset="0"/>
              </a:rPr>
              <a:t>© </a:t>
            </a:r>
            <a:r>
              <a:rPr lang="en-US" sz="1400" dirty="0">
                <a:solidFill>
                  <a:srgbClr val="000000"/>
                </a:solidFill>
                <a:effectLst/>
                <a:latin typeface="+mj-lt"/>
                <a:ea typeface="Times New Roman" panose="02020603050405020304" pitchFamily="18" charset="0"/>
                <a:cs typeface="Times New Roman" panose="02020603050405020304" pitchFamily="18" charset="0"/>
              </a:rPr>
              <a:t>2024 ANSYS, Inc. All rights reserved.</a:t>
            </a:r>
          </a:p>
          <a:p>
            <a:pPr marL="0" marR="0">
              <a:lnSpc>
                <a:spcPct val="107000"/>
              </a:lnSpc>
              <a:spcBef>
                <a:spcPts val="0"/>
              </a:spcBef>
              <a:spcAft>
                <a:spcPts val="0"/>
              </a:spcAft>
            </a:pPr>
            <a:endParaRPr lang="en-US" sz="1600" b="1"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Use and Reproduction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The content used in this resource </a:t>
            </a:r>
            <a:r>
              <a:rPr lang="en-US" sz="1400" dirty="0">
                <a:solidFill>
                  <a:srgbClr val="201F1E"/>
                </a:solidFill>
                <a:effectLst/>
                <a:latin typeface="+mj-lt"/>
                <a:ea typeface="Times New Roman" panose="02020603050405020304" pitchFamily="18" charset="0"/>
                <a:cs typeface="Times New Roman" panose="02020603050405020304" pitchFamily="18" charset="0"/>
              </a:rPr>
              <a:t>may only be used or reproduced for teaching purposes; and any commercial use is strictly prohibited.</a:t>
            </a:r>
            <a:r>
              <a:rPr lang="en-US" sz="1400" i="1" dirty="0">
                <a:solidFill>
                  <a:srgbClr val="201F1E"/>
                </a:solidFill>
                <a:effectLst/>
                <a:latin typeface="+mj-lt"/>
                <a:ea typeface="Times New Roman" panose="02020603050405020304" pitchFamily="18"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Document Information</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This lecture unit is part of a set of teaching resources to help introduce students to related to embedded systems.</a:t>
            </a: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 </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b="1" dirty="0">
                <a:effectLst/>
                <a:latin typeface="+mj-lt"/>
                <a:ea typeface="Calibri" panose="020F0502020204030204" pitchFamily="34" charset="0"/>
                <a:cs typeface="Times New Roman" panose="02020603050405020304" pitchFamily="18" charset="0"/>
              </a:rPr>
              <a:t>Ansys Education Resources</a:t>
            </a:r>
            <a:endParaRPr lang="en-US" sz="1400" dirty="0">
              <a:effectLst/>
              <a:latin typeface="+mj-lt"/>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400" dirty="0">
                <a:effectLst/>
                <a:latin typeface="+mj-lt"/>
                <a:ea typeface="Calibri" panose="020F0502020204030204" pitchFamily="34" charset="0"/>
                <a:cs typeface="Times New Roman" panose="02020603050405020304" pitchFamily="18" charset="0"/>
              </a:rPr>
              <a:t>To access more undergraduate education resources, including lecture presentations with notes, exercises with worked solutions, microprojects, real life examples and more, visit </a:t>
            </a:r>
            <a:r>
              <a:rPr lang="en-US" sz="1400" dirty="0">
                <a:effectLst/>
                <a:latin typeface="+mj-lt"/>
                <a:ea typeface="Calibri" panose="020F0502020204030204" pitchFamily="34" charset="0"/>
                <a:cs typeface="Times New Roman" panose="02020603050405020304" pitchFamily="18" charset="0"/>
                <a:hlinkClick r:id="rId2"/>
              </a:rPr>
              <a:t>www.ansys.com/education-resources</a:t>
            </a:r>
            <a:r>
              <a:rPr lang="en-US" sz="1400" dirty="0">
                <a:effectLst/>
                <a:latin typeface="+mj-lt"/>
                <a:ea typeface="Calibri" panose="020F0502020204030204" pitchFamily="34" charset="0"/>
                <a:cs typeface="Times New Roman" panose="02020603050405020304" pitchFamily="18" charset="0"/>
              </a:rPr>
              <a:t>.</a:t>
            </a:r>
          </a:p>
          <a:p>
            <a:pPr marL="0" marR="0">
              <a:lnSpc>
                <a:spcPct val="107000"/>
              </a:lnSpc>
              <a:spcBef>
                <a:spcPts val="0"/>
              </a:spcBef>
              <a:spcAft>
                <a:spcPts val="0"/>
              </a:spcAft>
            </a:pPr>
            <a:endParaRPr lang="en-US" sz="1400" dirty="0">
              <a:effectLst/>
              <a:latin typeface="+mj-lt"/>
              <a:ea typeface="Calibri" panose="020F0502020204030204" pitchFamily="34" charset="0"/>
              <a:cs typeface="Times New Roman" panose="02020603050405020304" pitchFamily="18" charset="0"/>
            </a:endParaRPr>
          </a:p>
          <a:p>
            <a:r>
              <a:rPr lang="en-US" sz="1400" b="1" i="0" u="none" strike="noStrike" baseline="0" dirty="0">
                <a:solidFill>
                  <a:srgbClr val="000000"/>
                </a:solidFill>
                <a:latin typeface="Calibri" panose="020F0502020204030204" pitchFamily="34" charset="0"/>
              </a:rPr>
              <a:t>Feedback </a:t>
            </a:r>
            <a:endParaRPr lang="en-US" sz="1400" b="0" i="0" u="none" strike="noStrike" baseline="0" dirty="0">
              <a:solidFill>
                <a:srgbClr val="000000"/>
              </a:solidFill>
              <a:latin typeface="Calibri" panose="020F0502020204030204" pitchFamily="34" charset="0"/>
            </a:endParaRPr>
          </a:p>
          <a:p>
            <a:r>
              <a:rPr lang="en-US" sz="1400" b="0" i="0" u="none" strike="noStrike" baseline="0" dirty="0">
                <a:solidFill>
                  <a:srgbClr val="000000"/>
                </a:solidFill>
                <a:latin typeface="Calibri" panose="020F0502020204030204" pitchFamily="34" charset="0"/>
              </a:rPr>
              <a:t>If you notice any errors in this resource or need to get in contact with the authors, please email us at </a:t>
            </a:r>
            <a:r>
              <a:rPr lang="en-US" sz="1400" b="0" i="0" u="none" strike="noStrike" baseline="0" dirty="0">
                <a:solidFill>
                  <a:srgbClr val="0000FF"/>
                </a:solidFill>
                <a:latin typeface="Calibri" panose="020F0502020204030204" pitchFamily="34" charset="0"/>
                <a:hlinkClick r:id="rId3"/>
              </a:rPr>
              <a:t>education@ansys.com</a:t>
            </a:r>
            <a:endParaRPr lang="en-US" sz="1400" b="0"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28443541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a:p>
        </p:txBody>
      </p:sp>
      <p:sp>
        <p:nvSpPr>
          <p:cNvPr id="3" name="Content Placeholder 2"/>
          <p:cNvSpPr>
            <a:spLocks noGrp="1"/>
          </p:cNvSpPr>
          <p:nvPr>
            <p:ph idx="1"/>
          </p:nvPr>
        </p:nvSpPr>
        <p:spPr>
          <a:xfrm>
            <a:off x="609600" y="1143000"/>
            <a:ext cx="10972800"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a:extLst>
              <a:ext uri="{FF2B5EF4-FFF2-40B4-BE49-F238E27FC236}">
                <a16:creationId xmlns:a16="http://schemas.microsoft.com/office/drawing/2014/main" id="{DF2BE725-F1B0-7243-BAC8-43B25DA2BC48}"/>
              </a:ext>
            </a:extLst>
          </p:cNvPr>
          <p:cNvSpPr>
            <a:spLocks noGrp="1"/>
          </p:cNvSpPr>
          <p:nvPr>
            <p:ph type="dt" sz="half" idx="10"/>
          </p:nvPr>
        </p:nvSpPr>
        <p:spPr/>
        <p:txBody>
          <a:bodyPr/>
          <a:lstStyle/>
          <a:p>
            <a:fld id="{7E4BBA83-940A-D344-8476-F6C53B5C9486}" type="datetime5">
              <a:rPr lang="en-US" smtClean="0"/>
              <a:t>7-Aug-24</a:t>
            </a:fld>
            <a:endParaRPr lang="en-US" dirty="0"/>
          </a:p>
        </p:txBody>
      </p:sp>
      <p:sp>
        <p:nvSpPr>
          <p:cNvPr id="8" name="Footer Placeholder 7">
            <a:extLst>
              <a:ext uri="{FF2B5EF4-FFF2-40B4-BE49-F238E27FC236}">
                <a16:creationId xmlns:a16="http://schemas.microsoft.com/office/drawing/2014/main" id="{3EA6356A-FB64-5C40-8589-6A136590A773}"/>
              </a:ext>
            </a:extLst>
          </p:cNvPr>
          <p:cNvSpPr>
            <a:spLocks noGrp="1"/>
          </p:cNvSpPr>
          <p:nvPr>
            <p:ph type="ftr" sz="quarter" idx="11"/>
          </p:nvPr>
        </p:nvSpPr>
        <p:spPr/>
        <p:txBody>
          <a:bodyPr/>
          <a:lstStyle/>
          <a:p>
            <a:r>
              <a:rPr lang="en-US"/>
              <a:t>©2023 ANSYS / Confidential</a:t>
            </a:r>
            <a:endParaRPr lang="en-US" dirty="0"/>
          </a:p>
        </p:txBody>
      </p:sp>
      <p:sp>
        <p:nvSpPr>
          <p:cNvPr id="9" name="Slide Number Placeholder 8">
            <a:extLst>
              <a:ext uri="{FF2B5EF4-FFF2-40B4-BE49-F238E27FC236}">
                <a16:creationId xmlns:a16="http://schemas.microsoft.com/office/drawing/2014/main" id="{043763EC-58C9-9643-8F7D-42A80860E669}"/>
              </a:ext>
            </a:extLst>
          </p:cNvPr>
          <p:cNvSpPr>
            <a:spLocks noGrp="1"/>
          </p:cNvSpPr>
          <p:nvPr>
            <p:ph type="sldNum" sz="quarter" idx="12"/>
          </p:nvPr>
        </p:nvSpPr>
        <p:spPr/>
        <p:txBody>
          <a:bodyPr/>
          <a:lstStyle/>
          <a:p>
            <a:fld id="{1909D2FC-EBC3-4E88-8B9A-2F52EBFF7A54}" type="slidenum">
              <a:rPr lang="en-US" smtClean="0"/>
              <a:pPr/>
              <a:t>‹#›</a:t>
            </a:fld>
            <a:endParaRPr lang="en-US"/>
          </a:p>
        </p:txBody>
      </p:sp>
    </p:spTree>
    <p:extLst>
      <p:ext uri="{BB962C8B-B14F-4D97-AF65-F5344CB8AC3E}">
        <p14:creationId xmlns:p14="http://schemas.microsoft.com/office/powerpoint/2010/main" val="10106914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356A771A-8E39-E44C-A8DD-E28422034FF9}" type="datetime5">
              <a:rPr lang="en-US" smtClean="0"/>
              <a:t>7-Aug-24</a:t>
            </a:fld>
            <a:endParaRPr lang="en-US"/>
          </a:p>
        </p:txBody>
      </p:sp>
      <p:sp>
        <p:nvSpPr>
          <p:cNvPr id="4" name="Footer Placeholder 3"/>
          <p:cNvSpPr>
            <a:spLocks noGrp="1"/>
          </p:cNvSpPr>
          <p:nvPr>
            <p:ph type="ftr" sz="quarter" idx="11"/>
          </p:nvPr>
        </p:nvSpPr>
        <p:spPr/>
        <p:txBody>
          <a:bodyPr/>
          <a:lstStyle/>
          <a:p>
            <a:r>
              <a:rPr lang="en-US"/>
              <a:t>©2023 ANSYS / Confidential</a:t>
            </a:r>
          </a:p>
        </p:txBody>
      </p:sp>
      <p:sp>
        <p:nvSpPr>
          <p:cNvPr id="5" name="Slide Number Placeholder 4"/>
          <p:cNvSpPr>
            <a:spLocks noGrp="1"/>
          </p:cNvSpPr>
          <p:nvPr>
            <p:ph type="sldNum" sz="quarter" idx="12"/>
          </p:nvPr>
        </p:nvSpPr>
        <p:spPr/>
        <p:txBody>
          <a:bodyPr/>
          <a:lstStyle/>
          <a:p>
            <a:fld id="{1909D2FC-EBC3-4E88-8B9A-2F52EBFF7A54}" type="slidenum">
              <a:rPr lang="en-US" smtClean="0"/>
              <a:t>‹#›</a:t>
            </a:fld>
            <a:endParaRPr lang="en-US"/>
          </a:p>
        </p:txBody>
      </p:sp>
    </p:spTree>
    <p:extLst>
      <p:ext uri="{BB962C8B-B14F-4D97-AF65-F5344CB8AC3E}">
        <p14:creationId xmlns:p14="http://schemas.microsoft.com/office/powerpoint/2010/main" val="33667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26576C04-D572-9D4D-8F10-3E7CBF2FDD8E}"/>
              </a:ext>
            </a:extLst>
          </p:cNvPr>
          <p:cNvSpPr>
            <a:spLocks noGrp="1"/>
          </p:cNvSpPr>
          <p:nvPr>
            <p:ph type="body" sz="quarter" idx="13"/>
          </p:nvPr>
        </p:nvSpPr>
        <p:spPr>
          <a:xfrm>
            <a:off x="609599" y="1447800"/>
            <a:ext cx="10972799"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23957048"/>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AE7604C-BDCE-428F-B486-BE14D622E649}"/>
              </a:ext>
            </a:extLst>
          </p:cNvPr>
          <p:cNvSpPr>
            <a:spLocks noGrp="1"/>
          </p:cNvSpPr>
          <p:nvPr>
            <p:ph type="sldNum" sz="quarter" idx="10"/>
          </p:nvPr>
        </p:nvSpPr>
        <p:spPr/>
        <p:txBody>
          <a:bodyPr/>
          <a:lstStyle/>
          <a:p>
            <a:fld id="{F0D23093-2AB0-F74C-B865-1A12A15B650E}" type="slidenum">
              <a:rPr lang="en-US" smtClean="0"/>
              <a:pPr/>
              <a:t>‹#›</a:t>
            </a:fld>
            <a:endParaRPr lang="en-US" dirty="0"/>
          </a:p>
        </p:txBody>
      </p:sp>
    </p:spTree>
    <p:extLst>
      <p:ext uri="{BB962C8B-B14F-4D97-AF65-F5344CB8AC3E}">
        <p14:creationId xmlns:p14="http://schemas.microsoft.com/office/powerpoint/2010/main" val="863081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_Only">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9" name="Title 8">
            <a:extLst>
              <a:ext uri="{FF2B5EF4-FFF2-40B4-BE49-F238E27FC236}">
                <a16:creationId xmlns:a16="http://schemas.microsoft.com/office/drawing/2014/main" id="{98341DC2-F80D-BD4F-90EE-4B809029C2D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474025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o slash/no titl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EB02DB04-0C1C-8C49-B65E-A9668E39A9C7}"/>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2" name="Rectangle 1">
            <a:extLst>
              <a:ext uri="{FF2B5EF4-FFF2-40B4-BE49-F238E27FC236}">
                <a16:creationId xmlns:a16="http://schemas.microsoft.com/office/drawing/2014/main" id="{96277581-3B6E-45DC-A28B-56B0B91539B8}"/>
              </a:ext>
            </a:extLst>
          </p:cNvPr>
          <p:cNvSpPr/>
          <p:nvPr userDrawn="1"/>
        </p:nvSpPr>
        <p:spPr>
          <a:xfrm>
            <a:off x="152400" y="76200"/>
            <a:ext cx="6096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50609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Side by Side">
    <p:spTree>
      <p:nvGrpSpPr>
        <p:cNvPr id="1" name=""/>
        <p:cNvGrpSpPr/>
        <p:nvPr/>
      </p:nvGrpSpPr>
      <p:grpSpPr>
        <a:xfrm>
          <a:off x="0" y="0"/>
          <a:ext cx="0" cy="0"/>
          <a:chOff x="0" y="0"/>
          <a:chExt cx="0" cy="0"/>
        </a:xfrm>
      </p:grpSpPr>
      <p:sp>
        <p:nvSpPr>
          <p:cNvPr id="11" name="Slide Number Placeholder 10">
            <a:extLst>
              <a:ext uri="{FF2B5EF4-FFF2-40B4-BE49-F238E27FC236}">
                <a16:creationId xmlns:a16="http://schemas.microsoft.com/office/drawing/2014/main" id="{E2086AFA-5418-C147-ADBF-A484560811D6}"/>
              </a:ext>
            </a:extLst>
          </p:cNvPr>
          <p:cNvSpPr>
            <a:spLocks noGrp="1"/>
          </p:cNvSpPr>
          <p:nvPr>
            <p:ph type="sldNum" sz="quarter" idx="11"/>
          </p:nvPr>
        </p:nvSpPr>
        <p:spPr/>
        <p:txBody>
          <a:bodyPr/>
          <a:lstStyle/>
          <a:p>
            <a:fld id="{F0D23093-2AB0-F74C-B865-1A12A15B650E}" type="slidenum">
              <a:rPr lang="en-US" smtClean="0"/>
              <a:pPr/>
              <a:t>‹#›</a:t>
            </a:fld>
            <a:endParaRPr lang="en-US" dirty="0"/>
          </a:p>
        </p:txBody>
      </p:sp>
      <p:sp>
        <p:nvSpPr>
          <p:cNvPr id="13" name="Title 12">
            <a:extLst>
              <a:ext uri="{FF2B5EF4-FFF2-40B4-BE49-F238E27FC236}">
                <a16:creationId xmlns:a16="http://schemas.microsoft.com/office/drawing/2014/main" id="{442CB888-0168-B94E-B176-2E6B61FE9421}"/>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4748E687-7CF0-0540-A98D-56F74939DB2D}"/>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6">
            <a:extLst>
              <a:ext uri="{FF2B5EF4-FFF2-40B4-BE49-F238E27FC236}">
                <a16:creationId xmlns:a16="http://schemas.microsoft.com/office/drawing/2014/main" id="{E9E3B09F-B45B-354E-B308-DCD243A5A41B}"/>
              </a:ext>
            </a:extLst>
          </p:cNvPr>
          <p:cNvSpPr>
            <a:spLocks noGrp="1"/>
          </p:cNvSpPr>
          <p:nvPr>
            <p:ph type="body" sz="quarter" idx="14"/>
          </p:nvPr>
        </p:nvSpPr>
        <p:spPr>
          <a:xfrm>
            <a:off x="6096000" y="1447800"/>
            <a:ext cx="54864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2633665"/>
      </p:ext>
    </p:extLst>
  </p:cSld>
  <p:clrMapOvr>
    <a:masterClrMapping/>
  </p:clrMapOvr>
  <p:extLst>
    <p:ext uri="{DCECCB84-F9BA-43D5-87BE-67443E8EF086}">
      <p15:sldGuideLst xmlns:p15="http://schemas.microsoft.com/office/powerpoint/2012/main">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CE20C0D-A7DE-48DF-B095-F557A066298E}"/>
              </a:ext>
            </a:extLst>
          </p:cNvPr>
          <p:cNvSpPr>
            <a:spLocks noGrp="1"/>
          </p:cNvSpPr>
          <p:nvPr>
            <p:ph type="pic" sz="quarter" idx="12"/>
          </p:nvPr>
        </p:nvSpPr>
        <p:spPr>
          <a:xfrm>
            <a:off x="6095999" y="1447800"/>
            <a:ext cx="5486401" cy="4590976"/>
          </a:xfrm>
          <a:prstGeom prst="rect">
            <a:avLst/>
          </a:prstGeom>
        </p:spPr>
        <p:txBody>
          <a:bodyPr>
            <a:normAutofit/>
          </a:bodyPr>
          <a:lstStyle>
            <a:lvl1pPr>
              <a:defRPr sz="2400" b="0" i="0">
                <a:latin typeface="Calibri" panose="020F0502020204030204" pitchFamily="34" charset="0"/>
              </a:defRPr>
            </a:lvl1pPr>
          </a:lstStyle>
          <a:p>
            <a:r>
              <a:rPr lang="en-US"/>
              <a:t>Click icon to add picture</a:t>
            </a:r>
            <a:endParaRPr lang="en-US" dirty="0"/>
          </a:p>
        </p:txBody>
      </p:sp>
      <p:sp>
        <p:nvSpPr>
          <p:cNvPr id="10" name="Slide Number Placeholder 9">
            <a:extLst>
              <a:ext uri="{FF2B5EF4-FFF2-40B4-BE49-F238E27FC236}">
                <a16:creationId xmlns:a16="http://schemas.microsoft.com/office/drawing/2014/main" id="{44A5571E-6D46-AF49-B918-ACB2130FFF3D}"/>
              </a:ext>
            </a:extLst>
          </p:cNvPr>
          <p:cNvSpPr>
            <a:spLocks noGrp="1"/>
          </p:cNvSpPr>
          <p:nvPr>
            <p:ph type="sldNum" sz="quarter" idx="15"/>
          </p:nvPr>
        </p:nvSpPr>
        <p:spPr/>
        <p:txBody>
          <a:bodyPr/>
          <a:lstStyle/>
          <a:p>
            <a:fld id="{F0D23093-2AB0-F74C-B865-1A12A15B650E}" type="slidenum">
              <a:rPr lang="en-US" smtClean="0"/>
              <a:pPr/>
              <a:t>‹#›</a:t>
            </a:fld>
            <a:endParaRPr lang="en-US" dirty="0"/>
          </a:p>
        </p:txBody>
      </p:sp>
      <p:sp>
        <p:nvSpPr>
          <p:cNvPr id="12" name="Title 11">
            <a:extLst>
              <a:ext uri="{FF2B5EF4-FFF2-40B4-BE49-F238E27FC236}">
                <a16:creationId xmlns:a16="http://schemas.microsoft.com/office/drawing/2014/main" id="{26B59188-CA07-ED4C-990F-C94539E4F92B}"/>
              </a:ext>
            </a:extLst>
          </p:cNvPr>
          <p:cNvSpPr>
            <a:spLocks noGrp="1"/>
          </p:cNvSpPr>
          <p:nvPr>
            <p:ph type="title"/>
          </p:nvPr>
        </p:nvSpPr>
        <p:spPr/>
        <p:txBody>
          <a:bodyPr/>
          <a:lstStyle/>
          <a:p>
            <a:r>
              <a:rPr lang="en-US"/>
              <a:t>Click to edit Master title style</a:t>
            </a:r>
            <a:endParaRPr lang="en-US" dirty="0"/>
          </a:p>
        </p:txBody>
      </p:sp>
      <p:sp>
        <p:nvSpPr>
          <p:cNvPr id="13" name="Text Placeholder 3">
            <a:extLst>
              <a:ext uri="{FF2B5EF4-FFF2-40B4-BE49-F238E27FC236}">
                <a16:creationId xmlns:a16="http://schemas.microsoft.com/office/drawing/2014/main" id="{036E03A1-C74F-0042-A727-58B1205468A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57106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5" name="Chart Placeholder 4">
            <a:extLst>
              <a:ext uri="{FF2B5EF4-FFF2-40B4-BE49-F238E27FC236}">
                <a16:creationId xmlns:a16="http://schemas.microsoft.com/office/drawing/2014/main" id="{F2261C8B-A96F-5641-9461-4553158F07C6}"/>
              </a:ext>
            </a:extLst>
          </p:cNvPr>
          <p:cNvSpPr>
            <a:spLocks noGrp="1"/>
          </p:cNvSpPr>
          <p:nvPr>
            <p:ph type="chart" sz="quarter" idx="14"/>
          </p:nvPr>
        </p:nvSpPr>
        <p:spPr>
          <a:xfrm>
            <a:off x="6096001" y="1447800"/>
            <a:ext cx="5486400" cy="4590976"/>
          </a:xfrm>
          <a:prstGeom prst="rect">
            <a:avLst/>
          </a:prstGeom>
        </p:spPr>
        <p:txBody>
          <a:bodyPr/>
          <a:lstStyle/>
          <a:p>
            <a:r>
              <a:rPr lang="en-US"/>
              <a:t>Click icon to add chart</a:t>
            </a:r>
            <a:endParaRPr lang="en-US" dirty="0"/>
          </a:p>
        </p:txBody>
      </p:sp>
      <p:sp>
        <p:nvSpPr>
          <p:cNvPr id="12" name="Slide Number Placeholder 11">
            <a:extLst>
              <a:ext uri="{FF2B5EF4-FFF2-40B4-BE49-F238E27FC236}">
                <a16:creationId xmlns:a16="http://schemas.microsoft.com/office/drawing/2014/main" id="{BFD433F9-2D70-7E4E-9171-17DDDD0C1BC5}"/>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1" name="Text Placeholder 3">
            <a:extLst>
              <a:ext uri="{FF2B5EF4-FFF2-40B4-BE49-F238E27FC236}">
                <a16:creationId xmlns:a16="http://schemas.microsoft.com/office/drawing/2014/main" id="{7EE28EC2-FFB1-CB46-9BE7-371DA4C09A9F}"/>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88918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B1A58-7F99-2943-838C-468BDEFDB92F}"/>
              </a:ext>
            </a:extLst>
          </p:cNvPr>
          <p:cNvSpPr>
            <a:spLocks noGrp="1"/>
          </p:cNvSpPr>
          <p:nvPr>
            <p:ph type="title"/>
          </p:nvPr>
        </p:nvSpPr>
        <p:spPr/>
        <p:txBody>
          <a:bodyPr/>
          <a:lstStyle/>
          <a:p>
            <a:r>
              <a:rPr lang="en-US"/>
              <a:t>Click to edit Master title style</a:t>
            </a:r>
          </a:p>
        </p:txBody>
      </p:sp>
      <p:sp>
        <p:nvSpPr>
          <p:cNvPr id="7" name="Table Placeholder 6">
            <a:extLst>
              <a:ext uri="{FF2B5EF4-FFF2-40B4-BE49-F238E27FC236}">
                <a16:creationId xmlns:a16="http://schemas.microsoft.com/office/drawing/2014/main" id="{87182008-9414-AB43-BE9E-97630CA1A98F}"/>
              </a:ext>
            </a:extLst>
          </p:cNvPr>
          <p:cNvSpPr>
            <a:spLocks noGrp="1"/>
          </p:cNvSpPr>
          <p:nvPr>
            <p:ph type="tbl" sz="quarter" idx="14"/>
          </p:nvPr>
        </p:nvSpPr>
        <p:spPr>
          <a:xfrm>
            <a:off x="6096001" y="1447800"/>
            <a:ext cx="5486400" cy="4572000"/>
          </a:xfrm>
          <a:prstGeom prst="rect">
            <a:avLst/>
          </a:prstGeom>
        </p:spPr>
        <p:txBody>
          <a:bodyPr/>
          <a:lstStyle/>
          <a:p>
            <a:r>
              <a:rPr lang="en-US"/>
              <a:t>Click icon to add table</a:t>
            </a:r>
            <a:endParaRPr lang="en-US" dirty="0"/>
          </a:p>
        </p:txBody>
      </p:sp>
      <p:sp>
        <p:nvSpPr>
          <p:cNvPr id="12" name="Slide Number Placeholder 11">
            <a:extLst>
              <a:ext uri="{FF2B5EF4-FFF2-40B4-BE49-F238E27FC236}">
                <a16:creationId xmlns:a16="http://schemas.microsoft.com/office/drawing/2014/main" id="{0594F819-73D6-7A44-B97C-D99C7DAB92D6}"/>
              </a:ext>
            </a:extLst>
          </p:cNvPr>
          <p:cNvSpPr>
            <a:spLocks noGrp="1"/>
          </p:cNvSpPr>
          <p:nvPr>
            <p:ph type="sldNum" sz="quarter" idx="16"/>
          </p:nvPr>
        </p:nvSpPr>
        <p:spPr/>
        <p:txBody>
          <a:bodyPr/>
          <a:lstStyle/>
          <a:p>
            <a:fld id="{F0D23093-2AB0-F74C-B865-1A12A15B650E}" type="slidenum">
              <a:rPr lang="en-US" smtClean="0"/>
              <a:pPr/>
              <a:t>‹#›</a:t>
            </a:fld>
            <a:endParaRPr lang="en-US" dirty="0"/>
          </a:p>
        </p:txBody>
      </p:sp>
      <p:sp>
        <p:nvSpPr>
          <p:cNvPr id="10" name="Text Placeholder 3">
            <a:extLst>
              <a:ext uri="{FF2B5EF4-FFF2-40B4-BE49-F238E27FC236}">
                <a16:creationId xmlns:a16="http://schemas.microsoft.com/office/drawing/2014/main" id="{8E21A6B3-25CA-5C4B-9371-8E317E850D75}"/>
              </a:ext>
            </a:extLst>
          </p:cNvPr>
          <p:cNvSpPr>
            <a:spLocks noGrp="1"/>
          </p:cNvSpPr>
          <p:nvPr>
            <p:ph type="body" sz="quarter" idx="13"/>
          </p:nvPr>
        </p:nvSpPr>
        <p:spPr>
          <a:xfrm>
            <a:off x="609600" y="1447800"/>
            <a:ext cx="5257800" cy="4572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455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descr="A black screen with white lines&#10;&#10;Description automatically generated">
            <a:extLst>
              <a:ext uri="{FF2B5EF4-FFF2-40B4-BE49-F238E27FC236}">
                <a16:creationId xmlns:a16="http://schemas.microsoft.com/office/drawing/2014/main" id="{F825E1AF-E43A-6EBF-B534-592C05D0B382}"/>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184" y="0"/>
            <a:ext cx="12189631" cy="6858000"/>
          </a:xfrm>
          <a:prstGeom prst="rect">
            <a:avLst/>
          </a:prstGeom>
        </p:spPr>
      </p:pic>
      <p:sp>
        <p:nvSpPr>
          <p:cNvPr id="2" name="Title Placeholder 1">
            <a:extLst>
              <a:ext uri="{FF2B5EF4-FFF2-40B4-BE49-F238E27FC236}">
                <a16:creationId xmlns:a16="http://schemas.microsoft.com/office/drawing/2014/main" id="{C33F0A99-5B9C-4CA5-9F50-2F4E34F6E27A}"/>
              </a:ext>
            </a:extLst>
          </p:cNvPr>
          <p:cNvSpPr>
            <a:spLocks noGrp="1"/>
          </p:cNvSpPr>
          <p:nvPr>
            <p:ph type="title"/>
          </p:nvPr>
        </p:nvSpPr>
        <p:spPr>
          <a:xfrm>
            <a:off x="609601" y="148581"/>
            <a:ext cx="10972799" cy="845837"/>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9A249833-0938-F747-9F14-C1C0453EFF13}"/>
              </a:ext>
            </a:extLst>
          </p:cNvPr>
          <p:cNvSpPr>
            <a:spLocks noGrp="1"/>
          </p:cNvSpPr>
          <p:nvPr>
            <p:ph type="sldNum" sz="quarter" idx="4"/>
          </p:nvPr>
        </p:nvSpPr>
        <p:spPr>
          <a:xfrm>
            <a:off x="546100" y="6542840"/>
            <a:ext cx="2743200" cy="247724"/>
          </a:xfrm>
          <a:prstGeom prst="rect">
            <a:avLst/>
          </a:prstGeom>
        </p:spPr>
        <p:txBody>
          <a:bodyPr vert="horz" lIns="91440" tIns="45720" rIns="91440" bIns="45720" rtlCol="0" anchor="ctr"/>
          <a:lstStyle>
            <a:lvl1pPr algn="l">
              <a:defRPr sz="1200" b="0" i="0">
                <a:solidFill>
                  <a:schemeClr val="bg2">
                    <a:lumMod val="65000"/>
                  </a:schemeClr>
                </a:solidFill>
                <a:latin typeface="Calibri" panose="020F0502020204030204" pitchFamily="34" charset="0"/>
                <a:cs typeface="Calibri" panose="020F0502020204030204" pitchFamily="34" charset="0"/>
              </a:defRPr>
            </a:lvl1pPr>
          </a:lstStyle>
          <a:p>
            <a:fld id="{F0D23093-2AB0-F74C-B865-1A12A15B650E}" type="slidenum">
              <a:rPr lang="en-US" smtClean="0"/>
              <a:pPr/>
              <a:t>‹#›</a:t>
            </a:fld>
            <a:endParaRPr lang="en-US" dirty="0"/>
          </a:p>
        </p:txBody>
      </p:sp>
      <p:sp>
        <p:nvSpPr>
          <p:cNvPr id="5" name="Text Placeholder 4">
            <a:extLst>
              <a:ext uri="{FF2B5EF4-FFF2-40B4-BE49-F238E27FC236}">
                <a16:creationId xmlns:a16="http://schemas.microsoft.com/office/drawing/2014/main" id="{04F227F0-8FC0-9046-A60F-1749263CF3E5}"/>
              </a:ext>
            </a:extLst>
          </p:cNvPr>
          <p:cNvSpPr>
            <a:spLocks noGrp="1"/>
          </p:cNvSpPr>
          <p:nvPr>
            <p:ph type="body" idx="1"/>
          </p:nvPr>
        </p:nvSpPr>
        <p:spPr>
          <a:xfrm>
            <a:off x="609600" y="1295400"/>
            <a:ext cx="10972800" cy="47433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a:extLst>
              <a:ext uri="{FF2B5EF4-FFF2-40B4-BE49-F238E27FC236}">
                <a16:creationId xmlns:a16="http://schemas.microsoft.com/office/drawing/2014/main" id="{4F0CD691-76C0-4AC9-8029-4BF0CEDE749C}"/>
              </a:ext>
            </a:extLst>
          </p:cNvPr>
          <p:cNvSpPr/>
          <p:nvPr userDrawn="1"/>
        </p:nvSpPr>
        <p:spPr>
          <a:xfrm>
            <a:off x="4876800" y="6542840"/>
            <a:ext cx="1371600" cy="247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7C66E622-A13F-4675-A281-8D8CC6175629}"/>
              </a:ext>
            </a:extLst>
          </p:cNvPr>
          <p:cNvSpPr txBox="1"/>
          <p:nvPr userDrawn="1"/>
        </p:nvSpPr>
        <p:spPr>
          <a:xfrm>
            <a:off x="8216902" y="6528202"/>
            <a:ext cx="1371600" cy="276999"/>
          </a:xfrm>
          <a:prstGeom prst="rect">
            <a:avLst/>
          </a:prstGeom>
          <a:noFill/>
        </p:spPr>
        <p:txBody>
          <a:bodyPr wrap="square" rtlCol="0">
            <a:spAutoFit/>
          </a:bodyPr>
          <a:lstStyle/>
          <a:p>
            <a:r>
              <a:rPr lang="en-US" sz="1200" dirty="0">
                <a:solidFill>
                  <a:schemeClr val="tx2"/>
                </a:solidFill>
              </a:rPr>
              <a:t>©2024 ANSYS, Inc.</a:t>
            </a:r>
          </a:p>
        </p:txBody>
      </p:sp>
    </p:spTree>
    <p:extLst>
      <p:ext uri="{BB962C8B-B14F-4D97-AF65-F5344CB8AC3E}">
        <p14:creationId xmlns:p14="http://schemas.microsoft.com/office/powerpoint/2010/main" val="1291537134"/>
      </p:ext>
    </p:extLst>
  </p:cSld>
  <p:clrMap bg1="lt1" tx1="dk1" bg2="lt2" tx2="dk2" accent1="accent1" accent2="accent2" accent3="accent3" accent4="accent4" accent5="accent5" accent6="accent6" hlink="hlink" folHlink="folHlink"/>
  <p:sldLayoutIdLst>
    <p:sldLayoutId id="2147483662" r:id="rId1"/>
    <p:sldLayoutId id="2147483661" r:id="rId2"/>
    <p:sldLayoutId id="2147483737" r:id="rId3"/>
    <p:sldLayoutId id="2147483724" r:id="rId4"/>
    <p:sldLayoutId id="2147483735" r:id="rId5"/>
    <p:sldLayoutId id="2147483734" r:id="rId6"/>
    <p:sldLayoutId id="2147483663" r:id="rId7"/>
    <p:sldLayoutId id="2147483729" r:id="rId8"/>
    <p:sldLayoutId id="2147483730" r:id="rId9"/>
    <p:sldLayoutId id="2147483731" r:id="rId10"/>
    <p:sldLayoutId id="2147483727" r:id="rId11"/>
    <p:sldLayoutId id="2147483726" r:id="rId12"/>
    <p:sldLayoutId id="2147483736" r:id="rId13"/>
    <p:sldLayoutId id="2147483738" r:id="rId14"/>
    <p:sldLayoutId id="2147483739" r:id="rId15"/>
  </p:sldLayoutIdLst>
  <p:hf hdr="0" ftr="0" dt="0"/>
  <p:txStyles>
    <p:titleStyle>
      <a:lvl1pPr algn="l" defTabSz="914400" rtl="0" eaLnBrk="1" latinLnBrk="0" hangingPunct="1">
        <a:lnSpc>
          <a:spcPct val="90000"/>
        </a:lnSpc>
        <a:spcBef>
          <a:spcPct val="0"/>
        </a:spcBef>
        <a:buNone/>
        <a:defRPr sz="3200" b="0" i="0" kern="1200">
          <a:solidFill>
            <a:schemeClr val="tx1"/>
          </a:solidFill>
          <a:latin typeface="Calibri" panose="020F0502020204030204" pitchFamily="34" charset="0"/>
          <a:ea typeface="+mj-ea"/>
          <a:cs typeface="Calibri" panose="020F0502020204030204" pitchFamily="34" charset="0"/>
        </a:defRPr>
      </a:lvl1pPr>
    </p:titleStyle>
    <p:body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2400" b="0" i="0" kern="1200" baseline="0">
          <a:solidFill>
            <a:schemeClr val="tx1"/>
          </a:solidFill>
          <a:latin typeface="Calibri" panose="020F0502020204030204" pitchFamily="34" charset="0"/>
          <a:ea typeface="+mn-ea"/>
          <a:cs typeface="Calibri" panose="020F0502020204030204" pitchFamily="34" charset="0"/>
        </a:defRPr>
      </a:lvl1pPr>
      <a:lvl2pPr marL="461963" marR="0" indent="-231775" algn="l" defTabSz="914400" rtl="0" eaLnBrk="1" fontAlgn="auto" latinLnBrk="0" hangingPunct="1">
        <a:lnSpc>
          <a:spcPct val="90000"/>
        </a:lnSpc>
        <a:spcBef>
          <a:spcPts val="500"/>
        </a:spcBef>
        <a:spcAft>
          <a:spcPts val="0"/>
        </a:spcAft>
        <a:buClrTx/>
        <a:buSzTx/>
        <a:buFont typeface="Calibri" panose="020F0502020204030204" pitchFamily="34" charset="0"/>
        <a:buChar char="‐"/>
        <a:tabLst/>
        <a:defRPr sz="2000" b="0" i="0" kern="1200" baseline="0">
          <a:solidFill>
            <a:schemeClr val="tx1"/>
          </a:solidFill>
          <a:latin typeface="Calibri" panose="020F0502020204030204" pitchFamily="34" charset="0"/>
          <a:ea typeface="+mn-ea"/>
          <a:cs typeface="Calibri" panose="020F0502020204030204" pitchFamily="34" charset="0"/>
        </a:defRPr>
      </a:lvl2pPr>
      <a:lvl3pPr marL="746125" marR="0" indent="-288925"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sz="1600" kern="1200" baseline="0">
          <a:solidFill>
            <a:schemeClr val="tx1"/>
          </a:solidFill>
          <a:latin typeface="Calibri" panose="020F0502020204030204" pitchFamily="34" charset="0"/>
          <a:ea typeface="+mn-ea"/>
          <a:cs typeface="Calibri" panose="020F0502020204030204" pitchFamily="34" charset="0"/>
        </a:defRPr>
      </a:lvl3pPr>
      <a:lvl4pPr marL="969963" marR="0" indent="-223838" algn="l" defTabSz="914400" rtl="0" eaLnBrk="1" fontAlgn="auto" latinLnBrk="0" hangingPunct="1">
        <a:lnSpc>
          <a:spcPct val="90000"/>
        </a:lnSpc>
        <a:spcBef>
          <a:spcPts val="500"/>
        </a:spcBef>
        <a:spcAft>
          <a:spcPts val="0"/>
        </a:spcAft>
        <a:buClrTx/>
        <a:buSzTx/>
        <a:buFont typeface="Wingdings" panose="05000000000000000000" pitchFamily="2" charset="2"/>
        <a:buChar char="§"/>
        <a:tabLst/>
        <a:defRPr sz="1400" kern="1200" baseline="0">
          <a:solidFill>
            <a:schemeClr val="tx1"/>
          </a:solidFill>
          <a:latin typeface="Calibri" panose="020F0502020204030204" pitchFamily="34" charset="0"/>
          <a:ea typeface="+mn-ea"/>
          <a:cs typeface="Calibri" panose="020F0502020204030204" pitchFamily="34" charset="0"/>
        </a:defRPr>
      </a:lvl4pPr>
      <a:lvl5pPr marL="1203325" marR="0" indent="-233363" algn="l" defTabSz="914400" rtl="0" eaLnBrk="1" fontAlgn="auto" latinLnBrk="0" hangingPunct="1">
        <a:lnSpc>
          <a:spcPct val="90000"/>
        </a:lnSpc>
        <a:spcBef>
          <a:spcPts val="500"/>
        </a:spcBef>
        <a:spcAft>
          <a:spcPts val="0"/>
        </a:spcAft>
        <a:buClrTx/>
        <a:buSzTx/>
        <a:buFont typeface="Courier New" panose="02070309020205020404" pitchFamily="49" charset="0"/>
        <a:buChar char="o"/>
        <a:tabLst/>
        <a:defRPr sz="12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5.xml"/><Relationship Id="rId5" Type="http://schemas.openxmlformats.org/officeDocument/2006/relationships/image" Target="../media/image10.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5.xml"/><Relationship Id="rId5" Type="http://schemas.openxmlformats.org/officeDocument/2006/relationships/image" Target="../media/image10.pn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hyperlink" Target="https://ansys.typeform.com/to/jcattJI5"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E2C3BA5-6E5F-4798-87B7-B8DFFB97930D}"/>
              </a:ext>
            </a:extLst>
          </p:cNvPr>
          <p:cNvSpPr>
            <a:spLocks noGrp="1"/>
          </p:cNvSpPr>
          <p:nvPr>
            <p:ph type="body" sz="quarter" idx="10"/>
          </p:nvPr>
        </p:nvSpPr>
        <p:spPr>
          <a:xfrm>
            <a:off x="601663" y="914400"/>
            <a:ext cx="8999537" cy="1449388"/>
          </a:xfrm>
        </p:spPr>
        <p:txBody>
          <a:bodyPr>
            <a:normAutofit fontScale="92500" lnSpcReduction="10000"/>
          </a:bodyPr>
          <a:lstStyle/>
          <a:p>
            <a:r>
              <a:rPr lang="en-US" dirty="0"/>
              <a:t>Functional Safety using Ansys SCADE Software:</a:t>
            </a:r>
            <a:br>
              <a:rPr lang="en-US" dirty="0"/>
            </a:br>
            <a:endParaRPr lang="en-US" dirty="0"/>
          </a:p>
          <a:p>
            <a:r>
              <a:rPr lang="en-US" dirty="0"/>
              <a:t>Activity Overview and Background Information</a:t>
            </a:r>
          </a:p>
        </p:txBody>
      </p:sp>
      <p:sp>
        <p:nvSpPr>
          <p:cNvPr id="3" name="Text Placeholder 2">
            <a:extLst>
              <a:ext uri="{FF2B5EF4-FFF2-40B4-BE49-F238E27FC236}">
                <a16:creationId xmlns:a16="http://schemas.microsoft.com/office/drawing/2014/main" id="{8DED2F7F-2065-4CCE-9AD5-77DBF0CD5628}"/>
              </a:ext>
            </a:extLst>
          </p:cNvPr>
          <p:cNvSpPr>
            <a:spLocks noGrp="1"/>
          </p:cNvSpPr>
          <p:nvPr>
            <p:ph type="body" sz="quarter" idx="12"/>
          </p:nvPr>
        </p:nvSpPr>
        <p:spPr/>
        <p:txBody>
          <a:bodyPr/>
          <a:lstStyle/>
          <a:p>
            <a:r>
              <a:rPr lang="en-US" dirty="0"/>
              <a:t>Christoph Edeler, PhD</a:t>
            </a:r>
          </a:p>
          <a:p>
            <a:r>
              <a:rPr lang="en-US" dirty="0">
                <a:solidFill>
                  <a:schemeClr val="accent3"/>
                </a:solidFill>
              </a:rPr>
              <a:t>Ansys Application Engineer</a:t>
            </a:r>
          </a:p>
        </p:txBody>
      </p:sp>
    </p:spTree>
    <p:extLst>
      <p:ext uri="{BB962C8B-B14F-4D97-AF65-F5344CB8AC3E}">
        <p14:creationId xmlns:p14="http://schemas.microsoft.com/office/powerpoint/2010/main" val="3207685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3428349-3603-4F8F-84ED-6DD58ED31931}"/>
              </a:ext>
            </a:extLst>
          </p:cNvPr>
          <p:cNvPicPr>
            <a:picLocks noChangeAspect="1"/>
          </p:cNvPicPr>
          <p:nvPr/>
        </p:nvPicPr>
        <p:blipFill>
          <a:blip r:embed="rId3"/>
          <a:stretch>
            <a:fillRect/>
          </a:stretch>
        </p:blipFill>
        <p:spPr>
          <a:xfrm>
            <a:off x="1154136" y="980728"/>
            <a:ext cx="9643026" cy="5470404"/>
          </a:xfrm>
          <a:prstGeom prst="rect">
            <a:avLst/>
          </a:prstGeom>
        </p:spPr>
      </p:pic>
      <p:sp>
        <p:nvSpPr>
          <p:cNvPr id="3" name="Title 2"/>
          <p:cNvSpPr>
            <a:spLocks noGrp="1"/>
          </p:cNvSpPr>
          <p:nvPr>
            <p:ph type="title"/>
          </p:nvPr>
        </p:nvSpPr>
        <p:spPr/>
        <p:txBody>
          <a:bodyPr/>
          <a:lstStyle/>
          <a:p>
            <a:r>
              <a:rPr lang="en-US" dirty="0" err="1"/>
              <a:t>Scade</a:t>
            </a:r>
            <a:r>
              <a:rPr lang="en-US" dirty="0"/>
              <a:t>-Model Session I A 1 (Controller Implementation)</a:t>
            </a:r>
          </a:p>
        </p:txBody>
      </p:sp>
      <p:sp>
        <p:nvSpPr>
          <p:cNvPr id="8" name="TextBox 7">
            <a:extLst>
              <a:ext uri="{FF2B5EF4-FFF2-40B4-BE49-F238E27FC236}">
                <a16:creationId xmlns:a16="http://schemas.microsoft.com/office/drawing/2014/main" id="{4BE8DD55-AC7A-4236-9D30-88E19308BD15}"/>
              </a:ext>
            </a:extLst>
          </p:cNvPr>
          <p:cNvSpPr txBox="1"/>
          <p:nvPr/>
        </p:nvSpPr>
        <p:spPr bwMode="auto">
          <a:xfrm>
            <a:off x="5992704" y="3653876"/>
            <a:ext cx="3055623" cy="830997"/>
          </a:xfrm>
          <a:prstGeom prst="rect">
            <a:avLst/>
          </a:prstGeom>
          <a:solidFill>
            <a:schemeClr val="bg1"/>
          </a:solidFill>
          <a:ln w="12700" cap="sq" algn="ctr">
            <a:noFill/>
            <a:miter lim="800000"/>
            <a:headEnd/>
            <a:tailEnd/>
          </a:ln>
          <a:effectLst/>
        </p:spPr>
        <p:txBody>
          <a:bodyPr wrap="square" rtlCol="0">
            <a:spAutoFit/>
          </a:bodyPr>
          <a:lstStyle/>
          <a:p>
            <a:r>
              <a:rPr lang="de-DE" sz="2400" b="1" dirty="0" err="1">
                <a:solidFill>
                  <a:srgbClr val="FF0000"/>
                </a:solidFill>
                <a:latin typeface="Calibri" pitchFamily="34" charset="0"/>
                <a:cs typeface="Calibri" pitchFamily="34" charset="0"/>
              </a:rPr>
              <a:t>Failures</a:t>
            </a:r>
            <a:r>
              <a:rPr lang="de-DE" sz="2400" b="1" dirty="0">
                <a:solidFill>
                  <a:srgbClr val="FF0000"/>
                </a:solidFill>
                <a:latin typeface="Calibri" pitchFamily="34" charset="0"/>
                <a:cs typeface="Calibri" pitchFamily="34" charset="0"/>
              </a:rPr>
              <a:t> will </a:t>
            </a:r>
            <a:r>
              <a:rPr lang="de-DE" sz="2400" b="1" dirty="0" err="1">
                <a:solidFill>
                  <a:srgbClr val="FF0000"/>
                </a:solidFill>
                <a:latin typeface="Calibri" pitchFamily="34" charset="0"/>
                <a:cs typeface="Calibri" pitchFamily="34" charset="0"/>
              </a:rPr>
              <a:t>occur</a:t>
            </a:r>
            <a:r>
              <a:rPr lang="de-DE" sz="2400" b="1" dirty="0">
                <a:solidFill>
                  <a:srgbClr val="FF0000"/>
                </a:solidFill>
                <a:latin typeface="Calibri" pitchFamily="34" charset="0"/>
                <a:cs typeface="Calibri" pitchFamily="34" charset="0"/>
              </a:rPr>
              <a:t>! Can </a:t>
            </a:r>
            <a:r>
              <a:rPr lang="de-DE" sz="2400" b="1" dirty="0" err="1">
                <a:solidFill>
                  <a:srgbClr val="FF0000"/>
                </a:solidFill>
                <a:latin typeface="Calibri" pitchFamily="34" charset="0"/>
                <a:cs typeface="Calibri" pitchFamily="34" charset="0"/>
              </a:rPr>
              <a:t>you</a:t>
            </a:r>
            <a:r>
              <a:rPr lang="de-DE" sz="2400" b="1" dirty="0">
                <a:solidFill>
                  <a:srgbClr val="FF0000"/>
                </a:solidFill>
                <a:latin typeface="Calibri" pitchFamily="34" charset="0"/>
                <a:cs typeface="Calibri" pitchFamily="34" charset="0"/>
              </a:rPr>
              <a:t> handle </a:t>
            </a:r>
            <a:r>
              <a:rPr lang="de-DE" sz="2400" b="1" dirty="0" err="1">
                <a:solidFill>
                  <a:srgbClr val="FF0000"/>
                </a:solidFill>
                <a:latin typeface="Calibri" pitchFamily="34" charset="0"/>
                <a:cs typeface="Calibri" pitchFamily="34" charset="0"/>
              </a:rPr>
              <a:t>them</a:t>
            </a:r>
            <a:r>
              <a:rPr lang="de-DE" sz="2400" b="1" dirty="0">
                <a:solidFill>
                  <a:srgbClr val="FF0000"/>
                </a:solidFill>
                <a:latin typeface="Calibri" pitchFamily="34" charset="0"/>
                <a:cs typeface="Calibri" pitchFamily="34" charset="0"/>
              </a:rPr>
              <a:t>?</a:t>
            </a:r>
            <a:endParaRPr lang="en-US" sz="2400" b="1" dirty="0">
              <a:solidFill>
                <a:srgbClr val="FF0000"/>
              </a:solidFill>
              <a:latin typeface="Calibri" pitchFamily="34" charset="0"/>
              <a:cs typeface="Calibri" pitchFamily="34" charset="0"/>
            </a:endParaRPr>
          </a:p>
        </p:txBody>
      </p:sp>
      <p:grpSp>
        <p:nvGrpSpPr>
          <p:cNvPr id="37" name="Gruppieren 36">
            <a:extLst>
              <a:ext uri="{FF2B5EF4-FFF2-40B4-BE49-F238E27FC236}">
                <a16:creationId xmlns:a16="http://schemas.microsoft.com/office/drawing/2014/main" id="{7E2865FB-67BC-C7F7-E171-D324D99CB854}"/>
              </a:ext>
            </a:extLst>
          </p:cNvPr>
          <p:cNvGrpSpPr/>
          <p:nvPr/>
        </p:nvGrpSpPr>
        <p:grpSpPr>
          <a:xfrm>
            <a:off x="263352" y="4869160"/>
            <a:ext cx="2448272" cy="1495782"/>
            <a:chOff x="263352" y="3907280"/>
            <a:chExt cx="2448272" cy="1495782"/>
          </a:xfrm>
        </p:grpSpPr>
        <p:sp>
          <p:nvSpPr>
            <p:cNvPr id="36" name="Rechteck 35">
              <a:extLst>
                <a:ext uri="{FF2B5EF4-FFF2-40B4-BE49-F238E27FC236}">
                  <a16:creationId xmlns:a16="http://schemas.microsoft.com/office/drawing/2014/main" id="{8DB85B7E-7F86-80AC-B971-0B04A1FEFFF7}"/>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35" name="Grafik 34">
              <a:extLst>
                <a:ext uri="{FF2B5EF4-FFF2-40B4-BE49-F238E27FC236}">
                  <a16:creationId xmlns:a16="http://schemas.microsoft.com/office/drawing/2014/main" id="{878B077B-AB5C-B660-0074-04BF088F74AF}"/>
                </a:ext>
              </a:extLst>
            </p:cNvPr>
            <p:cNvPicPr>
              <a:picLocks noChangeAspect="1"/>
            </p:cNvPicPr>
            <p:nvPr/>
          </p:nvPicPr>
          <p:blipFill>
            <a:blip r:embed="rId4"/>
            <a:stretch>
              <a:fillRect/>
            </a:stretch>
          </p:blipFill>
          <p:spPr>
            <a:xfrm>
              <a:off x="263352" y="3934922"/>
              <a:ext cx="2448272" cy="1468140"/>
            </a:xfrm>
            <a:prstGeom prst="rect">
              <a:avLst/>
            </a:prstGeom>
          </p:spPr>
        </p:pic>
      </p:grpSp>
      <p:sp>
        <p:nvSpPr>
          <p:cNvPr id="10" name="Oval 9">
            <a:extLst>
              <a:ext uri="{FF2B5EF4-FFF2-40B4-BE49-F238E27FC236}">
                <a16:creationId xmlns:a16="http://schemas.microsoft.com/office/drawing/2014/main" id="{ED73402B-9BE9-4976-9912-27A0E8947A27}"/>
              </a:ext>
            </a:extLst>
          </p:cNvPr>
          <p:cNvSpPr/>
          <p:nvPr/>
        </p:nvSpPr>
        <p:spPr bwMode="auto">
          <a:xfrm>
            <a:off x="983432" y="5805264"/>
            <a:ext cx="216024" cy="216024"/>
          </a:xfrm>
          <a:prstGeom prst="ellipse">
            <a:avLst/>
          </a:prstGeom>
          <a:solidFill>
            <a:schemeClr val="tx2">
              <a:lumMod val="40000"/>
              <a:lumOff val="6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3554184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a:extLst>
              <a:ext uri="{FF2B5EF4-FFF2-40B4-BE49-F238E27FC236}">
                <a16:creationId xmlns:a16="http://schemas.microsoft.com/office/drawing/2014/main" id="{64052C3A-76B1-F636-E766-C35A87C31B86}"/>
              </a:ext>
            </a:extLst>
          </p:cNvPr>
          <p:cNvGrpSpPr/>
          <p:nvPr/>
        </p:nvGrpSpPr>
        <p:grpSpPr>
          <a:xfrm>
            <a:off x="263352" y="4869160"/>
            <a:ext cx="2448272" cy="1495782"/>
            <a:chOff x="263352" y="3907280"/>
            <a:chExt cx="2448272" cy="1495782"/>
          </a:xfrm>
        </p:grpSpPr>
        <p:sp>
          <p:nvSpPr>
            <p:cNvPr id="5" name="Rechteck 4">
              <a:extLst>
                <a:ext uri="{FF2B5EF4-FFF2-40B4-BE49-F238E27FC236}">
                  <a16:creationId xmlns:a16="http://schemas.microsoft.com/office/drawing/2014/main" id="{5AF49FEF-06D1-61A7-2B08-BCE92391DEAC}"/>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6" name="Grafik 5">
              <a:extLst>
                <a:ext uri="{FF2B5EF4-FFF2-40B4-BE49-F238E27FC236}">
                  <a16:creationId xmlns:a16="http://schemas.microsoft.com/office/drawing/2014/main" id="{B0ED1344-6719-A1C1-5306-900B41E61F1A}"/>
                </a:ext>
              </a:extLst>
            </p:cNvPr>
            <p:cNvPicPr>
              <a:picLocks noChangeAspect="1"/>
            </p:cNvPicPr>
            <p:nvPr/>
          </p:nvPicPr>
          <p:blipFill>
            <a:blip r:embed="rId2"/>
            <a:stretch>
              <a:fillRect/>
            </a:stretch>
          </p:blipFill>
          <p:spPr>
            <a:xfrm>
              <a:off x="263352" y="3934922"/>
              <a:ext cx="2448272" cy="1468140"/>
            </a:xfrm>
            <a:prstGeom prst="rect">
              <a:avLst/>
            </a:prstGeom>
          </p:spPr>
        </p:pic>
      </p:grpSp>
      <p:sp>
        <p:nvSpPr>
          <p:cNvPr id="3" name="Title 2"/>
          <p:cNvSpPr>
            <a:spLocks noGrp="1"/>
          </p:cNvSpPr>
          <p:nvPr>
            <p:ph type="title"/>
          </p:nvPr>
        </p:nvSpPr>
        <p:spPr/>
        <p:txBody>
          <a:bodyPr/>
          <a:lstStyle/>
          <a:p>
            <a:r>
              <a:rPr lang="en-US" dirty="0" err="1"/>
              <a:t>Scade</a:t>
            </a:r>
            <a:r>
              <a:rPr lang="en-US" dirty="0"/>
              <a:t>-Model Session I A 2 (Controller Simulation)</a:t>
            </a:r>
          </a:p>
        </p:txBody>
      </p:sp>
      <p:sp>
        <p:nvSpPr>
          <p:cNvPr id="10" name="Text Placeholder 1">
            <a:extLst>
              <a:ext uri="{FF2B5EF4-FFF2-40B4-BE49-F238E27FC236}">
                <a16:creationId xmlns:a16="http://schemas.microsoft.com/office/drawing/2014/main" id="{AE2B1FF4-D3B1-4FC7-9D52-E2CE566B248D}"/>
              </a:ext>
            </a:extLst>
          </p:cNvPr>
          <p:cNvSpPr>
            <a:spLocks noGrp="1"/>
          </p:cNvSpPr>
          <p:nvPr>
            <p:ph type="body" sz="quarter" idx="4294967295"/>
          </p:nvPr>
        </p:nvSpPr>
        <p:spPr>
          <a:xfrm>
            <a:off x="0" y="2060575"/>
            <a:ext cx="2160588" cy="1868488"/>
          </a:xfrm>
        </p:spPr>
        <p:txBody>
          <a:bodyPr/>
          <a:lstStyle/>
          <a:p>
            <a:pPr marL="0" indent="0">
              <a:spcBef>
                <a:spcPts val="600"/>
              </a:spcBef>
              <a:buNone/>
            </a:pPr>
            <a:r>
              <a:rPr lang="de-DE"/>
              <a:t>Model I A 2 is the solution of unfinished model I A 1</a:t>
            </a:r>
            <a:endParaRPr lang="en-US"/>
          </a:p>
        </p:txBody>
      </p:sp>
      <p:pic>
        <p:nvPicPr>
          <p:cNvPr id="7" name="Picture 6">
            <a:extLst>
              <a:ext uri="{FF2B5EF4-FFF2-40B4-BE49-F238E27FC236}">
                <a16:creationId xmlns:a16="http://schemas.microsoft.com/office/drawing/2014/main" id="{DE49C952-0FBF-433F-9D85-B878FE27A58B}"/>
              </a:ext>
            </a:extLst>
          </p:cNvPr>
          <p:cNvPicPr>
            <a:picLocks noChangeAspect="1"/>
          </p:cNvPicPr>
          <p:nvPr/>
        </p:nvPicPr>
        <p:blipFill>
          <a:blip r:embed="rId3"/>
          <a:stretch>
            <a:fillRect/>
          </a:stretch>
        </p:blipFill>
        <p:spPr>
          <a:xfrm>
            <a:off x="2995349" y="811168"/>
            <a:ext cx="6912768" cy="5694804"/>
          </a:xfrm>
          <a:prstGeom prst="rect">
            <a:avLst/>
          </a:prstGeom>
        </p:spPr>
      </p:pic>
      <p:sp>
        <p:nvSpPr>
          <p:cNvPr id="9" name="Oval 8">
            <a:extLst>
              <a:ext uri="{FF2B5EF4-FFF2-40B4-BE49-F238E27FC236}">
                <a16:creationId xmlns:a16="http://schemas.microsoft.com/office/drawing/2014/main" id="{94042941-92E9-40AE-B99C-1957F4225083}"/>
              </a:ext>
            </a:extLst>
          </p:cNvPr>
          <p:cNvSpPr/>
          <p:nvPr/>
        </p:nvSpPr>
        <p:spPr bwMode="auto">
          <a:xfrm>
            <a:off x="983432" y="5805264"/>
            <a:ext cx="216024" cy="216024"/>
          </a:xfrm>
          <a:prstGeom prst="ellipse">
            <a:avLst/>
          </a:prstGeom>
          <a:solidFill>
            <a:schemeClr val="tx2">
              <a:lumMod val="40000"/>
              <a:lumOff val="6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859270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A1FC314E-6E16-9F53-3FA0-B311D25403B5}"/>
              </a:ext>
            </a:extLst>
          </p:cNvPr>
          <p:cNvGrpSpPr/>
          <p:nvPr/>
        </p:nvGrpSpPr>
        <p:grpSpPr>
          <a:xfrm>
            <a:off x="263352" y="4869160"/>
            <a:ext cx="2448272" cy="1495782"/>
            <a:chOff x="263352" y="3907280"/>
            <a:chExt cx="2448272" cy="1495782"/>
          </a:xfrm>
        </p:grpSpPr>
        <p:sp>
          <p:nvSpPr>
            <p:cNvPr id="5" name="Rechteck 4">
              <a:extLst>
                <a:ext uri="{FF2B5EF4-FFF2-40B4-BE49-F238E27FC236}">
                  <a16:creationId xmlns:a16="http://schemas.microsoft.com/office/drawing/2014/main" id="{04659AEB-1708-B376-142D-E99F621E932D}"/>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7" name="Grafik 6">
              <a:extLst>
                <a:ext uri="{FF2B5EF4-FFF2-40B4-BE49-F238E27FC236}">
                  <a16:creationId xmlns:a16="http://schemas.microsoft.com/office/drawing/2014/main" id="{AC824F96-C153-01D5-A398-65D0F0DE7933}"/>
                </a:ext>
              </a:extLst>
            </p:cNvPr>
            <p:cNvPicPr>
              <a:picLocks noChangeAspect="1"/>
            </p:cNvPicPr>
            <p:nvPr/>
          </p:nvPicPr>
          <p:blipFill>
            <a:blip r:embed="rId3"/>
            <a:stretch>
              <a:fillRect/>
            </a:stretch>
          </p:blipFill>
          <p:spPr>
            <a:xfrm>
              <a:off x="263352" y="3934922"/>
              <a:ext cx="2448272" cy="1468140"/>
            </a:xfrm>
            <a:prstGeom prst="rect">
              <a:avLst/>
            </a:prstGeom>
          </p:spPr>
        </p:pic>
      </p:grpSp>
      <p:sp>
        <p:nvSpPr>
          <p:cNvPr id="3" name="Title 2"/>
          <p:cNvSpPr>
            <a:spLocks noGrp="1"/>
          </p:cNvSpPr>
          <p:nvPr>
            <p:ph type="title"/>
          </p:nvPr>
        </p:nvSpPr>
        <p:spPr/>
        <p:txBody>
          <a:bodyPr/>
          <a:lstStyle/>
          <a:p>
            <a:r>
              <a:rPr lang="en-US" dirty="0" err="1"/>
              <a:t>Scade</a:t>
            </a:r>
            <a:r>
              <a:rPr lang="en-US" dirty="0"/>
              <a:t>-Model Session I B 1 (Controller Test)</a:t>
            </a:r>
          </a:p>
        </p:txBody>
      </p:sp>
      <p:sp>
        <p:nvSpPr>
          <p:cNvPr id="8" name="Oval 7">
            <a:extLst>
              <a:ext uri="{FF2B5EF4-FFF2-40B4-BE49-F238E27FC236}">
                <a16:creationId xmlns:a16="http://schemas.microsoft.com/office/drawing/2014/main" id="{F3FD5BA0-57F1-494F-BB9A-E64BEBBF921A}"/>
              </a:ext>
            </a:extLst>
          </p:cNvPr>
          <p:cNvSpPr/>
          <p:nvPr/>
        </p:nvSpPr>
        <p:spPr bwMode="auto">
          <a:xfrm>
            <a:off x="1991544" y="5805264"/>
            <a:ext cx="216024" cy="216024"/>
          </a:xfrm>
          <a:prstGeom prst="ellipse">
            <a:avLst/>
          </a:prstGeom>
          <a:solidFill>
            <a:schemeClr val="accent1">
              <a:lumMod val="40000"/>
              <a:lumOff val="6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pic>
        <p:nvPicPr>
          <p:cNvPr id="4" name="Picture 3">
            <a:extLst>
              <a:ext uri="{FF2B5EF4-FFF2-40B4-BE49-F238E27FC236}">
                <a16:creationId xmlns:a16="http://schemas.microsoft.com/office/drawing/2014/main" id="{34FB0468-FEF9-4829-B3AD-0707CBE99F3F}"/>
              </a:ext>
            </a:extLst>
          </p:cNvPr>
          <p:cNvPicPr>
            <a:picLocks noChangeAspect="1"/>
          </p:cNvPicPr>
          <p:nvPr/>
        </p:nvPicPr>
        <p:blipFill>
          <a:blip r:embed="rId4"/>
          <a:stretch>
            <a:fillRect/>
          </a:stretch>
        </p:blipFill>
        <p:spPr>
          <a:xfrm>
            <a:off x="1138237" y="1477297"/>
            <a:ext cx="9915525" cy="2781300"/>
          </a:xfrm>
          <a:prstGeom prst="rect">
            <a:avLst/>
          </a:prstGeom>
        </p:spPr>
      </p:pic>
    </p:spTree>
    <p:extLst>
      <p:ext uri="{BB962C8B-B14F-4D97-AF65-F5344CB8AC3E}">
        <p14:creationId xmlns:p14="http://schemas.microsoft.com/office/powerpoint/2010/main" val="4168726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a:extLst>
              <a:ext uri="{FF2B5EF4-FFF2-40B4-BE49-F238E27FC236}">
                <a16:creationId xmlns:a16="http://schemas.microsoft.com/office/drawing/2014/main" id="{C5600853-4981-0C1E-1A7B-8C17BD23859E}"/>
              </a:ext>
            </a:extLst>
          </p:cNvPr>
          <p:cNvGrpSpPr/>
          <p:nvPr/>
        </p:nvGrpSpPr>
        <p:grpSpPr>
          <a:xfrm>
            <a:off x="263352" y="4869160"/>
            <a:ext cx="2448272" cy="1495782"/>
            <a:chOff x="263352" y="3907280"/>
            <a:chExt cx="2448272" cy="1495782"/>
          </a:xfrm>
        </p:grpSpPr>
        <p:sp>
          <p:nvSpPr>
            <p:cNvPr id="6" name="Rechteck 5">
              <a:extLst>
                <a:ext uri="{FF2B5EF4-FFF2-40B4-BE49-F238E27FC236}">
                  <a16:creationId xmlns:a16="http://schemas.microsoft.com/office/drawing/2014/main" id="{5AC45A1C-BC0E-51CF-F4DA-714579AC10EE}"/>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8" name="Grafik 7">
              <a:extLst>
                <a:ext uri="{FF2B5EF4-FFF2-40B4-BE49-F238E27FC236}">
                  <a16:creationId xmlns:a16="http://schemas.microsoft.com/office/drawing/2014/main" id="{56964D8D-CD6B-05F8-5A84-CE57BA99CCD6}"/>
                </a:ext>
              </a:extLst>
            </p:cNvPr>
            <p:cNvPicPr>
              <a:picLocks noChangeAspect="1"/>
            </p:cNvPicPr>
            <p:nvPr/>
          </p:nvPicPr>
          <p:blipFill>
            <a:blip r:embed="rId2"/>
            <a:stretch>
              <a:fillRect/>
            </a:stretch>
          </p:blipFill>
          <p:spPr>
            <a:xfrm>
              <a:off x="263352" y="3934922"/>
              <a:ext cx="2448272" cy="1468140"/>
            </a:xfrm>
            <a:prstGeom prst="rect">
              <a:avLst/>
            </a:prstGeom>
          </p:spPr>
        </p:pic>
      </p:grpSp>
      <p:sp>
        <p:nvSpPr>
          <p:cNvPr id="3" name="Title 2"/>
          <p:cNvSpPr>
            <a:spLocks noGrp="1"/>
          </p:cNvSpPr>
          <p:nvPr>
            <p:ph type="title"/>
          </p:nvPr>
        </p:nvSpPr>
        <p:spPr/>
        <p:txBody>
          <a:bodyPr/>
          <a:lstStyle/>
          <a:p>
            <a:r>
              <a:rPr lang="en-US" dirty="0" err="1"/>
              <a:t>Scade</a:t>
            </a:r>
            <a:r>
              <a:rPr lang="en-US" dirty="0"/>
              <a:t>-Model Session I B 2 (Improved Test Cases)</a:t>
            </a:r>
          </a:p>
        </p:txBody>
      </p:sp>
      <p:sp>
        <p:nvSpPr>
          <p:cNvPr id="7" name="Oval 6">
            <a:extLst>
              <a:ext uri="{FF2B5EF4-FFF2-40B4-BE49-F238E27FC236}">
                <a16:creationId xmlns:a16="http://schemas.microsoft.com/office/drawing/2014/main" id="{7FC6B542-443D-4EC9-ACA7-EA13E541D61C}"/>
              </a:ext>
            </a:extLst>
          </p:cNvPr>
          <p:cNvSpPr/>
          <p:nvPr/>
        </p:nvSpPr>
        <p:spPr bwMode="auto">
          <a:xfrm>
            <a:off x="983432" y="5805264"/>
            <a:ext cx="216024" cy="216024"/>
          </a:xfrm>
          <a:prstGeom prst="ellipse">
            <a:avLst/>
          </a:prstGeom>
          <a:solidFill>
            <a:schemeClr val="tx2">
              <a:lumMod val="40000"/>
              <a:lumOff val="6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pic>
        <p:nvPicPr>
          <p:cNvPr id="2" name="Picture 1">
            <a:extLst>
              <a:ext uri="{FF2B5EF4-FFF2-40B4-BE49-F238E27FC236}">
                <a16:creationId xmlns:a16="http://schemas.microsoft.com/office/drawing/2014/main" id="{67D4F83D-4AC4-49F7-B6B5-CD5F153471E2}"/>
              </a:ext>
            </a:extLst>
          </p:cNvPr>
          <p:cNvPicPr>
            <a:picLocks noChangeAspect="1"/>
          </p:cNvPicPr>
          <p:nvPr/>
        </p:nvPicPr>
        <p:blipFill>
          <a:blip r:embed="rId3"/>
          <a:stretch>
            <a:fillRect/>
          </a:stretch>
        </p:blipFill>
        <p:spPr>
          <a:xfrm>
            <a:off x="762000" y="1772246"/>
            <a:ext cx="10668000" cy="2781300"/>
          </a:xfrm>
          <a:prstGeom prst="rect">
            <a:avLst/>
          </a:prstGeom>
        </p:spPr>
      </p:pic>
    </p:spTree>
    <p:extLst>
      <p:ext uri="{BB962C8B-B14F-4D97-AF65-F5344CB8AC3E}">
        <p14:creationId xmlns:p14="http://schemas.microsoft.com/office/powerpoint/2010/main" val="2115528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End of Session I:</a:t>
            </a:r>
            <a:endParaRPr lang="en-US" dirty="0"/>
          </a:p>
        </p:txBody>
      </p:sp>
      <p:sp>
        <p:nvSpPr>
          <p:cNvPr id="2" name="Text Placeholder 1"/>
          <p:cNvSpPr>
            <a:spLocks noGrp="1"/>
          </p:cNvSpPr>
          <p:nvPr>
            <p:ph idx="1"/>
          </p:nvPr>
        </p:nvSpPr>
        <p:spPr/>
        <p:txBody>
          <a:bodyPr/>
          <a:lstStyle/>
          <a:p>
            <a:pPr>
              <a:spcBef>
                <a:spcPts val="600"/>
              </a:spcBef>
            </a:pPr>
            <a:r>
              <a:rPr lang="en-US"/>
              <a:t>Controller is readily done</a:t>
            </a:r>
            <a:endParaRPr lang="en-US" dirty="0"/>
          </a:p>
          <a:p>
            <a:pPr>
              <a:spcBef>
                <a:spcPts val="600"/>
              </a:spcBef>
            </a:pPr>
            <a:r>
              <a:rPr lang="en-US"/>
              <a:t>Requirements have been improved</a:t>
            </a:r>
          </a:p>
          <a:p>
            <a:pPr>
              <a:spcBef>
                <a:spcPts val="600"/>
              </a:spcBef>
            </a:pPr>
            <a:r>
              <a:rPr lang="de-DE"/>
              <a:t>Design has been implemented</a:t>
            </a:r>
          </a:p>
          <a:p>
            <a:pPr>
              <a:spcBef>
                <a:spcPts val="600"/>
              </a:spcBef>
            </a:pPr>
            <a:r>
              <a:rPr lang="de-DE"/>
              <a:t>Design has been successfully simulated</a:t>
            </a:r>
          </a:p>
          <a:p>
            <a:pPr>
              <a:spcBef>
                <a:spcPts val="600"/>
              </a:spcBef>
            </a:pPr>
            <a:r>
              <a:rPr lang="de-DE"/>
              <a:t>Given tests have been executed and reviewed</a:t>
            </a:r>
          </a:p>
          <a:p>
            <a:pPr>
              <a:spcBef>
                <a:spcPts val="600"/>
              </a:spcBef>
            </a:pPr>
            <a:r>
              <a:rPr lang="de-DE"/>
              <a:t>Design has been adapted/corrected</a:t>
            </a:r>
          </a:p>
          <a:p>
            <a:pPr>
              <a:spcBef>
                <a:spcPts val="600"/>
              </a:spcBef>
            </a:pPr>
            <a:r>
              <a:rPr lang="de-DE"/>
              <a:t>Additional tests have been introduced</a:t>
            </a:r>
            <a:endParaRPr lang="en-US"/>
          </a:p>
          <a:p>
            <a:pPr marL="228600" lvl="1" indent="0">
              <a:spcBef>
                <a:spcPts val="600"/>
              </a:spcBef>
              <a:buNone/>
            </a:pPr>
            <a:endParaRPr lang="en-US"/>
          </a:p>
        </p:txBody>
      </p:sp>
    </p:spTree>
    <p:extLst>
      <p:ext uri="{BB962C8B-B14F-4D97-AF65-F5344CB8AC3E}">
        <p14:creationId xmlns:p14="http://schemas.microsoft.com/office/powerpoint/2010/main" val="10204854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BE9C119-E0C4-43CB-9F8B-265263BCAB2A}"/>
              </a:ext>
            </a:extLst>
          </p:cNvPr>
          <p:cNvPicPr>
            <a:picLocks noChangeAspect="1"/>
          </p:cNvPicPr>
          <p:nvPr/>
        </p:nvPicPr>
        <p:blipFill>
          <a:blip r:embed="rId3"/>
          <a:stretch>
            <a:fillRect/>
          </a:stretch>
        </p:blipFill>
        <p:spPr>
          <a:xfrm>
            <a:off x="1047750" y="1052736"/>
            <a:ext cx="10096500" cy="4895850"/>
          </a:xfrm>
          <a:prstGeom prst="rect">
            <a:avLst/>
          </a:prstGeom>
        </p:spPr>
      </p:pic>
      <p:grpSp>
        <p:nvGrpSpPr>
          <p:cNvPr id="5" name="Gruppieren 4">
            <a:extLst>
              <a:ext uri="{FF2B5EF4-FFF2-40B4-BE49-F238E27FC236}">
                <a16:creationId xmlns:a16="http://schemas.microsoft.com/office/drawing/2014/main" id="{6CE9946E-7D01-B00B-DB3E-D6A7892FC47C}"/>
              </a:ext>
            </a:extLst>
          </p:cNvPr>
          <p:cNvGrpSpPr/>
          <p:nvPr/>
        </p:nvGrpSpPr>
        <p:grpSpPr>
          <a:xfrm>
            <a:off x="263352" y="4869160"/>
            <a:ext cx="2448272" cy="1495782"/>
            <a:chOff x="263352" y="3907280"/>
            <a:chExt cx="2448272" cy="1495782"/>
          </a:xfrm>
        </p:grpSpPr>
        <p:sp>
          <p:nvSpPr>
            <p:cNvPr id="7" name="Rechteck 6">
              <a:extLst>
                <a:ext uri="{FF2B5EF4-FFF2-40B4-BE49-F238E27FC236}">
                  <a16:creationId xmlns:a16="http://schemas.microsoft.com/office/drawing/2014/main" id="{7376518F-66D7-C1CF-66E4-ED066705A471}"/>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8" name="Grafik 7">
              <a:extLst>
                <a:ext uri="{FF2B5EF4-FFF2-40B4-BE49-F238E27FC236}">
                  <a16:creationId xmlns:a16="http://schemas.microsoft.com/office/drawing/2014/main" id="{D75B7010-136E-6198-DF4C-1DEAFF7DE218}"/>
                </a:ext>
              </a:extLst>
            </p:cNvPr>
            <p:cNvPicPr>
              <a:picLocks noChangeAspect="1"/>
            </p:cNvPicPr>
            <p:nvPr/>
          </p:nvPicPr>
          <p:blipFill>
            <a:blip r:embed="rId4"/>
            <a:stretch>
              <a:fillRect/>
            </a:stretch>
          </p:blipFill>
          <p:spPr>
            <a:xfrm>
              <a:off x="263352" y="3934922"/>
              <a:ext cx="2448272" cy="1468140"/>
            </a:xfrm>
            <a:prstGeom prst="rect">
              <a:avLst/>
            </a:prstGeom>
          </p:spPr>
        </p:pic>
      </p:grpSp>
      <p:sp>
        <p:nvSpPr>
          <p:cNvPr id="3" name="Title 2"/>
          <p:cNvSpPr>
            <a:spLocks noGrp="1"/>
          </p:cNvSpPr>
          <p:nvPr>
            <p:ph type="title"/>
          </p:nvPr>
        </p:nvSpPr>
        <p:spPr/>
        <p:txBody>
          <a:bodyPr/>
          <a:lstStyle/>
          <a:p>
            <a:r>
              <a:rPr lang="en-US" dirty="0" err="1"/>
              <a:t>Scade</a:t>
            </a:r>
            <a:r>
              <a:rPr lang="en-US" dirty="0"/>
              <a:t>-Model Session II A 1 (Software Integration)</a:t>
            </a:r>
          </a:p>
        </p:txBody>
      </p:sp>
      <p:sp>
        <p:nvSpPr>
          <p:cNvPr id="4" name="TextBox 3">
            <a:extLst>
              <a:ext uri="{FF2B5EF4-FFF2-40B4-BE49-F238E27FC236}">
                <a16:creationId xmlns:a16="http://schemas.microsoft.com/office/drawing/2014/main" id="{A456DA1D-A56B-428E-A03E-E818853913F4}"/>
              </a:ext>
            </a:extLst>
          </p:cNvPr>
          <p:cNvSpPr txBox="1"/>
          <p:nvPr/>
        </p:nvSpPr>
        <p:spPr bwMode="auto">
          <a:xfrm>
            <a:off x="3719736" y="5574431"/>
            <a:ext cx="6768752" cy="461665"/>
          </a:xfrm>
          <a:prstGeom prst="rect">
            <a:avLst/>
          </a:prstGeom>
          <a:solidFill>
            <a:schemeClr val="bg1"/>
          </a:solidFill>
          <a:ln w="12700" cap="sq" algn="ctr">
            <a:noFill/>
            <a:miter lim="800000"/>
            <a:headEnd/>
            <a:tailEnd/>
          </a:ln>
          <a:effectLst/>
        </p:spPr>
        <p:txBody>
          <a:bodyPr wrap="square" rtlCol="0">
            <a:spAutoFit/>
          </a:bodyPr>
          <a:lstStyle/>
          <a:p>
            <a:r>
              <a:rPr lang="de-DE" sz="2400" b="1" dirty="0" err="1">
                <a:solidFill>
                  <a:srgbClr val="FFC000"/>
                </a:solidFill>
                <a:latin typeface="Calibri" pitchFamily="34" charset="0"/>
                <a:cs typeface="Calibri" pitchFamily="34" charset="0"/>
              </a:rPr>
              <a:t>here</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the</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previously</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designed</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controller</a:t>
            </a:r>
            <a:r>
              <a:rPr lang="de-DE" sz="2400" b="1" dirty="0">
                <a:solidFill>
                  <a:srgbClr val="FFC000"/>
                </a:solidFill>
                <a:latin typeface="Calibri" pitchFamily="34" charset="0"/>
                <a:cs typeface="Calibri" pitchFamily="34" charset="0"/>
              </a:rPr>
              <a:t> will </a:t>
            </a:r>
            <a:r>
              <a:rPr lang="de-DE" sz="2400" b="1" dirty="0" err="1">
                <a:solidFill>
                  <a:srgbClr val="FFC000"/>
                </a:solidFill>
                <a:latin typeface="Calibri" pitchFamily="34" charset="0"/>
                <a:cs typeface="Calibri" pitchFamily="34" charset="0"/>
              </a:rPr>
              <a:t>be</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used</a:t>
            </a:r>
            <a:endParaRPr lang="en-US" sz="2400" b="1" dirty="0">
              <a:solidFill>
                <a:srgbClr val="FFC000"/>
              </a:solidFill>
              <a:latin typeface="Calibri" pitchFamily="34" charset="0"/>
              <a:cs typeface="Calibri" pitchFamily="34" charset="0"/>
            </a:endParaRPr>
          </a:p>
        </p:txBody>
      </p:sp>
      <p:cxnSp>
        <p:nvCxnSpPr>
          <p:cNvPr id="6" name="Straight Arrow Connector 5">
            <a:extLst>
              <a:ext uri="{FF2B5EF4-FFF2-40B4-BE49-F238E27FC236}">
                <a16:creationId xmlns:a16="http://schemas.microsoft.com/office/drawing/2014/main" id="{10D3339E-AFB6-4B3B-AA99-59FC8FEB8C0D}"/>
              </a:ext>
            </a:extLst>
          </p:cNvPr>
          <p:cNvCxnSpPr>
            <a:cxnSpLocks/>
            <a:stCxn id="4" idx="0"/>
          </p:cNvCxnSpPr>
          <p:nvPr/>
        </p:nvCxnSpPr>
        <p:spPr bwMode="auto">
          <a:xfrm flipV="1">
            <a:off x="7104112" y="5085184"/>
            <a:ext cx="72008" cy="489247"/>
          </a:xfrm>
          <a:prstGeom prst="straightConnector1">
            <a:avLst/>
          </a:prstGeom>
          <a:solidFill>
            <a:schemeClr val="accent2"/>
          </a:solidFill>
          <a:ln w="22225" cap="sq" cmpd="sng" algn="ctr">
            <a:solidFill>
              <a:srgbClr val="FFC000"/>
            </a:solidFill>
            <a:prstDash val="solid"/>
            <a:round/>
            <a:headEnd type="none" w="med" len="med"/>
            <a:tailEnd type="triangle" w="med" len="lg"/>
          </a:ln>
          <a:effectLst/>
        </p:spPr>
      </p:cxnSp>
      <p:sp>
        <p:nvSpPr>
          <p:cNvPr id="10" name="Oval 9">
            <a:extLst>
              <a:ext uri="{FF2B5EF4-FFF2-40B4-BE49-F238E27FC236}">
                <a16:creationId xmlns:a16="http://schemas.microsoft.com/office/drawing/2014/main" id="{8F1D7A69-F7C2-4433-AFDA-EC4D737DC9AB}"/>
              </a:ext>
            </a:extLst>
          </p:cNvPr>
          <p:cNvSpPr/>
          <p:nvPr/>
        </p:nvSpPr>
        <p:spPr bwMode="auto">
          <a:xfrm>
            <a:off x="800125" y="5559524"/>
            <a:ext cx="193928" cy="193928"/>
          </a:xfrm>
          <a:prstGeom prst="ellipse">
            <a:avLst/>
          </a:prstGeom>
          <a:solidFill>
            <a:schemeClr val="tx2">
              <a:lumMod val="75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12105199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
            <a:extLst>
              <a:ext uri="{FF2B5EF4-FFF2-40B4-BE49-F238E27FC236}">
                <a16:creationId xmlns:a16="http://schemas.microsoft.com/office/drawing/2014/main" id="{BF1340C8-134F-687A-8ECB-95D98809B93B}"/>
              </a:ext>
            </a:extLst>
          </p:cNvPr>
          <p:cNvGrpSpPr/>
          <p:nvPr/>
        </p:nvGrpSpPr>
        <p:grpSpPr>
          <a:xfrm>
            <a:off x="263352" y="4869160"/>
            <a:ext cx="2448272" cy="1495782"/>
            <a:chOff x="263352" y="3907280"/>
            <a:chExt cx="2448272" cy="1495782"/>
          </a:xfrm>
        </p:grpSpPr>
        <p:sp>
          <p:nvSpPr>
            <p:cNvPr id="7" name="Rechteck 6">
              <a:extLst>
                <a:ext uri="{FF2B5EF4-FFF2-40B4-BE49-F238E27FC236}">
                  <a16:creationId xmlns:a16="http://schemas.microsoft.com/office/drawing/2014/main" id="{642FB3D3-A33F-DD93-2E9C-7BEB764EDE40}"/>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8" name="Grafik 7">
              <a:extLst>
                <a:ext uri="{FF2B5EF4-FFF2-40B4-BE49-F238E27FC236}">
                  <a16:creationId xmlns:a16="http://schemas.microsoft.com/office/drawing/2014/main" id="{CFDBCD83-9414-78DA-AA3B-D6A158F5ED85}"/>
                </a:ext>
              </a:extLst>
            </p:cNvPr>
            <p:cNvPicPr>
              <a:picLocks noChangeAspect="1"/>
            </p:cNvPicPr>
            <p:nvPr/>
          </p:nvPicPr>
          <p:blipFill>
            <a:blip r:embed="rId2"/>
            <a:stretch>
              <a:fillRect/>
            </a:stretch>
          </p:blipFill>
          <p:spPr>
            <a:xfrm>
              <a:off x="263352" y="3934922"/>
              <a:ext cx="2448272" cy="1468140"/>
            </a:xfrm>
            <a:prstGeom prst="rect">
              <a:avLst/>
            </a:prstGeom>
          </p:spPr>
        </p:pic>
      </p:grpSp>
      <p:sp>
        <p:nvSpPr>
          <p:cNvPr id="3" name="Title 2"/>
          <p:cNvSpPr>
            <a:spLocks noGrp="1"/>
          </p:cNvSpPr>
          <p:nvPr>
            <p:ph type="title"/>
          </p:nvPr>
        </p:nvSpPr>
        <p:spPr/>
        <p:txBody>
          <a:bodyPr/>
          <a:lstStyle/>
          <a:p>
            <a:r>
              <a:rPr lang="en-US" dirty="0" err="1"/>
              <a:t>Scade</a:t>
            </a:r>
            <a:r>
              <a:rPr lang="en-US" dirty="0"/>
              <a:t>-Model Session II A 2 (Software Integration Test)</a:t>
            </a:r>
          </a:p>
        </p:txBody>
      </p:sp>
      <p:sp>
        <p:nvSpPr>
          <p:cNvPr id="5" name="Oval 4">
            <a:extLst>
              <a:ext uri="{FF2B5EF4-FFF2-40B4-BE49-F238E27FC236}">
                <a16:creationId xmlns:a16="http://schemas.microsoft.com/office/drawing/2014/main" id="{10577EBA-DBD3-4998-86F8-A3D08451BB66}"/>
              </a:ext>
            </a:extLst>
          </p:cNvPr>
          <p:cNvSpPr/>
          <p:nvPr/>
        </p:nvSpPr>
        <p:spPr bwMode="auto">
          <a:xfrm>
            <a:off x="2207568" y="5553235"/>
            <a:ext cx="216024" cy="216024"/>
          </a:xfrm>
          <a:prstGeom prst="ellipse">
            <a:avLst/>
          </a:prstGeom>
          <a:solidFill>
            <a:schemeClr val="accent1"/>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pic>
        <p:nvPicPr>
          <p:cNvPr id="6" name="Picture 5">
            <a:extLst>
              <a:ext uri="{FF2B5EF4-FFF2-40B4-BE49-F238E27FC236}">
                <a16:creationId xmlns:a16="http://schemas.microsoft.com/office/drawing/2014/main" id="{59A0A33C-3A8A-49A7-BBDF-520F923DC28B}"/>
              </a:ext>
            </a:extLst>
          </p:cNvPr>
          <p:cNvPicPr>
            <a:picLocks noChangeAspect="1"/>
          </p:cNvPicPr>
          <p:nvPr/>
        </p:nvPicPr>
        <p:blipFill>
          <a:blip r:embed="rId3"/>
          <a:stretch>
            <a:fillRect/>
          </a:stretch>
        </p:blipFill>
        <p:spPr>
          <a:xfrm>
            <a:off x="852487" y="1482060"/>
            <a:ext cx="10487025" cy="2771775"/>
          </a:xfrm>
          <a:prstGeom prst="rect">
            <a:avLst/>
          </a:prstGeom>
        </p:spPr>
      </p:pic>
    </p:spTree>
    <p:extLst>
      <p:ext uri="{BB962C8B-B14F-4D97-AF65-F5344CB8AC3E}">
        <p14:creationId xmlns:p14="http://schemas.microsoft.com/office/powerpoint/2010/main" val="2503262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Scade</a:t>
            </a:r>
            <a:r>
              <a:rPr lang="en-US" dirty="0"/>
              <a:t>-Model Session II B (from Integration to Testbench)</a:t>
            </a:r>
          </a:p>
        </p:txBody>
      </p:sp>
      <p:sp>
        <p:nvSpPr>
          <p:cNvPr id="9" name="Text Placeholder 1">
            <a:extLst>
              <a:ext uri="{FF2B5EF4-FFF2-40B4-BE49-F238E27FC236}">
                <a16:creationId xmlns:a16="http://schemas.microsoft.com/office/drawing/2014/main" id="{60FAF6CE-1213-4E07-81B4-37F5930849AC}"/>
              </a:ext>
            </a:extLst>
          </p:cNvPr>
          <p:cNvSpPr>
            <a:spLocks noGrp="1"/>
          </p:cNvSpPr>
          <p:nvPr>
            <p:ph idx="1"/>
          </p:nvPr>
        </p:nvSpPr>
        <p:spPr/>
        <p:txBody>
          <a:bodyPr/>
          <a:lstStyle/>
          <a:p>
            <a:pPr>
              <a:spcBef>
                <a:spcPts val="600"/>
              </a:spcBef>
            </a:pPr>
            <a:r>
              <a:rPr lang="en-US" dirty="0"/>
              <a:t>System Integration has been done:</a:t>
            </a:r>
          </a:p>
          <a:p>
            <a:pPr marL="228600" lvl="1" indent="0">
              <a:spcBef>
                <a:spcPts val="600"/>
              </a:spcBef>
              <a:buNone/>
            </a:pPr>
            <a:r>
              <a:rPr lang="de-DE" dirty="0"/>
              <a:t>Now let‘s test our logic on a (software-based) testbench: Software-in-the-loop SiL (using the Ansys SCADE tool)</a:t>
            </a:r>
            <a:endParaRPr lang="en-US" dirty="0"/>
          </a:p>
        </p:txBody>
      </p:sp>
      <p:cxnSp>
        <p:nvCxnSpPr>
          <p:cNvPr id="10" name="Straight Arrow Connector 9">
            <a:extLst>
              <a:ext uri="{FF2B5EF4-FFF2-40B4-BE49-F238E27FC236}">
                <a16:creationId xmlns:a16="http://schemas.microsoft.com/office/drawing/2014/main" id="{E58769F3-48EF-4846-9D9C-5CA9ECDBB2E6}"/>
              </a:ext>
            </a:extLst>
          </p:cNvPr>
          <p:cNvCxnSpPr>
            <a:cxnSpLocks/>
          </p:cNvCxnSpPr>
          <p:nvPr/>
        </p:nvCxnSpPr>
        <p:spPr bwMode="auto">
          <a:xfrm flipV="1">
            <a:off x="7860588" y="3027805"/>
            <a:ext cx="0" cy="623690"/>
          </a:xfrm>
          <a:prstGeom prst="straightConnector1">
            <a:avLst/>
          </a:prstGeom>
          <a:solidFill>
            <a:schemeClr val="accent2"/>
          </a:solidFill>
          <a:ln w="66675" cap="sq" cmpd="sng" algn="ctr">
            <a:solidFill>
              <a:schemeClr val="accent1">
                <a:lumMod val="50000"/>
              </a:schemeClr>
            </a:solidFill>
            <a:prstDash val="solid"/>
            <a:round/>
            <a:headEnd type="none" w="med" len="med"/>
            <a:tailEnd type="triangle" w="med" len="sm"/>
          </a:ln>
          <a:effectLst/>
        </p:spPr>
      </p:cxnSp>
      <p:sp>
        <p:nvSpPr>
          <p:cNvPr id="14" name="Oval 13">
            <a:extLst>
              <a:ext uri="{FF2B5EF4-FFF2-40B4-BE49-F238E27FC236}">
                <a16:creationId xmlns:a16="http://schemas.microsoft.com/office/drawing/2014/main" id="{89F530E4-FE3D-4946-98AE-8C03DF8F4E9D}"/>
              </a:ext>
            </a:extLst>
          </p:cNvPr>
          <p:cNvSpPr/>
          <p:nvPr/>
        </p:nvSpPr>
        <p:spPr bwMode="auto">
          <a:xfrm>
            <a:off x="7692086" y="2643383"/>
            <a:ext cx="318252" cy="329179"/>
          </a:xfrm>
          <a:prstGeom prst="ellipse">
            <a:avLst/>
          </a:prstGeom>
          <a:solidFill>
            <a:schemeClr val="accent1">
              <a:lumMod val="5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grpSp>
        <p:nvGrpSpPr>
          <p:cNvPr id="2" name="Gruppieren 1">
            <a:extLst>
              <a:ext uri="{FF2B5EF4-FFF2-40B4-BE49-F238E27FC236}">
                <a16:creationId xmlns:a16="http://schemas.microsoft.com/office/drawing/2014/main" id="{4C1E709E-FF68-7778-E5D9-45BA35E17DC6}"/>
              </a:ext>
            </a:extLst>
          </p:cNvPr>
          <p:cNvGrpSpPr/>
          <p:nvPr/>
        </p:nvGrpSpPr>
        <p:grpSpPr>
          <a:xfrm>
            <a:off x="2529290" y="2276872"/>
            <a:ext cx="6375022" cy="3595013"/>
            <a:chOff x="2529290" y="1541134"/>
            <a:chExt cx="7167110" cy="4330751"/>
          </a:xfrm>
        </p:grpSpPr>
        <p:sp>
          <p:nvSpPr>
            <p:cNvPr id="4" name="Rechteck: abgerundete Ecken 3">
              <a:extLst>
                <a:ext uri="{FF2B5EF4-FFF2-40B4-BE49-F238E27FC236}">
                  <a16:creationId xmlns:a16="http://schemas.microsoft.com/office/drawing/2014/main" id="{62B1D940-DDC2-F961-7CD7-AB56CF4354BB}"/>
                </a:ext>
              </a:extLst>
            </p:cNvPr>
            <p:cNvSpPr/>
            <p:nvPr/>
          </p:nvSpPr>
          <p:spPr>
            <a:xfrm>
              <a:off x="3831021" y="1608083"/>
              <a:ext cx="1663262" cy="11587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err="1">
                  <a:solidFill>
                    <a:schemeClr val="tx1"/>
                  </a:solidFill>
                  <a:latin typeface="Arial" panose="020B0604020202020204" pitchFamily="34" charset="0"/>
                  <a:cs typeface="Arial" panose="020B0604020202020204" pitchFamily="34" charset="0"/>
                </a:rPr>
                <a:t>Safety-related</a:t>
              </a:r>
              <a:r>
                <a:rPr lang="de-DE" sz="1400" b="1" dirty="0">
                  <a:solidFill>
                    <a:schemeClr val="tx1"/>
                  </a:solidFill>
                  <a:latin typeface="Arial" panose="020B0604020202020204" pitchFamily="34" charset="0"/>
                  <a:cs typeface="Arial" panose="020B0604020202020204" pitchFamily="34" charset="0"/>
                </a:rPr>
                <a:t> Software-</a:t>
              </a:r>
              <a:r>
                <a:rPr lang="de-DE" sz="1400" b="1" dirty="0" err="1">
                  <a:solidFill>
                    <a:schemeClr val="tx1"/>
                  </a:solidFill>
                  <a:latin typeface="Arial" panose="020B0604020202020204" pitchFamily="34" charset="0"/>
                  <a:cs typeface="Arial" panose="020B0604020202020204" pitchFamily="34" charset="0"/>
                </a:rPr>
                <a:t>Specification</a:t>
              </a:r>
              <a:endParaRPr lang="en-DE" sz="1400" b="1" dirty="0">
                <a:solidFill>
                  <a:schemeClr val="tx1"/>
                </a:solidFill>
                <a:latin typeface="Arial" panose="020B0604020202020204" pitchFamily="34" charset="0"/>
                <a:cs typeface="Arial" panose="020B0604020202020204" pitchFamily="34" charset="0"/>
              </a:endParaRPr>
            </a:p>
          </p:txBody>
        </p:sp>
        <p:sp>
          <p:nvSpPr>
            <p:cNvPr id="5" name="Rechteck: abgerundete Ecken 4">
              <a:extLst>
                <a:ext uri="{FF2B5EF4-FFF2-40B4-BE49-F238E27FC236}">
                  <a16:creationId xmlns:a16="http://schemas.microsoft.com/office/drawing/2014/main" id="{E66F0335-E978-20ED-CCEA-7D183015AEC0}"/>
                </a:ext>
              </a:extLst>
            </p:cNvPr>
            <p:cNvSpPr/>
            <p:nvPr/>
          </p:nvSpPr>
          <p:spPr>
            <a:xfrm>
              <a:off x="6960096" y="1608083"/>
              <a:ext cx="1728192" cy="11587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Validation</a:t>
              </a:r>
              <a:endParaRPr lang="en-DE" sz="1400" b="1" dirty="0">
                <a:solidFill>
                  <a:schemeClr val="tx1"/>
                </a:solidFill>
                <a:latin typeface="Arial" panose="020B0604020202020204" pitchFamily="34" charset="0"/>
                <a:cs typeface="Arial" panose="020B0604020202020204" pitchFamily="34" charset="0"/>
              </a:endParaRPr>
            </a:p>
          </p:txBody>
        </p:sp>
        <p:sp>
          <p:nvSpPr>
            <p:cNvPr id="6" name="Rechteck: abgerundete Ecken 5">
              <a:extLst>
                <a:ext uri="{FF2B5EF4-FFF2-40B4-BE49-F238E27FC236}">
                  <a16:creationId xmlns:a16="http://schemas.microsoft.com/office/drawing/2014/main" id="{50AA7337-92AE-7E13-1825-E948AE33CF94}"/>
                </a:ext>
              </a:extLst>
            </p:cNvPr>
            <p:cNvSpPr/>
            <p:nvPr/>
          </p:nvSpPr>
          <p:spPr>
            <a:xfrm>
              <a:off x="4413727" y="3141048"/>
              <a:ext cx="1144391" cy="65102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System Design</a:t>
              </a:r>
              <a:endParaRPr lang="en-DE" sz="1400" b="1" dirty="0">
                <a:solidFill>
                  <a:schemeClr val="tx1"/>
                </a:solidFill>
                <a:latin typeface="Arial" panose="020B0604020202020204" pitchFamily="34" charset="0"/>
                <a:cs typeface="Arial" panose="020B0604020202020204" pitchFamily="34" charset="0"/>
              </a:endParaRPr>
            </a:p>
          </p:txBody>
        </p:sp>
        <p:sp>
          <p:nvSpPr>
            <p:cNvPr id="7" name="Rechteck: abgerundete Ecken 6">
              <a:extLst>
                <a:ext uri="{FF2B5EF4-FFF2-40B4-BE49-F238E27FC236}">
                  <a16:creationId xmlns:a16="http://schemas.microsoft.com/office/drawing/2014/main" id="{AD1DD4C8-48DA-8DE3-1508-0DD73625D570}"/>
                </a:ext>
              </a:extLst>
            </p:cNvPr>
            <p:cNvSpPr/>
            <p:nvPr/>
          </p:nvSpPr>
          <p:spPr>
            <a:xfrm>
              <a:off x="6960096" y="3155732"/>
              <a:ext cx="1728192" cy="63634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Integration Tests</a:t>
              </a:r>
              <a:endParaRPr lang="en-DE" sz="1400" b="1" dirty="0">
                <a:solidFill>
                  <a:schemeClr val="tx1"/>
                </a:solidFill>
                <a:latin typeface="Arial" panose="020B0604020202020204" pitchFamily="34" charset="0"/>
                <a:cs typeface="Arial" panose="020B0604020202020204" pitchFamily="34" charset="0"/>
              </a:endParaRPr>
            </a:p>
          </p:txBody>
        </p:sp>
        <p:sp>
          <p:nvSpPr>
            <p:cNvPr id="8" name="Rechteck: abgerundete Ecken 7">
              <a:extLst>
                <a:ext uri="{FF2B5EF4-FFF2-40B4-BE49-F238E27FC236}">
                  <a16:creationId xmlns:a16="http://schemas.microsoft.com/office/drawing/2014/main" id="{E641F16B-3054-EE2C-0E3B-E6CDFE0DEEFC}"/>
                </a:ext>
              </a:extLst>
            </p:cNvPr>
            <p:cNvSpPr/>
            <p:nvPr/>
          </p:nvSpPr>
          <p:spPr>
            <a:xfrm>
              <a:off x="5087888" y="4171991"/>
              <a:ext cx="1144391" cy="6510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Module Design</a:t>
              </a:r>
              <a:endParaRPr lang="en-DE" sz="1400" b="1" dirty="0">
                <a:solidFill>
                  <a:schemeClr val="tx1"/>
                </a:solidFill>
                <a:latin typeface="Arial" panose="020B0604020202020204" pitchFamily="34" charset="0"/>
                <a:cs typeface="Arial" panose="020B0604020202020204" pitchFamily="34" charset="0"/>
              </a:endParaRPr>
            </a:p>
          </p:txBody>
        </p:sp>
        <p:sp>
          <p:nvSpPr>
            <p:cNvPr id="11" name="Rechteck: abgerundete Ecken 10">
              <a:extLst>
                <a:ext uri="{FF2B5EF4-FFF2-40B4-BE49-F238E27FC236}">
                  <a16:creationId xmlns:a16="http://schemas.microsoft.com/office/drawing/2014/main" id="{25446B5B-BA46-2B32-FF83-81102ADBEB22}"/>
                </a:ext>
              </a:extLst>
            </p:cNvPr>
            <p:cNvSpPr/>
            <p:nvPr/>
          </p:nvSpPr>
          <p:spPr>
            <a:xfrm>
              <a:off x="6782217" y="4180956"/>
              <a:ext cx="1144391" cy="6510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Module Tests</a:t>
              </a:r>
              <a:endParaRPr lang="en-DE" sz="1400" b="1" dirty="0">
                <a:solidFill>
                  <a:schemeClr val="tx1"/>
                </a:solidFill>
                <a:latin typeface="Arial" panose="020B0604020202020204" pitchFamily="34" charset="0"/>
                <a:cs typeface="Arial" panose="020B0604020202020204" pitchFamily="34" charset="0"/>
              </a:endParaRPr>
            </a:p>
          </p:txBody>
        </p:sp>
        <p:sp>
          <p:nvSpPr>
            <p:cNvPr id="12" name="Rechteck: abgerundete Ecken 11">
              <a:extLst>
                <a:ext uri="{FF2B5EF4-FFF2-40B4-BE49-F238E27FC236}">
                  <a16:creationId xmlns:a16="http://schemas.microsoft.com/office/drawing/2014/main" id="{107D1D30-882F-DB27-D04C-D524185CCBCC}"/>
                </a:ext>
              </a:extLst>
            </p:cNvPr>
            <p:cNvSpPr/>
            <p:nvPr/>
          </p:nvSpPr>
          <p:spPr>
            <a:xfrm>
              <a:off x="5742311" y="5220861"/>
              <a:ext cx="1505817" cy="6510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Coding</a:t>
              </a:r>
              <a:endParaRPr lang="en-DE" sz="1400" b="1" dirty="0">
                <a:solidFill>
                  <a:schemeClr val="tx1"/>
                </a:solidFill>
                <a:latin typeface="Arial" panose="020B0604020202020204" pitchFamily="34" charset="0"/>
                <a:cs typeface="Arial" panose="020B0604020202020204" pitchFamily="34" charset="0"/>
              </a:endParaRPr>
            </a:p>
          </p:txBody>
        </p:sp>
        <p:sp>
          <p:nvSpPr>
            <p:cNvPr id="15" name="Pfeil: nach rechts 14">
              <a:extLst>
                <a:ext uri="{FF2B5EF4-FFF2-40B4-BE49-F238E27FC236}">
                  <a16:creationId xmlns:a16="http://schemas.microsoft.com/office/drawing/2014/main" id="{D75FD93A-F327-3624-0626-0E8305D507BF}"/>
                </a:ext>
              </a:extLst>
            </p:cNvPr>
            <p:cNvSpPr/>
            <p:nvPr/>
          </p:nvSpPr>
          <p:spPr>
            <a:xfrm flipH="1">
              <a:off x="5494283" y="1945149"/>
              <a:ext cx="1465813" cy="484632"/>
            </a:xfrm>
            <a:prstGeom prst="rightArrow">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Validation</a:t>
              </a:r>
              <a:endParaRPr lang="en-DE" sz="1400" b="1" dirty="0">
                <a:solidFill>
                  <a:schemeClr val="tx1"/>
                </a:solidFill>
                <a:latin typeface="Arial" panose="020B0604020202020204" pitchFamily="34" charset="0"/>
                <a:cs typeface="Arial" panose="020B0604020202020204" pitchFamily="34" charset="0"/>
              </a:endParaRPr>
            </a:p>
          </p:txBody>
        </p:sp>
        <p:cxnSp>
          <p:nvCxnSpPr>
            <p:cNvPr id="16" name="Gerader Verbinder 15">
              <a:extLst>
                <a:ext uri="{FF2B5EF4-FFF2-40B4-BE49-F238E27FC236}">
                  <a16:creationId xmlns:a16="http://schemas.microsoft.com/office/drawing/2014/main" id="{2D422DC6-8B31-4E32-63AB-36531AA90178}"/>
                </a:ext>
              </a:extLst>
            </p:cNvPr>
            <p:cNvCxnSpPr>
              <a:cxnSpLocks/>
              <a:stCxn id="5" idx="3"/>
            </p:cNvCxnSpPr>
            <p:nvPr/>
          </p:nvCxnSpPr>
          <p:spPr>
            <a:xfrm flipV="1">
              <a:off x="8688288" y="2187465"/>
              <a:ext cx="1008112" cy="1"/>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E714E565-4209-CE9D-8872-49583F467BF5}"/>
                </a:ext>
              </a:extLst>
            </p:cNvPr>
            <p:cNvSpPr txBox="1"/>
            <p:nvPr/>
          </p:nvSpPr>
          <p:spPr>
            <a:xfrm>
              <a:off x="8723587" y="1681933"/>
              <a:ext cx="797012" cy="461665"/>
            </a:xfrm>
            <a:prstGeom prst="rect">
              <a:avLst/>
            </a:prstGeom>
            <a:noFill/>
          </p:spPr>
          <p:txBody>
            <a:bodyPr wrap="none" rtlCol="0">
              <a:spAutoFit/>
            </a:bodyPr>
            <a:lstStyle/>
            <a:p>
              <a:r>
                <a:rPr lang="de-DE" sz="1200" dirty="0" err="1">
                  <a:latin typeface="Arial" panose="020B0604020202020204" pitchFamily="34" charset="0"/>
                  <a:cs typeface="Arial" panose="020B0604020202020204" pitchFamily="34" charset="0"/>
                </a:rPr>
                <a:t>validated</a:t>
              </a:r>
              <a:endParaRPr lang="de-DE" sz="1200" dirty="0">
                <a:latin typeface="Arial" panose="020B0604020202020204" pitchFamily="34" charset="0"/>
                <a:cs typeface="Arial" panose="020B0604020202020204" pitchFamily="34" charset="0"/>
              </a:endParaRPr>
            </a:p>
            <a:p>
              <a:r>
                <a:rPr lang="de-DE" sz="1200" dirty="0">
                  <a:latin typeface="Arial" panose="020B0604020202020204" pitchFamily="34" charset="0"/>
                  <a:cs typeface="Arial" panose="020B0604020202020204" pitchFamily="34" charset="0"/>
                </a:rPr>
                <a:t>Software</a:t>
              </a:r>
              <a:endParaRPr lang="en-DE" sz="1200" dirty="0">
                <a:latin typeface="Arial" panose="020B0604020202020204" pitchFamily="34" charset="0"/>
                <a:cs typeface="Arial" panose="020B0604020202020204" pitchFamily="34" charset="0"/>
              </a:endParaRPr>
            </a:p>
          </p:txBody>
        </p:sp>
        <p:cxnSp>
          <p:nvCxnSpPr>
            <p:cNvPr id="18" name="Gerader Verbinder 17">
              <a:extLst>
                <a:ext uri="{FF2B5EF4-FFF2-40B4-BE49-F238E27FC236}">
                  <a16:creationId xmlns:a16="http://schemas.microsoft.com/office/drawing/2014/main" id="{95933343-9D3E-9A48-B300-CE7DEEB6A4DE}"/>
                </a:ext>
              </a:extLst>
            </p:cNvPr>
            <p:cNvCxnSpPr>
              <a:cxnSpLocks/>
              <a:endCxn id="4" idx="1"/>
            </p:cNvCxnSpPr>
            <p:nvPr/>
          </p:nvCxnSpPr>
          <p:spPr>
            <a:xfrm>
              <a:off x="2639616" y="2187465"/>
              <a:ext cx="1191405" cy="1"/>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362D4990-D1BB-652C-5E00-38984C108E47}"/>
                </a:ext>
              </a:extLst>
            </p:cNvPr>
            <p:cNvSpPr txBox="1"/>
            <p:nvPr/>
          </p:nvSpPr>
          <p:spPr>
            <a:xfrm>
              <a:off x="2529290" y="1541134"/>
              <a:ext cx="1137650" cy="646331"/>
            </a:xfrm>
            <a:prstGeom prst="rect">
              <a:avLst/>
            </a:prstGeom>
            <a:noFill/>
          </p:spPr>
          <p:txBody>
            <a:bodyPr wrap="square" rtlCol="0">
              <a:spAutoFit/>
            </a:bodyPr>
            <a:lstStyle/>
            <a:p>
              <a:r>
                <a:rPr lang="de-DE" sz="1200" dirty="0" err="1">
                  <a:latin typeface="Arial" panose="020B0604020202020204" pitchFamily="34" charset="0"/>
                  <a:cs typeface="Arial" panose="020B0604020202020204" pitchFamily="34" charset="0"/>
                </a:rPr>
                <a:t>Specification</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of</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Safety</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Functions</a:t>
              </a:r>
              <a:endParaRPr lang="en-DE" sz="1200" dirty="0">
                <a:latin typeface="Arial" panose="020B0604020202020204" pitchFamily="34" charset="0"/>
                <a:cs typeface="Arial" panose="020B0604020202020204" pitchFamily="34" charset="0"/>
              </a:endParaRPr>
            </a:p>
          </p:txBody>
        </p:sp>
        <p:grpSp>
          <p:nvGrpSpPr>
            <p:cNvPr id="20" name="Gruppieren 19">
              <a:extLst>
                <a:ext uri="{FF2B5EF4-FFF2-40B4-BE49-F238E27FC236}">
                  <a16:creationId xmlns:a16="http://schemas.microsoft.com/office/drawing/2014/main" id="{F94ADC1C-2CAB-B5D4-7E2E-7AA9227E2FA0}"/>
                </a:ext>
              </a:extLst>
            </p:cNvPr>
            <p:cNvGrpSpPr/>
            <p:nvPr/>
          </p:nvGrpSpPr>
          <p:grpSpPr>
            <a:xfrm>
              <a:off x="2701044" y="5038784"/>
              <a:ext cx="2306870" cy="781633"/>
              <a:chOff x="2063552" y="5249917"/>
              <a:chExt cx="2306870" cy="781633"/>
            </a:xfrm>
          </p:grpSpPr>
          <p:sp>
            <p:nvSpPr>
              <p:cNvPr id="31" name="Rechteck 30">
                <a:extLst>
                  <a:ext uri="{FF2B5EF4-FFF2-40B4-BE49-F238E27FC236}">
                    <a16:creationId xmlns:a16="http://schemas.microsoft.com/office/drawing/2014/main" id="{9CDA1CE8-1BE9-1F24-328C-129C21AD2EB4}"/>
                  </a:ext>
                </a:extLst>
              </p:cNvPr>
              <p:cNvSpPr/>
              <p:nvPr/>
            </p:nvSpPr>
            <p:spPr>
              <a:xfrm>
                <a:off x="2063552" y="5249917"/>
                <a:ext cx="2211035" cy="77137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2" name="Textfeld 31">
                <a:extLst>
                  <a:ext uri="{FF2B5EF4-FFF2-40B4-BE49-F238E27FC236}">
                    <a16:creationId xmlns:a16="http://schemas.microsoft.com/office/drawing/2014/main" id="{DCE9B2E0-FCA6-1587-CDEB-1F390ABD018C}"/>
                  </a:ext>
                </a:extLst>
              </p:cNvPr>
              <p:cNvSpPr txBox="1"/>
              <p:nvPr/>
            </p:nvSpPr>
            <p:spPr>
              <a:xfrm>
                <a:off x="2927647" y="5252944"/>
                <a:ext cx="1442775" cy="778606"/>
              </a:xfrm>
              <a:prstGeom prst="rect">
                <a:avLst/>
              </a:prstGeom>
              <a:noFill/>
            </p:spPr>
            <p:txBody>
              <a:bodyPr wrap="square" rtlCol="0">
                <a:spAutoFit/>
              </a:bodyPr>
              <a:lstStyle/>
              <a:p>
                <a:r>
                  <a:rPr lang="de-DE" sz="1200" dirty="0" err="1">
                    <a:latin typeface="Arial" panose="020B0604020202020204" pitchFamily="34" charset="0"/>
                    <a:cs typeface="Arial" panose="020B0604020202020204" pitchFamily="34" charset="0"/>
                  </a:rPr>
                  <a:t>Result</a:t>
                </a:r>
                <a:endParaRPr lang="de-DE" sz="1200" dirty="0">
                  <a:latin typeface="Arial" panose="020B0604020202020204" pitchFamily="34" charset="0"/>
                  <a:cs typeface="Arial" panose="020B0604020202020204" pitchFamily="34" charset="0"/>
                </a:endParaRPr>
              </a:p>
              <a:p>
                <a:endParaRPr lang="de-DE" sz="1200" dirty="0">
                  <a:latin typeface="Arial" panose="020B0604020202020204" pitchFamily="34" charset="0"/>
                  <a:cs typeface="Arial" panose="020B0604020202020204" pitchFamily="34" charset="0"/>
                </a:endParaRPr>
              </a:p>
              <a:p>
                <a:r>
                  <a:rPr lang="de-DE" sz="1200" dirty="0" err="1">
                    <a:latin typeface="Arial" panose="020B0604020202020204" pitchFamily="34" charset="0"/>
                    <a:cs typeface="Arial" panose="020B0604020202020204" pitchFamily="34" charset="0"/>
                  </a:rPr>
                  <a:t>Verification</a:t>
                </a:r>
                <a:endParaRPr lang="en-DE" sz="1200" dirty="0">
                  <a:latin typeface="Arial" panose="020B0604020202020204" pitchFamily="34" charset="0"/>
                  <a:cs typeface="Arial" panose="020B0604020202020204" pitchFamily="34" charset="0"/>
                </a:endParaRPr>
              </a:p>
            </p:txBody>
          </p:sp>
          <p:cxnSp>
            <p:nvCxnSpPr>
              <p:cNvPr id="33" name="Gerader Verbinder 32">
                <a:extLst>
                  <a:ext uri="{FF2B5EF4-FFF2-40B4-BE49-F238E27FC236}">
                    <a16:creationId xmlns:a16="http://schemas.microsoft.com/office/drawing/2014/main" id="{0CCD26FF-E156-83C8-D619-95433E678DF4}"/>
                  </a:ext>
                </a:extLst>
              </p:cNvPr>
              <p:cNvCxnSpPr>
                <a:cxnSpLocks/>
              </p:cNvCxnSpPr>
              <p:nvPr/>
            </p:nvCxnSpPr>
            <p:spPr>
              <a:xfrm>
                <a:off x="2279576" y="5463154"/>
                <a:ext cx="576064" cy="0"/>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AE448190-A875-6D62-DA6E-9E291BA81278}"/>
                  </a:ext>
                </a:extLst>
              </p:cNvPr>
              <p:cNvCxnSpPr>
                <a:cxnSpLocks/>
              </p:cNvCxnSpPr>
              <p:nvPr/>
            </p:nvCxnSpPr>
            <p:spPr>
              <a:xfrm>
                <a:off x="2288541" y="5812777"/>
                <a:ext cx="576064" cy="0"/>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cxnSp>
          <p:nvCxnSpPr>
            <p:cNvPr id="21" name="Gerader Verbinder 20">
              <a:extLst>
                <a:ext uri="{FF2B5EF4-FFF2-40B4-BE49-F238E27FC236}">
                  <a16:creationId xmlns:a16="http://schemas.microsoft.com/office/drawing/2014/main" id="{EC670BA9-E71B-A5CD-1BEC-154D072BAC7A}"/>
                </a:ext>
              </a:extLst>
            </p:cNvPr>
            <p:cNvCxnSpPr>
              <a:cxnSpLocks/>
              <a:stCxn id="7" idx="0"/>
              <a:endCxn id="5" idx="2"/>
            </p:cNvCxnSpPr>
            <p:nvPr/>
          </p:nvCxnSpPr>
          <p:spPr>
            <a:xfrm flipV="1">
              <a:off x="7824192" y="2766848"/>
              <a:ext cx="0" cy="388884"/>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Verbinder: gewinkelt 21">
              <a:extLst>
                <a:ext uri="{FF2B5EF4-FFF2-40B4-BE49-F238E27FC236}">
                  <a16:creationId xmlns:a16="http://schemas.microsoft.com/office/drawing/2014/main" id="{782289E3-AE3F-F377-4CBC-585A5FD2D28A}"/>
                </a:ext>
              </a:extLst>
            </p:cNvPr>
            <p:cNvCxnSpPr>
              <a:cxnSpLocks/>
              <a:stCxn id="11" idx="3"/>
            </p:cNvCxnSpPr>
            <p:nvPr/>
          </p:nvCxnSpPr>
          <p:spPr>
            <a:xfrm flipV="1">
              <a:off x="7926608" y="3792071"/>
              <a:ext cx="434373" cy="714397"/>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Verbinder: gewinkelt 22">
              <a:extLst>
                <a:ext uri="{FF2B5EF4-FFF2-40B4-BE49-F238E27FC236}">
                  <a16:creationId xmlns:a16="http://schemas.microsoft.com/office/drawing/2014/main" id="{139B31FB-6AF8-9B54-8195-6F13D4E747C6}"/>
                </a:ext>
              </a:extLst>
            </p:cNvPr>
            <p:cNvCxnSpPr>
              <a:cxnSpLocks/>
              <a:stCxn id="12" idx="3"/>
            </p:cNvCxnSpPr>
            <p:nvPr/>
          </p:nvCxnSpPr>
          <p:spPr>
            <a:xfrm flipV="1">
              <a:off x="7248128" y="4831980"/>
              <a:ext cx="432048" cy="714393"/>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Verbinder: gewinkelt 23">
              <a:extLst>
                <a:ext uri="{FF2B5EF4-FFF2-40B4-BE49-F238E27FC236}">
                  <a16:creationId xmlns:a16="http://schemas.microsoft.com/office/drawing/2014/main" id="{866865D4-EDB5-D87D-B0CA-ADA5DD6E6934}"/>
                </a:ext>
              </a:extLst>
            </p:cNvPr>
            <p:cNvCxnSpPr>
              <a:cxnSpLocks/>
              <a:endCxn id="12" idx="1"/>
            </p:cNvCxnSpPr>
            <p:nvPr/>
          </p:nvCxnSpPr>
          <p:spPr>
            <a:xfrm rot="16200000" flipH="1">
              <a:off x="5165913" y="4969974"/>
              <a:ext cx="714397" cy="438399"/>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Verbinder: gewinkelt 24">
              <a:extLst>
                <a:ext uri="{FF2B5EF4-FFF2-40B4-BE49-F238E27FC236}">
                  <a16:creationId xmlns:a16="http://schemas.microsoft.com/office/drawing/2014/main" id="{90B4B33A-A64B-29DF-CDAF-F8F527A71C90}"/>
                </a:ext>
              </a:extLst>
            </p:cNvPr>
            <p:cNvCxnSpPr>
              <a:cxnSpLocks/>
              <a:endCxn id="8" idx="1"/>
            </p:cNvCxnSpPr>
            <p:nvPr/>
          </p:nvCxnSpPr>
          <p:spPr>
            <a:xfrm rot="16200000" flipH="1">
              <a:off x="4519148" y="3928763"/>
              <a:ext cx="705432" cy="432048"/>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Verbinder: gewinkelt 25">
              <a:extLst>
                <a:ext uri="{FF2B5EF4-FFF2-40B4-BE49-F238E27FC236}">
                  <a16:creationId xmlns:a16="http://schemas.microsoft.com/office/drawing/2014/main" id="{6E939A11-0261-D29B-13D3-FDAE8651AC2C}"/>
                </a:ext>
              </a:extLst>
            </p:cNvPr>
            <p:cNvCxnSpPr>
              <a:cxnSpLocks/>
              <a:endCxn id="6" idx="1"/>
            </p:cNvCxnSpPr>
            <p:nvPr/>
          </p:nvCxnSpPr>
          <p:spPr>
            <a:xfrm rot="16200000" flipH="1">
              <a:off x="3896895" y="2949728"/>
              <a:ext cx="699712" cy="333951"/>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9ECDEEC3-8B09-6CAB-F366-C7BFCECB00F1}"/>
                </a:ext>
              </a:extLst>
            </p:cNvPr>
            <p:cNvCxnSpPr>
              <a:cxnSpLocks/>
              <a:stCxn id="7" idx="1"/>
              <a:endCxn id="6" idx="3"/>
            </p:cNvCxnSpPr>
            <p:nvPr/>
          </p:nvCxnSpPr>
          <p:spPr>
            <a:xfrm flipH="1" flipV="1">
              <a:off x="5558118" y="3466560"/>
              <a:ext cx="1401978" cy="7342"/>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520AE7A6-CE00-453C-F818-8A92EAE7A831}"/>
                </a:ext>
              </a:extLst>
            </p:cNvPr>
            <p:cNvCxnSpPr>
              <a:cxnSpLocks/>
              <a:stCxn id="11" idx="1"/>
              <a:endCxn id="8" idx="3"/>
            </p:cNvCxnSpPr>
            <p:nvPr/>
          </p:nvCxnSpPr>
          <p:spPr>
            <a:xfrm flipH="1" flipV="1">
              <a:off x="6232279" y="4497503"/>
              <a:ext cx="549938" cy="8965"/>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3BE78B0A-DF28-6A02-045E-29187FB5D5EA}"/>
                </a:ext>
              </a:extLst>
            </p:cNvPr>
            <p:cNvCxnSpPr>
              <a:cxnSpLocks/>
            </p:cNvCxnSpPr>
            <p:nvPr/>
          </p:nvCxnSpPr>
          <p:spPr>
            <a:xfrm flipV="1">
              <a:off x="5951984" y="4831974"/>
              <a:ext cx="0" cy="388887"/>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2D6183A3-B920-808B-79C5-C90A46B088DE}"/>
                </a:ext>
              </a:extLst>
            </p:cNvPr>
            <p:cNvCxnSpPr>
              <a:cxnSpLocks/>
              <a:endCxn id="4" idx="2"/>
            </p:cNvCxnSpPr>
            <p:nvPr/>
          </p:nvCxnSpPr>
          <p:spPr>
            <a:xfrm flipH="1" flipV="1">
              <a:off x="4662652" y="2766848"/>
              <a:ext cx="8503" cy="374200"/>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81975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7C730E1-8C09-4244-8979-AD5AC1163F11}"/>
              </a:ext>
            </a:extLst>
          </p:cNvPr>
          <p:cNvPicPr>
            <a:picLocks noChangeAspect="1"/>
          </p:cNvPicPr>
          <p:nvPr/>
        </p:nvPicPr>
        <p:blipFill>
          <a:blip r:embed="rId3"/>
          <a:stretch>
            <a:fillRect/>
          </a:stretch>
        </p:blipFill>
        <p:spPr>
          <a:xfrm>
            <a:off x="781050" y="1281112"/>
            <a:ext cx="10629900" cy="4295775"/>
          </a:xfrm>
          <a:prstGeom prst="rect">
            <a:avLst/>
          </a:prstGeom>
        </p:spPr>
      </p:pic>
      <p:grpSp>
        <p:nvGrpSpPr>
          <p:cNvPr id="2" name="Gruppieren 1">
            <a:extLst>
              <a:ext uri="{FF2B5EF4-FFF2-40B4-BE49-F238E27FC236}">
                <a16:creationId xmlns:a16="http://schemas.microsoft.com/office/drawing/2014/main" id="{11C38119-2EE9-AF31-0972-6BA20D369CA3}"/>
              </a:ext>
            </a:extLst>
          </p:cNvPr>
          <p:cNvGrpSpPr/>
          <p:nvPr/>
        </p:nvGrpSpPr>
        <p:grpSpPr>
          <a:xfrm>
            <a:off x="263352" y="4869160"/>
            <a:ext cx="2448272" cy="1495782"/>
            <a:chOff x="263352" y="3907280"/>
            <a:chExt cx="2448272" cy="1495782"/>
          </a:xfrm>
        </p:grpSpPr>
        <p:sp>
          <p:nvSpPr>
            <p:cNvPr id="7" name="Rechteck 6">
              <a:extLst>
                <a:ext uri="{FF2B5EF4-FFF2-40B4-BE49-F238E27FC236}">
                  <a16:creationId xmlns:a16="http://schemas.microsoft.com/office/drawing/2014/main" id="{1E5CC667-69A0-C388-4B38-A7D0F27B55AA}"/>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8" name="Grafik 7">
              <a:extLst>
                <a:ext uri="{FF2B5EF4-FFF2-40B4-BE49-F238E27FC236}">
                  <a16:creationId xmlns:a16="http://schemas.microsoft.com/office/drawing/2014/main" id="{E68E79EF-E3E8-E533-76DA-82240163E35A}"/>
                </a:ext>
              </a:extLst>
            </p:cNvPr>
            <p:cNvPicPr>
              <a:picLocks noChangeAspect="1"/>
            </p:cNvPicPr>
            <p:nvPr/>
          </p:nvPicPr>
          <p:blipFill>
            <a:blip r:embed="rId4"/>
            <a:stretch>
              <a:fillRect/>
            </a:stretch>
          </p:blipFill>
          <p:spPr>
            <a:xfrm>
              <a:off x="263352" y="3934922"/>
              <a:ext cx="2448272" cy="1468140"/>
            </a:xfrm>
            <a:prstGeom prst="rect">
              <a:avLst/>
            </a:prstGeom>
          </p:spPr>
        </p:pic>
      </p:grpSp>
      <p:sp>
        <p:nvSpPr>
          <p:cNvPr id="3" name="Title 2"/>
          <p:cNvSpPr>
            <a:spLocks noGrp="1"/>
          </p:cNvSpPr>
          <p:nvPr>
            <p:ph type="title"/>
          </p:nvPr>
        </p:nvSpPr>
        <p:spPr/>
        <p:txBody>
          <a:bodyPr/>
          <a:lstStyle/>
          <a:p>
            <a:r>
              <a:rPr lang="en-US" dirty="0" err="1"/>
              <a:t>Scade</a:t>
            </a:r>
            <a:r>
              <a:rPr lang="en-US" dirty="0"/>
              <a:t>-Model Session II B 1 (SiL Integration)</a:t>
            </a:r>
          </a:p>
        </p:txBody>
      </p:sp>
      <p:sp>
        <p:nvSpPr>
          <p:cNvPr id="5" name="TextBox 4">
            <a:extLst>
              <a:ext uri="{FF2B5EF4-FFF2-40B4-BE49-F238E27FC236}">
                <a16:creationId xmlns:a16="http://schemas.microsoft.com/office/drawing/2014/main" id="{F2657AE2-62AE-4324-9454-D46196D705FA}"/>
              </a:ext>
            </a:extLst>
          </p:cNvPr>
          <p:cNvSpPr txBox="1"/>
          <p:nvPr/>
        </p:nvSpPr>
        <p:spPr bwMode="auto">
          <a:xfrm>
            <a:off x="2999656" y="5833772"/>
            <a:ext cx="7843485" cy="461665"/>
          </a:xfrm>
          <a:prstGeom prst="rect">
            <a:avLst/>
          </a:prstGeom>
          <a:solidFill>
            <a:schemeClr val="bg1"/>
          </a:solidFill>
          <a:ln w="12700" cap="sq" algn="ctr">
            <a:noFill/>
            <a:miter lim="800000"/>
            <a:headEnd/>
            <a:tailEnd/>
          </a:ln>
          <a:effectLst/>
        </p:spPr>
        <p:txBody>
          <a:bodyPr wrap="square" rtlCol="0">
            <a:spAutoFit/>
          </a:bodyPr>
          <a:lstStyle/>
          <a:p>
            <a:r>
              <a:rPr lang="de-DE" sz="2400" b="1" dirty="0" err="1">
                <a:solidFill>
                  <a:srgbClr val="FFC000"/>
                </a:solidFill>
                <a:latin typeface="Calibri" pitchFamily="34" charset="0"/>
                <a:cs typeface="Calibri" pitchFamily="34" charset="0"/>
              </a:rPr>
              <a:t>here</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the</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previously</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designed</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Software_Integration</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is</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used</a:t>
            </a:r>
            <a:endParaRPr lang="en-US" sz="2400" b="1" dirty="0">
              <a:solidFill>
                <a:srgbClr val="FFC000"/>
              </a:solidFill>
              <a:latin typeface="Calibri" pitchFamily="34" charset="0"/>
              <a:cs typeface="Calibri" pitchFamily="34" charset="0"/>
            </a:endParaRPr>
          </a:p>
        </p:txBody>
      </p:sp>
      <p:cxnSp>
        <p:nvCxnSpPr>
          <p:cNvPr id="6" name="Straight Arrow Connector 5">
            <a:extLst>
              <a:ext uri="{FF2B5EF4-FFF2-40B4-BE49-F238E27FC236}">
                <a16:creationId xmlns:a16="http://schemas.microsoft.com/office/drawing/2014/main" id="{A0D80B73-211B-4E29-90FC-F91D55C96F88}"/>
              </a:ext>
            </a:extLst>
          </p:cNvPr>
          <p:cNvCxnSpPr>
            <a:cxnSpLocks/>
          </p:cNvCxnSpPr>
          <p:nvPr/>
        </p:nvCxnSpPr>
        <p:spPr bwMode="auto">
          <a:xfrm flipH="1" flipV="1">
            <a:off x="6921398" y="2564904"/>
            <a:ext cx="974802" cy="3268869"/>
          </a:xfrm>
          <a:prstGeom prst="straightConnector1">
            <a:avLst/>
          </a:prstGeom>
          <a:solidFill>
            <a:schemeClr val="accent2"/>
          </a:solidFill>
          <a:ln w="22225" cap="sq" cmpd="sng" algn="ctr">
            <a:solidFill>
              <a:srgbClr val="FFC000"/>
            </a:solidFill>
            <a:prstDash val="solid"/>
            <a:round/>
            <a:headEnd type="none" w="med" len="med"/>
            <a:tailEnd type="triangle" w="med" len="lg"/>
          </a:ln>
          <a:effectLst/>
        </p:spPr>
      </p:cxnSp>
      <p:sp>
        <p:nvSpPr>
          <p:cNvPr id="10" name="Oval 9">
            <a:extLst>
              <a:ext uri="{FF2B5EF4-FFF2-40B4-BE49-F238E27FC236}">
                <a16:creationId xmlns:a16="http://schemas.microsoft.com/office/drawing/2014/main" id="{94CF477C-5F36-4773-ACD8-29925C42747C}"/>
              </a:ext>
            </a:extLst>
          </p:cNvPr>
          <p:cNvSpPr/>
          <p:nvPr/>
        </p:nvSpPr>
        <p:spPr bwMode="auto">
          <a:xfrm>
            <a:off x="2135560" y="5157192"/>
            <a:ext cx="174242" cy="185163"/>
          </a:xfrm>
          <a:prstGeom prst="ellipse">
            <a:avLst/>
          </a:prstGeom>
          <a:solidFill>
            <a:schemeClr val="accent1">
              <a:lumMod val="5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14639103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Scade</a:t>
            </a:r>
            <a:r>
              <a:rPr lang="en-US" dirty="0"/>
              <a:t>-Model Session II B 1 (SiL Simulation)</a:t>
            </a:r>
          </a:p>
        </p:txBody>
      </p:sp>
      <p:pic>
        <p:nvPicPr>
          <p:cNvPr id="2" name="Picture 1">
            <a:extLst>
              <a:ext uri="{FF2B5EF4-FFF2-40B4-BE49-F238E27FC236}">
                <a16:creationId xmlns:a16="http://schemas.microsoft.com/office/drawing/2014/main" id="{D295D639-CC23-41C5-8E5C-0CADBBC354EF}"/>
              </a:ext>
            </a:extLst>
          </p:cNvPr>
          <p:cNvPicPr>
            <a:picLocks noChangeAspect="1"/>
          </p:cNvPicPr>
          <p:nvPr/>
        </p:nvPicPr>
        <p:blipFill>
          <a:blip r:embed="rId3"/>
          <a:stretch>
            <a:fillRect/>
          </a:stretch>
        </p:blipFill>
        <p:spPr>
          <a:xfrm>
            <a:off x="623887" y="909637"/>
            <a:ext cx="10944225" cy="5038725"/>
          </a:xfrm>
          <a:prstGeom prst="rect">
            <a:avLst/>
          </a:prstGeom>
        </p:spPr>
      </p:pic>
      <p:pic>
        <p:nvPicPr>
          <p:cNvPr id="7" name="Picture 6">
            <a:extLst>
              <a:ext uri="{FF2B5EF4-FFF2-40B4-BE49-F238E27FC236}">
                <a16:creationId xmlns:a16="http://schemas.microsoft.com/office/drawing/2014/main" id="{11925AFF-0BA2-438B-B77A-E7295018D203}"/>
              </a:ext>
            </a:extLst>
          </p:cNvPr>
          <p:cNvPicPr>
            <a:picLocks noChangeAspect="1"/>
          </p:cNvPicPr>
          <p:nvPr/>
        </p:nvPicPr>
        <p:blipFill>
          <a:blip r:embed="rId4"/>
          <a:stretch>
            <a:fillRect/>
          </a:stretch>
        </p:blipFill>
        <p:spPr>
          <a:xfrm>
            <a:off x="8256240" y="3428999"/>
            <a:ext cx="3649505" cy="2060749"/>
          </a:xfrm>
          <a:prstGeom prst="rect">
            <a:avLst/>
          </a:prstGeom>
        </p:spPr>
      </p:pic>
      <p:sp>
        <p:nvSpPr>
          <p:cNvPr id="8" name="TextBox 7">
            <a:extLst>
              <a:ext uri="{FF2B5EF4-FFF2-40B4-BE49-F238E27FC236}">
                <a16:creationId xmlns:a16="http://schemas.microsoft.com/office/drawing/2014/main" id="{6031EEB6-614E-4A5C-A243-6CBAFB7EAB94}"/>
              </a:ext>
            </a:extLst>
          </p:cNvPr>
          <p:cNvSpPr txBox="1"/>
          <p:nvPr/>
        </p:nvSpPr>
        <p:spPr bwMode="auto">
          <a:xfrm>
            <a:off x="5627948" y="5946837"/>
            <a:ext cx="5256584" cy="461665"/>
          </a:xfrm>
          <a:prstGeom prst="rect">
            <a:avLst/>
          </a:prstGeom>
          <a:solidFill>
            <a:schemeClr val="bg1"/>
          </a:solidFill>
          <a:ln w="12700" cap="sq" algn="ctr">
            <a:noFill/>
            <a:miter lim="800000"/>
            <a:headEnd/>
            <a:tailEnd/>
          </a:ln>
          <a:effectLst/>
        </p:spPr>
        <p:txBody>
          <a:bodyPr wrap="square" rtlCol="0">
            <a:spAutoFit/>
          </a:bodyPr>
          <a:lstStyle/>
          <a:p>
            <a:r>
              <a:rPr lang="de-DE" sz="2400" b="1" dirty="0">
                <a:solidFill>
                  <a:srgbClr val="FFC000"/>
                </a:solidFill>
                <a:latin typeface="Calibri" pitchFamily="34" charset="0"/>
                <a:cs typeface="Calibri" pitchFamily="34" charset="0"/>
              </a:rPr>
              <a:t>Controller </a:t>
            </a:r>
            <a:r>
              <a:rPr lang="de-DE" sz="2400" b="1" dirty="0" err="1">
                <a:solidFill>
                  <a:srgbClr val="FFC000"/>
                </a:solidFill>
                <a:latin typeface="Calibri" pitchFamily="34" charset="0"/>
                <a:cs typeface="Calibri" pitchFamily="34" charset="0"/>
              </a:rPr>
              <a:t>maintains</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constant</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distance</a:t>
            </a:r>
            <a:endParaRPr lang="en-US" sz="2400" b="1" dirty="0">
              <a:solidFill>
                <a:srgbClr val="FFC000"/>
              </a:solidFill>
              <a:latin typeface="Calibri" pitchFamily="34" charset="0"/>
              <a:cs typeface="Calibri" pitchFamily="34" charset="0"/>
            </a:endParaRPr>
          </a:p>
        </p:txBody>
      </p:sp>
      <p:cxnSp>
        <p:nvCxnSpPr>
          <p:cNvPr id="9" name="Straight Arrow Connector 8">
            <a:extLst>
              <a:ext uri="{FF2B5EF4-FFF2-40B4-BE49-F238E27FC236}">
                <a16:creationId xmlns:a16="http://schemas.microsoft.com/office/drawing/2014/main" id="{0E582556-5675-40A9-A153-117EC84FA3CB}"/>
              </a:ext>
            </a:extLst>
          </p:cNvPr>
          <p:cNvCxnSpPr>
            <a:cxnSpLocks/>
            <a:stCxn id="8" idx="0"/>
          </p:cNvCxnSpPr>
          <p:nvPr/>
        </p:nvCxnSpPr>
        <p:spPr bwMode="auto">
          <a:xfrm flipV="1">
            <a:off x="8256240" y="4077073"/>
            <a:ext cx="3024336" cy="1869764"/>
          </a:xfrm>
          <a:prstGeom prst="straightConnector1">
            <a:avLst/>
          </a:prstGeom>
          <a:solidFill>
            <a:schemeClr val="accent2"/>
          </a:solidFill>
          <a:ln w="22225" cap="sq" cmpd="sng" algn="ctr">
            <a:solidFill>
              <a:srgbClr val="FFC000"/>
            </a:solidFill>
            <a:prstDash val="solid"/>
            <a:round/>
            <a:headEnd type="none" w="med" len="med"/>
            <a:tailEnd type="triangle" w="med" len="lg"/>
          </a:ln>
          <a:effectLst/>
        </p:spPr>
      </p:cxnSp>
      <p:grpSp>
        <p:nvGrpSpPr>
          <p:cNvPr id="4" name="Gruppieren 3">
            <a:extLst>
              <a:ext uri="{FF2B5EF4-FFF2-40B4-BE49-F238E27FC236}">
                <a16:creationId xmlns:a16="http://schemas.microsoft.com/office/drawing/2014/main" id="{90A105F1-D0AB-E7E6-3965-442FCAD6722B}"/>
              </a:ext>
            </a:extLst>
          </p:cNvPr>
          <p:cNvGrpSpPr/>
          <p:nvPr/>
        </p:nvGrpSpPr>
        <p:grpSpPr>
          <a:xfrm>
            <a:off x="263352" y="4869160"/>
            <a:ext cx="2448272" cy="1495782"/>
            <a:chOff x="263352" y="3907280"/>
            <a:chExt cx="2448272" cy="1495782"/>
          </a:xfrm>
        </p:grpSpPr>
        <p:sp>
          <p:nvSpPr>
            <p:cNvPr id="5" name="Rechteck 4">
              <a:extLst>
                <a:ext uri="{FF2B5EF4-FFF2-40B4-BE49-F238E27FC236}">
                  <a16:creationId xmlns:a16="http://schemas.microsoft.com/office/drawing/2014/main" id="{272C164F-610E-5F9F-BEF7-8252C6F848E6}"/>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6" name="Grafik 5">
              <a:extLst>
                <a:ext uri="{FF2B5EF4-FFF2-40B4-BE49-F238E27FC236}">
                  <a16:creationId xmlns:a16="http://schemas.microsoft.com/office/drawing/2014/main" id="{17A0479F-14AE-61B0-2642-AC4659625A98}"/>
                </a:ext>
              </a:extLst>
            </p:cNvPr>
            <p:cNvPicPr>
              <a:picLocks noChangeAspect="1"/>
            </p:cNvPicPr>
            <p:nvPr/>
          </p:nvPicPr>
          <p:blipFill>
            <a:blip r:embed="rId5"/>
            <a:stretch>
              <a:fillRect/>
            </a:stretch>
          </p:blipFill>
          <p:spPr>
            <a:xfrm>
              <a:off x="263352" y="3934922"/>
              <a:ext cx="2448272" cy="1468140"/>
            </a:xfrm>
            <a:prstGeom prst="rect">
              <a:avLst/>
            </a:prstGeom>
          </p:spPr>
        </p:pic>
      </p:grpSp>
      <p:sp>
        <p:nvSpPr>
          <p:cNvPr id="14" name="Oval 13">
            <a:extLst>
              <a:ext uri="{FF2B5EF4-FFF2-40B4-BE49-F238E27FC236}">
                <a16:creationId xmlns:a16="http://schemas.microsoft.com/office/drawing/2014/main" id="{995CBCF4-077B-4E12-B9DD-0125E72D4B57}"/>
              </a:ext>
            </a:extLst>
          </p:cNvPr>
          <p:cNvSpPr/>
          <p:nvPr/>
        </p:nvSpPr>
        <p:spPr bwMode="auto">
          <a:xfrm>
            <a:off x="2135560" y="5157192"/>
            <a:ext cx="174242" cy="185163"/>
          </a:xfrm>
          <a:prstGeom prst="ellipse">
            <a:avLst/>
          </a:prstGeom>
          <a:solidFill>
            <a:schemeClr val="accent1">
              <a:lumMod val="5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685534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Activity Goals:</a:t>
            </a:r>
          </a:p>
        </p:txBody>
      </p:sp>
      <p:sp>
        <p:nvSpPr>
          <p:cNvPr id="2" name="Text Placeholder 1"/>
          <p:cNvSpPr>
            <a:spLocks noGrp="1"/>
          </p:cNvSpPr>
          <p:nvPr>
            <p:ph idx="1"/>
          </p:nvPr>
        </p:nvSpPr>
        <p:spPr/>
        <p:txBody>
          <a:bodyPr/>
          <a:lstStyle/>
          <a:p>
            <a:r>
              <a:rPr lang="de-DE" dirty="0"/>
              <a:t>Implement and </a:t>
            </a:r>
            <a:r>
              <a:rPr lang="de-DE" dirty="0" err="1"/>
              <a:t>analyze</a:t>
            </a:r>
            <a:r>
              <a:rPr lang="de-DE" dirty="0"/>
              <a:t> a </a:t>
            </a:r>
            <a:r>
              <a:rPr lang="de-DE" dirty="0" err="1"/>
              <a:t>safety-critical</a:t>
            </a:r>
            <a:r>
              <a:rPr lang="de-DE" dirty="0"/>
              <a:t> </a:t>
            </a:r>
            <a:r>
              <a:rPr lang="de-DE" dirty="0" err="1"/>
              <a:t>functionality</a:t>
            </a:r>
            <a:endParaRPr lang="de-DE" dirty="0"/>
          </a:p>
          <a:p>
            <a:r>
              <a:rPr lang="de-DE" dirty="0"/>
              <a:t>Learn about Automatic Cruise Control (ACC)</a:t>
            </a:r>
          </a:p>
          <a:p>
            <a:pPr lvl="1"/>
            <a:r>
              <a:rPr lang="de-DE" dirty="0"/>
              <a:t>Keep </a:t>
            </a:r>
            <a:r>
              <a:rPr lang="de-DE" dirty="0" err="1"/>
              <a:t>constant</a:t>
            </a:r>
            <a:r>
              <a:rPr lang="de-DE" dirty="0"/>
              <a:t> </a:t>
            </a:r>
            <a:r>
              <a:rPr lang="de-DE" dirty="0" err="1"/>
              <a:t>distance</a:t>
            </a:r>
            <a:r>
              <a:rPr lang="de-DE" dirty="0"/>
              <a:t> </a:t>
            </a:r>
            <a:r>
              <a:rPr lang="de-DE" dirty="0" err="1"/>
              <a:t>to</a:t>
            </a:r>
            <a:r>
              <a:rPr lang="de-DE" dirty="0"/>
              <a:t> </a:t>
            </a:r>
            <a:r>
              <a:rPr lang="de-DE" dirty="0" err="1"/>
              <a:t>vehicle</a:t>
            </a:r>
            <a:r>
              <a:rPr lang="de-DE" dirty="0"/>
              <a:t> </a:t>
            </a:r>
            <a:r>
              <a:rPr lang="de-DE" dirty="0" err="1"/>
              <a:t>ahead</a:t>
            </a:r>
            <a:endParaRPr lang="de-DE" dirty="0"/>
          </a:p>
          <a:p>
            <a:pPr lvl="1"/>
            <a:r>
              <a:rPr lang="de-DE" dirty="0"/>
              <a:t>Analyze </a:t>
            </a:r>
            <a:r>
              <a:rPr lang="de-DE" dirty="0" err="1"/>
              <a:t>incoming</a:t>
            </a:r>
            <a:r>
              <a:rPr lang="de-DE" dirty="0"/>
              <a:t> </a:t>
            </a:r>
            <a:r>
              <a:rPr lang="de-DE" dirty="0" err="1"/>
              <a:t>sensor</a:t>
            </a:r>
            <a:r>
              <a:rPr lang="de-DE" dirty="0"/>
              <a:t> </a:t>
            </a:r>
            <a:r>
              <a:rPr lang="de-DE" dirty="0" err="1"/>
              <a:t>data</a:t>
            </a:r>
            <a:endParaRPr lang="de-DE" dirty="0"/>
          </a:p>
          <a:p>
            <a:pPr lvl="1"/>
            <a:r>
              <a:rPr lang="de-DE" dirty="0"/>
              <a:t>Control Loop </a:t>
            </a:r>
            <a:r>
              <a:rPr lang="de-DE" dirty="0" err="1"/>
              <a:t>Computations</a:t>
            </a:r>
            <a:endParaRPr lang="de-DE" dirty="0"/>
          </a:p>
          <a:p>
            <a:r>
              <a:rPr lang="de-DE" dirty="0"/>
              <a:t>Practice Model-</a:t>
            </a:r>
            <a:r>
              <a:rPr lang="de-DE" dirty="0" err="1"/>
              <a:t>Based</a:t>
            </a:r>
            <a:r>
              <a:rPr lang="de-DE" dirty="0"/>
              <a:t> Software Development w.r.t. </a:t>
            </a:r>
            <a:r>
              <a:rPr lang="de-DE" dirty="0" err="1"/>
              <a:t>Safety</a:t>
            </a:r>
            <a:r>
              <a:rPr lang="de-DE" dirty="0"/>
              <a:t> </a:t>
            </a:r>
            <a:r>
              <a:rPr lang="de-DE" dirty="0" err="1"/>
              <a:t>Processes</a:t>
            </a:r>
            <a:endParaRPr lang="de-DE" dirty="0"/>
          </a:p>
          <a:p>
            <a:pPr lvl="1"/>
            <a:r>
              <a:rPr lang="de-DE" dirty="0"/>
              <a:t>V-model: </a:t>
            </a:r>
            <a:r>
              <a:rPr lang="de-DE" dirty="0" err="1"/>
              <a:t>Specification</a:t>
            </a:r>
            <a:r>
              <a:rPr lang="de-DE" dirty="0"/>
              <a:t>/</a:t>
            </a:r>
            <a:r>
              <a:rPr lang="de-DE" dirty="0" err="1"/>
              <a:t>Requirements</a:t>
            </a:r>
            <a:r>
              <a:rPr lang="de-DE" dirty="0"/>
              <a:t>, Implementation, </a:t>
            </a:r>
            <a:r>
              <a:rPr lang="de-DE" dirty="0" err="1"/>
              <a:t>Testing</a:t>
            </a:r>
            <a:r>
              <a:rPr lang="de-DE" dirty="0"/>
              <a:t> &amp; Review</a:t>
            </a:r>
          </a:p>
          <a:p>
            <a:pPr lvl="1"/>
            <a:r>
              <a:rPr lang="de-DE" dirty="0"/>
              <a:t>EN 61508, ISO 26262, …</a:t>
            </a:r>
          </a:p>
          <a:p>
            <a:r>
              <a:rPr lang="en-US" dirty="0"/>
              <a:t>Learn basics of the Ansys SCADE tool in 3 hours</a:t>
            </a:r>
          </a:p>
          <a:p>
            <a:pPr lvl="1"/>
            <a:endParaRPr lang="en-US" dirty="0"/>
          </a:p>
        </p:txBody>
      </p:sp>
    </p:spTree>
    <p:extLst>
      <p:ext uri="{BB962C8B-B14F-4D97-AF65-F5344CB8AC3E}">
        <p14:creationId xmlns:p14="http://schemas.microsoft.com/office/powerpoint/2010/main" val="19429196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Scade</a:t>
            </a:r>
            <a:r>
              <a:rPr lang="en-US" dirty="0"/>
              <a:t>-Model Session II B 1 (SiL Simulation =&gt; Issue!)</a:t>
            </a:r>
          </a:p>
        </p:txBody>
      </p:sp>
      <p:sp>
        <p:nvSpPr>
          <p:cNvPr id="8" name="TextBox 7">
            <a:extLst>
              <a:ext uri="{FF2B5EF4-FFF2-40B4-BE49-F238E27FC236}">
                <a16:creationId xmlns:a16="http://schemas.microsoft.com/office/drawing/2014/main" id="{6031EEB6-614E-4A5C-A243-6CBAFB7EAB94}"/>
              </a:ext>
            </a:extLst>
          </p:cNvPr>
          <p:cNvSpPr txBox="1"/>
          <p:nvPr/>
        </p:nvSpPr>
        <p:spPr bwMode="auto">
          <a:xfrm>
            <a:off x="5627948" y="5946837"/>
            <a:ext cx="4500500" cy="461665"/>
          </a:xfrm>
          <a:prstGeom prst="rect">
            <a:avLst/>
          </a:prstGeom>
          <a:solidFill>
            <a:schemeClr val="bg1"/>
          </a:solidFill>
          <a:ln w="12700" cap="sq" algn="ctr">
            <a:noFill/>
            <a:miter lim="800000"/>
            <a:headEnd/>
            <a:tailEnd/>
          </a:ln>
          <a:effectLst/>
        </p:spPr>
        <p:txBody>
          <a:bodyPr wrap="square" rtlCol="0">
            <a:spAutoFit/>
          </a:bodyPr>
          <a:lstStyle/>
          <a:p>
            <a:r>
              <a:rPr lang="de-DE" sz="2400" b="1" dirty="0">
                <a:solidFill>
                  <a:srgbClr val="FFC000"/>
                </a:solidFill>
                <a:latin typeface="Calibri" pitchFamily="34" charset="0"/>
                <a:cs typeface="Calibri" pitchFamily="34" charset="0"/>
              </a:rPr>
              <a:t>In </a:t>
            </a:r>
            <a:r>
              <a:rPr lang="de-DE" sz="2400" b="1" dirty="0" err="1">
                <a:solidFill>
                  <a:srgbClr val="FFC000"/>
                </a:solidFill>
                <a:latin typeface="Calibri" pitchFamily="34" charset="0"/>
                <a:cs typeface="Calibri" pitchFamily="34" charset="0"/>
              </a:rPr>
              <a:t>some</a:t>
            </a:r>
            <a:r>
              <a:rPr lang="de-DE" sz="2400" b="1" dirty="0">
                <a:solidFill>
                  <a:srgbClr val="FFC000"/>
                </a:solidFill>
                <a:latin typeface="Calibri" pitchFamily="34" charset="0"/>
                <a:cs typeface="Calibri" pitchFamily="34" charset="0"/>
              </a:rPr>
              <a:t> </a:t>
            </a:r>
            <a:r>
              <a:rPr lang="de-DE" sz="2400" b="1" dirty="0" err="1">
                <a:solidFill>
                  <a:srgbClr val="FFC000"/>
                </a:solidFill>
                <a:latin typeface="Calibri" pitchFamily="34" charset="0"/>
                <a:cs typeface="Calibri" pitchFamily="34" charset="0"/>
              </a:rPr>
              <a:t>situations</a:t>
            </a:r>
            <a:r>
              <a:rPr lang="de-DE" sz="2400" b="1" dirty="0">
                <a:solidFill>
                  <a:srgbClr val="FFC000"/>
                </a:solidFill>
                <a:latin typeface="Calibri" pitchFamily="34" charset="0"/>
                <a:cs typeface="Calibri" pitchFamily="34" charset="0"/>
              </a:rPr>
              <a:t> a crash </a:t>
            </a:r>
            <a:r>
              <a:rPr lang="de-DE" sz="2400" b="1" dirty="0" err="1">
                <a:solidFill>
                  <a:srgbClr val="FFC000"/>
                </a:solidFill>
                <a:latin typeface="Calibri" pitchFamily="34" charset="0"/>
                <a:cs typeface="Calibri" pitchFamily="34" charset="0"/>
              </a:rPr>
              <a:t>occurs</a:t>
            </a:r>
            <a:r>
              <a:rPr lang="de-DE" sz="2400" b="1" dirty="0">
                <a:solidFill>
                  <a:srgbClr val="FFC000"/>
                </a:solidFill>
                <a:latin typeface="Calibri" pitchFamily="34" charset="0"/>
                <a:cs typeface="Calibri" pitchFamily="34" charset="0"/>
              </a:rPr>
              <a:t>!</a:t>
            </a:r>
            <a:endParaRPr lang="en-US" sz="2400" b="1" dirty="0">
              <a:solidFill>
                <a:srgbClr val="FFC000"/>
              </a:solidFill>
              <a:latin typeface="Calibri" pitchFamily="34" charset="0"/>
              <a:cs typeface="Calibri" pitchFamily="34" charset="0"/>
            </a:endParaRPr>
          </a:p>
        </p:txBody>
      </p:sp>
      <p:pic>
        <p:nvPicPr>
          <p:cNvPr id="4" name="Picture 3">
            <a:extLst>
              <a:ext uri="{FF2B5EF4-FFF2-40B4-BE49-F238E27FC236}">
                <a16:creationId xmlns:a16="http://schemas.microsoft.com/office/drawing/2014/main" id="{715E562D-E0DB-45D3-B603-22B50EBAF800}"/>
              </a:ext>
            </a:extLst>
          </p:cNvPr>
          <p:cNvPicPr>
            <a:picLocks noChangeAspect="1"/>
          </p:cNvPicPr>
          <p:nvPr/>
        </p:nvPicPr>
        <p:blipFill>
          <a:blip r:embed="rId3"/>
          <a:stretch>
            <a:fillRect/>
          </a:stretch>
        </p:blipFill>
        <p:spPr>
          <a:xfrm>
            <a:off x="144015" y="911162"/>
            <a:ext cx="11869291" cy="4102013"/>
          </a:xfrm>
          <a:prstGeom prst="rect">
            <a:avLst/>
          </a:prstGeom>
        </p:spPr>
      </p:pic>
      <p:pic>
        <p:nvPicPr>
          <p:cNvPr id="5" name="Picture 4">
            <a:extLst>
              <a:ext uri="{FF2B5EF4-FFF2-40B4-BE49-F238E27FC236}">
                <a16:creationId xmlns:a16="http://schemas.microsoft.com/office/drawing/2014/main" id="{DE564127-946E-48A6-B7E3-478EB2B9B46E}"/>
              </a:ext>
            </a:extLst>
          </p:cNvPr>
          <p:cNvPicPr>
            <a:picLocks noChangeAspect="1"/>
          </p:cNvPicPr>
          <p:nvPr/>
        </p:nvPicPr>
        <p:blipFill>
          <a:blip r:embed="rId4"/>
          <a:stretch>
            <a:fillRect/>
          </a:stretch>
        </p:blipFill>
        <p:spPr>
          <a:xfrm>
            <a:off x="7688792" y="2701042"/>
            <a:ext cx="4438650" cy="2283718"/>
          </a:xfrm>
          <a:prstGeom prst="rect">
            <a:avLst/>
          </a:prstGeom>
        </p:spPr>
      </p:pic>
      <p:cxnSp>
        <p:nvCxnSpPr>
          <p:cNvPr id="9" name="Straight Arrow Connector 8">
            <a:extLst>
              <a:ext uri="{FF2B5EF4-FFF2-40B4-BE49-F238E27FC236}">
                <a16:creationId xmlns:a16="http://schemas.microsoft.com/office/drawing/2014/main" id="{0E582556-5675-40A9-A153-117EC84FA3CB}"/>
              </a:ext>
            </a:extLst>
          </p:cNvPr>
          <p:cNvCxnSpPr>
            <a:cxnSpLocks/>
            <a:stCxn id="8" idx="0"/>
          </p:cNvCxnSpPr>
          <p:nvPr/>
        </p:nvCxnSpPr>
        <p:spPr bwMode="auto">
          <a:xfrm flipV="1">
            <a:off x="7878198" y="1700808"/>
            <a:ext cx="3330370" cy="4246029"/>
          </a:xfrm>
          <a:prstGeom prst="straightConnector1">
            <a:avLst/>
          </a:prstGeom>
          <a:solidFill>
            <a:schemeClr val="accent2"/>
          </a:solidFill>
          <a:ln w="22225" cap="sq" cmpd="sng" algn="ctr">
            <a:solidFill>
              <a:srgbClr val="FFC000"/>
            </a:solidFill>
            <a:prstDash val="solid"/>
            <a:round/>
            <a:headEnd type="none" w="med" len="med"/>
            <a:tailEnd type="triangle" w="med" len="lg"/>
          </a:ln>
          <a:effectLst/>
        </p:spPr>
      </p:cxnSp>
      <p:cxnSp>
        <p:nvCxnSpPr>
          <p:cNvPr id="11" name="Straight Arrow Connector 10">
            <a:extLst>
              <a:ext uri="{FF2B5EF4-FFF2-40B4-BE49-F238E27FC236}">
                <a16:creationId xmlns:a16="http://schemas.microsoft.com/office/drawing/2014/main" id="{69ACB629-9A94-42B2-ADE7-0614E5D0468C}"/>
              </a:ext>
            </a:extLst>
          </p:cNvPr>
          <p:cNvCxnSpPr>
            <a:cxnSpLocks/>
            <a:stCxn id="8" idx="0"/>
          </p:cNvCxnSpPr>
          <p:nvPr/>
        </p:nvCxnSpPr>
        <p:spPr bwMode="auto">
          <a:xfrm flipV="1">
            <a:off x="7878198" y="4653136"/>
            <a:ext cx="3474386" cy="1293701"/>
          </a:xfrm>
          <a:prstGeom prst="straightConnector1">
            <a:avLst/>
          </a:prstGeom>
          <a:solidFill>
            <a:schemeClr val="accent2"/>
          </a:solidFill>
          <a:ln w="22225" cap="sq" cmpd="sng" algn="ctr">
            <a:solidFill>
              <a:srgbClr val="FFC000"/>
            </a:solidFill>
            <a:prstDash val="solid"/>
            <a:round/>
            <a:headEnd type="none" w="med" len="med"/>
            <a:tailEnd type="triangle" w="med" len="lg"/>
          </a:ln>
          <a:effectLst/>
        </p:spPr>
      </p:cxnSp>
      <p:grpSp>
        <p:nvGrpSpPr>
          <p:cNvPr id="2" name="Gruppieren 1">
            <a:extLst>
              <a:ext uri="{FF2B5EF4-FFF2-40B4-BE49-F238E27FC236}">
                <a16:creationId xmlns:a16="http://schemas.microsoft.com/office/drawing/2014/main" id="{10AEF483-13DF-CADE-8FC7-E452D0824724}"/>
              </a:ext>
            </a:extLst>
          </p:cNvPr>
          <p:cNvGrpSpPr/>
          <p:nvPr/>
        </p:nvGrpSpPr>
        <p:grpSpPr>
          <a:xfrm>
            <a:off x="263352" y="4869160"/>
            <a:ext cx="2448272" cy="1495782"/>
            <a:chOff x="263352" y="3907280"/>
            <a:chExt cx="2448272" cy="1495782"/>
          </a:xfrm>
        </p:grpSpPr>
        <p:sp>
          <p:nvSpPr>
            <p:cNvPr id="6" name="Rechteck 5">
              <a:extLst>
                <a:ext uri="{FF2B5EF4-FFF2-40B4-BE49-F238E27FC236}">
                  <a16:creationId xmlns:a16="http://schemas.microsoft.com/office/drawing/2014/main" id="{A8EDBA70-B68D-650F-72D8-AD343B1C7EB5}"/>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7" name="Grafik 6">
              <a:extLst>
                <a:ext uri="{FF2B5EF4-FFF2-40B4-BE49-F238E27FC236}">
                  <a16:creationId xmlns:a16="http://schemas.microsoft.com/office/drawing/2014/main" id="{927049D2-8A6F-C5E0-E2C5-0B960234ED5B}"/>
                </a:ext>
              </a:extLst>
            </p:cNvPr>
            <p:cNvPicPr>
              <a:picLocks noChangeAspect="1"/>
            </p:cNvPicPr>
            <p:nvPr/>
          </p:nvPicPr>
          <p:blipFill>
            <a:blip r:embed="rId5"/>
            <a:stretch>
              <a:fillRect/>
            </a:stretch>
          </p:blipFill>
          <p:spPr>
            <a:xfrm>
              <a:off x="263352" y="3934922"/>
              <a:ext cx="2448272" cy="1468140"/>
            </a:xfrm>
            <a:prstGeom prst="rect">
              <a:avLst/>
            </a:prstGeom>
          </p:spPr>
        </p:pic>
      </p:grpSp>
      <p:sp>
        <p:nvSpPr>
          <p:cNvPr id="15" name="Oval 14">
            <a:extLst>
              <a:ext uri="{FF2B5EF4-FFF2-40B4-BE49-F238E27FC236}">
                <a16:creationId xmlns:a16="http://schemas.microsoft.com/office/drawing/2014/main" id="{56C73EB5-1EFE-4D9B-9026-9603F268B5EB}"/>
              </a:ext>
            </a:extLst>
          </p:cNvPr>
          <p:cNvSpPr/>
          <p:nvPr/>
        </p:nvSpPr>
        <p:spPr bwMode="auto">
          <a:xfrm>
            <a:off x="2135560" y="5164195"/>
            <a:ext cx="174242" cy="185163"/>
          </a:xfrm>
          <a:prstGeom prst="ellipse">
            <a:avLst/>
          </a:prstGeom>
          <a:solidFill>
            <a:schemeClr val="accent1">
              <a:lumMod val="5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Tree>
    <p:extLst>
      <p:ext uri="{BB962C8B-B14F-4D97-AF65-F5344CB8AC3E}">
        <p14:creationId xmlns:p14="http://schemas.microsoft.com/office/powerpoint/2010/main" val="10231220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ieren 3">
            <a:extLst>
              <a:ext uri="{FF2B5EF4-FFF2-40B4-BE49-F238E27FC236}">
                <a16:creationId xmlns:a16="http://schemas.microsoft.com/office/drawing/2014/main" id="{661243F6-960E-0706-C35C-F645DE0A7D72}"/>
              </a:ext>
            </a:extLst>
          </p:cNvPr>
          <p:cNvGrpSpPr/>
          <p:nvPr/>
        </p:nvGrpSpPr>
        <p:grpSpPr>
          <a:xfrm>
            <a:off x="263352" y="4869160"/>
            <a:ext cx="2448272" cy="1495782"/>
            <a:chOff x="263352" y="3907280"/>
            <a:chExt cx="2448272" cy="1495782"/>
          </a:xfrm>
        </p:grpSpPr>
        <p:sp>
          <p:nvSpPr>
            <p:cNvPr id="5" name="Rechteck 4">
              <a:extLst>
                <a:ext uri="{FF2B5EF4-FFF2-40B4-BE49-F238E27FC236}">
                  <a16:creationId xmlns:a16="http://schemas.microsoft.com/office/drawing/2014/main" id="{4E7F5F2C-DF9C-62BC-A845-95A1C778D7C4}"/>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6" name="Grafik 5">
              <a:extLst>
                <a:ext uri="{FF2B5EF4-FFF2-40B4-BE49-F238E27FC236}">
                  <a16:creationId xmlns:a16="http://schemas.microsoft.com/office/drawing/2014/main" id="{6C2F6CB3-E06F-4DDE-485B-A5AC5E1AAB6C}"/>
                </a:ext>
              </a:extLst>
            </p:cNvPr>
            <p:cNvPicPr>
              <a:picLocks noChangeAspect="1"/>
            </p:cNvPicPr>
            <p:nvPr/>
          </p:nvPicPr>
          <p:blipFill>
            <a:blip r:embed="rId2"/>
            <a:stretch>
              <a:fillRect/>
            </a:stretch>
          </p:blipFill>
          <p:spPr>
            <a:xfrm>
              <a:off x="263352" y="3934922"/>
              <a:ext cx="2448272" cy="1468140"/>
            </a:xfrm>
            <a:prstGeom prst="rect">
              <a:avLst/>
            </a:prstGeom>
          </p:spPr>
        </p:pic>
      </p:grpSp>
      <p:sp>
        <p:nvSpPr>
          <p:cNvPr id="3" name="Title 2"/>
          <p:cNvSpPr>
            <a:spLocks noGrp="1"/>
          </p:cNvSpPr>
          <p:nvPr>
            <p:ph type="title"/>
          </p:nvPr>
        </p:nvSpPr>
        <p:spPr/>
        <p:txBody>
          <a:bodyPr/>
          <a:lstStyle/>
          <a:p>
            <a:r>
              <a:rPr lang="en-US" dirty="0" err="1"/>
              <a:t>Scade</a:t>
            </a:r>
            <a:r>
              <a:rPr lang="en-US" dirty="0"/>
              <a:t>-Model Session II B 2 (SiL Tests &amp; Review)</a:t>
            </a:r>
          </a:p>
        </p:txBody>
      </p:sp>
      <p:sp>
        <p:nvSpPr>
          <p:cNvPr id="15" name="Oval 14">
            <a:extLst>
              <a:ext uri="{FF2B5EF4-FFF2-40B4-BE49-F238E27FC236}">
                <a16:creationId xmlns:a16="http://schemas.microsoft.com/office/drawing/2014/main" id="{56C73EB5-1EFE-4D9B-9026-9603F268B5EB}"/>
              </a:ext>
            </a:extLst>
          </p:cNvPr>
          <p:cNvSpPr/>
          <p:nvPr/>
        </p:nvSpPr>
        <p:spPr bwMode="auto">
          <a:xfrm>
            <a:off x="2135560" y="5126011"/>
            <a:ext cx="174242" cy="185163"/>
          </a:xfrm>
          <a:prstGeom prst="ellipse">
            <a:avLst/>
          </a:prstGeom>
          <a:solidFill>
            <a:schemeClr val="accent1">
              <a:lumMod val="5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pic>
        <p:nvPicPr>
          <p:cNvPr id="2" name="Picture 1">
            <a:extLst>
              <a:ext uri="{FF2B5EF4-FFF2-40B4-BE49-F238E27FC236}">
                <a16:creationId xmlns:a16="http://schemas.microsoft.com/office/drawing/2014/main" id="{D14F5EB5-89B9-4E0E-8C63-9DBE4B79F861}"/>
              </a:ext>
            </a:extLst>
          </p:cNvPr>
          <p:cNvPicPr>
            <a:picLocks noChangeAspect="1"/>
          </p:cNvPicPr>
          <p:nvPr/>
        </p:nvPicPr>
        <p:blipFill>
          <a:blip r:embed="rId3"/>
          <a:stretch>
            <a:fillRect/>
          </a:stretch>
        </p:blipFill>
        <p:spPr>
          <a:xfrm>
            <a:off x="776287" y="1290783"/>
            <a:ext cx="10639425" cy="3190875"/>
          </a:xfrm>
          <a:prstGeom prst="rect">
            <a:avLst/>
          </a:prstGeom>
        </p:spPr>
      </p:pic>
    </p:spTree>
    <p:extLst>
      <p:ext uri="{BB962C8B-B14F-4D97-AF65-F5344CB8AC3E}">
        <p14:creationId xmlns:p14="http://schemas.microsoft.com/office/powerpoint/2010/main" val="4267091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pieren 6">
            <a:extLst>
              <a:ext uri="{FF2B5EF4-FFF2-40B4-BE49-F238E27FC236}">
                <a16:creationId xmlns:a16="http://schemas.microsoft.com/office/drawing/2014/main" id="{9B02561B-A9FC-80B4-5933-206C2AC72134}"/>
              </a:ext>
            </a:extLst>
          </p:cNvPr>
          <p:cNvGrpSpPr/>
          <p:nvPr/>
        </p:nvGrpSpPr>
        <p:grpSpPr>
          <a:xfrm>
            <a:off x="263352" y="4869160"/>
            <a:ext cx="2448272" cy="1495782"/>
            <a:chOff x="263352" y="3907280"/>
            <a:chExt cx="2448272" cy="1495782"/>
          </a:xfrm>
        </p:grpSpPr>
        <p:sp>
          <p:nvSpPr>
            <p:cNvPr id="8" name="Rechteck 7">
              <a:extLst>
                <a:ext uri="{FF2B5EF4-FFF2-40B4-BE49-F238E27FC236}">
                  <a16:creationId xmlns:a16="http://schemas.microsoft.com/office/drawing/2014/main" id="{18858CC6-DC88-FAC2-B8F5-EFDE755CEC2B}"/>
                </a:ext>
              </a:extLst>
            </p:cNvPr>
            <p:cNvSpPr/>
            <p:nvPr/>
          </p:nvSpPr>
          <p:spPr>
            <a:xfrm>
              <a:off x="263352" y="3907280"/>
              <a:ext cx="2448272" cy="1493916"/>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pic>
          <p:nvPicPr>
            <p:cNvPr id="9" name="Grafik 8">
              <a:extLst>
                <a:ext uri="{FF2B5EF4-FFF2-40B4-BE49-F238E27FC236}">
                  <a16:creationId xmlns:a16="http://schemas.microsoft.com/office/drawing/2014/main" id="{EB170B09-22D9-FFF2-49D0-AE1418D61742}"/>
                </a:ext>
              </a:extLst>
            </p:cNvPr>
            <p:cNvPicPr>
              <a:picLocks noChangeAspect="1"/>
            </p:cNvPicPr>
            <p:nvPr/>
          </p:nvPicPr>
          <p:blipFill>
            <a:blip r:embed="rId3"/>
            <a:stretch>
              <a:fillRect/>
            </a:stretch>
          </p:blipFill>
          <p:spPr>
            <a:xfrm>
              <a:off x="263352" y="3934922"/>
              <a:ext cx="2448272" cy="1468140"/>
            </a:xfrm>
            <a:prstGeom prst="rect">
              <a:avLst/>
            </a:prstGeom>
          </p:spPr>
        </p:pic>
      </p:grpSp>
      <p:sp>
        <p:nvSpPr>
          <p:cNvPr id="3" name="Title 2"/>
          <p:cNvSpPr>
            <a:spLocks noGrp="1"/>
          </p:cNvSpPr>
          <p:nvPr>
            <p:ph type="title"/>
          </p:nvPr>
        </p:nvSpPr>
        <p:spPr/>
        <p:txBody>
          <a:bodyPr/>
          <a:lstStyle/>
          <a:p>
            <a:r>
              <a:rPr lang="en-US" dirty="0" err="1"/>
              <a:t>Scade</a:t>
            </a:r>
            <a:r>
              <a:rPr lang="en-US" dirty="0"/>
              <a:t>-Model Session II B 2 (New Req.: Emergency-Brake)</a:t>
            </a:r>
          </a:p>
        </p:txBody>
      </p:sp>
      <p:sp>
        <p:nvSpPr>
          <p:cNvPr id="10" name="TextBox 9">
            <a:extLst>
              <a:ext uri="{FF2B5EF4-FFF2-40B4-BE49-F238E27FC236}">
                <a16:creationId xmlns:a16="http://schemas.microsoft.com/office/drawing/2014/main" id="{64A4C3DF-C7F4-4901-87C0-BE69880192BB}"/>
              </a:ext>
            </a:extLst>
          </p:cNvPr>
          <p:cNvSpPr txBox="1"/>
          <p:nvPr/>
        </p:nvSpPr>
        <p:spPr bwMode="auto">
          <a:xfrm rot="21336087">
            <a:off x="3647728" y="2165376"/>
            <a:ext cx="4500500" cy="1938992"/>
          </a:xfrm>
          <a:prstGeom prst="rect">
            <a:avLst/>
          </a:prstGeom>
          <a:solidFill>
            <a:schemeClr val="bg1"/>
          </a:solidFill>
          <a:ln w="12700" cap="sq" algn="ctr">
            <a:noFill/>
            <a:miter lim="800000"/>
            <a:headEnd/>
            <a:tailEnd/>
          </a:ln>
          <a:effectLst/>
        </p:spPr>
        <p:txBody>
          <a:bodyPr wrap="square" rtlCol="0">
            <a:spAutoFit/>
          </a:bodyPr>
          <a:lstStyle/>
          <a:p>
            <a:pPr algn="ctr"/>
            <a:r>
              <a:rPr lang="de-DE" sz="4000" b="1" dirty="0">
                <a:solidFill>
                  <a:srgbClr val="FFC000"/>
                </a:solidFill>
                <a:latin typeface="Calibri" pitchFamily="34" charset="0"/>
                <a:cs typeface="Calibri" pitchFamily="34" charset="0"/>
              </a:rPr>
              <a:t>No template – let‘s see how far you can get in ~ 30 min!</a:t>
            </a:r>
            <a:endParaRPr lang="en-US" sz="4000" b="1" dirty="0">
              <a:solidFill>
                <a:srgbClr val="FFC000"/>
              </a:solidFill>
              <a:latin typeface="Calibri" pitchFamily="34" charset="0"/>
              <a:cs typeface="Calibri" pitchFamily="34" charset="0"/>
            </a:endParaRPr>
          </a:p>
        </p:txBody>
      </p:sp>
      <p:grpSp>
        <p:nvGrpSpPr>
          <p:cNvPr id="5" name="Group 4">
            <a:extLst>
              <a:ext uri="{FF2B5EF4-FFF2-40B4-BE49-F238E27FC236}">
                <a16:creationId xmlns:a16="http://schemas.microsoft.com/office/drawing/2014/main" id="{0DDC3780-F8C7-426C-B27B-89ED3B2FEBD6}"/>
              </a:ext>
            </a:extLst>
          </p:cNvPr>
          <p:cNvGrpSpPr/>
          <p:nvPr/>
        </p:nvGrpSpPr>
        <p:grpSpPr>
          <a:xfrm>
            <a:off x="1343472" y="5389751"/>
            <a:ext cx="510965" cy="542991"/>
            <a:chOff x="1919536" y="5348486"/>
            <a:chExt cx="510965" cy="542991"/>
          </a:xfrm>
        </p:grpSpPr>
        <p:sp>
          <p:nvSpPr>
            <p:cNvPr id="6" name="Oval 5">
              <a:extLst>
                <a:ext uri="{FF2B5EF4-FFF2-40B4-BE49-F238E27FC236}">
                  <a16:creationId xmlns:a16="http://schemas.microsoft.com/office/drawing/2014/main" id="{8AE692C9-F5C5-485B-9DD9-18ED8322F18C}"/>
                </a:ext>
              </a:extLst>
            </p:cNvPr>
            <p:cNvSpPr/>
            <p:nvPr/>
          </p:nvSpPr>
          <p:spPr bwMode="auto">
            <a:xfrm>
              <a:off x="1919536" y="5348486"/>
              <a:ext cx="510965" cy="542991"/>
            </a:xfrm>
            <a:prstGeom prst="ellipse">
              <a:avLst/>
            </a:prstGeom>
            <a:solidFill>
              <a:schemeClr val="bg1"/>
            </a:solidFill>
            <a:ln w="53975" cap="sq" algn="ctr">
              <a:gradFill>
                <a:gsLst>
                  <a:gs pos="0">
                    <a:schemeClr val="bg2"/>
                  </a:gs>
                  <a:gs pos="100000">
                    <a:schemeClr val="tx2"/>
                  </a:gs>
                </a:gsLst>
                <a:lin ang="5400000" scaled="1"/>
              </a:grad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2" name="TextBox 1">
              <a:extLst>
                <a:ext uri="{FF2B5EF4-FFF2-40B4-BE49-F238E27FC236}">
                  <a16:creationId xmlns:a16="http://schemas.microsoft.com/office/drawing/2014/main" id="{076DC655-3A6E-4996-AB3B-F9F2F95C4C1E}"/>
                </a:ext>
              </a:extLst>
            </p:cNvPr>
            <p:cNvSpPr txBox="1"/>
            <p:nvPr/>
          </p:nvSpPr>
          <p:spPr bwMode="auto">
            <a:xfrm>
              <a:off x="2023536" y="5435315"/>
              <a:ext cx="292068" cy="369332"/>
            </a:xfrm>
            <a:prstGeom prst="rect">
              <a:avLst/>
            </a:prstGeom>
            <a:noFill/>
            <a:ln w="12700" cap="sq" algn="ctr">
              <a:noFill/>
              <a:miter lim="800000"/>
              <a:headEnd/>
              <a:tailEnd/>
            </a:ln>
            <a:effectLst/>
          </p:spPr>
          <p:txBody>
            <a:bodyPr wrap="square" rtlCol="0">
              <a:spAutoFit/>
            </a:bodyPr>
            <a:lstStyle/>
            <a:p>
              <a:r>
                <a:rPr lang="de-DE" b="1">
                  <a:latin typeface="Calibri" pitchFamily="34" charset="0"/>
                  <a:cs typeface="Calibri" pitchFamily="34" charset="0"/>
                </a:rPr>
                <a:t>?</a:t>
              </a:r>
              <a:endParaRPr lang="en-US" b="1" dirty="0">
                <a:latin typeface="Calibri" pitchFamily="34" charset="0"/>
                <a:cs typeface="Calibri" pitchFamily="34" charset="0"/>
              </a:endParaRPr>
            </a:p>
          </p:txBody>
        </p:sp>
      </p:grpSp>
    </p:spTree>
    <p:extLst>
      <p:ext uri="{BB962C8B-B14F-4D97-AF65-F5344CB8AC3E}">
        <p14:creationId xmlns:p14="http://schemas.microsoft.com/office/powerpoint/2010/main" val="31860096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End of Session II:</a:t>
            </a:r>
            <a:endParaRPr lang="en-US" dirty="0"/>
          </a:p>
        </p:txBody>
      </p:sp>
      <p:sp>
        <p:nvSpPr>
          <p:cNvPr id="2" name="Text Placeholder 1"/>
          <p:cNvSpPr>
            <a:spLocks noGrp="1"/>
          </p:cNvSpPr>
          <p:nvPr>
            <p:ph idx="1"/>
          </p:nvPr>
        </p:nvSpPr>
        <p:spPr/>
        <p:txBody>
          <a:bodyPr/>
          <a:lstStyle/>
          <a:p>
            <a:pPr>
              <a:spcBef>
                <a:spcPts val="600"/>
              </a:spcBef>
            </a:pPr>
            <a:r>
              <a:rPr lang="en-US"/>
              <a:t>Integration has been implemented (use of operator from session I)</a:t>
            </a:r>
          </a:p>
          <a:p>
            <a:pPr>
              <a:spcBef>
                <a:spcPts val="600"/>
              </a:spcBef>
            </a:pPr>
            <a:r>
              <a:rPr lang="de-DE"/>
              <a:t>I</a:t>
            </a:r>
            <a:r>
              <a:rPr lang="en-US"/>
              <a:t>ntegration has been tested</a:t>
            </a:r>
          </a:p>
          <a:p>
            <a:pPr>
              <a:spcBef>
                <a:spcPts val="600"/>
              </a:spcBef>
            </a:pPr>
            <a:r>
              <a:rPr lang="en-US"/>
              <a:t>A ‘SiL-environment’ is introduced to really see “changing values”</a:t>
            </a:r>
          </a:p>
          <a:p>
            <a:pPr>
              <a:spcBef>
                <a:spcPts val="600"/>
              </a:spcBef>
            </a:pPr>
            <a:r>
              <a:rPr lang="en-US"/>
              <a:t>SiL-Testruns have been reviewed: </a:t>
            </a:r>
          </a:p>
          <a:p>
            <a:pPr lvl="1">
              <a:spcBef>
                <a:spcPts val="600"/>
              </a:spcBef>
            </a:pPr>
            <a:r>
              <a:rPr lang="de-DE"/>
              <a:t>Some functionality has been confirmed</a:t>
            </a:r>
          </a:p>
          <a:p>
            <a:pPr lvl="1">
              <a:spcBef>
                <a:spcPts val="600"/>
              </a:spcBef>
            </a:pPr>
            <a:r>
              <a:rPr lang="de-DE"/>
              <a:t>New issues arised</a:t>
            </a:r>
          </a:p>
          <a:p>
            <a:pPr lvl="1">
              <a:spcBef>
                <a:spcPts val="600"/>
              </a:spcBef>
            </a:pPr>
            <a:r>
              <a:rPr lang="de-DE"/>
              <a:t>The consequences of the new issues have been discussed</a:t>
            </a:r>
          </a:p>
          <a:p>
            <a:pPr>
              <a:spcBef>
                <a:spcPts val="600"/>
              </a:spcBef>
            </a:pPr>
            <a:r>
              <a:rPr lang="de-DE"/>
              <a:t>Optional (if enough time):</a:t>
            </a:r>
          </a:p>
          <a:p>
            <a:pPr lvl="1">
              <a:spcBef>
                <a:spcPts val="600"/>
              </a:spcBef>
            </a:pPr>
            <a:r>
              <a:rPr lang="de-DE"/>
              <a:t>New Requirement ‚Emergency-brake‘ is introduced</a:t>
            </a:r>
          </a:p>
          <a:p>
            <a:pPr lvl="1">
              <a:spcBef>
                <a:spcPts val="600"/>
              </a:spcBef>
            </a:pPr>
            <a:r>
              <a:rPr lang="de-DE"/>
              <a:t>Functionality can be implemented</a:t>
            </a:r>
          </a:p>
          <a:p>
            <a:pPr lvl="1">
              <a:spcBef>
                <a:spcPts val="600"/>
              </a:spcBef>
            </a:pPr>
            <a:r>
              <a:rPr lang="de-DE"/>
              <a:t>Fix of issue can be confirmed by tests</a:t>
            </a:r>
          </a:p>
          <a:p>
            <a:pPr lvl="1">
              <a:spcBef>
                <a:spcPts val="600"/>
              </a:spcBef>
            </a:pPr>
            <a:r>
              <a:rPr lang="de-DE"/>
              <a:t>Possible approach: Split participant teams into two groups: Developers and Testers</a:t>
            </a:r>
            <a:endParaRPr lang="en-US"/>
          </a:p>
          <a:p>
            <a:pPr marL="228600" lvl="1" indent="0">
              <a:spcBef>
                <a:spcPts val="600"/>
              </a:spcBef>
              <a:buNone/>
            </a:pPr>
            <a:endParaRPr lang="en-US"/>
          </a:p>
        </p:txBody>
      </p:sp>
    </p:spTree>
    <p:extLst>
      <p:ext uri="{BB962C8B-B14F-4D97-AF65-F5344CB8AC3E}">
        <p14:creationId xmlns:p14="http://schemas.microsoft.com/office/powerpoint/2010/main" val="20475775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Ansys SCADE Software Content</a:t>
            </a:r>
          </a:p>
        </p:txBody>
      </p:sp>
      <p:sp>
        <p:nvSpPr>
          <p:cNvPr id="2" name="Text Placeholder 1"/>
          <p:cNvSpPr>
            <a:spLocks noGrp="1"/>
          </p:cNvSpPr>
          <p:nvPr>
            <p:ph idx="1"/>
          </p:nvPr>
        </p:nvSpPr>
        <p:spPr/>
        <p:txBody>
          <a:bodyPr/>
          <a:lstStyle/>
          <a:p>
            <a:r>
              <a:rPr lang="en-US" dirty="0"/>
              <a:t>Controller Implementation</a:t>
            </a:r>
          </a:p>
          <a:p>
            <a:pPr lvl="1"/>
            <a:r>
              <a:rPr lang="en-US" dirty="0"/>
              <a:t>I/</a:t>
            </a:r>
            <a:r>
              <a:rPr lang="en-US" dirty="0" err="1"/>
              <a:t>Os</a:t>
            </a:r>
            <a:r>
              <a:rPr lang="en-US" dirty="0"/>
              <a:t> &amp; Dataflow</a:t>
            </a:r>
          </a:p>
          <a:p>
            <a:pPr lvl="1"/>
            <a:r>
              <a:rPr lang="en-US" dirty="0"/>
              <a:t>Simulator</a:t>
            </a:r>
          </a:p>
          <a:p>
            <a:pPr lvl="1"/>
            <a:r>
              <a:rPr lang="de-DE" dirty="0"/>
              <a:t>Unit T</a:t>
            </a:r>
            <a:r>
              <a:rPr lang="en-US" dirty="0" err="1"/>
              <a:t>esting</a:t>
            </a:r>
            <a:endParaRPr lang="en-US" dirty="0"/>
          </a:p>
          <a:p>
            <a:r>
              <a:rPr lang="en-US" dirty="0"/>
              <a:t>Integration + Testing</a:t>
            </a:r>
          </a:p>
          <a:p>
            <a:pPr lvl="1"/>
            <a:r>
              <a:rPr lang="de-DE" dirty="0"/>
              <a:t>State </a:t>
            </a:r>
            <a:r>
              <a:rPr lang="de-DE" dirty="0" err="1"/>
              <a:t>Machine</a:t>
            </a:r>
            <a:endParaRPr lang="en-US" dirty="0"/>
          </a:p>
          <a:p>
            <a:pPr lvl="1"/>
            <a:r>
              <a:rPr lang="en-US" dirty="0"/>
              <a:t>Architecture</a:t>
            </a:r>
          </a:p>
          <a:p>
            <a:pPr lvl="1"/>
            <a:r>
              <a:rPr lang="de-DE" dirty="0"/>
              <a:t>Software Integration Tests</a:t>
            </a:r>
          </a:p>
          <a:p>
            <a:pPr lvl="1"/>
            <a:r>
              <a:rPr lang="de-DE" dirty="0"/>
              <a:t>Software-in-</a:t>
            </a:r>
            <a:r>
              <a:rPr lang="de-DE" dirty="0" err="1"/>
              <a:t>the</a:t>
            </a:r>
            <a:r>
              <a:rPr lang="de-DE" dirty="0"/>
              <a:t>-Loop (</a:t>
            </a:r>
            <a:r>
              <a:rPr lang="de-DE" dirty="0" err="1"/>
              <a:t>SiL</a:t>
            </a:r>
            <a:r>
              <a:rPr lang="de-DE" dirty="0"/>
              <a:t>)</a:t>
            </a:r>
          </a:p>
          <a:p>
            <a:pPr marL="228600" lvl="1" indent="0">
              <a:buNone/>
            </a:pPr>
            <a:endParaRPr lang="de-DE" dirty="0"/>
          </a:p>
        </p:txBody>
      </p:sp>
      <p:sp>
        <p:nvSpPr>
          <p:cNvPr id="4" name="Text Placeholder 1">
            <a:extLst>
              <a:ext uri="{FF2B5EF4-FFF2-40B4-BE49-F238E27FC236}">
                <a16:creationId xmlns:a16="http://schemas.microsoft.com/office/drawing/2014/main" id="{5DA78C35-3CCA-4908-9EA1-F4A4D0B1C75D}"/>
              </a:ext>
            </a:extLst>
          </p:cNvPr>
          <p:cNvSpPr txBox="1">
            <a:spLocks/>
          </p:cNvSpPr>
          <p:nvPr/>
        </p:nvSpPr>
        <p:spPr bwMode="auto">
          <a:xfrm>
            <a:off x="7392144" y="1628800"/>
            <a:ext cx="4680520" cy="3600400"/>
          </a:xfrm>
          <a:prstGeom prst="rect">
            <a:avLst/>
          </a:prstGeom>
          <a:noFill/>
          <a:ln w="12700">
            <a:solidFill>
              <a:schemeClr val="tx1"/>
            </a:solidFill>
            <a:miter lim="800000"/>
            <a:headEnd/>
            <a:tailEnd/>
          </a:ln>
        </p:spPr>
        <p:txBody>
          <a:bodyPr vert="horz" wrap="square" lIns="0" tIns="0" rIns="0" bIns="0" numCol="1" anchor="t" anchorCtr="0" compatLnSpc="1">
            <a:prstTxWarp prst="textNoShape">
              <a:avLst/>
            </a:prstTxWarp>
          </a:bodyPr>
          <a:lstStyle>
            <a:lvl1pPr marL="228600" indent="-228600" algn="l" rtl="0" eaLnBrk="1" fontAlgn="base" hangingPunct="1">
              <a:lnSpc>
                <a:spcPct val="100000"/>
              </a:lnSpc>
              <a:spcBef>
                <a:spcPts val="1200"/>
              </a:spcBef>
              <a:spcAft>
                <a:spcPct val="0"/>
              </a:spcAft>
              <a:buClr>
                <a:schemeClr val="tx1"/>
              </a:buClr>
              <a:buFont typeface="Arial" panose="020B0604020202020204" pitchFamily="34" charset="0"/>
              <a:buChar char="•"/>
              <a:defRPr sz="2400" b="1">
                <a:solidFill>
                  <a:schemeClr val="tx1"/>
                </a:solidFill>
                <a:latin typeface="Calibri" pitchFamily="34" charset="0"/>
                <a:ea typeface="+mn-ea"/>
                <a:cs typeface="Calibri" pitchFamily="34" charset="0"/>
              </a:defRPr>
            </a:lvl1pPr>
            <a:lvl2pPr marL="457200" indent="-228600" algn="l" rtl="0" eaLnBrk="1" fontAlgn="base" hangingPunct="1">
              <a:lnSpc>
                <a:spcPct val="95000"/>
              </a:lnSpc>
              <a:spcBef>
                <a:spcPct val="25000"/>
              </a:spcBef>
              <a:spcAft>
                <a:spcPct val="0"/>
              </a:spcAft>
              <a:buClrTx/>
              <a:buSzPct val="120000"/>
              <a:buFont typeface="Calibri" panose="020F0502020204030204" pitchFamily="34" charset="0"/>
              <a:buChar char="−"/>
              <a:defRPr sz="2000" b="1">
                <a:solidFill>
                  <a:schemeClr val="tx1"/>
                </a:solidFill>
                <a:latin typeface="Calibri" pitchFamily="34" charset="0"/>
                <a:cs typeface="Calibri" pitchFamily="34" charset="0"/>
              </a:defRPr>
            </a:lvl2pPr>
            <a:lvl3pPr marL="685800" indent="-228600" algn="l" rtl="0" eaLnBrk="1" fontAlgn="base" hangingPunct="1">
              <a:lnSpc>
                <a:spcPct val="95000"/>
              </a:lnSpc>
              <a:spcBef>
                <a:spcPct val="25000"/>
              </a:spcBef>
              <a:spcAft>
                <a:spcPct val="0"/>
              </a:spcAft>
              <a:buClrTx/>
              <a:buFont typeface="Arial" panose="020B0604020202020204" pitchFamily="34" charset="0"/>
              <a:buChar char="•"/>
              <a:defRPr sz="2000" b="1">
                <a:solidFill>
                  <a:schemeClr val="tx1"/>
                </a:solidFill>
                <a:latin typeface="Calibri" pitchFamily="34" charset="0"/>
                <a:cs typeface="Calibri" pitchFamily="34" charset="0"/>
              </a:defRPr>
            </a:lvl3pPr>
            <a:lvl4pPr marL="687388" indent="-225425" algn="l" rtl="0" eaLnBrk="1" fontAlgn="base" hangingPunct="1">
              <a:lnSpc>
                <a:spcPct val="95000"/>
              </a:lnSpc>
              <a:spcBef>
                <a:spcPct val="25000"/>
              </a:spcBef>
              <a:spcAft>
                <a:spcPct val="0"/>
              </a:spcAft>
              <a:buClrTx/>
              <a:buFont typeface="Arial" pitchFamily="34" charset="0"/>
              <a:buChar char="•"/>
              <a:defRPr b="1">
                <a:solidFill>
                  <a:schemeClr val="tx1"/>
                </a:solidFill>
                <a:latin typeface="Calibri" pitchFamily="34" charset="0"/>
                <a:cs typeface="Calibri" pitchFamily="34" charset="0"/>
              </a:defRPr>
            </a:lvl4pPr>
            <a:lvl5pPr marL="914400" indent="-227013" algn="l" rtl="0" eaLnBrk="1" fontAlgn="base" hangingPunct="1">
              <a:lnSpc>
                <a:spcPct val="95000"/>
              </a:lnSpc>
              <a:spcBef>
                <a:spcPct val="25000"/>
              </a:spcBef>
              <a:spcAft>
                <a:spcPct val="0"/>
              </a:spcAft>
              <a:buClr>
                <a:schemeClr val="accent1"/>
              </a:buClr>
              <a:buFont typeface="Calibri" pitchFamily="34" charset="0"/>
              <a:buChar char="–"/>
              <a:defRPr sz="1600" b="1">
                <a:solidFill>
                  <a:schemeClr val="tx1"/>
                </a:solidFill>
                <a:latin typeface="Calibri" pitchFamily="34" charset="0"/>
                <a:cs typeface="Calibri" pitchFamily="34" charset="0"/>
              </a:defRPr>
            </a:lvl5pPr>
            <a:lvl6pPr marL="22288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6pPr>
            <a:lvl7pPr marL="26860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7pPr>
            <a:lvl8pPr marL="31432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8pPr>
            <a:lvl9pPr marL="36004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9pPr>
          </a:lstStyle>
          <a:p>
            <a:pPr marL="0" indent="0">
              <a:buNone/>
            </a:pPr>
            <a:r>
              <a:rPr lang="en-US" kern="0" dirty="0"/>
              <a:t>This course will </a:t>
            </a:r>
            <a:r>
              <a:rPr lang="en-US" u="sng" kern="0" dirty="0"/>
              <a:t>not</a:t>
            </a:r>
            <a:r>
              <a:rPr lang="en-US" kern="0" dirty="0"/>
              <a:t> contain “confusing” content:</a:t>
            </a:r>
          </a:p>
          <a:p>
            <a:pPr lvl="1"/>
            <a:r>
              <a:rPr lang="de-DE" kern="0" dirty="0"/>
              <a:t>L</a:t>
            </a:r>
            <a:r>
              <a:rPr lang="en-US" kern="0" dirty="0" err="1"/>
              <a:t>ast</a:t>
            </a:r>
            <a:r>
              <a:rPr lang="en-US" kern="0" dirty="0"/>
              <a:t> &amp; Default</a:t>
            </a:r>
          </a:p>
          <a:p>
            <a:pPr lvl="1"/>
            <a:r>
              <a:rPr lang="de-DE" kern="0" dirty="0"/>
              <a:t>Time Operators (</a:t>
            </a:r>
            <a:r>
              <a:rPr lang="de-DE" kern="0" dirty="0" err="1"/>
              <a:t>except</a:t>
            </a:r>
            <a:r>
              <a:rPr lang="de-DE" kern="0" dirty="0"/>
              <a:t> </a:t>
            </a:r>
            <a:r>
              <a:rPr lang="de-DE" kern="0" dirty="0" err="1"/>
              <a:t>one</a:t>
            </a:r>
            <a:r>
              <a:rPr lang="de-DE" kern="0" dirty="0"/>
              <a:t> in </a:t>
            </a:r>
            <a:r>
              <a:rPr lang="de-DE" kern="0" dirty="0" err="1"/>
              <a:t>library</a:t>
            </a:r>
            <a:r>
              <a:rPr lang="de-DE" kern="0" dirty="0"/>
              <a:t>)</a:t>
            </a:r>
          </a:p>
          <a:p>
            <a:pPr lvl="1"/>
            <a:r>
              <a:rPr lang="de-DE" kern="0" dirty="0"/>
              <a:t>Arrays and </a:t>
            </a:r>
            <a:r>
              <a:rPr lang="de-DE" kern="0" dirty="0" err="1"/>
              <a:t>Struct</a:t>
            </a:r>
            <a:endParaRPr lang="de-DE" kern="0" dirty="0"/>
          </a:p>
          <a:p>
            <a:pPr lvl="1"/>
            <a:r>
              <a:rPr lang="de-DE" kern="0" dirty="0" err="1"/>
              <a:t>Map</a:t>
            </a:r>
            <a:r>
              <a:rPr lang="de-DE" kern="0" dirty="0"/>
              <a:t> &amp; </a:t>
            </a:r>
            <a:r>
              <a:rPr lang="de-DE" kern="0" dirty="0" err="1"/>
              <a:t>Fold</a:t>
            </a:r>
            <a:r>
              <a:rPr lang="de-DE" kern="0" dirty="0"/>
              <a:t> </a:t>
            </a:r>
            <a:r>
              <a:rPr lang="de-DE" kern="0" dirty="0" err="1"/>
              <a:t>iterators</a:t>
            </a:r>
            <a:r>
              <a:rPr lang="de-DE" kern="0" dirty="0"/>
              <a:t> incl. ‚i‘ &amp; ‚w‘</a:t>
            </a:r>
          </a:p>
          <a:p>
            <a:pPr marL="0" indent="0">
              <a:buNone/>
            </a:pPr>
            <a:r>
              <a:rPr lang="de-DE" kern="0" dirty="0"/>
              <a:t>Models </a:t>
            </a:r>
            <a:r>
              <a:rPr lang="de-DE" kern="0" dirty="0" err="1"/>
              <a:t>consist</a:t>
            </a:r>
            <a:r>
              <a:rPr lang="de-DE" kern="0" dirty="0"/>
              <a:t> </a:t>
            </a:r>
            <a:r>
              <a:rPr lang="de-DE" kern="0" dirty="0" err="1"/>
              <a:t>only</a:t>
            </a:r>
            <a:r>
              <a:rPr lang="de-DE" kern="0" dirty="0"/>
              <a:t> </a:t>
            </a:r>
            <a:r>
              <a:rPr lang="de-DE" kern="0" dirty="0" err="1"/>
              <a:t>of</a:t>
            </a:r>
            <a:endParaRPr lang="de-DE" kern="0" dirty="0"/>
          </a:p>
          <a:p>
            <a:pPr lvl="1"/>
            <a:r>
              <a:rPr lang="de-DE" kern="0" dirty="0" err="1"/>
              <a:t>regular</a:t>
            </a:r>
            <a:r>
              <a:rPr lang="de-DE" kern="0" dirty="0"/>
              <a:t> </a:t>
            </a:r>
            <a:r>
              <a:rPr lang="de-DE" kern="0" dirty="0" err="1"/>
              <a:t>inputs</a:t>
            </a:r>
            <a:r>
              <a:rPr lang="de-DE" kern="0" dirty="0"/>
              <a:t> &amp; </a:t>
            </a:r>
            <a:r>
              <a:rPr lang="de-DE" kern="0" dirty="0" err="1"/>
              <a:t>outputs</a:t>
            </a:r>
            <a:endParaRPr lang="de-DE" kern="0" dirty="0"/>
          </a:p>
          <a:p>
            <a:pPr lvl="1"/>
            <a:r>
              <a:rPr lang="de-DE" kern="0" dirty="0"/>
              <a:t>float32 &amp; </a:t>
            </a:r>
            <a:r>
              <a:rPr lang="de-DE" kern="0" dirty="0" err="1"/>
              <a:t>bool</a:t>
            </a:r>
            <a:r>
              <a:rPr lang="de-DE" kern="0" dirty="0"/>
              <a:t> </a:t>
            </a:r>
            <a:r>
              <a:rPr lang="de-DE" kern="0" dirty="0" err="1"/>
              <a:t>types</a:t>
            </a:r>
            <a:endParaRPr lang="de-DE" kern="0" dirty="0"/>
          </a:p>
          <a:p>
            <a:pPr lvl="1"/>
            <a:endParaRPr lang="en-US" kern="0" dirty="0"/>
          </a:p>
        </p:txBody>
      </p:sp>
      <p:sp>
        <p:nvSpPr>
          <p:cNvPr id="6" name="Rectangle 5">
            <a:extLst>
              <a:ext uri="{FF2B5EF4-FFF2-40B4-BE49-F238E27FC236}">
                <a16:creationId xmlns:a16="http://schemas.microsoft.com/office/drawing/2014/main" id="{1E31FDF7-3E2C-4E39-A389-A5958DE43332}"/>
              </a:ext>
            </a:extLst>
          </p:cNvPr>
          <p:cNvSpPr/>
          <p:nvPr/>
        </p:nvSpPr>
        <p:spPr>
          <a:xfrm>
            <a:off x="4499992" y="4556447"/>
            <a:ext cx="1697772" cy="384721"/>
          </a:xfrm>
          <a:prstGeom prst="rect">
            <a:avLst/>
          </a:prstGeom>
        </p:spPr>
        <p:txBody>
          <a:bodyPr wrap="square">
            <a:spAutoFit/>
          </a:bodyPr>
          <a:lstStyle/>
          <a:p>
            <a:pPr marL="228600" lvl="1" fontAlgn="base">
              <a:lnSpc>
                <a:spcPct val="95000"/>
              </a:lnSpc>
              <a:spcBef>
                <a:spcPct val="25000"/>
              </a:spcBef>
              <a:spcAft>
                <a:spcPct val="0"/>
              </a:spcAft>
              <a:buSzPct val="120000"/>
            </a:pPr>
            <a:r>
              <a:rPr lang="de-DE" sz="2000" b="1" kern="0" dirty="0">
                <a:solidFill>
                  <a:prstClr val="black"/>
                </a:solidFill>
                <a:latin typeface="Calibri" pitchFamily="34" charset="0"/>
                <a:cs typeface="Calibri" pitchFamily="34" charset="0"/>
              </a:rPr>
              <a:t>Test</a:t>
            </a:r>
          </a:p>
        </p:txBody>
      </p:sp>
      <p:sp>
        <p:nvSpPr>
          <p:cNvPr id="7" name="Rectangle 6">
            <a:extLst>
              <a:ext uri="{FF2B5EF4-FFF2-40B4-BE49-F238E27FC236}">
                <a16:creationId xmlns:a16="http://schemas.microsoft.com/office/drawing/2014/main" id="{0AB27B93-A9FF-4202-8350-0F98DED56C3C}"/>
              </a:ext>
            </a:extLst>
          </p:cNvPr>
          <p:cNvSpPr/>
          <p:nvPr/>
        </p:nvSpPr>
        <p:spPr>
          <a:xfrm>
            <a:off x="4499992" y="1772816"/>
            <a:ext cx="1132041" cy="384721"/>
          </a:xfrm>
          <a:prstGeom prst="rect">
            <a:avLst/>
          </a:prstGeom>
        </p:spPr>
        <p:txBody>
          <a:bodyPr wrap="none">
            <a:spAutoFit/>
          </a:bodyPr>
          <a:lstStyle/>
          <a:p>
            <a:pPr marL="228600" lvl="1" fontAlgn="base">
              <a:lnSpc>
                <a:spcPct val="95000"/>
              </a:lnSpc>
              <a:spcBef>
                <a:spcPct val="25000"/>
              </a:spcBef>
              <a:spcAft>
                <a:spcPct val="0"/>
              </a:spcAft>
              <a:buSzPct val="120000"/>
            </a:pPr>
            <a:r>
              <a:rPr lang="de-DE" sz="2000" b="1" kern="0" dirty="0">
                <a:solidFill>
                  <a:prstClr val="black"/>
                </a:solidFill>
                <a:latin typeface="Calibri" pitchFamily="34" charset="0"/>
                <a:cs typeface="Calibri" pitchFamily="34" charset="0"/>
              </a:rPr>
              <a:t>Design</a:t>
            </a:r>
          </a:p>
        </p:txBody>
      </p:sp>
      <p:sp>
        <p:nvSpPr>
          <p:cNvPr id="8" name="Rectangle 7">
            <a:extLst>
              <a:ext uri="{FF2B5EF4-FFF2-40B4-BE49-F238E27FC236}">
                <a16:creationId xmlns:a16="http://schemas.microsoft.com/office/drawing/2014/main" id="{C28E0088-6475-461E-9D93-81D84B9B88AF}"/>
              </a:ext>
            </a:extLst>
          </p:cNvPr>
          <p:cNvSpPr/>
          <p:nvPr/>
        </p:nvSpPr>
        <p:spPr>
          <a:xfrm>
            <a:off x="4499992" y="2180183"/>
            <a:ext cx="1452642" cy="384721"/>
          </a:xfrm>
          <a:prstGeom prst="rect">
            <a:avLst/>
          </a:prstGeom>
        </p:spPr>
        <p:txBody>
          <a:bodyPr wrap="none">
            <a:spAutoFit/>
          </a:bodyPr>
          <a:lstStyle/>
          <a:p>
            <a:pPr marL="228600" lvl="1" fontAlgn="base">
              <a:lnSpc>
                <a:spcPct val="95000"/>
              </a:lnSpc>
              <a:spcBef>
                <a:spcPct val="25000"/>
              </a:spcBef>
              <a:spcAft>
                <a:spcPct val="0"/>
              </a:spcAft>
              <a:buSzPct val="120000"/>
            </a:pPr>
            <a:r>
              <a:rPr lang="de-DE" sz="2000" b="1" kern="0" dirty="0">
                <a:solidFill>
                  <a:prstClr val="black"/>
                </a:solidFill>
                <a:latin typeface="Calibri" pitchFamily="34" charset="0"/>
                <a:cs typeface="Calibri" pitchFamily="34" charset="0"/>
              </a:rPr>
              <a:t>Simulator</a:t>
            </a:r>
          </a:p>
        </p:txBody>
      </p:sp>
      <p:sp>
        <p:nvSpPr>
          <p:cNvPr id="9" name="Rectangle 8">
            <a:extLst>
              <a:ext uri="{FF2B5EF4-FFF2-40B4-BE49-F238E27FC236}">
                <a16:creationId xmlns:a16="http://schemas.microsoft.com/office/drawing/2014/main" id="{35F16D26-6DA4-4D41-B4CB-6844FA10A0F6}"/>
              </a:ext>
            </a:extLst>
          </p:cNvPr>
          <p:cNvSpPr/>
          <p:nvPr/>
        </p:nvSpPr>
        <p:spPr>
          <a:xfrm>
            <a:off x="4499992" y="3852083"/>
            <a:ext cx="1132041" cy="384721"/>
          </a:xfrm>
          <a:prstGeom prst="rect">
            <a:avLst/>
          </a:prstGeom>
        </p:spPr>
        <p:txBody>
          <a:bodyPr wrap="none">
            <a:spAutoFit/>
          </a:bodyPr>
          <a:lstStyle/>
          <a:p>
            <a:pPr marL="228600" lvl="1" fontAlgn="base">
              <a:lnSpc>
                <a:spcPct val="95000"/>
              </a:lnSpc>
              <a:spcBef>
                <a:spcPct val="25000"/>
              </a:spcBef>
              <a:spcAft>
                <a:spcPct val="0"/>
              </a:spcAft>
              <a:buSzPct val="120000"/>
            </a:pPr>
            <a:r>
              <a:rPr lang="de-DE" sz="2000" b="1" kern="0" dirty="0">
                <a:solidFill>
                  <a:prstClr val="black"/>
                </a:solidFill>
                <a:latin typeface="Calibri" pitchFamily="34" charset="0"/>
                <a:cs typeface="Calibri" pitchFamily="34" charset="0"/>
              </a:rPr>
              <a:t>Design</a:t>
            </a:r>
          </a:p>
        </p:txBody>
      </p:sp>
      <p:sp>
        <p:nvSpPr>
          <p:cNvPr id="12" name="Right Brace 11">
            <a:extLst>
              <a:ext uri="{FF2B5EF4-FFF2-40B4-BE49-F238E27FC236}">
                <a16:creationId xmlns:a16="http://schemas.microsoft.com/office/drawing/2014/main" id="{16C7AFE5-EA40-42E1-9F5E-3C4B91A7A695}"/>
              </a:ext>
            </a:extLst>
          </p:cNvPr>
          <p:cNvSpPr/>
          <p:nvPr/>
        </p:nvSpPr>
        <p:spPr bwMode="auto">
          <a:xfrm>
            <a:off x="4405548" y="2188029"/>
            <a:ext cx="188888" cy="232860"/>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3" name="Rectangle 12">
            <a:extLst>
              <a:ext uri="{FF2B5EF4-FFF2-40B4-BE49-F238E27FC236}">
                <a16:creationId xmlns:a16="http://schemas.microsoft.com/office/drawing/2014/main" id="{565ABC5C-37B1-4DF7-B308-3F9891018199}"/>
              </a:ext>
            </a:extLst>
          </p:cNvPr>
          <p:cNvSpPr/>
          <p:nvPr/>
        </p:nvSpPr>
        <p:spPr>
          <a:xfrm>
            <a:off x="4499992" y="2636912"/>
            <a:ext cx="1697772" cy="384721"/>
          </a:xfrm>
          <a:prstGeom prst="rect">
            <a:avLst/>
          </a:prstGeom>
        </p:spPr>
        <p:txBody>
          <a:bodyPr wrap="square">
            <a:spAutoFit/>
          </a:bodyPr>
          <a:lstStyle/>
          <a:p>
            <a:pPr marL="228600" lvl="1" fontAlgn="base">
              <a:lnSpc>
                <a:spcPct val="95000"/>
              </a:lnSpc>
              <a:spcBef>
                <a:spcPct val="25000"/>
              </a:spcBef>
              <a:spcAft>
                <a:spcPct val="0"/>
              </a:spcAft>
              <a:buSzPct val="120000"/>
            </a:pPr>
            <a:r>
              <a:rPr lang="de-DE" sz="2000" b="1" kern="0" dirty="0">
                <a:solidFill>
                  <a:prstClr val="black"/>
                </a:solidFill>
                <a:latin typeface="Calibri" pitchFamily="34" charset="0"/>
                <a:cs typeface="Calibri" pitchFamily="34" charset="0"/>
              </a:rPr>
              <a:t>Test</a:t>
            </a:r>
          </a:p>
        </p:txBody>
      </p:sp>
      <p:sp>
        <p:nvSpPr>
          <p:cNvPr id="14" name="Right Brace 13">
            <a:extLst>
              <a:ext uri="{FF2B5EF4-FFF2-40B4-BE49-F238E27FC236}">
                <a16:creationId xmlns:a16="http://schemas.microsoft.com/office/drawing/2014/main" id="{975430F5-8C88-4026-A7E7-7FB8D9F49994}"/>
              </a:ext>
            </a:extLst>
          </p:cNvPr>
          <p:cNvSpPr/>
          <p:nvPr/>
        </p:nvSpPr>
        <p:spPr bwMode="auto">
          <a:xfrm>
            <a:off x="4394944" y="2680230"/>
            <a:ext cx="188888" cy="232860"/>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5" name="Right Brace 14">
            <a:extLst>
              <a:ext uri="{FF2B5EF4-FFF2-40B4-BE49-F238E27FC236}">
                <a16:creationId xmlns:a16="http://schemas.microsoft.com/office/drawing/2014/main" id="{E53ADC9E-6095-4907-9850-8AF735D17A8B}"/>
              </a:ext>
            </a:extLst>
          </p:cNvPr>
          <p:cNvSpPr/>
          <p:nvPr/>
        </p:nvSpPr>
        <p:spPr bwMode="auto">
          <a:xfrm>
            <a:off x="4394944" y="3637524"/>
            <a:ext cx="210527" cy="799588"/>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6" name="Right Brace 15">
            <a:extLst>
              <a:ext uri="{FF2B5EF4-FFF2-40B4-BE49-F238E27FC236}">
                <a16:creationId xmlns:a16="http://schemas.microsoft.com/office/drawing/2014/main" id="{6684CE3B-361F-4DDD-9DA2-DF08DFE6259F}"/>
              </a:ext>
            </a:extLst>
          </p:cNvPr>
          <p:cNvSpPr/>
          <p:nvPr/>
        </p:nvSpPr>
        <p:spPr bwMode="auto">
          <a:xfrm>
            <a:off x="4405979" y="4652741"/>
            <a:ext cx="188888" cy="232860"/>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17" name="Oval 16">
            <a:extLst>
              <a:ext uri="{FF2B5EF4-FFF2-40B4-BE49-F238E27FC236}">
                <a16:creationId xmlns:a16="http://schemas.microsoft.com/office/drawing/2014/main" id="{98F28617-FD09-42EC-8270-F75C619E92D5}"/>
              </a:ext>
            </a:extLst>
          </p:cNvPr>
          <p:cNvSpPr/>
          <p:nvPr/>
        </p:nvSpPr>
        <p:spPr bwMode="auto">
          <a:xfrm>
            <a:off x="6669318" y="1877745"/>
            <a:ext cx="216024" cy="216024"/>
          </a:xfrm>
          <a:prstGeom prst="ellipse">
            <a:avLst/>
          </a:prstGeom>
          <a:solidFill>
            <a:schemeClr val="tx2">
              <a:lumMod val="40000"/>
              <a:lumOff val="6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18" name="Oval 17">
            <a:extLst>
              <a:ext uri="{FF2B5EF4-FFF2-40B4-BE49-F238E27FC236}">
                <a16:creationId xmlns:a16="http://schemas.microsoft.com/office/drawing/2014/main" id="{D2F7969E-C84F-4A0B-8F45-97FB5772F168}"/>
              </a:ext>
            </a:extLst>
          </p:cNvPr>
          <p:cNvSpPr/>
          <p:nvPr/>
        </p:nvSpPr>
        <p:spPr bwMode="auto">
          <a:xfrm>
            <a:off x="6671750" y="2727316"/>
            <a:ext cx="216024" cy="216024"/>
          </a:xfrm>
          <a:prstGeom prst="ellipse">
            <a:avLst/>
          </a:prstGeom>
          <a:solidFill>
            <a:schemeClr val="accent1">
              <a:lumMod val="40000"/>
              <a:lumOff val="6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19" name="Oval 18">
            <a:extLst>
              <a:ext uri="{FF2B5EF4-FFF2-40B4-BE49-F238E27FC236}">
                <a16:creationId xmlns:a16="http://schemas.microsoft.com/office/drawing/2014/main" id="{8256D1F8-3279-46A9-9490-647627EE6753}"/>
              </a:ext>
            </a:extLst>
          </p:cNvPr>
          <p:cNvSpPr/>
          <p:nvPr/>
        </p:nvSpPr>
        <p:spPr bwMode="auto">
          <a:xfrm>
            <a:off x="6669318" y="3954422"/>
            <a:ext cx="216024" cy="216024"/>
          </a:xfrm>
          <a:prstGeom prst="ellipse">
            <a:avLst/>
          </a:prstGeom>
          <a:solidFill>
            <a:schemeClr val="tx2">
              <a:lumMod val="75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20" name="Oval 19">
            <a:extLst>
              <a:ext uri="{FF2B5EF4-FFF2-40B4-BE49-F238E27FC236}">
                <a16:creationId xmlns:a16="http://schemas.microsoft.com/office/drawing/2014/main" id="{A947D6D1-BD8A-4096-BDF2-648D420F8D07}"/>
              </a:ext>
            </a:extLst>
          </p:cNvPr>
          <p:cNvSpPr/>
          <p:nvPr/>
        </p:nvSpPr>
        <p:spPr bwMode="auto">
          <a:xfrm>
            <a:off x="6669318" y="4652741"/>
            <a:ext cx="216024" cy="216024"/>
          </a:xfrm>
          <a:prstGeom prst="ellipse">
            <a:avLst/>
          </a:prstGeom>
          <a:solidFill>
            <a:schemeClr val="accent1"/>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21" name="Rectangle 20">
            <a:extLst>
              <a:ext uri="{FF2B5EF4-FFF2-40B4-BE49-F238E27FC236}">
                <a16:creationId xmlns:a16="http://schemas.microsoft.com/office/drawing/2014/main" id="{336D5EAE-A562-4706-88C7-A2BD9D007916}"/>
              </a:ext>
            </a:extLst>
          </p:cNvPr>
          <p:cNvSpPr/>
          <p:nvPr/>
        </p:nvSpPr>
        <p:spPr>
          <a:xfrm>
            <a:off x="4499992" y="5033608"/>
            <a:ext cx="1452642" cy="384721"/>
          </a:xfrm>
          <a:prstGeom prst="rect">
            <a:avLst/>
          </a:prstGeom>
        </p:spPr>
        <p:txBody>
          <a:bodyPr wrap="none">
            <a:spAutoFit/>
          </a:bodyPr>
          <a:lstStyle/>
          <a:p>
            <a:pPr marL="228600" lvl="1" fontAlgn="base">
              <a:lnSpc>
                <a:spcPct val="95000"/>
              </a:lnSpc>
              <a:spcBef>
                <a:spcPct val="25000"/>
              </a:spcBef>
              <a:spcAft>
                <a:spcPct val="0"/>
              </a:spcAft>
              <a:buSzPct val="120000"/>
            </a:pPr>
            <a:r>
              <a:rPr lang="de-DE" sz="2000" b="1" kern="0" dirty="0">
                <a:solidFill>
                  <a:prstClr val="black"/>
                </a:solidFill>
                <a:latin typeface="Calibri" pitchFamily="34" charset="0"/>
                <a:cs typeface="Calibri" pitchFamily="34" charset="0"/>
              </a:rPr>
              <a:t>Simulator</a:t>
            </a:r>
          </a:p>
        </p:txBody>
      </p:sp>
      <p:sp>
        <p:nvSpPr>
          <p:cNvPr id="22" name="Right Brace 21">
            <a:extLst>
              <a:ext uri="{FF2B5EF4-FFF2-40B4-BE49-F238E27FC236}">
                <a16:creationId xmlns:a16="http://schemas.microsoft.com/office/drawing/2014/main" id="{D39BDD5E-1B34-405A-AF8A-4714A578E223}"/>
              </a:ext>
            </a:extLst>
          </p:cNvPr>
          <p:cNvSpPr/>
          <p:nvPr/>
        </p:nvSpPr>
        <p:spPr bwMode="auto">
          <a:xfrm>
            <a:off x="4405548" y="5098604"/>
            <a:ext cx="188888" cy="232860"/>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23" name="Oval 22">
            <a:extLst>
              <a:ext uri="{FF2B5EF4-FFF2-40B4-BE49-F238E27FC236}">
                <a16:creationId xmlns:a16="http://schemas.microsoft.com/office/drawing/2014/main" id="{39CBB95F-FAAF-48E5-8F6C-26DC27D27BD6}"/>
              </a:ext>
            </a:extLst>
          </p:cNvPr>
          <p:cNvSpPr/>
          <p:nvPr/>
        </p:nvSpPr>
        <p:spPr bwMode="auto">
          <a:xfrm>
            <a:off x="6672064" y="5109738"/>
            <a:ext cx="216024" cy="216024"/>
          </a:xfrm>
          <a:prstGeom prst="ellipse">
            <a:avLst/>
          </a:prstGeom>
          <a:solidFill>
            <a:schemeClr val="accent1">
              <a:lumMod val="5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24" name="Right Brace 23">
            <a:extLst>
              <a:ext uri="{FF2B5EF4-FFF2-40B4-BE49-F238E27FC236}">
                <a16:creationId xmlns:a16="http://schemas.microsoft.com/office/drawing/2014/main" id="{25F83F6E-46E5-4306-8920-B04DF5BE1F5C}"/>
              </a:ext>
            </a:extLst>
          </p:cNvPr>
          <p:cNvSpPr/>
          <p:nvPr/>
        </p:nvSpPr>
        <p:spPr bwMode="auto">
          <a:xfrm>
            <a:off x="4416583" y="1852963"/>
            <a:ext cx="188888" cy="232860"/>
          </a:xfrm>
          <a:prstGeom prst="rightBrace">
            <a:avLst/>
          </a:prstGeom>
          <a:ln>
            <a:headEnd type="none" w="med" len="med"/>
            <a:tailEnd type="none" w="med" len="med"/>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5709883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The Workshop</a:t>
            </a:r>
            <a:endParaRPr lang="en-US" dirty="0"/>
          </a:p>
        </p:txBody>
      </p:sp>
      <p:sp>
        <p:nvSpPr>
          <p:cNvPr id="6" name="Text Placeholder 1">
            <a:extLst>
              <a:ext uri="{FF2B5EF4-FFF2-40B4-BE49-F238E27FC236}">
                <a16:creationId xmlns:a16="http://schemas.microsoft.com/office/drawing/2014/main" id="{847B9518-8094-4EDA-B9DF-13EC819724F6}"/>
              </a:ext>
            </a:extLst>
          </p:cNvPr>
          <p:cNvSpPr txBox="1">
            <a:spLocks/>
          </p:cNvSpPr>
          <p:nvPr/>
        </p:nvSpPr>
        <p:spPr bwMode="auto">
          <a:xfrm>
            <a:off x="2059245" y="3068960"/>
            <a:ext cx="7848872" cy="5242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28600" indent="-228600" algn="l" rtl="0" eaLnBrk="1" fontAlgn="base" hangingPunct="1">
              <a:lnSpc>
                <a:spcPct val="100000"/>
              </a:lnSpc>
              <a:spcBef>
                <a:spcPts val="1200"/>
              </a:spcBef>
              <a:spcAft>
                <a:spcPct val="0"/>
              </a:spcAft>
              <a:buClr>
                <a:schemeClr val="tx1"/>
              </a:buClr>
              <a:buFont typeface="Arial" panose="020B0604020202020204" pitchFamily="34" charset="0"/>
              <a:buChar char="•"/>
              <a:defRPr sz="2400" b="1">
                <a:solidFill>
                  <a:schemeClr val="tx1"/>
                </a:solidFill>
                <a:latin typeface="Calibri" pitchFamily="34" charset="0"/>
                <a:ea typeface="+mn-ea"/>
                <a:cs typeface="Calibri" pitchFamily="34" charset="0"/>
              </a:defRPr>
            </a:lvl1pPr>
            <a:lvl2pPr marL="457200" indent="-228600" algn="l" rtl="0" eaLnBrk="1" fontAlgn="base" hangingPunct="1">
              <a:lnSpc>
                <a:spcPct val="95000"/>
              </a:lnSpc>
              <a:spcBef>
                <a:spcPct val="25000"/>
              </a:spcBef>
              <a:spcAft>
                <a:spcPct val="0"/>
              </a:spcAft>
              <a:buClrTx/>
              <a:buSzPct val="120000"/>
              <a:buFont typeface="Calibri" panose="020F0502020204030204" pitchFamily="34" charset="0"/>
              <a:buChar char="−"/>
              <a:defRPr sz="2000" b="1">
                <a:solidFill>
                  <a:schemeClr val="tx1"/>
                </a:solidFill>
                <a:latin typeface="Calibri" pitchFamily="34" charset="0"/>
                <a:cs typeface="Calibri" pitchFamily="34" charset="0"/>
              </a:defRPr>
            </a:lvl2pPr>
            <a:lvl3pPr marL="685800" indent="-228600" algn="l" rtl="0" eaLnBrk="1" fontAlgn="base" hangingPunct="1">
              <a:lnSpc>
                <a:spcPct val="95000"/>
              </a:lnSpc>
              <a:spcBef>
                <a:spcPct val="25000"/>
              </a:spcBef>
              <a:spcAft>
                <a:spcPct val="0"/>
              </a:spcAft>
              <a:buClrTx/>
              <a:buFont typeface="Arial" panose="020B0604020202020204" pitchFamily="34" charset="0"/>
              <a:buChar char="•"/>
              <a:defRPr sz="2000" b="1">
                <a:solidFill>
                  <a:schemeClr val="tx1"/>
                </a:solidFill>
                <a:latin typeface="Calibri" pitchFamily="34" charset="0"/>
                <a:cs typeface="Calibri" pitchFamily="34" charset="0"/>
              </a:defRPr>
            </a:lvl3pPr>
            <a:lvl4pPr marL="687388" indent="-225425" algn="l" rtl="0" eaLnBrk="1" fontAlgn="base" hangingPunct="1">
              <a:lnSpc>
                <a:spcPct val="95000"/>
              </a:lnSpc>
              <a:spcBef>
                <a:spcPct val="25000"/>
              </a:spcBef>
              <a:spcAft>
                <a:spcPct val="0"/>
              </a:spcAft>
              <a:buClrTx/>
              <a:buFont typeface="Arial" pitchFamily="34" charset="0"/>
              <a:buChar char="•"/>
              <a:defRPr b="1">
                <a:solidFill>
                  <a:schemeClr val="tx1"/>
                </a:solidFill>
                <a:latin typeface="Calibri" pitchFamily="34" charset="0"/>
                <a:cs typeface="Calibri" pitchFamily="34" charset="0"/>
              </a:defRPr>
            </a:lvl4pPr>
            <a:lvl5pPr marL="914400" indent="-227013" algn="l" rtl="0" eaLnBrk="1" fontAlgn="base" hangingPunct="1">
              <a:lnSpc>
                <a:spcPct val="95000"/>
              </a:lnSpc>
              <a:spcBef>
                <a:spcPct val="25000"/>
              </a:spcBef>
              <a:spcAft>
                <a:spcPct val="0"/>
              </a:spcAft>
              <a:buClr>
                <a:schemeClr val="accent1"/>
              </a:buClr>
              <a:buFont typeface="Calibri" pitchFamily="34" charset="0"/>
              <a:buChar char="–"/>
              <a:defRPr sz="1600" b="1">
                <a:solidFill>
                  <a:schemeClr val="tx1"/>
                </a:solidFill>
                <a:latin typeface="Calibri" pitchFamily="34" charset="0"/>
                <a:cs typeface="Calibri" pitchFamily="34" charset="0"/>
              </a:defRPr>
            </a:lvl5pPr>
            <a:lvl6pPr marL="22288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6pPr>
            <a:lvl7pPr marL="26860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7pPr>
            <a:lvl8pPr marL="31432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8pPr>
            <a:lvl9pPr marL="3600450" indent="-228600" algn="l" rtl="0" eaLnBrk="1" fontAlgn="base" hangingPunct="1">
              <a:lnSpc>
                <a:spcPct val="95000"/>
              </a:lnSpc>
              <a:spcBef>
                <a:spcPct val="25000"/>
              </a:spcBef>
              <a:spcAft>
                <a:spcPct val="0"/>
              </a:spcAft>
              <a:buClr>
                <a:schemeClr val="accent1"/>
              </a:buClr>
              <a:buChar char="•"/>
              <a:defRPr sz="1600">
                <a:solidFill>
                  <a:schemeClr val="tx1"/>
                </a:solidFill>
                <a:latin typeface="+mn-lt"/>
              </a:defRPr>
            </a:lvl9pPr>
          </a:lstStyle>
          <a:p>
            <a:pPr marL="0" indent="0">
              <a:buFont typeface="Arial" panose="020B0604020202020204" pitchFamily="34" charset="0"/>
              <a:buNone/>
            </a:pPr>
            <a:r>
              <a:rPr lang="en-US" kern="0"/>
              <a:t>for a step-by-step workshop guidance see separate document</a:t>
            </a:r>
          </a:p>
        </p:txBody>
      </p:sp>
    </p:spTree>
    <p:extLst>
      <p:ext uri="{BB962C8B-B14F-4D97-AF65-F5344CB8AC3E}">
        <p14:creationId xmlns:p14="http://schemas.microsoft.com/office/powerpoint/2010/main" val="41011604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Preconditions for a successful workshop</a:t>
            </a:r>
            <a:endParaRPr lang="en-US" dirty="0"/>
          </a:p>
        </p:txBody>
      </p:sp>
      <p:sp>
        <p:nvSpPr>
          <p:cNvPr id="7" name="Text Placeholder 1">
            <a:extLst>
              <a:ext uri="{FF2B5EF4-FFF2-40B4-BE49-F238E27FC236}">
                <a16:creationId xmlns:a16="http://schemas.microsoft.com/office/drawing/2014/main" id="{6040B276-7C5C-46AD-90C4-28869784F9DE}"/>
              </a:ext>
            </a:extLst>
          </p:cNvPr>
          <p:cNvSpPr>
            <a:spLocks noGrp="1"/>
          </p:cNvSpPr>
          <p:nvPr>
            <p:ph idx="1"/>
          </p:nvPr>
        </p:nvSpPr>
        <p:spPr/>
        <p:txBody>
          <a:bodyPr/>
          <a:lstStyle/>
          <a:p>
            <a:r>
              <a:rPr lang="de-DE" sz="1800" dirty="0"/>
              <a:t>S</a:t>
            </a:r>
            <a:r>
              <a:rPr lang="en-US" sz="1800" dirty="0" err="1"/>
              <a:t>oftware</a:t>
            </a:r>
            <a:r>
              <a:rPr lang="en-US" sz="1800" dirty="0"/>
              <a:t> Installation</a:t>
            </a:r>
          </a:p>
          <a:p>
            <a:pPr lvl="1"/>
            <a:r>
              <a:rPr lang="de-DE" sz="1800" dirty="0" err="1"/>
              <a:t>see</a:t>
            </a:r>
            <a:r>
              <a:rPr lang="de-DE" sz="1800" dirty="0"/>
              <a:t> </a:t>
            </a:r>
            <a:r>
              <a:rPr lang="de-DE" sz="1800" dirty="0" err="1"/>
              <a:t>the</a:t>
            </a:r>
            <a:r>
              <a:rPr lang="de-DE" sz="1800" dirty="0"/>
              <a:t> </a:t>
            </a:r>
            <a:r>
              <a:rPr lang="de-DE" sz="1800" dirty="0" err="1"/>
              <a:t>installation</a:t>
            </a:r>
            <a:r>
              <a:rPr lang="de-DE" sz="1800" dirty="0"/>
              <a:t> </a:t>
            </a:r>
            <a:r>
              <a:rPr lang="de-DE" sz="1800" dirty="0" err="1"/>
              <a:t>instructions</a:t>
            </a:r>
            <a:r>
              <a:rPr lang="de-DE" sz="1800" dirty="0"/>
              <a:t> „Scade Installation.pptx“ </a:t>
            </a:r>
          </a:p>
          <a:p>
            <a:pPr lvl="1"/>
            <a:r>
              <a:rPr lang="en-US" sz="1800" dirty="0"/>
              <a:t>Installation must be done (common Windows PC, Win 10 or 11, &lt;4GB disc space)</a:t>
            </a:r>
          </a:p>
          <a:p>
            <a:pPr lvl="1"/>
            <a:r>
              <a:rPr lang="de-DE" sz="1800" dirty="0"/>
              <a:t>a</a:t>
            </a:r>
            <a:r>
              <a:rPr lang="en-US" sz="1800" dirty="0" err="1"/>
              <a:t>dmin</a:t>
            </a:r>
            <a:r>
              <a:rPr lang="en-US" sz="1800" dirty="0"/>
              <a:t> permissions required =&gt; creation of a system environment variable</a:t>
            </a:r>
          </a:p>
          <a:p>
            <a:pPr lvl="1"/>
            <a:r>
              <a:rPr lang="de-DE" sz="1800" dirty="0"/>
              <a:t>A </a:t>
            </a:r>
            <a:r>
              <a:rPr lang="de-DE" sz="1800" dirty="0" err="1"/>
              <a:t>temporary</a:t>
            </a:r>
            <a:r>
              <a:rPr lang="de-DE" sz="1800" dirty="0"/>
              <a:t> l</a:t>
            </a:r>
            <a:r>
              <a:rPr lang="en-US" sz="1800" dirty="0" err="1"/>
              <a:t>icense</a:t>
            </a:r>
            <a:r>
              <a:rPr lang="en-US" sz="1800" dirty="0"/>
              <a:t> (license file) will be provided in the week before the workshop</a:t>
            </a:r>
          </a:p>
          <a:p>
            <a:pPr lvl="1"/>
            <a:r>
              <a:rPr lang="de-DE" sz="1800" dirty="0"/>
              <a:t>Ansys SCADE software installation takes ~15min per machine</a:t>
            </a:r>
          </a:p>
          <a:p>
            <a:pPr lvl="1"/>
            <a:endParaRPr lang="de-DE" sz="1800" dirty="0"/>
          </a:p>
          <a:p>
            <a:r>
              <a:rPr lang="de-DE" sz="1800" dirty="0" err="1"/>
              <a:t>Students</a:t>
            </a:r>
            <a:r>
              <a:rPr lang="de-DE" sz="1800" dirty="0"/>
              <a:t> </a:t>
            </a:r>
            <a:r>
              <a:rPr lang="de-DE" sz="1800" dirty="0" err="1"/>
              <a:t>have</a:t>
            </a:r>
            <a:r>
              <a:rPr lang="de-DE" sz="1800" dirty="0"/>
              <a:t> </a:t>
            </a:r>
            <a:r>
              <a:rPr lang="de-DE" sz="1800" dirty="0" err="1"/>
              <a:t>successfully</a:t>
            </a:r>
            <a:r>
              <a:rPr lang="de-DE" sz="1800" dirty="0"/>
              <a:t> </a:t>
            </a:r>
            <a:r>
              <a:rPr lang="de-DE" sz="1800" dirty="0" err="1"/>
              <a:t>gone</a:t>
            </a:r>
            <a:r>
              <a:rPr lang="de-DE" sz="1800" dirty="0"/>
              <a:t> </a:t>
            </a:r>
            <a:r>
              <a:rPr lang="de-DE" sz="1800" dirty="0" err="1"/>
              <a:t>through</a:t>
            </a:r>
            <a:r>
              <a:rPr lang="de-DE" sz="1800" dirty="0"/>
              <a:t> </a:t>
            </a:r>
            <a:r>
              <a:rPr lang="de-DE" sz="1800" dirty="0" err="1"/>
              <a:t>the</a:t>
            </a:r>
            <a:r>
              <a:rPr lang="de-DE" sz="1800" dirty="0"/>
              <a:t> „SCADE Walkthrough“:</a:t>
            </a:r>
          </a:p>
          <a:p>
            <a:pPr lvl="1"/>
            <a:r>
              <a:rPr lang="de-DE" sz="1800" dirty="0" err="1"/>
              <a:t>they</a:t>
            </a:r>
            <a:r>
              <a:rPr lang="de-DE" sz="1800" dirty="0"/>
              <a:t> </a:t>
            </a:r>
            <a:r>
              <a:rPr lang="de-DE" sz="1800" dirty="0" err="1"/>
              <a:t>can</a:t>
            </a:r>
            <a:r>
              <a:rPr lang="de-DE" sz="1800" dirty="0"/>
              <a:t> open and </a:t>
            </a:r>
            <a:r>
              <a:rPr lang="de-DE" sz="1800" dirty="0" err="1"/>
              <a:t>modify</a:t>
            </a:r>
            <a:r>
              <a:rPr lang="de-DE" sz="1800" dirty="0"/>
              <a:t> </a:t>
            </a:r>
            <a:r>
              <a:rPr lang="de-DE" sz="1800" dirty="0" err="1"/>
              <a:t>models</a:t>
            </a:r>
            <a:r>
              <a:rPr lang="de-DE" sz="1800" dirty="0"/>
              <a:t> and „check“ </a:t>
            </a:r>
            <a:r>
              <a:rPr lang="de-DE" sz="1800" dirty="0" err="1"/>
              <a:t>them</a:t>
            </a:r>
            <a:endParaRPr lang="de-DE" sz="1800" dirty="0"/>
          </a:p>
          <a:p>
            <a:pPr lvl="1"/>
            <a:r>
              <a:rPr lang="de-DE" sz="1800" dirty="0" err="1"/>
              <a:t>they</a:t>
            </a:r>
            <a:r>
              <a:rPr lang="de-DE" sz="1800" dirty="0"/>
              <a:t> </a:t>
            </a:r>
            <a:r>
              <a:rPr lang="de-DE" sz="1800" dirty="0" err="1"/>
              <a:t>can</a:t>
            </a:r>
            <a:r>
              <a:rPr lang="de-DE" sz="1800" dirty="0"/>
              <a:t> </a:t>
            </a:r>
            <a:r>
              <a:rPr lang="de-DE" sz="1800" dirty="0" err="1"/>
              <a:t>simulate</a:t>
            </a:r>
            <a:r>
              <a:rPr lang="de-DE" sz="1800" dirty="0"/>
              <a:t> an </a:t>
            </a:r>
            <a:r>
              <a:rPr lang="de-DE" sz="1800" dirty="0" err="1"/>
              <a:t>operator</a:t>
            </a:r>
            <a:endParaRPr lang="de-DE" sz="1800" dirty="0"/>
          </a:p>
          <a:p>
            <a:pPr lvl="1"/>
            <a:r>
              <a:rPr lang="de-DE" sz="1800" dirty="0" err="1"/>
              <a:t>they</a:t>
            </a:r>
            <a:r>
              <a:rPr lang="de-DE" sz="1800" dirty="0"/>
              <a:t> </a:t>
            </a:r>
            <a:r>
              <a:rPr lang="de-DE" sz="1800" dirty="0" err="1"/>
              <a:t>can</a:t>
            </a:r>
            <a:r>
              <a:rPr lang="de-DE" sz="1800" dirty="0"/>
              <a:t> </a:t>
            </a:r>
            <a:r>
              <a:rPr lang="de-DE" sz="1800" dirty="0" err="1"/>
              <a:t>trigger</a:t>
            </a:r>
            <a:r>
              <a:rPr lang="de-DE" sz="1800" dirty="0"/>
              <a:t> </a:t>
            </a:r>
            <a:r>
              <a:rPr lang="de-DE" sz="1800" dirty="0" err="1"/>
              <a:t>test</a:t>
            </a:r>
            <a:r>
              <a:rPr lang="de-DE" sz="1800" dirty="0"/>
              <a:t> </a:t>
            </a:r>
            <a:r>
              <a:rPr lang="de-DE" sz="1800" dirty="0" err="1"/>
              <a:t>runs</a:t>
            </a:r>
            <a:r>
              <a:rPr lang="de-DE" sz="1800" dirty="0"/>
              <a:t> </a:t>
            </a:r>
            <a:r>
              <a:rPr lang="de-DE" sz="1800" dirty="0" err="1"/>
              <a:t>from</a:t>
            </a:r>
            <a:r>
              <a:rPr lang="de-DE" sz="1800" dirty="0"/>
              <a:t> </a:t>
            </a:r>
            <a:r>
              <a:rPr lang="de-DE" sz="1800" dirty="0" err="1"/>
              <a:t>test</a:t>
            </a:r>
            <a:r>
              <a:rPr lang="de-DE" sz="1800" dirty="0"/>
              <a:t> </a:t>
            </a:r>
            <a:r>
              <a:rPr lang="de-DE" sz="1800" dirty="0" err="1"/>
              <a:t>projects</a:t>
            </a:r>
            <a:endParaRPr lang="de-DE" sz="1800" dirty="0"/>
          </a:p>
          <a:p>
            <a:pPr lvl="1"/>
            <a:r>
              <a:rPr lang="de-DE" sz="1800" dirty="0" err="1"/>
              <a:t>they</a:t>
            </a:r>
            <a:r>
              <a:rPr lang="de-DE" sz="1800" dirty="0"/>
              <a:t> </a:t>
            </a:r>
            <a:r>
              <a:rPr lang="de-DE" sz="1800" dirty="0" err="1"/>
              <a:t>have</a:t>
            </a:r>
            <a:r>
              <a:rPr lang="de-DE" sz="1800" dirty="0"/>
              <a:t> </a:t>
            </a:r>
            <a:r>
              <a:rPr lang="de-DE" sz="1800" dirty="0" err="1"/>
              <a:t>gone</a:t>
            </a:r>
            <a:r>
              <a:rPr lang="de-DE" sz="1800" dirty="0"/>
              <a:t> </a:t>
            </a:r>
            <a:r>
              <a:rPr lang="de-DE" sz="1800" dirty="0" err="1"/>
              <a:t>through</a:t>
            </a:r>
            <a:r>
              <a:rPr lang="de-DE" sz="1800" dirty="0"/>
              <a:t> </a:t>
            </a:r>
            <a:r>
              <a:rPr lang="de-DE" sz="1800" dirty="0" err="1"/>
              <a:t>the</a:t>
            </a:r>
            <a:r>
              <a:rPr lang="de-DE" sz="1800" dirty="0"/>
              <a:t> </a:t>
            </a:r>
            <a:r>
              <a:rPr lang="de-DE" sz="1800" dirty="0" err="1"/>
              <a:t>process</a:t>
            </a:r>
            <a:r>
              <a:rPr lang="de-DE" sz="1800" dirty="0"/>
              <a:t> </a:t>
            </a:r>
            <a:r>
              <a:rPr lang="de-DE" sz="1800" dirty="0" err="1"/>
              <a:t>of</a:t>
            </a:r>
            <a:r>
              <a:rPr lang="de-DE" sz="1800" dirty="0"/>
              <a:t> </a:t>
            </a:r>
            <a:r>
              <a:rPr lang="de-DE" sz="1800" dirty="0" err="1"/>
              <a:t>adding</a:t>
            </a:r>
            <a:r>
              <a:rPr lang="de-DE" sz="1800" dirty="0"/>
              <a:t> a </a:t>
            </a:r>
            <a:r>
              <a:rPr lang="de-DE" sz="1800" dirty="0" err="1"/>
              <a:t>test</a:t>
            </a:r>
            <a:r>
              <a:rPr lang="de-DE" sz="1800" dirty="0"/>
              <a:t> </a:t>
            </a:r>
            <a:r>
              <a:rPr lang="de-DE" sz="1800" dirty="0" err="1"/>
              <a:t>case</a:t>
            </a:r>
            <a:r>
              <a:rPr lang="de-DE" sz="1800" dirty="0"/>
              <a:t> (</a:t>
            </a:r>
            <a:r>
              <a:rPr lang="de-DE" sz="1800" dirty="0" err="1"/>
              <a:t>record</a:t>
            </a:r>
            <a:r>
              <a:rPr lang="de-DE" sz="1800" dirty="0"/>
              <a:t> and </a:t>
            </a:r>
            <a:r>
              <a:rPr lang="de-DE" sz="1800" dirty="0" err="1"/>
              <a:t>scenario</a:t>
            </a:r>
            <a:r>
              <a:rPr lang="de-DE" sz="1800" dirty="0"/>
              <a:t> </a:t>
            </a:r>
            <a:r>
              <a:rPr lang="de-DE" sz="1800" dirty="0" err="1"/>
              <a:t>file</a:t>
            </a:r>
            <a:r>
              <a:rPr lang="de-DE" sz="1800" dirty="0"/>
              <a:t>)</a:t>
            </a:r>
            <a:endParaRPr lang="en-US" sz="1800" dirty="0"/>
          </a:p>
          <a:p>
            <a:pPr marL="0" indent="0">
              <a:buNone/>
            </a:pPr>
            <a:endParaRPr lang="en-US" sz="1800" dirty="0"/>
          </a:p>
        </p:txBody>
      </p:sp>
    </p:spTree>
    <p:extLst>
      <p:ext uri="{BB962C8B-B14F-4D97-AF65-F5344CB8AC3E}">
        <p14:creationId xmlns:p14="http://schemas.microsoft.com/office/powerpoint/2010/main" val="32692314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609600" y="3006725"/>
            <a:ext cx="10972800" cy="84455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a:r>
              <a:rPr lang="en-US"/>
              <a:t>Appendix</a:t>
            </a:r>
            <a:endParaRPr lang="en-US" dirty="0"/>
          </a:p>
        </p:txBody>
      </p:sp>
    </p:spTree>
    <p:extLst>
      <p:ext uri="{BB962C8B-B14F-4D97-AF65-F5344CB8AC3E}">
        <p14:creationId xmlns:p14="http://schemas.microsoft.com/office/powerpoint/2010/main" val="19626828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3B61B-E0C4-491F-ACED-37E856A3C795}"/>
              </a:ext>
            </a:extLst>
          </p:cNvPr>
          <p:cNvSpPr>
            <a:spLocks noGrp="1"/>
          </p:cNvSpPr>
          <p:nvPr>
            <p:ph type="title"/>
          </p:nvPr>
        </p:nvSpPr>
        <p:spPr/>
        <p:txBody>
          <a:bodyPr/>
          <a:lstStyle/>
          <a:p>
            <a:r>
              <a:rPr lang="de-DE" dirty="0"/>
              <a:t>Ansys SCADE software Suite Overview</a:t>
            </a:r>
            <a:endParaRPr lang="en-US" dirty="0"/>
          </a:p>
        </p:txBody>
      </p:sp>
      <p:pic>
        <p:nvPicPr>
          <p:cNvPr id="6" name="Picture 5">
            <a:extLst>
              <a:ext uri="{FF2B5EF4-FFF2-40B4-BE49-F238E27FC236}">
                <a16:creationId xmlns:a16="http://schemas.microsoft.com/office/drawing/2014/main" id="{0E853E2D-0C6E-4CA1-B88B-EF334C20B98D}"/>
              </a:ext>
            </a:extLst>
          </p:cNvPr>
          <p:cNvPicPr>
            <a:picLocks noChangeAspect="1"/>
          </p:cNvPicPr>
          <p:nvPr/>
        </p:nvPicPr>
        <p:blipFill>
          <a:blip r:embed="rId3"/>
          <a:stretch>
            <a:fillRect/>
          </a:stretch>
        </p:blipFill>
        <p:spPr>
          <a:xfrm>
            <a:off x="1905759" y="792088"/>
            <a:ext cx="8380481" cy="5733256"/>
          </a:xfrm>
          <a:prstGeom prst="rect">
            <a:avLst/>
          </a:prstGeom>
        </p:spPr>
      </p:pic>
    </p:spTree>
    <p:extLst>
      <p:ext uri="{BB962C8B-B14F-4D97-AF65-F5344CB8AC3E}">
        <p14:creationId xmlns:p14="http://schemas.microsoft.com/office/powerpoint/2010/main" val="17059547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Scade-Model “Cruise Control” (Scade Standard Example)</a:t>
            </a:r>
            <a:endParaRPr lang="en-US" dirty="0"/>
          </a:p>
        </p:txBody>
      </p:sp>
      <p:pic>
        <p:nvPicPr>
          <p:cNvPr id="2" name="Picture 1">
            <a:extLst>
              <a:ext uri="{FF2B5EF4-FFF2-40B4-BE49-F238E27FC236}">
                <a16:creationId xmlns:a16="http://schemas.microsoft.com/office/drawing/2014/main" id="{C1927EEE-CC11-4DDE-A981-13AC1C377A89}"/>
              </a:ext>
            </a:extLst>
          </p:cNvPr>
          <p:cNvPicPr>
            <a:picLocks noChangeAspect="1"/>
          </p:cNvPicPr>
          <p:nvPr/>
        </p:nvPicPr>
        <p:blipFill>
          <a:blip r:embed="rId2"/>
          <a:stretch>
            <a:fillRect/>
          </a:stretch>
        </p:blipFill>
        <p:spPr>
          <a:xfrm>
            <a:off x="1487488" y="832909"/>
            <a:ext cx="8914011" cy="5644091"/>
          </a:xfrm>
          <a:prstGeom prst="rect">
            <a:avLst/>
          </a:prstGeom>
        </p:spPr>
      </p:pic>
    </p:spTree>
    <p:extLst>
      <p:ext uri="{BB962C8B-B14F-4D97-AF65-F5344CB8AC3E}">
        <p14:creationId xmlns:p14="http://schemas.microsoft.com/office/powerpoint/2010/main" val="3764938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Activity Content Breakdown</a:t>
            </a:r>
          </a:p>
        </p:txBody>
      </p:sp>
      <p:sp>
        <p:nvSpPr>
          <p:cNvPr id="2" name="Text Placeholder 1"/>
          <p:cNvSpPr>
            <a:spLocks noGrp="1"/>
          </p:cNvSpPr>
          <p:nvPr>
            <p:ph idx="1"/>
          </p:nvPr>
        </p:nvSpPr>
        <p:spPr/>
        <p:txBody>
          <a:bodyPr/>
          <a:lstStyle/>
          <a:p>
            <a:pPr marL="0" indent="0">
              <a:spcBef>
                <a:spcPts val="600"/>
              </a:spcBef>
              <a:buNone/>
            </a:pPr>
            <a:r>
              <a:rPr lang="de-DE" u="sng" dirty="0"/>
              <a:t>Session I </a:t>
            </a:r>
          </a:p>
          <a:p>
            <a:pPr>
              <a:spcBef>
                <a:spcPts val="600"/>
              </a:spcBef>
            </a:pPr>
            <a:r>
              <a:rPr lang="en-US" dirty="0"/>
              <a:t>Introduction &amp; Target</a:t>
            </a:r>
          </a:p>
          <a:p>
            <a:pPr>
              <a:spcBef>
                <a:spcPts val="600"/>
              </a:spcBef>
            </a:pPr>
            <a:r>
              <a:rPr lang="en-US" dirty="0"/>
              <a:t>A: Hands-On: Model Implementation “Controller”</a:t>
            </a:r>
          </a:p>
          <a:p>
            <a:pPr>
              <a:spcBef>
                <a:spcPts val="600"/>
              </a:spcBef>
            </a:pPr>
            <a:r>
              <a:rPr lang="de-DE" dirty="0"/>
              <a:t>B</a:t>
            </a:r>
            <a:r>
              <a:rPr lang="en-US" dirty="0"/>
              <a:t>: Analyze Tests =&gt; Review =&gt; Review Requirements</a:t>
            </a:r>
          </a:p>
          <a:p>
            <a:pPr>
              <a:spcBef>
                <a:spcPts val="600"/>
              </a:spcBef>
            </a:pPr>
            <a:r>
              <a:rPr lang="en-US" dirty="0"/>
              <a:t>Wrap-up &amp; Discussion / Outlook</a:t>
            </a:r>
          </a:p>
          <a:p>
            <a:pPr marL="0" indent="0">
              <a:spcBef>
                <a:spcPts val="600"/>
              </a:spcBef>
              <a:buNone/>
            </a:pPr>
            <a:r>
              <a:rPr lang="de-DE" u="sng" dirty="0"/>
              <a:t>Session</a:t>
            </a:r>
            <a:r>
              <a:rPr lang="en-US" u="sng" dirty="0"/>
              <a:t> II</a:t>
            </a:r>
            <a:r>
              <a:rPr lang="de-DE" u="sng" dirty="0"/>
              <a:t> </a:t>
            </a:r>
          </a:p>
          <a:p>
            <a:pPr>
              <a:spcBef>
                <a:spcPts val="600"/>
              </a:spcBef>
            </a:pPr>
            <a:r>
              <a:rPr lang="en-US" dirty="0"/>
              <a:t>Introduction and Reminder</a:t>
            </a:r>
          </a:p>
          <a:p>
            <a:pPr>
              <a:spcBef>
                <a:spcPts val="600"/>
              </a:spcBef>
            </a:pPr>
            <a:r>
              <a:rPr lang="en-US" dirty="0"/>
              <a:t>A: Hands-On: Integration =&gt; Analysis =&gt; Test</a:t>
            </a:r>
          </a:p>
          <a:p>
            <a:pPr>
              <a:spcBef>
                <a:spcPts val="600"/>
              </a:spcBef>
            </a:pPr>
            <a:r>
              <a:rPr lang="de-DE" dirty="0"/>
              <a:t>B</a:t>
            </a:r>
            <a:r>
              <a:rPr lang="en-US" dirty="0"/>
              <a:t>: SiL*-Testing =&gt; Review (optional new Req. ‘Emerg.-Brake’)</a:t>
            </a:r>
          </a:p>
          <a:p>
            <a:pPr>
              <a:spcBef>
                <a:spcPts val="600"/>
              </a:spcBef>
            </a:pPr>
            <a:r>
              <a:rPr lang="en-US" dirty="0"/>
              <a:t>Wrap-up &amp; Discussion</a:t>
            </a:r>
          </a:p>
          <a:p>
            <a:pPr marL="0" indent="0">
              <a:spcBef>
                <a:spcPts val="600"/>
              </a:spcBef>
              <a:buNone/>
            </a:pPr>
            <a:r>
              <a:rPr lang="de-DE" dirty="0"/>
              <a:t>	</a:t>
            </a:r>
            <a:r>
              <a:rPr lang="en-US" dirty="0"/>
              <a:t>						</a:t>
            </a:r>
          </a:p>
          <a:p>
            <a:pPr marL="228600" lvl="1" indent="0">
              <a:spcBef>
                <a:spcPts val="600"/>
              </a:spcBef>
              <a:buNone/>
            </a:pPr>
            <a:endParaRPr lang="en-US" dirty="0"/>
          </a:p>
        </p:txBody>
      </p:sp>
      <p:sp>
        <p:nvSpPr>
          <p:cNvPr id="5" name="TextBox 4">
            <a:extLst>
              <a:ext uri="{FF2B5EF4-FFF2-40B4-BE49-F238E27FC236}">
                <a16:creationId xmlns:a16="http://schemas.microsoft.com/office/drawing/2014/main" id="{48E73786-455B-08B1-F25D-973E7327D695}"/>
              </a:ext>
            </a:extLst>
          </p:cNvPr>
          <p:cNvSpPr txBox="1"/>
          <p:nvPr/>
        </p:nvSpPr>
        <p:spPr>
          <a:xfrm>
            <a:off x="9372600" y="5877029"/>
            <a:ext cx="2819400" cy="369332"/>
          </a:xfrm>
          <a:prstGeom prst="rect">
            <a:avLst/>
          </a:prstGeom>
          <a:noFill/>
        </p:spPr>
        <p:txBody>
          <a:bodyPr wrap="square">
            <a:spAutoFit/>
          </a:bodyPr>
          <a:lstStyle/>
          <a:p>
            <a:r>
              <a:rPr lang="en-US" dirty="0"/>
              <a:t>* SiL = Software in the loop</a:t>
            </a:r>
          </a:p>
        </p:txBody>
      </p:sp>
    </p:spTree>
    <p:extLst>
      <p:ext uri="{BB962C8B-B14F-4D97-AF65-F5344CB8AC3E}">
        <p14:creationId xmlns:p14="http://schemas.microsoft.com/office/powerpoint/2010/main" val="1423909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V-Model EN 61508 (13849-1)</a:t>
            </a:r>
          </a:p>
        </p:txBody>
      </p:sp>
      <p:grpSp>
        <p:nvGrpSpPr>
          <p:cNvPr id="4" name="Gruppieren 3">
            <a:extLst>
              <a:ext uri="{FF2B5EF4-FFF2-40B4-BE49-F238E27FC236}">
                <a16:creationId xmlns:a16="http://schemas.microsoft.com/office/drawing/2014/main" id="{31684DAE-DB2C-D28F-4F13-25882F68B42B}"/>
              </a:ext>
            </a:extLst>
          </p:cNvPr>
          <p:cNvGrpSpPr/>
          <p:nvPr/>
        </p:nvGrpSpPr>
        <p:grpSpPr>
          <a:xfrm>
            <a:off x="2529290" y="1268760"/>
            <a:ext cx="7167110" cy="4330751"/>
            <a:chOff x="2529290" y="1541134"/>
            <a:chExt cx="7167110" cy="4330751"/>
          </a:xfrm>
        </p:grpSpPr>
        <p:sp>
          <p:nvSpPr>
            <p:cNvPr id="5" name="Rechteck: abgerundete Ecken 4">
              <a:extLst>
                <a:ext uri="{FF2B5EF4-FFF2-40B4-BE49-F238E27FC236}">
                  <a16:creationId xmlns:a16="http://schemas.microsoft.com/office/drawing/2014/main" id="{2FA985CC-526B-5B95-1F15-48D00E4D5D68}"/>
                </a:ext>
              </a:extLst>
            </p:cNvPr>
            <p:cNvSpPr/>
            <p:nvPr/>
          </p:nvSpPr>
          <p:spPr>
            <a:xfrm>
              <a:off x="3831021" y="1608083"/>
              <a:ext cx="1663262" cy="11587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err="1">
                  <a:solidFill>
                    <a:schemeClr val="tx1"/>
                  </a:solidFill>
                  <a:latin typeface="Arial" panose="020B0604020202020204" pitchFamily="34" charset="0"/>
                  <a:cs typeface="Arial" panose="020B0604020202020204" pitchFamily="34" charset="0"/>
                </a:rPr>
                <a:t>Safety-related</a:t>
              </a:r>
              <a:r>
                <a:rPr lang="de-DE" sz="1400" b="1" dirty="0">
                  <a:solidFill>
                    <a:schemeClr val="tx1"/>
                  </a:solidFill>
                  <a:latin typeface="Arial" panose="020B0604020202020204" pitchFamily="34" charset="0"/>
                  <a:cs typeface="Arial" panose="020B0604020202020204" pitchFamily="34" charset="0"/>
                </a:rPr>
                <a:t> Software-</a:t>
              </a:r>
              <a:r>
                <a:rPr lang="de-DE" sz="1400" b="1" dirty="0" err="1">
                  <a:solidFill>
                    <a:schemeClr val="tx1"/>
                  </a:solidFill>
                  <a:latin typeface="Arial" panose="020B0604020202020204" pitchFamily="34" charset="0"/>
                  <a:cs typeface="Arial" panose="020B0604020202020204" pitchFamily="34" charset="0"/>
                </a:rPr>
                <a:t>Specification</a:t>
              </a:r>
              <a:endParaRPr lang="en-DE" sz="1400" b="1" dirty="0">
                <a:solidFill>
                  <a:schemeClr val="tx1"/>
                </a:solidFill>
                <a:latin typeface="Arial" panose="020B0604020202020204" pitchFamily="34" charset="0"/>
                <a:cs typeface="Arial" panose="020B0604020202020204" pitchFamily="34" charset="0"/>
              </a:endParaRPr>
            </a:p>
          </p:txBody>
        </p:sp>
        <p:sp>
          <p:nvSpPr>
            <p:cNvPr id="6" name="Rechteck: abgerundete Ecken 5">
              <a:extLst>
                <a:ext uri="{FF2B5EF4-FFF2-40B4-BE49-F238E27FC236}">
                  <a16:creationId xmlns:a16="http://schemas.microsoft.com/office/drawing/2014/main" id="{A25F1713-9CC3-1397-28FF-4BB89B11C0F7}"/>
                </a:ext>
              </a:extLst>
            </p:cNvPr>
            <p:cNvSpPr/>
            <p:nvPr/>
          </p:nvSpPr>
          <p:spPr>
            <a:xfrm>
              <a:off x="6960096" y="1608083"/>
              <a:ext cx="1728192" cy="11587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Validation</a:t>
              </a:r>
              <a:endParaRPr lang="en-DE" sz="1400" b="1" dirty="0">
                <a:solidFill>
                  <a:schemeClr val="tx1"/>
                </a:solidFill>
                <a:latin typeface="Arial" panose="020B0604020202020204" pitchFamily="34" charset="0"/>
                <a:cs typeface="Arial" panose="020B0604020202020204" pitchFamily="34" charset="0"/>
              </a:endParaRPr>
            </a:p>
          </p:txBody>
        </p:sp>
        <p:sp>
          <p:nvSpPr>
            <p:cNvPr id="7" name="Rechteck: abgerundete Ecken 6">
              <a:extLst>
                <a:ext uri="{FF2B5EF4-FFF2-40B4-BE49-F238E27FC236}">
                  <a16:creationId xmlns:a16="http://schemas.microsoft.com/office/drawing/2014/main" id="{FA1C12C3-FD5B-3508-FEB5-C2B848AF6D0F}"/>
                </a:ext>
              </a:extLst>
            </p:cNvPr>
            <p:cNvSpPr/>
            <p:nvPr/>
          </p:nvSpPr>
          <p:spPr>
            <a:xfrm>
              <a:off x="4413727" y="3141048"/>
              <a:ext cx="1144391" cy="65102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System Design</a:t>
              </a:r>
              <a:endParaRPr lang="en-DE" sz="1400" b="1" dirty="0">
                <a:solidFill>
                  <a:schemeClr val="tx1"/>
                </a:solidFill>
                <a:latin typeface="Arial" panose="020B0604020202020204" pitchFamily="34" charset="0"/>
                <a:cs typeface="Arial" panose="020B0604020202020204" pitchFamily="34" charset="0"/>
              </a:endParaRPr>
            </a:p>
          </p:txBody>
        </p:sp>
        <p:sp>
          <p:nvSpPr>
            <p:cNvPr id="8" name="Rechteck: abgerundete Ecken 7">
              <a:extLst>
                <a:ext uri="{FF2B5EF4-FFF2-40B4-BE49-F238E27FC236}">
                  <a16:creationId xmlns:a16="http://schemas.microsoft.com/office/drawing/2014/main" id="{F053AE5B-963C-1278-6C8C-15D48AECDA0A}"/>
                </a:ext>
              </a:extLst>
            </p:cNvPr>
            <p:cNvSpPr/>
            <p:nvPr/>
          </p:nvSpPr>
          <p:spPr>
            <a:xfrm>
              <a:off x="6960096" y="3155732"/>
              <a:ext cx="1728192" cy="63634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Integration Tests</a:t>
              </a:r>
              <a:endParaRPr lang="en-DE" sz="1400" b="1" dirty="0">
                <a:solidFill>
                  <a:schemeClr val="tx1"/>
                </a:solidFill>
                <a:latin typeface="Arial" panose="020B0604020202020204" pitchFamily="34" charset="0"/>
                <a:cs typeface="Arial" panose="020B0604020202020204" pitchFamily="34" charset="0"/>
              </a:endParaRPr>
            </a:p>
          </p:txBody>
        </p:sp>
        <p:sp>
          <p:nvSpPr>
            <p:cNvPr id="9" name="Rechteck: abgerundete Ecken 8">
              <a:extLst>
                <a:ext uri="{FF2B5EF4-FFF2-40B4-BE49-F238E27FC236}">
                  <a16:creationId xmlns:a16="http://schemas.microsoft.com/office/drawing/2014/main" id="{F4DD80A2-327C-74A7-EE85-BFF0EAD79D3C}"/>
                </a:ext>
              </a:extLst>
            </p:cNvPr>
            <p:cNvSpPr/>
            <p:nvPr/>
          </p:nvSpPr>
          <p:spPr>
            <a:xfrm>
              <a:off x="5087888" y="4171991"/>
              <a:ext cx="1144391" cy="6510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Module Design</a:t>
              </a:r>
              <a:endParaRPr lang="en-DE" sz="1400" b="1" dirty="0">
                <a:solidFill>
                  <a:schemeClr val="tx1"/>
                </a:solidFill>
                <a:latin typeface="Arial" panose="020B0604020202020204" pitchFamily="34" charset="0"/>
                <a:cs typeface="Arial" panose="020B0604020202020204" pitchFamily="34" charset="0"/>
              </a:endParaRPr>
            </a:p>
          </p:txBody>
        </p:sp>
        <p:sp>
          <p:nvSpPr>
            <p:cNvPr id="10" name="Rechteck: abgerundete Ecken 9">
              <a:extLst>
                <a:ext uri="{FF2B5EF4-FFF2-40B4-BE49-F238E27FC236}">
                  <a16:creationId xmlns:a16="http://schemas.microsoft.com/office/drawing/2014/main" id="{C21E9514-F112-89BF-F967-443B7463C0A5}"/>
                </a:ext>
              </a:extLst>
            </p:cNvPr>
            <p:cNvSpPr/>
            <p:nvPr/>
          </p:nvSpPr>
          <p:spPr>
            <a:xfrm>
              <a:off x="6782217" y="4180956"/>
              <a:ext cx="1144391" cy="6510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Module Tests</a:t>
              </a:r>
              <a:endParaRPr lang="en-DE" sz="1400" b="1" dirty="0">
                <a:solidFill>
                  <a:schemeClr val="tx1"/>
                </a:solidFill>
                <a:latin typeface="Arial" panose="020B0604020202020204" pitchFamily="34" charset="0"/>
                <a:cs typeface="Arial" panose="020B0604020202020204" pitchFamily="34" charset="0"/>
              </a:endParaRPr>
            </a:p>
          </p:txBody>
        </p:sp>
        <p:sp>
          <p:nvSpPr>
            <p:cNvPr id="12" name="Rechteck: abgerundete Ecken 11">
              <a:extLst>
                <a:ext uri="{FF2B5EF4-FFF2-40B4-BE49-F238E27FC236}">
                  <a16:creationId xmlns:a16="http://schemas.microsoft.com/office/drawing/2014/main" id="{C46A72CE-2280-A8D9-2FE9-9230D6FB9A5D}"/>
                </a:ext>
              </a:extLst>
            </p:cNvPr>
            <p:cNvSpPr/>
            <p:nvPr/>
          </p:nvSpPr>
          <p:spPr>
            <a:xfrm>
              <a:off x="5742311" y="5220861"/>
              <a:ext cx="1505817" cy="6510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Coding</a:t>
              </a:r>
              <a:endParaRPr lang="en-DE" sz="1400" b="1" dirty="0">
                <a:solidFill>
                  <a:schemeClr val="tx1"/>
                </a:solidFill>
                <a:latin typeface="Arial" panose="020B0604020202020204" pitchFamily="34" charset="0"/>
                <a:cs typeface="Arial" panose="020B0604020202020204" pitchFamily="34" charset="0"/>
              </a:endParaRPr>
            </a:p>
          </p:txBody>
        </p:sp>
        <p:sp>
          <p:nvSpPr>
            <p:cNvPr id="13" name="Pfeil: nach rechts 12">
              <a:extLst>
                <a:ext uri="{FF2B5EF4-FFF2-40B4-BE49-F238E27FC236}">
                  <a16:creationId xmlns:a16="http://schemas.microsoft.com/office/drawing/2014/main" id="{C0210D3B-5F10-18E1-3CA8-8CB318498BF6}"/>
                </a:ext>
              </a:extLst>
            </p:cNvPr>
            <p:cNvSpPr/>
            <p:nvPr/>
          </p:nvSpPr>
          <p:spPr>
            <a:xfrm flipH="1">
              <a:off x="5494283" y="1945149"/>
              <a:ext cx="1465813" cy="484632"/>
            </a:xfrm>
            <a:prstGeom prst="rightArrow">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Validation</a:t>
              </a:r>
              <a:endParaRPr lang="en-DE" sz="1400" b="1" dirty="0">
                <a:solidFill>
                  <a:schemeClr val="tx1"/>
                </a:solidFill>
                <a:latin typeface="Arial" panose="020B0604020202020204" pitchFamily="34" charset="0"/>
                <a:cs typeface="Arial" panose="020B0604020202020204" pitchFamily="34" charset="0"/>
              </a:endParaRPr>
            </a:p>
          </p:txBody>
        </p:sp>
        <p:cxnSp>
          <p:nvCxnSpPr>
            <p:cNvPr id="14" name="Gerader Verbinder 13">
              <a:extLst>
                <a:ext uri="{FF2B5EF4-FFF2-40B4-BE49-F238E27FC236}">
                  <a16:creationId xmlns:a16="http://schemas.microsoft.com/office/drawing/2014/main" id="{9B762C28-BE48-C621-EC63-E4B3BA63FBAC}"/>
                </a:ext>
              </a:extLst>
            </p:cNvPr>
            <p:cNvCxnSpPr>
              <a:cxnSpLocks/>
              <a:stCxn id="6" idx="3"/>
            </p:cNvCxnSpPr>
            <p:nvPr/>
          </p:nvCxnSpPr>
          <p:spPr>
            <a:xfrm flipV="1">
              <a:off x="8688288" y="2187465"/>
              <a:ext cx="1008112" cy="1"/>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a16="http://schemas.microsoft.com/office/drawing/2014/main" id="{E4459BBB-1D3D-0722-25AE-25870CCA69F7}"/>
                </a:ext>
              </a:extLst>
            </p:cNvPr>
            <p:cNvSpPr txBox="1"/>
            <p:nvPr/>
          </p:nvSpPr>
          <p:spPr>
            <a:xfrm>
              <a:off x="8780880" y="1725800"/>
              <a:ext cx="797013" cy="461665"/>
            </a:xfrm>
            <a:prstGeom prst="rect">
              <a:avLst/>
            </a:prstGeom>
            <a:noFill/>
          </p:spPr>
          <p:txBody>
            <a:bodyPr wrap="none" rtlCol="0">
              <a:spAutoFit/>
            </a:bodyPr>
            <a:lstStyle/>
            <a:p>
              <a:r>
                <a:rPr lang="de-DE" sz="1200" dirty="0" err="1">
                  <a:latin typeface="Arial" panose="020B0604020202020204" pitchFamily="34" charset="0"/>
                  <a:cs typeface="Arial" panose="020B0604020202020204" pitchFamily="34" charset="0"/>
                </a:rPr>
                <a:t>validated</a:t>
              </a:r>
              <a:endParaRPr lang="de-DE" sz="1200" dirty="0">
                <a:latin typeface="Arial" panose="020B0604020202020204" pitchFamily="34" charset="0"/>
                <a:cs typeface="Arial" panose="020B0604020202020204" pitchFamily="34" charset="0"/>
              </a:endParaRPr>
            </a:p>
            <a:p>
              <a:r>
                <a:rPr lang="de-DE" sz="1200" dirty="0">
                  <a:latin typeface="Arial" panose="020B0604020202020204" pitchFamily="34" charset="0"/>
                  <a:cs typeface="Arial" panose="020B0604020202020204" pitchFamily="34" charset="0"/>
                </a:rPr>
                <a:t>Software</a:t>
              </a:r>
              <a:endParaRPr lang="en-DE" sz="1200" dirty="0">
                <a:latin typeface="Arial" panose="020B0604020202020204" pitchFamily="34" charset="0"/>
                <a:cs typeface="Arial" panose="020B0604020202020204" pitchFamily="34" charset="0"/>
              </a:endParaRPr>
            </a:p>
          </p:txBody>
        </p:sp>
        <p:cxnSp>
          <p:nvCxnSpPr>
            <p:cNvPr id="16" name="Gerader Verbinder 15">
              <a:extLst>
                <a:ext uri="{FF2B5EF4-FFF2-40B4-BE49-F238E27FC236}">
                  <a16:creationId xmlns:a16="http://schemas.microsoft.com/office/drawing/2014/main" id="{76C350C7-DB07-BF14-3A46-AECECAB8AA0C}"/>
                </a:ext>
              </a:extLst>
            </p:cNvPr>
            <p:cNvCxnSpPr>
              <a:cxnSpLocks/>
              <a:endCxn id="5" idx="1"/>
            </p:cNvCxnSpPr>
            <p:nvPr/>
          </p:nvCxnSpPr>
          <p:spPr>
            <a:xfrm>
              <a:off x="2639616" y="2187465"/>
              <a:ext cx="1191405" cy="1"/>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B76FACD6-33A7-FF05-9CA2-E53A34A8DFE0}"/>
                </a:ext>
              </a:extLst>
            </p:cNvPr>
            <p:cNvSpPr txBox="1"/>
            <p:nvPr/>
          </p:nvSpPr>
          <p:spPr>
            <a:xfrm>
              <a:off x="2529290" y="1541134"/>
              <a:ext cx="1137650" cy="646331"/>
            </a:xfrm>
            <a:prstGeom prst="rect">
              <a:avLst/>
            </a:prstGeom>
            <a:noFill/>
          </p:spPr>
          <p:txBody>
            <a:bodyPr wrap="square" rtlCol="0">
              <a:spAutoFit/>
            </a:bodyPr>
            <a:lstStyle/>
            <a:p>
              <a:r>
                <a:rPr lang="de-DE" sz="1200" dirty="0" err="1">
                  <a:latin typeface="Arial" panose="020B0604020202020204" pitchFamily="34" charset="0"/>
                  <a:cs typeface="Arial" panose="020B0604020202020204" pitchFamily="34" charset="0"/>
                </a:rPr>
                <a:t>Specification</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of</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Safety</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Functions</a:t>
              </a:r>
              <a:endParaRPr lang="en-DE" sz="1200" dirty="0">
                <a:latin typeface="Arial" panose="020B0604020202020204" pitchFamily="34" charset="0"/>
                <a:cs typeface="Arial" panose="020B0604020202020204" pitchFamily="34" charset="0"/>
              </a:endParaRPr>
            </a:p>
          </p:txBody>
        </p:sp>
        <p:grpSp>
          <p:nvGrpSpPr>
            <p:cNvPr id="18" name="Gruppieren 17">
              <a:extLst>
                <a:ext uri="{FF2B5EF4-FFF2-40B4-BE49-F238E27FC236}">
                  <a16:creationId xmlns:a16="http://schemas.microsoft.com/office/drawing/2014/main" id="{B0D5B02E-D3E7-D1D8-DEB0-BF3657B4C16B}"/>
                </a:ext>
              </a:extLst>
            </p:cNvPr>
            <p:cNvGrpSpPr/>
            <p:nvPr/>
          </p:nvGrpSpPr>
          <p:grpSpPr>
            <a:xfrm>
              <a:off x="2701044" y="5038784"/>
              <a:ext cx="1872208" cy="771371"/>
              <a:chOff x="2063552" y="5249917"/>
              <a:chExt cx="1872208" cy="771371"/>
            </a:xfrm>
          </p:grpSpPr>
          <p:sp>
            <p:nvSpPr>
              <p:cNvPr id="29" name="Rechteck 28">
                <a:extLst>
                  <a:ext uri="{FF2B5EF4-FFF2-40B4-BE49-F238E27FC236}">
                    <a16:creationId xmlns:a16="http://schemas.microsoft.com/office/drawing/2014/main" id="{14D95E8E-1A6C-0316-8577-C45A15D0C230}"/>
                  </a:ext>
                </a:extLst>
              </p:cNvPr>
              <p:cNvSpPr/>
              <p:nvPr/>
            </p:nvSpPr>
            <p:spPr>
              <a:xfrm>
                <a:off x="2063552" y="5249917"/>
                <a:ext cx="1872208" cy="77137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30" name="Textfeld 29">
                <a:extLst>
                  <a:ext uri="{FF2B5EF4-FFF2-40B4-BE49-F238E27FC236}">
                    <a16:creationId xmlns:a16="http://schemas.microsoft.com/office/drawing/2014/main" id="{0B5D9283-1A55-D07B-56C0-B8C46F931C78}"/>
                  </a:ext>
                </a:extLst>
              </p:cNvPr>
              <p:cNvSpPr txBox="1"/>
              <p:nvPr/>
            </p:nvSpPr>
            <p:spPr>
              <a:xfrm>
                <a:off x="2927648" y="5317661"/>
                <a:ext cx="936104" cy="646331"/>
              </a:xfrm>
              <a:prstGeom prst="rect">
                <a:avLst/>
              </a:prstGeom>
              <a:noFill/>
            </p:spPr>
            <p:txBody>
              <a:bodyPr wrap="square" rtlCol="0">
                <a:spAutoFit/>
              </a:bodyPr>
              <a:lstStyle/>
              <a:p>
                <a:r>
                  <a:rPr lang="de-DE" sz="1200" dirty="0" err="1">
                    <a:latin typeface="Arial" panose="020B0604020202020204" pitchFamily="34" charset="0"/>
                    <a:cs typeface="Arial" panose="020B0604020202020204" pitchFamily="34" charset="0"/>
                  </a:rPr>
                  <a:t>Result</a:t>
                </a:r>
                <a:endParaRPr lang="de-DE" sz="1200" dirty="0">
                  <a:latin typeface="Arial" panose="020B0604020202020204" pitchFamily="34" charset="0"/>
                  <a:cs typeface="Arial" panose="020B0604020202020204" pitchFamily="34" charset="0"/>
                </a:endParaRPr>
              </a:p>
              <a:p>
                <a:endParaRPr lang="de-DE" sz="1200" dirty="0">
                  <a:latin typeface="Arial" panose="020B0604020202020204" pitchFamily="34" charset="0"/>
                  <a:cs typeface="Arial" panose="020B0604020202020204" pitchFamily="34" charset="0"/>
                </a:endParaRPr>
              </a:p>
              <a:p>
                <a:r>
                  <a:rPr lang="de-DE" sz="1200" dirty="0" err="1">
                    <a:latin typeface="Arial" panose="020B0604020202020204" pitchFamily="34" charset="0"/>
                    <a:cs typeface="Arial" panose="020B0604020202020204" pitchFamily="34" charset="0"/>
                  </a:rPr>
                  <a:t>Verification</a:t>
                </a:r>
                <a:endParaRPr lang="en-DE" sz="1200" dirty="0">
                  <a:latin typeface="Arial" panose="020B0604020202020204" pitchFamily="34" charset="0"/>
                  <a:cs typeface="Arial" panose="020B0604020202020204" pitchFamily="34" charset="0"/>
                </a:endParaRPr>
              </a:p>
            </p:txBody>
          </p:sp>
          <p:cxnSp>
            <p:nvCxnSpPr>
              <p:cNvPr id="31" name="Gerader Verbinder 30">
                <a:extLst>
                  <a:ext uri="{FF2B5EF4-FFF2-40B4-BE49-F238E27FC236}">
                    <a16:creationId xmlns:a16="http://schemas.microsoft.com/office/drawing/2014/main" id="{CEDF47C5-570D-3BB6-7E79-A841EDA32C87}"/>
                  </a:ext>
                </a:extLst>
              </p:cNvPr>
              <p:cNvCxnSpPr>
                <a:cxnSpLocks/>
              </p:cNvCxnSpPr>
              <p:nvPr/>
            </p:nvCxnSpPr>
            <p:spPr>
              <a:xfrm>
                <a:off x="2279576" y="5463154"/>
                <a:ext cx="576064" cy="0"/>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12E92AF0-D496-F59A-0F66-98B2EEB691BD}"/>
                  </a:ext>
                </a:extLst>
              </p:cNvPr>
              <p:cNvCxnSpPr>
                <a:cxnSpLocks/>
              </p:cNvCxnSpPr>
              <p:nvPr/>
            </p:nvCxnSpPr>
            <p:spPr>
              <a:xfrm>
                <a:off x="2288541" y="5812777"/>
                <a:ext cx="576064" cy="0"/>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cxnSp>
          <p:nvCxnSpPr>
            <p:cNvPr id="19" name="Gerader Verbinder 18">
              <a:extLst>
                <a:ext uri="{FF2B5EF4-FFF2-40B4-BE49-F238E27FC236}">
                  <a16:creationId xmlns:a16="http://schemas.microsoft.com/office/drawing/2014/main" id="{C14BDB89-539C-6F0B-986F-93CCC852F1CD}"/>
                </a:ext>
              </a:extLst>
            </p:cNvPr>
            <p:cNvCxnSpPr>
              <a:cxnSpLocks/>
              <a:stCxn id="8" idx="0"/>
              <a:endCxn id="6" idx="2"/>
            </p:cNvCxnSpPr>
            <p:nvPr/>
          </p:nvCxnSpPr>
          <p:spPr>
            <a:xfrm flipV="1">
              <a:off x="7824192" y="2766848"/>
              <a:ext cx="0" cy="388884"/>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Verbinder: gewinkelt 19">
              <a:extLst>
                <a:ext uri="{FF2B5EF4-FFF2-40B4-BE49-F238E27FC236}">
                  <a16:creationId xmlns:a16="http://schemas.microsoft.com/office/drawing/2014/main" id="{51C349D8-E00A-BEEE-7CFD-F46299076763}"/>
                </a:ext>
              </a:extLst>
            </p:cNvPr>
            <p:cNvCxnSpPr>
              <a:cxnSpLocks/>
              <a:stCxn id="10" idx="3"/>
            </p:cNvCxnSpPr>
            <p:nvPr/>
          </p:nvCxnSpPr>
          <p:spPr>
            <a:xfrm flipV="1">
              <a:off x="7926608" y="3792071"/>
              <a:ext cx="434373" cy="714397"/>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Verbinder: gewinkelt 20">
              <a:extLst>
                <a:ext uri="{FF2B5EF4-FFF2-40B4-BE49-F238E27FC236}">
                  <a16:creationId xmlns:a16="http://schemas.microsoft.com/office/drawing/2014/main" id="{DDDE8572-847B-3150-E05B-AFBBEA6AF08E}"/>
                </a:ext>
              </a:extLst>
            </p:cNvPr>
            <p:cNvCxnSpPr>
              <a:cxnSpLocks/>
              <a:stCxn id="12" idx="3"/>
            </p:cNvCxnSpPr>
            <p:nvPr/>
          </p:nvCxnSpPr>
          <p:spPr>
            <a:xfrm flipV="1">
              <a:off x="7248128" y="4831980"/>
              <a:ext cx="432048" cy="714393"/>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Verbinder: gewinkelt 21">
              <a:extLst>
                <a:ext uri="{FF2B5EF4-FFF2-40B4-BE49-F238E27FC236}">
                  <a16:creationId xmlns:a16="http://schemas.microsoft.com/office/drawing/2014/main" id="{ADD34941-9E35-FE0C-7F00-5656DC69F414}"/>
                </a:ext>
              </a:extLst>
            </p:cNvPr>
            <p:cNvCxnSpPr>
              <a:cxnSpLocks/>
              <a:endCxn id="12" idx="1"/>
            </p:cNvCxnSpPr>
            <p:nvPr/>
          </p:nvCxnSpPr>
          <p:spPr>
            <a:xfrm rot="16200000" flipH="1">
              <a:off x="5165913" y="4969974"/>
              <a:ext cx="714397" cy="438399"/>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Verbinder: gewinkelt 22">
              <a:extLst>
                <a:ext uri="{FF2B5EF4-FFF2-40B4-BE49-F238E27FC236}">
                  <a16:creationId xmlns:a16="http://schemas.microsoft.com/office/drawing/2014/main" id="{E7875150-13E6-0F01-3335-D8677F6028D6}"/>
                </a:ext>
              </a:extLst>
            </p:cNvPr>
            <p:cNvCxnSpPr>
              <a:cxnSpLocks/>
              <a:endCxn id="9" idx="1"/>
            </p:cNvCxnSpPr>
            <p:nvPr/>
          </p:nvCxnSpPr>
          <p:spPr>
            <a:xfrm rot="16200000" flipH="1">
              <a:off x="4519148" y="3928763"/>
              <a:ext cx="705432" cy="432048"/>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Verbinder: gewinkelt 23">
              <a:extLst>
                <a:ext uri="{FF2B5EF4-FFF2-40B4-BE49-F238E27FC236}">
                  <a16:creationId xmlns:a16="http://schemas.microsoft.com/office/drawing/2014/main" id="{28554F67-F2CD-6F9D-F8E7-17996959E9B2}"/>
                </a:ext>
              </a:extLst>
            </p:cNvPr>
            <p:cNvCxnSpPr>
              <a:cxnSpLocks/>
              <a:endCxn id="7" idx="1"/>
            </p:cNvCxnSpPr>
            <p:nvPr/>
          </p:nvCxnSpPr>
          <p:spPr>
            <a:xfrm rot="16200000" flipH="1">
              <a:off x="3896895" y="2949728"/>
              <a:ext cx="699712" cy="333951"/>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DF540B86-2FBA-C88F-C5DE-9D76A5D851CC}"/>
                </a:ext>
              </a:extLst>
            </p:cNvPr>
            <p:cNvCxnSpPr>
              <a:cxnSpLocks/>
              <a:stCxn id="8" idx="1"/>
              <a:endCxn id="7" idx="3"/>
            </p:cNvCxnSpPr>
            <p:nvPr/>
          </p:nvCxnSpPr>
          <p:spPr>
            <a:xfrm flipH="1" flipV="1">
              <a:off x="5558118" y="3466560"/>
              <a:ext cx="1401978" cy="7342"/>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5F429985-A1C0-DF2F-2B1E-D7A1249AF8B1}"/>
                </a:ext>
              </a:extLst>
            </p:cNvPr>
            <p:cNvCxnSpPr>
              <a:cxnSpLocks/>
              <a:stCxn id="10" idx="1"/>
              <a:endCxn id="9" idx="3"/>
            </p:cNvCxnSpPr>
            <p:nvPr/>
          </p:nvCxnSpPr>
          <p:spPr>
            <a:xfrm flipH="1" flipV="1">
              <a:off x="6232279" y="4497503"/>
              <a:ext cx="549938" cy="8965"/>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6015C128-7416-8E59-D008-57DEFCB7F8C9}"/>
                </a:ext>
              </a:extLst>
            </p:cNvPr>
            <p:cNvCxnSpPr>
              <a:cxnSpLocks/>
            </p:cNvCxnSpPr>
            <p:nvPr/>
          </p:nvCxnSpPr>
          <p:spPr>
            <a:xfrm flipV="1">
              <a:off x="5951984" y="4831974"/>
              <a:ext cx="0" cy="388887"/>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68AFCC60-F57E-7DF3-D46B-37DA5B50B06B}"/>
                </a:ext>
              </a:extLst>
            </p:cNvPr>
            <p:cNvCxnSpPr>
              <a:cxnSpLocks/>
              <a:endCxn id="5" idx="2"/>
            </p:cNvCxnSpPr>
            <p:nvPr/>
          </p:nvCxnSpPr>
          <p:spPr>
            <a:xfrm flipH="1" flipV="1">
              <a:off x="4662652" y="2766848"/>
              <a:ext cx="8503" cy="374200"/>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102617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V-Model ISO 26262</a:t>
            </a:r>
          </a:p>
        </p:txBody>
      </p:sp>
      <p:pic>
        <p:nvPicPr>
          <p:cNvPr id="2" name="Picture 1">
            <a:extLst>
              <a:ext uri="{FF2B5EF4-FFF2-40B4-BE49-F238E27FC236}">
                <a16:creationId xmlns:a16="http://schemas.microsoft.com/office/drawing/2014/main" id="{F5060A2B-976B-4F09-A240-4CC3C0892745}"/>
              </a:ext>
            </a:extLst>
          </p:cNvPr>
          <p:cNvPicPr>
            <a:picLocks noChangeAspect="1"/>
          </p:cNvPicPr>
          <p:nvPr/>
        </p:nvPicPr>
        <p:blipFill>
          <a:blip r:embed="rId3"/>
          <a:stretch>
            <a:fillRect/>
          </a:stretch>
        </p:blipFill>
        <p:spPr>
          <a:xfrm>
            <a:off x="2495600" y="692696"/>
            <a:ext cx="7200800" cy="5400600"/>
          </a:xfrm>
          <a:prstGeom prst="rect">
            <a:avLst/>
          </a:prstGeom>
        </p:spPr>
      </p:pic>
    </p:spTree>
    <p:extLst>
      <p:ext uri="{BB962C8B-B14F-4D97-AF65-F5344CB8AC3E}">
        <p14:creationId xmlns:p14="http://schemas.microsoft.com/office/powerpoint/2010/main" val="3670699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V-Model ISO 26262-6</a:t>
            </a:r>
            <a:endParaRPr lang="en-US" dirty="0"/>
          </a:p>
        </p:txBody>
      </p:sp>
      <p:pic>
        <p:nvPicPr>
          <p:cNvPr id="4" name="Picture 3">
            <a:extLst>
              <a:ext uri="{FF2B5EF4-FFF2-40B4-BE49-F238E27FC236}">
                <a16:creationId xmlns:a16="http://schemas.microsoft.com/office/drawing/2014/main" id="{ED72A4C1-CBD0-470A-A44E-84BC6FB32078}"/>
              </a:ext>
            </a:extLst>
          </p:cNvPr>
          <p:cNvPicPr/>
          <p:nvPr/>
        </p:nvPicPr>
        <p:blipFill>
          <a:blip r:embed="rId2"/>
          <a:stretch>
            <a:fillRect/>
          </a:stretch>
        </p:blipFill>
        <p:spPr>
          <a:xfrm>
            <a:off x="1847528" y="1124744"/>
            <a:ext cx="8352928" cy="4407860"/>
          </a:xfrm>
          <a:prstGeom prst="rect">
            <a:avLst/>
          </a:prstGeom>
        </p:spPr>
      </p:pic>
    </p:spTree>
    <p:extLst>
      <p:ext uri="{BB962C8B-B14F-4D97-AF65-F5344CB8AC3E}">
        <p14:creationId xmlns:p14="http://schemas.microsoft.com/office/powerpoint/2010/main" val="41793344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Roles in MBSW (50128): Developer (Implementer)</a:t>
            </a:r>
          </a:p>
        </p:txBody>
      </p:sp>
      <p:pic>
        <p:nvPicPr>
          <p:cNvPr id="2" name="Picture 1">
            <a:extLst>
              <a:ext uri="{FF2B5EF4-FFF2-40B4-BE49-F238E27FC236}">
                <a16:creationId xmlns:a16="http://schemas.microsoft.com/office/drawing/2014/main" id="{DFDD1F15-F67D-4F23-A41F-349800889B29}"/>
              </a:ext>
            </a:extLst>
          </p:cNvPr>
          <p:cNvPicPr>
            <a:picLocks noChangeAspect="1"/>
          </p:cNvPicPr>
          <p:nvPr/>
        </p:nvPicPr>
        <p:blipFill>
          <a:blip r:embed="rId3"/>
          <a:stretch>
            <a:fillRect/>
          </a:stretch>
        </p:blipFill>
        <p:spPr>
          <a:xfrm>
            <a:off x="2423592" y="865422"/>
            <a:ext cx="6905882" cy="5227874"/>
          </a:xfrm>
          <a:prstGeom prst="rect">
            <a:avLst/>
          </a:prstGeom>
        </p:spPr>
      </p:pic>
    </p:spTree>
    <p:extLst>
      <p:ext uri="{BB962C8B-B14F-4D97-AF65-F5344CB8AC3E}">
        <p14:creationId xmlns:p14="http://schemas.microsoft.com/office/powerpoint/2010/main" val="7715284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Roles in MBSW (50128): Tester</a:t>
            </a:r>
            <a:endParaRPr lang="en-US" dirty="0"/>
          </a:p>
        </p:txBody>
      </p:sp>
      <p:pic>
        <p:nvPicPr>
          <p:cNvPr id="4" name="Picture 3">
            <a:extLst>
              <a:ext uri="{FF2B5EF4-FFF2-40B4-BE49-F238E27FC236}">
                <a16:creationId xmlns:a16="http://schemas.microsoft.com/office/drawing/2014/main" id="{A0869CFD-94E2-4FAB-980A-D9321623C849}"/>
              </a:ext>
            </a:extLst>
          </p:cNvPr>
          <p:cNvPicPr>
            <a:picLocks noChangeAspect="1"/>
          </p:cNvPicPr>
          <p:nvPr/>
        </p:nvPicPr>
        <p:blipFill>
          <a:blip r:embed="rId2"/>
          <a:stretch>
            <a:fillRect/>
          </a:stretch>
        </p:blipFill>
        <p:spPr>
          <a:xfrm>
            <a:off x="2423592" y="764704"/>
            <a:ext cx="7344816" cy="5300648"/>
          </a:xfrm>
          <a:prstGeom prst="rect">
            <a:avLst/>
          </a:prstGeom>
        </p:spPr>
      </p:pic>
    </p:spTree>
    <p:extLst>
      <p:ext uri="{BB962C8B-B14F-4D97-AF65-F5344CB8AC3E}">
        <p14:creationId xmlns:p14="http://schemas.microsoft.com/office/powerpoint/2010/main" val="191412692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3B61B-E0C4-491F-ACED-37E856A3C795}"/>
              </a:ext>
            </a:extLst>
          </p:cNvPr>
          <p:cNvSpPr>
            <a:spLocks noGrp="1"/>
          </p:cNvSpPr>
          <p:nvPr>
            <p:ph type="title"/>
          </p:nvPr>
        </p:nvSpPr>
        <p:spPr/>
        <p:txBody>
          <a:bodyPr/>
          <a:lstStyle/>
          <a:p>
            <a:r>
              <a:rPr lang="de-DE"/>
              <a:t>Library CarInertiaSim</a:t>
            </a:r>
            <a:endParaRPr lang="en-US"/>
          </a:p>
        </p:txBody>
      </p:sp>
      <p:sp>
        <p:nvSpPr>
          <p:cNvPr id="4" name="Text Placeholder 1">
            <a:extLst>
              <a:ext uri="{FF2B5EF4-FFF2-40B4-BE49-F238E27FC236}">
                <a16:creationId xmlns:a16="http://schemas.microsoft.com/office/drawing/2014/main" id="{C0361BAA-28C8-4FEA-9634-4783AE599E23}"/>
              </a:ext>
            </a:extLst>
          </p:cNvPr>
          <p:cNvSpPr>
            <a:spLocks noGrp="1"/>
          </p:cNvSpPr>
          <p:nvPr>
            <p:ph idx="1"/>
          </p:nvPr>
        </p:nvSpPr>
        <p:spPr/>
        <p:txBody>
          <a:bodyPr/>
          <a:lstStyle/>
          <a:p>
            <a:r>
              <a:rPr lang="de-DE"/>
              <a:t>MassKg			1600	[kg]</a:t>
            </a:r>
          </a:p>
          <a:p>
            <a:r>
              <a:rPr lang="de-DE"/>
              <a:t>FactorThrottleForce	10	[N/100]</a:t>
            </a:r>
          </a:p>
          <a:p>
            <a:r>
              <a:rPr lang="de-DE"/>
              <a:t>FactorBrakeForce		50	[N/100]</a:t>
            </a:r>
          </a:p>
          <a:p>
            <a:endParaRPr lang="de-DE"/>
          </a:p>
          <a:p>
            <a:pPr marL="0" indent="0">
              <a:buNone/>
            </a:pPr>
            <a:r>
              <a:rPr lang="de-DE"/>
              <a:t>These factors define the mass of our car and the maximum acc- and decceleration force for 100% throttle or brake, respectively.</a:t>
            </a:r>
          </a:p>
          <a:p>
            <a:pPr marL="0" indent="0">
              <a:buNone/>
            </a:pPr>
            <a:r>
              <a:rPr lang="de-DE"/>
              <a:t>In addition, the car exhibits friction and thus, if no throttle and no brake is applied, it will moderately deccelerate and finally stop. The controller will set an appropriate throttle value for constant velocity.</a:t>
            </a:r>
            <a:endParaRPr lang="en-US" dirty="0"/>
          </a:p>
        </p:txBody>
      </p:sp>
    </p:spTree>
    <p:extLst>
      <p:ext uri="{BB962C8B-B14F-4D97-AF65-F5344CB8AC3E}">
        <p14:creationId xmlns:p14="http://schemas.microsoft.com/office/powerpoint/2010/main" val="32321427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de-DE" dirty="0"/>
              <a:t>S</a:t>
            </a:r>
            <a:r>
              <a:rPr lang="en-US" dirty="0" err="1"/>
              <a:t>ome</a:t>
            </a:r>
            <a:r>
              <a:rPr lang="en-US" dirty="0"/>
              <a:t> feedback (Jan 2019)</a:t>
            </a:r>
          </a:p>
        </p:txBody>
      </p:sp>
      <p:sp>
        <p:nvSpPr>
          <p:cNvPr id="2" name="Text Placeholder 1"/>
          <p:cNvSpPr>
            <a:spLocks noGrp="1"/>
          </p:cNvSpPr>
          <p:nvPr>
            <p:ph idx="1"/>
          </p:nvPr>
        </p:nvSpPr>
        <p:spPr/>
        <p:txBody>
          <a:bodyPr/>
          <a:lstStyle/>
          <a:p>
            <a:r>
              <a:rPr lang="de-DE" dirty="0"/>
              <a:t>Generally </a:t>
            </a:r>
            <a:r>
              <a:rPr lang="de-DE" dirty="0" err="1"/>
              <a:t>the</a:t>
            </a:r>
            <a:r>
              <a:rPr lang="de-DE" dirty="0"/>
              <a:t> </a:t>
            </a:r>
            <a:r>
              <a:rPr lang="de-DE" dirty="0" err="1"/>
              <a:t>workshop</a:t>
            </a:r>
            <a:r>
              <a:rPr lang="de-DE" dirty="0"/>
              <a:t> was a </a:t>
            </a:r>
            <a:r>
              <a:rPr lang="de-DE" dirty="0" err="1"/>
              <a:t>great</a:t>
            </a:r>
            <a:r>
              <a:rPr lang="de-DE" dirty="0"/>
              <a:t> </a:t>
            </a:r>
            <a:r>
              <a:rPr lang="de-DE" dirty="0" err="1"/>
              <a:t>success</a:t>
            </a:r>
            <a:r>
              <a:rPr lang="de-DE" dirty="0"/>
              <a:t>, </a:t>
            </a:r>
            <a:r>
              <a:rPr lang="de-DE" dirty="0" err="1"/>
              <a:t>the</a:t>
            </a:r>
            <a:r>
              <a:rPr lang="de-DE" dirty="0"/>
              <a:t> </a:t>
            </a:r>
            <a:r>
              <a:rPr lang="de-DE" dirty="0" err="1"/>
              <a:t>overall</a:t>
            </a:r>
            <a:r>
              <a:rPr lang="de-DE" dirty="0"/>
              <a:t> </a:t>
            </a:r>
            <a:r>
              <a:rPr lang="de-DE" dirty="0" err="1"/>
              <a:t>content</a:t>
            </a:r>
            <a:r>
              <a:rPr lang="de-DE" dirty="0"/>
              <a:t> and </a:t>
            </a:r>
            <a:r>
              <a:rPr lang="de-DE" dirty="0" err="1"/>
              <a:t>timing</a:t>
            </a:r>
            <a:r>
              <a:rPr lang="de-DE" dirty="0"/>
              <a:t> </a:t>
            </a:r>
            <a:r>
              <a:rPr lang="de-DE" dirty="0" err="1"/>
              <a:t>went</a:t>
            </a:r>
            <a:r>
              <a:rPr lang="de-DE" dirty="0"/>
              <a:t> </a:t>
            </a:r>
            <a:r>
              <a:rPr lang="de-DE" dirty="0" err="1"/>
              <a:t>very</a:t>
            </a:r>
            <a:r>
              <a:rPr lang="de-DE" dirty="0"/>
              <a:t> </a:t>
            </a:r>
            <a:r>
              <a:rPr lang="de-DE" dirty="0" err="1"/>
              <a:t>well</a:t>
            </a:r>
            <a:endParaRPr lang="de-DE" dirty="0"/>
          </a:p>
          <a:p>
            <a:r>
              <a:rPr lang="de-DE" dirty="0"/>
              <a:t>The </a:t>
            </a:r>
            <a:r>
              <a:rPr lang="de-DE" dirty="0" err="1"/>
              <a:t>walkthrough</a:t>
            </a:r>
            <a:r>
              <a:rPr lang="de-DE" dirty="0"/>
              <a:t> </a:t>
            </a:r>
            <a:r>
              <a:rPr lang="de-DE" dirty="0" err="1"/>
              <a:t>should</a:t>
            </a:r>
            <a:r>
              <a:rPr lang="de-DE" dirty="0"/>
              <a:t> </a:t>
            </a:r>
            <a:r>
              <a:rPr lang="de-DE" dirty="0" err="1"/>
              <a:t>be</a:t>
            </a:r>
            <a:r>
              <a:rPr lang="de-DE" dirty="0"/>
              <a:t> </a:t>
            </a:r>
            <a:r>
              <a:rPr lang="de-DE" dirty="0" err="1"/>
              <a:t>handed</a:t>
            </a:r>
            <a:r>
              <a:rPr lang="de-DE" dirty="0"/>
              <a:t> out </a:t>
            </a:r>
            <a:r>
              <a:rPr lang="de-DE" dirty="0" err="1"/>
              <a:t>to</a:t>
            </a:r>
            <a:r>
              <a:rPr lang="de-DE" dirty="0"/>
              <a:t> all </a:t>
            </a:r>
            <a:r>
              <a:rPr lang="de-DE" dirty="0" err="1"/>
              <a:t>of</a:t>
            </a:r>
            <a:r>
              <a:rPr lang="de-DE" dirty="0"/>
              <a:t> </a:t>
            </a:r>
            <a:r>
              <a:rPr lang="de-DE" dirty="0" err="1"/>
              <a:t>the</a:t>
            </a:r>
            <a:r>
              <a:rPr lang="de-DE" dirty="0"/>
              <a:t> </a:t>
            </a:r>
            <a:r>
              <a:rPr lang="de-DE" dirty="0" err="1"/>
              <a:t>students</a:t>
            </a:r>
            <a:r>
              <a:rPr lang="de-DE" dirty="0"/>
              <a:t> 2-3 </a:t>
            </a:r>
            <a:r>
              <a:rPr lang="de-DE" dirty="0" err="1"/>
              <a:t>weeks</a:t>
            </a:r>
            <a:r>
              <a:rPr lang="de-DE" dirty="0"/>
              <a:t> </a:t>
            </a:r>
            <a:r>
              <a:rPr lang="de-DE" dirty="0" err="1"/>
              <a:t>before</a:t>
            </a:r>
            <a:r>
              <a:rPr lang="de-DE" dirty="0"/>
              <a:t> </a:t>
            </a:r>
            <a:r>
              <a:rPr lang="de-DE" dirty="0" err="1"/>
              <a:t>the</a:t>
            </a:r>
            <a:r>
              <a:rPr lang="de-DE" dirty="0"/>
              <a:t> </a:t>
            </a:r>
            <a:r>
              <a:rPr lang="de-DE" dirty="0" err="1"/>
              <a:t>workshop</a:t>
            </a:r>
            <a:endParaRPr lang="de-DE" dirty="0"/>
          </a:p>
          <a:p>
            <a:r>
              <a:rPr lang="de-DE" dirty="0" err="1"/>
              <a:t>Dependent</a:t>
            </a:r>
            <a:r>
              <a:rPr lang="de-DE" dirty="0"/>
              <a:t> on </a:t>
            </a:r>
            <a:r>
              <a:rPr lang="de-DE" dirty="0" err="1"/>
              <a:t>the</a:t>
            </a:r>
            <a:r>
              <a:rPr lang="de-DE" dirty="0"/>
              <a:t> individual </a:t>
            </a:r>
            <a:r>
              <a:rPr lang="de-DE" dirty="0" err="1"/>
              <a:t>success</a:t>
            </a:r>
            <a:r>
              <a:rPr lang="de-DE" dirty="0"/>
              <a:t> rate and tempo </a:t>
            </a:r>
            <a:r>
              <a:rPr lang="de-DE" dirty="0" err="1"/>
              <a:t>of</a:t>
            </a:r>
            <a:r>
              <a:rPr lang="de-DE" dirty="0"/>
              <a:t> </a:t>
            </a:r>
            <a:r>
              <a:rPr lang="de-DE" dirty="0" err="1"/>
              <a:t>the</a:t>
            </a:r>
            <a:r>
              <a:rPr lang="de-DE" dirty="0"/>
              <a:t> </a:t>
            </a:r>
            <a:r>
              <a:rPr lang="de-DE" dirty="0" err="1"/>
              <a:t>groups</a:t>
            </a:r>
            <a:r>
              <a:rPr lang="de-DE" dirty="0"/>
              <a:t> </a:t>
            </a:r>
            <a:r>
              <a:rPr lang="de-DE" dirty="0" err="1"/>
              <a:t>there</a:t>
            </a:r>
            <a:r>
              <a:rPr lang="de-DE" dirty="0"/>
              <a:t> </a:t>
            </a:r>
            <a:r>
              <a:rPr lang="de-DE" dirty="0" err="1"/>
              <a:t>could</a:t>
            </a:r>
            <a:r>
              <a:rPr lang="de-DE" dirty="0"/>
              <a:t> </a:t>
            </a:r>
            <a:r>
              <a:rPr lang="de-DE" dirty="0" err="1"/>
              <a:t>be</a:t>
            </a:r>
            <a:r>
              <a:rPr lang="de-DE" dirty="0"/>
              <a:t> </a:t>
            </a:r>
            <a:r>
              <a:rPr lang="de-DE" dirty="0" err="1"/>
              <a:t>one</a:t>
            </a:r>
            <a:r>
              <a:rPr lang="de-DE" dirty="0"/>
              <a:t> </a:t>
            </a:r>
            <a:r>
              <a:rPr lang="de-DE" dirty="0" err="1"/>
              <a:t>or</a:t>
            </a:r>
            <a:r>
              <a:rPr lang="de-DE" dirty="0"/>
              <a:t> </a:t>
            </a:r>
            <a:r>
              <a:rPr lang="de-DE" dirty="0" err="1"/>
              <a:t>two</a:t>
            </a:r>
            <a:r>
              <a:rPr lang="de-DE" dirty="0"/>
              <a:t> </a:t>
            </a:r>
            <a:r>
              <a:rPr lang="de-DE" dirty="0" err="1"/>
              <a:t>more</a:t>
            </a:r>
            <a:r>
              <a:rPr lang="de-DE" dirty="0"/>
              <a:t> ‚</a:t>
            </a:r>
            <a:r>
              <a:rPr lang="de-DE" dirty="0" err="1"/>
              <a:t>special</a:t>
            </a:r>
            <a:r>
              <a:rPr lang="de-DE" dirty="0"/>
              <a:t> </a:t>
            </a:r>
            <a:r>
              <a:rPr lang="de-DE" dirty="0" err="1"/>
              <a:t>tasks</a:t>
            </a:r>
            <a:r>
              <a:rPr lang="de-DE" dirty="0"/>
              <a:t>‘ </a:t>
            </a:r>
            <a:r>
              <a:rPr lang="de-DE" dirty="0" err="1"/>
              <a:t>comparable</a:t>
            </a:r>
            <a:r>
              <a:rPr lang="de-DE" dirty="0"/>
              <a:t> </a:t>
            </a:r>
            <a:r>
              <a:rPr lang="de-DE" dirty="0" err="1"/>
              <a:t>to</a:t>
            </a:r>
            <a:r>
              <a:rPr lang="de-DE" dirty="0"/>
              <a:t> </a:t>
            </a:r>
            <a:r>
              <a:rPr lang="de-DE" dirty="0" err="1"/>
              <a:t>the</a:t>
            </a:r>
            <a:r>
              <a:rPr lang="de-DE" dirty="0"/>
              <a:t> ‚E-</a:t>
            </a:r>
            <a:r>
              <a:rPr lang="de-DE" dirty="0" err="1"/>
              <a:t>brake</a:t>
            </a:r>
            <a:r>
              <a:rPr lang="de-DE" dirty="0"/>
              <a:t> </a:t>
            </a:r>
            <a:r>
              <a:rPr lang="de-DE" dirty="0" err="1"/>
              <a:t>assistant</a:t>
            </a:r>
            <a:r>
              <a:rPr lang="de-DE" dirty="0"/>
              <a:t>‘ (e.g. </a:t>
            </a:r>
            <a:r>
              <a:rPr lang="de-DE" dirty="0" err="1"/>
              <a:t>manual</a:t>
            </a:r>
            <a:r>
              <a:rPr lang="de-DE" dirty="0"/>
              <a:t> </a:t>
            </a:r>
            <a:r>
              <a:rPr lang="de-DE" dirty="0" err="1"/>
              <a:t>oversteering</a:t>
            </a:r>
            <a:r>
              <a:rPr lang="de-DE" dirty="0"/>
              <a:t> </a:t>
            </a:r>
            <a:r>
              <a:rPr lang="de-DE" dirty="0" err="1"/>
              <a:t>of</a:t>
            </a:r>
            <a:r>
              <a:rPr lang="de-DE" dirty="0"/>
              <a:t> </a:t>
            </a:r>
            <a:r>
              <a:rPr lang="de-DE" dirty="0" err="1"/>
              <a:t>throttle</a:t>
            </a:r>
            <a:r>
              <a:rPr lang="de-DE" dirty="0"/>
              <a:t>/</a:t>
            </a:r>
            <a:r>
              <a:rPr lang="de-DE" dirty="0" err="1"/>
              <a:t>brake</a:t>
            </a:r>
            <a:r>
              <a:rPr lang="de-DE" dirty="0"/>
              <a:t> in On-mode). </a:t>
            </a:r>
            <a:r>
              <a:rPr lang="de-DE" dirty="0" err="1"/>
              <a:t>Eventually</a:t>
            </a:r>
            <a:r>
              <a:rPr lang="de-DE" dirty="0"/>
              <a:t> </a:t>
            </a:r>
            <a:r>
              <a:rPr lang="de-DE" dirty="0" err="1"/>
              <a:t>the</a:t>
            </a:r>
            <a:r>
              <a:rPr lang="de-DE" dirty="0"/>
              <a:t> </a:t>
            </a:r>
            <a:r>
              <a:rPr lang="de-DE" dirty="0" err="1"/>
              <a:t>whole</a:t>
            </a:r>
            <a:r>
              <a:rPr lang="de-DE" dirty="0"/>
              <a:t> </a:t>
            </a:r>
            <a:r>
              <a:rPr lang="de-DE" dirty="0" err="1"/>
              <a:t>level</a:t>
            </a:r>
            <a:r>
              <a:rPr lang="de-DE" dirty="0"/>
              <a:t> </a:t>
            </a:r>
            <a:r>
              <a:rPr lang="de-DE" dirty="0" err="1"/>
              <a:t>can</a:t>
            </a:r>
            <a:r>
              <a:rPr lang="de-DE" dirty="0"/>
              <a:t> </a:t>
            </a:r>
            <a:r>
              <a:rPr lang="de-DE" dirty="0" err="1"/>
              <a:t>be</a:t>
            </a:r>
            <a:r>
              <a:rPr lang="de-DE" dirty="0"/>
              <a:t> </a:t>
            </a:r>
            <a:r>
              <a:rPr lang="de-DE" dirty="0" err="1"/>
              <a:t>increased</a:t>
            </a:r>
            <a:r>
              <a:rPr lang="de-DE" dirty="0"/>
              <a:t> </a:t>
            </a:r>
            <a:r>
              <a:rPr lang="de-DE" dirty="0" err="1"/>
              <a:t>by</a:t>
            </a:r>
            <a:r>
              <a:rPr lang="de-DE" dirty="0"/>
              <a:t> </a:t>
            </a:r>
            <a:r>
              <a:rPr lang="de-DE" dirty="0" err="1"/>
              <a:t>introducing</a:t>
            </a:r>
            <a:r>
              <a:rPr lang="de-DE" dirty="0"/>
              <a:t> additional </a:t>
            </a:r>
            <a:r>
              <a:rPr lang="de-DE" dirty="0" err="1"/>
              <a:t>tasks</a:t>
            </a:r>
            <a:endParaRPr lang="de-DE" dirty="0"/>
          </a:p>
          <a:p>
            <a:endParaRPr lang="de-DE" dirty="0"/>
          </a:p>
          <a:p>
            <a:endParaRPr lang="de-DE" dirty="0"/>
          </a:p>
        </p:txBody>
      </p:sp>
    </p:spTree>
    <p:extLst>
      <p:ext uri="{BB962C8B-B14F-4D97-AF65-F5344CB8AC3E}">
        <p14:creationId xmlns:p14="http://schemas.microsoft.com/office/powerpoint/2010/main" val="623196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27E022B-FE81-ED35-763B-4712D8DAA3DF}"/>
              </a:ext>
            </a:extLst>
          </p:cNvPr>
          <p:cNvSpPr>
            <a:spLocks noGrp="1"/>
          </p:cNvSpPr>
          <p:nvPr>
            <p:ph type="sldNum" sz="quarter" idx="11"/>
          </p:nvPr>
        </p:nvSpPr>
        <p:spPr/>
        <p:txBody>
          <a:bodyPr/>
          <a:lstStyle/>
          <a:p>
            <a:fld id="{1909D2FC-EBC3-4E88-8B9A-2F52EBFF7A54}" type="slidenum">
              <a:rPr lang="en-US" smtClean="0"/>
              <a:pPr/>
              <a:t>37</a:t>
            </a:fld>
            <a:endParaRPr lang="en-US"/>
          </a:p>
        </p:txBody>
      </p:sp>
      <p:sp>
        <p:nvSpPr>
          <p:cNvPr id="7" name="Title 6">
            <a:extLst>
              <a:ext uri="{FF2B5EF4-FFF2-40B4-BE49-F238E27FC236}">
                <a16:creationId xmlns:a16="http://schemas.microsoft.com/office/drawing/2014/main" id="{7E1306FB-F93B-8452-6232-77942F503C56}"/>
              </a:ext>
            </a:extLst>
          </p:cNvPr>
          <p:cNvSpPr>
            <a:spLocks noGrp="1"/>
          </p:cNvSpPr>
          <p:nvPr>
            <p:ph type="title"/>
          </p:nvPr>
        </p:nvSpPr>
        <p:spPr/>
        <p:txBody>
          <a:bodyPr/>
          <a:lstStyle/>
          <a:p>
            <a:r>
              <a:rPr lang="en-US" dirty="0"/>
              <a:t>Ansys Education Resources Feedback Survey</a:t>
            </a:r>
          </a:p>
        </p:txBody>
      </p:sp>
      <p:sp>
        <p:nvSpPr>
          <p:cNvPr id="8" name="Text Placeholder 7">
            <a:extLst>
              <a:ext uri="{FF2B5EF4-FFF2-40B4-BE49-F238E27FC236}">
                <a16:creationId xmlns:a16="http://schemas.microsoft.com/office/drawing/2014/main" id="{531724FE-09A4-3FAE-49A4-6C67FB2F3656}"/>
              </a:ext>
            </a:extLst>
          </p:cNvPr>
          <p:cNvSpPr>
            <a:spLocks noGrp="1"/>
          </p:cNvSpPr>
          <p:nvPr>
            <p:ph type="body" sz="quarter" idx="13"/>
          </p:nvPr>
        </p:nvSpPr>
        <p:spPr>
          <a:xfrm>
            <a:off x="609599" y="1447800"/>
            <a:ext cx="10972799" cy="2133600"/>
          </a:xfrm>
        </p:spPr>
        <p:txBody>
          <a:bodyPr/>
          <a:lstStyle/>
          <a:p>
            <a:pPr marL="0" indent="0">
              <a:buNone/>
            </a:pPr>
            <a:r>
              <a:rPr lang="en-US" dirty="0"/>
              <a:t>Here at Ansys, we rely on your feedback to ensure the educational content we create is up-to-date and fits your teaching needs. </a:t>
            </a:r>
          </a:p>
          <a:p>
            <a:pPr marL="0" indent="0">
              <a:buNone/>
            </a:pPr>
            <a:endParaRPr lang="en-US" dirty="0"/>
          </a:p>
          <a:p>
            <a:pPr marL="0" indent="0">
              <a:buNone/>
            </a:pPr>
            <a:r>
              <a:rPr lang="en-US" dirty="0"/>
              <a:t>Please click the link below to fill out a short survey (~7 minutes) to help us continue to support academics around the world utilizing Ansys tools in the classroom. </a:t>
            </a:r>
          </a:p>
          <a:p>
            <a:pPr marL="0" indent="0">
              <a:buNone/>
            </a:pPr>
            <a:endParaRPr lang="en-US" dirty="0"/>
          </a:p>
          <a:p>
            <a:pPr marL="0" indent="0">
              <a:buNone/>
            </a:pPr>
            <a:endParaRPr lang="en-US" dirty="0"/>
          </a:p>
        </p:txBody>
      </p:sp>
      <p:sp>
        <p:nvSpPr>
          <p:cNvPr id="2" name="Rectangle: Rounded Corners 1">
            <a:hlinkClick r:id="rId3"/>
            <a:extLst>
              <a:ext uri="{FF2B5EF4-FFF2-40B4-BE49-F238E27FC236}">
                <a16:creationId xmlns:a16="http://schemas.microsoft.com/office/drawing/2014/main" id="{91DF5177-BC49-BC1E-0E57-8C70AA24C9A7}"/>
              </a:ext>
            </a:extLst>
          </p:cNvPr>
          <p:cNvSpPr/>
          <p:nvPr/>
        </p:nvSpPr>
        <p:spPr>
          <a:xfrm>
            <a:off x="2247898" y="4419600"/>
            <a:ext cx="7696200" cy="8382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000" b="1"/>
              <a:t>Feedback Survey Link</a:t>
            </a:r>
          </a:p>
        </p:txBody>
      </p:sp>
    </p:spTree>
    <p:extLst>
      <p:ext uri="{BB962C8B-B14F-4D97-AF65-F5344CB8AC3E}">
        <p14:creationId xmlns:p14="http://schemas.microsoft.com/office/powerpoint/2010/main" val="38811905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C3F3E9-6C8B-4F69-BB4F-1361D681D917}"/>
              </a:ext>
            </a:extLst>
          </p:cNvPr>
          <p:cNvSpPr>
            <a:spLocks noGrp="1"/>
          </p:cNvSpPr>
          <p:nvPr>
            <p:ph type="sldNum" sz="quarter" idx="10"/>
          </p:nvPr>
        </p:nvSpPr>
        <p:spPr/>
        <p:txBody>
          <a:bodyPr/>
          <a:lstStyle/>
          <a:p>
            <a:fld id="{F0D23093-2AB0-F74C-B865-1A12A15B650E}" type="slidenum">
              <a:rPr lang="en-US" smtClean="0"/>
              <a:pPr/>
              <a:t>38</a:t>
            </a:fld>
            <a:endParaRPr lang="en-US" dirty="0"/>
          </a:p>
        </p:txBody>
      </p:sp>
    </p:spTree>
    <p:extLst>
      <p:ext uri="{BB962C8B-B14F-4D97-AF65-F5344CB8AC3E}">
        <p14:creationId xmlns:p14="http://schemas.microsoft.com/office/powerpoint/2010/main" val="3114710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95119A1-AE6C-3ECA-D1BB-18A38F85B94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2853" y="503525"/>
            <a:ext cx="6867483" cy="5587105"/>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a:t>The Model – Headway Control</a:t>
            </a:r>
          </a:p>
        </p:txBody>
      </p:sp>
      <p:grpSp>
        <p:nvGrpSpPr>
          <p:cNvPr id="2" name="Group 1">
            <a:extLst>
              <a:ext uri="{FF2B5EF4-FFF2-40B4-BE49-F238E27FC236}">
                <a16:creationId xmlns:a16="http://schemas.microsoft.com/office/drawing/2014/main" id="{E3CB0449-74E6-37A1-11D3-17E588909B25}"/>
              </a:ext>
            </a:extLst>
          </p:cNvPr>
          <p:cNvGrpSpPr/>
          <p:nvPr/>
        </p:nvGrpSpPr>
        <p:grpSpPr>
          <a:xfrm>
            <a:off x="5181600" y="1766977"/>
            <a:ext cx="6372200" cy="646331"/>
            <a:chOff x="5181600" y="1766977"/>
            <a:chExt cx="6372200" cy="646331"/>
          </a:xfrm>
        </p:grpSpPr>
        <p:cxnSp>
          <p:nvCxnSpPr>
            <p:cNvPr id="8" name="Verbinder: gewinkelt 7">
              <a:extLst>
                <a:ext uri="{FF2B5EF4-FFF2-40B4-BE49-F238E27FC236}">
                  <a16:creationId xmlns:a16="http://schemas.microsoft.com/office/drawing/2014/main" id="{4362EF9F-8465-9FE2-1EB4-9425A23C2445}"/>
                </a:ext>
              </a:extLst>
            </p:cNvPr>
            <p:cNvCxnSpPr>
              <a:cxnSpLocks/>
            </p:cNvCxnSpPr>
            <p:nvPr/>
          </p:nvCxnSpPr>
          <p:spPr>
            <a:xfrm rot="10800000">
              <a:off x="5181600" y="1808272"/>
              <a:ext cx="4464496" cy="420370"/>
            </a:xfrm>
            <a:prstGeom prst="bentConnector3">
              <a:avLst>
                <a:gd name="adj1" fmla="val 99791"/>
              </a:avLst>
            </a:prstGeom>
            <a:solidFill>
              <a:schemeClr val="accent2"/>
            </a:solidFill>
            <a:ln w="63500" cap="sq" cmpd="sng" algn="ctr">
              <a:solidFill>
                <a:srgbClr val="FFC000"/>
              </a:solidFill>
              <a:prstDash val="solid"/>
              <a:round/>
              <a:headEnd type="none" w="med" len="med"/>
              <a:tailEnd type="triangle" w="med" len="lg"/>
            </a:ln>
            <a:effectLst/>
          </p:spPr>
        </p:cxnSp>
        <p:sp>
          <p:nvSpPr>
            <p:cNvPr id="11" name="Textfeld 10">
              <a:extLst>
                <a:ext uri="{FF2B5EF4-FFF2-40B4-BE49-F238E27FC236}">
                  <a16:creationId xmlns:a16="http://schemas.microsoft.com/office/drawing/2014/main" id="{E601663B-381F-08BF-937C-07BD4D740D30}"/>
                </a:ext>
              </a:extLst>
            </p:cNvPr>
            <p:cNvSpPr txBox="1"/>
            <p:nvPr/>
          </p:nvSpPr>
          <p:spPr>
            <a:xfrm>
              <a:off x="9753600" y="1766977"/>
              <a:ext cx="1800200" cy="646331"/>
            </a:xfrm>
            <a:prstGeom prst="rect">
              <a:avLst/>
            </a:prstGeom>
            <a:noFill/>
          </p:spPr>
          <p:txBody>
            <a:bodyPr wrap="square" rtlCol="0">
              <a:spAutoFit/>
            </a:bodyPr>
            <a:lstStyle/>
            <a:p>
              <a:r>
                <a:rPr lang="de-DE" dirty="0"/>
                <a:t>This exercise can be placed here</a:t>
              </a:r>
              <a:endParaRPr lang="en-DE" dirty="0"/>
            </a:p>
          </p:txBody>
        </p:sp>
      </p:grpSp>
    </p:spTree>
    <p:extLst>
      <p:ext uri="{BB962C8B-B14F-4D97-AF65-F5344CB8AC3E}">
        <p14:creationId xmlns:p14="http://schemas.microsoft.com/office/powerpoint/2010/main" val="4266192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 Placeholder 1"/>
          <p:cNvSpPr>
            <a:spLocks noGrp="1"/>
          </p:cNvSpPr>
          <p:nvPr>
            <p:ph idx="1"/>
          </p:nvPr>
        </p:nvSpPr>
        <p:spPr>
          <a:xfrm>
            <a:off x="551294" y="994418"/>
            <a:ext cx="10972800" cy="5022304"/>
          </a:xfrm>
        </p:spPr>
        <p:txBody>
          <a:bodyPr/>
          <a:lstStyle/>
          <a:p>
            <a:pPr>
              <a:spcBef>
                <a:spcPts val="600"/>
              </a:spcBef>
            </a:pPr>
            <a:r>
              <a:rPr lang="de-DE" sz="2000" dirty="0"/>
              <a:t>Model </a:t>
            </a:r>
            <a:r>
              <a:rPr lang="de-DE" sz="2000" i="1" dirty="0"/>
              <a:t>Scade_Walkthrough</a:t>
            </a:r>
            <a:r>
              <a:rPr lang="de-DE" sz="2000" dirty="0"/>
              <a:t> and </a:t>
            </a:r>
            <a:r>
              <a:rPr lang="de-DE" sz="2000" i="1" dirty="0"/>
              <a:t>Scade Walkthrough.pptx </a:t>
            </a:r>
            <a:r>
              <a:rPr lang="de-DE" sz="2000" dirty="0"/>
              <a:t>(preparation)</a:t>
            </a:r>
          </a:p>
          <a:p>
            <a:pPr>
              <a:spcBef>
                <a:spcPts val="600"/>
              </a:spcBef>
            </a:pPr>
            <a:r>
              <a:rPr lang="en-US" sz="2000" i="1" dirty="0" err="1"/>
              <a:t>FuSi</a:t>
            </a:r>
            <a:r>
              <a:rPr lang="en-US" sz="2000" i="1" dirty="0"/>
              <a:t> Workshop Scade - Guidance Session I II</a:t>
            </a:r>
            <a:r>
              <a:rPr lang="de-DE" sz="2000" i="1" dirty="0"/>
              <a:t>.</a:t>
            </a:r>
            <a:r>
              <a:rPr lang="de-DE" sz="2000" i="1" dirty="0" err="1"/>
              <a:t>pptx</a:t>
            </a:r>
            <a:r>
              <a:rPr lang="de-DE" sz="2000" i="1" dirty="0"/>
              <a:t> </a:t>
            </a:r>
            <a:r>
              <a:rPr lang="de-DE" sz="2000" dirty="0"/>
              <a:t>(</a:t>
            </a:r>
            <a:r>
              <a:rPr lang="de-DE" sz="2000" dirty="0" err="1"/>
              <a:t>step-by-step</a:t>
            </a:r>
            <a:r>
              <a:rPr lang="de-DE" sz="2000" dirty="0"/>
              <a:t> </a:t>
            </a:r>
            <a:r>
              <a:rPr lang="de-DE" sz="2000" dirty="0" err="1"/>
              <a:t>instructions</a:t>
            </a:r>
            <a:r>
              <a:rPr lang="de-DE" sz="2000" dirty="0"/>
              <a:t>)</a:t>
            </a:r>
            <a:endParaRPr lang="en-US" sz="2000" dirty="0"/>
          </a:p>
          <a:p>
            <a:pPr>
              <a:spcBef>
                <a:spcPts val="600"/>
              </a:spcBef>
            </a:pPr>
            <a:r>
              <a:rPr lang="de-DE" sz="2000" dirty="0"/>
              <a:t>S</a:t>
            </a:r>
            <a:r>
              <a:rPr lang="en-US" sz="2000" dirty="0"/>
              <a:t>cade-Models/</a:t>
            </a:r>
            <a:r>
              <a:rPr lang="en-US" sz="2000" dirty="0" err="1"/>
              <a:t>Testprojects</a:t>
            </a:r>
            <a:r>
              <a:rPr lang="en-US" sz="2000" dirty="0"/>
              <a:t> Session I</a:t>
            </a:r>
          </a:p>
          <a:p>
            <a:pPr lvl="1">
              <a:spcBef>
                <a:spcPts val="600"/>
              </a:spcBef>
            </a:pPr>
            <a:r>
              <a:rPr lang="en-US" sz="2000" dirty="0"/>
              <a:t>I_A_1</a:t>
            </a:r>
          </a:p>
          <a:p>
            <a:pPr lvl="1">
              <a:spcBef>
                <a:spcPts val="600"/>
              </a:spcBef>
            </a:pPr>
            <a:r>
              <a:rPr lang="en-US" sz="2000" dirty="0"/>
              <a:t>I_A_2</a:t>
            </a:r>
          </a:p>
          <a:p>
            <a:pPr lvl="1">
              <a:spcBef>
                <a:spcPts val="600"/>
              </a:spcBef>
            </a:pPr>
            <a:r>
              <a:rPr lang="en-US" sz="2000" dirty="0"/>
              <a:t>I_B_1</a:t>
            </a:r>
          </a:p>
          <a:p>
            <a:pPr lvl="1">
              <a:spcBef>
                <a:spcPts val="600"/>
              </a:spcBef>
            </a:pPr>
            <a:r>
              <a:rPr lang="en-US" sz="2000" dirty="0"/>
              <a:t>I_B_2</a:t>
            </a:r>
          </a:p>
          <a:p>
            <a:pPr>
              <a:spcBef>
                <a:spcPts val="600"/>
              </a:spcBef>
            </a:pPr>
            <a:r>
              <a:rPr lang="de-DE" sz="2000" dirty="0"/>
              <a:t>S</a:t>
            </a:r>
            <a:r>
              <a:rPr lang="en-US" sz="2000" dirty="0"/>
              <a:t>cade-Models/</a:t>
            </a:r>
            <a:r>
              <a:rPr lang="en-US" sz="2000" dirty="0" err="1"/>
              <a:t>Testprojects</a:t>
            </a:r>
            <a:r>
              <a:rPr lang="en-US" sz="2000" dirty="0"/>
              <a:t> Session II</a:t>
            </a:r>
          </a:p>
          <a:p>
            <a:pPr lvl="1">
              <a:spcBef>
                <a:spcPts val="600"/>
              </a:spcBef>
            </a:pPr>
            <a:r>
              <a:rPr lang="en-US" sz="2000" dirty="0"/>
              <a:t>II_A_1</a:t>
            </a:r>
          </a:p>
          <a:p>
            <a:pPr lvl="1">
              <a:spcBef>
                <a:spcPts val="600"/>
              </a:spcBef>
            </a:pPr>
            <a:r>
              <a:rPr lang="en-US" sz="2000" dirty="0"/>
              <a:t>II_A_2</a:t>
            </a:r>
          </a:p>
          <a:p>
            <a:pPr lvl="1">
              <a:spcBef>
                <a:spcPts val="600"/>
              </a:spcBef>
            </a:pPr>
            <a:r>
              <a:rPr lang="en-US" sz="2000" dirty="0"/>
              <a:t>II_B_1</a:t>
            </a:r>
          </a:p>
          <a:p>
            <a:pPr lvl="1">
              <a:spcBef>
                <a:spcPts val="600"/>
              </a:spcBef>
            </a:pPr>
            <a:r>
              <a:rPr lang="en-US" sz="2000" dirty="0"/>
              <a:t>II_B_2</a:t>
            </a:r>
          </a:p>
        </p:txBody>
      </p:sp>
      <p:sp>
        <p:nvSpPr>
          <p:cNvPr id="8" name="TextBox 7">
            <a:extLst>
              <a:ext uri="{FF2B5EF4-FFF2-40B4-BE49-F238E27FC236}">
                <a16:creationId xmlns:a16="http://schemas.microsoft.com/office/drawing/2014/main" id="{63A25E17-357A-414F-B2C5-3CC7C40F5941}"/>
              </a:ext>
            </a:extLst>
          </p:cNvPr>
          <p:cNvSpPr txBox="1"/>
          <p:nvPr/>
        </p:nvSpPr>
        <p:spPr bwMode="auto">
          <a:xfrm>
            <a:off x="2209800" y="2195448"/>
            <a:ext cx="5242654" cy="369332"/>
          </a:xfrm>
          <a:prstGeom prst="rect">
            <a:avLst/>
          </a:prstGeom>
          <a:noFill/>
          <a:ln w="12700" cap="sq" algn="ctr">
            <a:noFill/>
            <a:miter lim="800000"/>
            <a:headEnd/>
            <a:tailEnd/>
          </a:ln>
          <a:effectLst/>
        </p:spPr>
        <p:txBody>
          <a:bodyPr wrap="none" rtlCol="0">
            <a:spAutoFit/>
          </a:bodyPr>
          <a:lstStyle/>
          <a:p>
            <a:r>
              <a:rPr lang="de-DE" b="1" dirty="0">
                <a:latin typeface="Calibri" pitchFamily="34" charset="0"/>
                <a:cs typeface="Calibri" pitchFamily="34" charset="0"/>
              </a:rPr>
              <a:t>Design (dataflow) against requirements &amp; Simulation</a:t>
            </a:r>
          </a:p>
        </p:txBody>
      </p:sp>
      <p:sp>
        <p:nvSpPr>
          <p:cNvPr id="3" name="Title 2"/>
          <p:cNvSpPr>
            <a:spLocks noGrp="1"/>
          </p:cNvSpPr>
          <p:nvPr>
            <p:ph type="title"/>
          </p:nvPr>
        </p:nvSpPr>
        <p:spPr/>
        <p:txBody>
          <a:bodyPr/>
          <a:lstStyle/>
          <a:p>
            <a:r>
              <a:rPr lang="en-US" dirty="0"/>
              <a:t>Documents &amp; models for the workshop</a:t>
            </a:r>
          </a:p>
        </p:txBody>
      </p:sp>
      <p:sp>
        <p:nvSpPr>
          <p:cNvPr id="4" name="Right Brace 3">
            <a:extLst>
              <a:ext uri="{FF2B5EF4-FFF2-40B4-BE49-F238E27FC236}">
                <a16:creationId xmlns:a16="http://schemas.microsoft.com/office/drawing/2014/main" id="{F014427C-0764-4C1E-B9CF-3D0491B90125}"/>
              </a:ext>
            </a:extLst>
          </p:cNvPr>
          <p:cNvSpPr/>
          <p:nvPr/>
        </p:nvSpPr>
        <p:spPr bwMode="auto">
          <a:xfrm>
            <a:off x="1905000" y="2057400"/>
            <a:ext cx="144016" cy="648072"/>
          </a:xfrm>
          <a:prstGeom prst="rightBrace">
            <a:avLst/>
          </a:prstGeom>
          <a:noFill/>
          <a:ln w="19050" cap="sq" cmpd="sng" algn="ctr">
            <a:solidFill>
              <a:schemeClr val="tx1"/>
            </a:solidFill>
            <a:prstDash val="solid"/>
            <a:round/>
            <a:headEnd type="none" w="med" len="med"/>
            <a:tailEnd type="none" w="med" len="med"/>
          </a:ln>
          <a:effectLst/>
        </p:spPr>
        <p:txBody>
          <a:bodyPr rtlCol="0" anchor="ctr"/>
          <a:lstStyle/>
          <a:p>
            <a:pPr algn="ctr"/>
            <a:endParaRPr lang="en-US"/>
          </a:p>
        </p:txBody>
      </p:sp>
      <p:sp>
        <p:nvSpPr>
          <p:cNvPr id="5" name="Right Brace 4">
            <a:extLst>
              <a:ext uri="{FF2B5EF4-FFF2-40B4-BE49-F238E27FC236}">
                <a16:creationId xmlns:a16="http://schemas.microsoft.com/office/drawing/2014/main" id="{AF2E67D8-214E-4AD4-8CDA-608B68E8173B}"/>
              </a:ext>
            </a:extLst>
          </p:cNvPr>
          <p:cNvSpPr/>
          <p:nvPr/>
        </p:nvSpPr>
        <p:spPr bwMode="auto">
          <a:xfrm>
            <a:off x="1905000" y="2768298"/>
            <a:ext cx="144016" cy="648072"/>
          </a:xfrm>
          <a:prstGeom prst="rightBrace">
            <a:avLst/>
          </a:prstGeom>
          <a:noFill/>
          <a:ln w="19050" cap="sq" cmpd="sng" algn="ctr">
            <a:solidFill>
              <a:schemeClr val="tx1"/>
            </a:solidFill>
            <a:prstDash val="solid"/>
            <a:round/>
            <a:headEnd type="none" w="med" len="med"/>
            <a:tailEnd type="none" w="med" len="med"/>
          </a:ln>
          <a:effectLst/>
        </p:spPr>
        <p:txBody>
          <a:bodyPr rtlCol="0" anchor="ctr"/>
          <a:lstStyle/>
          <a:p>
            <a:pPr algn="ctr"/>
            <a:endParaRPr lang="en-US"/>
          </a:p>
        </p:txBody>
      </p:sp>
      <p:sp>
        <p:nvSpPr>
          <p:cNvPr id="6" name="Right Brace 5">
            <a:extLst>
              <a:ext uri="{FF2B5EF4-FFF2-40B4-BE49-F238E27FC236}">
                <a16:creationId xmlns:a16="http://schemas.microsoft.com/office/drawing/2014/main" id="{17CB9032-4275-4685-8A60-260FC982ADAE}"/>
              </a:ext>
            </a:extLst>
          </p:cNvPr>
          <p:cNvSpPr/>
          <p:nvPr/>
        </p:nvSpPr>
        <p:spPr bwMode="auto">
          <a:xfrm>
            <a:off x="1905000" y="3810817"/>
            <a:ext cx="144016" cy="648072"/>
          </a:xfrm>
          <a:prstGeom prst="rightBrace">
            <a:avLst/>
          </a:prstGeom>
          <a:noFill/>
          <a:ln w="19050" cap="sq" cmpd="sng" algn="ctr">
            <a:solidFill>
              <a:schemeClr val="tx1"/>
            </a:solidFill>
            <a:prstDash val="solid"/>
            <a:round/>
            <a:headEnd type="none" w="med" len="med"/>
            <a:tailEnd type="none" w="med" len="med"/>
          </a:ln>
          <a:effectLst/>
        </p:spPr>
        <p:txBody>
          <a:bodyPr rtlCol="0" anchor="ctr"/>
          <a:lstStyle/>
          <a:p>
            <a:pPr algn="ctr"/>
            <a:endParaRPr lang="en-US"/>
          </a:p>
        </p:txBody>
      </p:sp>
      <p:sp>
        <p:nvSpPr>
          <p:cNvPr id="7" name="Right Brace 6">
            <a:extLst>
              <a:ext uri="{FF2B5EF4-FFF2-40B4-BE49-F238E27FC236}">
                <a16:creationId xmlns:a16="http://schemas.microsoft.com/office/drawing/2014/main" id="{9FA6B177-E81B-45E6-A615-FC9F034A443A}"/>
              </a:ext>
            </a:extLst>
          </p:cNvPr>
          <p:cNvSpPr/>
          <p:nvPr/>
        </p:nvSpPr>
        <p:spPr bwMode="auto">
          <a:xfrm>
            <a:off x="1905000" y="4504474"/>
            <a:ext cx="144016" cy="648072"/>
          </a:xfrm>
          <a:prstGeom prst="rightBrace">
            <a:avLst/>
          </a:prstGeom>
          <a:noFill/>
          <a:ln w="19050" cap="sq" cmpd="sng" algn="ctr">
            <a:solidFill>
              <a:schemeClr val="tx1"/>
            </a:solidFill>
            <a:prstDash val="solid"/>
            <a:round/>
            <a:headEnd type="none" w="med" len="med"/>
            <a:tailEnd type="none" w="med" len="med"/>
          </a:ln>
          <a:effectLst/>
        </p:spPr>
        <p:txBody>
          <a:bodyPr rtlCol="0" anchor="ctr"/>
          <a:lstStyle/>
          <a:p>
            <a:pPr algn="ctr"/>
            <a:endParaRPr lang="en-US"/>
          </a:p>
        </p:txBody>
      </p:sp>
      <p:sp>
        <p:nvSpPr>
          <p:cNvPr id="9" name="TextBox 8">
            <a:extLst>
              <a:ext uri="{FF2B5EF4-FFF2-40B4-BE49-F238E27FC236}">
                <a16:creationId xmlns:a16="http://schemas.microsoft.com/office/drawing/2014/main" id="{8F84F8D5-1643-4411-8146-1809566077DC}"/>
              </a:ext>
            </a:extLst>
          </p:cNvPr>
          <p:cNvSpPr txBox="1"/>
          <p:nvPr/>
        </p:nvSpPr>
        <p:spPr bwMode="auto">
          <a:xfrm>
            <a:off x="2210321" y="2907813"/>
            <a:ext cx="3885679" cy="369332"/>
          </a:xfrm>
          <a:prstGeom prst="rect">
            <a:avLst/>
          </a:prstGeom>
          <a:noFill/>
          <a:ln w="12700" cap="sq" algn="ctr">
            <a:noFill/>
            <a:miter lim="800000"/>
            <a:headEnd/>
            <a:tailEnd/>
          </a:ln>
          <a:effectLst/>
        </p:spPr>
        <p:txBody>
          <a:bodyPr wrap="none" rtlCol="0">
            <a:spAutoFit/>
          </a:bodyPr>
          <a:lstStyle/>
          <a:p>
            <a:r>
              <a:rPr lang="de-DE" b="1" dirty="0">
                <a:latin typeface="Calibri" pitchFamily="34" charset="0"/>
                <a:cs typeface="Calibri" pitchFamily="34" charset="0"/>
              </a:rPr>
              <a:t>Testing against requirements &amp; Review</a:t>
            </a:r>
          </a:p>
        </p:txBody>
      </p:sp>
      <p:sp>
        <p:nvSpPr>
          <p:cNvPr id="10" name="TextBox 9">
            <a:extLst>
              <a:ext uri="{FF2B5EF4-FFF2-40B4-BE49-F238E27FC236}">
                <a16:creationId xmlns:a16="http://schemas.microsoft.com/office/drawing/2014/main" id="{9BB00076-0FD9-4B7F-A120-574358D2C86B}"/>
              </a:ext>
            </a:extLst>
          </p:cNvPr>
          <p:cNvSpPr txBox="1"/>
          <p:nvPr/>
        </p:nvSpPr>
        <p:spPr bwMode="auto">
          <a:xfrm>
            <a:off x="2133600" y="3950187"/>
            <a:ext cx="6796156" cy="369332"/>
          </a:xfrm>
          <a:prstGeom prst="rect">
            <a:avLst/>
          </a:prstGeom>
          <a:noFill/>
          <a:ln w="12700" cap="sq" algn="ctr">
            <a:noFill/>
            <a:miter lim="800000"/>
            <a:headEnd/>
            <a:tailEnd/>
          </a:ln>
          <a:effectLst/>
        </p:spPr>
        <p:txBody>
          <a:bodyPr wrap="none" rtlCol="0">
            <a:spAutoFit/>
          </a:bodyPr>
          <a:lstStyle/>
          <a:p>
            <a:r>
              <a:rPr lang="de-DE" b="1" dirty="0">
                <a:latin typeface="Calibri" pitchFamily="34" charset="0"/>
                <a:cs typeface="Calibri" pitchFamily="34" charset="0"/>
              </a:rPr>
              <a:t>Integration design (controlflow) against requirements &amp; Simulation</a:t>
            </a:r>
          </a:p>
        </p:txBody>
      </p:sp>
      <p:sp>
        <p:nvSpPr>
          <p:cNvPr id="11" name="TextBox 10">
            <a:extLst>
              <a:ext uri="{FF2B5EF4-FFF2-40B4-BE49-F238E27FC236}">
                <a16:creationId xmlns:a16="http://schemas.microsoft.com/office/drawing/2014/main" id="{AD5960DA-9408-4040-806A-D2A73CD02DA7}"/>
              </a:ext>
            </a:extLst>
          </p:cNvPr>
          <p:cNvSpPr txBox="1"/>
          <p:nvPr/>
        </p:nvSpPr>
        <p:spPr bwMode="auto">
          <a:xfrm>
            <a:off x="2133600" y="4625328"/>
            <a:ext cx="5048818" cy="369332"/>
          </a:xfrm>
          <a:prstGeom prst="rect">
            <a:avLst/>
          </a:prstGeom>
          <a:noFill/>
          <a:ln w="12700" cap="sq" algn="ctr">
            <a:noFill/>
            <a:miter lim="800000"/>
            <a:headEnd/>
            <a:tailEnd/>
          </a:ln>
          <a:effectLst/>
        </p:spPr>
        <p:txBody>
          <a:bodyPr wrap="none" rtlCol="0">
            <a:spAutoFit/>
          </a:bodyPr>
          <a:lstStyle/>
          <a:p>
            <a:r>
              <a:rPr lang="de-DE" b="1">
                <a:latin typeface="Calibri" pitchFamily="34" charset="0"/>
                <a:cs typeface="Calibri" pitchFamily="34" charset="0"/>
              </a:rPr>
              <a:t>SiL-Testing &amp; Review (optional: new req.: ‚E-brake‘)</a:t>
            </a:r>
          </a:p>
        </p:txBody>
      </p:sp>
    </p:spTree>
    <p:extLst>
      <p:ext uri="{BB962C8B-B14F-4D97-AF65-F5344CB8AC3E}">
        <p14:creationId xmlns:p14="http://schemas.microsoft.com/office/powerpoint/2010/main" val="400623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The Task: Follow up with constant distance</a:t>
            </a:r>
            <a:endParaRPr lang="en-US" dirty="0"/>
          </a:p>
        </p:txBody>
      </p:sp>
      <p:cxnSp>
        <p:nvCxnSpPr>
          <p:cNvPr id="14" name="Straight Connector 13">
            <a:extLst>
              <a:ext uri="{FF2B5EF4-FFF2-40B4-BE49-F238E27FC236}">
                <a16:creationId xmlns:a16="http://schemas.microsoft.com/office/drawing/2014/main" id="{5E4B2108-FE6A-4508-8006-9C646A201C38}"/>
              </a:ext>
            </a:extLst>
          </p:cNvPr>
          <p:cNvCxnSpPr>
            <a:cxnSpLocks/>
          </p:cNvCxnSpPr>
          <p:nvPr/>
        </p:nvCxnSpPr>
        <p:spPr bwMode="auto">
          <a:xfrm>
            <a:off x="1975015" y="3783079"/>
            <a:ext cx="7772557" cy="0"/>
          </a:xfrm>
          <a:prstGeom prst="line">
            <a:avLst/>
          </a:prstGeom>
          <a:solidFill>
            <a:schemeClr val="accent2"/>
          </a:solidFill>
          <a:ln w="19050" cap="sq" cmpd="sng" algn="ctr">
            <a:solidFill>
              <a:schemeClr val="tx1"/>
            </a:solidFill>
            <a:prstDash val="solid"/>
            <a:round/>
            <a:headEnd type="none" w="med" len="med"/>
            <a:tailEnd type="none" w="med" len="med"/>
          </a:ln>
          <a:effectLst/>
        </p:spPr>
      </p:cxnSp>
      <p:cxnSp>
        <p:nvCxnSpPr>
          <p:cNvPr id="22" name="Straight Arrow Connector 21">
            <a:extLst>
              <a:ext uri="{FF2B5EF4-FFF2-40B4-BE49-F238E27FC236}">
                <a16:creationId xmlns:a16="http://schemas.microsoft.com/office/drawing/2014/main" id="{A88BAA73-E678-48A4-A86C-E553D2C536F7}"/>
              </a:ext>
            </a:extLst>
          </p:cNvPr>
          <p:cNvCxnSpPr>
            <a:cxnSpLocks/>
          </p:cNvCxnSpPr>
          <p:nvPr/>
        </p:nvCxnSpPr>
        <p:spPr bwMode="auto">
          <a:xfrm>
            <a:off x="5951984" y="1947172"/>
            <a:ext cx="2912595" cy="66865"/>
          </a:xfrm>
          <a:prstGeom prst="straightConnector1">
            <a:avLst/>
          </a:prstGeom>
          <a:solidFill>
            <a:schemeClr val="accent2"/>
          </a:solidFill>
          <a:ln w="19050" cap="sq" cmpd="sng" algn="ctr">
            <a:solidFill>
              <a:schemeClr val="accent1"/>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0AB90060-E5D7-4A26-8BEE-2B14363903E6}"/>
              </a:ext>
            </a:extLst>
          </p:cNvPr>
          <p:cNvCxnSpPr>
            <a:cxnSpLocks/>
          </p:cNvCxnSpPr>
          <p:nvPr/>
        </p:nvCxnSpPr>
        <p:spPr bwMode="auto">
          <a:xfrm flipH="1">
            <a:off x="5951984" y="2137056"/>
            <a:ext cx="2921210" cy="48720"/>
          </a:xfrm>
          <a:prstGeom prst="straightConnector1">
            <a:avLst/>
          </a:prstGeom>
          <a:solidFill>
            <a:schemeClr val="accent2"/>
          </a:solidFill>
          <a:ln w="19050" cap="sq" cmpd="sng" algn="ctr">
            <a:solidFill>
              <a:schemeClr val="accent1"/>
            </a:solidFill>
            <a:prstDash val="solid"/>
            <a:round/>
            <a:headEnd type="none" w="med" len="med"/>
            <a:tailEnd type="triangle"/>
          </a:ln>
          <a:effectLst/>
        </p:spPr>
      </p:cxnSp>
      <p:sp>
        <p:nvSpPr>
          <p:cNvPr id="26" name="TextBox 25">
            <a:extLst>
              <a:ext uri="{FF2B5EF4-FFF2-40B4-BE49-F238E27FC236}">
                <a16:creationId xmlns:a16="http://schemas.microsoft.com/office/drawing/2014/main" id="{DD45C679-5ACF-4ABC-BC9F-44EABEE91DC5}"/>
              </a:ext>
            </a:extLst>
          </p:cNvPr>
          <p:cNvSpPr txBox="1"/>
          <p:nvPr/>
        </p:nvSpPr>
        <p:spPr bwMode="auto">
          <a:xfrm>
            <a:off x="987952" y="1474710"/>
            <a:ext cx="1925527" cy="923330"/>
          </a:xfrm>
          <a:prstGeom prst="rect">
            <a:avLst/>
          </a:prstGeom>
          <a:noFill/>
          <a:ln w="12700" cap="sq" algn="ctr">
            <a:noFill/>
            <a:miter lim="800000"/>
            <a:headEnd/>
            <a:tailEnd/>
          </a:ln>
          <a:effectLst/>
        </p:spPr>
        <p:txBody>
          <a:bodyPr wrap="none" rtlCol="0">
            <a:spAutoFit/>
          </a:bodyPr>
          <a:lstStyle/>
          <a:p>
            <a:r>
              <a:rPr lang="de-DE" b="1">
                <a:solidFill>
                  <a:schemeClr val="bg2">
                    <a:lumMod val="75000"/>
                  </a:schemeClr>
                </a:solidFill>
                <a:latin typeface="Calibri" pitchFamily="34" charset="0"/>
                <a:cs typeface="Calibri" pitchFamily="34" charset="0"/>
              </a:rPr>
              <a:t>Sensor: 	Distance</a:t>
            </a:r>
          </a:p>
          <a:p>
            <a:r>
              <a:rPr lang="de-DE" b="1">
                <a:solidFill>
                  <a:schemeClr val="bg2">
                    <a:lumMod val="75000"/>
                  </a:schemeClr>
                </a:solidFill>
                <a:latin typeface="Calibri" pitchFamily="34" charset="0"/>
                <a:cs typeface="Calibri" pitchFamily="34" charset="0"/>
              </a:rPr>
              <a:t>Actuator:	Throttle</a:t>
            </a:r>
          </a:p>
          <a:p>
            <a:r>
              <a:rPr lang="de-DE" b="1">
                <a:solidFill>
                  <a:schemeClr val="bg2">
                    <a:lumMod val="75000"/>
                  </a:schemeClr>
                </a:solidFill>
                <a:latin typeface="Calibri" pitchFamily="34" charset="0"/>
                <a:cs typeface="Calibri" pitchFamily="34" charset="0"/>
              </a:rPr>
              <a:t>Actuator:	Brake</a:t>
            </a:r>
            <a:endParaRPr lang="en-US" b="1" dirty="0">
              <a:solidFill>
                <a:schemeClr val="bg2">
                  <a:lumMod val="75000"/>
                </a:schemeClr>
              </a:solidFill>
              <a:latin typeface="Calibri" pitchFamily="34" charset="0"/>
              <a:cs typeface="Calibri" pitchFamily="34" charset="0"/>
            </a:endParaRPr>
          </a:p>
        </p:txBody>
      </p:sp>
      <p:cxnSp>
        <p:nvCxnSpPr>
          <p:cNvPr id="28" name="Straight Connector 27">
            <a:extLst>
              <a:ext uri="{FF2B5EF4-FFF2-40B4-BE49-F238E27FC236}">
                <a16:creationId xmlns:a16="http://schemas.microsoft.com/office/drawing/2014/main" id="{273B34B1-E1EA-41CD-8155-691C3F566765}"/>
              </a:ext>
            </a:extLst>
          </p:cNvPr>
          <p:cNvCxnSpPr>
            <a:cxnSpLocks/>
          </p:cNvCxnSpPr>
          <p:nvPr/>
        </p:nvCxnSpPr>
        <p:spPr bwMode="auto">
          <a:xfrm>
            <a:off x="1975015" y="4550568"/>
            <a:ext cx="7772557" cy="0"/>
          </a:xfrm>
          <a:prstGeom prst="line">
            <a:avLst/>
          </a:prstGeom>
          <a:solidFill>
            <a:schemeClr val="accent2"/>
          </a:solidFill>
          <a:ln w="19050" cap="sq" cmpd="sng" algn="ctr">
            <a:solidFill>
              <a:schemeClr val="tx1"/>
            </a:solidFill>
            <a:prstDash val="solid"/>
            <a:round/>
            <a:headEnd type="none" w="med" len="med"/>
            <a:tailEnd type="none" w="med" len="med"/>
          </a:ln>
          <a:effectLst/>
        </p:spPr>
      </p:cxnSp>
      <p:cxnSp>
        <p:nvCxnSpPr>
          <p:cNvPr id="31" name="Straight Connector 30">
            <a:extLst>
              <a:ext uri="{FF2B5EF4-FFF2-40B4-BE49-F238E27FC236}">
                <a16:creationId xmlns:a16="http://schemas.microsoft.com/office/drawing/2014/main" id="{27393730-BEA9-410C-8197-AB6A856C3E33}"/>
              </a:ext>
            </a:extLst>
          </p:cNvPr>
          <p:cNvCxnSpPr>
            <a:cxnSpLocks/>
          </p:cNvCxnSpPr>
          <p:nvPr/>
        </p:nvCxnSpPr>
        <p:spPr bwMode="auto">
          <a:xfrm>
            <a:off x="1975015" y="5249961"/>
            <a:ext cx="7772557" cy="0"/>
          </a:xfrm>
          <a:prstGeom prst="line">
            <a:avLst/>
          </a:prstGeom>
          <a:solidFill>
            <a:schemeClr val="accent2"/>
          </a:solidFill>
          <a:ln w="19050" cap="sq"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76BF8016-F1B3-4693-B167-C8E7A7EC7D9D}"/>
              </a:ext>
            </a:extLst>
          </p:cNvPr>
          <p:cNvCxnSpPr>
            <a:cxnSpLocks/>
          </p:cNvCxnSpPr>
          <p:nvPr/>
        </p:nvCxnSpPr>
        <p:spPr bwMode="auto">
          <a:xfrm>
            <a:off x="1975015" y="6035655"/>
            <a:ext cx="7772557" cy="0"/>
          </a:xfrm>
          <a:prstGeom prst="line">
            <a:avLst/>
          </a:prstGeom>
          <a:solidFill>
            <a:schemeClr val="accent2"/>
          </a:solidFill>
          <a:ln w="19050" cap="sq" cmpd="sng" algn="ctr">
            <a:solidFill>
              <a:schemeClr val="tx1"/>
            </a:solidFill>
            <a:prstDash val="solid"/>
            <a:round/>
            <a:headEnd type="none" w="med" len="med"/>
            <a:tailEnd type="none" w="med" len="med"/>
          </a:ln>
          <a:effectLst/>
        </p:spPr>
      </p:cxnSp>
      <p:sp>
        <p:nvSpPr>
          <p:cNvPr id="2" name="TextBox 1">
            <a:extLst>
              <a:ext uri="{FF2B5EF4-FFF2-40B4-BE49-F238E27FC236}">
                <a16:creationId xmlns:a16="http://schemas.microsoft.com/office/drawing/2014/main" id="{2A57B6FB-237F-4973-ACA8-24BA72AAEE1C}"/>
              </a:ext>
            </a:extLst>
          </p:cNvPr>
          <p:cNvSpPr txBox="1"/>
          <p:nvPr/>
        </p:nvSpPr>
        <p:spPr bwMode="auto">
          <a:xfrm>
            <a:off x="1343472" y="3443318"/>
            <a:ext cx="641522" cy="369332"/>
          </a:xfrm>
          <a:prstGeom prst="rect">
            <a:avLst/>
          </a:prstGeom>
          <a:noFill/>
          <a:ln w="12700" cap="sq" algn="ctr">
            <a:noFill/>
            <a:miter lim="800000"/>
            <a:headEnd/>
            <a:tailEnd/>
          </a:ln>
          <a:effectLst/>
        </p:spPr>
        <p:txBody>
          <a:bodyPr wrap="none" rtlCol="0">
            <a:spAutoFit/>
          </a:bodyPr>
          <a:lstStyle/>
          <a:p>
            <a:r>
              <a:rPr lang="de-DE" b="1">
                <a:latin typeface="Calibri" pitchFamily="34" charset="0"/>
                <a:cs typeface="Calibri" pitchFamily="34" charset="0"/>
              </a:rPr>
              <a:t>t=0 s</a:t>
            </a:r>
            <a:endParaRPr lang="en-US" b="1" dirty="0">
              <a:latin typeface="Calibri" pitchFamily="34" charset="0"/>
              <a:cs typeface="Calibri" pitchFamily="34" charset="0"/>
            </a:endParaRPr>
          </a:p>
        </p:txBody>
      </p:sp>
      <p:sp>
        <p:nvSpPr>
          <p:cNvPr id="25" name="TextBox 24">
            <a:extLst>
              <a:ext uri="{FF2B5EF4-FFF2-40B4-BE49-F238E27FC236}">
                <a16:creationId xmlns:a16="http://schemas.microsoft.com/office/drawing/2014/main" id="{A813D9A6-6A82-48A3-AA57-BCD389D64D41}"/>
              </a:ext>
            </a:extLst>
          </p:cNvPr>
          <p:cNvSpPr txBox="1"/>
          <p:nvPr/>
        </p:nvSpPr>
        <p:spPr bwMode="auto">
          <a:xfrm>
            <a:off x="1343472" y="4211796"/>
            <a:ext cx="641522" cy="369332"/>
          </a:xfrm>
          <a:prstGeom prst="rect">
            <a:avLst/>
          </a:prstGeom>
          <a:noFill/>
          <a:ln w="12700" cap="sq" algn="ctr">
            <a:noFill/>
            <a:miter lim="800000"/>
            <a:headEnd/>
            <a:tailEnd/>
          </a:ln>
          <a:effectLst/>
        </p:spPr>
        <p:txBody>
          <a:bodyPr wrap="none" rtlCol="0">
            <a:spAutoFit/>
          </a:bodyPr>
          <a:lstStyle/>
          <a:p>
            <a:r>
              <a:rPr lang="de-DE" b="1">
                <a:latin typeface="Calibri" pitchFamily="34" charset="0"/>
                <a:cs typeface="Calibri" pitchFamily="34" charset="0"/>
              </a:rPr>
              <a:t>t=4 s</a:t>
            </a:r>
            <a:endParaRPr lang="en-US" b="1" dirty="0">
              <a:latin typeface="Calibri" pitchFamily="34" charset="0"/>
              <a:cs typeface="Calibri" pitchFamily="34" charset="0"/>
            </a:endParaRPr>
          </a:p>
        </p:txBody>
      </p:sp>
      <p:sp>
        <p:nvSpPr>
          <p:cNvPr id="29" name="TextBox 28">
            <a:extLst>
              <a:ext uri="{FF2B5EF4-FFF2-40B4-BE49-F238E27FC236}">
                <a16:creationId xmlns:a16="http://schemas.microsoft.com/office/drawing/2014/main" id="{B9C4B102-CFFF-4B50-994D-FC636B5173A1}"/>
              </a:ext>
            </a:extLst>
          </p:cNvPr>
          <p:cNvSpPr txBox="1"/>
          <p:nvPr/>
        </p:nvSpPr>
        <p:spPr bwMode="auto">
          <a:xfrm>
            <a:off x="1343472" y="4931876"/>
            <a:ext cx="641522" cy="369332"/>
          </a:xfrm>
          <a:prstGeom prst="rect">
            <a:avLst/>
          </a:prstGeom>
          <a:noFill/>
          <a:ln w="12700" cap="sq" algn="ctr">
            <a:noFill/>
            <a:miter lim="800000"/>
            <a:headEnd/>
            <a:tailEnd/>
          </a:ln>
          <a:effectLst/>
        </p:spPr>
        <p:txBody>
          <a:bodyPr wrap="none" rtlCol="0">
            <a:spAutoFit/>
          </a:bodyPr>
          <a:lstStyle/>
          <a:p>
            <a:r>
              <a:rPr lang="de-DE" b="1">
                <a:latin typeface="Calibri" pitchFamily="34" charset="0"/>
                <a:cs typeface="Calibri" pitchFamily="34" charset="0"/>
              </a:rPr>
              <a:t>t=8 s</a:t>
            </a:r>
            <a:endParaRPr lang="en-US" b="1" dirty="0">
              <a:latin typeface="Calibri" pitchFamily="34" charset="0"/>
              <a:cs typeface="Calibri" pitchFamily="34" charset="0"/>
            </a:endParaRPr>
          </a:p>
        </p:txBody>
      </p:sp>
      <p:sp>
        <p:nvSpPr>
          <p:cNvPr id="32" name="TextBox 31">
            <a:extLst>
              <a:ext uri="{FF2B5EF4-FFF2-40B4-BE49-F238E27FC236}">
                <a16:creationId xmlns:a16="http://schemas.microsoft.com/office/drawing/2014/main" id="{3BDB586D-DC9D-4482-A53B-4CAF941D60A5}"/>
              </a:ext>
            </a:extLst>
          </p:cNvPr>
          <p:cNvSpPr txBox="1"/>
          <p:nvPr/>
        </p:nvSpPr>
        <p:spPr bwMode="auto">
          <a:xfrm>
            <a:off x="1343472" y="5723964"/>
            <a:ext cx="758541" cy="369332"/>
          </a:xfrm>
          <a:prstGeom prst="rect">
            <a:avLst/>
          </a:prstGeom>
          <a:noFill/>
          <a:ln w="12700" cap="sq" algn="ctr">
            <a:noFill/>
            <a:miter lim="800000"/>
            <a:headEnd/>
            <a:tailEnd/>
          </a:ln>
          <a:effectLst/>
        </p:spPr>
        <p:txBody>
          <a:bodyPr wrap="none" rtlCol="0">
            <a:spAutoFit/>
          </a:bodyPr>
          <a:lstStyle/>
          <a:p>
            <a:r>
              <a:rPr lang="de-DE" b="1">
                <a:latin typeface="Calibri" pitchFamily="34" charset="0"/>
                <a:cs typeface="Calibri" pitchFamily="34" charset="0"/>
              </a:rPr>
              <a:t>t=11 s</a:t>
            </a:r>
            <a:endParaRPr lang="en-US" b="1" dirty="0">
              <a:latin typeface="Calibri" pitchFamily="34" charset="0"/>
              <a:cs typeface="Calibri" pitchFamily="34" charset="0"/>
            </a:endParaRPr>
          </a:p>
        </p:txBody>
      </p:sp>
      <p:pic>
        <p:nvPicPr>
          <p:cNvPr id="6" name="Grafik 5" descr="Ein Bild, das Darstellung, Auto enthält.">
            <a:extLst>
              <a:ext uri="{FF2B5EF4-FFF2-40B4-BE49-F238E27FC236}">
                <a16:creationId xmlns:a16="http://schemas.microsoft.com/office/drawing/2014/main" id="{18024C8C-4171-DB57-DBDF-82D59F157F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179" t="36208" r="15534" b="37024"/>
          <a:stretch/>
        </p:blipFill>
        <p:spPr>
          <a:xfrm>
            <a:off x="2800300" y="1323351"/>
            <a:ext cx="3095814" cy="1196110"/>
          </a:xfrm>
          <a:prstGeom prst="rect">
            <a:avLst/>
          </a:prstGeom>
        </p:spPr>
      </p:pic>
      <p:grpSp>
        <p:nvGrpSpPr>
          <p:cNvPr id="9" name="Gruppieren 8">
            <a:extLst>
              <a:ext uri="{FF2B5EF4-FFF2-40B4-BE49-F238E27FC236}">
                <a16:creationId xmlns:a16="http://schemas.microsoft.com/office/drawing/2014/main" id="{3609A0C6-79B0-66FC-56C0-9EE74978314A}"/>
              </a:ext>
            </a:extLst>
          </p:cNvPr>
          <p:cNvGrpSpPr/>
          <p:nvPr/>
        </p:nvGrpSpPr>
        <p:grpSpPr>
          <a:xfrm>
            <a:off x="9096186" y="1319573"/>
            <a:ext cx="3095814" cy="1202944"/>
            <a:chOff x="9096186" y="1319573"/>
            <a:chExt cx="3095814" cy="1202944"/>
          </a:xfrm>
        </p:grpSpPr>
        <p:pic>
          <p:nvPicPr>
            <p:cNvPr id="7" name="Grafik 6" descr="Ein Bild, das Darstellung, Auto enthält.">
              <a:extLst>
                <a:ext uri="{FF2B5EF4-FFF2-40B4-BE49-F238E27FC236}">
                  <a16:creationId xmlns:a16="http://schemas.microsoft.com/office/drawing/2014/main" id="{91CF8023-182C-1110-9665-66EE6024882A}"/>
                </a:ext>
              </a:extLst>
            </p:cNvPr>
            <p:cNvPicPr>
              <a:picLocks noChangeAspect="1"/>
            </p:cNvPicPr>
            <p:nvPr/>
          </p:nvPicPr>
          <p:blipFill rotWithShape="1">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l="15179" t="36208" r="15534" b="37024"/>
            <a:stretch/>
          </p:blipFill>
          <p:spPr>
            <a:xfrm>
              <a:off x="9096186" y="1319573"/>
              <a:ext cx="3095814" cy="1196110"/>
            </a:xfrm>
            <a:prstGeom prst="rect">
              <a:avLst/>
            </a:prstGeom>
          </p:spPr>
        </p:pic>
        <p:sp>
          <p:nvSpPr>
            <p:cNvPr id="19" name="Rectangle 18">
              <a:extLst>
                <a:ext uri="{FF2B5EF4-FFF2-40B4-BE49-F238E27FC236}">
                  <a16:creationId xmlns:a16="http://schemas.microsoft.com/office/drawing/2014/main" id="{314EC44C-44E8-4A0B-AF20-4FAE43A2175D}"/>
                </a:ext>
              </a:extLst>
            </p:cNvPr>
            <p:cNvSpPr/>
            <p:nvPr/>
          </p:nvSpPr>
          <p:spPr bwMode="auto">
            <a:xfrm>
              <a:off x="10128448" y="1320295"/>
              <a:ext cx="2016224" cy="1202222"/>
            </a:xfrm>
            <a:prstGeom prst="rect">
              <a:avLst/>
            </a:prstGeom>
            <a:solidFill>
              <a:schemeClr val="bg1"/>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grpSp>
      <p:pic>
        <p:nvPicPr>
          <p:cNvPr id="8" name="Grafik 7" descr="Ein Bild, das Darstellung, Auto enthält.">
            <a:extLst>
              <a:ext uri="{FF2B5EF4-FFF2-40B4-BE49-F238E27FC236}">
                <a16:creationId xmlns:a16="http://schemas.microsoft.com/office/drawing/2014/main" id="{6040C771-2C44-1682-E1D5-C2AF73DDBE7E}"/>
              </a:ext>
            </a:extLst>
          </p:cNvPr>
          <p:cNvPicPr>
            <a:picLocks noChangeAspect="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l="15179" t="36208" r="15534" b="37024"/>
          <a:stretch/>
        </p:blipFill>
        <p:spPr>
          <a:xfrm>
            <a:off x="4057947" y="3317991"/>
            <a:ext cx="1187867" cy="458949"/>
          </a:xfrm>
          <a:prstGeom prst="rect">
            <a:avLst/>
          </a:prstGeom>
        </p:spPr>
      </p:pic>
      <p:pic>
        <p:nvPicPr>
          <p:cNvPr id="10" name="Grafik 9" descr="Ein Bild, das Darstellung, Auto enthält.">
            <a:extLst>
              <a:ext uri="{FF2B5EF4-FFF2-40B4-BE49-F238E27FC236}">
                <a16:creationId xmlns:a16="http://schemas.microsoft.com/office/drawing/2014/main" id="{0BFD1FA5-E21E-DF22-B769-33107C6082B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179" t="36208" r="15534" b="37024"/>
          <a:stretch/>
        </p:blipFill>
        <p:spPr>
          <a:xfrm>
            <a:off x="2243572" y="3305154"/>
            <a:ext cx="1224136" cy="472962"/>
          </a:xfrm>
          <a:prstGeom prst="rect">
            <a:avLst/>
          </a:prstGeom>
        </p:spPr>
      </p:pic>
      <p:pic>
        <p:nvPicPr>
          <p:cNvPr id="11" name="Grafik 10" descr="Ein Bild, das Darstellung, Auto enthält.">
            <a:extLst>
              <a:ext uri="{FF2B5EF4-FFF2-40B4-BE49-F238E27FC236}">
                <a16:creationId xmlns:a16="http://schemas.microsoft.com/office/drawing/2014/main" id="{B11AB83A-9CCF-929E-41A3-4A67E160A4C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179" t="36208" r="15534" b="37024"/>
          <a:stretch/>
        </p:blipFill>
        <p:spPr>
          <a:xfrm>
            <a:off x="2301411" y="4063810"/>
            <a:ext cx="1224136" cy="472962"/>
          </a:xfrm>
          <a:prstGeom prst="rect">
            <a:avLst/>
          </a:prstGeom>
        </p:spPr>
      </p:pic>
      <p:pic>
        <p:nvPicPr>
          <p:cNvPr id="15" name="Grafik 14" descr="Ein Bild, das Darstellung, Auto enthält.">
            <a:extLst>
              <a:ext uri="{FF2B5EF4-FFF2-40B4-BE49-F238E27FC236}">
                <a16:creationId xmlns:a16="http://schemas.microsoft.com/office/drawing/2014/main" id="{976C51A1-DEE9-5AD0-4DF4-0B796214AC7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179" t="36208" r="15534" b="37024"/>
          <a:stretch/>
        </p:blipFill>
        <p:spPr>
          <a:xfrm>
            <a:off x="2783632" y="4756683"/>
            <a:ext cx="1224136" cy="472962"/>
          </a:xfrm>
          <a:prstGeom prst="rect">
            <a:avLst/>
          </a:prstGeom>
        </p:spPr>
      </p:pic>
      <p:pic>
        <p:nvPicPr>
          <p:cNvPr id="16" name="Grafik 15" descr="Ein Bild, das Darstellung, Auto enthält.">
            <a:extLst>
              <a:ext uri="{FF2B5EF4-FFF2-40B4-BE49-F238E27FC236}">
                <a16:creationId xmlns:a16="http://schemas.microsoft.com/office/drawing/2014/main" id="{80A4CAFD-869B-297A-3D52-011899C9671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179" t="36208" r="15534" b="37024"/>
          <a:stretch/>
        </p:blipFill>
        <p:spPr>
          <a:xfrm>
            <a:off x="4516012" y="5548917"/>
            <a:ext cx="1224136" cy="472962"/>
          </a:xfrm>
          <a:prstGeom prst="rect">
            <a:avLst/>
          </a:prstGeom>
        </p:spPr>
      </p:pic>
      <p:pic>
        <p:nvPicPr>
          <p:cNvPr id="21" name="Grafik 20" descr="Ein Bild, das Darstellung, Auto enthält.">
            <a:extLst>
              <a:ext uri="{FF2B5EF4-FFF2-40B4-BE49-F238E27FC236}">
                <a16:creationId xmlns:a16="http://schemas.microsoft.com/office/drawing/2014/main" id="{F12B370B-8336-6324-CD01-C2F05EC770ED}"/>
              </a:ext>
            </a:extLst>
          </p:cNvPr>
          <p:cNvPicPr>
            <a:picLocks noChangeAspect="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l="15179" t="36208" r="15534" b="37024"/>
          <a:stretch/>
        </p:blipFill>
        <p:spPr>
          <a:xfrm>
            <a:off x="4661613" y="4077823"/>
            <a:ext cx="1187867" cy="458949"/>
          </a:xfrm>
          <a:prstGeom prst="rect">
            <a:avLst/>
          </a:prstGeom>
        </p:spPr>
      </p:pic>
      <p:pic>
        <p:nvPicPr>
          <p:cNvPr id="23" name="Grafik 22" descr="Ein Bild, das Darstellung, Auto enthält.">
            <a:extLst>
              <a:ext uri="{FF2B5EF4-FFF2-40B4-BE49-F238E27FC236}">
                <a16:creationId xmlns:a16="http://schemas.microsoft.com/office/drawing/2014/main" id="{F42353F6-E1E6-F9D1-3FE5-98D50D31CD5D}"/>
              </a:ext>
            </a:extLst>
          </p:cNvPr>
          <p:cNvPicPr>
            <a:picLocks noChangeAspect="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l="15179" t="36208" r="15534" b="37024"/>
          <a:stretch/>
        </p:blipFill>
        <p:spPr>
          <a:xfrm>
            <a:off x="6193934" y="4772742"/>
            <a:ext cx="1187867" cy="458949"/>
          </a:xfrm>
          <a:prstGeom prst="rect">
            <a:avLst/>
          </a:prstGeom>
        </p:spPr>
      </p:pic>
      <p:grpSp>
        <p:nvGrpSpPr>
          <p:cNvPr id="36" name="Gruppieren 35">
            <a:extLst>
              <a:ext uri="{FF2B5EF4-FFF2-40B4-BE49-F238E27FC236}">
                <a16:creationId xmlns:a16="http://schemas.microsoft.com/office/drawing/2014/main" id="{70184AA0-7263-1209-FCCE-B997F9D1E235}"/>
              </a:ext>
            </a:extLst>
          </p:cNvPr>
          <p:cNvGrpSpPr/>
          <p:nvPr/>
        </p:nvGrpSpPr>
        <p:grpSpPr>
          <a:xfrm>
            <a:off x="9048328" y="5568047"/>
            <a:ext cx="1187867" cy="467691"/>
            <a:chOff x="9048328" y="5568047"/>
            <a:chExt cx="1187867" cy="467691"/>
          </a:xfrm>
        </p:grpSpPr>
        <p:pic>
          <p:nvPicPr>
            <p:cNvPr id="35" name="Grafik 34" descr="Ein Bild, das Darstellung, Auto enthält.">
              <a:extLst>
                <a:ext uri="{FF2B5EF4-FFF2-40B4-BE49-F238E27FC236}">
                  <a16:creationId xmlns:a16="http://schemas.microsoft.com/office/drawing/2014/main" id="{E32CDF80-02CC-4CFE-3DFF-9EEC6F0C9838}"/>
                </a:ext>
              </a:extLst>
            </p:cNvPr>
            <p:cNvPicPr>
              <a:picLocks noChangeAspect="1"/>
            </p:cNvPicPr>
            <p:nvPr/>
          </p:nvPicPr>
          <p:blipFill rotWithShape="1">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l="15179" t="36208" r="15534" b="37024"/>
            <a:stretch/>
          </p:blipFill>
          <p:spPr>
            <a:xfrm>
              <a:off x="9048328" y="5568047"/>
              <a:ext cx="1187867" cy="458949"/>
            </a:xfrm>
            <a:prstGeom prst="rect">
              <a:avLst/>
            </a:prstGeom>
          </p:spPr>
        </p:pic>
        <p:sp>
          <p:nvSpPr>
            <p:cNvPr id="41" name="Rectangle 40">
              <a:extLst>
                <a:ext uri="{FF2B5EF4-FFF2-40B4-BE49-F238E27FC236}">
                  <a16:creationId xmlns:a16="http://schemas.microsoft.com/office/drawing/2014/main" id="{71159791-879B-4090-BB05-E2C4D84EB328}"/>
                </a:ext>
              </a:extLst>
            </p:cNvPr>
            <p:cNvSpPr/>
            <p:nvPr/>
          </p:nvSpPr>
          <p:spPr bwMode="auto">
            <a:xfrm>
              <a:off x="9747572" y="5581552"/>
              <a:ext cx="469413" cy="454186"/>
            </a:xfrm>
            <a:prstGeom prst="rect">
              <a:avLst/>
            </a:prstGeom>
            <a:solidFill>
              <a:schemeClr val="bg1"/>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grpSp>
    </p:spTree>
    <p:extLst>
      <p:ext uri="{BB962C8B-B14F-4D97-AF65-F5344CB8AC3E}">
        <p14:creationId xmlns:p14="http://schemas.microsoft.com/office/powerpoint/2010/main" val="2281038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Distance Controller: Interface and Description</a:t>
            </a:r>
          </a:p>
        </p:txBody>
      </p:sp>
      <p:sp>
        <p:nvSpPr>
          <p:cNvPr id="5" name="Text Placeholder 4">
            <a:extLst>
              <a:ext uri="{FF2B5EF4-FFF2-40B4-BE49-F238E27FC236}">
                <a16:creationId xmlns:a16="http://schemas.microsoft.com/office/drawing/2014/main" id="{31CE8387-4DA7-4DF2-98FB-6FDA293D1E72}"/>
              </a:ext>
            </a:extLst>
          </p:cNvPr>
          <p:cNvSpPr>
            <a:spLocks noGrp="1"/>
          </p:cNvSpPr>
          <p:nvPr>
            <p:ph idx="1"/>
          </p:nvPr>
        </p:nvSpPr>
        <p:spPr>
          <a:xfrm>
            <a:off x="595017" y="1052736"/>
            <a:ext cx="8136362" cy="3316531"/>
          </a:xfrm>
        </p:spPr>
        <p:txBody>
          <a:bodyPr/>
          <a:lstStyle/>
          <a:p>
            <a:r>
              <a:rPr lang="de-DE" sz="2000" dirty="0"/>
              <a:t>Controller will </a:t>
            </a:r>
            <a:r>
              <a:rPr lang="de-DE" sz="2000" dirty="0" err="1"/>
              <a:t>set</a:t>
            </a:r>
            <a:r>
              <a:rPr lang="de-DE" sz="2000" dirty="0"/>
              <a:t> </a:t>
            </a:r>
            <a:r>
              <a:rPr lang="de-DE" sz="2000" dirty="0" err="1"/>
              <a:t>ego</a:t>
            </a:r>
            <a:r>
              <a:rPr lang="de-DE" sz="2000" dirty="0"/>
              <a:t> </a:t>
            </a:r>
            <a:r>
              <a:rPr lang="de-DE" sz="2000" dirty="0" err="1"/>
              <a:t>car</a:t>
            </a:r>
            <a:r>
              <a:rPr lang="de-DE" sz="2000" dirty="0"/>
              <a:t> </a:t>
            </a:r>
            <a:r>
              <a:rPr lang="de-DE" sz="2000" dirty="0" err="1"/>
              <a:t>throttle</a:t>
            </a:r>
            <a:r>
              <a:rPr lang="de-DE" sz="2000" dirty="0"/>
              <a:t> and break </a:t>
            </a:r>
            <a:r>
              <a:rPr lang="de-DE" sz="2000" dirty="0" err="1"/>
              <a:t>according</a:t>
            </a:r>
            <a:r>
              <a:rPr lang="de-DE" sz="2000" dirty="0"/>
              <a:t> </a:t>
            </a:r>
            <a:r>
              <a:rPr lang="de-DE" sz="2000" dirty="0" err="1"/>
              <a:t>to</a:t>
            </a:r>
            <a:r>
              <a:rPr lang="de-DE" sz="2000" dirty="0"/>
              <a:t> </a:t>
            </a:r>
            <a:r>
              <a:rPr lang="de-DE" sz="2000" dirty="0" err="1"/>
              <a:t>the</a:t>
            </a:r>
            <a:r>
              <a:rPr lang="de-DE" sz="2000" dirty="0"/>
              <a:t> </a:t>
            </a:r>
            <a:r>
              <a:rPr lang="de-DE" sz="2000" dirty="0" err="1"/>
              <a:t>measured</a:t>
            </a:r>
            <a:r>
              <a:rPr lang="de-DE" sz="2000" dirty="0"/>
              <a:t> </a:t>
            </a:r>
            <a:r>
              <a:rPr lang="de-DE" sz="2000" dirty="0" err="1"/>
              <a:t>distance</a:t>
            </a:r>
            <a:endParaRPr lang="de-DE" sz="2000" dirty="0"/>
          </a:p>
          <a:p>
            <a:r>
              <a:rPr lang="de-DE" sz="2000" dirty="0"/>
              <a:t>In </a:t>
            </a:r>
            <a:r>
              <a:rPr lang="de-DE" sz="2000" dirty="0" err="1"/>
              <a:t>session</a:t>
            </a:r>
            <a:r>
              <a:rPr lang="de-DE" sz="2000" dirty="0"/>
              <a:t> I (and </a:t>
            </a:r>
            <a:r>
              <a:rPr lang="de-DE" sz="2000" dirty="0" err="1"/>
              <a:t>the</a:t>
            </a:r>
            <a:r>
              <a:rPr lang="de-DE" sz="2000" dirty="0"/>
              <a:t> </a:t>
            </a:r>
            <a:r>
              <a:rPr lang="de-DE" sz="2000" dirty="0" err="1"/>
              <a:t>dependent</a:t>
            </a:r>
            <a:r>
              <a:rPr lang="de-DE" sz="2000" dirty="0"/>
              <a:t> </a:t>
            </a:r>
            <a:r>
              <a:rPr lang="de-DE" sz="2000" dirty="0" err="1"/>
              <a:t>exercises</a:t>
            </a:r>
            <a:r>
              <a:rPr lang="de-DE" sz="2000" dirty="0"/>
              <a:t>), </a:t>
            </a:r>
            <a:r>
              <a:rPr lang="de-DE" sz="2000" dirty="0" err="1"/>
              <a:t>only</a:t>
            </a:r>
            <a:r>
              <a:rPr lang="de-DE" sz="2000" dirty="0"/>
              <a:t> </a:t>
            </a:r>
            <a:r>
              <a:rPr lang="de-DE" sz="2000" dirty="0" err="1"/>
              <a:t>the</a:t>
            </a:r>
            <a:r>
              <a:rPr lang="de-DE" sz="2000" dirty="0"/>
              <a:t> </a:t>
            </a:r>
            <a:r>
              <a:rPr lang="de-DE" sz="2000" dirty="0" err="1"/>
              <a:t>controller</a:t>
            </a:r>
            <a:r>
              <a:rPr lang="de-DE" sz="2000" dirty="0"/>
              <a:t> </a:t>
            </a:r>
            <a:r>
              <a:rPr lang="de-DE" sz="2000" dirty="0" err="1"/>
              <a:t>behaviour</a:t>
            </a:r>
            <a:r>
              <a:rPr lang="de-DE" sz="2000" dirty="0"/>
              <a:t> will </a:t>
            </a:r>
            <a:r>
              <a:rPr lang="de-DE" sz="2000" dirty="0" err="1"/>
              <a:t>be</a:t>
            </a:r>
            <a:r>
              <a:rPr lang="de-DE" sz="2000" dirty="0"/>
              <a:t> </a:t>
            </a:r>
            <a:r>
              <a:rPr lang="de-DE" sz="2000" dirty="0" err="1"/>
              <a:t>modelled</a:t>
            </a:r>
            <a:endParaRPr lang="de-DE" sz="2000" dirty="0"/>
          </a:p>
          <a:p>
            <a:r>
              <a:rPr lang="de-DE" sz="2000" dirty="0" err="1"/>
              <a:t>PI_Control</a:t>
            </a:r>
            <a:r>
              <a:rPr lang="de-DE" sz="2000" dirty="0"/>
              <a:t> will </a:t>
            </a:r>
            <a:r>
              <a:rPr lang="de-DE" sz="2000" dirty="0" err="1"/>
              <a:t>be</a:t>
            </a:r>
            <a:r>
              <a:rPr lang="de-DE" sz="2000" dirty="0"/>
              <a:t> </a:t>
            </a:r>
            <a:r>
              <a:rPr lang="de-DE" sz="2000" dirty="0" err="1"/>
              <a:t>used</a:t>
            </a:r>
            <a:r>
              <a:rPr lang="de-DE" sz="2000" dirty="0"/>
              <a:t> </a:t>
            </a:r>
            <a:r>
              <a:rPr lang="de-DE" sz="2000" dirty="0" err="1"/>
              <a:t>by</a:t>
            </a:r>
            <a:r>
              <a:rPr lang="de-DE" sz="2000" dirty="0"/>
              <a:t> </a:t>
            </a:r>
            <a:r>
              <a:rPr lang="de-DE" sz="2000" dirty="0" err="1"/>
              <a:t>the</a:t>
            </a:r>
            <a:r>
              <a:rPr lang="de-DE" sz="2000" dirty="0"/>
              <a:t> </a:t>
            </a:r>
            <a:r>
              <a:rPr lang="de-DE" sz="2000" dirty="0" err="1"/>
              <a:t>controller</a:t>
            </a:r>
            <a:endParaRPr lang="de-DE" sz="2000" dirty="0"/>
          </a:p>
          <a:p>
            <a:r>
              <a:rPr lang="de-DE" sz="2000" dirty="0"/>
              <a:t>In </a:t>
            </a:r>
            <a:r>
              <a:rPr lang="de-DE" sz="2000" dirty="0" err="1"/>
              <a:t>session</a:t>
            </a:r>
            <a:r>
              <a:rPr lang="de-DE" sz="2000" dirty="0"/>
              <a:t> II </a:t>
            </a:r>
            <a:r>
              <a:rPr lang="de-DE" sz="2000" dirty="0" err="1"/>
              <a:t>the</a:t>
            </a:r>
            <a:r>
              <a:rPr lang="de-DE" sz="2000" dirty="0"/>
              <a:t> </a:t>
            </a:r>
            <a:r>
              <a:rPr lang="de-DE" sz="2000" dirty="0" err="1"/>
              <a:t>controller</a:t>
            </a:r>
            <a:r>
              <a:rPr lang="de-DE" sz="2000" dirty="0"/>
              <a:t> will </a:t>
            </a:r>
            <a:r>
              <a:rPr lang="de-DE" sz="2000" dirty="0" err="1"/>
              <a:t>be</a:t>
            </a:r>
            <a:r>
              <a:rPr lang="de-DE" sz="2000" dirty="0"/>
              <a:t> </a:t>
            </a:r>
            <a:r>
              <a:rPr lang="de-DE" sz="2000" dirty="0" err="1"/>
              <a:t>embedded</a:t>
            </a:r>
            <a:r>
              <a:rPr lang="de-DE" sz="2000" dirty="0"/>
              <a:t> in a virtual </a:t>
            </a:r>
            <a:r>
              <a:rPr lang="de-DE" sz="2000" dirty="0" err="1"/>
              <a:t>car</a:t>
            </a:r>
            <a:r>
              <a:rPr lang="de-DE" sz="2000" dirty="0"/>
              <a:t> </a:t>
            </a:r>
            <a:r>
              <a:rPr lang="de-DE" sz="2000" dirty="0" err="1"/>
              <a:t>environment</a:t>
            </a:r>
            <a:r>
              <a:rPr lang="de-DE" sz="2000" dirty="0"/>
              <a:t> (</a:t>
            </a:r>
            <a:r>
              <a:rPr lang="de-DE" sz="2000" dirty="0" err="1"/>
              <a:t>CarInertiaSim</a:t>
            </a:r>
            <a:r>
              <a:rPr lang="de-DE" sz="2000" dirty="0"/>
              <a:t>). This will </a:t>
            </a:r>
            <a:r>
              <a:rPr lang="de-DE" sz="2000" dirty="0" err="1"/>
              <a:t>add</a:t>
            </a:r>
            <a:r>
              <a:rPr lang="de-DE" sz="2000" dirty="0"/>
              <a:t> </a:t>
            </a:r>
            <a:r>
              <a:rPr lang="de-DE" sz="2000" dirty="0" err="1"/>
              <a:t>basic</a:t>
            </a:r>
            <a:r>
              <a:rPr lang="de-DE" sz="2000" dirty="0"/>
              <a:t> </a:t>
            </a:r>
            <a:r>
              <a:rPr lang="de-DE" sz="2000" dirty="0" err="1"/>
              <a:t>characteristics</a:t>
            </a:r>
            <a:r>
              <a:rPr lang="de-DE" sz="2000" dirty="0"/>
              <a:t> such </a:t>
            </a:r>
            <a:r>
              <a:rPr lang="de-DE" sz="2000" dirty="0" err="1"/>
              <a:t>as</a:t>
            </a:r>
            <a:r>
              <a:rPr lang="de-DE" sz="2000" dirty="0"/>
              <a:t> </a:t>
            </a:r>
            <a:r>
              <a:rPr lang="de-DE" sz="2000" dirty="0" err="1"/>
              <a:t>inertia</a:t>
            </a:r>
            <a:r>
              <a:rPr lang="de-DE" sz="2000" dirty="0"/>
              <a:t> and </a:t>
            </a:r>
            <a:r>
              <a:rPr lang="de-DE" sz="2000" dirty="0" err="1"/>
              <a:t>friction</a:t>
            </a:r>
            <a:r>
              <a:rPr lang="de-DE" sz="2000" dirty="0"/>
              <a:t>.</a:t>
            </a:r>
            <a:endParaRPr lang="en-US" sz="2000" dirty="0"/>
          </a:p>
        </p:txBody>
      </p:sp>
      <p:pic>
        <p:nvPicPr>
          <p:cNvPr id="7" name="Picture 6">
            <a:extLst>
              <a:ext uri="{FF2B5EF4-FFF2-40B4-BE49-F238E27FC236}">
                <a16:creationId xmlns:a16="http://schemas.microsoft.com/office/drawing/2014/main" id="{9449DFF4-CDB4-4C45-A877-2C7C3FEB2AB4}"/>
              </a:ext>
            </a:extLst>
          </p:cNvPr>
          <p:cNvPicPr>
            <a:picLocks noChangeAspect="1"/>
          </p:cNvPicPr>
          <p:nvPr/>
        </p:nvPicPr>
        <p:blipFill>
          <a:blip r:embed="rId3"/>
          <a:stretch>
            <a:fillRect/>
          </a:stretch>
        </p:blipFill>
        <p:spPr>
          <a:xfrm>
            <a:off x="263352" y="4476472"/>
            <a:ext cx="5048250" cy="1409700"/>
          </a:xfrm>
          <a:prstGeom prst="rect">
            <a:avLst/>
          </a:prstGeom>
        </p:spPr>
      </p:pic>
      <p:pic>
        <p:nvPicPr>
          <p:cNvPr id="8" name="Grafik 7">
            <a:extLst>
              <a:ext uri="{FF2B5EF4-FFF2-40B4-BE49-F238E27FC236}">
                <a16:creationId xmlns:a16="http://schemas.microsoft.com/office/drawing/2014/main" id="{5F8BE99A-AEB5-9DF9-2D05-F24B2984F401}"/>
              </a:ext>
            </a:extLst>
          </p:cNvPr>
          <p:cNvPicPr>
            <a:picLocks noChangeAspect="1"/>
          </p:cNvPicPr>
          <p:nvPr/>
        </p:nvPicPr>
        <p:blipFill>
          <a:blip r:embed="rId4"/>
          <a:stretch>
            <a:fillRect/>
          </a:stretch>
        </p:blipFill>
        <p:spPr>
          <a:xfrm>
            <a:off x="9004286" y="904557"/>
            <a:ext cx="2376424" cy="3200898"/>
          </a:xfrm>
          <a:prstGeom prst="rect">
            <a:avLst/>
          </a:prstGeom>
        </p:spPr>
      </p:pic>
      <p:graphicFrame>
        <p:nvGraphicFramePr>
          <p:cNvPr id="9" name="Tabelle 8">
            <a:extLst>
              <a:ext uri="{FF2B5EF4-FFF2-40B4-BE49-F238E27FC236}">
                <a16:creationId xmlns:a16="http://schemas.microsoft.com/office/drawing/2014/main" id="{AD0A7D5E-217C-D0A0-98E3-2D0ACF695EC6}"/>
              </a:ext>
            </a:extLst>
          </p:cNvPr>
          <p:cNvGraphicFramePr>
            <a:graphicFrameLocks noGrp="1"/>
          </p:cNvGraphicFramePr>
          <p:nvPr/>
        </p:nvGraphicFramePr>
        <p:xfrm>
          <a:off x="5857416" y="4305022"/>
          <a:ext cx="5523294" cy="1752600"/>
        </p:xfrm>
        <a:graphic>
          <a:graphicData uri="http://schemas.openxmlformats.org/drawingml/2006/table">
            <a:tbl>
              <a:tblPr firstRow="1" bandRow="1">
                <a:tableStyleId>{5C22544A-7EE6-4342-B048-85BDC9FD1C3A}</a:tableStyleId>
              </a:tblPr>
              <a:tblGrid>
                <a:gridCol w="1490846">
                  <a:extLst>
                    <a:ext uri="{9D8B030D-6E8A-4147-A177-3AD203B41FA5}">
                      <a16:colId xmlns:a16="http://schemas.microsoft.com/office/drawing/2014/main" val="4235970624"/>
                    </a:ext>
                  </a:extLst>
                </a:gridCol>
                <a:gridCol w="1008112">
                  <a:extLst>
                    <a:ext uri="{9D8B030D-6E8A-4147-A177-3AD203B41FA5}">
                      <a16:colId xmlns:a16="http://schemas.microsoft.com/office/drawing/2014/main" val="1312705603"/>
                    </a:ext>
                  </a:extLst>
                </a:gridCol>
                <a:gridCol w="864096">
                  <a:extLst>
                    <a:ext uri="{9D8B030D-6E8A-4147-A177-3AD203B41FA5}">
                      <a16:colId xmlns:a16="http://schemas.microsoft.com/office/drawing/2014/main" val="3736159275"/>
                    </a:ext>
                  </a:extLst>
                </a:gridCol>
                <a:gridCol w="2160240">
                  <a:extLst>
                    <a:ext uri="{9D8B030D-6E8A-4147-A177-3AD203B41FA5}">
                      <a16:colId xmlns:a16="http://schemas.microsoft.com/office/drawing/2014/main" val="3816935806"/>
                    </a:ext>
                  </a:extLst>
                </a:gridCol>
              </a:tblGrid>
              <a:tr h="370840">
                <a:tc>
                  <a:txBody>
                    <a:bodyPr/>
                    <a:lstStyle/>
                    <a:p>
                      <a:r>
                        <a:rPr lang="de-DE" dirty="0"/>
                        <a:t>Signal Name</a:t>
                      </a:r>
                      <a:endParaRPr lang="en-DE" dirty="0"/>
                    </a:p>
                  </a:txBody>
                  <a:tcPr/>
                </a:tc>
                <a:tc>
                  <a:txBody>
                    <a:bodyPr/>
                    <a:lstStyle/>
                    <a:p>
                      <a:r>
                        <a:rPr lang="de-DE" dirty="0" err="1"/>
                        <a:t>Direction</a:t>
                      </a:r>
                      <a:endParaRPr lang="en-DE" dirty="0"/>
                    </a:p>
                  </a:txBody>
                  <a:tcPr/>
                </a:tc>
                <a:tc>
                  <a:txBody>
                    <a:bodyPr/>
                    <a:lstStyle/>
                    <a:p>
                      <a:r>
                        <a:rPr lang="de-DE" dirty="0"/>
                        <a:t>Type</a:t>
                      </a:r>
                      <a:endParaRPr lang="en-DE" dirty="0"/>
                    </a:p>
                  </a:txBody>
                  <a:tcPr/>
                </a:tc>
                <a:tc>
                  <a:txBody>
                    <a:bodyPr/>
                    <a:lstStyle/>
                    <a:p>
                      <a:r>
                        <a:rPr lang="de-DE" dirty="0"/>
                        <a:t>Description</a:t>
                      </a:r>
                      <a:endParaRPr lang="en-DE" dirty="0"/>
                    </a:p>
                  </a:txBody>
                  <a:tcPr/>
                </a:tc>
                <a:extLst>
                  <a:ext uri="{0D108BD9-81ED-4DB2-BD59-A6C34878D82A}">
                    <a16:rowId xmlns:a16="http://schemas.microsoft.com/office/drawing/2014/main" val="1669882597"/>
                  </a:ext>
                </a:extLst>
              </a:tr>
              <a:tr h="370840">
                <a:tc>
                  <a:txBody>
                    <a:bodyPr/>
                    <a:lstStyle/>
                    <a:p>
                      <a:r>
                        <a:rPr lang="de-DE" dirty="0" err="1"/>
                        <a:t>distance_IN</a:t>
                      </a:r>
                      <a:endParaRPr lang="en-DE" dirty="0"/>
                    </a:p>
                  </a:txBody>
                  <a:tcPr/>
                </a:tc>
                <a:tc>
                  <a:txBody>
                    <a:bodyPr/>
                    <a:lstStyle/>
                    <a:p>
                      <a:r>
                        <a:rPr lang="de-DE" dirty="0"/>
                        <a:t>Input</a:t>
                      </a:r>
                      <a:endParaRPr lang="en-DE" dirty="0"/>
                    </a:p>
                  </a:txBody>
                  <a:tcPr/>
                </a:tc>
                <a:tc>
                  <a:txBody>
                    <a:bodyPr/>
                    <a:lstStyle/>
                    <a:p>
                      <a:r>
                        <a:rPr lang="de-DE" dirty="0"/>
                        <a:t>float32</a:t>
                      </a:r>
                      <a:endParaRPr lang="en-DE" dirty="0"/>
                    </a:p>
                  </a:txBody>
                  <a:tcPr/>
                </a:tc>
                <a:tc>
                  <a:txBody>
                    <a:bodyPr/>
                    <a:lstStyle/>
                    <a:p>
                      <a:r>
                        <a:rPr lang="de-DE" dirty="0"/>
                        <a:t>[m]</a:t>
                      </a:r>
                      <a:endParaRPr lang="en-DE" dirty="0"/>
                    </a:p>
                  </a:txBody>
                  <a:tcPr/>
                </a:tc>
                <a:extLst>
                  <a:ext uri="{0D108BD9-81ED-4DB2-BD59-A6C34878D82A}">
                    <a16:rowId xmlns:a16="http://schemas.microsoft.com/office/drawing/2014/main" val="1013806151"/>
                  </a:ext>
                </a:extLst>
              </a:tr>
              <a:tr h="370840">
                <a:tc>
                  <a:txBody>
                    <a:bodyPr/>
                    <a:lstStyle/>
                    <a:p>
                      <a:r>
                        <a:rPr lang="de-DE" dirty="0" err="1"/>
                        <a:t>throttle_OUT</a:t>
                      </a:r>
                      <a:endParaRPr lang="en-DE" dirty="0"/>
                    </a:p>
                  </a:txBody>
                  <a:tcPr/>
                </a:tc>
                <a:tc>
                  <a:txBody>
                    <a:bodyPr/>
                    <a:lstStyle/>
                    <a:p>
                      <a:r>
                        <a:rPr lang="de-DE" dirty="0"/>
                        <a:t>Output</a:t>
                      </a:r>
                      <a:endParaRPr lang="en-D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float32</a:t>
                      </a:r>
                      <a:endParaRPr lang="en-DE" dirty="0"/>
                    </a:p>
                  </a:txBody>
                  <a:tcPr/>
                </a:tc>
                <a:tc>
                  <a:txBody>
                    <a:bodyPr/>
                    <a:lstStyle/>
                    <a:p>
                      <a:r>
                        <a:rPr lang="de-DE" dirty="0"/>
                        <a:t>[%] </a:t>
                      </a:r>
                      <a:r>
                        <a:rPr lang="de-DE" dirty="0" err="1"/>
                        <a:t>of</a:t>
                      </a:r>
                      <a:r>
                        <a:rPr lang="de-DE" dirty="0"/>
                        <a:t> max. </a:t>
                      </a:r>
                      <a:r>
                        <a:rPr lang="de-DE" dirty="0" err="1"/>
                        <a:t>throttle</a:t>
                      </a:r>
                      <a:endParaRPr lang="en-DE" dirty="0"/>
                    </a:p>
                  </a:txBody>
                  <a:tcPr/>
                </a:tc>
                <a:extLst>
                  <a:ext uri="{0D108BD9-81ED-4DB2-BD59-A6C34878D82A}">
                    <a16:rowId xmlns:a16="http://schemas.microsoft.com/office/drawing/2014/main" val="2133163513"/>
                  </a:ext>
                </a:extLst>
              </a:tr>
              <a:tr h="370840">
                <a:tc>
                  <a:txBody>
                    <a:bodyPr/>
                    <a:lstStyle/>
                    <a:p>
                      <a:r>
                        <a:rPr lang="de-DE" dirty="0" err="1"/>
                        <a:t>break_OUT</a:t>
                      </a:r>
                      <a:endParaRPr lang="en-D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Output</a:t>
                      </a:r>
                      <a:endParaRPr lang="en-D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float32</a:t>
                      </a:r>
                      <a:endParaRPr lang="en-DE" dirty="0"/>
                    </a:p>
                  </a:txBody>
                  <a:tcPr/>
                </a:tc>
                <a:tc>
                  <a:txBody>
                    <a:bodyPr/>
                    <a:lstStyle/>
                    <a:p>
                      <a:r>
                        <a:rPr lang="de-DE" dirty="0"/>
                        <a:t>[%] </a:t>
                      </a:r>
                      <a:r>
                        <a:rPr lang="de-DE" dirty="0" err="1"/>
                        <a:t>of</a:t>
                      </a:r>
                      <a:r>
                        <a:rPr lang="de-DE" dirty="0"/>
                        <a:t> max. break</a:t>
                      </a:r>
                      <a:endParaRPr lang="en-DE" dirty="0"/>
                    </a:p>
                  </a:txBody>
                  <a:tcPr/>
                </a:tc>
                <a:extLst>
                  <a:ext uri="{0D108BD9-81ED-4DB2-BD59-A6C34878D82A}">
                    <a16:rowId xmlns:a16="http://schemas.microsoft.com/office/drawing/2014/main" val="3050946101"/>
                  </a:ext>
                </a:extLst>
              </a:tr>
            </a:tbl>
          </a:graphicData>
        </a:graphic>
      </p:graphicFrame>
      <p:sp>
        <p:nvSpPr>
          <p:cNvPr id="10" name="Rechteck 9">
            <a:extLst>
              <a:ext uri="{FF2B5EF4-FFF2-40B4-BE49-F238E27FC236}">
                <a16:creationId xmlns:a16="http://schemas.microsoft.com/office/drawing/2014/main" id="{52E89E15-4E11-B0B5-3DB6-C34577FE71A5}"/>
              </a:ext>
            </a:extLst>
          </p:cNvPr>
          <p:cNvSpPr/>
          <p:nvPr/>
        </p:nvSpPr>
        <p:spPr>
          <a:xfrm>
            <a:off x="9696400" y="1484784"/>
            <a:ext cx="1684310" cy="1368152"/>
          </a:xfrm>
          <a:prstGeom prst="rect">
            <a:avLst/>
          </a:prstGeom>
          <a:noFill/>
          <a:ln w="317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712393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5F15019-D37B-49F7-9C71-008A89B9432D}"/>
              </a:ext>
            </a:extLst>
          </p:cNvPr>
          <p:cNvSpPr/>
          <p:nvPr/>
        </p:nvSpPr>
        <p:spPr bwMode="auto">
          <a:xfrm>
            <a:off x="3503712" y="1848272"/>
            <a:ext cx="5184576" cy="1796752"/>
          </a:xfrm>
          <a:prstGeom prst="rect">
            <a:avLst/>
          </a:prstGeom>
          <a:noFill/>
          <a:ln w="50800" cap="sq" algn="ctr">
            <a:solidFill>
              <a:schemeClr val="bg2">
                <a:lumMod val="75000"/>
              </a:schemeClr>
            </a:solidFill>
            <a:miter lim="800000"/>
            <a:headEnd/>
            <a:tailEnd/>
          </a:ln>
          <a:effectLst/>
        </p:spPr>
        <p:txBody>
          <a:bodyPr wrap="none" rtlCol="0" anchor="b"/>
          <a:lstStyle/>
          <a:p>
            <a:pPr algn="ctr"/>
            <a:r>
              <a:rPr lang="de-DE" sz="2800" b="1" dirty="0"/>
              <a:t>Software-Integration</a:t>
            </a:r>
            <a:endParaRPr lang="en-US" sz="2800" b="1" dirty="0"/>
          </a:p>
        </p:txBody>
      </p:sp>
      <p:sp>
        <p:nvSpPr>
          <p:cNvPr id="3" name="Title 2"/>
          <p:cNvSpPr>
            <a:spLocks noGrp="1"/>
          </p:cNvSpPr>
          <p:nvPr>
            <p:ph type="title"/>
          </p:nvPr>
        </p:nvSpPr>
        <p:spPr/>
        <p:txBody>
          <a:bodyPr/>
          <a:lstStyle/>
          <a:p>
            <a:r>
              <a:rPr lang="en-US"/>
              <a:t>Final Architecture</a:t>
            </a:r>
            <a:endParaRPr lang="en-US" dirty="0"/>
          </a:p>
        </p:txBody>
      </p:sp>
      <p:sp>
        <p:nvSpPr>
          <p:cNvPr id="4" name="Rectangle 3">
            <a:extLst>
              <a:ext uri="{FF2B5EF4-FFF2-40B4-BE49-F238E27FC236}">
                <a16:creationId xmlns:a16="http://schemas.microsoft.com/office/drawing/2014/main" id="{34A6F864-77AA-48C4-9BF8-12F8EA872D2D}"/>
              </a:ext>
            </a:extLst>
          </p:cNvPr>
          <p:cNvSpPr/>
          <p:nvPr/>
        </p:nvSpPr>
        <p:spPr bwMode="auto">
          <a:xfrm>
            <a:off x="4151784" y="1992288"/>
            <a:ext cx="3816424" cy="864096"/>
          </a:xfrm>
          <a:prstGeom prst="rect">
            <a:avLst/>
          </a:prstGeom>
          <a:noFill/>
          <a:ln w="50800" cap="sq" algn="ctr">
            <a:solidFill>
              <a:schemeClr val="accent1">
                <a:lumMod val="75000"/>
              </a:schemeClr>
            </a:solidFill>
            <a:miter lim="800000"/>
            <a:headEnd/>
            <a:tailEnd/>
          </a:ln>
          <a:effectLst/>
        </p:spPr>
        <p:txBody>
          <a:bodyPr wrap="none" rtlCol="0" anchor="ctr"/>
          <a:lstStyle/>
          <a:p>
            <a:pPr algn="ctr"/>
            <a:r>
              <a:rPr lang="de-DE" sz="2800" b="1" dirty="0" err="1"/>
              <a:t>Distance</a:t>
            </a:r>
            <a:r>
              <a:rPr lang="de-DE" sz="2800" b="1" dirty="0"/>
              <a:t>-Controller</a:t>
            </a:r>
            <a:endParaRPr lang="en-US" sz="2800" b="1" dirty="0"/>
          </a:p>
        </p:txBody>
      </p:sp>
      <p:sp>
        <p:nvSpPr>
          <p:cNvPr id="9" name="Rectangle 8">
            <a:extLst>
              <a:ext uri="{FF2B5EF4-FFF2-40B4-BE49-F238E27FC236}">
                <a16:creationId xmlns:a16="http://schemas.microsoft.com/office/drawing/2014/main" id="{8377DDA1-4A98-493E-B643-A1664703755F}"/>
              </a:ext>
            </a:extLst>
          </p:cNvPr>
          <p:cNvSpPr/>
          <p:nvPr/>
        </p:nvSpPr>
        <p:spPr bwMode="auto">
          <a:xfrm>
            <a:off x="2063552" y="1628800"/>
            <a:ext cx="8280920" cy="3456384"/>
          </a:xfrm>
          <a:prstGeom prst="rect">
            <a:avLst/>
          </a:prstGeom>
          <a:noFill/>
          <a:ln w="50800" cap="sq" algn="ctr">
            <a:solidFill>
              <a:schemeClr val="tx1"/>
            </a:solidFill>
            <a:miter lim="800000"/>
            <a:headEnd/>
            <a:tailEnd/>
          </a:ln>
          <a:effectLst/>
        </p:spPr>
        <p:txBody>
          <a:bodyPr wrap="none" rtlCol="0" anchor="b"/>
          <a:lstStyle/>
          <a:p>
            <a:pPr algn="ctr"/>
            <a:r>
              <a:rPr lang="de-DE" sz="2800" b="1" dirty="0" err="1">
                <a:cs typeface="Calibri" pitchFamily="34" charset="0"/>
              </a:rPr>
              <a:t>SiL-Testing</a:t>
            </a:r>
            <a:r>
              <a:rPr lang="de-DE" sz="2800" b="1" dirty="0">
                <a:cs typeface="Calibri" pitchFamily="34" charset="0"/>
              </a:rPr>
              <a:t> (Software-in-</a:t>
            </a:r>
            <a:r>
              <a:rPr lang="de-DE" sz="2800" b="1" dirty="0" err="1">
                <a:cs typeface="Calibri" pitchFamily="34" charset="0"/>
              </a:rPr>
              <a:t>the</a:t>
            </a:r>
            <a:r>
              <a:rPr lang="de-DE" sz="2800" b="1" dirty="0">
                <a:cs typeface="Calibri" pitchFamily="34" charset="0"/>
              </a:rPr>
              <a:t>-Loop)</a:t>
            </a:r>
            <a:endParaRPr lang="en-US" sz="2800" b="1" dirty="0">
              <a:cs typeface="Calibri" pitchFamily="34" charset="0"/>
            </a:endParaRPr>
          </a:p>
          <a:p>
            <a:pPr algn="ctr"/>
            <a:endParaRPr lang="en-US" sz="2800" b="1" dirty="0"/>
          </a:p>
        </p:txBody>
      </p:sp>
    </p:spTree>
    <p:extLst>
      <p:ext uri="{BB962C8B-B14F-4D97-AF65-F5344CB8AC3E}">
        <p14:creationId xmlns:p14="http://schemas.microsoft.com/office/powerpoint/2010/main" val="471395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ieren 4">
            <a:extLst>
              <a:ext uri="{FF2B5EF4-FFF2-40B4-BE49-F238E27FC236}">
                <a16:creationId xmlns:a16="http://schemas.microsoft.com/office/drawing/2014/main" id="{CA74AC83-39D6-55CF-1616-EF1BF5C937F5}"/>
              </a:ext>
            </a:extLst>
          </p:cNvPr>
          <p:cNvGrpSpPr/>
          <p:nvPr/>
        </p:nvGrpSpPr>
        <p:grpSpPr>
          <a:xfrm>
            <a:off x="2529290" y="1541134"/>
            <a:ext cx="7167110" cy="4330751"/>
            <a:chOff x="2529290" y="1541134"/>
            <a:chExt cx="7167110" cy="4330751"/>
          </a:xfrm>
        </p:grpSpPr>
        <p:sp>
          <p:nvSpPr>
            <p:cNvPr id="7" name="Rechteck: abgerundete Ecken 6">
              <a:extLst>
                <a:ext uri="{FF2B5EF4-FFF2-40B4-BE49-F238E27FC236}">
                  <a16:creationId xmlns:a16="http://schemas.microsoft.com/office/drawing/2014/main" id="{310B1E12-F6DF-37FE-5A0C-78D11A5567A0}"/>
                </a:ext>
              </a:extLst>
            </p:cNvPr>
            <p:cNvSpPr/>
            <p:nvPr/>
          </p:nvSpPr>
          <p:spPr>
            <a:xfrm>
              <a:off x="3831021" y="1608083"/>
              <a:ext cx="1663262" cy="11587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err="1">
                  <a:solidFill>
                    <a:schemeClr val="tx1"/>
                  </a:solidFill>
                  <a:latin typeface="Arial" panose="020B0604020202020204" pitchFamily="34" charset="0"/>
                  <a:cs typeface="Arial" panose="020B0604020202020204" pitchFamily="34" charset="0"/>
                </a:rPr>
                <a:t>Safety-related</a:t>
              </a:r>
              <a:r>
                <a:rPr lang="de-DE" sz="1400" b="1" dirty="0">
                  <a:solidFill>
                    <a:schemeClr val="tx1"/>
                  </a:solidFill>
                  <a:latin typeface="Arial" panose="020B0604020202020204" pitchFamily="34" charset="0"/>
                  <a:cs typeface="Arial" panose="020B0604020202020204" pitchFamily="34" charset="0"/>
                </a:rPr>
                <a:t> Software-</a:t>
              </a:r>
              <a:r>
                <a:rPr lang="de-DE" sz="1400" b="1" dirty="0" err="1">
                  <a:solidFill>
                    <a:schemeClr val="tx1"/>
                  </a:solidFill>
                  <a:latin typeface="Arial" panose="020B0604020202020204" pitchFamily="34" charset="0"/>
                  <a:cs typeface="Arial" panose="020B0604020202020204" pitchFamily="34" charset="0"/>
                </a:rPr>
                <a:t>Specification</a:t>
              </a:r>
              <a:endParaRPr lang="en-DE" sz="1400" b="1" dirty="0">
                <a:solidFill>
                  <a:schemeClr val="tx1"/>
                </a:solidFill>
                <a:latin typeface="Arial" panose="020B0604020202020204" pitchFamily="34" charset="0"/>
                <a:cs typeface="Arial" panose="020B0604020202020204" pitchFamily="34" charset="0"/>
              </a:endParaRPr>
            </a:p>
          </p:txBody>
        </p:sp>
        <p:sp>
          <p:nvSpPr>
            <p:cNvPr id="8" name="Rechteck: abgerundete Ecken 7">
              <a:extLst>
                <a:ext uri="{FF2B5EF4-FFF2-40B4-BE49-F238E27FC236}">
                  <a16:creationId xmlns:a16="http://schemas.microsoft.com/office/drawing/2014/main" id="{9BB16096-4657-8F3A-0F9E-5D3AD2F54BD2}"/>
                </a:ext>
              </a:extLst>
            </p:cNvPr>
            <p:cNvSpPr/>
            <p:nvPr/>
          </p:nvSpPr>
          <p:spPr>
            <a:xfrm>
              <a:off x="6960096" y="1608083"/>
              <a:ext cx="1728192" cy="115876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Validation</a:t>
              </a:r>
              <a:endParaRPr lang="en-DE" sz="1400" b="1" dirty="0">
                <a:solidFill>
                  <a:schemeClr val="tx1"/>
                </a:solidFill>
                <a:latin typeface="Arial" panose="020B0604020202020204" pitchFamily="34" charset="0"/>
                <a:cs typeface="Arial" panose="020B0604020202020204" pitchFamily="34" charset="0"/>
              </a:endParaRPr>
            </a:p>
          </p:txBody>
        </p:sp>
        <p:sp>
          <p:nvSpPr>
            <p:cNvPr id="9" name="Rechteck: abgerundete Ecken 8">
              <a:extLst>
                <a:ext uri="{FF2B5EF4-FFF2-40B4-BE49-F238E27FC236}">
                  <a16:creationId xmlns:a16="http://schemas.microsoft.com/office/drawing/2014/main" id="{8E98930C-5CE1-80AD-D180-20F79A32DD8F}"/>
                </a:ext>
              </a:extLst>
            </p:cNvPr>
            <p:cNvSpPr/>
            <p:nvPr/>
          </p:nvSpPr>
          <p:spPr>
            <a:xfrm>
              <a:off x="4413727" y="3141048"/>
              <a:ext cx="1144391" cy="651023"/>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System Design</a:t>
              </a:r>
              <a:endParaRPr lang="en-DE" sz="1400" b="1" dirty="0">
                <a:solidFill>
                  <a:schemeClr val="tx1"/>
                </a:solidFill>
                <a:latin typeface="Arial" panose="020B0604020202020204" pitchFamily="34" charset="0"/>
                <a:cs typeface="Arial" panose="020B0604020202020204" pitchFamily="34" charset="0"/>
              </a:endParaRPr>
            </a:p>
          </p:txBody>
        </p:sp>
        <p:sp>
          <p:nvSpPr>
            <p:cNvPr id="10" name="Rechteck: abgerundete Ecken 9">
              <a:extLst>
                <a:ext uri="{FF2B5EF4-FFF2-40B4-BE49-F238E27FC236}">
                  <a16:creationId xmlns:a16="http://schemas.microsoft.com/office/drawing/2014/main" id="{B3B2F898-0292-21FF-EB7F-0B9617FA5BAB}"/>
                </a:ext>
              </a:extLst>
            </p:cNvPr>
            <p:cNvSpPr/>
            <p:nvPr/>
          </p:nvSpPr>
          <p:spPr>
            <a:xfrm>
              <a:off x="6960096" y="3155732"/>
              <a:ext cx="1728192" cy="636340"/>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Integration Tests</a:t>
              </a:r>
              <a:endParaRPr lang="en-DE" sz="1400" b="1" dirty="0">
                <a:solidFill>
                  <a:schemeClr val="tx1"/>
                </a:solidFill>
                <a:latin typeface="Arial" panose="020B0604020202020204" pitchFamily="34" charset="0"/>
                <a:cs typeface="Arial" panose="020B0604020202020204" pitchFamily="34" charset="0"/>
              </a:endParaRPr>
            </a:p>
          </p:txBody>
        </p:sp>
        <p:sp>
          <p:nvSpPr>
            <p:cNvPr id="14" name="Rechteck: abgerundete Ecken 13">
              <a:extLst>
                <a:ext uri="{FF2B5EF4-FFF2-40B4-BE49-F238E27FC236}">
                  <a16:creationId xmlns:a16="http://schemas.microsoft.com/office/drawing/2014/main" id="{88145022-CBD4-2FFE-9089-F3838D2F4050}"/>
                </a:ext>
              </a:extLst>
            </p:cNvPr>
            <p:cNvSpPr/>
            <p:nvPr/>
          </p:nvSpPr>
          <p:spPr>
            <a:xfrm>
              <a:off x="5087888" y="4171991"/>
              <a:ext cx="1144391" cy="6510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Module Design</a:t>
              </a:r>
              <a:endParaRPr lang="en-DE" sz="1400" b="1" dirty="0">
                <a:solidFill>
                  <a:schemeClr val="tx1"/>
                </a:solidFill>
                <a:latin typeface="Arial" panose="020B0604020202020204" pitchFamily="34" charset="0"/>
                <a:cs typeface="Arial" panose="020B0604020202020204" pitchFamily="34" charset="0"/>
              </a:endParaRPr>
            </a:p>
          </p:txBody>
        </p:sp>
        <p:sp>
          <p:nvSpPr>
            <p:cNvPr id="15" name="Rechteck: abgerundete Ecken 14">
              <a:extLst>
                <a:ext uri="{FF2B5EF4-FFF2-40B4-BE49-F238E27FC236}">
                  <a16:creationId xmlns:a16="http://schemas.microsoft.com/office/drawing/2014/main" id="{9C40FF28-C011-5E4C-7D52-755B43696934}"/>
                </a:ext>
              </a:extLst>
            </p:cNvPr>
            <p:cNvSpPr/>
            <p:nvPr/>
          </p:nvSpPr>
          <p:spPr>
            <a:xfrm>
              <a:off x="6782217" y="4180956"/>
              <a:ext cx="1144391" cy="6510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Module Tests</a:t>
              </a:r>
              <a:endParaRPr lang="en-DE" sz="1400" b="1" dirty="0">
                <a:solidFill>
                  <a:schemeClr val="tx1"/>
                </a:solidFill>
                <a:latin typeface="Arial" panose="020B0604020202020204" pitchFamily="34" charset="0"/>
                <a:cs typeface="Arial" panose="020B0604020202020204" pitchFamily="34" charset="0"/>
              </a:endParaRPr>
            </a:p>
          </p:txBody>
        </p:sp>
        <p:sp>
          <p:nvSpPr>
            <p:cNvPr id="16" name="Rechteck: abgerundete Ecken 15">
              <a:extLst>
                <a:ext uri="{FF2B5EF4-FFF2-40B4-BE49-F238E27FC236}">
                  <a16:creationId xmlns:a16="http://schemas.microsoft.com/office/drawing/2014/main" id="{6AE00393-4E7E-C9D5-93A9-AD99C3EEA3BA}"/>
                </a:ext>
              </a:extLst>
            </p:cNvPr>
            <p:cNvSpPr/>
            <p:nvPr/>
          </p:nvSpPr>
          <p:spPr>
            <a:xfrm>
              <a:off x="5742311" y="5220861"/>
              <a:ext cx="1505817" cy="651024"/>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Coding</a:t>
              </a:r>
              <a:endParaRPr lang="en-DE" sz="1400" b="1" dirty="0">
                <a:solidFill>
                  <a:schemeClr val="tx1"/>
                </a:solidFill>
                <a:latin typeface="Arial" panose="020B0604020202020204" pitchFamily="34" charset="0"/>
                <a:cs typeface="Arial" panose="020B0604020202020204" pitchFamily="34" charset="0"/>
              </a:endParaRPr>
            </a:p>
          </p:txBody>
        </p:sp>
        <p:sp>
          <p:nvSpPr>
            <p:cNvPr id="23" name="Pfeil: nach rechts 22">
              <a:extLst>
                <a:ext uri="{FF2B5EF4-FFF2-40B4-BE49-F238E27FC236}">
                  <a16:creationId xmlns:a16="http://schemas.microsoft.com/office/drawing/2014/main" id="{979C5240-5E31-BD94-EC0E-D89C43F74735}"/>
                </a:ext>
              </a:extLst>
            </p:cNvPr>
            <p:cNvSpPr/>
            <p:nvPr/>
          </p:nvSpPr>
          <p:spPr>
            <a:xfrm flipH="1">
              <a:off x="5494283" y="1945149"/>
              <a:ext cx="1465813" cy="484632"/>
            </a:xfrm>
            <a:prstGeom prst="rightArrow">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Validation</a:t>
              </a:r>
              <a:endParaRPr lang="en-DE" sz="1400" b="1" dirty="0">
                <a:solidFill>
                  <a:schemeClr val="tx1"/>
                </a:solidFill>
                <a:latin typeface="Arial" panose="020B0604020202020204" pitchFamily="34" charset="0"/>
                <a:cs typeface="Arial" panose="020B0604020202020204" pitchFamily="34" charset="0"/>
              </a:endParaRPr>
            </a:p>
          </p:txBody>
        </p:sp>
        <p:cxnSp>
          <p:nvCxnSpPr>
            <p:cNvPr id="24" name="Gerader Verbinder 23">
              <a:extLst>
                <a:ext uri="{FF2B5EF4-FFF2-40B4-BE49-F238E27FC236}">
                  <a16:creationId xmlns:a16="http://schemas.microsoft.com/office/drawing/2014/main" id="{D4FA8672-2523-4295-8432-F2B2719A780D}"/>
                </a:ext>
              </a:extLst>
            </p:cNvPr>
            <p:cNvCxnSpPr>
              <a:cxnSpLocks/>
              <a:stCxn id="8" idx="3"/>
            </p:cNvCxnSpPr>
            <p:nvPr/>
          </p:nvCxnSpPr>
          <p:spPr>
            <a:xfrm flipV="1">
              <a:off x="8688288" y="2187465"/>
              <a:ext cx="1008112" cy="1"/>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D16649BB-09D2-7434-2349-7175EE72C169}"/>
                </a:ext>
              </a:extLst>
            </p:cNvPr>
            <p:cNvSpPr txBox="1"/>
            <p:nvPr/>
          </p:nvSpPr>
          <p:spPr>
            <a:xfrm>
              <a:off x="8780880" y="1725800"/>
              <a:ext cx="797013" cy="461665"/>
            </a:xfrm>
            <a:prstGeom prst="rect">
              <a:avLst/>
            </a:prstGeom>
            <a:noFill/>
          </p:spPr>
          <p:txBody>
            <a:bodyPr wrap="none" rtlCol="0">
              <a:spAutoFit/>
            </a:bodyPr>
            <a:lstStyle/>
            <a:p>
              <a:r>
                <a:rPr lang="de-DE" sz="1200" dirty="0" err="1">
                  <a:latin typeface="Arial" panose="020B0604020202020204" pitchFamily="34" charset="0"/>
                  <a:cs typeface="Arial" panose="020B0604020202020204" pitchFamily="34" charset="0"/>
                </a:rPr>
                <a:t>validated</a:t>
              </a:r>
              <a:endParaRPr lang="de-DE" sz="1200" dirty="0">
                <a:latin typeface="Arial" panose="020B0604020202020204" pitchFamily="34" charset="0"/>
                <a:cs typeface="Arial" panose="020B0604020202020204" pitchFamily="34" charset="0"/>
              </a:endParaRPr>
            </a:p>
            <a:p>
              <a:r>
                <a:rPr lang="de-DE" sz="1200" dirty="0">
                  <a:latin typeface="Arial" panose="020B0604020202020204" pitchFamily="34" charset="0"/>
                  <a:cs typeface="Arial" panose="020B0604020202020204" pitchFamily="34" charset="0"/>
                </a:rPr>
                <a:t>Software</a:t>
              </a:r>
              <a:endParaRPr lang="en-DE" sz="1200" dirty="0">
                <a:latin typeface="Arial" panose="020B0604020202020204" pitchFamily="34" charset="0"/>
                <a:cs typeface="Arial" panose="020B0604020202020204" pitchFamily="34" charset="0"/>
              </a:endParaRPr>
            </a:p>
          </p:txBody>
        </p:sp>
        <p:cxnSp>
          <p:nvCxnSpPr>
            <p:cNvPr id="30" name="Gerader Verbinder 29">
              <a:extLst>
                <a:ext uri="{FF2B5EF4-FFF2-40B4-BE49-F238E27FC236}">
                  <a16:creationId xmlns:a16="http://schemas.microsoft.com/office/drawing/2014/main" id="{7904AAB5-4BAA-82D6-83B0-A890244A25B9}"/>
                </a:ext>
              </a:extLst>
            </p:cNvPr>
            <p:cNvCxnSpPr>
              <a:cxnSpLocks/>
              <a:endCxn id="7" idx="1"/>
            </p:cNvCxnSpPr>
            <p:nvPr/>
          </p:nvCxnSpPr>
          <p:spPr>
            <a:xfrm>
              <a:off x="2639616" y="2187465"/>
              <a:ext cx="1191405" cy="1"/>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Textfeld 32">
              <a:extLst>
                <a:ext uri="{FF2B5EF4-FFF2-40B4-BE49-F238E27FC236}">
                  <a16:creationId xmlns:a16="http://schemas.microsoft.com/office/drawing/2014/main" id="{ABD97276-B57B-BB5B-2AAF-90BB8C51CF17}"/>
                </a:ext>
              </a:extLst>
            </p:cNvPr>
            <p:cNvSpPr txBox="1"/>
            <p:nvPr/>
          </p:nvSpPr>
          <p:spPr>
            <a:xfrm>
              <a:off x="2529290" y="1541134"/>
              <a:ext cx="1137650" cy="646331"/>
            </a:xfrm>
            <a:prstGeom prst="rect">
              <a:avLst/>
            </a:prstGeom>
            <a:noFill/>
          </p:spPr>
          <p:txBody>
            <a:bodyPr wrap="square" rtlCol="0">
              <a:spAutoFit/>
            </a:bodyPr>
            <a:lstStyle/>
            <a:p>
              <a:r>
                <a:rPr lang="de-DE" sz="1200" dirty="0" err="1">
                  <a:latin typeface="Arial" panose="020B0604020202020204" pitchFamily="34" charset="0"/>
                  <a:cs typeface="Arial" panose="020B0604020202020204" pitchFamily="34" charset="0"/>
                </a:rPr>
                <a:t>Specification</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of</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Safety</a:t>
              </a:r>
              <a:r>
                <a:rPr lang="de-DE" sz="1200" dirty="0">
                  <a:latin typeface="Arial" panose="020B0604020202020204" pitchFamily="34" charset="0"/>
                  <a:cs typeface="Arial" panose="020B0604020202020204" pitchFamily="34" charset="0"/>
                </a:rPr>
                <a:t> </a:t>
              </a:r>
              <a:r>
                <a:rPr lang="de-DE" sz="1200" dirty="0" err="1">
                  <a:latin typeface="Arial" panose="020B0604020202020204" pitchFamily="34" charset="0"/>
                  <a:cs typeface="Arial" panose="020B0604020202020204" pitchFamily="34" charset="0"/>
                </a:rPr>
                <a:t>Functions</a:t>
              </a:r>
              <a:endParaRPr lang="en-DE" sz="1200" dirty="0">
                <a:latin typeface="Arial" panose="020B0604020202020204" pitchFamily="34" charset="0"/>
                <a:cs typeface="Arial" panose="020B0604020202020204" pitchFamily="34" charset="0"/>
              </a:endParaRPr>
            </a:p>
          </p:txBody>
        </p:sp>
        <p:grpSp>
          <p:nvGrpSpPr>
            <p:cNvPr id="34" name="Gruppieren 33">
              <a:extLst>
                <a:ext uri="{FF2B5EF4-FFF2-40B4-BE49-F238E27FC236}">
                  <a16:creationId xmlns:a16="http://schemas.microsoft.com/office/drawing/2014/main" id="{E1939EEA-9548-5DED-B124-BFE23DB8F3B9}"/>
                </a:ext>
              </a:extLst>
            </p:cNvPr>
            <p:cNvGrpSpPr/>
            <p:nvPr/>
          </p:nvGrpSpPr>
          <p:grpSpPr>
            <a:xfrm>
              <a:off x="2701044" y="5038784"/>
              <a:ext cx="1872208" cy="771371"/>
              <a:chOff x="2063552" y="5249917"/>
              <a:chExt cx="1872208" cy="771371"/>
            </a:xfrm>
          </p:grpSpPr>
          <p:sp>
            <p:nvSpPr>
              <p:cNvPr id="45" name="Rechteck 44">
                <a:extLst>
                  <a:ext uri="{FF2B5EF4-FFF2-40B4-BE49-F238E27FC236}">
                    <a16:creationId xmlns:a16="http://schemas.microsoft.com/office/drawing/2014/main" id="{6E6B324C-3A5B-EFCE-E283-72F986539BAC}"/>
                  </a:ext>
                </a:extLst>
              </p:cNvPr>
              <p:cNvSpPr/>
              <p:nvPr/>
            </p:nvSpPr>
            <p:spPr>
              <a:xfrm>
                <a:off x="2063552" y="5249917"/>
                <a:ext cx="1872208" cy="77137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46" name="Textfeld 45">
                <a:extLst>
                  <a:ext uri="{FF2B5EF4-FFF2-40B4-BE49-F238E27FC236}">
                    <a16:creationId xmlns:a16="http://schemas.microsoft.com/office/drawing/2014/main" id="{CB5ED35B-C47D-03CF-5CDE-F1833889C1A1}"/>
                  </a:ext>
                </a:extLst>
              </p:cNvPr>
              <p:cNvSpPr txBox="1"/>
              <p:nvPr/>
            </p:nvSpPr>
            <p:spPr>
              <a:xfrm>
                <a:off x="2927648" y="5317661"/>
                <a:ext cx="936104" cy="646331"/>
              </a:xfrm>
              <a:prstGeom prst="rect">
                <a:avLst/>
              </a:prstGeom>
              <a:noFill/>
            </p:spPr>
            <p:txBody>
              <a:bodyPr wrap="square" rtlCol="0">
                <a:spAutoFit/>
              </a:bodyPr>
              <a:lstStyle/>
              <a:p>
                <a:r>
                  <a:rPr lang="de-DE" sz="1200" dirty="0" err="1">
                    <a:latin typeface="Arial" panose="020B0604020202020204" pitchFamily="34" charset="0"/>
                    <a:cs typeface="Arial" panose="020B0604020202020204" pitchFamily="34" charset="0"/>
                  </a:rPr>
                  <a:t>Result</a:t>
                </a:r>
                <a:endParaRPr lang="de-DE" sz="1200" dirty="0">
                  <a:latin typeface="Arial" panose="020B0604020202020204" pitchFamily="34" charset="0"/>
                  <a:cs typeface="Arial" panose="020B0604020202020204" pitchFamily="34" charset="0"/>
                </a:endParaRPr>
              </a:p>
              <a:p>
                <a:endParaRPr lang="de-DE" sz="1200" dirty="0">
                  <a:latin typeface="Arial" panose="020B0604020202020204" pitchFamily="34" charset="0"/>
                  <a:cs typeface="Arial" panose="020B0604020202020204" pitchFamily="34" charset="0"/>
                </a:endParaRPr>
              </a:p>
              <a:p>
                <a:r>
                  <a:rPr lang="de-DE" sz="1200" dirty="0" err="1">
                    <a:latin typeface="Arial" panose="020B0604020202020204" pitchFamily="34" charset="0"/>
                    <a:cs typeface="Arial" panose="020B0604020202020204" pitchFamily="34" charset="0"/>
                  </a:rPr>
                  <a:t>Verification</a:t>
                </a:r>
                <a:endParaRPr lang="en-DE" sz="1200" dirty="0">
                  <a:latin typeface="Arial" panose="020B0604020202020204" pitchFamily="34" charset="0"/>
                  <a:cs typeface="Arial" panose="020B0604020202020204" pitchFamily="34" charset="0"/>
                </a:endParaRPr>
              </a:p>
            </p:txBody>
          </p:sp>
          <p:cxnSp>
            <p:nvCxnSpPr>
              <p:cNvPr id="47" name="Gerader Verbinder 46">
                <a:extLst>
                  <a:ext uri="{FF2B5EF4-FFF2-40B4-BE49-F238E27FC236}">
                    <a16:creationId xmlns:a16="http://schemas.microsoft.com/office/drawing/2014/main" id="{9CA7B46C-0A24-D35D-6641-1241C3B1FF06}"/>
                  </a:ext>
                </a:extLst>
              </p:cNvPr>
              <p:cNvCxnSpPr>
                <a:cxnSpLocks/>
              </p:cNvCxnSpPr>
              <p:nvPr/>
            </p:nvCxnSpPr>
            <p:spPr>
              <a:xfrm>
                <a:off x="2279576" y="5463154"/>
                <a:ext cx="576064" cy="0"/>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Gerader Verbinder 47">
                <a:extLst>
                  <a:ext uri="{FF2B5EF4-FFF2-40B4-BE49-F238E27FC236}">
                    <a16:creationId xmlns:a16="http://schemas.microsoft.com/office/drawing/2014/main" id="{D229931A-1780-80D6-2993-0AE449720D61}"/>
                  </a:ext>
                </a:extLst>
              </p:cNvPr>
              <p:cNvCxnSpPr>
                <a:cxnSpLocks/>
              </p:cNvCxnSpPr>
              <p:nvPr/>
            </p:nvCxnSpPr>
            <p:spPr>
              <a:xfrm>
                <a:off x="2288541" y="5812777"/>
                <a:ext cx="576064" cy="0"/>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cxnSp>
          <p:nvCxnSpPr>
            <p:cNvPr id="35" name="Gerader Verbinder 34">
              <a:extLst>
                <a:ext uri="{FF2B5EF4-FFF2-40B4-BE49-F238E27FC236}">
                  <a16:creationId xmlns:a16="http://schemas.microsoft.com/office/drawing/2014/main" id="{DD8035D0-3653-1A47-E227-051201FCBC9B}"/>
                </a:ext>
              </a:extLst>
            </p:cNvPr>
            <p:cNvCxnSpPr>
              <a:cxnSpLocks/>
              <a:stCxn id="10" idx="0"/>
              <a:endCxn id="8" idx="2"/>
            </p:cNvCxnSpPr>
            <p:nvPr/>
          </p:nvCxnSpPr>
          <p:spPr>
            <a:xfrm flipV="1">
              <a:off x="7824192" y="2766848"/>
              <a:ext cx="0" cy="388884"/>
            </a:xfrm>
            <a:prstGeom prst="line">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Verbinder: gewinkelt 35">
              <a:extLst>
                <a:ext uri="{FF2B5EF4-FFF2-40B4-BE49-F238E27FC236}">
                  <a16:creationId xmlns:a16="http://schemas.microsoft.com/office/drawing/2014/main" id="{1388018C-9440-EF18-EC3B-E9778FA39384}"/>
                </a:ext>
              </a:extLst>
            </p:cNvPr>
            <p:cNvCxnSpPr>
              <a:cxnSpLocks/>
              <a:stCxn id="15" idx="3"/>
            </p:cNvCxnSpPr>
            <p:nvPr/>
          </p:nvCxnSpPr>
          <p:spPr>
            <a:xfrm flipV="1">
              <a:off x="7926608" y="3792071"/>
              <a:ext cx="434373" cy="714397"/>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Verbinder: gewinkelt 36">
              <a:extLst>
                <a:ext uri="{FF2B5EF4-FFF2-40B4-BE49-F238E27FC236}">
                  <a16:creationId xmlns:a16="http://schemas.microsoft.com/office/drawing/2014/main" id="{673C2515-BF80-042C-0DA8-BF9D93634A5E}"/>
                </a:ext>
              </a:extLst>
            </p:cNvPr>
            <p:cNvCxnSpPr>
              <a:cxnSpLocks/>
              <a:stCxn id="16" idx="3"/>
            </p:cNvCxnSpPr>
            <p:nvPr/>
          </p:nvCxnSpPr>
          <p:spPr>
            <a:xfrm flipV="1">
              <a:off x="7248128" y="4831980"/>
              <a:ext cx="432048" cy="714393"/>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Verbinder: gewinkelt 37">
              <a:extLst>
                <a:ext uri="{FF2B5EF4-FFF2-40B4-BE49-F238E27FC236}">
                  <a16:creationId xmlns:a16="http://schemas.microsoft.com/office/drawing/2014/main" id="{83ADA222-CB4F-E061-FF5A-955C3A37430E}"/>
                </a:ext>
              </a:extLst>
            </p:cNvPr>
            <p:cNvCxnSpPr>
              <a:cxnSpLocks/>
              <a:endCxn id="16" idx="1"/>
            </p:cNvCxnSpPr>
            <p:nvPr/>
          </p:nvCxnSpPr>
          <p:spPr>
            <a:xfrm rot="16200000" flipH="1">
              <a:off x="5165913" y="4969974"/>
              <a:ext cx="714397" cy="438399"/>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Verbinder: gewinkelt 38">
              <a:extLst>
                <a:ext uri="{FF2B5EF4-FFF2-40B4-BE49-F238E27FC236}">
                  <a16:creationId xmlns:a16="http://schemas.microsoft.com/office/drawing/2014/main" id="{0AE70834-9DBF-F247-A1FD-2783E53AE4BB}"/>
                </a:ext>
              </a:extLst>
            </p:cNvPr>
            <p:cNvCxnSpPr>
              <a:cxnSpLocks/>
              <a:endCxn id="14" idx="1"/>
            </p:cNvCxnSpPr>
            <p:nvPr/>
          </p:nvCxnSpPr>
          <p:spPr>
            <a:xfrm rot="16200000" flipH="1">
              <a:off x="4519148" y="3928763"/>
              <a:ext cx="705432" cy="432048"/>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Verbinder: gewinkelt 39">
              <a:extLst>
                <a:ext uri="{FF2B5EF4-FFF2-40B4-BE49-F238E27FC236}">
                  <a16:creationId xmlns:a16="http://schemas.microsoft.com/office/drawing/2014/main" id="{6AB38931-04EB-C703-EF46-C1BF1D4278B4}"/>
                </a:ext>
              </a:extLst>
            </p:cNvPr>
            <p:cNvCxnSpPr>
              <a:cxnSpLocks/>
              <a:endCxn id="9" idx="1"/>
            </p:cNvCxnSpPr>
            <p:nvPr/>
          </p:nvCxnSpPr>
          <p:spPr>
            <a:xfrm rot="16200000" flipH="1">
              <a:off x="3896895" y="2949728"/>
              <a:ext cx="699712" cy="333951"/>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Gerader Verbinder 40">
              <a:extLst>
                <a:ext uri="{FF2B5EF4-FFF2-40B4-BE49-F238E27FC236}">
                  <a16:creationId xmlns:a16="http://schemas.microsoft.com/office/drawing/2014/main" id="{0496C87D-4564-5F92-9B25-0FE3A6E5613E}"/>
                </a:ext>
              </a:extLst>
            </p:cNvPr>
            <p:cNvCxnSpPr>
              <a:cxnSpLocks/>
              <a:stCxn id="10" idx="1"/>
              <a:endCxn id="9" idx="3"/>
            </p:cNvCxnSpPr>
            <p:nvPr/>
          </p:nvCxnSpPr>
          <p:spPr>
            <a:xfrm flipH="1" flipV="1">
              <a:off x="5558118" y="3466560"/>
              <a:ext cx="1401978" cy="7342"/>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5719F4BE-ED4E-0C06-2819-8DD6EA50DF7B}"/>
                </a:ext>
              </a:extLst>
            </p:cNvPr>
            <p:cNvCxnSpPr>
              <a:cxnSpLocks/>
              <a:stCxn id="15" idx="1"/>
              <a:endCxn id="14" idx="3"/>
            </p:cNvCxnSpPr>
            <p:nvPr/>
          </p:nvCxnSpPr>
          <p:spPr>
            <a:xfrm flipH="1" flipV="1">
              <a:off x="6232279" y="4497503"/>
              <a:ext cx="549938" cy="8965"/>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E1B37FF2-635E-14D3-2624-5780E24AB246}"/>
                </a:ext>
              </a:extLst>
            </p:cNvPr>
            <p:cNvCxnSpPr>
              <a:cxnSpLocks/>
            </p:cNvCxnSpPr>
            <p:nvPr/>
          </p:nvCxnSpPr>
          <p:spPr>
            <a:xfrm flipV="1">
              <a:off x="5951984" y="4831974"/>
              <a:ext cx="0" cy="388887"/>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ADAC6260-FF16-6DB6-24DE-C7A00FDD1E36}"/>
                </a:ext>
              </a:extLst>
            </p:cNvPr>
            <p:cNvCxnSpPr>
              <a:cxnSpLocks/>
              <a:endCxn id="7" idx="2"/>
            </p:cNvCxnSpPr>
            <p:nvPr/>
          </p:nvCxnSpPr>
          <p:spPr>
            <a:xfrm flipH="1" flipV="1">
              <a:off x="4662652" y="2766848"/>
              <a:ext cx="8503" cy="374200"/>
            </a:xfrm>
            <a:prstGeom prst="line">
              <a:avLst/>
            </a:prstGeom>
            <a:ln w="1270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3" name="Title 2"/>
          <p:cNvSpPr>
            <a:spLocks noGrp="1"/>
          </p:cNvSpPr>
          <p:nvPr>
            <p:ph type="title"/>
          </p:nvPr>
        </p:nvSpPr>
        <p:spPr/>
        <p:txBody>
          <a:bodyPr/>
          <a:lstStyle/>
          <a:p>
            <a:r>
              <a:rPr lang="en-US" dirty="0"/>
              <a:t>The Development Process (Simulation Game)</a:t>
            </a:r>
          </a:p>
        </p:txBody>
      </p:sp>
      <p:sp>
        <p:nvSpPr>
          <p:cNvPr id="13" name="Oval 12">
            <a:extLst>
              <a:ext uri="{FF2B5EF4-FFF2-40B4-BE49-F238E27FC236}">
                <a16:creationId xmlns:a16="http://schemas.microsoft.com/office/drawing/2014/main" id="{F6933108-BFE4-428A-BF6B-DE159E4BAA1A}"/>
              </a:ext>
            </a:extLst>
          </p:cNvPr>
          <p:cNvSpPr/>
          <p:nvPr/>
        </p:nvSpPr>
        <p:spPr bwMode="auto">
          <a:xfrm>
            <a:off x="5122273" y="4593284"/>
            <a:ext cx="216024" cy="216024"/>
          </a:xfrm>
          <a:prstGeom prst="ellipse">
            <a:avLst/>
          </a:prstGeom>
          <a:solidFill>
            <a:schemeClr val="tx2">
              <a:lumMod val="40000"/>
              <a:lumOff val="6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17" name="Oval 16">
            <a:extLst>
              <a:ext uri="{FF2B5EF4-FFF2-40B4-BE49-F238E27FC236}">
                <a16:creationId xmlns:a16="http://schemas.microsoft.com/office/drawing/2014/main" id="{6B14F2A0-CE3A-4759-B769-8727D1C15BC0}"/>
              </a:ext>
            </a:extLst>
          </p:cNvPr>
          <p:cNvSpPr/>
          <p:nvPr/>
        </p:nvSpPr>
        <p:spPr bwMode="auto">
          <a:xfrm>
            <a:off x="7680176" y="4602249"/>
            <a:ext cx="216024" cy="216024"/>
          </a:xfrm>
          <a:prstGeom prst="ellipse">
            <a:avLst/>
          </a:prstGeom>
          <a:solidFill>
            <a:schemeClr val="accent1">
              <a:lumMod val="40000"/>
              <a:lumOff val="6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18" name="Oval 17">
            <a:extLst>
              <a:ext uri="{FF2B5EF4-FFF2-40B4-BE49-F238E27FC236}">
                <a16:creationId xmlns:a16="http://schemas.microsoft.com/office/drawing/2014/main" id="{739E5CE1-3CAE-4DA8-B04D-1BB047D03B13}"/>
              </a:ext>
            </a:extLst>
          </p:cNvPr>
          <p:cNvSpPr/>
          <p:nvPr/>
        </p:nvSpPr>
        <p:spPr bwMode="auto">
          <a:xfrm>
            <a:off x="4439816" y="3546121"/>
            <a:ext cx="216024" cy="216024"/>
          </a:xfrm>
          <a:prstGeom prst="ellipse">
            <a:avLst/>
          </a:prstGeom>
          <a:solidFill>
            <a:schemeClr val="tx2">
              <a:lumMod val="75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19" name="Oval 18">
            <a:extLst>
              <a:ext uri="{FF2B5EF4-FFF2-40B4-BE49-F238E27FC236}">
                <a16:creationId xmlns:a16="http://schemas.microsoft.com/office/drawing/2014/main" id="{DBD7A163-0F64-41D0-A9F8-C529F589A67F}"/>
              </a:ext>
            </a:extLst>
          </p:cNvPr>
          <p:cNvSpPr/>
          <p:nvPr/>
        </p:nvSpPr>
        <p:spPr bwMode="auto">
          <a:xfrm>
            <a:off x="8398668" y="3558344"/>
            <a:ext cx="216024" cy="216024"/>
          </a:xfrm>
          <a:prstGeom prst="ellipse">
            <a:avLst/>
          </a:prstGeom>
          <a:solidFill>
            <a:schemeClr val="accent1"/>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20" name="Oval 19">
            <a:extLst>
              <a:ext uri="{FF2B5EF4-FFF2-40B4-BE49-F238E27FC236}">
                <a16:creationId xmlns:a16="http://schemas.microsoft.com/office/drawing/2014/main" id="{5A8C3FAC-2619-414B-A2D9-5EE87EF0F6D5}"/>
              </a:ext>
            </a:extLst>
          </p:cNvPr>
          <p:cNvSpPr/>
          <p:nvPr/>
        </p:nvSpPr>
        <p:spPr bwMode="auto">
          <a:xfrm>
            <a:off x="3926795" y="2519791"/>
            <a:ext cx="216024" cy="216024"/>
          </a:xfrm>
          <a:prstGeom prst="ellipse">
            <a:avLst/>
          </a:prstGeom>
          <a:solidFill>
            <a:srgbClr val="463E00"/>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21" name="Oval 20">
            <a:extLst>
              <a:ext uri="{FF2B5EF4-FFF2-40B4-BE49-F238E27FC236}">
                <a16:creationId xmlns:a16="http://schemas.microsoft.com/office/drawing/2014/main" id="{0E1EC318-DD18-4A0D-BA4A-34962E691268}"/>
              </a:ext>
            </a:extLst>
          </p:cNvPr>
          <p:cNvSpPr/>
          <p:nvPr/>
        </p:nvSpPr>
        <p:spPr bwMode="auto">
          <a:xfrm>
            <a:off x="8368791" y="2481898"/>
            <a:ext cx="216024" cy="216024"/>
          </a:xfrm>
          <a:prstGeom prst="ellipse">
            <a:avLst/>
          </a:prstGeom>
          <a:solidFill>
            <a:schemeClr val="accent1">
              <a:lumMod val="50000"/>
            </a:schemeClr>
          </a:solidFill>
          <a:ln w="12700" cap="sq" algn="ctr">
            <a:no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grpSp>
        <p:nvGrpSpPr>
          <p:cNvPr id="26" name="Group 25">
            <a:extLst>
              <a:ext uri="{FF2B5EF4-FFF2-40B4-BE49-F238E27FC236}">
                <a16:creationId xmlns:a16="http://schemas.microsoft.com/office/drawing/2014/main" id="{6C752A1B-BCBD-49E6-A785-89FB4D899066}"/>
              </a:ext>
            </a:extLst>
          </p:cNvPr>
          <p:cNvGrpSpPr/>
          <p:nvPr/>
        </p:nvGrpSpPr>
        <p:grpSpPr>
          <a:xfrm>
            <a:off x="568316" y="4009841"/>
            <a:ext cx="4234495" cy="398581"/>
            <a:chOff x="568316" y="4009841"/>
            <a:chExt cx="4234495" cy="398581"/>
          </a:xfrm>
        </p:grpSpPr>
        <p:cxnSp>
          <p:nvCxnSpPr>
            <p:cNvPr id="6" name="Straight Arrow Connector 5">
              <a:extLst>
                <a:ext uri="{FF2B5EF4-FFF2-40B4-BE49-F238E27FC236}">
                  <a16:creationId xmlns:a16="http://schemas.microsoft.com/office/drawing/2014/main" id="{F4BD6280-3B3B-4780-A9B1-0BAD4BC2E588}"/>
                </a:ext>
              </a:extLst>
            </p:cNvPr>
            <p:cNvCxnSpPr>
              <a:cxnSpLocks/>
            </p:cNvCxnSpPr>
            <p:nvPr/>
          </p:nvCxnSpPr>
          <p:spPr bwMode="auto">
            <a:xfrm>
              <a:off x="2999656" y="4204904"/>
              <a:ext cx="1803155" cy="203518"/>
            </a:xfrm>
            <a:prstGeom prst="straightConnector1">
              <a:avLst/>
            </a:prstGeom>
            <a:solidFill>
              <a:schemeClr val="accent2"/>
            </a:solidFill>
            <a:ln w="19050" cap="sq" cmpd="sng" algn="ctr">
              <a:solidFill>
                <a:srgbClr val="FFC000"/>
              </a:solidFill>
              <a:prstDash val="solid"/>
              <a:round/>
              <a:headEnd type="none" w="med" len="med"/>
              <a:tailEnd type="triangle"/>
            </a:ln>
            <a:effectLst/>
          </p:spPr>
        </p:cxnSp>
        <p:sp>
          <p:nvSpPr>
            <p:cNvPr id="11" name="TextBox 10">
              <a:extLst>
                <a:ext uri="{FF2B5EF4-FFF2-40B4-BE49-F238E27FC236}">
                  <a16:creationId xmlns:a16="http://schemas.microsoft.com/office/drawing/2014/main" id="{176EB107-5D0B-42DA-9983-7B271AA28AD9}"/>
                </a:ext>
              </a:extLst>
            </p:cNvPr>
            <p:cNvSpPr txBox="1"/>
            <p:nvPr/>
          </p:nvSpPr>
          <p:spPr bwMode="auto">
            <a:xfrm>
              <a:off x="568316" y="4009841"/>
              <a:ext cx="3240360" cy="369332"/>
            </a:xfrm>
            <a:prstGeom prst="rect">
              <a:avLst/>
            </a:prstGeom>
            <a:noFill/>
            <a:ln w="12700" cap="sq" algn="ctr">
              <a:noFill/>
              <a:miter lim="800000"/>
              <a:headEnd/>
              <a:tailEnd/>
            </a:ln>
            <a:effectLst/>
          </p:spPr>
          <p:txBody>
            <a:bodyPr wrap="square" rtlCol="0">
              <a:spAutoFit/>
            </a:bodyPr>
            <a:lstStyle/>
            <a:p>
              <a:r>
                <a:rPr lang="de-DE" b="1" dirty="0">
                  <a:solidFill>
                    <a:srgbClr val="FFC000"/>
                  </a:solidFill>
                  <a:latin typeface="Calibri" pitchFamily="34" charset="0"/>
                  <a:cs typeface="Calibri" pitchFamily="34" charset="0"/>
                </a:rPr>
                <a:t>This is your entry point! </a:t>
              </a:r>
              <a:endParaRPr lang="en-US" b="1" dirty="0">
                <a:solidFill>
                  <a:srgbClr val="FFC000"/>
                </a:solidFill>
                <a:latin typeface="Calibri" pitchFamily="34" charset="0"/>
                <a:cs typeface="Calibri" pitchFamily="34" charset="0"/>
              </a:endParaRPr>
            </a:p>
          </p:txBody>
        </p:sp>
      </p:grpSp>
      <p:grpSp>
        <p:nvGrpSpPr>
          <p:cNvPr id="29" name="Group 28">
            <a:extLst>
              <a:ext uri="{FF2B5EF4-FFF2-40B4-BE49-F238E27FC236}">
                <a16:creationId xmlns:a16="http://schemas.microsoft.com/office/drawing/2014/main" id="{4F2F0DFE-F36C-4D56-B858-0B6D84C2A7BF}"/>
              </a:ext>
            </a:extLst>
          </p:cNvPr>
          <p:cNvGrpSpPr/>
          <p:nvPr/>
        </p:nvGrpSpPr>
        <p:grpSpPr>
          <a:xfrm>
            <a:off x="4871864" y="4077072"/>
            <a:ext cx="4252739" cy="1090925"/>
            <a:chOff x="4871864" y="4077072"/>
            <a:chExt cx="4252739" cy="1090925"/>
          </a:xfrm>
        </p:grpSpPr>
        <p:sp>
          <p:nvSpPr>
            <p:cNvPr id="27" name="Rectangle 26">
              <a:extLst>
                <a:ext uri="{FF2B5EF4-FFF2-40B4-BE49-F238E27FC236}">
                  <a16:creationId xmlns:a16="http://schemas.microsoft.com/office/drawing/2014/main" id="{4338504F-CDCC-4E8B-8747-46B0F1D78D96}"/>
                </a:ext>
              </a:extLst>
            </p:cNvPr>
            <p:cNvSpPr/>
            <p:nvPr/>
          </p:nvSpPr>
          <p:spPr bwMode="auto">
            <a:xfrm>
              <a:off x="4871864" y="4077072"/>
              <a:ext cx="3240360" cy="936104"/>
            </a:xfrm>
            <a:prstGeom prst="rect">
              <a:avLst/>
            </a:prstGeom>
            <a:noFill/>
            <a:ln w="38100" cap="sq" algn="ctr">
              <a:solidFill>
                <a:schemeClr val="accent4">
                  <a:lumMod val="60000"/>
                  <a:lumOff val="40000"/>
                </a:schemeClr>
              </a:solid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28" name="TextBox 27">
              <a:extLst>
                <a:ext uri="{FF2B5EF4-FFF2-40B4-BE49-F238E27FC236}">
                  <a16:creationId xmlns:a16="http://schemas.microsoft.com/office/drawing/2014/main" id="{C9AFD9B6-5F9C-4703-A735-37FD287E6E54}"/>
                </a:ext>
              </a:extLst>
            </p:cNvPr>
            <p:cNvSpPr txBox="1"/>
            <p:nvPr/>
          </p:nvSpPr>
          <p:spPr bwMode="auto">
            <a:xfrm>
              <a:off x="8115994" y="4798665"/>
              <a:ext cx="1008609" cy="369332"/>
            </a:xfrm>
            <a:prstGeom prst="rect">
              <a:avLst/>
            </a:prstGeom>
            <a:noFill/>
            <a:ln w="12700" cap="sq" algn="ctr">
              <a:noFill/>
              <a:miter lim="800000"/>
              <a:headEnd/>
              <a:tailEnd/>
            </a:ln>
            <a:effectLst/>
          </p:spPr>
          <p:txBody>
            <a:bodyPr wrap="none" rtlCol="0">
              <a:spAutoFit/>
            </a:bodyPr>
            <a:lstStyle/>
            <a:p>
              <a:r>
                <a:rPr lang="de-DE" b="1">
                  <a:solidFill>
                    <a:schemeClr val="accent4">
                      <a:lumMod val="60000"/>
                      <a:lumOff val="40000"/>
                    </a:schemeClr>
                  </a:solidFill>
                  <a:latin typeface="Calibri" pitchFamily="34" charset="0"/>
                  <a:cs typeface="Calibri" pitchFamily="34" charset="0"/>
                </a:rPr>
                <a:t>Session I</a:t>
              </a:r>
              <a:endParaRPr lang="en-US" b="1" dirty="0">
                <a:solidFill>
                  <a:schemeClr val="accent4">
                    <a:lumMod val="60000"/>
                    <a:lumOff val="40000"/>
                  </a:schemeClr>
                </a:solidFill>
                <a:latin typeface="Calibri" pitchFamily="34" charset="0"/>
                <a:cs typeface="Calibri" pitchFamily="34" charset="0"/>
              </a:endParaRPr>
            </a:p>
          </p:txBody>
        </p:sp>
      </p:grpSp>
      <p:grpSp>
        <p:nvGrpSpPr>
          <p:cNvPr id="2" name="Group 1">
            <a:extLst>
              <a:ext uri="{FF2B5EF4-FFF2-40B4-BE49-F238E27FC236}">
                <a16:creationId xmlns:a16="http://schemas.microsoft.com/office/drawing/2014/main" id="{FC051CD0-8D75-4C9D-9F8E-D85B767B574B}"/>
              </a:ext>
            </a:extLst>
          </p:cNvPr>
          <p:cNvGrpSpPr/>
          <p:nvPr/>
        </p:nvGrpSpPr>
        <p:grpSpPr>
          <a:xfrm>
            <a:off x="4253940" y="2276872"/>
            <a:ext cx="5634753" cy="1807534"/>
            <a:chOff x="4253940" y="2276872"/>
            <a:chExt cx="5634753" cy="1807534"/>
          </a:xfrm>
        </p:grpSpPr>
        <p:sp>
          <p:nvSpPr>
            <p:cNvPr id="31" name="Rectangle 30">
              <a:extLst>
                <a:ext uri="{FF2B5EF4-FFF2-40B4-BE49-F238E27FC236}">
                  <a16:creationId xmlns:a16="http://schemas.microsoft.com/office/drawing/2014/main" id="{AF15122B-17EC-4D42-8F91-BD3DB640C5BD}"/>
                </a:ext>
              </a:extLst>
            </p:cNvPr>
            <p:cNvSpPr/>
            <p:nvPr/>
          </p:nvSpPr>
          <p:spPr bwMode="auto">
            <a:xfrm>
              <a:off x="4253940" y="2990966"/>
              <a:ext cx="4578363" cy="936104"/>
            </a:xfrm>
            <a:prstGeom prst="rect">
              <a:avLst/>
            </a:prstGeom>
            <a:noFill/>
            <a:ln w="38100" cap="sq" algn="ctr">
              <a:solidFill>
                <a:schemeClr val="accent4">
                  <a:lumMod val="60000"/>
                  <a:lumOff val="40000"/>
                </a:schemeClr>
              </a:solid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sp>
          <p:nvSpPr>
            <p:cNvPr id="32" name="TextBox 31">
              <a:extLst>
                <a:ext uri="{FF2B5EF4-FFF2-40B4-BE49-F238E27FC236}">
                  <a16:creationId xmlns:a16="http://schemas.microsoft.com/office/drawing/2014/main" id="{3CDCAAB0-3327-473B-952B-CCFFFF85255A}"/>
                </a:ext>
              </a:extLst>
            </p:cNvPr>
            <p:cNvSpPr txBox="1"/>
            <p:nvPr/>
          </p:nvSpPr>
          <p:spPr bwMode="auto">
            <a:xfrm>
              <a:off x="8819169" y="3715074"/>
              <a:ext cx="1069524" cy="369332"/>
            </a:xfrm>
            <a:prstGeom prst="rect">
              <a:avLst/>
            </a:prstGeom>
            <a:noFill/>
            <a:ln w="12700" cap="sq" algn="ctr">
              <a:noFill/>
              <a:miter lim="800000"/>
              <a:headEnd/>
              <a:tailEnd/>
            </a:ln>
            <a:effectLst/>
          </p:spPr>
          <p:txBody>
            <a:bodyPr wrap="none" rtlCol="0">
              <a:spAutoFit/>
            </a:bodyPr>
            <a:lstStyle/>
            <a:p>
              <a:r>
                <a:rPr lang="de-DE" b="1">
                  <a:solidFill>
                    <a:schemeClr val="accent4">
                      <a:lumMod val="60000"/>
                      <a:lumOff val="40000"/>
                    </a:schemeClr>
                  </a:solidFill>
                  <a:latin typeface="Calibri" pitchFamily="34" charset="0"/>
                  <a:cs typeface="Calibri" pitchFamily="34" charset="0"/>
                </a:rPr>
                <a:t>Session II</a:t>
              </a:r>
              <a:endParaRPr lang="en-US" b="1" dirty="0">
                <a:solidFill>
                  <a:schemeClr val="accent4">
                    <a:lumMod val="60000"/>
                    <a:lumOff val="40000"/>
                  </a:schemeClr>
                </a:solidFill>
                <a:latin typeface="Calibri" pitchFamily="34" charset="0"/>
                <a:cs typeface="Calibri" pitchFamily="34" charset="0"/>
              </a:endParaRPr>
            </a:p>
          </p:txBody>
        </p:sp>
        <p:sp>
          <p:nvSpPr>
            <p:cNvPr id="22" name="Rectangle 21">
              <a:extLst>
                <a:ext uri="{FF2B5EF4-FFF2-40B4-BE49-F238E27FC236}">
                  <a16:creationId xmlns:a16="http://schemas.microsoft.com/office/drawing/2014/main" id="{F60715EF-61C8-4202-890C-E01625936652}"/>
                </a:ext>
              </a:extLst>
            </p:cNvPr>
            <p:cNvSpPr/>
            <p:nvPr/>
          </p:nvSpPr>
          <p:spPr bwMode="auto">
            <a:xfrm>
              <a:off x="8184232" y="2276872"/>
              <a:ext cx="572355" cy="714094"/>
            </a:xfrm>
            <a:prstGeom prst="rect">
              <a:avLst/>
            </a:prstGeom>
            <a:noFill/>
            <a:ln w="38100" cap="sq" algn="ctr">
              <a:solidFill>
                <a:schemeClr val="accent4">
                  <a:lumMod val="60000"/>
                  <a:lumOff val="40000"/>
                </a:schemeClr>
              </a:solidFill>
              <a:miter lim="800000"/>
              <a:headEnd/>
              <a:tailEnd/>
            </a:ln>
            <a:effectLst/>
          </p:spPr>
          <p:txBody>
            <a:bodyPr wrap="none" rtlCol="0" anchor="ctr"/>
            <a:lstStyle/>
            <a:p>
              <a:pPr algn="ctr"/>
              <a:endParaRPr lang="en-US" b="1" dirty="0">
                <a:solidFill>
                  <a:schemeClr val="bg1"/>
                </a:solidFill>
                <a:latin typeface="Arial Narrow" pitchFamily="34" charset="0"/>
              </a:endParaRPr>
            </a:p>
          </p:txBody>
        </p:sp>
      </p:grpSp>
    </p:spTree>
    <p:extLst>
      <p:ext uri="{BB962C8B-B14F-4D97-AF65-F5344CB8AC3E}">
        <p14:creationId xmlns:p14="http://schemas.microsoft.com/office/powerpoint/2010/main" val="3274516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nsys - Slide Master">
  <a:themeElements>
    <a:clrScheme name="Ansys Color Theme - 2020">
      <a:dk1>
        <a:srgbClr val="000000"/>
      </a:dk1>
      <a:lt1>
        <a:srgbClr val="FFFFFF"/>
      </a:lt1>
      <a:dk2>
        <a:srgbClr val="898A8D"/>
      </a:dk2>
      <a:lt2>
        <a:srgbClr val="FFFFFF"/>
      </a:lt2>
      <a:accent1>
        <a:srgbClr val="FFB71B"/>
      </a:accent1>
      <a:accent2>
        <a:srgbClr val="D9D8D6"/>
      </a:accent2>
      <a:accent3>
        <a:srgbClr val="898A8D"/>
      </a:accent3>
      <a:accent4>
        <a:srgbClr val="444446"/>
      </a:accent4>
      <a:accent5>
        <a:srgbClr val="D29100"/>
      </a:accent5>
      <a:accent6>
        <a:srgbClr val="F9DD42"/>
      </a:accent6>
      <a:hlink>
        <a:srgbClr val="FFB71B"/>
      </a:hlink>
      <a:folHlink>
        <a:srgbClr val="898A8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9" id="{AAC16357-FE02-4819-A13B-D7A1D2FD0DBB}" vid="{372520F2-AD99-44DC-80AF-A21ACFA82D2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F11F15CCDA16C44AB1AFF6EA8F76A1A" ma:contentTypeVersion="4" ma:contentTypeDescription="Create a new document." ma:contentTypeScope="" ma:versionID="d752d88f6e15926aeafc7e1273366542">
  <xsd:schema xmlns:xsd="http://www.w3.org/2001/XMLSchema" xmlns:xs="http://www.w3.org/2001/XMLSchema" xmlns:p="http://schemas.microsoft.com/office/2006/metadata/properties" xmlns:ns2="4486bbf1-55fc-49d2-af7e-ec287a4789b3" targetNamespace="http://schemas.microsoft.com/office/2006/metadata/properties" ma:root="true" ma:fieldsID="eec12d9aca73fdae2aa434908dafe120" ns2:_="">
    <xsd:import namespace="4486bbf1-55fc-49d2-af7e-ec287a4789b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86bbf1-55fc-49d2-af7e-ec287a4789b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FA53D3-C218-4FBF-9050-B806120142B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86bbf1-55fc-49d2-af7e-ec287a4789b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C54582C-3F01-4F8D-9460-F0A670A527E2}">
  <ds:schemaRefs>
    <ds:schemaRef ds:uri="http://schemas.microsoft.com/office/2006/documentManagement/types"/>
    <ds:schemaRef ds:uri="ef833346-f83e-40f5-a0e1-5788cb232001"/>
    <ds:schemaRef ds:uri="http://purl.org/dc/elements/1.1/"/>
    <ds:schemaRef ds:uri="http://schemas.microsoft.com/office/infopath/2007/PartnerControls"/>
    <ds:schemaRef ds:uri="http://purl.org/dc/terms/"/>
    <ds:schemaRef ds:uri="http://schemas.openxmlformats.org/package/2006/metadata/core-properties"/>
    <ds:schemaRef ds:uri="http://www.w3.org/XML/1998/namespace"/>
    <ds:schemaRef ds:uri="7f20fa63-e241-4761-94ba-32b364e68bb9"/>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7F5FE876-BBFA-4E5E-8653-4E4CAC43203B}">
  <ds:schemaRefs>
    <ds:schemaRef ds:uri="http://schemas.microsoft.com/sharepoint/v3/contenttype/forms"/>
  </ds:schemaRefs>
</ds:datastoreItem>
</file>

<file path=docMetadata/LabelInfo.xml><?xml version="1.0" encoding="utf-8"?>
<clbl:labelList xmlns:clbl="http://schemas.microsoft.com/office/2020/mipLabelMetadata">
  <clbl:label id="{34c6ce67-15b8-4eff-80e9-52da8be89706}" enabled="0" method="" siteId="{34c6ce67-15b8-4eff-80e9-52da8be89706}" removed="1"/>
</clbl:labelList>
</file>

<file path=docProps/app.xml><?xml version="1.0" encoding="utf-8"?>
<Properties xmlns="http://schemas.openxmlformats.org/officeDocument/2006/extended-properties" xmlns:vt="http://schemas.openxmlformats.org/officeDocument/2006/docPropsVTypes">
  <Template>2024 SCADE PPT Template</Template>
  <TotalTime>1602</TotalTime>
  <Words>2812</Words>
  <Application>Microsoft Office PowerPoint</Application>
  <PresentationFormat>Widescreen</PresentationFormat>
  <Paragraphs>304</Paragraphs>
  <Slides>38</Slides>
  <Notes>25</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38</vt:i4>
      </vt:variant>
    </vt:vector>
  </HeadingPairs>
  <TitlesOfParts>
    <vt:vector size="46" baseType="lpstr">
      <vt:lpstr>Arial</vt:lpstr>
      <vt:lpstr>Aptos Display</vt:lpstr>
      <vt:lpstr>Calibri</vt:lpstr>
      <vt:lpstr>Arial Narrow</vt:lpstr>
      <vt:lpstr>Inter</vt:lpstr>
      <vt:lpstr>Wingdings</vt:lpstr>
      <vt:lpstr>Courier New</vt:lpstr>
      <vt:lpstr>Ansys - Slide Master</vt:lpstr>
      <vt:lpstr>PowerPoint Presentation</vt:lpstr>
      <vt:lpstr>Activity Goals:</vt:lpstr>
      <vt:lpstr>Activity Content Breakdown</vt:lpstr>
      <vt:lpstr>The Model – Headway Control</vt:lpstr>
      <vt:lpstr>Documents &amp; models for the workshop</vt:lpstr>
      <vt:lpstr>The Task: Follow up with constant distance</vt:lpstr>
      <vt:lpstr>Distance Controller: Interface and Description</vt:lpstr>
      <vt:lpstr>Final Architecture</vt:lpstr>
      <vt:lpstr>The Development Process (Simulation Game)</vt:lpstr>
      <vt:lpstr>Scade-Model Session I A 1 (Controller Implementation)</vt:lpstr>
      <vt:lpstr>Scade-Model Session I A 2 (Controller Simulation)</vt:lpstr>
      <vt:lpstr>Scade-Model Session I B 1 (Controller Test)</vt:lpstr>
      <vt:lpstr>Scade-Model Session I B 2 (Improved Test Cases)</vt:lpstr>
      <vt:lpstr>End of Session I:</vt:lpstr>
      <vt:lpstr>Scade-Model Session II A 1 (Software Integration)</vt:lpstr>
      <vt:lpstr>Scade-Model Session II A 2 (Software Integration Test)</vt:lpstr>
      <vt:lpstr>Scade-Model Session II B (from Integration to Testbench)</vt:lpstr>
      <vt:lpstr>Scade-Model Session II B 1 (SiL Integration)</vt:lpstr>
      <vt:lpstr>Scade-Model Session II B 1 (SiL Simulation)</vt:lpstr>
      <vt:lpstr>Scade-Model Session II B 1 (SiL Simulation =&gt; Issue!)</vt:lpstr>
      <vt:lpstr>Scade-Model Session II B 2 (SiL Tests &amp; Review)</vt:lpstr>
      <vt:lpstr>Scade-Model Session II B 2 (New Req.: Emergency-Brake)</vt:lpstr>
      <vt:lpstr>End of Session II:</vt:lpstr>
      <vt:lpstr>Ansys SCADE Software Content</vt:lpstr>
      <vt:lpstr>The Workshop</vt:lpstr>
      <vt:lpstr>Preconditions for a successful workshop</vt:lpstr>
      <vt:lpstr>Appendix</vt:lpstr>
      <vt:lpstr>Ansys SCADE software Suite Overview</vt:lpstr>
      <vt:lpstr>Scade-Model “Cruise Control” (Scade Standard Example)</vt:lpstr>
      <vt:lpstr>V-Model EN 61508 (13849-1)</vt:lpstr>
      <vt:lpstr>V-Model ISO 26262</vt:lpstr>
      <vt:lpstr>V-Model ISO 26262-6</vt:lpstr>
      <vt:lpstr>Roles in MBSW (50128): Developer (Implementer)</vt:lpstr>
      <vt:lpstr>Roles in MBSW (50128): Tester</vt:lpstr>
      <vt:lpstr>Library CarInertiaSim</vt:lpstr>
      <vt:lpstr>Some feedback (Jan 2019)</vt:lpstr>
      <vt:lpstr>Ansys Education Resources Feedback Survey</vt:lpstr>
      <vt:lpstr>PowerPoint Presentation</vt:lpstr>
    </vt:vector>
  </TitlesOfParts>
  <Company>Ansys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Kaitlin Tyler</dc:creator>
  <cp:lastModifiedBy>Kaitlin Tyler</cp:lastModifiedBy>
  <cp:revision>1</cp:revision>
  <dcterms:created xsi:type="dcterms:W3CDTF">2024-06-18T15:34:15Z</dcterms:created>
  <dcterms:modified xsi:type="dcterms:W3CDTF">2024-08-07T13:53:54Z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0x0101006F11F15CCDA16C44AB1AFF6EA8F76A1A</vt:lpwstr>
  </property>
</Properties>
</file>