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29"/>
  </p:notesMasterIdLst>
  <p:sldIdLst>
    <p:sldId id="256" r:id="rId5"/>
    <p:sldId id="377" r:id="rId6"/>
    <p:sldId id="392" r:id="rId7"/>
    <p:sldId id="393" r:id="rId8"/>
    <p:sldId id="364" r:id="rId9"/>
    <p:sldId id="369" r:id="rId10"/>
    <p:sldId id="386" r:id="rId11"/>
    <p:sldId id="394" r:id="rId12"/>
    <p:sldId id="396" r:id="rId13"/>
    <p:sldId id="380" r:id="rId14"/>
    <p:sldId id="381" r:id="rId15"/>
    <p:sldId id="373" r:id="rId16"/>
    <p:sldId id="387" r:id="rId17"/>
    <p:sldId id="330" r:id="rId18"/>
    <p:sldId id="368" r:id="rId19"/>
    <p:sldId id="390" r:id="rId20"/>
    <p:sldId id="354" r:id="rId21"/>
    <p:sldId id="305" r:id="rId22"/>
    <p:sldId id="309" r:id="rId23"/>
    <p:sldId id="306" r:id="rId24"/>
    <p:sldId id="308" r:id="rId25"/>
    <p:sldId id="397" r:id="rId26"/>
    <p:sldId id="310" r:id="rId27"/>
    <p:sldId id="258" r:id="rId28"/>
  </p:sldIdLst>
  <p:sldSz cx="12192000" cy="6858000"/>
  <p:notesSz cx="6858000" cy="9144000"/>
  <p:embeddedFontLst>
    <p:embeddedFont>
      <p:font typeface="Arial Narrow" panose="020B060602020203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73592" autoAdjust="0"/>
  </p:normalViewPr>
  <p:slideViewPr>
    <p:cSldViewPr showGuides="1">
      <p:cViewPr varScale="1">
        <p:scale>
          <a:sx n="80" d="100"/>
          <a:sy n="80" d="100"/>
        </p:scale>
        <p:origin x="66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4.fntdata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1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itlin Tyler" userId="971d5887-dada-4101-bef7-69a3ed4a7a52" providerId="ADAL" clId="{431EC77F-99BA-4338-81F7-4D3455C38B5A}"/>
    <pc:docChg chg="modSld">
      <pc:chgData name="Kaitlin Tyler" userId="971d5887-dada-4101-bef7-69a3ed4a7a52" providerId="ADAL" clId="{431EC77F-99BA-4338-81F7-4D3455C38B5A}" dt="2024-08-07T14:07:46.260" v="47" actId="20577"/>
      <pc:docMkLst>
        <pc:docMk/>
      </pc:docMkLst>
      <pc:sldChg chg="modSp mod">
        <pc:chgData name="Kaitlin Tyler" userId="971d5887-dada-4101-bef7-69a3ed4a7a52" providerId="ADAL" clId="{431EC77F-99BA-4338-81F7-4D3455C38B5A}" dt="2024-08-07T14:07:15.774" v="14" actId="20577"/>
        <pc:sldMkLst>
          <pc:docMk/>
          <pc:sldMk cId="3207685698" sldId="256"/>
        </pc:sldMkLst>
        <pc:spChg chg="mod">
          <ac:chgData name="Kaitlin Tyler" userId="971d5887-dada-4101-bef7-69a3ed4a7a52" providerId="ADAL" clId="{431EC77F-99BA-4338-81F7-4D3455C38B5A}" dt="2024-08-07T14:07:15.774" v="14" actId="20577"/>
          <ac:spMkLst>
            <pc:docMk/>
            <pc:sldMk cId="3207685698" sldId="256"/>
            <ac:spMk id="2" creationId="{AE2C3BA5-6E5F-4798-87B7-B8DFFB97930D}"/>
          </ac:spMkLst>
        </pc:spChg>
      </pc:sldChg>
      <pc:sldChg chg="modSp mod">
        <pc:chgData name="Kaitlin Tyler" userId="971d5887-dada-4101-bef7-69a3ed4a7a52" providerId="ADAL" clId="{431EC77F-99BA-4338-81F7-4D3455C38B5A}" dt="2024-08-07T14:07:46.260" v="47" actId="20577"/>
        <pc:sldMkLst>
          <pc:docMk/>
          <pc:sldMk cId="3594706510" sldId="387"/>
        </pc:sldMkLst>
        <pc:spChg chg="mod">
          <ac:chgData name="Kaitlin Tyler" userId="971d5887-dada-4101-bef7-69a3ed4a7a52" providerId="ADAL" clId="{431EC77F-99BA-4338-81F7-4D3455C38B5A}" dt="2024-08-07T14:07:46.260" v="47" actId="20577"/>
          <ac:spMkLst>
            <pc:docMk/>
            <pc:sldMk cId="3594706510" sldId="387"/>
            <ac:spMk id="5" creationId="{31CE8387-4DA7-4DF2-98FB-6FDA293D1E72}"/>
          </ac:spMkLst>
        </pc:spChg>
      </pc:sldChg>
      <pc:sldChg chg="modSp mod">
        <pc:chgData name="Kaitlin Tyler" userId="971d5887-dada-4101-bef7-69a3ed4a7a52" providerId="ADAL" clId="{431EC77F-99BA-4338-81F7-4D3455C38B5A}" dt="2024-08-07T14:07:30.975" v="17" actId="20577"/>
        <pc:sldMkLst>
          <pc:docMk/>
          <pc:sldMk cId="3476357311" sldId="396"/>
        </pc:sldMkLst>
        <pc:spChg chg="mod">
          <ac:chgData name="Kaitlin Tyler" userId="971d5887-dada-4101-bef7-69a3ed4a7a52" providerId="ADAL" clId="{431EC77F-99BA-4338-81F7-4D3455C38B5A}" dt="2024-08-07T14:07:30.975" v="17" actId="20577"/>
          <ac:spMkLst>
            <pc:docMk/>
            <pc:sldMk cId="3476357311" sldId="396"/>
            <ac:spMk id="18" creationId="{FEC6E5DE-E95D-417F-90C1-C472FAF3CE6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BB9E86C5-9689-42B4-BE7D-FDE5EB4274E3}" type="datetimeFigureOut">
              <a:rPr lang="en-US" smtClean="0"/>
              <a:pPr/>
              <a:t>8/7/2024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27FDDAD7-A41A-4414-8211-C5E2AC7F93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9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sz="1200" b="1" i="1" dirty="0"/>
              <a:t>The 25 PowerPoint Lecture Units For 2021</a:t>
            </a:r>
          </a:p>
          <a:p>
            <a:endParaRPr lang="en-GB" sz="1200" dirty="0"/>
          </a:p>
          <a:p>
            <a:r>
              <a:rPr lang="en-GB" sz="1200" dirty="0"/>
              <a:t>The Lecture Units developed for teaching in connection with Granta EduPack are listed at the end of this presentation.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86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In practice, the art is to formulate low-level requirements out of informal and/or high-level requirements. Keywords: Back-to-back testing, black box testing, model coverage etc…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5CC8B5-42A7-47CB-9CCB-9E2B85B8C01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90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Feedback Survey link for copy-paste method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https://ansys.typeform.com/to/jcattJI5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80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hyperlink" Target="http://www.ansys.com/education-resources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5394325" cy="14493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84831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 i="0">
                <a:solidFill>
                  <a:schemeClr val="accent3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191E51-6FFC-4231-97E9-4C436119983B}"/>
              </a:ext>
            </a:extLst>
          </p:cNvPr>
          <p:cNvSpPr txBox="1"/>
          <p:nvPr userDrawn="1"/>
        </p:nvSpPr>
        <p:spPr>
          <a:xfrm>
            <a:off x="7848600" y="64770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  <p:pic>
        <p:nvPicPr>
          <p:cNvPr id="3" name="Picture 2" descr="A black background with yellow and orange lines&#10;&#10;Description automatically generated">
            <a:extLst>
              <a:ext uri="{FF2B5EF4-FFF2-40B4-BE49-F238E27FC236}">
                <a16:creationId xmlns:a16="http://schemas.microsoft.com/office/drawing/2014/main" id="{B530DC72-3417-DC92-2AE4-C8FA1C3F9E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orient="horz" pos="261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76C186EF-8C58-7249-A024-F6C1D0AD12B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6096001" y="1447799"/>
            <a:ext cx="5486400" cy="45909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31A0CB9-E7C5-BC4C-83B3-6A04784CA5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B673984-7F55-E14A-9088-44C94432D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1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363707-8337-D14D-8CD6-076D7F38D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1430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F67D610-3DBA-EB48-B589-E895E66AEF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36576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FD49B6-2BF3-F94C-AD6B-7B7786120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70400" y="11599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5F3481B-E073-FC4C-8662-89F64D478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70400" y="36745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9685A2-20AD-6C44-B1B9-DCB2E4437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8000" y="11514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98EFFC6-47A8-C248-AF67-33A51B038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8000" y="36660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327F1EC-8CEB-F348-A688-603CC6AF3B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D8D84EB5-FEF7-D145-9924-EDC82C5DD72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04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3B743E4-6516-C94E-BADC-931FCAF3B34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577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ED4C7F5-70CF-2C4D-8AF3-4D76760714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" y="57023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B853D87-F6A1-6443-AB6D-6E9819089E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70400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56BC893-7821-9640-98BC-FFCFED83EB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150577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2F90602-9DC6-3F4D-B178-EF6410060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74FC734-09F5-2F40-BB01-29D6BBF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4988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4EBE792-3674-F042-8191-29D73F7CA4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ABDDAC-BA7B-4A4A-9D64-71FA88868E4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E481E25-6792-6B48-8A87-D3E9D1B223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548604C-E487-1D4F-91AF-D210004A51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592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624EDF6-2365-2545-8099-338237F309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592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D36446A-2E05-9F4F-83D7-905FD354E0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592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BC79A31-D13D-4C49-88CC-6B949DE06C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40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FF59C9F-D752-594A-A821-7BDA91DA37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040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54F3492-5AA9-9249-B742-69BFC01BE9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040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51E22CD-7582-9D41-A0FC-914A34BF18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2456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D0B9166-BA76-6544-89C3-4C8B4A739F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456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537026EB-3BFB-0947-A881-5729F13CFA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456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9580FA-CA76-994A-9775-1D87D5927DB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81C7F89-740B-3143-8447-70CC02F6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1988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357E3-4FE4-4164-A381-204B98DEEA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EF1B2-1440-4FE5-8C1B-C291F424F993}"/>
              </a:ext>
            </a:extLst>
          </p:cNvPr>
          <p:cNvSpPr txBox="1"/>
          <p:nvPr userDrawn="1"/>
        </p:nvSpPr>
        <p:spPr>
          <a:xfrm>
            <a:off x="533400" y="609600"/>
            <a:ext cx="10972800" cy="3322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2024 ANSYS, Inc. All rights reserved.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Use and Reproduction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content used in this resource </a:t>
            </a:r>
            <a:r>
              <a:rPr lang="en-US" sz="1400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may only be used or reproduced for teaching purposes; and any commercial use is strictly prohibited.</a:t>
            </a:r>
            <a:r>
              <a:rPr lang="en-US" sz="1400" i="1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Document Information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This lecture unit is part of a set of teaching resources to help introduce students to related to embedded systems.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Ansys Education Resources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 access more undergraduate education resources, including lecture presentations with notes, exercises with worked solutions, microprojects, real life examples and more, visit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www.ansys.com/education-resources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Feedback </a:t>
            </a:r>
            <a:endParaRPr lang="en-US" sz="1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If you notice any errors in this resource or need to get in contact with the authors, please email us at </a:t>
            </a:r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  <a:hlinkClick r:id="rId3"/>
              </a:rPr>
              <a:t>education@ansys.com</a:t>
            </a:r>
            <a:endParaRPr lang="en-US" sz="1400" b="0" i="0" u="none" strike="noStrike" baseline="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354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A771A-8E39-E44C-A8DD-E28422034FF9}" type="datetime5">
              <a:rPr lang="en-US" smtClean="0"/>
              <a:t>7-Aug-24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499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5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2BE725-F1B0-7243-BAC8-43B25DA2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BA83-940A-D344-8476-F6C53B5C9486}" type="datetime5">
              <a:rPr lang="en-US" smtClean="0"/>
              <a:t>7-Aug-24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A6356A-FB64-5C40-8589-6A136590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3763EC-58C9-9643-8F7D-42A80860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865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bullet layout,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06401" y="381000"/>
            <a:ext cx="9501716" cy="412394"/>
          </a:xfrm>
        </p:spPr>
        <p:txBody>
          <a:bodyPr/>
          <a:lstStyle>
            <a:lvl1pPr>
              <a:defRPr sz="32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12800" y="1752600"/>
            <a:ext cx="6908800" cy="3124200"/>
          </a:xfrm>
        </p:spPr>
        <p:txBody>
          <a:bodyPr/>
          <a:lstStyle>
            <a:lvl1pPr marL="228600" indent="-228600">
              <a:defRPr sz="2400"/>
            </a:lvl1pPr>
            <a:lvl2pPr marL="457200" indent="-228600">
              <a:buFont typeface="Calibri" panose="020F0502020204030204" pitchFamily="34" charset="0"/>
              <a:buChar char="−"/>
              <a:defRPr sz="2000"/>
            </a:lvl2pPr>
            <a:lvl3pPr marL="685800" indent="-228600">
              <a:buFont typeface="Arial" panose="020B0604020202020204" pitchFamily="34" charset="0"/>
              <a:buChar char="•"/>
              <a:defRPr sz="2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77953267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>
        <p15:guide id="1" pos="512">
          <p15:clr>
            <a:srgbClr val="FBAE40"/>
          </p15:clr>
        </p15:guide>
        <p15:guide id="2" orient="horz" pos="3072">
          <p15:clr>
            <a:srgbClr val="FBAE40"/>
          </p15:clr>
        </p15:guide>
        <p15:guide id="3" orient="horz" pos="3456">
          <p15:clr>
            <a:srgbClr val="FBAE40"/>
          </p15:clr>
        </p15:guide>
        <p15:guide id="4" orient="horz" pos="576">
          <p15:clr>
            <a:srgbClr val="FBAE40"/>
          </p15:clr>
        </p15:guide>
        <p15:guide id="5" orient="horz" pos="1104">
          <p15:clr>
            <a:srgbClr val="FBAE40"/>
          </p15:clr>
        </p15:guide>
        <p15:guide id="6" orient="horz" pos="720">
          <p15:clr>
            <a:srgbClr val="FBAE40"/>
          </p15:clr>
        </p15:guide>
        <p15:guide id="7" pos="486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5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E7604C-BDCE-428F-B486-BE14D622E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740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slash/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277581-3B6E-45DC-A28B-56B0B91539B8}"/>
              </a:ext>
            </a:extLst>
          </p:cNvPr>
          <p:cNvSpPr/>
          <p:nvPr userDrawn="1"/>
        </p:nvSpPr>
        <p:spPr>
          <a:xfrm>
            <a:off x="152400" y="762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60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8E687-7CF0-0540-A98D-56F74939D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E3B09F-B45B-354E-B308-DCD243A5A4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1447800"/>
            <a:ext cx="5486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633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E20C0D-A7DE-48DF-B095-F557A06629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1447800"/>
            <a:ext cx="5486401" cy="45909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A5571E-6D46-AF49-B918-ACB2130FFF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B59188-CA07-ED4C-990F-C94539E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36E03A1-C74F-0042-A727-58B12054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F2261C8B-A96F-5641-9461-4553158F07C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096001" y="1447800"/>
            <a:ext cx="5486400" cy="45909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433F9-2D70-7E4E-9171-17DDDD0C1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E28EC2-FFB1-CB46-9BE7-371DA4C09A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1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87182008-9414-AB43-BE9E-97630CA1A98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1" y="1447800"/>
            <a:ext cx="5486400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94F819-73D6-7A44-B97C-D99C7DAB9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21A6B3-25CA-5C4B-9371-8E317E850D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screen with white lines&#10;&#10;Description automatically generated">
            <a:extLst>
              <a:ext uri="{FF2B5EF4-FFF2-40B4-BE49-F238E27FC236}">
                <a16:creationId xmlns:a16="http://schemas.microsoft.com/office/drawing/2014/main" id="{F825E1AF-E43A-6EBF-B534-592C05D0B382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3F0A99-5B9C-4CA5-9F50-2F4E34F6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8458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833-0938-F747-9F14-C1C0453EF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00" y="6542840"/>
            <a:ext cx="2743200" cy="247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227F0-8FC0-9046-A60F-1749263C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743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0CD691-76C0-4AC9-8029-4BF0CEDE749C}"/>
              </a:ext>
            </a:extLst>
          </p:cNvPr>
          <p:cNvSpPr/>
          <p:nvPr userDrawn="1"/>
        </p:nvSpPr>
        <p:spPr>
          <a:xfrm>
            <a:off x="4876800" y="6542840"/>
            <a:ext cx="1371600" cy="247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66E622-A13F-4675-A281-8D8CC6175629}"/>
              </a:ext>
            </a:extLst>
          </p:cNvPr>
          <p:cNvSpPr txBox="1"/>
          <p:nvPr userDrawn="1"/>
        </p:nvSpPr>
        <p:spPr>
          <a:xfrm>
            <a:off x="8216902" y="6528202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</p:spTree>
    <p:extLst>
      <p:ext uri="{BB962C8B-B14F-4D97-AF65-F5344CB8AC3E}">
        <p14:creationId xmlns:p14="http://schemas.microsoft.com/office/powerpoint/2010/main" val="12915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737" r:id="rId3"/>
    <p:sldLayoutId id="2147483724" r:id="rId4"/>
    <p:sldLayoutId id="2147483735" r:id="rId5"/>
    <p:sldLayoutId id="2147483734" r:id="rId6"/>
    <p:sldLayoutId id="2147483663" r:id="rId7"/>
    <p:sldLayoutId id="2147483729" r:id="rId8"/>
    <p:sldLayoutId id="2147483730" r:id="rId9"/>
    <p:sldLayoutId id="2147483731" r:id="rId10"/>
    <p:sldLayoutId id="2147483727" r:id="rId11"/>
    <p:sldLayoutId id="2147483726" r:id="rId12"/>
    <p:sldLayoutId id="2147483736" r:id="rId13"/>
    <p:sldLayoutId id="2147483738" r:id="rId14"/>
    <p:sldLayoutId id="2147483739" r:id="rId15"/>
    <p:sldLayoutId id="2147483741" r:id="rId1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61963" marR="0" indent="-23177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alibri" panose="020F0502020204030204" pitchFamily="34" charset="0"/>
        <a:buChar char="‐"/>
        <a:tabLst/>
        <a:defRPr sz="20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46125" marR="0" indent="-28892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69963" marR="0" indent="-223838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14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03325" marR="0" indent="-233363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ourier New" panose="02070309020205020404" pitchFamily="49" charset="0"/>
        <a:buChar char="o"/>
        <a:tabLst/>
        <a:defRPr sz="12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ansys.typeform.com/to/jcattJI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2C3BA5-6E5F-4798-87B7-B8DFFB979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8161337" cy="1449388"/>
          </a:xfrm>
        </p:spPr>
        <p:txBody>
          <a:bodyPr>
            <a:normAutofit/>
          </a:bodyPr>
          <a:lstStyle/>
          <a:p>
            <a:r>
              <a:rPr lang="en-US" dirty="0"/>
              <a:t>Functional Safety using Ansys SCADE software:</a:t>
            </a:r>
          </a:p>
          <a:p>
            <a:r>
              <a:rPr lang="en-US" dirty="0"/>
              <a:t>Session II Instructor Guide Presentation</a:t>
            </a:r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D2F7F-2065-4CCE-9AD5-77DBF0CD56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Christoph Edeler, PhD</a:t>
            </a:r>
          </a:p>
          <a:p>
            <a:r>
              <a:rPr lang="en-US" dirty="0">
                <a:solidFill>
                  <a:schemeClr val="accent3"/>
                </a:solidFill>
              </a:rPr>
              <a:t>Ansys Application Engineer</a:t>
            </a:r>
          </a:p>
          <a:p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85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BF2CAE4-DFC6-226D-C8F6-5F8AFD30A14D}"/>
              </a:ext>
            </a:extLst>
          </p:cNvPr>
          <p:cNvGrpSpPr/>
          <p:nvPr/>
        </p:nvGrpSpPr>
        <p:grpSpPr>
          <a:xfrm>
            <a:off x="9768408" y="4604179"/>
            <a:ext cx="2376264" cy="1345101"/>
            <a:chOff x="263352" y="3907280"/>
            <a:chExt cx="2448272" cy="149578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7EBBA965-2523-FF01-5EF7-150AD04338F0}"/>
                </a:ext>
              </a:extLst>
            </p:cNvPr>
            <p:cNvSpPr/>
            <p:nvPr/>
          </p:nvSpPr>
          <p:spPr>
            <a:xfrm>
              <a:off x="263352" y="3907280"/>
              <a:ext cx="2448272" cy="149391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D8B7BD98-A79E-C388-3D1A-C680EA2591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3934922"/>
              <a:ext cx="2448272" cy="146814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II B 1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30588B3-E151-41FC-BB1F-851672C7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de-DE" sz="2000" dirty="0"/>
              <a:t>Open &amp; </a:t>
            </a:r>
            <a:r>
              <a:rPr lang="de-DE" sz="2000" dirty="0" err="1"/>
              <a:t>observe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Software-in-</a:t>
            </a:r>
            <a:r>
              <a:rPr lang="de-DE" sz="2000" dirty="0" err="1"/>
              <a:t>the</a:t>
            </a:r>
            <a:r>
              <a:rPr lang="de-DE" sz="2000" dirty="0"/>
              <a:t>-loop </a:t>
            </a:r>
            <a:r>
              <a:rPr lang="de-DE" sz="2000" dirty="0" err="1"/>
              <a:t>environment</a:t>
            </a:r>
            <a:r>
              <a:rPr lang="de-DE" sz="2000" dirty="0"/>
              <a:t>: 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Scademodel_Session_II_B_1\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ACC_Scademodel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\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ACC_Scademodel.</a:t>
            </a:r>
            <a:r>
              <a:rPr lang="it-IT" sz="2000" i="1" dirty="0" err="1">
                <a:solidFill>
                  <a:schemeClr val="bg1">
                    <a:lumMod val="50000"/>
                  </a:schemeClr>
                </a:solidFill>
              </a:rPr>
              <a:t>etp</a:t>
            </a:r>
            <a:endParaRPr lang="it-IT" sz="2000" b="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it-IT" sz="2000" dirty="0"/>
              <a:t>Simulate the </a:t>
            </a:r>
            <a:r>
              <a:rPr lang="it-IT" sz="2000" dirty="0" err="1"/>
              <a:t>environment</a:t>
            </a:r>
            <a:r>
              <a:rPr lang="it-IT" sz="2000" dirty="0"/>
              <a:t> to </a:t>
            </a:r>
            <a:r>
              <a:rPr lang="it-IT" sz="2000" dirty="0" err="1"/>
              <a:t>understand</a:t>
            </a:r>
            <a:r>
              <a:rPr lang="it-IT" sz="2000" dirty="0"/>
              <a:t> the </a:t>
            </a:r>
            <a:r>
              <a:rPr lang="it-IT" sz="2000" dirty="0" err="1"/>
              <a:t>values</a:t>
            </a:r>
            <a:endParaRPr lang="it-IT" sz="2000" dirty="0"/>
          </a:p>
          <a:p>
            <a:pPr lvl="1">
              <a:buFontTx/>
              <a:buChar char="-"/>
            </a:pPr>
            <a:r>
              <a:rPr lang="it-IT" sz="2000" dirty="0" err="1"/>
              <a:t>Speed_preceding_car_IN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speed of the car </a:t>
            </a:r>
            <a:r>
              <a:rPr lang="it-IT" sz="2000" dirty="0" err="1"/>
              <a:t>ahead</a:t>
            </a:r>
            <a:r>
              <a:rPr lang="it-IT" sz="2000" dirty="0"/>
              <a:t> of </a:t>
            </a:r>
            <a:r>
              <a:rPr lang="it-IT" sz="2000" dirty="0" err="1"/>
              <a:t>us</a:t>
            </a:r>
            <a:endParaRPr lang="it-IT" sz="2000" dirty="0"/>
          </a:p>
          <a:p>
            <a:pPr lvl="1">
              <a:buFontTx/>
              <a:buChar char="-"/>
            </a:pPr>
            <a:r>
              <a:rPr lang="it-IT" sz="2000" dirty="0" err="1"/>
              <a:t>Car_Speed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speed of </a:t>
            </a:r>
            <a:r>
              <a:rPr lang="it-IT" sz="2000" dirty="0" err="1"/>
              <a:t>our</a:t>
            </a:r>
            <a:r>
              <a:rPr lang="it-IT" sz="2000" dirty="0"/>
              <a:t> car</a:t>
            </a:r>
          </a:p>
          <a:p>
            <a:pPr lvl="1">
              <a:buFontTx/>
              <a:buChar char="-"/>
            </a:pPr>
            <a:r>
              <a:rPr lang="it-IT" sz="2000" dirty="0" err="1"/>
              <a:t>Distance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the </a:t>
            </a:r>
            <a:r>
              <a:rPr lang="it-IT" sz="2000" dirty="0" err="1"/>
              <a:t>resulting</a:t>
            </a:r>
            <a:r>
              <a:rPr lang="it-IT" sz="2000" dirty="0"/>
              <a:t> </a:t>
            </a:r>
            <a:r>
              <a:rPr lang="it-IT" sz="2000" dirty="0" err="1"/>
              <a:t>distance</a:t>
            </a:r>
            <a:endParaRPr lang="it-IT" sz="2000" dirty="0"/>
          </a:p>
          <a:p>
            <a:pPr lvl="1">
              <a:buFontTx/>
              <a:buChar char="-"/>
            </a:pPr>
            <a:r>
              <a:rPr lang="it-IT" sz="2000" dirty="0" err="1"/>
              <a:t>we</a:t>
            </a:r>
            <a:r>
              <a:rPr lang="it-IT" sz="2000" dirty="0"/>
              <a:t> can </a:t>
            </a:r>
            <a:r>
              <a:rPr lang="it-IT" sz="2000" dirty="0" err="1"/>
              <a:t>regularly</a:t>
            </a:r>
            <a:r>
              <a:rPr lang="it-IT" sz="2000" dirty="0"/>
              <a:t> drive </a:t>
            </a:r>
            <a:r>
              <a:rPr lang="it-IT" sz="2000" dirty="0" err="1"/>
              <a:t>our</a:t>
            </a:r>
            <a:r>
              <a:rPr lang="it-IT" sz="2000" dirty="0"/>
              <a:t> car by </a:t>
            </a:r>
            <a:r>
              <a:rPr lang="it-IT" sz="2000" dirty="0" err="1"/>
              <a:t>throttle_IN</a:t>
            </a:r>
            <a:r>
              <a:rPr lang="it-IT" sz="2000" dirty="0"/>
              <a:t> &amp; </a:t>
            </a:r>
            <a:r>
              <a:rPr lang="it-IT" sz="2000" dirty="0" err="1"/>
              <a:t>brake_IN</a:t>
            </a:r>
            <a:endParaRPr lang="it-IT" sz="2000" dirty="0"/>
          </a:p>
          <a:p>
            <a:pPr lvl="1">
              <a:buFontTx/>
              <a:buChar char="-"/>
            </a:pPr>
            <a:r>
              <a:rPr lang="it-IT" sz="2000" dirty="0"/>
              <a:t>a crash (</a:t>
            </a:r>
            <a:r>
              <a:rPr lang="it-IT" sz="2000" dirty="0" err="1"/>
              <a:t>Distance</a:t>
            </a:r>
            <a:r>
              <a:rPr lang="it-IT" sz="2000" dirty="0"/>
              <a:t> &lt;= 0.0) leads to </a:t>
            </a:r>
            <a:r>
              <a:rPr lang="it-IT" sz="2000" dirty="0" err="1"/>
              <a:t>CrashDetected_OUT</a:t>
            </a:r>
            <a:r>
              <a:rPr lang="it-IT" sz="2000" dirty="0"/>
              <a:t> </a:t>
            </a:r>
            <a:r>
              <a:rPr lang="it-IT" sz="2000" dirty="0" err="1"/>
              <a:t>equals</a:t>
            </a:r>
            <a:r>
              <a:rPr lang="it-IT" sz="2000" dirty="0"/>
              <a:t> to &lt;</a:t>
            </a:r>
            <a:r>
              <a:rPr lang="it-IT" sz="2000" dirty="0" err="1"/>
              <a:t>true</a:t>
            </a:r>
            <a:r>
              <a:rPr lang="it-IT" sz="2000" dirty="0"/>
              <a:t>&gt; (reset </a:t>
            </a:r>
            <a:r>
              <a:rPr lang="it-IT" sz="2000" dirty="0" err="1"/>
              <a:t>simulation</a:t>
            </a:r>
            <a:r>
              <a:rPr lang="it-IT" sz="2000" dirty="0"/>
              <a:t> in </a:t>
            </a:r>
            <a:r>
              <a:rPr lang="it-IT" sz="2000" dirty="0" err="1"/>
              <a:t>this</a:t>
            </a:r>
            <a:r>
              <a:rPr lang="it-IT" sz="2000" dirty="0"/>
              <a:t> case)</a:t>
            </a:r>
          </a:p>
          <a:p>
            <a:pPr>
              <a:buFontTx/>
              <a:buChar char="-"/>
            </a:pPr>
            <a:r>
              <a:rPr lang="it-IT" sz="2000" dirty="0"/>
              <a:t> Compare with the </a:t>
            </a:r>
            <a:r>
              <a:rPr lang="it-IT" sz="2000" dirty="0" err="1"/>
              <a:t>requirements</a:t>
            </a:r>
            <a:r>
              <a:rPr lang="it-IT" sz="2000" dirty="0"/>
              <a:t>:</a:t>
            </a:r>
          </a:p>
          <a:p>
            <a:pPr lvl="1">
              <a:buFontTx/>
              <a:buChar char="-"/>
            </a:pPr>
            <a:r>
              <a:rPr lang="it-IT" sz="2000" dirty="0" err="1"/>
              <a:t>Average</a:t>
            </a:r>
            <a:r>
              <a:rPr lang="it-IT" sz="2000" dirty="0"/>
              <a:t> </a:t>
            </a:r>
            <a:r>
              <a:rPr lang="it-IT" sz="2000" dirty="0" err="1"/>
              <a:t>distance</a:t>
            </a:r>
            <a:r>
              <a:rPr lang="it-IT" sz="2000" dirty="0"/>
              <a:t> to </a:t>
            </a:r>
            <a:r>
              <a:rPr lang="it-IT" sz="2000" dirty="0" err="1"/>
              <a:t>preceding</a:t>
            </a:r>
            <a:r>
              <a:rPr lang="it-IT" sz="2000" dirty="0"/>
              <a:t> car (control target </a:t>
            </a:r>
            <a:r>
              <a:rPr lang="it-IT" sz="2000" dirty="0" err="1"/>
              <a:t>value</a:t>
            </a:r>
            <a:r>
              <a:rPr lang="it-IT" sz="2000" dirty="0"/>
              <a:t>): 50 m</a:t>
            </a:r>
          </a:p>
          <a:p>
            <a:pPr lvl="1">
              <a:buFontTx/>
              <a:buChar char="-"/>
            </a:pPr>
            <a:r>
              <a:rPr lang="it-IT" sz="2000" dirty="0"/>
              <a:t>After </a:t>
            </a:r>
            <a:r>
              <a:rPr lang="it-IT" sz="2000" dirty="0" err="1"/>
              <a:t>initialization</a:t>
            </a:r>
            <a:r>
              <a:rPr lang="it-IT" sz="2000" dirty="0"/>
              <a:t> (first </a:t>
            </a:r>
            <a:r>
              <a:rPr lang="it-IT" sz="2000" dirty="0" err="1"/>
              <a:t>cycle</a:t>
            </a:r>
            <a:r>
              <a:rPr lang="it-IT" sz="2000" dirty="0"/>
              <a:t>): </a:t>
            </a:r>
            <a:r>
              <a:rPr lang="it-IT" sz="2000" dirty="0" err="1"/>
              <a:t>distance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given</a:t>
            </a:r>
            <a:r>
              <a:rPr lang="it-IT" sz="2000" dirty="0"/>
              <a:t> with 5 m</a:t>
            </a:r>
          </a:p>
          <a:p>
            <a:pPr lvl="1">
              <a:buFontTx/>
              <a:buChar char="-"/>
            </a:pPr>
            <a:r>
              <a:rPr lang="it-IT" sz="2000" dirty="0" err="1"/>
              <a:t>It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impossible</a:t>
            </a:r>
            <a:r>
              <a:rPr lang="it-IT" sz="2000" dirty="0"/>
              <a:t> to </a:t>
            </a:r>
            <a:r>
              <a:rPr lang="it-IT" sz="2000" dirty="0" err="1"/>
              <a:t>let</a:t>
            </a:r>
            <a:r>
              <a:rPr lang="it-IT" sz="2000" dirty="0"/>
              <a:t> </a:t>
            </a:r>
            <a:r>
              <a:rPr lang="it-IT" sz="2000" dirty="0" err="1"/>
              <a:t>our</a:t>
            </a:r>
            <a:r>
              <a:rPr lang="it-IT" sz="2000" dirty="0"/>
              <a:t> car crash (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clear, </a:t>
            </a:r>
            <a:r>
              <a:rPr lang="it-IT" sz="2000" dirty="0" err="1"/>
              <a:t>isn’t</a:t>
            </a:r>
            <a:r>
              <a:rPr lang="it-IT" sz="2000" dirty="0"/>
              <a:t> </a:t>
            </a:r>
            <a:r>
              <a:rPr lang="it-IT" sz="2000" dirty="0" err="1"/>
              <a:t>it</a:t>
            </a:r>
            <a:r>
              <a:rPr lang="it-IT" sz="2000" dirty="0"/>
              <a:t> :-)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A147DBB-4FF2-4E4F-93F2-1A2278A090A9}"/>
              </a:ext>
            </a:extLst>
          </p:cNvPr>
          <p:cNvSpPr txBox="1">
            <a:spLocks/>
          </p:cNvSpPr>
          <p:nvPr/>
        </p:nvSpPr>
        <p:spPr bwMode="auto">
          <a:xfrm>
            <a:off x="9984432" y="365247"/>
            <a:ext cx="1944216" cy="52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b="0" kern="0" dirty="0">
                <a:solidFill>
                  <a:srgbClr val="C00000"/>
                </a:solidFill>
              </a:rPr>
              <a:t>Time: 20min</a:t>
            </a:r>
            <a:endParaRPr lang="en-US" b="0" kern="0" dirty="0">
              <a:solidFill>
                <a:srgbClr val="C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B41CC40-EB1B-454B-B01C-F662BE3CCC23}"/>
              </a:ext>
            </a:extLst>
          </p:cNvPr>
          <p:cNvSpPr/>
          <p:nvPr/>
        </p:nvSpPr>
        <p:spPr bwMode="auto">
          <a:xfrm>
            <a:off x="11682398" y="4837490"/>
            <a:ext cx="174242" cy="185163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354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E193315-9822-789B-753E-6C1A282A468D}"/>
              </a:ext>
            </a:extLst>
          </p:cNvPr>
          <p:cNvGrpSpPr/>
          <p:nvPr/>
        </p:nvGrpSpPr>
        <p:grpSpPr>
          <a:xfrm>
            <a:off x="9768408" y="4532171"/>
            <a:ext cx="2376264" cy="1345101"/>
            <a:chOff x="263352" y="3907280"/>
            <a:chExt cx="2448272" cy="149578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4B2D54EA-2E6A-9102-106E-37AEF00AF819}"/>
                </a:ext>
              </a:extLst>
            </p:cNvPr>
            <p:cNvSpPr/>
            <p:nvPr/>
          </p:nvSpPr>
          <p:spPr>
            <a:xfrm>
              <a:off x="263352" y="3907280"/>
              <a:ext cx="2448272" cy="149391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460547E6-07E0-24CE-CE87-78DAB01A33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3934922"/>
              <a:ext cx="2448272" cy="146814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Session II B 2</a:t>
            </a:r>
            <a:endParaRPr lang="en-US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30588B3-E151-41FC-BB1F-851672C7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de-DE" sz="2000" dirty="0"/>
              <a:t>Open &amp; </a:t>
            </a:r>
            <a:r>
              <a:rPr lang="de-DE" sz="2000" dirty="0" err="1"/>
              <a:t>observe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SiL</a:t>
            </a:r>
            <a:r>
              <a:rPr lang="de-DE" sz="2000" dirty="0"/>
              <a:t> </a:t>
            </a:r>
            <a:r>
              <a:rPr lang="de-DE" sz="2000" dirty="0" err="1"/>
              <a:t>tests</a:t>
            </a:r>
            <a:r>
              <a:rPr lang="de-DE" sz="2000" dirty="0"/>
              <a:t>: 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Scademodel_Session_II_B_2\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ACC_Scademodel_Test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\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ACC_Scademodel_Test.</a:t>
            </a:r>
            <a:r>
              <a:rPr lang="it-IT" sz="2000" i="1" dirty="0" err="1">
                <a:solidFill>
                  <a:schemeClr val="bg1">
                    <a:lumMod val="50000"/>
                  </a:schemeClr>
                </a:solidFill>
              </a:rPr>
              <a:t>etp</a:t>
            </a:r>
            <a:endParaRPr lang="it-IT" sz="2000" b="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endParaRPr lang="it-IT" sz="2000" dirty="0"/>
          </a:p>
          <a:p>
            <a:pPr>
              <a:buFontTx/>
              <a:buChar char="-"/>
            </a:pPr>
            <a:r>
              <a:rPr lang="it-IT" sz="2000" dirty="0" err="1"/>
              <a:t>What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being</a:t>
            </a:r>
            <a:r>
              <a:rPr lang="it-IT" sz="2000" dirty="0"/>
              <a:t> </a:t>
            </a:r>
            <a:r>
              <a:rPr lang="it-IT" sz="2000" dirty="0" err="1"/>
              <a:t>tested</a:t>
            </a:r>
            <a:r>
              <a:rPr lang="it-IT" sz="2000" dirty="0"/>
              <a:t> in the </a:t>
            </a:r>
            <a:r>
              <a:rPr lang="it-IT" sz="2000" dirty="0" err="1"/>
              <a:t>tests</a:t>
            </a:r>
            <a:r>
              <a:rPr lang="it-IT" sz="2000" dirty="0"/>
              <a:t>:</a:t>
            </a:r>
          </a:p>
          <a:p>
            <a:pPr lvl="1">
              <a:buFontTx/>
              <a:buChar char="-"/>
            </a:pPr>
            <a:r>
              <a:rPr lang="it-IT" sz="2000" dirty="0"/>
              <a:t>Record_SiL_Case1?</a:t>
            </a:r>
          </a:p>
          <a:p>
            <a:pPr lvl="1">
              <a:buFontTx/>
              <a:buChar char="-"/>
            </a:pPr>
            <a:r>
              <a:rPr lang="it-IT" sz="2000" dirty="0"/>
              <a:t>Record_SiL_Case2?</a:t>
            </a:r>
          </a:p>
          <a:p>
            <a:pPr lvl="1">
              <a:buFontTx/>
              <a:buChar char="-"/>
            </a:pPr>
            <a:r>
              <a:rPr lang="it-IT" sz="2000" dirty="0"/>
              <a:t>Record_SiL_Case3?</a:t>
            </a:r>
          </a:p>
          <a:p>
            <a:pPr>
              <a:buFontTx/>
              <a:buChar char="-"/>
            </a:pPr>
            <a:endParaRPr lang="it-IT" sz="2000" dirty="0"/>
          </a:p>
          <a:p>
            <a:pPr>
              <a:buFontTx/>
              <a:buChar char="-"/>
            </a:pPr>
            <a:r>
              <a:rPr lang="it-IT" sz="2000" dirty="0"/>
              <a:t>Review the </a:t>
            </a:r>
            <a:r>
              <a:rPr lang="it-IT" sz="2000" dirty="0" err="1"/>
              <a:t>tests</a:t>
            </a:r>
            <a:r>
              <a:rPr lang="it-IT" sz="2000" dirty="0"/>
              <a:t>:</a:t>
            </a:r>
          </a:p>
          <a:p>
            <a:pPr lvl="1">
              <a:buFontTx/>
              <a:buChar char="-"/>
            </a:pPr>
            <a:r>
              <a:rPr lang="it-IT" sz="2000" dirty="0" err="1"/>
              <a:t>What</a:t>
            </a:r>
            <a:r>
              <a:rPr lang="it-IT" sz="2000" dirty="0"/>
              <a:t> </a:t>
            </a:r>
            <a:r>
              <a:rPr lang="it-IT" sz="2000" dirty="0" err="1"/>
              <a:t>is</a:t>
            </a:r>
            <a:r>
              <a:rPr lang="it-IT" sz="2000" dirty="0"/>
              <a:t> </a:t>
            </a:r>
            <a:r>
              <a:rPr lang="it-IT" sz="2000" dirty="0" err="1"/>
              <a:t>your</a:t>
            </a:r>
            <a:r>
              <a:rPr lang="it-IT" sz="2000" dirty="0"/>
              <a:t> opinion?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A147DBB-4FF2-4E4F-93F2-1A2278A090A9}"/>
              </a:ext>
            </a:extLst>
          </p:cNvPr>
          <p:cNvSpPr txBox="1">
            <a:spLocks/>
          </p:cNvSpPr>
          <p:nvPr/>
        </p:nvSpPr>
        <p:spPr bwMode="auto">
          <a:xfrm>
            <a:off x="10056440" y="377038"/>
            <a:ext cx="1944216" cy="52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b="0" kern="0" dirty="0">
                <a:solidFill>
                  <a:srgbClr val="C00000"/>
                </a:solidFill>
              </a:rPr>
              <a:t>Time: 20min</a:t>
            </a:r>
            <a:endParaRPr lang="en-US" b="0" kern="0" dirty="0">
              <a:solidFill>
                <a:srgbClr val="C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80F11A8-6720-46D3-861E-DF678E8070CD}"/>
              </a:ext>
            </a:extLst>
          </p:cNvPr>
          <p:cNvSpPr/>
          <p:nvPr/>
        </p:nvSpPr>
        <p:spPr bwMode="auto">
          <a:xfrm>
            <a:off x="11682398" y="4725144"/>
            <a:ext cx="174242" cy="185163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876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CC00F6E-9622-32A8-BFB7-4997EA727F7F}"/>
              </a:ext>
            </a:extLst>
          </p:cNvPr>
          <p:cNvGrpSpPr/>
          <p:nvPr/>
        </p:nvGrpSpPr>
        <p:grpSpPr>
          <a:xfrm>
            <a:off x="9480376" y="196661"/>
            <a:ext cx="2376264" cy="1345101"/>
            <a:chOff x="263352" y="3907280"/>
            <a:chExt cx="2448272" cy="1495782"/>
          </a:xfrm>
        </p:grpSpPr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65CF8AB7-9FD8-6A2D-9CFA-7B0C2C1F901F}"/>
                </a:ext>
              </a:extLst>
            </p:cNvPr>
            <p:cNvSpPr/>
            <p:nvPr/>
          </p:nvSpPr>
          <p:spPr>
            <a:xfrm>
              <a:off x="263352" y="3907280"/>
              <a:ext cx="2448272" cy="149391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41CE6D68-F72C-04CA-2BA6-E9E194B4C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3934922"/>
              <a:ext cx="2448272" cy="146814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Session II (optional): New Requirement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E8387-4DA7-4DF2-98FB-6FDA293D1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5990456" cy="4572000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/>
              <a:t>An ‚Emergency-Brake‘ </a:t>
            </a:r>
            <a:r>
              <a:rPr lang="de-DE" sz="2000" dirty="0" err="1"/>
              <a:t>functionality</a:t>
            </a:r>
            <a:r>
              <a:rPr lang="de-DE" sz="2000" dirty="0"/>
              <a:t> </a:t>
            </a:r>
            <a:r>
              <a:rPr lang="de-DE" sz="2000" dirty="0" err="1"/>
              <a:t>has</a:t>
            </a:r>
            <a:r>
              <a:rPr lang="de-DE" sz="2000" dirty="0"/>
              <a:t> </a:t>
            </a:r>
            <a:r>
              <a:rPr lang="de-DE" sz="2000" dirty="0" err="1"/>
              <a:t>been</a:t>
            </a:r>
            <a:r>
              <a:rPr lang="de-DE" sz="2000" dirty="0"/>
              <a:t> </a:t>
            </a:r>
            <a:r>
              <a:rPr lang="de-DE" sz="2000" dirty="0" err="1"/>
              <a:t>requested</a:t>
            </a:r>
            <a:r>
              <a:rPr lang="de-DE" sz="2000" dirty="0"/>
              <a:t>:</a:t>
            </a:r>
          </a:p>
          <a:p>
            <a:r>
              <a:rPr lang="de-DE" sz="2000" dirty="0"/>
              <a:t>100% </a:t>
            </a:r>
            <a:r>
              <a:rPr lang="de-DE" sz="2000" dirty="0" err="1"/>
              <a:t>brake</a:t>
            </a:r>
            <a:r>
              <a:rPr lang="de-DE" sz="2000" dirty="0"/>
              <a:t> </a:t>
            </a:r>
            <a:r>
              <a:rPr lang="de-DE" sz="2000" dirty="0" err="1"/>
              <a:t>when</a:t>
            </a:r>
            <a:r>
              <a:rPr lang="de-DE" sz="2000" dirty="0"/>
              <a:t> </a:t>
            </a:r>
          </a:p>
          <a:p>
            <a:pPr lvl="1"/>
            <a:r>
              <a:rPr lang="de-DE" sz="2000" dirty="0" err="1"/>
              <a:t>distance</a:t>
            </a:r>
            <a:r>
              <a:rPr lang="de-DE" sz="2000" dirty="0"/>
              <a:t> &lt; </a:t>
            </a:r>
            <a:r>
              <a:rPr lang="de-DE" sz="2000" dirty="0" err="1"/>
              <a:t>current_speed</a:t>
            </a:r>
            <a:r>
              <a:rPr lang="de-DE" sz="2000" dirty="0"/>
              <a:t> / 3 s</a:t>
            </a:r>
            <a:r>
              <a:rPr lang="de-DE" sz="2000" baseline="30000" dirty="0"/>
              <a:t>-1</a:t>
            </a:r>
            <a:r>
              <a:rPr lang="de-DE" sz="2000" dirty="0"/>
              <a:t> and</a:t>
            </a:r>
          </a:p>
          <a:p>
            <a:pPr lvl="1"/>
            <a:r>
              <a:rPr lang="de-DE" sz="2000" dirty="0" err="1"/>
              <a:t>speed_Relative</a:t>
            </a:r>
            <a:r>
              <a:rPr lang="de-DE" sz="2000" dirty="0"/>
              <a:t> &gt; 20 m/s</a:t>
            </a:r>
          </a:p>
          <a:p>
            <a:r>
              <a:rPr lang="de-DE" sz="2000" dirty="0" err="1"/>
              <a:t>keep</a:t>
            </a:r>
            <a:r>
              <a:rPr lang="de-DE" sz="2000" dirty="0"/>
              <a:t> 100% </a:t>
            </a:r>
            <a:r>
              <a:rPr lang="de-DE" sz="2000" dirty="0" err="1"/>
              <a:t>brake</a:t>
            </a:r>
            <a:r>
              <a:rPr lang="de-DE" sz="2000" dirty="0"/>
              <a:t> </a:t>
            </a:r>
            <a:r>
              <a:rPr lang="de-DE" sz="2000" dirty="0" err="1"/>
              <a:t>until</a:t>
            </a:r>
            <a:r>
              <a:rPr lang="de-DE" sz="2000" dirty="0"/>
              <a:t> </a:t>
            </a:r>
            <a:r>
              <a:rPr lang="de-DE" sz="2000" dirty="0" err="1"/>
              <a:t>speed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zero</a:t>
            </a:r>
            <a:endParaRPr lang="de-DE" sz="2000" dirty="0"/>
          </a:p>
          <a:p>
            <a:pPr lvl="1"/>
            <a:r>
              <a:rPr lang="de-DE" sz="2000" dirty="0" err="1"/>
              <a:t>then</a:t>
            </a:r>
            <a:r>
              <a:rPr lang="de-DE" sz="2000" dirty="0"/>
              <a:t> </a:t>
            </a:r>
            <a:r>
              <a:rPr lang="de-DE" sz="2000" dirty="0" err="1"/>
              <a:t>brake</a:t>
            </a:r>
            <a:r>
              <a:rPr lang="de-DE" sz="2000" dirty="0"/>
              <a:t> </a:t>
            </a:r>
            <a:r>
              <a:rPr lang="de-DE" sz="2000" dirty="0" err="1"/>
              <a:t>according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pedal </a:t>
            </a:r>
            <a:r>
              <a:rPr lang="de-DE" sz="2000" dirty="0" err="1"/>
              <a:t>position</a:t>
            </a:r>
            <a:r>
              <a:rPr lang="de-DE" sz="2000" dirty="0"/>
              <a:t> </a:t>
            </a:r>
            <a:r>
              <a:rPr lang="de-DE" sz="2000" dirty="0" err="1"/>
              <a:t>again</a:t>
            </a:r>
            <a:endParaRPr lang="de-DE" sz="2000" dirty="0"/>
          </a:p>
          <a:p>
            <a:pPr lvl="1"/>
            <a:r>
              <a:rPr lang="de-DE" sz="2000" dirty="0" err="1"/>
              <a:t>leave</a:t>
            </a:r>
            <a:r>
              <a:rPr lang="de-DE" sz="2000" dirty="0"/>
              <a:t> ‚E-</a:t>
            </a:r>
            <a:r>
              <a:rPr lang="de-DE" sz="2000" dirty="0" err="1"/>
              <a:t>brake</a:t>
            </a:r>
            <a:r>
              <a:rPr lang="de-DE" sz="2000" dirty="0"/>
              <a:t>‘ </a:t>
            </a:r>
            <a:r>
              <a:rPr lang="de-DE" sz="2000" dirty="0" err="1"/>
              <a:t>mode</a:t>
            </a:r>
            <a:endParaRPr lang="de-DE" sz="2000" dirty="0"/>
          </a:p>
          <a:p>
            <a:r>
              <a:rPr lang="de-DE" sz="2000" dirty="0"/>
              <a:t>Design &amp; </a:t>
            </a:r>
            <a:r>
              <a:rPr lang="de-DE" sz="2000" dirty="0" err="1"/>
              <a:t>implement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logic</a:t>
            </a:r>
            <a:endParaRPr lang="de-DE" sz="2000" dirty="0"/>
          </a:p>
          <a:p>
            <a:r>
              <a:rPr lang="de-DE" sz="2000" dirty="0"/>
              <a:t>Create 1-2 </a:t>
            </a:r>
            <a:r>
              <a:rPr lang="de-DE" sz="2000" dirty="0" err="1"/>
              <a:t>test</a:t>
            </a:r>
            <a:r>
              <a:rPr lang="de-DE" sz="2000" dirty="0"/>
              <a:t> </a:t>
            </a:r>
            <a:r>
              <a:rPr lang="de-DE" sz="2000" dirty="0" err="1"/>
              <a:t>cases</a:t>
            </a:r>
            <a:endParaRPr lang="de-DE" sz="2000" dirty="0"/>
          </a:p>
          <a:p>
            <a:endParaRPr lang="en-US" sz="2000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18AB64E0-0675-4208-9DFF-4023BB4D982E}"/>
              </a:ext>
            </a:extLst>
          </p:cNvPr>
          <p:cNvSpPr txBox="1">
            <a:spLocks/>
          </p:cNvSpPr>
          <p:nvPr/>
        </p:nvSpPr>
        <p:spPr bwMode="auto">
          <a:xfrm>
            <a:off x="6744072" y="1885155"/>
            <a:ext cx="5328592" cy="29840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Your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colleagues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propose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two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ways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Extend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distance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controller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functionality</a:t>
            </a:r>
            <a:endParaRPr lang="de-DE" sz="2000" kern="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„</a:t>
            </a: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very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small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distance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 =&gt; </a:t>
            </a: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hard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braking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“</a:t>
            </a:r>
          </a:p>
          <a:p>
            <a:pPr>
              <a:buFontTx/>
              <a:buChar char="-"/>
            </a:pP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Add a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new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functionality</a:t>
            </a:r>
            <a:endParaRPr lang="de-DE" sz="2000" kern="0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controller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 and e-</a:t>
            </a: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brake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assistant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side-by-side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, „</a:t>
            </a:r>
            <a:r>
              <a:rPr lang="de-DE" kern="0" dirty="0" err="1">
                <a:solidFill>
                  <a:schemeClr val="bg1">
                    <a:lumMod val="50000"/>
                  </a:schemeClr>
                </a:solidFill>
              </a:rPr>
              <a:t>somehow</a:t>
            </a:r>
            <a:r>
              <a:rPr lang="de-DE" kern="0" dirty="0">
                <a:solidFill>
                  <a:schemeClr val="bg1">
                    <a:lumMod val="50000"/>
                  </a:schemeClr>
                </a:solidFill>
              </a:rPr>
              <a:t>“</a:t>
            </a:r>
          </a:p>
          <a:p>
            <a:pPr>
              <a:buFontTx/>
              <a:buChar char="-"/>
            </a:pP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What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better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approach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de-DE" sz="2000" kern="0" dirty="0" err="1">
                <a:solidFill>
                  <a:schemeClr val="bg1">
                    <a:lumMod val="50000"/>
                  </a:schemeClr>
                </a:solidFill>
              </a:rPr>
              <a:t>why</a:t>
            </a:r>
            <a:r>
              <a:rPr lang="de-DE" sz="2000" kern="0" dirty="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en-US" sz="2000" kern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2EB0163-7841-4642-ACC7-5872898113A4}"/>
              </a:ext>
            </a:extLst>
          </p:cNvPr>
          <p:cNvSpPr/>
          <p:nvPr/>
        </p:nvSpPr>
        <p:spPr bwMode="auto">
          <a:xfrm>
            <a:off x="11320883" y="434797"/>
            <a:ext cx="174242" cy="185163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E855C43-7F90-4F92-9544-F4846F3E80C9}"/>
              </a:ext>
            </a:extLst>
          </p:cNvPr>
          <p:cNvSpPr/>
          <p:nvPr/>
        </p:nvSpPr>
        <p:spPr bwMode="auto">
          <a:xfrm>
            <a:off x="10299543" y="1012837"/>
            <a:ext cx="206959" cy="20695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08127FE-F007-4A26-B05E-AC4E56A5FDDE}"/>
              </a:ext>
            </a:extLst>
          </p:cNvPr>
          <p:cNvSpPr/>
          <p:nvPr/>
        </p:nvSpPr>
        <p:spPr bwMode="auto">
          <a:xfrm>
            <a:off x="11110109" y="1052490"/>
            <a:ext cx="179773" cy="17977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D25A3E1-CBDE-430D-AA12-4618EA0FD2F1}"/>
              </a:ext>
            </a:extLst>
          </p:cNvPr>
          <p:cNvSpPr/>
          <p:nvPr/>
        </p:nvSpPr>
        <p:spPr bwMode="auto">
          <a:xfrm>
            <a:off x="10128448" y="707846"/>
            <a:ext cx="171095" cy="171095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C496447-071D-480B-B6A0-74FAE267B4F5}"/>
              </a:ext>
            </a:extLst>
          </p:cNvPr>
          <p:cNvSpPr/>
          <p:nvPr/>
        </p:nvSpPr>
        <p:spPr bwMode="auto">
          <a:xfrm>
            <a:off x="11320883" y="753856"/>
            <a:ext cx="171400" cy="171400"/>
          </a:xfrm>
          <a:prstGeom prst="ellipse">
            <a:avLst/>
          </a:prstGeom>
          <a:solidFill>
            <a:schemeClr val="accent1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5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 &amp; Wrap-Up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E8387-4DA7-4DF2-98FB-6FDA293D1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software development </a:t>
            </a:r>
            <a:r>
              <a:rPr lang="de-DE" u="sng" dirty="0"/>
              <a:t>process</a:t>
            </a:r>
          </a:p>
          <a:p>
            <a:r>
              <a:rPr lang="de-DE" dirty="0"/>
              <a:t>Requirements</a:t>
            </a:r>
          </a:p>
          <a:p>
            <a:r>
              <a:rPr lang="de-DE" u="sng" dirty="0"/>
              <a:t>Model-based</a:t>
            </a:r>
            <a:r>
              <a:rPr lang="de-DE" dirty="0"/>
              <a:t> software-development</a:t>
            </a:r>
          </a:p>
          <a:p>
            <a:r>
              <a:rPr lang="de-DE" dirty="0"/>
              <a:t>Ansys SCADE suite/test</a:t>
            </a:r>
          </a:p>
          <a:p>
            <a:r>
              <a:rPr lang="de-DE" dirty="0"/>
              <a:t>Dataflow / State-Machines</a:t>
            </a:r>
          </a:p>
          <a:p>
            <a:r>
              <a:rPr lang="de-DE" dirty="0"/>
              <a:t>Testing</a:t>
            </a:r>
          </a:p>
          <a:p>
            <a:r>
              <a:rPr lang="de-DE" dirty="0"/>
              <a:t>Conclusion</a:t>
            </a:r>
          </a:p>
          <a:p>
            <a:r>
              <a:rPr lang="de-DE" dirty="0"/>
              <a:t>Questions/comments?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EC9407-C31D-4352-BDBC-A40F6B82F87D}"/>
              </a:ext>
            </a:extLst>
          </p:cNvPr>
          <p:cNvSpPr txBox="1"/>
          <p:nvPr/>
        </p:nvSpPr>
        <p:spPr bwMode="auto">
          <a:xfrm>
            <a:off x="7248128" y="1412776"/>
            <a:ext cx="1005403" cy="2215991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de-DE" sz="13800" b="1">
                <a:latin typeface="Calibri" pitchFamily="34" charset="0"/>
                <a:cs typeface="Calibri" pitchFamily="34" charset="0"/>
              </a:rPr>
              <a:t>?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EAD356-2EB8-4245-B80E-B35597DDB6B3}"/>
              </a:ext>
            </a:extLst>
          </p:cNvPr>
          <p:cNvSpPr txBox="1"/>
          <p:nvPr/>
        </p:nvSpPr>
        <p:spPr bwMode="auto">
          <a:xfrm>
            <a:off x="9264352" y="3429000"/>
            <a:ext cx="761747" cy="2215991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de-DE" sz="13800" b="1">
                <a:latin typeface="Calibri" pitchFamily="34" charset="0"/>
                <a:cs typeface="Calibri" pitchFamily="34" charset="0"/>
              </a:rPr>
              <a:t>!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706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Optional Safety Questions</a:t>
            </a:r>
            <a:endParaRPr lang="en-US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30588B3-E151-41FC-BB1F-851672C7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u="sng"/>
              <a:t>What happens, if</a:t>
            </a:r>
          </a:p>
          <a:p>
            <a:pPr>
              <a:buFontTx/>
              <a:buChar char="-"/>
            </a:pPr>
            <a:r>
              <a:rPr lang="de-DE"/>
              <a:t>the distance to the preceding car is high &amp; the preceding car brakes hard?</a:t>
            </a:r>
          </a:p>
          <a:p>
            <a:pPr>
              <a:buFontTx/>
              <a:buChar char="-"/>
            </a:pPr>
            <a:r>
              <a:rPr lang="de-DE"/>
              <a:t>something works at the unit-level, will it necessarily work at the (software) integration level?</a:t>
            </a:r>
          </a:p>
          <a:p>
            <a:pPr>
              <a:buFontTx/>
              <a:buChar char="-"/>
            </a:pPr>
            <a:r>
              <a:rPr lang="de-DE"/>
              <a:t>the system state (On/Off) changes during operation? Do we have to prevent special cases?</a:t>
            </a:r>
          </a:p>
          <a:p>
            <a:pPr>
              <a:buFontTx/>
              <a:buChar char="-"/>
            </a:pPr>
            <a:endParaRPr lang="de-DE"/>
          </a:p>
          <a:p>
            <a:pPr marL="0" indent="0">
              <a:buNone/>
            </a:pPr>
            <a:endParaRPr lang="de-DE"/>
          </a:p>
          <a:p>
            <a:pPr marL="0" indent="0">
              <a:buNone/>
            </a:pPr>
            <a:r>
              <a:rPr lang="de-DE"/>
              <a:t>Creation of formal low-level requirements can be hard!</a:t>
            </a:r>
          </a:p>
        </p:txBody>
      </p:sp>
    </p:spTree>
    <p:extLst>
      <p:ext uri="{BB962C8B-B14F-4D97-AF65-F5344CB8AC3E}">
        <p14:creationId xmlns:p14="http://schemas.microsoft.com/office/powerpoint/2010/main" val="2921232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 &amp; Wrap-Up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E8387-4DA7-4DF2-98FB-6FDA293D1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What is your „success rate“?</a:t>
            </a:r>
          </a:p>
          <a:p>
            <a:r>
              <a:rPr lang="de-DE"/>
              <a:t>What is your opinion about the workshop?</a:t>
            </a:r>
          </a:p>
          <a:p>
            <a:pPr lvl="1"/>
            <a:r>
              <a:rPr lang="de-DE"/>
              <a:t>Did you understand the principles of safety-critical software development?</a:t>
            </a:r>
          </a:p>
          <a:p>
            <a:pPr lvl="1"/>
            <a:r>
              <a:rPr lang="de-DE"/>
              <a:t>Were the examples understandable?</a:t>
            </a:r>
          </a:p>
          <a:p>
            <a:pPr lvl="1"/>
            <a:r>
              <a:rPr lang="de-DE"/>
              <a:t>Tempo too slow/too high?</a:t>
            </a:r>
          </a:p>
          <a:p>
            <a:endParaRPr lang="de-DE"/>
          </a:p>
          <a:p>
            <a:r>
              <a:rPr lang="de-DE"/>
              <a:t>Any further feedback?</a:t>
            </a:r>
          </a:p>
          <a:p>
            <a:pPr lvl="1"/>
            <a:r>
              <a:rPr lang="de-DE"/>
              <a:t>Space for improvements?</a:t>
            </a:r>
          </a:p>
          <a:p>
            <a:pPr lvl="1"/>
            <a:r>
              <a:rPr lang="de-DE"/>
              <a:t>General comments?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78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B967474-337E-ECD2-FA7C-B03CD65C3A5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4800" y="2743200"/>
            <a:ext cx="11506200" cy="1143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br>
              <a:rPr lang="en-US" dirty="0"/>
            </a:br>
            <a:r>
              <a:rPr lang="en-US" dirty="0"/>
              <a:t>End of Session II</a:t>
            </a:r>
            <a:br>
              <a:rPr lang="en-US" dirty="0"/>
            </a:b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78172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326DEA03-35CE-1806-9186-FFA86FBE8CD4}"/>
              </a:ext>
            </a:extLst>
          </p:cNvPr>
          <p:cNvSpPr txBox="1">
            <a:spLocks/>
          </p:cNvSpPr>
          <p:nvPr/>
        </p:nvSpPr>
        <p:spPr>
          <a:xfrm>
            <a:off x="609600" y="3006725"/>
            <a:ext cx="10972800" cy="8445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469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V-Model EN 61508 (13849-1)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1684DAE-DB2C-D28F-4F13-25882F68B42B}"/>
              </a:ext>
            </a:extLst>
          </p:cNvPr>
          <p:cNvGrpSpPr/>
          <p:nvPr/>
        </p:nvGrpSpPr>
        <p:grpSpPr>
          <a:xfrm>
            <a:off x="2529290" y="1268760"/>
            <a:ext cx="7167110" cy="4330751"/>
            <a:chOff x="2529290" y="1541134"/>
            <a:chExt cx="7167110" cy="4330751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2FA985CC-526B-5B95-1F15-48D00E4D5D68}"/>
                </a:ext>
              </a:extLst>
            </p:cNvPr>
            <p:cNvSpPr/>
            <p:nvPr/>
          </p:nvSpPr>
          <p:spPr>
            <a:xfrm>
              <a:off x="3831021" y="1608083"/>
              <a:ext cx="166326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Safety-related</a:t>
              </a:r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Software-</a:t>
              </a:r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A25F1713-9CC3-1397-28FF-4BB89B11C0F7}"/>
                </a:ext>
              </a:extLst>
            </p:cNvPr>
            <p:cNvSpPr/>
            <p:nvPr/>
          </p:nvSpPr>
          <p:spPr>
            <a:xfrm>
              <a:off x="6960096" y="1608083"/>
              <a:ext cx="172819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FA1C12C3-FD5B-3508-FEB5-C2B848AF6D0F}"/>
                </a:ext>
              </a:extLst>
            </p:cNvPr>
            <p:cNvSpPr/>
            <p:nvPr/>
          </p:nvSpPr>
          <p:spPr>
            <a:xfrm>
              <a:off x="4413727" y="3141048"/>
              <a:ext cx="1144391" cy="651023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F053AE5B-963C-1278-6C8C-15D48AECDA0A}"/>
                </a:ext>
              </a:extLst>
            </p:cNvPr>
            <p:cNvSpPr/>
            <p:nvPr/>
          </p:nvSpPr>
          <p:spPr>
            <a:xfrm>
              <a:off x="6960096" y="3155732"/>
              <a:ext cx="1728192" cy="63634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Integration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F4DD80A2-327C-74A7-EE85-BFF0EAD79D3C}"/>
                </a:ext>
              </a:extLst>
            </p:cNvPr>
            <p:cNvSpPr/>
            <p:nvPr/>
          </p:nvSpPr>
          <p:spPr>
            <a:xfrm>
              <a:off x="5087888" y="4171991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C21E9514-F112-89BF-F967-443B7463C0A5}"/>
                </a:ext>
              </a:extLst>
            </p:cNvPr>
            <p:cNvSpPr/>
            <p:nvPr/>
          </p:nvSpPr>
          <p:spPr>
            <a:xfrm>
              <a:off x="6782217" y="4180956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C46A72CE-2280-A8D9-2FE9-9230D6FB9A5D}"/>
                </a:ext>
              </a:extLst>
            </p:cNvPr>
            <p:cNvSpPr/>
            <p:nvPr/>
          </p:nvSpPr>
          <p:spPr>
            <a:xfrm>
              <a:off x="5742311" y="5220861"/>
              <a:ext cx="1505817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Coding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Pfeil: nach rechts 12">
              <a:extLst>
                <a:ext uri="{FF2B5EF4-FFF2-40B4-BE49-F238E27FC236}">
                  <a16:creationId xmlns:a16="http://schemas.microsoft.com/office/drawing/2014/main" id="{C0210D3B-5F10-18E1-3CA8-8CB318498BF6}"/>
                </a:ext>
              </a:extLst>
            </p:cNvPr>
            <p:cNvSpPr/>
            <p:nvPr/>
          </p:nvSpPr>
          <p:spPr>
            <a:xfrm flipH="1">
              <a:off x="5494283" y="1945149"/>
              <a:ext cx="1465813" cy="484632"/>
            </a:xfrm>
            <a:prstGeom prst="rightArrow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9B762C28-BE48-C621-EC63-E4B3BA63FBAC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 flipV="1">
              <a:off x="8688288" y="2187465"/>
              <a:ext cx="1008112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E4459BBB-1D3D-0722-25AE-25870CCA69F7}"/>
                </a:ext>
              </a:extLst>
            </p:cNvPr>
            <p:cNvSpPr txBox="1"/>
            <p:nvPr/>
          </p:nvSpPr>
          <p:spPr>
            <a:xfrm>
              <a:off x="8780880" y="1725800"/>
              <a:ext cx="7970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validated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Software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76C350C7-DB07-BF14-3A46-AECECAB8AA0C}"/>
                </a:ext>
              </a:extLst>
            </p:cNvPr>
            <p:cNvCxnSpPr>
              <a:cxnSpLocks/>
              <a:endCxn id="5" idx="1"/>
            </p:cNvCxnSpPr>
            <p:nvPr/>
          </p:nvCxnSpPr>
          <p:spPr>
            <a:xfrm>
              <a:off x="2639616" y="2187465"/>
              <a:ext cx="1191405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B76FACD6-33A7-FF05-9CA2-E53A34A8DFE0}"/>
                </a:ext>
              </a:extLst>
            </p:cNvPr>
            <p:cNvSpPr txBox="1"/>
            <p:nvPr/>
          </p:nvSpPr>
          <p:spPr>
            <a:xfrm>
              <a:off x="2529290" y="1541134"/>
              <a:ext cx="11376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Safety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Functions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B0D5B02E-D3E7-D1D8-DEB0-BF3657B4C16B}"/>
                </a:ext>
              </a:extLst>
            </p:cNvPr>
            <p:cNvGrpSpPr/>
            <p:nvPr/>
          </p:nvGrpSpPr>
          <p:grpSpPr>
            <a:xfrm>
              <a:off x="2701044" y="5038784"/>
              <a:ext cx="1872208" cy="771371"/>
              <a:chOff x="2063552" y="5249917"/>
              <a:chExt cx="1872208" cy="771371"/>
            </a:xfrm>
          </p:grpSpPr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14D95E8E-1A6C-0316-8577-C45A15D0C230}"/>
                  </a:ext>
                </a:extLst>
              </p:cNvPr>
              <p:cNvSpPr/>
              <p:nvPr/>
            </p:nvSpPr>
            <p:spPr>
              <a:xfrm>
                <a:off x="2063552" y="5249917"/>
                <a:ext cx="1872208" cy="77137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0B5D9283-1A55-D07B-56C0-B8C46F931C78}"/>
                  </a:ext>
                </a:extLst>
              </p:cNvPr>
              <p:cNvSpPr txBox="1"/>
              <p:nvPr/>
            </p:nvSpPr>
            <p:spPr>
              <a:xfrm>
                <a:off x="2927648" y="5317661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Result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Verification</a:t>
                </a:r>
                <a:endParaRPr lang="en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CEDF47C5-570D-3BB6-7E79-A841EDA32C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576" y="5463154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12E92AF0-D496-F59A-0F66-98B2EEB691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8541" y="5812777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C14BDB89-539C-6F0B-986F-93CCC852F1CD}"/>
                </a:ext>
              </a:extLst>
            </p:cNvPr>
            <p:cNvCxnSpPr>
              <a:cxnSpLocks/>
              <a:stCxn id="8" idx="0"/>
              <a:endCxn id="6" idx="2"/>
            </p:cNvCxnSpPr>
            <p:nvPr/>
          </p:nvCxnSpPr>
          <p:spPr>
            <a:xfrm flipV="1">
              <a:off x="7824192" y="2766848"/>
              <a:ext cx="0" cy="388884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Verbinder: gewinkelt 19">
              <a:extLst>
                <a:ext uri="{FF2B5EF4-FFF2-40B4-BE49-F238E27FC236}">
                  <a16:creationId xmlns:a16="http://schemas.microsoft.com/office/drawing/2014/main" id="{51C349D8-E00A-BEEE-7CFD-F46299076763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 flipV="1">
              <a:off x="7926608" y="3792071"/>
              <a:ext cx="434373" cy="714397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Verbinder: gewinkelt 20">
              <a:extLst>
                <a:ext uri="{FF2B5EF4-FFF2-40B4-BE49-F238E27FC236}">
                  <a16:creationId xmlns:a16="http://schemas.microsoft.com/office/drawing/2014/main" id="{DDDE8572-847B-3150-E05B-AFBBEA6AF08E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 flipV="1">
              <a:off x="7248128" y="4831980"/>
              <a:ext cx="432048" cy="714393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Verbinder: gewinkelt 21">
              <a:extLst>
                <a:ext uri="{FF2B5EF4-FFF2-40B4-BE49-F238E27FC236}">
                  <a16:creationId xmlns:a16="http://schemas.microsoft.com/office/drawing/2014/main" id="{ADD34941-9E35-FE0C-7F00-5656DC69F414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 rot="16200000" flipH="1">
              <a:off x="5165913" y="4969974"/>
              <a:ext cx="714397" cy="438399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Verbinder: gewinkelt 22">
              <a:extLst>
                <a:ext uri="{FF2B5EF4-FFF2-40B4-BE49-F238E27FC236}">
                  <a16:creationId xmlns:a16="http://schemas.microsoft.com/office/drawing/2014/main" id="{E7875150-13E6-0F01-3335-D8677F6028D6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rot="16200000" flipH="1">
              <a:off x="4519148" y="3928763"/>
              <a:ext cx="705432" cy="432048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Verbinder: gewinkelt 23">
              <a:extLst>
                <a:ext uri="{FF2B5EF4-FFF2-40B4-BE49-F238E27FC236}">
                  <a16:creationId xmlns:a16="http://schemas.microsoft.com/office/drawing/2014/main" id="{28554F67-F2CD-6F9D-F8E7-17996959E9B2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 rot="16200000" flipH="1">
              <a:off x="3896895" y="2949728"/>
              <a:ext cx="699712" cy="333951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DF540B86-2FBA-C88F-C5DE-9D76A5D851CC}"/>
                </a:ext>
              </a:extLst>
            </p:cNvPr>
            <p:cNvCxnSpPr>
              <a:cxnSpLocks/>
              <a:stCxn id="8" idx="1"/>
              <a:endCxn id="7" idx="3"/>
            </p:cNvCxnSpPr>
            <p:nvPr/>
          </p:nvCxnSpPr>
          <p:spPr>
            <a:xfrm flipH="1" flipV="1">
              <a:off x="5558118" y="3466560"/>
              <a:ext cx="1401978" cy="734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5F429985-A1C0-DF2F-2B1E-D7A1249AF8B1}"/>
                </a:ext>
              </a:extLst>
            </p:cNvPr>
            <p:cNvCxnSpPr>
              <a:cxnSpLocks/>
              <a:stCxn id="10" idx="1"/>
              <a:endCxn id="9" idx="3"/>
            </p:cNvCxnSpPr>
            <p:nvPr/>
          </p:nvCxnSpPr>
          <p:spPr>
            <a:xfrm flipH="1" flipV="1">
              <a:off x="6232279" y="4497503"/>
              <a:ext cx="549938" cy="896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6015C128-7416-8E59-D008-57DEFCB7F8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51984" y="4831974"/>
              <a:ext cx="0" cy="38888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68AFCC60-F57E-7DF3-D46B-37DA5B50B06B}"/>
                </a:ext>
              </a:extLst>
            </p:cNvPr>
            <p:cNvCxnSpPr>
              <a:cxnSpLocks/>
              <a:endCxn id="5" idx="2"/>
            </p:cNvCxnSpPr>
            <p:nvPr/>
          </p:nvCxnSpPr>
          <p:spPr>
            <a:xfrm flipH="1" flipV="1">
              <a:off x="4662652" y="2766848"/>
              <a:ext cx="8503" cy="3742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0261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V-Model ISO 26262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060A2B-976B-4F09-A240-4CC3C089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692696"/>
            <a:ext cx="72008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99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Task: Follow up with constant distance</a:t>
            </a:r>
            <a:endParaRPr lang="en-US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4156B4FE-B06F-455E-B4AE-DE84F22E4A6C}"/>
              </a:ext>
            </a:extLst>
          </p:cNvPr>
          <p:cNvSpPr/>
          <p:nvPr/>
        </p:nvSpPr>
        <p:spPr bwMode="auto">
          <a:xfrm>
            <a:off x="3935760" y="4005064"/>
            <a:ext cx="2304256" cy="720080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7B2EAD4C-B997-4B84-815E-E136E0E15F87}"/>
              </a:ext>
            </a:extLst>
          </p:cNvPr>
          <p:cNvSpPr txBox="1">
            <a:spLocks/>
          </p:cNvSpPr>
          <p:nvPr/>
        </p:nvSpPr>
        <p:spPr bwMode="auto">
          <a:xfrm>
            <a:off x="6888088" y="4172318"/>
            <a:ext cx="3672408" cy="99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kern="0"/>
              <a:t>Integration </a:t>
            </a:r>
          </a:p>
          <a:p>
            <a:pPr marL="0" indent="0" algn="ctr">
              <a:buNone/>
            </a:pPr>
            <a:r>
              <a:rPr lang="de-DE" kern="0"/>
              <a:t>(using a State-Machine)</a:t>
            </a:r>
            <a:endParaRPr lang="en-US" sz="2000" b="0" kern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CEE5444-A97A-473E-B030-BCC1EE0BE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3952178"/>
            <a:ext cx="2922782" cy="816173"/>
          </a:xfrm>
          <a:prstGeom prst="rect">
            <a:avLst/>
          </a:prstGeom>
        </p:spPr>
      </p:pic>
      <p:cxnSp>
        <p:nvCxnSpPr>
          <p:cNvPr id="2" name="Straight Arrow Connector 21">
            <a:extLst>
              <a:ext uri="{FF2B5EF4-FFF2-40B4-BE49-F238E27FC236}">
                <a16:creationId xmlns:a16="http://schemas.microsoft.com/office/drawing/2014/main" id="{25AE6FE0-EC9D-7CB0-430B-CA2C7A8E1E18}"/>
              </a:ext>
            </a:extLst>
          </p:cNvPr>
          <p:cNvCxnSpPr>
            <a:cxnSpLocks/>
          </p:cNvCxnSpPr>
          <p:nvPr/>
        </p:nvCxnSpPr>
        <p:spPr bwMode="auto">
          <a:xfrm>
            <a:off x="5951984" y="1947172"/>
            <a:ext cx="2912595" cy="66865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" name="Straight Arrow Connector 23">
            <a:extLst>
              <a:ext uri="{FF2B5EF4-FFF2-40B4-BE49-F238E27FC236}">
                <a16:creationId xmlns:a16="http://schemas.microsoft.com/office/drawing/2014/main" id="{C52E1617-C78B-0762-3EA5-5AC004E890B2}"/>
              </a:ext>
            </a:extLst>
          </p:cNvPr>
          <p:cNvCxnSpPr>
            <a:cxnSpLocks/>
          </p:cNvCxnSpPr>
          <p:nvPr/>
        </p:nvCxnSpPr>
        <p:spPr bwMode="auto">
          <a:xfrm flipH="1">
            <a:off x="5951984" y="2137056"/>
            <a:ext cx="2921210" cy="48720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5" name="Grafik 4" descr="Ein Bild, das Darstellung, Auto enthält.">
            <a:extLst>
              <a:ext uri="{FF2B5EF4-FFF2-40B4-BE49-F238E27FC236}">
                <a16:creationId xmlns:a16="http://schemas.microsoft.com/office/drawing/2014/main" id="{2DE59B14-4FDC-ED20-D2A6-3D8FE4D294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2800300" y="1323351"/>
            <a:ext cx="3095814" cy="1196110"/>
          </a:xfrm>
          <a:prstGeom prst="rect">
            <a:avLst/>
          </a:prstGeom>
        </p:spPr>
      </p:pic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4E821FF-82F0-83CA-B504-37DEDA8EEE3E}"/>
              </a:ext>
            </a:extLst>
          </p:cNvPr>
          <p:cNvGrpSpPr/>
          <p:nvPr/>
        </p:nvGrpSpPr>
        <p:grpSpPr>
          <a:xfrm>
            <a:off x="9096186" y="1319573"/>
            <a:ext cx="3095814" cy="1202944"/>
            <a:chOff x="9096186" y="1319573"/>
            <a:chExt cx="3095814" cy="1202944"/>
          </a:xfrm>
        </p:grpSpPr>
        <p:pic>
          <p:nvPicPr>
            <p:cNvPr id="7" name="Grafik 6" descr="Ein Bild, das Darstellung, Auto enthält.">
              <a:extLst>
                <a:ext uri="{FF2B5EF4-FFF2-40B4-BE49-F238E27FC236}">
                  <a16:creationId xmlns:a16="http://schemas.microsoft.com/office/drawing/2014/main" id="{854B73FF-3389-CA98-3B97-E97D1EB8A0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79" t="36208" r="15534" b="37024"/>
            <a:stretch/>
          </p:blipFill>
          <p:spPr>
            <a:xfrm>
              <a:off x="9096186" y="1319573"/>
              <a:ext cx="3095814" cy="1196110"/>
            </a:xfrm>
            <a:prstGeom prst="rect">
              <a:avLst/>
            </a:prstGeom>
          </p:spPr>
        </p:pic>
        <p:sp>
          <p:nvSpPr>
            <p:cNvPr id="8" name="Rectangle 18">
              <a:extLst>
                <a:ext uri="{FF2B5EF4-FFF2-40B4-BE49-F238E27FC236}">
                  <a16:creationId xmlns:a16="http://schemas.microsoft.com/office/drawing/2014/main" id="{9EE8C907-F29F-B431-D628-55785CCABFFE}"/>
                </a:ext>
              </a:extLst>
            </p:cNvPr>
            <p:cNvSpPr/>
            <p:nvPr/>
          </p:nvSpPr>
          <p:spPr bwMode="auto">
            <a:xfrm>
              <a:off x="10128448" y="1320295"/>
              <a:ext cx="2016224" cy="1202222"/>
            </a:xfrm>
            <a:prstGeom prst="rect">
              <a:avLst/>
            </a:prstGeom>
            <a:solidFill>
              <a:schemeClr val="bg1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86541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V-Model ISO 26262-6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72A4C1-CBD0-470A-A44E-84BC6FB3207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47528" y="1124744"/>
            <a:ext cx="8352928" cy="440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334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Roles in MBSW (50128): Implementer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DD1F15-F67D-4F23-A41F-349800889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980728"/>
            <a:ext cx="6905882" cy="522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528443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Roles in MBSW (50128): Tester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69CFD-94E2-4FAB-980A-D9321623C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980728"/>
            <a:ext cx="7344816" cy="530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26924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7E022B-FE81-ED35-763B-4712D8DAA3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E1306FB-F93B-8452-6232-77942F503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Ansys Education Resources Feedback Survey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1724FE-09A4-3FAE-49A4-6C67FB2F36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2133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Here at Ansys, we rely on your feedback to ensure the educational content we create is up-to-date and fits your teaching needs.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Please click the link below to fill out a short survey (~7 minutes) to help us continue to support academics around the world utilizing Ansys tools in the classroom.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Rectangle: Rounded Corners 1">
            <a:hlinkClick r:id="rId3"/>
            <a:extLst>
              <a:ext uri="{FF2B5EF4-FFF2-40B4-BE49-F238E27FC236}">
                <a16:creationId xmlns:a16="http://schemas.microsoft.com/office/drawing/2014/main" id="{91DF5177-BC49-BC1E-0E57-8C70AA24C9A7}"/>
              </a:ext>
            </a:extLst>
          </p:cNvPr>
          <p:cNvSpPr/>
          <p:nvPr/>
        </p:nvSpPr>
        <p:spPr>
          <a:xfrm>
            <a:off x="2247898" y="4419600"/>
            <a:ext cx="7696200" cy="838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/>
              <a:t>Feedback Survey Link</a:t>
            </a:r>
          </a:p>
        </p:txBody>
      </p:sp>
    </p:spTree>
    <p:extLst>
      <p:ext uri="{BB962C8B-B14F-4D97-AF65-F5344CB8AC3E}">
        <p14:creationId xmlns:p14="http://schemas.microsoft.com/office/powerpoint/2010/main" val="38811905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C3F3E9-6C8B-4F69-BB4F-1361D681D9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0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A74AC83-39D6-55CF-1616-EF1BF5C937F5}"/>
              </a:ext>
            </a:extLst>
          </p:cNvPr>
          <p:cNvGrpSpPr/>
          <p:nvPr/>
        </p:nvGrpSpPr>
        <p:grpSpPr>
          <a:xfrm>
            <a:off x="2529290" y="1541134"/>
            <a:ext cx="7167110" cy="4330751"/>
            <a:chOff x="2529290" y="1541134"/>
            <a:chExt cx="7167110" cy="4330751"/>
          </a:xfrm>
        </p:grpSpPr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310B1E12-F6DF-37FE-5A0C-78D11A5567A0}"/>
                </a:ext>
              </a:extLst>
            </p:cNvPr>
            <p:cNvSpPr/>
            <p:nvPr/>
          </p:nvSpPr>
          <p:spPr>
            <a:xfrm>
              <a:off x="3831021" y="1608083"/>
              <a:ext cx="166326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Safety-related</a:t>
              </a:r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Software-</a:t>
              </a:r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9BB16096-4657-8F3A-0F9E-5D3AD2F54BD2}"/>
                </a:ext>
              </a:extLst>
            </p:cNvPr>
            <p:cNvSpPr/>
            <p:nvPr/>
          </p:nvSpPr>
          <p:spPr>
            <a:xfrm>
              <a:off x="6960096" y="1608083"/>
              <a:ext cx="172819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8E98930C-5CE1-80AD-D180-20F79A32DD8F}"/>
                </a:ext>
              </a:extLst>
            </p:cNvPr>
            <p:cNvSpPr/>
            <p:nvPr/>
          </p:nvSpPr>
          <p:spPr>
            <a:xfrm>
              <a:off x="4413727" y="3141048"/>
              <a:ext cx="1144391" cy="651023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B3B2F898-0292-21FF-EB7F-0B9617FA5BAB}"/>
                </a:ext>
              </a:extLst>
            </p:cNvPr>
            <p:cNvSpPr/>
            <p:nvPr/>
          </p:nvSpPr>
          <p:spPr>
            <a:xfrm>
              <a:off x="6960096" y="3155732"/>
              <a:ext cx="1728192" cy="63634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Integration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88145022-CBD4-2FFE-9089-F3838D2F4050}"/>
                </a:ext>
              </a:extLst>
            </p:cNvPr>
            <p:cNvSpPr/>
            <p:nvPr/>
          </p:nvSpPr>
          <p:spPr>
            <a:xfrm>
              <a:off x="5087888" y="4171991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9C40FF28-C011-5E4C-7D52-755B43696934}"/>
                </a:ext>
              </a:extLst>
            </p:cNvPr>
            <p:cNvSpPr/>
            <p:nvPr/>
          </p:nvSpPr>
          <p:spPr>
            <a:xfrm>
              <a:off x="6782217" y="4180956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6AE00393-4E7E-C9D5-93A9-AD99C3EEA3BA}"/>
                </a:ext>
              </a:extLst>
            </p:cNvPr>
            <p:cNvSpPr/>
            <p:nvPr/>
          </p:nvSpPr>
          <p:spPr>
            <a:xfrm>
              <a:off x="5742311" y="5220861"/>
              <a:ext cx="1505817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Coding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Pfeil: nach rechts 22">
              <a:extLst>
                <a:ext uri="{FF2B5EF4-FFF2-40B4-BE49-F238E27FC236}">
                  <a16:creationId xmlns:a16="http://schemas.microsoft.com/office/drawing/2014/main" id="{979C5240-5E31-BD94-EC0E-D89C43F74735}"/>
                </a:ext>
              </a:extLst>
            </p:cNvPr>
            <p:cNvSpPr/>
            <p:nvPr/>
          </p:nvSpPr>
          <p:spPr>
            <a:xfrm flipH="1">
              <a:off x="5494283" y="1945149"/>
              <a:ext cx="1465813" cy="484632"/>
            </a:xfrm>
            <a:prstGeom prst="rightArrow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D4FA8672-2523-4295-8432-F2B2719A780D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 flipV="1">
              <a:off x="8688288" y="2187465"/>
              <a:ext cx="1008112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D16649BB-09D2-7434-2349-7175EE72C169}"/>
                </a:ext>
              </a:extLst>
            </p:cNvPr>
            <p:cNvSpPr txBox="1"/>
            <p:nvPr/>
          </p:nvSpPr>
          <p:spPr>
            <a:xfrm>
              <a:off x="8780880" y="1725800"/>
              <a:ext cx="7970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validated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Software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7904AAB5-4BAA-82D6-83B0-A890244A25B9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2639616" y="2187465"/>
              <a:ext cx="1191405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ABD97276-B57B-BB5B-2AAF-90BB8C51CF17}"/>
                </a:ext>
              </a:extLst>
            </p:cNvPr>
            <p:cNvSpPr txBox="1"/>
            <p:nvPr/>
          </p:nvSpPr>
          <p:spPr>
            <a:xfrm>
              <a:off x="2529290" y="1541134"/>
              <a:ext cx="11376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Safety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Functions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E1939EEA-9548-5DED-B124-BFE23DB8F3B9}"/>
                </a:ext>
              </a:extLst>
            </p:cNvPr>
            <p:cNvGrpSpPr/>
            <p:nvPr/>
          </p:nvGrpSpPr>
          <p:grpSpPr>
            <a:xfrm>
              <a:off x="2701044" y="5038784"/>
              <a:ext cx="1872208" cy="771371"/>
              <a:chOff x="2063552" y="5249917"/>
              <a:chExt cx="1872208" cy="771371"/>
            </a:xfrm>
          </p:grpSpPr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6E6B324C-3A5B-EFCE-E283-72F986539BAC}"/>
                  </a:ext>
                </a:extLst>
              </p:cNvPr>
              <p:cNvSpPr/>
              <p:nvPr/>
            </p:nvSpPr>
            <p:spPr>
              <a:xfrm>
                <a:off x="2063552" y="5249917"/>
                <a:ext cx="1872208" cy="77137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CB5ED35B-C47D-03CF-5CDE-F1833889C1A1}"/>
                  </a:ext>
                </a:extLst>
              </p:cNvPr>
              <p:cNvSpPr txBox="1"/>
              <p:nvPr/>
            </p:nvSpPr>
            <p:spPr>
              <a:xfrm>
                <a:off x="2927648" y="5317661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Result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Verification</a:t>
                </a:r>
                <a:endParaRPr lang="en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7" name="Gerader Verbinder 46">
                <a:extLst>
                  <a:ext uri="{FF2B5EF4-FFF2-40B4-BE49-F238E27FC236}">
                    <a16:creationId xmlns:a16="http://schemas.microsoft.com/office/drawing/2014/main" id="{9CA7B46C-0A24-D35D-6641-1241C3B1FF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576" y="5463154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r Verbinder 47">
                <a:extLst>
                  <a:ext uri="{FF2B5EF4-FFF2-40B4-BE49-F238E27FC236}">
                    <a16:creationId xmlns:a16="http://schemas.microsoft.com/office/drawing/2014/main" id="{D229931A-1780-80D6-2993-0AE449720D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8541" y="5812777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Gerader Verbinder 34">
              <a:extLst>
                <a:ext uri="{FF2B5EF4-FFF2-40B4-BE49-F238E27FC236}">
                  <a16:creationId xmlns:a16="http://schemas.microsoft.com/office/drawing/2014/main" id="{DD8035D0-3653-1A47-E227-051201FCBC9B}"/>
                </a:ext>
              </a:extLst>
            </p:cNvPr>
            <p:cNvCxnSpPr>
              <a:cxnSpLocks/>
              <a:stCxn id="10" idx="0"/>
              <a:endCxn id="8" idx="2"/>
            </p:cNvCxnSpPr>
            <p:nvPr/>
          </p:nvCxnSpPr>
          <p:spPr>
            <a:xfrm flipV="1">
              <a:off x="7824192" y="2766848"/>
              <a:ext cx="0" cy="388884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Verbinder: gewinkelt 35">
              <a:extLst>
                <a:ext uri="{FF2B5EF4-FFF2-40B4-BE49-F238E27FC236}">
                  <a16:creationId xmlns:a16="http://schemas.microsoft.com/office/drawing/2014/main" id="{1388018C-9440-EF18-EC3B-E9778FA39384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V="1">
              <a:off x="7926608" y="3792071"/>
              <a:ext cx="434373" cy="714397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Verbinder: gewinkelt 36">
              <a:extLst>
                <a:ext uri="{FF2B5EF4-FFF2-40B4-BE49-F238E27FC236}">
                  <a16:creationId xmlns:a16="http://schemas.microsoft.com/office/drawing/2014/main" id="{673C2515-BF80-042C-0DA8-BF9D93634A5E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 flipV="1">
              <a:off x="7248128" y="4831980"/>
              <a:ext cx="432048" cy="714393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Verbinder: gewinkelt 37">
              <a:extLst>
                <a:ext uri="{FF2B5EF4-FFF2-40B4-BE49-F238E27FC236}">
                  <a16:creationId xmlns:a16="http://schemas.microsoft.com/office/drawing/2014/main" id="{83ADA222-CB4F-E061-FF5A-955C3A37430E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 rot="16200000" flipH="1">
              <a:off x="5165913" y="4969974"/>
              <a:ext cx="714397" cy="438399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Verbinder: gewinkelt 38">
              <a:extLst>
                <a:ext uri="{FF2B5EF4-FFF2-40B4-BE49-F238E27FC236}">
                  <a16:creationId xmlns:a16="http://schemas.microsoft.com/office/drawing/2014/main" id="{0AE70834-9DBF-F247-A1FD-2783E53AE4BB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 rot="16200000" flipH="1">
              <a:off x="4519148" y="3928763"/>
              <a:ext cx="705432" cy="432048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Verbinder: gewinkelt 39">
              <a:extLst>
                <a:ext uri="{FF2B5EF4-FFF2-40B4-BE49-F238E27FC236}">
                  <a16:creationId xmlns:a16="http://schemas.microsoft.com/office/drawing/2014/main" id="{6AB38931-04EB-C703-EF46-C1BF1D4278B4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rot="16200000" flipH="1">
              <a:off x="3896895" y="2949728"/>
              <a:ext cx="699712" cy="333951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0496C87D-4564-5F92-9B25-0FE3A6E5613E}"/>
                </a:ext>
              </a:extLst>
            </p:cNvPr>
            <p:cNvCxnSpPr>
              <a:cxnSpLocks/>
              <a:stCxn id="10" idx="1"/>
              <a:endCxn id="9" idx="3"/>
            </p:cNvCxnSpPr>
            <p:nvPr/>
          </p:nvCxnSpPr>
          <p:spPr>
            <a:xfrm flipH="1" flipV="1">
              <a:off x="5558118" y="3466560"/>
              <a:ext cx="1401978" cy="734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719F4BE-ED4E-0C06-2819-8DD6EA50DF7B}"/>
                </a:ext>
              </a:extLst>
            </p:cNvPr>
            <p:cNvCxnSpPr>
              <a:cxnSpLocks/>
              <a:stCxn id="15" idx="1"/>
              <a:endCxn id="14" idx="3"/>
            </p:cNvCxnSpPr>
            <p:nvPr/>
          </p:nvCxnSpPr>
          <p:spPr>
            <a:xfrm flipH="1" flipV="1">
              <a:off x="6232279" y="4497503"/>
              <a:ext cx="549938" cy="896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E1B37FF2-635E-14D3-2624-5780E24AB2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51984" y="4831974"/>
              <a:ext cx="0" cy="38888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ADAC6260-FF16-6DB6-24DE-C7A00FDD1E36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H="1" flipV="1">
              <a:off x="4662652" y="2766848"/>
              <a:ext cx="8503" cy="3742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Development Process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6933108-BFE4-428A-BF6B-DE159E4BAA1A}"/>
              </a:ext>
            </a:extLst>
          </p:cNvPr>
          <p:cNvSpPr/>
          <p:nvPr/>
        </p:nvSpPr>
        <p:spPr bwMode="auto">
          <a:xfrm>
            <a:off x="5122273" y="4593284"/>
            <a:ext cx="216024" cy="21602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B14F2A0-CE3A-4759-B769-8727D1C15BC0}"/>
              </a:ext>
            </a:extLst>
          </p:cNvPr>
          <p:cNvSpPr/>
          <p:nvPr/>
        </p:nvSpPr>
        <p:spPr bwMode="auto">
          <a:xfrm>
            <a:off x="7680176" y="4602249"/>
            <a:ext cx="216024" cy="2160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39E5CE1-3CAE-4DA8-B04D-1BB047D03B13}"/>
              </a:ext>
            </a:extLst>
          </p:cNvPr>
          <p:cNvSpPr/>
          <p:nvPr/>
        </p:nvSpPr>
        <p:spPr bwMode="auto">
          <a:xfrm>
            <a:off x="4439816" y="3546121"/>
            <a:ext cx="216024" cy="216024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BD7A163-0F64-41D0-A9F8-C529F589A67F}"/>
              </a:ext>
            </a:extLst>
          </p:cNvPr>
          <p:cNvSpPr/>
          <p:nvPr/>
        </p:nvSpPr>
        <p:spPr bwMode="auto">
          <a:xfrm>
            <a:off x="8398668" y="3558344"/>
            <a:ext cx="216024" cy="216024"/>
          </a:xfrm>
          <a:prstGeom prst="ellipse">
            <a:avLst/>
          </a:prstGeom>
          <a:solidFill>
            <a:schemeClr val="accent1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A8C3FAC-2619-414B-A2D9-5EE87EF0F6D5}"/>
              </a:ext>
            </a:extLst>
          </p:cNvPr>
          <p:cNvSpPr/>
          <p:nvPr/>
        </p:nvSpPr>
        <p:spPr bwMode="auto">
          <a:xfrm>
            <a:off x="3926795" y="2519791"/>
            <a:ext cx="216024" cy="216024"/>
          </a:xfrm>
          <a:prstGeom prst="ellipse">
            <a:avLst/>
          </a:prstGeom>
          <a:solidFill>
            <a:srgbClr val="463E00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E1EC318-DD18-4A0D-BA4A-34962E691268}"/>
              </a:ext>
            </a:extLst>
          </p:cNvPr>
          <p:cNvSpPr/>
          <p:nvPr/>
        </p:nvSpPr>
        <p:spPr bwMode="auto">
          <a:xfrm>
            <a:off x="8368791" y="2481898"/>
            <a:ext cx="216024" cy="21602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F2F0DFE-F36C-4D56-B858-0B6D84C2A7BF}"/>
              </a:ext>
            </a:extLst>
          </p:cNvPr>
          <p:cNvGrpSpPr/>
          <p:nvPr/>
        </p:nvGrpSpPr>
        <p:grpSpPr>
          <a:xfrm>
            <a:off x="4871864" y="4077072"/>
            <a:ext cx="4252739" cy="1090925"/>
            <a:chOff x="4871864" y="4077072"/>
            <a:chExt cx="4252739" cy="109092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338504F-CDCC-4E8B-8747-46B0F1D78D96}"/>
                </a:ext>
              </a:extLst>
            </p:cNvPr>
            <p:cNvSpPr/>
            <p:nvPr/>
          </p:nvSpPr>
          <p:spPr bwMode="auto">
            <a:xfrm>
              <a:off x="4871864" y="4077072"/>
              <a:ext cx="3240360" cy="936104"/>
            </a:xfrm>
            <a:prstGeom prst="rect">
              <a:avLst/>
            </a:prstGeom>
            <a:noFill/>
            <a:ln w="38100" cap="sq" algn="ctr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9AFD9B6-5F9C-4703-A735-37FD287E6E54}"/>
                </a:ext>
              </a:extLst>
            </p:cNvPr>
            <p:cNvSpPr txBox="1"/>
            <p:nvPr/>
          </p:nvSpPr>
          <p:spPr bwMode="auto">
            <a:xfrm>
              <a:off x="8115994" y="4798665"/>
              <a:ext cx="1008609" cy="369332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de-DE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Session I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C051CD0-8D75-4C9D-9F8E-D85B767B574B}"/>
              </a:ext>
            </a:extLst>
          </p:cNvPr>
          <p:cNvGrpSpPr/>
          <p:nvPr/>
        </p:nvGrpSpPr>
        <p:grpSpPr>
          <a:xfrm>
            <a:off x="4253940" y="2276872"/>
            <a:ext cx="5634753" cy="1807534"/>
            <a:chOff x="4253940" y="2276872"/>
            <a:chExt cx="5634753" cy="180753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F15122B-17EC-4D42-8F91-BD3DB640C5BD}"/>
                </a:ext>
              </a:extLst>
            </p:cNvPr>
            <p:cNvSpPr/>
            <p:nvPr/>
          </p:nvSpPr>
          <p:spPr bwMode="auto">
            <a:xfrm>
              <a:off x="4253940" y="2990966"/>
              <a:ext cx="4578363" cy="936104"/>
            </a:xfrm>
            <a:prstGeom prst="rect">
              <a:avLst/>
            </a:prstGeom>
            <a:noFill/>
            <a:ln w="38100" cap="sq" algn="ctr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CDCAAB0-3327-473B-952B-CCFFFF85255A}"/>
                </a:ext>
              </a:extLst>
            </p:cNvPr>
            <p:cNvSpPr txBox="1"/>
            <p:nvPr/>
          </p:nvSpPr>
          <p:spPr bwMode="auto">
            <a:xfrm>
              <a:off x="8819169" y="3715074"/>
              <a:ext cx="1069524" cy="369332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de-DE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Session II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60715EF-61C8-4202-890C-E01625936652}"/>
                </a:ext>
              </a:extLst>
            </p:cNvPr>
            <p:cNvSpPr/>
            <p:nvPr/>
          </p:nvSpPr>
          <p:spPr bwMode="auto">
            <a:xfrm>
              <a:off x="8184232" y="2276872"/>
              <a:ext cx="572355" cy="714094"/>
            </a:xfrm>
            <a:prstGeom prst="rect">
              <a:avLst/>
            </a:prstGeom>
            <a:noFill/>
            <a:ln w="38100" cap="sq" algn="ctr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93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5F15019-D37B-49F7-9C71-008A89B9432D}"/>
              </a:ext>
            </a:extLst>
          </p:cNvPr>
          <p:cNvSpPr/>
          <p:nvPr/>
        </p:nvSpPr>
        <p:spPr bwMode="auto">
          <a:xfrm>
            <a:off x="3503712" y="1848272"/>
            <a:ext cx="5184576" cy="1796752"/>
          </a:xfrm>
          <a:prstGeom prst="rect">
            <a:avLst/>
          </a:prstGeom>
          <a:noFill/>
          <a:ln w="50800" cap="sq" algn="ctr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rtlCol="0" anchor="b"/>
          <a:lstStyle/>
          <a:p>
            <a:pPr algn="ctr"/>
            <a:r>
              <a:rPr lang="de-DE" sz="2800" b="1" dirty="0"/>
              <a:t>Software-Integration</a:t>
            </a:r>
            <a:endParaRPr lang="en-US" sz="2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Final Architecture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4A6F864-77AA-48C4-9BF8-12F8EA872D2D}"/>
              </a:ext>
            </a:extLst>
          </p:cNvPr>
          <p:cNvSpPr/>
          <p:nvPr/>
        </p:nvSpPr>
        <p:spPr bwMode="auto">
          <a:xfrm>
            <a:off x="4151784" y="1992288"/>
            <a:ext cx="3816424" cy="864096"/>
          </a:xfrm>
          <a:prstGeom prst="rect">
            <a:avLst/>
          </a:prstGeom>
          <a:noFill/>
          <a:ln w="50800" cap="sq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de-DE" sz="2800" b="1" dirty="0" err="1"/>
              <a:t>Distance</a:t>
            </a:r>
            <a:r>
              <a:rPr lang="de-DE" sz="2800" b="1" dirty="0"/>
              <a:t>-Controller</a:t>
            </a:r>
            <a:endParaRPr lang="en-US" sz="28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377DDA1-4A98-493E-B643-A1664703755F}"/>
              </a:ext>
            </a:extLst>
          </p:cNvPr>
          <p:cNvSpPr/>
          <p:nvPr/>
        </p:nvSpPr>
        <p:spPr bwMode="auto">
          <a:xfrm>
            <a:off x="2063552" y="1628800"/>
            <a:ext cx="8280920" cy="3456384"/>
          </a:xfrm>
          <a:prstGeom prst="rect">
            <a:avLst/>
          </a:prstGeom>
          <a:noFill/>
          <a:ln w="50800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b"/>
          <a:lstStyle/>
          <a:p>
            <a:pPr algn="ctr"/>
            <a:r>
              <a:rPr lang="de-DE" sz="2800" b="1" dirty="0" err="1">
                <a:cs typeface="Calibri" pitchFamily="34" charset="0"/>
              </a:rPr>
              <a:t>SiL-Testing</a:t>
            </a:r>
            <a:r>
              <a:rPr lang="de-DE" sz="2800" b="1" dirty="0">
                <a:cs typeface="Calibri" pitchFamily="34" charset="0"/>
              </a:rPr>
              <a:t> (Software-in-</a:t>
            </a:r>
            <a:r>
              <a:rPr lang="de-DE" sz="2800" b="1" dirty="0" err="1">
                <a:cs typeface="Calibri" pitchFamily="34" charset="0"/>
              </a:rPr>
              <a:t>the</a:t>
            </a:r>
            <a:r>
              <a:rPr lang="de-DE" sz="2800" b="1" dirty="0">
                <a:cs typeface="Calibri" pitchFamily="34" charset="0"/>
              </a:rPr>
              <a:t>-Loop)</a:t>
            </a:r>
            <a:endParaRPr lang="en-US" sz="2800" b="1" dirty="0">
              <a:cs typeface="Calibri" pitchFamily="34" charset="0"/>
            </a:endParaRPr>
          </a:p>
          <a:p>
            <a:pPr algn="ctr"/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473660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30588B3-E151-41FC-BB1F-851672C7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de-DE" sz="2000" dirty="0"/>
              <a:t>Open &amp; </a:t>
            </a:r>
            <a:r>
              <a:rPr lang="de-DE" sz="2000" dirty="0" err="1"/>
              <a:t>observe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draft </a:t>
            </a:r>
            <a:r>
              <a:rPr lang="de-DE" sz="2000" dirty="0" err="1"/>
              <a:t>integration</a:t>
            </a:r>
            <a:r>
              <a:rPr lang="de-DE" sz="2000" dirty="0"/>
              <a:t> </a:t>
            </a:r>
            <a:r>
              <a:rPr lang="de-DE" sz="2000" dirty="0" err="1"/>
              <a:t>logic</a:t>
            </a:r>
            <a:r>
              <a:rPr lang="de-DE" sz="2000" dirty="0"/>
              <a:t>: 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Scademodel_Session_II_A_1\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ACC_Scademodel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\ACC_Scademodel.vsw (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ignore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 the 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error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 «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unresolved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references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» 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during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 loading: click ‘No’)</a:t>
            </a:r>
          </a:p>
          <a:p>
            <a:pPr>
              <a:buFontTx/>
              <a:buChar char="-"/>
            </a:pPr>
            <a:r>
              <a:rPr lang="it-IT" sz="2000" dirty="0"/>
              <a:t>Compare with the </a:t>
            </a:r>
            <a:r>
              <a:rPr lang="it-IT" sz="2000" dirty="0" err="1"/>
              <a:t>requirements</a:t>
            </a:r>
            <a:r>
              <a:rPr lang="it-IT" sz="2000" dirty="0"/>
              <a:t>:</a:t>
            </a:r>
          </a:p>
          <a:p>
            <a:pPr lvl="1"/>
            <a:r>
              <a:rPr lang="de-DE" sz="2000" dirty="0"/>
              <a:t> a State-</a:t>
            </a:r>
            <a:r>
              <a:rPr lang="de-DE" sz="2000" dirty="0" err="1"/>
              <a:t>Machine</a:t>
            </a:r>
            <a:r>
              <a:rPr lang="de-DE" sz="2000" dirty="0"/>
              <a:t> </a:t>
            </a:r>
            <a:r>
              <a:rPr lang="de-DE" sz="2000" dirty="0" err="1"/>
              <a:t>shall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used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switch </a:t>
            </a:r>
            <a:r>
              <a:rPr lang="de-DE" sz="2000" dirty="0" err="1"/>
              <a:t>between</a:t>
            </a:r>
            <a:r>
              <a:rPr lang="de-DE" sz="2000" dirty="0"/>
              <a:t> </a:t>
            </a:r>
            <a:r>
              <a:rPr lang="de-DE" sz="2000" dirty="0" err="1"/>
              <a:t>active</a:t>
            </a:r>
            <a:r>
              <a:rPr lang="de-DE" sz="2000" dirty="0"/>
              <a:t> and </a:t>
            </a:r>
            <a:r>
              <a:rPr lang="de-DE" sz="2000" dirty="0" err="1"/>
              <a:t>inactive</a:t>
            </a:r>
            <a:r>
              <a:rPr lang="de-DE" sz="2000" dirty="0"/>
              <a:t> ACC</a:t>
            </a:r>
          </a:p>
          <a:p>
            <a:pPr lvl="2"/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state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‚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Control_OFF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‘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pedal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control</a:t>
            </a:r>
            <a:endParaRPr lang="de-DE" sz="1800" dirty="0">
              <a:solidFill>
                <a:schemeClr val="bg1">
                  <a:lumMod val="50000"/>
                </a:schemeClr>
              </a:solidFill>
            </a:endParaRPr>
          </a:p>
          <a:p>
            <a:pPr lvl="2"/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a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state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‚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Control_ON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‘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controller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driving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throttle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brake</a:t>
            </a:r>
            <a:endParaRPr lang="de-DE" sz="18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de-DE" sz="2000" dirty="0"/>
              <a:t>an </a:t>
            </a:r>
            <a:r>
              <a:rPr lang="de-DE" sz="2000" dirty="0" err="1"/>
              <a:t>input</a:t>
            </a:r>
            <a:r>
              <a:rPr lang="de-DE" sz="2000" dirty="0"/>
              <a:t> </a:t>
            </a:r>
            <a:r>
              <a:rPr lang="de-DE" sz="2000" dirty="0" err="1"/>
              <a:t>shall</a:t>
            </a:r>
            <a:r>
              <a:rPr lang="de-DE" sz="2000" dirty="0"/>
              <a:t> switch </a:t>
            </a:r>
            <a:r>
              <a:rPr lang="de-DE" sz="2000" dirty="0" err="1"/>
              <a:t>between</a:t>
            </a:r>
            <a:r>
              <a:rPr lang="de-DE" sz="2000" dirty="0"/>
              <a:t> pedal and </a:t>
            </a:r>
            <a:r>
              <a:rPr lang="de-DE" sz="2000" dirty="0" err="1"/>
              <a:t>controller</a:t>
            </a:r>
            <a:r>
              <a:rPr lang="de-DE" sz="2000" dirty="0"/>
              <a:t> </a:t>
            </a:r>
            <a:r>
              <a:rPr lang="de-DE" sz="2000" dirty="0" err="1"/>
              <a:t>steering</a:t>
            </a:r>
            <a:endParaRPr lang="de-DE" sz="2000" dirty="0"/>
          </a:p>
          <a:p>
            <a:pPr lvl="2"/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Input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name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: ‚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ControlSwitch_IN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‘, type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bool</a:t>
            </a:r>
            <a:endParaRPr lang="de-DE" sz="1800" dirty="0">
              <a:solidFill>
                <a:schemeClr val="bg1">
                  <a:lumMod val="50000"/>
                </a:schemeClr>
              </a:solidFill>
            </a:endParaRPr>
          </a:p>
          <a:p>
            <a:pPr lvl="2"/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Input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&lt;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true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&gt;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shall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lead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active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ACC (‚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Control_ON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‘), &lt;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false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&gt;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pedal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control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(‚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Control_OFF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‘)</a:t>
            </a:r>
          </a:p>
          <a:p>
            <a:pPr lvl="0">
              <a:buClr>
                <a:prstClr val="black"/>
              </a:buClr>
              <a:buFontTx/>
              <a:buChar char="-"/>
            </a:pPr>
            <a:endParaRPr lang="it-IT" sz="2000" dirty="0">
              <a:solidFill>
                <a:prstClr val="black"/>
              </a:solidFill>
            </a:endParaRPr>
          </a:p>
          <a:p>
            <a:pPr lvl="0">
              <a:buClr>
                <a:prstClr val="black"/>
              </a:buClr>
              <a:buFontTx/>
              <a:buChar char="-"/>
            </a:pPr>
            <a:r>
              <a:rPr lang="it-IT" sz="2000" dirty="0">
                <a:solidFill>
                  <a:prstClr val="black"/>
                </a:solidFill>
              </a:rPr>
              <a:t>Simulate </a:t>
            </a:r>
            <a:r>
              <a:rPr lang="it-IT" sz="2000" dirty="0" err="1">
                <a:solidFill>
                  <a:prstClr val="black"/>
                </a:solidFill>
              </a:rPr>
              <a:t>your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changes</a:t>
            </a:r>
            <a:r>
              <a:rPr lang="it-IT" sz="2000" dirty="0">
                <a:solidFill>
                  <a:prstClr val="black"/>
                </a:solidFill>
              </a:rPr>
              <a:t> to </a:t>
            </a:r>
            <a:r>
              <a:rPr lang="it-IT" sz="2000" dirty="0" err="1">
                <a:solidFill>
                  <a:prstClr val="black"/>
                </a:solidFill>
              </a:rPr>
              <a:t>ensure</a:t>
            </a:r>
            <a:r>
              <a:rPr lang="it-IT" sz="2000" dirty="0">
                <a:solidFill>
                  <a:prstClr val="black"/>
                </a:solidFill>
              </a:rPr>
              <a:t> </a:t>
            </a:r>
            <a:r>
              <a:rPr lang="it-IT" sz="2000" dirty="0" err="1">
                <a:solidFill>
                  <a:prstClr val="black"/>
                </a:solidFill>
              </a:rPr>
              <a:t>they</a:t>
            </a:r>
            <a:r>
              <a:rPr lang="it-IT" sz="2000" dirty="0">
                <a:solidFill>
                  <a:prstClr val="black"/>
                </a:solidFill>
              </a:rPr>
              <a:t> work</a:t>
            </a:r>
          </a:p>
          <a:p>
            <a:pPr lvl="1"/>
            <a:endParaRPr lang="de-DE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8079739C-2474-282F-8170-EE5EF0CFA7FD}"/>
              </a:ext>
            </a:extLst>
          </p:cNvPr>
          <p:cNvGrpSpPr/>
          <p:nvPr/>
        </p:nvGrpSpPr>
        <p:grpSpPr>
          <a:xfrm>
            <a:off x="9768408" y="2348880"/>
            <a:ext cx="2376264" cy="1345101"/>
            <a:chOff x="263352" y="3907280"/>
            <a:chExt cx="2448272" cy="149578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0131A972-BAD4-2A65-0B4A-B7D86043FB41}"/>
                </a:ext>
              </a:extLst>
            </p:cNvPr>
            <p:cNvSpPr/>
            <p:nvPr/>
          </p:nvSpPr>
          <p:spPr>
            <a:xfrm>
              <a:off x="263352" y="3907280"/>
              <a:ext cx="2448272" cy="149391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F431E1D6-FA33-80D6-3245-D47BA97F1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3934922"/>
              <a:ext cx="2448272" cy="146814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Session II A 1</a:t>
            </a:r>
            <a:endParaRPr lang="en-US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A147DBB-4FF2-4E4F-93F2-1A2278A090A9}"/>
              </a:ext>
            </a:extLst>
          </p:cNvPr>
          <p:cNvSpPr txBox="1">
            <a:spLocks/>
          </p:cNvSpPr>
          <p:nvPr/>
        </p:nvSpPr>
        <p:spPr bwMode="auto">
          <a:xfrm>
            <a:off x="9779949" y="365247"/>
            <a:ext cx="1944216" cy="52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b="0" kern="0" dirty="0">
                <a:solidFill>
                  <a:srgbClr val="C00000"/>
                </a:solidFill>
              </a:rPr>
              <a:t>Time: 20min</a:t>
            </a:r>
            <a:endParaRPr lang="en-US" b="0" kern="0" dirty="0">
              <a:solidFill>
                <a:srgbClr val="C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2C9C417-07D8-4B9A-946B-B80A9BA8FFC1}"/>
              </a:ext>
            </a:extLst>
          </p:cNvPr>
          <p:cNvSpPr/>
          <p:nvPr/>
        </p:nvSpPr>
        <p:spPr bwMode="auto">
          <a:xfrm>
            <a:off x="10257853" y="2924467"/>
            <a:ext cx="193928" cy="193928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365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D1F48A2-C041-A69E-51C4-CFFDE689FD1C}"/>
              </a:ext>
            </a:extLst>
          </p:cNvPr>
          <p:cNvGrpSpPr/>
          <p:nvPr/>
        </p:nvGrpSpPr>
        <p:grpSpPr>
          <a:xfrm>
            <a:off x="9768408" y="4532171"/>
            <a:ext cx="2376264" cy="1345101"/>
            <a:chOff x="263352" y="3907280"/>
            <a:chExt cx="2448272" cy="149578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5273C442-ABE3-6360-4613-0A037BCBE31A}"/>
                </a:ext>
              </a:extLst>
            </p:cNvPr>
            <p:cNvSpPr/>
            <p:nvPr/>
          </p:nvSpPr>
          <p:spPr>
            <a:xfrm>
              <a:off x="263352" y="3907280"/>
              <a:ext cx="2448272" cy="149391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0512C64C-E978-DF22-0F50-A5769DFC8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3934922"/>
              <a:ext cx="2448272" cy="146814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Session II A 2</a:t>
            </a:r>
            <a:endParaRPr lang="en-US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30588B3-E151-41FC-BB1F-851672C7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de-DE" dirty="0"/>
              <a:t>Open &amp; observe the integration tests: </a:t>
            </a:r>
            <a:r>
              <a:rPr lang="it-IT" b="0" i="1" dirty="0">
                <a:solidFill>
                  <a:schemeClr val="bg1">
                    <a:lumMod val="50000"/>
                  </a:schemeClr>
                </a:solidFill>
              </a:rPr>
              <a:t>Scademodel_Session_II_A_2\ACC_Scademodel_Test\ACC_Scademodel_Test.vsw</a:t>
            </a:r>
          </a:p>
          <a:p>
            <a:pPr>
              <a:buFontTx/>
              <a:buChar char="-"/>
            </a:pPr>
            <a:r>
              <a:rPr lang="it-IT" dirty="0"/>
              <a:t>Review the test content (Procedure_IntegrationTest). What exactly is being tested in</a:t>
            </a:r>
          </a:p>
          <a:p>
            <a:pPr lvl="2">
              <a:buFontTx/>
              <a:buChar char="-"/>
            </a:pP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Record_Integration_Off,</a:t>
            </a:r>
          </a:p>
          <a:p>
            <a:pPr lvl="2">
              <a:buFontTx/>
              <a:buChar char="-"/>
            </a:pP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Record_Integration_On,</a:t>
            </a:r>
          </a:p>
          <a:p>
            <a:pPr lvl="2">
              <a:buFontTx/>
              <a:buChar char="-"/>
            </a:pPr>
            <a:r>
              <a:rPr lang="it-IT" dirty="0">
                <a:solidFill>
                  <a:schemeClr val="bg1">
                    <a:lumMod val="50000"/>
                  </a:schemeClr>
                </a:solidFill>
              </a:rPr>
              <a:t>Record_Integration_OnOff?</a:t>
            </a:r>
          </a:p>
          <a:p>
            <a:pPr>
              <a:buFontTx/>
              <a:buChar char="-"/>
            </a:pPr>
            <a:r>
              <a:rPr lang="it-IT" dirty="0"/>
              <a:t>Is there anything which should be tested in addition?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A147DBB-4FF2-4E4F-93F2-1A2278A090A9}"/>
              </a:ext>
            </a:extLst>
          </p:cNvPr>
          <p:cNvSpPr txBox="1">
            <a:spLocks/>
          </p:cNvSpPr>
          <p:nvPr/>
        </p:nvSpPr>
        <p:spPr bwMode="auto">
          <a:xfrm>
            <a:off x="10017274" y="263926"/>
            <a:ext cx="1944216" cy="52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b="0" kern="0" dirty="0">
                <a:solidFill>
                  <a:srgbClr val="C00000"/>
                </a:solidFill>
              </a:rPr>
              <a:t>Time: 10min</a:t>
            </a:r>
            <a:endParaRPr lang="en-US" b="0" kern="0" dirty="0">
              <a:solidFill>
                <a:srgbClr val="C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0291D1B-4112-4E5D-91EA-5E6FD1379106}"/>
              </a:ext>
            </a:extLst>
          </p:cNvPr>
          <p:cNvSpPr/>
          <p:nvPr/>
        </p:nvSpPr>
        <p:spPr bwMode="auto">
          <a:xfrm>
            <a:off x="11745466" y="5044355"/>
            <a:ext cx="216024" cy="216024"/>
          </a:xfrm>
          <a:prstGeom prst="ellipse">
            <a:avLst/>
          </a:prstGeom>
          <a:solidFill>
            <a:schemeClr val="accent1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205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Integration to Validation</a:t>
            </a:r>
            <a:endParaRPr lang="en-US" dirty="0"/>
          </a:p>
        </p:txBody>
      </p:sp>
      <p:sp>
        <p:nvSpPr>
          <p:cNvPr id="23" name="Text Placeholder 1">
            <a:extLst>
              <a:ext uri="{FF2B5EF4-FFF2-40B4-BE49-F238E27FC236}">
                <a16:creationId xmlns:a16="http://schemas.microsoft.com/office/drawing/2014/main" id="{E47EC43B-7CCC-45D3-8383-EE862B806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de-DE"/>
              <a:t>Now we have (partly) finished the integration tests.</a:t>
            </a:r>
            <a:endParaRPr lang="it-IT" b="0" i="1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it-IT"/>
              <a:t>Let’s do some validation in a Software-in-the-Loop environment (SiL)!</a:t>
            </a:r>
          </a:p>
          <a:p>
            <a:pPr>
              <a:buFontTx/>
              <a:buChar char="-"/>
            </a:pPr>
            <a:r>
              <a:rPr lang="it-IT"/>
              <a:t>In this environment, our piece of code ‘feels’ exactly the same as in the field</a:t>
            </a:r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/>
              <a:t>=&gt; Near-real testing under controlled conditions is possible!</a:t>
            </a:r>
          </a:p>
          <a:p>
            <a:pPr>
              <a:buFontTx/>
              <a:buChar char="-"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6064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A74AC83-39D6-55CF-1616-EF1BF5C937F5}"/>
              </a:ext>
            </a:extLst>
          </p:cNvPr>
          <p:cNvGrpSpPr/>
          <p:nvPr/>
        </p:nvGrpSpPr>
        <p:grpSpPr>
          <a:xfrm>
            <a:off x="2529290" y="1541134"/>
            <a:ext cx="7167110" cy="4330751"/>
            <a:chOff x="2529290" y="1541134"/>
            <a:chExt cx="7167110" cy="4330751"/>
          </a:xfrm>
        </p:grpSpPr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310B1E12-F6DF-37FE-5A0C-78D11A5567A0}"/>
                </a:ext>
              </a:extLst>
            </p:cNvPr>
            <p:cNvSpPr/>
            <p:nvPr/>
          </p:nvSpPr>
          <p:spPr>
            <a:xfrm>
              <a:off x="3831021" y="1608083"/>
              <a:ext cx="166326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Safety-related</a:t>
              </a:r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Software-</a:t>
              </a:r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9BB16096-4657-8F3A-0F9E-5D3AD2F54BD2}"/>
                </a:ext>
              </a:extLst>
            </p:cNvPr>
            <p:cNvSpPr/>
            <p:nvPr/>
          </p:nvSpPr>
          <p:spPr>
            <a:xfrm>
              <a:off x="6960096" y="1608083"/>
              <a:ext cx="172819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8E98930C-5CE1-80AD-D180-20F79A32DD8F}"/>
                </a:ext>
              </a:extLst>
            </p:cNvPr>
            <p:cNvSpPr/>
            <p:nvPr/>
          </p:nvSpPr>
          <p:spPr>
            <a:xfrm>
              <a:off x="4413727" y="3141048"/>
              <a:ext cx="1144391" cy="651023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B3B2F898-0292-21FF-EB7F-0B9617FA5BAB}"/>
                </a:ext>
              </a:extLst>
            </p:cNvPr>
            <p:cNvSpPr/>
            <p:nvPr/>
          </p:nvSpPr>
          <p:spPr>
            <a:xfrm>
              <a:off x="6960096" y="3155732"/>
              <a:ext cx="1728192" cy="63634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Integration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88145022-CBD4-2FFE-9089-F3838D2F4050}"/>
                </a:ext>
              </a:extLst>
            </p:cNvPr>
            <p:cNvSpPr/>
            <p:nvPr/>
          </p:nvSpPr>
          <p:spPr>
            <a:xfrm>
              <a:off x="5087888" y="4171991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9C40FF28-C011-5E4C-7D52-755B43696934}"/>
                </a:ext>
              </a:extLst>
            </p:cNvPr>
            <p:cNvSpPr/>
            <p:nvPr/>
          </p:nvSpPr>
          <p:spPr>
            <a:xfrm>
              <a:off x="6782217" y="4180956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6AE00393-4E7E-C9D5-93A9-AD99C3EEA3BA}"/>
                </a:ext>
              </a:extLst>
            </p:cNvPr>
            <p:cNvSpPr/>
            <p:nvPr/>
          </p:nvSpPr>
          <p:spPr>
            <a:xfrm>
              <a:off x="5742311" y="5220861"/>
              <a:ext cx="1505817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Coding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Pfeil: nach rechts 22">
              <a:extLst>
                <a:ext uri="{FF2B5EF4-FFF2-40B4-BE49-F238E27FC236}">
                  <a16:creationId xmlns:a16="http://schemas.microsoft.com/office/drawing/2014/main" id="{979C5240-5E31-BD94-EC0E-D89C43F74735}"/>
                </a:ext>
              </a:extLst>
            </p:cNvPr>
            <p:cNvSpPr/>
            <p:nvPr/>
          </p:nvSpPr>
          <p:spPr>
            <a:xfrm flipH="1">
              <a:off x="5494283" y="1945149"/>
              <a:ext cx="1465813" cy="484632"/>
            </a:xfrm>
            <a:prstGeom prst="rightArrow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D4FA8672-2523-4295-8432-F2B2719A780D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 flipV="1">
              <a:off x="8688288" y="2187465"/>
              <a:ext cx="1008112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D16649BB-09D2-7434-2349-7175EE72C169}"/>
                </a:ext>
              </a:extLst>
            </p:cNvPr>
            <p:cNvSpPr txBox="1"/>
            <p:nvPr/>
          </p:nvSpPr>
          <p:spPr>
            <a:xfrm>
              <a:off x="8780880" y="1725800"/>
              <a:ext cx="7970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validated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Software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7904AAB5-4BAA-82D6-83B0-A890244A25B9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2639616" y="2187465"/>
              <a:ext cx="1191405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ABD97276-B57B-BB5B-2AAF-90BB8C51CF17}"/>
                </a:ext>
              </a:extLst>
            </p:cNvPr>
            <p:cNvSpPr txBox="1"/>
            <p:nvPr/>
          </p:nvSpPr>
          <p:spPr>
            <a:xfrm>
              <a:off x="2529290" y="1541134"/>
              <a:ext cx="11376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Safety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Functions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E1939EEA-9548-5DED-B124-BFE23DB8F3B9}"/>
                </a:ext>
              </a:extLst>
            </p:cNvPr>
            <p:cNvGrpSpPr/>
            <p:nvPr/>
          </p:nvGrpSpPr>
          <p:grpSpPr>
            <a:xfrm>
              <a:off x="2701044" y="5038784"/>
              <a:ext cx="1872208" cy="771371"/>
              <a:chOff x="2063552" y="5249917"/>
              <a:chExt cx="1872208" cy="771371"/>
            </a:xfrm>
          </p:grpSpPr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6E6B324C-3A5B-EFCE-E283-72F986539BAC}"/>
                  </a:ext>
                </a:extLst>
              </p:cNvPr>
              <p:cNvSpPr/>
              <p:nvPr/>
            </p:nvSpPr>
            <p:spPr>
              <a:xfrm>
                <a:off x="2063552" y="5249917"/>
                <a:ext cx="1872208" cy="77137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CB5ED35B-C47D-03CF-5CDE-F1833889C1A1}"/>
                  </a:ext>
                </a:extLst>
              </p:cNvPr>
              <p:cNvSpPr txBox="1"/>
              <p:nvPr/>
            </p:nvSpPr>
            <p:spPr>
              <a:xfrm>
                <a:off x="2927648" y="5317661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Result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Verification</a:t>
                </a:r>
                <a:endParaRPr lang="en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7" name="Gerader Verbinder 46">
                <a:extLst>
                  <a:ext uri="{FF2B5EF4-FFF2-40B4-BE49-F238E27FC236}">
                    <a16:creationId xmlns:a16="http://schemas.microsoft.com/office/drawing/2014/main" id="{9CA7B46C-0A24-D35D-6641-1241C3B1FF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576" y="5463154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r Verbinder 47">
                <a:extLst>
                  <a:ext uri="{FF2B5EF4-FFF2-40B4-BE49-F238E27FC236}">
                    <a16:creationId xmlns:a16="http://schemas.microsoft.com/office/drawing/2014/main" id="{D229931A-1780-80D6-2993-0AE449720D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8541" y="5812777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Gerader Verbinder 34">
              <a:extLst>
                <a:ext uri="{FF2B5EF4-FFF2-40B4-BE49-F238E27FC236}">
                  <a16:creationId xmlns:a16="http://schemas.microsoft.com/office/drawing/2014/main" id="{DD8035D0-3653-1A47-E227-051201FCBC9B}"/>
                </a:ext>
              </a:extLst>
            </p:cNvPr>
            <p:cNvCxnSpPr>
              <a:cxnSpLocks/>
              <a:stCxn id="10" idx="0"/>
              <a:endCxn id="8" idx="2"/>
            </p:cNvCxnSpPr>
            <p:nvPr/>
          </p:nvCxnSpPr>
          <p:spPr>
            <a:xfrm flipV="1">
              <a:off x="7824192" y="2766848"/>
              <a:ext cx="0" cy="388884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Verbinder: gewinkelt 35">
              <a:extLst>
                <a:ext uri="{FF2B5EF4-FFF2-40B4-BE49-F238E27FC236}">
                  <a16:creationId xmlns:a16="http://schemas.microsoft.com/office/drawing/2014/main" id="{1388018C-9440-EF18-EC3B-E9778FA39384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V="1">
              <a:off x="7926608" y="3792071"/>
              <a:ext cx="434373" cy="714397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Verbinder: gewinkelt 36">
              <a:extLst>
                <a:ext uri="{FF2B5EF4-FFF2-40B4-BE49-F238E27FC236}">
                  <a16:creationId xmlns:a16="http://schemas.microsoft.com/office/drawing/2014/main" id="{673C2515-BF80-042C-0DA8-BF9D93634A5E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 flipV="1">
              <a:off x="7248128" y="4831980"/>
              <a:ext cx="432048" cy="714393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Verbinder: gewinkelt 37">
              <a:extLst>
                <a:ext uri="{FF2B5EF4-FFF2-40B4-BE49-F238E27FC236}">
                  <a16:creationId xmlns:a16="http://schemas.microsoft.com/office/drawing/2014/main" id="{83ADA222-CB4F-E061-FF5A-955C3A37430E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 rot="16200000" flipH="1">
              <a:off x="5165913" y="4969974"/>
              <a:ext cx="714397" cy="438399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Verbinder: gewinkelt 38">
              <a:extLst>
                <a:ext uri="{FF2B5EF4-FFF2-40B4-BE49-F238E27FC236}">
                  <a16:creationId xmlns:a16="http://schemas.microsoft.com/office/drawing/2014/main" id="{0AE70834-9DBF-F247-A1FD-2783E53AE4BB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 rot="16200000" flipH="1">
              <a:off x="4519148" y="3928763"/>
              <a:ext cx="705432" cy="432048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Verbinder: gewinkelt 39">
              <a:extLst>
                <a:ext uri="{FF2B5EF4-FFF2-40B4-BE49-F238E27FC236}">
                  <a16:creationId xmlns:a16="http://schemas.microsoft.com/office/drawing/2014/main" id="{6AB38931-04EB-C703-EF46-C1BF1D4278B4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rot="16200000" flipH="1">
              <a:off x="3896895" y="2949728"/>
              <a:ext cx="699712" cy="333951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0496C87D-4564-5F92-9B25-0FE3A6E5613E}"/>
                </a:ext>
              </a:extLst>
            </p:cNvPr>
            <p:cNvCxnSpPr>
              <a:cxnSpLocks/>
              <a:stCxn id="10" idx="1"/>
              <a:endCxn id="9" idx="3"/>
            </p:cNvCxnSpPr>
            <p:nvPr/>
          </p:nvCxnSpPr>
          <p:spPr>
            <a:xfrm flipH="1" flipV="1">
              <a:off x="5558118" y="3466560"/>
              <a:ext cx="1401978" cy="734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719F4BE-ED4E-0C06-2819-8DD6EA50DF7B}"/>
                </a:ext>
              </a:extLst>
            </p:cNvPr>
            <p:cNvCxnSpPr>
              <a:cxnSpLocks/>
              <a:stCxn id="15" idx="1"/>
              <a:endCxn id="14" idx="3"/>
            </p:cNvCxnSpPr>
            <p:nvPr/>
          </p:nvCxnSpPr>
          <p:spPr>
            <a:xfrm flipH="1" flipV="1">
              <a:off x="6232279" y="4497503"/>
              <a:ext cx="549938" cy="896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E1B37FF2-635E-14D3-2624-5780E24AB2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51984" y="4831974"/>
              <a:ext cx="0" cy="38888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ADAC6260-FF16-6DB6-24DE-C7A00FDD1E36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H="1" flipV="1">
              <a:off x="4662652" y="2766848"/>
              <a:ext cx="8503" cy="3742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Development Process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6933108-BFE4-428A-BF6B-DE159E4BAA1A}"/>
              </a:ext>
            </a:extLst>
          </p:cNvPr>
          <p:cNvSpPr/>
          <p:nvPr/>
        </p:nvSpPr>
        <p:spPr bwMode="auto">
          <a:xfrm>
            <a:off x="5122273" y="4593284"/>
            <a:ext cx="216024" cy="21602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B14F2A0-CE3A-4759-B769-8727D1C15BC0}"/>
              </a:ext>
            </a:extLst>
          </p:cNvPr>
          <p:cNvSpPr/>
          <p:nvPr/>
        </p:nvSpPr>
        <p:spPr bwMode="auto">
          <a:xfrm>
            <a:off x="7680176" y="4602249"/>
            <a:ext cx="216024" cy="2160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39E5CE1-3CAE-4DA8-B04D-1BB047D03B13}"/>
              </a:ext>
            </a:extLst>
          </p:cNvPr>
          <p:cNvSpPr/>
          <p:nvPr/>
        </p:nvSpPr>
        <p:spPr bwMode="auto">
          <a:xfrm>
            <a:off x="4439816" y="3546121"/>
            <a:ext cx="216024" cy="216024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BD7A163-0F64-41D0-A9F8-C529F589A67F}"/>
              </a:ext>
            </a:extLst>
          </p:cNvPr>
          <p:cNvSpPr/>
          <p:nvPr/>
        </p:nvSpPr>
        <p:spPr bwMode="auto">
          <a:xfrm>
            <a:off x="8398668" y="3558344"/>
            <a:ext cx="216024" cy="216024"/>
          </a:xfrm>
          <a:prstGeom prst="ellipse">
            <a:avLst/>
          </a:prstGeom>
          <a:solidFill>
            <a:schemeClr val="accent1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A8C3FAC-2619-414B-A2D9-5EE87EF0F6D5}"/>
              </a:ext>
            </a:extLst>
          </p:cNvPr>
          <p:cNvSpPr/>
          <p:nvPr/>
        </p:nvSpPr>
        <p:spPr bwMode="auto">
          <a:xfrm>
            <a:off x="3926795" y="2519791"/>
            <a:ext cx="216024" cy="216024"/>
          </a:xfrm>
          <a:prstGeom prst="ellipse">
            <a:avLst/>
          </a:prstGeom>
          <a:solidFill>
            <a:srgbClr val="463E00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E1EC318-DD18-4A0D-BA4A-34962E691268}"/>
              </a:ext>
            </a:extLst>
          </p:cNvPr>
          <p:cNvSpPr/>
          <p:nvPr/>
        </p:nvSpPr>
        <p:spPr bwMode="auto">
          <a:xfrm>
            <a:off x="8368791" y="2481898"/>
            <a:ext cx="216024" cy="21602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F2F0DFE-F36C-4D56-B858-0B6D84C2A7BF}"/>
              </a:ext>
            </a:extLst>
          </p:cNvPr>
          <p:cNvGrpSpPr/>
          <p:nvPr/>
        </p:nvGrpSpPr>
        <p:grpSpPr>
          <a:xfrm>
            <a:off x="4871864" y="4077072"/>
            <a:ext cx="4252739" cy="1090925"/>
            <a:chOff x="4871864" y="4077072"/>
            <a:chExt cx="4252739" cy="109092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338504F-CDCC-4E8B-8747-46B0F1D78D96}"/>
                </a:ext>
              </a:extLst>
            </p:cNvPr>
            <p:cNvSpPr/>
            <p:nvPr/>
          </p:nvSpPr>
          <p:spPr bwMode="auto">
            <a:xfrm>
              <a:off x="4871864" y="4077072"/>
              <a:ext cx="3240360" cy="936104"/>
            </a:xfrm>
            <a:prstGeom prst="rect">
              <a:avLst/>
            </a:prstGeom>
            <a:noFill/>
            <a:ln w="38100" cap="sq" algn="ctr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9AFD9B6-5F9C-4703-A735-37FD287E6E54}"/>
                </a:ext>
              </a:extLst>
            </p:cNvPr>
            <p:cNvSpPr txBox="1"/>
            <p:nvPr/>
          </p:nvSpPr>
          <p:spPr bwMode="auto">
            <a:xfrm>
              <a:off x="8115994" y="4798665"/>
              <a:ext cx="1008609" cy="369332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de-DE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Session I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C051CD0-8D75-4C9D-9F8E-D85B767B574B}"/>
              </a:ext>
            </a:extLst>
          </p:cNvPr>
          <p:cNvGrpSpPr/>
          <p:nvPr/>
        </p:nvGrpSpPr>
        <p:grpSpPr>
          <a:xfrm>
            <a:off x="4253940" y="2276872"/>
            <a:ext cx="5634753" cy="1807534"/>
            <a:chOff x="4253940" y="2276872"/>
            <a:chExt cx="5634753" cy="180753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F15122B-17EC-4D42-8F91-BD3DB640C5BD}"/>
                </a:ext>
              </a:extLst>
            </p:cNvPr>
            <p:cNvSpPr/>
            <p:nvPr/>
          </p:nvSpPr>
          <p:spPr bwMode="auto">
            <a:xfrm>
              <a:off x="4253940" y="2990966"/>
              <a:ext cx="4578363" cy="936104"/>
            </a:xfrm>
            <a:prstGeom prst="rect">
              <a:avLst/>
            </a:prstGeom>
            <a:noFill/>
            <a:ln w="38100" cap="sq" algn="ctr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CDCAAB0-3327-473B-952B-CCFFFF85255A}"/>
                </a:ext>
              </a:extLst>
            </p:cNvPr>
            <p:cNvSpPr txBox="1"/>
            <p:nvPr/>
          </p:nvSpPr>
          <p:spPr bwMode="auto">
            <a:xfrm>
              <a:off x="8819169" y="3715074"/>
              <a:ext cx="1069524" cy="369332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de-DE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Session II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60715EF-61C8-4202-890C-E01625936652}"/>
                </a:ext>
              </a:extLst>
            </p:cNvPr>
            <p:cNvSpPr/>
            <p:nvPr/>
          </p:nvSpPr>
          <p:spPr bwMode="auto">
            <a:xfrm>
              <a:off x="8184232" y="2276872"/>
              <a:ext cx="572355" cy="714094"/>
            </a:xfrm>
            <a:prstGeom prst="rect">
              <a:avLst/>
            </a:prstGeom>
            <a:noFill/>
            <a:ln w="38100" cap="sq" algn="ctr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33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Arrow: Up-Down 11">
            <a:extLst>
              <a:ext uri="{FF2B5EF4-FFF2-40B4-BE49-F238E27FC236}">
                <a16:creationId xmlns:a16="http://schemas.microsoft.com/office/drawing/2014/main" id="{74EB303F-94FB-DF4D-8CE7-6FA18B6DC82D}"/>
              </a:ext>
            </a:extLst>
          </p:cNvPr>
          <p:cNvSpPr/>
          <p:nvPr/>
        </p:nvSpPr>
        <p:spPr bwMode="auto">
          <a:xfrm>
            <a:off x="4500923" y="3929138"/>
            <a:ext cx="144016" cy="482665"/>
          </a:xfrm>
          <a:prstGeom prst="upDownArrow">
            <a:avLst/>
          </a:prstGeom>
          <a:solidFill>
            <a:schemeClr val="bg1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4" name="Rectangle 7">
            <a:extLst>
              <a:ext uri="{FF2B5EF4-FFF2-40B4-BE49-F238E27FC236}">
                <a16:creationId xmlns:a16="http://schemas.microsoft.com/office/drawing/2014/main" id="{08FF8F58-077F-C0E2-8D31-4CEA804E6028}"/>
              </a:ext>
            </a:extLst>
          </p:cNvPr>
          <p:cNvSpPr/>
          <p:nvPr/>
        </p:nvSpPr>
        <p:spPr bwMode="auto">
          <a:xfrm>
            <a:off x="839416" y="1397407"/>
            <a:ext cx="7488832" cy="2751673"/>
          </a:xfrm>
          <a:prstGeom prst="rect">
            <a:avLst/>
          </a:prstGeom>
          <a:noFill/>
          <a:ln w="50800" cap="sq" algn="ctr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rtlCol="0" anchor="b"/>
          <a:lstStyle/>
          <a:p>
            <a:pPr algn="ctr"/>
            <a:endParaRPr lang="en-U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Software-in-the-Loop Testing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C6E5DE-E95D-417F-90C1-C472FAF3CE69}"/>
              </a:ext>
            </a:extLst>
          </p:cNvPr>
          <p:cNvSpPr/>
          <p:nvPr/>
        </p:nvSpPr>
        <p:spPr>
          <a:xfrm>
            <a:off x="8894657" y="1538640"/>
            <a:ext cx="306917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cs typeface="Arial" panose="020B0604020202020204" pitchFamily="34" charset="0"/>
              </a:rPr>
              <a:t>*Software (</a:t>
            </a:r>
            <a:r>
              <a:rPr lang="de-DE" b="1" dirty="0" err="1">
                <a:cs typeface="Arial" panose="020B0604020202020204" pitchFamily="34" charset="0"/>
              </a:rPr>
              <a:t>or</a:t>
            </a:r>
            <a:r>
              <a:rPr lang="de-DE" b="1" dirty="0">
                <a:cs typeface="Arial" panose="020B0604020202020204" pitchFamily="34" charset="0"/>
              </a:rPr>
              <a:t> </a:t>
            </a:r>
            <a:r>
              <a:rPr lang="de-DE" b="1" dirty="0" err="1">
                <a:cs typeface="Arial" panose="020B0604020202020204" pitchFamily="34" charset="0"/>
              </a:rPr>
              <a:t>model</a:t>
            </a:r>
            <a:r>
              <a:rPr lang="de-DE" b="1" dirty="0">
                <a:cs typeface="Arial" panose="020B0604020202020204" pitchFamily="34" charset="0"/>
              </a:rPr>
              <a:t>) </a:t>
            </a:r>
            <a:r>
              <a:rPr lang="de-DE" b="1" dirty="0" err="1">
                <a:cs typeface="Arial" panose="020B0604020202020204" pitchFamily="34" charset="0"/>
              </a:rPr>
              <a:t>under</a:t>
            </a:r>
            <a:r>
              <a:rPr lang="de-DE" b="1" dirty="0">
                <a:cs typeface="Arial" panose="020B0604020202020204" pitchFamily="34" charset="0"/>
              </a:rPr>
              <a:t> </a:t>
            </a:r>
            <a:r>
              <a:rPr lang="de-DE" b="1" dirty="0" err="1">
                <a:cs typeface="Arial" panose="020B0604020202020204" pitchFamily="34" charset="0"/>
              </a:rPr>
              <a:t>test</a:t>
            </a:r>
            <a:r>
              <a:rPr lang="de-DE" b="1" dirty="0">
                <a:cs typeface="Arial" panose="020B0604020202020204" pitchFamily="34" charset="0"/>
              </a:rPr>
              <a:t>:</a:t>
            </a:r>
          </a:p>
          <a:p>
            <a:r>
              <a:rPr lang="de-DE" b="1" dirty="0">
                <a:cs typeface="Arial" panose="020B0604020202020204" pitchFamily="34" charset="0"/>
              </a:rPr>
              <a:t>- Software-in-</a:t>
            </a:r>
            <a:r>
              <a:rPr lang="de-DE" b="1" dirty="0" err="1">
                <a:cs typeface="Arial" panose="020B0604020202020204" pitchFamily="34" charset="0"/>
              </a:rPr>
              <a:t>the</a:t>
            </a:r>
            <a:r>
              <a:rPr lang="de-DE" b="1" dirty="0">
                <a:cs typeface="Arial" panose="020B0604020202020204" pitchFamily="34" charset="0"/>
              </a:rPr>
              <a:t>-Loop (</a:t>
            </a:r>
            <a:r>
              <a:rPr lang="de-DE" b="1" dirty="0" err="1">
                <a:cs typeface="Arial" panose="020B0604020202020204" pitchFamily="34" charset="0"/>
              </a:rPr>
              <a:t>SiL</a:t>
            </a:r>
            <a:r>
              <a:rPr lang="de-DE" b="1" dirty="0">
                <a:cs typeface="Arial" panose="020B0604020202020204" pitchFamily="34" charset="0"/>
              </a:rPr>
              <a:t>)</a:t>
            </a:r>
          </a:p>
          <a:p>
            <a:r>
              <a:rPr lang="de-DE" b="1" dirty="0">
                <a:cs typeface="Arial" panose="020B0604020202020204" pitchFamily="34" charset="0"/>
              </a:rPr>
              <a:t>- Model-in-</a:t>
            </a:r>
            <a:r>
              <a:rPr lang="de-DE" b="1" dirty="0" err="1">
                <a:cs typeface="Arial" panose="020B0604020202020204" pitchFamily="34" charset="0"/>
              </a:rPr>
              <a:t>the</a:t>
            </a:r>
            <a:r>
              <a:rPr lang="de-DE" b="1" dirty="0">
                <a:cs typeface="Arial" panose="020B0604020202020204" pitchFamily="34" charset="0"/>
              </a:rPr>
              <a:t>-Loop (</a:t>
            </a:r>
            <a:r>
              <a:rPr lang="de-DE" b="1" dirty="0" err="1">
                <a:cs typeface="Arial" panose="020B0604020202020204" pitchFamily="34" charset="0"/>
              </a:rPr>
              <a:t>MiL</a:t>
            </a:r>
            <a:r>
              <a:rPr lang="de-DE" b="1" dirty="0">
                <a:cs typeface="Arial" panose="020B0604020202020204" pitchFamily="34" charset="0"/>
              </a:rPr>
              <a:t>)</a:t>
            </a:r>
          </a:p>
          <a:p>
            <a:endParaRPr lang="de-DE" b="1" dirty="0">
              <a:cs typeface="Arial" panose="020B0604020202020204" pitchFamily="34" charset="0"/>
            </a:endParaRPr>
          </a:p>
          <a:p>
            <a:endParaRPr lang="de-DE" b="1" dirty="0">
              <a:cs typeface="Arial" panose="020B0604020202020204" pitchFamily="34" charset="0"/>
            </a:endParaRPr>
          </a:p>
          <a:p>
            <a:endParaRPr lang="de-DE" b="1" dirty="0">
              <a:cs typeface="Arial" panose="020B0604020202020204" pitchFamily="34" charset="0"/>
            </a:endParaRPr>
          </a:p>
          <a:p>
            <a:endParaRPr lang="de-DE" b="1" dirty="0">
              <a:cs typeface="Arial" panose="020B0604020202020204" pitchFamily="34" charset="0"/>
            </a:endParaRPr>
          </a:p>
          <a:p>
            <a:r>
              <a:rPr lang="de-DE" dirty="0">
                <a:cs typeface="Arial" panose="020B0604020202020204" pitchFamily="34" charset="0"/>
              </a:rPr>
              <a:t>**virtual hardware &amp; environment: in this exercise we will use the operators for emulation as well to close the control loop</a:t>
            </a:r>
            <a:endParaRPr lang="en-US" dirty="0">
              <a:cs typeface="Arial" panose="020B0604020202020204" pitchFamily="34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CC94F4C-E5BC-49C4-B616-0B096C7E2A4E}"/>
              </a:ext>
            </a:extLst>
          </p:cNvPr>
          <p:cNvGrpSpPr/>
          <p:nvPr/>
        </p:nvGrpSpPr>
        <p:grpSpPr>
          <a:xfrm>
            <a:off x="1483194" y="1574376"/>
            <a:ext cx="6196982" cy="3632183"/>
            <a:chOff x="2179047" y="1404887"/>
            <a:chExt cx="6196982" cy="363218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1D85FD8-BEB9-4E43-8FBF-0DF623859F03}"/>
                </a:ext>
              </a:extLst>
            </p:cNvPr>
            <p:cNvSpPr/>
            <p:nvPr/>
          </p:nvSpPr>
          <p:spPr bwMode="auto">
            <a:xfrm>
              <a:off x="3057619" y="4126086"/>
              <a:ext cx="3543314" cy="910984"/>
            </a:xfrm>
            <a:prstGeom prst="rect">
              <a:avLst/>
            </a:prstGeom>
            <a:solidFill>
              <a:schemeClr val="bg1"/>
            </a:solidFill>
            <a:ln w="25400" cap="sq" algn="ctr">
              <a:solidFill>
                <a:srgbClr val="FD8A77"/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r>
                <a:rPr lang="de-DE" dirty="0">
                  <a:solidFill>
                    <a:srgbClr val="FD8A77"/>
                  </a:solidFill>
                  <a:cs typeface="Arial" panose="020B0604020202020204" pitchFamily="34" charset="0"/>
                </a:rPr>
                <a:t>Virtual </a:t>
              </a:r>
              <a:r>
                <a:rPr lang="de-DE" dirty="0" err="1">
                  <a:solidFill>
                    <a:srgbClr val="FD8A77"/>
                  </a:solidFill>
                  <a:cs typeface="Arial" panose="020B0604020202020204" pitchFamily="34" charset="0"/>
                </a:rPr>
                <a:t>cars</a:t>
              </a:r>
              <a:r>
                <a:rPr lang="de-DE" dirty="0">
                  <a:solidFill>
                    <a:srgbClr val="FD8A77"/>
                  </a:solidFill>
                  <a:cs typeface="Arial" panose="020B0604020202020204" pitchFamily="34" charset="0"/>
                </a:rPr>
                <a:t>:</a:t>
              </a:r>
            </a:p>
            <a:p>
              <a:pPr algn="ctr"/>
              <a:r>
                <a:rPr lang="de-DE" dirty="0" err="1">
                  <a:solidFill>
                    <a:srgbClr val="FD8A77"/>
                  </a:solidFill>
                  <a:cs typeface="Arial" panose="020B0604020202020204" pitchFamily="34" charset="0"/>
                </a:rPr>
                <a:t>masses</a:t>
              </a:r>
              <a:r>
                <a:rPr lang="de-DE" dirty="0">
                  <a:solidFill>
                    <a:srgbClr val="FD8A77"/>
                  </a:solidFill>
                  <a:cs typeface="Arial" panose="020B0604020202020204" pitchFamily="34" charset="0"/>
                </a:rPr>
                <a:t>, </a:t>
              </a:r>
              <a:r>
                <a:rPr lang="de-DE" dirty="0" err="1">
                  <a:solidFill>
                    <a:srgbClr val="FD8A77"/>
                  </a:solidFill>
                  <a:cs typeface="Arial" panose="020B0604020202020204" pitchFamily="34" charset="0"/>
                </a:rPr>
                <a:t>forces</a:t>
              </a:r>
              <a:r>
                <a:rPr lang="de-DE" dirty="0">
                  <a:solidFill>
                    <a:srgbClr val="FD8A77"/>
                  </a:solidFill>
                  <a:cs typeface="Arial" panose="020B0604020202020204" pitchFamily="34" charset="0"/>
                </a:rPr>
                <a:t>, </a:t>
              </a:r>
              <a:r>
                <a:rPr lang="de-DE" dirty="0" err="1">
                  <a:solidFill>
                    <a:srgbClr val="FD8A77"/>
                  </a:solidFill>
                  <a:cs typeface="Arial" panose="020B0604020202020204" pitchFamily="34" charset="0"/>
                </a:rPr>
                <a:t>preceding</a:t>
              </a:r>
              <a:r>
                <a:rPr lang="de-DE" dirty="0">
                  <a:solidFill>
                    <a:srgbClr val="FD8A77"/>
                  </a:solidFill>
                  <a:cs typeface="Arial" panose="020B0604020202020204" pitchFamily="34" charset="0"/>
                </a:rPr>
                <a:t> </a:t>
              </a:r>
              <a:r>
                <a:rPr lang="de-DE" dirty="0" err="1">
                  <a:solidFill>
                    <a:srgbClr val="FD8A77"/>
                  </a:solidFill>
                  <a:cs typeface="Arial" panose="020B0604020202020204" pitchFamily="34" charset="0"/>
                </a:rPr>
                <a:t>car</a:t>
              </a:r>
              <a:r>
                <a:rPr lang="de-DE" dirty="0">
                  <a:solidFill>
                    <a:srgbClr val="FD8A77"/>
                  </a:solidFill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de-DE" dirty="0" err="1">
                  <a:solidFill>
                    <a:srgbClr val="FD8A77"/>
                  </a:solidFill>
                  <a:cs typeface="Arial" panose="020B0604020202020204" pitchFamily="34" charset="0"/>
                </a:rPr>
                <a:t>driving</a:t>
              </a:r>
              <a:r>
                <a:rPr lang="de-DE" dirty="0">
                  <a:solidFill>
                    <a:srgbClr val="FD8A77"/>
                  </a:solidFill>
                  <a:cs typeface="Arial" panose="020B0604020202020204" pitchFamily="34" charset="0"/>
                </a:rPr>
                <a:t> </a:t>
              </a:r>
              <a:r>
                <a:rPr lang="de-DE" dirty="0" err="1">
                  <a:solidFill>
                    <a:srgbClr val="FD8A77"/>
                  </a:solidFill>
                  <a:cs typeface="Arial" panose="020B0604020202020204" pitchFamily="34" charset="0"/>
                </a:rPr>
                <a:t>profile</a:t>
              </a:r>
              <a:r>
                <a:rPr lang="de-DE" dirty="0">
                  <a:solidFill>
                    <a:srgbClr val="FD8A77"/>
                  </a:solidFill>
                  <a:cs typeface="Arial" panose="020B0604020202020204" pitchFamily="34" charset="0"/>
                </a:rPr>
                <a:t>, </a:t>
              </a:r>
              <a:r>
                <a:rPr lang="de-DE" dirty="0" err="1">
                  <a:solidFill>
                    <a:srgbClr val="FD8A77"/>
                  </a:solidFill>
                  <a:cs typeface="Arial" panose="020B0604020202020204" pitchFamily="34" charset="0"/>
                </a:rPr>
                <a:t>friction</a:t>
              </a:r>
              <a:r>
                <a:rPr lang="de-DE" dirty="0">
                  <a:solidFill>
                    <a:srgbClr val="FD8A77"/>
                  </a:solidFill>
                  <a:cs typeface="Arial" panose="020B0604020202020204" pitchFamily="34" charset="0"/>
                </a:rPr>
                <a:t> </a:t>
              </a:r>
              <a:r>
                <a:rPr lang="de-DE" dirty="0" err="1">
                  <a:solidFill>
                    <a:srgbClr val="FD8A77"/>
                  </a:solidFill>
                  <a:cs typeface="Arial" panose="020B0604020202020204" pitchFamily="34" charset="0"/>
                </a:rPr>
                <a:t>etc</a:t>
              </a:r>
              <a:endParaRPr lang="en-US" dirty="0">
                <a:solidFill>
                  <a:srgbClr val="FD8A77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38DF3BC-F820-42F3-8EE7-F8E34211CDDA}"/>
                </a:ext>
              </a:extLst>
            </p:cNvPr>
            <p:cNvSpPr/>
            <p:nvPr/>
          </p:nvSpPr>
          <p:spPr bwMode="auto">
            <a:xfrm>
              <a:off x="2179047" y="1636794"/>
              <a:ext cx="2376264" cy="704092"/>
            </a:xfrm>
            <a:prstGeom prst="rect">
              <a:avLst/>
            </a:prstGeom>
            <a:noFill/>
            <a:ln w="25400" cap="sq" algn="ctr">
              <a:solidFill>
                <a:srgbClr val="FD8A77"/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Connector: Elbow 29">
              <a:extLst>
                <a:ext uri="{FF2B5EF4-FFF2-40B4-BE49-F238E27FC236}">
                  <a16:creationId xmlns:a16="http://schemas.microsoft.com/office/drawing/2014/main" id="{4E178AA3-3F2B-450F-8599-BCA60F122F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55311" y="1747343"/>
              <a:ext cx="3820718" cy="2232248"/>
            </a:xfrm>
            <a:prstGeom prst="bentConnector3">
              <a:avLst>
                <a:gd name="adj1" fmla="val 99755"/>
              </a:avLst>
            </a:prstGeom>
            <a:noFill/>
            <a:ln w="25400" cap="sq" algn="ctr">
              <a:solidFill>
                <a:srgbClr val="FD8A77"/>
              </a:solidFill>
              <a:miter lim="800000"/>
              <a:headEnd/>
              <a:tailEnd type="triangle"/>
            </a:ln>
            <a:effectLst/>
          </p:spPr>
        </p:cxnSp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E9254456-CE82-4B4D-8A9F-E8C3FCA096C2}"/>
                </a:ext>
              </a:extLst>
            </p:cNvPr>
            <p:cNvCxnSpPr>
              <a:cxnSpLocks/>
              <a:endCxn id="24" idx="3"/>
            </p:cNvCxnSpPr>
            <p:nvPr/>
          </p:nvCxnSpPr>
          <p:spPr bwMode="auto">
            <a:xfrm rot="10800000" flipV="1">
              <a:off x="6600933" y="3994954"/>
              <a:ext cx="1775096" cy="586624"/>
            </a:xfrm>
            <a:prstGeom prst="bentConnector3">
              <a:avLst>
                <a:gd name="adj1" fmla="val 295"/>
              </a:avLst>
            </a:prstGeom>
            <a:noFill/>
            <a:ln w="25400" cap="sq" algn="ctr">
              <a:solidFill>
                <a:srgbClr val="FD8A77"/>
              </a:solidFill>
              <a:miter lim="800000"/>
              <a:headEnd/>
              <a:tailEnd type="triangle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CB5A2C6-3546-4707-8503-458C178E35BB}"/>
                </a:ext>
              </a:extLst>
            </p:cNvPr>
            <p:cNvSpPr txBox="1"/>
            <p:nvPr/>
          </p:nvSpPr>
          <p:spPr bwMode="auto">
            <a:xfrm>
              <a:off x="6208676" y="1404887"/>
              <a:ext cx="1565621" cy="369332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b="1">
                  <a:solidFill>
                    <a:srgbClr val="FD8A77"/>
                  </a:solidFill>
                  <a:latin typeface="Calibri" pitchFamily="34" charset="0"/>
                  <a:cs typeface="Calibri" pitchFamily="34" charset="0"/>
                </a:defRPr>
              </a:lvl1pPr>
            </a:lstStyle>
            <a:p>
              <a:r>
                <a:rPr lang="de-DE" dirty="0" err="1"/>
                <a:t>throttle</a:t>
              </a:r>
              <a:r>
                <a:rPr lang="de-DE" dirty="0"/>
                <a:t>, </a:t>
              </a:r>
              <a:r>
                <a:rPr lang="de-DE" dirty="0" err="1"/>
                <a:t>brake</a:t>
              </a:r>
              <a:endParaRPr lang="en-US" dirty="0"/>
            </a:p>
          </p:txBody>
        </p:sp>
        <p:cxnSp>
          <p:nvCxnSpPr>
            <p:cNvPr id="46" name="Connector: Elbow 45">
              <a:extLst>
                <a:ext uri="{FF2B5EF4-FFF2-40B4-BE49-F238E27FC236}">
                  <a16:creationId xmlns:a16="http://schemas.microsoft.com/office/drawing/2014/main" id="{3E664A43-233B-4BC1-AAF1-32947A79AD64}"/>
                </a:ext>
              </a:extLst>
            </p:cNvPr>
            <p:cNvCxnSpPr>
              <a:cxnSpLocks/>
              <a:stCxn id="24" idx="1"/>
            </p:cNvCxnSpPr>
            <p:nvPr/>
          </p:nvCxnSpPr>
          <p:spPr bwMode="auto">
            <a:xfrm rot="10800000">
              <a:off x="2355071" y="2350990"/>
              <a:ext cx="702548" cy="2230588"/>
            </a:xfrm>
            <a:prstGeom prst="bentConnector2">
              <a:avLst/>
            </a:prstGeom>
            <a:noFill/>
            <a:ln w="25400" cap="sq" algn="ctr">
              <a:solidFill>
                <a:srgbClr val="FD8A77"/>
              </a:solidFill>
              <a:miter lim="800000"/>
              <a:headEnd/>
              <a:tailEnd type="triangle"/>
            </a:ln>
            <a:effectLst/>
          </p:spPr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6931352-DC98-457F-A729-8E26487BDE52}"/>
                </a:ext>
              </a:extLst>
            </p:cNvPr>
            <p:cNvSpPr txBox="1"/>
            <p:nvPr/>
          </p:nvSpPr>
          <p:spPr bwMode="auto">
            <a:xfrm>
              <a:off x="2336833" y="3523121"/>
              <a:ext cx="979755" cy="369332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de-DE" b="1" dirty="0" err="1">
                  <a:solidFill>
                    <a:srgbClr val="FD8A77"/>
                  </a:solidFill>
                  <a:latin typeface="Calibri" pitchFamily="34" charset="0"/>
                  <a:cs typeface="Calibri" pitchFamily="34" charset="0"/>
                </a:rPr>
                <a:t>distance</a:t>
              </a:r>
              <a:endParaRPr lang="en-US" b="1" dirty="0">
                <a:solidFill>
                  <a:srgbClr val="FD8A77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5" name="Rectangle 7">
            <a:extLst>
              <a:ext uri="{FF2B5EF4-FFF2-40B4-BE49-F238E27FC236}">
                <a16:creationId xmlns:a16="http://schemas.microsoft.com/office/drawing/2014/main" id="{19368526-BC59-15A8-A269-2A9872C3863F}"/>
              </a:ext>
            </a:extLst>
          </p:cNvPr>
          <p:cNvSpPr/>
          <p:nvPr/>
        </p:nvSpPr>
        <p:spPr bwMode="auto">
          <a:xfrm>
            <a:off x="1003931" y="1539954"/>
            <a:ext cx="3758131" cy="1961051"/>
          </a:xfrm>
          <a:prstGeom prst="rect">
            <a:avLst/>
          </a:prstGeom>
          <a:noFill/>
          <a:ln w="50800" cap="sq" algn="ctr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rtlCol="0" anchor="b"/>
          <a:lstStyle/>
          <a:p>
            <a:pPr algn="ctr"/>
            <a:r>
              <a:rPr lang="de-DE" sz="2000" b="1" dirty="0"/>
              <a:t>Software-Integration*</a:t>
            </a:r>
            <a:endParaRPr lang="en-US" sz="2000" b="1" dirty="0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11D4C5D2-DED9-85DB-B8B2-3140753A67E9}"/>
              </a:ext>
            </a:extLst>
          </p:cNvPr>
          <p:cNvSpPr/>
          <p:nvPr/>
        </p:nvSpPr>
        <p:spPr bwMode="auto">
          <a:xfrm>
            <a:off x="1430619" y="1732943"/>
            <a:ext cx="2486780" cy="864096"/>
          </a:xfrm>
          <a:prstGeom prst="rect">
            <a:avLst/>
          </a:prstGeom>
          <a:noFill/>
          <a:ln w="50800" cap="sq" algn="ctr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r>
              <a:rPr lang="de-DE" sz="2000" b="1" dirty="0" err="1"/>
              <a:t>Distance</a:t>
            </a:r>
            <a:r>
              <a:rPr lang="de-DE" sz="2000" b="1" dirty="0"/>
              <a:t>-Controller*</a:t>
            </a:r>
            <a:endParaRPr lang="en-US" sz="2000" b="1" dirty="0"/>
          </a:p>
        </p:txBody>
      </p:sp>
      <p:sp>
        <p:nvSpPr>
          <p:cNvPr id="15" name="Rectangle 8">
            <a:extLst>
              <a:ext uri="{FF2B5EF4-FFF2-40B4-BE49-F238E27FC236}">
                <a16:creationId xmlns:a16="http://schemas.microsoft.com/office/drawing/2014/main" id="{603DA60E-2CA6-2B14-90CE-BF4F1E8ADCA3}"/>
              </a:ext>
            </a:extLst>
          </p:cNvPr>
          <p:cNvSpPr/>
          <p:nvPr/>
        </p:nvSpPr>
        <p:spPr bwMode="auto">
          <a:xfrm>
            <a:off x="623392" y="1240809"/>
            <a:ext cx="7844577" cy="4492447"/>
          </a:xfrm>
          <a:prstGeom prst="rect">
            <a:avLst/>
          </a:prstGeom>
          <a:noFill/>
          <a:ln w="50800" cap="sq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rtlCol="0" anchor="b"/>
          <a:lstStyle/>
          <a:p>
            <a:pPr algn="ctr"/>
            <a:r>
              <a:rPr lang="de-DE" sz="2000" dirty="0" err="1">
                <a:latin typeface="Calibri" pitchFamily="34" charset="0"/>
                <a:cs typeface="Calibri" pitchFamily="34" charset="0"/>
              </a:rPr>
              <a:t>Simulated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surrounding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conditions</a:t>
            </a:r>
            <a:r>
              <a:rPr lang="de-DE" sz="2000" dirty="0">
                <a:latin typeface="Calibri" pitchFamily="34" charset="0"/>
                <a:cs typeface="Calibri" pitchFamily="34" charset="0"/>
              </a:rPr>
              <a:t> and </a:t>
            </a:r>
            <a:r>
              <a:rPr lang="de-DE" sz="2000" dirty="0" err="1">
                <a:latin typeface="Calibri" pitchFamily="34" charset="0"/>
                <a:cs typeface="Calibri" pitchFamily="34" charset="0"/>
              </a:rPr>
              <a:t>actions</a:t>
            </a:r>
            <a:endParaRPr lang="de-DE" sz="20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7" name="Straight Arrow Connector 10">
            <a:extLst>
              <a:ext uri="{FF2B5EF4-FFF2-40B4-BE49-F238E27FC236}">
                <a16:creationId xmlns:a16="http://schemas.microsoft.com/office/drawing/2014/main" id="{2D2EBB9A-BB03-7655-8A5D-777A53CA2645}"/>
              </a:ext>
            </a:extLst>
          </p:cNvPr>
          <p:cNvCxnSpPr>
            <a:cxnSpLocks/>
          </p:cNvCxnSpPr>
          <p:nvPr/>
        </p:nvCxnSpPr>
        <p:spPr bwMode="auto">
          <a:xfrm>
            <a:off x="4577332" y="1700808"/>
            <a:ext cx="369460" cy="0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tx2">
                <a:lumMod val="75000"/>
              </a:schemeClr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8" name="Straight Arrow Connector 10">
            <a:extLst>
              <a:ext uri="{FF2B5EF4-FFF2-40B4-BE49-F238E27FC236}">
                <a16:creationId xmlns:a16="http://schemas.microsoft.com/office/drawing/2014/main" id="{A8071C8D-EBE3-1A89-172A-362283EFA68E}"/>
              </a:ext>
            </a:extLst>
          </p:cNvPr>
          <p:cNvCxnSpPr>
            <a:cxnSpLocks/>
          </p:cNvCxnSpPr>
          <p:nvPr/>
        </p:nvCxnSpPr>
        <p:spPr bwMode="auto">
          <a:xfrm>
            <a:off x="4577332" y="2420888"/>
            <a:ext cx="369460" cy="0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tx2">
                <a:lumMod val="75000"/>
              </a:schemeClr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9" name="Straight Arrow Connector 10">
            <a:extLst>
              <a:ext uri="{FF2B5EF4-FFF2-40B4-BE49-F238E27FC236}">
                <a16:creationId xmlns:a16="http://schemas.microsoft.com/office/drawing/2014/main" id="{9EFB6C79-BEAA-CB06-C3DD-E5E1F6BEBA6F}"/>
              </a:ext>
            </a:extLst>
          </p:cNvPr>
          <p:cNvCxnSpPr>
            <a:cxnSpLocks/>
          </p:cNvCxnSpPr>
          <p:nvPr/>
        </p:nvCxnSpPr>
        <p:spPr bwMode="auto">
          <a:xfrm>
            <a:off x="4577332" y="3140968"/>
            <a:ext cx="369460" cy="0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tx2">
                <a:lumMod val="75000"/>
              </a:schemeClr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5" name="Rectangle 1">
            <a:extLst>
              <a:ext uri="{FF2B5EF4-FFF2-40B4-BE49-F238E27FC236}">
                <a16:creationId xmlns:a16="http://schemas.microsoft.com/office/drawing/2014/main" id="{A9890FE0-7255-A9DD-5EC5-75C6AE480384}"/>
              </a:ext>
            </a:extLst>
          </p:cNvPr>
          <p:cNvSpPr/>
          <p:nvPr/>
        </p:nvSpPr>
        <p:spPr>
          <a:xfrm>
            <a:off x="5327201" y="2468037"/>
            <a:ext cx="207710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Calibri" pitchFamily="34" charset="0"/>
                <a:cs typeface="Calibri" pitchFamily="34" charset="0"/>
              </a:rPr>
              <a:t>Virtual Hardware**:</a:t>
            </a:r>
          </a:p>
          <a:p>
            <a:endParaRPr lang="de-DE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de-DE" dirty="0" err="1">
                <a:latin typeface="Calibri" pitchFamily="34" charset="0"/>
                <a:cs typeface="Calibri" pitchFamily="34" charset="0"/>
              </a:rPr>
              <a:t>emulated</a:t>
            </a:r>
            <a:r>
              <a:rPr lang="de-DE" dirty="0">
                <a:latin typeface="Calibri" pitchFamily="34" charset="0"/>
                <a:cs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  <a:cs typeface="Calibri" pitchFamily="34" charset="0"/>
              </a:rPr>
              <a:t>target</a:t>
            </a:r>
            <a:endParaRPr lang="de-DE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de-DE" dirty="0">
                <a:latin typeface="Calibri" pitchFamily="34" charset="0"/>
                <a:cs typeface="Calibri" pitchFamily="34" charset="0"/>
              </a:rPr>
              <a:t>(Chip Emulation)</a:t>
            </a:r>
          </a:p>
        </p:txBody>
      </p:sp>
      <p:sp>
        <p:nvSpPr>
          <p:cNvPr id="48" name="Arrow: Up-Down 11">
            <a:extLst>
              <a:ext uri="{FF2B5EF4-FFF2-40B4-BE49-F238E27FC236}">
                <a16:creationId xmlns:a16="http://schemas.microsoft.com/office/drawing/2014/main" id="{35A97974-2639-5E2C-BFCC-44CA939437EF}"/>
              </a:ext>
            </a:extLst>
          </p:cNvPr>
          <p:cNvSpPr/>
          <p:nvPr/>
        </p:nvSpPr>
        <p:spPr bwMode="auto">
          <a:xfrm>
            <a:off x="1328895" y="3907747"/>
            <a:ext cx="144016" cy="482665"/>
          </a:xfrm>
          <a:prstGeom prst="upDownArrow">
            <a:avLst/>
          </a:prstGeom>
          <a:solidFill>
            <a:schemeClr val="bg1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0" name="Arrow: Up-Down 11">
            <a:extLst>
              <a:ext uri="{FF2B5EF4-FFF2-40B4-BE49-F238E27FC236}">
                <a16:creationId xmlns:a16="http://schemas.microsoft.com/office/drawing/2014/main" id="{123AC232-039E-536A-E953-6A7050DB6D30}"/>
              </a:ext>
            </a:extLst>
          </p:cNvPr>
          <p:cNvSpPr/>
          <p:nvPr/>
        </p:nvSpPr>
        <p:spPr bwMode="auto">
          <a:xfrm>
            <a:off x="7766794" y="3935956"/>
            <a:ext cx="144016" cy="482665"/>
          </a:xfrm>
          <a:prstGeom prst="upDownArrow">
            <a:avLst/>
          </a:prstGeom>
          <a:solidFill>
            <a:schemeClr val="bg1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357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nsys - Slide Master">
  <a:themeElements>
    <a:clrScheme name="Ansys Color Theme - 2020">
      <a:dk1>
        <a:srgbClr val="000000"/>
      </a:dk1>
      <a:lt1>
        <a:srgbClr val="FFFFFF"/>
      </a:lt1>
      <a:dk2>
        <a:srgbClr val="898A8D"/>
      </a:dk2>
      <a:lt2>
        <a:srgbClr val="FFFFFF"/>
      </a:lt2>
      <a:accent1>
        <a:srgbClr val="FFB71B"/>
      </a:accent1>
      <a:accent2>
        <a:srgbClr val="D9D8D6"/>
      </a:accent2>
      <a:accent3>
        <a:srgbClr val="898A8D"/>
      </a:accent3>
      <a:accent4>
        <a:srgbClr val="444446"/>
      </a:accent4>
      <a:accent5>
        <a:srgbClr val="D29100"/>
      </a:accent5>
      <a:accent6>
        <a:srgbClr val="F9DD42"/>
      </a:accent6>
      <a:hlink>
        <a:srgbClr val="FFB71B"/>
      </a:hlink>
      <a:folHlink>
        <a:srgbClr val="898A8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AAC16357-FE02-4819-A13B-D7A1D2FD0DBB}" vid="{372520F2-AD99-44DC-80AF-A21ACFA82D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1F15CCDA16C44AB1AFF6EA8F76A1A" ma:contentTypeVersion="4" ma:contentTypeDescription="Create a new document." ma:contentTypeScope="" ma:versionID="d752d88f6e15926aeafc7e1273366542">
  <xsd:schema xmlns:xsd="http://www.w3.org/2001/XMLSchema" xmlns:xs="http://www.w3.org/2001/XMLSchema" xmlns:p="http://schemas.microsoft.com/office/2006/metadata/properties" xmlns:ns2="4486bbf1-55fc-49d2-af7e-ec287a4789b3" targetNamespace="http://schemas.microsoft.com/office/2006/metadata/properties" ma:root="true" ma:fieldsID="eec12d9aca73fdae2aa434908dafe120" ns2:_="">
    <xsd:import namespace="4486bbf1-55fc-49d2-af7e-ec287a4789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86bbf1-55fc-49d2-af7e-ec287a478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5FE876-BBFA-4E5E-8653-4E4CAC4320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C54582C-3F01-4F8D-9460-F0A670A527E2}">
  <ds:schemaRefs>
    <ds:schemaRef ds:uri="http://schemas.microsoft.com/office/2006/documentManagement/types"/>
    <ds:schemaRef ds:uri="ef833346-f83e-40f5-a0e1-5788cb232001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7f20fa63-e241-4761-94ba-32b364e68bb9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DFA53D3-C218-4FBF-9050-B80612014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86bbf1-55fc-49d2-af7e-ec287a478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2024 SCADE PPT Template</Template>
  <TotalTime>1</TotalTime>
  <Words>1130</Words>
  <Application>Microsoft Office PowerPoint</Application>
  <PresentationFormat>Widescreen</PresentationFormat>
  <Paragraphs>197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Arial Narrow</vt:lpstr>
      <vt:lpstr>Wingdings</vt:lpstr>
      <vt:lpstr>Courier New</vt:lpstr>
      <vt:lpstr>Ansys - Slide Master</vt:lpstr>
      <vt:lpstr>PowerPoint Presentation</vt:lpstr>
      <vt:lpstr>The Task: Follow up with constant distance</vt:lpstr>
      <vt:lpstr>The Development Process</vt:lpstr>
      <vt:lpstr>Final Architecture</vt:lpstr>
      <vt:lpstr>Session II A 1</vt:lpstr>
      <vt:lpstr>Session II A 2</vt:lpstr>
      <vt:lpstr>From Integration to Validation</vt:lpstr>
      <vt:lpstr>The Development Process</vt:lpstr>
      <vt:lpstr>Software-in-the-Loop Testing</vt:lpstr>
      <vt:lpstr>Session II B 1</vt:lpstr>
      <vt:lpstr>Session II B 2</vt:lpstr>
      <vt:lpstr>Session II (optional): New Requirement</vt:lpstr>
      <vt:lpstr>Discussion &amp; Wrap-Up</vt:lpstr>
      <vt:lpstr>Optional Safety Questions</vt:lpstr>
      <vt:lpstr>Discussion &amp; Wrap-Up</vt:lpstr>
      <vt:lpstr> End of Session II </vt:lpstr>
      <vt:lpstr>PowerPoint Presentation</vt:lpstr>
      <vt:lpstr>V-Model EN 61508 (13849-1)</vt:lpstr>
      <vt:lpstr>V-Model ISO 26262</vt:lpstr>
      <vt:lpstr>V-Model ISO 26262-6</vt:lpstr>
      <vt:lpstr>Roles in MBSW (50128): Implementer</vt:lpstr>
      <vt:lpstr>Roles in MBSW (50128): Tester</vt:lpstr>
      <vt:lpstr>Ansys Education Resources Feedback Survey</vt:lpstr>
      <vt:lpstr>PowerPoint Presentation</vt:lpstr>
    </vt:vector>
  </TitlesOfParts>
  <Company>Ansys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Kaitlin Tyler</dc:creator>
  <cp:lastModifiedBy>Kaitlin Tyler</cp:lastModifiedBy>
  <cp:revision>1</cp:revision>
  <dcterms:created xsi:type="dcterms:W3CDTF">2024-06-19T18:25:14Z</dcterms:created>
  <dcterms:modified xsi:type="dcterms:W3CDTF">2024-08-07T14:07:49Z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0x0101006F11F15CCDA16C44AB1AFF6EA8F76A1A</vt:lpwstr>
  </property>
</Properties>
</file>