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60"/>
  </p:notesMasterIdLst>
  <p:sldIdLst>
    <p:sldId id="311" r:id="rId5"/>
    <p:sldId id="316" r:id="rId6"/>
    <p:sldId id="317" r:id="rId7"/>
    <p:sldId id="312" r:id="rId8"/>
    <p:sldId id="259" r:id="rId9"/>
    <p:sldId id="260" r:id="rId10"/>
    <p:sldId id="307" r:id="rId11"/>
    <p:sldId id="300" r:id="rId12"/>
    <p:sldId id="313" r:id="rId13"/>
    <p:sldId id="309" r:id="rId14"/>
    <p:sldId id="262" r:id="rId15"/>
    <p:sldId id="263" r:id="rId16"/>
    <p:sldId id="264" r:id="rId17"/>
    <p:sldId id="314" r:id="rId18"/>
    <p:sldId id="265" r:id="rId19"/>
    <p:sldId id="266" r:id="rId20"/>
    <p:sldId id="298" r:id="rId21"/>
    <p:sldId id="299" r:id="rId22"/>
    <p:sldId id="268" r:id="rId23"/>
    <p:sldId id="269" r:id="rId24"/>
    <p:sldId id="270" r:id="rId25"/>
    <p:sldId id="271" r:id="rId26"/>
    <p:sldId id="302" r:id="rId27"/>
    <p:sldId id="272" r:id="rId28"/>
    <p:sldId id="273" r:id="rId29"/>
    <p:sldId id="274" r:id="rId30"/>
    <p:sldId id="275" r:id="rId31"/>
    <p:sldId id="315" r:id="rId32"/>
    <p:sldId id="277" r:id="rId33"/>
    <p:sldId id="276" r:id="rId34"/>
    <p:sldId id="278" r:id="rId35"/>
    <p:sldId id="279" r:id="rId36"/>
    <p:sldId id="280" r:id="rId37"/>
    <p:sldId id="281" r:id="rId38"/>
    <p:sldId id="295" r:id="rId39"/>
    <p:sldId id="296" r:id="rId40"/>
    <p:sldId id="297" r:id="rId41"/>
    <p:sldId id="282" r:id="rId42"/>
    <p:sldId id="284" r:id="rId43"/>
    <p:sldId id="283" r:id="rId44"/>
    <p:sldId id="303" r:id="rId45"/>
    <p:sldId id="285" r:id="rId46"/>
    <p:sldId id="318" r:id="rId47"/>
    <p:sldId id="287" r:id="rId48"/>
    <p:sldId id="288" r:id="rId49"/>
    <p:sldId id="289" r:id="rId50"/>
    <p:sldId id="291" r:id="rId51"/>
    <p:sldId id="292" r:id="rId52"/>
    <p:sldId id="293" r:id="rId53"/>
    <p:sldId id="294" r:id="rId54"/>
    <p:sldId id="304" r:id="rId55"/>
    <p:sldId id="305" r:id="rId56"/>
    <p:sldId id="306" r:id="rId57"/>
    <p:sldId id="319" r:id="rId58"/>
    <p:sldId id="320" r:id="rId59"/>
  </p:sldIdLst>
  <p:sldSz cx="12192000" cy="6858000"/>
  <p:notesSz cx="6858000" cy="9144000"/>
  <p:embeddedFontLst>
    <p:embeddedFont>
      <p:font typeface="Lato" panose="020F0502020204030203" pitchFamily="34" charset="0"/>
      <p:regular r:id="rId61"/>
      <p:bold r:id="rId62"/>
      <p:italic r:id="rId63"/>
      <p:boldItalic r:id="rId64"/>
    </p:embeddedFont>
    <p:embeddedFont>
      <p:font typeface="Montserrat" panose="00000500000000000000" pitchFamily="2" charset="0"/>
      <p:regular r:id="rId65"/>
      <p:bold r:id="rId66"/>
      <p:italic r:id="rId67"/>
      <p:boldItalic r:id="rId68"/>
    </p:embeddedFont>
    <p:embeddedFont>
      <p:font typeface="Montserrat Regular" panose="00000500000000000000" pitchFamily="2" charset="0"/>
      <p:regular r:id="rId69"/>
    </p:embeddedFont>
    <p:embeddedFont>
      <p:font typeface="Roboto" panose="02000000000000000000" pitchFamily="2"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89182" autoAdjust="0"/>
  </p:normalViewPr>
  <p:slideViewPr>
    <p:cSldViewPr showGuides="1">
      <p:cViewPr varScale="1">
        <p:scale>
          <a:sx n="140" d="100"/>
          <a:sy n="140" d="100"/>
        </p:scale>
        <p:origin x="384" y="92"/>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lin Tyler" userId="971d5887-dada-4101-bef7-69a3ed4a7a52" providerId="ADAL" clId="{E19440B1-1ADB-4868-88AC-44DF987AFF97}"/>
    <pc:docChg chg="addSld delSld modSld">
      <pc:chgData name="Kaitlin Tyler" userId="971d5887-dada-4101-bef7-69a3ed4a7a52" providerId="ADAL" clId="{E19440B1-1ADB-4868-88AC-44DF987AFF97}" dt="2025-10-30T19:02:38.330" v="31" actId="20577"/>
      <pc:docMkLst>
        <pc:docMk/>
      </pc:docMkLst>
      <pc:sldChg chg="modSp mod">
        <pc:chgData name="Kaitlin Tyler" userId="971d5887-dada-4101-bef7-69a3ed4a7a52" providerId="ADAL" clId="{E19440B1-1ADB-4868-88AC-44DF987AFF97}" dt="2025-10-30T14:05:00.795" v="0" actId="1076"/>
        <pc:sldMkLst>
          <pc:docMk/>
          <pc:sldMk cId="0" sldId="269"/>
        </pc:sldMkLst>
        <pc:picChg chg="mod">
          <ac:chgData name="Kaitlin Tyler" userId="971d5887-dada-4101-bef7-69a3ed4a7a52" providerId="ADAL" clId="{E19440B1-1ADB-4868-88AC-44DF987AFF97}" dt="2025-10-30T14:05:00.795" v="0" actId="1076"/>
          <ac:picMkLst>
            <pc:docMk/>
            <pc:sldMk cId="0" sldId="269"/>
            <ac:picMk id="16" creationId="{C5280631-FFF0-B477-0E5A-53D1924676C2}"/>
          </ac:picMkLst>
        </pc:picChg>
      </pc:sldChg>
      <pc:sldChg chg="modSp mod">
        <pc:chgData name="Kaitlin Tyler" userId="971d5887-dada-4101-bef7-69a3ed4a7a52" providerId="ADAL" clId="{E19440B1-1ADB-4868-88AC-44DF987AFF97}" dt="2025-10-30T14:05:18.267" v="5" actId="1035"/>
        <pc:sldMkLst>
          <pc:docMk/>
          <pc:sldMk cId="0" sldId="271"/>
        </pc:sldMkLst>
        <pc:spChg chg="mod">
          <ac:chgData name="Kaitlin Tyler" userId="971d5887-dada-4101-bef7-69a3ed4a7a52" providerId="ADAL" clId="{E19440B1-1ADB-4868-88AC-44DF987AFF97}" dt="2025-10-30T14:05:18.267" v="5" actId="1035"/>
          <ac:spMkLst>
            <pc:docMk/>
            <pc:sldMk cId="0" sldId="271"/>
            <ac:spMk id="14" creationId="{00000000-0000-0000-0000-000000000000}"/>
          </ac:spMkLst>
        </pc:spChg>
      </pc:sldChg>
      <pc:sldChg chg="modSp mod">
        <pc:chgData name="Kaitlin Tyler" userId="971d5887-dada-4101-bef7-69a3ed4a7a52" providerId="ADAL" clId="{E19440B1-1ADB-4868-88AC-44DF987AFF97}" dt="2025-10-30T14:12:47.732" v="7" actId="1076"/>
        <pc:sldMkLst>
          <pc:docMk/>
          <pc:sldMk cId="3401169545" sldId="298"/>
        </pc:sldMkLst>
        <pc:spChg chg="mod">
          <ac:chgData name="Kaitlin Tyler" userId="971d5887-dada-4101-bef7-69a3ed4a7a52" providerId="ADAL" clId="{E19440B1-1ADB-4868-88AC-44DF987AFF97}" dt="2025-10-30T14:12:47.732" v="7" actId="1076"/>
          <ac:spMkLst>
            <pc:docMk/>
            <pc:sldMk cId="3401169545" sldId="298"/>
            <ac:spMk id="19" creationId="{8161CBE2-8271-8FCE-D327-95FCF9AD5978}"/>
          </ac:spMkLst>
        </pc:spChg>
        <pc:spChg chg="mod">
          <ac:chgData name="Kaitlin Tyler" userId="971d5887-dada-4101-bef7-69a3ed4a7a52" providerId="ADAL" clId="{E19440B1-1ADB-4868-88AC-44DF987AFF97}" dt="2025-10-30T14:12:45.764" v="6" actId="1076"/>
          <ac:spMkLst>
            <pc:docMk/>
            <pc:sldMk cId="3401169545" sldId="298"/>
            <ac:spMk id="20" creationId="{193795AB-8032-3460-76CB-2FF805E43182}"/>
          </ac:spMkLst>
        </pc:spChg>
        <pc:spChg chg="mod">
          <ac:chgData name="Kaitlin Tyler" userId="971d5887-dada-4101-bef7-69a3ed4a7a52" providerId="ADAL" clId="{E19440B1-1ADB-4868-88AC-44DF987AFF97}" dt="2025-10-30T14:12:45.764" v="6" actId="1076"/>
          <ac:spMkLst>
            <pc:docMk/>
            <pc:sldMk cId="3401169545" sldId="298"/>
            <ac:spMk id="27" creationId="{9F98E898-9DD8-23BC-8BF8-EB49A352028F}"/>
          </ac:spMkLst>
        </pc:spChg>
        <pc:picChg chg="mod">
          <ac:chgData name="Kaitlin Tyler" userId="971d5887-dada-4101-bef7-69a3ed4a7a52" providerId="ADAL" clId="{E19440B1-1ADB-4868-88AC-44DF987AFF97}" dt="2025-10-30T14:12:45.764" v="6" actId="1076"/>
          <ac:picMkLst>
            <pc:docMk/>
            <pc:sldMk cId="3401169545" sldId="298"/>
            <ac:picMk id="29" creationId="{6839B048-7243-4812-609D-109A76619559}"/>
          </ac:picMkLst>
        </pc:picChg>
        <pc:cxnChg chg="mod">
          <ac:chgData name="Kaitlin Tyler" userId="971d5887-dada-4101-bef7-69a3ed4a7a52" providerId="ADAL" clId="{E19440B1-1ADB-4868-88AC-44DF987AFF97}" dt="2025-10-30T14:12:45.764" v="6" actId="1076"/>
          <ac:cxnSpMkLst>
            <pc:docMk/>
            <pc:sldMk cId="3401169545" sldId="298"/>
            <ac:cxnSpMk id="23" creationId="{9416D49E-6CC8-E10A-7D24-8C47C8E89174}"/>
          </ac:cxnSpMkLst>
        </pc:cxnChg>
        <pc:cxnChg chg="mod">
          <ac:chgData name="Kaitlin Tyler" userId="971d5887-dada-4101-bef7-69a3ed4a7a52" providerId="ADAL" clId="{E19440B1-1ADB-4868-88AC-44DF987AFF97}" dt="2025-10-30T14:12:45.764" v="6" actId="1076"/>
          <ac:cxnSpMkLst>
            <pc:docMk/>
            <pc:sldMk cId="3401169545" sldId="298"/>
            <ac:cxnSpMk id="31" creationId="{E1AFCB5E-6A08-04E1-3C43-2202E6B18F1F}"/>
          </ac:cxnSpMkLst>
        </pc:cxnChg>
      </pc:sldChg>
      <pc:sldChg chg="modSp mod">
        <pc:chgData name="Kaitlin Tyler" userId="971d5887-dada-4101-bef7-69a3ed4a7a52" providerId="ADAL" clId="{E19440B1-1ADB-4868-88AC-44DF987AFF97}" dt="2025-10-30T14:12:53.162" v="8" actId="1076"/>
        <pc:sldMkLst>
          <pc:docMk/>
          <pc:sldMk cId="3416950073" sldId="299"/>
        </pc:sldMkLst>
        <pc:picChg chg="mod">
          <ac:chgData name="Kaitlin Tyler" userId="971d5887-dada-4101-bef7-69a3ed4a7a52" providerId="ADAL" clId="{E19440B1-1ADB-4868-88AC-44DF987AFF97}" dt="2025-10-30T14:12:53.162" v="8" actId="1076"/>
          <ac:picMkLst>
            <pc:docMk/>
            <pc:sldMk cId="3416950073" sldId="299"/>
            <ac:picMk id="53" creationId="{C40797BE-39C5-ABE0-67A4-9D2FF71EA1D1}"/>
          </ac:picMkLst>
        </pc:picChg>
      </pc:sldChg>
      <pc:sldChg chg="modSp mod">
        <pc:chgData name="Kaitlin Tyler" userId="971d5887-dada-4101-bef7-69a3ed4a7a52" providerId="ADAL" clId="{E19440B1-1ADB-4868-88AC-44DF987AFF97}" dt="2025-10-30T19:02:38.330" v="31" actId="20577"/>
        <pc:sldMkLst>
          <pc:docMk/>
          <pc:sldMk cId="4073962170" sldId="311"/>
        </pc:sldMkLst>
        <pc:spChg chg="mod">
          <ac:chgData name="Kaitlin Tyler" userId="971d5887-dada-4101-bef7-69a3ed4a7a52" providerId="ADAL" clId="{E19440B1-1ADB-4868-88AC-44DF987AFF97}" dt="2025-10-30T19:02:38.330" v="31" actId="20577"/>
          <ac:spMkLst>
            <pc:docMk/>
            <pc:sldMk cId="4073962170" sldId="311"/>
            <ac:spMk id="2" creationId="{AE2C3BA5-6E5F-4798-87B7-B8DFFB97930D}"/>
          </ac:spMkLst>
        </pc:spChg>
      </pc:sldChg>
      <pc:sldChg chg="modSp new del mod">
        <pc:chgData name="Kaitlin Tyler" userId="971d5887-dada-4101-bef7-69a3ed4a7a52" providerId="ADAL" clId="{E19440B1-1ADB-4868-88AC-44DF987AFF97}" dt="2025-10-30T14:47:14.985" v="30" actId="47"/>
        <pc:sldMkLst>
          <pc:docMk/>
          <pc:sldMk cId="3804824644" sldId="321"/>
        </pc:sldMkLst>
        <pc:spChg chg="mod">
          <ac:chgData name="Kaitlin Tyler" userId="971d5887-dada-4101-bef7-69a3ed4a7a52" providerId="ADAL" clId="{E19440B1-1ADB-4868-88AC-44DF987AFF97}" dt="2025-10-30T14:46:58.972" v="29" actId="20577"/>
          <ac:spMkLst>
            <pc:docMk/>
            <pc:sldMk cId="3804824644" sldId="321"/>
            <ac:spMk id="3" creationId="{88DCA89A-E7C2-C778-7B3E-9B5A95C5DB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10/30/2025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8C5B-ED62-EBE3-D5C2-7B40E0B1C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DADF2-078D-65E5-74A2-FFEE14DE2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E0B34-163A-B771-51D1-5648E0CE85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B1C190-B5A1-CEED-43BB-3F90831DA2A4}"/>
              </a:ext>
            </a:extLst>
          </p:cNvPr>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3380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AB614-B780-3B88-6B73-77E1E3B0A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76B129-F706-65BD-0DF3-9958827E7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FBB75-9926-28B9-E526-0239E65FFC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C578D8-8BA0-97AB-4B4C-A719F1882B14}"/>
              </a:ext>
            </a:extLst>
          </p:cNvPr>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2266787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D37CA-4328-B65C-5234-1ED0CC389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B2ECA-E673-1710-12FB-430EED938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604F5-1EEC-B1AA-545E-D504F6F038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07FCA9-2395-1629-3C8A-EC253C03485C}"/>
              </a:ext>
            </a:extLst>
          </p:cNvPr>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3080386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350FC-DC62-F5D2-5CBE-D40885B35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C25D3-E65C-8A0E-CD20-DBA7FF71C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97904-496E-39DC-5C74-2CCF6BB817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42D0A4-0C21-2B1D-1725-7E844B489CCC}"/>
              </a:ext>
            </a:extLst>
          </p:cNvPr>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2594181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91C60-4012-0E55-4577-F42A8D99E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BAFBC-7CEC-8E43-995B-65392F290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FB9D2-A15F-A70C-EE72-E1CFB0E36703}"/>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53866D84-B062-2D2A-31FC-759C4B1819FC}"/>
              </a:ext>
            </a:extLst>
          </p:cNvPr>
          <p:cNvSpPr>
            <a:spLocks noGrp="1"/>
          </p:cNvSpPr>
          <p:nvPr>
            <p:ph type="sldNum" sz="quarter" idx="5"/>
          </p:nvPr>
        </p:nvSpPr>
        <p:spPr/>
        <p:txBody>
          <a:bodyPr/>
          <a:lstStyle/>
          <a:p>
            <a:fld id="{27FDDAD7-A41A-4414-8211-C5E2AC7F93EC}" type="slidenum">
              <a:rPr lang="en-US" smtClean="0"/>
              <a:pPr/>
              <a:t>2</a:t>
            </a:fld>
            <a:endParaRPr lang="en-US"/>
          </a:p>
        </p:txBody>
      </p:sp>
    </p:spTree>
    <p:extLst>
      <p:ext uri="{BB962C8B-B14F-4D97-AF65-F5344CB8AC3E}">
        <p14:creationId xmlns:p14="http://schemas.microsoft.com/office/powerpoint/2010/main" val="2132447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59317-0731-D2EF-303B-3902448BF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D17F0-04E3-EB88-3373-1EDD3A3DF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AA09D-F72A-7EEC-9DB9-DEAF8727B4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AB3C08-66CE-1583-D17D-9FB763564625}"/>
              </a:ext>
            </a:extLst>
          </p:cNvPr>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3566605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DA575-6B2C-FCE6-4644-052A879C8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2EE0A-835A-B77A-B925-1DE953AB9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8465C-0570-7C68-1026-06556962AB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FFFF08-8481-3C32-B0E7-06DEC06B4A15}"/>
              </a:ext>
            </a:extLst>
          </p:cNvPr>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2566662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6C0B-5F69-DF3E-5010-E77FD0FAB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5354F-1F9E-F001-0794-B6754DE53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DA0E7-320D-128D-BF2D-24404BD45B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7D436F-0C60-FDF1-D5F2-D8D21AC94BEC}"/>
              </a:ext>
            </a:extLst>
          </p:cNvPr>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1476351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BC2BE-CDEE-47FE-5C13-D97D93DFF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C7724-472F-DAD5-B48A-CA2427422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9B75F-C21E-0CD9-9D35-F09263947F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35E05C-9DEF-426F-7E95-CE84D411B9CD}"/>
              </a:ext>
            </a:extLst>
          </p:cNvPr>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3387941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9A02B-688C-88D3-B44A-D0D3998F3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C5007-DFAB-E13B-E0D3-DFFCC2BB9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05A00-56EA-2BE6-4429-73E3080DBE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98DC52-1555-BCAE-A679-A31D22726AE0}"/>
              </a:ext>
            </a:extLst>
          </p:cNvPr>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340417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06D34-E3C3-C4D7-B62E-23DDB1FB1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DA4CD-3C92-B250-9BC2-4D0ED93D4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95F24-6928-9EAA-9629-C4D6F03746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16C107-DBA8-B852-AA2B-14922E89D45B}"/>
              </a:ext>
            </a:extLst>
          </p:cNvPr>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3390987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78CD-F81D-53E0-45B5-DCA3064F7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0548D-3461-E467-672B-1E05C00A0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2ED9C-4C2B-59F8-C3E0-2625BB1261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CC8120-0E76-4162-F781-02A68851E354}"/>
              </a:ext>
            </a:extLst>
          </p:cNvPr>
          <p:cNvSpPr>
            <a:spLocks noGrp="1"/>
          </p:cNvSpPr>
          <p:nvPr>
            <p:ph type="sldNum" sz="quarter" idx="10"/>
          </p:nvPr>
        </p:nvSpPr>
        <p:spPr/>
        <p:txBody>
          <a:bodyPr/>
          <a:lstStyle/>
          <a:p>
            <a:fld id="{F7021451-1387-4CA6-816F-3879F97B5CBC}" type="slidenum">
              <a:rPr lang="en-US" smtClean="0"/>
              <a:t>31</a:t>
            </a:fld>
            <a:endParaRPr lang="en-US"/>
          </a:p>
        </p:txBody>
      </p:sp>
    </p:spTree>
    <p:extLst>
      <p:ext uri="{BB962C8B-B14F-4D97-AF65-F5344CB8AC3E}">
        <p14:creationId xmlns:p14="http://schemas.microsoft.com/office/powerpoint/2010/main" val="305609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96BC4-9B31-CA15-9877-081445EFC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FEAD1-8F33-422F-E612-C463DBCF3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43AE0-D673-2597-AB6E-4D62263381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DEED80-822D-3D0F-BD11-761620FEA5BD}"/>
              </a:ext>
            </a:extLst>
          </p:cNvPr>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1250933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BF613-F98F-4DFE-74A9-ECBDFE72A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73087-F5ED-643C-D048-830805B8A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93E4B-3F21-ECB6-D00D-962B5A1455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E4766B-D655-3B44-F71C-7EC033DA5538}"/>
              </a:ext>
            </a:extLst>
          </p:cNvPr>
          <p:cNvSpPr>
            <a:spLocks noGrp="1"/>
          </p:cNvSpPr>
          <p:nvPr>
            <p:ph type="sldNum" sz="quarter" idx="10"/>
          </p:nvPr>
        </p:nvSpPr>
        <p:spPr/>
        <p:txBody>
          <a:bodyPr/>
          <a:lstStyle/>
          <a:p>
            <a:fld id="{F7021451-1387-4CA6-816F-3879F97B5CBC}" type="slidenum">
              <a:rPr lang="en-US" smtClean="0"/>
              <a:t>33</a:t>
            </a:fld>
            <a:endParaRPr lang="en-US"/>
          </a:p>
        </p:txBody>
      </p:sp>
    </p:spTree>
    <p:extLst>
      <p:ext uri="{BB962C8B-B14F-4D97-AF65-F5344CB8AC3E}">
        <p14:creationId xmlns:p14="http://schemas.microsoft.com/office/powerpoint/2010/main" val="928949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CE3A-4BED-8A02-63CE-0B860FC3D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183CD-C31E-9C27-998C-E066A777A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57D77-BD18-B64A-062B-B6130E137A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B201F-28EB-41F6-1F54-92E93C8AF863}"/>
              </a:ext>
            </a:extLst>
          </p:cNvPr>
          <p:cNvSpPr>
            <a:spLocks noGrp="1"/>
          </p:cNvSpPr>
          <p:nvPr>
            <p:ph type="sldNum" sz="quarter" idx="10"/>
          </p:nvPr>
        </p:nvSpPr>
        <p:spPr/>
        <p:txBody>
          <a:bodyPr/>
          <a:lstStyle/>
          <a:p>
            <a:fld id="{F7021451-1387-4CA6-816F-3879F97B5CBC}" type="slidenum">
              <a:rPr lang="en-US" smtClean="0"/>
              <a:t>34</a:t>
            </a:fld>
            <a:endParaRPr lang="en-US"/>
          </a:p>
        </p:txBody>
      </p:sp>
    </p:spTree>
    <p:extLst>
      <p:ext uri="{BB962C8B-B14F-4D97-AF65-F5344CB8AC3E}">
        <p14:creationId xmlns:p14="http://schemas.microsoft.com/office/powerpoint/2010/main" val="2604989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2CBD-82B2-81FB-71B0-927FB0798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0BDC3-38A6-0C8E-87E2-295024A20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4E210-E6F5-34D0-1A50-56387AEB94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759B2E-156A-E03B-9A27-62346548045F}"/>
              </a:ext>
            </a:extLst>
          </p:cNvPr>
          <p:cNvSpPr>
            <a:spLocks noGrp="1"/>
          </p:cNvSpPr>
          <p:nvPr>
            <p:ph type="sldNum" sz="quarter" idx="10"/>
          </p:nvPr>
        </p:nvSpPr>
        <p:spPr/>
        <p:txBody>
          <a:bodyPr/>
          <a:lstStyle/>
          <a:p>
            <a:fld id="{F7021451-1387-4CA6-816F-3879F97B5CBC}" type="slidenum">
              <a:rPr lang="en-US" smtClean="0"/>
              <a:t>35</a:t>
            </a:fld>
            <a:endParaRPr lang="en-US"/>
          </a:p>
        </p:txBody>
      </p:sp>
    </p:spTree>
    <p:extLst>
      <p:ext uri="{BB962C8B-B14F-4D97-AF65-F5344CB8AC3E}">
        <p14:creationId xmlns:p14="http://schemas.microsoft.com/office/powerpoint/2010/main" val="1021640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7A070-949F-AA2B-9CB5-A9689F7B6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C8DDF-8F66-5BD2-62F9-E2B279066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3F85D-DEC7-9B78-BBE6-E0B5153389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C916F8-7C4E-7654-D097-692D1BB74F47}"/>
              </a:ext>
            </a:extLst>
          </p:cNvPr>
          <p:cNvSpPr>
            <a:spLocks noGrp="1"/>
          </p:cNvSpPr>
          <p:nvPr>
            <p:ph type="sldNum" sz="quarter" idx="10"/>
          </p:nvPr>
        </p:nvSpPr>
        <p:spPr/>
        <p:txBody>
          <a:bodyPr/>
          <a:lstStyle/>
          <a:p>
            <a:fld id="{F7021451-1387-4CA6-816F-3879F97B5CBC}" type="slidenum">
              <a:rPr lang="en-US" smtClean="0"/>
              <a:t>36</a:t>
            </a:fld>
            <a:endParaRPr lang="en-US"/>
          </a:p>
        </p:txBody>
      </p:sp>
    </p:spTree>
    <p:extLst>
      <p:ext uri="{BB962C8B-B14F-4D97-AF65-F5344CB8AC3E}">
        <p14:creationId xmlns:p14="http://schemas.microsoft.com/office/powerpoint/2010/main" val="2402783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5757-F530-CC4D-2EC1-CEF7327CD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2A04B-F9AF-032E-6683-5C139A3F9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CBCA2-C740-EA7E-EF52-F99BD9D422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EA3CE1-3D15-A73E-A028-05062AAAFD93}"/>
              </a:ext>
            </a:extLst>
          </p:cNvPr>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755390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31AB6-B58B-F2E1-45D8-D4219B8FE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B66B7-A7A3-B873-ACB7-23B78D16A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EACD2-6362-F241-D075-82EAE07A53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0F8FA9-A4C8-2D02-3C1A-62B4EAC37AD5}"/>
              </a:ext>
            </a:extLst>
          </p:cNvPr>
          <p:cNvSpPr>
            <a:spLocks noGrp="1"/>
          </p:cNvSpPr>
          <p:nvPr>
            <p:ph type="sldNum" sz="quarter" idx="10"/>
          </p:nvPr>
        </p:nvSpPr>
        <p:spPr/>
        <p:txBody>
          <a:bodyPr/>
          <a:lstStyle/>
          <a:p>
            <a:fld id="{F7021451-1387-4CA6-816F-3879F97B5CBC}" type="slidenum">
              <a:rPr lang="en-US" smtClean="0"/>
              <a:t>38</a:t>
            </a:fld>
            <a:endParaRPr lang="en-US"/>
          </a:p>
        </p:txBody>
      </p:sp>
    </p:spTree>
    <p:extLst>
      <p:ext uri="{BB962C8B-B14F-4D97-AF65-F5344CB8AC3E}">
        <p14:creationId xmlns:p14="http://schemas.microsoft.com/office/powerpoint/2010/main" val="4096136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EA3B-C675-A273-504D-2FFB99352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B3D7E-1CCD-A834-E541-3AB707A6E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40CC6-C529-A54E-73A0-AD40BEC269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4E3EF7-605B-155A-47C7-A2F341EBB8BA}"/>
              </a:ext>
            </a:extLst>
          </p:cNvPr>
          <p:cNvSpPr>
            <a:spLocks noGrp="1"/>
          </p:cNvSpPr>
          <p:nvPr>
            <p:ph type="sldNum" sz="quarter" idx="10"/>
          </p:nvPr>
        </p:nvSpPr>
        <p:spPr/>
        <p:txBody>
          <a:bodyPr/>
          <a:lstStyle/>
          <a:p>
            <a:fld id="{F7021451-1387-4CA6-816F-3879F97B5CBC}" type="slidenum">
              <a:rPr lang="en-US" smtClean="0"/>
              <a:t>39</a:t>
            </a:fld>
            <a:endParaRPr lang="en-US"/>
          </a:p>
        </p:txBody>
      </p:sp>
    </p:spTree>
    <p:extLst>
      <p:ext uri="{BB962C8B-B14F-4D97-AF65-F5344CB8AC3E}">
        <p14:creationId xmlns:p14="http://schemas.microsoft.com/office/powerpoint/2010/main" val="388832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BDB26-4A5C-6E3F-A01D-E26232283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B4BB2-BBD8-6D2A-02B5-5A11DEB7E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72A6E-EA51-E5D0-7AC2-C8F2867573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C47AF2-9B56-614B-D2AE-60B88C7AFD3B}"/>
              </a:ext>
            </a:extLst>
          </p:cNvPr>
          <p:cNvSpPr>
            <a:spLocks noGrp="1"/>
          </p:cNvSpPr>
          <p:nvPr>
            <p:ph type="sldNum" sz="quarter" idx="10"/>
          </p:nvPr>
        </p:nvSpPr>
        <p:spPr/>
        <p:txBody>
          <a:bodyPr/>
          <a:lstStyle/>
          <a:p>
            <a:fld id="{F7021451-1387-4CA6-816F-3879F97B5CBC}" type="slidenum">
              <a:rPr lang="en-US" smtClean="0"/>
              <a:t>40</a:t>
            </a:fld>
            <a:endParaRPr lang="en-US"/>
          </a:p>
        </p:txBody>
      </p:sp>
    </p:spTree>
    <p:extLst>
      <p:ext uri="{BB962C8B-B14F-4D97-AF65-F5344CB8AC3E}">
        <p14:creationId xmlns:p14="http://schemas.microsoft.com/office/powerpoint/2010/main" val="544655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86A32-2B34-E5F0-D9E5-B02133357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AD93C-3858-856D-28BF-F7BE859CB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84415-D981-854D-5FEA-0D2B8497FA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06C868-2470-1D91-135C-80DFB5EA4FE7}"/>
              </a:ext>
            </a:extLst>
          </p:cNvPr>
          <p:cNvSpPr>
            <a:spLocks noGrp="1"/>
          </p:cNvSpPr>
          <p:nvPr>
            <p:ph type="sldNum" sz="quarter" idx="10"/>
          </p:nvPr>
        </p:nvSpPr>
        <p:spPr/>
        <p:txBody>
          <a:bodyPr/>
          <a:lstStyle/>
          <a:p>
            <a:fld id="{F7021451-1387-4CA6-816F-3879F97B5CBC}" type="slidenum">
              <a:rPr lang="en-US" smtClean="0"/>
              <a:t>41</a:t>
            </a:fld>
            <a:endParaRPr lang="en-US"/>
          </a:p>
        </p:txBody>
      </p:sp>
    </p:spTree>
    <p:extLst>
      <p:ext uri="{BB962C8B-B14F-4D97-AF65-F5344CB8AC3E}">
        <p14:creationId xmlns:p14="http://schemas.microsoft.com/office/powerpoint/2010/main" val="3326700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4676D-63D0-F1B4-D2CF-DCA6CD249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EAB34-2420-FE25-8202-74C1C8DD8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2BF4C-E1CF-8FC1-B374-4BE4ED0A7F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AB514F-3054-AB65-EA5D-31BAA9A61DA7}"/>
              </a:ext>
            </a:extLst>
          </p:cNvPr>
          <p:cNvSpPr>
            <a:spLocks noGrp="1"/>
          </p:cNvSpPr>
          <p:nvPr>
            <p:ph type="sldNum" sz="quarter" idx="10"/>
          </p:nvPr>
        </p:nvSpPr>
        <p:spPr/>
        <p:txBody>
          <a:bodyPr/>
          <a:lstStyle/>
          <a:p>
            <a:fld id="{F7021451-1387-4CA6-816F-3879F97B5CBC}" type="slidenum">
              <a:rPr lang="en-US" smtClean="0"/>
              <a:t>42</a:t>
            </a:fld>
            <a:endParaRPr lang="en-US"/>
          </a:p>
        </p:txBody>
      </p:sp>
    </p:spTree>
    <p:extLst>
      <p:ext uri="{BB962C8B-B14F-4D97-AF65-F5344CB8AC3E}">
        <p14:creationId xmlns:p14="http://schemas.microsoft.com/office/powerpoint/2010/main" val="3029623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C18C0-5F6F-DC6A-F277-0FFC1E4BA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C852A-0C64-F4C4-C59A-C2169E8B4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D4C95-6936-A726-B649-A9EB10DBBD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22D442-89B8-B15F-3A4A-9F9E80E4D8E0}"/>
              </a:ext>
            </a:extLst>
          </p:cNvPr>
          <p:cNvSpPr>
            <a:spLocks noGrp="1"/>
          </p:cNvSpPr>
          <p:nvPr>
            <p:ph type="sldNum" sz="quarter" idx="10"/>
          </p:nvPr>
        </p:nvSpPr>
        <p:spPr/>
        <p:txBody>
          <a:bodyPr/>
          <a:lstStyle/>
          <a:p>
            <a:fld id="{F7021451-1387-4CA6-816F-3879F97B5CBC}" type="slidenum">
              <a:rPr lang="en-US" smtClean="0"/>
              <a:t>43</a:t>
            </a:fld>
            <a:endParaRPr lang="en-US"/>
          </a:p>
        </p:txBody>
      </p:sp>
    </p:spTree>
    <p:extLst>
      <p:ext uri="{BB962C8B-B14F-4D97-AF65-F5344CB8AC3E}">
        <p14:creationId xmlns:p14="http://schemas.microsoft.com/office/powerpoint/2010/main" val="2953088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50C8B-3518-5818-D349-CF556138F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6ADF3-4286-8F6A-8FFC-0E61A3380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F821A-81BD-ABAA-DEA5-3D3CE53B34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961792-46BE-139F-45D4-A702B2B6B1CB}"/>
              </a:ext>
            </a:extLst>
          </p:cNvPr>
          <p:cNvSpPr>
            <a:spLocks noGrp="1"/>
          </p:cNvSpPr>
          <p:nvPr>
            <p:ph type="sldNum" sz="quarter" idx="10"/>
          </p:nvPr>
        </p:nvSpPr>
        <p:spPr/>
        <p:txBody>
          <a:bodyPr/>
          <a:lstStyle/>
          <a:p>
            <a:fld id="{F7021451-1387-4CA6-816F-3879F97B5CBC}" type="slidenum">
              <a:rPr lang="en-US" smtClean="0"/>
              <a:t>44</a:t>
            </a:fld>
            <a:endParaRPr lang="en-US"/>
          </a:p>
        </p:txBody>
      </p:sp>
    </p:spTree>
    <p:extLst>
      <p:ext uri="{BB962C8B-B14F-4D97-AF65-F5344CB8AC3E}">
        <p14:creationId xmlns:p14="http://schemas.microsoft.com/office/powerpoint/2010/main" val="967863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93FCE-6429-E115-6A50-EBA09A5E2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C0C09-F661-F4BF-1532-B6715F3C5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3B6EE-D399-2204-8558-C0B49D4C61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7B9A7D-383E-128C-10DC-47C48594D392}"/>
              </a:ext>
            </a:extLst>
          </p:cNvPr>
          <p:cNvSpPr>
            <a:spLocks noGrp="1"/>
          </p:cNvSpPr>
          <p:nvPr>
            <p:ph type="sldNum" sz="quarter" idx="10"/>
          </p:nvPr>
        </p:nvSpPr>
        <p:spPr/>
        <p:txBody>
          <a:bodyPr/>
          <a:lstStyle/>
          <a:p>
            <a:fld id="{F7021451-1387-4CA6-816F-3879F97B5CBC}" type="slidenum">
              <a:rPr lang="en-US" smtClean="0"/>
              <a:t>45</a:t>
            </a:fld>
            <a:endParaRPr lang="en-US"/>
          </a:p>
        </p:txBody>
      </p:sp>
    </p:spTree>
    <p:extLst>
      <p:ext uri="{BB962C8B-B14F-4D97-AF65-F5344CB8AC3E}">
        <p14:creationId xmlns:p14="http://schemas.microsoft.com/office/powerpoint/2010/main" val="2998269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EBAE-83E9-5BD6-FC29-F57A8B5C2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DA2E0-4845-7687-7570-A994D41FA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48D22-2024-17F4-7ABA-36256E2779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83291E-AA0E-5D72-C3A4-60A9C73C4B40}"/>
              </a:ext>
            </a:extLst>
          </p:cNvPr>
          <p:cNvSpPr>
            <a:spLocks noGrp="1"/>
          </p:cNvSpPr>
          <p:nvPr>
            <p:ph type="sldNum" sz="quarter" idx="10"/>
          </p:nvPr>
        </p:nvSpPr>
        <p:spPr/>
        <p:txBody>
          <a:bodyPr/>
          <a:lstStyle/>
          <a:p>
            <a:fld id="{F7021451-1387-4CA6-816F-3879F97B5CBC}" type="slidenum">
              <a:rPr lang="en-US" smtClean="0"/>
              <a:t>46</a:t>
            </a:fld>
            <a:endParaRPr lang="en-US"/>
          </a:p>
        </p:txBody>
      </p:sp>
    </p:spTree>
    <p:extLst>
      <p:ext uri="{BB962C8B-B14F-4D97-AF65-F5344CB8AC3E}">
        <p14:creationId xmlns:p14="http://schemas.microsoft.com/office/powerpoint/2010/main" val="2108118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2BFE6-6229-413C-C3C2-E6F775C69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8D233-47AD-B74B-019D-750E1D20E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20F9F-3380-7AE7-CFF4-A591F2BADC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330458-8A6D-99C6-729B-5F098E91F059}"/>
              </a:ext>
            </a:extLst>
          </p:cNvPr>
          <p:cNvSpPr>
            <a:spLocks noGrp="1"/>
          </p:cNvSpPr>
          <p:nvPr>
            <p:ph type="sldNum" sz="quarter" idx="10"/>
          </p:nvPr>
        </p:nvSpPr>
        <p:spPr/>
        <p:txBody>
          <a:bodyPr/>
          <a:lstStyle/>
          <a:p>
            <a:fld id="{F7021451-1387-4CA6-816F-3879F97B5CBC}" type="slidenum">
              <a:rPr lang="en-US" smtClean="0"/>
              <a:t>47</a:t>
            </a:fld>
            <a:endParaRPr lang="en-US"/>
          </a:p>
        </p:txBody>
      </p:sp>
    </p:spTree>
    <p:extLst>
      <p:ext uri="{BB962C8B-B14F-4D97-AF65-F5344CB8AC3E}">
        <p14:creationId xmlns:p14="http://schemas.microsoft.com/office/powerpoint/2010/main" val="3540426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14879-A0B9-DB2C-96BD-B2DE27DFD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E8407-D121-0103-FE43-FD00944F8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D90CD-C6F9-B45F-C70A-B9CA4E0A62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576066-6E91-1FE2-772F-FABE8F56BA71}"/>
              </a:ext>
            </a:extLst>
          </p:cNvPr>
          <p:cNvSpPr>
            <a:spLocks noGrp="1"/>
          </p:cNvSpPr>
          <p:nvPr>
            <p:ph type="sldNum" sz="quarter" idx="10"/>
          </p:nvPr>
        </p:nvSpPr>
        <p:spPr/>
        <p:txBody>
          <a:bodyPr/>
          <a:lstStyle/>
          <a:p>
            <a:fld id="{F7021451-1387-4CA6-816F-3879F97B5CBC}" type="slidenum">
              <a:rPr lang="en-US" smtClean="0"/>
              <a:t>48</a:t>
            </a:fld>
            <a:endParaRPr lang="en-US"/>
          </a:p>
        </p:txBody>
      </p:sp>
    </p:spTree>
    <p:extLst>
      <p:ext uri="{BB962C8B-B14F-4D97-AF65-F5344CB8AC3E}">
        <p14:creationId xmlns:p14="http://schemas.microsoft.com/office/powerpoint/2010/main" val="2315327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78C2E-B062-D81C-23E3-23806850A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B707E-FE95-B4C0-F84E-895F43762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5F720-6449-6F7F-857D-3714C4E3AD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6B9B48-5F02-BB4F-4C78-294068087B53}"/>
              </a:ext>
            </a:extLst>
          </p:cNvPr>
          <p:cNvSpPr>
            <a:spLocks noGrp="1"/>
          </p:cNvSpPr>
          <p:nvPr>
            <p:ph type="sldNum" sz="quarter" idx="10"/>
          </p:nvPr>
        </p:nvSpPr>
        <p:spPr/>
        <p:txBody>
          <a:bodyPr/>
          <a:lstStyle/>
          <a:p>
            <a:fld id="{F7021451-1387-4CA6-816F-3879F97B5CBC}" type="slidenum">
              <a:rPr lang="en-US" smtClean="0"/>
              <a:t>49</a:t>
            </a:fld>
            <a:endParaRPr lang="en-US"/>
          </a:p>
        </p:txBody>
      </p:sp>
    </p:spTree>
    <p:extLst>
      <p:ext uri="{BB962C8B-B14F-4D97-AF65-F5344CB8AC3E}">
        <p14:creationId xmlns:p14="http://schemas.microsoft.com/office/powerpoint/2010/main" val="635052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33DC7-C2FE-6126-5EF8-CA048E12B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158EC-1C34-851B-573C-B8700D6AF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3477B-B93E-A245-A534-A93F258DDE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F2F4C8-DEC5-DACD-5E79-B227D2A729DC}"/>
              </a:ext>
            </a:extLst>
          </p:cNvPr>
          <p:cNvSpPr>
            <a:spLocks noGrp="1"/>
          </p:cNvSpPr>
          <p:nvPr>
            <p:ph type="sldNum" sz="quarter" idx="10"/>
          </p:nvPr>
        </p:nvSpPr>
        <p:spPr/>
        <p:txBody>
          <a:bodyPr/>
          <a:lstStyle/>
          <a:p>
            <a:fld id="{F7021451-1387-4CA6-816F-3879F97B5CBC}" type="slidenum">
              <a:rPr lang="en-US" smtClean="0"/>
              <a:t>50</a:t>
            </a:fld>
            <a:endParaRPr lang="en-US"/>
          </a:p>
        </p:txBody>
      </p:sp>
    </p:spTree>
    <p:extLst>
      <p:ext uri="{BB962C8B-B14F-4D97-AF65-F5344CB8AC3E}">
        <p14:creationId xmlns:p14="http://schemas.microsoft.com/office/powerpoint/2010/main" val="689681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CBA15-4658-EA5A-E898-827B2830A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58CB6-A5B8-7CB9-375C-A9F323B36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1DD70-88D4-9E59-01AB-DB1F31D6A7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46BA42-543B-BEC2-CD88-A0F0A0CEB49C}"/>
              </a:ext>
            </a:extLst>
          </p:cNvPr>
          <p:cNvSpPr>
            <a:spLocks noGrp="1"/>
          </p:cNvSpPr>
          <p:nvPr>
            <p:ph type="sldNum" sz="quarter" idx="10"/>
          </p:nvPr>
        </p:nvSpPr>
        <p:spPr/>
        <p:txBody>
          <a:bodyPr/>
          <a:lstStyle/>
          <a:p>
            <a:fld id="{F7021451-1387-4CA6-816F-3879F97B5CBC}" type="slidenum">
              <a:rPr lang="en-US" smtClean="0"/>
              <a:t>51</a:t>
            </a:fld>
            <a:endParaRPr lang="en-US"/>
          </a:p>
        </p:txBody>
      </p:sp>
    </p:spTree>
    <p:extLst>
      <p:ext uri="{BB962C8B-B14F-4D97-AF65-F5344CB8AC3E}">
        <p14:creationId xmlns:p14="http://schemas.microsoft.com/office/powerpoint/2010/main" val="2959449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43A9-D804-D946-FD73-C88218CF9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7B11C-0E8E-8AF5-09DF-A36045593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A4D26-F36A-CB99-2D28-082EE02983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2325DF-9294-24A6-12E3-F269ACE1725A}"/>
              </a:ext>
            </a:extLst>
          </p:cNvPr>
          <p:cNvSpPr>
            <a:spLocks noGrp="1"/>
          </p:cNvSpPr>
          <p:nvPr>
            <p:ph type="sldNum" sz="quarter" idx="10"/>
          </p:nvPr>
        </p:nvSpPr>
        <p:spPr/>
        <p:txBody>
          <a:bodyPr/>
          <a:lstStyle/>
          <a:p>
            <a:fld id="{F7021451-1387-4CA6-816F-3879F97B5CBC}" type="slidenum">
              <a:rPr lang="en-US" smtClean="0"/>
              <a:t>52</a:t>
            </a:fld>
            <a:endParaRPr lang="en-US"/>
          </a:p>
        </p:txBody>
      </p:sp>
    </p:spTree>
    <p:extLst>
      <p:ext uri="{BB962C8B-B14F-4D97-AF65-F5344CB8AC3E}">
        <p14:creationId xmlns:p14="http://schemas.microsoft.com/office/powerpoint/2010/main" val="60688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5F789-7E09-FDB6-5B95-14AD7787D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A700B-E374-00F0-352A-2C395F145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9563C-AC37-3D47-B249-F08ACBB896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B348C4-4406-7387-061A-E68DA0921A99}"/>
              </a:ext>
            </a:extLst>
          </p:cNvPr>
          <p:cNvSpPr>
            <a:spLocks noGrp="1"/>
          </p:cNvSpPr>
          <p:nvPr>
            <p:ph type="sldNum" sz="quarter" idx="10"/>
          </p:nvPr>
        </p:nvSpPr>
        <p:spPr/>
        <p:txBody>
          <a:bodyPr/>
          <a:lstStyle/>
          <a:p>
            <a:fld id="{F7021451-1387-4CA6-816F-3879F97B5CBC}" type="slidenum">
              <a:rPr lang="en-US" smtClean="0"/>
              <a:t>53</a:t>
            </a:fld>
            <a:endParaRPr lang="en-US"/>
          </a:p>
        </p:txBody>
      </p:sp>
    </p:spTree>
    <p:extLst>
      <p:ext uri="{BB962C8B-B14F-4D97-AF65-F5344CB8AC3E}">
        <p14:creationId xmlns:p14="http://schemas.microsoft.com/office/powerpoint/2010/main" val="4220033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Survey link for copy-paste method </a:t>
            </a:r>
            <a:r>
              <a:rPr lang="en-US" dirty="0">
                <a:sym typeface="Wingdings" panose="05000000000000000000" pitchFamily="2" charset="2"/>
              </a:rPr>
              <a:t> </a:t>
            </a:r>
            <a:r>
              <a:rPr lang="en-US" dirty="0"/>
              <a:t>https://ansys.typeform.com/to/jcattJI5</a:t>
            </a:r>
          </a:p>
        </p:txBody>
      </p:sp>
      <p:sp>
        <p:nvSpPr>
          <p:cNvPr id="4" name="Slide Number Placeholder 3"/>
          <p:cNvSpPr>
            <a:spLocks noGrp="1"/>
          </p:cNvSpPr>
          <p:nvPr>
            <p:ph type="sldNum" sz="quarter" idx="5"/>
          </p:nvPr>
        </p:nvSpPr>
        <p:spPr/>
        <p:txBody>
          <a:bodyPr/>
          <a:lstStyle/>
          <a:p>
            <a:fld id="{27FDDAD7-A41A-4414-8211-C5E2AC7F93EC}" type="slidenum">
              <a:rPr lang="en-US" smtClean="0"/>
              <a:pPr/>
              <a:t>54</a:t>
            </a:fld>
            <a:endParaRPr lang="en-US"/>
          </a:p>
        </p:txBody>
      </p:sp>
    </p:spTree>
    <p:extLst>
      <p:ext uri="{BB962C8B-B14F-4D97-AF65-F5344CB8AC3E}">
        <p14:creationId xmlns:p14="http://schemas.microsoft.com/office/powerpoint/2010/main" val="277538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EE416-19A9-4FF7-4368-4BF98500B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FDD7C-FBF0-5B35-763B-C3408AD12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C732B-A642-D4DB-380F-B869D7F972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8E62E8-11DC-7A52-EEB3-EEB7E14B855E}"/>
              </a:ext>
            </a:extLst>
          </p:cNvPr>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425164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1DD90-2C41-56F2-1F3C-0BBD59B2A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A0D6A-AE41-14EC-4785-3CF7F43F6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10EA8-6A55-B241-93B2-9CFDF17F46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E76DCE-B1B2-415F-61B2-6DB8BD0455A4}"/>
              </a:ext>
            </a:extLst>
          </p:cNvPr>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234843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E401-C7B2-B628-CD77-6884B1F77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0FAD0-FCCF-A815-551E-77CA98835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FB059-34E6-1960-FCC9-4905153B21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7E363F-7339-2AFE-C98C-EF1043BCE473}"/>
              </a:ext>
            </a:extLst>
          </p:cNvPr>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4293601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hyperlink" Target="https://www.ansys.com/academic/terms-and-conditions" TargetMode="External"/><Relationship Id="rId1" Type="http://schemas.openxmlformats.org/officeDocument/2006/relationships/slideMaster" Target="../slideMasters/slideMaster1.xml"/><Relationship Id="rId4" Type="http://schemas.openxmlformats.org/officeDocument/2006/relationships/hyperlink" Target="mailto:education@ansys.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ansys.sharepoint.com/sites/AcademicDevelopmentTeam/Lists/Content%20Development%20Pipeline/AllItems.aspx" TargetMode="External"/><Relationship Id="rId2" Type="http://schemas.openxmlformats.org/officeDocument/2006/relationships/hyperlink" Target="https://ansys-my.sharepoint.com/:f:/r/personal/kaitlin_tyler_ansys_com/Documents/Digital%20Learning%20Content/1.%20AERs/00.%20MARKETING%20REVIEW%20SUBMISSION%20FOLDER?csf=1&amp;web=1&amp;e=VCK0Fc"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79905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2025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r>
              <a:rPr lang="en-US" sz="1400" i="0" kern="1200" dirty="0">
                <a:solidFill>
                  <a:srgbClr val="201F1E"/>
                </a:solidFill>
                <a:effectLst/>
                <a:latin typeface="+mn-lt"/>
                <a:ea typeface="Times New Roman" panose="02020603050405020304" pitchFamily="18" charset="0"/>
                <a:cs typeface="Times New Roman" panose="02020603050405020304" pitchFamily="18" charset="0"/>
              </a:rPr>
              <a:t>The full Academic Terms &amp; Conditions can be found using </a:t>
            </a:r>
            <a:r>
              <a:rPr lang="en-US" sz="1400" i="0" kern="1200" dirty="0">
                <a:solidFill>
                  <a:srgbClr val="201F1E"/>
                </a:solidFill>
                <a:effectLst/>
                <a:latin typeface="+mn-lt"/>
                <a:ea typeface="Times New Roman" panose="02020603050405020304" pitchFamily="18" charset="0"/>
                <a:cs typeface="Times New Roman" panose="02020603050405020304" pitchFamily="18" charset="0"/>
                <a:hlinkClick r:id="rId2"/>
              </a:rPr>
              <a:t>this link</a:t>
            </a:r>
            <a:r>
              <a:rPr lang="en-US" sz="1400" i="0" kern="1200" dirty="0">
                <a:solidFill>
                  <a:srgbClr val="201F1E"/>
                </a:solidFill>
                <a:effectLst/>
                <a:latin typeface="+mn-lt"/>
                <a:ea typeface="Times New Roman" panose="02020603050405020304" pitchFamily="18" charset="0"/>
                <a:cs typeface="Times New Roman" panose="02020603050405020304" pitchFamily="18" charset="0"/>
              </a:rPr>
              <a:t>.</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engineering and design concepts via Ansys software.</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3"/>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4"/>
              </a:rPr>
              <a:t>education@ansys.com</a:t>
            </a:r>
            <a:endParaRPr lang="en-US" sz="1400" b="0" i="0" u="none" strike="noStrike" baseline="0" dirty="0">
              <a:solidFill>
                <a:srgbClr val="0000FF"/>
              </a:solidFill>
              <a:latin typeface="Calibri" panose="020F0502020204030204" pitchFamily="34" charset="0"/>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075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F18AD-72D0-A088-8C9C-E0ED35491A8D}"/>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50" name="TextBox 49">
            <a:extLst>
              <a:ext uri="{FF2B5EF4-FFF2-40B4-BE49-F238E27FC236}">
                <a16:creationId xmlns:a16="http://schemas.microsoft.com/office/drawing/2014/main" id="{0FF5CC29-E70A-42E0-E10D-676414208801}"/>
              </a:ext>
            </a:extLst>
          </p:cNvPr>
          <p:cNvSpPr txBox="1"/>
          <p:nvPr userDrawn="1"/>
        </p:nvSpPr>
        <p:spPr>
          <a:xfrm>
            <a:off x="533400" y="207005"/>
            <a:ext cx="9144000" cy="584775"/>
          </a:xfrm>
          <a:prstGeom prst="rect">
            <a:avLst/>
          </a:prstGeom>
          <a:noFill/>
        </p:spPr>
        <p:txBody>
          <a:bodyPr wrap="square">
            <a:spAutoFit/>
          </a:bodyPr>
          <a:lstStyle/>
          <a:p>
            <a:r>
              <a:rPr lang="en-US" sz="3200" dirty="0"/>
              <a:t>Resource Submission Checklist &amp; Process</a:t>
            </a:r>
          </a:p>
        </p:txBody>
      </p:sp>
      <p:grpSp>
        <p:nvGrpSpPr>
          <p:cNvPr id="46" name="Group 45">
            <a:extLst>
              <a:ext uri="{FF2B5EF4-FFF2-40B4-BE49-F238E27FC236}">
                <a16:creationId xmlns:a16="http://schemas.microsoft.com/office/drawing/2014/main" id="{D38A8E9C-12A4-7ED4-C180-3666143E5674}"/>
              </a:ext>
            </a:extLst>
          </p:cNvPr>
          <p:cNvGrpSpPr/>
          <p:nvPr userDrawn="1"/>
        </p:nvGrpSpPr>
        <p:grpSpPr>
          <a:xfrm>
            <a:off x="468573" y="2008728"/>
            <a:ext cx="3505200" cy="369332"/>
            <a:chOff x="533400" y="1115298"/>
            <a:chExt cx="3505200" cy="369332"/>
          </a:xfrm>
        </p:grpSpPr>
        <p:sp>
          <p:nvSpPr>
            <p:cNvPr id="47" name="Rectangle 46">
              <a:extLst>
                <a:ext uri="{FF2B5EF4-FFF2-40B4-BE49-F238E27FC236}">
                  <a16:creationId xmlns:a16="http://schemas.microsoft.com/office/drawing/2014/main" id="{B17A6E40-190B-2212-058B-0C1AA1829582}"/>
                </a:ext>
              </a:extLst>
            </p:cNvPr>
            <p:cNvSpPr/>
            <p:nvPr/>
          </p:nvSpPr>
          <p:spPr>
            <a:xfrm>
              <a:off x="533400" y="11430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FC66C7B7-CC7B-3EB2-A5A4-38F2B646F8DC}"/>
                </a:ext>
              </a:extLst>
            </p:cNvPr>
            <p:cNvSpPr txBox="1"/>
            <p:nvPr/>
          </p:nvSpPr>
          <p:spPr>
            <a:xfrm>
              <a:off x="1078900" y="1115298"/>
              <a:ext cx="2959700" cy="369332"/>
            </a:xfrm>
            <a:prstGeom prst="rect">
              <a:avLst/>
            </a:prstGeom>
            <a:noFill/>
          </p:spPr>
          <p:txBody>
            <a:bodyPr wrap="square" rtlCol="0">
              <a:spAutoFit/>
            </a:bodyPr>
            <a:lstStyle/>
            <a:p>
              <a:r>
                <a:rPr lang="en-US" dirty="0"/>
                <a:t>Resource final draft</a:t>
              </a:r>
            </a:p>
          </p:txBody>
        </p:sp>
      </p:grpSp>
      <p:grpSp>
        <p:nvGrpSpPr>
          <p:cNvPr id="49" name="Group 48">
            <a:extLst>
              <a:ext uri="{FF2B5EF4-FFF2-40B4-BE49-F238E27FC236}">
                <a16:creationId xmlns:a16="http://schemas.microsoft.com/office/drawing/2014/main" id="{50E7B9E5-9A29-516E-0BC4-AF3DDB21EA8E}"/>
              </a:ext>
            </a:extLst>
          </p:cNvPr>
          <p:cNvGrpSpPr/>
          <p:nvPr userDrawn="1"/>
        </p:nvGrpSpPr>
        <p:grpSpPr>
          <a:xfrm>
            <a:off x="468573" y="2966086"/>
            <a:ext cx="5480554" cy="584775"/>
            <a:chOff x="533400" y="2981374"/>
            <a:chExt cx="5480554" cy="584775"/>
          </a:xfrm>
        </p:grpSpPr>
        <p:sp>
          <p:nvSpPr>
            <p:cNvPr id="51" name="Rectangle 50">
              <a:extLst>
                <a:ext uri="{FF2B5EF4-FFF2-40B4-BE49-F238E27FC236}">
                  <a16:creationId xmlns:a16="http://schemas.microsoft.com/office/drawing/2014/main" id="{304D57DD-30EB-6AF5-051D-31705F3C7A97}"/>
                </a:ext>
              </a:extLst>
            </p:cNvPr>
            <p:cNvSpPr/>
            <p:nvPr/>
          </p:nvSpPr>
          <p:spPr>
            <a:xfrm>
              <a:off x="533400" y="312136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30702621-5FDF-11A0-51A1-C4B919B7F21F}"/>
                </a:ext>
              </a:extLst>
            </p:cNvPr>
            <p:cNvSpPr txBox="1"/>
            <p:nvPr/>
          </p:nvSpPr>
          <p:spPr>
            <a:xfrm>
              <a:off x="1073054" y="2981374"/>
              <a:ext cx="4940900" cy="584775"/>
            </a:xfrm>
            <a:prstGeom prst="rect">
              <a:avLst/>
            </a:prstGeom>
            <a:noFill/>
          </p:spPr>
          <p:txBody>
            <a:bodyPr wrap="square" rtlCol="0">
              <a:spAutoFit/>
            </a:bodyPr>
            <a:lstStyle/>
            <a:p>
              <a:r>
                <a:rPr lang="en-US" dirty="0"/>
                <a:t>Resource development software files </a:t>
              </a:r>
              <a:br>
                <a:rPr lang="en-US" dirty="0"/>
              </a:br>
              <a:r>
                <a:rPr lang="en-US" sz="1400" dirty="0">
                  <a:solidFill>
                    <a:schemeClr val="bg1">
                      <a:lumMod val="50000"/>
                    </a:schemeClr>
                  </a:solidFill>
                </a:rPr>
                <a:t>(make clear if any should be uploaded with resource document)</a:t>
              </a:r>
              <a:r>
                <a:rPr lang="en-US" sz="1400" dirty="0"/>
                <a:t> </a:t>
              </a:r>
              <a:endParaRPr lang="en-US" dirty="0">
                <a:solidFill>
                  <a:schemeClr val="bg1">
                    <a:lumMod val="50000"/>
                  </a:schemeClr>
                </a:solidFill>
              </a:endParaRPr>
            </a:p>
          </p:txBody>
        </p:sp>
      </p:grpSp>
      <p:grpSp>
        <p:nvGrpSpPr>
          <p:cNvPr id="53" name="Group 52">
            <a:extLst>
              <a:ext uri="{FF2B5EF4-FFF2-40B4-BE49-F238E27FC236}">
                <a16:creationId xmlns:a16="http://schemas.microsoft.com/office/drawing/2014/main" id="{11A9581D-1B18-28F4-ED06-4F450E17480A}"/>
              </a:ext>
            </a:extLst>
          </p:cNvPr>
          <p:cNvGrpSpPr/>
          <p:nvPr userDrawn="1"/>
        </p:nvGrpSpPr>
        <p:grpSpPr>
          <a:xfrm>
            <a:off x="468573" y="3613194"/>
            <a:ext cx="2286000" cy="369332"/>
            <a:chOff x="533400" y="3627060"/>
            <a:chExt cx="2286000" cy="369332"/>
          </a:xfrm>
        </p:grpSpPr>
        <p:sp>
          <p:nvSpPr>
            <p:cNvPr id="54" name="Rectangle 53">
              <a:extLst>
                <a:ext uri="{FF2B5EF4-FFF2-40B4-BE49-F238E27FC236}">
                  <a16:creationId xmlns:a16="http://schemas.microsoft.com/office/drawing/2014/main" id="{049168FB-0DF7-11B7-D7A1-F606575ED0BB}"/>
                </a:ext>
              </a:extLst>
            </p:cNvPr>
            <p:cNvSpPr/>
            <p:nvPr/>
          </p:nvSpPr>
          <p:spPr>
            <a:xfrm>
              <a:off x="533400" y="3657034"/>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TextBox 54">
              <a:extLst>
                <a:ext uri="{FF2B5EF4-FFF2-40B4-BE49-F238E27FC236}">
                  <a16:creationId xmlns:a16="http://schemas.microsoft.com/office/drawing/2014/main" id="{460B5F0D-BE7C-331B-A066-7D63F511BA7E}"/>
                </a:ext>
              </a:extLst>
            </p:cNvPr>
            <p:cNvSpPr txBox="1"/>
            <p:nvPr/>
          </p:nvSpPr>
          <p:spPr>
            <a:xfrm>
              <a:off x="1078900" y="3627060"/>
              <a:ext cx="1740500" cy="369332"/>
            </a:xfrm>
            <a:prstGeom prst="rect">
              <a:avLst/>
            </a:prstGeom>
            <a:noFill/>
          </p:spPr>
          <p:txBody>
            <a:bodyPr wrap="square" rtlCol="0">
              <a:spAutoFit/>
            </a:bodyPr>
            <a:lstStyle/>
            <a:p>
              <a:r>
                <a:rPr lang="en-US" dirty="0"/>
                <a:t>Webpage image</a:t>
              </a:r>
              <a:endParaRPr lang="en-US" dirty="0">
                <a:solidFill>
                  <a:schemeClr val="bg1">
                    <a:lumMod val="50000"/>
                  </a:schemeClr>
                </a:solidFill>
              </a:endParaRPr>
            </a:p>
          </p:txBody>
        </p:sp>
      </p:grpSp>
      <p:grpSp>
        <p:nvGrpSpPr>
          <p:cNvPr id="56" name="Group 55">
            <a:extLst>
              <a:ext uri="{FF2B5EF4-FFF2-40B4-BE49-F238E27FC236}">
                <a16:creationId xmlns:a16="http://schemas.microsoft.com/office/drawing/2014/main" id="{E207857D-BAEF-8CEC-9A64-0BF09E4C47A9}"/>
              </a:ext>
            </a:extLst>
          </p:cNvPr>
          <p:cNvGrpSpPr/>
          <p:nvPr userDrawn="1"/>
        </p:nvGrpSpPr>
        <p:grpSpPr>
          <a:xfrm>
            <a:off x="468573" y="4682836"/>
            <a:ext cx="4876800" cy="369332"/>
            <a:chOff x="533400" y="4659868"/>
            <a:chExt cx="4876800" cy="369332"/>
          </a:xfrm>
        </p:grpSpPr>
        <p:sp>
          <p:nvSpPr>
            <p:cNvPr id="57" name="Rectangle 56">
              <a:extLst>
                <a:ext uri="{FF2B5EF4-FFF2-40B4-BE49-F238E27FC236}">
                  <a16:creationId xmlns:a16="http://schemas.microsoft.com/office/drawing/2014/main" id="{C477D265-6D03-A75F-F36A-D9D3AD81D1EC}"/>
                </a:ext>
              </a:extLst>
            </p:cNvPr>
            <p:cNvSpPr/>
            <p:nvPr/>
          </p:nvSpPr>
          <p:spPr>
            <a:xfrm>
              <a:off x="533400" y="468757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8" name="TextBox 57">
              <a:extLst>
                <a:ext uri="{FF2B5EF4-FFF2-40B4-BE49-F238E27FC236}">
                  <a16:creationId xmlns:a16="http://schemas.microsoft.com/office/drawing/2014/main" id="{DDBD2DE5-7ADC-9B87-F7E9-7816CC4CD2FC}"/>
                </a:ext>
              </a:extLst>
            </p:cNvPr>
            <p:cNvSpPr txBox="1"/>
            <p:nvPr/>
          </p:nvSpPr>
          <p:spPr>
            <a:xfrm>
              <a:off x="1078900" y="4659868"/>
              <a:ext cx="4331300" cy="369332"/>
            </a:xfrm>
            <a:prstGeom prst="rect">
              <a:avLst/>
            </a:prstGeom>
            <a:noFill/>
          </p:spPr>
          <p:txBody>
            <a:bodyPr wrap="square" rtlCol="0">
              <a:spAutoFit/>
            </a:bodyPr>
            <a:lstStyle/>
            <a:p>
              <a:r>
                <a:rPr lang="en-US" dirty="0"/>
                <a:t>Completed Marketing content document</a:t>
              </a:r>
            </a:p>
          </p:txBody>
        </p:sp>
      </p:grpSp>
      <p:grpSp>
        <p:nvGrpSpPr>
          <p:cNvPr id="59" name="Group 58">
            <a:extLst>
              <a:ext uri="{FF2B5EF4-FFF2-40B4-BE49-F238E27FC236}">
                <a16:creationId xmlns:a16="http://schemas.microsoft.com/office/drawing/2014/main" id="{6A2DF809-2E23-6342-6A4F-49B1267C68AF}"/>
              </a:ext>
            </a:extLst>
          </p:cNvPr>
          <p:cNvGrpSpPr/>
          <p:nvPr userDrawn="1"/>
        </p:nvGrpSpPr>
        <p:grpSpPr>
          <a:xfrm>
            <a:off x="462727" y="4148016"/>
            <a:ext cx="3053846" cy="369332"/>
            <a:chOff x="527554" y="4126468"/>
            <a:chExt cx="3053846" cy="369332"/>
          </a:xfrm>
        </p:grpSpPr>
        <p:sp>
          <p:nvSpPr>
            <p:cNvPr id="60" name="Rectangle 59">
              <a:extLst>
                <a:ext uri="{FF2B5EF4-FFF2-40B4-BE49-F238E27FC236}">
                  <a16:creationId xmlns:a16="http://schemas.microsoft.com/office/drawing/2014/main" id="{ACBE5440-0725-4562-AE15-F4B63E227F13}"/>
                </a:ext>
              </a:extLst>
            </p:cNvPr>
            <p:cNvSpPr/>
            <p:nvPr/>
          </p:nvSpPr>
          <p:spPr>
            <a:xfrm>
              <a:off x="527554" y="415644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80357AA4-7044-478C-0D71-7B9C2C6E6198}"/>
                </a:ext>
              </a:extLst>
            </p:cNvPr>
            <p:cNvSpPr txBox="1"/>
            <p:nvPr/>
          </p:nvSpPr>
          <p:spPr>
            <a:xfrm>
              <a:off x="1073054" y="4126468"/>
              <a:ext cx="2508346" cy="369332"/>
            </a:xfrm>
            <a:prstGeom prst="rect">
              <a:avLst/>
            </a:prstGeom>
            <a:noFill/>
          </p:spPr>
          <p:txBody>
            <a:bodyPr wrap="square" rtlCol="0">
              <a:spAutoFit/>
            </a:bodyPr>
            <a:lstStyle/>
            <a:p>
              <a:r>
                <a:rPr lang="en-US" dirty="0"/>
                <a:t>Webpage thumbnail</a:t>
              </a:r>
              <a:endParaRPr lang="en-US" dirty="0">
                <a:solidFill>
                  <a:schemeClr val="bg1">
                    <a:lumMod val="50000"/>
                  </a:schemeClr>
                </a:solidFill>
              </a:endParaRPr>
            </a:p>
          </p:txBody>
        </p:sp>
      </p:grpSp>
      <p:grpSp>
        <p:nvGrpSpPr>
          <p:cNvPr id="62" name="Group 61">
            <a:extLst>
              <a:ext uri="{FF2B5EF4-FFF2-40B4-BE49-F238E27FC236}">
                <a16:creationId xmlns:a16="http://schemas.microsoft.com/office/drawing/2014/main" id="{2B5C0236-FDCE-B566-20A0-E963B5BE3C57}"/>
              </a:ext>
            </a:extLst>
          </p:cNvPr>
          <p:cNvGrpSpPr/>
          <p:nvPr userDrawn="1"/>
        </p:nvGrpSpPr>
        <p:grpSpPr>
          <a:xfrm>
            <a:off x="462727" y="2543550"/>
            <a:ext cx="5181600" cy="369332"/>
            <a:chOff x="527554" y="1613590"/>
            <a:chExt cx="5181600" cy="369332"/>
          </a:xfrm>
        </p:grpSpPr>
        <p:sp>
          <p:nvSpPr>
            <p:cNvPr id="63" name="Rectangle 62">
              <a:extLst>
                <a:ext uri="{FF2B5EF4-FFF2-40B4-BE49-F238E27FC236}">
                  <a16:creationId xmlns:a16="http://schemas.microsoft.com/office/drawing/2014/main" id="{512B41CD-F9C9-BEC8-A055-9A8341B426FB}"/>
                </a:ext>
              </a:extLst>
            </p:cNvPr>
            <p:cNvSpPr/>
            <p:nvPr/>
          </p:nvSpPr>
          <p:spPr>
            <a:xfrm>
              <a:off x="527554" y="164129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TextBox 63">
              <a:extLst>
                <a:ext uri="{FF2B5EF4-FFF2-40B4-BE49-F238E27FC236}">
                  <a16:creationId xmlns:a16="http://schemas.microsoft.com/office/drawing/2014/main" id="{DE124438-81B7-C3DD-5DD6-D85DB2B5C82E}"/>
                </a:ext>
              </a:extLst>
            </p:cNvPr>
            <p:cNvSpPr txBox="1"/>
            <p:nvPr/>
          </p:nvSpPr>
          <p:spPr>
            <a:xfrm>
              <a:off x="1073054" y="1613590"/>
              <a:ext cx="4636100" cy="369332"/>
            </a:xfrm>
            <a:prstGeom prst="rect">
              <a:avLst/>
            </a:prstGeom>
            <a:noFill/>
          </p:spPr>
          <p:txBody>
            <a:bodyPr wrap="square" rtlCol="0">
              <a:spAutoFit/>
            </a:bodyPr>
            <a:lstStyle/>
            <a:p>
              <a:r>
                <a:rPr lang="en-US" dirty="0"/>
                <a:t>Resource image files </a:t>
              </a:r>
              <a:r>
                <a:rPr lang="en-US" sz="1400" dirty="0">
                  <a:solidFill>
                    <a:schemeClr val="bg1">
                      <a:lumMod val="50000"/>
                    </a:schemeClr>
                  </a:solidFill>
                </a:rPr>
                <a:t>(saved as individual image files)</a:t>
              </a:r>
              <a:endParaRPr lang="en-US" dirty="0">
                <a:solidFill>
                  <a:schemeClr val="bg1">
                    <a:lumMod val="50000"/>
                  </a:schemeClr>
                </a:solidFill>
              </a:endParaRPr>
            </a:p>
          </p:txBody>
        </p:sp>
      </p:grpSp>
      <p:sp>
        <p:nvSpPr>
          <p:cNvPr id="65" name="TextBox 64">
            <a:extLst>
              <a:ext uri="{FF2B5EF4-FFF2-40B4-BE49-F238E27FC236}">
                <a16:creationId xmlns:a16="http://schemas.microsoft.com/office/drawing/2014/main" id="{BFBB3727-3036-A630-B788-3ACAD34DCCF2}"/>
              </a:ext>
            </a:extLst>
          </p:cNvPr>
          <p:cNvSpPr txBox="1"/>
          <p:nvPr userDrawn="1"/>
        </p:nvSpPr>
        <p:spPr>
          <a:xfrm>
            <a:off x="316172" y="1336294"/>
            <a:ext cx="4800600" cy="461665"/>
          </a:xfrm>
          <a:prstGeom prst="rect">
            <a:avLst/>
          </a:prstGeom>
          <a:noFill/>
        </p:spPr>
        <p:txBody>
          <a:bodyPr wrap="square" rtlCol="0">
            <a:spAutoFit/>
          </a:bodyPr>
          <a:lstStyle/>
          <a:p>
            <a:r>
              <a:rPr lang="en-US" sz="2400" b="1" dirty="0"/>
              <a:t>Submission Checklist</a:t>
            </a:r>
          </a:p>
        </p:txBody>
      </p:sp>
      <p:sp>
        <p:nvSpPr>
          <p:cNvPr id="66" name="TextBox 65">
            <a:extLst>
              <a:ext uri="{FF2B5EF4-FFF2-40B4-BE49-F238E27FC236}">
                <a16:creationId xmlns:a16="http://schemas.microsoft.com/office/drawing/2014/main" id="{7311843B-6C86-FA4E-224E-5636CD47B497}"/>
              </a:ext>
            </a:extLst>
          </p:cNvPr>
          <p:cNvSpPr txBox="1"/>
          <p:nvPr userDrawn="1"/>
        </p:nvSpPr>
        <p:spPr>
          <a:xfrm>
            <a:off x="6564572" y="1336294"/>
            <a:ext cx="5398827" cy="461665"/>
          </a:xfrm>
          <a:prstGeom prst="rect">
            <a:avLst/>
          </a:prstGeom>
          <a:noFill/>
        </p:spPr>
        <p:txBody>
          <a:bodyPr wrap="square" rtlCol="0">
            <a:spAutoFit/>
          </a:bodyPr>
          <a:lstStyle/>
          <a:p>
            <a:r>
              <a:rPr lang="en-US" sz="2400" b="1" dirty="0"/>
              <a:t>Submission Process </a:t>
            </a:r>
          </a:p>
        </p:txBody>
      </p:sp>
      <p:sp>
        <p:nvSpPr>
          <p:cNvPr id="67" name="TextBox 66">
            <a:extLst>
              <a:ext uri="{FF2B5EF4-FFF2-40B4-BE49-F238E27FC236}">
                <a16:creationId xmlns:a16="http://schemas.microsoft.com/office/drawing/2014/main" id="{9C253D1A-C7DC-E4EE-81E9-EB3D351E2048}"/>
              </a:ext>
            </a:extLst>
          </p:cNvPr>
          <p:cNvSpPr txBox="1"/>
          <p:nvPr userDrawn="1"/>
        </p:nvSpPr>
        <p:spPr>
          <a:xfrm>
            <a:off x="6640773" y="1981200"/>
            <a:ext cx="5181600" cy="3139321"/>
          </a:xfrm>
          <a:prstGeom prst="rect">
            <a:avLst/>
          </a:prstGeom>
          <a:noFill/>
        </p:spPr>
        <p:txBody>
          <a:bodyPr wrap="square" rtlCol="0">
            <a:spAutoFit/>
          </a:bodyPr>
          <a:lstStyle/>
          <a:p>
            <a:pPr marL="342900" indent="-342900">
              <a:buAutoNum type="arabicPeriod"/>
            </a:pPr>
            <a:r>
              <a:rPr lang="en-US" dirty="0"/>
              <a:t>Upload contents of checklist to </a:t>
            </a:r>
            <a:br>
              <a:rPr lang="en-US" dirty="0"/>
            </a:br>
            <a:r>
              <a:rPr lang="en-US" dirty="0">
                <a:hlinkClick r:id="rId2"/>
              </a:rPr>
              <a:t>Marketing Review Submission Folder</a:t>
            </a: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Create a subfolder for your resource</a:t>
            </a:r>
            <a:r>
              <a:rPr lang="en-US" dirty="0">
                <a:sym typeface="Wingdings" panose="05000000000000000000" pitchFamily="2" charset="2"/>
              </a:rPr>
              <a:t> unique name identifier</a:t>
            </a:r>
          </a:p>
          <a:p>
            <a:pPr marL="342900" indent="-342900">
              <a:buAutoNum type="arabicPeriod"/>
            </a:pPr>
            <a:endParaRPr lang="en-US" dirty="0">
              <a:sym typeface="Wingdings" panose="05000000000000000000" pitchFamily="2" charset="2"/>
            </a:endParaRPr>
          </a:p>
          <a:p>
            <a:pPr marL="342900" indent="-342900">
              <a:buAutoNum type="arabicPeriod"/>
            </a:pPr>
            <a:r>
              <a:rPr lang="en-US" dirty="0">
                <a:sym typeface="Wingdings" panose="05000000000000000000" pitchFamily="2" charset="2"/>
              </a:rPr>
              <a:t>Change </a:t>
            </a:r>
            <a:r>
              <a:rPr lang="en-US" dirty="0">
                <a:sym typeface="Wingdings" panose="05000000000000000000" pitchFamily="2" charset="2"/>
                <a:hlinkClick r:id="rId3"/>
              </a:rPr>
              <a:t>Resource Pipeline Status </a:t>
            </a:r>
            <a:r>
              <a:rPr lang="en-US" dirty="0">
                <a:sym typeface="Wingdings" panose="05000000000000000000" pitchFamily="2" charset="2"/>
              </a:rPr>
              <a:t>from </a:t>
            </a:r>
            <a:br>
              <a:rPr lang="en-US" dirty="0">
                <a:sym typeface="Wingdings" panose="05000000000000000000" pitchFamily="2" charset="2"/>
              </a:rPr>
            </a:br>
            <a:r>
              <a:rPr lang="en-US" dirty="0">
                <a:sym typeface="Wingdings" panose="05000000000000000000" pitchFamily="2" charset="2"/>
              </a:rPr>
              <a:t>3. Technical Review to 2. Marketing Review</a:t>
            </a:r>
          </a:p>
          <a:p>
            <a:pPr marL="800100" lvl="1" indent="-342900">
              <a:buFont typeface="Arial" panose="020B0604020202020204" pitchFamily="34" charset="0"/>
              <a:buChar char="•"/>
            </a:pPr>
            <a:endParaRPr lang="en-US" dirty="0">
              <a:sym typeface="Wingdings" panose="05000000000000000000" pitchFamily="2" charset="2"/>
            </a:endParaRPr>
          </a:p>
          <a:p>
            <a:pPr marL="800100" lvl="1" indent="-342900">
              <a:buFont typeface="Arial" panose="020B0604020202020204" pitchFamily="34" charset="0"/>
              <a:buChar char="•"/>
            </a:pPr>
            <a:r>
              <a:rPr lang="en-US" dirty="0">
                <a:sym typeface="Wingdings" panose="05000000000000000000" pitchFamily="2" charset="2"/>
              </a:rPr>
              <a:t>Sends automated email to Kaitlin &amp; Kylie that content is ready for review</a:t>
            </a:r>
            <a:endParaRPr lang="en-US" dirty="0"/>
          </a:p>
        </p:txBody>
      </p:sp>
    </p:spTree>
    <p:extLst>
      <p:ext uri="{BB962C8B-B14F-4D97-AF65-F5344CB8AC3E}">
        <p14:creationId xmlns:p14="http://schemas.microsoft.com/office/powerpoint/2010/main" val="17540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DDD0D-54CB-CEA3-0BD7-DB5F45703C63}"/>
              </a:ext>
              <a:ext uri="{C183D7F6-B498-43B3-948B-1728B52AA6E4}">
                <adec:decorative xmlns:adec="http://schemas.microsoft.com/office/drawing/2017/decorative" val="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11658600" y="6324600"/>
            <a:ext cx="368300" cy="238960"/>
          </a:xfrm>
          <a:prstGeom prst="rect">
            <a:avLst/>
          </a:prstGeom>
        </p:spPr>
        <p:txBody>
          <a:bodyPr vert="horz" lIns="91440" tIns="45720" rIns="91440" bIns="45720" rtlCol="0" anchor="ctr"/>
          <a:lstStyle>
            <a:lvl1pPr algn="l">
              <a:defRPr sz="700" b="0" i="0">
                <a:solidFill>
                  <a:schemeClr val="bg1"/>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5410200" y="6611779"/>
            <a:ext cx="1371600" cy="246221"/>
          </a:xfrm>
          <a:prstGeom prst="rect">
            <a:avLst/>
          </a:prstGeom>
          <a:noFill/>
        </p:spPr>
        <p:txBody>
          <a:bodyPr wrap="square" rtlCol="0">
            <a:spAutoFit/>
          </a:bodyPr>
          <a:lstStyle/>
          <a:p>
            <a:r>
              <a:rPr lang="en-US" sz="1000" dirty="0">
                <a:solidFill>
                  <a:schemeClr val="tx2"/>
                </a:solidFill>
              </a:rPr>
              <a:t>©2025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38" r:id="rId4"/>
    <p:sldLayoutId id="2147483724" r:id="rId5"/>
    <p:sldLayoutId id="2147483735" r:id="rId6"/>
    <p:sldLayoutId id="2147483734" r:id="rId7"/>
    <p:sldLayoutId id="2147483663" r:id="rId8"/>
    <p:sldLayoutId id="2147483729" r:id="rId9"/>
    <p:sldLayoutId id="2147483730" r:id="rId10"/>
    <p:sldLayoutId id="2147483731" r:id="rId11"/>
    <p:sldLayoutId id="2147483727" r:id="rId12"/>
    <p:sldLayoutId id="2147483726" r:id="rId13"/>
    <p:sldLayoutId id="2147483736" r:id="rId14"/>
    <p:sldLayoutId id="2147483740" r:id="rId15"/>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Conic_constant"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s://www.ansys.com/academic?utm_campaign=academic&amp;utm_medium=referral&amp;utm_source=education-resource&amp;utm_content=partner_cross-bu_educator-resource-link_product-page_learn-more_na_en_global&amp;campaignID=7013g000000gv7hAAA"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ansys.com/academic/educators/education-resources#t=EducationResourcesTab&amp;sort=relevancy&amp;layout=card?utm_campaign=academic&amp;utm_medium=referral&amp;utm_source=education-resource&amp;utm_content=partner_cross-bu_educator-resource-link_case-study_download_na_en_global&amp;campaignID=7013g000000gv7hAA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g.co/kgs/FSdwzPB"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hyperlink" Target="https://ansyshelp.ansys.com/public/account/secured?returnurl=/Views/Secured/Zemax/v252/en/OpticStudio_User_Guide/OpticStudio_Help/topics/Wavefront_Map.html" TargetMode="External"/><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ansyshelp.ansys.com/public/account/secured?returnurl=/Views/Secured/Zemax/v252/en/OpticStudio_User_Guide/OpticStudio_Help/topics/FFT_PSF.html"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hyperlink" Target="https://ansyshelp.ansys.com/public/account/secured?returnurl=/Views/Secured/Zemax/v252/en/OpticStudio_User_Guide/OpticStudio_Help/topics/Huygens_PSF.html"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ansyshelp.ansys.com/public/account/secured?returnurl=/Views/Secured/Zemax/v252/en/OpticStudio_User_Guide/OpticStudio_Help/topics/Huygens_PSF.html"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3.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hyperlink" Target="https://ansyshelp.ansys.com/public/account/secured?returnurl=/Views/Secured/Zemax/v252/en/OpticStudio_User_Guide/OpticStudio_Help/topics/Non_sequential_Overview.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hyperlink" Target="https://ansyshelp.ansys.com/public/account/secured?returnurl=/Views/Secured/Zemax/v252/en/OpticStudio_User_Guide/OpticStudio_Help/topics/Non_sequential_Overview.html" TargetMode="Externa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s://optics.ansys.com/hc/en-us/articles/42661777703443--Tutorial-Series-Getting-Started-with-OpticStudio"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89.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ansyshelp.ansys.com/public/account/secured?returnurl=/Views/Secured/Zemax/v252/en/OpticStudio_User_Guide/index.html" TargetMode="External"/><Relationship Id="rId7" Type="http://schemas.openxmlformats.org/officeDocument/2006/relationships/hyperlink" Target="https://en.wikipedia.org/wiki/Conic_constant" TargetMode="External"/><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hyperlink" Target="https://www.spiedigitallibrary.org/journals/optical-engineering/volume-51/issue-1/011003/James-Webb-Space-Telescope--large-deployable-cryogenic-telescope-in/10.1117/1.OE.51.1.011003.full" TargetMode="External"/><Relationship Id="rId5" Type="http://schemas.openxmlformats.org/officeDocument/2006/relationships/hyperlink" Target="https://support.zemax.com/hc/en-us/articles/1500005577422-JWST-part-2-Modeling-the-James-Webb-Telescope-segments-in-OpticStudio-webinar" TargetMode="External"/><Relationship Id="rId4" Type="http://schemas.openxmlformats.org/officeDocument/2006/relationships/hyperlink" Target="https://support.zemax.com/hc/en-us/articles/1500005489621-JWST-part-1-Designing-the-James-Webb-Space-Telescope-webina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ansys.typeform.com/to/jcattJI5"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normAutofit fontScale="92500" lnSpcReduction="20000"/>
          </a:bodyPr>
          <a:lstStyle/>
          <a:p>
            <a:r>
              <a:rPr lang="en-US" dirty="0"/>
              <a:t>Modeling &amp; Analysis of the James Webb Space Telescope (JWST) with Ansys </a:t>
            </a:r>
            <a:r>
              <a:rPr lang="en-US" dirty="0" err="1"/>
              <a:t>Zemax</a:t>
            </a:r>
            <a:r>
              <a:rPr lang="en-US" dirty="0"/>
              <a:t> </a:t>
            </a:r>
            <a:r>
              <a:rPr lang="en-US" dirty="0" err="1"/>
              <a:t>OpticStudio</a:t>
            </a:r>
            <a:endParaRPr lang="en-US"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601663" y="2667000"/>
            <a:ext cx="5566345" cy="1770112"/>
          </a:xfrm>
        </p:spPr>
        <p:txBody>
          <a:bodyPr>
            <a:normAutofit fontScale="85000" lnSpcReduction="10000"/>
          </a:bodyPr>
          <a:lstStyle/>
          <a:p>
            <a:r>
              <a:rPr lang="en-GB" dirty="0">
                <a:solidFill>
                  <a:schemeClr val="accent3"/>
                </a:solidFill>
              </a:rPr>
              <a:t>Samuel Kim, Prof. </a:t>
            </a:r>
            <a:r>
              <a:rPr lang="en-GB" dirty="0" err="1">
                <a:solidFill>
                  <a:schemeClr val="accent3"/>
                </a:solidFill>
              </a:rPr>
              <a:t>Saharnaz</a:t>
            </a:r>
            <a:r>
              <a:rPr lang="en-GB" dirty="0">
                <a:solidFill>
                  <a:schemeClr val="accent3"/>
                </a:solidFill>
              </a:rPr>
              <a:t> </a:t>
            </a:r>
            <a:r>
              <a:rPr lang="en-GB" dirty="0" err="1">
                <a:solidFill>
                  <a:schemeClr val="accent3"/>
                </a:solidFill>
              </a:rPr>
              <a:t>Baghdadchi</a:t>
            </a:r>
            <a:r>
              <a:rPr lang="en-GB" dirty="0">
                <a:solidFill>
                  <a:schemeClr val="accent3"/>
                </a:solidFill>
              </a:rPr>
              <a:t>, Prof. Nicholas </a:t>
            </a:r>
            <a:r>
              <a:rPr lang="en-GB" dirty="0" err="1">
                <a:solidFill>
                  <a:schemeClr val="accent3"/>
                </a:solidFill>
              </a:rPr>
              <a:t>Antipa</a:t>
            </a:r>
            <a:endParaRPr lang="en-GB" dirty="0">
              <a:solidFill>
                <a:schemeClr val="accent3"/>
              </a:solidFill>
            </a:endParaRPr>
          </a:p>
          <a:p>
            <a:r>
              <a:rPr lang="en-GB" dirty="0"/>
              <a:t>University of California San Diego</a:t>
            </a:r>
          </a:p>
          <a:p>
            <a:endParaRPr lang="en-GB" dirty="0">
              <a:solidFill>
                <a:schemeClr val="accent3"/>
              </a:solidFill>
            </a:endParaRPr>
          </a:p>
          <a:p>
            <a:endParaRPr lang="en-GB" dirty="0">
              <a:solidFill>
                <a:schemeClr val="accent3"/>
              </a:solidFill>
            </a:endParaRPr>
          </a:p>
          <a:p>
            <a:r>
              <a:rPr lang="en-GB" sz="1600" dirty="0">
                <a:solidFill>
                  <a:schemeClr val="accent3"/>
                </a:solidFill>
              </a:rPr>
              <a:t>Curated by Harriet Parnell, Ansys Academic Program</a:t>
            </a:r>
            <a:endParaRPr lang="en-US" sz="1600" dirty="0">
              <a:solidFill>
                <a:schemeClr val="accent3"/>
              </a:solidFill>
            </a:endParaRPr>
          </a:p>
        </p:txBody>
      </p:sp>
      <p:pic>
        <p:nvPicPr>
          <p:cNvPr id="4" name="Object 2" descr="54371334710_315aac4209_o.png">
            <a:extLst>
              <a:ext uri="{FF2B5EF4-FFF2-40B4-BE49-F238E27FC236}">
                <a16:creationId xmlns:a16="http://schemas.microsoft.com/office/drawing/2014/main" id="{AA58456C-B347-FAAD-2DE8-D7F51D10E44B}"/>
              </a:ext>
            </a:extLst>
          </p:cNvPr>
          <p:cNvPicPr>
            <a:picLocks noChangeAspect="1"/>
          </p:cNvPicPr>
          <p:nvPr/>
        </p:nvPicPr>
        <p:blipFill>
          <a:blip r:embed="rId3"/>
          <a:srcRect l="10719" r="10719"/>
          <a:stretch/>
        </p:blipFill>
        <p:spPr>
          <a:xfrm>
            <a:off x="7608168" y="692696"/>
            <a:ext cx="3527507" cy="4752528"/>
          </a:xfrm>
          <a:prstGeom prst="rect">
            <a:avLst/>
          </a:prstGeom>
        </p:spPr>
      </p:pic>
      <p:sp>
        <p:nvSpPr>
          <p:cNvPr id="5" name="Object 4">
            <a:extLst>
              <a:ext uri="{FF2B5EF4-FFF2-40B4-BE49-F238E27FC236}">
                <a16:creationId xmlns:a16="http://schemas.microsoft.com/office/drawing/2014/main" id="{5D46A594-2833-B73E-25C0-B98AF5803CEB}"/>
              </a:ext>
            </a:extLst>
          </p:cNvPr>
          <p:cNvSpPr/>
          <p:nvPr/>
        </p:nvSpPr>
        <p:spPr>
          <a:xfrm>
            <a:off x="7608168" y="5589240"/>
            <a:ext cx="2942950" cy="247588"/>
          </a:xfrm>
          <a:prstGeom prst="rect">
            <a:avLst/>
          </a:prstGeom>
          <a:noFill/>
        </p:spPr>
        <p:txBody>
          <a:bodyPr wrap="square" lIns="0" tIns="0" rIns="0" bIns="0" rtlCol="0" anchor="t"/>
          <a:lstStyle/>
          <a:p>
            <a:pPr algn="l">
              <a:lnSpc>
                <a:spcPts val="2016"/>
              </a:lnSpc>
              <a:buNone/>
            </a:pPr>
            <a:r>
              <a:rPr lang="en-US" sz="1440" dirty="0">
                <a:solidFill>
                  <a:srgbClr val="5A5A4C"/>
                </a:solidFill>
                <a:ea typeface="Montserrat" pitchFamily="34" charset="-122"/>
                <a:cs typeface="Montserrat" pitchFamily="34" charset="-120"/>
              </a:rPr>
              <a:t>Image credit: </a:t>
            </a:r>
            <a:r>
              <a:rPr lang="en-US" sz="1440" b="1" dirty="0">
                <a:solidFill>
                  <a:srgbClr val="5A5A4C"/>
                </a:solidFill>
                <a:ea typeface="Montserrat" pitchFamily="34" charset="-122"/>
                <a:cs typeface="Montserrat" pitchFamily="34" charset="-120"/>
              </a:rPr>
              <a:t>NASA</a:t>
            </a:r>
            <a:endParaRPr lang="en-US" dirty="0"/>
          </a:p>
        </p:txBody>
      </p:sp>
    </p:spTree>
    <p:extLst>
      <p:ext uri="{BB962C8B-B14F-4D97-AF65-F5344CB8AC3E}">
        <p14:creationId xmlns:p14="http://schemas.microsoft.com/office/powerpoint/2010/main" val="4073962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F9EB7-0A41-B1D0-A492-66A8E4864F29}"/>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2F7F1F23-E59F-E82C-FECB-F5AB1195920F}"/>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6F5B5A7C-378D-3264-C6BF-9B6005AFBE3D}"/>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62BC8FBD-2F2C-0F4D-F336-9F63C0B224D2}"/>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3CDF55C6-F2F9-7D58-152B-ABD7C7F10C7F}"/>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B3C73F54-850E-E069-F49F-D66D419627B1}"/>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706841F6-936D-98AE-64AD-54C631CCC043}"/>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4" name="Object 13">
            <a:extLst>
              <a:ext uri="{FF2B5EF4-FFF2-40B4-BE49-F238E27FC236}">
                <a16:creationId xmlns:a16="http://schemas.microsoft.com/office/drawing/2014/main" id="{7C723852-EA5C-1FEB-C191-71A75AF21F96}"/>
              </a:ext>
            </a:extLst>
          </p:cNvPr>
          <p:cNvSpPr/>
          <p:nvPr/>
        </p:nvSpPr>
        <p:spPr>
          <a:xfrm>
            <a:off x="-266634" y="-16662"/>
            <a:ext cx="5128088" cy="6882368"/>
          </a:xfrm>
          <a:prstGeom prst="rect">
            <a:avLst/>
          </a:prstGeom>
          <a:solidFill>
            <a:srgbClr val="9E9E9E"/>
          </a:solidFill>
        </p:spPr>
        <p:txBody>
          <a:bodyPr/>
          <a:lstStyle/>
          <a:p>
            <a:endParaRPr lang="en-US"/>
          </a:p>
        </p:txBody>
      </p:sp>
      <p:pic>
        <p:nvPicPr>
          <p:cNvPr id="16" name="Object 15">
            <a:extLst>
              <a:ext uri="{FF2B5EF4-FFF2-40B4-BE49-F238E27FC236}">
                <a16:creationId xmlns:a16="http://schemas.microsoft.com/office/drawing/2014/main" id="{6D2A2636-2F1D-6CAF-68E5-C8AFAEC0ECFA}"/>
              </a:ext>
            </a:extLst>
          </p:cNvPr>
          <p:cNvPicPr>
            <a:picLocks noChangeAspect="1"/>
          </p:cNvPicPr>
          <p:nvPr/>
        </p:nvPicPr>
        <p:blipFill>
          <a:blip r:embed="rId3"/>
          <a:stretch>
            <a:fillRect/>
          </a:stretch>
        </p:blipFill>
        <p:spPr>
          <a:xfrm>
            <a:off x="-15499" y="2246435"/>
            <a:ext cx="4626263" cy="2354994"/>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DB51BF35-A53F-A80C-A0EA-74437907946A}"/>
              </a:ext>
            </a:extLst>
          </p:cNvPr>
          <p:cNvPicPr>
            <a:picLocks noChangeAspect="1"/>
          </p:cNvPicPr>
          <p:nvPr/>
        </p:nvPicPr>
        <p:blipFill>
          <a:blip r:embed="rId4"/>
          <a:srcRect l="-188" t="-1522" r="3195" b="2970"/>
          <a:stretch/>
        </p:blipFill>
        <p:spPr>
          <a:xfrm>
            <a:off x="569716" y="2248290"/>
            <a:ext cx="3434396" cy="2027243"/>
          </a:xfrm>
          <a:prstGeom prst="rect">
            <a:avLst/>
          </a:prstGeom>
        </p:spPr>
      </p:pic>
      <p:sp>
        <p:nvSpPr>
          <p:cNvPr id="29" name="Object 3">
            <a:extLst>
              <a:ext uri="{FF2B5EF4-FFF2-40B4-BE49-F238E27FC236}">
                <a16:creationId xmlns:a16="http://schemas.microsoft.com/office/drawing/2014/main" id="{CB985293-4AC1-1A19-807C-166BD396615D}"/>
              </a:ext>
            </a:extLst>
          </p:cNvPr>
          <p:cNvSpPr/>
          <p:nvPr/>
        </p:nvSpPr>
        <p:spPr>
          <a:xfrm>
            <a:off x="5266604" y="5038663"/>
            <a:ext cx="0" cy="0"/>
          </a:xfrm>
          <a:prstGeom prst="line">
            <a:avLst/>
          </a:prstGeom>
          <a:noFill/>
          <a:ln w="25400">
            <a:solidFill>
              <a:srgbClr val="000000"/>
            </a:solidFill>
            <a:prstDash val="solid"/>
            <a:miter lim="800000"/>
          </a:ln>
        </p:spPr>
        <p:txBody>
          <a:bodyPr/>
          <a:lstStyle/>
          <a:p>
            <a:endParaRPr lang="en-US"/>
          </a:p>
        </p:txBody>
      </p:sp>
      <p:sp>
        <p:nvSpPr>
          <p:cNvPr id="30" name="Object 10">
            <a:extLst>
              <a:ext uri="{FF2B5EF4-FFF2-40B4-BE49-F238E27FC236}">
                <a16:creationId xmlns:a16="http://schemas.microsoft.com/office/drawing/2014/main" id="{A84056E7-EECF-27DA-EC91-F51AFBDB6194}"/>
              </a:ext>
            </a:extLst>
          </p:cNvPr>
          <p:cNvSpPr/>
          <p:nvPr/>
        </p:nvSpPr>
        <p:spPr>
          <a:xfrm>
            <a:off x="6399603" y="5764630"/>
            <a:ext cx="830960" cy="399997"/>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680"/>
              </a:lnSpc>
              <a:buNone/>
            </a:pPr>
            <a:r>
              <a:rPr lang="en-US" sz="1400">
                <a:solidFill>
                  <a:srgbClr val="5A5A4C"/>
                </a:solidFill>
                <a:ea typeface="Montserrat" pitchFamily="34" charset="-122"/>
                <a:cs typeface="Montserrat" pitchFamily="34" charset="-120"/>
              </a:rPr>
              <a:t>3D Layout</a:t>
            </a:r>
            <a:endParaRPr lang="en-US" sz="2000"/>
          </a:p>
        </p:txBody>
      </p:sp>
      <p:pic>
        <p:nvPicPr>
          <p:cNvPr id="31" name="Picture 30" descr="A screenshot of a computer&#10;&#10;AI-generated content may be incorrect.">
            <a:extLst>
              <a:ext uri="{FF2B5EF4-FFF2-40B4-BE49-F238E27FC236}">
                <a16:creationId xmlns:a16="http://schemas.microsoft.com/office/drawing/2014/main" id="{BF232234-734A-F8D3-E65A-D32765C587DC}"/>
              </a:ext>
            </a:extLst>
          </p:cNvPr>
          <p:cNvPicPr>
            <a:picLocks noChangeAspect="1"/>
          </p:cNvPicPr>
          <p:nvPr/>
        </p:nvPicPr>
        <p:blipFill>
          <a:blip r:embed="rId5"/>
          <a:stretch>
            <a:fillRect/>
          </a:stretch>
        </p:blipFill>
        <p:spPr>
          <a:xfrm>
            <a:off x="5277725" y="1092355"/>
            <a:ext cx="3087290" cy="4666059"/>
          </a:xfrm>
          <a:prstGeom prst="rect">
            <a:avLst/>
          </a:prstGeom>
        </p:spPr>
      </p:pic>
      <p:cxnSp>
        <p:nvCxnSpPr>
          <p:cNvPr id="37" name="Straight Arrow Connector 36">
            <a:extLst>
              <a:ext uri="{FF2B5EF4-FFF2-40B4-BE49-F238E27FC236}">
                <a16:creationId xmlns:a16="http://schemas.microsoft.com/office/drawing/2014/main" id="{1CA88F0D-E6AE-B181-88CF-DF777B5D8814}"/>
              </a:ext>
            </a:extLst>
          </p:cNvPr>
          <p:cNvCxnSpPr/>
          <p:nvPr/>
        </p:nvCxnSpPr>
        <p:spPr>
          <a:xfrm flipH="1">
            <a:off x="3742845" y="2051502"/>
            <a:ext cx="509323" cy="5053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bject 2">
            <a:extLst>
              <a:ext uri="{FF2B5EF4-FFF2-40B4-BE49-F238E27FC236}">
                <a16:creationId xmlns:a16="http://schemas.microsoft.com/office/drawing/2014/main" id="{38D3D125-C89D-0DBB-B3EF-FB94216E19E3}"/>
              </a:ext>
            </a:extLst>
          </p:cNvPr>
          <p:cNvSpPr/>
          <p:nvPr/>
        </p:nvSpPr>
        <p:spPr>
          <a:xfrm>
            <a:off x="8739538" y="1119495"/>
            <a:ext cx="3196448" cy="4063141"/>
          </a:xfrm>
          <a:prstGeom prst="rect">
            <a:avLst/>
          </a:prstGeom>
          <a:noFill/>
        </p:spPr>
        <p:txBody>
          <a:bodyPr wrap="square" lIns="0" tIns="0" rIns="0" bIns="0" rtlCol="0" anchor="ctr"/>
          <a:lstStyle/>
          <a:p>
            <a:pPr>
              <a:lnSpc>
                <a:spcPts val="1680"/>
              </a:lnSpc>
            </a:pPr>
            <a:r>
              <a:rPr lang="en-US" sz="1400" dirty="0">
                <a:solidFill>
                  <a:srgbClr val="5A5A4C"/>
                </a:solidFill>
              </a:rPr>
              <a:t>Let's verify that our system looks as it should by viewing the 3D Layout by selecting the 3D Viewer </a:t>
            </a:r>
            <a:r>
              <a:rPr lang="en-US" sz="1400" dirty="0">
                <a:solidFill>
                  <a:srgbClr val="FF0000"/>
                </a:solidFill>
              </a:rPr>
              <a:t>(1)</a:t>
            </a:r>
            <a:r>
              <a:rPr lang="en-US" sz="1400" i="1" dirty="0">
                <a:solidFill>
                  <a:srgbClr val="FF0000"/>
                </a:solidFill>
              </a:rPr>
              <a:t> </a:t>
            </a:r>
            <a:r>
              <a:rPr lang="en-US" sz="1400" dirty="0">
                <a:solidFill>
                  <a:srgbClr val="5A5A4C"/>
                </a:solidFill>
              </a:rPr>
              <a:t>. We want to see our full system, so set the first surface as </a:t>
            </a:r>
            <a:r>
              <a:rPr lang="en-US" sz="1400" i="1" dirty="0">
                <a:solidFill>
                  <a:srgbClr val="5A5A4C"/>
                </a:solidFill>
              </a:rPr>
              <a:t>plot begin </a:t>
            </a:r>
            <a:r>
              <a:rPr lang="en-US" sz="1400" dirty="0">
                <a:solidFill>
                  <a:srgbClr val="FF0000"/>
                </a:solidFill>
              </a:rPr>
              <a:t>(2)</a:t>
            </a:r>
            <a:r>
              <a:rPr lang="en-US" sz="1400" i="1" dirty="0">
                <a:solidFill>
                  <a:srgbClr val="FF0000"/>
                </a:solidFill>
              </a:rPr>
              <a:t> </a:t>
            </a:r>
            <a:r>
              <a:rPr lang="en-US" sz="1400" dirty="0">
                <a:solidFill>
                  <a:srgbClr val="5A5A4C"/>
                </a:solidFill>
              </a:rPr>
              <a:t> and the last surface as </a:t>
            </a:r>
            <a:r>
              <a:rPr lang="en-US" sz="1400" i="1" dirty="0">
                <a:solidFill>
                  <a:srgbClr val="5A5A4C"/>
                </a:solidFill>
              </a:rPr>
              <a:t>image </a:t>
            </a:r>
            <a:r>
              <a:rPr lang="en-US" sz="1400" dirty="0">
                <a:solidFill>
                  <a:srgbClr val="FF0000"/>
                </a:solidFill>
              </a:rPr>
              <a:t>(3)</a:t>
            </a:r>
            <a:r>
              <a:rPr lang="en-US" sz="1400" i="1" dirty="0">
                <a:solidFill>
                  <a:srgbClr val="FF0000"/>
                </a:solidFill>
              </a:rPr>
              <a:t> </a:t>
            </a:r>
            <a:r>
              <a:rPr lang="en-US" sz="1400" i="1" dirty="0">
                <a:solidFill>
                  <a:srgbClr val="5A5A4C"/>
                </a:solidFill>
              </a:rPr>
              <a:t>. </a:t>
            </a:r>
            <a:r>
              <a:rPr lang="en-US" sz="1400" dirty="0">
                <a:solidFill>
                  <a:srgbClr val="5A5A4C"/>
                </a:solidFill>
              </a:rPr>
              <a:t>For simplicity, let's display only one field angle by setting </a:t>
            </a:r>
            <a:r>
              <a:rPr lang="en-US" sz="1400" i="1" dirty="0">
                <a:solidFill>
                  <a:srgbClr val="5A5A4C"/>
                </a:solidFill>
              </a:rPr>
              <a:t>Field</a:t>
            </a:r>
            <a:r>
              <a:rPr lang="en-US" sz="1400" dirty="0">
                <a:solidFill>
                  <a:srgbClr val="5A5A4C"/>
                </a:solidFill>
              </a:rPr>
              <a:t> to 1 </a:t>
            </a:r>
            <a:r>
              <a:rPr lang="en-US" sz="1400" dirty="0">
                <a:solidFill>
                  <a:srgbClr val="FF0000"/>
                </a:solidFill>
              </a:rPr>
              <a:t>(4)</a:t>
            </a:r>
            <a:r>
              <a:rPr lang="en-US" sz="1400" dirty="0">
                <a:solidFill>
                  <a:srgbClr val="5A5A4C"/>
                </a:solidFill>
              </a:rPr>
              <a:t>. Press</a:t>
            </a:r>
            <a:r>
              <a:rPr lang="en-US" sz="1400" i="1" dirty="0">
                <a:solidFill>
                  <a:srgbClr val="5A5A4C"/>
                </a:solidFill>
              </a:rPr>
              <a:t> OK </a:t>
            </a:r>
            <a:r>
              <a:rPr lang="en-US" sz="1400" dirty="0">
                <a:solidFill>
                  <a:srgbClr val="FF0000"/>
                </a:solidFill>
              </a:rPr>
              <a:t>(5).</a:t>
            </a:r>
            <a:r>
              <a:rPr lang="en-US" sz="1400" i="1" dirty="0">
                <a:solidFill>
                  <a:srgbClr val="FF0000"/>
                </a:solidFill>
              </a:rPr>
              <a:t> </a:t>
            </a:r>
          </a:p>
          <a:p>
            <a:pPr>
              <a:lnSpc>
                <a:spcPts val="1680"/>
              </a:lnSpc>
            </a:pPr>
            <a:endParaRPr lang="en-US" sz="1400" i="1" dirty="0">
              <a:solidFill>
                <a:srgbClr val="5A5A4C"/>
              </a:solidFill>
            </a:endParaRPr>
          </a:p>
          <a:p>
            <a:pPr>
              <a:lnSpc>
                <a:spcPts val="1680"/>
              </a:lnSpc>
            </a:pPr>
            <a:endParaRPr lang="en-US" sz="1400" i="1" dirty="0">
              <a:solidFill>
                <a:srgbClr val="5A5A4C"/>
              </a:solidFill>
            </a:endParaRPr>
          </a:p>
          <a:p>
            <a:pPr>
              <a:lnSpc>
                <a:spcPts val="1680"/>
              </a:lnSpc>
            </a:pPr>
            <a:endParaRPr lang="en-US" sz="1400" i="1" dirty="0">
              <a:solidFill>
                <a:srgbClr val="5A5A4C"/>
              </a:solidFill>
            </a:endParaRPr>
          </a:p>
          <a:p>
            <a:pPr>
              <a:lnSpc>
                <a:spcPts val="1680"/>
              </a:lnSpc>
            </a:pPr>
            <a:endParaRPr lang="en-US" sz="1400" i="1" dirty="0">
              <a:solidFill>
                <a:srgbClr val="5A5A4C"/>
              </a:solidFill>
            </a:endParaRPr>
          </a:p>
          <a:p>
            <a:pPr>
              <a:lnSpc>
                <a:spcPts val="1680"/>
              </a:lnSpc>
            </a:pPr>
            <a:endParaRPr lang="en-US" sz="1400" i="1" dirty="0">
              <a:solidFill>
                <a:srgbClr val="5A5A4C"/>
              </a:solidFill>
            </a:endParaRPr>
          </a:p>
          <a:p>
            <a:pPr>
              <a:lnSpc>
                <a:spcPts val="1680"/>
              </a:lnSpc>
            </a:pPr>
            <a:endParaRPr lang="en-US" sz="1400" i="1" dirty="0">
              <a:solidFill>
                <a:srgbClr val="5A5A4C"/>
              </a:solidFill>
            </a:endParaRPr>
          </a:p>
          <a:p>
            <a:pPr>
              <a:lnSpc>
                <a:spcPts val="1680"/>
              </a:lnSpc>
            </a:pPr>
            <a:endParaRPr lang="en-US" sz="1400" i="1" dirty="0">
              <a:solidFill>
                <a:srgbClr val="5A5A4C"/>
              </a:solidFill>
            </a:endParaRPr>
          </a:p>
          <a:p>
            <a:pPr>
              <a:lnSpc>
                <a:spcPts val="1680"/>
              </a:lnSpc>
            </a:pPr>
            <a:endParaRPr lang="en-US" sz="1400" i="1" dirty="0">
              <a:solidFill>
                <a:srgbClr val="5A5A4C"/>
              </a:solidFill>
            </a:endParaRPr>
          </a:p>
          <a:p>
            <a:pPr>
              <a:lnSpc>
                <a:spcPts val="1680"/>
              </a:lnSpc>
            </a:pPr>
            <a:r>
              <a:rPr lang="en-US" sz="1400" i="1" dirty="0">
                <a:solidFill>
                  <a:srgbClr val="5A5A4C"/>
                </a:solidFill>
              </a:rPr>
              <a:t>Can you identify each of the surfaces in the 3D Layout plot?</a:t>
            </a:r>
          </a:p>
        </p:txBody>
      </p:sp>
      <p:sp>
        <p:nvSpPr>
          <p:cNvPr id="13" name="Object 2">
            <a:extLst>
              <a:ext uri="{FF2B5EF4-FFF2-40B4-BE49-F238E27FC236}">
                <a16:creationId xmlns:a16="http://schemas.microsoft.com/office/drawing/2014/main" id="{C760973F-A920-C898-E91A-5AF42CA12817}"/>
              </a:ext>
            </a:extLst>
          </p:cNvPr>
          <p:cNvSpPr/>
          <p:nvPr/>
        </p:nvSpPr>
        <p:spPr>
          <a:xfrm>
            <a:off x="557109" y="1710440"/>
            <a:ext cx="3777018" cy="666610"/>
          </a:xfrm>
          <a:prstGeom prst="rect">
            <a:avLst/>
          </a:prstGeom>
          <a:noFill/>
        </p:spPr>
        <p:txBody>
          <a:bodyPr wrap="square" lIns="0" tIns="0" rIns="0" bIns="0" rtlCol="0" anchor="ctr"/>
          <a:lstStyle/>
          <a:p>
            <a:pPr>
              <a:lnSpc>
                <a:spcPts val="1680"/>
              </a:lnSpc>
            </a:pPr>
            <a:r>
              <a:rPr lang="en-US" sz="1400" dirty="0">
                <a:solidFill>
                  <a:schemeClr val="bg1"/>
                </a:solidFill>
              </a:rPr>
              <a:t>The 3D Viewer is accessible at any time by clicking on this icon within the Setup Menu</a:t>
            </a:r>
          </a:p>
          <a:p>
            <a:pPr>
              <a:lnSpc>
                <a:spcPts val="1680"/>
              </a:lnSpc>
            </a:pPr>
            <a:endParaRPr lang="en-US" sz="1400" dirty="0">
              <a:solidFill>
                <a:srgbClr val="5A5A4C"/>
              </a:solidFill>
            </a:endParaRPr>
          </a:p>
        </p:txBody>
      </p:sp>
      <p:sp>
        <p:nvSpPr>
          <p:cNvPr id="15" name="Object 2">
            <a:extLst>
              <a:ext uri="{FF2B5EF4-FFF2-40B4-BE49-F238E27FC236}">
                <a16:creationId xmlns:a16="http://schemas.microsoft.com/office/drawing/2014/main" id="{84EDB112-AE30-5217-7562-D35AA3B51641}"/>
              </a:ext>
            </a:extLst>
          </p:cNvPr>
          <p:cNvSpPr/>
          <p:nvPr/>
        </p:nvSpPr>
        <p:spPr>
          <a:xfrm>
            <a:off x="5594619" y="660891"/>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18" name="Straight Arrow Connector 17">
            <a:extLst>
              <a:ext uri="{FF2B5EF4-FFF2-40B4-BE49-F238E27FC236}">
                <a16:creationId xmlns:a16="http://schemas.microsoft.com/office/drawing/2014/main" id="{A547C93B-8018-81E0-9F6B-39088BD0F288}"/>
              </a:ext>
            </a:extLst>
          </p:cNvPr>
          <p:cNvCxnSpPr>
            <a:cxnSpLocks/>
          </p:cNvCxnSpPr>
          <p:nvPr/>
        </p:nvCxnSpPr>
        <p:spPr>
          <a:xfrm>
            <a:off x="5826748" y="899207"/>
            <a:ext cx="455677" cy="6107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2">
            <a:extLst>
              <a:ext uri="{FF2B5EF4-FFF2-40B4-BE49-F238E27FC236}">
                <a16:creationId xmlns:a16="http://schemas.microsoft.com/office/drawing/2014/main" id="{67DAD4DD-5C8F-3BFC-CF95-168126DB4DEA}"/>
              </a:ext>
            </a:extLst>
          </p:cNvPr>
          <p:cNvSpPr/>
          <p:nvPr/>
        </p:nvSpPr>
        <p:spPr>
          <a:xfrm>
            <a:off x="5320567" y="721049"/>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0355497E-BF54-73F8-FBB0-590CCF8A4136}"/>
              </a:ext>
            </a:extLst>
          </p:cNvPr>
          <p:cNvCxnSpPr>
            <a:cxnSpLocks/>
          </p:cNvCxnSpPr>
          <p:nvPr/>
        </p:nvCxnSpPr>
        <p:spPr>
          <a:xfrm>
            <a:off x="5566064" y="966049"/>
            <a:ext cx="542572" cy="7243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2">
            <a:extLst>
              <a:ext uri="{FF2B5EF4-FFF2-40B4-BE49-F238E27FC236}">
                <a16:creationId xmlns:a16="http://schemas.microsoft.com/office/drawing/2014/main" id="{CB5C7593-23EE-641B-AA03-EA37B05FD629}"/>
              </a:ext>
            </a:extLst>
          </p:cNvPr>
          <p:cNvSpPr/>
          <p:nvPr/>
        </p:nvSpPr>
        <p:spPr>
          <a:xfrm>
            <a:off x="6811145" y="801260"/>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26" name="Straight Arrow Connector 25">
            <a:extLst>
              <a:ext uri="{FF2B5EF4-FFF2-40B4-BE49-F238E27FC236}">
                <a16:creationId xmlns:a16="http://schemas.microsoft.com/office/drawing/2014/main" id="{8F7BBDBD-5EDF-25EC-5328-B8C6D3F02671}"/>
              </a:ext>
            </a:extLst>
          </p:cNvPr>
          <p:cNvCxnSpPr>
            <a:cxnSpLocks/>
          </p:cNvCxnSpPr>
          <p:nvPr/>
        </p:nvCxnSpPr>
        <p:spPr>
          <a:xfrm>
            <a:off x="7043274" y="1039576"/>
            <a:ext cx="455677" cy="6107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bject 2">
            <a:extLst>
              <a:ext uri="{FF2B5EF4-FFF2-40B4-BE49-F238E27FC236}">
                <a16:creationId xmlns:a16="http://schemas.microsoft.com/office/drawing/2014/main" id="{5D72B93C-D904-0D7D-3D27-0EB15FC86764}"/>
              </a:ext>
            </a:extLst>
          </p:cNvPr>
          <p:cNvSpPr/>
          <p:nvPr/>
        </p:nvSpPr>
        <p:spPr>
          <a:xfrm>
            <a:off x="6924776" y="3361312"/>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cxnSp>
        <p:nvCxnSpPr>
          <p:cNvPr id="28" name="Straight Arrow Connector 27">
            <a:extLst>
              <a:ext uri="{FF2B5EF4-FFF2-40B4-BE49-F238E27FC236}">
                <a16:creationId xmlns:a16="http://schemas.microsoft.com/office/drawing/2014/main" id="{ECEF58CF-008E-2461-E2FA-C7BBDAB1BE0F}"/>
              </a:ext>
            </a:extLst>
          </p:cNvPr>
          <p:cNvCxnSpPr>
            <a:cxnSpLocks/>
          </p:cNvCxnSpPr>
          <p:nvPr/>
        </p:nvCxnSpPr>
        <p:spPr>
          <a:xfrm flipH="1" flipV="1">
            <a:off x="6315846" y="3328024"/>
            <a:ext cx="600427" cy="1980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bject 2">
            <a:extLst>
              <a:ext uri="{FF2B5EF4-FFF2-40B4-BE49-F238E27FC236}">
                <a16:creationId xmlns:a16="http://schemas.microsoft.com/office/drawing/2014/main" id="{B9FE74BE-5FFC-8E0E-D4DF-8C8B39A2AD30}"/>
              </a:ext>
            </a:extLst>
          </p:cNvPr>
          <p:cNvSpPr/>
          <p:nvPr/>
        </p:nvSpPr>
        <p:spPr>
          <a:xfrm>
            <a:off x="4271144" y="1830627"/>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sp>
        <p:nvSpPr>
          <p:cNvPr id="3" name="Title 20">
            <a:extLst>
              <a:ext uri="{FF2B5EF4-FFF2-40B4-BE49-F238E27FC236}">
                <a16:creationId xmlns:a16="http://schemas.microsoft.com/office/drawing/2014/main" id="{A9406919-FD17-7401-3C24-BFB221BDAF01}"/>
              </a:ext>
            </a:extLst>
          </p:cNvPr>
          <p:cNvSpPr txBox="1">
            <a:spLocks/>
          </p:cNvSpPr>
          <p:nvPr/>
        </p:nvSpPr>
        <p:spPr>
          <a:xfrm>
            <a:off x="5023741" y="148581"/>
            <a:ext cx="6797325"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en-GB"/>
              <a:t>Initial Setup</a:t>
            </a:r>
            <a:endParaRPr lang="en-US" dirty="0"/>
          </a:p>
        </p:txBody>
      </p:sp>
    </p:spTree>
    <p:extLst>
      <p:ext uri="{BB962C8B-B14F-4D97-AF65-F5344CB8AC3E}">
        <p14:creationId xmlns:p14="http://schemas.microsoft.com/office/powerpoint/2010/main" val="1475388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89663" y="764716"/>
            <a:ext cx="11424715" cy="1633039"/>
          </a:xfrm>
          <a:prstGeom prst="rect">
            <a:avLst/>
          </a:prstGeom>
          <a:noFill/>
        </p:spPr>
        <p:txBody>
          <a:bodyPr wrap="square" lIns="0" tIns="0" rIns="0" bIns="0" rtlCol="0" anchor="ctr"/>
          <a:lstStyle/>
          <a:p>
            <a:pPr marL="342900" indent="-342900" algn="l">
              <a:lnSpc>
                <a:spcPts val="1680"/>
              </a:lnSpc>
              <a:buFont typeface="+mj-lt"/>
              <a:buAutoNum type="arabicPeriod"/>
            </a:pPr>
            <a:r>
              <a:rPr lang="en-US" sz="1400" dirty="0">
                <a:solidFill>
                  <a:srgbClr val="5A5A4C"/>
                </a:solidFill>
                <a:ea typeface="Montserrat" pitchFamily="34" charset="-122"/>
                <a:cs typeface="Montserrat" pitchFamily="34" charset="-120"/>
              </a:rPr>
              <a:t>To clean up your workspace, select Window Options → Dock All Windows to Workspace</a:t>
            </a:r>
            <a:endParaRPr lang="en-US" sz="1400" dirty="0">
              <a:solidFill>
                <a:srgbClr val="000000"/>
              </a:solidFill>
              <a:ea typeface="Montserrat" pitchFamily="34" charset="-122"/>
              <a:cs typeface="Arial"/>
            </a:endParaRPr>
          </a:p>
          <a:p>
            <a:pPr marL="342900" indent="-342900">
              <a:lnSpc>
                <a:spcPts val="1680"/>
              </a:lnSpc>
              <a:buFont typeface="+mj-lt"/>
              <a:buAutoNum type="arabicPeriod"/>
            </a:pPr>
            <a:r>
              <a:rPr lang="en-US" sz="1400" dirty="0">
                <a:solidFill>
                  <a:srgbClr val="5A5A4C"/>
                </a:solidFill>
              </a:rPr>
              <a:t>Save your files as you go. "Save as" as often as you'd like to save your progress as a separate file so you can come back and work from that point if you ever get stuck. We recommend to "save as" after the basic TMA design analysis, after creating the hexagonal segments, and again after creating the non-sequential segments. </a:t>
            </a:r>
            <a:endParaRPr lang="en-US" sz="1400" dirty="0">
              <a:solidFill>
                <a:srgbClr val="000000"/>
              </a:solidFill>
            </a:endParaRPr>
          </a:p>
          <a:p>
            <a:pPr marL="342900" indent="-342900">
              <a:lnSpc>
                <a:spcPts val="1680"/>
              </a:lnSpc>
              <a:buFont typeface="+mj-lt"/>
              <a:buAutoNum type="arabicPeriod"/>
            </a:pPr>
            <a:r>
              <a:rPr lang="en-US" sz="1400" dirty="0">
                <a:solidFill>
                  <a:srgbClr val="5A5A4C"/>
                </a:solidFill>
              </a:rPr>
              <a:t>The blue arrow auto-fits your editor columns.</a:t>
            </a:r>
            <a:endParaRPr lang="en-US" sz="1400" dirty="0"/>
          </a:p>
          <a:p>
            <a:pPr marL="342900" indent="-342900">
              <a:lnSpc>
                <a:spcPts val="1680"/>
              </a:lnSpc>
              <a:buFont typeface="+mj-lt"/>
              <a:buAutoNum type="arabicPeriod"/>
            </a:pPr>
            <a:r>
              <a:rPr lang="en-US" sz="1400" dirty="0">
                <a:solidFill>
                  <a:srgbClr val="5A5A4C"/>
                </a:solidFill>
              </a:rPr>
              <a:t>(optional): Set the Update setting to Editors Only. This way, open analysis windows won't update every time a parameter is changed, which could slow your device.</a:t>
            </a:r>
          </a:p>
        </p:txBody>
      </p:sp>
      <p:sp>
        <p:nvSpPr>
          <p:cNvPr id="5" name="Object 4"/>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6" name="Object 5"/>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7" name="Object 6"/>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8" name="Object 7"/>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9" name="Object 8"/>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10" name="Object 9"/>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1" name="Object 10"/>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20" name="Object 2">
            <a:extLst>
              <a:ext uri="{FF2B5EF4-FFF2-40B4-BE49-F238E27FC236}">
                <a16:creationId xmlns:a16="http://schemas.microsoft.com/office/drawing/2014/main" id="{1E95865A-0CA9-3C99-E4FC-1A28CCDC47B8}"/>
              </a:ext>
            </a:extLst>
          </p:cNvPr>
          <p:cNvSpPr/>
          <p:nvPr/>
        </p:nvSpPr>
        <p:spPr>
          <a:xfrm>
            <a:off x="1553380" y="2506647"/>
            <a:ext cx="1478903" cy="578919"/>
          </a:xfrm>
          <a:prstGeom prst="rect">
            <a:avLst/>
          </a:prstGeom>
          <a:noFill/>
        </p:spPr>
        <p:txBody>
          <a:bodyPr wrap="square" lIns="0" tIns="0" rIns="0" bIns="0" rtlCol="0" anchor="ctr"/>
          <a:lstStyle/>
          <a:p>
            <a:pPr>
              <a:lnSpc>
                <a:spcPts val="1680"/>
              </a:lnSpc>
            </a:pPr>
            <a:r>
              <a:rPr lang="en-US" sz="1200" i="1" dirty="0">
                <a:solidFill>
                  <a:srgbClr val="5A5A4C"/>
                </a:solidFill>
                <a:latin typeface="Montserrat"/>
              </a:rPr>
              <a:t>Tip 2</a:t>
            </a:r>
          </a:p>
        </p:txBody>
      </p:sp>
      <p:sp>
        <p:nvSpPr>
          <p:cNvPr id="21" name="Object 2">
            <a:extLst>
              <a:ext uri="{FF2B5EF4-FFF2-40B4-BE49-F238E27FC236}">
                <a16:creationId xmlns:a16="http://schemas.microsoft.com/office/drawing/2014/main" id="{1A3C2E92-A7BE-DA46-F757-AD409BE73157}"/>
              </a:ext>
            </a:extLst>
          </p:cNvPr>
          <p:cNvSpPr/>
          <p:nvPr/>
        </p:nvSpPr>
        <p:spPr>
          <a:xfrm>
            <a:off x="9306752" y="2479188"/>
            <a:ext cx="1478903" cy="578919"/>
          </a:xfrm>
          <a:prstGeom prst="rect">
            <a:avLst/>
          </a:prstGeom>
          <a:noFill/>
        </p:spPr>
        <p:txBody>
          <a:bodyPr wrap="square" lIns="0" tIns="0" rIns="0" bIns="0" rtlCol="0" anchor="ctr"/>
          <a:lstStyle/>
          <a:p>
            <a:pPr>
              <a:lnSpc>
                <a:spcPts val="1680"/>
              </a:lnSpc>
            </a:pPr>
            <a:r>
              <a:rPr lang="en-US" sz="1200" i="1" dirty="0">
                <a:solidFill>
                  <a:srgbClr val="5A5A4C"/>
                </a:solidFill>
                <a:latin typeface="Montserrat"/>
              </a:rPr>
              <a:t>Tip 1</a:t>
            </a:r>
          </a:p>
        </p:txBody>
      </p:sp>
      <p:sp>
        <p:nvSpPr>
          <p:cNvPr id="22" name="Object 2">
            <a:extLst>
              <a:ext uri="{FF2B5EF4-FFF2-40B4-BE49-F238E27FC236}">
                <a16:creationId xmlns:a16="http://schemas.microsoft.com/office/drawing/2014/main" id="{B9898E4D-225B-793E-7C2A-74A68660B9F5}"/>
              </a:ext>
            </a:extLst>
          </p:cNvPr>
          <p:cNvSpPr/>
          <p:nvPr/>
        </p:nvSpPr>
        <p:spPr>
          <a:xfrm>
            <a:off x="1554107" y="3139540"/>
            <a:ext cx="1478903" cy="578919"/>
          </a:xfrm>
          <a:prstGeom prst="rect">
            <a:avLst/>
          </a:prstGeom>
          <a:noFill/>
        </p:spPr>
        <p:txBody>
          <a:bodyPr wrap="square" lIns="0" tIns="0" rIns="0" bIns="0" rtlCol="0" anchor="ctr"/>
          <a:lstStyle/>
          <a:p>
            <a:pPr>
              <a:lnSpc>
                <a:spcPts val="1680"/>
              </a:lnSpc>
            </a:pPr>
            <a:r>
              <a:rPr lang="en-US" sz="1200" i="1" dirty="0">
                <a:solidFill>
                  <a:srgbClr val="5A5A4C"/>
                </a:solidFill>
                <a:latin typeface="Montserrat"/>
              </a:rPr>
              <a:t>Tip 4</a:t>
            </a:r>
          </a:p>
        </p:txBody>
      </p:sp>
      <p:grpSp>
        <p:nvGrpSpPr>
          <p:cNvPr id="27" name="Group 26">
            <a:extLst>
              <a:ext uri="{FF2B5EF4-FFF2-40B4-BE49-F238E27FC236}">
                <a16:creationId xmlns:a16="http://schemas.microsoft.com/office/drawing/2014/main" id="{501629B2-1ECD-2F50-36EE-0B8A4B9F722D}"/>
              </a:ext>
            </a:extLst>
          </p:cNvPr>
          <p:cNvGrpSpPr/>
          <p:nvPr/>
        </p:nvGrpSpPr>
        <p:grpSpPr>
          <a:xfrm>
            <a:off x="2207568" y="2494886"/>
            <a:ext cx="7153185" cy="3668642"/>
            <a:chOff x="2351583" y="2740881"/>
            <a:chExt cx="7153185" cy="3668642"/>
          </a:xfrm>
        </p:grpSpPr>
        <p:pic>
          <p:nvPicPr>
            <p:cNvPr id="13" name="Object 12"/>
            <p:cNvPicPr>
              <a:picLocks noChangeAspect="1"/>
            </p:cNvPicPr>
            <p:nvPr/>
          </p:nvPicPr>
          <p:blipFill>
            <a:blip r:embed="rId3"/>
            <a:stretch>
              <a:fillRect/>
            </a:stretch>
          </p:blipFill>
          <p:spPr>
            <a:xfrm>
              <a:off x="2351583" y="2740881"/>
              <a:ext cx="7153185" cy="3668642"/>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6B3FCF5D-AF9E-64C9-6C37-698BAD2960A3}"/>
                </a:ext>
              </a:extLst>
            </p:cNvPr>
            <p:cNvPicPr>
              <a:picLocks noChangeAspect="1"/>
            </p:cNvPicPr>
            <p:nvPr/>
          </p:nvPicPr>
          <p:blipFill>
            <a:blip r:embed="rId4"/>
            <a:srcRect r="24305" b="18512"/>
            <a:stretch/>
          </p:blipFill>
          <p:spPr>
            <a:xfrm>
              <a:off x="3305681" y="2849416"/>
              <a:ext cx="5270855" cy="2924936"/>
            </a:xfrm>
            <a:prstGeom prst="rect">
              <a:avLst/>
            </a:prstGeom>
          </p:spPr>
        </p:pic>
      </p:grpSp>
      <p:cxnSp>
        <p:nvCxnSpPr>
          <p:cNvPr id="16" name="Straight Arrow Connector 15">
            <a:extLst>
              <a:ext uri="{FF2B5EF4-FFF2-40B4-BE49-F238E27FC236}">
                <a16:creationId xmlns:a16="http://schemas.microsoft.com/office/drawing/2014/main" id="{023451A1-D6F4-1585-98E4-491BC8BD5851}"/>
              </a:ext>
            </a:extLst>
          </p:cNvPr>
          <p:cNvCxnSpPr>
            <a:cxnSpLocks/>
          </p:cNvCxnSpPr>
          <p:nvPr/>
        </p:nvCxnSpPr>
        <p:spPr>
          <a:xfrm flipH="1">
            <a:off x="6888088" y="2768647"/>
            <a:ext cx="2232248" cy="2272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D303860-0EF5-A66D-6FED-0C797EEF0F84}"/>
              </a:ext>
            </a:extLst>
          </p:cNvPr>
          <p:cNvCxnSpPr>
            <a:cxnSpLocks/>
          </p:cNvCxnSpPr>
          <p:nvPr/>
        </p:nvCxnSpPr>
        <p:spPr>
          <a:xfrm flipV="1">
            <a:off x="2063552" y="2635743"/>
            <a:ext cx="1656184" cy="1603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7FDC3A-2B78-AC10-0192-690461C652F0}"/>
              </a:ext>
            </a:extLst>
          </p:cNvPr>
          <p:cNvCxnSpPr>
            <a:cxnSpLocks/>
          </p:cNvCxnSpPr>
          <p:nvPr/>
        </p:nvCxnSpPr>
        <p:spPr>
          <a:xfrm flipV="1">
            <a:off x="2063552" y="3284984"/>
            <a:ext cx="1083866" cy="1440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Object 2">
            <a:extLst>
              <a:ext uri="{FF2B5EF4-FFF2-40B4-BE49-F238E27FC236}">
                <a16:creationId xmlns:a16="http://schemas.microsoft.com/office/drawing/2014/main" id="{267C884F-6CC0-6601-C12D-D1EEFD4CA373}"/>
              </a:ext>
            </a:extLst>
          </p:cNvPr>
          <p:cNvSpPr/>
          <p:nvPr/>
        </p:nvSpPr>
        <p:spPr>
          <a:xfrm>
            <a:off x="9306752" y="3750288"/>
            <a:ext cx="1478903" cy="578919"/>
          </a:xfrm>
          <a:prstGeom prst="rect">
            <a:avLst/>
          </a:prstGeom>
          <a:noFill/>
        </p:spPr>
        <p:txBody>
          <a:bodyPr wrap="square" lIns="0" tIns="0" rIns="0" bIns="0" rtlCol="0" anchor="ctr"/>
          <a:lstStyle/>
          <a:p>
            <a:pPr>
              <a:lnSpc>
                <a:spcPts val="1680"/>
              </a:lnSpc>
            </a:pPr>
            <a:r>
              <a:rPr lang="en-US" sz="1200" i="1" dirty="0">
                <a:solidFill>
                  <a:srgbClr val="5A5A4C"/>
                </a:solidFill>
                <a:latin typeface="Montserrat"/>
              </a:rPr>
              <a:t>Tip 3</a:t>
            </a:r>
          </a:p>
        </p:txBody>
      </p:sp>
      <p:cxnSp>
        <p:nvCxnSpPr>
          <p:cNvPr id="14" name="Straight Arrow Connector 13">
            <a:extLst>
              <a:ext uri="{FF2B5EF4-FFF2-40B4-BE49-F238E27FC236}">
                <a16:creationId xmlns:a16="http://schemas.microsoft.com/office/drawing/2014/main" id="{5D3C313F-A2A2-FE59-DC73-9EB91F069260}"/>
              </a:ext>
            </a:extLst>
          </p:cNvPr>
          <p:cNvCxnSpPr>
            <a:cxnSpLocks/>
          </p:cNvCxnSpPr>
          <p:nvPr/>
        </p:nvCxnSpPr>
        <p:spPr>
          <a:xfrm flipH="1" flipV="1">
            <a:off x="6744072" y="3369384"/>
            <a:ext cx="2448272" cy="6965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8">
            <a:extLst>
              <a:ext uri="{FF2B5EF4-FFF2-40B4-BE49-F238E27FC236}">
                <a16:creationId xmlns:a16="http://schemas.microsoft.com/office/drawing/2014/main" id="{1C33ABD5-65BB-F0E6-BEAC-BEA1B21182D8}"/>
              </a:ext>
            </a:extLst>
          </p:cNvPr>
          <p:cNvSpPr>
            <a:spLocks noGrp="1"/>
          </p:cNvSpPr>
          <p:nvPr>
            <p:ph type="title"/>
          </p:nvPr>
        </p:nvSpPr>
        <p:spPr/>
        <p:txBody>
          <a:bodyPr anchor="ctr"/>
          <a:lstStyle/>
          <a:p>
            <a:r>
              <a:rPr lang="en-GB" dirty="0"/>
              <a:t>Quick Tips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CF22C2C-85BB-5DE6-256F-E4A875240635}"/>
              </a:ext>
            </a:extLst>
          </p:cNvPr>
          <p:cNvSpPr/>
          <p:nvPr/>
        </p:nvSpPr>
        <p:spPr>
          <a:xfrm>
            <a:off x="493851" y="955887"/>
            <a:ext cx="11152517" cy="5065401"/>
          </a:xfrm>
          <a:custGeom>
            <a:avLst/>
            <a:gdLst>
              <a:gd name="connsiteX0" fmla="*/ 0 w 11152517"/>
              <a:gd name="connsiteY0" fmla="*/ 0 h 5065401"/>
              <a:gd name="connsiteX1" fmla="*/ 5551892 w 11152517"/>
              <a:gd name="connsiteY1" fmla="*/ 0 h 5065401"/>
              <a:gd name="connsiteX2" fmla="*/ 5600625 w 11152517"/>
              <a:gd name="connsiteY2" fmla="*/ 0 h 5065401"/>
              <a:gd name="connsiteX3" fmla="*/ 11152517 w 11152517"/>
              <a:gd name="connsiteY3" fmla="*/ 0 h 5065401"/>
              <a:gd name="connsiteX4" fmla="*/ 11152517 w 11152517"/>
              <a:gd name="connsiteY4" fmla="*/ 5065401 h 5065401"/>
              <a:gd name="connsiteX5" fmla="*/ 5600625 w 11152517"/>
              <a:gd name="connsiteY5" fmla="*/ 5065401 h 5065401"/>
              <a:gd name="connsiteX6" fmla="*/ 5551892 w 11152517"/>
              <a:gd name="connsiteY6" fmla="*/ 5065401 h 5065401"/>
              <a:gd name="connsiteX7" fmla="*/ 0 w 11152517"/>
              <a:gd name="connsiteY7" fmla="*/ 5065401 h 506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2517" h="5065401">
                <a:moveTo>
                  <a:pt x="0" y="0"/>
                </a:moveTo>
                <a:lnTo>
                  <a:pt x="5551892" y="0"/>
                </a:lnTo>
                <a:lnTo>
                  <a:pt x="5600625" y="0"/>
                </a:lnTo>
                <a:lnTo>
                  <a:pt x="11152517" y="0"/>
                </a:lnTo>
                <a:lnTo>
                  <a:pt x="11152517" y="5065401"/>
                </a:lnTo>
                <a:lnTo>
                  <a:pt x="5600625" y="5065401"/>
                </a:lnTo>
                <a:lnTo>
                  <a:pt x="5551892" y="5065401"/>
                </a:lnTo>
                <a:lnTo>
                  <a:pt x="0" y="5065401"/>
                </a:lnTo>
                <a:close/>
              </a:path>
            </a:pathLst>
          </a:custGeom>
          <a:solidFill>
            <a:srgbClr val="F5F5F5"/>
          </a:solidFill>
        </p:spPr>
        <p:txBody>
          <a:bodyPr wrap="square">
            <a:noAutofit/>
          </a:bodyPr>
          <a:lstStyle/>
          <a:p>
            <a:endParaRPr lang="en-US"/>
          </a:p>
        </p:txBody>
      </p:sp>
      <p:sp>
        <p:nvSpPr>
          <p:cNvPr id="5" name="Object 4"/>
          <p:cNvSpPr/>
          <p:nvPr/>
        </p:nvSpPr>
        <p:spPr>
          <a:xfrm>
            <a:off x="6098835" y="1573369"/>
            <a:ext cx="5427641" cy="3713821"/>
          </a:xfrm>
          <a:prstGeom prst="rect">
            <a:avLst/>
          </a:prstGeom>
          <a:noFill/>
        </p:spPr>
        <p:txBody>
          <a:bodyPr wrap="square" lIns="0" tIns="0" rIns="0" bIns="0" rtlCol="0" anchor="t"/>
          <a:lstStyle/>
          <a:p>
            <a:pPr algn="l">
              <a:lnSpc>
                <a:spcPts val="2016"/>
              </a:lnSpc>
              <a:buNone/>
            </a:pPr>
            <a:r>
              <a:rPr lang="en-US" sz="1600" dirty="0">
                <a:solidFill>
                  <a:srgbClr val="5A5A4C"/>
                </a:solidFill>
                <a:ea typeface="Montserrat" pitchFamily="34" charset="-122"/>
                <a:cs typeface="Montserrat" pitchFamily="34" charset="-120"/>
              </a:rPr>
              <a:t>Telescopes utilize conic mirrors rather than spherical ones because spherical mirrors introduce substantial spherical aberration, preventing the accurate focusing of parallel rays to a single point. To address this in our system, we define the conic constants appropriately.</a:t>
            </a:r>
            <a:br>
              <a:rPr lang="en-US" sz="1600" dirty="0">
                <a:solidFill>
                  <a:srgbClr val="5A5A4C"/>
                </a:solidFill>
                <a:ea typeface="Montserrat" pitchFamily="34" charset="-122"/>
                <a:cs typeface="Montserrat" pitchFamily="34" charset="-120"/>
              </a:rPr>
            </a:br>
            <a:br>
              <a:rPr lang="en-US" sz="1600" dirty="0">
                <a:solidFill>
                  <a:srgbClr val="5A5A4C"/>
                </a:solidFill>
                <a:ea typeface="Montserrat" pitchFamily="34" charset="-122"/>
                <a:cs typeface="Montserrat" pitchFamily="34" charset="-120"/>
              </a:rPr>
            </a:br>
            <a:r>
              <a:rPr lang="en-US" sz="1600" dirty="0">
                <a:solidFill>
                  <a:srgbClr val="5A5A4C"/>
                </a:solidFill>
                <a:ea typeface="Montserrat" pitchFamily="34" charset="-122"/>
                <a:cs typeface="Montserrat" pitchFamily="34" charset="-120"/>
              </a:rPr>
              <a:t>A conic constant of -1 corresponds to a perfect parabola, which eliminates spherical aberration for on-axis light. However, parabolic mirrors introduce coma aberration, which causes off-axis light to distort into comet-shaped smears. To optimize off-axis performance, telescopes often adjust the conic constant to a value that balances spherical aberration and coma, improving image quality across the entire field of view.</a:t>
            </a:r>
            <a:endParaRPr lang="en-US" sz="2000" dirty="0"/>
          </a:p>
        </p:txBody>
      </p:sp>
      <p:pic>
        <p:nvPicPr>
          <p:cNvPr id="7" name="Picture 6">
            <a:extLst>
              <a:ext uri="{FF2B5EF4-FFF2-40B4-BE49-F238E27FC236}">
                <a16:creationId xmlns:a16="http://schemas.microsoft.com/office/drawing/2014/main" id="{B76E8519-3214-C76D-1C36-D3C7C8C23503}"/>
              </a:ext>
            </a:extLst>
          </p:cNvPr>
          <p:cNvPicPr>
            <a:picLocks noChangeAspect="1"/>
          </p:cNvPicPr>
          <p:nvPr/>
        </p:nvPicPr>
        <p:blipFill>
          <a:blip r:embed="rId3"/>
          <a:stretch>
            <a:fillRect/>
          </a:stretch>
        </p:blipFill>
        <p:spPr>
          <a:xfrm>
            <a:off x="948799" y="1324977"/>
            <a:ext cx="4696700" cy="4201886"/>
          </a:xfrm>
          <a:prstGeom prst="rect">
            <a:avLst/>
          </a:prstGeom>
        </p:spPr>
      </p:pic>
      <p:sp>
        <p:nvSpPr>
          <p:cNvPr id="2" name="Title 1">
            <a:extLst>
              <a:ext uri="{FF2B5EF4-FFF2-40B4-BE49-F238E27FC236}">
                <a16:creationId xmlns:a16="http://schemas.microsoft.com/office/drawing/2014/main" id="{FB435309-32EF-C1A2-8578-ADE485732411}"/>
              </a:ext>
            </a:extLst>
          </p:cNvPr>
          <p:cNvSpPr>
            <a:spLocks noGrp="1"/>
          </p:cNvSpPr>
          <p:nvPr>
            <p:ph type="title"/>
          </p:nvPr>
        </p:nvSpPr>
        <p:spPr/>
        <p:txBody>
          <a:bodyPr anchor="ctr"/>
          <a:lstStyle/>
          <a:p>
            <a:r>
              <a:rPr lang="en-GB" dirty="0"/>
              <a:t>Conical mirrors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p:nvPr/>
        </p:nvSpPr>
        <p:spPr>
          <a:xfrm>
            <a:off x="2525154" y="1905279"/>
            <a:ext cx="0" cy="0"/>
          </a:xfrm>
          <a:prstGeom prst="line">
            <a:avLst/>
          </a:prstGeom>
          <a:noFill/>
          <a:ln w="25400">
            <a:solidFill>
              <a:srgbClr val="000000"/>
            </a:solidFill>
            <a:prstDash val="solid"/>
            <a:miter lim="800000"/>
          </a:ln>
        </p:spPr>
        <p:txBody>
          <a:bodyPr/>
          <a:lstStyle/>
          <a:p>
            <a:endParaRPr lang="en-US"/>
          </a:p>
        </p:txBody>
      </p:sp>
      <p:sp>
        <p:nvSpPr>
          <p:cNvPr id="6" name="Object 5"/>
          <p:cNvSpPr/>
          <p:nvPr/>
        </p:nvSpPr>
        <p:spPr>
          <a:xfrm>
            <a:off x="3049862" y="1839691"/>
            <a:ext cx="0" cy="0"/>
          </a:xfrm>
          <a:prstGeom prst="line">
            <a:avLst/>
          </a:prstGeom>
          <a:noFill/>
          <a:ln w="25400">
            <a:solidFill>
              <a:srgbClr val="000000"/>
            </a:solidFill>
            <a:prstDash val="solid"/>
            <a:miter lim="800000"/>
          </a:ln>
        </p:spPr>
        <p:txBody>
          <a:bodyPr/>
          <a:lstStyle/>
          <a:p>
            <a:endParaRPr lang="en-US"/>
          </a:p>
        </p:txBody>
      </p:sp>
      <p:sp>
        <p:nvSpPr>
          <p:cNvPr id="7" name="Object 6"/>
          <p:cNvSpPr/>
          <p:nvPr/>
        </p:nvSpPr>
        <p:spPr>
          <a:xfrm>
            <a:off x="3482745" y="1000159"/>
            <a:ext cx="0" cy="0"/>
          </a:xfrm>
          <a:prstGeom prst="line">
            <a:avLst/>
          </a:prstGeom>
          <a:noFill/>
          <a:ln w="25400">
            <a:solidFill>
              <a:srgbClr val="000000"/>
            </a:solidFill>
            <a:prstDash val="solid"/>
            <a:miter lim="800000"/>
          </a:ln>
        </p:spPr>
        <p:txBody>
          <a:bodyPr/>
          <a:lstStyle/>
          <a:p>
            <a:endParaRPr lang="en-US"/>
          </a:p>
        </p:txBody>
      </p:sp>
      <p:sp>
        <p:nvSpPr>
          <p:cNvPr id="8" name="Object 7"/>
          <p:cNvSpPr/>
          <p:nvPr/>
        </p:nvSpPr>
        <p:spPr>
          <a:xfrm>
            <a:off x="2446448" y="1419925"/>
            <a:ext cx="0" cy="0"/>
          </a:xfrm>
          <a:prstGeom prst="line">
            <a:avLst/>
          </a:prstGeom>
          <a:noFill/>
          <a:ln w="25400">
            <a:solidFill>
              <a:srgbClr val="000000"/>
            </a:solidFill>
            <a:prstDash val="solid"/>
            <a:miter lim="800000"/>
          </a:ln>
        </p:spPr>
        <p:txBody>
          <a:bodyPr/>
          <a:lstStyle/>
          <a:p>
            <a:endParaRPr lang="en-US"/>
          </a:p>
        </p:txBody>
      </p:sp>
      <p:sp>
        <p:nvSpPr>
          <p:cNvPr id="9" name="Object 8"/>
          <p:cNvSpPr/>
          <p:nvPr/>
        </p:nvSpPr>
        <p:spPr>
          <a:xfrm>
            <a:off x="5135573" y="7257294"/>
            <a:ext cx="0" cy="0"/>
          </a:xfrm>
          <a:prstGeom prst="line">
            <a:avLst/>
          </a:prstGeom>
          <a:noFill/>
          <a:ln w="25400">
            <a:solidFill>
              <a:srgbClr val="000000"/>
            </a:solidFill>
            <a:prstDash val="solid"/>
            <a:miter lim="800000"/>
          </a:ln>
        </p:spPr>
        <p:txBody>
          <a:bodyPr/>
          <a:lstStyle/>
          <a:p>
            <a:endParaRPr lang="en-US"/>
          </a:p>
        </p:txBody>
      </p:sp>
      <p:sp>
        <p:nvSpPr>
          <p:cNvPr id="15" name="Object 14"/>
          <p:cNvSpPr/>
          <p:nvPr/>
        </p:nvSpPr>
        <p:spPr>
          <a:xfrm>
            <a:off x="5713571" y="3333773"/>
            <a:ext cx="3561459" cy="209498"/>
          </a:xfrm>
          <a:prstGeom prst="rect">
            <a:avLst/>
          </a:prstGeom>
          <a:noFill/>
        </p:spPr>
        <p:txBody>
          <a:bodyPr wrap="square" lIns="0" tIns="0" rIns="0" bIns="0" rtlCol="0" anchor="ctr"/>
          <a:lstStyle/>
          <a:p>
            <a:pPr algn="l">
              <a:lnSpc>
                <a:spcPts val="1680"/>
              </a:lnSpc>
              <a:buNone/>
            </a:pPr>
            <a:r>
              <a:rPr lang="en-US" sz="1200">
                <a:solidFill>
                  <a:srgbClr val="5A5A4C"/>
                </a:solidFill>
                <a:latin typeface="Montserrat" pitchFamily="34" charset="0"/>
                <a:ea typeface="Montserrat" pitchFamily="34" charset="-122"/>
                <a:cs typeface="Montserrat" pitchFamily="34" charset="-120"/>
              </a:rPr>
              <a:t>Surfaces</a:t>
            </a:r>
            <a:endParaRPr lang="en-US"/>
          </a:p>
        </p:txBody>
      </p:sp>
      <p:sp>
        <p:nvSpPr>
          <p:cNvPr id="10" name="Object 4">
            <a:extLst>
              <a:ext uri="{FF2B5EF4-FFF2-40B4-BE49-F238E27FC236}">
                <a16:creationId xmlns:a16="http://schemas.microsoft.com/office/drawing/2014/main" id="{CB4DD533-3A54-F23B-A1DF-7B59BA1E33BA}"/>
              </a:ext>
            </a:extLst>
          </p:cNvPr>
          <p:cNvSpPr/>
          <p:nvPr/>
        </p:nvSpPr>
        <p:spPr>
          <a:xfrm>
            <a:off x="1466678" y="3819635"/>
            <a:ext cx="9264376" cy="2345669"/>
          </a:xfrm>
          <a:prstGeom prst="rect">
            <a:avLst/>
          </a:prstGeom>
          <a:noFill/>
        </p:spPr>
        <p:txBody>
          <a:bodyPr wrap="square" lIns="0" tIns="0" rIns="0" bIns="0" rtlCol="0" anchor="t"/>
          <a:lstStyle/>
          <a:p>
            <a:pPr>
              <a:lnSpc>
                <a:spcPts val="2016"/>
              </a:lnSpc>
            </a:pPr>
            <a:r>
              <a:rPr lang="en-US" sz="1600" dirty="0">
                <a:solidFill>
                  <a:srgbClr val="5A5A4C"/>
                </a:solidFill>
              </a:rPr>
              <a:t>Let's proceed to set the conic constants for our curved surfaces, which are the primary, secondary, and tertiary mirrors. Within the LDE, the primary conic constant is set to –0.9967</a:t>
            </a:r>
            <a:r>
              <a:rPr lang="en-US" sz="1600" dirty="0">
                <a:solidFill>
                  <a:srgbClr val="FF0000"/>
                </a:solidFill>
              </a:rPr>
              <a:t> (1)</a:t>
            </a:r>
            <a:r>
              <a:rPr lang="en-US" sz="1600" dirty="0">
                <a:solidFill>
                  <a:srgbClr val="5A5A4C"/>
                </a:solidFill>
              </a:rPr>
              <a:t>, which is nearly a perfect parabola. Perfect parabolas have a perfect focal point on-axis but acquire coma rapidly for off-axis points. Thus, we use a slightly adjusted value with off-axis points in consideration. The secondary mirror is set to a conic constant of –1.6598 </a:t>
            </a:r>
            <a:r>
              <a:rPr lang="en-US" sz="1600" dirty="0">
                <a:solidFill>
                  <a:srgbClr val="FF0000"/>
                </a:solidFill>
              </a:rPr>
              <a:t>(2)</a:t>
            </a:r>
            <a:r>
              <a:rPr lang="en-US" sz="1600" dirty="0">
                <a:solidFill>
                  <a:srgbClr val="5A5A4C"/>
                </a:solidFill>
              </a:rPr>
              <a:t>, making it a hyperbolic mirror. Finally, the tertiary mirror is set to a conic constant of –0.6595 </a:t>
            </a:r>
            <a:r>
              <a:rPr lang="en-US" sz="1600" dirty="0">
                <a:solidFill>
                  <a:srgbClr val="FF0000"/>
                </a:solidFill>
              </a:rPr>
              <a:t>(3).</a:t>
            </a:r>
            <a:endParaRPr lang="en-US" sz="1600" dirty="0">
              <a:solidFill>
                <a:srgbClr val="5A5A4C"/>
              </a:solidFill>
            </a:endParaRPr>
          </a:p>
          <a:p>
            <a:pPr>
              <a:lnSpc>
                <a:spcPts val="2016"/>
              </a:lnSpc>
            </a:pPr>
            <a:endParaRPr lang="en-US" sz="1600" dirty="0">
              <a:solidFill>
                <a:srgbClr val="5A5A4C"/>
              </a:solidFill>
            </a:endParaRPr>
          </a:p>
          <a:p>
            <a:pPr>
              <a:lnSpc>
                <a:spcPts val="2016"/>
              </a:lnSpc>
            </a:pPr>
            <a:r>
              <a:rPr lang="en-US" sz="1600" i="1" dirty="0">
                <a:solidFill>
                  <a:srgbClr val="5A5A4C"/>
                </a:solidFill>
              </a:rPr>
              <a:t>Concept check: Go to the Wikipedia page for </a:t>
            </a:r>
            <a:r>
              <a:rPr lang="en-US" sz="1600" i="1" dirty="0">
                <a:solidFill>
                  <a:schemeClr val="bg1">
                    <a:lumMod val="65000"/>
                  </a:schemeClr>
                </a:solidFill>
                <a:hlinkClick r:id="rId3">
                  <a:extLst>
                    <a:ext uri="{A12FA001-AC4F-418D-AE19-62706E023703}">
                      <ahyp:hlinkClr xmlns:ahyp="http://schemas.microsoft.com/office/drawing/2018/hyperlinkcolor" val="tx"/>
                    </a:ext>
                  </a:extLst>
                </a:hlinkClick>
              </a:rPr>
              <a:t>conic constant</a:t>
            </a:r>
            <a:r>
              <a:rPr lang="en-US" sz="1600" i="1" dirty="0">
                <a:solidFill>
                  <a:schemeClr val="bg1">
                    <a:lumMod val="65000"/>
                  </a:schemeClr>
                </a:solidFill>
              </a:rPr>
              <a:t>.</a:t>
            </a:r>
            <a:r>
              <a:rPr lang="en-US" sz="1600" i="1" dirty="0">
                <a:solidFill>
                  <a:srgbClr val="5A5A4C"/>
                </a:solidFill>
              </a:rPr>
              <a:t> What type of surface is the tertiary mirror?</a:t>
            </a:r>
          </a:p>
          <a:p>
            <a:pPr>
              <a:lnSpc>
                <a:spcPts val="2016"/>
              </a:lnSpc>
            </a:pPr>
            <a:endParaRPr lang="en-US" sz="1600" dirty="0">
              <a:solidFill>
                <a:srgbClr val="5A5A4C"/>
              </a:solidFill>
            </a:endParaRPr>
          </a:p>
        </p:txBody>
      </p:sp>
      <p:pic>
        <p:nvPicPr>
          <p:cNvPr id="11" name="Picture 10" descr="A table with numbers and symbols&#10;&#10;AI-generated content may be incorrect.">
            <a:extLst>
              <a:ext uri="{FF2B5EF4-FFF2-40B4-BE49-F238E27FC236}">
                <a16:creationId xmlns:a16="http://schemas.microsoft.com/office/drawing/2014/main" id="{0EA3053F-4247-F0F2-86B0-B663FA4987C7}"/>
              </a:ext>
            </a:extLst>
          </p:cNvPr>
          <p:cNvPicPr>
            <a:picLocks noChangeAspect="1"/>
          </p:cNvPicPr>
          <p:nvPr/>
        </p:nvPicPr>
        <p:blipFill>
          <a:blip r:embed="rId4"/>
          <a:stretch>
            <a:fillRect/>
          </a:stretch>
        </p:blipFill>
        <p:spPr>
          <a:xfrm>
            <a:off x="1466850" y="1257003"/>
            <a:ext cx="9258300" cy="2286000"/>
          </a:xfrm>
          <a:prstGeom prst="rect">
            <a:avLst/>
          </a:prstGeom>
        </p:spPr>
      </p:pic>
      <p:sp>
        <p:nvSpPr>
          <p:cNvPr id="17" name="Object 2">
            <a:extLst>
              <a:ext uri="{FF2B5EF4-FFF2-40B4-BE49-F238E27FC236}">
                <a16:creationId xmlns:a16="http://schemas.microsoft.com/office/drawing/2014/main" id="{3946E982-34FD-7F0F-CB26-5E26EB3AA748}"/>
              </a:ext>
            </a:extLst>
          </p:cNvPr>
          <p:cNvSpPr/>
          <p:nvPr/>
        </p:nvSpPr>
        <p:spPr>
          <a:xfrm>
            <a:off x="11095725" y="1222735"/>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78B9ACCF-651D-3816-A12C-7C4DE319511E}"/>
              </a:ext>
            </a:extLst>
          </p:cNvPr>
          <p:cNvCxnSpPr>
            <a:cxnSpLocks/>
          </p:cNvCxnSpPr>
          <p:nvPr/>
        </p:nvCxnSpPr>
        <p:spPr>
          <a:xfrm flipH="1">
            <a:off x="9524267" y="1554631"/>
            <a:ext cx="1536218" cy="6441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bject 2">
            <a:extLst>
              <a:ext uri="{FF2B5EF4-FFF2-40B4-BE49-F238E27FC236}">
                <a16:creationId xmlns:a16="http://schemas.microsoft.com/office/drawing/2014/main" id="{42BD3A38-1A50-EC37-E3CA-CFB6E411F89D}"/>
              </a:ext>
            </a:extLst>
          </p:cNvPr>
          <p:cNvSpPr/>
          <p:nvPr/>
        </p:nvSpPr>
        <p:spPr>
          <a:xfrm>
            <a:off x="11095725" y="1536892"/>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4" name="Straight Arrow Connector 23">
            <a:extLst>
              <a:ext uri="{FF2B5EF4-FFF2-40B4-BE49-F238E27FC236}">
                <a16:creationId xmlns:a16="http://schemas.microsoft.com/office/drawing/2014/main" id="{1FDC31BF-3350-07C0-B08F-F88142383572}"/>
              </a:ext>
            </a:extLst>
          </p:cNvPr>
          <p:cNvCxnSpPr>
            <a:cxnSpLocks/>
          </p:cNvCxnSpPr>
          <p:nvPr/>
        </p:nvCxnSpPr>
        <p:spPr>
          <a:xfrm flipH="1">
            <a:off x="9524267" y="1835367"/>
            <a:ext cx="1536218" cy="6441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1BBC1448-B49B-9CD3-5D8C-5016B4B63309}"/>
              </a:ext>
            </a:extLst>
          </p:cNvPr>
          <p:cNvSpPr/>
          <p:nvPr/>
        </p:nvSpPr>
        <p:spPr>
          <a:xfrm>
            <a:off x="11095724" y="1837682"/>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6" name="Straight Arrow Connector 25">
            <a:extLst>
              <a:ext uri="{FF2B5EF4-FFF2-40B4-BE49-F238E27FC236}">
                <a16:creationId xmlns:a16="http://schemas.microsoft.com/office/drawing/2014/main" id="{1AE66052-BEF9-3A31-70EA-E8F59586EB18}"/>
              </a:ext>
            </a:extLst>
          </p:cNvPr>
          <p:cNvCxnSpPr>
            <a:cxnSpLocks/>
          </p:cNvCxnSpPr>
          <p:nvPr/>
        </p:nvCxnSpPr>
        <p:spPr>
          <a:xfrm flipH="1">
            <a:off x="9490845" y="2149525"/>
            <a:ext cx="1536218" cy="6441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52E69955-B08E-0B2A-45C6-67F665CAB6EB}"/>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GB" dirty="0"/>
              <a:t>Conical mirrors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4941A-E665-E6A8-51F2-22C6A3181E96}"/>
            </a:ext>
          </a:extLst>
        </p:cNvPr>
        <p:cNvGrpSpPr/>
        <p:nvPr/>
      </p:nvGrpSpPr>
      <p:grpSpPr>
        <a:xfrm>
          <a:off x="0" y="0"/>
          <a:ext cx="0" cy="0"/>
          <a:chOff x="0" y="0"/>
          <a:chExt cx="0" cy="0"/>
        </a:xfrm>
      </p:grpSpPr>
      <p:sp>
        <p:nvSpPr>
          <p:cNvPr id="16" name="Object 3">
            <a:extLst>
              <a:ext uri="{FF2B5EF4-FFF2-40B4-BE49-F238E27FC236}">
                <a16:creationId xmlns:a16="http://schemas.microsoft.com/office/drawing/2014/main" id="{6F0A174F-190A-F805-525D-86F53DB59365}"/>
              </a:ext>
            </a:extLst>
          </p:cNvPr>
          <p:cNvSpPr/>
          <p:nvPr/>
        </p:nvSpPr>
        <p:spPr>
          <a:xfrm>
            <a:off x="560394" y="1002417"/>
            <a:ext cx="11066876" cy="5162887"/>
          </a:xfrm>
          <a:prstGeom prst="rect">
            <a:avLst/>
          </a:prstGeom>
          <a:solidFill>
            <a:srgbClr val="F5F5F5"/>
          </a:solidFill>
        </p:spPr>
        <p:txBody>
          <a:bodyPr/>
          <a:lstStyle/>
          <a:p>
            <a:endParaRPr lang="en-US"/>
          </a:p>
        </p:txBody>
      </p:sp>
      <p:sp>
        <p:nvSpPr>
          <p:cNvPr id="3" name="Object 2">
            <a:extLst>
              <a:ext uri="{FF2B5EF4-FFF2-40B4-BE49-F238E27FC236}">
                <a16:creationId xmlns:a16="http://schemas.microsoft.com/office/drawing/2014/main" id="{850810F1-1142-55C0-26CC-2FB647D5A05D}"/>
              </a:ext>
            </a:extLst>
          </p:cNvPr>
          <p:cNvSpPr/>
          <p:nvPr/>
        </p:nvSpPr>
        <p:spPr>
          <a:xfrm>
            <a:off x="646457" y="5445224"/>
            <a:ext cx="10737237" cy="632889"/>
          </a:xfrm>
          <a:prstGeom prst="rect">
            <a:avLst/>
          </a:prstGeom>
          <a:noFill/>
        </p:spPr>
        <p:txBody>
          <a:bodyPr wrap="square" lIns="0" tIns="0" rIns="0" bIns="0" rtlCol="0" anchor="ctr"/>
          <a:lstStyle/>
          <a:p>
            <a:pPr>
              <a:lnSpc>
                <a:spcPts val="1680"/>
              </a:lnSpc>
            </a:pPr>
            <a:r>
              <a:rPr lang="en-US" sz="1600" dirty="0">
                <a:solidFill>
                  <a:srgbClr val="5A5A4C"/>
                </a:solidFill>
                <a:ea typeface="Montserrat" pitchFamily="34" charset="-122"/>
                <a:cs typeface="Montserrat" pitchFamily="34" charset="-120"/>
              </a:rPr>
              <a:t>To further clean up our model, select the last surface as "4 tertiary mirror" </a:t>
            </a:r>
            <a:r>
              <a:rPr lang="en-US" sz="1600" dirty="0">
                <a:solidFill>
                  <a:srgbClr val="FF0000"/>
                </a:solidFill>
                <a:ea typeface="Montserrat" pitchFamily="34" charset="-122"/>
                <a:cs typeface="Montserrat" pitchFamily="34" charset="-120"/>
              </a:rPr>
              <a:t>(1)</a:t>
            </a:r>
            <a:r>
              <a:rPr lang="en-US" sz="1600" dirty="0">
                <a:solidFill>
                  <a:srgbClr val="5A5A4C"/>
                </a:solidFill>
                <a:ea typeface="Montserrat" pitchFamily="34" charset="-122"/>
                <a:cs typeface="Montserrat" pitchFamily="34" charset="-120"/>
              </a:rPr>
              <a:t> and select the hide lens edges setting </a:t>
            </a:r>
            <a:r>
              <a:rPr lang="en-US" sz="1600" dirty="0">
                <a:solidFill>
                  <a:srgbClr val="FF0000"/>
                </a:solidFill>
                <a:ea typeface="Montserrat" pitchFamily="34" charset="-122"/>
                <a:cs typeface="Montserrat" pitchFamily="34" charset="-120"/>
              </a:rPr>
              <a:t>(2)</a:t>
            </a:r>
            <a:r>
              <a:rPr lang="en-US" sz="1600" dirty="0">
                <a:solidFill>
                  <a:srgbClr val="5A5A4C"/>
                </a:solidFill>
                <a:ea typeface="Montserrat" pitchFamily="34" charset="-122"/>
                <a:cs typeface="Montserrat" pitchFamily="34" charset="-120"/>
              </a:rPr>
              <a:t>. Notice the rays coming to a focus at the thin point after the secondary mirror.</a:t>
            </a:r>
            <a:endParaRPr lang="en-US" sz="2400" dirty="0">
              <a:cs typeface="Arial"/>
            </a:endParaRPr>
          </a:p>
        </p:txBody>
      </p:sp>
      <p:sp>
        <p:nvSpPr>
          <p:cNvPr id="4" name="Object 3">
            <a:extLst>
              <a:ext uri="{FF2B5EF4-FFF2-40B4-BE49-F238E27FC236}">
                <a16:creationId xmlns:a16="http://schemas.microsoft.com/office/drawing/2014/main" id="{E4CD8869-AB2A-38D4-E774-0D4F63A51AAF}"/>
              </a:ext>
            </a:extLst>
          </p:cNvPr>
          <p:cNvSpPr/>
          <p:nvPr/>
        </p:nvSpPr>
        <p:spPr>
          <a:xfrm>
            <a:off x="1222366" y="2923342"/>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EF452FB1-1EE8-A825-0901-A43E904E5691}"/>
              </a:ext>
            </a:extLst>
          </p:cNvPr>
          <p:cNvSpPr/>
          <p:nvPr/>
        </p:nvSpPr>
        <p:spPr>
          <a:xfrm>
            <a:off x="2470725" y="1622956"/>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9F8C9A4E-153B-548C-1C14-C7980398D42F}"/>
              </a:ext>
            </a:extLst>
          </p:cNvPr>
          <p:cNvSpPr/>
          <p:nvPr/>
        </p:nvSpPr>
        <p:spPr>
          <a:xfrm>
            <a:off x="2995433" y="1557368"/>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D5B2F132-C78B-F17C-DD67-D12255C69A94}"/>
              </a:ext>
            </a:extLst>
          </p:cNvPr>
          <p:cNvSpPr/>
          <p:nvPr/>
        </p:nvSpPr>
        <p:spPr>
          <a:xfrm>
            <a:off x="3482745" y="772265"/>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816CFA27-78A2-F7B3-A47A-40A7B9EB03B6}"/>
              </a:ext>
            </a:extLst>
          </p:cNvPr>
          <p:cNvSpPr/>
          <p:nvPr/>
        </p:nvSpPr>
        <p:spPr>
          <a:xfrm>
            <a:off x="2392019" y="1137602"/>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9D027CB1-CC92-67D4-F78E-89B2DFFA4D6D}"/>
              </a:ext>
            </a:extLst>
          </p:cNvPr>
          <p:cNvSpPr/>
          <p:nvPr/>
        </p:nvSpPr>
        <p:spPr>
          <a:xfrm>
            <a:off x="5135573" y="7029400"/>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4CDDC2BE-4E0A-E860-26EE-DF00358066A5}"/>
              </a:ext>
            </a:extLst>
          </p:cNvPr>
          <p:cNvSpPr/>
          <p:nvPr/>
        </p:nvSpPr>
        <p:spPr>
          <a:xfrm>
            <a:off x="5174926" y="6950694"/>
            <a:ext cx="0" cy="0"/>
          </a:xfrm>
          <a:prstGeom prst="line">
            <a:avLst/>
          </a:prstGeom>
          <a:noFill/>
          <a:ln w="25400">
            <a:solidFill>
              <a:srgbClr val="000000"/>
            </a:solidFill>
            <a:prstDash val="solid"/>
            <a:miter lim="800000"/>
          </a:ln>
        </p:spPr>
        <p:txBody>
          <a:bodyPr/>
          <a:lstStyle/>
          <a:p>
            <a:endParaRPr lang="en-US"/>
          </a:p>
        </p:txBody>
      </p:sp>
      <p:pic>
        <p:nvPicPr>
          <p:cNvPr id="17" name="Picture 16" descr="A screenshot of a computer&#10;&#10;AI-generated content may be incorrect.">
            <a:extLst>
              <a:ext uri="{FF2B5EF4-FFF2-40B4-BE49-F238E27FC236}">
                <a16:creationId xmlns:a16="http://schemas.microsoft.com/office/drawing/2014/main" id="{D6D462EC-8179-3926-A734-2FC473AAE806}"/>
              </a:ext>
            </a:extLst>
          </p:cNvPr>
          <p:cNvPicPr>
            <a:picLocks noChangeAspect="1"/>
          </p:cNvPicPr>
          <p:nvPr/>
        </p:nvPicPr>
        <p:blipFill>
          <a:blip r:embed="rId3"/>
          <a:srcRect r="18299" b="52391"/>
          <a:stretch/>
        </p:blipFill>
        <p:spPr>
          <a:xfrm>
            <a:off x="549179" y="1135854"/>
            <a:ext cx="5468678" cy="4172448"/>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1819A4F3-C992-32C7-7442-C342BEB4F52A}"/>
              </a:ext>
            </a:extLst>
          </p:cNvPr>
          <p:cNvPicPr>
            <a:picLocks noChangeAspect="1"/>
          </p:cNvPicPr>
          <p:nvPr/>
        </p:nvPicPr>
        <p:blipFill>
          <a:blip r:embed="rId3"/>
          <a:srcRect l="196" t="48156" b="217"/>
          <a:stretch/>
        </p:blipFill>
        <p:spPr>
          <a:xfrm>
            <a:off x="6237679" y="1420663"/>
            <a:ext cx="5145560" cy="3607504"/>
          </a:xfrm>
          <a:prstGeom prst="rect">
            <a:avLst/>
          </a:prstGeom>
        </p:spPr>
      </p:pic>
      <p:cxnSp>
        <p:nvCxnSpPr>
          <p:cNvPr id="11" name="Straight Arrow Connector 10">
            <a:extLst>
              <a:ext uri="{FF2B5EF4-FFF2-40B4-BE49-F238E27FC236}">
                <a16:creationId xmlns:a16="http://schemas.microsoft.com/office/drawing/2014/main" id="{AB86303F-DE72-3ADF-DEA2-E0551157B0E9}"/>
              </a:ext>
            </a:extLst>
          </p:cNvPr>
          <p:cNvCxnSpPr/>
          <p:nvPr/>
        </p:nvCxnSpPr>
        <p:spPr>
          <a:xfrm flipH="1">
            <a:off x="3324996" y="1207706"/>
            <a:ext cx="3078468" cy="8796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7E2A159-0824-CCEB-D803-B8548AEB6BDE}"/>
              </a:ext>
            </a:extLst>
          </p:cNvPr>
          <p:cNvCxnSpPr>
            <a:cxnSpLocks/>
          </p:cNvCxnSpPr>
          <p:nvPr/>
        </p:nvCxnSpPr>
        <p:spPr>
          <a:xfrm flipH="1" flipV="1">
            <a:off x="2255522" y="3818531"/>
            <a:ext cx="3967468" cy="1379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bject 2">
            <a:extLst>
              <a:ext uri="{FF2B5EF4-FFF2-40B4-BE49-F238E27FC236}">
                <a16:creationId xmlns:a16="http://schemas.microsoft.com/office/drawing/2014/main" id="{EC9E4E0C-8CFE-69B8-727A-FB6589526B55}"/>
              </a:ext>
            </a:extLst>
          </p:cNvPr>
          <p:cNvSpPr/>
          <p:nvPr/>
        </p:nvSpPr>
        <p:spPr>
          <a:xfrm>
            <a:off x="6501825" y="973304"/>
            <a:ext cx="323237" cy="412311"/>
          </a:xfrm>
          <a:prstGeom prst="rect">
            <a:avLst/>
          </a:prstGeom>
          <a:noFill/>
        </p:spPr>
        <p:txBody>
          <a:bodyPr wrap="square" lIns="0" tIns="0" rIns="0" bIns="0" rtlCol="0" anchor="ctr"/>
          <a:lstStyle/>
          <a:p>
            <a:pPr>
              <a:lnSpc>
                <a:spcPts val="1680"/>
              </a:lnSpc>
            </a:pPr>
            <a:r>
              <a:rPr lang="en-US" sz="1200" dirty="0">
                <a:solidFill>
                  <a:srgbClr val="FF0000"/>
                </a:solidFill>
                <a:latin typeface="Montserrat"/>
                <a:ea typeface="Montserrat" pitchFamily="34" charset="-122"/>
                <a:cs typeface="Montserrat" pitchFamily="34" charset="-120"/>
              </a:rPr>
              <a:t>(1)</a:t>
            </a:r>
            <a:endParaRPr lang="en-US" sz="1200" dirty="0">
              <a:solidFill>
                <a:srgbClr val="FF0000"/>
              </a:solidFill>
              <a:latin typeface="Montserrat"/>
              <a:cs typeface="Arial"/>
            </a:endParaRPr>
          </a:p>
        </p:txBody>
      </p:sp>
      <p:sp>
        <p:nvSpPr>
          <p:cNvPr id="15" name="Object 2">
            <a:extLst>
              <a:ext uri="{FF2B5EF4-FFF2-40B4-BE49-F238E27FC236}">
                <a16:creationId xmlns:a16="http://schemas.microsoft.com/office/drawing/2014/main" id="{A9081FAE-FC4A-0A10-789B-6968FD44DD2D}"/>
              </a:ext>
            </a:extLst>
          </p:cNvPr>
          <p:cNvSpPr/>
          <p:nvPr/>
        </p:nvSpPr>
        <p:spPr>
          <a:xfrm>
            <a:off x="6254509" y="5023935"/>
            <a:ext cx="323237" cy="412311"/>
          </a:xfrm>
          <a:prstGeom prst="rect">
            <a:avLst/>
          </a:prstGeom>
          <a:noFill/>
        </p:spPr>
        <p:txBody>
          <a:bodyPr wrap="square" lIns="0" tIns="0" rIns="0" bIns="0" rtlCol="0" anchor="ctr"/>
          <a:lstStyle/>
          <a:p>
            <a:pPr>
              <a:lnSpc>
                <a:spcPts val="1680"/>
              </a:lnSpc>
            </a:pPr>
            <a:r>
              <a:rPr lang="en-US" sz="1200">
                <a:solidFill>
                  <a:srgbClr val="FF0000"/>
                </a:solidFill>
                <a:latin typeface="Montserrat"/>
                <a:ea typeface="Montserrat" pitchFamily="34" charset="-122"/>
                <a:cs typeface="Montserrat" pitchFamily="34" charset="-120"/>
              </a:rPr>
              <a:t>(2)</a:t>
            </a:r>
            <a:endParaRPr lang="en-US" sz="1200">
              <a:solidFill>
                <a:srgbClr val="FF0000"/>
              </a:solidFill>
              <a:latin typeface="Montserrat"/>
              <a:cs typeface="Arial"/>
            </a:endParaRPr>
          </a:p>
        </p:txBody>
      </p:sp>
      <p:sp>
        <p:nvSpPr>
          <p:cNvPr id="2" name="Title 1">
            <a:extLst>
              <a:ext uri="{FF2B5EF4-FFF2-40B4-BE49-F238E27FC236}">
                <a16:creationId xmlns:a16="http://schemas.microsoft.com/office/drawing/2014/main" id="{8711A4CB-4F5F-95D0-447C-57453ADA90D0}"/>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GB" dirty="0"/>
              <a:t>Conical mirrors</a:t>
            </a:r>
            <a:endParaRPr lang="en-US" dirty="0"/>
          </a:p>
        </p:txBody>
      </p:sp>
    </p:spTree>
    <p:extLst>
      <p:ext uri="{BB962C8B-B14F-4D97-AF65-F5344CB8AC3E}">
        <p14:creationId xmlns:p14="http://schemas.microsoft.com/office/powerpoint/2010/main" val="3665504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0284" y="1196751"/>
            <a:ext cx="8013375" cy="1171627"/>
          </a:xfrm>
          <a:prstGeom prst="rect">
            <a:avLst/>
          </a:prstGeom>
          <a:noFill/>
        </p:spPr>
        <p:txBody>
          <a:bodyPr wrap="square" lIns="0" tIns="0" rIns="0" bIns="0" rtlCol="0" anchor="ctr"/>
          <a:lstStyle/>
          <a:p>
            <a:pPr algn="l">
              <a:lnSpc>
                <a:spcPts val="1680"/>
              </a:lnSpc>
              <a:buNone/>
            </a:pPr>
            <a:r>
              <a:rPr lang="en-US" sz="1600" dirty="0">
                <a:solidFill>
                  <a:srgbClr val="5A5A4C"/>
                </a:solidFill>
                <a:ea typeface="Montserrat" pitchFamily="34" charset="-122"/>
                <a:cs typeface="Montserrat" pitchFamily="34" charset="-120"/>
              </a:rPr>
              <a:t>Notice the path of the rays. Rays from the stars are collected by the first mirror onto the second mirror, where they are focused before reaching the tertiary mirror, folded back to the fine steering mirror, and then onto the image plane. Oddly, the rays are magically passing through the fine steering mirror as it travels from the secondary to the tertiary mirrors, and then magically passes through the tertiary mirror as it travels from the fine-steering mirror to the image plane. </a:t>
            </a:r>
            <a:endParaRPr lang="en-US" sz="2400" dirty="0"/>
          </a:p>
        </p:txBody>
      </p:sp>
      <p:sp>
        <p:nvSpPr>
          <p:cNvPr id="4" name="Object 3"/>
          <p:cNvSpPr/>
          <p:nvPr/>
        </p:nvSpPr>
        <p:spPr>
          <a:xfrm>
            <a:off x="350284" y="4249545"/>
            <a:ext cx="8013375" cy="1699148"/>
          </a:xfrm>
          <a:prstGeom prst="rect">
            <a:avLst/>
          </a:prstGeom>
          <a:noFill/>
        </p:spPr>
        <p:txBody>
          <a:bodyPr wrap="square" lIns="0" tIns="0" rIns="0" bIns="0" rtlCol="0" anchor="ctr"/>
          <a:lstStyle/>
          <a:p>
            <a:pPr>
              <a:lnSpc>
                <a:spcPts val="1680"/>
              </a:lnSpc>
              <a:spcBef>
                <a:spcPts val="1382"/>
              </a:spcBef>
            </a:pPr>
            <a:r>
              <a:rPr lang="en-US" sz="1600" dirty="0">
                <a:solidFill>
                  <a:srgbClr val="5A5A4C"/>
                </a:solidFill>
                <a:ea typeface="Montserrat" pitchFamily="34" charset="-122"/>
                <a:cs typeface="Montserrat" pitchFamily="34" charset="-120"/>
              </a:rPr>
              <a:t>The JWST handles this using a field bias, which means the on-axis field point of the telescope is placed slightly off-axis. Within the LDE, we add a Coordinate Break surface type before the </a:t>
            </a:r>
            <a:r>
              <a:rPr lang="en-US" sz="1600" i="1" dirty="0">
                <a:solidFill>
                  <a:srgbClr val="5A5A4C"/>
                </a:solidFill>
                <a:ea typeface="Montserrat" pitchFamily="34" charset="-122"/>
                <a:cs typeface="Montserrat" pitchFamily="34" charset="-120"/>
              </a:rPr>
              <a:t>plot begin</a:t>
            </a:r>
            <a:r>
              <a:rPr lang="en-US" sz="1600" dirty="0">
                <a:solidFill>
                  <a:srgbClr val="5A5A4C"/>
                </a:solidFill>
                <a:ea typeface="Montserrat" pitchFamily="34" charset="-122"/>
                <a:cs typeface="Montserrat" pitchFamily="34" charset="-120"/>
              </a:rPr>
              <a:t> surface </a:t>
            </a:r>
            <a:r>
              <a:rPr lang="en-US" sz="1600" dirty="0">
                <a:solidFill>
                  <a:srgbClr val="FF0000"/>
                </a:solidFill>
                <a:ea typeface="Montserrat" pitchFamily="34" charset="-122"/>
                <a:cs typeface="Montserrat" pitchFamily="34" charset="-120"/>
              </a:rPr>
              <a:t>(1)</a:t>
            </a:r>
            <a:r>
              <a:rPr lang="en-US" sz="1600" dirty="0">
                <a:solidFill>
                  <a:srgbClr val="5A5A4C"/>
                </a:solidFill>
                <a:ea typeface="Montserrat" pitchFamily="34" charset="-122"/>
                <a:cs typeface="Montserrat" pitchFamily="34" charset="-120"/>
              </a:rPr>
              <a:t>. Then, set the tilt about X to 0.16 degrees </a:t>
            </a:r>
            <a:r>
              <a:rPr lang="en-US" sz="1600" dirty="0">
                <a:solidFill>
                  <a:srgbClr val="FF0000"/>
                </a:solidFill>
                <a:ea typeface="Montserrat" pitchFamily="34" charset="-122"/>
                <a:cs typeface="Montserrat" pitchFamily="34" charset="-120"/>
              </a:rPr>
              <a:t>(2)</a:t>
            </a:r>
            <a:r>
              <a:rPr lang="en-US" sz="1600" dirty="0">
                <a:solidFill>
                  <a:srgbClr val="5A5A4C"/>
                </a:solidFill>
                <a:ea typeface="Montserrat" pitchFamily="34" charset="-122"/>
                <a:cs typeface="Montserrat" pitchFamily="34" charset="-120"/>
              </a:rPr>
              <a:t>, thus tilting the telescope slightly off-axis. This sets a constant offset in angle for the whole telescope.</a:t>
            </a:r>
          </a:p>
          <a:p>
            <a:pPr>
              <a:lnSpc>
                <a:spcPts val="1680"/>
              </a:lnSpc>
              <a:spcBef>
                <a:spcPts val="1382"/>
              </a:spcBef>
            </a:pPr>
            <a:r>
              <a:rPr lang="en-US" sz="1600" i="1" dirty="0">
                <a:solidFill>
                  <a:srgbClr val="5A5A4C"/>
                </a:solidFill>
                <a:ea typeface="Montserrat" pitchFamily="34" charset="-122"/>
                <a:cs typeface="Montserrat" pitchFamily="34" charset="-120"/>
              </a:rPr>
              <a:t>Can you trace the path described above in the 3D layout?</a:t>
            </a:r>
          </a:p>
        </p:txBody>
      </p:sp>
      <p:sp>
        <p:nvSpPr>
          <p:cNvPr id="5" name="Object 4"/>
          <p:cNvSpPr/>
          <p:nvPr/>
        </p:nvSpPr>
        <p:spPr>
          <a:xfrm>
            <a:off x="5465186" y="4501540"/>
            <a:ext cx="0" cy="0"/>
          </a:xfrm>
          <a:prstGeom prst="line">
            <a:avLst/>
          </a:prstGeom>
          <a:noFill/>
          <a:ln w="25400">
            <a:solidFill>
              <a:srgbClr val="000000"/>
            </a:solidFill>
            <a:prstDash val="solid"/>
            <a:miter lim="800000"/>
          </a:ln>
        </p:spPr>
        <p:txBody>
          <a:bodyPr/>
          <a:lstStyle/>
          <a:p>
            <a:endParaRPr lang="en-US"/>
          </a:p>
        </p:txBody>
      </p:sp>
      <p:sp>
        <p:nvSpPr>
          <p:cNvPr id="6" name="Object 5"/>
          <p:cNvSpPr/>
          <p:nvPr/>
        </p:nvSpPr>
        <p:spPr>
          <a:xfrm>
            <a:off x="2525154" y="1605377"/>
            <a:ext cx="0" cy="0"/>
          </a:xfrm>
          <a:prstGeom prst="line">
            <a:avLst/>
          </a:prstGeom>
          <a:noFill/>
          <a:ln w="25400">
            <a:solidFill>
              <a:srgbClr val="000000"/>
            </a:solidFill>
            <a:prstDash val="solid"/>
            <a:miter lim="800000"/>
          </a:ln>
        </p:spPr>
        <p:txBody>
          <a:bodyPr/>
          <a:lstStyle/>
          <a:p>
            <a:endParaRPr lang="en-US"/>
          </a:p>
        </p:txBody>
      </p:sp>
      <p:sp>
        <p:nvSpPr>
          <p:cNvPr id="7" name="Object 6"/>
          <p:cNvSpPr/>
          <p:nvPr/>
        </p:nvSpPr>
        <p:spPr>
          <a:xfrm>
            <a:off x="3049862" y="1539789"/>
            <a:ext cx="0" cy="0"/>
          </a:xfrm>
          <a:prstGeom prst="line">
            <a:avLst/>
          </a:prstGeom>
          <a:noFill/>
          <a:ln w="25400">
            <a:solidFill>
              <a:srgbClr val="000000"/>
            </a:solidFill>
            <a:prstDash val="solid"/>
            <a:miter lim="800000"/>
          </a:ln>
        </p:spPr>
        <p:txBody>
          <a:bodyPr/>
          <a:lstStyle/>
          <a:p>
            <a:endParaRPr lang="en-US"/>
          </a:p>
        </p:txBody>
      </p:sp>
      <p:sp>
        <p:nvSpPr>
          <p:cNvPr id="8" name="Object 7"/>
          <p:cNvSpPr/>
          <p:nvPr/>
        </p:nvSpPr>
        <p:spPr>
          <a:xfrm>
            <a:off x="3482745" y="700257"/>
            <a:ext cx="0" cy="0"/>
          </a:xfrm>
          <a:prstGeom prst="line">
            <a:avLst/>
          </a:prstGeom>
          <a:noFill/>
          <a:ln w="25400">
            <a:solidFill>
              <a:srgbClr val="000000"/>
            </a:solidFill>
            <a:prstDash val="solid"/>
            <a:miter lim="800000"/>
          </a:ln>
        </p:spPr>
        <p:txBody>
          <a:bodyPr/>
          <a:lstStyle/>
          <a:p>
            <a:endParaRPr lang="en-US"/>
          </a:p>
        </p:txBody>
      </p:sp>
      <p:sp>
        <p:nvSpPr>
          <p:cNvPr id="9" name="Object 8"/>
          <p:cNvSpPr/>
          <p:nvPr/>
        </p:nvSpPr>
        <p:spPr>
          <a:xfrm>
            <a:off x="2446448" y="1120023"/>
            <a:ext cx="0" cy="0"/>
          </a:xfrm>
          <a:prstGeom prst="line">
            <a:avLst/>
          </a:prstGeom>
          <a:noFill/>
          <a:ln w="25400">
            <a:solidFill>
              <a:srgbClr val="000000"/>
            </a:solidFill>
            <a:prstDash val="solid"/>
            <a:miter lim="800000"/>
          </a:ln>
        </p:spPr>
        <p:txBody>
          <a:bodyPr/>
          <a:lstStyle/>
          <a:p>
            <a:endParaRPr lang="en-US"/>
          </a:p>
        </p:txBody>
      </p:sp>
      <p:sp>
        <p:nvSpPr>
          <p:cNvPr id="10" name="Object 9"/>
          <p:cNvSpPr/>
          <p:nvPr/>
        </p:nvSpPr>
        <p:spPr>
          <a:xfrm>
            <a:off x="5135573" y="6957392"/>
            <a:ext cx="0" cy="0"/>
          </a:xfrm>
          <a:prstGeom prst="line">
            <a:avLst/>
          </a:prstGeom>
          <a:noFill/>
          <a:ln w="25400">
            <a:solidFill>
              <a:srgbClr val="000000"/>
            </a:solidFill>
            <a:prstDash val="solid"/>
            <a:miter lim="800000"/>
          </a:ln>
        </p:spPr>
        <p:txBody>
          <a:bodyPr/>
          <a:lstStyle/>
          <a:p>
            <a:endParaRPr lang="en-US"/>
          </a:p>
        </p:txBody>
      </p:sp>
      <p:sp>
        <p:nvSpPr>
          <p:cNvPr id="11" name="Object 10"/>
          <p:cNvSpPr/>
          <p:nvPr/>
        </p:nvSpPr>
        <p:spPr>
          <a:xfrm>
            <a:off x="5174926" y="6878686"/>
            <a:ext cx="0" cy="0"/>
          </a:xfrm>
          <a:prstGeom prst="line">
            <a:avLst/>
          </a:prstGeom>
          <a:noFill/>
          <a:ln w="25400">
            <a:solidFill>
              <a:srgbClr val="000000"/>
            </a:solidFill>
            <a:prstDash val="solid"/>
            <a:miter lim="800000"/>
          </a:ln>
        </p:spPr>
        <p:txBody>
          <a:bodyPr/>
          <a:lstStyle/>
          <a:p>
            <a:endParaRPr lang="en-US"/>
          </a:p>
        </p:txBody>
      </p:sp>
      <p:pic>
        <p:nvPicPr>
          <p:cNvPr id="13" name="Picture 12" descr="A screenshot of a computer&#10;&#10;AI-generated content may be incorrect.">
            <a:extLst>
              <a:ext uri="{FF2B5EF4-FFF2-40B4-BE49-F238E27FC236}">
                <a16:creationId xmlns:a16="http://schemas.microsoft.com/office/drawing/2014/main" id="{485D45EB-85EA-939E-28DD-16B7F5D3F35D}"/>
              </a:ext>
            </a:extLst>
          </p:cNvPr>
          <p:cNvPicPr>
            <a:picLocks noChangeAspect="1"/>
          </p:cNvPicPr>
          <p:nvPr/>
        </p:nvPicPr>
        <p:blipFill>
          <a:blip r:embed="rId3"/>
          <a:stretch>
            <a:fillRect/>
          </a:stretch>
        </p:blipFill>
        <p:spPr>
          <a:xfrm>
            <a:off x="8663745" y="3933056"/>
            <a:ext cx="3053878" cy="215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drawing of a sphere with colored lines&#10;&#10;AI-generated content may be incorrect.">
            <a:extLst>
              <a:ext uri="{FF2B5EF4-FFF2-40B4-BE49-F238E27FC236}">
                <a16:creationId xmlns:a16="http://schemas.microsoft.com/office/drawing/2014/main" id="{91C09D3C-18B5-E8AF-0B80-669F4AB60438}"/>
              </a:ext>
            </a:extLst>
          </p:cNvPr>
          <p:cNvPicPr>
            <a:picLocks noChangeAspect="1"/>
          </p:cNvPicPr>
          <p:nvPr/>
        </p:nvPicPr>
        <p:blipFill>
          <a:blip r:embed="rId4"/>
          <a:stretch>
            <a:fillRect/>
          </a:stretch>
        </p:blipFill>
        <p:spPr>
          <a:xfrm>
            <a:off x="8979623" y="887338"/>
            <a:ext cx="2738000" cy="1895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table with numbers and text&#10;&#10;AI-generated content may be incorrect.">
            <a:extLst>
              <a:ext uri="{FF2B5EF4-FFF2-40B4-BE49-F238E27FC236}">
                <a16:creationId xmlns:a16="http://schemas.microsoft.com/office/drawing/2014/main" id="{69E3A106-029E-CAA5-495E-73BFF1B80B09}"/>
              </a:ext>
            </a:extLst>
          </p:cNvPr>
          <p:cNvPicPr>
            <a:picLocks noChangeAspect="1"/>
          </p:cNvPicPr>
          <p:nvPr/>
        </p:nvPicPr>
        <p:blipFill>
          <a:blip r:embed="rId5"/>
          <a:stretch>
            <a:fillRect/>
          </a:stretch>
        </p:blipFill>
        <p:spPr>
          <a:xfrm>
            <a:off x="413287" y="3018482"/>
            <a:ext cx="11184611" cy="611133"/>
          </a:xfrm>
          <a:prstGeom prst="rect">
            <a:avLst/>
          </a:prstGeom>
        </p:spPr>
      </p:pic>
      <p:sp>
        <p:nvSpPr>
          <p:cNvPr id="16" name="Object 2">
            <a:extLst>
              <a:ext uri="{FF2B5EF4-FFF2-40B4-BE49-F238E27FC236}">
                <a16:creationId xmlns:a16="http://schemas.microsoft.com/office/drawing/2014/main" id="{3F353612-7769-8FE0-FB9D-6C744EA98045}"/>
              </a:ext>
            </a:extLst>
          </p:cNvPr>
          <p:cNvSpPr/>
          <p:nvPr/>
        </p:nvSpPr>
        <p:spPr>
          <a:xfrm>
            <a:off x="80146" y="2767675"/>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18" name="Straight Arrow Connector 17">
            <a:extLst>
              <a:ext uri="{FF2B5EF4-FFF2-40B4-BE49-F238E27FC236}">
                <a16:creationId xmlns:a16="http://schemas.microsoft.com/office/drawing/2014/main" id="{0AB149AB-77F2-B4B5-4CA7-2D5C131A6B87}"/>
              </a:ext>
            </a:extLst>
          </p:cNvPr>
          <p:cNvCxnSpPr>
            <a:cxnSpLocks/>
          </p:cNvCxnSpPr>
          <p:nvPr/>
        </p:nvCxnSpPr>
        <p:spPr>
          <a:xfrm>
            <a:off x="218696" y="3059464"/>
            <a:ext cx="168256" cy="256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2">
            <a:extLst>
              <a:ext uri="{FF2B5EF4-FFF2-40B4-BE49-F238E27FC236}">
                <a16:creationId xmlns:a16="http://schemas.microsoft.com/office/drawing/2014/main" id="{9EDBF76E-20CF-44ED-8B86-1DF47E34E503}"/>
              </a:ext>
            </a:extLst>
          </p:cNvPr>
          <p:cNvSpPr/>
          <p:nvPr/>
        </p:nvSpPr>
        <p:spPr>
          <a:xfrm>
            <a:off x="7252304" y="2480253"/>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FD2F4431-5248-F9F1-14FF-8ECB94206AF7}"/>
              </a:ext>
            </a:extLst>
          </p:cNvPr>
          <p:cNvCxnSpPr>
            <a:cxnSpLocks/>
          </p:cNvCxnSpPr>
          <p:nvPr/>
        </p:nvCxnSpPr>
        <p:spPr>
          <a:xfrm>
            <a:off x="7491117" y="2772042"/>
            <a:ext cx="856729" cy="4970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512941DD-562C-9638-CDFE-CD6033A8ECFF}"/>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GB" dirty="0"/>
              <a:t>Field Bias</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6369685" y="994418"/>
            <a:ext cx="5317686" cy="1914789"/>
          </a:xfrm>
          <a:prstGeom prst="rect">
            <a:avLst/>
          </a:prstGeom>
          <a:noFill/>
        </p:spPr>
        <p:txBody>
          <a:bodyPr wrap="square" lIns="0" tIns="0" rIns="0" bIns="0" rtlCol="0" anchor="ctr"/>
          <a:lstStyle/>
          <a:p>
            <a:pPr>
              <a:lnSpc>
                <a:spcPts val="1680"/>
              </a:lnSpc>
            </a:pPr>
            <a:r>
              <a:rPr lang="en-US" sz="1600" dirty="0">
                <a:solidFill>
                  <a:srgbClr val="5A5A4C"/>
                </a:solidFill>
                <a:ea typeface="Montserrat" pitchFamily="34" charset="-122"/>
                <a:cs typeface="Montserrat" pitchFamily="34" charset="-120"/>
              </a:rPr>
              <a:t>Now, turn on all the field angles in the 3D layout settings </a:t>
            </a:r>
            <a:r>
              <a:rPr lang="en-US" sz="1600" dirty="0">
                <a:solidFill>
                  <a:srgbClr val="FF0000"/>
                </a:solidFill>
                <a:ea typeface="Montserrat" pitchFamily="34" charset="-122"/>
                <a:cs typeface="Montserrat" pitchFamily="34" charset="-120"/>
              </a:rPr>
              <a:t>(1)</a:t>
            </a:r>
            <a:r>
              <a:rPr lang="en-US" sz="1600" dirty="0">
                <a:solidFill>
                  <a:srgbClr val="5A5A4C"/>
                </a:solidFill>
                <a:ea typeface="Montserrat" pitchFamily="34" charset="-122"/>
                <a:cs typeface="Montserrat" pitchFamily="34" charset="-120"/>
              </a:rPr>
              <a:t>. Recall, the incoming rays are collimated as they are from stars "infinitely" far away. The field angles are the angle of the incoming collimated rays. Thus, different angles image to different points on the image plane.</a:t>
            </a:r>
            <a:endParaRPr lang="en-US" sz="1600" dirty="0">
              <a:solidFill>
                <a:srgbClr val="5A5A4C"/>
              </a:solidFill>
            </a:endParaRPr>
          </a:p>
        </p:txBody>
      </p:sp>
      <p:sp>
        <p:nvSpPr>
          <p:cNvPr id="4" name="Object 3"/>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7" name="Object 6"/>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9" name="Object 8"/>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pic>
        <p:nvPicPr>
          <p:cNvPr id="16" name="Picture 15" descr="A screenshot of a computer&#10;&#10;AI-generated content may be incorrect.">
            <a:extLst>
              <a:ext uri="{FF2B5EF4-FFF2-40B4-BE49-F238E27FC236}">
                <a16:creationId xmlns:a16="http://schemas.microsoft.com/office/drawing/2014/main" id="{EE4AD9AA-C8F5-EE9B-5D73-089569F8D6E5}"/>
              </a:ext>
            </a:extLst>
          </p:cNvPr>
          <p:cNvPicPr>
            <a:picLocks noChangeAspect="1"/>
          </p:cNvPicPr>
          <p:nvPr/>
        </p:nvPicPr>
        <p:blipFill>
          <a:blip r:embed="rId3"/>
          <a:srcRect l="967" t="-737" r="16570" b="51950"/>
          <a:stretch/>
        </p:blipFill>
        <p:spPr>
          <a:xfrm>
            <a:off x="646176" y="1404389"/>
            <a:ext cx="5146238" cy="4056756"/>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D1AA66A9-E4C5-30E1-3D0A-44F040B6214A}"/>
              </a:ext>
            </a:extLst>
          </p:cNvPr>
          <p:cNvPicPr>
            <a:picLocks noChangeAspect="1"/>
          </p:cNvPicPr>
          <p:nvPr/>
        </p:nvPicPr>
        <p:blipFill>
          <a:blip r:embed="rId3"/>
          <a:srcRect l="899" t="49336" r="-710" b="505"/>
          <a:stretch/>
        </p:blipFill>
        <p:spPr>
          <a:xfrm>
            <a:off x="6860278" y="2713838"/>
            <a:ext cx="4058295" cy="2748427"/>
          </a:xfrm>
          <a:prstGeom prst="rect">
            <a:avLst/>
          </a:prstGeom>
        </p:spPr>
      </p:pic>
      <p:sp>
        <p:nvSpPr>
          <p:cNvPr id="23" name="Object 2">
            <a:extLst>
              <a:ext uri="{FF2B5EF4-FFF2-40B4-BE49-F238E27FC236}">
                <a16:creationId xmlns:a16="http://schemas.microsoft.com/office/drawing/2014/main" id="{EFAC74B7-FEFD-11E1-CD7C-167CB127EE04}"/>
              </a:ext>
            </a:extLst>
          </p:cNvPr>
          <p:cNvSpPr/>
          <p:nvPr/>
        </p:nvSpPr>
        <p:spPr>
          <a:xfrm>
            <a:off x="6002356" y="1188943"/>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5" name="Straight Arrow Connector 24">
            <a:extLst>
              <a:ext uri="{FF2B5EF4-FFF2-40B4-BE49-F238E27FC236}">
                <a16:creationId xmlns:a16="http://schemas.microsoft.com/office/drawing/2014/main" id="{3CDD15E4-F9FD-8EB8-80F1-C9B51653BC63}"/>
              </a:ext>
            </a:extLst>
          </p:cNvPr>
          <p:cNvCxnSpPr>
            <a:cxnSpLocks/>
          </p:cNvCxnSpPr>
          <p:nvPr/>
        </p:nvCxnSpPr>
        <p:spPr>
          <a:xfrm flipH="1">
            <a:off x="5593951" y="1494102"/>
            <a:ext cx="440008" cy="7711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2E44B5E0-3EAC-7BC7-8060-6992A7884E72}"/>
              </a:ext>
            </a:extLst>
          </p:cNvPr>
          <p:cNvSpPr>
            <a:spLocks noGrp="1"/>
          </p:cNvSpPr>
          <p:nvPr>
            <p:ph type="title"/>
          </p:nvPr>
        </p:nvSpPr>
        <p:spPr/>
        <p:txBody>
          <a:bodyPr anchor="ctr"/>
          <a:lstStyle/>
          <a:p>
            <a:r>
              <a:rPr lang="en-US" dirty="0"/>
              <a:t>Initial TMA Analysis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92175-6C94-C523-4AF5-E13D6E161492}"/>
            </a:ext>
          </a:extLst>
        </p:cNvPr>
        <p:cNvGrpSpPr/>
        <p:nvPr/>
      </p:nvGrpSpPr>
      <p:grpSpPr>
        <a:xfrm>
          <a:off x="0" y="0"/>
          <a:ext cx="0" cy="0"/>
          <a:chOff x="0" y="0"/>
          <a:chExt cx="0" cy="0"/>
        </a:xfrm>
      </p:grpSpPr>
      <p:sp>
        <p:nvSpPr>
          <p:cNvPr id="28" name="Object 11">
            <a:extLst>
              <a:ext uri="{FF2B5EF4-FFF2-40B4-BE49-F238E27FC236}">
                <a16:creationId xmlns:a16="http://schemas.microsoft.com/office/drawing/2014/main" id="{A629C1AC-0D6B-01D3-6983-64CE9352937B}"/>
              </a:ext>
            </a:extLst>
          </p:cNvPr>
          <p:cNvSpPr/>
          <p:nvPr/>
        </p:nvSpPr>
        <p:spPr>
          <a:xfrm>
            <a:off x="-266629" y="-2596"/>
            <a:ext cx="5781224" cy="6861437"/>
          </a:xfrm>
          <a:prstGeom prst="rect">
            <a:avLst/>
          </a:prstGeom>
          <a:solidFill>
            <a:srgbClr val="9E9E9E"/>
          </a:solidFill>
        </p:spPr>
        <p:txBody>
          <a:bodyPr/>
          <a:lstStyle/>
          <a:p>
            <a:endParaRPr lang="en-US"/>
          </a:p>
        </p:txBody>
      </p:sp>
      <p:sp>
        <p:nvSpPr>
          <p:cNvPr id="4" name="Object 3">
            <a:extLst>
              <a:ext uri="{FF2B5EF4-FFF2-40B4-BE49-F238E27FC236}">
                <a16:creationId xmlns:a16="http://schemas.microsoft.com/office/drawing/2014/main" id="{026A7A74-B2F4-7767-6E00-2223214C431F}"/>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181FD49B-B0DB-1806-B10E-F6E8FEB24D76}"/>
              </a:ext>
            </a:extLst>
          </p:cNvPr>
          <p:cNvSpPr/>
          <p:nvPr/>
        </p:nvSpPr>
        <p:spPr>
          <a:xfrm>
            <a:off x="2568697" y="1519706"/>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3C3DECBC-D0BC-4B99-3C6F-91E7E642AF98}"/>
              </a:ext>
            </a:extLst>
          </p:cNvPr>
          <p:cNvSpPr/>
          <p:nvPr/>
        </p:nvSpPr>
        <p:spPr>
          <a:xfrm>
            <a:off x="2077405" y="1679090"/>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A196D55D-3177-BCAB-FA1F-008864CCD009}"/>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56800BEA-C68E-DB35-A4C5-E9C0AD093A1F}"/>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54BC7ED8-504A-5425-C295-E7C1BB3E1114}"/>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5A4A6672-09BB-F84F-2980-B0BE53F3C410}"/>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pic>
        <p:nvPicPr>
          <p:cNvPr id="14" name="Object 13">
            <a:extLst>
              <a:ext uri="{FF2B5EF4-FFF2-40B4-BE49-F238E27FC236}">
                <a16:creationId xmlns:a16="http://schemas.microsoft.com/office/drawing/2014/main" id="{817BB326-7DEF-F329-1BF6-34895925C835}"/>
              </a:ext>
            </a:extLst>
          </p:cNvPr>
          <p:cNvPicPr>
            <a:picLocks noChangeAspect="1"/>
          </p:cNvPicPr>
          <p:nvPr/>
        </p:nvPicPr>
        <p:blipFill>
          <a:blip r:embed="rId3"/>
          <a:stretch>
            <a:fillRect/>
          </a:stretch>
        </p:blipFill>
        <p:spPr>
          <a:xfrm>
            <a:off x="270043" y="1964314"/>
            <a:ext cx="4719028" cy="2368246"/>
          </a:xfrm>
          <a:prstGeom prst="rect">
            <a:avLst/>
          </a:prstGeom>
        </p:spPr>
      </p:pic>
      <p:sp>
        <p:nvSpPr>
          <p:cNvPr id="12" name="Object 3">
            <a:extLst>
              <a:ext uri="{FF2B5EF4-FFF2-40B4-BE49-F238E27FC236}">
                <a16:creationId xmlns:a16="http://schemas.microsoft.com/office/drawing/2014/main" id="{A74C45C4-8A75-9214-7651-9BEDBDDC506F}"/>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13" name="Object 4">
            <a:extLst>
              <a:ext uri="{FF2B5EF4-FFF2-40B4-BE49-F238E27FC236}">
                <a16:creationId xmlns:a16="http://schemas.microsoft.com/office/drawing/2014/main" id="{B6AB018F-24D2-A5F8-8CB3-FE4FF266E6D7}"/>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15" name="Object 5">
            <a:extLst>
              <a:ext uri="{FF2B5EF4-FFF2-40B4-BE49-F238E27FC236}">
                <a16:creationId xmlns:a16="http://schemas.microsoft.com/office/drawing/2014/main" id="{FB5B41F7-2AC5-FAC3-0BCC-A1E0813BF3B0}"/>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17" name="Object 6">
            <a:extLst>
              <a:ext uri="{FF2B5EF4-FFF2-40B4-BE49-F238E27FC236}">
                <a16:creationId xmlns:a16="http://schemas.microsoft.com/office/drawing/2014/main" id="{637C606D-6C31-F986-13EC-02C259AA5D63}"/>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18" name="Object 7">
            <a:extLst>
              <a:ext uri="{FF2B5EF4-FFF2-40B4-BE49-F238E27FC236}">
                <a16:creationId xmlns:a16="http://schemas.microsoft.com/office/drawing/2014/main" id="{9F7FD9AE-BB28-1813-20DF-D1479752B7DE}"/>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19" name="Object 10">
            <a:extLst>
              <a:ext uri="{FF2B5EF4-FFF2-40B4-BE49-F238E27FC236}">
                <a16:creationId xmlns:a16="http://schemas.microsoft.com/office/drawing/2014/main" id="{8161CBE2-8271-8FCE-D327-95FCF9AD5978}"/>
              </a:ext>
            </a:extLst>
          </p:cNvPr>
          <p:cNvSpPr/>
          <p:nvPr/>
        </p:nvSpPr>
        <p:spPr>
          <a:xfrm>
            <a:off x="6351375" y="5346990"/>
            <a:ext cx="5334283" cy="913626"/>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600" dirty="0">
                <a:solidFill>
                  <a:srgbClr val="5A5A4C"/>
                </a:solidFill>
              </a:rPr>
              <a:t>Within the Analyze Menu, under Rays &amp; Spots, open the Standard Spot Diagram. As we want to optimize our system for all field angles, set the Field parameter as </a:t>
            </a:r>
            <a:r>
              <a:rPr lang="en-US" sz="1600" i="1" dirty="0">
                <a:solidFill>
                  <a:srgbClr val="5A5A4C"/>
                </a:solidFill>
              </a:rPr>
              <a:t>All</a:t>
            </a:r>
            <a:r>
              <a:rPr lang="en-US" sz="1600" dirty="0">
                <a:solidFill>
                  <a:srgbClr val="5A5A4C"/>
                </a:solidFill>
              </a:rPr>
              <a:t> </a:t>
            </a:r>
            <a:r>
              <a:rPr lang="en-US" sz="1600" dirty="0">
                <a:solidFill>
                  <a:srgbClr val="FF0000"/>
                </a:solidFill>
              </a:rPr>
              <a:t>(1)</a:t>
            </a:r>
            <a:r>
              <a:rPr lang="en-US" sz="1600" dirty="0">
                <a:solidFill>
                  <a:srgbClr val="5A5A4C"/>
                </a:solidFill>
              </a:rPr>
              <a:t>. Press OK </a:t>
            </a:r>
            <a:r>
              <a:rPr lang="en-US" sz="1600" dirty="0">
                <a:solidFill>
                  <a:srgbClr val="FF0000"/>
                </a:solidFill>
              </a:rPr>
              <a:t>(2)</a:t>
            </a:r>
            <a:r>
              <a:rPr lang="en-US" sz="1600" dirty="0">
                <a:solidFill>
                  <a:srgbClr val="5A5A4C"/>
                </a:solidFill>
              </a:rPr>
              <a:t>.</a:t>
            </a:r>
          </a:p>
        </p:txBody>
      </p:sp>
      <p:pic>
        <p:nvPicPr>
          <p:cNvPr id="21" name="Picture 20" descr="A screenshot of a computer&#10;&#10;AI-generated content may be incorrect.">
            <a:extLst>
              <a:ext uri="{FF2B5EF4-FFF2-40B4-BE49-F238E27FC236}">
                <a16:creationId xmlns:a16="http://schemas.microsoft.com/office/drawing/2014/main" id="{B70C2EF6-4B57-915E-58D3-EBAF8C0946E9}"/>
              </a:ext>
            </a:extLst>
          </p:cNvPr>
          <p:cNvPicPr>
            <a:picLocks noChangeAspect="1"/>
          </p:cNvPicPr>
          <p:nvPr/>
        </p:nvPicPr>
        <p:blipFill>
          <a:blip r:embed="rId4"/>
          <a:srcRect l="671" t="3085" r="10570" b="15938"/>
          <a:stretch/>
        </p:blipFill>
        <p:spPr>
          <a:xfrm>
            <a:off x="880350" y="2029214"/>
            <a:ext cx="3503679" cy="2086547"/>
          </a:xfrm>
          <a:prstGeom prst="rect">
            <a:avLst/>
          </a:prstGeom>
        </p:spPr>
      </p:pic>
      <p:cxnSp>
        <p:nvCxnSpPr>
          <p:cNvPr id="25" name="Straight Arrow Connector 24">
            <a:extLst>
              <a:ext uri="{FF2B5EF4-FFF2-40B4-BE49-F238E27FC236}">
                <a16:creationId xmlns:a16="http://schemas.microsoft.com/office/drawing/2014/main" id="{0EE7C523-789C-A637-EF46-D34AB498F93B}"/>
              </a:ext>
            </a:extLst>
          </p:cNvPr>
          <p:cNvCxnSpPr>
            <a:cxnSpLocks/>
          </p:cNvCxnSpPr>
          <p:nvPr/>
        </p:nvCxnSpPr>
        <p:spPr>
          <a:xfrm flipH="1">
            <a:off x="2633681" y="1762330"/>
            <a:ext cx="725384" cy="10846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bject 10">
            <a:extLst>
              <a:ext uri="{FF2B5EF4-FFF2-40B4-BE49-F238E27FC236}">
                <a16:creationId xmlns:a16="http://schemas.microsoft.com/office/drawing/2014/main" id="{6D0237DA-7B51-AE4D-8509-0F3B0C5F12BD}"/>
              </a:ext>
            </a:extLst>
          </p:cNvPr>
          <p:cNvSpPr/>
          <p:nvPr/>
        </p:nvSpPr>
        <p:spPr>
          <a:xfrm>
            <a:off x="3209042" y="1412783"/>
            <a:ext cx="1097602" cy="418995"/>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i="1">
                <a:solidFill>
                  <a:schemeClr val="bg1"/>
                </a:solidFill>
                <a:latin typeface="Montserrat"/>
              </a:rPr>
              <a:t>Spot Diagram</a:t>
            </a:r>
          </a:p>
        </p:txBody>
      </p:sp>
      <p:pic>
        <p:nvPicPr>
          <p:cNvPr id="29" name="Picture 28" descr="A screenshot of a computer&#10;&#10;AI-generated content may be incorrect.">
            <a:extLst>
              <a:ext uri="{FF2B5EF4-FFF2-40B4-BE49-F238E27FC236}">
                <a16:creationId xmlns:a16="http://schemas.microsoft.com/office/drawing/2014/main" id="{6839B048-7243-4812-609D-109A76619559}"/>
              </a:ext>
            </a:extLst>
          </p:cNvPr>
          <p:cNvPicPr>
            <a:picLocks noChangeAspect="1"/>
          </p:cNvPicPr>
          <p:nvPr/>
        </p:nvPicPr>
        <p:blipFill>
          <a:blip r:embed="rId5"/>
          <a:stretch>
            <a:fillRect/>
          </a:stretch>
        </p:blipFill>
        <p:spPr>
          <a:xfrm>
            <a:off x="7170958" y="994418"/>
            <a:ext cx="3352895" cy="4352572"/>
          </a:xfrm>
          <a:prstGeom prst="rect">
            <a:avLst/>
          </a:prstGeom>
        </p:spPr>
      </p:pic>
      <p:sp>
        <p:nvSpPr>
          <p:cNvPr id="11" name="Object 2">
            <a:extLst>
              <a:ext uri="{FF2B5EF4-FFF2-40B4-BE49-F238E27FC236}">
                <a16:creationId xmlns:a16="http://schemas.microsoft.com/office/drawing/2014/main" id="{5481BF51-4974-1AD3-10E4-C24EAD8EE41F}"/>
              </a:ext>
            </a:extLst>
          </p:cNvPr>
          <p:cNvSpPr/>
          <p:nvPr/>
        </p:nvSpPr>
        <p:spPr>
          <a:xfrm>
            <a:off x="877951" y="4531177"/>
            <a:ext cx="3516334" cy="666610"/>
          </a:xfrm>
          <a:prstGeom prst="rect">
            <a:avLst/>
          </a:prstGeom>
          <a:noFill/>
        </p:spPr>
        <p:txBody>
          <a:bodyPr wrap="square" lIns="0" tIns="0" rIns="0" bIns="0" rtlCol="0" anchor="ctr"/>
          <a:lstStyle/>
          <a:p>
            <a:pPr>
              <a:lnSpc>
                <a:spcPts val="1680"/>
              </a:lnSpc>
            </a:pPr>
            <a:r>
              <a:rPr lang="en-US" sz="1600" dirty="0">
                <a:solidFill>
                  <a:schemeClr val="bg1"/>
                </a:solidFill>
              </a:rPr>
              <a:t>The Standard Spot Diagram is accessible at any time under Rays &amp; Spots within the Analyze Menu</a:t>
            </a:r>
          </a:p>
          <a:p>
            <a:pPr>
              <a:lnSpc>
                <a:spcPts val="1680"/>
              </a:lnSpc>
            </a:pPr>
            <a:endParaRPr lang="en-US" sz="1600" dirty="0">
              <a:solidFill>
                <a:srgbClr val="5A5A4C"/>
              </a:solidFill>
            </a:endParaRPr>
          </a:p>
        </p:txBody>
      </p:sp>
      <p:sp>
        <p:nvSpPr>
          <p:cNvPr id="20" name="Object 2">
            <a:extLst>
              <a:ext uri="{FF2B5EF4-FFF2-40B4-BE49-F238E27FC236}">
                <a16:creationId xmlns:a16="http://schemas.microsoft.com/office/drawing/2014/main" id="{193795AB-8032-3460-76CB-2FF805E43182}"/>
              </a:ext>
            </a:extLst>
          </p:cNvPr>
          <p:cNvSpPr/>
          <p:nvPr/>
        </p:nvSpPr>
        <p:spPr>
          <a:xfrm>
            <a:off x="11457912" y="572513"/>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3" name="Straight Arrow Connector 22">
            <a:extLst>
              <a:ext uri="{FF2B5EF4-FFF2-40B4-BE49-F238E27FC236}">
                <a16:creationId xmlns:a16="http://schemas.microsoft.com/office/drawing/2014/main" id="{9416D49E-6CC8-E10A-7D24-8C47C8E89174}"/>
              </a:ext>
            </a:extLst>
          </p:cNvPr>
          <p:cNvCxnSpPr>
            <a:cxnSpLocks/>
          </p:cNvCxnSpPr>
          <p:nvPr/>
        </p:nvCxnSpPr>
        <p:spPr>
          <a:xfrm flipH="1">
            <a:off x="9886454" y="904409"/>
            <a:ext cx="1536218" cy="6441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bject 2">
            <a:extLst>
              <a:ext uri="{FF2B5EF4-FFF2-40B4-BE49-F238E27FC236}">
                <a16:creationId xmlns:a16="http://schemas.microsoft.com/office/drawing/2014/main" id="{9F98E898-9DD8-23BC-8BF8-EB49A352028F}"/>
              </a:ext>
            </a:extLst>
          </p:cNvPr>
          <p:cNvSpPr/>
          <p:nvPr/>
        </p:nvSpPr>
        <p:spPr>
          <a:xfrm>
            <a:off x="6732641" y="2138450"/>
            <a:ext cx="227746" cy="398720"/>
          </a:xfrm>
          <a:prstGeom prst="rect">
            <a:avLst/>
          </a:prstGeom>
          <a:noFill/>
        </p:spPr>
        <p:txBody>
          <a:bodyPr wrap="square" lIns="0" tIns="0" rIns="0" bIns="0" rtlCol="0" anchor="ctr"/>
          <a:lstStyle/>
          <a:p>
            <a:pPr>
              <a:lnSpc>
                <a:spcPts val="1680"/>
              </a:lnSpc>
            </a:pPr>
            <a:r>
              <a:rPr lang="en-US" sz="1200" dirty="0">
                <a:solidFill>
                  <a:srgbClr val="FF0000"/>
                </a:solidFill>
                <a:latin typeface="Montserrat"/>
              </a:rPr>
              <a:t>(2)</a:t>
            </a:r>
            <a:endParaRPr lang="en-US" sz="1200" dirty="0">
              <a:solidFill>
                <a:srgbClr val="FF0000"/>
              </a:solidFill>
              <a:latin typeface="Montserrat"/>
              <a:cs typeface="Arial"/>
            </a:endParaRPr>
          </a:p>
        </p:txBody>
      </p:sp>
      <p:cxnSp>
        <p:nvCxnSpPr>
          <p:cNvPr id="31" name="Straight Arrow Connector 30">
            <a:extLst>
              <a:ext uri="{FF2B5EF4-FFF2-40B4-BE49-F238E27FC236}">
                <a16:creationId xmlns:a16="http://schemas.microsoft.com/office/drawing/2014/main" id="{E1AFCB5E-6A08-04E1-3C43-2202E6B18F1F}"/>
              </a:ext>
            </a:extLst>
          </p:cNvPr>
          <p:cNvCxnSpPr>
            <a:cxnSpLocks/>
          </p:cNvCxnSpPr>
          <p:nvPr/>
        </p:nvCxnSpPr>
        <p:spPr>
          <a:xfrm>
            <a:off x="6980523" y="2378597"/>
            <a:ext cx="1037203" cy="75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4">
            <a:extLst>
              <a:ext uri="{FF2B5EF4-FFF2-40B4-BE49-F238E27FC236}">
                <a16:creationId xmlns:a16="http://schemas.microsoft.com/office/drawing/2014/main" id="{D7B37650-144B-9882-87F3-26C4D6CEF514}"/>
              </a:ext>
            </a:extLst>
          </p:cNvPr>
          <p:cNvSpPr txBox="1">
            <a:spLocks/>
          </p:cNvSpPr>
          <p:nvPr/>
        </p:nvSpPr>
        <p:spPr>
          <a:xfrm>
            <a:off x="6168008" y="148581"/>
            <a:ext cx="5414392"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en-US" dirty="0"/>
              <a:t>Initial TMA Analysis</a:t>
            </a:r>
          </a:p>
        </p:txBody>
      </p:sp>
    </p:spTree>
    <p:extLst>
      <p:ext uri="{BB962C8B-B14F-4D97-AF65-F5344CB8AC3E}">
        <p14:creationId xmlns:p14="http://schemas.microsoft.com/office/powerpoint/2010/main" val="3401169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672F0-4B77-9EF8-0673-42E366064EB1}"/>
            </a:ext>
          </a:extLst>
        </p:cNvPr>
        <p:cNvGrpSpPr/>
        <p:nvPr/>
      </p:nvGrpSpPr>
      <p:grpSpPr>
        <a:xfrm>
          <a:off x="0" y="0"/>
          <a:ext cx="0" cy="0"/>
          <a:chOff x="0" y="0"/>
          <a:chExt cx="0" cy="0"/>
        </a:xfrm>
      </p:grpSpPr>
      <p:sp>
        <p:nvSpPr>
          <p:cNvPr id="28" name="Object 11">
            <a:extLst>
              <a:ext uri="{FF2B5EF4-FFF2-40B4-BE49-F238E27FC236}">
                <a16:creationId xmlns:a16="http://schemas.microsoft.com/office/drawing/2014/main" id="{E3F7A6BB-AEB2-E28F-1996-3D5B22EED85B}"/>
              </a:ext>
            </a:extLst>
          </p:cNvPr>
          <p:cNvSpPr/>
          <p:nvPr/>
        </p:nvSpPr>
        <p:spPr>
          <a:xfrm>
            <a:off x="-128084" y="-2596"/>
            <a:ext cx="5781224" cy="6861437"/>
          </a:xfrm>
          <a:prstGeom prst="rect">
            <a:avLst/>
          </a:prstGeom>
          <a:solidFill>
            <a:srgbClr val="9E9E9E"/>
          </a:solidFill>
        </p:spPr>
        <p:txBody>
          <a:bodyPr/>
          <a:lstStyle/>
          <a:p>
            <a:endParaRPr lang="en-US"/>
          </a:p>
        </p:txBody>
      </p:sp>
      <p:sp>
        <p:nvSpPr>
          <p:cNvPr id="4" name="Object 3">
            <a:extLst>
              <a:ext uri="{FF2B5EF4-FFF2-40B4-BE49-F238E27FC236}">
                <a16:creationId xmlns:a16="http://schemas.microsoft.com/office/drawing/2014/main" id="{BAD7B15D-594A-42EE-3E60-A970678E4298}"/>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52585B1C-D1B0-BA1B-B55C-B5C1A5C667FC}"/>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BCD82240-2402-CBA7-6634-7B1787008A03}"/>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pic>
        <p:nvPicPr>
          <p:cNvPr id="14" name="Object 13">
            <a:extLst>
              <a:ext uri="{FF2B5EF4-FFF2-40B4-BE49-F238E27FC236}">
                <a16:creationId xmlns:a16="http://schemas.microsoft.com/office/drawing/2014/main" id="{0E63E06E-2CDF-EF07-ED03-D723995B9B77}"/>
              </a:ext>
            </a:extLst>
          </p:cNvPr>
          <p:cNvPicPr>
            <a:picLocks noChangeAspect="1"/>
          </p:cNvPicPr>
          <p:nvPr/>
        </p:nvPicPr>
        <p:blipFill>
          <a:blip r:embed="rId3"/>
          <a:stretch>
            <a:fillRect/>
          </a:stretch>
        </p:blipFill>
        <p:spPr>
          <a:xfrm>
            <a:off x="270043" y="1964314"/>
            <a:ext cx="4719028" cy="2368246"/>
          </a:xfrm>
          <a:prstGeom prst="rect">
            <a:avLst/>
          </a:prstGeom>
        </p:spPr>
      </p:pic>
      <p:sp>
        <p:nvSpPr>
          <p:cNvPr id="12" name="Object 3">
            <a:extLst>
              <a:ext uri="{FF2B5EF4-FFF2-40B4-BE49-F238E27FC236}">
                <a16:creationId xmlns:a16="http://schemas.microsoft.com/office/drawing/2014/main" id="{05858644-A0AA-FE51-EF40-342EB4FD6B3D}"/>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41" name="Object 2">
            <a:extLst>
              <a:ext uri="{FF2B5EF4-FFF2-40B4-BE49-F238E27FC236}">
                <a16:creationId xmlns:a16="http://schemas.microsoft.com/office/drawing/2014/main" id="{A120E47B-10E8-A361-349E-8DCB4F243E86}"/>
              </a:ext>
            </a:extLst>
          </p:cNvPr>
          <p:cNvSpPr/>
          <p:nvPr/>
        </p:nvSpPr>
        <p:spPr>
          <a:xfrm>
            <a:off x="5857865" y="999359"/>
            <a:ext cx="6084880" cy="595003"/>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600" dirty="0">
                <a:solidFill>
                  <a:srgbClr val="5A5A4C"/>
                </a:solidFill>
                <a:ea typeface="Montserrat" pitchFamily="34" charset="-122"/>
                <a:cs typeface="Montserrat" pitchFamily="34" charset="-120"/>
              </a:rPr>
              <a:t>Now, check the footprint diagram (Analyze → Rays &amp; Spots → Footprint Diagram). We would like to analyze the image plane so set the surface to </a:t>
            </a:r>
            <a:r>
              <a:rPr lang="en-US" sz="1600" i="1" dirty="0">
                <a:solidFill>
                  <a:srgbClr val="5A5A4C"/>
                </a:solidFill>
                <a:ea typeface="Montserrat" pitchFamily="34" charset="-122"/>
                <a:cs typeface="Montserrat" pitchFamily="34" charset="-120"/>
              </a:rPr>
              <a:t>7 image </a:t>
            </a:r>
            <a:r>
              <a:rPr lang="en-US" sz="1600" dirty="0">
                <a:solidFill>
                  <a:srgbClr val="FF0000"/>
                </a:solidFill>
                <a:ea typeface="Montserrat" pitchFamily="34" charset="-122"/>
                <a:cs typeface="Montserrat" pitchFamily="34" charset="-120"/>
              </a:rPr>
              <a:t>(1)</a:t>
            </a:r>
            <a:r>
              <a:rPr lang="en-US" sz="1600" dirty="0">
                <a:solidFill>
                  <a:srgbClr val="5A5A4C"/>
                </a:solidFill>
                <a:ea typeface="Montserrat" pitchFamily="34" charset="-122"/>
                <a:cs typeface="Montserrat" pitchFamily="34" charset="-120"/>
              </a:rPr>
              <a:t>. Deselect Delete Vignetted </a:t>
            </a:r>
            <a:r>
              <a:rPr lang="en-US" sz="1600" dirty="0">
                <a:solidFill>
                  <a:srgbClr val="FF0000"/>
                </a:solidFill>
                <a:ea typeface="Montserrat" pitchFamily="34" charset="-122"/>
                <a:cs typeface="Montserrat" pitchFamily="34" charset="-120"/>
              </a:rPr>
              <a:t>(2)</a:t>
            </a:r>
            <a:r>
              <a:rPr lang="en-US" sz="1600" dirty="0">
                <a:solidFill>
                  <a:srgbClr val="5A5A4C"/>
                </a:solidFill>
                <a:ea typeface="Montserrat" pitchFamily="34" charset="-122"/>
                <a:cs typeface="Montserrat" pitchFamily="34" charset="-120"/>
              </a:rPr>
              <a:t>. Press OK </a:t>
            </a:r>
            <a:r>
              <a:rPr lang="en-US" sz="1600" dirty="0">
                <a:solidFill>
                  <a:srgbClr val="FF0000"/>
                </a:solidFill>
                <a:ea typeface="Montserrat" pitchFamily="34" charset="-122"/>
                <a:cs typeface="Montserrat" pitchFamily="34" charset="-120"/>
              </a:rPr>
              <a:t>(3)</a:t>
            </a:r>
            <a:r>
              <a:rPr lang="en-US" sz="1600" dirty="0">
                <a:solidFill>
                  <a:srgbClr val="5A5A4C"/>
                </a:solidFill>
                <a:ea typeface="Montserrat" pitchFamily="34" charset="-122"/>
                <a:cs typeface="Montserrat" pitchFamily="34" charset="-120"/>
              </a:rPr>
              <a:t>.</a:t>
            </a:r>
            <a:endParaRPr lang="en-US" sz="1600" dirty="0">
              <a:solidFill>
                <a:srgbClr val="5A5A4C"/>
              </a:solidFill>
              <a:cs typeface="Arial"/>
            </a:endParaRPr>
          </a:p>
        </p:txBody>
      </p:sp>
      <p:sp>
        <p:nvSpPr>
          <p:cNvPr id="42" name="Object 3">
            <a:extLst>
              <a:ext uri="{FF2B5EF4-FFF2-40B4-BE49-F238E27FC236}">
                <a16:creationId xmlns:a16="http://schemas.microsoft.com/office/drawing/2014/main" id="{4F0E74F7-CF4C-58F1-B169-7506C1DED40B}"/>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pic>
        <p:nvPicPr>
          <p:cNvPr id="48" name="Picture 47" descr="A screenshot of a computer&#10;&#10;AI-generated content may be incorrect.">
            <a:extLst>
              <a:ext uri="{FF2B5EF4-FFF2-40B4-BE49-F238E27FC236}">
                <a16:creationId xmlns:a16="http://schemas.microsoft.com/office/drawing/2014/main" id="{E36A7B19-2857-C1FC-2BEC-B726A88CE9A6}"/>
              </a:ext>
            </a:extLst>
          </p:cNvPr>
          <p:cNvPicPr>
            <a:picLocks noChangeAspect="1"/>
          </p:cNvPicPr>
          <p:nvPr/>
        </p:nvPicPr>
        <p:blipFill>
          <a:blip r:embed="rId4"/>
          <a:srcRect t="-1553" r="8651" b="25416"/>
          <a:stretch/>
        </p:blipFill>
        <p:spPr>
          <a:xfrm>
            <a:off x="894175" y="1980306"/>
            <a:ext cx="3493245" cy="2123845"/>
          </a:xfrm>
          <a:prstGeom prst="rect">
            <a:avLst/>
          </a:prstGeom>
        </p:spPr>
      </p:pic>
      <p:cxnSp>
        <p:nvCxnSpPr>
          <p:cNvPr id="49" name="Straight Arrow Connector 48">
            <a:extLst>
              <a:ext uri="{FF2B5EF4-FFF2-40B4-BE49-F238E27FC236}">
                <a16:creationId xmlns:a16="http://schemas.microsoft.com/office/drawing/2014/main" id="{5FCE94E3-9D93-63F4-2B7C-F32C8CE1F642}"/>
              </a:ext>
            </a:extLst>
          </p:cNvPr>
          <p:cNvCxnSpPr/>
          <p:nvPr/>
        </p:nvCxnSpPr>
        <p:spPr>
          <a:xfrm flipH="1">
            <a:off x="2907249" y="1875064"/>
            <a:ext cx="557511" cy="1268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Object 10">
            <a:extLst>
              <a:ext uri="{FF2B5EF4-FFF2-40B4-BE49-F238E27FC236}">
                <a16:creationId xmlns:a16="http://schemas.microsoft.com/office/drawing/2014/main" id="{80255FD9-DE0A-C732-9D73-65AC68058A0A}"/>
              </a:ext>
            </a:extLst>
          </p:cNvPr>
          <p:cNvSpPr/>
          <p:nvPr/>
        </p:nvSpPr>
        <p:spPr>
          <a:xfrm>
            <a:off x="3300903" y="1538950"/>
            <a:ext cx="1692687" cy="462537"/>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i="1">
                <a:solidFill>
                  <a:schemeClr val="bg1"/>
                </a:solidFill>
                <a:latin typeface="Montserrat"/>
              </a:rPr>
              <a:t>Footprint Diagram</a:t>
            </a:r>
          </a:p>
        </p:txBody>
      </p:sp>
      <p:pic>
        <p:nvPicPr>
          <p:cNvPr id="51" name="Picture 50" descr="A screenshot of a computer&#10;&#10;AI-generated content may be incorrect.">
            <a:extLst>
              <a:ext uri="{FF2B5EF4-FFF2-40B4-BE49-F238E27FC236}">
                <a16:creationId xmlns:a16="http://schemas.microsoft.com/office/drawing/2014/main" id="{F897B2FA-FE6C-8257-F9BE-241CE6C0F049}"/>
              </a:ext>
            </a:extLst>
          </p:cNvPr>
          <p:cNvPicPr>
            <a:picLocks noChangeAspect="1"/>
          </p:cNvPicPr>
          <p:nvPr/>
        </p:nvPicPr>
        <p:blipFill>
          <a:blip r:embed="rId5"/>
          <a:stretch>
            <a:fillRect/>
          </a:stretch>
        </p:blipFill>
        <p:spPr>
          <a:xfrm>
            <a:off x="6681394" y="1694503"/>
            <a:ext cx="4108451" cy="1607458"/>
          </a:xfrm>
          <a:prstGeom prst="rect">
            <a:avLst/>
          </a:prstGeom>
        </p:spPr>
      </p:pic>
      <p:pic>
        <p:nvPicPr>
          <p:cNvPr id="53" name="Picture 52" descr="A grid of white squares&#10;&#10;AI-generated content may be incorrect.">
            <a:extLst>
              <a:ext uri="{FF2B5EF4-FFF2-40B4-BE49-F238E27FC236}">
                <a16:creationId xmlns:a16="http://schemas.microsoft.com/office/drawing/2014/main" id="{C40797BE-39C5-ABE0-67A4-9D2FF71EA1D1}"/>
              </a:ext>
            </a:extLst>
          </p:cNvPr>
          <p:cNvPicPr>
            <a:picLocks noChangeAspect="1"/>
          </p:cNvPicPr>
          <p:nvPr/>
        </p:nvPicPr>
        <p:blipFill>
          <a:blip r:embed="rId6"/>
          <a:stretch>
            <a:fillRect/>
          </a:stretch>
        </p:blipFill>
        <p:spPr>
          <a:xfrm>
            <a:off x="6538862" y="3428122"/>
            <a:ext cx="4881116" cy="2645341"/>
          </a:xfrm>
          <a:prstGeom prst="rect">
            <a:avLst/>
          </a:prstGeom>
        </p:spPr>
      </p:pic>
      <p:sp>
        <p:nvSpPr>
          <p:cNvPr id="3" name="Object 2">
            <a:extLst>
              <a:ext uri="{FF2B5EF4-FFF2-40B4-BE49-F238E27FC236}">
                <a16:creationId xmlns:a16="http://schemas.microsoft.com/office/drawing/2014/main" id="{0D936AFC-84CE-398C-E5AD-9FAF8BA7964F}"/>
              </a:ext>
            </a:extLst>
          </p:cNvPr>
          <p:cNvSpPr/>
          <p:nvPr/>
        </p:nvSpPr>
        <p:spPr>
          <a:xfrm>
            <a:off x="6095935" y="1830770"/>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19" name="Straight Arrow Connector 18">
            <a:extLst>
              <a:ext uri="{FF2B5EF4-FFF2-40B4-BE49-F238E27FC236}">
                <a16:creationId xmlns:a16="http://schemas.microsoft.com/office/drawing/2014/main" id="{DC358F2B-B99E-F569-50B3-F5BA73481F5D}"/>
              </a:ext>
            </a:extLst>
          </p:cNvPr>
          <p:cNvCxnSpPr>
            <a:cxnSpLocks/>
          </p:cNvCxnSpPr>
          <p:nvPr/>
        </p:nvCxnSpPr>
        <p:spPr>
          <a:xfrm>
            <a:off x="6328064" y="2042350"/>
            <a:ext cx="1358046" cy="243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bject 2">
            <a:extLst>
              <a:ext uri="{FF2B5EF4-FFF2-40B4-BE49-F238E27FC236}">
                <a16:creationId xmlns:a16="http://schemas.microsoft.com/office/drawing/2014/main" id="{F54EE7D3-6F15-2902-E10A-4AEAF4834D9E}"/>
              </a:ext>
            </a:extLst>
          </p:cNvPr>
          <p:cNvSpPr/>
          <p:nvPr/>
        </p:nvSpPr>
        <p:spPr>
          <a:xfrm>
            <a:off x="6095935" y="2358822"/>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3" name="Straight Arrow Connector 22">
            <a:extLst>
              <a:ext uri="{FF2B5EF4-FFF2-40B4-BE49-F238E27FC236}">
                <a16:creationId xmlns:a16="http://schemas.microsoft.com/office/drawing/2014/main" id="{3D8B40E1-EEE0-26FB-1A0F-10B79C5DFF31}"/>
              </a:ext>
            </a:extLst>
          </p:cNvPr>
          <p:cNvCxnSpPr>
            <a:cxnSpLocks/>
          </p:cNvCxnSpPr>
          <p:nvPr/>
        </p:nvCxnSpPr>
        <p:spPr>
          <a:xfrm>
            <a:off x="6341433" y="2590454"/>
            <a:ext cx="1271150" cy="559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019E9393-71AB-A855-EE64-D799B4FEC68D}"/>
              </a:ext>
            </a:extLst>
          </p:cNvPr>
          <p:cNvSpPr/>
          <p:nvPr/>
        </p:nvSpPr>
        <p:spPr>
          <a:xfrm>
            <a:off x="9050356" y="3174296"/>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7" name="Straight Arrow Connector 26">
            <a:extLst>
              <a:ext uri="{FF2B5EF4-FFF2-40B4-BE49-F238E27FC236}">
                <a16:creationId xmlns:a16="http://schemas.microsoft.com/office/drawing/2014/main" id="{709EA684-31C5-DE62-9439-ED454554BA26}"/>
              </a:ext>
            </a:extLst>
          </p:cNvPr>
          <p:cNvCxnSpPr>
            <a:cxnSpLocks/>
          </p:cNvCxnSpPr>
          <p:nvPr/>
        </p:nvCxnSpPr>
        <p:spPr>
          <a:xfrm flipH="1" flipV="1">
            <a:off x="8428056" y="3207851"/>
            <a:ext cx="613797" cy="1980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Object 2">
            <a:extLst>
              <a:ext uri="{FF2B5EF4-FFF2-40B4-BE49-F238E27FC236}">
                <a16:creationId xmlns:a16="http://schemas.microsoft.com/office/drawing/2014/main" id="{1E72B51B-2A29-022C-87FD-182B996BFF61}"/>
              </a:ext>
            </a:extLst>
          </p:cNvPr>
          <p:cNvSpPr/>
          <p:nvPr/>
        </p:nvSpPr>
        <p:spPr>
          <a:xfrm>
            <a:off x="1004951" y="4504440"/>
            <a:ext cx="3516334" cy="666610"/>
          </a:xfrm>
          <a:prstGeom prst="rect">
            <a:avLst/>
          </a:prstGeom>
          <a:noFill/>
        </p:spPr>
        <p:txBody>
          <a:bodyPr wrap="square" lIns="0" tIns="0" rIns="0" bIns="0" rtlCol="0" anchor="ctr"/>
          <a:lstStyle/>
          <a:p>
            <a:pPr>
              <a:lnSpc>
                <a:spcPts val="1680"/>
              </a:lnSpc>
            </a:pPr>
            <a:r>
              <a:rPr lang="en-US" sz="1600" dirty="0">
                <a:solidFill>
                  <a:schemeClr val="bg1"/>
                </a:solidFill>
              </a:rPr>
              <a:t>The Footprint Diagram is accessible at any time under Rays &amp; Spots within the Analyze Menu</a:t>
            </a:r>
          </a:p>
          <a:p>
            <a:pPr>
              <a:lnSpc>
                <a:spcPts val="1680"/>
              </a:lnSpc>
            </a:pPr>
            <a:endParaRPr lang="en-US" sz="1600" dirty="0">
              <a:solidFill>
                <a:srgbClr val="5A5A4C"/>
              </a:solidFill>
            </a:endParaRPr>
          </a:p>
        </p:txBody>
      </p:sp>
      <p:sp>
        <p:nvSpPr>
          <p:cNvPr id="16" name="Title 4">
            <a:extLst>
              <a:ext uri="{FF2B5EF4-FFF2-40B4-BE49-F238E27FC236}">
                <a16:creationId xmlns:a16="http://schemas.microsoft.com/office/drawing/2014/main" id="{93889BCD-BB33-9D16-1AD3-A2BD7C430D04}"/>
              </a:ext>
            </a:extLst>
          </p:cNvPr>
          <p:cNvSpPr txBox="1">
            <a:spLocks/>
          </p:cNvSpPr>
          <p:nvPr/>
        </p:nvSpPr>
        <p:spPr>
          <a:xfrm>
            <a:off x="6168008" y="148581"/>
            <a:ext cx="5414392"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en-US" dirty="0"/>
              <a:t>Initial TMA Analysis</a:t>
            </a:r>
          </a:p>
        </p:txBody>
      </p:sp>
    </p:spTree>
    <p:extLst>
      <p:ext uri="{BB962C8B-B14F-4D97-AF65-F5344CB8AC3E}">
        <p14:creationId xmlns:p14="http://schemas.microsoft.com/office/powerpoint/2010/main" val="3416950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6094476" y="898294"/>
            <a:ext cx="5636065" cy="5267010"/>
          </a:xfrm>
          <a:prstGeom prst="rect">
            <a:avLst/>
          </a:prstGeom>
          <a:solidFill>
            <a:srgbClr val="F5F5F5"/>
          </a:solidFill>
        </p:spPr>
        <p:txBody>
          <a:bodyPr/>
          <a:lstStyle/>
          <a:p>
            <a:endParaRPr lang="en-US"/>
          </a:p>
        </p:txBody>
      </p:sp>
      <p:sp>
        <p:nvSpPr>
          <p:cNvPr id="3" name="Object 2"/>
          <p:cNvSpPr/>
          <p:nvPr/>
        </p:nvSpPr>
        <p:spPr>
          <a:xfrm>
            <a:off x="476131" y="898294"/>
            <a:ext cx="5636065" cy="5267010"/>
          </a:xfrm>
          <a:prstGeom prst="rect">
            <a:avLst/>
          </a:prstGeom>
          <a:solidFill>
            <a:srgbClr val="F5F5F5"/>
          </a:solidFill>
        </p:spPr>
        <p:txBody>
          <a:bodyPr/>
          <a:lstStyle/>
          <a:p>
            <a:endParaRPr lang="en-US"/>
          </a:p>
        </p:txBody>
      </p:sp>
      <p:sp>
        <p:nvSpPr>
          <p:cNvPr id="4" name="Object 3"/>
          <p:cNvSpPr/>
          <p:nvPr/>
        </p:nvSpPr>
        <p:spPr>
          <a:xfrm>
            <a:off x="836899" y="1327771"/>
            <a:ext cx="5261039" cy="941298"/>
          </a:xfrm>
          <a:prstGeom prst="rect">
            <a:avLst/>
          </a:prstGeom>
          <a:noFill/>
        </p:spPr>
        <p:txBody>
          <a:bodyPr wrap="square" lIns="0" tIns="0" rIns="0" bIns="0" rtlCol="0" anchor="t"/>
          <a:lstStyle/>
          <a:p>
            <a:pPr>
              <a:lnSpc>
                <a:spcPts val="1916"/>
              </a:lnSpc>
            </a:pPr>
            <a:r>
              <a:rPr lang="en-US" sz="1600" dirty="0">
                <a:solidFill>
                  <a:srgbClr val="5A5A4C"/>
                </a:solidFill>
                <a:ea typeface="Montserrat" pitchFamily="34" charset="-122"/>
                <a:cs typeface="Montserrat" pitchFamily="34" charset="-120"/>
              </a:rPr>
              <a:t>Zoom into the points on the image plane. What do you notice about the size of the spots as you move down the y-axis? They get larger! Why does this indicate that our image plane should be tilted?</a:t>
            </a:r>
            <a:endParaRPr lang="en-US" sz="1600" dirty="0"/>
          </a:p>
        </p:txBody>
      </p:sp>
      <p:sp>
        <p:nvSpPr>
          <p:cNvPr id="5" name="Object 4"/>
          <p:cNvSpPr/>
          <p:nvPr/>
        </p:nvSpPr>
        <p:spPr>
          <a:xfrm>
            <a:off x="6403687" y="5045890"/>
            <a:ext cx="5017140" cy="714196"/>
          </a:xfrm>
          <a:prstGeom prst="rect">
            <a:avLst/>
          </a:prstGeom>
          <a:noFill/>
        </p:spPr>
        <p:txBody>
          <a:bodyPr wrap="square" lIns="0" tIns="0" rIns="0" bIns="0" rtlCol="0" anchor="t"/>
          <a:lstStyle/>
          <a:p>
            <a:pPr algn="l">
              <a:lnSpc>
                <a:spcPts val="1916"/>
              </a:lnSpc>
              <a:spcBef>
                <a:spcPts val="1156"/>
              </a:spcBef>
              <a:buNone/>
            </a:pPr>
            <a:r>
              <a:rPr lang="en-US" sz="1600" dirty="0">
                <a:solidFill>
                  <a:srgbClr val="5A5A4C"/>
                </a:solidFill>
                <a:ea typeface="Montserrat" pitchFamily="34" charset="-122"/>
                <a:cs typeface="Montserrat" pitchFamily="34" charset="-120"/>
              </a:rPr>
              <a:t>What is the difference between the footprint diagram and the spot diagram? When should you use one over the other? </a:t>
            </a:r>
            <a:endParaRPr lang="en-US" sz="2400" dirty="0"/>
          </a:p>
        </p:txBody>
      </p:sp>
      <p:pic>
        <p:nvPicPr>
          <p:cNvPr id="7" name="Picture 6">
            <a:extLst>
              <a:ext uri="{FF2B5EF4-FFF2-40B4-BE49-F238E27FC236}">
                <a16:creationId xmlns:a16="http://schemas.microsoft.com/office/drawing/2014/main" id="{7E7BB218-CC9F-645F-9363-66B4DBE4E7C2}"/>
              </a:ext>
            </a:extLst>
          </p:cNvPr>
          <p:cNvPicPr>
            <a:picLocks noChangeAspect="1"/>
          </p:cNvPicPr>
          <p:nvPr/>
        </p:nvPicPr>
        <p:blipFill>
          <a:blip r:embed="rId3"/>
          <a:stretch>
            <a:fillRect/>
          </a:stretch>
        </p:blipFill>
        <p:spPr>
          <a:xfrm>
            <a:off x="1412856" y="2591604"/>
            <a:ext cx="3767921" cy="3311236"/>
          </a:xfrm>
          <a:prstGeom prst="rect">
            <a:avLst/>
          </a:prstGeom>
        </p:spPr>
      </p:pic>
      <p:pic>
        <p:nvPicPr>
          <p:cNvPr id="8" name="Picture 7">
            <a:extLst>
              <a:ext uri="{FF2B5EF4-FFF2-40B4-BE49-F238E27FC236}">
                <a16:creationId xmlns:a16="http://schemas.microsoft.com/office/drawing/2014/main" id="{1DF1BA7D-150A-CFCB-0BEE-0C99588E44C7}"/>
              </a:ext>
            </a:extLst>
          </p:cNvPr>
          <p:cNvPicPr>
            <a:picLocks noChangeAspect="1"/>
          </p:cNvPicPr>
          <p:nvPr/>
        </p:nvPicPr>
        <p:blipFill>
          <a:blip r:embed="rId4"/>
          <a:stretch>
            <a:fillRect/>
          </a:stretch>
        </p:blipFill>
        <p:spPr>
          <a:xfrm>
            <a:off x="7017639" y="1329069"/>
            <a:ext cx="3861089" cy="3235037"/>
          </a:xfrm>
          <a:prstGeom prst="rect">
            <a:avLst/>
          </a:prstGeom>
        </p:spPr>
      </p:pic>
      <p:sp>
        <p:nvSpPr>
          <p:cNvPr id="9" name="Title 4">
            <a:extLst>
              <a:ext uri="{FF2B5EF4-FFF2-40B4-BE49-F238E27FC236}">
                <a16:creationId xmlns:a16="http://schemas.microsoft.com/office/drawing/2014/main" id="{EDCC43C9-333A-17D9-DE90-1E05350EEFF8}"/>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a:t>Initial TMA Analysis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D04BD-C9FA-F577-4211-94BF49C8D9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DE385-F8FE-BC6D-4CEE-898B0251B9CE}"/>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74B3D896-8DE4-3B1C-4BD9-5C6AEEB2658C}"/>
              </a:ext>
            </a:extLst>
          </p:cNvPr>
          <p:cNvSpPr>
            <a:spLocks noGrp="1"/>
          </p:cNvSpPr>
          <p:nvPr>
            <p:ph type="title"/>
          </p:nvPr>
        </p:nvSpPr>
        <p:spPr/>
        <p:txBody>
          <a:bodyPr anchor="ctr"/>
          <a:lstStyle/>
          <a:p>
            <a:r>
              <a:rPr lang="en-US" dirty="0">
                <a:latin typeface="+mn-lt"/>
              </a:rPr>
              <a:t>Learning Objectives</a:t>
            </a:r>
          </a:p>
        </p:txBody>
      </p:sp>
      <p:graphicFrame>
        <p:nvGraphicFramePr>
          <p:cNvPr id="5" name="Table 4">
            <a:extLst>
              <a:ext uri="{FF2B5EF4-FFF2-40B4-BE49-F238E27FC236}">
                <a16:creationId xmlns:a16="http://schemas.microsoft.com/office/drawing/2014/main" id="{EBE18129-5D1A-EE3F-F04B-0B858401E565}"/>
              </a:ext>
            </a:extLst>
          </p:cNvPr>
          <p:cNvGraphicFramePr>
            <a:graphicFrameLocks noGrp="1"/>
          </p:cNvGraphicFramePr>
          <p:nvPr/>
        </p:nvGraphicFramePr>
        <p:xfrm>
          <a:off x="957741" y="2636912"/>
          <a:ext cx="10276514" cy="1972096"/>
        </p:xfrm>
        <a:graphic>
          <a:graphicData uri="http://schemas.openxmlformats.org/drawingml/2006/table">
            <a:tbl>
              <a:tblPr firstRow="1" bandRow="1">
                <a:tableStyleId>{2D5ABB26-0587-4C30-8999-92F81FD0307C}</a:tableStyleId>
              </a:tblPr>
              <a:tblGrid>
                <a:gridCol w="10276514">
                  <a:extLst>
                    <a:ext uri="{9D8B030D-6E8A-4147-A177-3AD203B41FA5}">
                      <a16:colId xmlns:a16="http://schemas.microsoft.com/office/drawing/2014/main" val="20000"/>
                    </a:ext>
                  </a:extLst>
                </a:gridCol>
              </a:tblGrid>
              <a:tr h="5364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1435690">
                <a:tc>
                  <a:txBody>
                    <a:bodyPr/>
                    <a:lstStyle/>
                    <a:p>
                      <a:pPr marL="171450" indent="-171450" algn="l">
                        <a:buFont typeface="Arial" panose="020B0604020202020204" pitchFamily="34" charset="0"/>
                        <a:buChar char="•"/>
                      </a:pPr>
                      <a:r>
                        <a:rPr lang="en-US" sz="1600" kern="1200" dirty="0">
                          <a:solidFill>
                            <a:schemeClr val="tx1"/>
                          </a:solidFill>
                          <a:effectLst/>
                          <a:latin typeface="+mn-lt"/>
                          <a:ea typeface="+mn-ea"/>
                          <a:cs typeface="+mn-cs"/>
                        </a:rPr>
                        <a:t>Understand the Optical Design Principles of the JWST.</a:t>
                      </a:r>
                    </a:p>
                    <a:p>
                      <a:pPr marL="171450" indent="-171450" algn="l">
                        <a:buFont typeface="Arial" panose="020B0604020202020204" pitchFamily="34" charset="0"/>
                        <a:buChar char="•"/>
                      </a:pPr>
                      <a:r>
                        <a:rPr lang="en-US" sz="1600" kern="1200" dirty="0">
                          <a:solidFill>
                            <a:schemeClr val="tx1"/>
                          </a:solidFill>
                          <a:effectLst/>
                          <a:latin typeface="+mn-lt"/>
                          <a:ea typeface="+mn-ea"/>
                          <a:cs typeface="+mn-cs"/>
                        </a:rPr>
                        <a:t>Analyze Ray Tracing and Aberrations.</a:t>
                      </a:r>
                    </a:p>
                    <a:p>
                      <a:pPr marL="171450" indent="-171450" algn="l">
                        <a:buFont typeface="Arial" panose="020B0604020202020204" pitchFamily="34" charset="0"/>
                        <a:buChar char="•"/>
                      </a:pPr>
                      <a:r>
                        <a:rPr lang="en-US" sz="1600" kern="1200" dirty="0">
                          <a:solidFill>
                            <a:schemeClr val="tx1"/>
                          </a:solidFill>
                          <a:effectLst/>
                          <a:latin typeface="+mn-lt"/>
                          <a:ea typeface="+mn-ea"/>
                          <a:cs typeface="+mn-cs"/>
                        </a:rPr>
                        <a:t>Optimize the image plane by correcting for field curvature and utilizing optimization wizards.</a:t>
                      </a:r>
                    </a:p>
                    <a:p>
                      <a:pPr marL="171450" indent="-171450" algn="l">
                        <a:buFont typeface="Arial" panose="020B0604020202020204" pitchFamily="34" charset="0"/>
                        <a:buChar char="•"/>
                      </a:pPr>
                      <a:r>
                        <a:rPr lang="en-US" sz="1600" kern="1200" dirty="0">
                          <a:solidFill>
                            <a:schemeClr val="tx1"/>
                          </a:solidFill>
                          <a:effectLst/>
                          <a:latin typeface="+mn-lt"/>
                          <a:ea typeface="+mn-ea"/>
                          <a:cs typeface="+mn-cs"/>
                        </a:rPr>
                        <a:t>Introduce non-sequential components in modeling. Interpret Wavefront and PSF Data.</a:t>
                      </a:r>
                    </a:p>
                    <a:p>
                      <a:pPr marL="171450" indent="-171450" algn="l">
                        <a:buFont typeface="Arial" panose="020B0604020202020204" pitchFamily="34" charset="0"/>
                        <a:buChar char="•"/>
                      </a:pPr>
                      <a:r>
                        <a:rPr lang="en-US" sz="1600" kern="1200" dirty="0">
                          <a:solidFill>
                            <a:schemeClr val="tx1"/>
                          </a:solidFill>
                          <a:effectLst/>
                          <a:latin typeface="+mn-lt"/>
                          <a:ea typeface="+mn-ea"/>
                          <a:cs typeface="+mn-cs"/>
                        </a:rPr>
                        <a:t>Connect Simulation to Physical System Behavior. </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 name="Table 3">
            <a:extLst>
              <a:ext uri="{FF2B5EF4-FFF2-40B4-BE49-F238E27FC236}">
                <a16:creationId xmlns:a16="http://schemas.microsoft.com/office/drawing/2014/main" id="{C30D601A-482B-E121-1AE5-AC4FBACE182C}"/>
              </a:ext>
            </a:extLst>
          </p:cNvPr>
          <p:cNvGraphicFramePr>
            <a:graphicFrameLocks noGrp="1"/>
          </p:cNvGraphicFramePr>
          <p:nvPr/>
        </p:nvGraphicFramePr>
        <p:xfrm>
          <a:off x="957741" y="1113944"/>
          <a:ext cx="10285752" cy="370840"/>
        </p:xfrm>
        <a:graphic>
          <a:graphicData uri="http://schemas.openxmlformats.org/drawingml/2006/table">
            <a:tbl>
              <a:tblPr bandRow="1">
                <a:tableStyleId>{5C22544A-7EE6-4342-B048-85BDC9FD1C3A}</a:tableStyleId>
              </a:tblPr>
              <a:tblGrid>
                <a:gridCol w="2768363">
                  <a:extLst>
                    <a:ext uri="{9D8B030D-6E8A-4147-A177-3AD203B41FA5}">
                      <a16:colId xmlns:a16="http://schemas.microsoft.com/office/drawing/2014/main" val="2450680109"/>
                    </a:ext>
                  </a:extLst>
                </a:gridCol>
                <a:gridCol w="7517389">
                  <a:extLst>
                    <a:ext uri="{9D8B030D-6E8A-4147-A177-3AD203B41FA5}">
                      <a16:colId xmlns:a16="http://schemas.microsoft.com/office/drawing/2014/main" val="2357916095"/>
                    </a:ext>
                  </a:extLst>
                </a:gridCol>
              </a:tblGrid>
              <a:tr h="370840">
                <a:tc>
                  <a:txBody>
                    <a:bodyPr/>
                    <a:lstStyle/>
                    <a:p>
                      <a:r>
                        <a:rPr lang="en-US" b="1" dirty="0"/>
                        <a:t>Ansys software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buFont typeface="Arial" panose="020B0604020202020204" pitchFamily="34" charset="0"/>
                        <a:buNone/>
                      </a:pPr>
                      <a:r>
                        <a:rPr lang="en-US" sz="1400" b="0" i="0" kern="1200" baseline="0" dirty="0">
                          <a:solidFill>
                            <a:schemeClr val="dk1"/>
                          </a:solidFill>
                          <a:effectLst/>
                          <a:latin typeface="+mn-lt"/>
                          <a:ea typeface="+mn-ea"/>
                          <a:cs typeface="+mn-cs"/>
                        </a:rPr>
                        <a:t>Ansys </a:t>
                      </a:r>
                      <a:r>
                        <a:rPr lang="en-US" sz="1400" b="0" i="0" kern="1200" baseline="0" dirty="0" err="1">
                          <a:solidFill>
                            <a:schemeClr val="dk1"/>
                          </a:solidFill>
                          <a:effectLst/>
                          <a:latin typeface="+mn-lt"/>
                          <a:ea typeface="+mn-ea"/>
                          <a:cs typeface="+mn-cs"/>
                        </a:rPr>
                        <a:t>Zemax</a:t>
                      </a:r>
                      <a:r>
                        <a:rPr lang="en-US" sz="1400" b="0" i="0" kern="1200" baseline="0" dirty="0">
                          <a:solidFill>
                            <a:schemeClr val="dk1"/>
                          </a:solidFill>
                          <a:effectLst/>
                          <a:latin typeface="+mn-lt"/>
                          <a:ea typeface="+mn-ea"/>
                          <a:cs typeface="+mn-cs"/>
                        </a:rPr>
                        <a:t> OpticStudio®, optical system design and analysis software.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71220"/>
                  </a:ext>
                </a:extLst>
              </a:tr>
            </a:tbl>
          </a:graphicData>
        </a:graphic>
      </p:graphicFrame>
      <p:sp>
        <p:nvSpPr>
          <p:cNvPr id="8" name="TextBox 7">
            <a:extLst>
              <a:ext uri="{FF2B5EF4-FFF2-40B4-BE49-F238E27FC236}">
                <a16:creationId xmlns:a16="http://schemas.microsoft.com/office/drawing/2014/main" id="{C141C69C-CC84-D640-8081-935530E012DB}"/>
              </a:ext>
            </a:extLst>
          </p:cNvPr>
          <p:cNvSpPr txBox="1"/>
          <p:nvPr/>
        </p:nvSpPr>
        <p:spPr>
          <a:xfrm>
            <a:off x="957741" y="1765914"/>
            <a:ext cx="10276513" cy="830997"/>
          </a:xfrm>
          <a:prstGeom prst="rect">
            <a:avLst/>
          </a:prstGeom>
          <a:noFill/>
        </p:spPr>
        <p:txBody>
          <a:bodyPr wrap="square">
            <a:spAutoFit/>
          </a:bodyPr>
          <a:lstStyle/>
          <a:p>
            <a:r>
              <a:rPr lang="en-US" sz="1600" dirty="0"/>
              <a:t>This tutorial guides the user through modeling the JWST in OpticStudio, starting from a basic three-mirror anastigmat (TMA) design and optimizing the system by analyzing spot diagrams, wavefront maps, layout plots, and point spread functions. </a:t>
            </a:r>
          </a:p>
        </p:txBody>
      </p:sp>
      <p:sp>
        <p:nvSpPr>
          <p:cNvPr id="10" name="TextBox 9">
            <a:extLst>
              <a:ext uri="{FF2B5EF4-FFF2-40B4-BE49-F238E27FC236}">
                <a16:creationId xmlns:a16="http://schemas.microsoft.com/office/drawing/2014/main" id="{31F947A5-3E23-ACBD-FEEC-CFB8D171F62D}"/>
              </a:ext>
            </a:extLst>
          </p:cNvPr>
          <p:cNvSpPr txBox="1"/>
          <p:nvPr/>
        </p:nvSpPr>
        <p:spPr>
          <a:xfrm>
            <a:off x="5159893" y="5395534"/>
            <a:ext cx="1872208" cy="369332"/>
          </a:xfrm>
          <a:prstGeom prst="rect">
            <a:avLst/>
          </a:prstGeom>
          <a:noFill/>
        </p:spPr>
        <p:txBody>
          <a:bodyPr wrap="square">
            <a:spAutoFit/>
          </a:bodyPr>
          <a:lstStyle/>
          <a:p>
            <a:r>
              <a:rPr lang="en-GB" dirty="0">
                <a:solidFill>
                  <a:schemeClr val="accent1"/>
                </a:solidFill>
                <a:hlinkClick r:id="rId3">
                  <a:extLst>
                    <a:ext uri="{A12FA001-AC4F-418D-AE19-62706E023703}">
                      <ahyp:hlinkClr xmlns:ahyp="http://schemas.microsoft.com/office/drawing/2018/hyperlinkcolor" val="tx"/>
                    </a:ext>
                  </a:extLst>
                </a:hlinkClick>
              </a:rPr>
              <a:t>Ansys Academic</a:t>
            </a:r>
            <a:r>
              <a:rPr lang="en-GB" dirty="0">
                <a:solidFill>
                  <a:schemeClr val="accent1"/>
                </a:solidFill>
              </a:rPr>
              <a:t> &gt; </a:t>
            </a:r>
            <a:endParaRPr lang="en-US" dirty="0"/>
          </a:p>
        </p:txBody>
      </p:sp>
      <p:sp>
        <p:nvSpPr>
          <p:cNvPr id="12" name="TextBox 11">
            <a:extLst>
              <a:ext uri="{FF2B5EF4-FFF2-40B4-BE49-F238E27FC236}">
                <a16:creationId xmlns:a16="http://schemas.microsoft.com/office/drawing/2014/main" id="{40771879-27A1-F6A1-8BCF-25F5A28F94BC}"/>
              </a:ext>
            </a:extLst>
          </p:cNvPr>
          <p:cNvSpPr txBox="1"/>
          <p:nvPr/>
        </p:nvSpPr>
        <p:spPr>
          <a:xfrm>
            <a:off x="1383338" y="5400166"/>
            <a:ext cx="2736304" cy="369332"/>
          </a:xfrm>
          <a:prstGeom prst="rect">
            <a:avLst/>
          </a:prstGeom>
          <a:noFill/>
        </p:spPr>
        <p:txBody>
          <a:bodyPr wrap="square">
            <a:spAutoFit/>
          </a:bodyPr>
          <a:lstStyle/>
          <a:p>
            <a:r>
              <a:rPr lang="en-GB" dirty="0">
                <a:solidFill>
                  <a:schemeClr val="accent1"/>
                </a:solidFill>
                <a:hlinkClick r:id="" action="ppaction://noaction">
                  <a:extLst>
                    <a:ext uri="{A12FA001-AC4F-418D-AE19-62706E023703}">
                      <ahyp:hlinkClr xmlns:ahyp="http://schemas.microsoft.com/office/drawing/2018/hyperlinkcolor" val="tx"/>
                    </a:ext>
                  </a:extLst>
                </a:hlinkClick>
              </a:rPr>
              <a:t>Ansys Innovation Courses</a:t>
            </a:r>
            <a:r>
              <a:rPr lang="en-GB" dirty="0">
                <a:solidFill>
                  <a:schemeClr val="accent1"/>
                </a:solidFill>
              </a:rPr>
              <a:t> &gt;</a:t>
            </a:r>
            <a:endParaRPr lang="en-US" dirty="0"/>
          </a:p>
        </p:txBody>
      </p:sp>
      <p:sp>
        <p:nvSpPr>
          <p:cNvPr id="15" name="TextBox 14">
            <a:extLst>
              <a:ext uri="{FF2B5EF4-FFF2-40B4-BE49-F238E27FC236}">
                <a16:creationId xmlns:a16="http://schemas.microsoft.com/office/drawing/2014/main" id="{DEC4A228-B589-FE9A-D7F6-48D8D6FAAB73}"/>
              </a:ext>
            </a:extLst>
          </p:cNvPr>
          <p:cNvSpPr txBox="1"/>
          <p:nvPr/>
        </p:nvSpPr>
        <p:spPr>
          <a:xfrm>
            <a:off x="7928342" y="5395534"/>
            <a:ext cx="2880320" cy="369332"/>
          </a:xfrm>
          <a:prstGeom prst="rect">
            <a:avLst/>
          </a:prstGeom>
          <a:noFill/>
        </p:spPr>
        <p:txBody>
          <a:bodyPr wrap="square">
            <a:spAutoFit/>
          </a:bodyPr>
          <a:lstStyle/>
          <a:p>
            <a:r>
              <a:rPr lang="en-GB" dirty="0">
                <a:solidFill>
                  <a:schemeClr val="accent1"/>
                </a:solidFill>
                <a:hlinkClick r:id="rId4">
                  <a:extLst>
                    <a:ext uri="{A12FA001-AC4F-418D-AE19-62706E023703}">
                      <ahyp:hlinkClr xmlns:ahyp="http://schemas.microsoft.com/office/drawing/2018/hyperlinkcolor" val="tx"/>
                    </a:ext>
                  </a:extLst>
                </a:hlinkClick>
              </a:rPr>
              <a:t>Ansys Education Resources</a:t>
            </a:r>
            <a:r>
              <a:rPr lang="en-GB" dirty="0">
                <a:solidFill>
                  <a:schemeClr val="accent1"/>
                </a:solidFill>
              </a:rPr>
              <a:t> &gt;</a:t>
            </a:r>
            <a:endParaRPr lang="en-US" dirty="0"/>
          </a:p>
        </p:txBody>
      </p:sp>
      <p:sp>
        <p:nvSpPr>
          <p:cNvPr id="19" name="TextBox 18">
            <a:extLst>
              <a:ext uri="{FF2B5EF4-FFF2-40B4-BE49-F238E27FC236}">
                <a16:creationId xmlns:a16="http://schemas.microsoft.com/office/drawing/2014/main" id="{436336BD-63FB-344D-78B5-21B62421D344}"/>
              </a:ext>
            </a:extLst>
          </p:cNvPr>
          <p:cNvSpPr txBox="1"/>
          <p:nvPr/>
        </p:nvSpPr>
        <p:spPr>
          <a:xfrm>
            <a:off x="3047195" y="5013176"/>
            <a:ext cx="6097604" cy="369332"/>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For more learning and support:</a:t>
            </a:r>
          </a:p>
        </p:txBody>
      </p:sp>
    </p:spTree>
    <p:extLst>
      <p:ext uri="{BB962C8B-B14F-4D97-AF65-F5344CB8AC3E}">
        <p14:creationId xmlns:p14="http://schemas.microsoft.com/office/powerpoint/2010/main" val="296709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3" name="Object 2"/>
          <p:cNvSpPr/>
          <p:nvPr/>
        </p:nvSpPr>
        <p:spPr>
          <a:xfrm>
            <a:off x="1734070" y="6016162"/>
            <a:ext cx="776626" cy="161008"/>
          </a:xfrm>
          <a:prstGeom prst="rect">
            <a:avLst/>
          </a:prstGeom>
          <a:noFill/>
        </p:spPr>
        <p:txBody>
          <a:bodyPr wrap="square" lIns="0" tIns="0" rIns="0" bIns="0" rtlCol="0" anchor="ctr"/>
          <a:lstStyle/>
          <a:p>
            <a:pPr algn="l">
              <a:lnSpc>
                <a:spcPts val="1680"/>
              </a:lnSpc>
              <a:buNone/>
            </a:pPr>
            <a:r>
              <a:rPr lang="en-US" sz="1200" i="1" dirty="0">
                <a:solidFill>
                  <a:srgbClr val="5A5A4C"/>
                </a:solidFill>
                <a:latin typeface="Montserrat"/>
                <a:ea typeface="Montserrat" pitchFamily="34" charset="-122"/>
                <a:cs typeface="Montserrat" pitchFamily="34" charset="-120"/>
              </a:rPr>
              <a:t>3D layout</a:t>
            </a:r>
            <a:endParaRPr lang="en-US" i="1" dirty="0">
              <a:latin typeface="Arial"/>
              <a:cs typeface="Arial"/>
            </a:endParaRPr>
          </a:p>
        </p:txBody>
      </p:sp>
      <p:sp>
        <p:nvSpPr>
          <p:cNvPr id="5" name="Object 4"/>
          <p:cNvSpPr/>
          <p:nvPr/>
        </p:nvSpPr>
        <p:spPr>
          <a:xfrm>
            <a:off x="2525154" y="1612780"/>
            <a:ext cx="0" cy="0"/>
          </a:xfrm>
          <a:prstGeom prst="line">
            <a:avLst/>
          </a:prstGeom>
          <a:noFill/>
          <a:ln w="25400">
            <a:solidFill>
              <a:srgbClr val="000000"/>
            </a:solidFill>
            <a:prstDash val="solid"/>
            <a:miter lim="800000"/>
          </a:ln>
        </p:spPr>
        <p:txBody>
          <a:bodyPr/>
          <a:lstStyle/>
          <a:p>
            <a:endParaRPr lang="en-US"/>
          </a:p>
        </p:txBody>
      </p:sp>
      <p:sp>
        <p:nvSpPr>
          <p:cNvPr id="6" name="Object 5"/>
          <p:cNvSpPr/>
          <p:nvPr/>
        </p:nvSpPr>
        <p:spPr>
          <a:xfrm>
            <a:off x="3049862" y="1547192"/>
            <a:ext cx="0" cy="0"/>
          </a:xfrm>
          <a:prstGeom prst="line">
            <a:avLst/>
          </a:prstGeom>
          <a:noFill/>
          <a:ln w="25400">
            <a:solidFill>
              <a:srgbClr val="000000"/>
            </a:solidFill>
            <a:prstDash val="solid"/>
            <a:miter lim="800000"/>
          </a:ln>
        </p:spPr>
        <p:txBody>
          <a:bodyPr/>
          <a:lstStyle/>
          <a:p>
            <a:endParaRPr lang="en-US"/>
          </a:p>
        </p:txBody>
      </p:sp>
      <p:sp>
        <p:nvSpPr>
          <p:cNvPr id="7" name="Object 6"/>
          <p:cNvSpPr/>
          <p:nvPr/>
        </p:nvSpPr>
        <p:spPr>
          <a:xfrm>
            <a:off x="3482745" y="707660"/>
            <a:ext cx="0" cy="0"/>
          </a:xfrm>
          <a:prstGeom prst="line">
            <a:avLst/>
          </a:prstGeom>
          <a:noFill/>
          <a:ln w="25400">
            <a:solidFill>
              <a:srgbClr val="000000"/>
            </a:solidFill>
            <a:prstDash val="solid"/>
            <a:miter lim="800000"/>
          </a:ln>
        </p:spPr>
        <p:txBody>
          <a:bodyPr/>
          <a:lstStyle/>
          <a:p>
            <a:endParaRPr lang="en-US"/>
          </a:p>
        </p:txBody>
      </p:sp>
      <p:sp>
        <p:nvSpPr>
          <p:cNvPr id="8" name="Object 7"/>
          <p:cNvSpPr/>
          <p:nvPr/>
        </p:nvSpPr>
        <p:spPr>
          <a:xfrm>
            <a:off x="2446448" y="1127426"/>
            <a:ext cx="0" cy="0"/>
          </a:xfrm>
          <a:prstGeom prst="line">
            <a:avLst/>
          </a:prstGeom>
          <a:noFill/>
          <a:ln w="25400">
            <a:solidFill>
              <a:srgbClr val="000000"/>
            </a:solidFill>
            <a:prstDash val="solid"/>
            <a:miter lim="800000"/>
          </a:ln>
        </p:spPr>
        <p:txBody>
          <a:bodyPr/>
          <a:lstStyle/>
          <a:p>
            <a:endParaRPr lang="en-US"/>
          </a:p>
        </p:txBody>
      </p:sp>
      <p:sp>
        <p:nvSpPr>
          <p:cNvPr id="9" name="Object 8"/>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5" name="Object 14"/>
          <p:cNvSpPr/>
          <p:nvPr/>
        </p:nvSpPr>
        <p:spPr>
          <a:xfrm>
            <a:off x="429551" y="1013974"/>
            <a:ext cx="11283073" cy="993638"/>
          </a:xfrm>
          <a:prstGeom prst="rect">
            <a:avLst/>
          </a:prstGeom>
          <a:noFill/>
        </p:spPr>
        <p:txBody>
          <a:bodyPr wrap="square" lIns="0" tIns="0" rIns="0" bIns="0" rtlCol="0" anchor="ctr"/>
          <a:lstStyle/>
          <a:p>
            <a:pPr>
              <a:lnSpc>
                <a:spcPts val="1680"/>
              </a:lnSpc>
            </a:pPr>
            <a:r>
              <a:rPr lang="en-US" sz="1600" dirty="0">
                <a:solidFill>
                  <a:srgbClr val="5A5A4C"/>
                </a:solidFill>
                <a:ea typeface="Montserrat" pitchFamily="34" charset="-122"/>
                <a:cs typeface="Montserrat" pitchFamily="34" charset="-120"/>
              </a:rPr>
              <a:t>To tilt the image plane, add a surface in the LDE above the image plane and set the type as Coordinate Break </a:t>
            </a:r>
            <a:r>
              <a:rPr lang="en-US" sz="1600" dirty="0">
                <a:solidFill>
                  <a:srgbClr val="FF0000"/>
                </a:solidFill>
                <a:ea typeface="Montserrat" pitchFamily="34" charset="-122"/>
                <a:cs typeface="Montserrat" pitchFamily="34" charset="-120"/>
              </a:rPr>
              <a:t>(1)</a:t>
            </a:r>
            <a:r>
              <a:rPr lang="en-US" sz="1600" dirty="0">
                <a:solidFill>
                  <a:srgbClr val="5A5A4C"/>
                </a:solidFill>
                <a:ea typeface="Montserrat" pitchFamily="34" charset="-122"/>
                <a:cs typeface="Montserrat" pitchFamily="34" charset="-120"/>
              </a:rPr>
              <a:t>. Copy the thickness of surface 6 (the fine steering mirror) and paste it into the thickness entry box for surface 7 (our new coordinate break)</a:t>
            </a:r>
            <a:r>
              <a:rPr lang="en-US" sz="1600" dirty="0">
                <a:solidFill>
                  <a:srgbClr val="FF0000"/>
                </a:solidFill>
                <a:ea typeface="Montserrat" pitchFamily="34" charset="-122"/>
                <a:cs typeface="Montserrat" pitchFamily="34" charset="-120"/>
              </a:rPr>
              <a:t> (2)</a:t>
            </a:r>
            <a:r>
              <a:rPr lang="en-US" sz="1600" dirty="0">
                <a:solidFill>
                  <a:srgbClr val="5A5A4C"/>
                </a:solidFill>
                <a:ea typeface="Montserrat" pitchFamily="34" charset="-122"/>
                <a:cs typeface="Montserrat" pitchFamily="34" charset="-120"/>
              </a:rPr>
              <a:t>. Set the thickness of surface 6 to be zero </a:t>
            </a:r>
            <a:r>
              <a:rPr lang="en-US" sz="1600" dirty="0">
                <a:solidFill>
                  <a:srgbClr val="FF0000"/>
                </a:solidFill>
                <a:ea typeface="Montserrat" pitchFamily="34" charset="-122"/>
                <a:cs typeface="Montserrat" pitchFamily="34" charset="-120"/>
              </a:rPr>
              <a:t>(3)</a:t>
            </a:r>
            <a:r>
              <a:rPr lang="en-US" sz="1600" dirty="0">
                <a:solidFill>
                  <a:srgbClr val="5A5A4C"/>
                </a:solidFill>
                <a:ea typeface="Montserrat" pitchFamily="34" charset="-122"/>
                <a:cs typeface="Montserrat" pitchFamily="34" charset="-120"/>
              </a:rPr>
              <a:t>. </a:t>
            </a:r>
          </a:p>
          <a:p>
            <a:pPr>
              <a:lnSpc>
                <a:spcPts val="1680"/>
              </a:lnSpc>
            </a:pPr>
            <a:r>
              <a:rPr lang="en-US" sz="1600" dirty="0">
                <a:solidFill>
                  <a:srgbClr val="5A5A4C"/>
                </a:solidFill>
                <a:ea typeface="Montserrat" pitchFamily="34" charset="-122"/>
                <a:cs typeface="Montserrat" pitchFamily="34" charset="-120"/>
              </a:rPr>
              <a:t>We will now perform a chief ray solve to calculate the amount of </a:t>
            </a:r>
            <a:r>
              <a:rPr lang="en-US" sz="1600" i="1" dirty="0">
                <a:solidFill>
                  <a:srgbClr val="5A5A4C"/>
                </a:solidFill>
                <a:ea typeface="Montserrat" pitchFamily="34" charset="-122"/>
                <a:cs typeface="Montserrat" pitchFamily="34" charset="-120"/>
              </a:rPr>
              <a:t>shift in y</a:t>
            </a:r>
            <a:r>
              <a:rPr lang="en-US" sz="1600" dirty="0">
                <a:solidFill>
                  <a:srgbClr val="5A5A4C"/>
                </a:solidFill>
                <a:ea typeface="Montserrat" pitchFamily="34" charset="-122"/>
                <a:cs typeface="Montserrat" pitchFamily="34" charset="-120"/>
              </a:rPr>
              <a:t> and </a:t>
            </a:r>
            <a:r>
              <a:rPr lang="en-US" sz="1600" i="1" dirty="0">
                <a:solidFill>
                  <a:srgbClr val="5A5A4C"/>
                </a:solidFill>
                <a:ea typeface="Montserrat" pitchFamily="34" charset="-122"/>
                <a:cs typeface="Montserrat" pitchFamily="34" charset="-120"/>
              </a:rPr>
              <a:t>tilt in x</a:t>
            </a:r>
            <a:r>
              <a:rPr lang="en-US" sz="1600" dirty="0">
                <a:solidFill>
                  <a:srgbClr val="5A5A4C"/>
                </a:solidFill>
                <a:ea typeface="Montserrat" pitchFamily="34" charset="-122"/>
                <a:cs typeface="Montserrat" pitchFamily="34" charset="-120"/>
              </a:rPr>
              <a:t> needed for the image plane. To do this, we simply set the boxes next to the Decenter X and Decenter Y columns of surface 7 as a chief ray solve (C)</a:t>
            </a:r>
            <a:r>
              <a:rPr lang="en-US" sz="1600" dirty="0">
                <a:solidFill>
                  <a:srgbClr val="FF0000"/>
                </a:solidFill>
                <a:ea typeface="Montserrat" pitchFamily="34" charset="-122"/>
                <a:cs typeface="Montserrat" pitchFamily="34" charset="-120"/>
              </a:rPr>
              <a:t> (4)</a:t>
            </a:r>
            <a:r>
              <a:rPr lang="en-US" sz="1600" dirty="0">
                <a:solidFill>
                  <a:srgbClr val="5A5A4C"/>
                </a:solidFill>
                <a:ea typeface="Montserrat" pitchFamily="34" charset="-122"/>
                <a:cs typeface="Montserrat" pitchFamily="34" charset="-120"/>
              </a:rPr>
              <a:t> &amp; </a:t>
            </a:r>
            <a:r>
              <a:rPr lang="en-US" sz="1600" dirty="0">
                <a:solidFill>
                  <a:srgbClr val="FF0000"/>
                </a:solidFill>
                <a:ea typeface="Montserrat" pitchFamily="34" charset="-122"/>
                <a:cs typeface="Montserrat" pitchFamily="34" charset="-120"/>
              </a:rPr>
              <a:t>(5)</a:t>
            </a:r>
            <a:r>
              <a:rPr lang="en-US" sz="1600" dirty="0">
                <a:solidFill>
                  <a:srgbClr val="5A5A4C"/>
                </a:solidFill>
                <a:ea typeface="Montserrat" pitchFamily="34" charset="-122"/>
                <a:cs typeface="Montserrat" pitchFamily="34" charset="-120"/>
              </a:rPr>
              <a:t>.</a:t>
            </a:r>
            <a:endParaRPr lang="en-US" sz="1600" dirty="0"/>
          </a:p>
        </p:txBody>
      </p:sp>
      <p:sp>
        <p:nvSpPr>
          <p:cNvPr id="11" name="Object 2">
            <a:extLst>
              <a:ext uri="{FF2B5EF4-FFF2-40B4-BE49-F238E27FC236}">
                <a16:creationId xmlns:a16="http://schemas.microsoft.com/office/drawing/2014/main" id="{81F498BD-839F-21F7-4A56-F65B1C1EE258}"/>
              </a:ext>
            </a:extLst>
          </p:cNvPr>
          <p:cNvSpPr/>
          <p:nvPr/>
        </p:nvSpPr>
        <p:spPr>
          <a:xfrm>
            <a:off x="6627909" y="4838347"/>
            <a:ext cx="4443436" cy="934873"/>
          </a:xfrm>
          <a:prstGeom prst="rect">
            <a:avLst/>
          </a:prstGeom>
          <a:noFill/>
        </p:spPr>
        <p:txBody>
          <a:bodyPr wrap="square" lIns="0" tIns="0" rIns="0" bIns="0" rtlCol="0" anchor="ctr"/>
          <a:lstStyle/>
          <a:p>
            <a:pPr>
              <a:lnSpc>
                <a:spcPts val="1680"/>
              </a:lnSpc>
            </a:pPr>
            <a:r>
              <a:rPr lang="en-US" sz="1400" b="1" i="1" dirty="0">
                <a:solidFill>
                  <a:srgbClr val="5A5A4C"/>
                </a:solidFill>
                <a:cs typeface="Arial"/>
              </a:rPr>
              <a:t>Concept check: </a:t>
            </a:r>
            <a:r>
              <a:rPr lang="en-US" sz="1400" i="1" dirty="0">
                <a:solidFill>
                  <a:srgbClr val="5A5A4C"/>
                </a:solidFill>
                <a:cs typeface="Arial"/>
              </a:rPr>
              <a:t>Follow the chief ray in the 3D layout by setting the Field value to 1 in 3D Layout Settings.</a:t>
            </a:r>
            <a:endParaRPr lang="en-US" sz="1400" dirty="0"/>
          </a:p>
          <a:p>
            <a:pPr>
              <a:lnSpc>
                <a:spcPts val="1680"/>
              </a:lnSpc>
            </a:pPr>
            <a:r>
              <a:rPr lang="en-US" sz="1400" i="1" dirty="0">
                <a:solidFill>
                  <a:srgbClr val="5A5A4C"/>
                </a:solidFill>
                <a:cs typeface="Arial"/>
              </a:rPr>
              <a:t>Why would we want to optimize our system using the chief ray?</a:t>
            </a:r>
            <a:endParaRPr lang="en-US" sz="1400" dirty="0"/>
          </a:p>
        </p:txBody>
      </p:sp>
      <p:pic>
        <p:nvPicPr>
          <p:cNvPr id="14" name="Picture 13" descr="A screenshot of a table&#10;&#10;AI-generated content may be incorrect.">
            <a:extLst>
              <a:ext uri="{FF2B5EF4-FFF2-40B4-BE49-F238E27FC236}">
                <a16:creationId xmlns:a16="http://schemas.microsoft.com/office/drawing/2014/main" id="{7EE75E47-86AF-8396-CC69-FD97E7815A2E}"/>
              </a:ext>
            </a:extLst>
          </p:cNvPr>
          <p:cNvPicPr>
            <a:picLocks noChangeAspect="1"/>
          </p:cNvPicPr>
          <p:nvPr/>
        </p:nvPicPr>
        <p:blipFill>
          <a:blip r:embed="rId3"/>
          <a:stretch>
            <a:fillRect/>
          </a:stretch>
        </p:blipFill>
        <p:spPr>
          <a:xfrm>
            <a:off x="1122219" y="2151762"/>
            <a:ext cx="9954490" cy="1635886"/>
          </a:xfrm>
          <a:prstGeom prst="rect">
            <a:avLst/>
          </a:prstGeom>
        </p:spPr>
      </p:pic>
      <p:pic>
        <p:nvPicPr>
          <p:cNvPr id="16" name="Picture 15" descr="A drawing of a pointy object with lines&#10;&#10;AI-generated content may be incorrect.">
            <a:extLst>
              <a:ext uri="{FF2B5EF4-FFF2-40B4-BE49-F238E27FC236}">
                <a16:creationId xmlns:a16="http://schemas.microsoft.com/office/drawing/2014/main" id="{C5280631-FFF0-B477-0E5A-53D1924676C2}"/>
              </a:ext>
            </a:extLst>
          </p:cNvPr>
          <p:cNvPicPr>
            <a:picLocks noChangeAspect="1"/>
          </p:cNvPicPr>
          <p:nvPr/>
        </p:nvPicPr>
        <p:blipFill>
          <a:blip r:embed="rId4"/>
          <a:stretch>
            <a:fillRect/>
          </a:stretch>
        </p:blipFill>
        <p:spPr>
          <a:xfrm>
            <a:off x="2560257" y="4142590"/>
            <a:ext cx="3708114" cy="2097797"/>
          </a:xfrm>
          <a:prstGeom prst="rect">
            <a:avLst/>
          </a:prstGeom>
        </p:spPr>
      </p:pic>
      <p:sp>
        <p:nvSpPr>
          <p:cNvPr id="13" name="Object 2">
            <a:extLst>
              <a:ext uri="{FF2B5EF4-FFF2-40B4-BE49-F238E27FC236}">
                <a16:creationId xmlns:a16="http://schemas.microsoft.com/office/drawing/2014/main" id="{A1AACFF8-10EE-98FD-BC66-82B2C77409CA}"/>
              </a:ext>
            </a:extLst>
          </p:cNvPr>
          <p:cNvSpPr/>
          <p:nvPr/>
        </p:nvSpPr>
        <p:spPr>
          <a:xfrm>
            <a:off x="574778" y="3149394"/>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18" name="Straight Arrow Connector 17">
            <a:extLst>
              <a:ext uri="{FF2B5EF4-FFF2-40B4-BE49-F238E27FC236}">
                <a16:creationId xmlns:a16="http://schemas.microsoft.com/office/drawing/2014/main" id="{FF972AB5-E6D5-87CD-60E9-942BA64025BD}"/>
              </a:ext>
            </a:extLst>
          </p:cNvPr>
          <p:cNvCxnSpPr>
            <a:cxnSpLocks/>
          </p:cNvCxnSpPr>
          <p:nvPr/>
        </p:nvCxnSpPr>
        <p:spPr>
          <a:xfrm>
            <a:off x="773485" y="3407764"/>
            <a:ext cx="315308" cy="1160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2">
            <a:extLst>
              <a:ext uri="{FF2B5EF4-FFF2-40B4-BE49-F238E27FC236}">
                <a16:creationId xmlns:a16="http://schemas.microsoft.com/office/drawing/2014/main" id="{5BD559B6-05F3-8CBF-06A4-2955224AC2A3}"/>
              </a:ext>
            </a:extLst>
          </p:cNvPr>
          <p:cNvSpPr/>
          <p:nvPr/>
        </p:nvSpPr>
        <p:spPr>
          <a:xfrm>
            <a:off x="3482410" y="3837867"/>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9FE37198-73D9-9844-2240-81BD60FE0CA9}"/>
              </a:ext>
            </a:extLst>
          </p:cNvPr>
          <p:cNvCxnSpPr>
            <a:cxnSpLocks/>
          </p:cNvCxnSpPr>
          <p:nvPr/>
        </p:nvCxnSpPr>
        <p:spPr>
          <a:xfrm flipV="1">
            <a:off x="3627644" y="3637475"/>
            <a:ext cx="702992" cy="3183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2">
            <a:extLst>
              <a:ext uri="{FF2B5EF4-FFF2-40B4-BE49-F238E27FC236}">
                <a16:creationId xmlns:a16="http://schemas.microsoft.com/office/drawing/2014/main" id="{84BA33C0-C7E5-A0B2-EB6A-DA9D9648DF5B}"/>
              </a:ext>
            </a:extLst>
          </p:cNvPr>
          <p:cNvSpPr/>
          <p:nvPr/>
        </p:nvSpPr>
        <p:spPr>
          <a:xfrm>
            <a:off x="5240355" y="3744288"/>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6" name="Straight Arrow Connector 25">
            <a:extLst>
              <a:ext uri="{FF2B5EF4-FFF2-40B4-BE49-F238E27FC236}">
                <a16:creationId xmlns:a16="http://schemas.microsoft.com/office/drawing/2014/main" id="{59E78864-6231-1735-757D-4F1F089BB315}"/>
              </a:ext>
            </a:extLst>
          </p:cNvPr>
          <p:cNvCxnSpPr>
            <a:cxnSpLocks/>
          </p:cNvCxnSpPr>
          <p:nvPr/>
        </p:nvCxnSpPr>
        <p:spPr>
          <a:xfrm flipH="1" flipV="1">
            <a:off x="4704950" y="3323317"/>
            <a:ext cx="506850" cy="5991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bject 2">
            <a:extLst>
              <a:ext uri="{FF2B5EF4-FFF2-40B4-BE49-F238E27FC236}">
                <a16:creationId xmlns:a16="http://schemas.microsoft.com/office/drawing/2014/main" id="{783F2BC1-C090-092B-7293-978D7DA6F91A}"/>
              </a:ext>
            </a:extLst>
          </p:cNvPr>
          <p:cNvSpPr/>
          <p:nvPr/>
        </p:nvSpPr>
        <p:spPr>
          <a:xfrm>
            <a:off x="9504880" y="4038392"/>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30" name="Straight Arrow Connector 29">
            <a:extLst>
              <a:ext uri="{FF2B5EF4-FFF2-40B4-BE49-F238E27FC236}">
                <a16:creationId xmlns:a16="http://schemas.microsoft.com/office/drawing/2014/main" id="{B85BF870-6067-E4BD-469B-D73A497DDF9A}"/>
              </a:ext>
            </a:extLst>
          </p:cNvPr>
          <p:cNvCxnSpPr>
            <a:cxnSpLocks/>
          </p:cNvCxnSpPr>
          <p:nvPr/>
        </p:nvCxnSpPr>
        <p:spPr>
          <a:xfrm flipH="1" flipV="1">
            <a:off x="8969475" y="3604053"/>
            <a:ext cx="506850" cy="5991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EC90C371-4F8C-C24A-A715-2B1317C6AC91}"/>
              </a:ext>
            </a:extLst>
          </p:cNvPr>
          <p:cNvSpPr/>
          <p:nvPr/>
        </p:nvSpPr>
        <p:spPr>
          <a:xfrm>
            <a:off x="10213406" y="4025023"/>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cxnSp>
        <p:nvCxnSpPr>
          <p:cNvPr id="32" name="Straight Arrow Connector 31">
            <a:extLst>
              <a:ext uri="{FF2B5EF4-FFF2-40B4-BE49-F238E27FC236}">
                <a16:creationId xmlns:a16="http://schemas.microsoft.com/office/drawing/2014/main" id="{BA39063E-185F-5F8D-E173-8E21BF43A9CA}"/>
              </a:ext>
            </a:extLst>
          </p:cNvPr>
          <p:cNvCxnSpPr>
            <a:cxnSpLocks/>
          </p:cNvCxnSpPr>
          <p:nvPr/>
        </p:nvCxnSpPr>
        <p:spPr>
          <a:xfrm flipH="1" flipV="1">
            <a:off x="9678001" y="3624105"/>
            <a:ext cx="506850" cy="5991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4698AF21-52BE-69BF-E9B2-969C1D33B1D0}"/>
              </a:ext>
            </a:extLst>
          </p:cNvPr>
          <p:cNvSpPr>
            <a:spLocks noGrp="1"/>
          </p:cNvSpPr>
          <p:nvPr>
            <p:ph type="title"/>
          </p:nvPr>
        </p:nvSpPr>
        <p:spPr/>
        <p:txBody>
          <a:bodyPr anchor="ctr"/>
          <a:lstStyle/>
          <a:p>
            <a:r>
              <a:rPr lang="en-US" dirty="0"/>
              <a:t>Tilting our Image Plane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F314E9D-2B13-D7F4-C05F-C80E2B687217}"/>
              </a:ext>
            </a:extLst>
          </p:cNvPr>
          <p:cNvSpPr/>
          <p:nvPr/>
        </p:nvSpPr>
        <p:spPr>
          <a:xfrm>
            <a:off x="409678" y="1124744"/>
            <a:ext cx="11303143" cy="4968552"/>
          </a:xfrm>
          <a:custGeom>
            <a:avLst/>
            <a:gdLst>
              <a:gd name="connsiteX0" fmla="*/ 0 w 11303143"/>
              <a:gd name="connsiteY0" fmla="*/ 0 h 4968552"/>
              <a:gd name="connsiteX1" fmla="*/ 5627205 w 11303143"/>
              <a:gd name="connsiteY1" fmla="*/ 0 h 4968552"/>
              <a:gd name="connsiteX2" fmla="*/ 5675938 w 11303143"/>
              <a:gd name="connsiteY2" fmla="*/ 0 h 4968552"/>
              <a:gd name="connsiteX3" fmla="*/ 11303143 w 11303143"/>
              <a:gd name="connsiteY3" fmla="*/ 0 h 4968552"/>
              <a:gd name="connsiteX4" fmla="*/ 11303143 w 11303143"/>
              <a:gd name="connsiteY4" fmla="*/ 4968552 h 4968552"/>
              <a:gd name="connsiteX5" fmla="*/ 5675938 w 11303143"/>
              <a:gd name="connsiteY5" fmla="*/ 4968552 h 4968552"/>
              <a:gd name="connsiteX6" fmla="*/ 5627205 w 11303143"/>
              <a:gd name="connsiteY6" fmla="*/ 4968552 h 4968552"/>
              <a:gd name="connsiteX7" fmla="*/ 0 w 11303143"/>
              <a:gd name="connsiteY7" fmla="*/ 4968552 h 496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3143" h="4968552">
                <a:moveTo>
                  <a:pt x="0" y="0"/>
                </a:moveTo>
                <a:lnTo>
                  <a:pt x="5627205" y="0"/>
                </a:lnTo>
                <a:lnTo>
                  <a:pt x="5675938" y="0"/>
                </a:lnTo>
                <a:lnTo>
                  <a:pt x="11303143" y="0"/>
                </a:lnTo>
                <a:lnTo>
                  <a:pt x="11303143" y="4968552"/>
                </a:lnTo>
                <a:lnTo>
                  <a:pt x="5675938" y="4968552"/>
                </a:lnTo>
                <a:lnTo>
                  <a:pt x="5627205" y="4968552"/>
                </a:lnTo>
                <a:lnTo>
                  <a:pt x="0" y="4968552"/>
                </a:lnTo>
                <a:close/>
              </a:path>
            </a:pathLst>
          </a:custGeom>
          <a:solidFill>
            <a:srgbClr val="F5F5F5"/>
          </a:solidFill>
        </p:spPr>
        <p:txBody>
          <a:bodyPr wrap="square">
            <a:noAutofit/>
          </a:bodyPr>
          <a:lstStyle/>
          <a:p>
            <a:endParaRPr lang="en-US"/>
          </a:p>
        </p:txBody>
      </p:sp>
      <p:sp>
        <p:nvSpPr>
          <p:cNvPr id="4" name="Object 3"/>
          <p:cNvSpPr/>
          <p:nvPr/>
        </p:nvSpPr>
        <p:spPr>
          <a:xfrm>
            <a:off x="817621" y="1575357"/>
            <a:ext cx="5016005" cy="1237940"/>
          </a:xfrm>
          <a:prstGeom prst="rect">
            <a:avLst/>
          </a:prstGeom>
          <a:noFill/>
        </p:spPr>
        <p:txBody>
          <a:bodyPr wrap="square" lIns="0" tIns="0" rIns="0" bIns="0" rtlCol="0" anchor="t"/>
          <a:lstStyle/>
          <a:p>
            <a:pPr algn="l">
              <a:lnSpc>
                <a:spcPts val="2016"/>
              </a:lnSpc>
              <a:buNone/>
            </a:pPr>
            <a:r>
              <a:rPr lang="en-US" sz="1600">
                <a:solidFill>
                  <a:srgbClr val="5A5A4C"/>
                </a:solidFill>
                <a:ea typeface="Montserrat" pitchFamily="34" charset="-122"/>
                <a:cs typeface="Montserrat" pitchFamily="34" charset="-120"/>
              </a:rPr>
              <a:t>On the spot diagram, we see now that the sizes of the four corners of the field are balanced {[R3, C1:C3] and [R2, C3]} while the on-axis points are in-focus {[R1 ,C1] , [R2 ,C1], [R2,C2]}. </a:t>
            </a:r>
            <a:endParaRPr lang="en-US" sz="1600"/>
          </a:p>
        </p:txBody>
      </p:sp>
      <p:sp>
        <p:nvSpPr>
          <p:cNvPr id="5" name="Object 4"/>
          <p:cNvSpPr/>
          <p:nvPr/>
        </p:nvSpPr>
        <p:spPr>
          <a:xfrm>
            <a:off x="804330" y="3010740"/>
            <a:ext cx="5030250" cy="2381948"/>
          </a:xfrm>
          <a:prstGeom prst="rect">
            <a:avLst/>
          </a:prstGeom>
          <a:noFill/>
        </p:spPr>
        <p:txBody>
          <a:bodyPr wrap="square" lIns="0" tIns="0" rIns="0" bIns="0" rtlCol="0" anchor="t"/>
          <a:lstStyle/>
          <a:p>
            <a:pPr>
              <a:lnSpc>
                <a:spcPts val="2016"/>
              </a:lnSpc>
              <a:spcBef>
                <a:spcPts val="1217"/>
              </a:spcBef>
            </a:pPr>
            <a:r>
              <a:rPr lang="en-US" sz="1600" dirty="0">
                <a:solidFill>
                  <a:srgbClr val="5A5A4C"/>
                </a:solidFill>
                <a:ea typeface="Montserrat" pitchFamily="34" charset="-122"/>
                <a:cs typeface="Montserrat" pitchFamily="34" charset="-120"/>
              </a:rPr>
              <a:t>Since we have out-of-focus spots on the corners and in-focus spots on-axis, this clearly indicates that we have some field curvature. To bring these points into focus, our image plane must match the field curvature. Remember, we are not placing detectors at the image plane, which would be difficult to curve. We are instead placing pick-off mirrors that direct light to various instruments on the telescope. Therefore, we can introduce the curvature that we need without worrying about manufacturing constraints. </a:t>
            </a:r>
            <a:endParaRPr lang="en-US" sz="1600" dirty="0">
              <a:solidFill>
                <a:srgbClr val="5A5A4C"/>
              </a:solidFill>
            </a:endParaRPr>
          </a:p>
        </p:txBody>
      </p:sp>
      <p:pic>
        <p:nvPicPr>
          <p:cNvPr id="7" name="Picture 6">
            <a:extLst>
              <a:ext uri="{FF2B5EF4-FFF2-40B4-BE49-F238E27FC236}">
                <a16:creationId xmlns:a16="http://schemas.microsoft.com/office/drawing/2014/main" id="{E9E159AF-0EA8-6FE0-3899-9F44474BF8A4}"/>
              </a:ext>
            </a:extLst>
          </p:cNvPr>
          <p:cNvPicPr>
            <a:picLocks noChangeAspect="1"/>
          </p:cNvPicPr>
          <p:nvPr/>
        </p:nvPicPr>
        <p:blipFill>
          <a:blip r:embed="rId3"/>
          <a:stretch>
            <a:fillRect/>
          </a:stretch>
        </p:blipFill>
        <p:spPr>
          <a:xfrm>
            <a:off x="6267064" y="1573961"/>
            <a:ext cx="5214394" cy="4179907"/>
          </a:xfrm>
          <a:prstGeom prst="rect">
            <a:avLst/>
          </a:prstGeom>
        </p:spPr>
      </p:pic>
      <p:sp>
        <p:nvSpPr>
          <p:cNvPr id="2" name="Title 11">
            <a:extLst>
              <a:ext uri="{FF2B5EF4-FFF2-40B4-BE49-F238E27FC236}">
                <a16:creationId xmlns:a16="http://schemas.microsoft.com/office/drawing/2014/main" id="{D747E56D-5B19-2383-84AB-5D51E99F996C}"/>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a:t>Tilting our Image Plane</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5477169" y="5358559"/>
            <a:ext cx="6451479" cy="806745"/>
          </a:xfrm>
          <a:prstGeom prst="rect">
            <a:avLst/>
          </a:prstGeom>
          <a:noFill/>
        </p:spPr>
        <p:txBody>
          <a:bodyPr wrap="square" lIns="0" tIns="0" rIns="0" bIns="0" rtlCol="0" anchor="ctr"/>
          <a:lstStyle/>
          <a:p>
            <a:pPr>
              <a:lnSpc>
                <a:spcPts val="1680"/>
              </a:lnSpc>
            </a:pPr>
            <a:r>
              <a:rPr lang="en-US" sz="1400" dirty="0">
                <a:solidFill>
                  <a:srgbClr val="5A5A4C"/>
                </a:solidFill>
                <a:ea typeface="Montserrat" pitchFamily="34" charset="-122"/>
                <a:cs typeface="Montserrat" pitchFamily="34" charset="-120"/>
              </a:rPr>
              <a:t>In the optimize tab, open the Merit Function Editor and open Wizards and Operands </a:t>
            </a:r>
            <a:r>
              <a:rPr lang="en-US" sz="1400" dirty="0">
                <a:solidFill>
                  <a:srgbClr val="FF0000"/>
                </a:solidFill>
                <a:ea typeface="Montserrat" pitchFamily="34" charset="-122"/>
                <a:cs typeface="Montserrat" pitchFamily="34" charset="-120"/>
              </a:rPr>
              <a:t>(3)</a:t>
            </a:r>
            <a:r>
              <a:rPr lang="en-US" sz="1400" dirty="0">
                <a:solidFill>
                  <a:srgbClr val="5A5A4C"/>
                </a:solidFill>
                <a:ea typeface="Montserrat" pitchFamily="34" charset="-122"/>
                <a:cs typeface="Montserrat" pitchFamily="34" charset="-120"/>
              </a:rPr>
              <a:t>. Our design utilizes circular apertures, and thus we set our settings to sample across a circular domain. Type should be set to RMS by default. Set the Image Quality Parameter to be </a:t>
            </a:r>
            <a:r>
              <a:rPr lang="en-US" sz="1400" i="1" dirty="0">
                <a:solidFill>
                  <a:srgbClr val="5A5A4C"/>
                </a:solidFill>
                <a:ea typeface="Montserrat" pitchFamily="34" charset="-122"/>
                <a:cs typeface="Montserrat" pitchFamily="34" charset="-120"/>
              </a:rPr>
              <a:t>Spot </a:t>
            </a:r>
            <a:r>
              <a:rPr lang="en-US" sz="1400" dirty="0">
                <a:solidFill>
                  <a:srgbClr val="FF0000"/>
                </a:solidFill>
                <a:ea typeface="Montserrat" pitchFamily="34" charset="-122"/>
                <a:cs typeface="Montserrat" pitchFamily="34" charset="-120"/>
              </a:rPr>
              <a:t>(4)</a:t>
            </a:r>
            <a:r>
              <a:rPr lang="en-US" sz="1400" i="1" dirty="0">
                <a:solidFill>
                  <a:srgbClr val="5A5A4C"/>
                </a:solidFill>
                <a:ea typeface="Montserrat" pitchFamily="34" charset="-122"/>
                <a:cs typeface="Montserrat" pitchFamily="34" charset="-120"/>
              </a:rPr>
              <a:t>, </a:t>
            </a:r>
            <a:r>
              <a:rPr lang="en-US" sz="1400" dirty="0">
                <a:solidFill>
                  <a:srgbClr val="5A5A4C"/>
                </a:solidFill>
                <a:ea typeface="Montserrat" pitchFamily="34" charset="-122"/>
                <a:cs typeface="Montserrat" pitchFamily="34" charset="-120"/>
              </a:rPr>
              <a:t>which bases it on spot radius.</a:t>
            </a:r>
            <a:r>
              <a:rPr lang="en-US" sz="1400" dirty="0">
                <a:solidFill>
                  <a:srgbClr val="FF0000"/>
                </a:solidFill>
                <a:ea typeface="Montserrat" pitchFamily="34" charset="-122"/>
                <a:cs typeface="Montserrat" pitchFamily="34" charset="-120"/>
              </a:rPr>
              <a:t> </a:t>
            </a:r>
            <a:r>
              <a:rPr lang="en-US" sz="1400" dirty="0">
                <a:solidFill>
                  <a:srgbClr val="5A5A4C"/>
                </a:solidFill>
                <a:ea typeface="Montserrat" pitchFamily="34" charset="-122"/>
                <a:cs typeface="Montserrat" pitchFamily="34" charset="-120"/>
              </a:rPr>
              <a:t>Press OK </a:t>
            </a:r>
            <a:r>
              <a:rPr lang="en-US" sz="1400" dirty="0">
                <a:solidFill>
                  <a:srgbClr val="FF0000"/>
                </a:solidFill>
                <a:ea typeface="Montserrat" pitchFamily="34" charset="-122"/>
                <a:cs typeface="Montserrat" pitchFamily="34" charset="-120"/>
              </a:rPr>
              <a:t>(5)</a:t>
            </a:r>
            <a:r>
              <a:rPr lang="en-US" sz="1400" dirty="0">
                <a:solidFill>
                  <a:srgbClr val="5A5A4C"/>
                </a:solidFill>
                <a:ea typeface="Montserrat" pitchFamily="34" charset="-122"/>
                <a:cs typeface="Montserrat" pitchFamily="34" charset="-120"/>
              </a:rPr>
              <a:t>. We should now notice a slight shift in position and some curvature of our image plane. </a:t>
            </a:r>
            <a:endParaRPr lang="en-US" sz="2000" dirty="0"/>
          </a:p>
        </p:txBody>
      </p:sp>
      <p:sp>
        <p:nvSpPr>
          <p:cNvPr id="5" name="Object 4"/>
          <p:cNvSpPr/>
          <p:nvPr/>
        </p:nvSpPr>
        <p:spPr>
          <a:xfrm>
            <a:off x="2525154" y="1643083"/>
            <a:ext cx="0" cy="0"/>
          </a:xfrm>
          <a:prstGeom prst="line">
            <a:avLst/>
          </a:prstGeom>
          <a:noFill/>
          <a:ln w="25400">
            <a:solidFill>
              <a:srgbClr val="000000"/>
            </a:solidFill>
            <a:prstDash val="solid"/>
            <a:miter lim="800000"/>
          </a:ln>
        </p:spPr>
        <p:txBody>
          <a:bodyPr/>
          <a:lstStyle/>
          <a:p>
            <a:endParaRPr lang="en-US"/>
          </a:p>
        </p:txBody>
      </p:sp>
      <p:sp>
        <p:nvSpPr>
          <p:cNvPr id="6" name="Object 5"/>
          <p:cNvSpPr/>
          <p:nvPr/>
        </p:nvSpPr>
        <p:spPr>
          <a:xfrm>
            <a:off x="3049862" y="1577495"/>
            <a:ext cx="0" cy="0"/>
          </a:xfrm>
          <a:prstGeom prst="line">
            <a:avLst/>
          </a:prstGeom>
          <a:noFill/>
          <a:ln w="25400">
            <a:solidFill>
              <a:srgbClr val="000000"/>
            </a:solidFill>
            <a:prstDash val="solid"/>
            <a:miter lim="800000"/>
          </a:ln>
        </p:spPr>
        <p:txBody>
          <a:bodyPr/>
          <a:lstStyle/>
          <a:p>
            <a:endParaRPr lang="en-US"/>
          </a:p>
        </p:txBody>
      </p:sp>
      <p:sp>
        <p:nvSpPr>
          <p:cNvPr id="7" name="Object 6"/>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p:cNvSpPr/>
          <p:nvPr/>
        </p:nvSpPr>
        <p:spPr>
          <a:xfrm>
            <a:off x="2446448" y="1157729"/>
            <a:ext cx="0" cy="0"/>
          </a:xfrm>
          <a:prstGeom prst="line">
            <a:avLst/>
          </a:prstGeom>
          <a:noFill/>
          <a:ln w="25400">
            <a:solidFill>
              <a:srgbClr val="000000"/>
            </a:solidFill>
            <a:prstDash val="solid"/>
            <a:miter lim="800000"/>
          </a:ln>
        </p:spPr>
        <p:txBody>
          <a:bodyPr/>
          <a:lstStyle/>
          <a:p>
            <a:endParaRPr lang="en-US"/>
          </a:p>
        </p:txBody>
      </p:sp>
      <p:sp>
        <p:nvSpPr>
          <p:cNvPr id="9" name="Object 8"/>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pic>
        <p:nvPicPr>
          <p:cNvPr id="12" name="Object 11"/>
          <p:cNvPicPr>
            <a:picLocks noChangeAspect="1"/>
          </p:cNvPicPr>
          <p:nvPr/>
        </p:nvPicPr>
        <p:blipFill>
          <a:blip r:embed="rId3"/>
          <a:stretch>
            <a:fillRect/>
          </a:stretch>
        </p:blipFill>
        <p:spPr>
          <a:xfrm>
            <a:off x="718640" y="3356577"/>
            <a:ext cx="4125881" cy="2169015"/>
          </a:xfrm>
          <a:prstGeom prst="rect">
            <a:avLst/>
          </a:prstGeom>
        </p:spPr>
      </p:pic>
      <p:sp>
        <p:nvSpPr>
          <p:cNvPr id="13" name="Object 12"/>
          <p:cNvSpPr/>
          <p:nvPr/>
        </p:nvSpPr>
        <p:spPr>
          <a:xfrm>
            <a:off x="5519658" y="1116578"/>
            <a:ext cx="6288094" cy="892237"/>
          </a:xfrm>
          <a:prstGeom prst="rect">
            <a:avLst/>
          </a:prstGeom>
          <a:noFill/>
        </p:spPr>
        <p:txBody>
          <a:bodyPr wrap="square" lIns="0" tIns="0" rIns="0" bIns="0" rtlCol="0" anchor="ctr"/>
          <a:lstStyle/>
          <a:p>
            <a:pPr>
              <a:lnSpc>
                <a:spcPts val="1680"/>
              </a:lnSpc>
            </a:pPr>
            <a:r>
              <a:rPr lang="en-US" sz="1600" dirty="0">
                <a:solidFill>
                  <a:srgbClr val="5A5A4C"/>
                </a:solidFill>
                <a:ea typeface="Montserrat" pitchFamily="34" charset="-122"/>
                <a:cs typeface="Montserrat" pitchFamily="34" charset="-120"/>
              </a:rPr>
              <a:t>To curve our image plane to bring the off-axis points into focus, we set the radius to be variable (V) </a:t>
            </a:r>
            <a:r>
              <a:rPr lang="en-US" sz="1600" dirty="0">
                <a:solidFill>
                  <a:srgbClr val="FF0000"/>
                </a:solidFill>
                <a:ea typeface="Montserrat" pitchFamily="34" charset="-122"/>
                <a:cs typeface="Montserrat" pitchFamily="34" charset="-120"/>
              </a:rPr>
              <a:t>(1)</a:t>
            </a:r>
            <a:r>
              <a:rPr lang="en-US" sz="1600" dirty="0">
                <a:solidFill>
                  <a:srgbClr val="5A5A4C"/>
                </a:solidFill>
                <a:ea typeface="Montserrat" pitchFamily="34" charset="-122"/>
                <a:cs typeface="Montserrat" pitchFamily="34" charset="-120"/>
              </a:rPr>
              <a:t> and thickness of the image surface to be variable (V) </a:t>
            </a:r>
            <a:r>
              <a:rPr lang="en-US" sz="1600" dirty="0">
                <a:solidFill>
                  <a:srgbClr val="FF0000"/>
                </a:solidFill>
                <a:ea typeface="Montserrat" pitchFamily="34" charset="-122"/>
                <a:cs typeface="Montserrat" pitchFamily="34" charset="-120"/>
              </a:rPr>
              <a:t>(2)</a:t>
            </a:r>
            <a:r>
              <a:rPr lang="en-US" sz="1600" dirty="0">
                <a:solidFill>
                  <a:srgbClr val="5A5A4C"/>
                </a:solidFill>
                <a:ea typeface="Montserrat" pitchFamily="34" charset="-122"/>
                <a:cs typeface="Montserrat" pitchFamily="34" charset="-120"/>
              </a:rPr>
              <a:t>, enabling it to have a radius of curvature that matches the field curvature of the telescope.</a:t>
            </a:r>
            <a:endParaRPr lang="en-US" sz="1600" dirty="0"/>
          </a:p>
        </p:txBody>
      </p:sp>
      <p:sp>
        <p:nvSpPr>
          <p:cNvPr id="14" name="Object 13"/>
          <p:cNvSpPr/>
          <p:nvPr/>
        </p:nvSpPr>
        <p:spPr>
          <a:xfrm>
            <a:off x="427225" y="5562600"/>
            <a:ext cx="4822209" cy="559867"/>
          </a:xfrm>
          <a:prstGeom prst="rect">
            <a:avLst/>
          </a:prstGeom>
          <a:noFill/>
          <a:ln>
            <a:solidFill>
              <a:schemeClr val="accent1"/>
            </a:solidFill>
          </a:ln>
        </p:spPr>
        <p:txBody>
          <a:bodyPr wrap="square" lIns="72000" tIns="36000" rIns="72000" bIns="36000" rtlCol="0" anchor="t"/>
          <a:lstStyle/>
          <a:p>
            <a:pPr algn="l">
              <a:lnSpc>
                <a:spcPts val="1260"/>
              </a:lnSpc>
              <a:buNone/>
            </a:pPr>
            <a:r>
              <a:rPr lang="en-US" sz="1100" dirty="0">
                <a:solidFill>
                  <a:srgbClr val="5A5A4C"/>
                </a:solidFill>
                <a:ea typeface="Montserrat" pitchFamily="34" charset="-122"/>
                <a:cs typeface="Montserrat" pitchFamily="34" charset="-120"/>
              </a:rPr>
              <a:t>Once again, we want a moderate number of rays to balance computational speed and accuracy. By default, we have one center ray when utilizing a Gaussian quadrature. By setting 3 rings and 6 arms, we get (6*3) + 1 = 19 rays! </a:t>
            </a:r>
            <a:endParaRPr lang="en-US" sz="2800" dirty="0"/>
          </a:p>
        </p:txBody>
      </p:sp>
      <p:pic>
        <p:nvPicPr>
          <p:cNvPr id="16" name="Picture 15" descr="A screenshot of a computer&#10;&#10;AI-generated content may be incorrect.">
            <a:extLst>
              <a:ext uri="{FF2B5EF4-FFF2-40B4-BE49-F238E27FC236}">
                <a16:creationId xmlns:a16="http://schemas.microsoft.com/office/drawing/2014/main" id="{EF5BBE42-DFE2-2E2B-385E-090318F9159A}"/>
              </a:ext>
            </a:extLst>
          </p:cNvPr>
          <p:cNvPicPr>
            <a:picLocks noChangeAspect="1"/>
          </p:cNvPicPr>
          <p:nvPr/>
        </p:nvPicPr>
        <p:blipFill>
          <a:blip r:embed="rId4"/>
          <a:srcRect l="32" r="-58" b="4704"/>
          <a:stretch/>
        </p:blipFill>
        <p:spPr>
          <a:xfrm>
            <a:off x="5853594" y="2130975"/>
            <a:ext cx="5952627" cy="2968326"/>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7625DBDB-E46A-5A87-AF07-97CF3E693406}"/>
              </a:ext>
            </a:extLst>
          </p:cNvPr>
          <p:cNvPicPr>
            <a:picLocks noChangeAspect="1"/>
          </p:cNvPicPr>
          <p:nvPr/>
        </p:nvPicPr>
        <p:blipFill>
          <a:blip r:embed="rId5"/>
          <a:srcRect t="-1330" r="25796" b="34932"/>
          <a:stretch/>
        </p:blipFill>
        <p:spPr>
          <a:xfrm>
            <a:off x="1232234" y="3351420"/>
            <a:ext cx="3086132" cy="1946952"/>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60312F70-43DD-DBA0-1C5C-C5C3A7A7B88F}"/>
              </a:ext>
            </a:extLst>
          </p:cNvPr>
          <p:cNvPicPr>
            <a:picLocks noChangeAspect="1"/>
          </p:cNvPicPr>
          <p:nvPr/>
        </p:nvPicPr>
        <p:blipFill>
          <a:blip r:embed="rId6"/>
          <a:stretch>
            <a:fillRect/>
          </a:stretch>
        </p:blipFill>
        <p:spPr>
          <a:xfrm>
            <a:off x="382406" y="1122711"/>
            <a:ext cx="4834371" cy="1691121"/>
          </a:xfrm>
          <a:prstGeom prst="rect">
            <a:avLst/>
          </a:prstGeom>
        </p:spPr>
      </p:pic>
      <p:sp>
        <p:nvSpPr>
          <p:cNvPr id="18" name="Object 2">
            <a:extLst>
              <a:ext uri="{FF2B5EF4-FFF2-40B4-BE49-F238E27FC236}">
                <a16:creationId xmlns:a16="http://schemas.microsoft.com/office/drawing/2014/main" id="{9D47805F-38BA-BC44-A139-8BE2CD5F5E1C}"/>
              </a:ext>
            </a:extLst>
          </p:cNvPr>
          <p:cNvSpPr/>
          <p:nvPr/>
        </p:nvSpPr>
        <p:spPr>
          <a:xfrm>
            <a:off x="4470942" y="2814256"/>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0" name="Straight Arrow Connector 19">
            <a:extLst>
              <a:ext uri="{FF2B5EF4-FFF2-40B4-BE49-F238E27FC236}">
                <a16:creationId xmlns:a16="http://schemas.microsoft.com/office/drawing/2014/main" id="{7BDEE9C3-B055-F9A4-AB30-0E3F51AD52C3}"/>
              </a:ext>
            </a:extLst>
          </p:cNvPr>
          <p:cNvCxnSpPr>
            <a:cxnSpLocks/>
          </p:cNvCxnSpPr>
          <p:nvPr/>
        </p:nvCxnSpPr>
        <p:spPr>
          <a:xfrm flipH="1">
            <a:off x="4424213" y="2181434"/>
            <a:ext cx="1041588" cy="2765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bject 2">
            <a:extLst>
              <a:ext uri="{FF2B5EF4-FFF2-40B4-BE49-F238E27FC236}">
                <a16:creationId xmlns:a16="http://schemas.microsoft.com/office/drawing/2014/main" id="{8FD39846-2E89-C98E-894B-C7826536A744}"/>
              </a:ext>
            </a:extLst>
          </p:cNvPr>
          <p:cNvSpPr/>
          <p:nvPr/>
        </p:nvSpPr>
        <p:spPr>
          <a:xfrm>
            <a:off x="5477169" y="1913572"/>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9" name="Straight Arrow Connector 28">
            <a:extLst>
              <a:ext uri="{FF2B5EF4-FFF2-40B4-BE49-F238E27FC236}">
                <a16:creationId xmlns:a16="http://schemas.microsoft.com/office/drawing/2014/main" id="{17A5E4A0-2E79-FEF4-1D60-56917B8CBFEB}"/>
              </a:ext>
            </a:extLst>
          </p:cNvPr>
          <p:cNvCxnSpPr>
            <a:cxnSpLocks/>
          </p:cNvCxnSpPr>
          <p:nvPr/>
        </p:nvCxnSpPr>
        <p:spPr>
          <a:xfrm flipH="1" flipV="1">
            <a:off x="3643002" y="2746087"/>
            <a:ext cx="817470" cy="293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30ECB95-FD92-FCBB-5EFC-D82A138D9EC5}"/>
              </a:ext>
            </a:extLst>
          </p:cNvPr>
          <p:cNvCxnSpPr>
            <a:cxnSpLocks/>
          </p:cNvCxnSpPr>
          <p:nvPr/>
        </p:nvCxnSpPr>
        <p:spPr>
          <a:xfrm flipH="1">
            <a:off x="3233187" y="3946194"/>
            <a:ext cx="1259302" cy="4045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822BB91A-2A53-E30D-C494-1EB9AED26D3D}"/>
              </a:ext>
            </a:extLst>
          </p:cNvPr>
          <p:cNvSpPr/>
          <p:nvPr/>
        </p:nvSpPr>
        <p:spPr>
          <a:xfrm>
            <a:off x="4503857" y="3703945"/>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34" name="Straight Arrow Connector 33">
            <a:extLst>
              <a:ext uri="{FF2B5EF4-FFF2-40B4-BE49-F238E27FC236}">
                <a16:creationId xmlns:a16="http://schemas.microsoft.com/office/drawing/2014/main" id="{FE52F72E-3DC1-9181-C424-68070278FAD0}"/>
              </a:ext>
            </a:extLst>
          </p:cNvPr>
          <p:cNvCxnSpPr>
            <a:cxnSpLocks/>
          </p:cNvCxnSpPr>
          <p:nvPr/>
        </p:nvCxnSpPr>
        <p:spPr>
          <a:xfrm flipH="1">
            <a:off x="7769236" y="2018505"/>
            <a:ext cx="817470" cy="8784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bject 2">
            <a:extLst>
              <a:ext uri="{FF2B5EF4-FFF2-40B4-BE49-F238E27FC236}">
                <a16:creationId xmlns:a16="http://schemas.microsoft.com/office/drawing/2014/main" id="{8DF57643-C485-AE6C-0B16-2983B572D4E0}"/>
              </a:ext>
            </a:extLst>
          </p:cNvPr>
          <p:cNvSpPr/>
          <p:nvPr/>
        </p:nvSpPr>
        <p:spPr>
          <a:xfrm>
            <a:off x="8604477" y="1795466"/>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36" name="Straight Arrow Connector 35">
            <a:extLst>
              <a:ext uri="{FF2B5EF4-FFF2-40B4-BE49-F238E27FC236}">
                <a16:creationId xmlns:a16="http://schemas.microsoft.com/office/drawing/2014/main" id="{3E02A692-ABC6-4EA2-7BFF-AD1DFF86EFFA}"/>
              </a:ext>
            </a:extLst>
          </p:cNvPr>
          <p:cNvCxnSpPr>
            <a:cxnSpLocks/>
          </p:cNvCxnSpPr>
          <p:nvPr/>
        </p:nvCxnSpPr>
        <p:spPr>
          <a:xfrm>
            <a:off x="5852471" y="4611866"/>
            <a:ext cx="860210" cy="295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Object 2">
            <a:extLst>
              <a:ext uri="{FF2B5EF4-FFF2-40B4-BE49-F238E27FC236}">
                <a16:creationId xmlns:a16="http://schemas.microsoft.com/office/drawing/2014/main" id="{4D99B05C-0BDD-7FEE-8F7B-381198E2EBE1}"/>
              </a:ext>
            </a:extLst>
          </p:cNvPr>
          <p:cNvSpPr/>
          <p:nvPr/>
        </p:nvSpPr>
        <p:spPr>
          <a:xfrm>
            <a:off x="5620511" y="4324794"/>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sp>
        <p:nvSpPr>
          <p:cNvPr id="15" name="Title 14">
            <a:extLst>
              <a:ext uri="{FF2B5EF4-FFF2-40B4-BE49-F238E27FC236}">
                <a16:creationId xmlns:a16="http://schemas.microsoft.com/office/drawing/2014/main" id="{DE837187-0A03-FCEC-696C-F9AE7004C82B}"/>
              </a:ext>
            </a:extLst>
          </p:cNvPr>
          <p:cNvSpPr>
            <a:spLocks noGrp="1"/>
          </p:cNvSpPr>
          <p:nvPr>
            <p:ph type="title"/>
          </p:nvPr>
        </p:nvSpPr>
        <p:spPr/>
        <p:txBody>
          <a:bodyPr anchor="ctr"/>
          <a:lstStyle/>
          <a:p>
            <a:r>
              <a:rPr lang="en-US" dirty="0"/>
              <a:t>Curving our Image Plane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E0CBB-B1D3-91E7-15BC-828EB6B69DF0}"/>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9F49CD0D-BD13-0169-A6D4-669FDF190F33}"/>
              </a:ext>
            </a:extLst>
          </p:cNvPr>
          <p:cNvSpPr/>
          <p:nvPr/>
        </p:nvSpPr>
        <p:spPr>
          <a:xfrm>
            <a:off x="5487479" y="4921546"/>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A72A755F-0857-564A-98BC-BCABC854B259}"/>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CBFBB858-3A0D-F3FA-1EE9-C66EAAD95F84}"/>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C193D929-42D8-A46B-DC91-D8BDEBBD57BA}"/>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3DF9C148-EB80-7068-9724-9A0B8D3F6790}"/>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pic>
        <p:nvPicPr>
          <p:cNvPr id="15" name="Picture 14" descr="A screenshot of a computer&#10;&#10;AI-generated content may be incorrect.">
            <a:extLst>
              <a:ext uri="{FF2B5EF4-FFF2-40B4-BE49-F238E27FC236}">
                <a16:creationId xmlns:a16="http://schemas.microsoft.com/office/drawing/2014/main" id="{F621C86E-6579-396A-61F7-9B5813EF6D10}"/>
              </a:ext>
            </a:extLst>
          </p:cNvPr>
          <p:cNvPicPr>
            <a:picLocks noChangeAspect="1"/>
          </p:cNvPicPr>
          <p:nvPr/>
        </p:nvPicPr>
        <p:blipFill>
          <a:blip r:embed="rId3"/>
          <a:srcRect l="47" t="78116" b="-114"/>
          <a:stretch/>
        </p:blipFill>
        <p:spPr>
          <a:xfrm>
            <a:off x="1878922" y="5384339"/>
            <a:ext cx="4189904" cy="391062"/>
          </a:xfrm>
          <a:prstGeom prst="rect">
            <a:avLst/>
          </a:prstGeom>
        </p:spPr>
      </p:pic>
      <p:grpSp>
        <p:nvGrpSpPr>
          <p:cNvPr id="10" name="Group 9">
            <a:extLst>
              <a:ext uri="{FF2B5EF4-FFF2-40B4-BE49-F238E27FC236}">
                <a16:creationId xmlns:a16="http://schemas.microsoft.com/office/drawing/2014/main" id="{8BE1EC2F-C22F-772F-F12A-20428CFB0099}"/>
              </a:ext>
            </a:extLst>
          </p:cNvPr>
          <p:cNvGrpSpPr/>
          <p:nvPr/>
        </p:nvGrpSpPr>
        <p:grpSpPr>
          <a:xfrm>
            <a:off x="419427" y="1341029"/>
            <a:ext cx="5450285" cy="2868104"/>
            <a:chOff x="1013475" y="1258100"/>
            <a:chExt cx="4553670" cy="2396278"/>
          </a:xfrm>
        </p:grpSpPr>
        <p:pic>
          <p:nvPicPr>
            <p:cNvPr id="12" name="Object 11">
              <a:extLst>
                <a:ext uri="{FF2B5EF4-FFF2-40B4-BE49-F238E27FC236}">
                  <a16:creationId xmlns:a16="http://schemas.microsoft.com/office/drawing/2014/main" id="{4D70EF60-8094-D93E-9CFD-5716307CDE63}"/>
                </a:ext>
              </a:extLst>
            </p:cNvPr>
            <p:cNvPicPr>
              <a:picLocks noChangeAspect="1"/>
            </p:cNvPicPr>
            <p:nvPr/>
          </p:nvPicPr>
          <p:blipFill>
            <a:blip r:embed="rId4"/>
            <a:stretch>
              <a:fillRect/>
            </a:stretch>
          </p:blipFill>
          <p:spPr>
            <a:xfrm>
              <a:off x="1013475" y="1258100"/>
              <a:ext cx="4553670" cy="2396278"/>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DDB99AD3-4C5C-E6F7-8960-BC8588ABE3EC}"/>
                </a:ext>
              </a:extLst>
            </p:cNvPr>
            <p:cNvPicPr>
              <a:picLocks noChangeAspect="1"/>
            </p:cNvPicPr>
            <p:nvPr/>
          </p:nvPicPr>
          <p:blipFill>
            <a:blip r:embed="rId5"/>
            <a:srcRect t="-1631" r="30109" b="15991"/>
            <a:stretch/>
          </p:blipFill>
          <p:spPr>
            <a:xfrm>
              <a:off x="1586134" y="1259435"/>
              <a:ext cx="3403075" cy="2213879"/>
            </a:xfrm>
            <a:prstGeom prst="rect">
              <a:avLst/>
            </a:prstGeom>
          </p:spPr>
        </p:pic>
      </p:grpSp>
      <p:pic>
        <p:nvPicPr>
          <p:cNvPr id="19" name="Picture 18" descr="A drawing of a laser beam&#10;&#10;AI-generated content may be incorrect.">
            <a:extLst>
              <a:ext uri="{FF2B5EF4-FFF2-40B4-BE49-F238E27FC236}">
                <a16:creationId xmlns:a16="http://schemas.microsoft.com/office/drawing/2014/main" id="{FE028CB1-AE6A-B4BC-B89C-D9DE7E9F09D1}"/>
              </a:ext>
            </a:extLst>
          </p:cNvPr>
          <p:cNvPicPr>
            <a:picLocks noChangeAspect="1"/>
          </p:cNvPicPr>
          <p:nvPr/>
        </p:nvPicPr>
        <p:blipFill>
          <a:blip r:embed="rId6"/>
          <a:stretch>
            <a:fillRect/>
          </a:stretch>
        </p:blipFill>
        <p:spPr>
          <a:xfrm>
            <a:off x="7420927" y="4005714"/>
            <a:ext cx="3473220" cy="1982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Object 12">
            <a:extLst>
              <a:ext uri="{FF2B5EF4-FFF2-40B4-BE49-F238E27FC236}">
                <a16:creationId xmlns:a16="http://schemas.microsoft.com/office/drawing/2014/main" id="{B17297FC-2E4E-D1B4-BB5F-41A740B13B6B}"/>
              </a:ext>
            </a:extLst>
          </p:cNvPr>
          <p:cNvSpPr/>
          <p:nvPr/>
        </p:nvSpPr>
        <p:spPr>
          <a:xfrm>
            <a:off x="6322289" y="832159"/>
            <a:ext cx="5172305" cy="949193"/>
          </a:xfrm>
          <a:prstGeom prst="rect">
            <a:avLst/>
          </a:prstGeom>
          <a:noFill/>
        </p:spPr>
        <p:txBody>
          <a:bodyPr wrap="square" lIns="0" tIns="0" rIns="0" bIns="0" rtlCol="0" anchor="ctr"/>
          <a:lstStyle/>
          <a:p>
            <a:pPr>
              <a:lnSpc>
                <a:spcPts val="1680"/>
              </a:lnSpc>
            </a:pPr>
            <a:r>
              <a:rPr lang="en-US" sz="1600" dirty="0">
                <a:solidFill>
                  <a:srgbClr val="5A5A4C"/>
                </a:solidFill>
                <a:ea typeface="Montserrat" pitchFamily="34" charset="-122"/>
                <a:cs typeface="Montserrat" pitchFamily="34" charset="-120"/>
              </a:rPr>
              <a:t>Now, we can run the optimization! Click the big green Optimize button within the Optimize menu</a:t>
            </a:r>
            <a:r>
              <a:rPr lang="en-US" sz="1600" dirty="0">
                <a:solidFill>
                  <a:srgbClr val="FF0000"/>
                </a:solidFill>
                <a:ea typeface="Montserrat" pitchFamily="34" charset="-122"/>
                <a:cs typeface="Montserrat" pitchFamily="34" charset="-120"/>
              </a:rPr>
              <a:t> (1)</a:t>
            </a:r>
            <a:r>
              <a:rPr lang="en-US" sz="1600" dirty="0">
                <a:solidFill>
                  <a:srgbClr val="5A5A4C"/>
                </a:solidFill>
                <a:ea typeface="Montserrat" pitchFamily="34" charset="-122"/>
                <a:cs typeface="Montserrat" pitchFamily="34" charset="-120"/>
              </a:rPr>
              <a:t>. Select "Start" </a:t>
            </a:r>
            <a:r>
              <a:rPr lang="en-US" sz="1600" dirty="0">
                <a:solidFill>
                  <a:srgbClr val="FF0000"/>
                </a:solidFill>
                <a:ea typeface="Montserrat" pitchFamily="34" charset="-122"/>
                <a:cs typeface="Montserrat" pitchFamily="34" charset="-120"/>
              </a:rPr>
              <a:t>(2)</a:t>
            </a:r>
            <a:r>
              <a:rPr lang="en-US" sz="1600" dirty="0">
                <a:solidFill>
                  <a:srgbClr val="5A5A4C"/>
                </a:solidFill>
                <a:ea typeface="Montserrat" pitchFamily="34" charset="-122"/>
                <a:cs typeface="Montserrat" pitchFamily="34" charset="-120"/>
              </a:rPr>
              <a:t> within the pop-up menu that populates. </a:t>
            </a:r>
            <a:endParaRPr lang="en-US" sz="1600" dirty="0">
              <a:solidFill>
                <a:srgbClr val="5A5A4C"/>
              </a:solidFill>
            </a:endParaRPr>
          </a:p>
        </p:txBody>
      </p:sp>
      <p:cxnSp>
        <p:nvCxnSpPr>
          <p:cNvPr id="9" name="Straight Arrow Connector 8">
            <a:extLst>
              <a:ext uri="{FF2B5EF4-FFF2-40B4-BE49-F238E27FC236}">
                <a16:creationId xmlns:a16="http://schemas.microsoft.com/office/drawing/2014/main" id="{45AD841B-2F18-EFB9-CCB2-5F2A906078FC}"/>
              </a:ext>
            </a:extLst>
          </p:cNvPr>
          <p:cNvCxnSpPr>
            <a:cxnSpLocks/>
          </p:cNvCxnSpPr>
          <p:nvPr/>
        </p:nvCxnSpPr>
        <p:spPr>
          <a:xfrm flipH="1">
            <a:off x="3215680" y="1149609"/>
            <a:ext cx="1152128" cy="5511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bject 2">
            <a:extLst>
              <a:ext uri="{FF2B5EF4-FFF2-40B4-BE49-F238E27FC236}">
                <a16:creationId xmlns:a16="http://schemas.microsoft.com/office/drawing/2014/main" id="{F3D0A278-3A37-A19D-EDB3-1FD031E3973B}"/>
              </a:ext>
            </a:extLst>
          </p:cNvPr>
          <p:cNvSpPr/>
          <p:nvPr/>
        </p:nvSpPr>
        <p:spPr>
          <a:xfrm>
            <a:off x="4431275" y="846599"/>
            <a:ext cx="227746" cy="398720"/>
          </a:xfrm>
          <a:prstGeom prst="rect">
            <a:avLst/>
          </a:prstGeom>
          <a:noFill/>
        </p:spPr>
        <p:txBody>
          <a:bodyPr wrap="square" lIns="0" tIns="0" rIns="0" bIns="0" rtlCol="0" anchor="ctr"/>
          <a:lstStyle/>
          <a:p>
            <a:pPr>
              <a:lnSpc>
                <a:spcPts val="1680"/>
              </a:lnSpc>
            </a:pPr>
            <a:r>
              <a:rPr lang="en-US" sz="1200" dirty="0">
                <a:solidFill>
                  <a:srgbClr val="FF0000"/>
                </a:solidFill>
                <a:latin typeface="Montserrat"/>
              </a:rPr>
              <a:t>(1)</a:t>
            </a:r>
            <a:endParaRPr lang="en-US" sz="1200" dirty="0">
              <a:solidFill>
                <a:srgbClr val="FF0000"/>
              </a:solidFill>
              <a:latin typeface="Montserrat"/>
              <a:cs typeface="Arial"/>
            </a:endParaRPr>
          </a:p>
        </p:txBody>
      </p:sp>
      <p:pic>
        <p:nvPicPr>
          <p:cNvPr id="13" name="Picture 12" descr="A screenshot of a computer&#10;&#10;AI-generated content may be incorrect.">
            <a:extLst>
              <a:ext uri="{FF2B5EF4-FFF2-40B4-BE49-F238E27FC236}">
                <a16:creationId xmlns:a16="http://schemas.microsoft.com/office/drawing/2014/main" id="{70E5336A-BAA4-1CF6-1318-AB08FFD602B7}"/>
              </a:ext>
            </a:extLst>
          </p:cNvPr>
          <p:cNvPicPr>
            <a:picLocks noChangeAspect="1"/>
          </p:cNvPicPr>
          <p:nvPr/>
        </p:nvPicPr>
        <p:blipFill>
          <a:blip r:embed="rId7"/>
          <a:stretch>
            <a:fillRect/>
          </a:stretch>
        </p:blipFill>
        <p:spPr>
          <a:xfrm>
            <a:off x="6957130" y="1782063"/>
            <a:ext cx="3905984" cy="1560635"/>
          </a:xfrm>
          <a:prstGeom prst="rect">
            <a:avLst/>
          </a:prstGeom>
        </p:spPr>
      </p:pic>
      <p:sp>
        <p:nvSpPr>
          <p:cNvPr id="14" name="Object 12">
            <a:extLst>
              <a:ext uri="{FF2B5EF4-FFF2-40B4-BE49-F238E27FC236}">
                <a16:creationId xmlns:a16="http://schemas.microsoft.com/office/drawing/2014/main" id="{990B636B-1B6F-571B-6AD8-EED54C017E76}"/>
              </a:ext>
            </a:extLst>
          </p:cNvPr>
          <p:cNvSpPr/>
          <p:nvPr/>
        </p:nvSpPr>
        <p:spPr>
          <a:xfrm>
            <a:off x="991770" y="4339436"/>
            <a:ext cx="5077056" cy="949193"/>
          </a:xfrm>
          <a:prstGeom prst="rect">
            <a:avLst/>
          </a:prstGeom>
          <a:noFill/>
        </p:spPr>
        <p:txBody>
          <a:bodyPr wrap="square" lIns="0" tIns="0" rIns="0" bIns="0" rtlCol="0" anchor="ctr"/>
          <a:lstStyle/>
          <a:p>
            <a:pPr>
              <a:lnSpc>
                <a:spcPts val="1680"/>
              </a:lnSpc>
            </a:pPr>
            <a:r>
              <a:rPr lang="en-US" sz="1600" dirty="0">
                <a:solidFill>
                  <a:srgbClr val="5A5A4C"/>
                </a:solidFill>
                <a:ea typeface="Montserrat" pitchFamily="34" charset="-122"/>
                <a:cs typeface="Montserrat" pitchFamily="34" charset="-120"/>
              </a:rPr>
              <a:t>Verify that the thickness and radius values for surfaces 7 and 8 are –3040.463 mm and 3027.612 mm, respectively </a:t>
            </a:r>
            <a:r>
              <a:rPr lang="en-US" sz="1600" dirty="0">
                <a:solidFill>
                  <a:srgbClr val="FF0000"/>
                </a:solidFill>
                <a:ea typeface="Montserrat" pitchFamily="34" charset="-122"/>
                <a:cs typeface="Montserrat" pitchFamily="34" charset="-120"/>
              </a:rPr>
              <a:t>(3) </a:t>
            </a:r>
            <a:r>
              <a:rPr lang="en-US" sz="1600" dirty="0">
                <a:solidFill>
                  <a:srgbClr val="5A5A4C"/>
                </a:solidFill>
                <a:ea typeface="Montserrat" pitchFamily="34" charset="-122"/>
                <a:cs typeface="Montserrat" pitchFamily="34" charset="-120"/>
              </a:rPr>
              <a:t>&amp;</a:t>
            </a:r>
            <a:r>
              <a:rPr lang="en-US" sz="1600" dirty="0">
                <a:solidFill>
                  <a:srgbClr val="FF0000"/>
                </a:solidFill>
                <a:ea typeface="Montserrat" pitchFamily="34" charset="-122"/>
                <a:cs typeface="Montserrat" pitchFamily="34" charset="-120"/>
              </a:rPr>
              <a:t> (4)</a:t>
            </a:r>
            <a:r>
              <a:rPr lang="en-US" sz="1600" dirty="0">
                <a:solidFill>
                  <a:srgbClr val="5A5A4C"/>
                </a:solidFill>
                <a:ea typeface="Montserrat" pitchFamily="34" charset="-122"/>
                <a:cs typeface="Montserrat" pitchFamily="34" charset="-120"/>
              </a:rPr>
              <a:t>. Also, verify that the 3D Layout updates as shown </a:t>
            </a:r>
            <a:r>
              <a:rPr lang="en-US" sz="1600" dirty="0">
                <a:solidFill>
                  <a:srgbClr val="FF0000"/>
                </a:solidFill>
                <a:ea typeface="Montserrat" pitchFamily="34" charset="-122"/>
                <a:cs typeface="Montserrat" pitchFamily="34" charset="-120"/>
              </a:rPr>
              <a:t>(5)</a:t>
            </a:r>
            <a:r>
              <a:rPr lang="en-US" sz="1600" dirty="0">
                <a:solidFill>
                  <a:srgbClr val="5A5A4C"/>
                </a:solidFill>
                <a:ea typeface="Montserrat" pitchFamily="34" charset="-122"/>
                <a:cs typeface="Montserrat" pitchFamily="34" charset="-120"/>
              </a:rPr>
              <a:t>.</a:t>
            </a:r>
            <a:endParaRPr lang="en-US" sz="1600" dirty="0">
              <a:solidFill>
                <a:srgbClr val="5A5A4C"/>
              </a:solidFill>
            </a:endParaRPr>
          </a:p>
        </p:txBody>
      </p:sp>
      <p:sp>
        <p:nvSpPr>
          <p:cNvPr id="17" name="Object 2">
            <a:extLst>
              <a:ext uri="{FF2B5EF4-FFF2-40B4-BE49-F238E27FC236}">
                <a16:creationId xmlns:a16="http://schemas.microsoft.com/office/drawing/2014/main" id="{CDEEAC24-8C87-F49E-F29E-BCD55BB4B69D}"/>
              </a:ext>
            </a:extLst>
          </p:cNvPr>
          <p:cNvSpPr/>
          <p:nvPr/>
        </p:nvSpPr>
        <p:spPr>
          <a:xfrm>
            <a:off x="6960260" y="3345706"/>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1" name="Straight Arrow Connector 20">
            <a:extLst>
              <a:ext uri="{FF2B5EF4-FFF2-40B4-BE49-F238E27FC236}">
                <a16:creationId xmlns:a16="http://schemas.microsoft.com/office/drawing/2014/main" id="{C4AE1CD8-7E38-DB26-F7A9-F68451CC93E6}"/>
              </a:ext>
            </a:extLst>
          </p:cNvPr>
          <p:cNvCxnSpPr>
            <a:cxnSpLocks/>
          </p:cNvCxnSpPr>
          <p:nvPr/>
        </p:nvCxnSpPr>
        <p:spPr>
          <a:xfrm flipV="1">
            <a:off x="7196117" y="3288638"/>
            <a:ext cx="507993" cy="2570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2">
            <a:extLst>
              <a:ext uri="{FF2B5EF4-FFF2-40B4-BE49-F238E27FC236}">
                <a16:creationId xmlns:a16="http://schemas.microsoft.com/office/drawing/2014/main" id="{D6D0D21E-FB7A-93D8-9E17-4F300CBA77E2}"/>
              </a:ext>
            </a:extLst>
          </p:cNvPr>
          <p:cNvSpPr/>
          <p:nvPr/>
        </p:nvSpPr>
        <p:spPr>
          <a:xfrm>
            <a:off x="5564699" y="5988633"/>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6" name="Straight Arrow Connector 25">
            <a:extLst>
              <a:ext uri="{FF2B5EF4-FFF2-40B4-BE49-F238E27FC236}">
                <a16:creationId xmlns:a16="http://schemas.microsoft.com/office/drawing/2014/main" id="{7D4B6329-BDCC-18AB-A982-1F895F441242}"/>
              </a:ext>
            </a:extLst>
          </p:cNvPr>
          <p:cNvCxnSpPr>
            <a:cxnSpLocks/>
          </p:cNvCxnSpPr>
          <p:nvPr/>
        </p:nvCxnSpPr>
        <p:spPr>
          <a:xfrm flipH="1" flipV="1">
            <a:off x="5011684" y="5773586"/>
            <a:ext cx="503123" cy="3376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bject 2">
            <a:extLst>
              <a:ext uri="{FF2B5EF4-FFF2-40B4-BE49-F238E27FC236}">
                <a16:creationId xmlns:a16="http://schemas.microsoft.com/office/drawing/2014/main" id="{8CEDA2E3-1BE6-FF7D-149E-105CDB0C72C8}"/>
              </a:ext>
            </a:extLst>
          </p:cNvPr>
          <p:cNvSpPr/>
          <p:nvPr/>
        </p:nvSpPr>
        <p:spPr>
          <a:xfrm>
            <a:off x="11173240" y="5763076"/>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cxnSp>
        <p:nvCxnSpPr>
          <p:cNvPr id="29" name="Straight Arrow Connector 28">
            <a:extLst>
              <a:ext uri="{FF2B5EF4-FFF2-40B4-BE49-F238E27FC236}">
                <a16:creationId xmlns:a16="http://schemas.microsoft.com/office/drawing/2014/main" id="{7625C918-6C49-4B8B-27E7-95F830195C36}"/>
              </a:ext>
            </a:extLst>
          </p:cNvPr>
          <p:cNvCxnSpPr>
            <a:cxnSpLocks/>
          </p:cNvCxnSpPr>
          <p:nvPr/>
        </p:nvCxnSpPr>
        <p:spPr>
          <a:xfrm flipH="1" flipV="1">
            <a:off x="5810318" y="5575759"/>
            <a:ext cx="503123" cy="3376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Object 2">
            <a:extLst>
              <a:ext uri="{FF2B5EF4-FFF2-40B4-BE49-F238E27FC236}">
                <a16:creationId xmlns:a16="http://schemas.microsoft.com/office/drawing/2014/main" id="{129A57D8-7292-C2DD-0BF2-726DAA0AC4D0}"/>
              </a:ext>
            </a:extLst>
          </p:cNvPr>
          <p:cNvSpPr/>
          <p:nvPr/>
        </p:nvSpPr>
        <p:spPr>
          <a:xfrm>
            <a:off x="6334025" y="5790806"/>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31" name="Straight Arrow Connector 30">
            <a:extLst>
              <a:ext uri="{FF2B5EF4-FFF2-40B4-BE49-F238E27FC236}">
                <a16:creationId xmlns:a16="http://schemas.microsoft.com/office/drawing/2014/main" id="{71E3F82B-B623-B3E5-FC6E-C36235545581}"/>
              </a:ext>
            </a:extLst>
          </p:cNvPr>
          <p:cNvCxnSpPr>
            <a:cxnSpLocks/>
          </p:cNvCxnSpPr>
          <p:nvPr/>
        </p:nvCxnSpPr>
        <p:spPr>
          <a:xfrm flipH="1" flipV="1">
            <a:off x="10649532" y="5518334"/>
            <a:ext cx="503123" cy="3376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le 14">
            <a:extLst>
              <a:ext uri="{FF2B5EF4-FFF2-40B4-BE49-F238E27FC236}">
                <a16:creationId xmlns:a16="http://schemas.microsoft.com/office/drawing/2014/main" id="{A30A842C-7B92-5856-4A91-5F868D46053E}"/>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a:t>Curving our Image Plane</a:t>
            </a:r>
            <a:endParaRPr lang="en-US" dirty="0"/>
          </a:p>
        </p:txBody>
      </p:sp>
    </p:spTree>
    <p:extLst>
      <p:ext uri="{BB962C8B-B14F-4D97-AF65-F5344CB8AC3E}">
        <p14:creationId xmlns:p14="http://schemas.microsoft.com/office/powerpoint/2010/main" val="358653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A4649A5-71B7-7334-F578-A085C6508FBB}"/>
              </a:ext>
            </a:extLst>
          </p:cNvPr>
          <p:cNvSpPr/>
          <p:nvPr/>
        </p:nvSpPr>
        <p:spPr>
          <a:xfrm>
            <a:off x="409678" y="1196752"/>
            <a:ext cx="11303142" cy="4824536"/>
          </a:xfrm>
          <a:custGeom>
            <a:avLst/>
            <a:gdLst>
              <a:gd name="connsiteX0" fmla="*/ 0 w 11303142"/>
              <a:gd name="connsiteY0" fmla="*/ 0 h 4824536"/>
              <a:gd name="connsiteX1" fmla="*/ 5618345 w 11303142"/>
              <a:gd name="connsiteY1" fmla="*/ 0 h 4824536"/>
              <a:gd name="connsiteX2" fmla="*/ 5684797 w 11303142"/>
              <a:gd name="connsiteY2" fmla="*/ 0 h 4824536"/>
              <a:gd name="connsiteX3" fmla="*/ 11303142 w 11303142"/>
              <a:gd name="connsiteY3" fmla="*/ 0 h 4824536"/>
              <a:gd name="connsiteX4" fmla="*/ 11303142 w 11303142"/>
              <a:gd name="connsiteY4" fmla="*/ 4824536 h 4824536"/>
              <a:gd name="connsiteX5" fmla="*/ 5684797 w 11303142"/>
              <a:gd name="connsiteY5" fmla="*/ 4824536 h 4824536"/>
              <a:gd name="connsiteX6" fmla="*/ 5618345 w 11303142"/>
              <a:gd name="connsiteY6" fmla="*/ 4824536 h 4824536"/>
              <a:gd name="connsiteX7" fmla="*/ 0 w 11303142"/>
              <a:gd name="connsiteY7" fmla="*/ 4824536 h 482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3142" h="4824536">
                <a:moveTo>
                  <a:pt x="0" y="0"/>
                </a:moveTo>
                <a:lnTo>
                  <a:pt x="5618345" y="0"/>
                </a:lnTo>
                <a:lnTo>
                  <a:pt x="5684797" y="0"/>
                </a:lnTo>
                <a:lnTo>
                  <a:pt x="11303142" y="0"/>
                </a:lnTo>
                <a:lnTo>
                  <a:pt x="11303142" y="4824536"/>
                </a:lnTo>
                <a:lnTo>
                  <a:pt x="5684797" y="4824536"/>
                </a:lnTo>
                <a:lnTo>
                  <a:pt x="5618345" y="4824536"/>
                </a:lnTo>
                <a:lnTo>
                  <a:pt x="0" y="4824536"/>
                </a:lnTo>
                <a:close/>
              </a:path>
            </a:pathLst>
          </a:custGeom>
          <a:solidFill>
            <a:srgbClr val="F5F5F5"/>
          </a:solidFill>
        </p:spPr>
        <p:txBody>
          <a:bodyPr wrap="square">
            <a:noAutofit/>
          </a:bodyPr>
          <a:lstStyle/>
          <a:p>
            <a:endParaRPr lang="en-US"/>
          </a:p>
        </p:txBody>
      </p:sp>
      <p:sp>
        <p:nvSpPr>
          <p:cNvPr id="4" name="Object 3"/>
          <p:cNvSpPr/>
          <p:nvPr/>
        </p:nvSpPr>
        <p:spPr>
          <a:xfrm>
            <a:off x="837124" y="1713705"/>
            <a:ext cx="5227929" cy="1237940"/>
          </a:xfrm>
          <a:prstGeom prst="rect">
            <a:avLst/>
          </a:prstGeom>
          <a:noFill/>
        </p:spPr>
        <p:txBody>
          <a:bodyPr wrap="square" lIns="0" tIns="0" rIns="0" bIns="0" rtlCol="0" anchor="t"/>
          <a:lstStyle/>
          <a:p>
            <a:pPr algn="l">
              <a:lnSpc>
                <a:spcPts val="2016"/>
              </a:lnSpc>
              <a:buNone/>
            </a:pPr>
            <a:r>
              <a:rPr lang="en-US" sz="1600" dirty="0">
                <a:solidFill>
                  <a:srgbClr val="5A5A4C"/>
                </a:solidFill>
                <a:ea typeface="Montserrat" pitchFamily="34" charset="-122"/>
                <a:cs typeface="Montserrat" pitchFamily="34" charset="-120"/>
              </a:rPr>
              <a:t>The spot diagram shows a significant improvement in image quality. The spot sizes across the field are mostly smaller than or comparable to the Airy disk, indicating that the system is approximately diffraction-limited over the full field of view.</a:t>
            </a:r>
            <a:endParaRPr lang="en-US" sz="2000" dirty="0"/>
          </a:p>
        </p:txBody>
      </p:sp>
      <p:sp>
        <p:nvSpPr>
          <p:cNvPr id="5" name="Object 4"/>
          <p:cNvSpPr/>
          <p:nvPr/>
        </p:nvSpPr>
        <p:spPr>
          <a:xfrm>
            <a:off x="837124" y="3428192"/>
            <a:ext cx="5217408" cy="1733117"/>
          </a:xfrm>
          <a:prstGeom prst="rect">
            <a:avLst/>
          </a:prstGeom>
          <a:noFill/>
        </p:spPr>
        <p:txBody>
          <a:bodyPr wrap="square" lIns="0" tIns="0" rIns="0" bIns="0" rtlCol="0" anchor="t"/>
          <a:lstStyle/>
          <a:p>
            <a:pPr algn="l">
              <a:lnSpc>
                <a:spcPts val="2016"/>
              </a:lnSpc>
              <a:spcBef>
                <a:spcPts val="1217"/>
              </a:spcBef>
              <a:buNone/>
            </a:pPr>
            <a:r>
              <a:rPr lang="en-US" sz="1600">
                <a:solidFill>
                  <a:srgbClr val="5A5A4C"/>
                </a:solidFill>
                <a:ea typeface="Montserrat" pitchFamily="34" charset="-122"/>
                <a:cs typeface="Montserrat" pitchFamily="34" charset="-120"/>
              </a:rPr>
              <a:t>If the geometric spot size is smaller than the Airy disk, diffraction effects dominate and further improvement through aberration correction becomes negligible. In other words, a system is performing at the theoretical maximum resolution possible for its aperture size and wavelength if the RMS spot size is no larger than the Airy disk. </a:t>
            </a:r>
            <a:endParaRPr lang="en-US" sz="2000"/>
          </a:p>
        </p:txBody>
      </p:sp>
      <p:pic>
        <p:nvPicPr>
          <p:cNvPr id="8" name="Picture 7" descr="A screenshot of a graph&#10;&#10;AI-generated content may be incorrect.">
            <a:extLst>
              <a:ext uri="{FF2B5EF4-FFF2-40B4-BE49-F238E27FC236}">
                <a16:creationId xmlns:a16="http://schemas.microsoft.com/office/drawing/2014/main" id="{CCDE507C-D521-F295-69BE-C4388BA8CE2D}"/>
              </a:ext>
            </a:extLst>
          </p:cNvPr>
          <p:cNvPicPr>
            <a:picLocks noChangeAspect="1"/>
          </p:cNvPicPr>
          <p:nvPr/>
        </p:nvPicPr>
        <p:blipFill>
          <a:blip r:embed="rId3"/>
          <a:stretch>
            <a:fillRect/>
          </a:stretch>
        </p:blipFill>
        <p:spPr>
          <a:xfrm>
            <a:off x="6316464" y="1547520"/>
            <a:ext cx="5143578" cy="4128655"/>
          </a:xfrm>
          <a:prstGeom prst="rect">
            <a:avLst/>
          </a:prstGeom>
        </p:spPr>
      </p:pic>
      <p:sp>
        <p:nvSpPr>
          <p:cNvPr id="7" name="Title 6">
            <a:extLst>
              <a:ext uri="{FF2B5EF4-FFF2-40B4-BE49-F238E27FC236}">
                <a16:creationId xmlns:a16="http://schemas.microsoft.com/office/drawing/2014/main" id="{1C084BE6-D975-1617-DB2E-BEF1B45CAE9B}"/>
              </a:ext>
            </a:extLst>
          </p:cNvPr>
          <p:cNvSpPr>
            <a:spLocks noGrp="1"/>
          </p:cNvSpPr>
          <p:nvPr>
            <p:ph type="title"/>
          </p:nvPr>
        </p:nvSpPr>
        <p:spPr/>
        <p:txBody>
          <a:bodyPr anchor="ctr"/>
          <a:lstStyle/>
          <a:p>
            <a:r>
              <a:rPr lang="en-US" dirty="0"/>
              <a:t>Initial TMA Analysis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B872FA-AA0E-CC28-A4FB-732EF20275BC}"/>
              </a:ext>
            </a:extLst>
          </p:cNvPr>
          <p:cNvSpPr/>
          <p:nvPr/>
        </p:nvSpPr>
        <p:spPr>
          <a:xfrm>
            <a:off x="476131" y="1041464"/>
            <a:ext cx="11236493" cy="5051832"/>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3"/>
          <p:cNvSpPr/>
          <p:nvPr/>
        </p:nvSpPr>
        <p:spPr>
          <a:xfrm>
            <a:off x="823707" y="1271941"/>
            <a:ext cx="10702865" cy="700097"/>
          </a:xfrm>
          <a:prstGeom prst="rect">
            <a:avLst/>
          </a:prstGeom>
          <a:noFill/>
        </p:spPr>
        <p:txBody>
          <a:bodyPr wrap="square" lIns="0" tIns="0" rIns="0" bIns="0" rtlCol="0" anchor="t"/>
          <a:lstStyle/>
          <a:p>
            <a:pPr algn="l">
              <a:lnSpc>
                <a:spcPts val="1814"/>
              </a:lnSpc>
              <a:buNone/>
            </a:pPr>
            <a:r>
              <a:rPr lang="en-US" sz="1600" dirty="0">
                <a:solidFill>
                  <a:srgbClr val="5A5A4C"/>
                </a:solidFill>
                <a:ea typeface="Montserrat" pitchFamily="34" charset="-122"/>
                <a:cs typeface="Montserrat" pitchFamily="34" charset="-120"/>
              </a:rPr>
              <a:t>This is our basic three-mirror anastigmat design of the James Webb Space Telescope. Google the James Webb Space Telescope for an </a:t>
            </a:r>
            <a:r>
              <a:rPr lang="en-US" sz="1600" dirty="0">
                <a:solidFill>
                  <a:srgbClr val="5A5A4C"/>
                </a:solidFill>
                <a:ea typeface="Montserrat" pitchFamily="34" charset="-122"/>
                <a:cs typeface="Montserrat" pitchFamily="34" charset="-120"/>
                <a:hlinkClick r:id="rId3"/>
              </a:rPr>
              <a:t>interactive visual of the system</a:t>
            </a:r>
            <a:r>
              <a:rPr lang="en-US" sz="1600" dirty="0">
                <a:solidFill>
                  <a:srgbClr val="5A5A4C"/>
                </a:solidFill>
                <a:ea typeface="Montserrat" pitchFamily="34" charset="-122"/>
                <a:cs typeface="Montserrat" pitchFamily="34" charset="-120"/>
              </a:rPr>
              <a:t>. Compare it to the shaded model in OpticStudio </a:t>
            </a:r>
            <a:r>
              <a:rPr lang="en-US" sz="1600" b="1" dirty="0">
                <a:solidFill>
                  <a:srgbClr val="5A5A4C"/>
                </a:solidFill>
                <a:ea typeface="Montserrat" pitchFamily="34" charset="-122"/>
                <a:cs typeface="Montserrat" pitchFamily="34" charset="-120"/>
              </a:rPr>
              <a:t>(Analyze → Shaded Model)</a:t>
            </a:r>
            <a:r>
              <a:rPr lang="en-US" sz="1600" dirty="0">
                <a:solidFill>
                  <a:srgbClr val="5A5A4C"/>
                </a:solidFill>
                <a:ea typeface="Montserrat" pitchFamily="34" charset="-122"/>
                <a:cs typeface="Montserrat" pitchFamily="34" charset="-120"/>
              </a:rPr>
              <a:t>, does the system make sense? </a:t>
            </a:r>
            <a:endParaRPr lang="en-US" sz="1600" dirty="0"/>
          </a:p>
        </p:txBody>
      </p:sp>
      <p:sp>
        <p:nvSpPr>
          <p:cNvPr id="5" name="Object 4"/>
          <p:cNvSpPr/>
          <p:nvPr/>
        </p:nvSpPr>
        <p:spPr>
          <a:xfrm>
            <a:off x="833353" y="2181354"/>
            <a:ext cx="10692144" cy="1142714"/>
          </a:xfrm>
          <a:prstGeom prst="rect">
            <a:avLst/>
          </a:prstGeom>
          <a:noFill/>
        </p:spPr>
        <p:txBody>
          <a:bodyPr wrap="square" lIns="0" tIns="0" rIns="0" bIns="0" rtlCol="0" anchor="t"/>
          <a:lstStyle/>
          <a:p>
            <a:pPr algn="l">
              <a:lnSpc>
                <a:spcPts val="1814"/>
              </a:lnSpc>
              <a:spcBef>
                <a:spcPts val="1095"/>
              </a:spcBef>
              <a:buNone/>
            </a:pPr>
            <a:r>
              <a:rPr lang="en-US" sz="1600" dirty="0">
                <a:solidFill>
                  <a:srgbClr val="5A5A4C"/>
                </a:solidFill>
                <a:ea typeface="Montserrat" pitchFamily="34" charset="-122"/>
                <a:cs typeface="Montserrat" pitchFamily="34" charset="-120"/>
              </a:rPr>
              <a:t>Parallel rays from distant stars are collected by the primary mirror and reflected onto the secondary mirror, which redirects the light through an opening at the center of the primary mirror toward the tertiary mirror. The tertiary mirror further refines the focus and directs the light to the fine steering mirror—a flat, adjustable mirror that stabilizes the image in real time. From there, the light reaches the imaging plane, where it is directed to various scientific instruments that convert the optical signals into binary bits for transmission back to Earth.</a:t>
            </a:r>
            <a:endParaRPr lang="en-US" sz="2400" dirty="0"/>
          </a:p>
        </p:txBody>
      </p:sp>
      <p:pic>
        <p:nvPicPr>
          <p:cNvPr id="8" name="Picture 7">
            <a:extLst>
              <a:ext uri="{FF2B5EF4-FFF2-40B4-BE49-F238E27FC236}">
                <a16:creationId xmlns:a16="http://schemas.microsoft.com/office/drawing/2014/main" id="{B1422BA4-DBC9-3CF6-548D-1F6560012A7D}"/>
              </a:ext>
            </a:extLst>
          </p:cNvPr>
          <p:cNvPicPr>
            <a:picLocks noChangeAspect="1"/>
          </p:cNvPicPr>
          <p:nvPr/>
        </p:nvPicPr>
        <p:blipFill>
          <a:blip r:embed="rId4"/>
          <a:stretch>
            <a:fillRect/>
          </a:stretch>
        </p:blipFill>
        <p:spPr>
          <a:xfrm>
            <a:off x="4067922" y="3533384"/>
            <a:ext cx="4053108" cy="2196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8">
            <a:extLst>
              <a:ext uri="{FF2B5EF4-FFF2-40B4-BE49-F238E27FC236}">
                <a16:creationId xmlns:a16="http://schemas.microsoft.com/office/drawing/2014/main" id="{EB419244-05AC-9DC9-62A9-9F776EB1FAFB}"/>
              </a:ext>
            </a:extLst>
          </p:cNvPr>
          <p:cNvSpPr>
            <a:spLocks noGrp="1"/>
          </p:cNvSpPr>
          <p:nvPr>
            <p:ph type="title"/>
          </p:nvPr>
        </p:nvSpPr>
        <p:spPr/>
        <p:txBody>
          <a:bodyPr anchor="ctr"/>
          <a:lstStyle/>
          <a:p>
            <a:r>
              <a:rPr lang="en-US" dirty="0"/>
              <a:t>Tilting our Image Plane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8078F-1630-A928-2565-71A066B0FD64}"/>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CE60FF31-26FA-24CD-D8B9-6B01F897D983}"/>
              </a:ext>
            </a:extLst>
          </p:cNvPr>
          <p:cNvSpPr/>
          <p:nvPr/>
        </p:nvSpPr>
        <p:spPr>
          <a:xfrm>
            <a:off x="609654" y="844113"/>
            <a:ext cx="10899038" cy="612507"/>
          </a:xfrm>
          <a:prstGeom prst="rect">
            <a:avLst/>
          </a:prstGeom>
          <a:noFill/>
        </p:spPr>
        <p:txBody>
          <a:bodyPr wrap="square" lIns="0" tIns="0" rIns="0" bIns="0" rtlCol="0" anchor="ctr"/>
          <a:lstStyle/>
          <a:p>
            <a:pPr>
              <a:lnSpc>
                <a:spcPts val="1680"/>
              </a:lnSpc>
            </a:pPr>
            <a:r>
              <a:rPr lang="en-US" sz="1600" dirty="0">
                <a:solidFill>
                  <a:srgbClr val="5A5A4C"/>
                </a:solidFill>
                <a:ea typeface="Montserrat" pitchFamily="34" charset="-122"/>
                <a:cs typeface="Montserrat" pitchFamily="34" charset="-120"/>
              </a:rPr>
              <a:t>Within the footprint diagram, check the image plane by setting the Surface as </a:t>
            </a:r>
            <a:r>
              <a:rPr lang="en-US" sz="1600" i="1" dirty="0">
                <a:solidFill>
                  <a:srgbClr val="5A5A4C"/>
                </a:solidFill>
                <a:ea typeface="Montserrat" pitchFamily="34" charset="-122"/>
                <a:cs typeface="Montserrat" pitchFamily="34" charset="-120"/>
              </a:rPr>
              <a:t>8 image </a:t>
            </a:r>
            <a:r>
              <a:rPr lang="en-US" sz="1600" dirty="0">
                <a:solidFill>
                  <a:srgbClr val="FF0000"/>
                </a:solidFill>
                <a:ea typeface="Montserrat" pitchFamily="34" charset="-122"/>
                <a:cs typeface="Montserrat" pitchFamily="34" charset="-120"/>
              </a:rPr>
              <a:t>(1)</a:t>
            </a:r>
            <a:r>
              <a:rPr lang="en-US" sz="1600" dirty="0">
                <a:solidFill>
                  <a:srgbClr val="5A5A4C"/>
                </a:solidFill>
                <a:ea typeface="Montserrat" pitchFamily="34" charset="-122"/>
                <a:cs typeface="Montserrat" pitchFamily="34" charset="-120"/>
              </a:rPr>
              <a:t>. Select </a:t>
            </a:r>
            <a:r>
              <a:rPr lang="en-US" sz="1600" i="1" dirty="0">
                <a:solidFill>
                  <a:srgbClr val="5A5A4C"/>
                </a:solidFill>
                <a:ea typeface="Montserrat" pitchFamily="34" charset="-122"/>
                <a:cs typeface="Montserrat" pitchFamily="34" charset="-120"/>
              </a:rPr>
              <a:t>Delete Vignetted </a:t>
            </a:r>
            <a:r>
              <a:rPr lang="en-US" sz="1600" dirty="0">
                <a:solidFill>
                  <a:srgbClr val="FF0000"/>
                </a:solidFill>
                <a:ea typeface="Montserrat" pitchFamily="34" charset="-122"/>
                <a:cs typeface="Montserrat" pitchFamily="34" charset="-120"/>
              </a:rPr>
              <a:t>(2)</a:t>
            </a:r>
            <a:r>
              <a:rPr lang="en-US" sz="1600" dirty="0">
                <a:solidFill>
                  <a:srgbClr val="5A5A4C"/>
                </a:solidFill>
                <a:ea typeface="Montserrat" pitchFamily="34" charset="-122"/>
                <a:cs typeface="Montserrat" pitchFamily="34" charset="-120"/>
              </a:rPr>
              <a:t>.</a:t>
            </a:r>
            <a:r>
              <a:rPr lang="en-US" sz="1600" i="1" dirty="0">
                <a:solidFill>
                  <a:srgbClr val="5A5A4C"/>
                </a:solidFill>
                <a:ea typeface="Montserrat" pitchFamily="34" charset="-122"/>
                <a:cs typeface="Montserrat" pitchFamily="34" charset="-120"/>
              </a:rPr>
              <a:t> </a:t>
            </a:r>
            <a:r>
              <a:rPr lang="en-US" sz="1600" dirty="0">
                <a:solidFill>
                  <a:srgbClr val="5A5A4C"/>
                </a:solidFill>
                <a:ea typeface="Montserrat" pitchFamily="34" charset="-122"/>
                <a:cs typeface="Montserrat" pitchFamily="34" charset="-120"/>
              </a:rPr>
              <a:t>Notice that the rays form a rectangular pattern, indicating that we need a rectangular aperture for the image plane. </a:t>
            </a:r>
            <a:endParaRPr lang="en-US" sz="1600" dirty="0">
              <a:solidFill>
                <a:srgbClr val="5A5A4C"/>
              </a:solidFill>
            </a:endParaRPr>
          </a:p>
        </p:txBody>
      </p:sp>
      <p:sp>
        <p:nvSpPr>
          <p:cNvPr id="4" name="Object 3">
            <a:extLst>
              <a:ext uri="{FF2B5EF4-FFF2-40B4-BE49-F238E27FC236}">
                <a16:creationId xmlns:a16="http://schemas.microsoft.com/office/drawing/2014/main" id="{8A3D0591-3A08-FC1D-9B63-77D35E44AF91}"/>
              </a:ext>
            </a:extLst>
          </p:cNvPr>
          <p:cNvSpPr/>
          <p:nvPr/>
        </p:nvSpPr>
        <p:spPr>
          <a:xfrm>
            <a:off x="5502131" y="6770482"/>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D58070A1-33DB-BEF7-1172-FEA343E4020B}"/>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BC490F1A-853E-9F26-86E4-428C057CA10B}"/>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6B39449C-F504-8CB9-54C3-C4F4AC410F8A}"/>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22208260-4B2E-8E9A-0158-FAB814DAB429}"/>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64D9A48F-1F7F-B167-6BF8-87E49140E6C7}"/>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ED79A22F-9124-7BF9-7673-E19AC4B35185}"/>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8895060E-79E7-ECDE-748B-9BE66D16F444}"/>
              </a:ext>
            </a:extLst>
          </p:cNvPr>
          <p:cNvSpPr/>
          <p:nvPr/>
        </p:nvSpPr>
        <p:spPr>
          <a:xfrm>
            <a:off x="6929452" y="4372975"/>
            <a:ext cx="5068407" cy="837990"/>
          </a:xfrm>
          <a:prstGeom prst="rect">
            <a:avLst/>
          </a:prstGeom>
          <a:noFill/>
        </p:spPr>
        <p:txBody>
          <a:bodyPr wrap="square" lIns="0" tIns="0" rIns="0" bIns="0" rtlCol="0" anchor="ctr"/>
          <a:lstStyle/>
          <a:p>
            <a:pPr>
              <a:lnSpc>
                <a:spcPts val="1680"/>
              </a:lnSpc>
            </a:pPr>
            <a:r>
              <a:rPr lang="en-US" sz="1600" dirty="0">
                <a:solidFill>
                  <a:srgbClr val="5A5A4C"/>
                </a:solidFill>
              </a:rPr>
              <a:t>To do this, we add a rectangular aperture by going into the LDE and selecting the aperture type for surface 8 as </a:t>
            </a:r>
            <a:r>
              <a:rPr lang="en-US" sz="1600" i="1" dirty="0">
                <a:solidFill>
                  <a:srgbClr val="5A5A4C"/>
                </a:solidFill>
              </a:rPr>
              <a:t>Rectangular Aperture</a:t>
            </a:r>
            <a:r>
              <a:rPr lang="en-US" sz="1600" i="1" dirty="0">
                <a:solidFill>
                  <a:srgbClr val="FF0000"/>
                </a:solidFill>
              </a:rPr>
              <a:t> </a:t>
            </a:r>
            <a:r>
              <a:rPr lang="en-US" sz="1600" dirty="0">
                <a:solidFill>
                  <a:srgbClr val="FF0000"/>
                </a:solidFill>
              </a:rPr>
              <a:t>(3)</a:t>
            </a:r>
            <a:r>
              <a:rPr lang="en-US" sz="1600" dirty="0">
                <a:solidFill>
                  <a:srgbClr val="5A5A4C"/>
                </a:solidFill>
              </a:rPr>
              <a:t>. Set the X-Half Width as 400 mm </a:t>
            </a:r>
            <a:r>
              <a:rPr lang="en-US" sz="1600" dirty="0">
                <a:solidFill>
                  <a:srgbClr val="FF0000"/>
                </a:solidFill>
              </a:rPr>
              <a:t>(4)</a:t>
            </a:r>
            <a:r>
              <a:rPr lang="en-US" sz="1600" dirty="0">
                <a:solidFill>
                  <a:srgbClr val="5A5A4C"/>
                </a:solidFill>
              </a:rPr>
              <a:t>. Set the Y-Half Width as 200 mm </a:t>
            </a:r>
            <a:r>
              <a:rPr lang="en-US" sz="1600" dirty="0">
                <a:solidFill>
                  <a:srgbClr val="FF0000"/>
                </a:solidFill>
              </a:rPr>
              <a:t>(5)</a:t>
            </a:r>
            <a:r>
              <a:rPr lang="en-US" sz="1600" dirty="0">
                <a:solidFill>
                  <a:srgbClr val="5A5A4C"/>
                </a:solidFill>
              </a:rPr>
              <a:t>. </a:t>
            </a:r>
          </a:p>
        </p:txBody>
      </p:sp>
      <p:pic>
        <p:nvPicPr>
          <p:cNvPr id="15" name="Picture 14" descr="A screenshot of a computer&#10;&#10;AI-generated content may be incorrect.">
            <a:extLst>
              <a:ext uri="{FF2B5EF4-FFF2-40B4-BE49-F238E27FC236}">
                <a16:creationId xmlns:a16="http://schemas.microsoft.com/office/drawing/2014/main" id="{B0861F12-D971-5631-A709-6AE0A42767CB}"/>
              </a:ext>
            </a:extLst>
          </p:cNvPr>
          <p:cNvPicPr>
            <a:picLocks noChangeAspect="1"/>
          </p:cNvPicPr>
          <p:nvPr/>
        </p:nvPicPr>
        <p:blipFill>
          <a:blip r:embed="rId3"/>
          <a:srcRect l="1538" r="-172" b="1120"/>
          <a:stretch/>
        </p:blipFill>
        <p:spPr>
          <a:xfrm>
            <a:off x="611829" y="4241328"/>
            <a:ext cx="5761285" cy="1945621"/>
          </a:xfrm>
          <a:prstGeom prst="rect">
            <a:avLst/>
          </a:prstGeom>
        </p:spPr>
      </p:pic>
      <p:sp>
        <p:nvSpPr>
          <p:cNvPr id="19" name="Object 10">
            <a:extLst>
              <a:ext uri="{FF2B5EF4-FFF2-40B4-BE49-F238E27FC236}">
                <a16:creationId xmlns:a16="http://schemas.microsoft.com/office/drawing/2014/main" id="{32B15C55-FE71-B85E-E088-73C79BA49BE7}"/>
              </a:ext>
            </a:extLst>
          </p:cNvPr>
          <p:cNvSpPr/>
          <p:nvPr/>
        </p:nvSpPr>
        <p:spPr>
          <a:xfrm>
            <a:off x="6929452" y="5440223"/>
            <a:ext cx="4819025" cy="837990"/>
          </a:xfrm>
          <a:prstGeom prst="rect">
            <a:avLst/>
          </a:prstGeom>
          <a:noFill/>
        </p:spPr>
        <p:txBody>
          <a:bodyPr wrap="square" lIns="0" tIns="0" rIns="0" bIns="0" rtlCol="0" anchor="ctr"/>
          <a:lstStyle/>
          <a:p>
            <a:pPr>
              <a:lnSpc>
                <a:spcPts val="1680"/>
              </a:lnSpc>
            </a:pPr>
            <a:r>
              <a:rPr lang="en-US" sz="1600" b="1" i="1" dirty="0">
                <a:solidFill>
                  <a:schemeClr val="accent1"/>
                </a:solidFill>
              </a:rPr>
              <a:t>Before proceeding to the next slide...</a:t>
            </a:r>
            <a:br>
              <a:rPr lang="en-US" sz="1600" b="1" i="1" dirty="0">
                <a:solidFill>
                  <a:srgbClr val="5A5A4C"/>
                </a:solidFill>
              </a:rPr>
            </a:br>
            <a:r>
              <a:rPr lang="en-US" sz="1600" i="1" dirty="0">
                <a:solidFill>
                  <a:srgbClr val="5A5A4C"/>
                </a:solidFill>
              </a:rPr>
              <a:t>Check the footprint diagrams for surface 5 and surface 6. What types of apertures do we need for these surfaces?</a:t>
            </a:r>
            <a:br>
              <a:rPr lang="en-US" sz="1600" i="1" dirty="0">
                <a:solidFill>
                  <a:srgbClr val="5A5A4C"/>
                </a:solidFill>
              </a:rPr>
            </a:br>
            <a:endParaRPr lang="en-US" sz="1600" i="1" dirty="0">
              <a:solidFill>
                <a:srgbClr val="5A5A4C"/>
              </a:solidFill>
            </a:endParaRPr>
          </a:p>
        </p:txBody>
      </p:sp>
      <p:sp>
        <p:nvSpPr>
          <p:cNvPr id="26" name="Object 10">
            <a:extLst>
              <a:ext uri="{FF2B5EF4-FFF2-40B4-BE49-F238E27FC236}">
                <a16:creationId xmlns:a16="http://schemas.microsoft.com/office/drawing/2014/main" id="{DBC52C10-BBD8-8A95-5E16-0445F11DC88B}"/>
              </a:ext>
            </a:extLst>
          </p:cNvPr>
          <p:cNvSpPr/>
          <p:nvPr/>
        </p:nvSpPr>
        <p:spPr>
          <a:xfrm>
            <a:off x="2735387" y="1289985"/>
            <a:ext cx="1692687" cy="462537"/>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i="1" dirty="0">
                <a:solidFill>
                  <a:srgbClr val="5A5A4C"/>
                </a:solidFill>
                <a:latin typeface="Montserrat"/>
              </a:rPr>
              <a:t>Footprint Diagram</a:t>
            </a:r>
          </a:p>
        </p:txBody>
      </p:sp>
      <p:sp>
        <p:nvSpPr>
          <p:cNvPr id="13" name="Object 10">
            <a:extLst>
              <a:ext uri="{FF2B5EF4-FFF2-40B4-BE49-F238E27FC236}">
                <a16:creationId xmlns:a16="http://schemas.microsoft.com/office/drawing/2014/main" id="{85F13DD6-C8CD-C348-3BC0-E2EFC5948EF3}"/>
              </a:ext>
            </a:extLst>
          </p:cNvPr>
          <p:cNvSpPr/>
          <p:nvPr/>
        </p:nvSpPr>
        <p:spPr>
          <a:xfrm>
            <a:off x="8761731" y="1417777"/>
            <a:ext cx="234630" cy="462537"/>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a:solidFill>
                  <a:srgbClr val="FF0000"/>
                </a:solidFill>
                <a:latin typeface="Montserrat"/>
              </a:rPr>
              <a:t>(1)</a:t>
            </a:r>
          </a:p>
        </p:txBody>
      </p:sp>
      <p:grpSp>
        <p:nvGrpSpPr>
          <p:cNvPr id="22" name="Group 21">
            <a:extLst>
              <a:ext uri="{FF2B5EF4-FFF2-40B4-BE49-F238E27FC236}">
                <a16:creationId xmlns:a16="http://schemas.microsoft.com/office/drawing/2014/main" id="{0EF34FEB-99FA-A28A-719F-0FC46F245CD7}"/>
              </a:ext>
            </a:extLst>
          </p:cNvPr>
          <p:cNvGrpSpPr/>
          <p:nvPr/>
        </p:nvGrpSpPr>
        <p:grpSpPr>
          <a:xfrm>
            <a:off x="943420" y="1737745"/>
            <a:ext cx="4339624" cy="2207681"/>
            <a:chOff x="336202" y="1527998"/>
            <a:chExt cx="4955451" cy="2520968"/>
          </a:xfrm>
        </p:grpSpPr>
        <p:pic>
          <p:nvPicPr>
            <p:cNvPr id="18" name="Object 11" descr="A black screen with a black background&#10;&#10;AI-generated content may be incorrect.">
              <a:extLst>
                <a:ext uri="{FF2B5EF4-FFF2-40B4-BE49-F238E27FC236}">
                  <a16:creationId xmlns:a16="http://schemas.microsoft.com/office/drawing/2014/main" id="{7EAFE1EB-8C97-0837-C11D-5C0FA7402D1A}"/>
                </a:ext>
              </a:extLst>
            </p:cNvPr>
            <p:cNvPicPr>
              <a:picLocks noChangeAspect="1"/>
            </p:cNvPicPr>
            <p:nvPr/>
          </p:nvPicPr>
          <p:blipFill>
            <a:blip r:embed="rId4"/>
            <a:stretch>
              <a:fillRect/>
            </a:stretch>
          </p:blipFill>
          <p:spPr>
            <a:xfrm>
              <a:off x="336202" y="1527998"/>
              <a:ext cx="4955451" cy="2520968"/>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181E5892-C6AD-2DE0-F8C1-94BF29DDA3DA}"/>
                </a:ext>
              </a:extLst>
            </p:cNvPr>
            <p:cNvPicPr>
              <a:picLocks noChangeAspect="1"/>
            </p:cNvPicPr>
            <p:nvPr/>
          </p:nvPicPr>
          <p:blipFill>
            <a:blip r:embed="rId5"/>
            <a:srcRect t="2239" r="13105" b="17073"/>
            <a:stretch/>
          </p:blipFill>
          <p:spPr>
            <a:xfrm>
              <a:off x="968389" y="1598712"/>
              <a:ext cx="3688143" cy="2192051"/>
            </a:xfrm>
            <a:prstGeom prst="rect">
              <a:avLst/>
            </a:prstGeom>
          </p:spPr>
        </p:pic>
      </p:grpSp>
      <p:cxnSp>
        <p:nvCxnSpPr>
          <p:cNvPr id="21" name="Straight Arrow Connector 20">
            <a:extLst>
              <a:ext uri="{FF2B5EF4-FFF2-40B4-BE49-F238E27FC236}">
                <a16:creationId xmlns:a16="http://schemas.microsoft.com/office/drawing/2014/main" id="{64BA5C07-BCD4-1B93-5DF8-E7B5D711F4F0}"/>
              </a:ext>
            </a:extLst>
          </p:cNvPr>
          <p:cNvCxnSpPr>
            <a:cxnSpLocks/>
          </p:cNvCxnSpPr>
          <p:nvPr/>
        </p:nvCxnSpPr>
        <p:spPr>
          <a:xfrm flipH="1">
            <a:off x="2084910" y="1583978"/>
            <a:ext cx="554706" cy="3375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screenshot of a computer&#10;&#10;AI-generated content may be incorrect.">
            <a:extLst>
              <a:ext uri="{FF2B5EF4-FFF2-40B4-BE49-F238E27FC236}">
                <a16:creationId xmlns:a16="http://schemas.microsoft.com/office/drawing/2014/main" id="{450ABD5D-70C1-466F-0CC3-B2D503955926}"/>
              </a:ext>
            </a:extLst>
          </p:cNvPr>
          <p:cNvPicPr>
            <a:picLocks noChangeAspect="1"/>
          </p:cNvPicPr>
          <p:nvPr/>
        </p:nvPicPr>
        <p:blipFill>
          <a:blip r:embed="rId6"/>
          <a:srcRect l="1301" t="120" r="-163" b="1172"/>
          <a:stretch/>
        </p:blipFill>
        <p:spPr>
          <a:xfrm>
            <a:off x="6562428" y="1841288"/>
            <a:ext cx="4459120" cy="1732124"/>
          </a:xfrm>
          <a:prstGeom prst="rect">
            <a:avLst/>
          </a:prstGeom>
        </p:spPr>
      </p:pic>
      <p:cxnSp>
        <p:nvCxnSpPr>
          <p:cNvPr id="20" name="Straight Arrow Connector 19">
            <a:extLst>
              <a:ext uri="{FF2B5EF4-FFF2-40B4-BE49-F238E27FC236}">
                <a16:creationId xmlns:a16="http://schemas.microsoft.com/office/drawing/2014/main" id="{7ACB908D-CDAF-71A9-DA54-F078C522C0F2}"/>
              </a:ext>
            </a:extLst>
          </p:cNvPr>
          <p:cNvCxnSpPr/>
          <p:nvPr/>
        </p:nvCxnSpPr>
        <p:spPr>
          <a:xfrm flipH="1">
            <a:off x="8020600" y="1753666"/>
            <a:ext cx="700684" cy="7031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BE09082-E6FD-8DD3-5AAB-AE4A1F7146D7}"/>
              </a:ext>
            </a:extLst>
          </p:cNvPr>
          <p:cNvCxnSpPr>
            <a:cxnSpLocks/>
          </p:cNvCxnSpPr>
          <p:nvPr/>
        </p:nvCxnSpPr>
        <p:spPr>
          <a:xfrm flipH="1" flipV="1">
            <a:off x="7746678" y="3041010"/>
            <a:ext cx="514050" cy="7126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bject 2">
            <a:extLst>
              <a:ext uri="{FF2B5EF4-FFF2-40B4-BE49-F238E27FC236}">
                <a16:creationId xmlns:a16="http://schemas.microsoft.com/office/drawing/2014/main" id="{59079DCD-5C59-7AC1-1A7D-C7DDDE2E693F}"/>
              </a:ext>
            </a:extLst>
          </p:cNvPr>
          <p:cNvSpPr/>
          <p:nvPr/>
        </p:nvSpPr>
        <p:spPr>
          <a:xfrm>
            <a:off x="8286749" y="3573704"/>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4" name="Straight Arrow Connector 23">
            <a:extLst>
              <a:ext uri="{FF2B5EF4-FFF2-40B4-BE49-F238E27FC236}">
                <a16:creationId xmlns:a16="http://schemas.microsoft.com/office/drawing/2014/main" id="{D92ECDF1-1249-E160-0337-3ED08EAE2AAF}"/>
              </a:ext>
            </a:extLst>
          </p:cNvPr>
          <p:cNvCxnSpPr>
            <a:cxnSpLocks/>
          </p:cNvCxnSpPr>
          <p:nvPr/>
        </p:nvCxnSpPr>
        <p:spPr>
          <a:xfrm flipH="1" flipV="1">
            <a:off x="3719736" y="4869160"/>
            <a:ext cx="216024" cy="5944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637AF48C-2F0F-5E24-06A1-C51E3B9D4BCA}"/>
              </a:ext>
            </a:extLst>
          </p:cNvPr>
          <p:cNvSpPr/>
          <p:nvPr/>
        </p:nvSpPr>
        <p:spPr>
          <a:xfrm>
            <a:off x="3935760" y="5301208"/>
            <a:ext cx="227746" cy="398720"/>
          </a:xfrm>
          <a:prstGeom prst="rect">
            <a:avLst/>
          </a:prstGeom>
          <a:noFill/>
        </p:spPr>
        <p:txBody>
          <a:bodyPr wrap="square" lIns="0" tIns="0" rIns="0" bIns="0" rtlCol="0" anchor="ctr"/>
          <a:lstStyle/>
          <a:p>
            <a:pPr>
              <a:lnSpc>
                <a:spcPts val="1680"/>
              </a:lnSpc>
            </a:pPr>
            <a:r>
              <a:rPr lang="en-US" sz="1200" dirty="0">
                <a:solidFill>
                  <a:srgbClr val="FF0000"/>
                </a:solidFill>
                <a:latin typeface="Montserrat"/>
              </a:rPr>
              <a:t>(3)</a:t>
            </a:r>
            <a:endParaRPr lang="en-US" sz="1200" dirty="0">
              <a:solidFill>
                <a:srgbClr val="FF0000"/>
              </a:solidFill>
              <a:latin typeface="Montserrat"/>
              <a:cs typeface="Arial"/>
            </a:endParaRPr>
          </a:p>
        </p:txBody>
      </p:sp>
      <p:cxnSp>
        <p:nvCxnSpPr>
          <p:cNvPr id="27" name="Straight Arrow Connector 26">
            <a:extLst>
              <a:ext uri="{FF2B5EF4-FFF2-40B4-BE49-F238E27FC236}">
                <a16:creationId xmlns:a16="http://schemas.microsoft.com/office/drawing/2014/main" id="{69091BAC-43AB-8858-DF67-F50477FDE133}"/>
              </a:ext>
            </a:extLst>
          </p:cNvPr>
          <p:cNvCxnSpPr>
            <a:cxnSpLocks/>
            <a:stCxn id="28" idx="1"/>
          </p:cNvCxnSpPr>
          <p:nvPr/>
        </p:nvCxnSpPr>
        <p:spPr>
          <a:xfrm flipH="1">
            <a:off x="5375920" y="4653136"/>
            <a:ext cx="10540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bject 2">
            <a:extLst>
              <a:ext uri="{FF2B5EF4-FFF2-40B4-BE49-F238E27FC236}">
                <a16:creationId xmlns:a16="http://schemas.microsoft.com/office/drawing/2014/main" id="{E2CA5704-B1E6-E858-F44D-3AD9B872E3B4}"/>
              </a:ext>
            </a:extLst>
          </p:cNvPr>
          <p:cNvSpPr/>
          <p:nvPr/>
        </p:nvSpPr>
        <p:spPr>
          <a:xfrm>
            <a:off x="6429996" y="4453776"/>
            <a:ext cx="227746" cy="398720"/>
          </a:xfrm>
          <a:prstGeom prst="rect">
            <a:avLst/>
          </a:prstGeom>
          <a:noFill/>
        </p:spPr>
        <p:txBody>
          <a:bodyPr wrap="square" lIns="0" tIns="0" rIns="0" bIns="0" rtlCol="0" anchor="ctr"/>
          <a:lstStyle/>
          <a:p>
            <a:pPr algn="ctr">
              <a:lnSpc>
                <a:spcPts val="1680"/>
              </a:lnSpc>
            </a:pPr>
            <a:r>
              <a:rPr lang="en-US" sz="1200" dirty="0">
                <a:solidFill>
                  <a:srgbClr val="FF0000"/>
                </a:solidFill>
                <a:latin typeface="Montserrat"/>
              </a:rPr>
              <a:t>(4)</a:t>
            </a:r>
            <a:endParaRPr lang="en-US" sz="1200" dirty="0">
              <a:solidFill>
                <a:srgbClr val="FF0000"/>
              </a:solidFill>
              <a:latin typeface="Montserrat"/>
              <a:cs typeface="Arial"/>
            </a:endParaRPr>
          </a:p>
        </p:txBody>
      </p:sp>
      <p:cxnSp>
        <p:nvCxnSpPr>
          <p:cNvPr id="31" name="Straight Arrow Connector 30">
            <a:extLst>
              <a:ext uri="{FF2B5EF4-FFF2-40B4-BE49-F238E27FC236}">
                <a16:creationId xmlns:a16="http://schemas.microsoft.com/office/drawing/2014/main" id="{5FCC4ECD-D735-F911-044F-5198EEFC0FDD}"/>
              </a:ext>
            </a:extLst>
          </p:cNvPr>
          <p:cNvCxnSpPr>
            <a:cxnSpLocks/>
            <a:stCxn id="32" idx="1"/>
          </p:cNvCxnSpPr>
          <p:nvPr/>
        </p:nvCxnSpPr>
        <p:spPr>
          <a:xfrm flipH="1" flipV="1">
            <a:off x="5375920" y="4852496"/>
            <a:ext cx="1054076" cy="677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bject 2">
            <a:extLst>
              <a:ext uri="{FF2B5EF4-FFF2-40B4-BE49-F238E27FC236}">
                <a16:creationId xmlns:a16="http://schemas.microsoft.com/office/drawing/2014/main" id="{6493D6A7-11D4-C7E9-DD6E-207C507E113A}"/>
              </a:ext>
            </a:extLst>
          </p:cNvPr>
          <p:cNvSpPr/>
          <p:nvPr/>
        </p:nvSpPr>
        <p:spPr>
          <a:xfrm>
            <a:off x="6429996" y="4720899"/>
            <a:ext cx="227746" cy="398720"/>
          </a:xfrm>
          <a:prstGeom prst="rect">
            <a:avLst/>
          </a:prstGeom>
          <a:noFill/>
        </p:spPr>
        <p:txBody>
          <a:bodyPr wrap="square" lIns="0" tIns="0" rIns="0" bIns="0" rtlCol="0" anchor="ctr"/>
          <a:lstStyle/>
          <a:p>
            <a:pPr algn="ctr">
              <a:lnSpc>
                <a:spcPts val="1680"/>
              </a:lnSpc>
            </a:pPr>
            <a:r>
              <a:rPr lang="en-US" sz="1200" dirty="0">
                <a:solidFill>
                  <a:srgbClr val="FF0000"/>
                </a:solidFill>
                <a:latin typeface="Montserrat"/>
              </a:rPr>
              <a:t>(5)</a:t>
            </a:r>
            <a:endParaRPr lang="en-US" sz="1200" dirty="0">
              <a:solidFill>
                <a:srgbClr val="FF0000"/>
              </a:solidFill>
              <a:latin typeface="Montserrat"/>
              <a:cs typeface="Arial"/>
            </a:endParaRPr>
          </a:p>
        </p:txBody>
      </p:sp>
      <p:sp>
        <p:nvSpPr>
          <p:cNvPr id="14" name="Title 13">
            <a:extLst>
              <a:ext uri="{FF2B5EF4-FFF2-40B4-BE49-F238E27FC236}">
                <a16:creationId xmlns:a16="http://schemas.microsoft.com/office/drawing/2014/main" id="{5EE3E72F-E9BE-7470-7AA1-E38911BE599F}"/>
              </a:ext>
            </a:extLst>
          </p:cNvPr>
          <p:cNvSpPr>
            <a:spLocks noGrp="1"/>
          </p:cNvSpPr>
          <p:nvPr>
            <p:ph type="title"/>
          </p:nvPr>
        </p:nvSpPr>
        <p:spPr/>
        <p:txBody>
          <a:bodyPr anchor="ctr"/>
          <a:lstStyle/>
          <a:p>
            <a:r>
              <a:rPr lang="en-US" dirty="0"/>
              <a:t>Surface Apertures</a:t>
            </a:r>
          </a:p>
        </p:txBody>
      </p:sp>
    </p:spTree>
    <p:extLst>
      <p:ext uri="{BB962C8B-B14F-4D97-AF65-F5344CB8AC3E}">
        <p14:creationId xmlns:p14="http://schemas.microsoft.com/office/powerpoint/2010/main" val="8420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CAE5B-A51F-3D30-FC4E-A728DB1CAB2D}"/>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C1097D1E-2F20-B8E4-EFE8-2D429642BB34}"/>
              </a:ext>
            </a:extLst>
          </p:cNvPr>
          <p:cNvSpPr/>
          <p:nvPr/>
        </p:nvSpPr>
        <p:spPr>
          <a:xfrm>
            <a:off x="609600" y="994418"/>
            <a:ext cx="10972799" cy="964199"/>
          </a:xfrm>
          <a:prstGeom prst="rect">
            <a:avLst/>
          </a:prstGeom>
          <a:noFill/>
        </p:spPr>
        <p:txBody>
          <a:bodyPr wrap="square" lIns="0" tIns="0" rIns="0" bIns="0" rtlCol="0" anchor="ctr"/>
          <a:lstStyle/>
          <a:p>
            <a:pPr>
              <a:lnSpc>
                <a:spcPts val="1680"/>
              </a:lnSpc>
            </a:pPr>
            <a:r>
              <a:rPr lang="en-US" sz="1600" dirty="0">
                <a:solidFill>
                  <a:srgbClr val="5A5A4C"/>
                </a:solidFill>
              </a:rPr>
              <a:t>From the footprint diagram, we observe that we need a circular aperture for surface 4, a rectangular aperture for surface 5, and a circular aperture for surface 6.</a:t>
            </a:r>
            <a:endParaRPr lang="en-US" sz="1600" dirty="0">
              <a:solidFill>
                <a:srgbClr val="FF0000"/>
              </a:solidFill>
            </a:endParaRPr>
          </a:p>
        </p:txBody>
      </p:sp>
      <p:sp>
        <p:nvSpPr>
          <p:cNvPr id="5" name="Object 4">
            <a:extLst>
              <a:ext uri="{FF2B5EF4-FFF2-40B4-BE49-F238E27FC236}">
                <a16:creationId xmlns:a16="http://schemas.microsoft.com/office/drawing/2014/main" id="{480F53F0-3025-E691-1542-12FAC8593B2A}"/>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CEF1D99C-9516-72EE-397B-0F1083BF2628}"/>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40624DB2-DD65-DEA2-C422-4CC42B46EFEC}"/>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ADBF3DF8-BFBA-9FA1-78EC-B924C43C001B}"/>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32F5A679-0829-A76A-FD3E-DAB12874F640}"/>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A057AED8-9E08-F54A-AA43-80AA5DEEE060}"/>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pic>
        <p:nvPicPr>
          <p:cNvPr id="11" name="Picture 10" descr="A scale of a circle&#10;&#10;AI-generated content may be incorrect.">
            <a:extLst>
              <a:ext uri="{FF2B5EF4-FFF2-40B4-BE49-F238E27FC236}">
                <a16:creationId xmlns:a16="http://schemas.microsoft.com/office/drawing/2014/main" id="{2DCF83D3-E65F-273A-6D4A-0369D498BD8D}"/>
              </a:ext>
            </a:extLst>
          </p:cNvPr>
          <p:cNvPicPr>
            <a:picLocks noChangeAspect="1"/>
          </p:cNvPicPr>
          <p:nvPr/>
        </p:nvPicPr>
        <p:blipFill>
          <a:blip r:embed="rId3"/>
          <a:srcRect l="257" t="3482" r="-541" b="2183"/>
          <a:stretch/>
        </p:blipFill>
        <p:spPr>
          <a:xfrm>
            <a:off x="4447705" y="2355766"/>
            <a:ext cx="3168670" cy="2804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2A431460-E126-43D6-6EA1-A88B2B2343CF}"/>
              </a:ext>
            </a:extLst>
          </p:cNvPr>
          <p:cNvPicPr>
            <a:picLocks noChangeAspect="1"/>
          </p:cNvPicPr>
          <p:nvPr/>
        </p:nvPicPr>
        <p:blipFill>
          <a:blip r:embed="rId4"/>
          <a:stretch>
            <a:fillRect/>
          </a:stretch>
        </p:blipFill>
        <p:spPr>
          <a:xfrm>
            <a:off x="882357" y="2359755"/>
            <a:ext cx="3170060" cy="279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Object 10">
            <a:extLst>
              <a:ext uri="{FF2B5EF4-FFF2-40B4-BE49-F238E27FC236}">
                <a16:creationId xmlns:a16="http://schemas.microsoft.com/office/drawing/2014/main" id="{E6131289-77F2-9584-303B-154AF0639610}"/>
              </a:ext>
            </a:extLst>
          </p:cNvPr>
          <p:cNvSpPr/>
          <p:nvPr/>
        </p:nvSpPr>
        <p:spPr>
          <a:xfrm>
            <a:off x="2049755" y="5277800"/>
            <a:ext cx="834281" cy="403922"/>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i="1">
                <a:solidFill>
                  <a:srgbClr val="5A5A4C"/>
                </a:solidFill>
                <a:latin typeface="Montserrat"/>
              </a:rPr>
              <a:t>Surface 5</a:t>
            </a:r>
          </a:p>
        </p:txBody>
      </p:sp>
      <p:sp>
        <p:nvSpPr>
          <p:cNvPr id="19" name="Object 10">
            <a:extLst>
              <a:ext uri="{FF2B5EF4-FFF2-40B4-BE49-F238E27FC236}">
                <a16:creationId xmlns:a16="http://schemas.microsoft.com/office/drawing/2014/main" id="{1FC237BC-7AA5-0683-C179-B0370D7C2931}"/>
              </a:ext>
            </a:extLst>
          </p:cNvPr>
          <p:cNvSpPr/>
          <p:nvPr/>
        </p:nvSpPr>
        <p:spPr>
          <a:xfrm>
            <a:off x="5721392" y="5290475"/>
            <a:ext cx="828882" cy="371144"/>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i="1">
                <a:solidFill>
                  <a:srgbClr val="5A5A4C"/>
                </a:solidFill>
                <a:latin typeface="Montserrat"/>
              </a:rPr>
              <a:t>Surface 6</a:t>
            </a:r>
          </a:p>
        </p:txBody>
      </p:sp>
      <p:pic>
        <p:nvPicPr>
          <p:cNvPr id="37" name="Picture 36" descr="A scale of a circle&#10;&#10;AI-generated content may be incorrect.">
            <a:extLst>
              <a:ext uri="{FF2B5EF4-FFF2-40B4-BE49-F238E27FC236}">
                <a16:creationId xmlns:a16="http://schemas.microsoft.com/office/drawing/2014/main" id="{B1255B8E-54BA-49C2-324D-16AE771572FE}"/>
              </a:ext>
            </a:extLst>
          </p:cNvPr>
          <p:cNvPicPr>
            <a:picLocks noChangeAspect="1"/>
          </p:cNvPicPr>
          <p:nvPr/>
        </p:nvPicPr>
        <p:blipFill>
          <a:blip r:embed="rId5"/>
          <a:stretch>
            <a:fillRect/>
          </a:stretch>
        </p:blipFill>
        <p:spPr>
          <a:xfrm>
            <a:off x="8058150" y="2356338"/>
            <a:ext cx="3329356" cy="2804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Object 10">
            <a:extLst>
              <a:ext uri="{FF2B5EF4-FFF2-40B4-BE49-F238E27FC236}">
                <a16:creationId xmlns:a16="http://schemas.microsoft.com/office/drawing/2014/main" id="{BCF1B96A-7774-558F-CF67-D5E22D2CF269}"/>
              </a:ext>
            </a:extLst>
          </p:cNvPr>
          <p:cNvSpPr/>
          <p:nvPr/>
        </p:nvSpPr>
        <p:spPr>
          <a:xfrm>
            <a:off x="9296930" y="5268493"/>
            <a:ext cx="828882" cy="371144"/>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i="1">
                <a:solidFill>
                  <a:srgbClr val="5A5A4C"/>
                </a:solidFill>
                <a:latin typeface="Montserrat"/>
              </a:rPr>
              <a:t>Surface 4</a:t>
            </a:r>
          </a:p>
        </p:txBody>
      </p:sp>
      <p:sp>
        <p:nvSpPr>
          <p:cNvPr id="4" name="Title 13">
            <a:extLst>
              <a:ext uri="{FF2B5EF4-FFF2-40B4-BE49-F238E27FC236}">
                <a16:creationId xmlns:a16="http://schemas.microsoft.com/office/drawing/2014/main" id="{D2252F82-425E-584B-469E-3E02EF5F27F0}"/>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a:t>Surface Apertures</a:t>
            </a:r>
            <a:endParaRPr lang="en-US" dirty="0"/>
          </a:p>
        </p:txBody>
      </p:sp>
    </p:spTree>
    <p:extLst>
      <p:ext uri="{BB962C8B-B14F-4D97-AF65-F5344CB8AC3E}">
        <p14:creationId xmlns:p14="http://schemas.microsoft.com/office/powerpoint/2010/main" val="1878826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23506-C480-E311-F4E8-CBE674E57086}"/>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08111332-0271-95FA-8C11-A28B8C12AC5C}"/>
              </a:ext>
            </a:extLst>
          </p:cNvPr>
          <p:cNvSpPr/>
          <p:nvPr/>
        </p:nvSpPr>
        <p:spPr>
          <a:xfrm>
            <a:off x="551290" y="932519"/>
            <a:ext cx="5509340" cy="1649018"/>
          </a:xfrm>
          <a:prstGeom prst="rect">
            <a:avLst/>
          </a:prstGeom>
          <a:noFill/>
        </p:spPr>
        <p:txBody>
          <a:bodyPr wrap="square" lIns="0" tIns="0" rIns="0" bIns="0" rtlCol="0" anchor="ctr"/>
          <a:lstStyle/>
          <a:p>
            <a:pPr>
              <a:lnSpc>
                <a:spcPts val="1680"/>
              </a:lnSpc>
            </a:pPr>
            <a:r>
              <a:rPr lang="en-US" sz="1600" dirty="0">
                <a:solidFill>
                  <a:srgbClr val="5A5A4C"/>
                </a:solidFill>
              </a:rPr>
              <a:t>Set the Aperture Type for Surface 4 as </a:t>
            </a:r>
            <a:r>
              <a:rPr lang="en-US" sz="1600" i="1" dirty="0">
                <a:solidFill>
                  <a:srgbClr val="5A5A4C"/>
                </a:solidFill>
              </a:rPr>
              <a:t>Circular Aperture </a:t>
            </a:r>
            <a:r>
              <a:rPr lang="en-US" sz="1600" dirty="0">
                <a:solidFill>
                  <a:srgbClr val="FF0000"/>
                </a:solidFill>
              </a:rPr>
              <a:t>(1)</a:t>
            </a:r>
            <a:r>
              <a:rPr lang="en-US" sz="1600" dirty="0">
                <a:solidFill>
                  <a:srgbClr val="5A5A4C"/>
                </a:solidFill>
              </a:rPr>
              <a:t> and set the Maximum Radius as 400 mm </a:t>
            </a:r>
            <a:r>
              <a:rPr lang="en-US" sz="1600" dirty="0">
                <a:solidFill>
                  <a:srgbClr val="FF0000"/>
                </a:solidFill>
              </a:rPr>
              <a:t>(2)</a:t>
            </a:r>
            <a:r>
              <a:rPr lang="en-US" sz="1600" dirty="0">
                <a:solidFill>
                  <a:srgbClr val="5A5A4C"/>
                </a:solidFill>
              </a:rPr>
              <a:t>. Set the Aperture Type for Surface 5 as </a:t>
            </a:r>
            <a:r>
              <a:rPr lang="en-US" sz="1600" i="1" dirty="0">
                <a:solidFill>
                  <a:srgbClr val="5A5A4C"/>
                </a:solidFill>
              </a:rPr>
              <a:t>Rectangular Aperture </a:t>
            </a:r>
            <a:r>
              <a:rPr lang="en-US" sz="1600" dirty="0">
                <a:solidFill>
                  <a:srgbClr val="FF0000"/>
                </a:solidFill>
              </a:rPr>
              <a:t>(3)</a:t>
            </a:r>
            <a:r>
              <a:rPr lang="en-US" sz="1600" i="1" dirty="0">
                <a:solidFill>
                  <a:srgbClr val="5A5A4C"/>
                </a:solidFill>
              </a:rPr>
              <a:t>. </a:t>
            </a:r>
            <a:r>
              <a:rPr lang="en-US" sz="1600" dirty="0">
                <a:solidFill>
                  <a:srgbClr val="5A5A4C"/>
                </a:solidFill>
              </a:rPr>
              <a:t>Set the X-Half Width as </a:t>
            </a:r>
            <a:r>
              <a:rPr lang="en-US" sz="1600" i="1" dirty="0">
                <a:solidFill>
                  <a:srgbClr val="5A5A4C"/>
                </a:solidFill>
              </a:rPr>
              <a:t>350 mm</a:t>
            </a:r>
            <a:r>
              <a:rPr lang="en-US" sz="1600" dirty="0">
                <a:solidFill>
                  <a:srgbClr val="FF0000"/>
                </a:solidFill>
              </a:rPr>
              <a:t> (4)</a:t>
            </a:r>
            <a:r>
              <a:rPr lang="en-US" sz="1600" dirty="0">
                <a:solidFill>
                  <a:srgbClr val="5A5A4C"/>
                </a:solidFill>
              </a:rPr>
              <a:t>, Y-Half Width as </a:t>
            </a:r>
            <a:r>
              <a:rPr lang="en-US" sz="1600" i="1" dirty="0">
                <a:solidFill>
                  <a:srgbClr val="5A5A4C"/>
                </a:solidFill>
              </a:rPr>
              <a:t>250 mm</a:t>
            </a:r>
            <a:r>
              <a:rPr lang="en-US" sz="1600" dirty="0">
                <a:solidFill>
                  <a:srgbClr val="5A5A4C"/>
                </a:solidFill>
              </a:rPr>
              <a:t> </a:t>
            </a:r>
            <a:r>
              <a:rPr lang="en-US" sz="1600" dirty="0">
                <a:solidFill>
                  <a:srgbClr val="FF0000"/>
                </a:solidFill>
              </a:rPr>
              <a:t>(5)</a:t>
            </a:r>
            <a:r>
              <a:rPr lang="en-US" sz="1600" dirty="0">
                <a:solidFill>
                  <a:srgbClr val="5A5A4C"/>
                </a:solidFill>
              </a:rPr>
              <a:t>, and Aperture Y-Decenter as 220 mm </a:t>
            </a:r>
            <a:r>
              <a:rPr lang="en-US" sz="1600" dirty="0">
                <a:solidFill>
                  <a:srgbClr val="FF0000"/>
                </a:solidFill>
              </a:rPr>
              <a:t>(6)</a:t>
            </a:r>
            <a:r>
              <a:rPr lang="en-US" sz="1600" dirty="0">
                <a:solidFill>
                  <a:srgbClr val="5A5A4C"/>
                </a:solidFill>
              </a:rPr>
              <a:t>. For surface 6, set the Aperture Type as </a:t>
            </a:r>
            <a:r>
              <a:rPr lang="en-US" sz="1600" i="1" dirty="0">
                <a:solidFill>
                  <a:srgbClr val="5A5A4C"/>
                </a:solidFill>
              </a:rPr>
              <a:t>Circular Aperture </a:t>
            </a:r>
            <a:r>
              <a:rPr lang="en-US" sz="1600" dirty="0">
                <a:solidFill>
                  <a:srgbClr val="FF0000"/>
                </a:solidFill>
              </a:rPr>
              <a:t>(7)</a:t>
            </a:r>
            <a:r>
              <a:rPr lang="en-US" sz="1600" i="1" dirty="0">
                <a:solidFill>
                  <a:srgbClr val="5A5A4C"/>
                </a:solidFill>
              </a:rPr>
              <a:t>.</a:t>
            </a:r>
            <a:r>
              <a:rPr lang="en-US" sz="1600" dirty="0">
                <a:solidFill>
                  <a:srgbClr val="5A5A4C"/>
                </a:solidFill>
              </a:rPr>
              <a:t> Set the Maximum Radius as </a:t>
            </a:r>
            <a:r>
              <a:rPr lang="en-US" sz="1600" i="1" dirty="0">
                <a:solidFill>
                  <a:srgbClr val="5A5A4C"/>
                </a:solidFill>
              </a:rPr>
              <a:t>90 mm </a:t>
            </a:r>
            <a:r>
              <a:rPr lang="en-US" sz="1600" dirty="0">
                <a:solidFill>
                  <a:srgbClr val="FF0000"/>
                </a:solidFill>
              </a:rPr>
              <a:t>(8).</a:t>
            </a:r>
            <a:endParaRPr lang="en-US" sz="1600" i="1" dirty="0">
              <a:solidFill>
                <a:srgbClr val="5A5A4C"/>
              </a:solidFill>
            </a:endParaRPr>
          </a:p>
        </p:txBody>
      </p:sp>
      <p:sp>
        <p:nvSpPr>
          <p:cNvPr id="5" name="Object 4">
            <a:extLst>
              <a:ext uri="{FF2B5EF4-FFF2-40B4-BE49-F238E27FC236}">
                <a16:creationId xmlns:a16="http://schemas.microsoft.com/office/drawing/2014/main" id="{F0A751E6-A455-FBD4-916F-0E2336CF39F2}"/>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4A85C924-E729-181D-531C-9B8023363E0F}"/>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F017E849-43BB-8E54-C5D7-878282CBB3F1}"/>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B304623C-931D-DC2F-8453-B75E9D3246AA}"/>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D287DDEB-6612-794F-4811-51A80F03C418}"/>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07769803-A2D0-BC25-DBDE-AC7D2C179816}"/>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7" name="Object 2">
            <a:extLst>
              <a:ext uri="{FF2B5EF4-FFF2-40B4-BE49-F238E27FC236}">
                <a16:creationId xmlns:a16="http://schemas.microsoft.com/office/drawing/2014/main" id="{5FA28410-7775-392F-FF30-620176BA672A}"/>
              </a:ext>
            </a:extLst>
          </p:cNvPr>
          <p:cNvSpPr/>
          <p:nvPr/>
        </p:nvSpPr>
        <p:spPr>
          <a:xfrm>
            <a:off x="551290" y="4974591"/>
            <a:ext cx="5541225" cy="694177"/>
          </a:xfrm>
          <a:prstGeom prst="rect">
            <a:avLst/>
          </a:prstGeom>
          <a:noFill/>
        </p:spPr>
        <p:txBody>
          <a:bodyPr wrap="square" lIns="0" tIns="0" rIns="0" bIns="0" rtlCol="0" anchor="ctr"/>
          <a:lstStyle/>
          <a:p>
            <a:pPr>
              <a:lnSpc>
                <a:spcPts val="1680"/>
              </a:lnSpc>
            </a:pPr>
            <a:r>
              <a:rPr lang="en-US" sz="1600" dirty="0">
                <a:solidFill>
                  <a:srgbClr val="5A5A4C"/>
                </a:solidFill>
              </a:rPr>
              <a:t>Note: We set the maximum radius to 90 to leave some margin for error for our beam footprint. </a:t>
            </a:r>
          </a:p>
        </p:txBody>
      </p:sp>
      <p:grpSp>
        <p:nvGrpSpPr>
          <p:cNvPr id="19" name="Group 18">
            <a:extLst>
              <a:ext uri="{FF2B5EF4-FFF2-40B4-BE49-F238E27FC236}">
                <a16:creationId xmlns:a16="http://schemas.microsoft.com/office/drawing/2014/main" id="{29B2F786-B86D-5572-EB5A-084ADACFED2D}"/>
              </a:ext>
            </a:extLst>
          </p:cNvPr>
          <p:cNvGrpSpPr/>
          <p:nvPr/>
        </p:nvGrpSpPr>
        <p:grpSpPr>
          <a:xfrm>
            <a:off x="6565946" y="4084215"/>
            <a:ext cx="5487032" cy="2032592"/>
            <a:chOff x="6219442" y="4160199"/>
            <a:chExt cx="6011662" cy="2226934"/>
          </a:xfrm>
        </p:grpSpPr>
        <p:pic>
          <p:nvPicPr>
            <p:cNvPr id="12" name="Picture 11" descr="A screenshot of a computer&#10;&#10;AI-generated content may be incorrect.">
              <a:extLst>
                <a:ext uri="{FF2B5EF4-FFF2-40B4-BE49-F238E27FC236}">
                  <a16:creationId xmlns:a16="http://schemas.microsoft.com/office/drawing/2014/main" id="{6262BCF8-8FCF-CD41-A733-9FBF8F86056E}"/>
                </a:ext>
              </a:extLst>
            </p:cNvPr>
            <p:cNvPicPr>
              <a:picLocks noChangeAspect="1"/>
            </p:cNvPicPr>
            <p:nvPr/>
          </p:nvPicPr>
          <p:blipFill>
            <a:blip r:embed="rId3"/>
            <a:srcRect l="303" t="-810" r="-55" b="-392"/>
            <a:stretch/>
          </p:blipFill>
          <p:spPr>
            <a:xfrm>
              <a:off x="6219442" y="4492411"/>
              <a:ext cx="5614662" cy="1894722"/>
            </a:xfrm>
            <a:prstGeom prst="rect">
              <a:avLst/>
            </a:prstGeom>
          </p:spPr>
        </p:pic>
        <p:sp>
          <p:nvSpPr>
            <p:cNvPr id="30" name="Object 2">
              <a:extLst>
                <a:ext uri="{FF2B5EF4-FFF2-40B4-BE49-F238E27FC236}">
                  <a16:creationId xmlns:a16="http://schemas.microsoft.com/office/drawing/2014/main" id="{BE3B04D8-C514-659B-AF33-099EFE74921F}"/>
                </a:ext>
              </a:extLst>
            </p:cNvPr>
            <p:cNvSpPr/>
            <p:nvPr/>
          </p:nvSpPr>
          <p:spPr>
            <a:xfrm>
              <a:off x="11900782" y="4818337"/>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(8)</a:t>
              </a:r>
              <a:endParaRPr lang="en-US" sz="1200">
                <a:solidFill>
                  <a:srgbClr val="FF0000"/>
                </a:solidFill>
                <a:latin typeface="Montserrat"/>
                <a:cs typeface="Arial"/>
              </a:endParaRPr>
            </a:p>
          </p:txBody>
        </p:sp>
        <p:cxnSp>
          <p:nvCxnSpPr>
            <p:cNvPr id="31" name="Straight Arrow Connector 30">
              <a:extLst>
                <a:ext uri="{FF2B5EF4-FFF2-40B4-BE49-F238E27FC236}">
                  <a16:creationId xmlns:a16="http://schemas.microsoft.com/office/drawing/2014/main" id="{161E39D1-91E1-9141-F9E6-0122A4BD6198}"/>
                </a:ext>
              </a:extLst>
            </p:cNvPr>
            <p:cNvCxnSpPr>
              <a:cxnSpLocks/>
            </p:cNvCxnSpPr>
            <p:nvPr/>
          </p:nvCxnSpPr>
          <p:spPr>
            <a:xfrm flipH="1">
              <a:off x="10830513" y="5063725"/>
              <a:ext cx="1027061" cy="90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bject 2">
              <a:extLst>
                <a:ext uri="{FF2B5EF4-FFF2-40B4-BE49-F238E27FC236}">
                  <a16:creationId xmlns:a16="http://schemas.microsoft.com/office/drawing/2014/main" id="{1B80D4C6-4CB9-0096-65AC-80BA3AA30FAF}"/>
                </a:ext>
              </a:extLst>
            </p:cNvPr>
            <p:cNvSpPr/>
            <p:nvPr/>
          </p:nvSpPr>
          <p:spPr>
            <a:xfrm>
              <a:off x="10301328" y="4160199"/>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(7)</a:t>
              </a:r>
              <a:endParaRPr lang="en-US" sz="1200">
                <a:solidFill>
                  <a:srgbClr val="FF0000"/>
                </a:solidFill>
                <a:latin typeface="Montserrat"/>
                <a:cs typeface="Arial"/>
              </a:endParaRPr>
            </a:p>
          </p:txBody>
        </p:sp>
        <p:cxnSp>
          <p:nvCxnSpPr>
            <p:cNvPr id="33" name="Straight Arrow Connector 32">
              <a:extLst>
                <a:ext uri="{FF2B5EF4-FFF2-40B4-BE49-F238E27FC236}">
                  <a16:creationId xmlns:a16="http://schemas.microsoft.com/office/drawing/2014/main" id="{740D9BFD-29CB-7BF5-B40D-7604F9131BD1}"/>
                </a:ext>
              </a:extLst>
            </p:cNvPr>
            <p:cNvCxnSpPr>
              <a:cxnSpLocks/>
            </p:cNvCxnSpPr>
            <p:nvPr/>
          </p:nvCxnSpPr>
          <p:spPr>
            <a:xfrm flipH="1">
              <a:off x="9267693" y="4395047"/>
              <a:ext cx="1027060" cy="6098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E5CDD02-75DF-2620-4746-9516E72389BE}"/>
              </a:ext>
            </a:extLst>
          </p:cNvPr>
          <p:cNvGrpSpPr/>
          <p:nvPr/>
        </p:nvGrpSpPr>
        <p:grpSpPr>
          <a:xfrm>
            <a:off x="551290" y="2743257"/>
            <a:ext cx="5450397" cy="2123231"/>
            <a:chOff x="6565946" y="772025"/>
            <a:chExt cx="5450397" cy="2123231"/>
          </a:xfrm>
        </p:grpSpPr>
        <p:pic>
          <p:nvPicPr>
            <p:cNvPr id="15" name="Picture 14" descr="A screenshot of a computer&#10;&#10;AI-generated content may be incorrect.">
              <a:extLst>
                <a:ext uri="{FF2B5EF4-FFF2-40B4-BE49-F238E27FC236}">
                  <a16:creationId xmlns:a16="http://schemas.microsoft.com/office/drawing/2014/main" id="{F0579C52-3348-03DE-F3C5-29349EB05199}"/>
                </a:ext>
              </a:extLst>
            </p:cNvPr>
            <p:cNvPicPr>
              <a:picLocks noChangeAspect="1"/>
            </p:cNvPicPr>
            <p:nvPr/>
          </p:nvPicPr>
          <p:blipFill>
            <a:blip r:embed="rId4"/>
            <a:srcRect l="1196" t="-218" r="71" b="1728"/>
            <a:stretch/>
          </p:blipFill>
          <p:spPr>
            <a:xfrm>
              <a:off x="6565946" y="862257"/>
              <a:ext cx="5042880" cy="1649017"/>
            </a:xfrm>
            <a:prstGeom prst="rect">
              <a:avLst/>
            </a:prstGeom>
          </p:spPr>
        </p:pic>
        <p:sp>
          <p:nvSpPr>
            <p:cNvPr id="18" name="Object 2">
              <a:extLst>
                <a:ext uri="{FF2B5EF4-FFF2-40B4-BE49-F238E27FC236}">
                  <a16:creationId xmlns:a16="http://schemas.microsoft.com/office/drawing/2014/main" id="{F1A15E26-533B-4E56-2635-67541D5318EB}"/>
                </a:ext>
              </a:extLst>
            </p:cNvPr>
            <p:cNvSpPr/>
            <p:nvPr/>
          </p:nvSpPr>
          <p:spPr>
            <a:xfrm>
              <a:off x="9847478" y="2512176"/>
              <a:ext cx="300784" cy="38308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1" name="Straight Arrow Connector 20">
              <a:extLst>
                <a:ext uri="{FF2B5EF4-FFF2-40B4-BE49-F238E27FC236}">
                  <a16:creationId xmlns:a16="http://schemas.microsoft.com/office/drawing/2014/main" id="{C4768DB3-AB3B-7AF7-8AA3-4B5C374ECDEA}"/>
                </a:ext>
              </a:extLst>
            </p:cNvPr>
            <p:cNvCxnSpPr>
              <a:cxnSpLocks/>
            </p:cNvCxnSpPr>
            <p:nvPr/>
          </p:nvCxnSpPr>
          <p:spPr>
            <a:xfrm flipH="1" flipV="1">
              <a:off x="9279891" y="1449504"/>
              <a:ext cx="541585" cy="1186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bject 2">
              <a:extLst>
                <a:ext uri="{FF2B5EF4-FFF2-40B4-BE49-F238E27FC236}">
                  <a16:creationId xmlns:a16="http://schemas.microsoft.com/office/drawing/2014/main" id="{922E7D38-6DDD-E6A1-5D01-9773182D6C45}"/>
                </a:ext>
              </a:extLst>
            </p:cNvPr>
            <p:cNvSpPr/>
            <p:nvPr/>
          </p:nvSpPr>
          <p:spPr>
            <a:xfrm>
              <a:off x="11693556" y="952163"/>
              <a:ext cx="207380" cy="363065"/>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cxnSp>
          <p:nvCxnSpPr>
            <p:cNvPr id="25" name="Straight Arrow Connector 24">
              <a:extLst>
                <a:ext uri="{FF2B5EF4-FFF2-40B4-BE49-F238E27FC236}">
                  <a16:creationId xmlns:a16="http://schemas.microsoft.com/office/drawing/2014/main" id="{89BF1AAD-1AD2-5D3E-5F95-64C0589F9926}"/>
                </a:ext>
              </a:extLst>
            </p:cNvPr>
            <p:cNvCxnSpPr>
              <a:cxnSpLocks/>
            </p:cNvCxnSpPr>
            <p:nvPr/>
          </p:nvCxnSpPr>
          <p:spPr>
            <a:xfrm flipH="1">
              <a:off x="10765695" y="1166009"/>
              <a:ext cx="921874" cy="2216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bject 2">
              <a:extLst>
                <a:ext uri="{FF2B5EF4-FFF2-40B4-BE49-F238E27FC236}">
                  <a16:creationId xmlns:a16="http://schemas.microsoft.com/office/drawing/2014/main" id="{A73686BB-94F8-8E7A-A67F-D8C20200614A}"/>
                </a:ext>
              </a:extLst>
            </p:cNvPr>
            <p:cNvSpPr/>
            <p:nvPr/>
          </p:nvSpPr>
          <p:spPr>
            <a:xfrm>
              <a:off x="11693556" y="772025"/>
              <a:ext cx="207380" cy="363065"/>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29" name="Straight Arrow Connector 28">
              <a:extLst>
                <a:ext uri="{FF2B5EF4-FFF2-40B4-BE49-F238E27FC236}">
                  <a16:creationId xmlns:a16="http://schemas.microsoft.com/office/drawing/2014/main" id="{C88FB85F-0CB6-CE63-3EEE-5017AE957F96}"/>
                </a:ext>
              </a:extLst>
            </p:cNvPr>
            <p:cNvCxnSpPr>
              <a:cxnSpLocks/>
            </p:cNvCxnSpPr>
            <p:nvPr/>
          </p:nvCxnSpPr>
          <p:spPr>
            <a:xfrm flipH="1">
              <a:off x="10759023" y="959185"/>
              <a:ext cx="921874" cy="2216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bject 2">
              <a:extLst>
                <a:ext uri="{FF2B5EF4-FFF2-40B4-BE49-F238E27FC236}">
                  <a16:creationId xmlns:a16="http://schemas.microsoft.com/office/drawing/2014/main" id="{FD966301-F2CD-BBE9-DFED-9BDDF42EF56F}"/>
                </a:ext>
              </a:extLst>
            </p:cNvPr>
            <p:cNvSpPr/>
            <p:nvPr/>
          </p:nvSpPr>
          <p:spPr>
            <a:xfrm>
              <a:off x="11715559" y="1484729"/>
              <a:ext cx="300784" cy="383080"/>
            </a:xfrm>
            <a:prstGeom prst="rect">
              <a:avLst/>
            </a:prstGeom>
            <a:noFill/>
          </p:spPr>
          <p:txBody>
            <a:bodyPr wrap="square" lIns="0" tIns="0" rIns="0" bIns="0" rtlCol="0" anchor="ctr"/>
            <a:lstStyle/>
            <a:p>
              <a:pPr>
                <a:lnSpc>
                  <a:spcPts val="1680"/>
                </a:lnSpc>
              </a:pPr>
              <a:r>
                <a:rPr lang="en-US" sz="1200">
                  <a:solidFill>
                    <a:srgbClr val="FF0000"/>
                  </a:solidFill>
                  <a:latin typeface="Montserrat"/>
                </a:rPr>
                <a:t>(6)</a:t>
              </a:r>
              <a:endParaRPr lang="en-US" sz="1200">
                <a:solidFill>
                  <a:srgbClr val="FF0000"/>
                </a:solidFill>
                <a:latin typeface="Montserrat"/>
                <a:cs typeface="Arial"/>
              </a:endParaRPr>
            </a:p>
          </p:txBody>
        </p:sp>
        <p:cxnSp>
          <p:nvCxnSpPr>
            <p:cNvPr id="35" name="Straight Arrow Connector 34">
              <a:extLst>
                <a:ext uri="{FF2B5EF4-FFF2-40B4-BE49-F238E27FC236}">
                  <a16:creationId xmlns:a16="http://schemas.microsoft.com/office/drawing/2014/main" id="{44D7C3B1-36B9-2B0D-2323-56C51F78944A}"/>
                </a:ext>
              </a:extLst>
            </p:cNvPr>
            <p:cNvCxnSpPr>
              <a:cxnSpLocks/>
            </p:cNvCxnSpPr>
            <p:nvPr/>
          </p:nvCxnSpPr>
          <p:spPr>
            <a:xfrm flipH="1">
              <a:off x="10740997" y="1708173"/>
              <a:ext cx="935218" cy="81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E9C7CEE-14DC-D40E-1621-74FCCEFA0749}"/>
              </a:ext>
            </a:extLst>
          </p:cNvPr>
          <p:cNvGrpSpPr/>
          <p:nvPr/>
        </p:nvGrpSpPr>
        <p:grpSpPr>
          <a:xfrm>
            <a:off x="6306731" y="1001105"/>
            <a:ext cx="5621918" cy="2071882"/>
            <a:chOff x="392723" y="2672863"/>
            <a:chExt cx="6423786" cy="2367399"/>
          </a:xfrm>
        </p:grpSpPr>
        <p:pic>
          <p:nvPicPr>
            <p:cNvPr id="36" name="Picture 35" descr="A screenshot of a computer&#10;&#10;AI-generated content may be incorrect.">
              <a:extLst>
                <a:ext uri="{FF2B5EF4-FFF2-40B4-BE49-F238E27FC236}">
                  <a16:creationId xmlns:a16="http://schemas.microsoft.com/office/drawing/2014/main" id="{26A5F279-046F-AB7C-9957-568D663ECEC9}"/>
                </a:ext>
              </a:extLst>
            </p:cNvPr>
            <p:cNvPicPr>
              <a:picLocks noChangeAspect="1"/>
            </p:cNvPicPr>
            <p:nvPr/>
          </p:nvPicPr>
          <p:blipFill>
            <a:blip r:embed="rId5"/>
            <a:stretch>
              <a:fillRect/>
            </a:stretch>
          </p:blipFill>
          <p:spPr>
            <a:xfrm>
              <a:off x="392723" y="2672863"/>
              <a:ext cx="5823438" cy="1849314"/>
            </a:xfrm>
            <a:prstGeom prst="rect">
              <a:avLst/>
            </a:prstGeom>
          </p:spPr>
        </p:pic>
        <p:sp>
          <p:nvSpPr>
            <p:cNvPr id="13" name="Object 3">
              <a:extLst>
                <a:ext uri="{FF2B5EF4-FFF2-40B4-BE49-F238E27FC236}">
                  <a16:creationId xmlns:a16="http://schemas.microsoft.com/office/drawing/2014/main" id="{946B4EF8-FB64-3951-0173-BD726D24F575}"/>
                </a:ext>
              </a:extLst>
            </p:cNvPr>
            <p:cNvSpPr/>
            <p:nvPr/>
          </p:nvSpPr>
          <p:spPr>
            <a:xfrm>
              <a:off x="3830793" y="5040262"/>
              <a:ext cx="0" cy="0"/>
            </a:xfrm>
            <a:prstGeom prst="line">
              <a:avLst/>
            </a:prstGeom>
            <a:noFill/>
            <a:ln w="25400">
              <a:solidFill>
                <a:srgbClr val="000000"/>
              </a:solidFill>
              <a:prstDash val="solid"/>
              <a:miter lim="800000"/>
            </a:ln>
          </p:spPr>
          <p:txBody>
            <a:bodyPr/>
            <a:lstStyle/>
            <a:p>
              <a:endParaRPr lang="en-US"/>
            </a:p>
          </p:txBody>
        </p:sp>
        <p:sp>
          <p:nvSpPr>
            <p:cNvPr id="20" name="Object 2">
              <a:extLst>
                <a:ext uri="{FF2B5EF4-FFF2-40B4-BE49-F238E27FC236}">
                  <a16:creationId xmlns:a16="http://schemas.microsoft.com/office/drawing/2014/main" id="{CAC931B6-A9C6-FE71-21D5-FC872A414EA8}"/>
                </a:ext>
              </a:extLst>
            </p:cNvPr>
            <p:cNvSpPr/>
            <p:nvPr/>
          </p:nvSpPr>
          <p:spPr>
            <a:xfrm>
              <a:off x="3672649" y="4466646"/>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F4CD1A2E-B3B1-999D-F047-03480A5E6A13}"/>
                </a:ext>
              </a:extLst>
            </p:cNvPr>
            <p:cNvCxnSpPr>
              <a:cxnSpLocks/>
            </p:cNvCxnSpPr>
            <p:nvPr/>
          </p:nvCxnSpPr>
          <p:spPr>
            <a:xfrm flipH="1" flipV="1">
              <a:off x="3049322" y="3299614"/>
              <a:ext cx="594771" cy="13025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3">
              <a:extLst>
                <a:ext uri="{FF2B5EF4-FFF2-40B4-BE49-F238E27FC236}">
                  <a16:creationId xmlns:a16="http://schemas.microsoft.com/office/drawing/2014/main" id="{0821C529-4324-DDBE-3DAD-DBB5C76AADC4}"/>
                </a:ext>
              </a:extLst>
            </p:cNvPr>
            <p:cNvSpPr/>
            <p:nvPr/>
          </p:nvSpPr>
          <p:spPr>
            <a:xfrm>
              <a:off x="6651658" y="3479627"/>
              <a:ext cx="0" cy="0"/>
            </a:xfrm>
            <a:prstGeom prst="line">
              <a:avLst/>
            </a:prstGeom>
            <a:noFill/>
            <a:ln w="25400">
              <a:solidFill>
                <a:srgbClr val="000000"/>
              </a:solidFill>
              <a:prstDash val="solid"/>
              <a:miter lim="800000"/>
            </a:ln>
          </p:spPr>
          <p:txBody>
            <a:bodyPr/>
            <a:lstStyle/>
            <a:p>
              <a:endParaRPr lang="en-US"/>
            </a:p>
          </p:txBody>
        </p:sp>
        <p:sp>
          <p:nvSpPr>
            <p:cNvPr id="26" name="Object 2">
              <a:extLst>
                <a:ext uri="{FF2B5EF4-FFF2-40B4-BE49-F238E27FC236}">
                  <a16:creationId xmlns:a16="http://schemas.microsoft.com/office/drawing/2014/main" id="{B0862FC0-4CE1-1719-5DBC-FF867C9F4B49}"/>
                </a:ext>
              </a:extLst>
            </p:cNvPr>
            <p:cNvSpPr/>
            <p:nvPr/>
          </p:nvSpPr>
          <p:spPr>
            <a:xfrm>
              <a:off x="6486187" y="2884030"/>
              <a:ext cx="330322" cy="420700"/>
            </a:xfrm>
            <a:prstGeom prst="rect">
              <a:avLst/>
            </a:prstGeom>
            <a:noFill/>
          </p:spPr>
          <p:txBody>
            <a:bodyPr wrap="square" lIns="0" tIns="0" rIns="0" bIns="0" rtlCol="0" anchor="ctr"/>
            <a:lstStyle/>
            <a:p>
              <a:pPr>
                <a:lnSpc>
                  <a:spcPts val="1680"/>
                </a:lnSpc>
              </a:pPr>
              <a:r>
                <a:rPr lang="en-US" sz="1200" dirty="0">
                  <a:solidFill>
                    <a:srgbClr val="FF0000"/>
                  </a:solidFill>
                  <a:latin typeface="Montserrat"/>
                </a:rPr>
                <a:t>(2)</a:t>
              </a:r>
              <a:endParaRPr lang="en-US" sz="1200" dirty="0">
                <a:solidFill>
                  <a:srgbClr val="FF0000"/>
                </a:solidFill>
                <a:latin typeface="Montserrat"/>
                <a:cs typeface="Arial"/>
              </a:endParaRPr>
            </a:p>
          </p:txBody>
        </p:sp>
        <p:cxnSp>
          <p:nvCxnSpPr>
            <p:cNvPr id="27" name="Straight Arrow Connector 26">
              <a:extLst>
                <a:ext uri="{FF2B5EF4-FFF2-40B4-BE49-F238E27FC236}">
                  <a16:creationId xmlns:a16="http://schemas.microsoft.com/office/drawing/2014/main" id="{41A50456-8FC4-A15D-27AD-BF8D739C98AD}"/>
                </a:ext>
              </a:extLst>
            </p:cNvPr>
            <p:cNvCxnSpPr>
              <a:cxnSpLocks/>
            </p:cNvCxnSpPr>
            <p:nvPr/>
          </p:nvCxnSpPr>
          <p:spPr>
            <a:xfrm flipH="1">
              <a:off x="5152149" y="3122090"/>
              <a:ext cx="1268847" cy="1189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itle 13">
            <a:extLst>
              <a:ext uri="{FF2B5EF4-FFF2-40B4-BE49-F238E27FC236}">
                <a16:creationId xmlns:a16="http://schemas.microsoft.com/office/drawing/2014/main" id="{CCA46B60-05AC-8DEE-35EE-E5949E6532E0}"/>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Surface Apertures</a:t>
            </a:r>
          </a:p>
        </p:txBody>
      </p:sp>
    </p:spTree>
    <p:extLst>
      <p:ext uri="{BB962C8B-B14F-4D97-AF65-F5344CB8AC3E}">
        <p14:creationId xmlns:p14="http://schemas.microsoft.com/office/powerpoint/2010/main" val="359441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70DA-5757-FD69-A58E-738A895CE6D7}"/>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A64F640E-8626-5D6E-FBF4-31B4E41CD91F}"/>
              </a:ext>
            </a:extLst>
          </p:cNvPr>
          <p:cNvSpPr/>
          <p:nvPr/>
        </p:nvSpPr>
        <p:spPr>
          <a:xfrm>
            <a:off x="666231" y="1115292"/>
            <a:ext cx="10899038" cy="612507"/>
          </a:xfrm>
          <a:prstGeom prst="rect">
            <a:avLst/>
          </a:prstGeom>
          <a:noFill/>
        </p:spPr>
        <p:txBody>
          <a:bodyPr wrap="square" lIns="0" tIns="0" rIns="0" bIns="0" rtlCol="0" anchor="ctr"/>
          <a:lstStyle/>
          <a:p>
            <a:pPr>
              <a:lnSpc>
                <a:spcPts val="1680"/>
              </a:lnSpc>
            </a:pPr>
            <a:r>
              <a:rPr lang="en-US" sz="1600" dirty="0">
                <a:solidFill>
                  <a:srgbClr val="5A5A4C"/>
                </a:solidFill>
              </a:rPr>
              <a:t>Now, we will create our hexagonal mirror segments. The User Defined Aperture file (UDA) has been provided, which is simply a text file specifying the hexagonal shape, dimensions, and spacing. </a:t>
            </a:r>
          </a:p>
        </p:txBody>
      </p:sp>
      <p:sp>
        <p:nvSpPr>
          <p:cNvPr id="4" name="Object 3">
            <a:extLst>
              <a:ext uri="{FF2B5EF4-FFF2-40B4-BE49-F238E27FC236}">
                <a16:creationId xmlns:a16="http://schemas.microsoft.com/office/drawing/2014/main" id="{706C0A11-D105-9941-8E54-BA91ED86B7A5}"/>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F4E33695-11B4-7F2B-4B42-A43EA02F3E8F}"/>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088E712A-B485-FEFB-7BBF-64588E0B72C3}"/>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C31BD430-4DEA-F9B3-C765-D0B1A9BC0704}"/>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F96560EA-7D02-0C5C-214A-DA96476EFB68}"/>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3DFED485-92E6-DA96-0DB5-83B26F7266A5}"/>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0142BEC4-3F7E-9894-EF3C-7F61650FCC16}"/>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B295DDF4-F73F-6384-50B7-42500E573BBE}"/>
              </a:ext>
            </a:extLst>
          </p:cNvPr>
          <p:cNvSpPr/>
          <p:nvPr/>
        </p:nvSpPr>
        <p:spPr>
          <a:xfrm>
            <a:off x="664932" y="1872837"/>
            <a:ext cx="4842837" cy="1713099"/>
          </a:xfrm>
          <a:prstGeom prst="rect">
            <a:avLst/>
          </a:prstGeom>
          <a:noFill/>
        </p:spPr>
        <p:txBody>
          <a:bodyPr wrap="square" lIns="0" tIns="0" rIns="0" bIns="0" rtlCol="0" anchor="ctr"/>
          <a:lstStyle/>
          <a:p>
            <a:pPr>
              <a:lnSpc>
                <a:spcPts val="1680"/>
              </a:lnSpc>
            </a:pPr>
            <a:r>
              <a:rPr lang="en-US" sz="1600" dirty="0">
                <a:solidFill>
                  <a:srgbClr val="5A5A4C"/>
                </a:solidFill>
              </a:rPr>
              <a:t>Remember to download the article attachments JamesWebb-ST2-Files.zip and extract the UDA zip file into the </a:t>
            </a:r>
            <a:r>
              <a:rPr lang="en-US" sz="1600" b="1" dirty="0" err="1">
                <a:solidFill>
                  <a:srgbClr val="000000"/>
                </a:solidFill>
                <a:cs typeface="Times New Roman"/>
              </a:rPr>
              <a:t>Zemax</a:t>
            </a:r>
            <a:r>
              <a:rPr lang="en-US" sz="1600" b="1" dirty="0">
                <a:solidFill>
                  <a:srgbClr val="000000"/>
                </a:solidFill>
                <a:cs typeface="Times New Roman"/>
              </a:rPr>
              <a:t> → Objects → Apertures folder. </a:t>
            </a:r>
            <a:endParaRPr lang="en-US" sz="1600" dirty="0">
              <a:solidFill>
                <a:srgbClr val="FF0000"/>
              </a:solidFill>
              <a:cs typeface="Times New Roman"/>
            </a:endParaRPr>
          </a:p>
          <a:p>
            <a:pPr>
              <a:lnSpc>
                <a:spcPts val="1680"/>
              </a:lnSpc>
            </a:pPr>
            <a:endParaRPr lang="en-US" sz="1600" b="1" dirty="0">
              <a:solidFill>
                <a:srgbClr val="000000"/>
              </a:solidFill>
              <a:cs typeface="Times New Roman"/>
            </a:endParaRPr>
          </a:p>
          <a:p>
            <a:pPr>
              <a:lnSpc>
                <a:spcPts val="1680"/>
              </a:lnSpc>
            </a:pPr>
            <a:r>
              <a:rPr lang="en-US" sz="1600" dirty="0">
                <a:solidFill>
                  <a:srgbClr val="5A5A4C"/>
                </a:solidFill>
                <a:cs typeface="Times New Roman"/>
              </a:rPr>
              <a:t>Once the zip file has been extracted, set the Aperture Type for Surface 3 as </a:t>
            </a:r>
            <a:r>
              <a:rPr lang="en-US" sz="1600" i="1" dirty="0">
                <a:solidFill>
                  <a:srgbClr val="5A5A4C"/>
                </a:solidFill>
                <a:cs typeface="Times New Roman"/>
              </a:rPr>
              <a:t>User Aperture </a:t>
            </a:r>
            <a:r>
              <a:rPr lang="en-US" sz="1600" dirty="0">
                <a:solidFill>
                  <a:srgbClr val="FF0000"/>
                </a:solidFill>
                <a:cs typeface="Times New Roman"/>
              </a:rPr>
              <a:t>(1)</a:t>
            </a:r>
            <a:r>
              <a:rPr lang="en-US" sz="1600" dirty="0">
                <a:solidFill>
                  <a:srgbClr val="5A5A4C"/>
                </a:solidFill>
                <a:cs typeface="Times New Roman"/>
              </a:rPr>
              <a:t>. Set the Aperture File as </a:t>
            </a:r>
            <a:r>
              <a:rPr lang="en-US" sz="1600" i="1" dirty="0">
                <a:solidFill>
                  <a:srgbClr val="5A5A4C"/>
                </a:solidFill>
                <a:cs typeface="Times New Roman"/>
              </a:rPr>
              <a:t>18Hexes.uda </a:t>
            </a:r>
            <a:r>
              <a:rPr lang="en-US" sz="1600" dirty="0">
                <a:solidFill>
                  <a:srgbClr val="FF0000"/>
                </a:solidFill>
                <a:cs typeface="Times New Roman"/>
              </a:rPr>
              <a:t>(2)</a:t>
            </a:r>
            <a:r>
              <a:rPr lang="en-US" sz="1600" i="1" dirty="0">
                <a:solidFill>
                  <a:srgbClr val="5A5A4C"/>
                </a:solidFill>
                <a:cs typeface="Times New Roman"/>
              </a:rPr>
              <a:t>. </a:t>
            </a:r>
          </a:p>
        </p:txBody>
      </p:sp>
      <p:sp>
        <p:nvSpPr>
          <p:cNvPr id="19" name="Object 10">
            <a:extLst>
              <a:ext uri="{FF2B5EF4-FFF2-40B4-BE49-F238E27FC236}">
                <a16:creationId xmlns:a16="http://schemas.microsoft.com/office/drawing/2014/main" id="{183FC98F-1E77-7431-903B-C9375850F80B}"/>
              </a:ext>
            </a:extLst>
          </p:cNvPr>
          <p:cNvSpPr/>
          <p:nvPr/>
        </p:nvSpPr>
        <p:spPr>
          <a:xfrm>
            <a:off x="6168008" y="5005672"/>
            <a:ext cx="4819025" cy="837990"/>
          </a:xfrm>
          <a:prstGeom prst="rect">
            <a:avLst/>
          </a:prstGeom>
          <a:noFill/>
        </p:spPr>
        <p:txBody>
          <a:bodyPr wrap="square" lIns="0" tIns="0" rIns="0" bIns="0" rtlCol="0" anchor="ctr"/>
          <a:lstStyle/>
          <a:p>
            <a:pPr>
              <a:lnSpc>
                <a:spcPts val="1680"/>
              </a:lnSpc>
            </a:pPr>
            <a:r>
              <a:rPr lang="en-US" sz="1600" dirty="0">
                <a:solidFill>
                  <a:srgbClr val="5A5A4C"/>
                </a:solidFill>
              </a:rPr>
              <a:t>Using a moderate ray density (i.e. 45), check the spot diagrams for each of the surfaces</a:t>
            </a:r>
            <a:endParaRPr lang="en-US" sz="1600" i="1" dirty="0"/>
          </a:p>
        </p:txBody>
      </p:sp>
      <p:pic>
        <p:nvPicPr>
          <p:cNvPr id="13" name="Picture 12" descr="A screenshot of a computer&#10;&#10;AI-generated content may be incorrect.">
            <a:extLst>
              <a:ext uri="{FF2B5EF4-FFF2-40B4-BE49-F238E27FC236}">
                <a16:creationId xmlns:a16="http://schemas.microsoft.com/office/drawing/2014/main" id="{D9B9AF60-AFB8-B97E-E1DF-28A3DB71A839}"/>
              </a:ext>
            </a:extLst>
          </p:cNvPr>
          <p:cNvPicPr>
            <a:picLocks noChangeAspect="1"/>
          </p:cNvPicPr>
          <p:nvPr/>
        </p:nvPicPr>
        <p:blipFill>
          <a:blip r:embed="rId3"/>
          <a:stretch>
            <a:fillRect/>
          </a:stretch>
        </p:blipFill>
        <p:spPr>
          <a:xfrm>
            <a:off x="6168008" y="1990058"/>
            <a:ext cx="5675709" cy="1863327"/>
          </a:xfrm>
          <a:prstGeom prst="rect">
            <a:avLst/>
          </a:prstGeom>
        </p:spPr>
      </p:pic>
      <p:grpSp>
        <p:nvGrpSpPr>
          <p:cNvPr id="16" name="Group 15">
            <a:extLst>
              <a:ext uri="{FF2B5EF4-FFF2-40B4-BE49-F238E27FC236}">
                <a16:creationId xmlns:a16="http://schemas.microsoft.com/office/drawing/2014/main" id="{F5D19B58-B0CF-F9AA-F19F-B962F0F2E570}"/>
              </a:ext>
            </a:extLst>
          </p:cNvPr>
          <p:cNvGrpSpPr/>
          <p:nvPr/>
        </p:nvGrpSpPr>
        <p:grpSpPr>
          <a:xfrm>
            <a:off x="609601" y="3618068"/>
            <a:ext cx="5115465" cy="2573218"/>
            <a:chOff x="197607" y="3679168"/>
            <a:chExt cx="5527459" cy="2780462"/>
          </a:xfrm>
        </p:grpSpPr>
        <p:pic>
          <p:nvPicPr>
            <p:cNvPr id="14" name="Object 13">
              <a:extLst>
                <a:ext uri="{FF2B5EF4-FFF2-40B4-BE49-F238E27FC236}">
                  <a16:creationId xmlns:a16="http://schemas.microsoft.com/office/drawing/2014/main" id="{1ADC55EC-797B-6A65-B253-46E3044BEC35}"/>
                </a:ext>
              </a:extLst>
            </p:cNvPr>
            <p:cNvPicPr>
              <a:picLocks noChangeAspect="1"/>
            </p:cNvPicPr>
            <p:nvPr/>
          </p:nvPicPr>
          <p:blipFill>
            <a:blip r:embed="rId4"/>
            <a:stretch>
              <a:fillRect/>
            </a:stretch>
          </p:blipFill>
          <p:spPr>
            <a:xfrm>
              <a:off x="197607" y="3679168"/>
              <a:ext cx="5527459" cy="2780462"/>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BED3E1F8-DBBB-2EA1-49A5-9EA51F4FA154}"/>
                </a:ext>
              </a:extLst>
            </p:cNvPr>
            <p:cNvPicPr>
              <a:picLocks noChangeAspect="1"/>
            </p:cNvPicPr>
            <p:nvPr/>
          </p:nvPicPr>
          <p:blipFill>
            <a:blip r:embed="rId5"/>
            <a:srcRect r="4154" b="9762"/>
            <a:stretch/>
          </p:blipFill>
          <p:spPr>
            <a:xfrm>
              <a:off x="904519" y="3750365"/>
              <a:ext cx="4127942" cy="2505309"/>
            </a:xfrm>
            <a:prstGeom prst="rect">
              <a:avLst/>
            </a:prstGeom>
          </p:spPr>
        </p:pic>
      </p:grpSp>
      <p:sp>
        <p:nvSpPr>
          <p:cNvPr id="20" name="Object 2">
            <a:extLst>
              <a:ext uri="{FF2B5EF4-FFF2-40B4-BE49-F238E27FC236}">
                <a16:creationId xmlns:a16="http://schemas.microsoft.com/office/drawing/2014/main" id="{A0949F6E-5E25-262E-DD6A-A73E986E6144}"/>
              </a:ext>
            </a:extLst>
          </p:cNvPr>
          <p:cNvSpPr/>
          <p:nvPr/>
        </p:nvSpPr>
        <p:spPr>
          <a:xfrm>
            <a:off x="9255695" y="3966924"/>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6400CEAC-436F-3850-0F91-D1DE0687CC94}"/>
              </a:ext>
            </a:extLst>
          </p:cNvPr>
          <p:cNvCxnSpPr>
            <a:cxnSpLocks/>
          </p:cNvCxnSpPr>
          <p:nvPr/>
        </p:nvCxnSpPr>
        <p:spPr>
          <a:xfrm flipH="1" flipV="1">
            <a:off x="8632368" y="2799892"/>
            <a:ext cx="594771" cy="13025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bject 2">
            <a:extLst>
              <a:ext uri="{FF2B5EF4-FFF2-40B4-BE49-F238E27FC236}">
                <a16:creationId xmlns:a16="http://schemas.microsoft.com/office/drawing/2014/main" id="{D2E8B350-43A3-D6AE-8CFF-3FE6FA33A109}"/>
              </a:ext>
            </a:extLst>
          </p:cNvPr>
          <p:cNvSpPr/>
          <p:nvPr/>
        </p:nvSpPr>
        <p:spPr>
          <a:xfrm>
            <a:off x="7511887" y="3754444"/>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8" name="Straight Arrow Connector 27">
            <a:extLst>
              <a:ext uri="{FF2B5EF4-FFF2-40B4-BE49-F238E27FC236}">
                <a16:creationId xmlns:a16="http://schemas.microsoft.com/office/drawing/2014/main" id="{FF6BBA4A-5937-D5A2-35B5-96B0C0A94E8E}"/>
              </a:ext>
            </a:extLst>
          </p:cNvPr>
          <p:cNvCxnSpPr>
            <a:cxnSpLocks/>
          </p:cNvCxnSpPr>
          <p:nvPr/>
        </p:nvCxnSpPr>
        <p:spPr>
          <a:xfrm flipV="1">
            <a:off x="7593235" y="2631372"/>
            <a:ext cx="489613" cy="12512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3">
            <a:extLst>
              <a:ext uri="{FF2B5EF4-FFF2-40B4-BE49-F238E27FC236}">
                <a16:creationId xmlns:a16="http://schemas.microsoft.com/office/drawing/2014/main" id="{65FBC378-9153-00F4-7E7B-F47C87A1DC9D}"/>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Surface Apertures</a:t>
            </a:r>
          </a:p>
        </p:txBody>
      </p:sp>
    </p:spTree>
    <p:extLst>
      <p:ext uri="{BB962C8B-B14F-4D97-AF65-F5344CB8AC3E}">
        <p14:creationId xmlns:p14="http://schemas.microsoft.com/office/powerpoint/2010/main" val="33549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31F0D8DA-3D63-F5B5-4B72-4521EB69BA4A}"/>
              </a:ext>
            </a:extLst>
          </p:cNvPr>
          <p:cNvSpPr/>
          <p:nvPr/>
        </p:nvSpPr>
        <p:spPr>
          <a:xfrm>
            <a:off x="461091" y="897479"/>
            <a:ext cx="11268530" cy="5322266"/>
          </a:xfrm>
          <a:prstGeom prst="rect">
            <a:avLst/>
          </a:prstGeom>
          <a:solidFill>
            <a:srgbClr val="F5F5F5"/>
          </a:solidFill>
        </p:spPr>
        <p:txBody>
          <a:bodyPr/>
          <a:lstStyle/>
          <a:p>
            <a:endParaRPr lang="en-US"/>
          </a:p>
        </p:txBody>
      </p:sp>
      <p:sp>
        <p:nvSpPr>
          <p:cNvPr id="2" name="Object 1"/>
          <p:cNvSpPr/>
          <p:nvPr/>
        </p:nvSpPr>
        <p:spPr>
          <a:xfrm>
            <a:off x="0" y="418995"/>
            <a:ext cx="12188952" cy="409473"/>
          </a:xfrm>
          <a:prstGeom prst="rect">
            <a:avLst/>
          </a:prstGeom>
          <a:noFill/>
        </p:spPr>
        <p:txBody>
          <a:bodyPr wrap="square" lIns="0" tIns="0" rIns="0" bIns="0" rtlCol="0" anchor="t"/>
          <a:lstStyle/>
          <a:p>
            <a:pPr algn="ctr">
              <a:lnSpc>
                <a:spcPts val="3240"/>
              </a:lnSpc>
            </a:pPr>
            <a:r>
              <a:rPr lang="en-US" sz="3000" b="1" dirty="0">
                <a:solidFill>
                  <a:srgbClr val="2A2921"/>
                </a:solidFill>
                <a:latin typeface="Roboto"/>
                <a:ea typeface="Roboto"/>
                <a:cs typeface="Roboto"/>
              </a:rPr>
              <a:t>JWST Introduction</a:t>
            </a:r>
            <a:endParaRPr lang="en-US" dirty="0"/>
          </a:p>
        </p:txBody>
      </p:sp>
      <p:sp>
        <p:nvSpPr>
          <p:cNvPr id="4" name="Object 3"/>
          <p:cNvSpPr/>
          <p:nvPr/>
        </p:nvSpPr>
        <p:spPr>
          <a:xfrm>
            <a:off x="877697" y="1123058"/>
            <a:ext cx="10433557" cy="4837464"/>
          </a:xfrm>
          <a:prstGeom prst="rect">
            <a:avLst/>
          </a:prstGeom>
          <a:noFill/>
        </p:spPr>
        <p:txBody>
          <a:bodyPr wrap="square" lIns="0" tIns="0" rIns="0" bIns="0" rtlCol="0" anchor="t"/>
          <a:lstStyle/>
          <a:p>
            <a:pPr>
              <a:lnSpc>
                <a:spcPts val="2016"/>
              </a:lnSpc>
            </a:pPr>
            <a:r>
              <a:rPr lang="en-US" sz="1600" dirty="0">
                <a:solidFill>
                  <a:srgbClr val="5A5A4C"/>
                </a:solidFill>
                <a:ea typeface="Montserrat" pitchFamily="34" charset="-122"/>
                <a:cs typeface="Montserrat" pitchFamily="34" charset="-120"/>
              </a:rPr>
              <a:t>The James Webb Space Telescope (JWST) is designed to explore the universe's earliest galaxies. Unlike the Hubble Space Telescope, which orbits the Earth, the JWST orbits the Sun in an orbital region known as the second Lagrange point (L2), about 1.5 million km away from Earth. In this region, Earth's gravity has just enough influence to keep the JWST in its intended orbital position without consuming fuel, thus maximizing the lifespan of the telescope. </a:t>
            </a:r>
          </a:p>
          <a:p>
            <a:pPr>
              <a:lnSpc>
                <a:spcPts val="2016"/>
              </a:lnSpc>
            </a:pPr>
            <a:endParaRPr lang="en-US" sz="1600" dirty="0">
              <a:solidFill>
                <a:srgbClr val="5A5A4C"/>
              </a:solidFill>
              <a:ea typeface="Montserrat" pitchFamily="34" charset="-122"/>
              <a:cs typeface="Montserrat" pitchFamily="34" charset="-120"/>
            </a:endParaRPr>
          </a:p>
          <a:p>
            <a:pPr>
              <a:lnSpc>
                <a:spcPts val="2016"/>
              </a:lnSpc>
            </a:pPr>
            <a:r>
              <a:rPr lang="en-US" sz="1600" dirty="0">
                <a:solidFill>
                  <a:srgbClr val="5A5A4C"/>
                </a:solidFill>
              </a:rPr>
              <a:t>As the JWST is designed to search for the universe's first visible light, it must detect into the infrared since the UV and visible wavelengths from the universe's beginnings have been redshifted as our universe has expanded over the past 13.7 billion years. Furthermore, infrared light passes through the dense clouds of gas and dust, which would normally block visible wavelengths. </a:t>
            </a:r>
            <a:endParaRPr lang="en-US" sz="1600" dirty="0"/>
          </a:p>
          <a:p>
            <a:pPr>
              <a:lnSpc>
                <a:spcPts val="2016"/>
              </a:lnSpc>
            </a:pPr>
            <a:endParaRPr lang="en-US" sz="1600" dirty="0">
              <a:solidFill>
                <a:srgbClr val="5A5A4C"/>
              </a:solidFill>
              <a:ea typeface="Montserrat" pitchFamily="34" charset="-122"/>
              <a:cs typeface="Montserrat" pitchFamily="34" charset="-120"/>
            </a:endParaRPr>
          </a:p>
          <a:p>
            <a:pPr>
              <a:lnSpc>
                <a:spcPts val="2016"/>
              </a:lnSpc>
            </a:pPr>
            <a:r>
              <a:rPr lang="en-US" sz="1600" dirty="0">
                <a:solidFill>
                  <a:srgbClr val="5A5A4C"/>
                </a:solidFill>
                <a:ea typeface="Montserrat" pitchFamily="34" charset="-122"/>
                <a:cs typeface="Montserrat" pitchFamily="34" charset="-120"/>
              </a:rPr>
              <a:t>To accomplish its mission of detecting signs of our universe's beginnings, the JWST's cameras detect wavelengths from 0.6 um to 28 um, and thus the module itself must be cold (40 K) to avoid thermal noise in its readings. To achieve sharp, wide-field imaging, the JWST employs a three-mirror anastigmat (TMA) design which corrects for spherical aberrations, coma, and astigmatism. The most notable feature of the JWST is the large primary mirror which spans a diameter of 6.5 meters—over 2.5x the diameter of the Hubble telescope! From the Rayleigh criterion, angular resolution for a diffraction-limited system improves with aperture size. Thus, the JWST's large aperture enables it to resolve longer infrared wavelengths that were beyond Hubble's capabilities. This primary mirror is made of 18 hexagonal segments. Actuators placed at each of the segment's six corners can align the mirror with a precision of 0.1 um.</a:t>
            </a:r>
            <a:r>
              <a:rPr lang="en-US" sz="1600" i="1" dirty="0">
                <a:solidFill>
                  <a:srgbClr val="5A5A4C"/>
                </a:solidFill>
                <a:ea typeface="Montserrat" pitchFamily="34" charset="-122"/>
                <a:cs typeface="Montserrat" pitchFamily="34" charset="-120"/>
              </a:rPr>
              <a:t> </a:t>
            </a:r>
            <a:r>
              <a:rPr lang="en-US" sz="1600" dirty="0">
                <a:solidFill>
                  <a:srgbClr val="5A5A4C"/>
                </a:solidFill>
                <a:ea typeface="Montserrat" pitchFamily="34" charset="-122"/>
                <a:cs typeface="Montserrat" pitchFamily="34" charset="-120"/>
              </a:rPr>
              <a:t>In this tutorial, we will explore why such precision is necessary.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20358-3CBB-3316-EAAC-39ECF7540D1D}"/>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9BF1744B-F042-C578-705D-97A9B08F65D3}"/>
              </a:ext>
            </a:extLst>
          </p:cNvPr>
          <p:cNvSpPr/>
          <p:nvPr/>
        </p:nvSpPr>
        <p:spPr>
          <a:xfrm>
            <a:off x="680072" y="883036"/>
            <a:ext cx="6766163" cy="567408"/>
          </a:xfrm>
          <a:prstGeom prst="rect">
            <a:avLst/>
          </a:prstGeom>
          <a:noFill/>
        </p:spPr>
        <p:txBody>
          <a:bodyPr wrap="square" lIns="0" tIns="0" rIns="0" bIns="0" rtlCol="0" anchor="ctr"/>
          <a:lstStyle/>
          <a:p>
            <a:pPr>
              <a:lnSpc>
                <a:spcPts val="1680"/>
              </a:lnSpc>
            </a:pPr>
            <a:r>
              <a:rPr lang="en-US" sz="1200">
                <a:solidFill>
                  <a:schemeClr val="bg2"/>
                </a:solidFill>
                <a:latin typeface="Montserrat"/>
              </a:rPr>
              <a:t>Your footprint diagrams should now align with the following figures:</a:t>
            </a:r>
          </a:p>
        </p:txBody>
      </p:sp>
      <p:sp>
        <p:nvSpPr>
          <p:cNvPr id="4" name="Object 3">
            <a:extLst>
              <a:ext uri="{FF2B5EF4-FFF2-40B4-BE49-F238E27FC236}">
                <a16:creationId xmlns:a16="http://schemas.microsoft.com/office/drawing/2014/main" id="{9AA898EA-8A95-3029-9FEE-9FE899F45A47}"/>
              </a:ext>
            </a:extLst>
          </p:cNvPr>
          <p:cNvSpPr/>
          <p:nvPr/>
        </p:nvSpPr>
        <p:spPr>
          <a:xfrm>
            <a:off x="3905091" y="4748776"/>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295F5B02-BBA7-8A18-51AB-75F852786DDD}"/>
              </a:ext>
            </a:extLst>
          </p:cNvPr>
          <p:cNvSpPr/>
          <p:nvPr/>
        </p:nvSpPr>
        <p:spPr>
          <a:xfrm>
            <a:off x="2525154" y="974308"/>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3D4BFD1D-701C-1675-901E-04D5E59B6CCD}"/>
              </a:ext>
            </a:extLst>
          </p:cNvPr>
          <p:cNvSpPr/>
          <p:nvPr/>
        </p:nvSpPr>
        <p:spPr>
          <a:xfrm>
            <a:off x="3049862" y="908720"/>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886ABDCF-E16F-53CC-BC71-670E53A29C5E}"/>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2EDCB324-252D-DC26-BDBE-7DE72FAD37E3}"/>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5346D201-7858-6C24-26E3-E224F8972975}"/>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DF5AB3AC-0AB1-758D-B5F1-5DEA22C66557}"/>
              </a:ext>
            </a:extLst>
          </p:cNvPr>
          <p:cNvSpPr/>
          <p:nvPr/>
        </p:nvSpPr>
        <p:spPr>
          <a:xfrm>
            <a:off x="5174926" y="6247617"/>
            <a:ext cx="0" cy="0"/>
          </a:xfrm>
          <a:prstGeom prst="line">
            <a:avLst/>
          </a:prstGeom>
          <a:noFill/>
          <a:ln w="25400">
            <a:solidFill>
              <a:srgbClr val="000000"/>
            </a:solidFill>
            <a:prstDash val="solid"/>
            <a:miter lim="800000"/>
          </a:ln>
        </p:spPr>
        <p:txBody>
          <a:bodyPr/>
          <a:lstStyle/>
          <a:p>
            <a:endParaRPr lang="en-US"/>
          </a:p>
        </p:txBody>
      </p:sp>
      <p:sp>
        <p:nvSpPr>
          <p:cNvPr id="19" name="Object 10">
            <a:extLst>
              <a:ext uri="{FF2B5EF4-FFF2-40B4-BE49-F238E27FC236}">
                <a16:creationId xmlns:a16="http://schemas.microsoft.com/office/drawing/2014/main" id="{40608A08-9DF6-9DD4-30A7-1DF171890239}"/>
              </a:ext>
            </a:extLst>
          </p:cNvPr>
          <p:cNvSpPr/>
          <p:nvPr/>
        </p:nvSpPr>
        <p:spPr>
          <a:xfrm>
            <a:off x="6095741" y="5068645"/>
            <a:ext cx="4819025" cy="837990"/>
          </a:xfrm>
          <a:prstGeom prst="rect">
            <a:avLst/>
          </a:prstGeom>
          <a:noFill/>
        </p:spPr>
        <p:txBody>
          <a:bodyPr wrap="square" lIns="0" tIns="0" rIns="0" bIns="0" rtlCol="0" anchor="ctr"/>
          <a:lstStyle/>
          <a:p>
            <a:pPr>
              <a:lnSpc>
                <a:spcPts val="1680"/>
              </a:lnSpc>
            </a:pPr>
            <a:r>
              <a:rPr lang="en-US" sz="1600" b="1" i="1" dirty="0">
                <a:solidFill>
                  <a:schemeClr val="accent1"/>
                </a:solidFill>
              </a:rPr>
              <a:t>Before proceeding to the next slide...</a:t>
            </a:r>
            <a:br>
              <a:rPr lang="en-US" sz="1600" b="1" i="1" dirty="0">
                <a:solidFill>
                  <a:srgbClr val="5A5A4C"/>
                </a:solidFill>
              </a:rPr>
            </a:br>
            <a:r>
              <a:rPr lang="en-US" sz="1600" i="1" dirty="0">
                <a:solidFill>
                  <a:srgbClr val="5A5A4C"/>
                </a:solidFill>
              </a:rPr>
              <a:t>Go through each of the surfaces in the footprint diagram. Which one is the aperture stop? </a:t>
            </a:r>
          </a:p>
        </p:txBody>
      </p:sp>
      <p:pic>
        <p:nvPicPr>
          <p:cNvPr id="11" name="Picture 10">
            <a:extLst>
              <a:ext uri="{FF2B5EF4-FFF2-40B4-BE49-F238E27FC236}">
                <a16:creationId xmlns:a16="http://schemas.microsoft.com/office/drawing/2014/main" id="{5FCC55CA-C331-DC27-0B67-139358E3AE29}"/>
              </a:ext>
            </a:extLst>
          </p:cNvPr>
          <p:cNvPicPr>
            <a:picLocks noChangeAspect="1"/>
          </p:cNvPicPr>
          <p:nvPr/>
        </p:nvPicPr>
        <p:blipFill>
          <a:blip r:embed="rId3"/>
          <a:stretch>
            <a:fillRect/>
          </a:stretch>
        </p:blipFill>
        <p:spPr>
          <a:xfrm>
            <a:off x="9718365" y="1241132"/>
            <a:ext cx="1819275" cy="17876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FA334CF5-CE76-E1F3-7C58-F850B405E491}"/>
              </a:ext>
            </a:extLst>
          </p:cNvPr>
          <p:cNvPicPr>
            <a:picLocks noChangeAspect="1"/>
          </p:cNvPicPr>
          <p:nvPr/>
        </p:nvPicPr>
        <p:blipFill>
          <a:blip r:embed="rId4"/>
          <a:stretch>
            <a:fillRect/>
          </a:stretch>
        </p:blipFill>
        <p:spPr>
          <a:xfrm>
            <a:off x="6074104" y="1240475"/>
            <a:ext cx="2743200" cy="17907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64899C2B-38CA-1FAD-EB0C-0C4BD4733312}"/>
              </a:ext>
            </a:extLst>
          </p:cNvPr>
          <p:cNvPicPr>
            <a:picLocks noChangeAspect="1"/>
          </p:cNvPicPr>
          <p:nvPr/>
        </p:nvPicPr>
        <p:blipFill>
          <a:blip r:embed="rId5"/>
          <a:stretch>
            <a:fillRect/>
          </a:stretch>
        </p:blipFill>
        <p:spPr>
          <a:xfrm>
            <a:off x="3328130" y="1220183"/>
            <a:ext cx="1902373" cy="17880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graph of a hexagon&#10;&#10;AI-generated content may be incorrect.">
            <a:extLst>
              <a:ext uri="{FF2B5EF4-FFF2-40B4-BE49-F238E27FC236}">
                <a16:creationId xmlns:a16="http://schemas.microsoft.com/office/drawing/2014/main" id="{60753526-405A-4285-4FF6-5A603FDFD35B}"/>
              </a:ext>
            </a:extLst>
          </p:cNvPr>
          <p:cNvPicPr>
            <a:picLocks noChangeAspect="1"/>
          </p:cNvPicPr>
          <p:nvPr/>
        </p:nvPicPr>
        <p:blipFill>
          <a:blip r:embed="rId6"/>
          <a:stretch>
            <a:fillRect/>
          </a:stretch>
        </p:blipFill>
        <p:spPr>
          <a:xfrm>
            <a:off x="776033" y="1223651"/>
            <a:ext cx="1817086" cy="17904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Object 2">
            <a:extLst>
              <a:ext uri="{FF2B5EF4-FFF2-40B4-BE49-F238E27FC236}">
                <a16:creationId xmlns:a16="http://schemas.microsoft.com/office/drawing/2014/main" id="{E46FEC1B-BFEF-215D-285B-7D58694C5DFC}"/>
              </a:ext>
            </a:extLst>
          </p:cNvPr>
          <p:cNvSpPr/>
          <p:nvPr/>
        </p:nvSpPr>
        <p:spPr>
          <a:xfrm>
            <a:off x="6851277" y="3027186"/>
            <a:ext cx="1183976" cy="604041"/>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Tertiary mirrors</a:t>
            </a:r>
          </a:p>
        </p:txBody>
      </p:sp>
      <p:sp>
        <p:nvSpPr>
          <p:cNvPr id="17" name="Object 2">
            <a:extLst>
              <a:ext uri="{FF2B5EF4-FFF2-40B4-BE49-F238E27FC236}">
                <a16:creationId xmlns:a16="http://schemas.microsoft.com/office/drawing/2014/main" id="{F5E8BA6C-035B-F266-D454-1DAA2D021E7B}"/>
              </a:ext>
            </a:extLst>
          </p:cNvPr>
          <p:cNvSpPr/>
          <p:nvPr/>
        </p:nvSpPr>
        <p:spPr>
          <a:xfrm>
            <a:off x="3689415" y="3053461"/>
            <a:ext cx="1543079" cy="604041"/>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Secondary mirror</a:t>
            </a:r>
          </a:p>
        </p:txBody>
      </p:sp>
      <p:sp>
        <p:nvSpPr>
          <p:cNvPr id="18" name="Object 2">
            <a:extLst>
              <a:ext uri="{FF2B5EF4-FFF2-40B4-BE49-F238E27FC236}">
                <a16:creationId xmlns:a16="http://schemas.microsoft.com/office/drawing/2014/main" id="{D7D07FEF-0442-9A23-802F-B110D83EE19A}"/>
              </a:ext>
            </a:extLst>
          </p:cNvPr>
          <p:cNvSpPr/>
          <p:nvPr/>
        </p:nvSpPr>
        <p:spPr>
          <a:xfrm>
            <a:off x="1044310" y="3053460"/>
            <a:ext cx="1543079" cy="604041"/>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Primary mirror</a:t>
            </a:r>
          </a:p>
        </p:txBody>
      </p:sp>
      <p:sp>
        <p:nvSpPr>
          <p:cNvPr id="20" name="Object 2">
            <a:extLst>
              <a:ext uri="{FF2B5EF4-FFF2-40B4-BE49-F238E27FC236}">
                <a16:creationId xmlns:a16="http://schemas.microsoft.com/office/drawing/2014/main" id="{F409845A-8BDF-BC1F-5F76-4E647F7B189F}"/>
              </a:ext>
            </a:extLst>
          </p:cNvPr>
          <p:cNvSpPr/>
          <p:nvPr/>
        </p:nvSpPr>
        <p:spPr>
          <a:xfrm>
            <a:off x="9855481" y="3053459"/>
            <a:ext cx="1543079" cy="604041"/>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Fine-steering mirror</a:t>
            </a:r>
          </a:p>
        </p:txBody>
      </p:sp>
      <p:pic>
        <p:nvPicPr>
          <p:cNvPr id="22" name="Object 11" descr="A black screen with a black background&#10;&#10;AI-generated content may be incorrect.">
            <a:extLst>
              <a:ext uri="{FF2B5EF4-FFF2-40B4-BE49-F238E27FC236}">
                <a16:creationId xmlns:a16="http://schemas.microsoft.com/office/drawing/2014/main" id="{59166421-C6A5-D912-4336-2CE3222725C4}"/>
              </a:ext>
            </a:extLst>
          </p:cNvPr>
          <p:cNvPicPr>
            <a:picLocks noChangeAspect="1"/>
          </p:cNvPicPr>
          <p:nvPr/>
        </p:nvPicPr>
        <p:blipFill>
          <a:blip r:embed="rId7"/>
          <a:stretch>
            <a:fillRect/>
          </a:stretch>
        </p:blipFill>
        <p:spPr>
          <a:xfrm>
            <a:off x="233368" y="3643598"/>
            <a:ext cx="4955451" cy="2520968"/>
          </a:xfrm>
          <a:prstGeom prst="rect">
            <a:avLst/>
          </a:prstGeom>
        </p:spPr>
      </p:pic>
      <p:sp>
        <p:nvSpPr>
          <p:cNvPr id="34" name="Object 2">
            <a:extLst>
              <a:ext uri="{FF2B5EF4-FFF2-40B4-BE49-F238E27FC236}">
                <a16:creationId xmlns:a16="http://schemas.microsoft.com/office/drawing/2014/main" id="{2EA33D39-6D46-2E48-89BC-421647004A79}"/>
              </a:ext>
            </a:extLst>
          </p:cNvPr>
          <p:cNvSpPr/>
          <p:nvPr/>
        </p:nvSpPr>
        <p:spPr>
          <a:xfrm>
            <a:off x="4834257" y="3561460"/>
            <a:ext cx="1543079" cy="604041"/>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Select surface</a:t>
            </a:r>
          </a:p>
        </p:txBody>
      </p:sp>
      <p:pic>
        <p:nvPicPr>
          <p:cNvPr id="14" name="Picture 13" descr="A screenshot of a computer&#10;&#10;AI-generated content may be incorrect.">
            <a:extLst>
              <a:ext uri="{FF2B5EF4-FFF2-40B4-BE49-F238E27FC236}">
                <a16:creationId xmlns:a16="http://schemas.microsoft.com/office/drawing/2014/main" id="{7011FBF0-2D65-5790-9EDF-D144FC69D080}"/>
              </a:ext>
            </a:extLst>
          </p:cNvPr>
          <p:cNvPicPr>
            <a:picLocks noChangeAspect="1"/>
          </p:cNvPicPr>
          <p:nvPr/>
        </p:nvPicPr>
        <p:blipFill>
          <a:blip r:embed="rId8"/>
          <a:srcRect l="234" t="-632" r="10559" b="17102"/>
          <a:stretch/>
        </p:blipFill>
        <p:spPr>
          <a:xfrm>
            <a:off x="869085" y="3654828"/>
            <a:ext cx="3681916" cy="2251807"/>
          </a:xfrm>
          <a:prstGeom prst="rect">
            <a:avLst/>
          </a:prstGeom>
        </p:spPr>
      </p:pic>
      <p:cxnSp>
        <p:nvCxnSpPr>
          <p:cNvPr id="21" name="Straight Arrow Connector 20">
            <a:extLst>
              <a:ext uri="{FF2B5EF4-FFF2-40B4-BE49-F238E27FC236}">
                <a16:creationId xmlns:a16="http://schemas.microsoft.com/office/drawing/2014/main" id="{5072F3F6-64D8-8224-8550-568B9247AC89}"/>
              </a:ext>
            </a:extLst>
          </p:cNvPr>
          <p:cNvCxnSpPr/>
          <p:nvPr/>
        </p:nvCxnSpPr>
        <p:spPr>
          <a:xfrm flipH="1">
            <a:off x="3132178" y="3964442"/>
            <a:ext cx="1910046" cy="7555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3">
            <a:extLst>
              <a:ext uri="{FF2B5EF4-FFF2-40B4-BE49-F238E27FC236}">
                <a16:creationId xmlns:a16="http://schemas.microsoft.com/office/drawing/2014/main" id="{6BFB4F7E-7831-683F-1630-B3D9E7DB926C}"/>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Surface Apertures</a:t>
            </a:r>
          </a:p>
        </p:txBody>
      </p:sp>
    </p:spTree>
    <p:extLst>
      <p:ext uri="{BB962C8B-B14F-4D97-AF65-F5344CB8AC3E}">
        <p14:creationId xmlns:p14="http://schemas.microsoft.com/office/powerpoint/2010/main" val="4114884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E661D-4674-42F4-BAD8-44DDB895E2AB}"/>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D119AA0C-0A87-6B58-C065-5226F024FAAD}"/>
              </a:ext>
            </a:extLst>
          </p:cNvPr>
          <p:cNvSpPr/>
          <p:nvPr/>
        </p:nvSpPr>
        <p:spPr>
          <a:xfrm>
            <a:off x="666231" y="1115292"/>
            <a:ext cx="7128795" cy="599255"/>
          </a:xfrm>
          <a:prstGeom prst="rect">
            <a:avLst/>
          </a:prstGeom>
          <a:noFill/>
        </p:spPr>
        <p:txBody>
          <a:bodyPr wrap="square" lIns="0" tIns="0" rIns="0" bIns="0" rtlCol="0" anchor="ctr"/>
          <a:lstStyle/>
          <a:p>
            <a:pPr>
              <a:lnSpc>
                <a:spcPts val="1680"/>
              </a:lnSpc>
            </a:pPr>
            <a:r>
              <a:rPr lang="en-US" sz="1600">
                <a:solidFill>
                  <a:srgbClr val="5A5A4C"/>
                </a:solidFill>
              </a:rPr>
              <a:t>Feel free to check your 3D Layout, select the isometric view </a:t>
            </a:r>
            <a:r>
              <a:rPr lang="en-US" sz="1600">
                <a:solidFill>
                  <a:srgbClr val="FF0000"/>
                </a:solidFill>
              </a:rPr>
              <a:t>(1)</a:t>
            </a:r>
            <a:r>
              <a:rPr lang="en-US" sz="1600">
                <a:solidFill>
                  <a:srgbClr val="5A5A4C"/>
                </a:solidFill>
              </a:rPr>
              <a:t>. Can you recognize the rectangular image plane and the rectangular tertiary?</a:t>
            </a:r>
            <a:endParaRPr lang="en-US" sz="2400"/>
          </a:p>
        </p:txBody>
      </p:sp>
      <p:sp>
        <p:nvSpPr>
          <p:cNvPr id="5" name="Object 4">
            <a:extLst>
              <a:ext uri="{FF2B5EF4-FFF2-40B4-BE49-F238E27FC236}">
                <a16:creationId xmlns:a16="http://schemas.microsoft.com/office/drawing/2014/main" id="{EBDB2BFC-8F0E-BA8E-7E1B-BBF2CBAFD505}"/>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39E1C035-DEE6-A909-81D8-20C4D85F58D2}"/>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4E61899E-C800-8E82-5D32-C8F935C4CC87}"/>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3DBB5AF1-1C76-928E-A405-CEA0DA15EA9D}"/>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25D817E6-B2E7-2734-A155-F620558DFC5D}"/>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9318A13B-4DD2-4416-DEBD-2ECCDA75FE23}"/>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2587987F-9A3E-E69F-09FD-F281FA9BDA03}"/>
              </a:ext>
            </a:extLst>
          </p:cNvPr>
          <p:cNvSpPr/>
          <p:nvPr/>
        </p:nvSpPr>
        <p:spPr>
          <a:xfrm>
            <a:off x="609601" y="2179947"/>
            <a:ext cx="6727212" cy="837990"/>
          </a:xfrm>
          <a:prstGeom prst="rect">
            <a:avLst/>
          </a:prstGeom>
          <a:noFill/>
        </p:spPr>
        <p:txBody>
          <a:bodyPr wrap="square" lIns="0" tIns="0" rIns="0" bIns="0" rtlCol="0" anchor="ctr"/>
          <a:lstStyle/>
          <a:p>
            <a:pPr>
              <a:lnSpc>
                <a:spcPts val="1680"/>
              </a:lnSpc>
            </a:pPr>
            <a:r>
              <a:rPr lang="en-US" sz="1600" dirty="0">
                <a:solidFill>
                  <a:srgbClr val="5A5A4C"/>
                </a:solidFill>
              </a:rPr>
              <a:t>Now, check the spot diagram. What conclusions can you draw about our system? </a:t>
            </a:r>
            <a:r>
              <a:rPr lang="en-US" sz="1600" i="1" dirty="0">
                <a:solidFill>
                  <a:srgbClr val="5A5A4C"/>
                </a:solidFill>
              </a:rPr>
              <a:t>Hint: What do you notice about the corners?</a:t>
            </a:r>
            <a:r>
              <a:rPr lang="en-US" sz="1600" dirty="0">
                <a:solidFill>
                  <a:srgbClr val="5A5A4C"/>
                </a:solidFill>
              </a:rPr>
              <a:t> </a:t>
            </a:r>
            <a:br>
              <a:rPr lang="en-US" sz="1600" dirty="0">
                <a:cs typeface="Times New Roman"/>
              </a:rPr>
            </a:br>
            <a:r>
              <a:rPr lang="en-US" sz="1600" i="1" dirty="0">
                <a:solidFill>
                  <a:srgbClr val="5A5A4C"/>
                </a:solidFill>
                <a:cs typeface="Times New Roman"/>
              </a:rPr>
              <a:t>Why would adding hexagonal apertures introduce vignetting?</a:t>
            </a:r>
          </a:p>
        </p:txBody>
      </p:sp>
      <p:sp>
        <p:nvSpPr>
          <p:cNvPr id="19" name="Object 10">
            <a:extLst>
              <a:ext uri="{FF2B5EF4-FFF2-40B4-BE49-F238E27FC236}">
                <a16:creationId xmlns:a16="http://schemas.microsoft.com/office/drawing/2014/main" id="{0C7CC7DA-8D5B-9F27-704A-8B0698DDFA5C}"/>
              </a:ext>
            </a:extLst>
          </p:cNvPr>
          <p:cNvSpPr/>
          <p:nvPr/>
        </p:nvSpPr>
        <p:spPr>
          <a:xfrm>
            <a:off x="6260037" y="4168621"/>
            <a:ext cx="4819025" cy="837990"/>
          </a:xfrm>
          <a:prstGeom prst="rect">
            <a:avLst/>
          </a:prstGeom>
          <a:noFill/>
        </p:spPr>
        <p:txBody>
          <a:bodyPr wrap="square" lIns="0" tIns="0" rIns="0" bIns="0" rtlCol="0" anchor="ctr"/>
          <a:lstStyle/>
          <a:p>
            <a:pPr>
              <a:lnSpc>
                <a:spcPts val="1680"/>
              </a:lnSpc>
            </a:pPr>
            <a:br>
              <a:rPr lang="en-US" sz="1200" i="1">
                <a:solidFill>
                  <a:srgbClr val="5A5A4C"/>
                </a:solidFill>
                <a:latin typeface="Montserrat"/>
              </a:rPr>
            </a:br>
            <a:endParaRPr lang="en-US" sz="1200" i="1">
              <a:solidFill>
                <a:srgbClr val="5A5A4C"/>
              </a:solidFill>
              <a:latin typeface="Montserrat"/>
            </a:endParaRPr>
          </a:p>
        </p:txBody>
      </p:sp>
      <p:sp>
        <p:nvSpPr>
          <p:cNvPr id="17" name="Object 10">
            <a:extLst>
              <a:ext uri="{FF2B5EF4-FFF2-40B4-BE49-F238E27FC236}">
                <a16:creationId xmlns:a16="http://schemas.microsoft.com/office/drawing/2014/main" id="{1F948D75-E192-759C-7DB2-5F00686DB850}"/>
              </a:ext>
            </a:extLst>
          </p:cNvPr>
          <p:cNvSpPr/>
          <p:nvPr/>
        </p:nvSpPr>
        <p:spPr>
          <a:xfrm>
            <a:off x="6890192" y="5166218"/>
            <a:ext cx="4819025" cy="837990"/>
          </a:xfrm>
          <a:prstGeom prst="rect">
            <a:avLst/>
          </a:prstGeom>
          <a:noFill/>
        </p:spPr>
        <p:txBody>
          <a:bodyPr wrap="square" lIns="0" tIns="0" rIns="0" bIns="0" rtlCol="0" anchor="ctr"/>
          <a:lstStyle/>
          <a:p>
            <a:pPr>
              <a:lnSpc>
                <a:spcPts val="1680"/>
              </a:lnSpc>
            </a:pPr>
            <a:r>
              <a:rPr lang="en-US" sz="1600" b="1" i="1" dirty="0">
                <a:solidFill>
                  <a:schemeClr val="accent1"/>
                </a:solidFill>
              </a:rPr>
              <a:t>Further thoughts...</a:t>
            </a:r>
            <a:br>
              <a:rPr lang="en-US" sz="1600" b="1" i="1" dirty="0"/>
            </a:br>
            <a:r>
              <a:rPr lang="en-US" sz="1600" i="1" dirty="0">
                <a:solidFill>
                  <a:srgbClr val="5A5A4C"/>
                </a:solidFill>
              </a:rPr>
              <a:t>How does the JWST account for the aberrations and vignetting that we observe in our system?</a:t>
            </a:r>
          </a:p>
        </p:txBody>
      </p:sp>
      <p:pic>
        <p:nvPicPr>
          <p:cNvPr id="13" name="Picture 12" descr="A diagram of a prism&#10;&#10;AI-generated content may be incorrect.">
            <a:extLst>
              <a:ext uri="{FF2B5EF4-FFF2-40B4-BE49-F238E27FC236}">
                <a16:creationId xmlns:a16="http://schemas.microsoft.com/office/drawing/2014/main" id="{1E8D5238-E037-73E7-C2B2-E1A6068EDF4A}"/>
              </a:ext>
            </a:extLst>
          </p:cNvPr>
          <p:cNvPicPr>
            <a:picLocks noChangeAspect="1"/>
          </p:cNvPicPr>
          <p:nvPr/>
        </p:nvPicPr>
        <p:blipFill>
          <a:blip r:embed="rId3"/>
          <a:srcRect t="2132" r="131"/>
          <a:stretch/>
        </p:blipFill>
        <p:spPr>
          <a:xfrm>
            <a:off x="6888088" y="1556792"/>
            <a:ext cx="5030845" cy="3346177"/>
          </a:xfrm>
          <a:prstGeom prst="rect">
            <a:avLst/>
          </a:prstGeom>
        </p:spPr>
      </p:pic>
      <p:grpSp>
        <p:nvGrpSpPr>
          <p:cNvPr id="20" name="Group 19">
            <a:extLst>
              <a:ext uri="{FF2B5EF4-FFF2-40B4-BE49-F238E27FC236}">
                <a16:creationId xmlns:a16="http://schemas.microsoft.com/office/drawing/2014/main" id="{19DC3D8D-24ED-A947-5EC8-82FF8D4EF252}"/>
              </a:ext>
            </a:extLst>
          </p:cNvPr>
          <p:cNvGrpSpPr/>
          <p:nvPr/>
        </p:nvGrpSpPr>
        <p:grpSpPr>
          <a:xfrm>
            <a:off x="482783" y="3403001"/>
            <a:ext cx="5527459" cy="2780462"/>
            <a:chOff x="482783" y="3403001"/>
            <a:chExt cx="5527459" cy="2780462"/>
          </a:xfrm>
        </p:grpSpPr>
        <p:pic>
          <p:nvPicPr>
            <p:cNvPr id="14" name="Object 13">
              <a:extLst>
                <a:ext uri="{FF2B5EF4-FFF2-40B4-BE49-F238E27FC236}">
                  <a16:creationId xmlns:a16="http://schemas.microsoft.com/office/drawing/2014/main" id="{4DF243C3-F780-0A7D-1BD8-265A67BAA748}"/>
                </a:ext>
              </a:extLst>
            </p:cNvPr>
            <p:cNvPicPr>
              <a:picLocks noChangeAspect="1"/>
            </p:cNvPicPr>
            <p:nvPr/>
          </p:nvPicPr>
          <p:blipFill>
            <a:blip r:embed="rId4"/>
            <a:stretch>
              <a:fillRect/>
            </a:stretch>
          </p:blipFill>
          <p:spPr>
            <a:xfrm>
              <a:off x="482783" y="3403001"/>
              <a:ext cx="5527459" cy="2780462"/>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B3B9A1EF-E7F6-E306-9842-567447EB61F0}"/>
                </a:ext>
              </a:extLst>
            </p:cNvPr>
            <p:cNvPicPr>
              <a:picLocks noChangeAspect="1"/>
            </p:cNvPicPr>
            <p:nvPr/>
          </p:nvPicPr>
          <p:blipFill>
            <a:blip r:embed="rId5"/>
            <a:srcRect l="-439" r="32127" b="15753"/>
            <a:stretch/>
          </p:blipFill>
          <p:spPr>
            <a:xfrm>
              <a:off x="1177835" y="3472955"/>
              <a:ext cx="4126078" cy="2441539"/>
            </a:xfrm>
            <a:prstGeom prst="rect">
              <a:avLst/>
            </a:prstGeom>
          </p:spPr>
        </p:pic>
      </p:grpSp>
      <p:cxnSp>
        <p:nvCxnSpPr>
          <p:cNvPr id="18" name="Straight Arrow Connector 17">
            <a:extLst>
              <a:ext uri="{FF2B5EF4-FFF2-40B4-BE49-F238E27FC236}">
                <a16:creationId xmlns:a16="http://schemas.microsoft.com/office/drawing/2014/main" id="{4E1864C2-29CE-A90B-5E08-06D5DE6CC5A8}"/>
              </a:ext>
            </a:extLst>
          </p:cNvPr>
          <p:cNvCxnSpPr/>
          <p:nvPr/>
        </p:nvCxnSpPr>
        <p:spPr>
          <a:xfrm flipH="1">
            <a:off x="4748997" y="4024949"/>
            <a:ext cx="847078" cy="5248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bject 2">
            <a:extLst>
              <a:ext uri="{FF2B5EF4-FFF2-40B4-BE49-F238E27FC236}">
                <a16:creationId xmlns:a16="http://schemas.microsoft.com/office/drawing/2014/main" id="{6381C19D-8F4E-B9F7-2082-EA9474CD26CF}"/>
              </a:ext>
            </a:extLst>
          </p:cNvPr>
          <p:cNvSpPr/>
          <p:nvPr/>
        </p:nvSpPr>
        <p:spPr>
          <a:xfrm>
            <a:off x="5427163" y="3590019"/>
            <a:ext cx="1543079" cy="604041"/>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View Settings </a:t>
            </a:r>
            <a:r>
              <a:rPr lang="en-US" sz="1200">
                <a:solidFill>
                  <a:srgbClr val="FF0000"/>
                </a:solidFill>
                <a:latin typeface="Montserrat"/>
              </a:rPr>
              <a:t>(1)</a:t>
            </a:r>
          </a:p>
        </p:txBody>
      </p:sp>
      <p:sp>
        <p:nvSpPr>
          <p:cNvPr id="12" name="Title 13">
            <a:extLst>
              <a:ext uri="{FF2B5EF4-FFF2-40B4-BE49-F238E27FC236}">
                <a16:creationId xmlns:a16="http://schemas.microsoft.com/office/drawing/2014/main" id="{84185BB9-2016-DAD4-E6EF-0412CC17BEC0}"/>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Surface Apertures</a:t>
            </a:r>
          </a:p>
        </p:txBody>
      </p:sp>
    </p:spTree>
    <p:extLst>
      <p:ext uri="{BB962C8B-B14F-4D97-AF65-F5344CB8AC3E}">
        <p14:creationId xmlns:p14="http://schemas.microsoft.com/office/powerpoint/2010/main" val="4108326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6A6D-A982-5290-BF81-4AEE8CF73677}"/>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A917CAD5-5662-B7DE-6007-263B5B41F45D}"/>
              </a:ext>
            </a:extLst>
          </p:cNvPr>
          <p:cNvSpPr/>
          <p:nvPr/>
        </p:nvSpPr>
        <p:spPr>
          <a:xfrm>
            <a:off x="561355" y="697138"/>
            <a:ext cx="5628537" cy="1210451"/>
          </a:xfrm>
          <a:prstGeom prst="rect">
            <a:avLst/>
          </a:prstGeom>
          <a:noFill/>
        </p:spPr>
        <p:txBody>
          <a:bodyPr wrap="square" lIns="0" tIns="0" rIns="0" bIns="0" rtlCol="0" anchor="ctr"/>
          <a:lstStyle/>
          <a:p>
            <a:pPr>
              <a:lnSpc>
                <a:spcPts val="1680"/>
              </a:lnSpc>
            </a:pPr>
            <a:endParaRPr lang="en-US" sz="1200" dirty="0">
              <a:solidFill>
                <a:srgbClr val="5A5A4C"/>
              </a:solidFill>
              <a:latin typeface="Montserrat"/>
              <a:cs typeface="Times New Roman"/>
            </a:endParaRPr>
          </a:p>
        </p:txBody>
      </p:sp>
      <p:sp>
        <p:nvSpPr>
          <p:cNvPr id="5" name="Object 4">
            <a:extLst>
              <a:ext uri="{FF2B5EF4-FFF2-40B4-BE49-F238E27FC236}">
                <a16:creationId xmlns:a16="http://schemas.microsoft.com/office/drawing/2014/main" id="{9DD760EC-C3B5-E483-292D-6098E9AAD9F2}"/>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8163E4F1-8868-8D23-070E-6F9E0105C107}"/>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12A5C14F-9FDF-1877-7CFB-44DD44942DB5}"/>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79F29DB3-DA57-C47E-69B3-E9F806083758}"/>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27DDFCBC-9D82-6304-E2B7-41940313657B}"/>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6BDA6B77-0BBE-B9A6-1D88-997EE52D7FD4}"/>
              </a:ext>
            </a:extLst>
          </p:cNvPr>
          <p:cNvSpPr/>
          <p:nvPr/>
        </p:nvSpPr>
        <p:spPr>
          <a:xfrm>
            <a:off x="558380" y="1052737"/>
            <a:ext cx="6261905" cy="2425365"/>
          </a:xfrm>
          <a:prstGeom prst="rect">
            <a:avLst/>
          </a:prstGeom>
          <a:noFill/>
        </p:spPr>
        <p:txBody>
          <a:bodyPr wrap="square" lIns="0" tIns="0" rIns="0" bIns="0" rtlCol="0" anchor="ctr"/>
          <a:lstStyle/>
          <a:p>
            <a:pPr>
              <a:lnSpc>
                <a:spcPts val="1680"/>
              </a:lnSpc>
            </a:pPr>
            <a:endParaRPr lang="en-US" sz="1600" dirty="0">
              <a:solidFill>
                <a:srgbClr val="5A5A4C"/>
              </a:solidFill>
            </a:endParaRPr>
          </a:p>
          <a:p>
            <a:pPr>
              <a:lnSpc>
                <a:spcPts val="1680"/>
              </a:lnSpc>
            </a:pPr>
            <a:r>
              <a:rPr lang="en-US" sz="1600" dirty="0">
                <a:solidFill>
                  <a:srgbClr val="5A5A4C"/>
                </a:solidFill>
              </a:rPr>
              <a:t>Now, go to </a:t>
            </a:r>
            <a:r>
              <a:rPr lang="en-US" sz="1600" dirty="0">
                <a:solidFill>
                  <a:srgbClr val="000000"/>
                </a:solidFill>
                <a:cs typeface="Times New Roman"/>
              </a:rPr>
              <a:t>Analyze → Wavefront → Wavefront Map. </a:t>
            </a:r>
            <a:r>
              <a:rPr lang="en-US" sz="1600" dirty="0">
                <a:solidFill>
                  <a:srgbClr val="5A5A4C"/>
                </a:solidFill>
                <a:cs typeface="Times New Roman"/>
              </a:rPr>
              <a:t>First, let's try a sampling resolution of</a:t>
            </a:r>
            <a:r>
              <a:rPr lang="en-US" sz="1600" i="1" dirty="0">
                <a:solidFill>
                  <a:srgbClr val="5A5A4C"/>
                </a:solidFill>
                <a:cs typeface="Times New Roman"/>
              </a:rPr>
              <a:t> 512 x 512</a:t>
            </a:r>
            <a:r>
              <a:rPr lang="en-US" sz="1600" dirty="0">
                <a:solidFill>
                  <a:srgbClr val="FF0000"/>
                </a:solidFill>
                <a:cs typeface="Times New Roman"/>
              </a:rPr>
              <a:t> (1)</a:t>
            </a:r>
            <a:r>
              <a:rPr lang="en-US" sz="1600" dirty="0">
                <a:solidFill>
                  <a:srgbClr val="5A5A4C"/>
                </a:solidFill>
                <a:cs typeface="Times New Roman"/>
              </a:rPr>
              <a:t>. Set the Surface as </a:t>
            </a:r>
            <a:r>
              <a:rPr lang="en-US" sz="1600" i="1" dirty="0">
                <a:solidFill>
                  <a:srgbClr val="5A5A4C"/>
                </a:solidFill>
                <a:cs typeface="Times New Roman"/>
              </a:rPr>
              <a:t>8 image </a:t>
            </a:r>
            <a:r>
              <a:rPr lang="en-US" sz="1600" dirty="0">
                <a:solidFill>
                  <a:srgbClr val="FF0000"/>
                </a:solidFill>
                <a:cs typeface="Times New Roman"/>
              </a:rPr>
              <a:t>(2)</a:t>
            </a:r>
            <a:r>
              <a:rPr lang="en-US" sz="1600" i="1" dirty="0">
                <a:solidFill>
                  <a:srgbClr val="5A5A4C"/>
                </a:solidFill>
                <a:cs typeface="Times New Roman"/>
              </a:rPr>
              <a:t>.</a:t>
            </a:r>
            <a:endParaRPr lang="en-US" sz="1600" dirty="0">
              <a:solidFill>
                <a:srgbClr val="5A5A4C"/>
              </a:solidFill>
              <a:cs typeface="Times New Roman"/>
            </a:endParaRPr>
          </a:p>
          <a:p>
            <a:pPr>
              <a:lnSpc>
                <a:spcPts val="1680"/>
              </a:lnSpc>
            </a:pPr>
            <a:endParaRPr lang="en-US" sz="1600" dirty="0">
              <a:solidFill>
                <a:srgbClr val="5A5A4C"/>
              </a:solidFill>
            </a:endParaRPr>
          </a:p>
          <a:p>
            <a:pPr>
              <a:lnSpc>
                <a:spcPts val="1680"/>
              </a:lnSpc>
            </a:pPr>
            <a:r>
              <a:rPr lang="en-US" sz="1600" dirty="0">
                <a:solidFill>
                  <a:srgbClr val="5A5A4C"/>
                </a:solidFill>
              </a:rPr>
              <a:t>The wavefront map provides a visualization of our wavefront aberrations for a specified wavelength, field, and surface.</a:t>
            </a:r>
            <a:endParaRPr lang="en-US" sz="1600" dirty="0">
              <a:solidFill>
                <a:srgbClr val="5A5A4C"/>
              </a:solidFill>
              <a:cs typeface="Times New Roman"/>
            </a:endParaRPr>
          </a:p>
          <a:p>
            <a:pPr>
              <a:lnSpc>
                <a:spcPts val="1680"/>
              </a:lnSpc>
            </a:pPr>
            <a:endParaRPr lang="en-US" sz="1600" dirty="0">
              <a:solidFill>
                <a:srgbClr val="5A5A4C"/>
              </a:solidFill>
            </a:endParaRPr>
          </a:p>
          <a:p>
            <a:pPr>
              <a:lnSpc>
                <a:spcPts val="1680"/>
              </a:lnSpc>
            </a:pPr>
            <a:r>
              <a:rPr lang="en-US" sz="1600" i="1" dirty="0">
                <a:solidFill>
                  <a:srgbClr val="5A5A4C"/>
                </a:solidFill>
              </a:rPr>
              <a:t>You may notice some gaps missing in the wavefront map. Try increasing the sampling resolution. What happens?</a:t>
            </a:r>
            <a:endParaRPr lang="en-US" sz="1600" dirty="0"/>
          </a:p>
          <a:p>
            <a:pPr>
              <a:lnSpc>
                <a:spcPts val="1680"/>
              </a:lnSpc>
            </a:pPr>
            <a:endParaRPr lang="en-US" sz="1600" dirty="0">
              <a:solidFill>
                <a:srgbClr val="5A5A4C"/>
              </a:solidFill>
            </a:endParaRPr>
          </a:p>
          <a:p>
            <a:pPr>
              <a:lnSpc>
                <a:spcPts val="1680"/>
              </a:lnSpc>
            </a:pPr>
            <a:r>
              <a:rPr lang="en-US" sz="1600" i="1" dirty="0">
                <a:solidFill>
                  <a:srgbClr val="5A5A4C"/>
                </a:solidFill>
              </a:rPr>
              <a:t>(Feel free to reference the </a:t>
            </a:r>
            <a:r>
              <a:rPr lang="en-US" sz="1600" i="1" dirty="0">
                <a:solidFill>
                  <a:srgbClr val="5A5A4C"/>
                </a:solidFill>
                <a:hlinkClick r:id="rId3"/>
              </a:rPr>
              <a:t>OpticStudio User Guide</a:t>
            </a:r>
            <a:r>
              <a:rPr lang="en-US" sz="1600" i="1" dirty="0">
                <a:solidFill>
                  <a:srgbClr val="5A5A4C"/>
                </a:solidFill>
              </a:rPr>
              <a:t> for a more detailed explanation of the Wavefront Map settings.)</a:t>
            </a:r>
            <a:endParaRPr lang="en-US" sz="1600" i="1" dirty="0">
              <a:solidFill>
                <a:srgbClr val="5A5A4C"/>
              </a:solidFill>
              <a:cs typeface="Times New Roman"/>
            </a:endParaRPr>
          </a:p>
          <a:p>
            <a:pPr>
              <a:lnSpc>
                <a:spcPts val="1680"/>
              </a:lnSpc>
            </a:pPr>
            <a:endParaRPr lang="en-US" sz="1600" b="1" dirty="0">
              <a:solidFill>
                <a:srgbClr val="000000"/>
              </a:solidFill>
              <a:cs typeface="Times New Roman"/>
            </a:endParaRPr>
          </a:p>
        </p:txBody>
      </p:sp>
      <p:sp>
        <p:nvSpPr>
          <p:cNvPr id="19" name="Object 10">
            <a:extLst>
              <a:ext uri="{FF2B5EF4-FFF2-40B4-BE49-F238E27FC236}">
                <a16:creationId xmlns:a16="http://schemas.microsoft.com/office/drawing/2014/main" id="{95CF2BEC-AF14-07E4-EA54-E1BE344CF32E}"/>
              </a:ext>
            </a:extLst>
          </p:cNvPr>
          <p:cNvSpPr/>
          <p:nvPr/>
        </p:nvSpPr>
        <p:spPr>
          <a:xfrm>
            <a:off x="6354453" y="3849289"/>
            <a:ext cx="4819025" cy="837990"/>
          </a:xfrm>
          <a:prstGeom prst="rect">
            <a:avLst/>
          </a:prstGeom>
          <a:noFill/>
        </p:spPr>
        <p:txBody>
          <a:bodyPr wrap="square" lIns="0" tIns="0" rIns="0" bIns="0" rtlCol="0" anchor="ctr"/>
          <a:lstStyle/>
          <a:p>
            <a:pPr>
              <a:lnSpc>
                <a:spcPts val="1680"/>
              </a:lnSpc>
            </a:pPr>
            <a:br>
              <a:rPr lang="en-US" sz="1200" i="1">
                <a:solidFill>
                  <a:srgbClr val="5A5A4C"/>
                </a:solidFill>
                <a:latin typeface="Montserrat"/>
              </a:rPr>
            </a:br>
            <a:endParaRPr lang="en-US" sz="1200" i="1">
              <a:solidFill>
                <a:srgbClr val="5A5A4C"/>
              </a:solidFill>
              <a:latin typeface="Montserrat"/>
            </a:endParaRPr>
          </a:p>
        </p:txBody>
      </p:sp>
      <p:pic>
        <p:nvPicPr>
          <p:cNvPr id="16" name="Picture 15" descr="A colorful hexagons on a blue background&#10;&#10;AI-generated content may be incorrect.">
            <a:extLst>
              <a:ext uri="{FF2B5EF4-FFF2-40B4-BE49-F238E27FC236}">
                <a16:creationId xmlns:a16="http://schemas.microsoft.com/office/drawing/2014/main" id="{F9757067-C1E1-807D-2828-0391D9159513}"/>
              </a:ext>
            </a:extLst>
          </p:cNvPr>
          <p:cNvPicPr>
            <a:picLocks noChangeAspect="1"/>
          </p:cNvPicPr>
          <p:nvPr/>
        </p:nvPicPr>
        <p:blipFill>
          <a:blip r:embed="rId4"/>
          <a:stretch>
            <a:fillRect/>
          </a:stretch>
        </p:blipFill>
        <p:spPr>
          <a:xfrm>
            <a:off x="7672483" y="3150011"/>
            <a:ext cx="4165381" cy="3037381"/>
          </a:xfrm>
          <a:prstGeom prst="rect">
            <a:avLst/>
          </a:prstGeom>
        </p:spPr>
      </p:pic>
      <p:cxnSp>
        <p:nvCxnSpPr>
          <p:cNvPr id="20" name="Straight Arrow Connector 19">
            <a:extLst>
              <a:ext uri="{FF2B5EF4-FFF2-40B4-BE49-F238E27FC236}">
                <a16:creationId xmlns:a16="http://schemas.microsoft.com/office/drawing/2014/main" id="{D9D34ADC-B474-BD3A-2051-4E2AE5557C7D}"/>
              </a:ext>
            </a:extLst>
          </p:cNvPr>
          <p:cNvCxnSpPr/>
          <p:nvPr/>
        </p:nvCxnSpPr>
        <p:spPr>
          <a:xfrm>
            <a:off x="6864829" y="4997150"/>
            <a:ext cx="2207172" cy="437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3711A68-2BEA-64CB-4E03-784907E3CD6E}"/>
              </a:ext>
            </a:extLst>
          </p:cNvPr>
          <p:cNvCxnSpPr/>
          <p:nvPr/>
        </p:nvCxnSpPr>
        <p:spPr>
          <a:xfrm flipV="1">
            <a:off x="7311519" y="5128529"/>
            <a:ext cx="2023240" cy="5517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2">
            <a:extLst>
              <a:ext uri="{FF2B5EF4-FFF2-40B4-BE49-F238E27FC236}">
                <a16:creationId xmlns:a16="http://schemas.microsoft.com/office/drawing/2014/main" id="{E86AA5E8-CF77-B183-A382-52099F862F3D}"/>
              </a:ext>
            </a:extLst>
          </p:cNvPr>
          <p:cNvSpPr/>
          <p:nvPr/>
        </p:nvSpPr>
        <p:spPr>
          <a:xfrm>
            <a:off x="6131140" y="4573550"/>
            <a:ext cx="1543079" cy="604041"/>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Residual coma</a:t>
            </a:r>
          </a:p>
        </p:txBody>
      </p:sp>
      <p:sp>
        <p:nvSpPr>
          <p:cNvPr id="25" name="Object 2">
            <a:extLst>
              <a:ext uri="{FF2B5EF4-FFF2-40B4-BE49-F238E27FC236}">
                <a16:creationId xmlns:a16="http://schemas.microsoft.com/office/drawing/2014/main" id="{8311E565-2595-DB35-B4B5-10981EF4DE5C}"/>
              </a:ext>
            </a:extLst>
          </p:cNvPr>
          <p:cNvSpPr/>
          <p:nvPr/>
        </p:nvSpPr>
        <p:spPr>
          <a:xfrm>
            <a:off x="5955967" y="5344307"/>
            <a:ext cx="1543079" cy="604041"/>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Gaps missing due to low sampling resolution. </a:t>
            </a:r>
          </a:p>
        </p:txBody>
      </p:sp>
      <p:sp>
        <p:nvSpPr>
          <p:cNvPr id="10" name="Object 9">
            <a:extLst>
              <a:ext uri="{FF2B5EF4-FFF2-40B4-BE49-F238E27FC236}">
                <a16:creationId xmlns:a16="http://schemas.microsoft.com/office/drawing/2014/main" id="{03C4EF57-C03E-F674-7EEA-B68030F6B938}"/>
              </a:ext>
            </a:extLst>
          </p:cNvPr>
          <p:cNvSpPr/>
          <p:nvPr/>
        </p:nvSpPr>
        <p:spPr>
          <a:xfrm>
            <a:off x="4961145" y="6365400"/>
            <a:ext cx="0" cy="0"/>
          </a:xfrm>
          <a:prstGeom prst="line">
            <a:avLst/>
          </a:prstGeom>
          <a:noFill/>
          <a:ln w="25400">
            <a:solidFill>
              <a:srgbClr val="000000"/>
            </a:solidFill>
            <a:prstDash val="solid"/>
            <a:miter lim="800000"/>
          </a:ln>
        </p:spPr>
        <p:txBody>
          <a:bodyPr/>
          <a:lstStyle/>
          <a:p>
            <a:endParaRPr lang="en-US"/>
          </a:p>
        </p:txBody>
      </p:sp>
      <p:pic>
        <p:nvPicPr>
          <p:cNvPr id="14" name="Object 13">
            <a:extLst>
              <a:ext uri="{FF2B5EF4-FFF2-40B4-BE49-F238E27FC236}">
                <a16:creationId xmlns:a16="http://schemas.microsoft.com/office/drawing/2014/main" id="{BBA7FFA1-4BE2-1568-BA26-FF8450AFE06E}"/>
              </a:ext>
            </a:extLst>
          </p:cNvPr>
          <p:cNvPicPr>
            <a:picLocks noChangeAspect="1"/>
          </p:cNvPicPr>
          <p:nvPr/>
        </p:nvPicPr>
        <p:blipFill>
          <a:blip r:embed="rId5"/>
          <a:stretch>
            <a:fillRect/>
          </a:stretch>
        </p:blipFill>
        <p:spPr>
          <a:xfrm>
            <a:off x="600730" y="3828219"/>
            <a:ext cx="4937952" cy="2483924"/>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D6845EFC-5622-217E-CE64-12EB9B0EAA99}"/>
              </a:ext>
            </a:extLst>
          </p:cNvPr>
          <p:cNvPicPr>
            <a:picLocks noChangeAspect="1"/>
          </p:cNvPicPr>
          <p:nvPr/>
        </p:nvPicPr>
        <p:blipFill>
          <a:blip r:embed="rId6"/>
          <a:srcRect t="-231" r="19343" b="14286"/>
          <a:stretch/>
        </p:blipFill>
        <p:spPr>
          <a:xfrm>
            <a:off x="1260422" y="3893047"/>
            <a:ext cx="3649474" cy="2207951"/>
          </a:xfrm>
          <a:prstGeom prst="rect">
            <a:avLst/>
          </a:prstGeom>
        </p:spPr>
      </p:pic>
      <p:cxnSp>
        <p:nvCxnSpPr>
          <p:cNvPr id="17" name="Straight Arrow Connector 16">
            <a:extLst>
              <a:ext uri="{FF2B5EF4-FFF2-40B4-BE49-F238E27FC236}">
                <a16:creationId xmlns:a16="http://schemas.microsoft.com/office/drawing/2014/main" id="{14EA8A60-4E4A-3837-F1F7-47E0B4D547E8}"/>
              </a:ext>
            </a:extLst>
          </p:cNvPr>
          <p:cNvCxnSpPr/>
          <p:nvPr/>
        </p:nvCxnSpPr>
        <p:spPr>
          <a:xfrm flipH="1">
            <a:off x="2969918" y="3723547"/>
            <a:ext cx="442909" cy="770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bject 2">
            <a:extLst>
              <a:ext uri="{FF2B5EF4-FFF2-40B4-BE49-F238E27FC236}">
                <a16:creationId xmlns:a16="http://schemas.microsoft.com/office/drawing/2014/main" id="{9FC1851E-9F71-1B71-41DE-EFEBBE50CDA0}"/>
              </a:ext>
            </a:extLst>
          </p:cNvPr>
          <p:cNvSpPr/>
          <p:nvPr/>
        </p:nvSpPr>
        <p:spPr>
          <a:xfrm>
            <a:off x="3457536" y="3412092"/>
            <a:ext cx="1378509" cy="539620"/>
          </a:xfrm>
          <a:prstGeom prst="rect">
            <a:avLst/>
          </a:prstGeom>
          <a:noFill/>
        </p:spPr>
        <p:txBody>
          <a:bodyPr wrap="square" lIns="0" tIns="0" rIns="0" bIns="0" rtlCol="0" anchor="ctr"/>
          <a:lstStyle/>
          <a:p>
            <a:pPr>
              <a:lnSpc>
                <a:spcPts val="1680"/>
              </a:lnSpc>
            </a:pPr>
            <a:r>
              <a:rPr lang="en-US" sz="1200" i="1" dirty="0">
                <a:solidFill>
                  <a:srgbClr val="5A5A4C"/>
                </a:solidFill>
                <a:latin typeface="Montserrat"/>
              </a:rPr>
              <a:t>Wavefront Map</a:t>
            </a:r>
          </a:p>
        </p:txBody>
      </p:sp>
      <p:sp>
        <p:nvSpPr>
          <p:cNvPr id="28" name="Object 3">
            <a:extLst>
              <a:ext uri="{FF2B5EF4-FFF2-40B4-BE49-F238E27FC236}">
                <a16:creationId xmlns:a16="http://schemas.microsoft.com/office/drawing/2014/main" id="{1CBBDBDD-B23D-B217-4017-A5E5850E8C7A}"/>
              </a:ext>
            </a:extLst>
          </p:cNvPr>
          <p:cNvSpPr/>
          <p:nvPr/>
        </p:nvSpPr>
        <p:spPr>
          <a:xfrm>
            <a:off x="8885536" y="3766998"/>
            <a:ext cx="0" cy="0"/>
          </a:xfrm>
          <a:prstGeom prst="line">
            <a:avLst/>
          </a:prstGeom>
          <a:noFill/>
          <a:ln w="25400">
            <a:solidFill>
              <a:srgbClr val="000000"/>
            </a:solidFill>
            <a:prstDash val="solid"/>
            <a:miter lim="800000"/>
          </a:ln>
        </p:spPr>
        <p:txBody>
          <a:bodyPr/>
          <a:lstStyle/>
          <a:p>
            <a:endParaRPr lang="en-US"/>
          </a:p>
        </p:txBody>
      </p:sp>
      <p:grpSp>
        <p:nvGrpSpPr>
          <p:cNvPr id="23" name="Group 22">
            <a:extLst>
              <a:ext uri="{FF2B5EF4-FFF2-40B4-BE49-F238E27FC236}">
                <a16:creationId xmlns:a16="http://schemas.microsoft.com/office/drawing/2014/main" id="{12985FED-4943-A060-221C-439AA4067726}"/>
              </a:ext>
            </a:extLst>
          </p:cNvPr>
          <p:cNvGrpSpPr/>
          <p:nvPr/>
        </p:nvGrpSpPr>
        <p:grpSpPr>
          <a:xfrm>
            <a:off x="7111678" y="723882"/>
            <a:ext cx="4872215" cy="2367414"/>
            <a:chOff x="6420144" y="539416"/>
            <a:chExt cx="5510559" cy="2677586"/>
          </a:xfrm>
        </p:grpSpPr>
        <p:pic>
          <p:nvPicPr>
            <p:cNvPr id="13" name="Picture 12" descr="A screenshot of a computer&#10;&#10;AI-generated content may be incorrect.">
              <a:extLst>
                <a:ext uri="{FF2B5EF4-FFF2-40B4-BE49-F238E27FC236}">
                  <a16:creationId xmlns:a16="http://schemas.microsoft.com/office/drawing/2014/main" id="{F37E2C6D-03FF-11FD-147B-34DBBE57624D}"/>
                </a:ext>
              </a:extLst>
            </p:cNvPr>
            <p:cNvPicPr>
              <a:picLocks noChangeAspect="1"/>
            </p:cNvPicPr>
            <p:nvPr/>
          </p:nvPicPr>
          <p:blipFill>
            <a:blip r:embed="rId7"/>
            <a:stretch>
              <a:fillRect/>
            </a:stretch>
          </p:blipFill>
          <p:spPr>
            <a:xfrm>
              <a:off x="6420144" y="955636"/>
              <a:ext cx="5107808" cy="2261366"/>
            </a:xfrm>
            <a:prstGeom prst="rect">
              <a:avLst/>
            </a:prstGeom>
          </p:spPr>
        </p:pic>
        <p:sp>
          <p:nvSpPr>
            <p:cNvPr id="21" name="Object 2">
              <a:extLst>
                <a:ext uri="{FF2B5EF4-FFF2-40B4-BE49-F238E27FC236}">
                  <a16:creationId xmlns:a16="http://schemas.microsoft.com/office/drawing/2014/main" id="{0524EF82-AD40-651F-561C-81E941C8FCD5}"/>
                </a:ext>
              </a:extLst>
            </p:cNvPr>
            <p:cNvSpPr/>
            <p:nvPr/>
          </p:nvSpPr>
          <p:spPr>
            <a:xfrm>
              <a:off x="11600381" y="1382012"/>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6" name="Straight Arrow Connector 25">
              <a:extLst>
                <a:ext uri="{FF2B5EF4-FFF2-40B4-BE49-F238E27FC236}">
                  <a16:creationId xmlns:a16="http://schemas.microsoft.com/office/drawing/2014/main" id="{FCA8D772-E857-504E-951B-0E5956611BB6}"/>
                </a:ext>
              </a:extLst>
            </p:cNvPr>
            <p:cNvCxnSpPr>
              <a:cxnSpLocks/>
            </p:cNvCxnSpPr>
            <p:nvPr/>
          </p:nvCxnSpPr>
          <p:spPr>
            <a:xfrm flipH="1">
              <a:off x="11006361" y="1627398"/>
              <a:ext cx="594771" cy="16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Object 2">
              <a:extLst>
                <a:ext uri="{FF2B5EF4-FFF2-40B4-BE49-F238E27FC236}">
                  <a16:creationId xmlns:a16="http://schemas.microsoft.com/office/drawing/2014/main" id="{95C1894C-A265-F83C-1B58-B0E507238608}"/>
                </a:ext>
              </a:extLst>
            </p:cNvPr>
            <p:cNvSpPr/>
            <p:nvPr/>
          </p:nvSpPr>
          <p:spPr>
            <a:xfrm>
              <a:off x="8625650" y="539416"/>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34" name="Straight Arrow Connector 33">
              <a:extLst>
                <a:ext uri="{FF2B5EF4-FFF2-40B4-BE49-F238E27FC236}">
                  <a16:creationId xmlns:a16="http://schemas.microsoft.com/office/drawing/2014/main" id="{F0DBE68D-0D91-4BE9-CB01-E1701EEDDDF3}"/>
                </a:ext>
              </a:extLst>
            </p:cNvPr>
            <p:cNvCxnSpPr>
              <a:cxnSpLocks/>
            </p:cNvCxnSpPr>
            <p:nvPr/>
          </p:nvCxnSpPr>
          <p:spPr>
            <a:xfrm flipH="1">
              <a:off x="8273420" y="843418"/>
              <a:ext cx="338327" cy="2361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Object 3">
            <a:extLst>
              <a:ext uri="{FF2B5EF4-FFF2-40B4-BE49-F238E27FC236}">
                <a16:creationId xmlns:a16="http://schemas.microsoft.com/office/drawing/2014/main" id="{7C7E2C9E-C131-EC40-E363-BCF3E399E5FC}"/>
              </a:ext>
            </a:extLst>
          </p:cNvPr>
          <p:cNvSpPr/>
          <p:nvPr/>
        </p:nvSpPr>
        <p:spPr>
          <a:xfrm>
            <a:off x="7257494" y="4454263"/>
            <a:ext cx="0" cy="0"/>
          </a:xfrm>
          <a:prstGeom prst="line">
            <a:avLst/>
          </a:prstGeom>
          <a:noFill/>
          <a:ln w="25400">
            <a:solidFill>
              <a:srgbClr val="000000"/>
            </a:solidFill>
            <a:prstDash val="solid"/>
            <a:miter lim="800000"/>
          </a:ln>
        </p:spPr>
        <p:txBody>
          <a:bodyPr/>
          <a:lstStyle/>
          <a:p>
            <a:endParaRPr lang="en-US"/>
          </a:p>
        </p:txBody>
      </p:sp>
      <p:sp>
        <p:nvSpPr>
          <p:cNvPr id="15" name="Title 14">
            <a:extLst>
              <a:ext uri="{FF2B5EF4-FFF2-40B4-BE49-F238E27FC236}">
                <a16:creationId xmlns:a16="http://schemas.microsoft.com/office/drawing/2014/main" id="{6B7AB344-FC4A-F123-C84C-A15CBD9AF322}"/>
              </a:ext>
            </a:extLst>
          </p:cNvPr>
          <p:cNvSpPr>
            <a:spLocks noGrp="1"/>
          </p:cNvSpPr>
          <p:nvPr>
            <p:ph type="title"/>
          </p:nvPr>
        </p:nvSpPr>
        <p:spPr/>
        <p:txBody>
          <a:bodyPr anchor="ctr"/>
          <a:lstStyle/>
          <a:p>
            <a:r>
              <a:rPr lang="en-US" dirty="0"/>
              <a:t>Wavefront Map</a:t>
            </a:r>
          </a:p>
        </p:txBody>
      </p:sp>
    </p:spTree>
    <p:extLst>
      <p:ext uri="{BB962C8B-B14F-4D97-AF65-F5344CB8AC3E}">
        <p14:creationId xmlns:p14="http://schemas.microsoft.com/office/powerpoint/2010/main" val="1769924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3873F-7A4A-3AFB-9489-4B1D6443996C}"/>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FA94BD29-F9D6-CE29-AFDE-61EA62A3C5E5}"/>
              </a:ext>
            </a:extLst>
          </p:cNvPr>
          <p:cNvSpPr/>
          <p:nvPr/>
        </p:nvSpPr>
        <p:spPr>
          <a:xfrm>
            <a:off x="549505" y="1118811"/>
            <a:ext cx="5019212" cy="1444225"/>
          </a:xfrm>
          <a:prstGeom prst="rect">
            <a:avLst/>
          </a:prstGeom>
          <a:noFill/>
        </p:spPr>
        <p:txBody>
          <a:bodyPr wrap="square" lIns="0" tIns="0" rIns="0" bIns="0" rtlCol="0" anchor="ctr"/>
          <a:lstStyle/>
          <a:p>
            <a:pPr>
              <a:lnSpc>
                <a:spcPts val="1680"/>
              </a:lnSpc>
            </a:pPr>
            <a:r>
              <a:rPr lang="en-US" sz="1400" dirty="0">
                <a:solidFill>
                  <a:srgbClr val="5A5A4C"/>
                </a:solidFill>
              </a:rPr>
              <a:t>Now, we would like to analyze the diffraction point spread function (PSF), first using the Fast Fourier Transform (FFT) method. To perform this operation, go to </a:t>
            </a:r>
            <a:r>
              <a:rPr lang="en-US" sz="1400" dirty="0">
                <a:solidFill>
                  <a:srgbClr val="000000"/>
                </a:solidFill>
                <a:cs typeface="Times New Roman"/>
              </a:rPr>
              <a:t>Analyze → PSF → FFT PSF </a:t>
            </a:r>
            <a:r>
              <a:rPr lang="en-US" sz="1400" dirty="0">
                <a:solidFill>
                  <a:srgbClr val="5A5A4C"/>
                </a:solidFill>
                <a:cs typeface="Times New Roman"/>
              </a:rPr>
              <a:t>Select an initial sampling resolution of </a:t>
            </a:r>
            <a:r>
              <a:rPr lang="en-US" sz="1400" i="1" dirty="0">
                <a:solidFill>
                  <a:srgbClr val="5A5A4C"/>
                </a:solidFill>
                <a:cs typeface="Times New Roman"/>
              </a:rPr>
              <a:t>512 x 512 </a:t>
            </a:r>
            <a:r>
              <a:rPr lang="en-US" sz="1400" dirty="0">
                <a:solidFill>
                  <a:srgbClr val="FF0000"/>
                </a:solidFill>
                <a:cs typeface="Times New Roman"/>
              </a:rPr>
              <a:t>(1)</a:t>
            </a:r>
            <a:r>
              <a:rPr lang="en-US" sz="1400" dirty="0">
                <a:solidFill>
                  <a:srgbClr val="5A5A4C"/>
                </a:solidFill>
                <a:cs typeface="Times New Roman"/>
              </a:rPr>
              <a:t>, display resolution as </a:t>
            </a:r>
            <a:r>
              <a:rPr lang="en-US" sz="1400" i="1" dirty="0">
                <a:solidFill>
                  <a:srgbClr val="5A5A4C"/>
                </a:solidFill>
                <a:cs typeface="Times New Roman"/>
              </a:rPr>
              <a:t>1024 x 1024</a:t>
            </a:r>
            <a:r>
              <a:rPr lang="en-US" sz="1400" dirty="0">
                <a:solidFill>
                  <a:srgbClr val="FF0000"/>
                </a:solidFill>
                <a:cs typeface="Times New Roman"/>
              </a:rPr>
              <a:t> (2)</a:t>
            </a:r>
            <a:r>
              <a:rPr lang="en-US" sz="1400" dirty="0">
                <a:solidFill>
                  <a:srgbClr val="5A5A4C"/>
                </a:solidFill>
                <a:cs typeface="Times New Roman"/>
              </a:rPr>
              <a:t>, and the Image Delta as</a:t>
            </a:r>
            <a:r>
              <a:rPr lang="en-US" sz="1400" i="1" dirty="0">
                <a:solidFill>
                  <a:srgbClr val="5A5A4C"/>
                </a:solidFill>
                <a:cs typeface="Times New Roman"/>
              </a:rPr>
              <a:t> 1</a:t>
            </a:r>
            <a:r>
              <a:rPr lang="en-US" sz="1400" dirty="0">
                <a:solidFill>
                  <a:srgbClr val="5A5A4C"/>
                </a:solidFill>
                <a:cs typeface="Times New Roman"/>
              </a:rPr>
              <a:t> </a:t>
            </a:r>
            <a:r>
              <a:rPr lang="en-US" sz="1400" dirty="0">
                <a:solidFill>
                  <a:srgbClr val="FF0000"/>
                </a:solidFill>
                <a:cs typeface="Times New Roman"/>
              </a:rPr>
              <a:t>(3)</a:t>
            </a:r>
            <a:r>
              <a:rPr lang="en-US" sz="1400" dirty="0">
                <a:solidFill>
                  <a:srgbClr val="5A5A4C"/>
                </a:solidFill>
                <a:cs typeface="Times New Roman"/>
              </a:rPr>
              <a:t> (this will zoom in into the core). Set the Surface as </a:t>
            </a:r>
            <a:r>
              <a:rPr lang="en-US" sz="1400" i="1" dirty="0">
                <a:solidFill>
                  <a:srgbClr val="5A5A4C"/>
                </a:solidFill>
                <a:cs typeface="Times New Roman"/>
              </a:rPr>
              <a:t>Image </a:t>
            </a:r>
            <a:r>
              <a:rPr lang="en-US" sz="1400" dirty="0">
                <a:solidFill>
                  <a:srgbClr val="FF0000"/>
                </a:solidFill>
                <a:cs typeface="Times New Roman"/>
              </a:rPr>
              <a:t>(4)</a:t>
            </a:r>
            <a:r>
              <a:rPr lang="en-US" sz="1400" i="1" dirty="0">
                <a:solidFill>
                  <a:srgbClr val="5A5A4C"/>
                </a:solidFill>
                <a:cs typeface="Times New Roman"/>
              </a:rPr>
              <a:t>. </a:t>
            </a:r>
            <a:r>
              <a:rPr lang="en-US" sz="1400" dirty="0">
                <a:solidFill>
                  <a:srgbClr val="5A5A4C"/>
                </a:solidFill>
                <a:cs typeface="Times New Roman"/>
              </a:rPr>
              <a:t>If not already set by default, set Show As to </a:t>
            </a:r>
            <a:r>
              <a:rPr lang="en-US" sz="1400" i="1" dirty="0">
                <a:solidFill>
                  <a:srgbClr val="5A5A4C"/>
                </a:solidFill>
                <a:cs typeface="Times New Roman"/>
              </a:rPr>
              <a:t>False Color </a:t>
            </a:r>
            <a:r>
              <a:rPr lang="en-US" sz="1400" dirty="0">
                <a:solidFill>
                  <a:srgbClr val="FF0000"/>
                </a:solidFill>
                <a:cs typeface="Times New Roman"/>
              </a:rPr>
              <a:t>(5)</a:t>
            </a:r>
            <a:r>
              <a:rPr lang="en-US" sz="1400" i="1" dirty="0">
                <a:solidFill>
                  <a:srgbClr val="5A5A4C"/>
                </a:solidFill>
                <a:cs typeface="Times New Roman"/>
              </a:rPr>
              <a:t>. Press OK</a:t>
            </a:r>
            <a:r>
              <a:rPr lang="en-US" sz="1400" i="1" dirty="0">
                <a:solidFill>
                  <a:srgbClr val="FF0000"/>
                </a:solidFill>
                <a:cs typeface="Times New Roman"/>
              </a:rPr>
              <a:t> </a:t>
            </a:r>
            <a:r>
              <a:rPr lang="en-US" sz="1400" dirty="0">
                <a:solidFill>
                  <a:srgbClr val="FF0000"/>
                </a:solidFill>
                <a:cs typeface="Times New Roman"/>
              </a:rPr>
              <a:t>(6)</a:t>
            </a:r>
          </a:p>
        </p:txBody>
      </p:sp>
      <p:sp>
        <p:nvSpPr>
          <p:cNvPr id="5" name="Object 4">
            <a:extLst>
              <a:ext uri="{FF2B5EF4-FFF2-40B4-BE49-F238E27FC236}">
                <a16:creationId xmlns:a16="http://schemas.microsoft.com/office/drawing/2014/main" id="{7C68F044-E5C0-E21C-E66C-46818A151625}"/>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0D6AB2AF-82F1-C078-B5E3-7D1BD3B863B5}"/>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8510656C-3955-08D1-B9B9-791711C70F32}"/>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E31E6C00-1EE7-B795-F98B-FFB143697197}"/>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6C9EC26F-F7BA-24DF-7C8D-D9016847A9E2}"/>
              </a:ext>
            </a:extLst>
          </p:cNvPr>
          <p:cNvSpPr/>
          <p:nvPr/>
        </p:nvSpPr>
        <p:spPr>
          <a:xfrm>
            <a:off x="548206" y="2553698"/>
            <a:ext cx="5350837" cy="947310"/>
          </a:xfrm>
          <a:prstGeom prst="rect">
            <a:avLst/>
          </a:prstGeom>
          <a:noFill/>
        </p:spPr>
        <p:txBody>
          <a:bodyPr wrap="square" lIns="0" tIns="0" rIns="0" bIns="0" rtlCol="0" anchor="ctr"/>
          <a:lstStyle/>
          <a:p>
            <a:pPr>
              <a:lnSpc>
                <a:spcPts val="1680"/>
              </a:lnSpc>
            </a:pPr>
            <a:r>
              <a:rPr lang="en-US" sz="1400">
                <a:solidFill>
                  <a:srgbClr val="5A5A4C"/>
                </a:solidFill>
                <a:cs typeface="Times New Roman"/>
              </a:rPr>
              <a:t>The point spread function shows us how a system responds to a single point source - </a:t>
            </a:r>
            <a:r>
              <a:rPr lang="en-US" sz="1400" i="1">
                <a:solidFill>
                  <a:srgbClr val="5A5A4C"/>
                </a:solidFill>
                <a:cs typeface="Times New Roman"/>
              </a:rPr>
              <a:t>an impulse response! </a:t>
            </a:r>
            <a:r>
              <a:rPr lang="en-US" sz="1400">
                <a:solidFill>
                  <a:srgbClr val="5A5A4C"/>
                </a:solidFill>
                <a:cs typeface="Times New Roman"/>
              </a:rPr>
              <a:t>This shows us the quality of our system by showing us how points are blurred within our image. </a:t>
            </a:r>
          </a:p>
        </p:txBody>
      </p:sp>
      <p:sp>
        <p:nvSpPr>
          <p:cNvPr id="24" name="Object 2">
            <a:extLst>
              <a:ext uri="{FF2B5EF4-FFF2-40B4-BE49-F238E27FC236}">
                <a16:creationId xmlns:a16="http://schemas.microsoft.com/office/drawing/2014/main" id="{A4CAB486-B52F-081D-9403-62CC37D653B4}"/>
              </a:ext>
            </a:extLst>
          </p:cNvPr>
          <p:cNvSpPr/>
          <p:nvPr/>
        </p:nvSpPr>
        <p:spPr>
          <a:xfrm>
            <a:off x="6314561" y="3374894"/>
            <a:ext cx="5335561" cy="2214346"/>
          </a:xfrm>
          <a:prstGeom prst="rect">
            <a:avLst/>
          </a:prstGeom>
          <a:noFill/>
        </p:spPr>
        <p:txBody>
          <a:bodyPr wrap="square" lIns="0" tIns="0" rIns="0" bIns="0" rtlCol="0" anchor="ctr"/>
          <a:lstStyle/>
          <a:p>
            <a:pPr>
              <a:lnSpc>
                <a:spcPts val="1680"/>
              </a:lnSpc>
            </a:pPr>
            <a:r>
              <a:rPr lang="en-US" sz="1400" dirty="0">
                <a:solidFill>
                  <a:srgbClr val="5A5A4C"/>
                </a:solidFill>
              </a:rPr>
              <a:t>The FFT PSF is a very fast computation due to a few assumptions. The main assumptions to consider are: </a:t>
            </a:r>
          </a:p>
          <a:p>
            <a:pPr marL="342900" indent="-342900">
              <a:lnSpc>
                <a:spcPts val="1680"/>
              </a:lnSpc>
              <a:buAutoNum type="arabicParenR"/>
            </a:pPr>
            <a:r>
              <a:rPr lang="en-US" sz="1400" dirty="0">
                <a:solidFill>
                  <a:srgbClr val="5A5A4C"/>
                </a:solidFill>
              </a:rPr>
              <a:t>the FFT PSF assumes the image plane is perpendicular to the chief ray at the reference point </a:t>
            </a:r>
          </a:p>
          <a:p>
            <a:pPr marL="342900" indent="-342900">
              <a:lnSpc>
                <a:spcPts val="1680"/>
              </a:lnSpc>
              <a:buAutoNum type="arabicParenR"/>
            </a:pPr>
            <a:r>
              <a:rPr lang="en-US" sz="1400" dirty="0">
                <a:solidFill>
                  <a:srgbClr val="5A5A4C"/>
                </a:solidFill>
              </a:rPr>
              <a:t>it assumes the far-field (Fraunhofer) regime. Don’t worry if this doesn't make sense yet. In the next section, we'll try the Huygen's PSF and the shortcomings of the FFT PSF should become clearer. </a:t>
            </a:r>
            <a:br>
              <a:rPr lang="en-US" sz="1400" dirty="0"/>
            </a:br>
            <a:br>
              <a:rPr lang="en-US" sz="1400" dirty="0"/>
            </a:br>
            <a:r>
              <a:rPr lang="en-US" sz="1400" dirty="0">
                <a:solidFill>
                  <a:srgbClr val="5A5A4C"/>
                </a:solidFill>
              </a:rPr>
              <a:t>(Note, the FFT PSF can only be computed for </a:t>
            </a:r>
            <a:r>
              <a:rPr lang="en-US" sz="1400" u="sng" dirty="0">
                <a:solidFill>
                  <a:srgbClr val="5A5A4C"/>
                </a:solidFill>
              </a:rPr>
              <a:t>sequential</a:t>
            </a:r>
            <a:r>
              <a:rPr lang="en-US" sz="1400" dirty="0">
                <a:solidFill>
                  <a:srgbClr val="5A5A4C"/>
                </a:solidFill>
              </a:rPr>
              <a:t> systems)</a:t>
            </a:r>
          </a:p>
        </p:txBody>
      </p:sp>
      <p:sp>
        <p:nvSpPr>
          <p:cNvPr id="9" name="Object 8">
            <a:extLst>
              <a:ext uri="{FF2B5EF4-FFF2-40B4-BE49-F238E27FC236}">
                <a16:creationId xmlns:a16="http://schemas.microsoft.com/office/drawing/2014/main" id="{E715EF05-436B-8C8B-4B93-939714F36164}"/>
              </a:ext>
            </a:extLst>
          </p:cNvPr>
          <p:cNvSpPr/>
          <p:nvPr/>
        </p:nvSpPr>
        <p:spPr>
          <a:xfrm>
            <a:off x="4901164" y="6709419"/>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E8C3478C-CD62-6EBC-6B14-B6A13A679EC6}"/>
              </a:ext>
            </a:extLst>
          </p:cNvPr>
          <p:cNvSpPr/>
          <p:nvPr/>
        </p:nvSpPr>
        <p:spPr>
          <a:xfrm>
            <a:off x="4937061" y="6637626"/>
            <a:ext cx="0" cy="0"/>
          </a:xfrm>
          <a:prstGeom prst="line">
            <a:avLst/>
          </a:prstGeom>
          <a:noFill/>
          <a:ln w="25400">
            <a:solidFill>
              <a:srgbClr val="000000"/>
            </a:solidFill>
            <a:prstDash val="solid"/>
            <a:miter lim="800000"/>
          </a:ln>
        </p:spPr>
        <p:txBody>
          <a:bodyPr/>
          <a:lstStyle/>
          <a:p>
            <a:endParaRPr lang="en-US"/>
          </a:p>
        </p:txBody>
      </p:sp>
      <p:pic>
        <p:nvPicPr>
          <p:cNvPr id="14" name="Object 13">
            <a:extLst>
              <a:ext uri="{FF2B5EF4-FFF2-40B4-BE49-F238E27FC236}">
                <a16:creationId xmlns:a16="http://schemas.microsoft.com/office/drawing/2014/main" id="{0E2C5966-1CD9-D495-72F3-B20FCB90F949}"/>
              </a:ext>
            </a:extLst>
          </p:cNvPr>
          <p:cNvPicPr>
            <a:picLocks noChangeAspect="1"/>
          </p:cNvPicPr>
          <p:nvPr/>
        </p:nvPicPr>
        <p:blipFill>
          <a:blip r:embed="rId3"/>
          <a:stretch>
            <a:fillRect/>
          </a:stretch>
        </p:blipFill>
        <p:spPr>
          <a:xfrm>
            <a:off x="480394" y="3673067"/>
            <a:ext cx="5041970" cy="2536247"/>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8F3A04B1-51B6-2DD5-00A2-B4CE9F31DACE}"/>
              </a:ext>
            </a:extLst>
          </p:cNvPr>
          <p:cNvPicPr>
            <a:picLocks noChangeAspect="1"/>
          </p:cNvPicPr>
          <p:nvPr/>
        </p:nvPicPr>
        <p:blipFill>
          <a:blip r:embed="rId4"/>
          <a:srcRect r="32875" b="31835"/>
          <a:stretch/>
        </p:blipFill>
        <p:spPr>
          <a:xfrm>
            <a:off x="1138668" y="3738458"/>
            <a:ext cx="3760579" cy="2200054"/>
          </a:xfrm>
          <a:prstGeom prst="rect">
            <a:avLst/>
          </a:prstGeom>
        </p:spPr>
      </p:pic>
      <p:cxnSp>
        <p:nvCxnSpPr>
          <p:cNvPr id="16" name="Straight Arrow Connector 15">
            <a:extLst>
              <a:ext uri="{FF2B5EF4-FFF2-40B4-BE49-F238E27FC236}">
                <a16:creationId xmlns:a16="http://schemas.microsoft.com/office/drawing/2014/main" id="{AFE1AFDD-1A30-4705-7A1F-40AEF6063B1E}"/>
              </a:ext>
            </a:extLst>
          </p:cNvPr>
          <p:cNvCxnSpPr/>
          <p:nvPr/>
        </p:nvCxnSpPr>
        <p:spPr>
          <a:xfrm flipH="1">
            <a:off x="3100077" y="3587508"/>
            <a:ext cx="614267" cy="7460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2">
            <a:extLst>
              <a:ext uri="{FF2B5EF4-FFF2-40B4-BE49-F238E27FC236}">
                <a16:creationId xmlns:a16="http://schemas.microsoft.com/office/drawing/2014/main" id="{3B6C4CF1-02F6-606E-807E-B98F02AF04E2}"/>
              </a:ext>
            </a:extLst>
          </p:cNvPr>
          <p:cNvSpPr/>
          <p:nvPr/>
        </p:nvSpPr>
        <p:spPr>
          <a:xfrm>
            <a:off x="3803258" y="3255242"/>
            <a:ext cx="1407547" cy="550987"/>
          </a:xfrm>
          <a:prstGeom prst="rect">
            <a:avLst/>
          </a:prstGeom>
          <a:noFill/>
        </p:spPr>
        <p:txBody>
          <a:bodyPr wrap="square" lIns="0" tIns="0" rIns="0" bIns="0" rtlCol="0" anchor="ctr"/>
          <a:lstStyle/>
          <a:p>
            <a:pPr>
              <a:lnSpc>
                <a:spcPts val="1680"/>
              </a:lnSpc>
            </a:pPr>
            <a:r>
              <a:rPr lang="en-US" sz="1200" i="1" dirty="0">
                <a:solidFill>
                  <a:srgbClr val="5A5A4C"/>
                </a:solidFill>
                <a:latin typeface="Montserrat"/>
              </a:rPr>
              <a:t>FFT PSF</a:t>
            </a:r>
          </a:p>
        </p:txBody>
      </p:sp>
      <p:grpSp>
        <p:nvGrpSpPr>
          <p:cNvPr id="25" name="Group 24">
            <a:extLst>
              <a:ext uri="{FF2B5EF4-FFF2-40B4-BE49-F238E27FC236}">
                <a16:creationId xmlns:a16="http://schemas.microsoft.com/office/drawing/2014/main" id="{AE55ED9C-13C6-5CDA-FEB3-91F503EE7B4C}"/>
              </a:ext>
            </a:extLst>
          </p:cNvPr>
          <p:cNvGrpSpPr/>
          <p:nvPr/>
        </p:nvGrpSpPr>
        <p:grpSpPr>
          <a:xfrm>
            <a:off x="6292959" y="658390"/>
            <a:ext cx="5584434" cy="2803313"/>
            <a:chOff x="5768150" y="442750"/>
            <a:chExt cx="6270543" cy="3147731"/>
          </a:xfrm>
        </p:grpSpPr>
        <p:pic>
          <p:nvPicPr>
            <p:cNvPr id="17" name="Picture 16" descr="A screenshot of a computer&#10;&#10;AI-generated content may be incorrect.">
              <a:extLst>
                <a:ext uri="{FF2B5EF4-FFF2-40B4-BE49-F238E27FC236}">
                  <a16:creationId xmlns:a16="http://schemas.microsoft.com/office/drawing/2014/main" id="{97F04CDB-CF70-5D20-4212-4EFD58238D46}"/>
                </a:ext>
              </a:extLst>
            </p:cNvPr>
            <p:cNvPicPr>
              <a:picLocks noChangeAspect="1"/>
            </p:cNvPicPr>
            <p:nvPr/>
          </p:nvPicPr>
          <p:blipFill>
            <a:blip r:embed="rId5"/>
            <a:srcRect l="-40" t="1022" r="701" b="315"/>
            <a:stretch/>
          </p:blipFill>
          <p:spPr>
            <a:xfrm>
              <a:off x="6037245" y="943789"/>
              <a:ext cx="5188225" cy="2290426"/>
            </a:xfrm>
            <a:prstGeom prst="rect">
              <a:avLst/>
            </a:prstGeom>
          </p:spPr>
        </p:pic>
        <p:cxnSp>
          <p:nvCxnSpPr>
            <p:cNvPr id="12" name="Straight Arrow Connector 11">
              <a:extLst>
                <a:ext uri="{FF2B5EF4-FFF2-40B4-BE49-F238E27FC236}">
                  <a16:creationId xmlns:a16="http://schemas.microsoft.com/office/drawing/2014/main" id="{ED51491E-939D-5BBA-B915-BE12199DBE65}"/>
                </a:ext>
              </a:extLst>
            </p:cNvPr>
            <p:cNvCxnSpPr/>
            <p:nvPr/>
          </p:nvCxnSpPr>
          <p:spPr>
            <a:xfrm flipH="1">
              <a:off x="7393780" y="767953"/>
              <a:ext cx="1666875" cy="11370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bject 2">
              <a:extLst>
                <a:ext uri="{FF2B5EF4-FFF2-40B4-BE49-F238E27FC236}">
                  <a16:creationId xmlns:a16="http://schemas.microsoft.com/office/drawing/2014/main" id="{097C35D9-F885-A8A4-0833-5FD9C9C65635}"/>
                </a:ext>
              </a:extLst>
            </p:cNvPr>
            <p:cNvSpPr/>
            <p:nvPr/>
          </p:nvSpPr>
          <p:spPr>
            <a:xfrm>
              <a:off x="9078771" y="442750"/>
              <a:ext cx="2959922" cy="538558"/>
            </a:xfrm>
            <a:prstGeom prst="rect">
              <a:avLst/>
            </a:prstGeom>
            <a:noFill/>
          </p:spPr>
          <p:txBody>
            <a:bodyPr wrap="square" lIns="0" tIns="0" rIns="0" bIns="0" rtlCol="0" anchor="ctr"/>
            <a:lstStyle/>
            <a:p>
              <a:pPr>
                <a:lnSpc>
                  <a:spcPts val="1680"/>
                </a:lnSpc>
              </a:pPr>
              <a:r>
                <a:rPr lang="en-US" sz="1200" i="1">
                  <a:solidFill>
                    <a:srgbClr val="5A5A4C"/>
                  </a:solidFill>
                  <a:latin typeface="Montserrat"/>
                </a:rPr>
                <a:t>Size of grid of points for computation</a:t>
              </a:r>
            </a:p>
          </p:txBody>
        </p:sp>
        <p:sp>
          <p:nvSpPr>
            <p:cNvPr id="21" name="Object 2">
              <a:extLst>
                <a:ext uri="{FF2B5EF4-FFF2-40B4-BE49-F238E27FC236}">
                  <a16:creationId xmlns:a16="http://schemas.microsoft.com/office/drawing/2014/main" id="{14F9DD3D-7FC9-CDCC-8DD5-218A70393461}"/>
                </a:ext>
              </a:extLst>
            </p:cNvPr>
            <p:cNvSpPr/>
            <p:nvPr/>
          </p:nvSpPr>
          <p:spPr>
            <a:xfrm>
              <a:off x="8120092" y="532089"/>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3" name="Straight Arrow Connector 22">
              <a:extLst>
                <a:ext uri="{FF2B5EF4-FFF2-40B4-BE49-F238E27FC236}">
                  <a16:creationId xmlns:a16="http://schemas.microsoft.com/office/drawing/2014/main" id="{5A794E00-22CB-F515-7993-651A06EF8F0F}"/>
                </a:ext>
              </a:extLst>
            </p:cNvPr>
            <p:cNvCxnSpPr>
              <a:cxnSpLocks/>
            </p:cNvCxnSpPr>
            <p:nvPr/>
          </p:nvCxnSpPr>
          <p:spPr>
            <a:xfrm flipH="1">
              <a:off x="7767862" y="836091"/>
              <a:ext cx="338327" cy="2361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bject 2">
              <a:extLst>
                <a:ext uri="{FF2B5EF4-FFF2-40B4-BE49-F238E27FC236}">
                  <a16:creationId xmlns:a16="http://schemas.microsoft.com/office/drawing/2014/main" id="{15A98F71-B350-DC59-6A6B-E30F3F4C85D9}"/>
                </a:ext>
              </a:extLst>
            </p:cNvPr>
            <p:cNvSpPr/>
            <p:nvPr/>
          </p:nvSpPr>
          <p:spPr>
            <a:xfrm>
              <a:off x="8457131" y="546743"/>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8" name="Straight Arrow Connector 27">
              <a:extLst>
                <a:ext uri="{FF2B5EF4-FFF2-40B4-BE49-F238E27FC236}">
                  <a16:creationId xmlns:a16="http://schemas.microsoft.com/office/drawing/2014/main" id="{A5ABA071-F5A3-26B8-07B4-D917C98B9C8D}"/>
                </a:ext>
              </a:extLst>
            </p:cNvPr>
            <p:cNvCxnSpPr>
              <a:cxnSpLocks/>
            </p:cNvCxnSpPr>
            <p:nvPr/>
          </p:nvCxnSpPr>
          <p:spPr>
            <a:xfrm flipH="1">
              <a:off x="7936382" y="836092"/>
              <a:ext cx="521499" cy="5438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Object 2">
              <a:extLst>
                <a:ext uri="{FF2B5EF4-FFF2-40B4-BE49-F238E27FC236}">
                  <a16:creationId xmlns:a16="http://schemas.microsoft.com/office/drawing/2014/main" id="{BE4B2A69-8617-CDF7-AB41-178AAC7ACB09}"/>
                </a:ext>
              </a:extLst>
            </p:cNvPr>
            <p:cNvSpPr/>
            <p:nvPr/>
          </p:nvSpPr>
          <p:spPr>
            <a:xfrm>
              <a:off x="5768150" y="1946185"/>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32" name="Straight Arrow Connector 31">
              <a:extLst>
                <a:ext uri="{FF2B5EF4-FFF2-40B4-BE49-F238E27FC236}">
                  <a16:creationId xmlns:a16="http://schemas.microsoft.com/office/drawing/2014/main" id="{EB009EC8-5DA1-EA33-894B-9D344BEBF035}"/>
                </a:ext>
              </a:extLst>
            </p:cNvPr>
            <p:cNvCxnSpPr>
              <a:cxnSpLocks/>
            </p:cNvCxnSpPr>
            <p:nvPr/>
          </p:nvCxnSpPr>
          <p:spPr>
            <a:xfrm flipV="1">
              <a:off x="5981382" y="2105325"/>
              <a:ext cx="1105076" cy="100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Object 2">
              <a:extLst>
                <a:ext uri="{FF2B5EF4-FFF2-40B4-BE49-F238E27FC236}">
                  <a16:creationId xmlns:a16="http://schemas.microsoft.com/office/drawing/2014/main" id="{2C4159AE-322C-CBDF-725A-AAA9BB450A1E}"/>
                </a:ext>
              </a:extLst>
            </p:cNvPr>
            <p:cNvSpPr/>
            <p:nvPr/>
          </p:nvSpPr>
          <p:spPr>
            <a:xfrm>
              <a:off x="11431861" y="1880243"/>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34" name="Straight Arrow Connector 33">
              <a:extLst>
                <a:ext uri="{FF2B5EF4-FFF2-40B4-BE49-F238E27FC236}">
                  <a16:creationId xmlns:a16="http://schemas.microsoft.com/office/drawing/2014/main" id="{AB4B6FC2-F3C9-556D-FB8B-1340153FEB44}"/>
                </a:ext>
              </a:extLst>
            </p:cNvPr>
            <p:cNvCxnSpPr>
              <a:cxnSpLocks/>
            </p:cNvCxnSpPr>
            <p:nvPr/>
          </p:nvCxnSpPr>
          <p:spPr>
            <a:xfrm flipH="1">
              <a:off x="10852496" y="2125628"/>
              <a:ext cx="506848" cy="133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bject 2">
              <a:extLst>
                <a:ext uri="{FF2B5EF4-FFF2-40B4-BE49-F238E27FC236}">
                  <a16:creationId xmlns:a16="http://schemas.microsoft.com/office/drawing/2014/main" id="{AFF3BC56-4CEB-BE65-D309-FA6983D19951}"/>
                </a:ext>
              </a:extLst>
            </p:cNvPr>
            <p:cNvSpPr/>
            <p:nvPr/>
          </p:nvSpPr>
          <p:spPr>
            <a:xfrm>
              <a:off x="7270169" y="3169781"/>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(6)</a:t>
              </a:r>
              <a:endParaRPr lang="en-US" sz="1200">
                <a:solidFill>
                  <a:srgbClr val="FF0000"/>
                </a:solidFill>
                <a:latin typeface="Montserrat"/>
                <a:cs typeface="Arial"/>
              </a:endParaRPr>
            </a:p>
          </p:txBody>
        </p:sp>
        <p:cxnSp>
          <p:nvCxnSpPr>
            <p:cNvPr id="36" name="Straight Arrow Connector 35">
              <a:extLst>
                <a:ext uri="{FF2B5EF4-FFF2-40B4-BE49-F238E27FC236}">
                  <a16:creationId xmlns:a16="http://schemas.microsoft.com/office/drawing/2014/main" id="{5F49E0F5-A587-9B7B-6F36-3809CB815C90}"/>
                </a:ext>
              </a:extLst>
            </p:cNvPr>
            <p:cNvCxnSpPr>
              <a:cxnSpLocks/>
            </p:cNvCxnSpPr>
            <p:nvPr/>
          </p:nvCxnSpPr>
          <p:spPr>
            <a:xfrm flipV="1">
              <a:off x="7461421" y="3123767"/>
              <a:ext cx="423671" cy="2034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Object 2">
              <a:extLst>
                <a:ext uri="{FF2B5EF4-FFF2-40B4-BE49-F238E27FC236}">
                  <a16:creationId xmlns:a16="http://schemas.microsoft.com/office/drawing/2014/main" id="{0E801613-6BF2-CFB8-2E44-91789D1AE6BB}"/>
                </a:ext>
              </a:extLst>
            </p:cNvPr>
            <p:cNvSpPr/>
            <p:nvPr/>
          </p:nvSpPr>
          <p:spPr>
            <a:xfrm>
              <a:off x="11431861" y="1550531"/>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cxnSp>
          <p:nvCxnSpPr>
            <p:cNvPr id="38" name="Straight Arrow Connector 37">
              <a:extLst>
                <a:ext uri="{FF2B5EF4-FFF2-40B4-BE49-F238E27FC236}">
                  <a16:creationId xmlns:a16="http://schemas.microsoft.com/office/drawing/2014/main" id="{1929CDCA-D930-5D6D-C14C-B0CB60C5C3D9}"/>
                </a:ext>
              </a:extLst>
            </p:cNvPr>
            <p:cNvCxnSpPr>
              <a:cxnSpLocks/>
            </p:cNvCxnSpPr>
            <p:nvPr/>
          </p:nvCxnSpPr>
          <p:spPr>
            <a:xfrm flipH="1">
              <a:off x="10852496" y="1795916"/>
              <a:ext cx="506848" cy="133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itle 17">
            <a:extLst>
              <a:ext uri="{FF2B5EF4-FFF2-40B4-BE49-F238E27FC236}">
                <a16:creationId xmlns:a16="http://schemas.microsoft.com/office/drawing/2014/main" id="{CD4E2204-889D-C112-A6B3-5FC678EE6094}"/>
              </a:ext>
            </a:extLst>
          </p:cNvPr>
          <p:cNvSpPr>
            <a:spLocks noGrp="1"/>
          </p:cNvSpPr>
          <p:nvPr>
            <p:ph type="title"/>
          </p:nvPr>
        </p:nvSpPr>
        <p:spPr/>
        <p:txBody>
          <a:bodyPr anchor="ctr"/>
          <a:lstStyle/>
          <a:p>
            <a:r>
              <a:rPr lang="en-US" dirty="0"/>
              <a:t>FFT Point Spread Function (PSF)</a:t>
            </a:r>
          </a:p>
        </p:txBody>
      </p:sp>
      <p:sp>
        <p:nvSpPr>
          <p:cNvPr id="29" name="TextBox 28">
            <a:extLst>
              <a:ext uri="{FF2B5EF4-FFF2-40B4-BE49-F238E27FC236}">
                <a16:creationId xmlns:a16="http://schemas.microsoft.com/office/drawing/2014/main" id="{5B8798BB-2D15-D0C1-5B22-0BA8449BC341}"/>
              </a:ext>
            </a:extLst>
          </p:cNvPr>
          <p:cNvSpPr txBox="1"/>
          <p:nvPr/>
        </p:nvSpPr>
        <p:spPr>
          <a:xfrm>
            <a:off x="6314561" y="5689441"/>
            <a:ext cx="5335561" cy="534762"/>
          </a:xfrm>
          <a:prstGeom prst="rect">
            <a:avLst/>
          </a:prstGeom>
          <a:noFill/>
        </p:spPr>
        <p:txBody>
          <a:bodyPr wrap="square">
            <a:spAutoFit/>
          </a:bodyPr>
          <a:lstStyle/>
          <a:p>
            <a:pPr>
              <a:lnSpc>
                <a:spcPts val="1680"/>
              </a:lnSpc>
            </a:pPr>
            <a:r>
              <a:rPr lang="en-US" sz="1400" i="1" dirty="0">
                <a:solidFill>
                  <a:srgbClr val="5A5A4C"/>
                </a:solidFill>
              </a:rPr>
              <a:t>Reference </a:t>
            </a:r>
            <a:r>
              <a:rPr lang="en-US" sz="1400" i="1" dirty="0">
                <a:solidFill>
                  <a:srgbClr val="5A5A4C"/>
                </a:solidFill>
                <a:hlinkClick r:id="rId6"/>
              </a:rPr>
              <a:t>OpticStudio User Guide</a:t>
            </a:r>
            <a:r>
              <a:rPr lang="en-US" sz="1400" i="1" dirty="0">
                <a:solidFill>
                  <a:srgbClr val="5A5A4C"/>
                </a:solidFill>
              </a:rPr>
              <a:t> for a more detailed explanation of the FFT PSF settings and assumptions.</a:t>
            </a:r>
            <a:endParaRPr lang="en-US" sz="2000" dirty="0"/>
          </a:p>
        </p:txBody>
      </p:sp>
    </p:spTree>
    <p:extLst>
      <p:ext uri="{BB962C8B-B14F-4D97-AF65-F5344CB8AC3E}">
        <p14:creationId xmlns:p14="http://schemas.microsoft.com/office/powerpoint/2010/main" val="2938273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90233-247E-055C-C40B-25397E98C337}"/>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FE341B37-AFCA-FA89-E791-1F7166C0D362}"/>
              </a:ext>
            </a:extLst>
          </p:cNvPr>
          <p:cNvSpPr/>
          <p:nvPr/>
        </p:nvSpPr>
        <p:spPr>
          <a:xfrm>
            <a:off x="532156" y="735639"/>
            <a:ext cx="5057038" cy="594990"/>
          </a:xfrm>
          <a:prstGeom prst="rect">
            <a:avLst/>
          </a:prstGeom>
          <a:noFill/>
        </p:spPr>
        <p:txBody>
          <a:bodyPr wrap="square" lIns="0" tIns="0" rIns="0" bIns="0" rtlCol="0" anchor="ctr"/>
          <a:lstStyle/>
          <a:p>
            <a:pPr>
              <a:lnSpc>
                <a:spcPts val="1680"/>
              </a:lnSpc>
            </a:pPr>
            <a:r>
              <a:rPr lang="en-US" sz="1600" dirty="0">
                <a:solidFill>
                  <a:srgbClr val="5A5A4C"/>
                </a:solidFill>
              </a:rPr>
              <a:t>Our</a:t>
            </a:r>
            <a:r>
              <a:rPr lang="en-US" sz="1600" dirty="0">
                <a:solidFill>
                  <a:srgbClr val="5A5A4C"/>
                </a:solidFill>
                <a:cs typeface="Times New Roman"/>
              </a:rPr>
              <a:t> linear plot looks as follows:</a:t>
            </a:r>
          </a:p>
        </p:txBody>
      </p:sp>
      <p:sp>
        <p:nvSpPr>
          <p:cNvPr id="4" name="Object 3">
            <a:extLst>
              <a:ext uri="{FF2B5EF4-FFF2-40B4-BE49-F238E27FC236}">
                <a16:creationId xmlns:a16="http://schemas.microsoft.com/office/drawing/2014/main" id="{42103ECB-E6C0-E78F-2378-43CC26B533C4}"/>
              </a:ext>
            </a:extLst>
          </p:cNvPr>
          <p:cNvSpPr/>
          <p:nvPr/>
        </p:nvSpPr>
        <p:spPr>
          <a:xfrm>
            <a:off x="5765277" y="5049097"/>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C3006541-C4BB-C8FE-C89D-D9220EFA668C}"/>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9FEA468A-5241-B79F-45EF-13DF1FFBCF35}"/>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275BA4CE-9721-13BE-CEAC-125902B37738}"/>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2797D32E-63A3-36C2-15FA-0F79576F61EB}"/>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B14DE2ED-9C07-E1C6-9E93-8256A0EBB0CC}"/>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A6091BBB-2767-C0D6-F90D-56899EBA687C}"/>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CADEF64C-A2DC-FB08-21C7-03AB402ADB49}"/>
              </a:ext>
            </a:extLst>
          </p:cNvPr>
          <p:cNvSpPr/>
          <p:nvPr/>
        </p:nvSpPr>
        <p:spPr>
          <a:xfrm>
            <a:off x="5769227" y="659688"/>
            <a:ext cx="5832648" cy="1026899"/>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Clearly, details are hard to see, especially within regions where errors are small. Thus, we want to view the logarithmic plot. In your PSF settings, simply change the </a:t>
            </a:r>
            <a:r>
              <a:rPr lang="en-US" sz="1600" i="1" dirty="0">
                <a:solidFill>
                  <a:srgbClr val="5A5A4C"/>
                </a:solidFill>
                <a:cs typeface="Times New Roman"/>
              </a:rPr>
              <a:t>Type</a:t>
            </a:r>
            <a:r>
              <a:rPr lang="en-US" sz="1600" dirty="0">
                <a:solidFill>
                  <a:srgbClr val="5A5A4C"/>
                </a:solidFill>
                <a:cs typeface="Times New Roman"/>
              </a:rPr>
              <a:t> from </a:t>
            </a:r>
            <a:r>
              <a:rPr lang="en-US" sz="1600" i="1" dirty="0">
                <a:solidFill>
                  <a:srgbClr val="5A5A4C"/>
                </a:solidFill>
                <a:cs typeface="Times New Roman"/>
              </a:rPr>
              <a:t>Linear </a:t>
            </a:r>
            <a:r>
              <a:rPr lang="en-US" sz="1600" dirty="0">
                <a:solidFill>
                  <a:srgbClr val="5A5A4C"/>
                </a:solidFill>
                <a:cs typeface="Times New Roman"/>
              </a:rPr>
              <a:t>to </a:t>
            </a:r>
            <a:r>
              <a:rPr lang="en-US" sz="1600" i="1" dirty="0">
                <a:solidFill>
                  <a:srgbClr val="5A5A4C"/>
                </a:solidFill>
                <a:cs typeface="Times New Roman"/>
              </a:rPr>
              <a:t>Logarithmic </a:t>
            </a:r>
            <a:r>
              <a:rPr lang="en-US" sz="1600" i="1" dirty="0">
                <a:solidFill>
                  <a:srgbClr val="FF0000"/>
                </a:solidFill>
                <a:cs typeface="Times New Roman"/>
              </a:rPr>
              <a:t>(1)</a:t>
            </a:r>
            <a:r>
              <a:rPr lang="en-US" sz="1600" i="1" dirty="0">
                <a:solidFill>
                  <a:srgbClr val="5A5A4C"/>
                </a:solidFill>
                <a:cs typeface="Times New Roman"/>
              </a:rPr>
              <a:t>.</a:t>
            </a:r>
            <a:endParaRPr lang="en-US" sz="1600" b="1" dirty="0">
              <a:solidFill>
                <a:srgbClr val="000000"/>
              </a:solidFill>
              <a:cs typeface="Times New Roman"/>
            </a:endParaRPr>
          </a:p>
        </p:txBody>
      </p:sp>
      <p:pic>
        <p:nvPicPr>
          <p:cNvPr id="12" name="Picture 11" descr="A blue square with a red dot in the center&#10;&#10;AI-generated content may be incorrect.">
            <a:extLst>
              <a:ext uri="{FF2B5EF4-FFF2-40B4-BE49-F238E27FC236}">
                <a16:creationId xmlns:a16="http://schemas.microsoft.com/office/drawing/2014/main" id="{3556E64F-0B40-CBD0-A1D6-B7F8F38E05D8}"/>
              </a:ext>
            </a:extLst>
          </p:cNvPr>
          <p:cNvPicPr>
            <a:picLocks noChangeAspect="1"/>
          </p:cNvPicPr>
          <p:nvPr/>
        </p:nvPicPr>
        <p:blipFill>
          <a:blip r:embed="rId3"/>
          <a:stretch>
            <a:fillRect/>
          </a:stretch>
        </p:blipFill>
        <p:spPr>
          <a:xfrm>
            <a:off x="614361" y="1362787"/>
            <a:ext cx="3933827" cy="24058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blue and yellow pattern with a red center&#10;&#10;AI-generated content may be incorrect.">
            <a:extLst>
              <a:ext uri="{FF2B5EF4-FFF2-40B4-BE49-F238E27FC236}">
                <a16:creationId xmlns:a16="http://schemas.microsoft.com/office/drawing/2014/main" id="{309CCD5C-66F0-E661-CC15-C11AF24918B8}"/>
              </a:ext>
            </a:extLst>
          </p:cNvPr>
          <p:cNvPicPr>
            <a:picLocks noChangeAspect="1"/>
          </p:cNvPicPr>
          <p:nvPr/>
        </p:nvPicPr>
        <p:blipFill>
          <a:blip r:embed="rId4"/>
          <a:stretch>
            <a:fillRect/>
          </a:stretch>
        </p:blipFill>
        <p:spPr>
          <a:xfrm>
            <a:off x="5917054" y="1844824"/>
            <a:ext cx="5041624" cy="3300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Object 10">
            <a:extLst>
              <a:ext uri="{FF2B5EF4-FFF2-40B4-BE49-F238E27FC236}">
                <a16:creationId xmlns:a16="http://schemas.microsoft.com/office/drawing/2014/main" id="{2306D204-BEC4-ECB6-3F5F-A624FF95573A}"/>
              </a:ext>
            </a:extLst>
          </p:cNvPr>
          <p:cNvSpPr/>
          <p:nvPr/>
        </p:nvSpPr>
        <p:spPr>
          <a:xfrm>
            <a:off x="5769227" y="5411358"/>
            <a:ext cx="5832648" cy="837990"/>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From these patterns, we see our 6 "arms" that take the structure of the diffraction pattern we'd expect from our hexagonal apertures. In addition, we see the core take a shape reminiscent of a hexagon. </a:t>
            </a:r>
          </a:p>
        </p:txBody>
      </p:sp>
      <p:pic>
        <p:nvPicPr>
          <p:cNvPr id="13" name="Picture 12">
            <a:extLst>
              <a:ext uri="{FF2B5EF4-FFF2-40B4-BE49-F238E27FC236}">
                <a16:creationId xmlns:a16="http://schemas.microsoft.com/office/drawing/2014/main" id="{F1200A72-5150-ED84-B24F-557A77EAFE3E}"/>
              </a:ext>
            </a:extLst>
          </p:cNvPr>
          <p:cNvPicPr>
            <a:picLocks noChangeAspect="1"/>
          </p:cNvPicPr>
          <p:nvPr/>
        </p:nvPicPr>
        <p:blipFill>
          <a:blip r:embed="rId5"/>
          <a:stretch>
            <a:fillRect/>
          </a:stretch>
        </p:blipFill>
        <p:spPr>
          <a:xfrm>
            <a:off x="535231" y="4094650"/>
            <a:ext cx="3933826" cy="2024429"/>
          </a:xfrm>
          <a:prstGeom prst="rect">
            <a:avLst/>
          </a:prstGeom>
        </p:spPr>
      </p:pic>
      <p:sp>
        <p:nvSpPr>
          <p:cNvPr id="17" name="Object 2">
            <a:extLst>
              <a:ext uri="{FF2B5EF4-FFF2-40B4-BE49-F238E27FC236}">
                <a16:creationId xmlns:a16="http://schemas.microsoft.com/office/drawing/2014/main" id="{E8DA698B-EB37-CB7E-1B71-F7C17B4D6DCF}"/>
              </a:ext>
            </a:extLst>
          </p:cNvPr>
          <p:cNvSpPr/>
          <p:nvPr/>
        </p:nvSpPr>
        <p:spPr>
          <a:xfrm>
            <a:off x="4705746" y="4547243"/>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0" name="Straight Arrow Connector 19">
            <a:extLst>
              <a:ext uri="{FF2B5EF4-FFF2-40B4-BE49-F238E27FC236}">
                <a16:creationId xmlns:a16="http://schemas.microsoft.com/office/drawing/2014/main" id="{2D78F5D3-5E8C-79C3-1217-3E4D0220CB5A}"/>
              </a:ext>
            </a:extLst>
          </p:cNvPr>
          <p:cNvCxnSpPr>
            <a:cxnSpLocks/>
          </p:cNvCxnSpPr>
          <p:nvPr/>
        </p:nvCxnSpPr>
        <p:spPr>
          <a:xfrm flipH="1">
            <a:off x="4126381" y="4792628"/>
            <a:ext cx="506848" cy="133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le 17">
            <a:extLst>
              <a:ext uri="{FF2B5EF4-FFF2-40B4-BE49-F238E27FC236}">
                <a16:creationId xmlns:a16="http://schemas.microsoft.com/office/drawing/2014/main" id="{C8A1B774-4643-7EF7-96A5-81B60AA07CA1}"/>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FFT PSF</a:t>
            </a:r>
          </a:p>
        </p:txBody>
      </p:sp>
    </p:spTree>
    <p:extLst>
      <p:ext uri="{BB962C8B-B14F-4D97-AF65-F5344CB8AC3E}">
        <p14:creationId xmlns:p14="http://schemas.microsoft.com/office/powerpoint/2010/main" val="331852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12282-E62B-DF33-6660-1BB18A48867B}"/>
            </a:ext>
          </a:extLst>
        </p:cNvPr>
        <p:cNvGrpSpPr/>
        <p:nvPr/>
      </p:nvGrpSpPr>
      <p:grpSpPr>
        <a:xfrm>
          <a:off x="0" y="0"/>
          <a:ext cx="0" cy="0"/>
          <a:chOff x="0" y="0"/>
          <a:chExt cx="0" cy="0"/>
        </a:xfrm>
      </p:grpSpPr>
      <p:sp>
        <p:nvSpPr>
          <p:cNvPr id="14" name="Object 2">
            <a:extLst>
              <a:ext uri="{FF2B5EF4-FFF2-40B4-BE49-F238E27FC236}">
                <a16:creationId xmlns:a16="http://schemas.microsoft.com/office/drawing/2014/main" id="{D4022A9B-5DE1-2250-1A8D-FFE69544802B}"/>
              </a:ext>
            </a:extLst>
          </p:cNvPr>
          <p:cNvSpPr/>
          <p:nvPr/>
        </p:nvSpPr>
        <p:spPr>
          <a:xfrm>
            <a:off x="461091" y="1253519"/>
            <a:ext cx="11268530" cy="4695762"/>
          </a:xfrm>
          <a:prstGeom prst="rect">
            <a:avLst/>
          </a:prstGeom>
          <a:solidFill>
            <a:srgbClr val="F5F5F5"/>
          </a:solidFill>
        </p:spPr>
        <p:txBody>
          <a:bodyPr/>
          <a:lstStyle/>
          <a:p>
            <a:endParaRPr lang="en-US"/>
          </a:p>
        </p:txBody>
      </p:sp>
      <p:sp>
        <p:nvSpPr>
          <p:cNvPr id="3" name="Object 2">
            <a:extLst>
              <a:ext uri="{FF2B5EF4-FFF2-40B4-BE49-F238E27FC236}">
                <a16:creationId xmlns:a16="http://schemas.microsoft.com/office/drawing/2014/main" id="{6B3E77B0-7290-6F13-FF2A-3DD23588E358}"/>
              </a:ext>
            </a:extLst>
          </p:cNvPr>
          <p:cNvSpPr/>
          <p:nvPr/>
        </p:nvSpPr>
        <p:spPr>
          <a:xfrm>
            <a:off x="694435" y="1589616"/>
            <a:ext cx="10801842" cy="4014865"/>
          </a:xfrm>
          <a:prstGeom prst="rect">
            <a:avLst/>
          </a:prstGeom>
          <a:noFill/>
        </p:spPr>
        <p:txBody>
          <a:bodyPr wrap="square" lIns="0" tIns="0" rIns="0" bIns="0" rtlCol="0" anchor="ctr"/>
          <a:lstStyle/>
          <a:p>
            <a:pPr>
              <a:lnSpc>
                <a:spcPts val="1680"/>
              </a:lnSpc>
            </a:pPr>
            <a:r>
              <a:rPr lang="en-US" sz="1600" dirty="0">
                <a:solidFill>
                  <a:srgbClr val="5A5A4C"/>
                </a:solidFill>
              </a:rPr>
              <a:t>The</a:t>
            </a:r>
            <a:r>
              <a:rPr lang="en-US" sz="1600" dirty="0">
                <a:solidFill>
                  <a:srgbClr val="5A5A4C"/>
                </a:solidFill>
                <a:cs typeface="Times New Roman"/>
              </a:rPr>
              <a:t> Huygen's PSF treats the wavefront as a collection of spherical secondary wavelets, where each point on the wavefront acts as a secondary source that emits its own spherical wavelets. The generated diffraction pattern is then the interference, or complex sum, of all the spherical wavelets radiated from points across the aperture. </a:t>
            </a:r>
            <a:br>
              <a:rPr lang="en-US" sz="1600" dirty="0">
                <a:cs typeface="Times New Roman"/>
              </a:rPr>
            </a:br>
            <a:br>
              <a:rPr lang="en-US" sz="1600" dirty="0">
                <a:cs typeface="Times New Roman"/>
              </a:rPr>
            </a:br>
            <a:r>
              <a:rPr lang="en-US" sz="1600" dirty="0">
                <a:solidFill>
                  <a:srgbClr val="5A5A4C"/>
                </a:solidFill>
                <a:cs typeface="Times New Roman"/>
              </a:rPr>
              <a:t>To compute this, a grid of rays is traced through the optical system, where each ray carries a specific amplitude and phase. The intensity is the squared magnitude of the complex sum of these wavelets at that location. This process is repeated across the entire image grid to generate the full PSF. Clearly, summing up the contributions from an array of spherical wavelets is a significantly more computationally demanding task than the FFT PSF, which performs one operation for each point.  </a:t>
            </a:r>
          </a:p>
          <a:p>
            <a:pPr>
              <a:lnSpc>
                <a:spcPts val="1680"/>
              </a:lnSpc>
            </a:pPr>
            <a:endParaRPr lang="en-US" sz="1600" dirty="0">
              <a:solidFill>
                <a:srgbClr val="5A5A4C"/>
              </a:solidFill>
              <a:cs typeface="Times New Roman"/>
            </a:endParaRPr>
          </a:p>
          <a:p>
            <a:pPr>
              <a:lnSpc>
                <a:spcPts val="1680"/>
              </a:lnSpc>
            </a:pPr>
            <a:r>
              <a:rPr lang="en-US" sz="1600" dirty="0">
                <a:solidFill>
                  <a:srgbClr val="5A5A4C"/>
                </a:solidFill>
                <a:cs typeface="Times New Roman"/>
              </a:rPr>
              <a:t>Unlike the FFT PSF, the Huygen's PSF is performed on a tangent plane that follows the actual image surface, which is often tilted or curved in optical systems, at the chief ray intercept. This means that it accounts for subtle changes in the diffraction pattern caused by local surface geometry that the FFT PSF misses by assuming a flat, orthogonal image plane.</a:t>
            </a:r>
          </a:p>
          <a:p>
            <a:pPr>
              <a:lnSpc>
                <a:spcPts val="1680"/>
              </a:lnSpc>
            </a:pPr>
            <a:endParaRPr lang="en-US" sz="1400" dirty="0">
              <a:solidFill>
                <a:srgbClr val="5A5A4C"/>
              </a:solidFill>
              <a:cs typeface="Times New Roman"/>
            </a:endParaRPr>
          </a:p>
          <a:p>
            <a:pPr>
              <a:lnSpc>
                <a:spcPts val="1680"/>
              </a:lnSpc>
            </a:pPr>
            <a:r>
              <a:rPr lang="en-US" sz="1400" i="1" dirty="0">
                <a:solidFill>
                  <a:srgbClr val="5A5A4C"/>
                </a:solidFill>
                <a:cs typeface="Times New Roman"/>
              </a:rPr>
              <a:t>(Feel free to reference the </a:t>
            </a:r>
            <a:r>
              <a:rPr lang="en-US" sz="1400" i="1" dirty="0">
                <a:solidFill>
                  <a:srgbClr val="5A5A4C"/>
                </a:solidFill>
                <a:cs typeface="Times New Roman"/>
                <a:hlinkClick r:id="rId3"/>
              </a:rPr>
              <a:t>OpticStudio User Guide</a:t>
            </a:r>
            <a:r>
              <a:rPr lang="en-US" sz="1400" i="1" dirty="0">
                <a:solidFill>
                  <a:srgbClr val="5A5A4C"/>
                </a:solidFill>
                <a:cs typeface="Times New Roman"/>
              </a:rPr>
              <a:t> for more detailed discussion of how the Huygen's PSF is calculated and other advantages of the Huygen's PSF)</a:t>
            </a:r>
          </a:p>
          <a:p>
            <a:pPr>
              <a:lnSpc>
                <a:spcPts val="1680"/>
              </a:lnSpc>
            </a:pPr>
            <a:endParaRPr lang="en-US" sz="1400" i="1" dirty="0">
              <a:solidFill>
                <a:srgbClr val="5A5A4C"/>
              </a:solidFill>
              <a:cs typeface="Times New Roman"/>
            </a:endParaRPr>
          </a:p>
          <a:p>
            <a:pPr>
              <a:lnSpc>
                <a:spcPts val="1680"/>
              </a:lnSpc>
            </a:pPr>
            <a:endParaRPr lang="en-US" sz="1400" i="1" dirty="0">
              <a:solidFill>
                <a:srgbClr val="5A5A4C"/>
              </a:solidFill>
              <a:cs typeface="Times New Roman"/>
            </a:endParaRPr>
          </a:p>
          <a:p>
            <a:pPr>
              <a:lnSpc>
                <a:spcPts val="1680"/>
              </a:lnSpc>
            </a:pPr>
            <a:r>
              <a:rPr lang="en-US" sz="1400" b="1" i="1" dirty="0">
                <a:solidFill>
                  <a:schemeClr val="accent1"/>
                </a:solidFill>
                <a:cs typeface="Times New Roman"/>
              </a:rPr>
              <a:t>Concept Check:</a:t>
            </a:r>
            <a:r>
              <a:rPr lang="en-US" sz="1400" b="1" i="1" dirty="0">
                <a:solidFill>
                  <a:srgbClr val="5A5A4C"/>
                </a:solidFill>
                <a:cs typeface="Times New Roman"/>
              </a:rPr>
              <a:t> </a:t>
            </a:r>
            <a:r>
              <a:rPr lang="en-US" sz="1400" i="1" dirty="0">
                <a:solidFill>
                  <a:srgbClr val="5A5A4C"/>
                </a:solidFill>
                <a:cs typeface="Times New Roman"/>
              </a:rPr>
              <a:t>Given the Huygen's PSF's several advantages, why don't we always use the Huygen's PSF for analysis of our optical systems?</a:t>
            </a:r>
          </a:p>
        </p:txBody>
      </p:sp>
      <p:sp>
        <p:nvSpPr>
          <p:cNvPr id="4" name="Object 3">
            <a:extLst>
              <a:ext uri="{FF2B5EF4-FFF2-40B4-BE49-F238E27FC236}">
                <a16:creationId xmlns:a16="http://schemas.microsoft.com/office/drawing/2014/main" id="{A7FDD4BC-F74B-1CE8-7CFB-003680E8547B}"/>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2026E293-BB4E-DE4D-40EC-80593B6A6B14}"/>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3AEF5E40-ABBD-C7A4-91E1-02B0FBF62562}"/>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783B8CC3-7D80-4F62-9D1E-0F7844A85812}"/>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63D9BC9B-2CEC-1F55-AF45-C3128BA5508F}"/>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6D5C1F27-0899-D4A2-519F-04B9780C82DD}"/>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17D1F18A-0EA3-F332-39BF-16DAC471D2E7}"/>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9" name="Object 10">
            <a:extLst>
              <a:ext uri="{FF2B5EF4-FFF2-40B4-BE49-F238E27FC236}">
                <a16:creationId xmlns:a16="http://schemas.microsoft.com/office/drawing/2014/main" id="{D5D1B5B8-3DE4-E5B1-22A7-B26C459A2140}"/>
              </a:ext>
            </a:extLst>
          </p:cNvPr>
          <p:cNvSpPr/>
          <p:nvPr/>
        </p:nvSpPr>
        <p:spPr>
          <a:xfrm>
            <a:off x="6260037" y="4177380"/>
            <a:ext cx="4819025" cy="837990"/>
          </a:xfrm>
          <a:prstGeom prst="rect">
            <a:avLst/>
          </a:prstGeom>
          <a:noFill/>
        </p:spPr>
        <p:txBody>
          <a:bodyPr wrap="square" lIns="0" tIns="0" rIns="0" bIns="0" rtlCol="0" anchor="ctr"/>
          <a:lstStyle/>
          <a:p>
            <a:pPr>
              <a:lnSpc>
                <a:spcPts val="1680"/>
              </a:lnSpc>
            </a:pPr>
            <a:br>
              <a:rPr lang="en-US" sz="1200" i="1">
                <a:solidFill>
                  <a:srgbClr val="5A5A4C"/>
                </a:solidFill>
                <a:latin typeface="Montserrat"/>
              </a:rPr>
            </a:br>
            <a:endParaRPr lang="en-US" sz="1200" i="1">
              <a:solidFill>
                <a:srgbClr val="5A5A4C"/>
              </a:solidFill>
              <a:latin typeface="Montserrat"/>
            </a:endParaRPr>
          </a:p>
        </p:txBody>
      </p:sp>
      <p:sp>
        <p:nvSpPr>
          <p:cNvPr id="11" name="Title 10">
            <a:extLst>
              <a:ext uri="{FF2B5EF4-FFF2-40B4-BE49-F238E27FC236}">
                <a16:creationId xmlns:a16="http://schemas.microsoft.com/office/drawing/2014/main" id="{960F3FB3-A477-0044-1697-B3BD525DFE2C}"/>
              </a:ext>
            </a:extLst>
          </p:cNvPr>
          <p:cNvSpPr>
            <a:spLocks noGrp="1"/>
          </p:cNvSpPr>
          <p:nvPr>
            <p:ph type="title"/>
          </p:nvPr>
        </p:nvSpPr>
        <p:spPr/>
        <p:txBody>
          <a:bodyPr anchor="ctr"/>
          <a:lstStyle/>
          <a:p>
            <a:r>
              <a:rPr lang="en-US" dirty="0"/>
              <a:t>Huygen's PSF</a:t>
            </a:r>
          </a:p>
        </p:txBody>
      </p:sp>
    </p:spTree>
    <p:extLst>
      <p:ext uri="{BB962C8B-B14F-4D97-AF65-F5344CB8AC3E}">
        <p14:creationId xmlns:p14="http://schemas.microsoft.com/office/powerpoint/2010/main" val="274099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12626-8B4C-3DE1-D6CD-9EDC15F00B70}"/>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5ED0AC42-3D8A-D6F0-31C9-C602B5D5DDBF}"/>
              </a:ext>
            </a:extLst>
          </p:cNvPr>
          <p:cNvSpPr/>
          <p:nvPr/>
        </p:nvSpPr>
        <p:spPr>
          <a:xfrm>
            <a:off x="532199" y="1050430"/>
            <a:ext cx="5676102" cy="4860520"/>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To run the Huygen's PSF, simply select the menu option for Huygen's PSF in the sidebar next to where you selected the FFT PSF </a:t>
            </a:r>
            <a:r>
              <a:rPr lang="en-US" sz="1600" dirty="0">
                <a:solidFill>
                  <a:srgbClr val="FF0000"/>
                </a:solidFill>
                <a:cs typeface="Times New Roman"/>
              </a:rPr>
              <a:t>(1)</a:t>
            </a:r>
            <a:r>
              <a:rPr lang="en-US" sz="1600" dirty="0">
                <a:solidFill>
                  <a:srgbClr val="5A5A4C"/>
                </a:solidFill>
                <a:cs typeface="Times New Roman"/>
              </a:rPr>
              <a:t>.</a:t>
            </a:r>
            <a:br>
              <a:rPr lang="en-US" sz="1600" dirty="0">
                <a:cs typeface="Times New Roman"/>
              </a:rPr>
            </a:br>
            <a:br>
              <a:rPr lang="en-US" sz="1600" dirty="0">
                <a:cs typeface="Times New Roman"/>
              </a:rPr>
            </a:br>
            <a:r>
              <a:rPr lang="en-US" sz="1600" dirty="0">
                <a:solidFill>
                  <a:srgbClr val="5A5A4C"/>
                </a:solidFill>
                <a:cs typeface="Times New Roman"/>
              </a:rPr>
              <a:t>Keep in mind that increasing the pupil and image sampling resolutions will significantly slow the computation time. We recommend starting with a lower value and working up to a resolution that takes a reasonable amount of time on your device. A reasonable resolution on the average device appears to be a </a:t>
            </a:r>
            <a:r>
              <a:rPr lang="en-US" sz="1600" i="1" dirty="0">
                <a:solidFill>
                  <a:srgbClr val="5A5A4C"/>
                </a:solidFill>
                <a:cs typeface="Times New Roman"/>
              </a:rPr>
              <a:t>512 x 512</a:t>
            </a:r>
            <a:r>
              <a:rPr lang="en-US" sz="1600" dirty="0">
                <a:solidFill>
                  <a:srgbClr val="5A5A4C"/>
                </a:solidFill>
                <a:cs typeface="Times New Roman"/>
              </a:rPr>
              <a:t> pupil sampling</a:t>
            </a:r>
            <a:r>
              <a:rPr lang="en-US" sz="1600" dirty="0">
                <a:solidFill>
                  <a:srgbClr val="FF0000"/>
                </a:solidFill>
                <a:cs typeface="Times New Roman"/>
              </a:rPr>
              <a:t> (2)</a:t>
            </a:r>
            <a:r>
              <a:rPr lang="en-US" sz="1600" dirty="0">
                <a:solidFill>
                  <a:srgbClr val="5A5A4C"/>
                </a:solidFill>
                <a:cs typeface="Times New Roman"/>
              </a:rPr>
              <a:t> and </a:t>
            </a:r>
            <a:r>
              <a:rPr lang="en-US" sz="1600" i="1" dirty="0">
                <a:solidFill>
                  <a:srgbClr val="5A5A4C"/>
                </a:solidFill>
                <a:cs typeface="Times New Roman"/>
              </a:rPr>
              <a:t>1024 x 1024</a:t>
            </a:r>
            <a:r>
              <a:rPr lang="en-US" sz="1600" dirty="0">
                <a:solidFill>
                  <a:srgbClr val="5A5A4C"/>
                </a:solidFill>
                <a:cs typeface="Times New Roman"/>
              </a:rPr>
              <a:t> image sampling </a:t>
            </a:r>
            <a:r>
              <a:rPr lang="en-US" sz="1600" dirty="0">
                <a:solidFill>
                  <a:srgbClr val="FF0000"/>
                </a:solidFill>
                <a:cs typeface="Times New Roman"/>
              </a:rPr>
              <a:t>(3)</a:t>
            </a:r>
            <a:r>
              <a:rPr lang="en-US" sz="1600" dirty="0">
                <a:solidFill>
                  <a:srgbClr val="5A5A4C"/>
                </a:solidFill>
                <a:cs typeface="Times New Roman"/>
              </a:rPr>
              <a:t>, which should take around 5 minutes to run. </a:t>
            </a:r>
            <a:br>
              <a:rPr lang="en-US" sz="1600" dirty="0">
                <a:cs typeface="Times New Roman"/>
              </a:rPr>
            </a:br>
            <a:br>
              <a:rPr lang="en-US" sz="1600" dirty="0">
                <a:cs typeface="Times New Roman"/>
              </a:rPr>
            </a:br>
            <a:r>
              <a:rPr lang="en-US" sz="1600" dirty="0">
                <a:solidFill>
                  <a:srgbClr val="5A5A4C"/>
                </a:solidFill>
                <a:cs typeface="Times New Roman"/>
              </a:rPr>
              <a:t>The type specifies the logarithmic scaling from 1 to 5 decades. Log –5 is useful for inspecting the finest structures in our PSF. Set Type to </a:t>
            </a:r>
            <a:r>
              <a:rPr lang="en-US" sz="1600" i="1" dirty="0">
                <a:solidFill>
                  <a:srgbClr val="5A5A4C"/>
                </a:solidFill>
                <a:cs typeface="Times New Roman"/>
              </a:rPr>
              <a:t>Log –5 </a:t>
            </a:r>
            <a:r>
              <a:rPr lang="en-US" sz="1600" dirty="0">
                <a:solidFill>
                  <a:srgbClr val="FF0000"/>
                </a:solidFill>
                <a:cs typeface="Times New Roman"/>
              </a:rPr>
              <a:t>(4)</a:t>
            </a:r>
            <a:r>
              <a:rPr lang="en-US" sz="1600" i="1" dirty="0">
                <a:solidFill>
                  <a:srgbClr val="5A5A4C"/>
                </a:solidFill>
                <a:cs typeface="Times New Roman"/>
              </a:rPr>
              <a:t>.</a:t>
            </a:r>
            <a:r>
              <a:rPr lang="en-US" sz="1600" dirty="0">
                <a:solidFill>
                  <a:srgbClr val="5A5A4C"/>
                </a:solidFill>
                <a:cs typeface="Times New Roman"/>
              </a:rPr>
              <a:t> If not set by default, set Show As to </a:t>
            </a:r>
            <a:r>
              <a:rPr lang="en-US" sz="1600" i="1" dirty="0">
                <a:solidFill>
                  <a:srgbClr val="5A5A4C"/>
                </a:solidFill>
                <a:cs typeface="Times New Roman"/>
              </a:rPr>
              <a:t>False Color </a:t>
            </a:r>
            <a:r>
              <a:rPr lang="en-US" sz="1600" dirty="0">
                <a:solidFill>
                  <a:srgbClr val="FF0000"/>
                </a:solidFill>
                <a:cs typeface="Times New Roman"/>
              </a:rPr>
              <a:t>(5)</a:t>
            </a:r>
            <a:r>
              <a:rPr lang="en-US" sz="1600" i="1" dirty="0">
                <a:solidFill>
                  <a:srgbClr val="5A5A4C"/>
                </a:solidFill>
                <a:cs typeface="Times New Roman"/>
              </a:rPr>
              <a:t>. </a:t>
            </a:r>
            <a:r>
              <a:rPr lang="en-US" sz="1600" dirty="0">
                <a:solidFill>
                  <a:srgbClr val="5A5A4C"/>
                </a:solidFill>
                <a:cs typeface="Times New Roman"/>
              </a:rPr>
              <a:t>Press </a:t>
            </a:r>
            <a:r>
              <a:rPr lang="en-US" sz="1600" i="1" dirty="0">
                <a:solidFill>
                  <a:srgbClr val="5A5A4C"/>
                </a:solidFill>
                <a:cs typeface="Times New Roman"/>
              </a:rPr>
              <a:t>OK </a:t>
            </a:r>
            <a:r>
              <a:rPr lang="en-US" sz="1600" dirty="0">
                <a:solidFill>
                  <a:srgbClr val="FF0000"/>
                </a:solidFill>
                <a:cs typeface="Times New Roman"/>
              </a:rPr>
              <a:t>(6)</a:t>
            </a:r>
            <a:r>
              <a:rPr lang="en-US" sz="1600" i="1" dirty="0">
                <a:solidFill>
                  <a:srgbClr val="5A5A4C"/>
                </a:solidFill>
                <a:cs typeface="Times New Roman"/>
              </a:rPr>
              <a:t>.</a:t>
            </a:r>
          </a:p>
          <a:p>
            <a:pPr>
              <a:lnSpc>
                <a:spcPts val="1680"/>
              </a:lnSpc>
            </a:pPr>
            <a:endParaRPr lang="en-US" sz="1600" dirty="0">
              <a:solidFill>
                <a:srgbClr val="5A5A4C"/>
              </a:solidFill>
              <a:cs typeface="Times New Roman"/>
            </a:endParaRPr>
          </a:p>
          <a:p>
            <a:r>
              <a:rPr lang="en-US" sz="1600" i="1" dirty="0">
                <a:solidFill>
                  <a:srgbClr val="5A5A4C"/>
                </a:solidFill>
                <a:cs typeface="Times New Roman"/>
              </a:rPr>
              <a:t>Note, this operation will take some time (5+ minutes). Feel free to lower the image sampling resolution if the operation takes too long.</a:t>
            </a:r>
            <a:endParaRPr lang="en-US" sz="1600" dirty="0">
              <a:solidFill>
                <a:srgbClr val="000000"/>
              </a:solidFill>
              <a:cs typeface="Times New Roman"/>
            </a:endParaRPr>
          </a:p>
          <a:p>
            <a:pPr>
              <a:lnSpc>
                <a:spcPts val="1680"/>
              </a:lnSpc>
            </a:pPr>
            <a:endParaRPr lang="en-US" sz="1600" dirty="0">
              <a:solidFill>
                <a:srgbClr val="5A5A4C"/>
              </a:solidFill>
              <a:cs typeface="Times New Roman"/>
            </a:endParaRPr>
          </a:p>
          <a:p>
            <a:pPr>
              <a:lnSpc>
                <a:spcPts val="1680"/>
              </a:lnSpc>
            </a:pPr>
            <a:r>
              <a:rPr lang="en-US" sz="1600" i="1" dirty="0">
                <a:solidFill>
                  <a:srgbClr val="5A5A4C"/>
                </a:solidFill>
                <a:cs typeface="Times New Roman"/>
              </a:rPr>
              <a:t>Reference </a:t>
            </a:r>
            <a:r>
              <a:rPr lang="en-US" sz="1600" i="1" dirty="0">
                <a:solidFill>
                  <a:srgbClr val="5A5A4C"/>
                </a:solidFill>
                <a:cs typeface="Times New Roman"/>
                <a:hlinkClick r:id="rId3"/>
              </a:rPr>
              <a:t>OpticStudio User Guide</a:t>
            </a:r>
            <a:r>
              <a:rPr lang="en-US" sz="1600" i="1" dirty="0">
                <a:solidFill>
                  <a:srgbClr val="5A5A4C"/>
                </a:solidFill>
                <a:cs typeface="Times New Roman"/>
              </a:rPr>
              <a:t> for a more detailed explanation of these settings. </a:t>
            </a:r>
            <a:br>
              <a:rPr lang="en-US" sz="1600" dirty="0">
                <a:cs typeface="Times New Roman"/>
              </a:rPr>
            </a:br>
            <a:endParaRPr lang="en-US" sz="1600" dirty="0">
              <a:solidFill>
                <a:srgbClr val="5A5A4C"/>
              </a:solidFill>
              <a:cs typeface="Times New Roman"/>
            </a:endParaRPr>
          </a:p>
        </p:txBody>
      </p:sp>
      <p:sp>
        <p:nvSpPr>
          <p:cNvPr id="4" name="Object 3">
            <a:extLst>
              <a:ext uri="{FF2B5EF4-FFF2-40B4-BE49-F238E27FC236}">
                <a16:creationId xmlns:a16="http://schemas.microsoft.com/office/drawing/2014/main" id="{0FA63C00-6153-D417-779D-20BA4806F070}"/>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739678F1-C9DE-96DA-3907-964DACE32158}"/>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FBEABE1B-BDFA-CE29-59B1-69B363BC5512}"/>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39A1E791-E9E3-FAC7-96ED-D9B4FA8C5958}"/>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49418AA0-495A-A529-F99D-6DEB5CE184A0}"/>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DCB49A60-E14E-2579-3ABC-05DC5F5F397E}"/>
              </a:ext>
            </a:extLst>
          </p:cNvPr>
          <p:cNvSpPr/>
          <p:nvPr/>
        </p:nvSpPr>
        <p:spPr>
          <a:xfrm>
            <a:off x="533552" y="2284493"/>
            <a:ext cx="5350837" cy="1555443"/>
          </a:xfrm>
          <a:prstGeom prst="rect">
            <a:avLst/>
          </a:prstGeom>
          <a:noFill/>
        </p:spPr>
        <p:txBody>
          <a:bodyPr wrap="square" lIns="0" tIns="0" rIns="0" bIns="0" rtlCol="0" anchor="ctr"/>
          <a:lstStyle/>
          <a:p>
            <a:pPr>
              <a:lnSpc>
                <a:spcPts val="1680"/>
              </a:lnSpc>
            </a:pPr>
            <a:endParaRPr lang="en-US" sz="1200">
              <a:solidFill>
                <a:srgbClr val="5A5A4C"/>
              </a:solidFill>
              <a:latin typeface="Montserrat"/>
              <a:cs typeface="Times New Roman"/>
            </a:endParaRPr>
          </a:p>
          <a:p>
            <a:pPr>
              <a:lnSpc>
                <a:spcPts val="1680"/>
              </a:lnSpc>
            </a:pPr>
            <a:endParaRPr lang="en-US" sz="1200">
              <a:solidFill>
                <a:srgbClr val="5A5A4C"/>
              </a:solidFill>
              <a:latin typeface="Montserrat"/>
              <a:cs typeface="Times New Roman"/>
            </a:endParaRPr>
          </a:p>
          <a:p>
            <a:pPr>
              <a:lnSpc>
                <a:spcPts val="1680"/>
              </a:lnSpc>
            </a:pPr>
            <a:endParaRPr lang="en-US" sz="1200" i="1">
              <a:solidFill>
                <a:srgbClr val="5A5A4C"/>
              </a:solidFill>
              <a:latin typeface="Montserrat"/>
              <a:cs typeface="Times New Roman"/>
            </a:endParaRPr>
          </a:p>
          <a:p>
            <a:pPr>
              <a:lnSpc>
                <a:spcPts val="1680"/>
              </a:lnSpc>
            </a:pPr>
            <a:endParaRPr lang="en-US" sz="1200">
              <a:solidFill>
                <a:srgbClr val="000000"/>
              </a:solidFill>
              <a:latin typeface="Montserrat"/>
              <a:cs typeface="Times New Roman"/>
            </a:endParaRPr>
          </a:p>
          <a:p>
            <a:pPr>
              <a:lnSpc>
                <a:spcPts val="1680"/>
              </a:lnSpc>
            </a:pPr>
            <a:endParaRPr lang="en-US" sz="1200" b="1">
              <a:solidFill>
                <a:srgbClr val="000000"/>
              </a:solidFill>
              <a:latin typeface="Montserrat"/>
              <a:cs typeface="Times New Roman"/>
            </a:endParaRPr>
          </a:p>
          <a:p>
            <a:pPr>
              <a:lnSpc>
                <a:spcPts val="1680"/>
              </a:lnSpc>
            </a:pPr>
            <a:endParaRPr lang="en-US" sz="1200" b="1">
              <a:solidFill>
                <a:srgbClr val="000000"/>
              </a:solidFill>
              <a:latin typeface="Montserrat"/>
              <a:cs typeface="Times New Roman"/>
            </a:endParaRPr>
          </a:p>
        </p:txBody>
      </p:sp>
      <p:grpSp>
        <p:nvGrpSpPr>
          <p:cNvPr id="15" name="Group 14">
            <a:extLst>
              <a:ext uri="{FF2B5EF4-FFF2-40B4-BE49-F238E27FC236}">
                <a16:creationId xmlns:a16="http://schemas.microsoft.com/office/drawing/2014/main" id="{21AE0011-32DC-5276-93AD-30F07DB981D2}"/>
              </a:ext>
            </a:extLst>
          </p:cNvPr>
          <p:cNvGrpSpPr/>
          <p:nvPr/>
        </p:nvGrpSpPr>
        <p:grpSpPr>
          <a:xfrm>
            <a:off x="6812476" y="3587914"/>
            <a:ext cx="5129239" cy="2514891"/>
            <a:chOff x="6262561" y="554069"/>
            <a:chExt cx="5580218" cy="2736008"/>
          </a:xfrm>
        </p:grpSpPr>
        <p:pic>
          <p:nvPicPr>
            <p:cNvPr id="16" name="Picture 15" descr="A screenshot of a computer&#10;&#10;AI-generated content may be incorrect.">
              <a:extLst>
                <a:ext uri="{FF2B5EF4-FFF2-40B4-BE49-F238E27FC236}">
                  <a16:creationId xmlns:a16="http://schemas.microsoft.com/office/drawing/2014/main" id="{3E7DBD4A-D435-48C0-9173-85690F1153D9}"/>
                </a:ext>
              </a:extLst>
            </p:cNvPr>
            <p:cNvPicPr>
              <a:picLocks noChangeAspect="1"/>
            </p:cNvPicPr>
            <p:nvPr/>
          </p:nvPicPr>
          <p:blipFill>
            <a:blip r:embed="rId4"/>
            <a:srcRect l="902" t="7629" r="1641" b="2997"/>
            <a:stretch/>
          </p:blipFill>
          <p:spPr>
            <a:xfrm>
              <a:off x="6262561" y="834233"/>
              <a:ext cx="5017174" cy="2172247"/>
            </a:xfrm>
            <a:prstGeom prst="rect">
              <a:avLst/>
            </a:prstGeom>
          </p:spPr>
        </p:pic>
        <p:sp>
          <p:nvSpPr>
            <p:cNvPr id="13" name="Object 2">
              <a:extLst>
                <a:ext uri="{FF2B5EF4-FFF2-40B4-BE49-F238E27FC236}">
                  <a16:creationId xmlns:a16="http://schemas.microsoft.com/office/drawing/2014/main" id="{42756933-F31B-440E-CDBD-4856B110B67A}"/>
                </a:ext>
              </a:extLst>
            </p:cNvPr>
            <p:cNvSpPr/>
            <p:nvPr/>
          </p:nvSpPr>
          <p:spPr>
            <a:xfrm>
              <a:off x="11512457" y="1147551"/>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20" name="Straight Arrow Connector 19">
              <a:extLst>
                <a:ext uri="{FF2B5EF4-FFF2-40B4-BE49-F238E27FC236}">
                  <a16:creationId xmlns:a16="http://schemas.microsoft.com/office/drawing/2014/main" id="{8B5C5369-0A91-5BD5-AA08-3FF5A4CE481E}"/>
                </a:ext>
              </a:extLst>
            </p:cNvPr>
            <p:cNvCxnSpPr>
              <a:cxnSpLocks/>
            </p:cNvCxnSpPr>
            <p:nvPr/>
          </p:nvCxnSpPr>
          <p:spPr>
            <a:xfrm flipH="1">
              <a:off x="10933092" y="1392936"/>
              <a:ext cx="506848" cy="133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bject 2">
              <a:extLst>
                <a:ext uri="{FF2B5EF4-FFF2-40B4-BE49-F238E27FC236}">
                  <a16:creationId xmlns:a16="http://schemas.microsoft.com/office/drawing/2014/main" id="{8B2CFB35-B723-7FC4-4D8D-AD1F8AC4372D}"/>
                </a:ext>
              </a:extLst>
            </p:cNvPr>
            <p:cNvSpPr/>
            <p:nvPr/>
          </p:nvSpPr>
          <p:spPr>
            <a:xfrm>
              <a:off x="11512457" y="1440627"/>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9E5CEF00-4AFD-D2A8-BC16-33E6B2B9314A}"/>
                </a:ext>
              </a:extLst>
            </p:cNvPr>
            <p:cNvCxnSpPr>
              <a:cxnSpLocks/>
            </p:cNvCxnSpPr>
            <p:nvPr/>
          </p:nvCxnSpPr>
          <p:spPr>
            <a:xfrm flipH="1">
              <a:off x="10933092" y="1686012"/>
              <a:ext cx="506848" cy="133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bject 2">
              <a:extLst>
                <a:ext uri="{FF2B5EF4-FFF2-40B4-BE49-F238E27FC236}">
                  <a16:creationId xmlns:a16="http://schemas.microsoft.com/office/drawing/2014/main" id="{67C5D3E3-64A2-2A0D-1AA0-10DBE8FD53A3}"/>
                </a:ext>
              </a:extLst>
            </p:cNvPr>
            <p:cNvSpPr/>
            <p:nvPr/>
          </p:nvSpPr>
          <p:spPr>
            <a:xfrm>
              <a:off x="8347226" y="2869377"/>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(6)</a:t>
              </a:r>
              <a:endParaRPr lang="en-US" sz="1200">
                <a:solidFill>
                  <a:srgbClr val="FF0000"/>
                </a:solidFill>
                <a:latin typeface="Montserrat"/>
                <a:cs typeface="Arial"/>
              </a:endParaRPr>
            </a:p>
          </p:txBody>
        </p:sp>
        <p:cxnSp>
          <p:nvCxnSpPr>
            <p:cNvPr id="24" name="Straight Arrow Connector 23">
              <a:extLst>
                <a:ext uri="{FF2B5EF4-FFF2-40B4-BE49-F238E27FC236}">
                  <a16:creationId xmlns:a16="http://schemas.microsoft.com/office/drawing/2014/main" id="{75A7A70C-0DD4-EE2B-63C7-BD79500FEFFA}"/>
                </a:ext>
              </a:extLst>
            </p:cNvPr>
            <p:cNvCxnSpPr>
              <a:cxnSpLocks/>
            </p:cNvCxnSpPr>
            <p:nvPr/>
          </p:nvCxnSpPr>
          <p:spPr>
            <a:xfrm flipH="1" flipV="1">
              <a:off x="8126880" y="2867324"/>
              <a:ext cx="199117" cy="1814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1B54FAAC-8201-2971-D8B9-AB231F10E181}"/>
                </a:ext>
              </a:extLst>
            </p:cNvPr>
            <p:cNvSpPr/>
            <p:nvPr/>
          </p:nvSpPr>
          <p:spPr>
            <a:xfrm>
              <a:off x="8545052" y="561395"/>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6" name="Straight Arrow Connector 25">
              <a:extLst>
                <a:ext uri="{FF2B5EF4-FFF2-40B4-BE49-F238E27FC236}">
                  <a16:creationId xmlns:a16="http://schemas.microsoft.com/office/drawing/2014/main" id="{1AA23043-2C47-0FEE-C6F3-25EF800F7E6B}"/>
                </a:ext>
              </a:extLst>
            </p:cNvPr>
            <p:cNvCxnSpPr>
              <a:cxnSpLocks/>
            </p:cNvCxnSpPr>
            <p:nvPr/>
          </p:nvCxnSpPr>
          <p:spPr>
            <a:xfrm flipH="1">
              <a:off x="7965687" y="806780"/>
              <a:ext cx="506848" cy="133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bject 2">
              <a:extLst>
                <a:ext uri="{FF2B5EF4-FFF2-40B4-BE49-F238E27FC236}">
                  <a16:creationId xmlns:a16="http://schemas.microsoft.com/office/drawing/2014/main" id="{067A9D6D-67E2-4935-A081-34B088F3324E}"/>
                </a:ext>
              </a:extLst>
            </p:cNvPr>
            <p:cNvSpPr/>
            <p:nvPr/>
          </p:nvSpPr>
          <p:spPr>
            <a:xfrm>
              <a:off x="9123880" y="554069"/>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8" name="Straight Arrow Connector 27">
              <a:extLst>
                <a:ext uri="{FF2B5EF4-FFF2-40B4-BE49-F238E27FC236}">
                  <a16:creationId xmlns:a16="http://schemas.microsoft.com/office/drawing/2014/main" id="{762E464A-8E30-8E83-7851-6BF20D9F110D}"/>
                </a:ext>
              </a:extLst>
            </p:cNvPr>
            <p:cNvCxnSpPr>
              <a:cxnSpLocks/>
            </p:cNvCxnSpPr>
            <p:nvPr/>
          </p:nvCxnSpPr>
          <p:spPr>
            <a:xfrm flipH="1">
              <a:off x="8163516" y="799454"/>
              <a:ext cx="887847" cy="3973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FD41D32-EBF5-9DCB-EED6-1526C33AC529}"/>
              </a:ext>
            </a:extLst>
          </p:cNvPr>
          <p:cNvGrpSpPr/>
          <p:nvPr/>
        </p:nvGrpSpPr>
        <p:grpSpPr>
          <a:xfrm>
            <a:off x="6672064" y="316242"/>
            <a:ext cx="5152056" cy="2931566"/>
            <a:chOff x="5912496" y="3221069"/>
            <a:chExt cx="5705902" cy="3246709"/>
          </a:xfrm>
        </p:grpSpPr>
        <p:pic>
          <p:nvPicPr>
            <p:cNvPr id="14" name="Object 13">
              <a:extLst>
                <a:ext uri="{FF2B5EF4-FFF2-40B4-BE49-F238E27FC236}">
                  <a16:creationId xmlns:a16="http://schemas.microsoft.com/office/drawing/2014/main" id="{EEE55A60-1A4B-08A4-AEE0-3DB79C75F0F2}"/>
                </a:ext>
              </a:extLst>
            </p:cNvPr>
            <p:cNvPicPr>
              <a:picLocks noChangeAspect="1"/>
            </p:cNvPicPr>
            <p:nvPr/>
          </p:nvPicPr>
          <p:blipFill>
            <a:blip r:embed="rId5"/>
            <a:stretch>
              <a:fillRect/>
            </a:stretch>
          </p:blipFill>
          <p:spPr>
            <a:xfrm>
              <a:off x="5912496" y="3600506"/>
              <a:ext cx="5705902" cy="2867272"/>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BF77D8D3-4F00-27EB-9978-FFCFF7BACDBC}"/>
                </a:ext>
              </a:extLst>
            </p:cNvPr>
            <p:cNvPicPr>
              <a:picLocks noChangeAspect="1"/>
            </p:cNvPicPr>
            <p:nvPr/>
          </p:nvPicPr>
          <p:blipFill>
            <a:blip r:embed="rId6"/>
            <a:srcRect l="-1230" t="-176" r="34765" b="33451"/>
            <a:stretch/>
          </p:blipFill>
          <p:spPr>
            <a:xfrm>
              <a:off x="6597754" y="3677478"/>
              <a:ext cx="4298034" cy="2515005"/>
            </a:xfrm>
            <a:prstGeom prst="rect">
              <a:avLst/>
            </a:prstGeom>
          </p:spPr>
        </p:pic>
        <p:sp>
          <p:nvSpPr>
            <p:cNvPr id="29" name="Object 2">
              <a:extLst>
                <a:ext uri="{FF2B5EF4-FFF2-40B4-BE49-F238E27FC236}">
                  <a16:creationId xmlns:a16="http://schemas.microsoft.com/office/drawing/2014/main" id="{EEFA6991-9D2A-63E3-1CB4-3EFB20E39C35}"/>
                </a:ext>
              </a:extLst>
            </p:cNvPr>
            <p:cNvSpPr/>
            <p:nvPr/>
          </p:nvSpPr>
          <p:spPr>
            <a:xfrm>
              <a:off x="9123879" y="3221069"/>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30" name="Straight Arrow Connector 29">
              <a:extLst>
                <a:ext uri="{FF2B5EF4-FFF2-40B4-BE49-F238E27FC236}">
                  <a16:creationId xmlns:a16="http://schemas.microsoft.com/office/drawing/2014/main" id="{F65C455A-6CD0-4F7A-BAAC-993BA9776B0B}"/>
                </a:ext>
              </a:extLst>
            </p:cNvPr>
            <p:cNvCxnSpPr>
              <a:cxnSpLocks/>
            </p:cNvCxnSpPr>
            <p:nvPr/>
          </p:nvCxnSpPr>
          <p:spPr>
            <a:xfrm flipH="1">
              <a:off x="8669072" y="3532396"/>
              <a:ext cx="499521" cy="1027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itle 10">
            <a:extLst>
              <a:ext uri="{FF2B5EF4-FFF2-40B4-BE49-F238E27FC236}">
                <a16:creationId xmlns:a16="http://schemas.microsoft.com/office/drawing/2014/main" id="{D52F9B6B-2410-CC6C-DF5C-B570FCE02F89}"/>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a:t>Huygen's PSF</a:t>
            </a:r>
            <a:endParaRPr lang="en-US" dirty="0"/>
          </a:p>
        </p:txBody>
      </p:sp>
    </p:spTree>
    <p:extLst>
      <p:ext uri="{BB962C8B-B14F-4D97-AF65-F5344CB8AC3E}">
        <p14:creationId xmlns:p14="http://schemas.microsoft.com/office/powerpoint/2010/main" val="3193203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ABCB1-6D6A-1481-2FD4-79431A73D1CA}"/>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5A6D4C56-B188-0088-2E51-132009E7FB6B}"/>
              </a:ext>
            </a:extLst>
          </p:cNvPr>
          <p:cNvSpPr/>
          <p:nvPr/>
        </p:nvSpPr>
        <p:spPr>
          <a:xfrm>
            <a:off x="464681" y="953469"/>
            <a:ext cx="5057038" cy="435974"/>
          </a:xfrm>
          <a:prstGeom prst="rect">
            <a:avLst/>
          </a:prstGeom>
          <a:noFill/>
        </p:spPr>
        <p:txBody>
          <a:bodyPr wrap="square" lIns="0" tIns="0" rIns="0" bIns="0" rtlCol="0" anchor="ctr"/>
          <a:lstStyle/>
          <a:p>
            <a:pPr>
              <a:lnSpc>
                <a:spcPts val="1680"/>
              </a:lnSpc>
            </a:pPr>
            <a:r>
              <a:rPr lang="en-US" sz="1600" dirty="0">
                <a:solidFill>
                  <a:srgbClr val="5A5A4C"/>
                </a:solidFill>
              </a:rPr>
              <a:t>Our</a:t>
            </a:r>
            <a:r>
              <a:rPr lang="en-US" sz="1600" dirty="0">
                <a:solidFill>
                  <a:srgbClr val="5A5A4C"/>
                </a:solidFill>
                <a:cs typeface="Times New Roman"/>
              </a:rPr>
              <a:t> linear plot looks as follows:</a:t>
            </a:r>
          </a:p>
        </p:txBody>
      </p:sp>
      <p:sp>
        <p:nvSpPr>
          <p:cNvPr id="5" name="Object 4">
            <a:extLst>
              <a:ext uri="{FF2B5EF4-FFF2-40B4-BE49-F238E27FC236}">
                <a16:creationId xmlns:a16="http://schemas.microsoft.com/office/drawing/2014/main" id="{E023CC81-4273-C68F-9ECB-6917C9BB3067}"/>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12D53D8B-C117-3160-BCA2-74B54DABFAB6}"/>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D5051E09-E1DE-61D4-205C-943DD8733582}"/>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73C06139-0783-5020-61F2-BCA735689F7E}"/>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D513852F-E9A6-871A-F769-B9D3F3A4A5AF}"/>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600D2BE2-23C8-5911-1B00-6C2A06F40210}"/>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D7FC2DB9-26F3-4248-D214-078D495465B0}"/>
              </a:ext>
            </a:extLst>
          </p:cNvPr>
          <p:cNvSpPr/>
          <p:nvPr/>
        </p:nvSpPr>
        <p:spPr>
          <a:xfrm>
            <a:off x="6097466" y="964394"/>
            <a:ext cx="5350837" cy="435974"/>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Log –5, 512 x 512 Pupil Sampling, 1024 x 1024 Image Sampling:</a:t>
            </a:r>
            <a:endParaRPr lang="en-US" sz="1600" b="1" dirty="0">
              <a:solidFill>
                <a:srgbClr val="000000"/>
              </a:solidFill>
              <a:cs typeface="Times New Roman"/>
            </a:endParaRPr>
          </a:p>
        </p:txBody>
      </p:sp>
      <p:sp>
        <p:nvSpPr>
          <p:cNvPr id="19" name="Object 10">
            <a:extLst>
              <a:ext uri="{FF2B5EF4-FFF2-40B4-BE49-F238E27FC236}">
                <a16:creationId xmlns:a16="http://schemas.microsoft.com/office/drawing/2014/main" id="{D7D499B6-F835-F02B-B171-8FC20293603E}"/>
              </a:ext>
            </a:extLst>
          </p:cNvPr>
          <p:cNvSpPr/>
          <p:nvPr/>
        </p:nvSpPr>
        <p:spPr>
          <a:xfrm>
            <a:off x="6260037" y="4177380"/>
            <a:ext cx="4819025" cy="837990"/>
          </a:xfrm>
          <a:prstGeom prst="rect">
            <a:avLst/>
          </a:prstGeom>
          <a:noFill/>
        </p:spPr>
        <p:txBody>
          <a:bodyPr wrap="square" lIns="0" tIns="0" rIns="0" bIns="0" rtlCol="0" anchor="ctr"/>
          <a:lstStyle/>
          <a:p>
            <a:pPr>
              <a:lnSpc>
                <a:spcPts val="1680"/>
              </a:lnSpc>
            </a:pPr>
            <a:br>
              <a:rPr lang="en-US" sz="1200" i="1">
                <a:solidFill>
                  <a:srgbClr val="5A5A4C"/>
                </a:solidFill>
                <a:latin typeface="Montserrat"/>
              </a:rPr>
            </a:br>
            <a:endParaRPr lang="en-US" sz="1200" i="1">
              <a:solidFill>
                <a:srgbClr val="5A5A4C"/>
              </a:solidFill>
              <a:latin typeface="Montserrat"/>
            </a:endParaRPr>
          </a:p>
        </p:txBody>
      </p:sp>
      <p:sp>
        <p:nvSpPr>
          <p:cNvPr id="16" name="Object 10">
            <a:extLst>
              <a:ext uri="{FF2B5EF4-FFF2-40B4-BE49-F238E27FC236}">
                <a16:creationId xmlns:a16="http://schemas.microsoft.com/office/drawing/2014/main" id="{C4D04707-8B1D-8BDC-8975-B1F89DB23088}"/>
              </a:ext>
            </a:extLst>
          </p:cNvPr>
          <p:cNvSpPr/>
          <p:nvPr/>
        </p:nvSpPr>
        <p:spPr>
          <a:xfrm>
            <a:off x="559701" y="5304140"/>
            <a:ext cx="4962018" cy="858512"/>
          </a:xfrm>
          <a:prstGeom prst="rect">
            <a:avLst/>
          </a:prstGeom>
          <a:noFill/>
        </p:spPr>
        <p:txBody>
          <a:bodyPr wrap="square" lIns="0" tIns="0" rIns="0" bIns="0" rtlCol="0" anchor="t"/>
          <a:lstStyle/>
          <a:p>
            <a:pPr>
              <a:lnSpc>
                <a:spcPts val="1680"/>
              </a:lnSpc>
            </a:pPr>
            <a:r>
              <a:rPr lang="en-US" sz="1600" dirty="0">
                <a:solidFill>
                  <a:srgbClr val="5A5A4C"/>
                </a:solidFill>
                <a:cs typeface="Times New Roman"/>
              </a:rPr>
              <a:t>Compared to the FFT PSF, the Huygen's PSF exhibits clearer details, particularly near the centroid. The differences between the two PSF's differ significantly as one moves from the center to the outer edges of the plot. </a:t>
            </a:r>
            <a:endParaRPr lang="en-US" sz="1600" b="1" dirty="0">
              <a:solidFill>
                <a:srgbClr val="000000"/>
              </a:solidFill>
              <a:cs typeface="Times New Roman"/>
            </a:endParaRPr>
          </a:p>
        </p:txBody>
      </p:sp>
      <p:pic>
        <p:nvPicPr>
          <p:cNvPr id="13" name="Picture 12" descr="A computer screen shot of a graph&#10;&#10;AI-generated content may be incorrect.">
            <a:extLst>
              <a:ext uri="{FF2B5EF4-FFF2-40B4-BE49-F238E27FC236}">
                <a16:creationId xmlns:a16="http://schemas.microsoft.com/office/drawing/2014/main" id="{CE4D67F6-0828-1AF6-3A14-3920281C2042}"/>
              </a:ext>
            </a:extLst>
          </p:cNvPr>
          <p:cNvPicPr>
            <a:picLocks noChangeAspect="1"/>
          </p:cNvPicPr>
          <p:nvPr/>
        </p:nvPicPr>
        <p:blipFill>
          <a:blip r:embed="rId3"/>
          <a:srcRect l="1431" r="5913" b="1588"/>
          <a:stretch/>
        </p:blipFill>
        <p:spPr>
          <a:xfrm>
            <a:off x="554050" y="1501584"/>
            <a:ext cx="4678424" cy="3652022"/>
          </a:xfrm>
          <a:prstGeom prst="rect">
            <a:avLst/>
          </a:prstGeom>
        </p:spPr>
      </p:pic>
      <p:sp>
        <p:nvSpPr>
          <p:cNvPr id="12" name="Object 10">
            <a:extLst>
              <a:ext uri="{FF2B5EF4-FFF2-40B4-BE49-F238E27FC236}">
                <a16:creationId xmlns:a16="http://schemas.microsoft.com/office/drawing/2014/main" id="{B5D543BE-FB4A-59C7-F17D-8E6699C16B0E}"/>
              </a:ext>
            </a:extLst>
          </p:cNvPr>
          <p:cNvSpPr/>
          <p:nvPr/>
        </p:nvSpPr>
        <p:spPr>
          <a:xfrm>
            <a:off x="6096000" y="5284204"/>
            <a:ext cx="5546808" cy="898384"/>
          </a:xfrm>
          <a:prstGeom prst="rect">
            <a:avLst/>
          </a:prstGeom>
          <a:noFill/>
        </p:spPr>
        <p:txBody>
          <a:bodyPr wrap="square" lIns="0" tIns="0" rIns="0" bIns="0" rtlCol="0" anchor="t"/>
          <a:lstStyle/>
          <a:p>
            <a:pPr>
              <a:lnSpc>
                <a:spcPts val="1680"/>
              </a:lnSpc>
            </a:pPr>
            <a:r>
              <a:rPr lang="en-US" sz="1600" i="1" dirty="0">
                <a:solidFill>
                  <a:srgbClr val="5A5A4C"/>
                </a:solidFill>
                <a:cs typeface="Times New Roman"/>
              </a:rPr>
              <a:t>From our analysis of the FFT PSF, does the generated Huygen's PSF also make sense? What conclusions can you draw?</a:t>
            </a:r>
            <a:endParaRPr lang="en-US" sz="1600" b="1" dirty="0">
              <a:solidFill>
                <a:srgbClr val="000000"/>
              </a:solidFill>
              <a:cs typeface="Times New Roman"/>
            </a:endParaRPr>
          </a:p>
        </p:txBody>
      </p:sp>
      <p:pic>
        <p:nvPicPr>
          <p:cNvPr id="15" name="Picture 14">
            <a:extLst>
              <a:ext uri="{FF2B5EF4-FFF2-40B4-BE49-F238E27FC236}">
                <a16:creationId xmlns:a16="http://schemas.microsoft.com/office/drawing/2014/main" id="{B2CA707D-B228-4B70-132C-BA32DB312E88}"/>
              </a:ext>
            </a:extLst>
          </p:cNvPr>
          <p:cNvPicPr>
            <a:picLocks noChangeAspect="1"/>
          </p:cNvPicPr>
          <p:nvPr/>
        </p:nvPicPr>
        <p:blipFill>
          <a:blip r:embed="rId4"/>
          <a:srcRect l="3596" t="-869" r="6546" b="-247"/>
          <a:stretch/>
        </p:blipFill>
        <p:spPr>
          <a:xfrm>
            <a:off x="6025739" y="1501584"/>
            <a:ext cx="5053323" cy="3655608"/>
          </a:xfrm>
          <a:prstGeom prst="rect">
            <a:avLst/>
          </a:prstGeom>
        </p:spPr>
      </p:pic>
      <p:sp>
        <p:nvSpPr>
          <p:cNvPr id="14" name="Title 10">
            <a:extLst>
              <a:ext uri="{FF2B5EF4-FFF2-40B4-BE49-F238E27FC236}">
                <a16:creationId xmlns:a16="http://schemas.microsoft.com/office/drawing/2014/main" id="{A5661425-5A6F-6608-93EB-A4D3EB446F2C}"/>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a:t>Huygen's PSF</a:t>
            </a:r>
            <a:endParaRPr lang="en-US" dirty="0"/>
          </a:p>
        </p:txBody>
      </p:sp>
    </p:spTree>
    <p:extLst>
      <p:ext uri="{BB962C8B-B14F-4D97-AF65-F5344CB8AC3E}">
        <p14:creationId xmlns:p14="http://schemas.microsoft.com/office/powerpoint/2010/main" val="2249370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84A45-6C08-14F8-2D8D-271D6765F14A}"/>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25C18DA2-7CCD-432C-5C32-655E56833809}"/>
              </a:ext>
            </a:extLst>
          </p:cNvPr>
          <p:cNvSpPr/>
          <p:nvPr/>
        </p:nvSpPr>
        <p:spPr>
          <a:xfrm>
            <a:off x="534851" y="886239"/>
            <a:ext cx="5024146" cy="880054"/>
          </a:xfrm>
          <a:prstGeom prst="rect">
            <a:avLst/>
          </a:prstGeom>
          <a:noFill/>
        </p:spPr>
        <p:txBody>
          <a:bodyPr wrap="square" lIns="0" tIns="0" rIns="0" bIns="0" rtlCol="0" anchor="ctr"/>
          <a:lstStyle/>
          <a:p>
            <a:pPr>
              <a:lnSpc>
                <a:spcPts val="1680"/>
              </a:lnSpc>
            </a:pPr>
            <a:endParaRPr lang="en-US" sz="1200">
              <a:solidFill>
                <a:srgbClr val="5A5A4C"/>
              </a:solidFill>
              <a:latin typeface="Montserrat"/>
              <a:cs typeface="Times New Roman"/>
            </a:endParaRPr>
          </a:p>
        </p:txBody>
      </p:sp>
      <p:sp>
        <p:nvSpPr>
          <p:cNvPr id="4" name="Object 3">
            <a:extLst>
              <a:ext uri="{FF2B5EF4-FFF2-40B4-BE49-F238E27FC236}">
                <a16:creationId xmlns:a16="http://schemas.microsoft.com/office/drawing/2014/main" id="{4E20FB21-55DB-8012-1A89-84F52CDF9553}"/>
              </a:ext>
            </a:extLst>
          </p:cNvPr>
          <p:cNvSpPr/>
          <p:nvPr/>
        </p:nvSpPr>
        <p:spPr>
          <a:xfrm>
            <a:off x="5296558" y="5308047"/>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A674D629-AA61-1B30-DCD4-3A35F05BB3B0}"/>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CE255CB5-2B86-6FF4-BC87-3542BDF064EE}"/>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D9724947-7654-61CC-CB0B-B0AF95C11BD6}"/>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1373877C-4FDA-7927-9CAB-C8FAA74A1972}"/>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8FA37209-E2BB-08A1-0DE0-2A79F48D650B}"/>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5571496F-D276-ECC2-F488-300B33DCBE46}"/>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93E00776-E47D-652F-0046-220A6F08E8F3}"/>
              </a:ext>
            </a:extLst>
          </p:cNvPr>
          <p:cNvSpPr/>
          <p:nvPr/>
        </p:nvSpPr>
        <p:spPr>
          <a:xfrm>
            <a:off x="534851" y="991055"/>
            <a:ext cx="11286415" cy="2304876"/>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We will now set up the primary mirror as a non-sequential segment within the sequential system. Setting up non-sequential elements allows us to analyze the diffraction effects of the sequential model while giving us the advantages for stray light analysis on the primary mirror. We will also soon see that creating non-sequential mirror segments allows us to optimize each mirror segment individually, which allows us to fine-tune our system for maximum performance.</a:t>
            </a:r>
            <a:endParaRPr lang="en-US" sz="1600" dirty="0"/>
          </a:p>
          <a:p>
            <a:pPr>
              <a:lnSpc>
                <a:spcPts val="1680"/>
              </a:lnSpc>
            </a:pPr>
            <a:endParaRPr lang="en-US" sz="1600" dirty="0">
              <a:cs typeface="Times New Roman"/>
            </a:endParaRPr>
          </a:p>
          <a:p>
            <a:pPr>
              <a:lnSpc>
                <a:spcPts val="1680"/>
              </a:lnSpc>
            </a:pPr>
            <a:br>
              <a:rPr lang="en-US" sz="1600" dirty="0">
                <a:cs typeface="Times New Roman"/>
              </a:rPr>
            </a:br>
            <a:r>
              <a:rPr lang="en-US" sz="1600" dirty="0">
                <a:solidFill>
                  <a:srgbClr val="5A5A4C"/>
                </a:solidFill>
                <a:cs typeface="Times New Roman"/>
              </a:rPr>
              <a:t>Create two new surfaces after the primary mirror within the LDE</a:t>
            </a:r>
            <a:r>
              <a:rPr lang="en-US" sz="1600" dirty="0">
                <a:solidFill>
                  <a:srgbClr val="FF0000"/>
                </a:solidFill>
                <a:cs typeface="Times New Roman"/>
              </a:rPr>
              <a:t> (1)</a:t>
            </a:r>
            <a:r>
              <a:rPr lang="en-US" sz="1600" dirty="0">
                <a:solidFill>
                  <a:srgbClr val="5A5A4C"/>
                </a:solidFill>
                <a:cs typeface="Times New Roman"/>
              </a:rPr>
              <a:t> and leave the primary mirror as the STOP. Remove the radius, thickness, material, and conic</a:t>
            </a:r>
            <a:r>
              <a:rPr lang="en-US" sz="1600" dirty="0">
                <a:solidFill>
                  <a:srgbClr val="FF0000"/>
                </a:solidFill>
                <a:cs typeface="Times New Roman"/>
              </a:rPr>
              <a:t> (2)</a:t>
            </a:r>
            <a:r>
              <a:rPr lang="en-US" sz="1600" dirty="0">
                <a:solidFill>
                  <a:srgbClr val="5A5A4C"/>
                </a:solidFill>
                <a:cs typeface="Times New Roman"/>
              </a:rPr>
              <a:t>. Label surface 4 and 5 as the </a:t>
            </a:r>
            <a:r>
              <a:rPr lang="en-US" sz="1600" i="1" dirty="0">
                <a:solidFill>
                  <a:srgbClr val="5A5A4C"/>
                </a:solidFill>
                <a:cs typeface="Times New Roman"/>
              </a:rPr>
              <a:t>Non-Sequential Entrance Port </a:t>
            </a:r>
            <a:r>
              <a:rPr lang="en-US" sz="1600" dirty="0">
                <a:solidFill>
                  <a:srgbClr val="FF0000"/>
                </a:solidFill>
                <a:cs typeface="Times New Roman"/>
              </a:rPr>
              <a:t>(3) </a:t>
            </a:r>
            <a:r>
              <a:rPr lang="en-US" sz="1600" dirty="0">
                <a:solidFill>
                  <a:srgbClr val="5A5A4C"/>
                </a:solidFill>
                <a:cs typeface="Times New Roman"/>
              </a:rPr>
              <a:t>and </a:t>
            </a:r>
            <a:r>
              <a:rPr lang="en-US" sz="1600" i="1" dirty="0">
                <a:solidFill>
                  <a:srgbClr val="5A5A4C"/>
                </a:solidFill>
                <a:cs typeface="Times New Roman"/>
              </a:rPr>
              <a:t>Non-Sequential Exit Port</a:t>
            </a:r>
            <a:r>
              <a:rPr lang="en-US" sz="1600" dirty="0">
                <a:solidFill>
                  <a:srgbClr val="5A5A4C"/>
                </a:solidFill>
                <a:cs typeface="Times New Roman"/>
              </a:rPr>
              <a:t> </a:t>
            </a:r>
            <a:r>
              <a:rPr lang="en-US" sz="1600" dirty="0">
                <a:solidFill>
                  <a:srgbClr val="FF0000"/>
                </a:solidFill>
                <a:cs typeface="Times New Roman"/>
              </a:rPr>
              <a:t>(4)</a:t>
            </a:r>
            <a:r>
              <a:rPr lang="en-US" sz="1600" dirty="0">
                <a:solidFill>
                  <a:srgbClr val="5A5A4C"/>
                </a:solidFill>
                <a:cs typeface="Times New Roman"/>
              </a:rPr>
              <a:t> (our new primary lens). Set the surface 4 Surface Type as </a:t>
            </a:r>
            <a:r>
              <a:rPr lang="en-US" sz="1600" i="1" dirty="0">
                <a:solidFill>
                  <a:srgbClr val="5A5A4C"/>
                </a:solidFill>
                <a:cs typeface="Times New Roman"/>
              </a:rPr>
              <a:t>Non-Sequential Component</a:t>
            </a:r>
            <a:r>
              <a:rPr lang="en-US" sz="1600" dirty="0">
                <a:solidFill>
                  <a:srgbClr val="FF0000"/>
                </a:solidFill>
                <a:cs typeface="Times New Roman"/>
              </a:rPr>
              <a:t> (5)</a:t>
            </a:r>
            <a:r>
              <a:rPr lang="en-US" sz="1600" i="1" dirty="0">
                <a:solidFill>
                  <a:srgbClr val="5A5A4C"/>
                </a:solidFill>
                <a:cs typeface="Times New Roman"/>
              </a:rPr>
              <a:t>. </a:t>
            </a:r>
            <a:r>
              <a:rPr lang="en-US" sz="1600" dirty="0">
                <a:solidFill>
                  <a:srgbClr val="5A5A4C"/>
                </a:solidFill>
                <a:cs typeface="Times New Roman"/>
              </a:rPr>
              <a:t>These entrance ports should be large. Set them to </a:t>
            </a:r>
            <a:r>
              <a:rPr lang="en-US" sz="1600" i="1" dirty="0">
                <a:solidFill>
                  <a:srgbClr val="5A5A4C"/>
                </a:solidFill>
                <a:cs typeface="Times New Roman"/>
              </a:rPr>
              <a:t>3500 mm</a:t>
            </a:r>
            <a:r>
              <a:rPr lang="en-US" sz="1600" dirty="0">
                <a:solidFill>
                  <a:srgbClr val="5A5A4C"/>
                </a:solidFill>
                <a:cs typeface="Times New Roman"/>
              </a:rPr>
              <a:t> </a:t>
            </a:r>
            <a:r>
              <a:rPr lang="en-US" sz="1600" dirty="0">
                <a:solidFill>
                  <a:srgbClr val="FF0000"/>
                </a:solidFill>
                <a:cs typeface="Times New Roman"/>
              </a:rPr>
              <a:t>(6)</a:t>
            </a:r>
            <a:r>
              <a:rPr lang="en-US" sz="1600" dirty="0">
                <a:solidFill>
                  <a:srgbClr val="5A5A4C"/>
                </a:solidFill>
                <a:cs typeface="Times New Roman"/>
              </a:rPr>
              <a:t>. Ignore error messages for now. These are due to rays not tracing properly as we have not yet set our mirror in place.</a:t>
            </a:r>
            <a:endParaRPr lang="en-US" sz="1600" b="1" dirty="0">
              <a:solidFill>
                <a:srgbClr val="000000"/>
              </a:solidFill>
              <a:cs typeface="Times New Roman"/>
            </a:endParaRPr>
          </a:p>
        </p:txBody>
      </p:sp>
      <p:pic>
        <p:nvPicPr>
          <p:cNvPr id="15" name="Picture 14" descr="A table with text and words&#10;&#10;AI-generated content may be incorrect.">
            <a:extLst>
              <a:ext uri="{FF2B5EF4-FFF2-40B4-BE49-F238E27FC236}">
                <a16:creationId xmlns:a16="http://schemas.microsoft.com/office/drawing/2014/main" id="{7952B6FD-0668-2BB0-32DA-B9ED46706B78}"/>
              </a:ext>
            </a:extLst>
          </p:cNvPr>
          <p:cNvPicPr>
            <a:picLocks noChangeAspect="1"/>
          </p:cNvPicPr>
          <p:nvPr/>
        </p:nvPicPr>
        <p:blipFill>
          <a:blip r:embed="rId3"/>
          <a:stretch>
            <a:fillRect/>
          </a:stretch>
        </p:blipFill>
        <p:spPr>
          <a:xfrm>
            <a:off x="2063552" y="3708070"/>
            <a:ext cx="7957039" cy="1534978"/>
          </a:xfrm>
          <a:prstGeom prst="rect">
            <a:avLst/>
          </a:prstGeom>
        </p:spPr>
      </p:pic>
      <p:sp>
        <p:nvSpPr>
          <p:cNvPr id="25" name="Object 10">
            <a:extLst>
              <a:ext uri="{FF2B5EF4-FFF2-40B4-BE49-F238E27FC236}">
                <a16:creationId xmlns:a16="http://schemas.microsoft.com/office/drawing/2014/main" id="{F5E67006-14A4-69BE-1222-5C5156B2D590}"/>
              </a:ext>
            </a:extLst>
          </p:cNvPr>
          <p:cNvSpPr/>
          <p:nvPr/>
        </p:nvSpPr>
        <p:spPr>
          <a:xfrm>
            <a:off x="3705044" y="5780460"/>
            <a:ext cx="4674054" cy="370258"/>
          </a:xfrm>
          <a:prstGeom prst="rect">
            <a:avLst/>
          </a:prstGeom>
          <a:noFill/>
        </p:spPr>
        <p:txBody>
          <a:bodyPr wrap="square" lIns="0" tIns="0" rIns="0" bIns="0" rtlCol="0" anchor="ctr"/>
          <a:lstStyle/>
          <a:p>
            <a:pPr algn="ctr">
              <a:lnSpc>
                <a:spcPts val="1680"/>
              </a:lnSpc>
            </a:pPr>
            <a:r>
              <a:rPr lang="en-US" sz="1400" i="1" dirty="0">
                <a:solidFill>
                  <a:srgbClr val="5A5A4C"/>
                </a:solidFill>
                <a:cs typeface="Times New Roman"/>
              </a:rPr>
              <a:t>*Reference </a:t>
            </a:r>
            <a:r>
              <a:rPr lang="en-US" sz="1400" i="1" dirty="0">
                <a:solidFill>
                  <a:srgbClr val="5A5A4C"/>
                </a:solidFill>
                <a:cs typeface="Times New Roman"/>
                <a:hlinkClick r:id="rId4"/>
              </a:rPr>
              <a:t>OpticStudio User Guide</a:t>
            </a:r>
            <a:r>
              <a:rPr lang="en-US" sz="1400" i="1" dirty="0">
                <a:solidFill>
                  <a:srgbClr val="5A5A4C"/>
                </a:solidFill>
                <a:cs typeface="Times New Roman"/>
              </a:rPr>
              <a:t> for more information</a:t>
            </a:r>
            <a:endParaRPr lang="en-US" sz="1400" b="1" dirty="0">
              <a:solidFill>
                <a:srgbClr val="000000"/>
              </a:solidFill>
              <a:cs typeface="Times New Roman"/>
            </a:endParaRPr>
          </a:p>
        </p:txBody>
      </p:sp>
      <p:sp>
        <p:nvSpPr>
          <p:cNvPr id="13" name="Object 2">
            <a:extLst>
              <a:ext uri="{FF2B5EF4-FFF2-40B4-BE49-F238E27FC236}">
                <a16:creationId xmlns:a16="http://schemas.microsoft.com/office/drawing/2014/main" id="{8A2BB727-C5A7-499C-147C-D6D3B162BA97}"/>
              </a:ext>
            </a:extLst>
          </p:cNvPr>
          <p:cNvSpPr/>
          <p:nvPr/>
        </p:nvSpPr>
        <p:spPr>
          <a:xfrm>
            <a:off x="1430990" y="4477989"/>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16" name="Straight Arrow Connector 15">
            <a:extLst>
              <a:ext uri="{FF2B5EF4-FFF2-40B4-BE49-F238E27FC236}">
                <a16:creationId xmlns:a16="http://schemas.microsoft.com/office/drawing/2014/main" id="{18780B10-85D7-FE24-80D9-858EE4FA17BE}"/>
              </a:ext>
            </a:extLst>
          </p:cNvPr>
          <p:cNvCxnSpPr>
            <a:cxnSpLocks/>
          </p:cNvCxnSpPr>
          <p:nvPr/>
        </p:nvCxnSpPr>
        <p:spPr>
          <a:xfrm>
            <a:off x="1600261" y="4723374"/>
            <a:ext cx="504268" cy="74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2">
            <a:extLst>
              <a:ext uri="{FF2B5EF4-FFF2-40B4-BE49-F238E27FC236}">
                <a16:creationId xmlns:a16="http://schemas.microsoft.com/office/drawing/2014/main" id="{88A53BE2-F753-6CA5-5953-8B1DC9BEE006}"/>
              </a:ext>
            </a:extLst>
          </p:cNvPr>
          <p:cNvSpPr/>
          <p:nvPr/>
        </p:nvSpPr>
        <p:spPr>
          <a:xfrm>
            <a:off x="1658125" y="4837007"/>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6AB95DDA-ADF2-73ED-95E3-F85DB16C9708}"/>
              </a:ext>
            </a:extLst>
          </p:cNvPr>
          <p:cNvCxnSpPr>
            <a:cxnSpLocks/>
          </p:cNvCxnSpPr>
          <p:nvPr/>
        </p:nvCxnSpPr>
        <p:spPr>
          <a:xfrm flipV="1">
            <a:off x="1922647" y="4930204"/>
            <a:ext cx="899920" cy="935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2">
            <a:extLst>
              <a:ext uri="{FF2B5EF4-FFF2-40B4-BE49-F238E27FC236}">
                <a16:creationId xmlns:a16="http://schemas.microsoft.com/office/drawing/2014/main" id="{EE8382A5-851D-7F17-70BE-236F8295702A}"/>
              </a:ext>
            </a:extLst>
          </p:cNvPr>
          <p:cNvSpPr/>
          <p:nvPr/>
        </p:nvSpPr>
        <p:spPr>
          <a:xfrm>
            <a:off x="8120471" y="5122758"/>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7" name="Straight Arrow Connector 26">
            <a:extLst>
              <a:ext uri="{FF2B5EF4-FFF2-40B4-BE49-F238E27FC236}">
                <a16:creationId xmlns:a16="http://schemas.microsoft.com/office/drawing/2014/main" id="{86B02907-983C-7ACF-28DE-61B997001265}"/>
              </a:ext>
            </a:extLst>
          </p:cNvPr>
          <p:cNvCxnSpPr>
            <a:cxnSpLocks/>
          </p:cNvCxnSpPr>
          <p:nvPr/>
        </p:nvCxnSpPr>
        <p:spPr>
          <a:xfrm flipH="1" flipV="1">
            <a:off x="7548433" y="4695743"/>
            <a:ext cx="558137" cy="6064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bject 2">
            <a:extLst>
              <a:ext uri="{FF2B5EF4-FFF2-40B4-BE49-F238E27FC236}">
                <a16:creationId xmlns:a16="http://schemas.microsoft.com/office/drawing/2014/main" id="{11251576-6665-44AE-2190-4DE885C41F7E}"/>
              </a:ext>
            </a:extLst>
          </p:cNvPr>
          <p:cNvSpPr/>
          <p:nvPr/>
        </p:nvSpPr>
        <p:spPr>
          <a:xfrm>
            <a:off x="5893087" y="5196026"/>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31" name="Straight Arrow Connector 30">
            <a:extLst>
              <a:ext uri="{FF2B5EF4-FFF2-40B4-BE49-F238E27FC236}">
                <a16:creationId xmlns:a16="http://schemas.microsoft.com/office/drawing/2014/main" id="{E583A5A5-B70E-AA11-42FE-87F4CD3B612A}"/>
              </a:ext>
            </a:extLst>
          </p:cNvPr>
          <p:cNvCxnSpPr>
            <a:cxnSpLocks/>
          </p:cNvCxnSpPr>
          <p:nvPr/>
        </p:nvCxnSpPr>
        <p:spPr>
          <a:xfrm flipH="1" flipV="1">
            <a:off x="5687395" y="4981491"/>
            <a:ext cx="221098" cy="3573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AED9902-FA88-164D-AF25-E5CEAA5C9B2F}"/>
              </a:ext>
            </a:extLst>
          </p:cNvPr>
          <p:cNvCxnSpPr>
            <a:cxnSpLocks/>
          </p:cNvCxnSpPr>
          <p:nvPr/>
        </p:nvCxnSpPr>
        <p:spPr>
          <a:xfrm flipH="1" flipV="1">
            <a:off x="7533779" y="5193974"/>
            <a:ext cx="565463" cy="1155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F113968-E8FB-F702-25C3-A24E1D3B2BF6}"/>
              </a:ext>
            </a:extLst>
          </p:cNvPr>
          <p:cNvCxnSpPr>
            <a:cxnSpLocks/>
          </p:cNvCxnSpPr>
          <p:nvPr/>
        </p:nvCxnSpPr>
        <p:spPr>
          <a:xfrm flipV="1">
            <a:off x="8333705" y="5245262"/>
            <a:ext cx="1302902" cy="100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BE677C3-281F-B79E-819E-9EA3FAC22CB9}"/>
              </a:ext>
            </a:extLst>
          </p:cNvPr>
          <p:cNvCxnSpPr>
            <a:cxnSpLocks/>
          </p:cNvCxnSpPr>
          <p:nvPr/>
        </p:nvCxnSpPr>
        <p:spPr>
          <a:xfrm flipV="1">
            <a:off x="8406973" y="4944858"/>
            <a:ext cx="1053787" cy="36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bject 2">
            <a:extLst>
              <a:ext uri="{FF2B5EF4-FFF2-40B4-BE49-F238E27FC236}">
                <a16:creationId xmlns:a16="http://schemas.microsoft.com/office/drawing/2014/main" id="{99CDF319-24A8-3A59-985D-0F68C41E4A39}"/>
              </a:ext>
            </a:extLst>
          </p:cNvPr>
          <p:cNvSpPr/>
          <p:nvPr/>
        </p:nvSpPr>
        <p:spPr>
          <a:xfrm>
            <a:off x="5680606" y="5481776"/>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36" name="Straight Arrow Connector 35">
            <a:extLst>
              <a:ext uri="{FF2B5EF4-FFF2-40B4-BE49-F238E27FC236}">
                <a16:creationId xmlns:a16="http://schemas.microsoft.com/office/drawing/2014/main" id="{3D597B1C-1D37-FD9F-4A4F-B2EA8AC5B193}"/>
              </a:ext>
            </a:extLst>
          </p:cNvPr>
          <p:cNvCxnSpPr>
            <a:cxnSpLocks/>
          </p:cNvCxnSpPr>
          <p:nvPr/>
        </p:nvCxnSpPr>
        <p:spPr>
          <a:xfrm flipH="1" flipV="1">
            <a:off x="5474914" y="5267241"/>
            <a:ext cx="221098" cy="3573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Object 2">
            <a:extLst>
              <a:ext uri="{FF2B5EF4-FFF2-40B4-BE49-F238E27FC236}">
                <a16:creationId xmlns:a16="http://schemas.microsoft.com/office/drawing/2014/main" id="{B605258C-0F4C-0CF4-A3A9-833C1CF80712}"/>
              </a:ext>
            </a:extLst>
          </p:cNvPr>
          <p:cNvSpPr/>
          <p:nvPr/>
        </p:nvSpPr>
        <p:spPr>
          <a:xfrm>
            <a:off x="10274587" y="3935795"/>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(6)</a:t>
            </a:r>
            <a:endParaRPr lang="en-US" sz="1200">
              <a:solidFill>
                <a:srgbClr val="FF0000"/>
              </a:solidFill>
              <a:latin typeface="Montserrat"/>
              <a:cs typeface="Arial"/>
            </a:endParaRPr>
          </a:p>
        </p:txBody>
      </p:sp>
      <p:cxnSp>
        <p:nvCxnSpPr>
          <p:cNvPr id="38" name="Straight Arrow Connector 37">
            <a:extLst>
              <a:ext uri="{FF2B5EF4-FFF2-40B4-BE49-F238E27FC236}">
                <a16:creationId xmlns:a16="http://schemas.microsoft.com/office/drawing/2014/main" id="{3461835D-C831-2449-6AD1-3D957B697411}"/>
              </a:ext>
            </a:extLst>
          </p:cNvPr>
          <p:cNvCxnSpPr>
            <a:cxnSpLocks/>
          </p:cNvCxnSpPr>
          <p:nvPr/>
        </p:nvCxnSpPr>
        <p:spPr>
          <a:xfrm flipH="1">
            <a:off x="9211643" y="4261777"/>
            <a:ext cx="975773" cy="7563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7B8D554-816D-09C2-6414-47EDB5232DA6}"/>
              </a:ext>
            </a:extLst>
          </p:cNvPr>
          <p:cNvCxnSpPr>
            <a:cxnSpLocks/>
          </p:cNvCxnSpPr>
          <p:nvPr/>
        </p:nvCxnSpPr>
        <p:spPr>
          <a:xfrm flipH="1">
            <a:off x="9138375" y="4261777"/>
            <a:ext cx="1056367" cy="6684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5327738B-115F-58B9-2E91-25BE1AABA795}"/>
              </a:ext>
            </a:extLst>
          </p:cNvPr>
          <p:cNvSpPr>
            <a:spLocks noGrp="1"/>
          </p:cNvSpPr>
          <p:nvPr>
            <p:ph type="title"/>
          </p:nvPr>
        </p:nvSpPr>
        <p:spPr/>
        <p:txBody>
          <a:bodyPr anchor="ctr"/>
          <a:lstStyle/>
          <a:p>
            <a:r>
              <a:rPr lang="en-US" dirty="0"/>
              <a:t>Non-Sequential Mirror Segments</a:t>
            </a:r>
          </a:p>
        </p:txBody>
      </p:sp>
    </p:spTree>
    <p:extLst>
      <p:ext uri="{BB962C8B-B14F-4D97-AF65-F5344CB8AC3E}">
        <p14:creationId xmlns:p14="http://schemas.microsoft.com/office/powerpoint/2010/main" val="2188541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589E-6364-3A42-A4C3-A215ED7741DF}"/>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BC637147-0FED-2982-57AA-C26E4EF0E7B9}"/>
              </a:ext>
            </a:extLst>
          </p:cNvPr>
          <p:cNvSpPr/>
          <p:nvPr/>
        </p:nvSpPr>
        <p:spPr>
          <a:xfrm>
            <a:off x="628430" y="5765713"/>
            <a:ext cx="5024146" cy="880054"/>
          </a:xfrm>
          <a:prstGeom prst="rect">
            <a:avLst/>
          </a:prstGeom>
          <a:noFill/>
        </p:spPr>
        <p:txBody>
          <a:bodyPr wrap="square" lIns="0" tIns="0" rIns="0" bIns="0" rtlCol="0" anchor="ctr"/>
          <a:lstStyle/>
          <a:p>
            <a:pPr>
              <a:lnSpc>
                <a:spcPts val="1680"/>
              </a:lnSpc>
            </a:pPr>
            <a:endParaRPr lang="en-US" sz="1200">
              <a:solidFill>
                <a:srgbClr val="5A5A4C"/>
              </a:solidFill>
              <a:latin typeface="Montserrat"/>
              <a:cs typeface="Times New Roman"/>
            </a:endParaRPr>
          </a:p>
        </p:txBody>
      </p:sp>
      <p:sp>
        <p:nvSpPr>
          <p:cNvPr id="4" name="Object 3">
            <a:extLst>
              <a:ext uri="{FF2B5EF4-FFF2-40B4-BE49-F238E27FC236}">
                <a16:creationId xmlns:a16="http://schemas.microsoft.com/office/drawing/2014/main" id="{7B3843DE-3433-E676-A825-0E642C744A7D}"/>
              </a:ext>
            </a:extLst>
          </p:cNvPr>
          <p:cNvSpPr/>
          <p:nvPr/>
        </p:nvSpPr>
        <p:spPr>
          <a:xfrm>
            <a:off x="5515986" y="5290659"/>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2A498F6C-9551-7BB2-0F2E-1602A8EB71AF}"/>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25297C7D-56C3-983C-93DB-4212A2D08013}"/>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80C3BB34-19BC-CB11-4235-075D03981934}"/>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A88E5B8E-BFB5-0A35-4CDA-A5F1CD5EBC47}"/>
              </a:ext>
            </a:extLst>
          </p:cNvPr>
          <p:cNvSpPr/>
          <p:nvPr/>
        </p:nvSpPr>
        <p:spPr>
          <a:xfrm>
            <a:off x="264883" y="3545451"/>
            <a:ext cx="11658419" cy="309321"/>
          </a:xfrm>
          <a:prstGeom prst="rect">
            <a:avLst/>
          </a:prstGeom>
          <a:noFill/>
        </p:spPr>
        <p:txBody>
          <a:bodyPr wrap="square" lIns="0" tIns="0" rIns="0" bIns="0" rtlCol="0" anchor="ctr"/>
          <a:lstStyle/>
          <a:p>
            <a:pPr>
              <a:lnSpc>
                <a:spcPts val="1680"/>
              </a:lnSpc>
            </a:pPr>
            <a:r>
              <a:rPr lang="en-US" sz="1600" dirty="0">
                <a:cs typeface="Times New Roman"/>
              </a:rPr>
              <a:t> </a:t>
            </a:r>
            <a:r>
              <a:rPr lang="en-US" sz="1600" dirty="0">
                <a:solidFill>
                  <a:srgbClr val="5A5A4C"/>
                </a:solidFill>
                <a:cs typeface="Times New Roman"/>
              </a:rPr>
              <a:t>Now that surface 3 is no longer set as the primary mirror, set the aperture type for surface 3 as </a:t>
            </a:r>
            <a:r>
              <a:rPr lang="en-US" sz="1600" i="1" dirty="0">
                <a:solidFill>
                  <a:srgbClr val="5A5A4C"/>
                </a:solidFill>
                <a:cs typeface="Times New Roman"/>
              </a:rPr>
              <a:t>None </a:t>
            </a:r>
            <a:r>
              <a:rPr lang="en-US" sz="1600" dirty="0">
                <a:solidFill>
                  <a:srgbClr val="5A5A4C"/>
                </a:solidFill>
                <a:cs typeface="Times New Roman"/>
              </a:rPr>
              <a:t>within the LDE Surface 3 Properties </a:t>
            </a:r>
            <a:r>
              <a:rPr lang="en-US" sz="1600" dirty="0">
                <a:solidFill>
                  <a:srgbClr val="FF0000"/>
                </a:solidFill>
                <a:cs typeface="Times New Roman"/>
              </a:rPr>
              <a:t>(4)</a:t>
            </a:r>
            <a:r>
              <a:rPr lang="en-US" sz="1600" dirty="0">
                <a:solidFill>
                  <a:srgbClr val="5A5A4C"/>
                </a:solidFill>
                <a:cs typeface="Times New Roman"/>
              </a:rPr>
              <a:t>. </a:t>
            </a:r>
            <a:endParaRPr lang="en-US" sz="1600" dirty="0">
              <a:cs typeface="Times New Roman"/>
            </a:endParaRPr>
          </a:p>
        </p:txBody>
      </p:sp>
      <p:pic>
        <p:nvPicPr>
          <p:cNvPr id="12" name="Picture 11" descr="A screenshot of a computer&#10;&#10;AI-generated content may be incorrect.">
            <a:extLst>
              <a:ext uri="{FF2B5EF4-FFF2-40B4-BE49-F238E27FC236}">
                <a16:creationId xmlns:a16="http://schemas.microsoft.com/office/drawing/2014/main" id="{AA6BF251-1848-30E1-E1D3-DD02C1DE7792}"/>
              </a:ext>
            </a:extLst>
          </p:cNvPr>
          <p:cNvPicPr>
            <a:picLocks noChangeAspect="1"/>
          </p:cNvPicPr>
          <p:nvPr/>
        </p:nvPicPr>
        <p:blipFill>
          <a:blip r:embed="rId3"/>
          <a:srcRect l="723" t="657" r="1446" b="2407"/>
          <a:stretch/>
        </p:blipFill>
        <p:spPr>
          <a:xfrm>
            <a:off x="3416718" y="3978001"/>
            <a:ext cx="5358477" cy="1754011"/>
          </a:xfrm>
          <a:prstGeom prst="rect">
            <a:avLst/>
          </a:prstGeom>
        </p:spPr>
      </p:pic>
      <p:sp>
        <p:nvSpPr>
          <p:cNvPr id="15" name="Object 10">
            <a:extLst>
              <a:ext uri="{FF2B5EF4-FFF2-40B4-BE49-F238E27FC236}">
                <a16:creationId xmlns:a16="http://schemas.microsoft.com/office/drawing/2014/main" id="{147D6D00-81A2-07B4-7155-9174337EB1C4}"/>
              </a:ext>
            </a:extLst>
          </p:cNvPr>
          <p:cNvSpPr/>
          <p:nvPr/>
        </p:nvSpPr>
        <p:spPr>
          <a:xfrm>
            <a:off x="433289" y="1196752"/>
            <a:ext cx="11326522" cy="650193"/>
          </a:xfrm>
          <a:prstGeom prst="rect">
            <a:avLst/>
          </a:prstGeom>
          <a:noFill/>
        </p:spPr>
        <p:txBody>
          <a:bodyPr wrap="square" lIns="0" tIns="0" rIns="0" bIns="0" rtlCol="0" anchor="ctr"/>
          <a:lstStyle/>
          <a:p>
            <a:pPr>
              <a:lnSpc>
                <a:spcPts val="1680"/>
              </a:lnSpc>
            </a:pPr>
            <a:r>
              <a:rPr lang="en-US" sz="1600" dirty="0">
                <a:solidFill>
                  <a:schemeClr val="tx1">
                    <a:lumMod val="65000"/>
                    <a:lumOff val="35000"/>
                  </a:schemeClr>
                </a:solidFill>
                <a:cs typeface="Times New Roman"/>
              </a:rPr>
              <a:t>Rays should enter this entrance port and reflect in the reverse direction. To enable this, set the reverse rays column of surface 4 as </a:t>
            </a:r>
            <a:r>
              <a:rPr lang="en-US" sz="1600" i="1" dirty="0">
                <a:solidFill>
                  <a:schemeClr val="tx1">
                    <a:lumMod val="65000"/>
                    <a:lumOff val="35000"/>
                  </a:schemeClr>
                </a:solidFill>
                <a:cs typeface="Times New Roman"/>
              </a:rPr>
              <a:t>1</a:t>
            </a:r>
            <a:r>
              <a:rPr lang="en-US" sz="1600" dirty="0">
                <a:solidFill>
                  <a:schemeClr val="tx1">
                    <a:lumMod val="65000"/>
                    <a:lumOff val="35000"/>
                  </a:schemeClr>
                </a:solidFill>
                <a:cs typeface="Times New Roman"/>
              </a:rPr>
              <a:t> </a:t>
            </a:r>
            <a:r>
              <a:rPr lang="en-US" sz="1600" dirty="0">
                <a:solidFill>
                  <a:srgbClr val="FF0000"/>
                </a:solidFill>
                <a:cs typeface="Times New Roman"/>
              </a:rPr>
              <a:t>(1)</a:t>
            </a:r>
            <a:r>
              <a:rPr lang="en-US" sz="1600" dirty="0">
                <a:solidFill>
                  <a:schemeClr val="tx1">
                    <a:lumMod val="65000"/>
                    <a:lumOff val="35000"/>
                  </a:schemeClr>
                </a:solidFill>
                <a:cs typeface="Times New Roman"/>
              </a:rPr>
              <a:t>. Set the draw port column to</a:t>
            </a:r>
            <a:r>
              <a:rPr lang="en-US" sz="1600" i="1" dirty="0">
                <a:solidFill>
                  <a:schemeClr val="tx1">
                    <a:lumMod val="65000"/>
                    <a:lumOff val="35000"/>
                  </a:schemeClr>
                </a:solidFill>
                <a:cs typeface="Times New Roman"/>
              </a:rPr>
              <a:t> 3</a:t>
            </a:r>
            <a:r>
              <a:rPr lang="en-US" sz="1600" dirty="0">
                <a:solidFill>
                  <a:srgbClr val="FF0000"/>
                </a:solidFill>
                <a:cs typeface="Times New Roman"/>
              </a:rPr>
              <a:t> (2)</a:t>
            </a:r>
            <a:r>
              <a:rPr lang="en-US" sz="1600" dirty="0">
                <a:solidFill>
                  <a:schemeClr val="tx1">
                    <a:lumMod val="65000"/>
                    <a:lumOff val="35000"/>
                  </a:schemeClr>
                </a:solidFill>
                <a:cs typeface="Times New Roman"/>
              </a:rPr>
              <a:t> so that the layout plot shows both the entry and exit ports*. The exit location should be set to be about 100 mm behind the entrance port </a:t>
            </a:r>
            <a:r>
              <a:rPr lang="en-US" sz="1600" dirty="0">
                <a:solidFill>
                  <a:srgbClr val="FF0000"/>
                </a:solidFill>
                <a:cs typeface="Times New Roman"/>
              </a:rPr>
              <a:t>(3)</a:t>
            </a:r>
            <a:r>
              <a:rPr lang="en-US" sz="1600" dirty="0">
                <a:solidFill>
                  <a:schemeClr val="tx1">
                    <a:lumMod val="65000"/>
                    <a:lumOff val="35000"/>
                  </a:schemeClr>
                </a:solidFill>
                <a:cs typeface="Times New Roman"/>
              </a:rPr>
              <a:t>.</a:t>
            </a:r>
            <a:endParaRPr lang="en-US" sz="1600" b="1" dirty="0">
              <a:solidFill>
                <a:srgbClr val="000000"/>
              </a:solidFill>
              <a:cs typeface="Times New Roman"/>
            </a:endParaRPr>
          </a:p>
        </p:txBody>
      </p:sp>
      <p:pic>
        <p:nvPicPr>
          <p:cNvPr id="17" name="Picture 16" descr="A close-up of a number&#10;&#10;AI-generated content may be incorrect.">
            <a:extLst>
              <a:ext uri="{FF2B5EF4-FFF2-40B4-BE49-F238E27FC236}">
                <a16:creationId xmlns:a16="http://schemas.microsoft.com/office/drawing/2014/main" id="{86AF2679-8321-1C73-F215-F843C60E0146}"/>
              </a:ext>
            </a:extLst>
          </p:cNvPr>
          <p:cNvPicPr>
            <a:picLocks noChangeAspect="1"/>
          </p:cNvPicPr>
          <p:nvPr/>
        </p:nvPicPr>
        <p:blipFill>
          <a:blip r:embed="rId4"/>
          <a:srcRect l="-234" r="-117" b="909"/>
          <a:stretch/>
        </p:blipFill>
        <p:spPr>
          <a:xfrm>
            <a:off x="342236" y="1880646"/>
            <a:ext cx="11503715" cy="1092724"/>
          </a:xfrm>
          <a:prstGeom prst="rect">
            <a:avLst/>
          </a:prstGeom>
        </p:spPr>
      </p:pic>
      <p:sp>
        <p:nvSpPr>
          <p:cNvPr id="22" name="Object 10">
            <a:extLst>
              <a:ext uri="{FF2B5EF4-FFF2-40B4-BE49-F238E27FC236}">
                <a16:creationId xmlns:a16="http://schemas.microsoft.com/office/drawing/2014/main" id="{C726D2E8-E5CB-41A7-1D99-FA110432E3EF}"/>
              </a:ext>
            </a:extLst>
          </p:cNvPr>
          <p:cNvSpPr/>
          <p:nvPr/>
        </p:nvSpPr>
        <p:spPr>
          <a:xfrm>
            <a:off x="7248128" y="5949280"/>
            <a:ext cx="4799097" cy="309322"/>
          </a:xfrm>
          <a:prstGeom prst="rect">
            <a:avLst/>
          </a:prstGeom>
          <a:noFill/>
        </p:spPr>
        <p:txBody>
          <a:bodyPr wrap="square" lIns="0" tIns="0" rIns="0" bIns="0" rtlCol="0" anchor="ctr"/>
          <a:lstStyle/>
          <a:p>
            <a:pPr>
              <a:lnSpc>
                <a:spcPts val="1680"/>
              </a:lnSpc>
            </a:pPr>
            <a:r>
              <a:rPr lang="en-US" sz="1600" i="1" dirty="0">
                <a:solidFill>
                  <a:srgbClr val="5A5A4C"/>
                </a:solidFill>
                <a:cs typeface="Times New Roman"/>
              </a:rPr>
              <a:t>*Reference </a:t>
            </a:r>
            <a:r>
              <a:rPr lang="en-US" sz="1600" i="1" dirty="0">
                <a:solidFill>
                  <a:srgbClr val="5A5A4C"/>
                </a:solidFill>
                <a:cs typeface="Times New Roman"/>
                <a:hlinkClick r:id="rId5"/>
              </a:rPr>
              <a:t>OpticStudio User Guide</a:t>
            </a:r>
            <a:r>
              <a:rPr lang="en-US" sz="1600" i="1" dirty="0">
                <a:solidFill>
                  <a:srgbClr val="5A5A4C"/>
                </a:solidFill>
                <a:cs typeface="Times New Roman"/>
              </a:rPr>
              <a:t> for more information. </a:t>
            </a:r>
            <a:endParaRPr lang="en-US" sz="2400" dirty="0"/>
          </a:p>
        </p:txBody>
      </p:sp>
      <p:sp>
        <p:nvSpPr>
          <p:cNvPr id="14" name="Object 2">
            <a:extLst>
              <a:ext uri="{FF2B5EF4-FFF2-40B4-BE49-F238E27FC236}">
                <a16:creationId xmlns:a16="http://schemas.microsoft.com/office/drawing/2014/main" id="{224A3E1E-FD7C-D844-CE52-C338B8F4B5A9}"/>
              </a:ext>
            </a:extLst>
          </p:cNvPr>
          <p:cNvSpPr/>
          <p:nvPr/>
        </p:nvSpPr>
        <p:spPr>
          <a:xfrm>
            <a:off x="7988207" y="2907291"/>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18" name="Straight Arrow Connector 17">
            <a:extLst>
              <a:ext uri="{FF2B5EF4-FFF2-40B4-BE49-F238E27FC236}">
                <a16:creationId xmlns:a16="http://schemas.microsoft.com/office/drawing/2014/main" id="{A59CC135-6295-8559-C383-A10A2C5F9A89}"/>
              </a:ext>
            </a:extLst>
          </p:cNvPr>
          <p:cNvCxnSpPr>
            <a:cxnSpLocks/>
          </p:cNvCxnSpPr>
          <p:nvPr/>
        </p:nvCxnSpPr>
        <p:spPr>
          <a:xfrm flipH="1" flipV="1">
            <a:off x="7753206" y="2934545"/>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bject 2">
            <a:extLst>
              <a:ext uri="{FF2B5EF4-FFF2-40B4-BE49-F238E27FC236}">
                <a16:creationId xmlns:a16="http://schemas.microsoft.com/office/drawing/2014/main" id="{33EFDEFA-79B6-5A41-15EB-980C9B7A2A13}"/>
              </a:ext>
            </a:extLst>
          </p:cNvPr>
          <p:cNvSpPr/>
          <p:nvPr/>
        </p:nvSpPr>
        <p:spPr>
          <a:xfrm>
            <a:off x="5680226" y="2929271"/>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0" name="Straight Arrow Connector 19">
            <a:extLst>
              <a:ext uri="{FF2B5EF4-FFF2-40B4-BE49-F238E27FC236}">
                <a16:creationId xmlns:a16="http://schemas.microsoft.com/office/drawing/2014/main" id="{4D402093-8D46-242E-2F42-B52ADCD37DC5}"/>
              </a:ext>
            </a:extLst>
          </p:cNvPr>
          <p:cNvCxnSpPr>
            <a:cxnSpLocks/>
          </p:cNvCxnSpPr>
          <p:nvPr/>
        </p:nvCxnSpPr>
        <p:spPr>
          <a:xfrm flipH="1" flipV="1">
            <a:off x="5445225" y="2956525"/>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2">
            <a:extLst>
              <a:ext uri="{FF2B5EF4-FFF2-40B4-BE49-F238E27FC236}">
                <a16:creationId xmlns:a16="http://schemas.microsoft.com/office/drawing/2014/main" id="{42F3AE3C-D1C0-A5AD-4244-14B3F8A3B0DB}"/>
              </a:ext>
            </a:extLst>
          </p:cNvPr>
          <p:cNvSpPr/>
          <p:nvPr/>
        </p:nvSpPr>
        <p:spPr>
          <a:xfrm>
            <a:off x="11856822" y="2936598"/>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5" name="Straight Arrow Connector 24">
            <a:extLst>
              <a:ext uri="{FF2B5EF4-FFF2-40B4-BE49-F238E27FC236}">
                <a16:creationId xmlns:a16="http://schemas.microsoft.com/office/drawing/2014/main" id="{7602D04F-6A8D-B34A-13BC-952AF295863B}"/>
              </a:ext>
            </a:extLst>
          </p:cNvPr>
          <p:cNvCxnSpPr>
            <a:cxnSpLocks/>
          </p:cNvCxnSpPr>
          <p:nvPr/>
        </p:nvCxnSpPr>
        <p:spPr>
          <a:xfrm flipH="1" flipV="1">
            <a:off x="11621821" y="2963852"/>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bject 2">
            <a:extLst>
              <a:ext uri="{FF2B5EF4-FFF2-40B4-BE49-F238E27FC236}">
                <a16:creationId xmlns:a16="http://schemas.microsoft.com/office/drawing/2014/main" id="{F9CA2BE4-B37F-0F1C-96ED-85752559FFB9}"/>
              </a:ext>
            </a:extLst>
          </p:cNvPr>
          <p:cNvSpPr/>
          <p:nvPr/>
        </p:nvSpPr>
        <p:spPr>
          <a:xfrm>
            <a:off x="6544802" y="4489906"/>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27" name="Straight Arrow Connector 26">
            <a:extLst>
              <a:ext uri="{FF2B5EF4-FFF2-40B4-BE49-F238E27FC236}">
                <a16:creationId xmlns:a16="http://schemas.microsoft.com/office/drawing/2014/main" id="{657B9B12-5C9E-118E-4F5C-6427033C12B4}"/>
              </a:ext>
            </a:extLst>
          </p:cNvPr>
          <p:cNvCxnSpPr>
            <a:cxnSpLocks/>
          </p:cNvCxnSpPr>
          <p:nvPr/>
        </p:nvCxnSpPr>
        <p:spPr>
          <a:xfrm flipH="1" flipV="1">
            <a:off x="6309801" y="4517160"/>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1">
            <a:extLst>
              <a:ext uri="{FF2B5EF4-FFF2-40B4-BE49-F238E27FC236}">
                <a16:creationId xmlns:a16="http://schemas.microsoft.com/office/drawing/2014/main" id="{B9DC7F9C-A8EA-CBBE-F2E5-1952B7227449}"/>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3877974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615161" y="1041369"/>
            <a:ext cx="4006783" cy="466086"/>
          </a:xfrm>
          <a:prstGeom prst="rect">
            <a:avLst/>
          </a:prstGeom>
          <a:noFill/>
        </p:spPr>
        <p:txBody>
          <a:bodyPr wrap="square" lIns="0" tIns="0" rIns="0" bIns="0" rtlCol="0" anchor="t"/>
          <a:lstStyle/>
          <a:p>
            <a:pPr algn="l">
              <a:lnSpc>
                <a:spcPts val="3140"/>
              </a:lnSpc>
              <a:buNone/>
            </a:pPr>
            <a:r>
              <a:rPr lang="en-US" sz="2000" kern="0" spc="46" dirty="0">
                <a:solidFill>
                  <a:srgbClr val="2A2921"/>
                </a:solidFill>
                <a:latin typeface="Lato"/>
                <a:ea typeface="Lato"/>
                <a:cs typeface="Lato"/>
              </a:rPr>
              <a:t>Content: Simply follow the steps!</a:t>
            </a:r>
            <a:endParaRPr lang="en-US" sz="2000" dirty="0">
              <a:latin typeface="Lato"/>
              <a:ea typeface="Lato"/>
              <a:cs typeface="Lato"/>
            </a:endParaRPr>
          </a:p>
        </p:txBody>
      </p:sp>
      <p:pic>
        <p:nvPicPr>
          <p:cNvPr id="6" name="Object 5"/>
          <p:cNvPicPr>
            <a:picLocks noChangeAspect="1"/>
          </p:cNvPicPr>
          <p:nvPr/>
        </p:nvPicPr>
        <p:blipFill>
          <a:blip r:embed="rId3"/>
          <a:stretch>
            <a:fillRect/>
          </a:stretch>
        </p:blipFill>
        <p:spPr>
          <a:xfrm>
            <a:off x="4256465" y="1900376"/>
            <a:ext cx="7704924" cy="3915445"/>
          </a:xfrm>
          <a:prstGeom prst="rect">
            <a:avLst/>
          </a:prstGeom>
        </p:spPr>
      </p:pic>
      <p:cxnSp>
        <p:nvCxnSpPr>
          <p:cNvPr id="7" name="Straight Arrow Connector 6">
            <a:extLst>
              <a:ext uri="{FF2B5EF4-FFF2-40B4-BE49-F238E27FC236}">
                <a16:creationId xmlns:a16="http://schemas.microsoft.com/office/drawing/2014/main" id="{B1231C6F-B9EB-B9C2-E5A5-BD30F947D794}"/>
              </a:ext>
            </a:extLst>
          </p:cNvPr>
          <p:cNvCxnSpPr>
            <a:cxnSpLocks/>
          </p:cNvCxnSpPr>
          <p:nvPr/>
        </p:nvCxnSpPr>
        <p:spPr>
          <a:xfrm flipV="1">
            <a:off x="3534056" y="3020566"/>
            <a:ext cx="1584249" cy="74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screenshot of a computer&#10;&#10;AI-generated content may be incorrect.">
            <a:extLst>
              <a:ext uri="{FF2B5EF4-FFF2-40B4-BE49-F238E27FC236}">
                <a16:creationId xmlns:a16="http://schemas.microsoft.com/office/drawing/2014/main" id="{4B3DB818-7FB2-68FB-CC82-17E879616EDF}"/>
              </a:ext>
            </a:extLst>
          </p:cNvPr>
          <p:cNvPicPr>
            <a:picLocks noChangeAspect="1"/>
          </p:cNvPicPr>
          <p:nvPr/>
        </p:nvPicPr>
        <p:blipFill>
          <a:blip r:embed="rId4"/>
          <a:srcRect r="15152" b="1117"/>
          <a:stretch/>
        </p:blipFill>
        <p:spPr>
          <a:xfrm>
            <a:off x="5274364" y="1995631"/>
            <a:ext cx="5683973" cy="3515586"/>
          </a:xfrm>
          <a:prstGeom prst="rect">
            <a:avLst/>
          </a:prstGeom>
        </p:spPr>
      </p:pic>
      <p:sp>
        <p:nvSpPr>
          <p:cNvPr id="5" name="TextBox 20">
            <a:extLst>
              <a:ext uri="{FF2B5EF4-FFF2-40B4-BE49-F238E27FC236}">
                <a16:creationId xmlns:a16="http://schemas.microsoft.com/office/drawing/2014/main" id="{B3BA688E-C146-55F1-CE91-81AA69FFEDB7}"/>
              </a:ext>
            </a:extLst>
          </p:cNvPr>
          <p:cNvSpPr txBox="1"/>
          <p:nvPr/>
        </p:nvSpPr>
        <p:spPr>
          <a:xfrm>
            <a:off x="609601" y="3429784"/>
            <a:ext cx="4006783" cy="20472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400" dirty="0"/>
              <a:t>If not already familiar with the basics of OpticStudio, we recommend referencing the free tutorial </a:t>
            </a:r>
            <a:r>
              <a:rPr lang="en-US" sz="1400" i="1" dirty="0">
                <a:hlinkClick r:id="rId5">
                  <a:extLst>
                    <a:ext uri="{A12FA001-AC4F-418D-AE19-62706E023703}">
                      <ahyp:hlinkClr xmlns:ahyp="http://schemas.microsoft.com/office/drawing/2018/hyperlinkcolor" val="tx"/>
                    </a:ext>
                  </a:extLst>
                </a:hlinkClick>
              </a:rPr>
              <a:t>Getting Started with OpticStudio</a:t>
            </a:r>
            <a:r>
              <a:rPr lang="en-US" sz="1400" dirty="0"/>
              <a:t> on Ansys, part of Synopsys, website. </a:t>
            </a:r>
            <a:endParaRPr lang="en-US" sz="1400" dirty="0">
              <a:cs typeface="Arial"/>
            </a:endParaRPr>
          </a:p>
          <a:p>
            <a:pPr>
              <a:lnSpc>
                <a:spcPts val="1680"/>
              </a:lnSpc>
            </a:pPr>
            <a:endParaRPr lang="en-US" sz="1400" dirty="0"/>
          </a:p>
          <a:p>
            <a:pPr>
              <a:lnSpc>
                <a:spcPts val="1680"/>
              </a:lnSpc>
            </a:pPr>
            <a:r>
              <a:rPr lang="en-US" sz="1400" dirty="0"/>
              <a:t>For more information about any feature of OpticStudio, click on the whatever it is you would like to learn more about, and click on the help icon, displayed as a blue question mark.</a:t>
            </a:r>
            <a:endParaRPr lang="en-US" sz="1400" dirty="0">
              <a:cs typeface="Arial"/>
            </a:endParaRPr>
          </a:p>
        </p:txBody>
      </p:sp>
      <p:cxnSp>
        <p:nvCxnSpPr>
          <p:cNvPr id="9" name="Straight Arrow Connector 8">
            <a:extLst>
              <a:ext uri="{FF2B5EF4-FFF2-40B4-BE49-F238E27FC236}">
                <a16:creationId xmlns:a16="http://schemas.microsoft.com/office/drawing/2014/main" id="{AB96F9BF-2359-2DCE-1948-9A649F8E8CBA}"/>
              </a:ext>
            </a:extLst>
          </p:cNvPr>
          <p:cNvCxnSpPr>
            <a:cxnSpLocks/>
          </p:cNvCxnSpPr>
          <p:nvPr/>
        </p:nvCxnSpPr>
        <p:spPr>
          <a:xfrm flipV="1">
            <a:off x="4450005" y="2618758"/>
            <a:ext cx="3759964" cy="24664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D29354BF-9E81-96E2-C78F-107BE30F5329}"/>
              </a:ext>
            </a:extLst>
          </p:cNvPr>
          <p:cNvSpPr txBox="1"/>
          <p:nvPr/>
        </p:nvSpPr>
        <p:spPr>
          <a:xfrm>
            <a:off x="615161" y="1756012"/>
            <a:ext cx="4006783" cy="9572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400" dirty="0">
                <a:solidFill>
                  <a:srgbClr val="2A2921"/>
                </a:solidFill>
                <a:ea typeface="Lato"/>
                <a:cs typeface="Lato"/>
              </a:rPr>
              <a:t>Images within a laptop frame are intended to help with navigation. Arrows will point to current navigation menus and will be numbered with the relevant step </a:t>
            </a:r>
            <a:r>
              <a:rPr lang="en-US" sz="1400" dirty="0">
                <a:solidFill>
                  <a:srgbClr val="FF0000"/>
                </a:solidFill>
                <a:ea typeface="Lato"/>
                <a:cs typeface="Lato"/>
              </a:rPr>
              <a:t>(x)</a:t>
            </a:r>
            <a:r>
              <a:rPr lang="en-US" sz="1400" dirty="0">
                <a:solidFill>
                  <a:srgbClr val="2A2921"/>
                </a:solidFill>
                <a:ea typeface="Lato"/>
                <a:cs typeface="Lato"/>
              </a:rPr>
              <a:t> or labeled accordingly.</a:t>
            </a:r>
            <a:endParaRPr lang="en-US" sz="1400" dirty="0"/>
          </a:p>
        </p:txBody>
      </p:sp>
      <p:sp>
        <p:nvSpPr>
          <p:cNvPr id="12" name="Object 2">
            <a:extLst>
              <a:ext uri="{FF2B5EF4-FFF2-40B4-BE49-F238E27FC236}">
                <a16:creationId xmlns:a16="http://schemas.microsoft.com/office/drawing/2014/main" id="{34F9AF9A-8D7D-B8B0-36E9-7532E1E42E52}"/>
              </a:ext>
            </a:extLst>
          </p:cNvPr>
          <p:cNvSpPr/>
          <p:nvPr/>
        </p:nvSpPr>
        <p:spPr>
          <a:xfrm>
            <a:off x="3308618" y="2824911"/>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(x)</a:t>
            </a:r>
            <a:endParaRPr lang="en-US" sz="1200">
              <a:solidFill>
                <a:srgbClr val="FF0000"/>
              </a:solidFill>
              <a:latin typeface="Montserrat"/>
              <a:cs typeface="Arial"/>
            </a:endParaRPr>
          </a:p>
        </p:txBody>
      </p:sp>
      <p:pic>
        <p:nvPicPr>
          <p:cNvPr id="13" name="Picture 12">
            <a:extLst>
              <a:ext uri="{FF2B5EF4-FFF2-40B4-BE49-F238E27FC236}">
                <a16:creationId xmlns:a16="http://schemas.microsoft.com/office/drawing/2014/main" id="{4ADA2742-A4B9-5BE0-4BB9-6A367B7CBF3B}"/>
              </a:ext>
            </a:extLst>
          </p:cNvPr>
          <p:cNvPicPr>
            <a:picLocks noChangeAspect="1"/>
          </p:cNvPicPr>
          <p:nvPr/>
        </p:nvPicPr>
        <p:blipFill>
          <a:blip r:embed="rId6"/>
          <a:stretch>
            <a:fillRect/>
          </a:stretch>
        </p:blipFill>
        <p:spPr>
          <a:xfrm>
            <a:off x="4202355" y="4973965"/>
            <a:ext cx="247650" cy="314325"/>
          </a:xfrm>
          <a:prstGeom prst="rect">
            <a:avLst/>
          </a:prstGeom>
        </p:spPr>
      </p:pic>
      <p:sp>
        <p:nvSpPr>
          <p:cNvPr id="4" name="Title 3">
            <a:extLst>
              <a:ext uri="{FF2B5EF4-FFF2-40B4-BE49-F238E27FC236}">
                <a16:creationId xmlns:a16="http://schemas.microsoft.com/office/drawing/2014/main" id="{0A965CBF-A963-A59D-4343-220C9E818F9F}"/>
              </a:ext>
            </a:extLst>
          </p:cNvPr>
          <p:cNvSpPr>
            <a:spLocks noGrp="1"/>
          </p:cNvSpPr>
          <p:nvPr>
            <p:ph type="title"/>
          </p:nvPr>
        </p:nvSpPr>
        <p:spPr/>
        <p:txBody>
          <a:bodyPr anchor="ctr"/>
          <a:lstStyle/>
          <a:p>
            <a:r>
              <a:rPr lang="en-US" dirty="0"/>
              <a:t>How to use this tutorial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4D1BC-48B7-7E68-385E-0937EEEDE9C5}"/>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A2CDE0E8-467C-BB00-BCD2-6B1FB4FBE0C2}"/>
              </a:ext>
            </a:extLst>
          </p:cNvPr>
          <p:cNvSpPr/>
          <p:nvPr/>
        </p:nvSpPr>
        <p:spPr>
          <a:xfrm>
            <a:off x="534851" y="1260743"/>
            <a:ext cx="5024146" cy="880054"/>
          </a:xfrm>
          <a:prstGeom prst="rect">
            <a:avLst/>
          </a:prstGeom>
          <a:noFill/>
        </p:spPr>
        <p:txBody>
          <a:bodyPr wrap="square" lIns="0" tIns="0" rIns="0" bIns="0" rtlCol="0" anchor="ctr"/>
          <a:lstStyle/>
          <a:p>
            <a:pPr>
              <a:lnSpc>
                <a:spcPts val="1680"/>
              </a:lnSpc>
            </a:pPr>
            <a:endParaRPr lang="en-US" sz="1200">
              <a:solidFill>
                <a:srgbClr val="5A5A4C"/>
              </a:solidFill>
              <a:latin typeface="Montserrat"/>
              <a:cs typeface="Times New Roman"/>
            </a:endParaRPr>
          </a:p>
        </p:txBody>
      </p:sp>
      <p:sp>
        <p:nvSpPr>
          <p:cNvPr id="4" name="Object 3">
            <a:extLst>
              <a:ext uri="{FF2B5EF4-FFF2-40B4-BE49-F238E27FC236}">
                <a16:creationId xmlns:a16="http://schemas.microsoft.com/office/drawing/2014/main" id="{8FCB2A51-079C-D5D0-4C47-345D41DF25B4}"/>
              </a:ext>
            </a:extLst>
          </p:cNvPr>
          <p:cNvSpPr/>
          <p:nvPr/>
        </p:nvSpPr>
        <p:spPr>
          <a:xfrm>
            <a:off x="5515986" y="5169990"/>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78DD0577-B7AA-57F4-A2EA-8D580CBC19A7}"/>
              </a:ext>
            </a:extLst>
          </p:cNvPr>
          <p:cNvSpPr/>
          <p:nvPr/>
        </p:nvSpPr>
        <p:spPr>
          <a:xfrm>
            <a:off x="2525154" y="1778096"/>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BD84D129-235C-1ACE-4DD9-E6C11CE1AC3B}"/>
              </a:ext>
            </a:extLst>
          </p:cNvPr>
          <p:cNvSpPr/>
          <p:nvPr/>
        </p:nvSpPr>
        <p:spPr>
          <a:xfrm>
            <a:off x="3049862" y="1712508"/>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68312FC0-405F-B2E9-96EA-F37E92F2B214}"/>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456AD534-57A1-489E-71C4-B8FECAD07705}"/>
              </a:ext>
            </a:extLst>
          </p:cNvPr>
          <p:cNvSpPr/>
          <p:nvPr/>
        </p:nvSpPr>
        <p:spPr>
          <a:xfrm>
            <a:off x="2446448" y="1292742"/>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540A16AD-A69D-0903-6D8F-4FC41C154B5D}"/>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8756E36E-6781-BCE2-65CB-3CCEEAFCCAA6}"/>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9" name="Object 10">
            <a:extLst>
              <a:ext uri="{FF2B5EF4-FFF2-40B4-BE49-F238E27FC236}">
                <a16:creationId xmlns:a16="http://schemas.microsoft.com/office/drawing/2014/main" id="{6D52FA28-3675-195C-1928-FF76F3BDA973}"/>
              </a:ext>
            </a:extLst>
          </p:cNvPr>
          <p:cNvSpPr/>
          <p:nvPr/>
        </p:nvSpPr>
        <p:spPr>
          <a:xfrm>
            <a:off x="6239984" y="4603783"/>
            <a:ext cx="4819025" cy="837990"/>
          </a:xfrm>
          <a:prstGeom prst="rect">
            <a:avLst/>
          </a:prstGeom>
          <a:noFill/>
        </p:spPr>
        <p:txBody>
          <a:bodyPr wrap="square" lIns="0" tIns="0" rIns="0" bIns="0" rtlCol="0" anchor="ctr"/>
          <a:lstStyle/>
          <a:p>
            <a:pPr>
              <a:lnSpc>
                <a:spcPts val="1680"/>
              </a:lnSpc>
            </a:pPr>
            <a:br>
              <a:rPr lang="en-US" sz="1200" i="1">
                <a:solidFill>
                  <a:srgbClr val="5A5A4C"/>
                </a:solidFill>
                <a:latin typeface="Montserrat"/>
              </a:rPr>
            </a:br>
            <a:endParaRPr lang="en-US" sz="1200" i="1">
              <a:solidFill>
                <a:srgbClr val="5A5A4C"/>
              </a:solidFill>
              <a:latin typeface="Montserrat"/>
            </a:endParaRPr>
          </a:p>
        </p:txBody>
      </p:sp>
      <p:pic>
        <p:nvPicPr>
          <p:cNvPr id="18" name="Object 13" descr="A black computer with a black screen&#10;&#10;AI-generated content may be incorrect.">
            <a:extLst>
              <a:ext uri="{FF2B5EF4-FFF2-40B4-BE49-F238E27FC236}">
                <a16:creationId xmlns:a16="http://schemas.microsoft.com/office/drawing/2014/main" id="{24DBCD52-3633-5780-690F-C9B433BA0409}"/>
              </a:ext>
            </a:extLst>
          </p:cNvPr>
          <p:cNvPicPr>
            <a:picLocks noChangeAspect="1"/>
          </p:cNvPicPr>
          <p:nvPr/>
        </p:nvPicPr>
        <p:blipFill>
          <a:blip r:embed="rId3"/>
          <a:stretch>
            <a:fillRect/>
          </a:stretch>
        </p:blipFill>
        <p:spPr>
          <a:xfrm>
            <a:off x="635234" y="1261377"/>
            <a:ext cx="4713226" cy="2322725"/>
          </a:xfrm>
          <a:prstGeom prst="rect">
            <a:avLst/>
          </a:prstGeom>
        </p:spPr>
      </p:pic>
      <p:sp>
        <p:nvSpPr>
          <p:cNvPr id="23" name="Object 10">
            <a:extLst>
              <a:ext uri="{FF2B5EF4-FFF2-40B4-BE49-F238E27FC236}">
                <a16:creationId xmlns:a16="http://schemas.microsoft.com/office/drawing/2014/main" id="{D741656F-7E22-488C-B880-00678E96830A}"/>
              </a:ext>
            </a:extLst>
          </p:cNvPr>
          <p:cNvSpPr/>
          <p:nvPr/>
        </p:nvSpPr>
        <p:spPr>
          <a:xfrm>
            <a:off x="532193" y="5020256"/>
            <a:ext cx="5350747" cy="1127734"/>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Since the exit port is –100 mm from the entrance pupil and we have set the z-position with respect to the entrance port to be 600 mm, this means our primary mirror has been shifted 700 mm to the right. Hence, we add 700 mm to our original thickness of –7169 mm to get value of </a:t>
            </a:r>
            <a:r>
              <a:rPr lang="en-US" sz="1600" i="1" dirty="0">
                <a:solidFill>
                  <a:srgbClr val="5A5A4C"/>
                </a:solidFill>
                <a:cs typeface="Times New Roman"/>
              </a:rPr>
              <a:t>–6469 mm</a:t>
            </a:r>
            <a:r>
              <a:rPr lang="en-US" sz="1600" dirty="0">
                <a:solidFill>
                  <a:srgbClr val="5A5A4C"/>
                </a:solidFill>
                <a:cs typeface="Times New Roman"/>
              </a:rPr>
              <a:t> to set as our surface 5 thickness within the LDE </a:t>
            </a:r>
            <a:r>
              <a:rPr lang="en-US" sz="1600" dirty="0">
                <a:solidFill>
                  <a:srgbClr val="FF0000"/>
                </a:solidFill>
                <a:cs typeface="Times New Roman"/>
              </a:rPr>
              <a:t>(8)</a:t>
            </a:r>
            <a:r>
              <a:rPr lang="en-US" sz="1600" dirty="0">
                <a:solidFill>
                  <a:srgbClr val="5A5A4C"/>
                </a:solidFill>
                <a:cs typeface="Times New Roman"/>
              </a:rPr>
              <a:t>.</a:t>
            </a:r>
          </a:p>
        </p:txBody>
      </p:sp>
      <p:sp>
        <p:nvSpPr>
          <p:cNvPr id="11" name="Object 10">
            <a:extLst>
              <a:ext uri="{FF2B5EF4-FFF2-40B4-BE49-F238E27FC236}">
                <a16:creationId xmlns:a16="http://schemas.microsoft.com/office/drawing/2014/main" id="{4B60DCCC-6A55-6394-862E-BB1C26D72560}"/>
              </a:ext>
            </a:extLst>
          </p:cNvPr>
          <p:cNvSpPr/>
          <p:nvPr/>
        </p:nvSpPr>
        <p:spPr>
          <a:xfrm>
            <a:off x="5676074" y="1453980"/>
            <a:ext cx="6027963" cy="2015063"/>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In the non-sequential component editor, set the object type to</a:t>
            </a:r>
            <a:r>
              <a:rPr lang="en-US" sz="1600" i="1" dirty="0">
                <a:solidFill>
                  <a:srgbClr val="5A5A4C"/>
                </a:solidFill>
                <a:cs typeface="Times New Roman"/>
              </a:rPr>
              <a:t> Standard Surface</a:t>
            </a:r>
            <a:r>
              <a:rPr lang="en-US" sz="1600" dirty="0">
                <a:solidFill>
                  <a:srgbClr val="5A5A4C"/>
                </a:solidFill>
                <a:cs typeface="Times New Roman"/>
              </a:rPr>
              <a:t> </a:t>
            </a:r>
            <a:r>
              <a:rPr lang="en-US" sz="1600" dirty="0">
                <a:solidFill>
                  <a:srgbClr val="FF0000"/>
                </a:solidFill>
                <a:cs typeface="Times New Roman"/>
              </a:rPr>
              <a:t>(1)</a:t>
            </a:r>
            <a:r>
              <a:rPr lang="en-US" sz="1600" dirty="0">
                <a:solidFill>
                  <a:srgbClr val="5A5A4C"/>
                </a:solidFill>
                <a:cs typeface="Times New Roman"/>
              </a:rPr>
              <a:t>. Label this as the </a:t>
            </a:r>
            <a:r>
              <a:rPr lang="en-US" sz="1600" i="1" dirty="0">
                <a:solidFill>
                  <a:srgbClr val="5A5A4C"/>
                </a:solidFill>
                <a:cs typeface="Times New Roman"/>
              </a:rPr>
              <a:t>single primary </a:t>
            </a:r>
            <a:r>
              <a:rPr lang="en-US" sz="1600" dirty="0">
                <a:solidFill>
                  <a:srgbClr val="FF0000"/>
                </a:solidFill>
                <a:cs typeface="Times New Roman"/>
              </a:rPr>
              <a:t>(2)</a:t>
            </a:r>
            <a:r>
              <a:rPr lang="en-US" sz="1600" i="1" dirty="0">
                <a:solidFill>
                  <a:srgbClr val="5A5A4C"/>
                </a:solidFill>
                <a:cs typeface="Times New Roman"/>
              </a:rPr>
              <a:t>. </a:t>
            </a:r>
            <a:r>
              <a:rPr lang="en-US" sz="1600" dirty="0">
                <a:solidFill>
                  <a:srgbClr val="5A5A4C"/>
                </a:solidFill>
                <a:cs typeface="Times New Roman"/>
              </a:rPr>
              <a:t>Set the z-position to be</a:t>
            </a:r>
            <a:r>
              <a:rPr lang="en-US" sz="1600" i="1" dirty="0">
                <a:solidFill>
                  <a:srgbClr val="5A5A4C"/>
                </a:solidFill>
                <a:cs typeface="Times New Roman"/>
              </a:rPr>
              <a:t> 600 mm</a:t>
            </a:r>
            <a:r>
              <a:rPr lang="en-US" sz="1600" dirty="0">
                <a:solidFill>
                  <a:srgbClr val="5A5A4C"/>
                </a:solidFill>
                <a:cs typeface="Times New Roman"/>
              </a:rPr>
              <a:t> with respect to the entrance port </a:t>
            </a:r>
            <a:r>
              <a:rPr lang="en-US" sz="1600" dirty="0">
                <a:solidFill>
                  <a:srgbClr val="FF0000"/>
                </a:solidFill>
                <a:cs typeface="Times New Roman"/>
              </a:rPr>
              <a:t>(3)</a:t>
            </a:r>
            <a:r>
              <a:rPr lang="en-US" sz="1600" dirty="0">
                <a:solidFill>
                  <a:srgbClr val="5A5A4C"/>
                </a:solidFill>
                <a:cs typeface="Times New Roman"/>
              </a:rPr>
              <a:t>. Set the material type as </a:t>
            </a:r>
            <a:r>
              <a:rPr lang="en-US" sz="1600" i="1" dirty="0">
                <a:solidFill>
                  <a:srgbClr val="5A5A4C"/>
                </a:solidFill>
                <a:cs typeface="Times New Roman"/>
              </a:rPr>
              <a:t>MIRROR </a:t>
            </a:r>
            <a:r>
              <a:rPr lang="en-US" sz="1600" dirty="0">
                <a:solidFill>
                  <a:srgbClr val="FF0000"/>
                </a:solidFill>
                <a:cs typeface="Times New Roman"/>
              </a:rPr>
              <a:t>(4)</a:t>
            </a:r>
            <a:r>
              <a:rPr lang="en-US" sz="1600" i="1" dirty="0">
                <a:solidFill>
                  <a:srgbClr val="5A5A4C"/>
                </a:solidFill>
                <a:cs typeface="Times New Roman"/>
              </a:rPr>
              <a:t>.</a:t>
            </a:r>
            <a:r>
              <a:rPr lang="en-US" sz="1600" dirty="0">
                <a:solidFill>
                  <a:srgbClr val="5A5A4C"/>
                </a:solidFill>
                <a:cs typeface="Times New Roman"/>
              </a:rPr>
              <a:t> Set the radius as</a:t>
            </a:r>
            <a:r>
              <a:rPr lang="en-US" sz="1600" i="1" dirty="0">
                <a:solidFill>
                  <a:srgbClr val="5A5A4C"/>
                </a:solidFill>
                <a:cs typeface="Times New Roman"/>
              </a:rPr>
              <a:t> –15879.7 mm</a:t>
            </a:r>
            <a:r>
              <a:rPr lang="en-US" sz="1600" dirty="0">
                <a:solidFill>
                  <a:srgbClr val="FF0000"/>
                </a:solidFill>
                <a:cs typeface="Times New Roman"/>
              </a:rPr>
              <a:t> (5)</a:t>
            </a:r>
            <a:r>
              <a:rPr lang="en-US" sz="1600" dirty="0">
                <a:solidFill>
                  <a:srgbClr val="5A5A4C"/>
                </a:solidFill>
                <a:cs typeface="Times New Roman"/>
              </a:rPr>
              <a:t>, which was the radius of curvature of the primary mirror. Set the conic constant to </a:t>
            </a:r>
            <a:r>
              <a:rPr lang="en-US" sz="1600" i="1" dirty="0">
                <a:solidFill>
                  <a:srgbClr val="5A5A4C"/>
                </a:solidFill>
                <a:cs typeface="Times New Roman"/>
              </a:rPr>
              <a:t>–0.9967 </a:t>
            </a:r>
            <a:r>
              <a:rPr lang="en-US" sz="1600" dirty="0">
                <a:solidFill>
                  <a:srgbClr val="FF0000"/>
                </a:solidFill>
                <a:cs typeface="Times New Roman"/>
              </a:rPr>
              <a:t>(6)</a:t>
            </a:r>
            <a:r>
              <a:rPr lang="en-US" sz="1600" i="1" dirty="0">
                <a:solidFill>
                  <a:srgbClr val="5A5A4C"/>
                </a:solidFill>
                <a:cs typeface="Times New Roman"/>
              </a:rPr>
              <a:t>. </a:t>
            </a:r>
            <a:r>
              <a:rPr lang="en-US" sz="1600" dirty="0">
                <a:solidFill>
                  <a:srgbClr val="5A5A4C"/>
                </a:solidFill>
                <a:cs typeface="Times New Roman"/>
              </a:rPr>
              <a:t>The maximum aperture will be set to </a:t>
            </a:r>
            <a:r>
              <a:rPr lang="en-US" sz="1600" i="1" dirty="0">
                <a:solidFill>
                  <a:srgbClr val="5A5A4C"/>
                </a:solidFill>
                <a:cs typeface="Times New Roman"/>
              </a:rPr>
              <a:t>3500 mm</a:t>
            </a:r>
            <a:r>
              <a:rPr lang="en-US" sz="1600" dirty="0">
                <a:solidFill>
                  <a:srgbClr val="5A5A4C"/>
                </a:solidFill>
                <a:cs typeface="Times New Roman"/>
              </a:rPr>
              <a:t> </a:t>
            </a:r>
            <a:r>
              <a:rPr lang="en-US" sz="1600" dirty="0">
                <a:solidFill>
                  <a:srgbClr val="FF0000"/>
                </a:solidFill>
                <a:cs typeface="Times New Roman"/>
              </a:rPr>
              <a:t>(7)</a:t>
            </a:r>
            <a:r>
              <a:rPr lang="en-US" sz="1600" dirty="0">
                <a:solidFill>
                  <a:srgbClr val="5A5A4C"/>
                </a:solidFill>
                <a:cs typeface="Times New Roman"/>
              </a:rPr>
              <a:t>. </a:t>
            </a:r>
          </a:p>
          <a:p>
            <a:pPr>
              <a:lnSpc>
                <a:spcPts val="1680"/>
              </a:lnSpc>
            </a:pPr>
            <a:endParaRPr lang="en-US" sz="1600" dirty="0">
              <a:solidFill>
                <a:srgbClr val="5A5A4C"/>
              </a:solidFill>
              <a:cs typeface="Times New Roman"/>
            </a:endParaRPr>
          </a:p>
          <a:p>
            <a:pPr>
              <a:lnSpc>
                <a:spcPts val="1680"/>
              </a:lnSpc>
            </a:pPr>
            <a:r>
              <a:rPr lang="en-US" sz="1600" dirty="0">
                <a:solidFill>
                  <a:srgbClr val="5A5A4C"/>
                </a:solidFill>
                <a:cs typeface="Times New Roman"/>
              </a:rPr>
              <a:t>Now, we set our mirror using the specifications shown in the beginning of this tutorial. Our maximum aperture is set to 3500 to provide ample ray coverage.</a:t>
            </a:r>
            <a:endParaRPr lang="en-US" sz="1600" dirty="0">
              <a:cs typeface="Times New Roman"/>
            </a:endParaRPr>
          </a:p>
        </p:txBody>
      </p:sp>
      <p:pic>
        <p:nvPicPr>
          <p:cNvPr id="13" name="Picture 12" descr="A screenshot of a computer&#10;&#10;AI-generated content may be incorrect.">
            <a:extLst>
              <a:ext uri="{FF2B5EF4-FFF2-40B4-BE49-F238E27FC236}">
                <a16:creationId xmlns:a16="http://schemas.microsoft.com/office/drawing/2014/main" id="{B509B8EF-27A5-C099-970F-3CDFF3CD4073}"/>
              </a:ext>
            </a:extLst>
          </p:cNvPr>
          <p:cNvPicPr>
            <a:picLocks noChangeAspect="1"/>
          </p:cNvPicPr>
          <p:nvPr/>
        </p:nvPicPr>
        <p:blipFill>
          <a:blip r:embed="rId4"/>
          <a:srcRect t="-536" r="59262" b="47448"/>
          <a:stretch/>
        </p:blipFill>
        <p:spPr>
          <a:xfrm>
            <a:off x="1256398" y="1296298"/>
            <a:ext cx="3502760" cy="2076952"/>
          </a:xfrm>
          <a:prstGeom prst="rect">
            <a:avLst/>
          </a:prstGeom>
        </p:spPr>
      </p:pic>
      <p:cxnSp>
        <p:nvCxnSpPr>
          <p:cNvPr id="14" name="Straight Arrow Connector 13">
            <a:extLst>
              <a:ext uri="{FF2B5EF4-FFF2-40B4-BE49-F238E27FC236}">
                <a16:creationId xmlns:a16="http://schemas.microsoft.com/office/drawing/2014/main" id="{B609711C-ACEE-822B-9F9C-323FD2489315}"/>
              </a:ext>
            </a:extLst>
          </p:cNvPr>
          <p:cNvCxnSpPr/>
          <p:nvPr/>
        </p:nvCxnSpPr>
        <p:spPr>
          <a:xfrm flipH="1">
            <a:off x="3659088" y="1190090"/>
            <a:ext cx="1017873" cy="533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close-up of a number&#10;&#10;AI-generated content may be incorrect.">
            <a:extLst>
              <a:ext uri="{FF2B5EF4-FFF2-40B4-BE49-F238E27FC236}">
                <a16:creationId xmlns:a16="http://schemas.microsoft.com/office/drawing/2014/main" id="{F972C714-4C51-5FB5-548D-5543FF44D9DD}"/>
              </a:ext>
            </a:extLst>
          </p:cNvPr>
          <p:cNvPicPr>
            <a:picLocks noChangeAspect="1"/>
          </p:cNvPicPr>
          <p:nvPr/>
        </p:nvPicPr>
        <p:blipFill>
          <a:blip r:embed="rId5"/>
          <a:stretch>
            <a:fillRect/>
          </a:stretch>
        </p:blipFill>
        <p:spPr>
          <a:xfrm>
            <a:off x="534736" y="3861048"/>
            <a:ext cx="11169318" cy="409818"/>
          </a:xfrm>
          <a:prstGeom prst="rect">
            <a:avLst/>
          </a:prstGeom>
        </p:spPr>
      </p:pic>
      <p:pic>
        <p:nvPicPr>
          <p:cNvPr id="24" name="Picture 23" descr="A screenshot of a computer&#10;&#10;AI-generated content may be incorrect.">
            <a:extLst>
              <a:ext uri="{FF2B5EF4-FFF2-40B4-BE49-F238E27FC236}">
                <a16:creationId xmlns:a16="http://schemas.microsoft.com/office/drawing/2014/main" id="{871AB951-02B4-AF42-01BB-555F0351951C}"/>
              </a:ext>
            </a:extLst>
          </p:cNvPr>
          <p:cNvPicPr>
            <a:picLocks noChangeAspect="1"/>
          </p:cNvPicPr>
          <p:nvPr/>
        </p:nvPicPr>
        <p:blipFill>
          <a:blip r:embed="rId6"/>
          <a:srcRect l="960" t="149" r="30" b="905"/>
          <a:stretch/>
        </p:blipFill>
        <p:spPr>
          <a:xfrm>
            <a:off x="6196012" y="4709917"/>
            <a:ext cx="5506670" cy="1461478"/>
          </a:xfrm>
          <a:prstGeom prst="rect">
            <a:avLst/>
          </a:prstGeom>
        </p:spPr>
      </p:pic>
      <p:sp>
        <p:nvSpPr>
          <p:cNvPr id="15" name="Object 2">
            <a:extLst>
              <a:ext uri="{FF2B5EF4-FFF2-40B4-BE49-F238E27FC236}">
                <a16:creationId xmlns:a16="http://schemas.microsoft.com/office/drawing/2014/main" id="{60E4FCA4-68EE-FAF4-4D7A-370988E39CAE}"/>
              </a:ext>
            </a:extLst>
          </p:cNvPr>
          <p:cNvSpPr/>
          <p:nvPr/>
        </p:nvSpPr>
        <p:spPr>
          <a:xfrm>
            <a:off x="4768314" y="819018"/>
            <a:ext cx="3067079" cy="640675"/>
          </a:xfrm>
          <a:prstGeom prst="rect">
            <a:avLst/>
          </a:prstGeom>
          <a:noFill/>
        </p:spPr>
        <p:txBody>
          <a:bodyPr wrap="square" lIns="0" tIns="0" rIns="0" bIns="0" rtlCol="0" anchor="ctr"/>
          <a:lstStyle/>
          <a:p>
            <a:pPr>
              <a:lnSpc>
                <a:spcPts val="1680"/>
              </a:lnSpc>
            </a:pPr>
            <a:r>
              <a:rPr lang="en-US" sz="1600" i="1" dirty="0">
                <a:solidFill>
                  <a:srgbClr val="5A5A4C"/>
                </a:solidFill>
              </a:rPr>
              <a:t>Non-Sequential Component Editor</a:t>
            </a:r>
          </a:p>
        </p:txBody>
      </p:sp>
      <p:sp>
        <p:nvSpPr>
          <p:cNvPr id="17" name="Object 2">
            <a:extLst>
              <a:ext uri="{FF2B5EF4-FFF2-40B4-BE49-F238E27FC236}">
                <a16:creationId xmlns:a16="http://schemas.microsoft.com/office/drawing/2014/main" id="{1F24D0DC-D658-33EA-DD1E-55D2A382D91B}"/>
              </a:ext>
            </a:extLst>
          </p:cNvPr>
          <p:cNvSpPr/>
          <p:nvPr/>
        </p:nvSpPr>
        <p:spPr>
          <a:xfrm>
            <a:off x="9050611" y="4171411"/>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21" name="Straight Arrow Connector 20">
            <a:extLst>
              <a:ext uri="{FF2B5EF4-FFF2-40B4-BE49-F238E27FC236}">
                <a16:creationId xmlns:a16="http://schemas.microsoft.com/office/drawing/2014/main" id="{FDEEC48C-FD12-21CD-4BD7-14AA88222187}"/>
              </a:ext>
            </a:extLst>
          </p:cNvPr>
          <p:cNvCxnSpPr>
            <a:cxnSpLocks/>
          </p:cNvCxnSpPr>
          <p:nvPr/>
        </p:nvCxnSpPr>
        <p:spPr>
          <a:xfrm flipH="1" flipV="1">
            <a:off x="8815610" y="4198665"/>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bject 2">
            <a:extLst>
              <a:ext uri="{FF2B5EF4-FFF2-40B4-BE49-F238E27FC236}">
                <a16:creationId xmlns:a16="http://schemas.microsoft.com/office/drawing/2014/main" id="{3422ECB5-793C-B568-B4AC-D5481A3ACD04}"/>
              </a:ext>
            </a:extLst>
          </p:cNvPr>
          <p:cNvSpPr/>
          <p:nvPr/>
        </p:nvSpPr>
        <p:spPr>
          <a:xfrm>
            <a:off x="6009937" y="4215371"/>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8" name="Straight Arrow Connector 27">
            <a:extLst>
              <a:ext uri="{FF2B5EF4-FFF2-40B4-BE49-F238E27FC236}">
                <a16:creationId xmlns:a16="http://schemas.microsoft.com/office/drawing/2014/main" id="{9A4C7944-3902-600E-34BA-7092058EB2D2}"/>
              </a:ext>
            </a:extLst>
          </p:cNvPr>
          <p:cNvCxnSpPr>
            <a:cxnSpLocks/>
          </p:cNvCxnSpPr>
          <p:nvPr/>
        </p:nvCxnSpPr>
        <p:spPr>
          <a:xfrm flipH="1" flipV="1">
            <a:off x="5774936" y="4242625"/>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Object 2">
            <a:extLst>
              <a:ext uri="{FF2B5EF4-FFF2-40B4-BE49-F238E27FC236}">
                <a16:creationId xmlns:a16="http://schemas.microsoft.com/office/drawing/2014/main" id="{D51BE843-44D6-FD65-12DD-AE532F4E750E}"/>
              </a:ext>
            </a:extLst>
          </p:cNvPr>
          <p:cNvSpPr/>
          <p:nvPr/>
        </p:nvSpPr>
        <p:spPr>
          <a:xfrm>
            <a:off x="11724937" y="4178737"/>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(7)</a:t>
            </a:r>
            <a:endParaRPr lang="en-US" sz="1200">
              <a:solidFill>
                <a:srgbClr val="FF0000"/>
              </a:solidFill>
              <a:latin typeface="Montserrat"/>
              <a:cs typeface="Arial"/>
            </a:endParaRPr>
          </a:p>
        </p:txBody>
      </p:sp>
      <p:cxnSp>
        <p:nvCxnSpPr>
          <p:cNvPr id="32" name="Straight Arrow Connector 31">
            <a:extLst>
              <a:ext uri="{FF2B5EF4-FFF2-40B4-BE49-F238E27FC236}">
                <a16:creationId xmlns:a16="http://schemas.microsoft.com/office/drawing/2014/main" id="{86E95940-A162-AB66-F0DE-03424D892A4F}"/>
              </a:ext>
            </a:extLst>
          </p:cNvPr>
          <p:cNvCxnSpPr>
            <a:cxnSpLocks/>
          </p:cNvCxnSpPr>
          <p:nvPr/>
        </p:nvCxnSpPr>
        <p:spPr>
          <a:xfrm flipH="1" flipV="1">
            <a:off x="11489936" y="4205991"/>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Object 2">
            <a:extLst>
              <a:ext uri="{FF2B5EF4-FFF2-40B4-BE49-F238E27FC236}">
                <a16:creationId xmlns:a16="http://schemas.microsoft.com/office/drawing/2014/main" id="{3B7150B3-E3DF-250F-9A06-F713376A4F2B}"/>
              </a:ext>
            </a:extLst>
          </p:cNvPr>
          <p:cNvSpPr/>
          <p:nvPr/>
        </p:nvSpPr>
        <p:spPr>
          <a:xfrm>
            <a:off x="10765110" y="4178736"/>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(6)</a:t>
            </a:r>
            <a:endParaRPr lang="en-US" sz="1200">
              <a:solidFill>
                <a:srgbClr val="FF0000"/>
              </a:solidFill>
              <a:latin typeface="Montserrat"/>
              <a:cs typeface="Arial"/>
            </a:endParaRPr>
          </a:p>
        </p:txBody>
      </p:sp>
      <p:cxnSp>
        <p:nvCxnSpPr>
          <p:cNvPr id="46" name="Straight Arrow Connector 45">
            <a:extLst>
              <a:ext uri="{FF2B5EF4-FFF2-40B4-BE49-F238E27FC236}">
                <a16:creationId xmlns:a16="http://schemas.microsoft.com/office/drawing/2014/main" id="{EBC3A553-7AAA-78A6-E83D-57EFB529E1BF}"/>
              </a:ext>
            </a:extLst>
          </p:cNvPr>
          <p:cNvCxnSpPr>
            <a:cxnSpLocks/>
          </p:cNvCxnSpPr>
          <p:nvPr/>
        </p:nvCxnSpPr>
        <p:spPr>
          <a:xfrm flipH="1" flipV="1">
            <a:off x="10530109" y="4205990"/>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Object 2">
            <a:extLst>
              <a:ext uri="{FF2B5EF4-FFF2-40B4-BE49-F238E27FC236}">
                <a16:creationId xmlns:a16="http://schemas.microsoft.com/office/drawing/2014/main" id="{38E6AA24-D197-BC69-7EDD-036A9BB2C30C}"/>
              </a:ext>
            </a:extLst>
          </p:cNvPr>
          <p:cNvSpPr/>
          <p:nvPr/>
        </p:nvSpPr>
        <p:spPr>
          <a:xfrm>
            <a:off x="10032417" y="4178736"/>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(5)</a:t>
            </a:r>
            <a:endParaRPr lang="en-US" sz="1200">
              <a:solidFill>
                <a:srgbClr val="FF0000"/>
              </a:solidFill>
              <a:latin typeface="Montserrat"/>
              <a:cs typeface="Arial"/>
            </a:endParaRPr>
          </a:p>
        </p:txBody>
      </p:sp>
      <p:cxnSp>
        <p:nvCxnSpPr>
          <p:cNvPr id="48" name="Straight Arrow Connector 47">
            <a:extLst>
              <a:ext uri="{FF2B5EF4-FFF2-40B4-BE49-F238E27FC236}">
                <a16:creationId xmlns:a16="http://schemas.microsoft.com/office/drawing/2014/main" id="{413F9CF1-FD38-C38A-7973-994E5F3B9FE9}"/>
              </a:ext>
            </a:extLst>
          </p:cNvPr>
          <p:cNvCxnSpPr>
            <a:cxnSpLocks/>
          </p:cNvCxnSpPr>
          <p:nvPr/>
        </p:nvCxnSpPr>
        <p:spPr>
          <a:xfrm flipH="1" flipV="1">
            <a:off x="9797416" y="4205990"/>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Object 2">
            <a:extLst>
              <a:ext uri="{FF2B5EF4-FFF2-40B4-BE49-F238E27FC236}">
                <a16:creationId xmlns:a16="http://schemas.microsoft.com/office/drawing/2014/main" id="{D0A315E9-3F32-F36D-14F2-1A22D6FE8346}"/>
              </a:ext>
            </a:extLst>
          </p:cNvPr>
          <p:cNvSpPr/>
          <p:nvPr/>
        </p:nvSpPr>
        <p:spPr>
          <a:xfrm>
            <a:off x="2668859" y="4208043"/>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50" name="Straight Arrow Connector 49">
            <a:extLst>
              <a:ext uri="{FF2B5EF4-FFF2-40B4-BE49-F238E27FC236}">
                <a16:creationId xmlns:a16="http://schemas.microsoft.com/office/drawing/2014/main" id="{FEAA0DB6-E574-925A-3B53-5798979D7893}"/>
              </a:ext>
            </a:extLst>
          </p:cNvPr>
          <p:cNvCxnSpPr>
            <a:cxnSpLocks/>
          </p:cNvCxnSpPr>
          <p:nvPr/>
        </p:nvCxnSpPr>
        <p:spPr>
          <a:xfrm flipH="1" flipV="1">
            <a:off x="2433858" y="4235297"/>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Object 2">
            <a:extLst>
              <a:ext uri="{FF2B5EF4-FFF2-40B4-BE49-F238E27FC236}">
                <a16:creationId xmlns:a16="http://schemas.microsoft.com/office/drawing/2014/main" id="{A7100272-F156-DC65-E559-393E5FF1F2A1}"/>
              </a:ext>
            </a:extLst>
          </p:cNvPr>
          <p:cNvSpPr/>
          <p:nvPr/>
        </p:nvSpPr>
        <p:spPr>
          <a:xfrm>
            <a:off x="1745667" y="4193389"/>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52" name="Straight Arrow Connector 51">
            <a:extLst>
              <a:ext uri="{FF2B5EF4-FFF2-40B4-BE49-F238E27FC236}">
                <a16:creationId xmlns:a16="http://schemas.microsoft.com/office/drawing/2014/main" id="{3E1E37B4-C25C-6E22-311E-0583DE6CD28C}"/>
              </a:ext>
            </a:extLst>
          </p:cNvPr>
          <p:cNvCxnSpPr>
            <a:cxnSpLocks/>
          </p:cNvCxnSpPr>
          <p:nvPr/>
        </p:nvCxnSpPr>
        <p:spPr>
          <a:xfrm flipH="1" flipV="1">
            <a:off x="1510666" y="4220643"/>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Object 2">
            <a:extLst>
              <a:ext uri="{FF2B5EF4-FFF2-40B4-BE49-F238E27FC236}">
                <a16:creationId xmlns:a16="http://schemas.microsoft.com/office/drawing/2014/main" id="{96527DC8-5318-0327-E9E3-1D41A54D90F2}"/>
              </a:ext>
            </a:extLst>
          </p:cNvPr>
          <p:cNvSpPr/>
          <p:nvPr/>
        </p:nvSpPr>
        <p:spPr>
          <a:xfrm>
            <a:off x="11666321" y="6083736"/>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(8)</a:t>
            </a:r>
            <a:endParaRPr lang="en-US" sz="1200">
              <a:solidFill>
                <a:srgbClr val="FF0000"/>
              </a:solidFill>
              <a:latin typeface="Montserrat"/>
              <a:cs typeface="Arial"/>
            </a:endParaRPr>
          </a:p>
        </p:txBody>
      </p:sp>
      <p:cxnSp>
        <p:nvCxnSpPr>
          <p:cNvPr id="56" name="Straight Arrow Connector 55">
            <a:extLst>
              <a:ext uri="{FF2B5EF4-FFF2-40B4-BE49-F238E27FC236}">
                <a16:creationId xmlns:a16="http://schemas.microsoft.com/office/drawing/2014/main" id="{881AAB43-0138-C95F-8799-D85A1008C69A}"/>
              </a:ext>
            </a:extLst>
          </p:cNvPr>
          <p:cNvCxnSpPr>
            <a:cxnSpLocks/>
          </p:cNvCxnSpPr>
          <p:nvPr/>
        </p:nvCxnSpPr>
        <p:spPr>
          <a:xfrm flipH="1" flipV="1">
            <a:off x="11431320" y="6110990"/>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36F84579-6CDD-AB72-7A40-1409CB43E243}"/>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686656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45A86-1AD9-3455-9322-77E236160DB4}"/>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33EA09C4-DA22-4E7E-F6BA-13DC2FAEE0CB}"/>
              </a:ext>
            </a:extLst>
          </p:cNvPr>
          <p:cNvSpPr/>
          <p:nvPr/>
        </p:nvSpPr>
        <p:spPr>
          <a:xfrm>
            <a:off x="534851" y="886239"/>
            <a:ext cx="5024146" cy="880054"/>
          </a:xfrm>
          <a:prstGeom prst="rect">
            <a:avLst/>
          </a:prstGeom>
          <a:noFill/>
        </p:spPr>
        <p:txBody>
          <a:bodyPr wrap="square" lIns="0" tIns="0" rIns="0" bIns="0" rtlCol="0" anchor="ctr"/>
          <a:lstStyle/>
          <a:p>
            <a:pPr>
              <a:lnSpc>
                <a:spcPts val="1680"/>
              </a:lnSpc>
            </a:pPr>
            <a:endParaRPr lang="en-US" sz="1200">
              <a:solidFill>
                <a:srgbClr val="5A5A4C"/>
              </a:solidFill>
              <a:latin typeface="Montserrat"/>
              <a:cs typeface="Times New Roman"/>
            </a:endParaRPr>
          </a:p>
        </p:txBody>
      </p:sp>
      <p:sp>
        <p:nvSpPr>
          <p:cNvPr id="5" name="Object 4">
            <a:extLst>
              <a:ext uri="{FF2B5EF4-FFF2-40B4-BE49-F238E27FC236}">
                <a16:creationId xmlns:a16="http://schemas.microsoft.com/office/drawing/2014/main" id="{8E02CFB8-29FA-FA97-8EE9-DC5525D50729}"/>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D4191165-035B-B9C2-ED51-55B51CE4171C}"/>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41BCF86D-A88D-EB9B-B7DC-883E23459288}"/>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737C124E-4FCB-F30D-DBB4-21D002FAE0A2}"/>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F8C0A6C7-4710-BB57-AE99-58889C88836A}"/>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1" name="Object 10">
            <a:extLst>
              <a:ext uri="{FF2B5EF4-FFF2-40B4-BE49-F238E27FC236}">
                <a16:creationId xmlns:a16="http://schemas.microsoft.com/office/drawing/2014/main" id="{A9417277-D2BC-AAE1-86BD-2F4AA876B6F2}"/>
              </a:ext>
            </a:extLst>
          </p:cNvPr>
          <p:cNvSpPr/>
          <p:nvPr/>
        </p:nvSpPr>
        <p:spPr>
          <a:xfrm>
            <a:off x="908229" y="1416176"/>
            <a:ext cx="4944527" cy="1489193"/>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Check the 3D Layout &amp; Spot Diagrams</a:t>
            </a:r>
            <a:endParaRPr lang="en-US" sz="1600" dirty="0">
              <a:solidFill>
                <a:srgbClr val="000000"/>
              </a:solidFill>
              <a:cs typeface="Times New Roman"/>
            </a:endParaRPr>
          </a:p>
          <a:p>
            <a:pPr marL="285750" indent="-285750">
              <a:lnSpc>
                <a:spcPts val="1680"/>
              </a:lnSpc>
              <a:buFont typeface="Arial" panose="020B0604020202020204" pitchFamily="34" charset="0"/>
              <a:buChar char="•"/>
            </a:pPr>
            <a:r>
              <a:rPr lang="en-US" sz="1600" dirty="0">
                <a:solidFill>
                  <a:srgbClr val="5A5A4C"/>
                </a:solidFill>
                <a:cs typeface="Times New Roman"/>
              </a:rPr>
              <a:t>Does the path make sense? </a:t>
            </a:r>
            <a:endParaRPr lang="en-US" sz="1600" dirty="0">
              <a:solidFill>
                <a:srgbClr val="000000"/>
              </a:solidFill>
              <a:cs typeface="Times New Roman"/>
            </a:endParaRPr>
          </a:p>
          <a:p>
            <a:pPr marL="285750" indent="-285750">
              <a:lnSpc>
                <a:spcPts val="1680"/>
              </a:lnSpc>
              <a:buFont typeface="Arial" panose="020B0604020202020204" pitchFamily="34" charset="0"/>
              <a:buChar char="•"/>
            </a:pPr>
            <a:r>
              <a:rPr lang="en-US" sz="1600" dirty="0">
                <a:solidFill>
                  <a:srgbClr val="5A5A4C"/>
                </a:solidFill>
                <a:cs typeface="Times New Roman"/>
              </a:rPr>
              <a:t>Are any of the rays being trimmed? </a:t>
            </a:r>
            <a:endParaRPr lang="en-US" sz="1600" dirty="0">
              <a:solidFill>
                <a:srgbClr val="000000"/>
              </a:solidFill>
              <a:cs typeface="Times New Roman"/>
            </a:endParaRPr>
          </a:p>
          <a:p>
            <a:pPr marL="285750" indent="-285750">
              <a:lnSpc>
                <a:spcPts val="1680"/>
              </a:lnSpc>
              <a:buFont typeface="Arial" panose="020B0604020202020204" pitchFamily="34" charset="0"/>
              <a:buChar char="•"/>
            </a:pPr>
            <a:r>
              <a:rPr lang="en-US" sz="1600" dirty="0">
                <a:solidFill>
                  <a:srgbClr val="5A5A4C"/>
                </a:solidFill>
                <a:cs typeface="Times New Roman"/>
              </a:rPr>
              <a:t>Are the entrance and exit ports placed appropriately?</a:t>
            </a:r>
            <a:endParaRPr lang="en-US" sz="1600" dirty="0">
              <a:solidFill>
                <a:srgbClr val="000000"/>
              </a:solidFill>
              <a:cs typeface="Times New Roman"/>
            </a:endParaRPr>
          </a:p>
          <a:p>
            <a:pPr marL="285750" indent="-285750">
              <a:lnSpc>
                <a:spcPts val="1680"/>
              </a:lnSpc>
              <a:buFont typeface="Arial" panose="020B0604020202020204" pitchFamily="34" charset="0"/>
              <a:buChar char="•"/>
            </a:pPr>
            <a:r>
              <a:rPr lang="en-US" sz="1600" dirty="0">
                <a:solidFill>
                  <a:srgbClr val="5A5A4C"/>
                </a:solidFill>
                <a:cs typeface="Times New Roman"/>
              </a:rPr>
              <a:t>How do we expect our spot diagrams to change once we load our hexagonal apertures?</a:t>
            </a:r>
            <a:endParaRPr lang="en-US" sz="1600" dirty="0">
              <a:cs typeface="Times New Roman"/>
            </a:endParaRPr>
          </a:p>
        </p:txBody>
      </p:sp>
      <p:pic>
        <p:nvPicPr>
          <p:cNvPr id="12" name="Picture 11" descr="A drawing of a light beam&#10;&#10;AI-generated content may be incorrect.">
            <a:extLst>
              <a:ext uri="{FF2B5EF4-FFF2-40B4-BE49-F238E27FC236}">
                <a16:creationId xmlns:a16="http://schemas.microsoft.com/office/drawing/2014/main" id="{62A086F5-F6E7-12C6-7858-CF87A1F2CB74}"/>
              </a:ext>
            </a:extLst>
          </p:cNvPr>
          <p:cNvPicPr>
            <a:picLocks noChangeAspect="1"/>
          </p:cNvPicPr>
          <p:nvPr/>
        </p:nvPicPr>
        <p:blipFill>
          <a:blip r:embed="rId3"/>
          <a:stretch>
            <a:fillRect/>
          </a:stretch>
        </p:blipFill>
        <p:spPr>
          <a:xfrm>
            <a:off x="839416" y="2932648"/>
            <a:ext cx="4896712" cy="2754068"/>
          </a:xfrm>
          <a:prstGeom prst="rect">
            <a:avLst/>
          </a:prstGeom>
        </p:spPr>
      </p:pic>
      <p:pic>
        <p:nvPicPr>
          <p:cNvPr id="13" name="Picture 12" descr="A screenshot of a graph&#10;&#10;AI-generated content may be incorrect.">
            <a:extLst>
              <a:ext uri="{FF2B5EF4-FFF2-40B4-BE49-F238E27FC236}">
                <a16:creationId xmlns:a16="http://schemas.microsoft.com/office/drawing/2014/main" id="{5335CB08-EE14-128F-1822-A6EBF16CE52E}"/>
              </a:ext>
            </a:extLst>
          </p:cNvPr>
          <p:cNvPicPr>
            <a:picLocks noChangeAspect="1"/>
          </p:cNvPicPr>
          <p:nvPr/>
        </p:nvPicPr>
        <p:blipFill>
          <a:blip r:embed="rId4"/>
          <a:stretch>
            <a:fillRect/>
          </a:stretch>
        </p:blipFill>
        <p:spPr>
          <a:xfrm>
            <a:off x="6325169" y="1196752"/>
            <a:ext cx="5171599" cy="4586080"/>
          </a:xfrm>
          <a:prstGeom prst="rect">
            <a:avLst/>
          </a:prstGeom>
        </p:spPr>
      </p:pic>
      <p:sp>
        <p:nvSpPr>
          <p:cNvPr id="4" name="Title 11">
            <a:extLst>
              <a:ext uri="{FF2B5EF4-FFF2-40B4-BE49-F238E27FC236}">
                <a16:creationId xmlns:a16="http://schemas.microsoft.com/office/drawing/2014/main" id="{E13EDA8B-3F98-6B8F-BF44-5541EE1CB1B1}"/>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1332283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2C8F-7B91-4792-0DE8-2FC3CF4E6E4A}"/>
            </a:ext>
          </a:extLst>
        </p:cNvPr>
        <p:cNvGrpSpPr/>
        <p:nvPr/>
      </p:nvGrpSpPr>
      <p:grpSpPr>
        <a:xfrm>
          <a:off x="0" y="0"/>
          <a:ext cx="0" cy="0"/>
          <a:chOff x="0" y="0"/>
          <a:chExt cx="0" cy="0"/>
        </a:xfrm>
      </p:grpSpPr>
      <p:sp>
        <p:nvSpPr>
          <p:cNvPr id="23" name="Object 10">
            <a:extLst>
              <a:ext uri="{FF2B5EF4-FFF2-40B4-BE49-F238E27FC236}">
                <a16:creationId xmlns:a16="http://schemas.microsoft.com/office/drawing/2014/main" id="{34C53742-A020-9EA1-4E38-1C52B83CCC7D}"/>
              </a:ext>
            </a:extLst>
          </p:cNvPr>
          <p:cNvSpPr/>
          <p:nvPr/>
        </p:nvSpPr>
        <p:spPr>
          <a:xfrm>
            <a:off x="620142" y="980728"/>
            <a:ext cx="11050488" cy="460729"/>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To keep the hexagonal structure, go to the non-sequential component editor (NSCE), select object 1 properties, and under user defined aperture, select 18Hexes.uda </a:t>
            </a:r>
            <a:r>
              <a:rPr lang="en-US" sz="1600" dirty="0">
                <a:solidFill>
                  <a:srgbClr val="FF0000"/>
                </a:solidFill>
                <a:cs typeface="Times New Roman"/>
              </a:rPr>
              <a:t>(1)</a:t>
            </a:r>
            <a:r>
              <a:rPr lang="en-US" sz="1600" dirty="0">
                <a:solidFill>
                  <a:srgbClr val="5A5A4C"/>
                </a:solidFill>
                <a:cs typeface="Times New Roman"/>
              </a:rPr>
              <a:t>.</a:t>
            </a:r>
          </a:p>
        </p:txBody>
      </p:sp>
      <p:grpSp>
        <p:nvGrpSpPr>
          <p:cNvPr id="22" name="Group 21">
            <a:extLst>
              <a:ext uri="{FF2B5EF4-FFF2-40B4-BE49-F238E27FC236}">
                <a16:creationId xmlns:a16="http://schemas.microsoft.com/office/drawing/2014/main" id="{30EB42FE-188D-611F-03F0-A5BC63BA7382}"/>
              </a:ext>
            </a:extLst>
          </p:cNvPr>
          <p:cNvGrpSpPr/>
          <p:nvPr/>
        </p:nvGrpSpPr>
        <p:grpSpPr>
          <a:xfrm>
            <a:off x="587551" y="4087992"/>
            <a:ext cx="4140297" cy="2073127"/>
            <a:chOff x="587551" y="4087992"/>
            <a:chExt cx="4855652" cy="2431319"/>
          </a:xfrm>
        </p:grpSpPr>
        <p:pic>
          <p:nvPicPr>
            <p:cNvPr id="25" name="Object 13" descr="A black computer with a black screen&#10;&#10;AI-generated content may be incorrect.">
              <a:extLst>
                <a:ext uri="{FF2B5EF4-FFF2-40B4-BE49-F238E27FC236}">
                  <a16:creationId xmlns:a16="http://schemas.microsoft.com/office/drawing/2014/main" id="{42316A3A-7C49-39DF-E7AE-949624F0C7D1}"/>
                </a:ext>
              </a:extLst>
            </p:cNvPr>
            <p:cNvPicPr>
              <a:picLocks noChangeAspect="1"/>
            </p:cNvPicPr>
            <p:nvPr/>
          </p:nvPicPr>
          <p:blipFill>
            <a:blip r:embed="rId3"/>
            <a:stretch>
              <a:fillRect/>
            </a:stretch>
          </p:blipFill>
          <p:spPr>
            <a:xfrm>
              <a:off x="587551" y="4087992"/>
              <a:ext cx="4855652" cy="2431319"/>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55A5064A-AFF7-FF17-3090-6E08CD9B11E7}"/>
                </a:ext>
              </a:extLst>
            </p:cNvPr>
            <p:cNvPicPr>
              <a:picLocks noChangeAspect="1"/>
            </p:cNvPicPr>
            <p:nvPr/>
          </p:nvPicPr>
          <p:blipFill>
            <a:blip r:embed="rId4"/>
            <a:srcRect r="54645" b="34979"/>
            <a:stretch/>
          </p:blipFill>
          <p:spPr>
            <a:xfrm>
              <a:off x="1229895" y="4159041"/>
              <a:ext cx="3589428" cy="2114656"/>
            </a:xfrm>
            <a:prstGeom prst="rect">
              <a:avLst/>
            </a:prstGeom>
          </p:spPr>
        </p:pic>
      </p:grpSp>
      <p:sp>
        <p:nvSpPr>
          <p:cNvPr id="16" name="Object 10">
            <a:extLst>
              <a:ext uri="{FF2B5EF4-FFF2-40B4-BE49-F238E27FC236}">
                <a16:creationId xmlns:a16="http://schemas.microsoft.com/office/drawing/2014/main" id="{03B553FE-0E05-54A0-B6EE-116A935D7325}"/>
              </a:ext>
            </a:extLst>
          </p:cNvPr>
          <p:cNvSpPr/>
          <p:nvPr/>
        </p:nvSpPr>
        <p:spPr>
          <a:xfrm>
            <a:off x="4583832" y="3949514"/>
            <a:ext cx="6954859" cy="276956"/>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Check the spot diagrams and 3D layout again. Verify that things look as they should.</a:t>
            </a:r>
            <a:endParaRPr lang="en-US" sz="1600" b="1" dirty="0">
              <a:solidFill>
                <a:srgbClr val="000000"/>
              </a:solidFill>
              <a:cs typeface="Times New Roman"/>
            </a:endParaRPr>
          </a:p>
        </p:txBody>
      </p:sp>
      <p:pic>
        <p:nvPicPr>
          <p:cNvPr id="17" name="Picture 16" descr="A diagram of a satellite&#10;&#10;AI-generated content may be incorrect.">
            <a:extLst>
              <a:ext uri="{FF2B5EF4-FFF2-40B4-BE49-F238E27FC236}">
                <a16:creationId xmlns:a16="http://schemas.microsoft.com/office/drawing/2014/main" id="{ED73B40C-C4AE-DF71-9300-99700DBA4F95}"/>
              </a:ext>
            </a:extLst>
          </p:cNvPr>
          <p:cNvPicPr>
            <a:picLocks noChangeAspect="1"/>
          </p:cNvPicPr>
          <p:nvPr/>
        </p:nvPicPr>
        <p:blipFill>
          <a:blip r:embed="rId5"/>
          <a:srcRect r="3628" b="70"/>
          <a:stretch/>
        </p:blipFill>
        <p:spPr>
          <a:xfrm>
            <a:off x="7863559" y="4289060"/>
            <a:ext cx="2698218" cy="1988049"/>
          </a:xfrm>
          <a:prstGeom prst="rect">
            <a:avLst/>
          </a:prstGeom>
        </p:spPr>
      </p:pic>
      <p:pic>
        <p:nvPicPr>
          <p:cNvPr id="18" name="Picture 17">
            <a:extLst>
              <a:ext uri="{FF2B5EF4-FFF2-40B4-BE49-F238E27FC236}">
                <a16:creationId xmlns:a16="http://schemas.microsoft.com/office/drawing/2014/main" id="{7E7A3E05-2C26-5E8E-5EC8-5CAFD5FEBEA9}"/>
              </a:ext>
            </a:extLst>
          </p:cNvPr>
          <p:cNvPicPr>
            <a:picLocks noChangeAspect="1"/>
          </p:cNvPicPr>
          <p:nvPr/>
        </p:nvPicPr>
        <p:blipFill>
          <a:blip r:embed="rId6"/>
          <a:stretch>
            <a:fillRect/>
          </a:stretch>
        </p:blipFill>
        <p:spPr>
          <a:xfrm>
            <a:off x="5453903" y="4291262"/>
            <a:ext cx="2441021" cy="2008631"/>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D1020BBF-293D-80EF-03F1-022149EB3668}"/>
              </a:ext>
            </a:extLst>
          </p:cNvPr>
          <p:cNvPicPr>
            <a:picLocks noChangeAspect="1"/>
          </p:cNvPicPr>
          <p:nvPr/>
        </p:nvPicPr>
        <p:blipFill>
          <a:blip r:embed="rId7"/>
          <a:srcRect l="270" t="10638" r="3511" b="10058"/>
          <a:stretch/>
        </p:blipFill>
        <p:spPr>
          <a:xfrm>
            <a:off x="1881183" y="1461501"/>
            <a:ext cx="8537271" cy="2455617"/>
          </a:xfrm>
          <a:prstGeom prst="rect">
            <a:avLst/>
          </a:prstGeom>
        </p:spPr>
      </p:pic>
      <p:cxnSp>
        <p:nvCxnSpPr>
          <p:cNvPr id="12" name="Straight Arrow Connector 11">
            <a:extLst>
              <a:ext uri="{FF2B5EF4-FFF2-40B4-BE49-F238E27FC236}">
                <a16:creationId xmlns:a16="http://schemas.microsoft.com/office/drawing/2014/main" id="{CD370779-32BE-0657-14CB-2EE664FE8C3F}"/>
              </a:ext>
            </a:extLst>
          </p:cNvPr>
          <p:cNvCxnSpPr>
            <a:cxnSpLocks/>
            <a:stCxn id="15" idx="3"/>
          </p:cNvCxnSpPr>
          <p:nvPr/>
        </p:nvCxnSpPr>
        <p:spPr>
          <a:xfrm flipV="1">
            <a:off x="1834183" y="2697053"/>
            <a:ext cx="1343144" cy="2781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bject 2">
            <a:extLst>
              <a:ext uri="{FF2B5EF4-FFF2-40B4-BE49-F238E27FC236}">
                <a16:creationId xmlns:a16="http://schemas.microsoft.com/office/drawing/2014/main" id="{B0849B71-09CA-4581-98C4-D1207660046F}"/>
              </a:ext>
            </a:extLst>
          </p:cNvPr>
          <p:cNvSpPr/>
          <p:nvPr/>
        </p:nvSpPr>
        <p:spPr>
          <a:xfrm>
            <a:off x="1559496" y="2841069"/>
            <a:ext cx="274687" cy="268186"/>
          </a:xfrm>
          <a:prstGeom prst="rect">
            <a:avLst/>
          </a:prstGeom>
          <a:noFill/>
        </p:spPr>
        <p:txBody>
          <a:bodyPr wrap="square" lIns="0" tIns="0" rIns="0" bIns="0" rtlCol="0" anchor="ctr"/>
          <a:lstStyle/>
          <a:p>
            <a:pPr>
              <a:lnSpc>
                <a:spcPts val="1680"/>
              </a:lnSpc>
            </a:pPr>
            <a:r>
              <a:rPr lang="en-US" sz="1200" dirty="0">
                <a:solidFill>
                  <a:srgbClr val="FF0000"/>
                </a:solidFill>
                <a:latin typeface="Montserrat"/>
              </a:rPr>
              <a:t>(1)</a:t>
            </a:r>
          </a:p>
        </p:txBody>
      </p:sp>
      <p:sp>
        <p:nvSpPr>
          <p:cNvPr id="11" name="Title 11">
            <a:extLst>
              <a:ext uri="{FF2B5EF4-FFF2-40B4-BE49-F238E27FC236}">
                <a16:creationId xmlns:a16="http://schemas.microsoft.com/office/drawing/2014/main" id="{803D966B-733E-558A-96B2-3E0B8BB5BC1E}"/>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3740447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1E7C4-1959-7418-3CB8-A7CD71401679}"/>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D43BFCF8-C500-98E2-5CA8-1B8D65A50088}"/>
              </a:ext>
            </a:extLst>
          </p:cNvPr>
          <p:cNvSpPr/>
          <p:nvPr/>
        </p:nvSpPr>
        <p:spPr>
          <a:xfrm>
            <a:off x="5383619" y="2877975"/>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A027934F-CB7D-2ADE-FAEA-9EC366B167BB}"/>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7F01DF93-4FBE-8699-62F9-D8516C90A412}"/>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37814B27-CE48-EDB4-E63A-3E5D560AAD29}"/>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9" name="Object 10">
            <a:extLst>
              <a:ext uri="{FF2B5EF4-FFF2-40B4-BE49-F238E27FC236}">
                <a16:creationId xmlns:a16="http://schemas.microsoft.com/office/drawing/2014/main" id="{B30FC75D-D0D7-278C-0CDA-53A2C35BDE57}"/>
              </a:ext>
            </a:extLst>
          </p:cNvPr>
          <p:cNvSpPr/>
          <p:nvPr/>
        </p:nvSpPr>
        <p:spPr>
          <a:xfrm>
            <a:off x="6275668" y="1840580"/>
            <a:ext cx="4819025" cy="837990"/>
          </a:xfrm>
          <a:prstGeom prst="rect">
            <a:avLst/>
          </a:prstGeom>
          <a:noFill/>
        </p:spPr>
        <p:txBody>
          <a:bodyPr wrap="square" lIns="0" tIns="0" rIns="0" bIns="0" rtlCol="0" anchor="ctr"/>
          <a:lstStyle/>
          <a:p>
            <a:pPr>
              <a:lnSpc>
                <a:spcPts val="1680"/>
              </a:lnSpc>
            </a:pPr>
            <a:br>
              <a:rPr lang="en-US" sz="1200" i="1">
                <a:solidFill>
                  <a:srgbClr val="5A5A4C"/>
                </a:solidFill>
                <a:latin typeface="Montserrat"/>
              </a:rPr>
            </a:br>
            <a:endParaRPr lang="en-US" sz="1200" i="1">
              <a:solidFill>
                <a:srgbClr val="5A5A4C"/>
              </a:solidFill>
              <a:latin typeface="Montserrat"/>
            </a:endParaRPr>
          </a:p>
        </p:txBody>
      </p:sp>
      <p:sp>
        <p:nvSpPr>
          <p:cNvPr id="23" name="Object 10">
            <a:extLst>
              <a:ext uri="{FF2B5EF4-FFF2-40B4-BE49-F238E27FC236}">
                <a16:creationId xmlns:a16="http://schemas.microsoft.com/office/drawing/2014/main" id="{DE86CAC2-7C3A-9FF9-1D14-D64BA38E896D}"/>
              </a:ext>
            </a:extLst>
          </p:cNvPr>
          <p:cNvSpPr/>
          <p:nvPr/>
        </p:nvSpPr>
        <p:spPr>
          <a:xfrm>
            <a:off x="6475846" y="1094929"/>
            <a:ext cx="5169139" cy="1583641"/>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Now, let's separate the segments so that we can adjust each mirror separately. </a:t>
            </a:r>
            <a:endParaRPr lang="en-US" sz="1600" dirty="0"/>
          </a:p>
          <a:p>
            <a:pPr>
              <a:lnSpc>
                <a:spcPts val="1680"/>
              </a:lnSpc>
            </a:pPr>
            <a:endParaRPr lang="en-US" sz="1600" dirty="0">
              <a:solidFill>
                <a:srgbClr val="5A5A4C"/>
              </a:solidFill>
              <a:cs typeface="Times New Roman"/>
            </a:endParaRPr>
          </a:p>
          <a:p>
            <a:pPr>
              <a:lnSpc>
                <a:spcPts val="1680"/>
              </a:lnSpc>
            </a:pPr>
            <a:r>
              <a:rPr lang="en-US" sz="1600" dirty="0">
                <a:solidFill>
                  <a:srgbClr val="5A5A4C"/>
                </a:solidFill>
                <a:cs typeface="Times New Roman"/>
              </a:rPr>
              <a:t>Within the non-sequential component editor (NSCE), select the user defined aperture file as Hex10.uda </a:t>
            </a:r>
            <a:r>
              <a:rPr lang="en-US" sz="1600" dirty="0">
                <a:solidFill>
                  <a:srgbClr val="FF0000"/>
                </a:solidFill>
                <a:cs typeface="Times New Roman"/>
              </a:rPr>
              <a:t>(1)</a:t>
            </a:r>
            <a:r>
              <a:rPr lang="en-US" sz="1600" dirty="0">
                <a:solidFill>
                  <a:srgbClr val="5A5A4C"/>
                </a:solidFill>
                <a:cs typeface="Times New Roman"/>
              </a:rPr>
              <a:t>. This should give us a single on-axis segment (which you can see in the 3D layout). </a:t>
            </a:r>
            <a:endParaRPr lang="en-US" sz="1600" dirty="0">
              <a:cs typeface="Arial"/>
            </a:endParaRPr>
          </a:p>
        </p:txBody>
      </p:sp>
      <p:pic>
        <p:nvPicPr>
          <p:cNvPr id="3" name="Picture 2">
            <a:extLst>
              <a:ext uri="{FF2B5EF4-FFF2-40B4-BE49-F238E27FC236}">
                <a16:creationId xmlns:a16="http://schemas.microsoft.com/office/drawing/2014/main" id="{250B2269-8EA2-E0BC-9961-7E1451126C36}"/>
              </a:ext>
            </a:extLst>
          </p:cNvPr>
          <p:cNvPicPr>
            <a:picLocks noChangeAspect="1"/>
          </p:cNvPicPr>
          <p:nvPr/>
        </p:nvPicPr>
        <p:blipFill>
          <a:blip r:embed="rId3"/>
          <a:stretch>
            <a:fillRect/>
          </a:stretch>
        </p:blipFill>
        <p:spPr>
          <a:xfrm>
            <a:off x="639634" y="1124744"/>
            <a:ext cx="5542084" cy="3732475"/>
          </a:xfrm>
          <a:prstGeom prst="rect">
            <a:avLst/>
          </a:prstGeom>
        </p:spPr>
      </p:pic>
      <p:pic>
        <p:nvPicPr>
          <p:cNvPr id="16" name="Picture 15" descr="A drawing of a circular object with a circular object with a circular object with a circular object with a circular object with a circular object with a circular object with a circular object with a circular object with&#10;&#10;AI-generated content may be incorrect.">
            <a:extLst>
              <a:ext uri="{FF2B5EF4-FFF2-40B4-BE49-F238E27FC236}">
                <a16:creationId xmlns:a16="http://schemas.microsoft.com/office/drawing/2014/main" id="{B6B98444-8CAE-9AAE-D653-A932166D8AFB}"/>
              </a:ext>
            </a:extLst>
          </p:cNvPr>
          <p:cNvPicPr>
            <a:picLocks noChangeAspect="1"/>
          </p:cNvPicPr>
          <p:nvPr/>
        </p:nvPicPr>
        <p:blipFill>
          <a:blip r:embed="rId4"/>
          <a:stretch>
            <a:fillRect/>
          </a:stretch>
        </p:blipFill>
        <p:spPr>
          <a:xfrm>
            <a:off x="7059046" y="2707179"/>
            <a:ext cx="4002737" cy="3081422"/>
          </a:xfrm>
          <a:prstGeom prst="rect">
            <a:avLst/>
          </a:prstGeom>
        </p:spPr>
      </p:pic>
      <p:cxnSp>
        <p:nvCxnSpPr>
          <p:cNvPr id="12" name="Straight Arrow Connector 11">
            <a:extLst>
              <a:ext uri="{FF2B5EF4-FFF2-40B4-BE49-F238E27FC236}">
                <a16:creationId xmlns:a16="http://schemas.microsoft.com/office/drawing/2014/main" id="{35E032FA-7D68-1F9F-0567-6569BD82A0E2}"/>
              </a:ext>
            </a:extLst>
          </p:cNvPr>
          <p:cNvCxnSpPr/>
          <p:nvPr/>
        </p:nvCxnSpPr>
        <p:spPr>
          <a:xfrm flipH="1">
            <a:off x="5467472" y="2876673"/>
            <a:ext cx="835551" cy="1213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bject 2">
            <a:extLst>
              <a:ext uri="{FF2B5EF4-FFF2-40B4-BE49-F238E27FC236}">
                <a16:creationId xmlns:a16="http://schemas.microsoft.com/office/drawing/2014/main" id="{6D20339D-0973-DBD9-7AB2-2F321D623A62}"/>
              </a:ext>
            </a:extLst>
          </p:cNvPr>
          <p:cNvSpPr/>
          <p:nvPr/>
        </p:nvSpPr>
        <p:spPr>
          <a:xfrm>
            <a:off x="6308927" y="2520607"/>
            <a:ext cx="260869" cy="640675"/>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p>
        </p:txBody>
      </p:sp>
      <p:sp>
        <p:nvSpPr>
          <p:cNvPr id="11" name="Title 11">
            <a:extLst>
              <a:ext uri="{FF2B5EF4-FFF2-40B4-BE49-F238E27FC236}">
                <a16:creationId xmlns:a16="http://schemas.microsoft.com/office/drawing/2014/main" id="{5907D363-D12B-8E3B-CF48-31B1A1E2AAAB}"/>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888460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E1AC-CBBD-59D3-6352-EB4ABF89D3F5}"/>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2E68D234-D159-D201-C51A-1541ABB7579F}"/>
              </a:ext>
            </a:extLst>
          </p:cNvPr>
          <p:cNvSpPr/>
          <p:nvPr/>
        </p:nvSpPr>
        <p:spPr>
          <a:xfrm>
            <a:off x="5476909" y="2846093"/>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A791F6E6-436A-0E79-D2ED-050F5DFD7F30}"/>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24970859-A433-8535-1D70-14A51DBD5F81}"/>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835A64FD-614C-1A93-5B35-6F53A93A4404}"/>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23" name="Object 10">
            <a:extLst>
              <a:ext uri="{FF2B5EF4-FFF2-40B4-BE49-F238E27FC236}">
                <a16:creationId xmlns:a16="http://schemas.microsoft.com/office/drawing/2014/main" id="{F5E854B1-9EC4-D52E-AAD6-C684CB8D1B9C}"/>
              </a:ext>
            </a:extLst>
          </p:cNvPr>
          <p:cNvSpPr/>
          <p:nvPr/>
        </p:nvSpPr>
        <p:spPr>
          <a:xfrm>
            <a:off x="456080" y="916991"/>
            <a:ext cx="11110808" cy="1575905"/>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Now, we must copy the object properties for the 19 mirror segments. In the NSCE, make 19 copies for the 19 segments by selecting the left-most column of the first object, right-clicking and selecting "copy object", creating a new object after the first, and then pasting the object into the new row. </a:t>
            </a:r>
            <a:endParaRPr lang="en-US" sz="1600" dirty="0">
              <a:solidFill>
                <a:srgbClr val="000000"/>
              </a:solidFill>
              <a:cs typeface="Arial"/>
            </a:endParaRPr>
          </a:p>
          <a:p>
            <a:pPr>
              <a:lnSpc>
                <a:spcPts val="1680"/>
              </a:lnSpc>
            </a:pPr>
            <a:endParaRPr lang="en-US" sz="1600" i="1" dirty="0">
              <a:solidFill>
                <a:srgbClr val="5A5A4C"/>
              </a:solidFill>
              <a:cs typeface="Times New Roman"/>
            </a:endParaRPr>
          </a:p>
          <a:p>
            <a:pPr>
              <a:lnSpc>
                <a:spcPts val="1680"/>
              </a:lnSpc>
            </a:pPr>
            <a:r>
              <a:rPr lang="en-US" sz="1600" i="1" dirty="0">
                <a:solidFill>
                  <a:srgbClr val="5A5A4C"/>
                </a:solidFill>
                <a:cs typeface="Times New Roman"/>
              </a:rPr>
              <a:t>Recommendation: To speed things up, after creating two new copies, select the first three objects and copy them as a group. Now, you can paste three copies at a time until you have 19 objects in total (you will have to delete your extra copies to have a total of 19). Update the comments section to reflect which hex segment it is (i.e. hex 1, hex 2, etc.)</a:t>
            </a:r>
            <a:endParaRPr lang="en-US" sz="1600" b="1" dirty="0">
              <a:solidFill>
                <a:srgbClr val="000000"/>
              </a:solidFill>
              <a:cs typeface="Times New Roman"/>
            </a:endParaRPr>
          </a:p>
        </p:txBody>
      </p:sp>
      <p:pic>
        <p:nvPicPr>
          <p:cNvPr id="11" name="Picture 10" descr="A screenshot of a computer&#10;&#10;AI-generated content may be incorrect.">
            <a:extLst>
              <a:ext uri="{FF2B5EF4-FFF2-40B4-BE49-F238E27FC236}">
                <a16:creationId xmlns:a16="http://schemas.microsoft.com/office/drawing/2014/main" id="{EFAD6A83-3D4D-7611-2176-523C900D86CC}"/>
              </a:ext>
            </a:extLst>
          </p:cNvPr>
          <p:cNvPicPr>
            <a:picLocks noChangeAspect="1"/>
          </p:cNvPicPr>
          <p:nvPr/>
        </p:nvPicPr>
        <p:blipFill>
          <a:blip r:embed="rId3"/>
          <a:srcRect t="45127" r="81" b="103"/>
          <a:stretch/>
        </p:blipFill>
        <p:spPr>
          <a:xfrm>
            <a:off x="855079" y="2609696"/>
            <a:ext cx="10481842" cy="3510817"/>
          </a:xfrm>
          <a:prstGeom prst="rect">
            <a:avLst/>
          </a:prstGeom>
        </p:spPr>
      </p:pic>
      <p:sp>
        <p:nvSpPr>
          <p:cNvPr id="3" name="Title 11">
            <a:extLst>
              <a:ext uri="{FF2B5EF4-FFF2-40B4-BE49-F238E27FC236}">
                <a16:creationId xmlns:a16="http://schemas.microsoft.com/office/drawing/2014/main" id="{615A0FCC-0B1A-A919-9078-B65FFDE3E39D}"/>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2370746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7CE20-413A-4BD1-94A4-77F14D09481B}"/>
            </a:ext>
          </a:extLst>
        </p:cNvPr>
        <p:cNvGrpSpPr/>
        <p:nvPr/>
      </p:nvGrpSpPr>
      <p:grpSpPr>
        <a:xfrm>
          <a:off x="0" y="0"/>
          <a:ext cx="0" cy="0"/>
          <a:chOff x="0" y="0"/>
          <a:chExt cx="0" cy="0"/>
        </a:xfrm>
      </p:grpSpPr>
      <p:sp>
        <p:nvSpPr>
          <p:cNvPr id="7" name="Object 6">
            <a:extLst>
              <a:ext uri="{FF2B5EF4-FFF2-40B4-BE49-F238E27FC236}">
                <a16:creationId xmlns:a16="http://schemas.microsoft.com/office/drawing/2014/main" id="{D3D675C8-68C6-936A-53CF-B185CE93D6D4}"/>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06F8E53B-715F-32C3-1783-64D8E250818F}"/>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D5343B10-2942-C960-A49B-C8978561EEC2}"/>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DD33206D-C183-A3CA-1900-907A548AFC86}"/>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23" name="Object 10">
            <a:extLst>
              <a:ext uri="{FF2B5EF4-FFF2-40B4-BE49-F238E27FC236}">
                <a16:creationId xmlns:a16="http://schemas.microsoft.com/office/drawing/2014/main" id="{B8675D89-A337-6DD1-0EA8-82C867DB0804}"/>
              </a:ext>
            </a:extLst>
          </p:cNvPr>
          <p:cNvSpPr/>
          <p:nvPr/>
        </p:nvSpPr>
        <p:spPr>
          <a:xfrm>
            <a:off x="543136" y="1036840"/>
            <a:ext cx="11103024" cy="447944"/>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For each object, open the properties and selected the UDA file that correspond with that hex segment number (e.g. Hex1.uda for hex )</a:t>
            </a:r>
            <a:endParaRPr lang="en-US" sz="2400" dirty="0"/>
          </a:p>
        </p:txBody>
      </p:sp>
      <p:pic>
        <p:nvPicPr>
          <p:cNvPr id="3" name="Picture 2" descr="A screenshot of a computer&#10;&#10;AI-generated content may be incorrect.">
            <a:extLst>
              <a:ext uri="{FF2B5EF4-FFF2-40B4-BE49-F238E27FC236}">
                <a16:creationId xmlns:a16="http://schemas.microsoft.com/office/drawing/2014/main" id="{E224FCF9-6CD7-5CDD-DA60-8EC54DE01E8E}"/>
              </a:ext>
            </a:extLst>
          </p:cNvPr>
          <p:cNvPicPr>
            <a:picLocks noChangeAspect="1"/>
          </p:cNvPicPr>
          <p:nvPr/>
        </p:nvPicPr>
        <p:blipFill>
          <a:blip r:embed="rId3"/>
          <a:srcRect l="50" t="101" r="5642" b="55877"/>
          <a:stretch/>
        </p:blipFill>
        <p:spPr>
          <a:xfrm>
            <a:off x="983432" y="1916832"/>
            <a:ext cx="10116467" cy="2858029"/>
          </a:xfrm>
          <a:prstGeom prst="rect">
            <a:avLst/>
          </a:prstGeom>
        </p:spPr>
      </p:pic>
      <p:cxnSp>
        <p:nvCxnSpPr>
          <p:cNvPr id="12" name="Straight Arrow Connector 11">
            <a:extLst>
              <a:ext uri="{FF2B5EF4-FFF2-40B4-BE49-F238E27FC236}">
                <a16:creationId xmlns:a16="http://schemas.microsoft.com/office/drawing/2014/main" id="{F0FC99CC-EEEC-350B-0762-0926D21540B5}"/>
              </a:ext>
            </a:extLst>
          </p:cNvPr>
          <p:cNvCxnSpPr/>
          <p:nvPr/>
        </p:nvCxnSpPr>
        <p:spPr>
          <a:xfrm flipH="1">
            <a:off x="3785953" y="1792505"/>
            <a:ext cx="1091991" cy="15280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bject 10">
            <a:extLst>
              <a:ext uri="{FF2B5EF4-FFF2-40B4-BE49-F238E27FC236}">
                <a16:creationId xmlns:a16="http://schemas.microsoft.com/office/drawing/2014/main" id="{A476DDB1-61FE-5370-0D9A-48A253EAFEDF}"/>
              </a:ext>
            </a:extLst>
          </p:cNvPr>
          <p:cNvSpPr/>
          <p:nvPr/>
        </p:nvSpPr>
        <p:spPr>
          <a:xfrm>
            <a:off x="1260334" y="5014529"/>
            <a:ext cx="9668627" cy="498664"/>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Remember to repeat this step for hexes 1 through 19.  Once finished, verify that all segments are present in your 3D layout. </a:t>
            </a:r>
            <a:endParaRPr lang="en-US" sz="1600" b="1" dirty="0">
              <a:solidFill>
                <a:srgbClr val="000000"/>
              </a:solidFill>
              <a:cs typeface="Times New Roman"/>
            </a:endParaRPr>
          </a:p>
        </p:txBody>
      </p:sp>
      <p:sp>
        <p:nvSpPr>
          <p:cNvPr id="14" name="Object 2">
            <a:extLst>
              <a:ext uri="{FF2B5EF4-FFF2-40B4-BE49-F238E27FC236}">
                <a16:creationId xmlns:a16="http://schemas.microsoft.com/office/drawing/2014/main" id="{833A9198-12DE-84A9-1024-55B4380B0A50}"/>
              </a:ext>
            </a:extLst>
          </p:cNvPr>
          <p:cNvSpPr/>
          <p:nvPr/>
        </p:nvSpPr>
        <p:spPr>
          <a:xfrm>
            <a:off x="4921842" y="1594139"/>
            <a:ext cx="3067079" cy="346442"/>
          </a:xfrm>
          <a:prstGeom prst="rect">
            <a:avLst/>
          </a:prstGeom>
          <a:noFill/>
        </p:spPr>
        <p:txBody>
          <a:bodyPr wrap="square" lIns="0" tIns="0" rIns="0" bIns="0" rtlCol="0" anchor="ctr"/>
          <a:lstStyle/>
          <a:p>
            <a:pPr>
              <a:lnSpc>
                <a:spcPts val="1680"/>
              </a:lnSpc>
            </a:pPr>
            <a:r>
              <a:rPr lang="en-US" sz="1600" i="1" dirty="0">
                <a:solidFill>
                  <a:srgbClr val="5A5A4C"/>
                </a:solidFill>
              </a:rPr>
              <a:t>Select corresponding UDA file</a:t>
            </a:r>
          </a:p>
        </p:txBody>
      </p:sp>
      <p:sp>
        <p:nvSpPr>
          <p:cNvPr id="11" name="Title 11">
            <a:extLst>
              <a:ext uri="{FF2B5EF4-FFF2-40B4-BE49-F238E27FC236}">
                <a16:creationId xmlns:a16="http://schemas.microsoft.com/office/drawing/2014/main" id="{B0CAD84E-7B2F-3EDA-C32F-0FE8E80C0EFB}"/>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771199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4E4AD-9532-0A80-B86E-DD143D43918C}"/>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A30DC962-9402-0D1E-FBAF-D15D75954003}"/>
              </a:ext>
            </a:extLst>
          </p:cNvPr>
          <p:cNvSpPr/>
          <p:nvPr/>
        </p:nvSpPr>
        <p:spPr>
          <a:xfrm>
            <a:off x="10089402" y="2875667"/>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8F69BB9A-8FD9-A886-9BD3-E9FE643EB033}"/>
              </a:ext>
            </a:extLst>
          </p:cNvPr>
          <p:cNvSpPr/>
          <p:nvPr/>
        </p:nvSpPr>
        <p:spPr>
          <a:xfrm>
            <a:off x="2525154" y="157718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9F912AFA-E661-3183-CFED-3D1048742F29}"/>
              </a:ext>
            </a:extLst>
          </p:cNvPr>
          <p:cNvSpPr/>
          <p:nvPr/>
        </p:nvSpPr>
        <p:spPr>
          <a:xfrm>
            <a:off x="3049862" y="151159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B9AEF2FE-94FA-69AC-FAD3-8708947204AC}"/>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7CF31D65-653D-46FC-474B-A952CEF90991}"/>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65C9643C-9FC2-66AB-771D-7A8D5CB0C596}"/>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CD4D1AF5-FAD1-664A-98CF-305CE2D8E43D}"/>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23" name="Object 10">
            <a:extLst>
              <a:ext uri="{FF2B5EF4-FFF2-40B4-BE49-F238E27FC236}">
                <a16:creationId xmlns:a16="http://schemas.microsoft.com/office/drawing/2014/main" id="{88D02F7A-34F2-540F-ED80-D1C7BF372E70}"/>
              </a:ext>
            </a:extLst>
          </p:cNvPr>
          <p:cNvSpPr/>
          <p:nvPr/>
        </p:nvSpPr>
        <p:spPr>
          <a:xfrm>
            <a:off x="683192" y="912116"/>
            <a:ext cx="10825616" cy="792883"/>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Now, we can adjust the tilt of the mirror segments. In the z-position entries we want to adjust some of the values by half a micron (recall that the mirrors must be aligned within 0.1 um of precision on the JWST to focus incoming light and produce a diffraction-limited image). To do this, we first go into </a:t>
            </a:r>
            <a:r>
              <a:rPr lang="en-US" sz="1600" dirty="0" err="1">
                <a:solidFill>
                  <a:srgbClr val="5A5A4C"/>
                </a:solidFill>
                <a:cs typeface="Times New Roman"/>
              </a:rPr>
              <a:t>OpticsStudio</a:t>
            </a:r>
            <a:r>
              <a:rPr lang="en-US" sz="1600" dirty="0">
                <a:solidFill>
                  <a:srgbClr val="5A5A4C"/>
                </a:solidFill>
                <a:cs typeface="Times New Roman"/>
              </a:rPr>
              <a:t> Preferences and change the decimals dropdown box from 3 to a higher value. I've set it to 6 </a:t>
            </a:r>
            <a:r>
              <a:rPr lang="en-US" sz="1600" dirty="0">
                <a:solidFill>
                  <a:srgbClr val="FF0000"/>
                </a:solidFill>
                <a:cs typeface="Times New Roman"/>
              </a:rPr>
              <a:t>(1)</a:t>
            </a:r>
            <a:r>
              <a:rPr lang="en-US" sz="1600" dirty="0">
                <a:solidFill>
                  <a:srgbClr val="5A5A4C"/>
                </a:solidFill>
                <a:cs typeface="Times New Roman"/>
              </a:rPr>
              <a:t>. </a:t>
            </a:r>
            <a:endParaRPr lang="en-US" sz="1600" b="1" dirty="0">
              <a:solidFill>
                <a:srgbClr val="000000"/>
              </a:solidFill>
              <a:cs typeface="Times New Roman"/>
            </a:endParaRPr>
          </a:p>
        </p:txBody>
      </p:sp>
      <p:pic>
        <p:nvPicPr>
          <p:cNvPr id="3" name="Picture 2" descr="A screenshot of a computer&#10;&#10;AI-generated content may be incorrect.">
            <a:extLst>
              <a:ext uri="{FF2B5EF4-FFF2-40B4-BE49-F238E27FC236}">
                <a16:creationId xmlns:a16="http://schemas.microsoft.com/office/drawing/2014/main" id="{3C1DD958-F249-FFAA-D5DF-797C42ACA996}"/>
              </a:ext>
            </a:extLst>
          </p:cNvPr>
          <p:cNvPicPr>
            <a:picLocks noChangeAspect="1"/>
          </p:cNvPicPr>
          <p:nvPr/>
        </p:nvPicPr>
        <p:blipFill>
          <a:blip r:embed="rId3"/>
          <a:stretch>
            <a:fillRect/>
          </a:stretch>
        </p:blipFill>
        <p:spPr>
          <a:xfrm>
            <a:off x="5375920" y="1744024"/>
            <a:ext cx="5840257" cy="4349272"/>
          </a:xfrm>
          <a:prstGeom prst="rect">
            <a:avLst/>
          </a:prstGeom>
        </p:spPr>
      </p:pic>
      <p:cxnSp>
        <p:nvCxnSpPr>
          <p:cNvPr id="12" name="Straight Arrow Connector 11">
            <a:extLst>
              <a:ext uri="{FF2B5EF4-FFF2-40B4-BE49-F238E27FC236}">
                <a16:creationId xmlns:a16="http://schemas.microsoft.com/office/drawing/2014/main" id="{E2A663EA-1FE3-155C-C1A2-D9A781F49826}"/>
              </a:ext>
            </a:extLst>
          </p:cNvPr>
          <p:cNvCxnSpPr/>
          <p:nvPr/>
        </p:nvCxnSpPr>
        <p:spPr>
          <a:xfrm flipH="1">
            <a:off x="8227035" y="2188757"/>
            <a:ext cx="3193382" cy="15804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91AD659-1E2E-BCD0-8843-F157E89704B5}"/>
              </a:ext>
            </a:extLst>
          </p:cNvPr>
          <p:cNvGrpSpPr/>
          <p:nvPr/>
        </p:nvGrpSpPr>
        <p:grpSpPr>
          <a:xfrm>
            <a:off x="335360" y="2587378"/>
            <a:ext cx="5173536" cy="2565292"/>
            <a:chOff x="6806251" y="2779881"/>
            <a:chExt cx="5173536" cy="2565292"/>
          </a:xfrm>
        </p:grpSpPr>
        <p:pic>
          <p:nvPicPr>
            <p:cNvPr id="25" name="Object 13" descr="A black computer with a black screen&#10;&#10;AI-generated content may be incorrect.">
              <a:extLst>
                <a:ext uri="{FF2B5EF4-FFF2-40B4-BE49-F238E27FC236}">
                  <a16:creationId xmlns:a16="http://schemas.microsoft.com/office/drawing/2014/main" id="{AEA1BE8A-02F6-BD51-35A1-CBE50FDC05ED}"/>
                </a:ext>
              </a:extLst>
            </p:cNvPr>
            <p:cNvPicPr>
              <a:picLocks noChangeAspect="1"/>
            </p:cNvPicPr>
            <p:nvPr/>
          </p:nvPicPr>
          <p:blipFill>
            <a:blip r:embed="rId4"/>
            <a:stretch>
              <a:fillRect/>
            </a:stretch>
          </p:blipFill>
          <p:spPr>
            <a:xfrm>
              <a:off x="6806251" y="2779881"/>
              <a:ext cx="5173536" cy="2565292"/>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430317B3-336C-030F-849F-A025DD174AF9}"/>
                </a:ext>
              </a:extLst>
            </p:cNvPr>
            <p:cNvPicPr>
              <a:picLocks noChangeAspect="1"/>
            </p:cNvPicPr>
            <p:nvPr/>
          </p:nvPicPr>
          <p:blipFill>
            <a:blip r:embed="rId5"/>
            <a:srcRect l="88" t="477" r="49561" b="43836"/>
            <a:stretch/>
          </p:blipFill>
          <p:spPr>
            <a:xfrm>
              <a:off x="7467789" y="2848915"/>
              <a:ext cx="3826924" cy="2171791"/>
            </a:xfrm>
            <a:prstGeom prst="rect">
              <a:avLst/>
            </a:prstGeom>
          </p:spPr>
        </p:pic>
      </p:grpSp>
      <p:sp>
        <p:nvSpPr>
          <p:cNvPr id="14" name="Object 2">
            <a:extLst>
              <a:ext uri="{FF2B5EF4-FFF2-40B4-BE49-F238E27FC236}">
                <a16:creationId xmlns:a16="http://schemas.microsoft.com/office/drawing/2014/main" id="{842771DB-FBA5-6C63-E8B3-3C5437837BF4}"/>
              </a:ext>
            </a:extLst>
          </p:cNvPr>
          <p:cNvSpPr/>
          <p:nvPr/>
        </p:nvSpPr>
        <p:spPr>
          <a:xfrm>
            <a:off x="11435717" y="1946447"/>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sp>
        <p:nvSpPr>
          <p:cNvPr id="13" name="Title 11">
            <a:extLst>
              <a:ext uri="{FF2B5EF4-FFF2-40B4-BE49-F238E27FC236}">
                <a16:creationId xmlns:a16="http://schemas.microsoft.com/office/drawing/2014/main" id="{4A5271C9-84C5-0876-9543-43D986D524AE}"/>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3997961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36800-AF6D-3480-54B3-00B9592C6F47}"/>
            </a:ext>
          </a:extLst>
        </p:cNvPr>
        <p:cNvGrpSpPr/>
        <p:nvPr/>
      </p:nvGrpSpPr>
      <p:grpSpPr>
        <a:xfrm>
          <a:off x="0" y="0"/>
          <a:ext cx="0" cy="0"/>
          <a:chOff x="0" y="0"/>
          <a:chExt cx="0" cy="0"/>
        </a:xfrm>
      </p:grpSpPr>
      <p:sp>
        <p:nvSpPr>
          <p:cNvPr id="7" name="Object 6">
            <a:extLst>
              <a:ext uri="{FF2B5EF4-FFF2-40B4-BE49-F238E27FC236}">
                <a16:creationId xmlns:a16="http://schemas.microsoft.com/office/drawing/2014/main" id="{352E7634-119F-BEF2-BCFA-6ABE7D4B0A6B}"/>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57774419-3471-317B-CB65-5CFEEAE9FAEB}"/>
              </a:ext>
            </a:extLst>
          </p:cNvPr>
          <p:cNvSpPr/>
          <p:nvPr/>
        </p:nvSpPr>
        <p:spPr>
          <a:xfrm>
            <a:off x="2446448" y="10909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77687778-B3AE-28F6-5657-1E92B4A1A973}"/>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EAECFFAB-1573-9201-3EBF-2D63E76BEE6D}"/>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23" name="Object 10">
            <a:extLst>
              <a:ext uri="{FF2B5EF4-FFF2-40B4-BE49-F238E27FC236}">
                <a16:creationId xmlns:a16="http://schemas.microsoft.com/office/drawing/2014/main" id="{FBC976AE-EFFE-999A-6B94-CCC91D230E17}"/>
              </a:ext>
            </a:extLst>
          </p:cNvPr>
          <p:cNvSpPr/>
          <p:nvPr/>
        </p:nvSpPr>
        <p:spPr>
          <a:xfrm>
            <a:off x="533472" y="1052736"/>
            <a:ext cx="11118691" cy="420700"/>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Go back to the Non-Sequential Component Editor (NSCE) and add 0.5 um to the z-position of surface 2</a:t>
            </a:r>
            <a:r>
              <a:rPr lang="en-US" sz="1600" dirty="0">
                <a:solidFill>
                  <a:srgbClr val="FF0000"/>
                </a:solidFill>
                <a:cs typeface="Times New Roman"/>
              </a:rPr>
              <a:t> (1)</a:t>
            </a:r>
            <a:r>
              <a:rPr lang="en-US" sz="1600" dirty="0">
                <a:solidFill>
                  <a:srgbClr val="5A5A4C"/>
                </a:solidFill>
                <a:cs typeface="Times New Roman"/>
              </a:rPr>
              <a:t> and subtract 0.5 um from surface 5 </a:t>
            </a:r>
            <a:r>
              <a:rPr lang="en-US" sz="1600" dirty="0">
                <a:solidFill>
                  <a:srgbClr val="FF0000"/>
                </a:solidFill>
                <a:cs typeface="Times New Roman"/>
              </a:rPr>
              <a:t>(2).</a:t>
            </a:r>
          </a:p>
        </p:txBody>
      </p:sp>
      <p:sp>
        <p:nvSpPr>
          <p:cNvPr id="15" name="Object 10">
            <a:extLst>
              <a:ext uri="{FF2B5EF4-FFF2-40B4-BE49-F238E27FC236}">
                <a16:creationId xmlns:a16="http://schemas.microsoft.com/office/drawing/2014/main" id="{CFA65218-2086-550C-EB44-1CD667D4AAE3}"/>
              </a:ext>
            </a:extLst>
          </p:cNvPr>
          <p:cNvSpPr/>
          <p:nvPr/>
        </p:nvSpPr>
        <p:spPr>
          <a:xfrm>
            <a:off x="609600" y="3559637"/>
            <a:ext cx="5774432" cy="2301762"/>
          </a:xfrm>
          <a:prstGeom prst="rect">
            <a:avLst/>
          </a:prstGeom>
          <a:noFill/>
        </p:spPr>
        <p:txBody>
          <a:bodyPr wrap="square" lIns="0" tIns="0" rIns="0" bIns="0" rtlCol="0" anchor="ctr"/>
          <a:lstStyle/>
          <a:p>
            <a:pPr>
              <a:lnSpc>
                <a:spcPts val="1680"/>
              </a:lnSpc>
            </a:pPr>
            <a:r>
              <a:rPr lang="en-US" sz="1600" dirty="0">
                <a:solidFill>
                  <a:srgbClr val="5A5A4C"/>
                </a:solidFill>
                <a:cs typeface="Times New Roman"/>
              </a:rPr>
              <a:t>The wavefront map should reflect the z-axis change (aka "piston") on two of the hexagonal segments. Notice that this change does not affect our spot diagram by much, just our wavefront map. </a:t>
            </a:r>
            <a:endParaRPr lang="en-US" sz="1600" i="1" dirty="0">
              <a:solidFill>
                <a:srgbClr val="000000"/>
              </a:solidFill>
              <a:cs typeface="Arial"/>
            </a:endParaRPr>
          </a:p>
          <a:p>
            <a:pPr>
              <a:lnSpc>
                <a:spcPts val="1680"/>
              </a:lnSpc>
            </a:pPr>
            <a:endParaRPr lang="en-US" sz="1600" dirty="0">
              <a:solidFill>
                <a:srgbClr val="5A5A4C"/>
              </a:solidFill>
              <a:cs typeface="Times New Roman"/>
            </a:endParaRPr>
          </a:p>
          <a:p>
            <a:pPr>
              <a:lnSpc>
                <a:spcPts val="1680"/>
              </a:lnSpc>
            </a:pPr>
            <a:r>
              <a:rPr lang="en-US" sz="1600" i="1" dirty="0">
                <a:solidFill>
                  <a:srgbClr val="5A5A4C"/>
                </a:solidFill>
                <a:cs typeface="Times New Roman"/>
              </a:rPr>
              <a:t>Why do you think this is? (Hint: spot diagram is determined by the geometric ray trajectory)</a:t>
            </a:r>
          </a:p>
          <a:p>
            <a:pPr>
              <a:lnSpc>
                <a:spcPts val="1680"/>
              </a:lnSpc>
            </a:pPr>
            <a:endParaRPr lang="en-US" sz="1600" i="1" dirty="0">
              <a:solidFill>
                <a:srgbClr val="5A5A4C"/>
              </a:solidFill>
              <a:cs typeface="Times New Roman"/>
            </a:endParaRPr>
          </a:p>
          <a:p>
            <a:pPr>
              <a:lnSpc>
                <a:spcPts val="1680"/>
              </a:lnSpc>
            </a:pPr>
            <a:r>
              <a:rPr lang="en-US" sz="1600" dirty="0">
                <a:solidFill>
                  <a:srgbClr val="5A5A4C"/>
                </a:solidFill>
                <a:cs typeface="Times New Roman"/>
              </a:rPr>
              <a:t>You can now revert the altered Z Position values back to 600 mm </a:t>
            </a:r>
            <a:r>
              <a:rPr lang="en-US" sz="1600" dirty="0">
                <a:solidFill>
                  <a:srgbClr val="FF0000"/>
                </a:solidFill>
                <a:cs typeface="Times New Roman"/>
              </a:rPr>
              <a:t>(3)</a:t>
            </a:r>
            <a:r>
              <a:rPr lang="en-US" sz="1600" dirty="0">
                <a:solidFill>
                  <a:srgbClr val="5A5A4C"/>
                </a:solidFill>
                <a:cs typeface="Times New Roman"/>
              </a:rPr>
              <a:t>. </a:t>
            </a:r>
          </a:p>
        </p:txBody>
      </p:sp>
      <p:pic>
        <p:nvPicPr>
          <p:cNvPr id="16" name="Picture 15" descr="A hexagons with a red and blue background&#10;&#10;AI-generated content may be incorrect.">
            <a:extLst>
              <a:ext uri="{FF2B5EF4-FFF2-40B4-BE49-F238E27FC236}">
                <a16:creationId xmlns:a16="http://schemas.microsoft.com/office/drawing/2014/main" id="{7525F6A4-7565-3293-A53D-9E16E9E321BC}"/>
              </a:ext>
            </a:extLst>
          </p:cNvPr>
          <p:cNvPicPr>
            <a:picLocks noChangeAspect="1"/>
          </p:cNvPicPr>
          <p:nvPr/>
        </p:nvPicPr>
        <p:blipFill>
          <a:blip r:embed="rId3"/>
          <a:stretch>
            <a:fillRect/>
          </a:stretch>
        </p:blipFill>
        <p:spPr>
          <a:xfrm>
            <a:off x="7680176" y="3262529"/>
            <a:ext cx="3902224" cy="2871157"/>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9A705070-2F6B-AE67-3FF3-737DF9A3A344}"/>
              </a:ext>
            </a:extLst>
          </p:cNvPr>
          <p:cNvPicPr>
            <a:picLocks noChangeAspect="1"/>
          </p:cNvPicPr>
          <p:nvPr/>
        </p:nvPicPr>
        <p:blipFill>
          <a:blip r:embed="rId4"/>
          <a:srcRect t="-74" r="54964" b="70347"/>
          <a:stretch/>
        </p:blipFill>
        <p:spPr>
          <a:xfrm>
            <a:off x="3014576" y="1556791"/>
            <a:ext cx="6162847" cy="1364234"/>
          </a:xfrm>
          <a:prstGeom prst="rect">
            <a:avLst/>
          </a:prstGeom>
        </p:spPr>
      </p:pic>
      <p:sp>
        <p:nvSpPr>
          <p:cNvPr id="12" name="Object 2">
            <a:extLst>
              <a:ext uri="{FF2B5EF4-FFF2-40B4-BE49-F238E27FC236}">
                <a16:creationId xmlns:a16="http://schemas.microsoft.com/office/drawing/2014/main" id="{62B74A23-930B-3DBC-A8BE-814075C755E1}"/>
              </a:ext>
            </a:extLst>
          </p:cNvPr>
          <p:cNvSpPr/>
          <p:nvPr/>
        </p:nvSpPr>
        <p:spPr>
          <a:xfrm>
            <a:off x="9177864" y="2133510"/>
            <a:ext cx="638053"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 &amp; (3) </a:t>
            </a:r>
            <a:endParaRPr lang="en-US" sz="1200">
              <a:solidFill>
                <a:srgbClr val="FF0000"/>
              </a:solidFill>
              <a:latin typeface="Montserrat"/>
              <a:cs typeface="Arial"/>
            </a:endParaRPr>
          </a:p>
        </p:txBody>
      </p:sp>
      <p:cxnSp>
        <p:nvCxnSpPr>
          <p:cNvPr id="14" name="Straight Arrow Connector 13">
            <a:extLst>
              <a:ext uri="{FF2B5EF4-FFF2-40B4-BE49-F238E27FC236}">
                <a16:creationId xmlns:a16="http://schemas.microsoft.com/office/drawing/2014/main" id="{F1EE719E-A6E6-4E9A-4743-C9A59A2737F8}"/>
              </a:ext>
            </a:extLst>
          </p:cNvPr>
          <p:cNvCxnSpPr>
            <a:cxnSpLocks/>
          </p:cNvCxnSpPr>
          <p:nvPr/>
        </p:nvCxnSpPr>
        <p:spPr>
          <a:xfrm flipH="1" flipV="1">
            <a:off x="8928210" y="2160764"/>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bject 2">
            <a:extLst>
              <a:ext uri="{FF2B5EF4-FFF2-40B4-BE49-F238E27FC236}">
                <a16:creationId xmlns:a16="http://schemas.microsoft.com/office/drawing/2014/main" id="{AFB635E2-399E-B33B-7F05-86E845453DD2}"/>
              </a:ext>
            </a:extLst>
          </p:cNvPr>
          <p:cNvSpPr/>
          <p:nvPr/>
        </p:nvSpPr>
        <p:spPr>
          <a:xfrm>
            <a:off x="9148557" y="2836894"/>
            <a:ext cx="740629" cy="384066"/>
          </a:xfrm>
          <a:prstGeom prst="rect">
            <a:avLst/>
          </a:prstGeom>
          <a:noFill/>
        </p:spPr>
        <p:txBody>
          <a:bodyPr wrap="square" lIns="0" tIns="0" rIns="0" bIns="0" rtlCol="0" anchor="ctr"/>
          <a:lstStyle/>
          <a:p>
            <a:pPr>
              <a:lnSpc>
                <a:spcPts val="1680"/>
              </a:lnSpc>
            </a:pPr>
            <a:r>
              <a:rPr lang="en-US" sz="1200">
                <a:solidFill>
                  <a:srgbClr val="FF0000"/>
                </a:solidFill>
                <a:latin typeface="Montserrat"/>
              </a:rPr>
              <a:t>(2) &amp; (3)</a:t>
            </a:r>
            <a:endParaRPr lang="en-US" sz="1200">
              <a:solidFill>
                <a:srgbClr val="FF0000"/>
              </a:solidFill>
              <a:latin typeface="Montserrat"/>
              <a:cs typeface="Arial"/>
            </a:endParaRPr>
          </a:p>
        </p:txBody>
      </p:sp>
      <p:cxnSp>
        <p:nvCxnSpPr>
          <p:cNvPr id="21" name="Straight Arrow Connector 20">
            <a:extLst>
              <a:ext uri="{FF2B5EF4-FFF2-40B4-BE49-F238E27FC236}">
                <a16:creationId xmlns:a16="http://schemas.microsoft.com/office/drawing/2014/main" id="{84B9EE56-9AF7-A766-69F1-1CE73B35022F}"/>
              </a:ext>
            </a:extLst>
          </p:cNvPr>
          <p:cNvCxnSpPr>
            <a:cxnSpLocks/>
          </p:cNvCxnSpPr>
          <p:nvPr/>
        </p:nvCxnSpPr>
        <p:spPr>
          <a:xfrm flipH="1" flipV="1">
            <a:off x="8913556" y="2864148"/>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1">
            <a:extLst>
              <a:ext uri="{FF2B5EF4-FFF2-40B4-BE49-F238E27FC236}">
                <a16:creationId xmlns:a16="http://schemas.microsoft.com/office/drawing/2014/main" id="{0F6D5305-04CB-732D-BFAD-430671B9FF08}"/>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3653102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7444-0AC5-08D6-C585-33D5865F062A}"/>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0D3809D5-1456-AE57-0147-9202540F8696}"/>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21B11823-5F28-38B5-ED3A-39FA9A284481}"/>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56CFA12D-40AE-E392-1D2D-99BA45F0E955}"/>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A761F9C9-1612-9EDC-4E7B-53E6F1364B81}"/>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7168BC37-5650-E778-DE35-90EBA3B65F50}"/>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C704FFCA-ABD7-AEAB-82E7-574B4AEA45B8}"/>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3" name="Object 10">
            <a:extLst>
              <a:ext uri="{FF2B5EF4-FFF2-40B4-BE49-F238E27FC236}">
                <a16:creationId xmlns:a16="http://schemas.microsoft.com/office/drawing/2014/main" id="{6759078C-8B91-F207-EF09-8FC5CDF211EC}"/>
              </a:ext>
            </a:extLst>
          </p:cNvPr>
          <p:cNvSpPr/>
          <p:nvPr/>
        </p:nvSpPr>
        <p:spPr>
          <a:xfrm>
            <a:off x="684307" y="1268760"/>
            <a:ext cx="5187222" cy="1240021"/>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600" dirty="0">
                <a:solidFill>
                  <a:srgbClr val="5A5A4C"/>
                </a:solidFill>
                <a:cs typeface="Times New Roman"/>
              </a:rPr>
              <a:t>[No step required] If we proceeded to change the tilt values within the NSCE, we would introduce tilt AND piston, yielding the following wavefront map. Notice that the center of the tilted segment is not red, indicating that the segment has been translated along the z-axis and tilted. </a:t>
            </a:r>
          </a:p>
        </p:txBody>
      </p:sp>
      <p:pic>
        <p:nvPicPr>
          <p:cNvPr id="12" name="Picture 11" descr="A red hexagons on a blue background&#10;&#10;AI-generated content may be incorrect.">
            <a:extLst>
              <a:ext uri="{FF2B5EF4-FFF2-40B4-BE49-F238E27FC236}">
                <a16:creationId xmlns:a16="http://schemas.microsoft.com/office/drawing/2014/main" id="{F8B81A1F-EAA3-07AE-ED32-3549FB2AEBCD}"/>
              </a:ext>
            </a:extLst>
          </p:cNvPr>
          <p:cNvPicPr>
            <a:picLocks noChangeAspect="1"/>
          </p:cNvPicPr>
          <p:nvPr/>
        </p:nvPicPr>
        <p:blipFill>
          <a:blip r:embed="rId3"/>
          <a:stretch>
            <a:fillRect/>
          </a:stretch>
        </p:blipFill>
        <p:spPr>
          <a:xfrm>
            <a:off x="6672064" y="1095993"/>
            <a:ext cx="3526299" cy="2488677"/>
          </a:xfrm>
          <a:prstGeom prst="rect">
            <a:avLst/>
          </a:prstGeom>
        </p:spPr>
      </p:pic>
      <p:sp>
        <p:nvSpPr>
          <p:cNvPr id="13" name="Object 10">
            <a:extLst>
              <a:ext uri="{FF2B5EF4-FFF2-40B4-BE49-F238E27FC236}">
                <a16:creationId xmlns:a16="http://schemas.microsoft.com/office/drawing/2014/main" id="{A9372426-EFD9-B949-3EDB-EC0B7AF854FE}"/>
              </a:ext>
            </a:extLst>
          </p:cNvPr>
          <p:cNvSpPr/>
          <p:nvPr/>
        </p:nvSpPr>
        <p:spPr>
          <a:xfrm>
            <a:off x="684307" y="3761029"/>
            <a:ext cx="4447203" cy="2235204"/>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600" dirty="0">
                <a:solidFill>
                  <a:srgbClr val="5A5A4C"/>
                </a:solidFill>
                <a:cs typeface="Times New Roman"/>
              </a:rPr>
              <a:t>To avoid this, we can add a pivot point. </a:t>
            </a:r>
            <a:endParaRPr lang="en-US" sz="1600" dirty="0"/>
          </a:p>
          <a:p>
            <a:pPr>
              <a:lnSpc>
                <a:spcPts val="1680"/>
              </a:lnSpc>
            </a:pPr>
            <a:endParaRPr lang="en-US" sz="1600" dirty="0">
              <a:solidFill>
                <a:srgbClr val="5A5A4C"/>
              </a:solidFill>
              <a:cs typeface="Times New Roman"/>
            </a:endParaRPr>
          </a:p>
          <a:p>
            <a:pPr>
              <a:lnSpc>
                <a:spcPts val="1680"/>
              </a:lnSpc>
            </a:pPr>
            <a:r>
              <a:rPr lang="en-US" sz="1600" dirty="0">
                <a:solidFill>
                  <a:srgbClr val="5A5A4C"/>
                </a:solidFill>
                <a:cs typeface="Times New Roman"/>
              </a:rPr>
              <a:t>In the NSCE, add an object before hex 8 </a:t>
            </a:r>
            <a:r>
              <a:rPr lang="en-US" sz="1600" dirty="0">
                <a:solidFill>
                  <a:srgbClr val="FF0000"/>
                </a:solidFill>
                <a:cs typeface="Times New Roman"/>
              </a:rPr>
              <a:t>(1)</a:t>
            </a:r>
            <a:r>
              <a:rPr lang="en-US" sz="1600" dirty="0">
                <a:solidFill>
                  <a:srgbClr val="5A5A4C"/>
                </a:solidFill>
                <a:cs typeface="Times New Roman"/>
              </a:rPr>
              <a:t>. The center of hex 8 is set to 2598 mm so we set the Y-position of the pivot point to be 2598 mm. This means hex 8 must be shifted down by the same amount to maintain its original position. Thus, we add a pickup to surface 8 with a scale factor of –1</a:t>
            </a:r>
            <a:r>
              <a:rPr lang="en-US" sz="1600" dirty="0">
                <a:solidFill>
                  <a:srgbClr val="FF0000"/>
                </a:solidFill>
                <a:cs typeface="Times New Roman"/>
              </a:rPr>
              <a:t> (2)</a:t>
            </a:r>
            <a:r>
              <a:rPr lang="en-US" sz="1600" dirty="0">
                <a:solidFill>
                  <a:srgbClr val="5A5A4C"/>
                </a:solidFill>
                <a:cs typeface="Times New Roman"/>
              </a:rPr>
              <a:t> and set the reference object column ("Ref Object" ) for object 9 as object 8 as shown </a:t>
            </a:r>
            <a:r>
              <a:rPr lang="en-US" sz="1600" dirty="0">
                <a:solidFill>
                  <a:srgbClr val="FF0000"/>
                </a:solidFill>
                <a:cs typeface="Times New Roman"/>
              </a:rPr>
              <a:t>(3)</a:t>
            </a:r>
            <a:r>
              <a:rPr lang="en-US" sz="1600" dirty="0">
                <a:solidFill>
                  <a:srgbClr val="5A5A4C"/>
                </a:solidFill>
                <a:cs typeface="Times New Roman"/>
              </a:rPr>
              <a:t>.  </a:t>
            </a:r>
            <a:endParaRPr lang="en-US" sz="1600" dirty="0">
              <a:cs typeface="Arial"/>
            </a:endParaRPr>
          </a:p>
        </p:txBody>
      </p:sp>
      <p:pic>
        <p:nvPicPr>
          <p:cNvPr id="4" name="Picture 3" descr="A screenshot of a computer&#10;&#10;AI-generated content may be incorrect.">
            <a:extLst>
              <a:ext uri="{FF2B5EF4-FFF2-40B4-BE49-F238E27FC236}">
                <a16:creationId xmlns:a16="http://schemas.microsoft.com/office/drawing/2014/main" id="{C5BFFE47-C031-6D5B-9ECB-6F13AD55ABBE}"/>
              </a:ext>
            </a:extLst>
          </p:cNvPr>
          <p:cNvPicPr>
            <a:picLocks noChangeAspect="1"/>
          </p:cNvPicPr>
          <p:nvPr/>
        </p:nvPicPr>
        <p:blipFill>
          <a:blip r:embed="rId4"/>
          <a:srcRect t="1917" r="122" b="319"/>
          <a:stretch/>
        </p:blipFill>
        <p:spPr>
          <a:xfrm>
            <a:off x="5375920" y="3736554"/>
            <a:ext cx="5983906" cy="2235596"/>
          </a:xfrm>
          <a:prstGeom prst="rect">
            <a:avLst/>
          </a:prstGeom>
        </p:spPr>
      </p:pic>
      <p:sp>
        <p:nvSpPr>
          <p:cNvPr id="15" name="Object 3">
            <a:extLst>
              <a:ext uri="{FF2B5EF4-FFF2-40B4-BE49-F238E27FC236}">
                <a16:creationId xmlns:a16="http://schemas.microsoft.com/office/drawing/2014/main" id="{39ECEB49-EC1D-9E79-5902-660CB82ADED2}"/>
              </a:ext>
            </a:extLst>
          </p:cNvPr>
          <p:cNvSpPr/>
          <p:nvPr/>
        </p:nvSpPr>
        <p:spPr>
          <a:xfrm>
            <a:off x="10799220" y="6022259"/>
            <a:ext cx="0" cy="0"/>
          </a:xfrm>
          <a:prstGeom prst="line">
            <a:avLst/>
          </a:prstGeom>
          <a:noFill/>
          <a:ln w="25400">
            <a:solidFill>
              <a:srgbClr val="000000"/>
            </a:solidFill>
            <a:prstDash val="solid"/>
            <a:miter lim="800000"/>
          </a:ln>
        </p:spPr>
        <p:txBody>
          <a:bodyPr/>
          <a:lstStyle/>
          <a:p>
            <a:endParaRPr lang="en-US"/>
          </a:p>
        </p:txBody>
      </p:sp>
      <p:sp>
        <p:nvSpPr>
          <p:cNvPr id="17" name="Object 2">
            <a:extLst>
              <a:ext uri="{FF2B5EF4-FFF2-40B4-BE49-F238E27FC236}">
                <a16:creationId xmlns:a16="http://schemas.microsoft.com/office/drawing/2014/main" id="{7698955A-3EAF-95D9-1438-D7E3D0EB4188}"/>
              </a:ext>
            </a:extLst>
          </p:cNvPr>
          <p:cNvSpPr/>
          <p:nvPr/>
        </p:nvSpPr>
        <p:spPr>
          <a:xfrm>
            <a:off x="4948057" y="5719738"/>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19" name="Straight Arrow Connector 18">
            <a:extLst>
              <a:ext uri="{FF2B5EF4-FFF2-40B4-BE49-F238E27FC236}">
                <a16:creationId xmlns:a16="http://schemas.microsoft.com/office/drawing/2014/main" id="{5A407808-DC38-825A-763F-948849828A2D}"/>
              </a:ext>
            </a:extLst>
          </p:cNvPr>
          <p:cNvCxnSpPr>
            <a:cxnSpLocks/>
          </p:cNvCxnSpPr>
          <p:nvPr/>
        </p:nvCxnSpPr>
        <p:spPr>
          <a:xfrm flipV="1">
            <a:off x="5131982" y="5717683"/>
            <a:ext cx="291785" cy="1521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bject 2">
            <a:extLst>
              <a:ext uri="{FF2B5EF4-FFF2-40B4-BE49-F238E27FC236}">
                <a16:creationId xmlns:a16="http://schemas.microsoft.com/office/drawing/2014/main" id="{DE5591F7-69E3-BF2D-481F-A8B5C79584ED}"/>
              </a:ext>
            </a:extLst>
          </p:cNvPr>
          <p:cNvSpPr/>
          <p:nvPr/>
        </p:nvSpPr>
        <p:spPr>
          <a:xfrm>
            <a:off x="11507693" y="5950878"/>
            <a:ext cx="330322" cy="420700"/>
          </a:xfrm>
          <a:prstGeom prst="rect">
            <a:avLst/>
          </a:prstGeom>
          <a:noFill/>
        </p:spPr>
        <p:txBody>
          <a:bodyPr wrap="square" lIns="0" tIns="0" rIns="0" bIns="0" rtlCol="0" anchor="ctr"/>
          <a:lstStyle/>
          <a:p>
            <a:pPr>
              <a:lnSpc>
                <a:spcPts val="1680"/>
              </a:lnSpc>
            </a:pPr>
            <a:r>
              <a:rPr lang="en-US" sz="1200" dirty="0">
                <a:solidFill>
                  <a:srgbClr val="FF0000"/>
                </a:solidFill>
                <a:latin typeface="Montserrat"/>
              </a:rPr>
              <a:t>(2)</a:t>
            </a:r>
            <a:endParaRPr lang="en-US" sz="1200" dirty="0">
              <a:solidFill>
                <a:srgbClr val="FF0000"/>
              </a:solidFill>
              <a:latin typeface="Montserrat"/>
              <a:cs typeface="Arial"/>
            </a:endParaRPr>
          </a:p>
        </p:txBody>
      </p:sp>
      <p:cxnSp>
        <p:nvCxnSpPr>
          <p:cNvPr id="23" name="Straight Arrow Connector 22">
            <a:extLst>
              <a:ext uri="{FF2B5EF4-FFF2-40B4-BE49-F238E27FC236}">
                <a16:creationId xmlns:a16="http://schemas.microsoft.com/office/drawing/2014/main" id="{B7DC690E-92DD-FFA9-CAAF-B9D71D1A7121}"/>
              </a:ext>
            </a:extLst>
          </p:cNvPr>
          <p:cNvCxnSpPr>
            <a:cxnSpLocks/>
            <a:stCxn id="21" idx="1"/>
          </p:cNvCxnSpPr>
          <p:nvPr/>
        </p:nvCxnSpPr>
        <p:spPr>
          <a:xfrm flipH="1" flipV="1">
            <a:off x="11263326" y="5944818"/>
            <a:ext cx="244367" cy="2164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bject 2">
            <a:extLst>
              <a:ext uri="{FF2B5EF4-FFF2-40B4-BE49-F238E27FC236}">
                <a16:creationId xmlns:a16="http://schemas.microsoft.com/office/drawing/2014/main" id="{64F985FC-E45A-521D-C658-C3CAF62ED142}"/>
              </a:ext>
            </a:extLst>
          </p:cNvPr>
          <p:cNvSpPr/>
          <p:nvPr/>
        </p:nvSpPr>
        <p:spPr>
          <a:xfrm>
            <a:off x="9153718" y="5964460"/>
            <a:ext cx="330322" cy="420700"/>
          </a:xfrm>
          <a:prstGeom prst="rect">
            <a:avLst/>
          </a:prstGeom>
          <a:noFill/>
        </p:spPr>
        <p:txBody>
          <a:bodyPr wrap="square" lIns="0" tIns="0" rIns="0" bIns="0" rtlCol="0" anchor="ctr"/>
          <a:lstStyle/>
          <a:p>
            <a:pPr>
              <a:lnSpc>
                <a:spcPts val="1680"/>
              </a:lnSpc>
            </a:pPr>
            <a:r>
              <a:rPr lang="en-US" sz="1200" dirty="0">
                <a:solidFill>
                  <a:srgbClr val="FF0000"/>
                </a:solidFill>
                <a:latin typeface="Montserrat"/>
              </a:rPr>
              <a:t>(2)</a:t>
            </a:r>
            <a:endParaRPr lang="en-US" sz="1200" dirty="0">
              <a:solidFill>
                <a:srgbClr val="FF0000"/>
              </a:solidFill>
              <a:latin typeface="Montserrat"/>
              <a:cs typeface="Arial"/>
            </a:endParaRPr>
          </a:p>
        </p:txBody>
      </p:sp>
      <p:cxnSp>
        <p:nvCxnSpPr>
          <p:cNvPr id="25" name="Straight Arrow Connector 24">
            <a:extLst>
              <a:ext uri="{FF2B5EF4-FFF2-40B4-BE49-F238E27FC236}">
                <a16:creationId xmlns:a16="http://schemas.microsoft.com/office/drawing/2014/main" id="{01041B4A-896D-E6E9-3302-525066E975ED}"/>
              </a:ext>
            </a:extLst>
          </p:cNvPr>
          <p:cNvCxnSpPr>
            <a:cxnSpLocks/>
            <a:stCxn id="24" idx="1"/>
          </p:cNvCxnSpPr>
          <p:nvPr/>
        </p:nvCxnSpPr>
        <p:spPr>
          <a:xfrm flipH="1" flipV="1">
            <a:off x="8845441" y="5922837"/>
            <a:ext cx="308277" cy="2519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1">
            <a:extLst>
              <a:ext uri="{FF2B5EF4-FFF2-40B4-BE49-F238E27FC236}">
                <a16:creationId xmlns:a16="http://schemas.microsoft.com/office/drawing/2014/main" id="{50AC5C81-0D2A-7DDB-CFE9-A0FD854D8BB2}"/>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773428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9B4C3-6D32-C5A1-E2D5-A37D4E521A03}"/>
            </a:ext>
          </a:extLst>
        </p:cNvPr>
        <p:cNvGrpSpPr/>
        <p:nvPr/>
      </p:nvGrpSpPr>
      <p:grpSpPr>
        <a:xfrm>
          <a:off x="0" y="0"/>
          <a:ext cx="0" cy="0"/>
          <a:chOff x="0" y="0"/>
          <a:chExt cx="0" cy="0"/>
        </a:xfrm>
      </p:grpSpPr>
      <p:sp>
        <p:nvSpPr>
          <p:cNvPr id="7" name="Object 6">
            <a:extLst>
              <a:ext uri="{FF2B5EF4-FFF2-40B4-BE49-F238E27FC236}">
                <a16:creationId xmlns:a16="http://schemas.microsoft.com/office/drawing/2014/main" id="{6BB6D17C-B22C-9ACA-ADA4-7D93D003439E}"/>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E6183058-7957-3E57-430C-BA82651DB87B}"/>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EBCA8687-BAAD-CAD0-0388-094C6144F1C2}"/>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3" name="Object 10">
            <a:extLst>
              <a:ext uri="{FF2B5EF4-FFF2-40B4-BE49-F238E27FC236}">
                <a16:creationId xmlns:a16="http://schemas.microsoft.com/office/drawing/2014/main" id="{927F0CEE-B9D0-18A6-7357-7B2D2DD2BA11}"/>
              </a:ext>
            </a:extLst>
          </p:cNvPr>
          <p:cNvSpPr/>
          <p:nvPr/>
        </p:nvSpPr>
        <p:spPr>
          <a:xfrm>
            <a:off x="695833" y="1110257"/>
            <a:ext cx="6118328" cy="2966816"/>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600" dirty="0">
                <a:solidFill>
                  <a:srgbClr val="5A5A4C"/>
                </a:solidFill>
                <a:cs typeface="Times New Roman"/>
              </a:rPr>
              <a:t>To check that our segment is tilting correctly, we can set an arbitrary value for Tilt About X. For the following diagram, we used a value of 1e-4</a:t>
            </a:r>
            <a:r>
              <a:rPr lang="en-US" sz="1600" dirty="0">
                <a:solidFill>
                  <a:srgbClr val="FF0000"/>
                </a:solidFill>
                <a:cs typeface="Times New Roman"/>
              </a:rPr>
              <a:t> (1)</a:t>
            </a:r>
            <a:r>
              <a:rPr lang="en-US" sz="1600" dirty="0">
                <a:solidFill>
                  <a:srgbClr val="5A5A4C"/>
                </a:solidFill>
                <a:cs typeface="Times New Roman"/>
              </a:rPr>
              <a:t>.</a:t>
            </a:r>
            <a:endParaRPr lang="en-US" sz="1600" dirty="0"/>
          </a:p>
          <a:p>
            <a:pPr>
              <a:lnSpc>
                <a:spcPts val="1680"/>
              </a:lnSpc>
            </a:pPr>
            <a:endParaRPr lang="en-US" sz="1600" dirty="0">
              <a:solidFill>
                <a:srgbClr val="5A5A4C"/>
              </a:solidFill>
              <a:cs typeface="Times New Roman"/>
            </a:endParaRPr>
          </a:p>
          <a:p>
            <a:pPr>
              <a:lnSpc>
                <a:spcPts val="1680"/>
              </a:lnSpc>
            </a:pPr>
            <a:endParaRPr lang="en-US" sz="1600" dirty="0">
              <a:solidFill>
                <a:srgbClr val="5A5A4C"/>
              </a:solidFill>
              <a:cs typeface="Times New Roman"/>
            </a:endParaRPr>
          </a:p>
          <a:p>
            <a:pPr>
              <a:lnSpc>
                <a:spcPts val="1680"/>
              </a:lnSpc>
            </a:pPr>
            <a:endParaRPr lang="en-US" sz="1600" dirty="0">
              <a:solidFill>
                <a:srgbClr val="5A5A4C"/>
              </a:solidFill>
              <a:cs typeface="Times New Roman"/>
            </a:endParaRPr>
          </a:p>
          <a:p>
            <a:pPr>
              <a:lnSpc>
                <a:spcPts val="1680"/>
              </a:lnSpc>
            </a:pPr>
            <a:endParaRPr lang="en-US" sz="1600" dirty="0">
              <a:solidFill>
                <a:srgbClr val="5A5A4C"/>
              </a:solidFill>
              <a:cs typeface="Times New Roman"/>
            </a:endParaRPr>
          </a:p>
          <a:p>
            <a:pPr>
              <a:lnSpc>
                <a:spcPts val="1680"/>
              </a:lnSpc>
            </a:pPr>
            <a:endParaRPr lang="en-US" sz="1600" dirty="0">
              <a:solidFill>
                <a:srgbClr val="5A5A4C"/>
              </a:solidFill>
              <a:cs typeface="Times New Roman"/>
            </a:endParaRPr>
          </a:p>
          <a:p>
            <a:pPr>
              <a:lnSpc>
                <a:spcPts val="1680"/>
              </a:lnSpc>
            </a:pPr>
            <a:endParaRPr lang="en-US" sz="1600" dirty="0">
              <a:solidFill>
                <a:srgbClr val="5A5A4C"/>
              </a:solidFill>
              <a:cs typeface="Times New Roman"/>
            </a:endParaRPr>
          </a:p>
          <a:p>
            <a:pPr>
              <a:lnSpc>
                <a:spcPts val="1680"/>
              </a:lnSpc>
            </a:pPr>
            <a:endParaRPr lang="en-US" sz="1600" dirty="0"/>
          </a:p>
          <a:p>
            <a:pPr>
              <a:lnSpc>
                <a:spcPts val="1680"/>
              </a:lnSpc>
            </a:pPr>
            <a:endParaRPr lang="en-US" sz="1600" dirty="0">
              <a:solidFill>
                <a:srgbClr val="5A5A4C"/>
              </a:solidFill>
              <a:cs typeface="Times New Roman"/>
            </a:endParaRPr>
          </a:p>
          <a:p>
            <a:pPr>
              <a:lnSpc>
                <a:spcPts val="1680"/>
              </a:lnSpc>
            </a:pPr>
            <a:endParaRPr lang="en-US" sz="1600" i="1" dirty="0">
              <a:solidFill>
                <a:srgbClr val="5A5A4C"/>
              </a:solidFill>
              <a:cs typeface="Times New Roman"/>
            </a:endParaRPr>
          </a:p>
          <a:p>
            <a:pPr>
              <a:lnSpc>
                <a:spcPts val="1680"/>
              </a:lnSpc>
            </a:pPr>
            <a:r>
              <a:rPr lang="en-US" sz="1600" i="1" dirty="0">
                <a:solidFill>
                  <a:srgbClr val="5A5A4C"/>
                </a:solidFill>
                <a:cs typeface="Times New Roman"/>
              </a:rPr>
              <a:t>Can you identify why the tilt is now correctly performed? </a:t>
            </a:r>
          </a:p>
          <a:p>
            <a:pPr>
              <a:lnSpc>
                <a:spcPts val="1680"/>
              </a:lnSpc>
            </a:pPr>
            <a:r>
              <a:rPr lang="en-US" sz="1600" i="1" dirty="0">
                <a:solidFill>
                  <a:srgbClr val="5A5A4C"/>
                </a:solidFill>
                <a:cs typeface="Times New Roman"/>
              </a:rPr>
              <a:t>(Hint: compare with the figure on the last slide)</a:t>
            </a:r>
            <a:endParaRPr lang="en-US" sz="1600" dirty="0"/>
          </a:p>
        </p:txBody>
      </p:sp>
      <p:sp>
        <p:nvSpPr>
          <p:cNvPr id="13" name="Object 10">
            <a:extLst>
              <a:ext uri="{FF2B5EF4-FFF2-40B4-BE49-F238E27FC236}">
                <a16:creationId xmlns:a16="http://schemas.microsoft.com/office/drawing/2014/main" id="{9DC77F6B-C9A5-F28A-F9DA-9F018D9D9912}"/>
              </a:ext>
            </a:extLst>
          </p:cNvPr>
          <p:cNvSpPr/>
          <p:nvPr/>
        </p:nvSpPr>
        <p:spPr>
          <a:xfrm>
            <a:off x="2164345" y="4581128"/>
            <a:ext cx="3685204" cy="770337"/>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600" dirty="0">
                <a:solidFill>
                  <a:srgbClr val="5A5A4C"/>
                </a:solidFill>
                <a:cs typeface="Times New Roman"/>
              </a:rPr>
              <a:t>Note that the tilt will change the trajectory of some of the rays, which we see reflected in the spot diagram. </a:t>
            </a:r>
          </a:p>
        </p:txBody>
      </p:sp>
      <p:pic>
        <p:nvPicPr>
          <p:cNvPr id="4" name="Picture 3" descr="A green hexagon with red and blue squares&#10;&#10;AI-generated content may be incorrect.">
            <a:extLst>
              <a:ext uri="{FF2B5EF4-FFF2-40B4-BE49-F238E27FC236}">
                <a16:creationId xmlns:a16="http://schemas.microsoft.com/office/drawing/2014/main" id="{4C7FA68A-03A5-257F-F6E2-64D5295DCB8A}"/>
              </a:ext>
            </a:extLst>
          </p:cNvPr>
          <p:cNvPicPr>
            <a:picLocks noChangeAspect="1"/>
          </p:cNvPicPr>
          <p:nvPr/>
        </p:nvPicPr>
        <p:blipFill>
          <a:blip r:embed="rId3"/>
          <a:stretch>
            <a:fillRect/>
          </a:stretch>
        </p:blipFill>
        <p:spPr>
          <a:xfrm>
            <a:off x="7067152" y="834645"/>
            <a:ext cx="3495675" cy="2505075"/>
          </a:xfrm>
          <a:prstGeom prst="rect">
            <a:avLst/>
          </a:prstGeom>
        </p:spPr>
      </p:pic>
      <p:pic>
        <p:nvPicPr>
          <p:cNvPr id="11" name="Picture 10">
            <a:extLst>
              <a:ext uri="{FF2B5EF4-FFF2-40B4-BE49-F238E27FC236}">
                <a16:creationId xmlns:a16="http://schemas.microsoft.com/office/drawing/2014/main" id="{1E97C01F-7ED6-8079-9F00-1663E4667FB7}"/>
              </a:ext>
            </a:extLst>
          </p:cNvPr>
          <p:cNvPicPr>
            <a:picLocks noChangeAspect="1"/>
          </p:cNvPicPr>
          <p:nvPr/>
        </p:nvPicPr>
        <p:blipFill>
          <a:blip r:embed="rId4"/>
          <a:stretch>
            <a:fillRect/>
          </a:stretch>
        </p:blipFill>
        <p:spPr>
          <a:xfrm>
            <a:off x="7248128" y="3622316"/>
            <a:ext cx="3314699" cy="2620296"/>
          </a:xfrm>
          <a:prstGeom prst="rect">
            <a:avLst/>
          </a:prstGeom>
        </p:spPr>
      </p:pic>
      <p:cxnSp>
        <p:nvCxnSpPr>
          <p:cNvPr id="15" name="Straight Arrow Connector 14">
            <a:extLst>
              <a:ext uri="{FF2B5EF4-FFF2-40B4-BE49-F238E27FC236}">
                <a16:creationId xmlns:a16="http://schemas.microsoft.com/office/drawing/2014/main" id="{DF2FF7F4-D579-E705-0B6D-BAABFD9E17E4}"/>
              </a:ext>
            </a:extLst>
          </p:cNvPr>
          <p:cNvCxnSpPr>
            <a:cxnSpLocks/>
          </p:cNvCxnSpPr>
          <p:nvPr/>
        </p:nvCxnSpPr>
        <p:spPr>
          <a:xfrm flipV="1">
            <a:off x="5864320" y="4293096"/>
            <a:ext cx="1815856" cy="345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E0557AF-987C-DBDE-DA8C-84AC642C216B}"/>
              </a:ext>
            </a:extLst>
          </p:cNvPr>
          <p:cNvCxnSpPr>
            <a:cxnSpLocks/>
          </p:cNvCxnSpPr>
          <p:nvPr/>
        </p:nvCxnSpPr>
        <p:spPr>
          <a:xfrm>
            <a:off x="5879976" y="4821885"/>
            <a:ext cx="1800200" cy="345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FC0E6B-BCA1-59E9-07DA-E85D8AFE3A98}"/>
              </a:ext>
            </a:extLst>
          </p:cNvPr>
          <p:cNvCxnSpPr>
            <a:cxnSpLocks/>
            <a:stCxn id="13" idx="3"/>
          </p:cNvCxnSpPr>
          <p:nvPr/>
        </p:nvCxnSpPr>
        <p:spPr>
          <a:xfrm>
            <a:off x="5849549" y="4966297"/>
            <a:ext cx="1800200" cy="11035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screenshot of a computer&#10;&#10;AI-generated content may be incorrect.">
            <a:extLst>
              <a:ext uri="{FF2B5EF4-FFF2-40B4-BE49-F238E27FC236}">
                <a16:creationId xmlns:a16="http://schemas.microsoft.com/office/drawing/2014/main" id="{CFE7D731-F0BB-6F52-7B72-1B76DE073031}"/>
              </a:ext>
            </a:extLst>
          </p:cNvPr>
          <p:cNvPicPr>
            <a:picLocks noChangeAspect="1"/>
          </p:cNvPicPr>
          <p:nvPr/>
        </p:nvPicPr>
        <p:blipFill>
          <a:blip r:embed="rId5"/>
          <a:srcRect r="-121" b="-478"/>
          <a:stretch/>
        </p:blipFill>
        <p:spPr>
          <a:xfrm>
            <a:off x="695400" y="1898140"/>
            <a:ext cx="6085019" cy="1545280"/>
          </a:xfrm>
          <a:prstGeom prst="rect">
            <a:avLst/>
          </a:prstGeom>
        </p:spPr>
      </p:pic>
      <p:sp>
        <p:nvSpPr>
          <p:cNvPr id="18" name="Object 2">
            <a:extLst>
              <a:ext uri="{FF2B5EF4-FFF2-40B4-BE49-F238E27FC236}">
                <a16:creationId xmlns:a16="http://schemas.microsoft.com/office/drawing/2014/main" id="{6894149B-4B65-4BEA-96E8-0378ADEF2360}"/>
              </a:ext>
            </a:extLst>
          </p:cNvPr>
          <p:cNvSpPr/>
          <p:nvPr/>
        </p:nvSpPr>
        <p:spPr>
          <a:xfrm>
            <a:off x="6835390" y="3353051"/>
            <a:ext cx="330322" cy="42070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20" name="Straight Arrow Connector 19">
            <a:extLst>
              <a:ext uri="{FF2B5EF4-FFF2-40B4-BE49-F238E27FC236}">
                <a16:creationId xmlns:a16="http://schemas.microsoft.com/office/drawing/2014/main" id="{10F8C5C2-AA22-9262-4954-BB49426B8F80}"/>
              </a:ext>
            </a:extLst>
          </p:cNvPr>
          <p:cNvCxnSpPr>
            <a:cxnSpLocks/>
          </p:cNvCxnSpPr>
          <p:nvPr/>
        </p:nvCxnSpPr>
        <p:spPr>
          <a:xfrm flipH="1" flipV="1">
            <a:off x="6600389" y="3380305"/>
            <a:ext cx="213772" cy="137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B0311BE9-0C82-933C-12DA-CA8CECDA3BDC}"/>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4244636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imag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00872" y="1434827"/>
            <a:ext cx="6238864" cy="3988344"/>
          </a:xfrm>
          <a:prstGeom prst="rect">
            <a:avLst/>
          </a:prstGeom>
        </p:spPr>
      </p:pic>
      <p:sp>
        <p:nvSpPr>
          <p:cNvPr id="4" name="Object 3"/>
          <p:cNvSpPr/>
          <p:nvPr/>
        </p:nvSpPr>
        <p:spPr>
          <a:xfrm>
            <a:off x="363190" y="1784500"/>
            <a:ext cx="902313" cy="666583"/>
          </a:xfrm>
          <a:prstGeom prst="rect">
            <a:avLst/>
          </a:prstGeom>
          <a:noFill/>
        </p:spPr>
        <p:txBody>
          <a:bodyPr wrap="square" lIns="0" tIns="0" rIns="0" bIns="0" rtlCol="0" anchor="t"/>
          <a:lstStyle/>
          <a:p>
            <a:pPr algn="l">
              <a:lnSpc>
                <a:spcPts val="1050"/>
              </a:lnSpc>
              <a:buNone/>
            </a:pPr>
            <a:r>
              <a:rPr lang="en-US" sz="900" dirty="0">
                <a:solidFill>
                  <a:srgbClr val="5A5A4C"/>
                </a:solidFill>
                <a:ea typeface="Montserrat" pitchFamily="34" charset="-122"/>
                <a:cs typeface="Montserrat" pitchFamily="34" charset="-120"/>
              </a:rPr>
              <a:t>P.A. Lightsey, et al. Optical Engineering 51(1), 011003 (January 2012). </a:t>
            </a:r>
            <a:endParaRPr lang="en-US" sz="2400" dirty="0"/>
          </a:p>
        </p:txBody>
      </p:sp>
      <p:pic>
        <p:nvPicPr>
          <p:cNvPr id="6" name="Object 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8983" y="848370"/>
            <a:ext cx="5189827" cy="5161259"/>
          </a:xfrm>
          <a:prstGeom prst="rect">
            <a:avLst/>
          </a:prstGeom>
        </p:spPr>
      </p:pic>
      <p:sp>
        <p:nvSpPr>
          <p:cNvPr id="8" name="Object 7"/>
          <p:cNvSpPr/>
          <p:nvPr/>
        </p:nvSpPr>
        <p:spPr>
          <a:xfrm>
            <a:off x="6638983" y="848370"/>
            <a:ext cx="2590152" cy="936130"/>
          </a:xfrm>
          <a:prstGeom prst="rect">
            <a:avLst/>
          </a:prstGeom>
          <a:noFill/>
        </p:spPr>
        <p:txBody>
          <a:bodyPr wrap="square" rtlCol="0" anchor="ctr">
            <a:normAutofit/>
          </a:bodyPr>
          <a:lstStyle/>
          <a:p>
            <a:pPr algn="ctr">
              <a:buNone/>
            </a:pPr>
            <a:r>
              <a:rPr lang="en-US" sz="2000">
                <a:solidFill>
                  <a:srgbClr val="FFFFFF"/>
                </a:solidFill>
                <a:ea typeface="Montserrat Regular" pitchFamily="34" charset="-122"/>
                <a:cs typeface="Montserrat Regular" pitchFamily="34" charset="-120"/>
              </a:rPr>
              <a:t>Column</a:t>
            </a:r>
            <a:endParaRPr lang="en-US"/>
          </a:p>
        </p:txBody>
      </p:sp>
      <p:sp>
        <p:nvSpPr>
          <p:cNvPr id="9" name="Object 8"/>
          <p:cNvSpPr/>
          <p:nvPr/>
        </p:nvSpPr>
        <p:spPr>
          <a:xfrm>
            <a:off x="6638983" y="1784500"/>
            <a:ext cx="2590152" cy="842517"/>
          </a:xfrm>
          <a:prstGeom prst="rect">
            <a:avLst/>
          </a:prstGeom>
          <a:noFill/>
        </p:spPr>
        <p:txBody>
          <a:bodyPr wrap="square" rtlCol="0" anchor="ctr">
            <a:normAutofit/>
          </a:bodyPr>
          <a:lstStyle/>
          <a:p>
            <a:pPr algn="ctr">
              <a:buNone/>
            </a:pPr>
            <a:r>
              <a:rPr lang="en-US" sz="2000">
                <a:solidFill>
                  <a:srgbClr val="2A2921"/>
                </a:solidFill>
                <a:ea typeface="Montserrat Regular" pitchFamily="34" charset="-122"/>
                <a:cs typeface="Montserrat Regular" pitchFamily="34" charset="-120"/>
              </a:rPr>
              <a:t>RoC</a:t>
            </a:r>
            <a:endParaRPr lang="en-US"/>
          </a:p>
        </p:txBody>
      </p:sp>
      <p:sp>
        <p:nvSpPr>
          <p:cNvPr id="10" name="Object 9"/>
          <p:cNvSpPr/>
          <p:nvPr/>
        </p:nvSpPr>
        <p:spPr>
          <a:xfrm>
            <a:off x="6638983" y="2627017"/>
            <a:ext cx="2590152" cy="842517"/>
          </a:xfrm>
          <a:prstGeom prst="rect">
            <a:avLst/>
          </a:prstGeom>
          <a:noFill/>
        </p:spPr>
        <p:txBody>
          <a:bodyPr wrap="square" rtlCol="0" anchor="ctr">
            <a:normAutofit/>
          </a:bodyPr>
          <a:lstStyle/>
          <a:p>
            <a:pPr algn="ctr">
              <a:buNone/>
            </a:pPr>
            <a:r>
              <a:rPr lang="en-US" sz="2000">
                <a:solidFill>
                  <a:srgbClr val="2A2921"/>
                </a:solidFill>
                <a:ea typeface="Montserrat Regular" pitchFamily="34" charset="-122"/>
                <a:cs typeface="Montserrat Regular" pitchFamily="34" charset="-120"/>
              </a:rPr>
              <a:t>Conic</a:t>
            </a:r>
            <a:endParaRPr lang="en-US"/>
          </a:p>
        </p:txBody>
      </p:sp>
      <p:sp>
        <p:nvSpPr>
          <p:cNvPr id="11" name="Object 10"/>
          <p:cNvSpPr/>
          <p:nvPr/>
        </p:nvSpPr>
        <p:spPr>
          <a:xfrm>
            <a:off x="6638983" y="3469534"/>
            <a:ext cx="2590152" cy="842517"/>
          </a:xfrm>
          <a:prstGeom prst="rect">
            <a:avLst/>
          </a:prstGeom>
          <a:noFill/>
        </p:spPr>
        <p:txBody>
          <a:bodyPr wrap="square" rtlCol="0" anchor="ctr">
            <a:normAutofit/>
          </a:bodyPr>
          <a:lstStyle/>
          <a:p>
            <a:pPr algn="ctr">
              <a:buNone/>
            </a:pPr>
            <a:r>
              <a:rPr lang="en-US" sz="2000" dirty="0">
                <a:solidFill>
                  <a:srgbClr val="2A2921"/>
                </a:solidFill>
                <a:ea typeface="Montserrat Regular" pitchFamily="34" charset="-122"/>
                <a:cs typeface="Montserrat Regular" pitchFamily="34" charset="-120"/>
              </a:rPr>
              <a:t>V1, V2</a:t>
            </a:r>
            <a:endParaRPr lang="en-US" dirty="0"/>
          </a:p>
        </p:txBody>
      </p:sp>
      <p:sp>
        <p:nvSpPr>
          <p:cNvPr id="12" name="Object 11"/>
          <p:cNvSpPr/>
          <p:nvPr/>
        </p:nvSpPr>
        <p:spPr>
          <a:xfrm>
            <a:off x="6638983" y="4312051"/>
            <a:ext cx="2590152" cy="842517"/>
          </a:xfrm>
          <a:prstGeom prst="rect">
            <a:avLst/>
          </a:prstGeom>
          <a:noFill/>
        </p:spPr>
        <p:txBody>
          <a:bodyPr wrap="square" rtlCol="0" anchor="ctr">
            <a:normAutofit/>
          </a:bodyPr>
          <a:lstStyle/>
          <a:p>
            <a:pPr algn="ctr">
              <a:buNone/>
            </a:pPr>
            <a:r>
              <a:rPr lang="en-US" sz="2000">
                <a:solidFill>
                  <a:srgbClr val="2A2921"/>
                </a:solidFill>
                <a:ea typeface="Montserrat Regular" pitchFamily="34" charset="-122"/>
                <a:cs typeface="Montserrat Regular" pitchFamily="34" charset="-120"/>
              </a:rPr>
              <a:t>V3</a:t>
            </a:r>
            <a:endParaRPr lang="en-US"/>
          </a:p>
        </p:txBody>
      </p:sp>
      <p:sp>
        <p:nvSpPr>
          <p:cNvPr id="13" name="Object 12"/>
          <p:cNvSpPr/>
          <p:nvPr/>
        </p:nvSpPr>
        <p:spPr>
          <a:xfrm>
            <a:off x="6638983" y="5154568"/>
            <a:ext cx="2590152" cy="842517"/>
          </a:xfrm>
          <a:prstGeom prst="rect">
            <a:avLst/>
          </a:prstGeom>
          <a:noFill/>
        </p:spPr>
        <p:txBody>
          <a:bodyPr wrap="square" rtlCol="0" anchor="ctr">
            <a:normAutofit/>
          </a:bodyPr>
          <a:lstStyle/>
          <a:p>
            <a:pPr algn="ctr">
              <a:buNone/>
            </a:pPr>
            <a:r>
              <a:rPr lang="en-US" sz="2000">
                <a:solidFill>
                  <a:srgbClr val="2A2921"/>
                </a:solidFill>
                <a:ea typeface="Montserrat Regular" pitchFamily="34" charset="-122"/>
                <a:cs typeface="Montserrat Regular" pitchFamily="34" charset="-120"/>
              </a:rPr>
              <a:t>Phys. Size</a:t>
            </a:r>
            <a:endParaRPr lang="en-US"/>
          </a:p>
        </p:txBody>
      </p:sp>
      <p:sp>
        <p:nvSpPr>
          <p:cNvPr id="14" name="Object 13"/>
          <p:cNvSpPr/>
          <p:nvPr/>
        </p:nvSpPr>
        <p:spPr>
          <a:xfrm>
            <a:off x="9229136" y="848370"/>
            <a:ext cx="2590152" cy="936130"/>
          </a:xfrm>
          <a:prstGeom prst="rect">
            <a:avLst/>
          </a:prstGeom>
          <a:noFill/>
        </p:spPr>
        <p:txBody>
          <a:bodyPr wrap="square" rtlCol="0" anchor="ctr">
            <a:normAutofit/>
          </a:bodyPr>
          <a:lstStyle/>
          <a:p>
            <a:pPr algn="ctr">
              <a:buNone/>
            </a:pPr>
            <a:r>
              <a:rPr lang="en-US" sz="2000" dirty="0">
                <a:solidFill>
                  <a:srgbClr val="FFFFFF"/>
                </a:solidFill>
                <a:ea typeface="Montserrat Regular" pitchFamily="34" charset="-122"/>
                <a:cs typeface="Montserrat Regular" pitchFamily="34" charset="-120"/>
              </a:rPr>
              <a:t>Definition</a:t>
            </a:r>
            <a:endParaRPr lang="en-US" dirty="0"/>
          </a:p>
        </p:txBody>
      </p:sp>
      <p:sp>
        <p:nvSpPr>
          <p:cNvPr id="15" name="Object 14"/>
          <p:cNvSpPr/>
          <p:nvPr/>
        </p:nvSpPr>
        <p:spPr>
          <a:xfrm>
            <a:off x="9229136" y="1784500"/>
            <a:ext cx="2590152" cy="842517"/>
          </a:xfrm>
          <a:prstGeom prst="rect">
            <a:avLst/>
          </a:prstGeom>
          <a:noFill/>
        </p:spPr>
        <p:txBody>
          <a:bodyPr wrap="square" rtlCol="0" anchor="ctr">
            <a:normAutofit/>
          </a:bodyPr>
          <a:lstStyle/>
          <a:p>
            <a:pPr algn="ctr">
              <a:buNone/>
            </a:pPr>
            <a:r>
              <a:rPr lang="en-US" sz="1600" dirty="0">
                <a:solidFill>
                  <a:srgbClr val="2A2921"/>
                </a:solidFill>
                <a:ea typeface="Montserrat Regular" pitchFamily="34" charset="-122"/>
                <a:cs typeface="Montserrat Regular" pitchFamily="34" charset="-120"/>
              </a:rPr>
              <a:t>Radius of curvature (+) convex, (-) concave</a:t>
            </a:r>
            <a:endParaRPr lang="en-US" dirty="0"/>
          </a:p>
        </p:txBody>
      </p:sp>
      <p:sp>
        <p:nvSpPr>
          <p:cNvPr id="16" name="Object 15"/>
          <p:cNvSpPr/>
          <p:nvPr/>
        </p:nvSpPr>
        <p:spPr>
          <a:xfrm>
            <a:off x="9229136" y="2627017"/>
            <a:ext cx="2590152" cy="842517"/>
          </a:xfrm>
          <a:prstGeom prst="rect">
            <a:avLst/>
          </a:prstGeom>
          <a:noFill/>
        </p:spPr>
        <p:txBody>
          <a:bodyPr wrap="square" rtlCol="0" anchor="ctr">
            <a:normAutofit/>
          </a:bodyPr>
          <a:lstStyle/>
          <a:p>
            <a:pPr algn="ctr">
              <a:buNone/>
            </a:pPr>
            <a:r>
              <a:rPr lang="en-US" sz="1600">
                <a:solidFill>
                  <a:srgbClr val="2A2921"/>
                </a:solidFill>
                <a:ea typeface="Montserrat Regular" pitchFamily="34" charset="-122"/>
                <a:cs typeface="Montserrat Regular" pitchFamily="34" charset="-120"/>
              </a:rPr>
              <a:t>Conic constant 𝐾, where K = 0 for a sphere and K = -1 for a perfect paraboloid</a:t>
            </a:r>
            <a:endParaRPr lang="en-US"/>
          </a:p>
        </p:txBody>
      </p:sp>
      <p:sp>
        <p:nvSpPr>
          <p:cNvPr id="17" name="Object 16"/>
          <p:cNvSpPr/>
          <p:nvPr/>
        </p:nvSpPr>
        <p:spPr>
          <a:xfrm>
            <a:off x="9229136" y="3469534"/>
            <a:ext cx="2590152" cy="842517"/>
          </a:xfrm>
          <a:prstGeom prst="rect">
            <a:avLst/>
          </a:prstGeom>
          <a:noFill/>
        </p:spPr>
        <p:txBody>
          <a:bodyPr wrap="square" rtlCol="0" anchor="ctr">
            <a:normAutofit/>
          </a:bodyPr>
          <a:lstStyle/>
          <a:p>
            <a:pPr algn="ctr">
              <a:buNone/>
            </a:pPr>
            <a:r>
              <a:rPr lang="en-US" sz="1600" dirty="0">
                <a:solidFill>
                  <a:srgbClr val="2A2921"/>
                </a:solidFill>
                <a:ea typeface="Montserrat Regular" pitchFamily="34" charset="-122"/>
                <a:cs typeface="Montserrat Regular" pitchFamily="34" charset="-120"/>
              </a:rPr>
              <a:t>How far horizontally or vertically the mirrors are offset.</a:t>
            </a:r>
            <a:endParaRPr lang="en-US" dirty="0"/>
          </a:p>
        </p:txBody>
      </p:sp>
      <p:sp>
        <p:nvSpPr>
          <p:cNvPr id="18" name="Object 17"/>
          <p:cNvSpPr/>
          <p:nvPr/>
        </p:nvSpPr>
        <p:spPr>
          <a:xfrm>
            <a:off x="9229136" y="4312051"/>
            <a:ext cx="2590152" cy="842517"/>
          </a:xfrm>
          <a:prstGeom prst="rect">
            <a:avLst/>
          </a:prstGeom>
          <a:noFill/>
        </p:spPr>
        <p:txBody>
          <a:bodyPr wrap="square" rtlCol="0" anchor="ctr">
            <a:normAutofit/>
          </a:bodyPr>
          <a:lstStyle/>
          <a:p>
            <a:pPr algn="ctr">
              <a:buNone/>
            </a:pPr>
            <a:r>
              <a:rPr lang="en-US" sz="1600">
                <a:solidFill>
                  <a:srgbClr val="2A2921"/>
                </a:solidFill>
                <a:ea typeface="Montserrat Regular" pitchFamily="34" charset="-122"/>
                <a:cs typeface="Montserrat Regular" pitchFamily="34" charset="-120"/>
              </a:rPr>
              <a:t>Optical axis. This is how far from the origin the mirror is located. </a:t>
            </a:r>
            <a:endParaRPr lang="en-US"/>
          </a:p>
        </p:txBody>
      </p:sp>
      <p:sp>
        <p:nvSpPr>
          <p:cNvPr id="19" name="Object 18"/>
          <p:cNvSpPr/>
          <p:nvPr/>
        </p:nvSpPr>
        <p:spPr>
          <a:xfrm>
            <a:off x="9229136" y="5154568"/>
            <a:ext cx="2590152" cy="842517"/>
          </a:xfrm>
          <a:prstGeom prst="rect">
            <a:avLst/>
          </a:prstGeom>
          <a:noFill/>
        </p:spPr>
        <p:txBody>
          <a:bodyPr wrap="square" rtlCol="0" anchor="ctr">
            <a:normAutofit/>
          </a:bodyPr>
          <a:lstStyle/>
          <a:p>
            <a:pPr algn="ctr">
              <a:buNone/>
            </a:pPr>
            <a:r>
              <a:rPr lang="en-US" sz="1600">
                <a:solidFill>
                  <a:srgbClr val="2A2921"/>
                </a:solidFill>
                <a:ea typeface="Montserrat Regular" pitchFamily="34" charset="-122"/>
                <a:cs typeface="Montserrat Regular" pitchFamily="34" charset="-120"/>
              </a:rPr>
              <a:t>Diameter of each mirror component in mm</a:t>
            </a:r>
            <a:endParaRPr lang="en-US"/>
          </a:p>
        </p:txBody>
      </p:sp>
      <p:sp>
        <p:nvSpPr>
          <p:cNvPr id="21" name="Object 2">
            <a:extLst>
              <a:ext uri="{FF2B5EF4-FFF2-40B4-BE49-F238E27FC236}">
                <a16:creationId xmlns:a16="http://schemas.microsoft.com/office/drawing/2014/main" id="{976A0EAF-2535-B194-99A8-6CD49DBD74CE}"/>
              </a:ext>
            </a:extLst>
          </p:cNvPr>
          <p:cNvSpPr/>
          <p:nvPr/>
        </p:nvSpPr>
        <p:spPr>
          <a:xfrm>
            <a:off x="363190" y="5566667"/>
            <a:ext cx="5895128" cy="666583"/>
          </a:xfrm>
          <a:prstGeom prst="rect">
            <a:avLst/>
          </a:prstGeom>
          <a:noFill/>
        </p:spPr>
        <p:txBody>
          <a:bodyPr wrap="square" lIns="0" tIns="0" rIns="0" bIns="0" rtlCol="0" anchor="ctr"/>
          <a:lstStyle/>
          <a:p>
            <a:pPr>
              <a:lnSpc>
                <a:spcPts val="1680"/>
              </a:lnSpc>
            </a:pPr>
            <a:r>
              <a:rPr lang="en-US" sz="1400" dirty="0">
                <a:solidFill>
                  <a:srgbClr val="5A5A4C"/>
                </a:solidFill>
                <a:ea typeface="Montserrat" pitchFamily="34" charset="-122"/>
                <a:cs typeface="Montserrat" pitchFamily="34" charset="-120"/>
              </a:rPr>
              <a:t>In the next few slides, we will initialize our JWST TMA design using the above specifications.  </a:t>
            </a:r>
            <a:endParaRPr lang="en-US" sz="1400" dirty="0">
              <a:solidFill>
                <a:srgbClr val="5A5A4C"/>
              </a:solidFill>
            </a:endParaRPr>
          </a:p>
        </p:txBody>
      </p:sp>
      <p:sp>
        <p:nvSpPr>
          <p:cNvPr id="20" name="TextBox 19">
            <a:extLst>
              <a:ext uri="{FF2B5EF4-FFF2-40B4-BE49-F238E27FC236}">
                <a16:creationId xmlns:a16="http://schemas.microsoft.com/office/drawing/2014/main" id="{264245A9-B2F4-E87C-3125-795B71FF2575}"/>
              </a:ext>
            </a:extLst>
          </p:cNvPr>
          <p:cNvSpPr txBox="1"/>
          <p:nvPr/>
        </p:nvSpPr>
        <p:spPr>
          <a:xfrm>
            <a:off x="2174612" y="1296327"/>
            <a:ext cx="29284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Figure 1 – Telescope Specifications</a:t>
            </a:r>
            <a:endParaRPr lang="en-US" sz="1200" dirty="0"/>
          </a:p>
        </p:txBody>
      </p:sp>
      <p:sp>
        <p:nvSpPr>
          <p:cNvPr id="7" name="Title 6">
            <a:extLst>
              <a:ext uri="{FF2B5EF4-FFF2-40B4-BE49-F238E27FC236}">
                <a16:creationId xmlns:a16="http://schemas.microsoft.com/office/drawing/2014/main" id="{94647037-8F2F-CA60-1538-4F6B4DA9EDC1}"/>
              </a:ext>
            </a:extLst>
          </p:cNvPr>
          <p:cNvSpPr>
            <a:spLocks noGrp="1"/>
          </p:cNvSpPr>
          <p:nvPr>
            <p:ph type="title"/>
          </p:nvPr>
        </p:nvSpPr>
        <p:spPr/>
        <p:txBody>
          <a:bodyPr anchor="ctr"/>
          <a:lstStyle/>
          <a:p>
            <a:r>
              <a:rPr lang="en-GB" dirty="0"/>
              <a:t>Specifications</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DA017-DDC9-25B1-BB82-5196FC8A8BA1}"/>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BC610B9E-A88C-8E66-160E-00B3C605E630}"/>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06F102FF-6168-DB1B-495E-3B57D4471D74}"/>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9C41BB03-EA98-2211-4E4E-45A28DE28F83}"/>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5E247784-0CE0-1D32-E9DD-756EC93BFC50}"/>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44BAB889-A95E-48E5-C1F2-66D1ED3195CD}"/>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101D69A5-4989-F663-B58A-A2645A57B8F0}"/>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3" name="Object 10">
            <a:extLst>
              <a:ext uri="{FF2B5EF4-FFF2-40B4-BE49-F238E27FC236}">
                <a16:creationId xmlns:a16="http://schemas.microsoft.com/office/drawing/2014/main" id="{B7F329DD-DB05-F5D7-5880-71FB743BF7C9}"/>
              </a:ext>
            </a:extLst>
          </p:cNvPr>
          <p:cNvSpPr/>
          <p:nvPr/>
        </p:nvSpPr>
        <p:spPr>
          <a:xfrm>
            <a:off x="609601" y="908720"/>
            <a:ext cx="10972798" cy="702428"/>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600" dirty="0">
                <a:solidFill>
                  <a:srgbClr val="535353"/>
                </a:solidFill>
                <a:cs typeface="Times New Roman"/>
              </a:rPr>
              <a:t>We've demonstrated how the JWST can tilt each of its mirror segments. We can continue this process for each of the eighteen mirrors to achieve optimal precision. To try it yourself, the next slide includes the necessary X and Y Position Values to input into your NSCE. </a:t>
            </a:r>
            <a:endParaRPr lang="en-US" sz="1600" b="1" dirty="0">
              <a:solidFill>
                <a:srgbClr val="535353"/>
              </a:solidFill>
              <a:cs typeface="Times New Roman"/>
            </a:endParaRPr>
          </a:p>
        </p:txBody>
      </p:sp>
      <p:pic>
        <p:nvPicPr>
          <p:cNvPr id="2" name="Picture 1" descr="A colorful hexagons on a blue background&#10;&#10;AI-generated content may be incorrect.">
            <a:extLst>
              <a:ext uri="{FF2B5EF4-FFF2-40B4-BE49-F238E27FC236}">
                <a16:creationId xmlns:a16="http://schemas.microsoft.com/office/drawing/2014/main" id="{D84CB163-4A1D-99DB-B6C4-673B3FF90CEA}"/>
              </a:ext>
            </a:extLst>
          </p:cNvPr>
          <p:cNvPicPr>
            <a:picLocks noChangeAspect="1"/>
          </p:cNvPicPr>
          <p:nvPr/>
        </p:nvPicPr>
        <p:blipFill>
          <a:blip r:embed="rId3"/>
          <a:stretch>
            <a:fillRect/>
          </a:stretch>
        </p:blipFill>
        <p:spPr>
          <a:xfrm>
            <a:off x="783981" y="1916832"/>
            <a:ext cx="5034938" cy="3638237"/>
          </a:xfrm>
          <a:prstGeom prst="rect">
            <a:avLst/>
          </a:prstGeom>
        </p:spPr>
      </p:pic>
      <p:pic>
        <p:nvPicPr>
          <p:cNvPr id="11" name="Picture 10" descr="A screenshot of a graph&#10;&#10;AI-generated content may be incorrect.">
            <a:extLst>
              <a:ext uri="{FF2B5EF4-FFF2-40B4-BE49-F238E27FC236}">
                <a16:creationId xmlns:a16="http://schemas.microsoft.com/office/drawing/2014/main" id="{BBF5C591-2D3F-E57D-787C-D6E8C866D820}"/>
              </a:ext>
            </a:extLst>
          </p:cNvPr>
          <p:cNvPicPr>
            <a:picLocks noChangeAspect="1"/>
          </p:cNvPicPr>
          <p:nvPr/>
        </p:nvPicPr>
        <p:blipFill>
          <a:blip r:embed="rId4"/>
          <a:stretch>
            <a:fillRect/>
          </a:stretch>
        </p:blipFill>
        <p:spPr>
          <a:xfrm>
            <a:off x="6747363" y="2142955"/>
            <a:ext cx="4173173" cy="3413580"/>
          </a:xfrm>
          <a:prstGeom prst="rect">
            <a:avLst/>
          </a:prstGeom>
        </p:spPr>
      </p:pic>
      <p:sp>
        <p:nvSpPr>
          <p:cNvPr id="14" name="Object 10">
            <a:extLst>
              <a:ext uri="{FF2B5EF4-FFF2-40B4-BE49-F238E27FC236}">
                <a16:creationId xmlns:a16="http://schemas.microsoft.com/office/drawing/2014/main" id="{D8229D89-26CD-29A2-4A6A-161BD289CE8E}"/>
              </a:ext>
            </a:extLst>
          </p:cNvPr>
          <p:cNvSpPr/>
          <p:nvPr/>
        </p:nvSpPr>
        <p:spPr>
          <a:xfrm>
            <a:off x="2433704" y="5574333"/>
            <a:ext cx="1735492" cy="462537"/>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i="1" dirty="0">
                <a:solidFill>
                  <a:srgbClr val="5A5A4C"/>
                </a:solidFill>
                <a:latin typeface="Montserrat"/>
              </a:rPr>
              <a:t>Final Wavefront Map</a:t>
            </a:r>
          </a:p>
        </p:txBody>
      </p:sp>
      <p:sp>
        <p:nvSpPr>
          <p:cNvPr id="15" name="Object 10">
            <a:extLst>
              <a:ext uri="{FF2B5EF4-FFF2-40B4-BE49-F238E27FC236}">
                <a16:creationId xmlns:a16="http://schemas.microsoft.com/office/drawing/2014/main" id="{8A3A8324-6F11-290F-E231-261E3D760C7E}"/>
              </a:ext>
            </a:extLst>
          </p:cNvPr>
          <p:cNvSpPr/>
          <p:nvPr/>
        </p:nvSpPr>
        <p:spPr>
          <a:xfrm>
            <a:off x="8112224" y="5578882"/>
            <a:ext cx="1735492" cy="462537"/>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80"/>
              </a:lnSpc>
            </a:pPr>
            <a:r>
              <a:rPr lang="en-US" sz="1200" i="1" dirty="0">
                <a:solidFill>
                  <a:srgbClr val="5A5A4C"/>
                </a:solidFill>
                <a:latin typeface="Montserrat"/>
              </a:rPr>
              <a:t>Final Spot Diagrams</a:t>
            </a:r>
          </a:p>
        </p:txBody>
      </p:sp>
      <p:sp>
        <p:nvSpPr>
          <p:cNvPr id="4" name="Title 11">
            <a:extLst>
              <a:ext uri="{FF2B5EF4-FFF2-40B4-BE49-F238E27FC236}">
                <a16:creationId xmlns:a16="http://schemas.microsoft.com/office/drawing/2014/main" id="{4ED06588-903E-3119-33FA-4DF49CE92786}"/>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3703303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883C4-FF1F-BD2F-5EC0-18BC7E0C04D5}"/>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48C1AC78-28D5-BD50-8660-B39AB011665B}"/>
              </a:ext>
            </a:extLst>
          </p:cNvPr>
          <p:cNvSpPr/>
          <p:nvPr/>
        </p:nvSpPr>
        <p:spPr>
          <a:xfrm>
            <a:off x="2460721" y="157142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23DBB326-D56E-8D59-CCC8-5D6859A41D4D}"/>
              </a:ext>
            </a:extLst>
          </p:cNvPr>
          <p:cNvSpPr/>
          <p:nvPr/>
        </p:nvSpPr>
        <p:spPr>
          <a:xfrm>
            <a:off x="2985429" y="150583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F1119488-C6FF-F393-0F9D-7CEFC732CBAC}"/>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83A7819A-87C0-FE18-A29D-4E4FB3DE791A}"/>
              </a:ext>
            </a:extLst>
          </p:cNvPr>
          <p:cNvSpPr/>
          <p:nvPr/>
        </p:nvSpPr>
        <p:spPr>
          <a:xfrm>
            <a:off x="2382015" y="108606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201E48C9-C8E0-CF7C-1EB6-42EAA3EFBB4F}"/>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9237C057-918B-FC03-DB93-D36E1A94E82B}"/>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pic>
        <p:nvPicPr>
          <p:cNvPr id="12" name="Picture 11" descr="A screenshot of a table&#10;&#10;AI-generated content may be incorrect.">
            <a:extLst>
              <a:ext uri="{FF2B5EF4-FFF2-40B4-BE49-F238E27FC236}">
                <a16:creationId xmlns:a16="http://schemas.microsoft.com/office/drawing/2014/main" id="{A3FE3A32-C7D6-B155-AECD-36DF9E754255}"/>
              </a:ext>
            </a:extLst>
          </p:cNvPr>
          <p:cNvPicPr>
            <a:picLocks noChangeAspect="1"/>
          </p:cNvPicPr>
          <p:nvPr/>
        </p:nvPicPr>
        <p:blipFill>
          <a:blip r:embed="rId3"/>
          <a:stretch>
            <a:fillRect/>
          </a:stretch>
        </p:blipFill>
        <p:spPr>
          <a:xfrm>
            <a:off x="6240016" y="1484784"/>
            <a:ext cx="5173540" cy="4406413"/>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4FF3D33A-0F14-027A-3AE5-CD1E94EB01EC}"/>
              </a:ext>
            </a:extLst>
          </p:cNvPr>
          <p:cNvPicPr>
            <a:picLocks noChangeAspect="1"/>
          </p:cNvPicPr>
          <p:nvPr/>
        </p:nvPicPr>
        <p:blipFill>
          <a:blip r:embed="rId4"/>
          <a:stretch>
            <a:fillRect/>
          </a:stretch>
        </p:blipFill>
        <p:spPr>
          <a:xfrm>
            <a:off x="698301" y="1248252"/>
            <a:ext cx="5435110" cy="3615836"/>
          </a:xfrm>
          <a:prstGeom prst="rect">
            <a:avLst/>
          </a:prstGeom>
        </p:spPr>
      </p:pic>
      <p:pic>
        <p:nvPicPr>
          <p:cNvPr id="17" name="Picture 16">
            <a:extLst>
              <a:ext uri="{FF2B5EF4-FFF2-40B4-BE49-F238E27FC236}">
                <a16:creationId xmlns:a16="http://schemas.microsoft.com/office/drawing/2014/main" id="{BCEC1C6F-BC29-80B0-23EC-78A27E929781}"/>
              </a:ext>
            </a:extLst>
          </p:cNvPr>
          <p:cNvPicPr>
            <a:picLocks noChangeAspect="1"/>
          </p:cNvPicPr>
          <p:nvPr/>
        </p:nvPicPr>
        <p:blipFill>
          <a:blip r:embed="rId5"/>
          <a:stretch>
            <a:fillRect/>
          </a:stretch>
        </p:blipFill>
        <p:spPr>
          <a:xfrm>
            <a:off x="6239651" y="1261347"/>
            <a:ext cx="5166948" cy="224205"/>
          </a:xfrm>
          <a:prstGeom prst="rect">
            <a:avLst/>
          </a:prstGeom>
        </p:spPr>
      </p:pic>
      <p:cxnSp>
        <p:nvCxnSpPr>
          <p:cNvPr id="11" name="Straight Arrow Connector 10">
            <a:extLst>
              <a:ext uri="{FF2B5EF4-FFF2-40B4-BE49-F238E27FC236}">
                <a16:creationId xmlns:a16="http://schemas.microsoft.com/office/drawing/2014/main" id="{6EF820FE-24F5-A281-E6E0-ACABD0A3F154}"/>
              </a:ext>
            </a:extLst>
          </p:cNvPr>
          <p:cNvCxnSpPr>
            <a:cxnSpLocks/>
          </p:cNvCxnSpPr>
          <p:nvPr/>
        </p:nvCxnSpPr>
        <p:spPr>
          <a:xfrm flipH="1" flipV="1">
            <a:off x="4560178" y="4925497"/>
            <a:ext cx="1291" cy="342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829044B-EA3A-1D67-52F3-7DBBA82AC630}"/>
              </a:ext>
            </a:extLst>
          </p:cNvPr>
          <p:cNvCxnSpPr>
            <a:cxnSpLocks/>
          </p:cNvCxnSpPr>
          <p:nvPr/>
        </p:nvCxnSpPr>
        <p:spPr>
          <a:xfrm flipH="1" flipV="1">
            <a:off x="5571293" y="4925497"/>
            <a:ext cx="1291" cy="342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00D1F0-1F88-6731-9A1E-97846F947EFB}"/>
              </a:ext>
            </a:extLst>
          </p:cNvPr>
          <p:cNvCxnSpPr>
            <a:cxnSpLocks/>
          </p:cNvCxnSpPr>
          <p:nvPr/>
        </p:nvCxnSpPr>
        <p:spPr>
          <a:xfrm flipH="1" flipV="1">
            <a:off x="9974773" y="5885323"/>
            <a:ext cx="1291" cy="342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0C3312-A77A-46EA-4BAD-7BE0A787FE07}"/>
              </a:ext>
            </a:extLst>
          </p:cNvPr>
          <p:cNvCxnSpPr>
            <a:cxnSpLocks/>
          </p:cNvCxnSpPr>
          <p:nvPr/>
        </p:nvCxnSpPr>
        <p:spPr>
          <a:xfrm flipH="1" flipV="1">
            <a:off x="10905293" y="5885324"/>
            <a:ext cx="1291" cy="342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1">
            <a:extLst>
              <a:ext uri="{FF2B5EF4-FFF2-40B4-BE49-F238E27FC236}">
                <a16:creationId xmlns:a16="http://schemas.microsoft.com/office/drawing/2014/main" id="{EDE08280-B0B5-4AB5-5B18-F7CEAF13E5BE}"/>
              </a:ext>
            </a:extLst>
          </p:cNvPr>
          <p:cNvSpPr txBox="1">
            <a:spLocks/>
          </p:cNvSpPr>
          <p:nvPr/>
        </p:nvSpPr>
        <p:spPr>
          <a:xfrm>
            <a:off x="609601" y="148581"/>
            <a:ext cx="10972799"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US" dirty="0"/>
              <a:t>Non-Sequential Mirror Segments</a:t>
            </a:r>
          </a:p>
        </p:txBody>
      </p:sp>
    </p:spTree>
    <p:extLst>
      <p:ext uri="{BB962C8B-B14F-4D97-AF65-F5344CB8AC3E}">
        <p14:creationId xmlns:p14="http://schemas.microsoft.com/office/powerpoint/2010/main" val="1746419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32067-A128-8C55-BB95-3F0CE61FE005}"/>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882C01B2-5B37-EED9-40FE-512EF110CB5F}"/>
              </a:ext>
            </a:extLst>
          </p:cNvPr>
          <p:cNvSpPr/>
          <p:nvPr/>
        </p:nvSpPr>
        <p:spPr>
          <a:xfrm>
            <a:off x="609602" y="1061384"/>
            <a:ext cx="10972798" cy="4887896"/>
          </a:xfrm>
          <a:prstGeom prst="rect">
            <a:avLst/>
          </a:prstGeom>
          <a:noFill/>
        </p:spPr>
        <p:txBody>
          <a:bodyPr wrap="square" lIns="0" tIns="0" rIns="0" bIns="0" rtlCol="0" anchor="t"/>
          <a:lstStyle/>
          <a:p>
            <a:pPr>
              <a:lnSpc>
                <a:spcPts val="2016"/>
              </a:lnSpc>
            </a:pPr>
            <a:r>
              <a:rPr lang="en-US" dirty="0">
                <a:solidFill>
                  <a:srgbClr val="5A5A4C"/>
                </a:solidFill>
                <a:ea typeface="Montserrat" pitchFamily="34" charset="-122"/>
                <a:cs typeface="Montserrat" pitchFamily="34" charset="-120"/>
              </a:rPr>
              <a:t>In this tutorial, we learned how...</a:t>
            </a:r>
          </a:p>
          <a:p>
            <a:pPr>
              <a:lnSpc>
                <a:spcPts val="2016"/>
              </a:lnSpc>
            </a:pPr>
            <a:endParaRPr lang="en-US" dirty="0">
              <a:solidFill>
                <a:srgbClr val="5A5A4C"/>
              </a:solidFill>
            </a:endParaRPr>
          </a:p>
          <a:p>
            <a:pPr marL="285750" indent="-285750">
              <a:lnSpc>
                <a:spcPts val="2016"/>
              </a:lnSpc>
              <a:buFont typeface="Arial"/>
              <a:buChar char="•"/>
            </a:pPr>
            <a:r>
              <a:rPr lang="en-US" dirty="0">
                <a:solidFill>
                  <a:srgbClr val="5A5A4C"/>
                </a:solidFill>
              </a:rPr>
              <a:t>A Three-Mirror Anastigmat (TMA) design corrects aberrations and improves image quality.</a:t>
            </a:r>
          </a:p>
          <a:p>
            <a:pPr marL="285750" indent="-285750">
              <a:lnSpc>
                <a:spcPts val="2016"/>
              </a:lnSpc>
              <a:buFont typeface="Arial"/>
              <a:buChar char="•"/>
            </a:pPr>
            <a:endParaRPr lang="en-US" dirty="0">
              <a:solidFill>
                <a:srgbClr val="5A5A4C"/>
              </a:solidFill>
            </a:endParaRPr>
          </a:p>
          <a:p>
            <a:pPr marL="285750" indent="-285750">
              <a:lnSpc>
                <a:spcPts val="2016"/>
              </a:lnSpc>
              <a:buFont typeface="Arial"/>
              <a:buChar char="•"/>
            </a:pPr>
            <a:r>
              <a:rPr lang="en-US" dirty="0">
                <a:solidFill>
                  <a:srgbClr val="5A5A4C"/>
                </a:solidFill>
              </a:rPr>
              <a:t>A segmented, large-aperture primary mirror can achieve high angular resolution for IR imaging.</a:t>
            </a:r>
          </a:p>
          <a:p>
            <a:pPr marL="285750" indent="-285750">
              <a:lnSpc>
                <a:spcPts val="2016"/>
              </a:lnSpc>
              <a:buFont typeface="Arial"/>
              <a:buChar char="•"/>
            </a:pPr>
            <a:endParaRPr lang="en-US" dirty="0">
              <a:solidFill>
                <a:srgbClr val="5A5A4C"/>
              </a:solidFill>
            </a:endParaRPr>
          </a:p>
          <a:p>
            <a:pPr marL="285750" indent="-285750">
              <a:lnSpc>
                <a:spcPts val="2016"/>
              </a:lnSpc>
              <a:buFont typeface="Arial"/>
              <a:buChar char="•"/>
            </a:pPr>
            <a:r>
              <a:rPr lang="en-US" dirty="0">
                <a:solidFill>
                  <a:srgbClr val="5A5A4C"/>
                </a:solidFill>
              </a:rPr>
              <a:t>To utilize OpticStudio Analysis tools to identify aberrations and assess image quality.</a:t>
            </a:r>
          </a:p>
          <a:p>
            <a:pPr marL="285750" indent="-285750">
              <a:lnSpc>
                <a:spcPts val="2016"/>
              </a:lnSpc>
              <a:buFont typeface="Arial"/>
              <a:buChar char="•"/>
            </a:pPr>
            <a:endParaRPr lang="en-US" dirty="0">
              <a:solidFill>
                <a:srgbClr val="5A5A4C"/>
              </a:solidFill>
            </a:endParaRPr>
          </a:p>
          <a:p>
            <a:pPr marL="285750" indent="-285750">
              <a:lnSpc>
                <a:spcPts val="2016"/>
              </a:lnSpc>
              <a:buFont typeface="Arial"/>
              <a:buChar char="•"/>
            </a:pPr>
            <a:r>
              <a:rPr lang="en-US" dirty="0">
                <a:solidFill>
                  <a:srgbClr val="5A5A4C"/>
                </a:solidFill>
              </a:rPr>
              <a:t>To use tilt and curvature adjustments to bring off-axis field points into focus.</a:t>
            </a:r>
          </a:p>
          <a:p>
            <a:pPr marL="285750" indent="-285750">
              <a:lnSpc>
                <a:spcPts val="2016"/>
              </a:lnSpc>
              <a:buFont typeface="Arial"/>
              <a:buChar char="•"/>
            </a:pPr>
            <a:endParaRPr lang="en-US" dirty="0">
              <a:solidFill>
                <a:srgbClr val="5A5A4C"/>
              </a:solidFill>
            </a:endParaRPr>
          </a:p>
          <a:p>
            <a:pPr marL="285750" indent="-285750">
              <a:lnSpc>
                <a:spcPts val="2016"/>
              </a:lnSpc>
              <a:buFont typeface="Arial"/>
              <a:buChar char="•"/>
            </a:pPr>
            <a:r>
              <a:rPr lang="en-US" dirty="0">
                <a:solidFill>
                  <a:srgbClr val="5A5A4C"/>
                </a:solidFill>
              </a:rPr>
              <a:t>To utilize OpticStudio Optimization Wizards during optimization.</a:t>
            </a:r>
          </a:p>
          <a:p>
            <a:pPr marL="285750" indent="-285750">
              <a:lnSpc>
                <a:spcPts val="2016"/>
              </a:lnSpc>
              <a:buFont typeface="Arial"/>
              <a:buChar char="•"/>
            </a:pPr>
            <a:endParaRPr lang="en-US" dirty="0">
              <a:solidFill>
                <a:srgbClr val="5A5A4C"/>
              </a:solidFill>
            </a:endParaRPr>
          </a:p>
          <a:p>
            <a:pPr marL="285750" indent="-285750">
              <a:lnSpc>
                <a:spcPts val="2016"/>
              </a:lnSpc>
              <a:buFont typeface="Arial"/>
              <a:buChar char="•"/>
            </a:pPr>
            <a:r>
              <a:rPr lang="en-US" dirty="0">
                <a:solidFill>
                  <a:srgbClr val="5A5A4C"/>
                </a:solidFill>
              </a:rPr>
              <a:t>To interpret Wavefront and PSF Data.</a:t>
            </a:r>
          </a:p>
          <a:p>
            <a:pPr marL="285750" indent="-285750">
              <a:lnSpc>
                <a:spcPts val="2016"/>
              </a:lnSpc>
              <a:buFont typeface="Arial"/>
              <a:buChar char="•"/>
            </a:pPr>
            <a:endParaRPr lang="en-US" dirty="0">
              <a:solidFill>
                <a:srgbClr val="5A5A4C"/>
              </a:solidFill>
            </a:endParaRPr>
          </a:p>
          <a:p>
            <a:pPr marL="285750" indent="-285750">
              <a:lnSpc>
                <a:spcPts val="2016"/>
              </a:lnSpc>
              <a:buFont typeface="Arial"/>
              <a:buChar char="•"/>
            </a:pPr>
            <a:r>
              <a:rPr lang="en-US" dirty="0">
                <a:solidFill>
                  <a:srgbClr val="5A5A4C"/>
                </a:solidFill>
              </a:rPr>
              <a:t>To balance computational efficiency vs. accuracy (i.e. the advantages and disadvantages of the FFT PSF vs. the Huygen's PSF)</a:t>
            </a:r>
            <a:endParaRPr lang="en-US" sz="2400" dirty="0">
              <a:cs typeface="Arial"/>
            </a:endParaRPr>
          </a:p>
          <a:p>
            <a:pPr marL="285750" indent="-285750">
              <a:lnSpc>
                <a:spcPts val="2016"/>
              </a:lnSpc>
              <a:buFont typeface="Arial"/>
              <a:buChar char="•"/>
            </a:pPr>
            <a:endParaRPr lang="en-US" dirty="0">
              <a:solidFill>
                <a:srgbClr val="5A5A4C"/>
              </a:solidFill>
            </a:endParaRPr>
          </a:p>
          <a:p>
            <a:pPr marL="285750" indent="-285750">
              <a:lnSpc>
                <a:spcPts val="2016"/>
              </a:lnSpc>
              <a:buFont typeface="Arial"/>
              <a:buChar char="•"/>
            </a:pPr>
            <a:r>
              <a:rPr lang="en-US" dirty="0">
                <a:solidFill>
                  <a:srgbClr val="5A5A4C"/>
                </a:solidFill>
              </a:rPr>
              <a:t>To model the segmented primary mirror as a non-sequential system, which allows for additional fine-tuning.</a:t>
            </a:r>
          </a:p>
        </p:txBody>
      </p:sp>
      <p:sp>
        <p:nvSpPr>
          <p:cNvPr id="5" name="Object 4">
            <a:extLst>
              <a:ext uri="{FF2B5EF4-FFF2-40B4-BE49-F238E27FC236}">
                <a16:creationId xmlns:a16="http://schemas.microsoft.com/office/drawing/2014/main" id="{C7E03794-8398-FB8D-43F1-1A7352F923CD}"/>
              </a:ext>
            </a:extLst>
          </p:cNvPr>
          <p:cNvSpPr/>
          <p:nvPr/>
        </p:nvSpPr>
        <p:spPr>
          <a:xfrm>
            <a:off x="5142214" y="1862267"/>
            <a:ext cx="6781333" cy="4121508"/>
          </a:xfrm>
          <a:prstGeom prst="rect">
            <a:avLst/>
          </a:prstGeom>
          <a:noFill/>
        </p:spPr>
        <p:txBody>
          <a:bodyPr wrap="square" lIns="0" tIns="0" rIns="0" bIns="0" rtlCol="0" anchor="t"/>
          <a:lstStyle/>
          <a:p>
            <a:pPr marL="242570" indent="-242570" algn="l">
              <a:lnSpc>
                <a:spcPts val="2669"/>
              </a:lnSpc>
              <a:buSzPct val="100000"/>
              <a:buChar char="•"/>
            </a:pPr>
            <a:endParaRPr lang="en-US" sz="1950" kern="0" spc="39">
              <a:solidFill>
                <a:srgbClr val="2A2921"/>
              </a:solidFill>
              <a:latin typeface="Lato"/>
              <a:ea typeface="Lato"/>
              <a:cs typeface="Lato"/>
            </a:endParaRPr>
          </a:p>
        </p:txBody>
      </p:sp>
      <p:sp>
        <p:nvSpPr>
          <p:cNvPr id="3" name="Title 2">
            <a:extLst>
              <a:ext uri="{FF2B5EF4-FFF2-40B4-BE49-F238E27FC236}">
                <a16:creationId xmlns:a16="http://schemas.microsoft.com/office/drawing/2014/main" id="{AAB8A076-4C05-C964-C920-A0B6E2B7C4D3}"/>
              </a:ext>
            </a:extLst>
          </p:cNvPr>
          <p:cNvSpPr>
            <a:spLocks noGrp="1"/>
          </p:cNvSpPr>
          <p:nvPr>
            <p:ph type="title"/>
          </p:nvPr>
        </p:nvSpPr>
        <p:spPr/>
        <p:txBody>
          <a:bodyPr anchor="ctr"/>
          <a:lstStyle/>
          <a:p>
            <a:r>
              <a:rPr lang="en-US" dirty="0"/>
              <a:t>Key Outcomes</a:t>
            </a:r>
          </a:p>
        </p:txBody>
      </p:sp>
    </p:spTree>
    <p:extLst>
      <p:ext uri="{BB962C8B-B14F-4D97-AF65-F5344CB8AC3E}">
        <p14:creationId xmlns:p14="http://schemas.microsoft.com/office/powerpoint/2010/main" val="2306936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FD988-3546-69BB-E7B1-4D0FF30CE1C3}"/>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3357D8D3-16BC-0ECC-ED90-0089879DB8EC}"/>
              </a:ext>
            </a:extLst>
          </p:cNvPr>
          <p:cNvSpPr/>
          <p:nvPr/>
        </p:nvSpPr>
        <p:spPr>
          <a:xfrm>
            <a:off x="0" y="418995"/>
            <a:ext cx="12188952" cy="409473"/>
          </a:xfrm>
          <a:prstGeom prst="rect">
            <a:avLst/>
          </a:prstGeom>
          <a:noFill/>
        </p:spPr>
        <p:txBody>
          <a:bodyPr wrap="square" lIns="0" tIns="0" rIns="0" bIns="0" rtlCol="0" anchor="t"/>
          <a:lstStyle/>
          <a:p>
            <a:pPr algn="ctr">
              <a:lnSpc>
                <a:spcPts val="3240"/>
              </a:lnSpc>
            </a:pPr>
            <a:r>
              <a:rPr lang="en-US" sz="3000" b="1">
                <a:solidFill>
                  <a:srgbClr val="2A2921"/>
                </a:solidFill>
                <a:latin typeface="Roboto"/>
                <a:ea typeface="Roboto"/>
                <a:cs typeface="Roboto"/>
              </a:rPr>
              <a:t>Further References &amp; Work Cited</a:t>
            </a:r>
          </a:p>
        </p:txBody>
      </p:sp>
      <p:sp>
        <p:nvSpPr>
          <p:cNvPr id="4" name="Object 3">
            <a:extLst>
              <a:ext uri="{FF2B5EF4-FFF2-40B4-BE49-F238E27FC236}">
                <a16:creationId xmlns:a16="http://schemas.microsoft.com/office/drawing/2014/main" id="{B3999A5E-9F14-DA15-F776-C20B21F47E8C}"/>
              </a:ext>
            </a:extLst>
          </p:cNvPr>
          <p:cNvSpPr/>
          <p:nvPr/>
        </p:nvSpPr>
        <p:spPr>
          <a:xfrm>
            <a:off x="981224" y="1149307"/>
            <a:ext cx="10238511" cy="4561309"/>
          </a:xfrm>
          <a:prstGeom prst="rect">
            <a:avLst/>
          </a:prstGeom>
          <a:noFill/>
        </p:spPr>
        <p:txBody>
          <a:bodyPr wrap="square" lIns="0" tIns="0" rIns="0" bIns="0" rtlCol="0" anchor="t"/>
          <a:lstStyle/>
          <a:p>
            <a:r>
              <a:rPr lang="en-US" sz="1600" dirty="0">
                <a:solidFill>
                  <a:schemeClr val="tx1">
                    <a:lumMod val="65000"/>
                    <a:lumOff val="35000"/>
                  </a:schemeClr>
                </a:solidFill>
                <a:ea typeface="+mn-lt"/>
                <a:cs typeface="+mn-lt"/>
              </a:rPr>
              <a:t>Ansys </a:t>
            </a:r>
            <a:r>
              <a:rPr lang="en-US" sz="1600" dirty="0" err="1">
                <a:solidFill>
                  <a:schemeClr val="tx1">
                    <a:lumMod val="65000"/>
                    <a:lumOff val="35000"/>
                  </a:schemeClr>
                </a:solidFill>
                <a:ea typeface="+mn-lt"/>
                <a:cs typeface="+mn-lt"/>
              </a:rPr>
              <a:t>Zemax</a:t>
            </a:r>
            <a:r>
              <a:rPr lang="en-US" sz="1600" dirty="0">
                <a:solidFill>
                  <a:schemeClr val="tx1">
                    <a:lumMod val="65000"/>
                    <a:lumOff val="35000"/>
                  </a:schemeClr>
                </a:solidFill>
                <a:ea typeface="+mn-lt"/>
                <a:cs typeface="+mn-lt"/>
              </a:rPr>
              <a:t> OpticStudio User Guide, </a:t>
            </a:r>
            <a:r>
              <a:rPr lang="en-US" sz="1600" i="1" dirty="0">
                <a:solidFill>
                  <a:schemeClr val="tx1">
                    <a:lumMod val="65000"/>
                    <a:lumOff val="35000"/>
                  </a:schemeClr>
                </a:solidFill>
                <a:ea typeface="+mn-lt"/>
                <a:cs typeface="+mn-lt"/>
              </a:rPr>
              <a:t>Ansys Support</a:t>
            </a:r>
            <a:r>
              <a:rPr lang="en-US" sz="1600" dirty="0">
                <a:solidFill>
                  <a:schemeClr val="tx1">
                    <a:lumMod val="65000"/>
                    <a:lumOff val="35000"/>
                  </a:schemeClr>
                </a:solidFill>
                <a:ea typeface="+mn-lt"/>
                <a:cs typeface="+mn-lt"/>
              </a:rPr>
              <a:t>, </a:t>
            </a:r>
            <a:r>
              <a:rPr lang="en-US" sz="1600" dirty="0">
                <a:solidFill>
                  <a:schemeClr val="tx1">
                    <a:lumMod val="65000"/>
                    <a:lumOff val="35000"/>
                  </a:schemeClr>
                </a:solidFill>
                <a:ea typeface="+mn-lt"/>
                <a:cs typeface="+mn-lt"/>
                <a:hlinkClick r:id="rId3"/>
              </a:rPr>
              <a:t>https://ansyshelp.ansys.com/public/account/secured?returnurl=/Views/Secured/Zemax/v252/en/OpticStudio_User_Guide/index.html</a:t>
            </a:r>
            <a:r>
              <a:rPr lang="en-US" sz="1600" dirty="0">
                <a:solidFill>
                  <a:schemeClr val="tx1">
                    <a:lumMod val="65000"/>
                    <a:lumOff val="35000"/>
                  </a:schemeClr>
                </a:solidFill>
                <a:ea typeface="+mn-lt"/>
                <a:cs typeface="+mn-lt"/>
              </a:rPr>
              <a:t> </a:t>
            </a:r>
          </a:p>
          <a:p>
            <a:endParaRPr lang="en-US" sz="1600" dirty="0">
              <a:solidFill>
                <a:schemeClr val="tx1">
                  <a:lumMod val="65000"/>
                  <a:lumOff val="35000"/>
                </a:schemeClr>
              </a:solidFill>
              <a:ea typeface="+mn-lt"/>
              <a:cs typeface="+mn-lt"/>
            </a:endParaRPr>
          </a:p>
          <a:p>
            <a:r>
              <a:rPr lang="en-US" sz="1600" dirty="0">
                <a:solidFill>
                  <a:schemeClr val="tx1">
                    <a:lumMod val="65000"/>
                    <a:lumOff val="35000"/>
                  </a:schemeClr>
                </a:solidFill>
                <a:ea typeface="+mn-lt"/>
                <a:cs typeface="+mn-lt"/>
              </a:rPr>
              <a:t>“JWST Part 1 – Designing the James Webb Space Telescope Webinar.” </a:t>
            </a:r>
            <a:r>
              <a:rPr lang="en-US" sz="1600" i="1" dirty="0" err="1">
                <a:solidFill>
                  <a:schemeClr val="tx1">
                    <a:lumMod val="65000"/>
                    <a:lumOff val="35000"/>
                  </a:schemeClr>
                </a:solidFill>
                <a:ea typeface="+mn-lt"/>
                <a:cs typeface="+mn-lt"/>
              </a:rPr>
              <a:t>Zemax</a:t>
            </a:r>
            <a:r>
              <a:rPr lang="en-US" sz="1600" i="1" dirty="0">
                <a:solidFill>
                  <a:schemeClr val="tx1">
                    <a:lumMod val="65000"/>
                    <a:lumOff val="35000"/>
                  </a:schemeClr>
                </a:solidFill>
                <a:ea typeface="+mn-lt"/>
                <a:cs typeface="+mn-lt"/>
              </a:rPr>
              <a:t> Support</a:t>
            </a:r>
            <a:r>
              <a:rPr lang="en-US" sz="1600" dirty="0">
                <a:solidFill>
                  <a:schemeClr val="tx1">
                    <a:lumMod val="65000"/>
                    <a:lumOff val="35000"/>
                  </a:schemeClr>
                </a:solidFill>
                <a:ea typeface="+mn-lt"/>
                <a:cs typeface="+mn-lt"/>
              </a:rPr>
              <a:t>,  </a:t>
            </a:r>
            <a:r>
              <a:rPr lang="en-US" sz="1600" dirty="0">
                <a:solidFill>
                  <a:schemeClr val="tx1">
                    <a:lumMod val="65000"/>
                    <a:lumOff val="35000"/>
                  </a:schemeClr>
                </a:solidFill>
                <a:ea typeface="+mn-lt"/>
                <a:cs typeface="+mn-lt"/>
                <a:hlinkClick r:id="rId4">
                  <a:extLst>
                    <a:ext uri="{A12FA001-AC4F-418D-AE19-62706E023703}">
                      <ahyp:hlinkClr xmlns:ahyp="http://schemas.microsoft.com/office/drawing/2018/hyperlinkcolor" val="tx"/>
                    </a:ext>
                  </a:extLst>
                </a:hlinkClick>
              </a:rPr>
              <a:t>https://support.zemax.com/hc/en-us/articles/1500005489621-JWST-part-1-Designing-the-James-Webb-Space-Telescope-webinar</a:t>
            </a:r>
            <a:r>
              <a:rPr lang="en-US" sz="1600" dirty="0">
                <a:solidFill>
                  <a:schemeClr val="tx1">
                    <a:lumMod val="65000"/>
                    <a:lumOff val="35000"/>
                  </a:schemeClr>
                </a:solidFill>
                <a:ea typeface="+mn-lt"/>
                <a:cs typeface="+mn-lt"/>
              </a:rPr>
              <a:t> .</a:t>
            </a:r>
            <a:endParaRPr lang="en-US" sz="1600" dirty="0">
              <a:solidFill>
                <a:schemeClr val="tx1">
                  <a:lumMod val="65000"/>
                  <a:lumOff val="35000"/>
                </a:schemeClr>
              </a:solidFill>
              <a:cs typeface="Arial"/>
            </a:endParaRPr>
          </a:p>
          <a:p>
            <a:endParaRPr lang="en-US" sz="1600" dirty="0">
              <a:solidFill>
                <a:schemeClr val="tx1">
                  <a:lumMod val="65000"/>
                  <a:lumOff val="35000"/>
                </a:schemeClr>
              </a:solidFill>
              <a:ea typeface="+mn-lt"/>
              <a:cs typeface="+mn-lt"/>
            </a:endParaRPr>
          </a:p>
          <a:p>
            <a:r>
              <a:rPr lang="en-US" sz="1600" dirty="0">
                <a:solidFill>
                  <a:schemeClr val="tx1">
                    <a:lumMod val="65000"/>
                    <a:lumOff val="35000"/>
                  </a:schemeClr>
                </a:solidFill>
                <a:ea typeface="+mn-lt"/>
                <a:cs typeface="+mn-lt"/>
              </a:rPr>
              <a:t>“JWST Part 2 – Modeling the James Webb Telescope Segments in OpticStudio Webinar.” </a:t>
            </a:r>
            <a:r>
              <a:rPr lang="en-US" sz="1600" i="1" dirty="0" err="1">
                <a:solidFill>
                  <a:schemeClr val="tx1">
                    <a:lumMod val="65000"/>
                    <a:lumOff val="35000"/>
                  </a:schemeClr>
                </a:solidFill>
                <a:ea typeface="+mn-lt"/>
                <a:cs typeface="+mn-lt"/>
              </a:rPr>
              <a:t>Zemax</a:t>
            </a:r>
            <a:r>
              <a:rPr lang="en-US" sz="1600" i="1" dirty="0">
                <a:solidFill>
                  <a:schemeClr val="tx1">
                    <a:lumMod val="65000"/>
                    <a:lumOff val="35000"/>
                  </a:schemeClr>
                </a:solidFill>
                <a:ea typeface="+mn-lt"/>
                <a:cs typeface="+mn-lt"/>
              </a:rPr>
              <a:t> Support</a:t>
            </a:r>
            <a:r>
              <a:rPr lang="en-US" sz="1600" dirty="0">
                <a:solidFill>
                  <a:schemeClr val="tx1">
                    <a:lumMod val="65000"/>
                    <a:lumOff val="35000"/>
                  </a:schemeClr>
                </a:solidFill>
                <a:ea typeface="+mn-lt"/>
                <a:cs typeface="+mn-lt"/>
              </a:rPr>
              <a:t>, </a:t>
            </a:r>
            <a:r>
              <a:rPr lang="en-US" sz="1600" dirty="0">
                <a:solidFill>
                  <a:schemeClr val="tx1">
                    <a:lumMod val="65000"/>
                    <a:lumOff val="35000"/>
                  </a:schemeClr>
                </a:solidFill>
                <a:ea typeface="+mn-lt"/>
                <a:cs typeface="+mn-lt"/>
                <a:hlinkClick r:id="rId5">
                  <a:extLst>
                    <a:ext uri="{A12FA001-AC4F-418D-AE19-62706E023703}">
                      <ahyp:hlinkClr xmlns:ahyp="http://schemas.microsoft.com/office/drawing/2018/hyperlinkcolor" val="tx"/>
                    </a:ext>
                  </a:extLst>
                </a:hlinkClick>
              </a:rPr>
              <a:t>https://support.zemax.com/hc/en-us/articles/1500005577422-JWST-part-2-Modeling-the-James-Webb-Telescope-segments-in-OpticStudio-webinar</a:t>
            </a:r>
            <a:r>
              <a:rPr lang="en-US" sz="1600" dirty="0">
                <a:solidFill>
                  <a:schemeClr val="tx1">
                    <a:lumMod val="65000"/>
                    <a:lumOff val="35000"/>
                  </a:schemeClr>
                </a:solidFill>
                <a:ea typeface="+mn-lt"/>
                <a:cs typeface="+mn-lt"/>
              </a:rPr>
              <a:t>.</a:t>
            </a:r>
            <a:endParaRPr lang="en-US" sz="1600" dirty="0">
              <a:solidFill>
                <a:schemeClr val="tx1">
                  <a:lumMod val="65000"/>
                  <a:lumOff val="35000"/>
                </a:schemeClr>
              </a:solidFill>
              <a:cs typeface="Arial"/>
            </a:endParaRPr>
          </a:p>
          <a:p>
            <a:endParaRPr lang="en-US" sz="1600" dirty="0">
              <a:solidFill>
                <a:schemeClr val="tx1">
                  <a:lumMod val="65000"/>
                  <a:lumOff val="35000"/>
                </a:schemeClr>
              </a:solidFill>
              <a:ea typeface="+mn-lt"/>
              <a:cs typeface="+mn-lt"/>
            </a:endParaRPr>
          </a:p>
          <a:p>
            <a:r>
              <a:rPr lang="en-US" sz="1600" dirty="0">
                <a:solidFill>
                  <a:schemeClr val="tx1">
                    <a:lumMod val="65000"/>
                    <a:lumOff val="35000"/>
                  </a:schemeClr>
                </a:solidFill>
                <a:ea typeface="+mn-lt"/>
                <a:cs typeface="+mn-lt"/>
              </a:rPr>
              <a:t>Lightsey, P. A., et al. “Large Deployable Cryogenic Telescope in Space.” </a:t>
            </a:r>
            <a:r>
              <a:rPr lang="en-US" sz="1600" i="1" dirty="0">
                <a:solidFill>
                  <a:schemeClr val="tx1">
                    <a:lumMod val="65000"/>
                    <a:lumOff val="35000"/>
                  </a:schemeClr>
                </a:solidFill>
                <a:ea typeface="+mn-lt"/>
                <a:cs typeface="+mn-lt"/>
              </a:rPr>
              <a:t>SPIE Digital Library</a:t>
            </a:r>
            <a:r>
              <a:rPr lang="en-US" sz="1600" dirty="0">
                <a:solidFill>
                  <a:schemeClr val="tx1">
                    <a:lumMod val="65000"/>
                    <a:lumOff val="35000"/>
                  </a:schemeClr>
                </a:solidFill>
                <a:ea typeface="+mn-lt"/>
                <a:cs typeface="+mn-lt"/>
              </a:rPr>
              <a:t>, vol. 51, no. 1, 2012, doi:10.1117/1.OE.51.1.011003. </a:t>
            </a:r>
            <a:r>
              <a:rPr lang="en-US" sz="1600" dirty="0">
                <a:solidFill>
                  <a:schemeClr val="tx1">
                    <a:lumMod val="65000"/>
                    <a:lumOff val="35000"/>
                  </a:schemeClr>
                </a:solidFill>
                <a:ea typeface="+mn-lt"/>
                <a:cs typeface="+mn-lt"/>
                <a:hlinkClick r:id="rId6"/>
              </a:rPr>
              <a:t>https://www.spiedigitallibrary.org/journals/optical-engineering/volume-51/issue-1/011003/James-Webb-Space-Telescope--large-deployable-cryogenic-telescope-in/10.1117/1.OE.51.1.011003.full</a:t>
            </a:r>
            <a:r>
              <a:rPr lang="en-US" sz="1600" dirty="0">
                <a:solidFill>
                  <a:schemeClr val="tx1">
                    <a:lumMod val="65000"/>
                    <a:lumOff val="35000"/>
                  </a:schemeClr>
                </a:solidFill>
                <a:ea typeface="+mn-lt"/>
                <a:cs typeface="+mn-lt"/>
              </a:rPr>
              <a:t> .</a:t>
            </a:r>
            <a:endParaRPr lang="en-US" sz="1600" dirty="0">
              <a:solidFill>
                <a:schemeClr val="tx1">
                  <a:lumMod val="65000"/>
                  <a:lumOff val="35000"/>
                </a:schemeClr>
              </a:solidFill>
              <a:cs typeface="Arial"/>
            </a:endParaRPr>
          </a:p>
          <a:p>
            <a:endParaRPr lang="en-US" sz="1600" dirty="0">
              <a:solidFill>
                <a:schemeClr val="tx1">
                  <a:lumMod val="65000"/>
                  <a:lumOff val="35000"/>
                </a:schemeClr>
              </a:solidFill>
              <a:cs typeface="Arial"/>
            </a:endParaRPr>
          </a:p>
          <a:p>
            <a:r>
              <a:rPr lang="en-US" sz="1600" dirty="0">
                <a:solidFill>
                  <a:schemeClr val="tx1">
                    <a:lumMod val="65000"/>
                    <a:lumOff val="35000"/>
                  </a:schemeClr>
                </a:solidFill>
                <a:cs typeface="Arial"/>
              </a:rPr>
              <a:t>"Conic Constant" </a:t>
            </a:r>
            <a:r>
              <a:rPr lang="en-US" sz="1600" i="1" dirty="0">
                <a:solidFill>
                  <a:schemeClr val="tx1">
                    <a:lumMod val="65000"/>
                    <a:lumOff val="35000"/>
                  </a:schemeClr>
                </a:solidFill>
                <a:cs typeface="Arial"/>
              </a:rPr>
              <a:t>Wikipedia, </a:t>
            </a:r>
            <a:r>
              <a:rPr lang="en-US" sz="1600" dirty="0">
                <a:solidFill>
                  <a:schemeClr val="tx1">
                    <a:lumMod val="65000"/>
                    <a:lumOff val="35000"/>
                  </a:schemeClr>
                </a:solidFill>
                <a:cs typeface="Arial"/>
              </a:rPr>
              <a:t>Wikimedia Foundation, 27 April 2024. </a:t>
            </a:r>
            <a:r>
              <a:rPr lang="en-US" sz="1600" dirty="0">
                <a:solidFill>
                  <a:schemeClr val="tx1">
                    <a:lumMod val="65000"/>
                    <a:lumOff val="35000"/>
                  </a:schemeClr>
                </a:solidFill>
                <a:cs typeface="Arial"/>
                <a:hlinkClick r:id="rId7"/>
              </a:rPr>
              <a:t>https://en.wikipedia.org/wiki/Conic_constant</a:t>
            </a:r>
            <a:r>
              <a:rPr lang="en-US" sz="1600" dirty="0">
                <a:solidFill>
                  <a:schemeClr val="tx1">
                    <a:lumMod val="65000"/>
                    <a:lumOff val="35000"/>
                  </a:schemeClr>
                </a:solidFill>
                <a:cs typeface="Arial"/>
              </a:rPr>
              <a:t> .</a:t>
            </a:r>
          </a:p>
          <a:p>
            <a:endParaRPr lang="en-US" sz="1600" dirty="0">
              <a:solidFill>
                <a:schemeClr val="tx1">
                  <a:lumMod val="65000"/>
                  <a:lumOff val="35000"/>
                </a:schemeClr>
              </a:solidFill>
              <a:cs typeface="Arial"/>
            </a:endParaRPr>
          </a:p>
          <a:p>
            <a:endParaRPr lang="en-US" sz="1600" dirty="0">
              <a:solidFill>
                <a:srgbClr val="595959"/>
              </a:solidFill>
              <a:cs typeface="Arial"/>
            </a:endParaRPr>
          </a:p>
          <a:p>
            <a:pPr>
              <a:lnSpc>
                <a:spcPts val="2016"/>
              </a:lnSpc>
            </a:pPr>
            <a:endParaRPr lang="en-US" sz="1600" dirty="0">
              <a:solidFill>
                <a:srgbClr val="5A5A4C"/>
              </a:solidFill>
            </a:endParaRPr>
          </a:p>
          <a:p>
            <a:pPr>
              <a:lnSpc>
                <a:spcPts val="2016"/>
              </a:lnSpc>
            </a:pPr>
            <a:endParaRPr lang="en-US" sz="1600" dirty="0">
              <a:solidFill>
                <a:srgbClr val="5A5A4C"/>
              </a:solidFill>
            </a:endParaRPr>
          </a:p>
          <a:p>
            <a:pPr marL="285750" indent="-285750">
              <a:lnSpc>
                <a:spcPts val="2016"/>
              </a:lnSpc>
              <a:buFont typeface="Arial"/>
              <a:buChar char="•"/>
            </a:pPr>
            <a:endParaRPr lang="en-US" sz="1600" dirty="0">
              <a:solidFill>
                <a:srgbClr val="5A5A4C"/>
              </a:solidFill>
            </a:endParaRPr>
          </a:p>
          <a:p>
            <a:pPr>
              <a:lnSpc>
                <a:spcPts val="2016"/>
              </a:lnSpc>
            </a:pPr>
            <a:endParaRPr lang="en-US" sz="1600" dirty="0">
              <a:solidFill>
                <a:srgbClr val="5A5A4C"/>
              </a:solidFill>
            </a:endParaRPr>
          </a:p>
          <a:p>
            <a:pPr>
              <a:lnSpc>
                <a:spcPts val="2016"/>
              </a:lnSpc>
            </a:pPr>
            <a:endParaRPr lang="en-US" sz="1600" dirty="0">
              <a:solidFill>
                <a:srgbClr val="5A5A4C"/>
              </a:solidFill>
            </a:endParaRPr>
          </a:p>
          <a:p>
            <a:pPr>
              <a:lnSpc>
                <a:spcPts val="2016"/>
              </a:lnSpc>
            </a:pPr>
            <a:endParaRPr lang="en-US" sz="1600" dirty="0">
              <a:solidFill>
                <a:srgbClr val="5A5A4C"/>
              </a:solidFill>
            </a:endParaRPr>
          </a:p>
        </p:txBody>
      </p:sp>
      <p:sp>
        <p:nvSpPr>
          <p:cNvPr id="5" name="Object 4">
            <a:extLst>
              <a:ext uri="{FF2B5EF4-FFF2-40B4-BE49-F238E27FC236}">
                <a16:creationId xmlns:a16="http://schemas.microsoft.com/office/drawing/2014/main" id="{FC119BD7-5B61-DA7F-40AB-A5DACD932C19}"/>
              </a:ext>
            </a:extLst>
          </p:cNvPr>
          <p:cNvSpPr/>
          <p:nvPr/>
        </p:nvSpPr>
        <p:spPr>
          <a:xfrm>
            <a:off x="5142214" y="1862267"/>
            <a:ext cx="6781333" cy="4121508"/>
          </a:xfrm>
          <a:prstGeom prst="rect">
            <a:avLst/>
          </a:prstGeom>
          <a:noFill/>
        </p:spPr>
        <p:txBody>
          <a:bodyPr wrap="square" lIns="0" tIns="0" rIns="0" bIns="0" rtlCol="0" anchor="t"/>
          <a:lstStyle/>
          <a:p>
            <a:pPr marL="242570" indent="-242570" algn="l">
              <a:lnSpc>
                <a:spcPts val="2669"/>
              </a:lnSpc>
              <a:buSzPct val="100000"/>
              <a:buChar char="•"/>
            </a:pPr>
            <a:endParaRPr lang="en-US" sz="1950" kern="0" spc="39">
              <a:solidFill>
                <a:srgbClr val="2A2921"/>
              </a:solidFill>
              <a:latin typeface="Lato"/>
              <a:ea typeface="Lato"/>
              <a:cs typeface="Lato"/>
            </a:endParaRPr>
          </a:p>
        </p:txBody>
      </p:sp>
    </p:spTree>
    <p:extLst>
      <p:ext uri="{BB962C8B-B14F-4D97-AF65-F5344CB8AC3E}">
        <p14:creationId xmlns:p14="http://schemas.microsoft.com/office/powerpoint/2010/main" val="4236820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7E022B-FE81-ED35-763B-4712D8DAA3DF}"/>
              </a:ext>
            </a:extLst>
          </p:cNvPr>
          <p:cNvSpPr>
            <a:spLocks noGrp="1"/>
          </p:cNvSpPr>
          <p:nvPr>
            <p:ph type="sldNum" sz="quarter" idx="11"/>
          </p:nvPr>
        </p:nvSpPr>
        <p:spPr/>
        <p:txBody>
          <a:bodyPr/>
          <a:lstStyle/>
          <a:p>
            <a:fld id="{1909D2FC-EBC3-4E88-8B9A-2F52EBFF7A54}" type="slidenum">
              <a:rPr lang="en-US" smtClean="0"/>
              <a:pPr/>
              <a:t>54</a:t>
            </a:fld>
            <a:endParaRPr lang="en-US"/>
          </a:p>
        </p:txBody>
      </p:sp>
      <p:sp>
        <p:nvSpPr>
          <p:cNvPr id="7" name="Title 6">
            <a:extLst>
              <a:ext uri="{FF2B5EF4-FFF2-40B4-BE49-F238E27FC236}">
                <a16:creationId xmlns:a16="http://schemas.microsoft.com/office/drawing/2014/main" id="{7E1306FB-F93B-8452-6232-77942F503C56}"/>
              </a:ext>
            </a:extLst>
          </p:cNvPr>
          <p:cNvSpPr>
            <a:spLocks noGrp="1"/>
          </p:cNvSpPr>
          <p:nvPr>
            <p:ph type="title"/>
          </p:nvPr>
        </p:nvSpPr>
        <p:spPr/>
        <p:txBody>
          <a:bodyPr/>
          <a:lstStyle/>
          <a:p>
            <a:r>
              <a:rPr lang="en-US" dirty="0"/>
              <a:t>Ansys Education Resources Feedback Survey</a:t>
            </a:r>
          </a:p>
        </p:txBody>
      </p:sp>
      <p:sp>
        <p:nvSpPr>
          <p:cNvPr id="8" name="Text Placeholder 7">
            <a:extLst>
              <a:ext uri="{FF2B5EF4-FFF2-40B4-BE49-F238E27FC236}">
                <a16:creationId xmlns:a16="http://schemas.microsoft.com/office/drawing/2014/main" id="{531724FE-09A4-3FAE-49A4-6C67FB2F3656}"/>
              </a:ext>
            </a:extLst>
          </p:cNvPr>
          <p:cNvSpPr>
            <a:spLocks noGrp="1"/>
          </p:cNvSpPr>
          <p:nvPr>
            <p:ph type="body" sz="quarter" idx="13"/>
          </p:nvPr>
        </p:nvSpPr>
        <p:spPr>
          <a:xfrm>
            <a:off x="609599" y="1447800"/>
            <a:ext cx="10972799" cy="2133600"/>
          </a:xfrm>
        </p:spPr>
        <p:txBody>
          <a:bodyPr/>
          <a:lstStyle/>
          <a:p>
            <a:pPr marL="0" indent="0">
              <a:buNone/>
            </a:pPr>
            <a:r>
              <a:rPr lang="en-US" dirty="0"/>
              <a:t>Here at Ansys, we rely on your feedback to ensure the educational content we create is up-to-date and fits your teaching needs. </a:t>
            </a:r>
          </a:p>
          <a:p>
            <a:pPr marL="0" indent="0">
              <a:buNone/>
            </a:pPr>
            <a:endParaRPr lang="en-US" dirty="0"/>
          </a:p>
          <a:p>
            <a:pPr marL="0" indent="0">
              <a:buNone/>
            </a:pPr>
            <a:r>
              <a:rPr lang="en-US" dirty="0"/>
              <a:t>Please click the link below to fill out a short survey (~7 minutes) to help us continue to support academics around the world utilizing Ansys tools in the classroom. </a:t>
            </a:r>
          </a:p>
          <a:p>
            <a:pPr marL="0" indent="0">
              <a:buNone/>
            </a:pPr>
            <a:endParaRPr lang="en-US" dirty="0"/>
          </a:p>
          <a:p>
            <a:pPr marL="0" indent="0">
              <a:buNone/>
            </a:pPr>
            <a:endParaRPr lang="en-US" dirty="0"/>
          </a:p>
        </p:txBody>
      </p:sp>
      <p:sp>
        <p:nvSpPr>
          <p:cNvPr id="2" name="Rectangle: Rounded Corners 1">
            <a:hlinkClick r:id="rId3"/>
            <a:extLst>
              <a:ext uri="{FF2B5EF4-FFF2-40B4-BE49-F238E27FC236}">
                <a16:creationId xmlns:a16="http://schemas.microsoft.com/office/drawing/2014/main" id="{91DF5177-BC49-BC1E-0E57-8C70AA24C9A7}"/>
              </a:ext>
            </a:extLst>
          </p:cNvPr>
          <p:cNvSpPr/>
          <p:nvPr/>
        </p:nvSpPr>
        <p:spPr>
          <a:xfrm>
            <a:off x="2247898" y="4419600"/>
            <a:ext cx="769620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Feedback Survey Link</a:t>
            </a:r>
          </a:p>
        </p:txBody>
      </p:sp>
    </p:spTree>
    <p:extLst>
      <p:ext uri="{BB962C8B-B14F-4D97-AF65-F5344CB8AC3E}">
        <p14:creationId xmlns:p14="http://schemas.microsoft.com/office/powerpoint/2010/main" val="2236970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55</a:t>
            </a:fld>
            <a:endParaRPr lang="en-US" dirty="0"/>
          </a:p>
        </p:txBody>
      </p:sp>
    </p:spTree>
    <p:extLst>
      <p:ext uri="{BB962C8B-B14F-4D97-AF65-F5344CB8AC3E}">
        <p14:creationId xmlns:p14="http://schemas.microsoft.com/office/powerpoint/2010/main" val="75666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6520524" y="3233558"/>
            <a:ext cx="731174" cy="245783"/>
          </a:xfrm>
          <a:prstGeom prst="rect">
            <a:avLst/>
          </a:prstGeom>
          <a:noFill/>
        </p:spPr>
        <p:txBody>
          <a:bodyPr wrap="square" lIns="0" tIns="0" rIns="0" bIns="0" rtlCol="0" anchor="ctr"/>
          <a:lstStyle/>
          <a:p>
            <a:pPr algn="l">
              <a:lnSpc>
                <a:spcPts val="1680"/>
              </a:lnSpc>
              <a:buNone/>
            </a:pPr>
            <a:r>
              <a:rPr lang="en-US" sz="1400" dirty="0">
                <a:solidFill>
                  <a:srgbClr val="5A5A4C"/>
                </a:solidFill>
                <a:ea typeface="Montserrat" pitchFamily="34" charset="-122"/>
                <a:cs typeface="Montserrat" pitchFamily="34" charset="-120"/>
              </a:rPr>
              <a:t>Surfaces</a:t>
            </a:r>
            <a:endParaRPr lang="en-US" sz="2000" dirty="0"/>
          </a:p>
        </p:txBody>
      </p:sp>
      <p:sp>
        <p:nvSpPr>
          <p:cNvPr id="4" name="Object 3"/>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5" name="Object 4"/>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4" name="Object 13"/>
          <p:cNvSpPr/>
          <p:nvPr/>
        </p:nvSpPr>
        <p:spPr>
          <a:xfrm>
            <a:off x="-266634" y="-16662"/>
            <a:ext cx="5128088" cy="6882368"/>
          </a:xfrm>
          <a:prstGeom prst="rect">
            <a:avLst/>
          </a:prstGeom>
          <a:solidFill>
            <a:srgbClr val="9E9E9E"/>
          </a:solidFill>
        </p:spPr>
        <p:txBody>
          <a:bodyPr/>
          <a:lstStyle/>
          <a:p>
            <a:endParaRPr lang="en-US"/>
          </a:p>
        </p:txBody>
      </p:sp>
      <p:pic>
        <p:nvPicPr>
          <p:cNvPr id="16" name="Object 15"/>
          <p:cNvPicPr>
            <a:picLocks noChangeAspect="1"/>
          </p:cNvPicPr>
          <p:nvPr/>
        </p:nvPicPr>
        <p:blipFill>
          <a:blip r:embed="rId3"/>
          <a:stretch>
            <a:fillRect/>
          </a:stretch>
        </p:blipFill>
        <p:spPr>
          <a:xfrm>
            <a:off x="-15499" y="2246435"/>
            <a:ext cx="4626263" cy="2354994"/>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1C1EE9F0-B203-3C8F-BDED-962595C8BBA7}"/>
              </a:ext>
            </a:extLst>
          </p:cNvPr>
          <p:cNvPicPr>
            <a:picLocks noChangeAspect="1"/>
          </p:cNvPicPr>
          <p:nvPr/>
        </p:nvPicPr>
        <p:blipFill>
          <a:blip r:embed="rId4"/>
          <a:srcRect l="-188" t="-1522" r="3195" b="2970"/>
          <a:stretch/>
        </p:blipFill>
        <p:spPr>
          <a:xfrm>
            <a:off x="558170" y="2244167"/>
            <a:ext cx="3445942" cy="2031366"/>
          </a:xfrm>
          <a:prstGeom prst="rect">
            <a:avLst/>
          </a:prstGeom>
        </p:spPr>
      </p:pic>
      <p:cxnSp>
        <p:nvCxnSpPr>
          <p:cNvPr id="12" name="Straight Arrow Connector 11">
            <a:extLst>
              <a:ext uri="{FF2B5EF4-FFF2-40B4-BE49-F238E27FC236}">
                <a16:creationId xmlns:a16="http://schemas.microsoft.com/office/drawing/2014/main" id="{78584F12-FC54-EB5B-422D-87FBEAC42D44}"/>
              </a:ext>
            </a:extLst>
          </p:cNvPr>
          <p:cNvCxnSpPr/>
          <p:nvPr/>
        </p:nvCxnSpPr>
        <p:spPr>
          <a:xfrm>
            <a:off x="1224195" y="2138353"/>
            <a:ext cx="1056191" cy="4848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bject 2">
            <a:extLst>
              <a:ext uri="{FF2B5EF4-FFF2-40B4-BE49-F238E27FC236}">
                <a16:creationId xmlns:a16="http://schemas.microsoft.com/office/drawing/2014/main" id="{C93D1CE5-CFCE-47F2-36AA-7D78DCA4B476}"/>
              </a:ext>
            </a:extLst>
          </p:cNvPr>
          <p:cNvSpPr/>
          <p:nvPr/>
        </p:nvSpPr>
        <p:spPr>
          <a:xfrm>
            <a:off x="5009751" y="3858941"/>
            <a:ext cx="6797325" cy="2299466"/>
          </a:xfrm>
          <a:prstGeom prst="rect">
            <a:avLst/>
          </a:prstGeom>
          <a:noFill/>
        </p:spPr>
        <p:txBody>
          <a:bodyPr wrap="square" lIns="0" tIns="0" rIns="0" bIns="0" rtlCol="0" anchor="ctr"/>
          <a:lstStyle/>
          <a:p>
            <a:pPr>
              <a:lnSpc>
                <a:spcPts val="1680"/>
              </a:lnSpc>
            </a:pPr>
            <a:r>
              <a:rPr lang="en-US" sz="1400" dirty="0">
                <a:solidFill>
                  <a:srgbClr val="5A5A4C"/>
                </a:solidFill>
              </a:rPr>
              <a:t>To create a new surface, left-click on the surface you would like to insert a surface before. Then, either </a:t>
            </a:r>
            <a:r>
              <a:rPr lang="en-US" sz="1400" i="1" dirty="0">
                <a:solidFill>
                  <a:srgbClr val="5A5A4C"/>
                </a:solidFill>
              </a:rPr>
              <a:t>right click </a:t>
            </a:r>
            <a:r>
              <a:rPr lang="en-US" sz="1400" i="1" dirty="0">
                <a:solidFill>
                  <a:srgbClr val="000000"/>
                </a:solidFill>
              </a:rPr>
              <a:t>→ </a:t>
            </a:r>
            <a:r>
              <a:rPr lang="en-US" sz="1400" i="1" dirty="0">
                <a:solidFill>
                  <a:srgbClr val="5A5A4C"/>
                </a:solidFill>
              </a:rPr>
              <a:t>insert surface before</a:t>
            </a:r>
            <a:r>
              <a:rPr lang="en-US" sz="1400" dirty="0">
                <a:solidFill>
                  <a:srgbClr val="5A5A4C"/>
                </a:solidFill>
              </a:rPr>
              <a:t>, or press the insert key on your keyboard. Do this once to create a surface before the primary mirror (labeled STOP) </a:t>
            </a:r>
            <a:r>
              <a:rPr lang="en-US" sz="1400" dirty="0">
                <a:solidFill>
                  <a:srgbClr val="FF0000"/>
                </a:solidFill>
              </a:rPr>
              <a:t>(1)</a:t>
            </a:r>
            <a:r>
              <a:rPr lang="en-US" sz="1400" dirty="0">
                <a:solidFill>
                  <a:srgbClr val="5A5A4C"/>
                </a:solidFill>
              </a:rPr>
              <a:t> and three times before the image plane (labeled IMAGE) </a:t>
            </a:r>
            <a:r>
              <a:rPr lang="en-US" sz="1400" dirty="0">
                <a:solidFill>
                  <a:srgbClr val="FF0000"/>
                </a:solidFill>
              </a:rPr>
              <a:t>(2)</a:t>
            </a:r>
            <a:r>
              <a:rPr lang="en-US" sz="1400" dirty="0">
                <a:solidFill>
                  <a:srgbClr val="5A5A4C"/>
                </a:solidFill>
              </a:rPr>
              <a:t>. In the comment column, we can label each surface </a:t>
            </a:r>
            <a:r>
              <a:rPr lang="en-US" sz="1400" dirty="0">
                <a:solidFill>
                  <a:srgbClr val="FF0000"/>
                </a:solidFill>
              </a:rPr>
              <a:t>(3)</a:t>
            </a:r>
            <a:r>
              <a:rPr lang="en-US" sz="1400" dirty="0">
                <a:solidFill>
                  <a:srgbClr val="5A5A4C"/>
                </a:solidFill>
              </a:rPr>
              <a:t>.</a:t>
            </a:r>
          </a:p>
          <a:p>
            <a:pPr>
              <a:lnSpc>
                <a:spcPts val="1680"/>
              </a:lnSpc>
            </a:pPr>
            <a:endParaRPr lang="en-US" sz="1400" dirty="0">
              <a:solidFill>
                <a:srgbClr val="5A5A4C"/>
              </a:solidFill>
            </a:endParaRPr>
          </a:p>
          <a:p>
            <a:pPr>
              <a:lnSpc>
                <a:spcPts val="1680"/>
              </a:lnSpc>
            </a:pPr>
            <a:r>
              <a:rPr lang="en-US" sz="1400" dirty="0">
                <a:solidFill>
                  <a:srgbClr val="5A5A4C"/>
                </a:solidFill>
              </a:rPr>
              <a:t>Surface 0 is where the rays will originate. Surface 1 is our reference. We will build the rest of our system in relation to this surface. Surface 2 is the first surface the light will interact with—the primary mirror of the telescope. Light reflects of surface one and travels to surface 2, the secondary mirror where it again reflects. Surface 4 and 5 are the next mirrors where the rays will reflect off of until the rays reach the image plane (Surface 6). </a:t>
            </a:r>
          </a:p>
        </p:txBody>
      </p:sp>
      <p:pic>
        <p:nvPicPr>
          <p:cNvPr id="19" name="Picture 18" descr="A screenshot of a computer&#10;&#10;AI-generated content may be incorrect.">
            <a:extLst>
              <a:ext uri="{FF2B5EF4-FFF2-40B4-BE49-F238E27FC236}">
                <a16:creationId xmlns:a16="http://schemas.microsoft.com/office/drawing/2014/main" id="{F8C919A3-507A-94BD-2BED-F06A87302111}"/>
              </a:ext>
            </a:extLst>
          </p:cNvPr>
          <p:cNvPicPr>
            <a:picLocks noChangeAspect="1"/>
          </p:cNvPicPr>
          <p:nvPr/>
        </p:nvPicPr>
        <p:blipFill>
          <a:blip r:embed="rId5"/>
          <a:srcRect l="-572" t="996" r="47458" b="-1411"/>
          <a:stretch/>
        </p:blipFill>
        <p:spPr>
          <a:xfrm>
            <a:off x="5023741" y="1103692"/>
            <a:ext cx="3484116" cy="2165763"/>
          </a:xfrm>
          <a:prstGeom prst="rect">
            <a:avLst/>
          </a:prstGeom>
        </p:spPr>
      </p:pic>
      <p:sp>
        <p:nvSpPr>
          <p:cNvPr id="17" name="Object 2">
            <a:extLst>
              <a:ext uri="{FF2B5EF4-FFF2-40B4-BE49-F238E27FC236}">
                <a16:creationId xmlns:a16="http://schemas.microsoft.com/office/drawing/2014/main" id="{14873B57-E11D-6764-E5D4-90EABC367D52}"/>
              </a:ext>
            </a:extLst>
          </p:cNvPr>
          <p:cNvSpPr/>
          <p:nvPr/>
        </p:nvSpPr>
        <p:spPr>
          <a:xfrm>
            <a:off x="8739538" y="1111380"/>
            <a:ext cx="2972526" cy="2126631"/>
          </a:xfrm>
          <a:prstGeom prst="rect">
            <a:avLst/>
          </a:prstGeom>
          <a:noFill/>
        </p:spPr>
        <p:txBody>
          <a:bodyPr wrap="square" lIns="0" tIns="0" rIns="0" bIns="0" rtlCol="0" anchor="ctr"/>
          <a:lstStyle/>
          <a:p>
            <a:pPr>
              <a:lnSpc>
                <a:spcPts val="1680"/>
              </a:lnSpc>
            </a:pPr>
            <a:r>
              <a:rPr lang="en-US" sz="1400" dirty="0">
                <a:solidFill>
                  <a:srgbClr val="5A5A4C"/>
                </a:solidFill>
              </a:rPr>
              <a:t>Once you have OpticStudio open and have created a new file </a:t>
            </a:r>
            <a:r>
              <a:rPr lang="en-US" sz="1400" i="1" dirty="0">
                <a:solidFill>
                  <a:srgbClr val="5A5A4C"/>
                </a:solidFill>
              </a:rPr>
              <a:t>(File </a:t>
            </a:r>
            <a:r>
              <a:rPr lang="en-US" sz="1400" i="1" dirty="0">
                <a:solidFill>
                  <a:srgbClr val="000000"/>
                </a:solidFill>
              </a:rPr>
              <a:t>→ </a:t>
            </a:r>
            <a:r>
              <a:rPr lang="en-US" sz="1400" i="1" dirty="0">
                <a:solidFill>
                  <a:srgbClr val="5A5A4C"/>
                </a:solidFill>
              </a:rPr>
              <a:t>New)</a:t>
            </a:r>
            <a:r>
              <a:rPr lang="en-US" sz="1400" dirty="0">
                <a:solidFill>
                  <a:srgbClr val="5A5A4C"/>
                </a:solidFill>
              </a:rPr>
              <a:t>, you should see the Lens Data Editor (LDE) by default. The LDE will be used to create a sequential optical system. Each row defines a surface while the columns represent important parameters such as thickness, radius of curvature, and the material. </a:t>
            </a:r>
            <a:endParaRPr lang="en-US" sz="2000" dirty="0"/>
          </a:p>
        </p:txBody>
      </p:sp>
      <p:sp>
        <p:nvSpPr>
          <p:cNvPr id="18" name="Object 2">
            <a:extLst>
              <a:ext uri="{FF2B5EF4-FFF2-40B4-BE49-F238E27FC236}">
                <a16:creationId xmlns:a16="http://schemas.microsoft.com/office/drawing/2014/main" id="{1F4DB332-D8B6-57E0-9AAF-1EC98222221E}"/>
              </a:ext>
            </a:extLst>
          </p:cNvPr>
          <p:cNvSpPr/>
          <p:nvPr/>
        </p:nvSpPr>
        <p:spPr>
          <a:xfrm>
            <a:off x="557109" y="1702193"/>
            <a:ext cx="3777018" cy="666610"/>
          </a:xfrm>
          <a:prstGeom prst="rect">
            <a:avLst/>
          </a:prstGeom>
          <a:noFill/>
        </p:spPr>
        <p:txBody>
          <a:bodyPr wrap="square" lIns="0" tIns="0" rIns="0" bIns="0" rtlCol="0" anchor="ctr"/>
          <a:lstStyle/>
          <a:p>
            <a:pPr>
              <a:lnSpc>
                <a:spcPts val="1680"/>
              </a:lnSpc>
            </a:pPr>
            <a:r>
              <a:rPr lang="en-US" sz="1200" dirty="0">
                <a:solidFill>
                  <a:schemeClr val="bg1"/>
                </a:solidFill>
              </a:rPr>
              <a:t>The LDE is accessible at any time by clicking on this icon within the Setup Menu</a:t>
            </a:r>
          </a:p>
          <a:p>
            <a:pPr>
              <a:lnSpc>
                <a:spcPts val="1680"/>
              </a:lnSpc>
            </a:pPr>
            <a:endParaRPr lang="en-US" sz="1200" dirty="0">
              <a:solidFill>
                <a:srgbClr val="5A5A4C"/>
              </a:solidFill>
            </a:endParaRPr>
          </a:p>
        </p:txBody>
      </p:sp>
      <p:cxnSp>
        <p:nvCxnSpPr>
          <p:cNvPr id="13" name="Straight Arrow Connector 12">
            <a:extLst>
              <a:ext uri="{FF2B5EF4-FFF2-40B4-BE49-F238E27FC236}">
                <a16:creationId xmlns:a16="http://schemas.microsoft.com/office/drawing/2014/main" id="{ECFFCDBC-1527-54A4-10D5-5C7AD9E68CA6}"/>
              </a:ext>
            </a:extLst>
          </p:cNvPr>
          <p:cNvCxnSpPr>
            <a:cxnSpLocks/>
          </p:cNvCxnSpPr>
          <p:nvPr/>
        </p:nvCxnSpPr>
        <p:spPr>
          <a:xfrm>
            <a:off x="4452666" y="1436510"/>
            <a:ext cx="668508" cy="250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496F3F0-8DDA-57CD-1F18-3215CF557EDE}"/>
              </a:ext>
            </a:extLst>
          </p:cNvPr>
          <p:cNvCxnSpPr>
            <a:cxnSpLocks/>
          </p:cNvCxnSpPr>
          <p:nvPr/>
        </p:nvCxnSpPr>
        <p:spPr>
          <a:xfrm>
            <a:off x="6972615" y="808194"/>
            <a:ext cx="267454" cy="2709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6CE752D-F7E7-9A19-C0EA-984B633BAD2F}"/>
              </a:ext>
            </a:extLst>
          </p:cNvPr>
          <p:cNvCxnSpPr>
            <a:cxnSpLocks/>
          </p:cNvCxnSpPr>
          <p:nvPr/>
        </p:nvCxnSpPr>
        <p:spPr>
          <a:xfrm flipH="1" flipV="1">
            <a:off x="8490016" y="2897221"/>
            <a:ext cx="367545" cy="5111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bject 2">
            <a:extLst>
              <a:ext uri="{FF2B5EF4-FFF2-40B4-BE49-F238E27FC236}">
                <a16:creationId xmlns:a16="http://schemas.microsoft.com/office/drawing/2014/main" id="{D3C85EEA-0FC6-E5D4-A1EA-C196E44D5F33}"/>
              </a:ext>
            </a:extLst>
          </p:cNvPr>
          <p:cNvSpPr/>
          <p:nvPr/>
        </p:nvSpPr>
        <p:spPr>
          <a:xfrm>
            <a:off x="4217672" y="1168892"/>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sp>
        <p:nvSpPr>
          <p:cNvPr id="24" name="Object 2">
            <a:extLst>
              <a:ext uri="{FF2B5EF4-FFF2-40B4-BE49-F238E27FC236}">
                <a16:creationId xmlns:a16="http://schemas.microsoft.com/office/drawing/2014/main" id="{4BD0A8D5-9DA0-B26E-57D6-7F57AD3393E6}"/>
              </a:ext>
            </a:extLst>
          </p:cNvPr>
          <p:cNvSpPr/>
          <p:nvPr/>
        </p:nvSpPr>
        <p:spPr>
          <a:xfrm>
            <a:off x="8883250" y="3234313"/>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sp>
        <p:nvSpPr>
          <p:cNvPr id="25" name="Object 2">
            <a:extLst>
              <a:ext uri="{FF2B5EF4-FFF2-40B4-BE49-F238E27FC236}">
                <a16:creationId xmlns:a16="http://schemas.microsoft.com/office/drawing/2014/main" id="{6260C381-638B-9AEE-8EDF-94B59DBC22BC}"/>
              </a:ext>
            </a:extLst>
          </p:cNvPr>
          <p:cNvSpPr/>
          <p:nvPr/>
        </p:nvSpPr>
        <p:spPr>
          <a:xfrm>
            <a:off x="6771039" y="553945"/>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sp>
        <p:nvSpPr>
          <p:cNvPr id="21" name="Title 20">
            <a:extLst>
              <a:ext uri="{FF2B5EF4-FFF2-40B4-BE49-F238E27FC236}">
                <a16:creationId xmlns:a16="http://schemas.microsoft.com/office/drawing/2014/main" id="{317A69D6-C30A-4F69-6CA4-060E94B60E9C}"/>
              </a:ext>
            </a:extLst>
          </p:cNvPr>
          <p:cNvSpPr>
            <a:spLocks noGrp="1"/>
          </p:cNvSpPr>
          <p:nvPr>
            <p:ph type="title"/>
          </p:nvPr>
        </p:nvSpPr>
        <p:spPr>
          <a:xfrm>
            <a:off x="5023741" y="148581"/>
            <a:ext cx="6797325" cy="845837"/>
          </a:xfrm>
        </p:spPr>
        <p:txBody>
          <a:bodyPr anchor="ctr"/>
          <a:lstStyle/>
          <a:p>
            <a:pPr algn="ctr"/>
            <a:r>
              <a:rPr lang="en-GB" dirty="0"/>
              <a:t>Initial Setup</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EE01C-6ACF-8186-F815-A360E37A71D5}"/>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3C892390-6DAF-C00E-ECE7-C16048273CA4}"/>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9E966FB8-3566-E006-BF95-0408F677061E}"/>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27DBD7D6-D2C6-2F7E-8E71-BB4A27349492}"/>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48D08381-C4F8-1EAF-F2BC-CDAF270C66C8}"/>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A0E1C268-D5DF-DCBE-620D-6979642F1BC7}"/>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7EAC5FDA-8748-EAD8-2D44-5DBC6B8C9594}"/>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A53CAB1C-5DA6-F260-1E87-5E89B2139C19}"/>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22" name="Object 2">
            <a:extLst>
              <a:ext uri="{FF2B5EF4-FFF2-40B4-BE49-F238E27FC236}">
                <a16:creationId xmlns:a16="http://schemas.microsoft.com/office/drawing/2014/main" id="{D01DC8C2-9E59-D002-CFA8-C558BD431A44}"/>
              </a:ext>
            </a:extLst>
          </p:cNvPr>
          <p:cNvSpPr/>
          <p:nvPr/>
        </p:nvSpPr>
        <p:spPr>
          <a:xfrm>
            <a:off x="872048" y="3368501"/>
            <a:ext cx="10447903" cy="2782322"/>
          </a:xfrm>
          <a:prstGeom prst="rect">
            <a:avLst/>
          </a:prstGeom>
          <a:noFill/>
        </p:spPr>
        <p:txBody>
          <a:bodyPr wrap="square" lIns="0" tIns="0" rIns="0" bIns="0" rtlCol="0" anchor="ctr"/>
          <a:lstStyle/>
          <a:p>
            <a:pPr>
              <a:lnSpc>
                <a:spcPts val="1680"/>
              </a:lnSpc>
            </a:pPr>
            <a:r>
              <a:rPr lang="en-US" sz="1400" dirty="0">
                <a:solidFill>
                  <a:srgbClr val="5A5A4C"/>
                </a:solidFill>
              </a:rPr>
              <a:t>We proceed to input the parameter values as specified on Figure 1 on slide 5. We use the sign convention from ECE 181 in this tutorial, where a radius with respect to a point on the left of the lens is negative and a radius defined from the right of the surface is positive. Surfaces 2-5 are reflective so the material type should be set as MIRROR. Additionally, the thickness values, which defines how far the rays travel until they reach the next surface, must be adjusted from the specification values, which defines the primary mirror as the reference point.</a:t>
            </a:r>
            <a:br>
              <a:rPr lang="en-US" sz="1400" dirty="0"/>
            </a:br>
            <a:br>
              <a:rPr lang="en-US" sz="1400" dirty="0"/>
            </a:br>
            <a:r>
              <a:rPr lang="en-US" sz="1400" dirty="0">
                <a:solidFill>
                  <a:srgbClr val="5A5A4C"/>
                </a:solidFill>
              </a:rPr>
              <a:t>Plot begin sets the rays to travel 10 m before reaching the primary mirror. The rays reflect and travel negative (to the left) 7169 mm before reaching the secondary mirror. Set surface 2 thickness as –7169 mm </a:t>
            </a:r>
            <a:r>
              <a:rPr lang="en-US" sz="1400" dirty="0">
                <a:solidFill>
                  <a:srgbClr val="FF0000"/>
                </a:solidFill>
              </a:rPr>
              <a:t>(1)</a:t>
            </a:r>
            <a:r>
              <a:rPr lang="en-US" sz="1400" dirty="0">
                <a:solidFill>
                  <a:srgbClr val="5A5A4C"/>
                </a:solidFill>
              </a:rPr>
              <a:t>. There, they are reflected and sent to the tertiary mirror, which lies 796.3 mm behind the primary mirror. Thus, we add 796.3 mm to 7169 mm to obtain a positive (to the right) thickness value of 7965.3 mm. Set surface 3 thickness as 7965.3 mm </a:t>
            </a:r>
            <a:r>
              <a:rPr lang="en-US" sz="1400" dirty="0">
                <a:solidFill>
                  <a:srgbClr val="FF0000"/>
                </a:solidFill>
              </a:rPr>
              <a:t>(2)</a:t>
            </a:r>
            <a:r>
              <a:rPr lang="en-US" sz="1400" dirty="0">
                <a:solidFill>
                  <a:srgbClr val="5A5A4C"/>
                </a:solidFill>
              </a:rPr>
              <a:t>.  Correcting for the different reference points between the spec sheet and how we define our system in OpticStudio, we set the thickness of the tertiary mirror to be –1844.1 mm </a:t>
            </a:r>
            <a:r>
              <a:rPr lang="en-US" sz="1400" dirty="0">
                <a:solidFill>
                  <a:srgbClr val="FF0000"/>
                </a:solidFill>
              </a:rPr>
              <a:t>(3)</a:t>
            </a:r>
            <a:r>
              <a:rPr lang="en-US" sz="1400" dirty="0">
                <a:solidFill>
                  <a:srgbClr val="5A5A4C"/>
                </a:solidFill>
              </a:rPr>
              <a:t>. Finally, rays reflect off the fine steering mirror and travel a distance (thickness) of 3027.434 mm before reaching the image plane. Set the thickness of surface 5 to be 3027.434 mm </a:t>
            </a:r>
            <a:r>
              <a:rPr lang="en-US" sz="1400" dirty="0">
                <a:solidFill>
                  <a:srgbClr val="FF0000"/>
                </a:solidFill>
              </a:rPr>
              <a:t>(4)</a:t>
            </a:r>
            <a:r>
              <a:rPr lang="en-US" sz="1400" dirty="0">
                <a:solidFill>
                  <a:srgbClr val="5A5A4C"/>
                </a:solidFill>
              </a:rPr>
              <a:t>.</a:t>
            </a:r>
            <a:endParaRPr lang="en-US" sz="2000" dirty="0">
              <a:cs typeface="Arial"/>
            </a:endParaRPr>
          </a:p>
        </p:txBody>
      </p:sp>
      <p:pic>
        <p:nvPicPr>
          <p:cNvPr id="19" name="Picture 18" descr="A screenshot of a computer&#10;&#10;AI-generated content may be incorrect.">
            <a:extLst>
              <a:ext uri="{FF2B5EF4-FFF2-40B4-BE49-F238E27FC236}">
                <a16:creationId xmlns:a16="http://schemas.microsoft.com/office/drawing/2014/main" id="{0576947A-CFA9-CC82-01FF-8282D161B6A6}"/>
              </a:ext>
            </a:extLst>
          </p:cNvPr>
          <p:cNvPicPr>
            <a:picLocks noChangeAspect="1"/>
          </p:cNvPicPr>
          <p:nvPr/>
        </p:nvPicPr>
        <p:blipFill>
          <a:blip r:embed="rId3"/>
          <a:stretch>
            <a:fillRect/>
          </a:stretch>
        </p:blipFill>
        <p:spPr>
          <a:xfrm>
            <a:off x="3128246" y="985830"/>
            <a:ext cx="5928754" cy="1950411"/>
          </a:xfrm>
          <a:prstGeom prst="rect">
            <a:avLst/>
          </a:prstGeom>
        </p:spPr>
      </p:pic>
      <p:cxnSp>
        <p:nvCxnSpPr>
          <p:cNvPr id="12" name="Straight Arrow Connector 11">
            <a:extLst>
              <a:ext uri="{FF2B5EF4-FFF2-40B4-BE49-F238E27FC236}">
                <a16:creationId xmlns:a16="http://schemas.microsoft.com/office/drawing/2014/main" id="{5F22DA15-55D3-680A-0BF8-A2C1D625CC5D}"/>
              </a:ext>
            </a:extLst>
          </p:cNvPr>
          <p:cNvCxnSpPr/>
          <p:nvPr/>
        </p:nvCxnSpPr>
        <p:spPr>
          <a:xfrm flipH="1">
            <a:off x="8030717" y="815835"/>
            <a:ext cx="2960539" cy="945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518B76C5-962F-F11B-5B90-D1C593166D88}"/>
              </a:ext>
            </a:extLst>
          </p:cNvPr>
          <p:cNvCxnSpPr>
            <a:cxnSpLocks/>
          </p:cNvCxnSpPr>
          <p:nvPr/>
        </p:nvCxnSpPr>
        <p:spPr>
          <a:xfrm flipH="1">
            <a:off x="8030717" y="1096571"/>
            <a:ext cx="2960539" cy="945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2635D39-1549-0F9B-297A-F6B28637548C}"/>
              </a:ext>
            </a:extLst>
          </p:cNvPr>
          <p:cNvCxnSpPr>
            <a:cxnSpLocks/>
          </p:cNvCxnSpPr>
          <p:nvPr/>
        </p:nvCxnSpPr>
        <p:spPr>
          <a:xfrm flipH="1">
            <a:off x="8030716" y="1370624"/>
            <a:ext cx="2960539" cy="945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9E3299F-0C14-D3AC-3676-69899AD8A12D}"/>
              </a:ext>
            </a:extLst>
          </p:cNvPr>
          <p:cNvCxnSpPr>
            <a:cxnSpLocks/>
          </p:cNvCxnSpPr>
          <p:nvPr/>
        </p:nvCxnSpPr>
        <p:spPr>
          <a:xfrm flipH="1">
            <a:off x="8030716" y="1597886"/>
            <a:ext cx="2960539" cy="945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bject 2">
            <a:extLst>
              <a:ext uri="{FF2B5EF4-FFF2-40B4-BE49-F238E27FC236}">
                <a16:creationId xmlns:a16="http://schemas.microsoft.com/office/drawing/2014/main" id="{44FC4606-5495-686E-B1F1-4D207C2C8ABE}"/>
              </a:ext>
            </a:extLst>
          </p:cNvPr>
          <p:cNvSpPr/>
          <p:nvPr/>
        </p:nvSpPr>
        <p:spPr>
          <a:xfrm>
            <a:off x="11095725" y="587366"/>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sp>
        <p:nvSpPr>
          <p:cNvPr id="20" name="Object 2">
            <a:extLst>
              <a:ext uri="{FF2B5EF4-FFF2-40B4-BE49-F238E27FC236}">
                <a16:creationId xmlns:a16="http://schemas.microsoft.com/office/drawing/2014/main" id="{AEE5841A-1FEE-8AF8-595B-C5FB9BC8D6CC}"/>
              </a:ext>
            </a:extLst>
          </p:cNvPr>
          <p:cNvSpPr/>
          <p:nvPr/>
        </p:nvSpPr>
        <p:spPr>
          <a:xfrm>
            <a:off x="11095725" y="861418"/>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sp>
        <p:nvSpPr>
          <p:cNvPr id="21" name="Object 2">
            <a:extLst>
              <a:ext uri="{FF2B5EF4-FFF2-40B4-BE49-F238E27FC236}">
                <a16:creationId xmlns:a16="http://schemas.microsoft.com/office/drawing/2014/main" id="{EFF1EF24-2177-28F5-1C02-87A704A156BD}"/>
              </a:ext>
            </a:extLst>
          </p:cNvPr>
          <p:cNvSpPr/>
          <p:nvPr/>
        </p:nvSpPr>
        <p:spPr>
          <a:xfrm>
            <a:off x="11095725" y="1135470"/>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sp>
        <p:nvSpPr>
          <p:cNvPr id="23" name="Object 2">
            <a:extLst>
              <a:ext uri="{FF2B5EF4-FFF2-40B4-BE49-F238E27FC236}">
                <a16:creationId xmlns:a16="http://schemas.microsoft.com/office/drawing/2014/main" id="{7C5766DC-5DE6-39A0-F813-11354F8A153D}"/>
              </a:ext>
            </a:extLst>
          </p:cNvPr>
          <p:cNvSpPr/>
          <p:nvPr/>
        </p:nvSpPr>
        <p:spPr>
          <a:xfrm>
            <a:off x="11095725" y="1402838"/>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sp>
        <p:nvSpPr>
          <p:cNvPr id="11" name="Title 10">
            <a:extLst>
              <a:ext uri="{FF2B5EF4-FFF2-40B4-BE49-F238E27FC236}">
                <a16:creationId xmlns:a16="http://schemas.microsoft.com/office/drawing/2014/main" id="{E0844FDC-C639-4FEC-2B85-41761014B707}"/>
              </a:ext>
            </a:extLst>
          </p:cNvPr>
          <p:cNvSpPr>
            <a:spLocks noGrp="1"/>
          </p:cNvSpPr>
          <p:nvPr>
            <p:ph type="title"/>
          </p:nvPr>
        </p:nvSpPr>
        <p:spPr/>
        <p:txBody>
          <a:bodyPr anchor="ctr"/>
          <a:lstStyle/>
          <a:p>
            <a:r>
              <a:rPr lang="en-GB" dirty="0"/>
              <a:t>Initial Setup</a:t>
            </a:r>
            <a:endParaRPr lang="en-US" dirty="0"/>
          </a:p>
        </p:txBody>
      </p:sp>
    </p:spTree>
    <p:extLst>
      <p:ext uri="{BB962C8B-B14F-4D97-AF65-F5344CB8AC3E}">
        <p14:creationId xmlns:p14="http://schemas.microsoft.com/office/powerpoint/2010/main" val="2343424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2E9BC-7103-1344-AD7F-C593A20AF613}"/>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4AA85BF4-47DF-A4F9-E8E9-67140571C1FE}"/>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F2C17603-AE4C-C139-0489-A6C371BD2ECF}"/>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71E90F68-E57D-5B2B-0E51-1F0627149ACC}"/>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1DC17613-087B-DF71-73E2-8FEBE82D6145}"/>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5568D9D4-F2C1-2A4B-30FE-8A8741927E94}"/>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90EC30DC-FEEF-1880-0CD5-E2609FB2854C}"/>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4" name="Object 13">
            <a:extLst>
              <a:ext uri="{FF2B5EF4-FFF2-40B4-BE49-F238E27FC236}">
                <a16:creationId xmlns:a16="http://schemas.microsoft.com/office/drawing/2014/main" id="{4C604FA7-286F-6772-63BB-8A420D602A61}"/>
              </a:ext>
            </a:extLst>
          </p:cNvPr>
          <p:cNvSpPr/>
          <p:nvPr/>
        </p:nvSpPr>
        <p:spPr>
          <a:xfrm>
            <a:off x="-266634" y="-16662"/>
            <a:ext cx="5128088" cy="6882368"/>
          </a:xfrm>
          <a:prstGeom prst="rect">
            <a:avLst/>
          </a:prstGeom>
          <a:solidFill>
            <a:srgbClr val="9E9E9E"/>
          </a:solidFill>
        </p:spPr>
        <p:txBody>
          <a:bodyPr/>
          <a:lstStyle/>
          <a:p>
            <a:endParaRPr lang="en-US"/>
          </a:p>
        </p:txBody>
      </p:sp>
      <p:pic>
        <p:nvPicPr>
          <p:cNvPr id="16" name="Object 15">
            <a:extLst>
              <a:ext uri="{FF2B5EF4-FFF2-40B4-BE49-F238E27FC236}">
                <a16:creationId xmlns:a16="http://schemas.microsoft.com/office/drawing/2014/main" id="{BE2AA863-14B3-6C1D-3CA7-8001EF85724A}"/>
              </a:ext>
            </a:extLst>
          </p:cNvPr>
          <p:cNvPicPr>
            <a:picLocks noChangeAspect="1"/>
          </p:cNvPicPr>
          <p:nvPr/>
        </p:nvPicPr>
        <p:blipFill>
          <a:blip r:embed="rId3"/>
          <a:stretch>
            <a:fillRect/>
          </a:stretch>
        </p:blipFill>
        <p:spPr>
          <a:xfrm>
            <a:off x="-15499" y="2246435"/>
            <a:ext cx="4626263" cy="2354994"/>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B941E656-5AFD-8C75-BD09-7231236D46C3}"/>
              </a:ext>
            </a:extLst>
          </p:cNvPr>
          <p:cNvPicPr>
            <a:picLocks noChangeAspect="1"/>
          </p:cNvPicPr>
          <p:nvPr/>
        </p:nvPicPr>
        <p:blipFill>
          <a:blip r:embed="rId4"/>
          <a:srcRect l="-188" t="-1522" r="3195" b="2970"/>
          <a:stretch/>
        </p:blipFill>
        <p:spPr>
          <a:xfrm>
            <a:off x="578787" y="2248290"/>
            <a:ext cx="3434396" cy="2027243"/>
          </a:xfrm>
          <a:prstGeom prst="rect">
            <a:avLst/>
          </a:prstGeom>
        </p:spPr>
      </p:pic>
      <p:sp>
        <p:nvSpPr>
          <p:cNvPr id="28" name="Object 2">
            <a:extLst>
              <a:ext uri="{FF2B5EF4-FFF2-40B4-BE49-F238E27FC236}">
                <a16:creationId xmlns:a16="http://schemas.microsoft.com/office/drawing/2014/main" id="{B4CBF364-1BE6-DC99-35F0-E23409583E45}"/>
              </a:ext>
            </a:extLst>
          </p:cNvPr>
          <p:cNvSpPr/>
          <p:nvPr/>
        </p:nvSpPr>
        <p:spPr>
          <a:xfrm>
            <a:off x="3150707" y="5149206"/>
            <a:ext cx="2085680" cy="406681"/>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680"/>
              </a:lnSpc>
              <a:buNone/>
            </a:pPr>
            <a:r>
              <a:rPr lang="en-US" sz="1200">
                <a:solidFill>
                  <a:schemeClr val="bg1"/>
                </a:solidFill>
                <a:latin typeface="Montserrat"/>
                <a:ea typeface="Montserrat" pitchFamily="34" charset="-122"/>
                <a:cs typeface="Montserrat" pitchFamily="34" charset="-120"/>
              </a:rPr>
              <a:t>Wavelengths</a:t>
            </a:r>
            <a:endParaRPr lang="en-US">
              <a:solidFill>
                <a:schemeClr val="bg1"/>
              </a:solidFill>
              <a:latin typeface="Montserrat"/>
            </a:endParaRPr>
          </a:p>
        </p:txBody>
      </p:sp>
      <p:sp>
        <p:nvSpPr>
          <p:cNvPr id="29" name="Object 3">
            <a:extLst>
              <a:ext uri="{FF2B5EF4-FFF2-40B4-BE49-F238E27FC236}">
                <a16:creationId xmlns:a16="http://schemas.microsoft.com/office/drawing/2014/main" id="{EA16B75E-0155-1F8F-93F8-FDFEB7CF275C}"/>
              </a:ext>
            </a:extLst>
          </p:cNvPr>
          <p:cNvSpPr/>
          <p:nvPr/>
        </p:nvSpPr>
        <p:spPr>
          <a:xfrm>
            <a:off x="5266604" y="5038663"/>
            <a:ext cx="0" cy="0"/>
          </a:xfrm>
          <a:prstGeom prst="line">
            <a:avLst/>
          </a:prstGeom>
          <a:noFill/>
          <a:ln w="25400">
            <a:solidFill>
              <a:srgbClr val="000000"/>
            </a:solidFill>
            <a:prstDash val="solid"/>
            <a:miter lim="800000"/>
          </a:ln>
        </p:spPr>
        <p:txBody>
          <a:bodyPr/>
          <a:lstStyle/>
          <a:p>
            <a:endParaRPr lang="en-US"/>
          </a:p>
        </p:txBody>
      </p:sp>
      <p:pic>
        <p:nvPicPr>
          <p:cNvPr id="32" name="Picture 31" descr="A screenshot of a computer&#10;&#10;AI-generated content may be incorrect.">
            <a:extLst>
              <a:ext uri="{FF2B5EF4-FFF2-40B4-BE49-F238E27FC236}">
                <a16:creationId xmlns:a16="http://schemas.microsoft.com/office/drawing/2014/main" id="{26928E2F-60D6-ABBF-DA0A-45433E0D4FD7}"/>
              </a:ext>
            </a:extLst>
          </p:cNvPr>
          <p:cNvPicPr>
            <a:picLocks noChangeAspect="1"/>
          </p:cNvPicPr>
          <p:nvPr/>
        </p:nvPicPr>
        <p:blipFill>
          <a:blip r:embed="rId5"/>
          <a:srcRect r="269" b="17725"/>
          <a:stretch/>
        </p:blipFill>
        <p:spPr>
          <a:xfrm>
            <a:off x="5391797" y="960387"/>
            <a:ext cx="2046909" cy="3419225"/>
          </a:xfrm>
          <a:prstGeom prst="rect">
            <a:avLst/>
          </a:prstGeom>
        </p:spPr>
      </p:pic>
      <p:cxnSp>
        <p:nvCxnSpPr>
          <p:cNvPr id="35" name="Straight Arrow Connector 34">
            <a:extLst>
              <a:ext uri="{FF2B5EF4-FFF2-40B4-BE49-F238E27FC236}">
                <a16:creationId xmlns:a16="http://schemas.microsoft.com/office/drawing/2014/main" id="{C6908658-AB4C-7F6D-8E25-6423249970F0}"/>
              </a:ext>
            </a:extLst>
          </p:cNvPr>
          <p:cNvCxnSpPr>
            <a:cxnSpLocks/>
          </p:cNvCxnSpPr>
          <p:nvPr/>
        </p:nvCxnSpPr>
        <p:spPr>
          <a:xfrm flipH="1">
            <a:off x="983432" y="1427261"/>
            <a:ext cx="2122844" cy="18987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356040-5762-9712-7C0B-B253BD26FBF6}"/>
              </a:ext>
            </a:extLst>
          </p:cNvPr>
          <p:cNvCxnSpPr>
            <a:cxnSpLocks/>
          </p:cNvCxnSpPr>
          <p:nvPr/>
        </p:nvCxnSpPr>
        <p:spPr>
          <a:xfrm flipH="1" flipV="1">
            <a:off x="1042961" y="3532000"/>
            <a:ext cx="2059497" cy="1727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bject 2">
            <a:extLst>
              <a:ext uri="{FF2B5EF4-FFF2-40B4-BE49-F238E27FC236}">
                <a16:creationId xmlns:a16="http://schemas.microsoft.com/office/drawing/2014/main" id="{94AB6101-07C4-FD8A-19D8-EEABCDCFF6D8}"/>
              </a:ext>
            </a:extLst>
          </p:cNvPr>
          <p:cNvSpPr/>
          <p:nvPr/>
        </p:nvSpPr>
        <p:spPr>
          <a:xfrm>
            <a:off x="7866147" y="960387"/>
            <a:ext cx="3767947" cy="2099895"/>
          </a:xfrm>
          <a:prstGeom prst="rect">
            <a:avLst/>
          </a:prstGeom>
          <a:noFill/>
        </p:spPr>
        <p:txBody>
          <a:bodyPr wrap="square" lIns="0" tIns="0" rIns="0" bIns="0" rtlCol="0" anchor="ctr"/>
          <a:lstStyle/>
          <a:p>
            <a:pPr>
              <a:lnSpc>
                <a:spcPts val="1680"/>
              </a:lnSpc>
            </a:pPr>
            <a:r>
              <a:rPr lang="en-US" sz="1400" dirty="0">
                <a:solidFill>
                  <a:srgbClr val="5A5A4C"/>
                </a:solidFill>
              </a:rPr>
              <a:t>The primary mirror defines the entrance pupil for the JWST with a size of 6605.2 mm. Setting the entrance pupil diameter tells OpticStudio which rays our system cares about. Within the </a:t>
            </a:r>
            <a:r>
              <a:rPr lang="en-US" sz="1400" i="1" dirty="0">
                <a:solidFill>
                  <a:srgbClr val="5A5A4C"/>
                </a:solidFill>
              </a:rPr>
              <a:t>System Explorer</a:t>
            </a:r>
            <a:r>
              <a:rPr lang="en-US" sz="1400" dirty="0">
                <a:solidFill>
                  <a:srgbClr val="5A5A4C"/>
                </a:solidFill>
              </a:rPr>
              <a:t> under </a:t>
            </a:r>
            <a:r>
              <a:rPr lang="en-US" sz="1400" i="1" dirty="0">
                <a:solidFill>
                  <a:srgbClr val="5A5A4C"/>
                </a:solidFill>
              </a:rPr>
              <a:t>Aperture, </a:t>
            </a:r>
            <a:r>
              <a:rPr lang="en-US" sz="1400" dirty="0">
                <a:solidFill>
                  <a:srgbClr val="5A5A4C"/>
                </a:solidFill>
              </a:rPr>
              <a:t>we set the Aperture Type to Entrance Pupil Diameter </a:t>
            </a:r>
            <a:r>
              <a:rPr lang="en-US" sz="1400" dirty="0">
                <a:solidFill>
                  <a:srgbClr val="FF0000"/>
                </a:solidFill>
              </a:rPr>
              <a:t>(1)</a:t>
            </a:r>
            <a:r>
              <a:rPr lang="en-US" sz="1400" i="1" dirty="0">
                <a:solidFill>
                  <a:srgbClr val="5A5A4C"/>
                </a:solidFill>
              </a:rPr>
              <a:t>. </a:t>
            </a:r>
            <a:r>
              <a:rPr lang="en-US" sz="1400" dirty="0">
                <a:solidFill>
                  <a:srgbClr val="5A5A4C"/>
                </a:solidFill>
              </a:rPr>
              <a:t>The aperture type is set as </a:t>
            </a:r>
            <a:r>
              <a:rPr lang="en-US" sz="1400" i="1" dirty="0">
                <a:solidFill>
                  <a:srgbClr val="5A5A4C"/>
                </a:solidFill>
              </a:rPr>
              <a:t>Entrance Pupil Diameter</a:t>
            </a:r>
            <a:r>
              <a:rPr lang="en-US" sz="1400" dirty="0">
                <a:solidFill>
                  <a:srgbClr val="5A5A4C"/>
                </a:solidFill>
              </a:rPr>
              <a:t> with a value of 6605.2 mm </a:t>
            </a:r>
            <a:r>
              <a:rPr lang="en-US" sz="1400" dirty="0">
                <a:solidFill>
                  <a:srgbClr val="FF0000"/>
                </a:solidFill>
              </a:rPr>
              <a:t>(2)</a:t>
            </a:r>
            <a:r>
              <a:rPr lang="en-US" sz="1400" dirty="0">
                <a:solidFill>
                  <a:srgbClr val="5A5A4C"/>
                </a:solidFill>
              </a:rPr>
              <a:t>. The other parameters can be left as default as shown. </a:t>
            </a:r>
          </a:p>
        </p:txBody>
      </p:sp>
      <p:sp>
        <p:nvSpPr>
          <p:cNvPr id="12" name="Object 2">
            <a:extLst>
              <a:ext uri="{FF2B5EF4-FFF2-40B4-BE49-F238E27FC236}">
                <a16:creationId xmlns:a16="http://schemas.microsoft.com/office/drawing/2014/main" id="{BC53FE20-3765-9B51-CFA5-907836FDA467}"/>
              </a:ext>
            </a:extLst>
          </p:cNvPr>
          <p:cNvSpPr/>
          <p:nvPr/>
        </p:nvSpPr>
        <p:spPr>
          <a:xfrm>
            <a:off x="8053119" y="4811304"/>
            <a:ext cx="3767947" cy="1346508"/>
          </a:xfrm>
          <a:prstGeom prst="rect">
            <a:avLst/>
          </a:prstGeom>
          <a:noFill/>
        </p:spPr>
        <p:txBody>
          <a:bodyPr wrap="square" lIns="0" tIns="0" rIns="0" bIns="0" rtlCol="0" anchor="ctr"/>
          <a:lstStyle/>
          <a:p>
            <a:pPr>
              <a:lnSpc>
                <a:spcPts val="1680"/>
              </a:lnSpc>
            </a:pPr>
            <a:r>
              <a:rPr lang="en-US" sz="1400" dirty="0">
                <a:solidFill>
                  <a:srgbClr val="5A5A4C"/>
                </a:solidFill>
              </a:rPr>
              <a:t>The wavelength value can be set to 1 micron </a:t>
            </a:r>
            <a:r>
              <a:rPr lang="en-US" sz="1400" dirty="0">
                <a:solidFill>
                  <a:srgbClr val="FF0000"/>
                </a:solidFill>
              </a:rPr>
              <a:t>(3)</a:t>
            </a:r>
            <a:r>
              <a:rPr lang="en-US" sz="1400" dirty="0">
                <a:solidFill>
                  <a:srgbClr val="5A5A4C"/>
                </a:solidFill>
              </a:rPr>
              <a:t> with a weight of 1 </a:t>
            </a:r>
            <a:r>
              <a:rPr lang="en-US" sz="1400" dirty="0">
                <a:solidFill>
                  <a:srgbClr val="FF0000"/>
                </a:solidFill>
              </a:rPr>
              <a:t>(4).</a:t>
            </a:r>
            <a:endParaRPr lang="en-US" sz="1400" dirty="0">
              <a:solidFill>
                <a:srgbClr val="5A5A4C"/>
              </a:solidFill>
            </a:endParaRPr>
          </a:p>
          <a:p>
            <a:pPr>
              <a:lnSpc>
                <a:spcPts val="1680"/>
              </a:lnSpc>
            </a:pPr>
            <a:endParaRPr lang="en-US" sz="1400" dirty="0">
              <a:solidFill>
                <a:srgbClr val="5A5A4C"/>
              </a:solidFill>
            </a:endParaRPr>
          </a:p>
          <a:p>
            <a:pPr>
              <a:lnSpc>
                <a:spcPts val="1680"/>
              </a:lnSpc>
            </a:pPr>
            <a:r>
              <a:rPr lang="en-US" sz="1400" i="1" dirty="0">
                <a:solidFill>
                  <a:srgbClr val="5A5A4C"/>
                </a:solidFill>
              </a:rPr>
              <a:t>Concept Check: Does this value really matter for geometric ray tracing? (Hint: Law of Reflection)</a:t>
            </a:r>
          </a:p>
        </p:txBody>
      </p:sp>
      <p:pic>
        <p:nvPicPr>
          <p:cNvPr id="3" name="Picture 2" descr="A screenshot of a computer&#10;&#10;AI-generated content may be incorrect.">
            <a:extLst>
              <a:ext uri="{FF2B5EF4-FFF2-40B4-BE49-F238E27FC236}">
                <a16:creationId xmlns:a16="http://schemas.microsoft.com/office/drawing/2014/main" id="{0DF20F79-DA70-0F92-9EB7-CC6AF2B40345}"/>
              </a:ext>
            </a:extLst>
          </p:cNvPr>
          <p:cNvPicPr>
            <a:picLocks noChangeAspect="1"/>
          </p:cNvPicPr>
          <p:nvPr/>
        </p:nvPicPr>
        <p:blipFill>
          <a:blip r:embed="rId6"/>
          <a:stretch>
            <a:fillRect/>
          </a:stretch>
        </p:blipFill>
        <p:spPr>
          <a:xfrm>
            <a:off x="5388644" y="4683210"/>
            <a:ext cx="2477503" cy="1609057"/>
          </a:xfrm>
          <a:prstGeom prst="rect">
            <a:avLst/>
          </a:prstGeom>
        </p:spPr>
      </p:pic>
      <p:sp>
        <p:nvSpPr>
          <p:cNvPr id="13" name="Object 2">
            <a:extLst>
              <a:ext uri="{FF2B5EF4-FFF2-40B4-BE49-F238E27FC236}">
                <a16:creationId xmlns:a16="http://schemas.microsoft.com/office/drawing/2014/main" id="{529C6DED-D2B6-C787-A594-B71C07D56FFB}"/>
              </a:ext>
            </a:extLst>
          </p:cNvPr>
          <p:cNvSpPr/>
          <p:nvPr/>
        </p:nvSpPr>
        <p:spPr>
          <a:xfrm>
            <a:off x="3123970" y="1098574"/>
            <a:ext cx="2085680" cy="406681"/>
          </a:xfrm>
          <a:prstGeom prst="rect">
            <a:avLst/>
          </a:prstGeom>
          <a:noFill/>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1680"/>
              </a:lnSpc>
              <a:buNone/>
            </a:pPr>
            <a:r>
              <a:rPr lang="en-US" sz="1200">
                <a:solidFill>
                  <a:schemeClr val="bg1"/>
                </a:solidFill>
                <a:latin typeface="Montserrat"/>
              </a:rPr>
              <a:t>Aperture</a:t>
            </a:r>
            <a:endParaRPr lang="en-US">
              <a:solidFill>
                <a:schemeClr val="bg1"/>
              </a:solidFill>
              <a:latin typeface="Montserrat"/>
            </a:endParaRPr>
          </a:p>
        </p:txBody>
      </p:sp>
      <p:cxnSp>
        <p:nvCxnSpPr>
          <p:cNvPr id="15" name="Straight Arrow Connector 14">
            <a:extLst>
              <a:ext uri="{FF2B5EF4-FFF2-40B4-BE49-F238E27FC236}">
                <a16:creationId xmlns:a16="http://schemas.microsoft.com/office/drawing/2014/main" id="{B620B231-4F96-6F1E-F232-E4D0146F488F}"/>
              </a:ext>
            </a:extLst>
          </p:cNvPr>
          <p:cNvCxnSpPr>
            <a:cxnSpLocks/>
          </p:cNvCxnSpPr>
          <p:nvPr/>
        </p:nvCxnSpPr>
        <p:spPr>
          <a:xfrm>
            <a:off x="5230592" y="1550910"/>
            <a:ext cx="523781" cy="259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8BE8B1-302E-3ADF-7D19-A132E474D539}"/>
              </a:ext>
            </a:extLst>
          </p:cNvPr>
          <p:cNvCxnSpPr>
            <a:cxnSpLocks/>
          </p:cNvCxnSpPr>
          <p:nvPr/>
        </p:nvCxnSpPr>
        <p:spPr>
          <a:xfrm>
            <a:off x="5236387" y="1171416"/>
            <a:ext cx="517986" cy="2115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bject 2">
            <a:extLst>
              <a:ext uri="{FF2B5EF4-FFF2-40B4-BE49-F238E27FC236}">
                <a16:creationId xmlns:a16="http://schemas.microsoft.com/office/drawing/2014/main" id="{A2188E46-BDBD-4E9B-6C56-4928BD9D0CB7}"/>
              </a:ext>
            </a:extLst>
          </p:cNvPr>
          <p:cNvSpPr/>
          <p:nvPr/>
        </p:nvSpPr>
        <p:spPr>
          <a:xfrm>
            <a:off x="4932150" y="921576"/>
            <a:ext cx="227746" cy="398720"/>
          </a:xfrm>
          <a:prstGeom prst="rect">
            <a:avLst/>
          </a:prstGeom>
          <a:noFill/>
        </p:spPr>
        <p:txBody>
          <a:bodyPr wrap="square" lIns="0" tIns="0" rIns="0" bIns="0" rtlCol="0" anchor="ctr"/>
          <a:lstStyle/>
          <a:p>
            <a:pPr>
              <a:lnSpc>
                <a:spcPts val="1680"/>
              </a:lnSpc>
            </a:pPr>
            <a:r>
              <a:rPr lang="en-US" sz="1200" dirty="0">
                <a:solidFill>
                  <a:srgbClr val="FF0000"/>
                </a:solidFill>
                <a:latin typeface="Montserrat"/>
              </a:rPr>
              <a:t>(1)</a:t>
            </a:r>
            <a:endParaRPr lang="en-US" sz="1200" dirty="0">
              <a:solidFill>
                <a:srgbClr val="FF0000"/>
              </a:solidFill>
              <a:latin typeface="Montserrat"/>
              <a:cs typeface="Arial"/>
            </a:endParaRPr>
          </a:p>
        </p:txBody>
      </p:sp>
      <p:sp>
        <p:nvSpPr>
          <p:cNvPr id="20" name="Object 2">
            <a:extLst>
              <a:ext uri="{FF2B5EF4-FFF2-40B4-BE49-F238E27FC236}">
                <a16:creationId xmlns:a16="http://schemas.microsoft.com/office/drawing/2014/main" id="{9D96A8FD-4635-5274-46CA-719A02FF9C0C}"/>
              </a:ext>
            </a:extLst>
          </p:cNvPr>
          <p:cNvSpPr/>
          <p:nvPr/>
        </p:nvSpPr>
        <p:spPr>
          <a:xfrm>
            <a:off x="4932150" y="1275839"/>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sp>
        <p:nvSpPr>
          <p:cNvPr id="21" name="Object 2">
            <a:extLst>
              <a:ext uri="{FF2B5EF4-FFF2-40B4-BE49-F238E27FC236}">
                <a16:creationId xmlns:a16="http://schemas.microsoft.com/office/drawing/2014/main" id="{B3003FD0-1E19-5017-AB31-5B12210197D0}"/>
              </a:ext>
            </a:extLst>
          </p:cNvPr>
          <p:cNvSpPr/>
          <p:nvPr/>
        </p:nvSpPr>
        <p:spPr>
          <a:xfrm>
            <a:off x="4932150" y="4684786"/>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2" name="Straight Arrow Connector 21">
            <a:extLst>
              <a:ext uri="{FF2B5EF4-FFF2-40B4-BE49-F238E27FC236}">
                <a16:creationId xmlns:a16="http://schemas.microsoft.com/office/drawing/2014/main" id="{159E9735-1FA3-C5E5-D8EE-AE5F0B78D3E1}"/>
              </a:ext>
            </a:extLst>
          </p:cNvPr>
          <p:cNvCxnSpPr>
            <a:cxnSpLocks/>
          </p:cNvCxnSpPr>
          <p:nvPr/>
        </p:nvCxnSpPr>
        <p:spPr>
          <a:xfrm>
            <a:off x="5166581" y="5005331"/>
            <a:ext cx="380581" cy="5284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952C757-3CF8-1EE5-2D8E-E3A6DBA4E50D}"/>
              </a:ext>
            </a:extLst>
          </p:cNvPr>
          <p:cNvCxnSpPr>
            <a:cxnSpLocks/>
          </p:cNvCxnSpPr>
          <p:nvPr/>
        </p:nvCxnSpPr>
        <p:spPr>
          <a:xfrm>
            <a:off x="5153211" y="5433059"/>
            <a:ext cx="414003" cy="4884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A5D92895-8819-42B9-12A4-0D793944465C}"/>
              </a:ext>
            </a:extLst>
          </p:cNvPr>
          <p:cNvSpPr/>
          <p:nvPr/>
        </p:nvSpPr>
        <p:spPr>
          <a:xfrm>
            <a:off x="4925465" y="5085838"/>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sp>
        <p:nvSpPr>
          <p:cNvPr id="18" name="Title 20">
            <a:extLst>
              <a:ext uri="{FF2B5EF4-FFF2-40B4-BE49-F238E27FC236}">
                <a16:creationId xmlns:a16="http://schemas.microsoft.com/office/drawing/2014/main" id="{5EC72DE9-54D4-1B89-5BDD-1FF1DF31DF42}"/>
              </a:ext>
            </a:extLst>
          </p:cNvPr>
          <p:cNvSpPr txBox="1">
            <a:spLocks/>
          </p:cNvSpPr>
          <p:nvPr/>
        </p:nvSpPr>
        <p:spPr>
          <a:xfrm>
            <a:off x="5023741" y="148581"/>
            <a:ext cx="6797325"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en-GB"/>
              <a:t>Initial Setup</a:t>
            </a:r>
            <a:endParaRPr lang="en-US" dirty="0"/>
          </a:p>
        </p:txBody>
      </p:sp>
    </p:spTree>
    <p:extLst>
      <p:ext uri="{BB962C8B-B14F-4D97-AF65-F5344CB8AC3E}">
        <p14:creationId xmlns:p14="http://schemas.microsoft.com/office/powerpoint/2010/main" val="10932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31EC-1CC5-6303-E9E5-888623172FE8}"/>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ABBE8D62-941F-93EF-93F9-58B50275446F}"/>
              </a:ext>
            </a:extLst>
          </p:cNvPr>
          <p:cNvSpPr/>
          <p:nvPr/>
        </p:nvSpPr>
        <p:spPr>
          <a:xfrm>
            <a:off x="5515986" y="5010955"/>
            <a:ext cx="0" cy="0"/>
          </a:xfrm>
          <a:prstGeom prst="line">
            <a:avLst/>
          </a:prstGeom>
          <a:noFill/>
          <a:ln w="25400">
            <a:solidFill>
              <a:srgbClr val="000000"/>
            </a:solidFill>
            <a:prstDash val="solid"/>
            <a:miter lim="800000"/>
          </a:ln>
        </p:spPr>
        <p:txBody>
          <a:bodyPr/>
          <a:lstStyle/>
          <a:p>
            <a:endParaRPr lang="en-US"/>
          </a:p>
        </p:txBody>
      </p:sp>
      <p:sp>
        <p:nvSpPr>
          <p:cNvPr id="5" name="Object 4">
            <a:extLst>
              <a:ext uri="{FF2B5EF4-FFF2-40B4-BE49-F238E27FC236}">
                <a16:creationId xmlns:a16="http://schemas.microsoft.com/office/drawing/2014/main" id="{A075E0DF-FD71-9D95-3F18-8C4C629DB17B}"/>
              </a:ext>
            </a:extLst>
          </p:cNvPr>
          <p:cNvSpPr/>
          <p:nvPr/>
        </p:nvSpPr>
        <p:spPr>
          <a:xfrm>
            <a:off x="2525154" y="1403592"/>
            <a:ext cx="0" cy="0"/>
          </a:xfrm>
          <a:prstGeom prst="line">
            <a:avLst/>
          </a:prstGeom>
          <a:noFill/>
          <a:ln w="25400">
            <a:solidFill>
              <a:srgbClr val="000000"/>
            </a:solidFill>
            <a:prstDash val="solid"/>
            <a:miter lim="800000"/>
          </a:ln>
        </p:spPr>
        <p:txBody>
          <a:bodyPr/>
          <a:lstStyle/>
          <a:p>
            <a:endParaRPr lang="en-US"/>
          </a:p>
        </p:txBody>
      </p:sp>
      <p:sp>
        <p:nvSpPr>
          <p:cNvPr id="6" name="Object 5">
            <a:extLst>
              <a:ext uri="{FF2B5EF4-FFF2-40B4-BE49-F238E27FC236}">
                <a16:creationId xmlns:a16="http://schemas.microsoft.com/office/drawing/2014/main" id="{CFF66CB2-D6D3-9822-F47C-7324CE6A6C17}"/>
              </a:ext>
            </a:extLst>
          </p:cNvPr>
          <p:cNvSpPr/>
          <p:nvPr/>
        </p:nvSpPr>
        <p:spPr>
          <a:xfrm>
            <a:off x="3049862" y="1338004"/>
            <a:ext cx="0" cy="0"/>
          </a:xfrm>
          <a:prstGeom prst="line">
            <a:avLst/>
          </a:prstGeom>
          <a:noFill/>
          <a:ln w="25400">
            <a:solidFill>
              <a:srgbClr val="000000"/>
            </a:solidFill>
            <a:prstDash val="solid"/>
            <a:miter lim="800000"/>
          </a:ln>
        </p:spPr>
        <p:txBody>
          <a:bodyPr/>
          <a:lstStyle/>
          <a:p>
            <a:endParaRPr lang="en-US"/>
          </a:p>
        </p:txBody>
      </p:sp>
      <p:sp>
        <p:nvSpPr>
          <p:cNvPr id="7" name="Object 6">
            <a:extLst>
              <a:ext uri="{FF2B5EF4-FFF2-40B4-BE49-F238E27FC236}">
                <a16:creationId xmlns:a16="http://schemas.microsoft.com/office/drawing/2014/main" id="{938A1681-A7EE-C84E-CCAE-144F85ACC299}"/>
              </a:ext>
            </a:extLst>
          </p:cNvPr>
          <p:cNvSpPr/>
          <p:nvPr/>
        </p:nvSpPr>
        <p:spPr>
          <a:xfrm>
            <a:off x="3482745" y="498472"/>
            <a:ext cx="0" cy="0"/>
          </a:xfrm>
          <a:prstGeom prst="line">
            <a:avLst/>
          </a:prstGeom>
          <a:noFill/>
          <a:ln w="25400">
            <a:solidFill>
              <a:srgbClr val="000000"/>
            </a:solidFill>
            <a:prstDash val="solid"/>
            <a:miter lim="800000"/>
          </a:ln>
        </p:spPr>
        <p:txBody>
          <a:bodyPr/>
          <a:lstStyle/>
          <a:p>
            <a:endParaRPr lang="en-US"/>
          </a:p>
        </p:txBody>
      </p:sp>
      <p:sp>
        <p:nvSpPr>
          <p:cNvPr id="8" name="Object 7">
            <a:extLst>
              <a:ext uri="{FF2B5EF4-FFF2-40B4-BE49-F238E27FC236}">
                <a16:creationId xmlns:a16="http://schemas.microsoft.com/office/drawing/2014/main" id="{EAE6E6E4-C2DB-3D76-D627-B0661EA84E6E}"/>
              </a:ext>
            </a:extLst>
          </p:cNvPr>
          <p:cNvSpPr/>
          <p:nvPr/>
        </p:nvSpPr>
        <p:spPr>
          <a:xfrm>
            <a:off x="2446448" y="918238"/>
            <a:ext cx="0" cy="0"/>
          </a:xfrm>
          <a:prstGeom prst="line">
            <a:avLst/>
          </a:prstGeom>
          <a:noFill/>
          <a:ln w="25400">
            <a:solidFill>
              <a:srgbClr val="000000"/>
            </a:solidFill>
            <a:prstDash val="solid"/>
            <a:miter lim="800000"/>
          </a:ln>
        </p:spPr>
        <p:txBody>
          <a:bodyPr/>
          <a:lstStyle/>
          <a:p>
            <a:endParaRPr lang="en-US"/>
          </a:p>
        </p:txBody>
      </p:sp>
      <p:sp>
        <p:nvSpPr>
          <p:cNvPr id="9" name="Object 8">
            <a:extLst>
              <a:ext uri="{FF2B5EF4-FFF2-40B4-BE49-F238E27FC236}">
                <a16:creationId xmlns:a16="http://schemas.microsoft.com/office/drawing/2014/main" id="{C805CD08-0CEF-FA07-1CFC-FE836093BBB3}"/>
              </a:ext>
            </a:extLst>
          </p:cNvPr>
          <p:cNvSpPr/>
          <p:nvPr/>
        </p:nvSpPr>
        <p:spPr>
          <a:xfrm>
            <a:off x="5135573" y="6755607"/>
            <a:ext cx="0" cy="0"/>
          </a:xfrm>
          <a:prstGeom prst="line">
            <a:avLst/>
          </a:prstGeom>
          <a:noFill/>
          <a:ln w="25400">
            <a:solidFill>
              <a:srgbClr val="000000"/>
            </a:solidFill>
            <a:prstDash val="solid"/>
            <a:miter lim="800000"/>
          </a:ln>
        </p:spPr>
        <p:txBody>
          <a:bodyPr/>
          <a:lstStyle/>
          <a:p>
            <a:endParaRPr lang="en-US"/>
          </a:p>
        </p:txBody>
      </p:sp>
      <p:sp>
        <p:nvSpPr>
          <p:cNvPr id="10" name="Object 9">
            <a:extLst>
              <a:ext uri="{FF2B5EF4-FFF2-40B4-BE49-F238E27FC236}">
                <a16:creationId xmlns:a16="http://schemas.microsoft.com/office/drawing/2014/main" id="{FE6191D3-ACA5-1CE4-B8EA-0F095259A2BC}"/>
              </a:ext>
            </a:extLst>
          </p:cNvPr>
          <p:cNvSpPr/>
          <p:nvPr/>
        </p:nvSpPr>
        <p:spPr>
          <a:xfrm>
            <a:off x="5174926" y="6676901"/>
            <a:ext cx="0" cy="0"/>
          </a:xfrm>
          <a:prstGeom prst="line">
            <a:avLst/>
          </a:prstGeom>
          <a:noFill/>
          <a:ln w="25400">
            <a:solidFill>
              <a:srgbClr val="000000"/>
            </a:solidFill>
            <a:prstDash val="solid"/>
            <a:miter lim="800000"/>
          </a:ln>
        </p:spPr>
        <p:txBody>
          <a:bodyPr/>
          <a:lstStyle/>
          <a:p>
            <a:endParaRPr lang="en-US"/>
          </a:p>
        </p:txBody>
      </p:sp>
      <p:sp>
        <p:nvSpPr>
          <p:cNvPr id="13" name="Object 12">
            <a:extLst>
              <a:ext uri="{FF2B5EF4-FFF2-40B4-BE49-F238E27FC236}">
                <a16:creationId xmlns:a16="http://schemas.microsoft.com/office/drawing/2014/main" id="{BF1F8029-6BD9-79C3-8CCB-E73868CE3CF5}"/>
              </a:ext>
            </a:extLst>
          </p:cNvPr>
          <p:cNvSpPr/>
          <p:nvPr/>
        </p:nvSpPr>
        <p:spPr>
          <a:xfrm>
            <a:off x="6678695" y="3068960"/>
            <a:ext cx="498945" cy="180470"/>
          </a:xfrm>
          <a:prstGeom prst="rect">
            <a:avLst/>
          </a:prstGeom>
          <a:noFill/>
        </p:spPr>
        <p:txBody>
          <a:bodyPr wrap="square" lIns="0" tIns="0" rIns="0" bIns="0" rtlCol="0" anchor="ctr"/>
          <a:lstStyle/>
          <a:p>
            <a:pPr algn="ctr">
              <a:lnSpc>
                <a:spcPts val="1680"/>
              </a:lnSpc>
              <a:buNone/>
            </a:pPr>
            <a:r>
              <a:rPr lang="en-US" sz="1400" dirty="0">
                <a:solidFill>
                  <a:srgbClr val="5A5A4C"/>
                </a:solidFill>
                <a:ea typeface="Montserrat" pitchFamily="34" charset="-122"/>
                <a:cs typeface="Montserrat" pitchFamily="34" charset="-120"/>
              </a:rPr>
              <a:t>Fields</a:t>
            </a:r>
            <a:endParaRPr lang="en-US" sz="2000" dirty="0"/>
          </a:p>
        </p:txBody>
      </p:sp>
      <p:sp>
        <p:nvSpPr>
          <p:cNvPr id="14" name="Object 13">
            <a:extLst>
              <a:ext uri="{FF2B5EF4-FFF2-40B4-BE49-F238E27FC236}">
                <a16:creationId xmlns:a16="http://schemas.microsoft.com/office/drawing/2014/main" id="{DC854514-C110-8447-412F-5674456A968F}"/>
              </a:ext>
            </a:extLst>
          </p:cNvPr>
          <p:cNvSpPr/>
          <p:nvPr/>
        </p:nvSpPr>
        <p:spPr>
          <a:xfrm>
            <a:off x="-266634" y="-16662"/>
            <a:ext cx="5128088" cy="6882368"/>
          </a:xfrm>
          <a:prstGeom prst="rect">
            <a:avLst/>
          </a:prstGeom>
          <a:solidFill>
            <a:srgbClr val="9E9E9E"/>
          </a:solidFill>
        </p:spPr>
        <p:txBody>
          <a:bodyPr/>
          <a:lstStyle/>
          <a:p>
            <a:endParaRPr lang="en-US"/>
          </a:p>
        </p:txBody>
      </p:sp>
      <p:pic>
        <p:nvPicPr>
          <p:cNvPr id="16" name="Object 15">
            <a:extLst>
              <a:ext uri="{FF2B5EF4-FFF2-40B4-BE49-F238E27FC236}">
                <a16:creationId xmlns:a16="http://schemas.microsoft.com/office/drawing/2014/main" id="{C3173A76-EE49-6CBD-0AA4-A273B3504ADF}"/>
              </a:ext>
            </a:extLst>
          </p:cNvPr>
          <p:cNvPicPr>
            <a:picLocks noChangeAspect="1"/>
          </p:cNvPicPr>
          <p:nvPr/>
        </p:nvPicPr>
        <p:blipFill>
          <a:blip r:embed="rId3"/>
          <a:stretch>
            <a:fillRect/>
          </a:stretch>
        </p:blipFill>
        <p:spPr>
          <a:xfrm>
            <a:off x="-15499" y="2246435"/>
            <a:ext cx="4626263" cy="2354994"/>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F3245BB2-F425-8B11-00B3-7BF0814B96BF}"/>
              </a:ext>
            </a:extLst>
          </p:cNvPr>
          <p:cNvPicPr>
            <a:picLocks noChangeAspect="1"/>
          </p:cNvPicPr>
          <p:nvPr/>
        </p:nvPicPr>
        <p:blipFill>
          <a:blip r:embed="rId4"/>
          <a:srcRect l="-188" t="-1522" r="3195" b="2970"/>
          <a:stretch/>
        </p:blipFill>
        <p:spPr>
          <a:xfrm>
            <a:off x="558170" y="2244167"/>
            <a:ext cx="3445942" cy="2031366"/>
          </a:xfrm>
          <a:prstGeom prst="rect">
            <a:avLst/>
          </a:prstGeom>
        </p:spPr>
      </p:pic>
      <p:cxnSp>
        <p:nvCxnSpPr>
          <p:cNvPr id="15" name="Straight Arrow Connector 14">
            <a:extLst>
              <a:ext uri="{FF2B5EF4-FFF2-40B4-BE49-F238E27FC236}">
                <a16:creationId xmlns:a16="http://schemas.microsoft.com/office/drawing/2014/main" id="{0B8B5AC0-253C-1A55-732D-B587BCCF9985}"/>
              </a:ext>
            </a:extLst>
          </p:cNvPr>
          <p:cNvCxnSpPr/>
          <p:nvPr/>
        </p:nvCxnSpPr>
        <p:spPr>
          <a:xfrm flipH="1">
            <a:off x="3018443" y="2010419"/>
            <a:ext cx="69277" cy="5748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bject 2">
            <a:extLst>
              <a:ext uri="{FF2B5EF4-FFF2-40B4-BE49-F238E27FC236}">
                <a16:creationId xmlns:a16="http://schemas.microsoft.com/office/drawing/2014/main" id="{06FC524D-4132-BC22-33BF-A061FE712B3D}"/>
              </a:ext>
            </a:extLst>
          </p:cNvPr>
          <p:cNvSpPr/>
          <p:nvPr/>
        </p:nvSpPr>
        <p:spPr>
          <a:xfrm>
            <a:off x="8899007" y="1036379"/>
            <a:ext cx="2870354" cy="2960247"/>
          </a:xfrm>
          <a:prstGeom prst="rect">
            <a:avLst/>
          </a:prstGeom>
          <a:noFill/>
        </p:spPr>
        <p:txBody>
          <a:bodyPr wrap="square" lIns="0" tIns="0" rIns="0" bIns="0" rtlCol="0" anchor="ctr"/>
          <a:lstStyle/>
          <a:p>
            <a:pPr>
              <a:lnSpc>
                <a:spcPts val="1680"/>
              </a:lnSpc>
            </a:pPr>
            <a:r>
              <a:rPr lang="en-US" sz="1400" dirty="0">
                <a:solidFill>
                  <a:srgbClr val="5A5A4C"/>
                </a:solidFill>
              </a:rPr>
              <a:t>We want to sample multiple points across our field of view to optimize our system for off-axis points, as well. After all, incoming starlight is not always on-axis. We accomplish this by creating a grid of field points centered around the optical axis. First, create 9 field entries within the FDE by right-clicking and selecting </a:t>
            </a:r>
            <a:r>
              <a:rPr lang="en-US" sz="1400" i="1" dirty="0">
                <a:solidFill>
                  <a:srgbClr val="5A5A4C"/>
                </a:solidFill>
              </a:rPr>
              <a:t>Insert Field</a:t>
            </a:r>
            <a:r>
              <a:rPr lang="en-US" sz="1400" dirty="0">
                <a:solidFill>
                  <a:srgbClr val="5A5A4C"/>
                </a:solidFill>
              </a:rPr>
              <a:t> or by pressing the Insert key on your keyboard </a:t>
            </a:r>
            <a:r>
              <a:rPr lang="en-US" sz="1400" dirty="0">
                <a:solidFill>
                  <a:srgbClr val="FF0000"/>
                </a:solidFill>
              </a:rPr>
              <a:t>(1)</a:t>
            </a:r>
            <a:r>
              <a:rPr lang="en-US" sz="1400" dirty="0">
                <a:solidFill>
                  <a:srgbClr val="5A5A4C"/>
                </a:solidFill>
              </a:rPr>
              <a:t> .</a:t>
            </a:r>
            <a:r>
              <a:rPr lang="en-US" sz="1400" b="1" dirty="0">
                <a:solidFill>
                  <a:srgbClr val="5A5A4C"/>
                </a:solidFill>
              </a:rPr>
              <a:t> </a:t>
            </a:r>
            <a:r>
              <a:rPr lang="en-US" sz="1400" dirty="0">
                <a:solidFill>
                  <a:srgbClr val="5A5A4C"/>
                </a:solidFill>
              </a:rPr>
              <a:t>Please set the X angles </a:t>
            </a:r>
            <a:r>
              <a:rPr lang="en-US" sz="1400" dirty="0">
                <a:solidFill>
                  <a:srgbClr val="FF0000"/>
                </a:solidFill>
              </a:rPr>
              <a:t>(2)</a:t>
            </a:r>
            <a:r>
              <a:rPr lang="en-US" sz="1400" dirty="0">
                <a:solidFill>
                  <a:srgbClr val="5A5A4C"/>
                </a:solidFill>
              </a:rPr>
              <a:t> and Y Angles </a:t>
            </a:r>
            <a:r>
              <a:rPr lang="en-US" sz="1400" dirty="0">
                <a:solidFill>
                  <a:srgbClr val="FF0000"/>
                </a:solidFill>
              </a:rPr>
              <a:t>(3)</a:t>
            </a:r>
            <a:r>
              <a:rPr lang="en-US" sz="1400" dirty="0">
                <a:solidFill>
                  <a:srgbClr val="5A5A4C"/>
                </a:solidFill>
              </a:rPr>
              <a:t> as shown. The weights should be set to 1 by default. </a:t>
            </a:r>
          </a:p>
        </p:txBody>
      </p:sp>
      <p:pic>
        <p:nvPicPr>
          <p:cNvPr id="20" name="Picture 19" descr="A green and black table with numbers&#10;&#10;AI-generated content may be incorrect.">
            <a:extLst>
              <a:ext uri="{FF2B5EF4-FFF2-40B4-BE49-F238E27FC236}">
                <a16:creationId xmlns:a16="http://schemas.microsoft.com/office/drawing/2014/main" id="{5DB35487-E2ED-F7C0-2793-6184F6957D03}"/>
              </a:ext>
            </a:extLst>
          </p:cNvPr>
          <p:cNvPicPr>
            <a:picLocks noChangeAspect="1"/>
          </p:cNvPicPr>
          <p:nvPr/>
        </p:nvPicPr>
        <p:blipFill>
          <a:blip r:embed="rId5"/>
          <a:stretch>
            <a:fillRect/>
          </a:stretch>
        </p:blipFill>
        <p:spPr>
          <a:xfrm>
            <a:off x="5112409" y="1036658"/>
            <a:ext cx="3623129" cy="1945822"/>
          </a:xfrm>
          <a:prstGeom prst="rect">
            <a:avLst/>
          </a:prstGeom>
        </p:spPr>
      </p:pic>
      <p:sp>
        <p:nvSpPr>
          <p:cNvPr id="18" name="Object 2">
            <a:extLst>
              <a:ext uri="{FF2B5EF4-FFF2-40B4-BE49-F238E27FC236}">
                <a16:creationId xmlns:a16="http://schemas.microsoft.com/office/drawing/2014/main" id="{5E20D7F6-8586-704A-2938-EA4A2B3BC5B6}"/>
              </a:ext>
            </a:extLst>
          </p:cNvPr>
          <p:cNvSpPr/>
          <p:nvPr/>
        </p:nvSpPr>
        <p:spPr>
          <a:xfrm>
            <a:off x="557109" y="1672505"/>
            <a:ext cx="3777018" cy="666610"/>
          </a:xfrm>
          <a:prstGeom prst="rect">
            <a:avLst/>
          </a:prstGeom>
          <a:noFill/>
        </p:spPr>
        <p:txBody>
          <a:bodyPr wrap="square" lIns="0" tIns="0" rIns="0" bIns="0" rtlCol="0" anchor="ctr"/>
          <a:lstStyle/>
          <a:p>
            <a:pPr>
              <a:lnSpc>
                <a:spcPts val="1680"/>
              </a:lnSpc>
            </a:pPr>
            <a:r>
              <a:rPr lang="en-US" sz="1400" dirty="0">
                <a:solidFill>
                  <a:schemeClr val="bg1"/>
                </a:solidFill>
              </a:rPr>
              <a:t>The FDE is accessible at any time by clicking on this icon within the Setup Menu</a:t>
            </a:r>
          </a:p>
          <a:p>
            <a:pPr>
              <a:lnSpc>
                <a:spcPts val="1680"/>
              </a:lnSpc>
            </a:pPr>
            <a:endParaRPr lang="en-US" sz="1400" dirty="0">
              <a:solidFill>
                <a:srgbClr val="5A5A4C"/>
              </a:solidFill>
            </a:endParaRPr>
          </a:p>
        </p:txBody>
      </p:sp>
      <p:pic>
        <p:nvPicPr>
          <p:cNvPr id="3" name="Picture 2" descr="A screenshot of a computer&#10;&#10;AI-generated content may be incorrect.">
            <a:extLst>
              <a:ext uri="{FF2B5EF4-FFF2-40B4-BE49-F238E27FC236}">
                <a16:creationId xmlns:a16="http://schemas.microsoft.com/office/drawing/2014/main" id="{76D527EA-7C5C-0F7C-C0AC-0902826C2F38}"/>
              </a:ext>
            </a:extLst>
          </p:cNvPr>
          <p:cNvPicPr>
            <a:picLocks noChangeAspect="1"/>
          </p:cNvPicPr>
          <p:nvPr/>
        </p:nvPicPr>
        <p:blipFill>
          <a:blip r:embed="rId6"/>
          <a:srcRect r="38687" b="19938"/>
          <a:stretch/>
        </p:blipFill>
        <p:spPr>
          <a:xfrm>
            <a:off x="5114424" y="3567698"/>
            <a:ext cx="3619029" cy="1827274"/>
          </a:xfrm>
          <a:prstGeom prst="rect">
            <a:avLst/>
          </a:prstGeom>
        </p:spPr>
      </p:pic>
      <p:sp>
        <p:nvSpPr>
          <p:cNvPr id="12" name="Object 2">
            <a:extLst>
              <a:ext uri="{FF2B5EF4-FFF2-40B4-BE49-F238E27FC236}">
                <a16:creationId xmlns:a16="http://schemas.microsoft.com/office/drawing/2014/main" id="{D4010C6C-C948-70C5-FD76-F27A9A364954}"/>
              </a:ext>
            </a:extLst>
          </p:cNvPr>
          <p:cNvSpPr/>
          <p:nvPr/>
        </p:nvSpPr>
        <p:spPr>
          <a:xfrm>
            <a:off x="8899007" y="3843749"/>
            <a:ext cx="2870354" cy="1516458"/>
          </a:xfrm>
          <a:prstGeom prst="rect">
            <a:avLst/>
          </a:prstGeom>
          <a:noFill/>
        </p:spPr>
        <p:txBody>
          <a:bodyPr wrap="square" lIns="0" tIns="0" rIns="0" bIns="0" rtlCol="0" anchor="ctr"/>
          <a:lstStyle/>
          <a:p>
            <a:pPr>
              <a:lnSpc>
                <a:spcPts val="1680"/>
              </a:lnSpc>
            </a:pPr>
            <a:r>
              <a:rPr lang="en-US" sz="1400">
                <a:solidFill>
                  <a:srgbClr val="5A5A4C"/>
                </a:solidFill>
              </a:rPr>
              <a:t>Since we are creating a rectangular grid of points, set the normalization type to rectangular</a:t>
            </a:r>
            <a:r>
              <a:rPr lang="en-US" sz="1400">
                <a:solidFill>
                  <a:srgbClr val="FF0000"/>
                </a:solidFill>
              </a:rPr>
              <a:t> (4)</a:t>
            </a:r>
            <a:r>
              <a:rPr lang="en-US" sz="1400">
                <a:solidFill>
                  <a:srgbClr val="5A5A4C"/>
                </a:solidFill>
              </a:rPr>
              <a:t>.</a:t>
            </a:r>
          </a:p>
        </p:txBody>
      </p:sp>
      <p:sp>
        <p:nvSpPr>
          <p:cNvPr id="19" name="Object 2">
            <a:extLst>
              <a:ext uri="{FF2B5EF4-FFF2-40B4-BE49-F238E27FC236}">
                <a16:creationId xmlns:a16="http://schemas.microsoft.com/office/drawing/2014/main" id="{5406A6E2-B63E-4093-8EA8-752FD6D742BC}"/>
              </a:ext>
            </a:extLst>
          </p:cNvPr>
          <p:cNvSpPr/>
          <p:nvPr/>
        </p:nvSpPr>
        <p:spPr>
          <a:xfrm>
            <a:off x="5708251" y="253154"/>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(2)</a:t>
            </a:r>
            <a:endParaRPr lang="en-US" sz="1200">
              <a:solidFill>
                <a:srgbClr val="FF0000"/>
              </a:solidFill>
              <a:latin typeface="Montserrat"/>
              <a:cs typeface="Arial"/>
            </a:endParaRPr>
          </a:p>
        </p:txBody>
      </p:sp>
      <p:cxnSp>
        <p:nvCxnSpPr>
          <p:cNvPr id="23" name="Straight Arrow Connector 22">
            <a:extLst>
              <a:ext uri="{FF2B5EF4-FFF2-40B4-BE49-F238E27FC236}">
                <a16:creationId xmlns:a16="http://schemas.microsoft.com/office/drawing/2014/main" id="{A00F8E5C-81E3-1538-6108-E5ABD993CA4E}"/>
              </a:ext>
            </a:extLst>
          </p:cNvPr>
          <p:cNvCxnSpPr>
            <a:cxnSpLocks/>
          </p:cNvCxnSpPr>
          <p:nvPr/>
        </p:nvCxnSpPr>
        <p:spPr>
          <a:xfrm>
            <a:off x="5940380" y="491470"/>
            <a:ext cx="455677" cy="6107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F8C90EC2-4CD7-070B-404F-87FFBFAD7317}"/>
              </a:ext>
            </a:extLst>
          </p:cNvPr>
          <p:cNvSpPr/>
          <p:nvPr/>
        </p:nvSpPr>
        <p:spPr>
          <a:xfrm>
            <a:off x="6510356" y="233102"/>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(3)</a:t>
            </a:r>
            <a:endParaRPr lang="en-US" sz="1200">
              <a:solidFill>
                <a:srgbClr val="FF0000"/>
              </a:solidFill>
              <a:latin typeface="Montserrat"/>
              <a:cs typeface="Arial"/>
            </a:endParaRPr>
          </a:p>
        </p:txBody>
      </p:sp>
      <p:cxnSp>
        <p:nvCxnSpPr>
          <p:cNvPr id="27" name="Straight Arrow Connector 26">
            <a:extLst>
              <a:ext uri="{FF2B5EF4-FFF2-40B4-BE49-F238E27FC236}">
                <a16:creationId xmlns:a16="http://schemas.microsoft.com/office/drawing/2014/main" id="{29C0A417-6050-617A-C954-99E566826459}"/>
              </a:ext>
            </a:extLst>
          </p:cNvPr>
          <p:cNvCxnSpPr>
            <a:cxnSpLocks/>
          </p:cNvCxnSpPr>
          <p:nvPr/>
        </p:nvCxnSpPr>
        <p:spPr>
          <a:xfrm>
            <a:off x="6742485" y="471418"/>
            <a:ext cx="455677" cy="6107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bject 2">
            <a:extLst>
              <a:ext uri="{FF2B5EF4-FFF2-40B4-BE49-F238E27FC236}">
                <a16:creationId xmlns:a16="http://schemas.microsoft.com/office/drawing/2014/main" id="{5783994E-D670-9D27-C5BF-21D0FBF93529}"/>
              </a:ext>
            </a:extLst>
          </p:cNvPr>
          <p:cNvSpPr/>
          <p:nvPr/>
        </p:nvSpPr>
        <p:spPr>
          <a:xfrm>
            <a:off x="7619935" y="3227628"/>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(4)</a:t>
            </a:r>
            <a:endParaRPr lang="en-US" sz="1200">
              <a:solidFill>
                <a:srgbClr val="FF0000"/>
              </a:solidFill>
              <a:latin typeface="Montserrat"/>
              <a:cs typeface="Arial"/>
            </a:endParaRPr>
          </a:p>
        </p:txBody>
      </p:sp>
      <p:cxnSp>
        <p:nvCxnSpPr>
          <p:cNvPr id="31" name="Straight Arrow Connector 30">
            <a:extLst>
              <a:ext uri="{FF2B5EF4-FFF2-40B4-BE49-F238E27FC236}">
                <a16:creationId xmlns:a16="http://schemas.microsoft.com/office/drawing/2014/main" id="{70941ACE-C1FE-3BDD-4C63-9188A8F2C7DF}"/>
              </a:ext>
            </a:extLst>
          </p:cNvPr>
          <p:cNvCxnSpPr>
            <a:cxnSpLocks/>
          </p:cNvCxnSpPr>
          <p:nvPr/>
        </p:nvCxnSpPr>
        <p:spPr>
          <a:xfrm flipH="1">
            <a:off x="7351899" y="3572891"/>
            <a:ext cx="266218" cy="6842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bject 2">
            <a:extLst>
              <a:ext uri="{FF2B5EF4-FFF2-40B4-BE49-F238E27FC236}">
                <a16:creationId xmlns:a16="http://schemas.microsoft.com/office/drawing/2014/main" id="{16384BFB-065C-C638-84EA-8F10B0245F78}"/>
              </a:ext>
            </a:extLst>
          </p:cNvPr>
          <p:cNvSpPr/>
          <p:nvPr/>
        </p:nvSpPr>
        <p:spPr>
          <a:xfrm>
            <a:off x="4411514" y="687627"/>
            <a:ext cx="227746" cy="398720"/>
          </a:xfrm>
          <a:prstGeom prst="rect">
            <a:avLst/>
          </a:prstGeom>
          <a:noFill/>
        </p:spPr>
        <p:txBody>
          <a:bodyPr wrap="square" lIns="0" tIns="0" rIns="0" bIns="0" rtlCol="0" anchor="ctr"/>
          <a:lstStyle/>
          <a:p>
            <a:pPr>
              <a:lnSpc>
                <a:spcPts val="1680"/>
              </a:lnSpc>
            </a:pPr>
            <a:r>
              <a:rPr lang="en-US" sz="1200">
                <a:solidFill>
                  <a:srgbClr val="FF0000"/>
                </a:solidFill>
                <a:latin typeface="Montserrat"/>
              </a:rPr>
              <a:t>(1)</a:t>
            </a:r>
            <a:endParaRPr lang="en-US" sz="1200">
              <a:solidFill>
                <a:srgbClr val="FF0000"/>
              </a:solidFill>
              <a:latin typeface="Montserrat"/>
              <a:cs typeface="Arial"/>
            </a:endParaRPr>
          </a:p>
        </p:txBody>
      </p:sp>
      <p:cxnSp>
        <p:nvCxnSpPr>
          <p:cNvPr id="33" name="Straight Arrow Connector 32">
            <a:extLst>
              <a:ext uri="{FF2B5EF4-FFF2-40B4-BE49-F238E27FC236}">
                <a16:creationId xmlns:a16="http://schemas.microsoft.com/office/drawing/2014/main" id="{101AA21E-0530-99DC-F41C-EBCE1532446D}"/>
              </a:ext>
            </a:extLst>
          </p:cNvPr>
          <p:cNvCxnSpPr>
            <a:cxnSpLocks/>
          </p:cNvCxnSpPr>
          <p:nvPr/>
        </p:nvCxnSpPr>
        <p:spPr>
          <a:xfrm>
            <a:off x="4643643" y="925943"/>
            <a:ext cx="455677" cy="6107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B0034F4E-267B-B33F-2DA7-B059C29E19F4}"/>
              </a:ext>
            </a:extLst>
          </p:cNvPr>
          <p:cNvSpPr txBox="1">
            <a:spLocks/>
          </p:cNvSpPr>
          <p:nvPr/>
        </p:nvSpPr>
        <p:spPr>
          <a:xfrm>
            <a:off x="5023741" y="148581"/>
            <a:ext cx="6797325" cy="845837"/>
          </a:xfrm>
          <a:prstGeom prst="rect">
            <a:avLst/>
          </a:prstGeom>
        </p:spPr>
        <p:txBody>
          <a:bodyPr anchor="ct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en-GB"/>
              <a:t>Initial Setup</a:t>
            </a:r>
            <a:endParaRPr lang="en-US" dirty="0"/>
          </a:p>
        </p:txBody>
      </p:sp>
    </p:spTree>
    <p:extLst>
      <p:ext uri="{BB962C8B-B14F-4D97-AF65-F5344CB8AC3E}">
        <p14:creationId xmlns:p14="http://schemas.microsoft.com/office/powerpoint/2010/main" val="4119914658"/>
      </p:ext>
    </p:extLst>
  </p:cSld>
  <p:clrMapOvr>
    <a:masterClrMapping/>
  </p:clrMapOvr>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88F6AC-9358-4D68-8AF4-C4E8744EBCA9}" vid="{47201CFC-2084-4466-97A6-29229AFCFA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FA53D3-C218-4FBF-9050-B80612014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86bbf1-55fc-49d2-af7e-ec287a478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3.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2025-AER-Ansys Endorsed-PPT-Template-Internal</Template>
  <TotalTime>44</TotalTime>
  <Words>7148</Words>
  <Application>Microsoft Office PowerPoint</Application>
  <PresentationFormat>Widescreen</PresentationFormat>
  <Paragraphs>499</Paragraphs>
  <Slides>55</Slides>
  <Notes>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Calibri</vt:lpstr>
      <vt:lpstr>Roboto</vt:lpstr>
      <vt:lpstr>Lato</vt:lpstr>
      <vt:lpstr>Courier New</vt:lpstr>
      <vt:lpstr>Wingdings</vt:lpstr>
      <vt:lpstr>Arial</vt:lpstr>
      <vt:lpstr>Times New Roman</vt:lpstr>
      <vt:lpstr>Montserrat</vt:lpstr>
      <vt:lpstr>Montserrat Regular</vt:lpstr>
      <vt:lpstr>Ansys - Slide Master</vt:lpstr>
      <vt:lpstr>PowerPoint Presentation</vt:lpstr>
      <vt:lpstr>Learning Objectives</vt:lpstr>
      <vt:lpstr>PowerPoint Presentation</vt:lpstr>
      <vt:lpstr>How to use this tutorial</vt:lpstr>
      <vt:lpstr>Specifications</vt:lpstr>
      <vt:lpstr>Initial Setup</vt:lpstr>
      <vt:lpstr>Initial Setup</vt:lpstr>
      <vt:lpstr>PowerPoint Presentation</vt:lpstr>
      <vt:lpstr>PowerPoint Presentation</vt:lpstr>
      <vt:lpstr>PowerPoint Presentation</vt:lpstr>
      <vt:lpstr>Quick Tips</vt:lpstr>
      <vt:lpstr>Conical mirrors</vt:lpstr>
      <vt:lpstr>PowerPoint Presentation</vt:lpstr>
      <vt:lpstr>PowerPoint Presentation</vt:lpstr>
      <vt:lpstr>PowerPoint Presentation</vt:lpstr>
      <vt:lpstr>Initial TMA Analysis</vt:lpstr>
      <vt:lpstr>PowerPoint Presentation</vt:lpstr>
      <vt:lpstr>PowerPoint Presentation</vt:lpstr>
      <vt:lpstr>PowerPoint Presentation</vt:lpstr>
      <vt:lpstr>Tilting our Image Plane</vt:lpstr>
      <vt:lpstr>PowerPoint Presentation</vt:lpstr>
      <vt:lpstr>Curving our Image Plane</vt:lpstr>
      <vt:lpstr>PowerPoint Presentation</vt:lpstr>
      <vt:lpstr>Initial TMA Analysis</vt:lpstr>
      <vt:lpstr>Tilting our Image Plane</vt:lpstr>
      <vt:lpstr>Surface Apertures</vt:lpstr>
      <vt:lpstr>PowerPoint Presentation</vt:lpstr>
      <vt:lpstr>PowerPoint Presentation</vt:lpstr>
      <vt:lpstr>PowerPoint Presentation</vt:lpstr>
      <vt:lpstr>PowerPoint Presentation</vt:lpstr>
      <vt:lpstr>PowerPoint Presentation</vt:lpstr>
      <vt:lpstr>Wavefront Map</vt:lpstr>
      <vt:lpstr>FFT Point Spread Function (PSF)</vt:lpstr>
      <vt:lpstr>PowerPoint Presentation</vt:lpstr>
      <vt:lpstr>Huygen's PSF</vt:lpstr>
      <vt:lpstr>PowerPoint Presentation</vt:lpstr>
      <vt:lpstr>PowerPoint Presentation</vt:lpstr>
      <vt:lpstr>Non-Sequential Mirror Segments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Outcomes</vt:lpstr>
      <vt:lpstr>PowerPoint Presentation</vt:lpstr>
      <vt:lpstr>Ansys Education Resources Feedback Survey</vt:lpstr>
      <vt:lpstr>PowerPoint Presentation</vt:lpstr>
    </vt:vector>
  </TitlesOfParts>
  <Company>Ansys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Kaitlin Tyler</dc:creator>
  <cp:lastModifiedBy>Kaitlin Tyler</cp:lastModifiedBy>
  <cp:revision>1</cp:revision>
  <dcterms:created xsi:type="dcterms:W3CDTF">2025-10-30T14:01:03Z</dcterms:created>
  <dcterms:modified xsi:type="dcterms:W3CDTF">2025-10-30T19:02:44Z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