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1.xml" ContentType="application/vnd.openxmlformats-officedocument.presentationml.tags+xml"/>
  <Override PartName="/ppt/notesSlides/notesSlide13.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14.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16.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17.xml" ContentType="application/vnd.openxmlformats-officedocument.presentationml.tags+xml"/>
  <Override PartName="/ppt/notesSlides/notesSlide24.xml" ContentType="application/vnd.openxmlformats-officedocument.presentationml.notesSlide+xml"/>
  <Override PartName="/ppt/tags/tag18.xml" ContentType="application/vnd.openxmlformats-officedocument.presentationml.tags+xml"/>
  <Override PartName="/ppt/notesSlides/notesSlide25.xml" ContentType="application/vnd.openxmlformats-officedocument.presentationml.notesSlide+xml"/>
  <Override PartName="/ppt/tags/tag19.xml" ContentType="application/vnd.openxmlformats-officedocument.presentationml.tags+xml"/>
  <Override PartName="/ppt/notesSlides/notesSlide26.xml" ContentType="application/vnd.openxmlformats-officedocument.presentationml.notesSlide+xml"/>
  <Override PartName="/ppt/tags/tag20.xml" ContentType="application/vnd.openxmlformats-officedocument.presentationml.tags+xml"/>
  <Override PartName="/ppt/notesSlides/notesSlide27.xml" ContentType="application/vnd.openxmlformats-officedocument.presentationml.notesSlide+xml"/>
  <Override PartName="/ppt/tags/tag21.xml" ContentType="application/vnd.openxmlformats-officedocument.presentationml.tags+xml"/>
  <Override PartName="/ppt/notesSlides/notesSlide28.xml" ContentType="application/vnd.openxmlformats-officedocument.presentationml.notesSlide+xml"/>
  <Override PartName="/ppt/tags/tag22.xml" ContentType="application/vnd.openxmlformats-officedocument.presentationml.tags+xml"/>
  <Override PartName="/ppt/notesSlides/notesSlide29.xml" ContentType="application/vnd.openxmlformats-officedocument.presentationml.notesSlide+xml"/>
  <Override PartName="/ppt/tags/tag23.xml" ContentType="application/vnd.openxmlformats-officedocument.presentationml.tag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41"/>
  </p:notesMasterIdLst>
  <p:sldIdLst>
    <p:sldId id="256" r:id="rId5"/>
    <p:sldId id="308" r:id="rId6"/>
    <p:sldId id="358" r:id="rId7"/>
    <p:sldId id="321" r:id="rId8"/>
    <p:sldId id="362" r:id="rId9"/>
    <p:sldId id="322" r:id="rId10"/>
    <p:sldId id="325" r:id="rId11"/>
    <p:sldId id="326" r:id="rId12"/>
    <p:sldId id="327" r:id="rId13"/>
    <p:sldId id="328" r:id="rId14"/>
    <p:sldId id="330" r:id="rId15"/>
    <p:sldId id="363" r:id="rId16"/>
    <p:sldId id="331" r:id="rId17"/>
    <p:sldId id="335" r:id="rId18"/>
    <p:sldId id="337" r:id="rId19"/>
    <p:sldId id="338" r:id="rId20"/>
    <p:sldId id="340" r:id="rId21"/>
    <p:sldId id="364" r:id="rId22"/>
    <p:sldId id="365" r:id="rId23"/>
    <p:sldId id="346" r:id="rId24"/>
    <p:sldId id="366" r:id="rId25"/>
    <p:sldId id="347" r:id="rId26"/>
    <p:sldId id="349" r:id="rId27"/>
    <p:sldId id="379" r:id="rId28"/>
    <p:sldId id="368" r:id="rId29"/>
    <p:sldId id="370" r:id="rId30"/>
    <p:sldId id="371" r:id="rId31"/>
    <p:sldId id="372" r:id="rId32"/>
    <p:sldId id="373" r:id="rId33"/>
    <p:sldId id="374" r:id="rId34"/>
    <p:sldId id="375" r:id="rId35"/>
    <p:sldId id="376" r:id="rId36"/>
    <p:sldId id="377" r:id="rId37"/>
    <p:sldId id="378" r:id="rId38"/>
    <p:sldId id="310" r:id="rId39"/>
    <p:sldId id="258" r:id="rId40"/>
  </p:sldIdLst>
  <p:sldSz cx="12192000" cy="6858000"/>
  <p:notesSz cx="6858000" cy="9144000"/>
  <p:embeddedFontLst>
    <p:embeddedFont>
      <p:font typeface="Cambria Math" panose="02040503050406030204" pitchFamily="18" charset="0"/>
      <p:regular r:id="rId4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F43C67C-957D-4E7E-A82F-7C459FBAD6F3}">
          <p14:sldIdLst>
            <p14:sldId id="256"/>
            <p14:sldId id="308"/>
            <p14:sldId id="358"/>
          </p14:sldIdLst>
        </p14:section>
        <p14:section name="Part 1: System Setup" id="{B96D0154-F8CD-4D54-9F17-75ACA00E1BA0}">
          <p14:sldIdLst>
            <p14:sldId id="321"/>
            <p14:sldId id="362"/>
            <p14:sldId id="322"/>
            <p14:sldId id="325"/>
            <p14:sldId id="326"/>
            <p14:sldId id="327"/>
            <p14:sldId id="328"/>
            <p14:sldId id="330"/>
            <p14:sldId id="363"/>
            <p14:sldId id="331"/>
          </p14:sldIdLst>
        </p14:section>
        <p14:section name="Part 2: System Analysis" id="{17154171-333A-402D-8699-986F90215825}">
          <p14:sldIdLst>
            <p14:sldId id="335"/>
            <p14:sldId id="337"/>
            <p14:sldId id="338"/>
            <p14:sldId id="340"/>
            <p14:sldId id="364"/>
            <p14:sldId id="365"/>
            <p14:sldId id="346"/>
            <p14:sldId id="366"/>
          </p14:sldIdLst>
        </p14:section>
        <p14:section name="Part 3: Improve your system" id="{67F2A4FC-A9EE-4BE1-86DD-395AC81CF96D}">
          <p14:sldIdLst>
            <p14:sldId id="347"/>
            <p14:sldId id="349"/>
            <p14:sldId id="379"/>
            <p14:sldId id="368"/>
            <p14:sldId id="370"/>
            <p14:sldId id="371"/>
            <p14:sldId id="372"/>
            <p14:sldId id="373"/>
            <p14:sldId id="374"/>
            <p14:sldId id="375"/>
            <p14:sldId id="376"/>
            <p14:sldId id="377"/>
            <p14:sldId id="378"/>
          </p14:sldIdLst>
        </p14:section>
        <p14:section name="Closing section" id="{89EB4720-AE0F-4A6D-962D-D458264832AC}">
          <p14:sldIdLst>
            <p14:sldId id="310"/>
            <p14:sldId id="258"/>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71B"/>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92" autoAdjust="0"/>
    <p:restoredTop sz="89588" autoAdjust="0"/>
  </p:normalViewPr>
  <p:slideViewPr>
    <p:cSldViewPr showGuides="1">
      <p:cViewPr varScale="1">
        <p:scale>
          <a:sx n="141" d="100"/>
          <a:sy n="141" d="100"/>
        </p:scale>
        <p:origin x="868" y="68"/>
      </p:cViewPr>
      <p:guideLst>
        <p:guide orient="horz" pos="2160"/>
        <p:guide pos="3840"/>
      </p:guideLst>
    </p:cSldViewPr>
  </p:slideViewPr>
  <p:notesTextViewPr>
    <p:cViewPr>
      <p:scale>
        <a:sx n="1" d="1"/>
        <a:sy n="1" d="1"/>
      </p:scale>
      <p:origin x="0" y="0"/>
    </p:cViewPr>
  </p:notesTextViewPr>
  <p:sorterViewPr>
    <p:cViewPr>
      <p:scale>
        <a:sx n="100" d="100"/>
        <a:sy n="100" d="100"/>
      </p:scale>
      <p:origin x="0" y="-284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1.fntdata"/><Relationship Id="rId47"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itlin Tyler" userId="9fe895bd-0629-4884-9289-afe88e7d7070" providerId="ADAL" clId="{E19440B1-1ADB-4868-88AC-44DF987AFF97}"/>
    <pc:docChg chg="custSel modSld modMainMaster">
      <pc:chgData name="Kaitlin Tyler" userId="9fe895bd-0629-4884-9289-afe88e7d7070" providerId="ADAL" clId="{E19440B1-1ADB-4868-88AC-44DF987AFF97}" dt="2026-01-30T14:05:29.885" v="12" actId="20577"/>
      <pc:docMkLst>
        <pc:docMk/>
      </pc:docMkLst>
      <pc:sldChg chg="modSp mod">
        <pc:chgData name="Kaitlin Tyler" userId="9fe895bd-0629-4884-9289-afe88e7d7070" providerId="ADAL" clId="{E19440B1-1ADB-4868-88AC-44DF987AFF97}" dt="2026-01-30T14:05:29.885" v="12" actId="20577"/>
        <pc:sldMkLst>
          <pc:docMk/>
          <pc:sldMk cId="4263359355" sldId="308"/>
        </pc:sldMkLst>
        <pc:graphicFrameChg chg="modGraphic">
          <ac:chgData name="Kaitlin Tyler" userId="9fe895bd-0629-4884-9289-afe88e7d7070" providerId="ADAL" clId="{E19440B1-1ADB-4868-88AC-44DF987AFF97}" dt="2026-01-30T14:05:29.885" v="12" actId="20577"/>
          <ac:graphicFrameMkLst>
            <pc:docMk/>
            <pc:sldMk cId="4263359355" sldId="308"/>
            <ac:graphicFrameMk id="5" creationId="{81F1995C-277A-4D92-B142-C47B50B7FCF6}"/>
          </ac:graphicFrameMkLst>
        </pc:graphicFrameChg>
      </pc:sldChg>
      <pc:sldChg chg="modSp mod">
        <pc:chgData name="Kaitlin Tyler" userId="9fe895bd-0629-4884-9289-afe88e7d7070" providerId="ADAL" clId="{E19440B1-1ADB-4868-88AC-44DF987AFF97}" dt="2026-01-26T15:50:26.629" v="3" actId="20577"/>
        <pc:sldMkLst>
          <pc:docMk/>
          <pc:sldMk cId="1559625516" sldId="365"/>
        </pc:sldMkLst>
        <pc:spChg chg="mod">
          <ac:chgData name="Kaitlin Tyler" userId="9fe895bd-0629-4884-9289-afe88e7d7070" providerId="ADAL" clId="{E19440B1-1ADB-4868-88AC-44DF987AFF97}" dt="2026-01-26T15:50:26.629" v="3" actId="20577"/>
          <ac:spMkLst>
            <pc:docMk/>
            <pc:sldMk cId="1559625516" sldId="365"/>
            <ac:spMk id="4" creationId="{3BCB4460-DBF9-D70B-A37B-24194293F0C9}"/>
          </ac:spMkLst>
        </pc:spChg>
      </pc:sldChg>
      <pc:sldMasterChg chg="modSp mod modSldLayout">
        <pc:chgData name="Kaitlin Tyler" userId="9fe895bd-0629-4884-9289-afe88e7d7070" providerId="ADAL" clId="{E19440B1-1ADB-4868-88AC-44DF987AFF97}" dt="2026-01-26T15:50:19.558" v="1" actId="313"/>
        <pc:sldMasterMkLst>
          <pc:docMk/>
          <pc:sldMasterMk cId="1291537134" sldId="2147483660"/>
        </pc:sldMasterMkLst>
        <pc:spChg chg="mod">
          <ac:chgData name="Kaitlin Tyler" userId="9fe895bd-0629-4884-9289-afe88e7d7070" providerId="ADAL" clId="{E19440B1-1ADB-4868-88AC-44DF987AFF97}" dt="2026-01-26T15:50:17.854" v="0" actId="313"/>
          <ac:spMkLst>
            <pc:docMk/>
            <pc:sldMasterMk cId="1291537134" sldId="2147483660"/>
            <ac:spMk id="3" creationId="{7C66E622-A13F-4675-A281-8D8CC6175629}"/>
          </ac:spMkLst>
        </pc:spChg>
        <pc:sldLayoutChg chg="modSp mod">
          <pc:chgData name="Kaitlin Tyler" userId="9fe895bd-0629-4884-9289-afe88e7d7070" providerId="ADAL" clId="{E19440B1-1ADB-4868-88AC-44DF987AFF97}" dt="2026-01-26T15:50:19.558" v="1" actId="313"/>
          <pc:sldLayoutMkLst>
            <pc:docMk/>
            <pc:sldMasterMk cId="1291537134" sldId="2147483660"/>
            <pc:sldLayoutMk cId="2844354149" sldId="2147483736"/>
          </pc:sldLayoutMkLst>
          <pc:spChg chg="mod">
            <ac:chgData name="Kaitlin Tyler" userId="9fe895bd-0629-4884-9289-afe88e7d7070" providerId="ADAL" clId="{E19440B1-1ADB-4868-88AC-44DF987AFF97}" dt="2026-01-26T15:50:19.558" v="1" actId="313"/>
            <ac:spMkLst>
              <pc:docMk/>
              <pc:sldMasterMk cId="1291537134" sldId="2147483660"/>
              <pc:sldLayoutMk cId="2844354149" sldId="2147483736"/>
              <ac:spMk id="4" creationId="{E6AEF1B2-1440-4FE5-8C1B-C291F424F993}"/>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Calibri" panose="020F050202020403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Calibri" panose="020F0502020204030204" pitchFamily="34" charset="0"/>
              </a:defRPr>
            </a:lvl1pPr>
          </a:lstStyle>
          <a:p>
            <a:fld id="{BB9E86C5-9689-42B4-BE7D-FDE5EB4274E3}" type="datetimeFigureOut">
              <a:rPr lang="en-US" smtClean="0"/>
              <a:pPr/>
              <a:t>1/30/2026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Calibri" panose="020F050202020403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Calibri" panose="020F0502020204030204" pitchFamily="34" charset="0"/>
              </a:defRPr>
            </a:lvl1pPr>
          </a:lstStyle>
          <a:p>
            <a:fld id="{27FDDAD7-A41A-4414-8211-C5E2AC7F93EC}" type="slidenum">
              <a:rPr lang="en-US" smtClean="0"/>
              <a:pPr/>
              <a:t>‹#›</a:t>
            </a:fld>
            <a:endParaRPr lang="en-US" dirty="0"/>
          </a:p>
        </p:txBody>
      </p:sp>
    </p:spTree>
    <p:extLst>
      <p:ext uri="{BB962C8B-B14F-4D97-AF65-F5344CB8AC3E}">
        <p14:creationId xmlns:p14="http://schemas.microsoft.com/office/powerpoint/2010/main" val="766296083"/>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Calibri" panose="020F0502020204030204" pitchFamily="34" charset="0"/>
        <a:ea typeface="+mn-ea"/>
        <a:cs typeface="+mn-cs"/>
      </a:defRPr>
    </a:lvl1pPr>
    <a:lvl2pPr marL="457200" algn="l" defTabSz="914400" rtl="0" eaLnBrk="1" latinLnBrk="0" hangingPunct="1">
      <a:defRPr sz="1200" b="0" i="0" kern="1200">
        <a:solidFill>
          <a:schemeClr val="tx1"/>
        </a:solidFill>
        <a:latin typeface="Calibri" panose="020F0502020204030204" pitchFamily="34" charset="0"/>
        <a:ea typeface="+mn-ea"/>
        <a:cs typeface="+mn-cs"/>
      </a:defRPr>
    </a:lvl2pPr>
    <a:lvl3pPr marL="914400" algn="l" defTabSz="914400" rtl="0" eaLnBrk="1" latinLnBrk="0" hangingPunct="1">
      <a:defRPr sz="1200" b="0" i="0" kern="1200">
        <a:solidFill>
          <a:schemeClr val="tx1"/>
        </a:solidFill>
        <a:latin typeface="Calibri" panose="020F0502020204030204" pitchFamily="34" charset="0"/>
        <a:ea typeface="+mn-ea"/>
        <a:cs typeface="+mn-cs"/>
      </a:defRPr>
    </a:lvl3pPr>
    <a:lvl4pPr marL="1371600" algn="l" defTabSz="914400" rtl="0" eaLnBrk="1" latinLnBrk="0" hangingPunct="1">
      <a:defRPr sz="1200" b="0" i="0" kern="1200">
        <a:solidFill>
          <a:schemeClr val="tx1"/>
        </a:solidFill>
        <a:latin typeface="Calibri" panose="020F0502020204030204" pitchFamily="34" charset="0"/>
        <a:ea typeface="+mn-ea"/>
        <a:cs typeface="+mn-cs"/>
      </a:defRPr>
    </a:lvl4pPr>
    <a:lvl5pPr marL="1828800" algn="l" defTabSz="914400" rtl="0" eaLnBrk="1" latinLnBrk="0" hangingPunct="1">
      <a:defRPr sz="1200" b="0" i="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1</a:t>
            </a:fld>
            <a:endParaRPr lang="en-US" dirty="0"/>
          </a:p>
        </p:txBody>
      </p:sp>
    </p:spTree>
    <p:extLst>
      <p:ext uri="{BB962C8B-B14F-4D97-AF65-F5344CB8AC3E}">
        <p14:creationId xmlns:p14="http://schemas.microsoft.com/office/powerpoint/2010/main" val="14740864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GB" b="1" dirty="0"/>
              <a:t>Teaching notes:</a:t>
            </a:r>
            <a:endParaRPr lang="en-GB" b="0" dirty="0"/>
          </a:p>
          <a:p>
            <a:r>
              <a:rPr lang="en-US" b="0" dirty="0"/>
              <a:t>In OpticStudio, constraints can be upheld in two ways:</a:t>
            </a:r>
          </a:p>
          <a:p>
            <a:pPr marL="171450" indent="-171450">
              <a:buFont typeface="Arial" panose="020B0604020202020204" pitchFamily="34" charset="0"/>
              <a:buChar char="•"/>
            </a:pPr>
            <a:r>
              <a:rPr lang="en-US" b="0" dirty="0"/>
              <a:t>Make parameters variables and add boundary constraints in the Merit Function Editor.</a:t>
            </a:r>
          </a:p>
          <a:p>
            <a:pPr marL="171450" indent="-171450">
              <a:buFont typeface="Arial" panose="020B0604020202020204" pitchFamily="34" charset="0"/>
              <a:buChar char="•"/>
            </a:pPr>
            <a:r>
              <a:rPr lang="en-US" b="0" dirty="0"/>
              <a:t>Use built-in solves to enforce constraints automatically.</a:t>
            </a:r>
          </a:p>
          <a:p>
            <a:endParaRPr lang="en-US" b="0" dirty="0"/>
          </a:p>
          <a:p>
            <a:r>
              <a:rPr lang="en-US" b="0" dirty="0"/>
              <a:t>The second method is preferred because boundary constraints can slow down optimization, while solves instantly maintain the specified condition.</a:t>
            </a:r>
          </a:p>
          <a:p>
            <a:endParaRPr lang="en-US" b="0" dirty="0"/>
          </a:p>
          <a:p>
            <a:r>
              <a:rPr lang="en-US" b="0" dirty="0"/>
              <a:t>For this design, we use an F Number Solve on the radius of Surface 2. This ensures the curvature adjusts automatically to maintain the desired F/# (4) and focal length (100 mm).</a:t>
            </a:r>
          </a:p>
          <a:p>
            <a:endParaRPr lang="en-US" b="0" dirty="0"/>
          </a:p>
          <a:p>
            <a:r>
              <a:rPr lang="en-US" b="0" dirty="0"/>
              <a:t>Once set, OpticStudio recalculates the radius whenever other lens parameters change, simplifying the design process.</a:t>
            </a:r>
          </a:p>
          <a:p>
            <a:endParaRPr lang="en-US" b="0" dirty="0"/>
          </a:p>
          <a:p>
            <a:r>
              <a:rPr lang="en-US" b="1" dirty="0"/>
              <a:t>Suggested answer:</a:t>
            </a:r>
            <a:r>
              <a:rPr lang="en-US" b="0" dirty="0"/>
              <a:t> Manual constraints give flexibility because you can optimize multiple goals and apply complex conditions, but they slow execution and add complexity since the optimizer must iterate through many cycles. They also risk over-constraining the system. Automatic solves, by contrast, enforce constraints instantly without adding variables, making the design process faster and simpler—ideal for straightforward conditions like maintaining F/#. However, solves reduce optimization freedom later because they lock a parameter to one condition.</a:t>
            </a:r>
            <a:endParaRPr lang="en-US" b="1"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11</a:t>
            </a:fld>
            <a:endParaRPr lang="en-US" dirty="0"/>
          </a:p>
        </p:txBody>
      </p:sp>
    </p:spTree>
    <p:extLst>
      <p:ext uri="{BB962C8B-B14F-4D97-AF65-F5344CB8AC3E}">
        <p14:creationId xmlns:p14="http://schemas.microsoft.com/office/powerpoint/2010/main" val="1624516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GB" b="1" dirty="0"/>
              <a:t>Answers:</a:t>
            </a:r>
            <a:endParaRPr lang="en-GB" b="0" dirty="0"/>
          </a:p>
          <a:p>
            <a:endParaRPr lang="en-GB" b="0" dirty="0"/>
          </a:p>
          <a:p>
            <a:pPr marL="228600" indent="-228600">
              <a:buAutoNum type="arabicPeriod"/>
            </a:pPr>
            <a:r>
              <a:rPr lang="en-US" b="1" dirty="0"/>
              <a:t>STOP placed at the back of the lens instead of the front</a:t>
            </a:r>
          </a:p>
          <a:p>
            <a:pPr lvl="1">
              <a:buNone/>
            </a:pPr>
            <a:r>
              <a:rPr lang="en-US" b="1" dirty="0"/>
              <a:t>Why it’s an error:</a:t>
            </a:r>
            <a:br>
              <a:rPr lang="en-US" dirty="0"/>
            </a:br>
            <a:r>
              <a:rPr lang="en-US" dirty="0"/>
              <a:t>The STOP defines the aperture and controls the cone of light entering the system. Placing it at the back changes the entrance pupil location and alters chief ray paths.</a:t>
            </a:r>
          </a:p>
          <a:p>
            <a:pPr lvl="1">
              <a:buNone/>
            </a:pPr>
            <a:r>
              <a:rPr lang="en-US" b="1" dirty="0"/>
              <a:t>Impact on performance:</a:t>
            </a:r>
            <a:endParaRPr lang="en-US" dirty="0"/>
          </a:p>
          <a:p>
            <a:pPr marL="628650" lvl="1" indent="-171450">
              <a:buFont typeface="Arial" panose="020B0604020202020204" pitchFamily="34" charset="0"/>
              <a:buChar char="•"/>
            </a:pPr>
            <a:r>
              <a:rPr lang="en-US" dirty="0"/>
              <a:t>Increased </a:t>
            </a:r>
            <a:r>
              <a:rPr lang="en-US" b="0" dirty="0"/>
              <a:t>vignetting</a:t>
            </a:r>
            <a:r>
              <a:rPr lang="en-US" dirty="0"/>
              <a:t> for off-axis fields because the aperture is not at the first interaction point.</a:t>
            </a:r>
          </a:p>
          <a:p>
            <a:pPr marL="628650" lvl="1" indent="-171450">
              <a:buFont typeface="Arial" panose="020B0604020202020204" pitchFamily="34" charset="0"/>
              <a:buChar char="•"/>
            </a:pPr>
            <a:r>
              <a:rPr lang="en-US" dirty="0"/>
              <a:t>Different ray bundles may pass through the lens incorrectly, leading to </a:t>
            </a:r>
            <a:r>
              <a:rPr lang="en-US" b="0" dirty="0"/>
              <a:t>higher aberrations </a:t>
            </a:r>
            <a:r>
              <a:rPr lang="en-US" dirty="0"/>
              <a:t>(coma, astigmatism).</a:t>
            </a:r>
          </a:p>
          <a:p>
            <a:pPr marL="628650" lvl="1" indent="-171450">
              <a:buFont typeface="Arial" panose="020B0604020202020204" pitchFamily="34" charset="0"/>
              <a:buChar char="•"/>
            </a:pPr>
            <a:r>
              <a:rPr lang="en-US" dirty="0"/>
              <a:t>F/# calculations and optimization assumptions become inaccurate.</a:t>
            </a:r>
          </a:p>
          <a:p>
            <a:pPr marL="457200" lvl="1" indent="0">
              <a:buNone/>
            </a:pPr>
            <a:endParaRPr lang="en-US" b="0" dirty="0"/>
          </a:p>
          <a:p>
            <a:pPr marL="228600" indent="-228600">
              <a:buAutoNum type="arabicPeriod"/>
            </a:pPr>
            <a:r>
              <a:rPr lang="en-US" b="1" dirty="0"/>
              <a:t>Germanium chosen as lens material instead of N-BK7</a:t>
            </a:r>
          </a:p>
          <a:p>
            <a:pPr lvl="1">
              <a:buNone/>
            </a:pPr>
            <a:r>
              <a:rPr lang="en-US" b="1" dirty="0"/>
              <a:t>Why it’s an error:</a:t>
            </a:r>
            <a:br>
              <a:rPr lang="en-US" dirty="0"/>
            </a:br>
            <a:r>
              <a:rPr lang="en-US" dirty="0"/>
              <a:t>Germanium is opaque at visible wavelengths, and we have chosen the </a:t>
            </a:r>
            <a:r>
              <a:rPr lang="en-US" dirty="0" err="1"/>
              <a:t>HeNe</a:t>
            </a:r>
            <a:r>
              <a:rPr lang="en-US" dirty="0"/>
              <a:t> wavelength (0.6328 </a:t>
            </a:r>
            <a:r>
              <a:rPr lang="en-US" dirty="0" err="1"/>
              <a:t>μm</a:t>
            </a:r>
            <a:r>
              <a:rPr lang="en-US" dirty="0"/>
              <a:t>). Looking at its transmission data in the Materials Catalogue, you can see Germanium is suitable for infrared systems but not visible light applications.</a:t>
            </a:r>
          </a:p>
          <a:p>
            <a:pPr lvl="1">
              <a:buNone/>
            </a:pPr>
            <a:r>
              <a:rPr lang="en-US" b="1" dirty="0"/>
              <a:t>Impact on performance:</a:t>
            </a:r>
            <a:endParaRPr lang="en-US" dirty="0"/>
          </a:p>
          <a:p>
            <a:pPr marL="628650" lvl="1" indent="-171450">
              <a:buFont typeface="Arial" panose="020B0604020202020204" pitchFamily="34" charset="0"/>
              <a:buChar char="•"/>
            </a:pPr>
            <a:r>
              <a:rPr lang="en-US" dirty="0"/>
              <a:t>Lens would </a:t>
            </a:r>
            <a:r>
              <a:rPr lang="en-US" b="0" dirty="0"/>
              <a:t>not transmit light </a:t>
            </a:r>
            <a:r>
              <a:rPr lang="en-US" dirty="0"/>
              <a:t>at the design wavelength, making the system unusable.</a:t>
            </a:r>
          </a:p>
          <a:p>
            <a:pPr marL="628650" lvl="1" indent="-171450">
              <a:buFont typeface="Arial" panose="020B0604020202020204" pitchFamily="34" charset="0"/>
              <a:buChar char="•"/>
            </a:pPr>
            <a:r>
              <a:rPr lang="en-US" dirty="0"/>
              <a:t>Even if modeled, refractive index data for visible wavelengths is invalid, so all calculations (focal length, aberrations) are wrong.</a:t>
            </a:r>
          </a:p>
          <a:p>
            <a:pPr marL="628650" lvl="1" indent="-171450">
              <a:buFont typeface="Arial" panose="020B0604020202020204" pitchFamily="34" charset="0"/>
              <a:buChar char="•"/>
            </a:pPr>
            <a:r>
              <a:rPr lang="en-US" dirty="0"/>
              <a:t>Demonstrates importance of matching material transparency to wavelength.</a:t>
            </a:r>
          </a:p>
          <a:p>
            <a:pPr marL="0" indent="0">
              <a:buNone/>
            </a:pPr>
            <a:endParaRPr lang="en-US" b="1" dirty="0"/>
          </a:p>
          <a:p>
            <a:pPr marL="228600" indent="-228600">
              <a:buFont typeface="+mj-lt"/>
              <a:buAutoNum type="arabicPeriod" startAt="3"/>
            </a:pPr>
            <a:r>
              <a:rPr lang="en-US" b="1" dirty="0"/>
              <a:t>Weight of 2 applied to the 0° field instead of equal weights</a:t>
            </a:r>
          </a:p>
          <a:p>
            <a:pPr lvl="1">
              <a:buNone/>
            </a:pPr>
            <a:r>
              <a:rPr lang="en-US" b="1" dirty="0"/>
              <a:t>Why it’s an error:</a:t>
            </a:r>
            <a:br>
              <a:rPr lang="en-US" dirty="0"/>
            </a:br>
            <a:r>
              <a:rPr lang="en-US" dirty="0"/>
              <a:t>Field weights influence optimization priorities. Giving extra weight to the on-axis field biases the optimizer toward improving central performance at the expense of off-axis fields.</a:t>
            </a:r>
          </a:p>
          <a:p>
            <a:pPr lvl="1">
              <a:buNone/>
            </a:pPr>
            <a:r>
              <a:rPr lang="en-US" b="1" dirty="0"/>
              <a:t>Impact on performance:</a:t>
            </a:r>
            <a:endParaRPr lang="en-US" dirty="0"/>
          </a:p>
          <a:p>
            <a:pPr marL="628650" lvl="1" indent="-171450">
              <a:buFont typeface="Arial" panose="020B0604020202020204" pitchFamily="34" charset="0"/>
              <a:buChar char="•"/>
            </a:pPr>
            <a:r>
              <a:rPr lang="en-US" dirty="0"/>
              <a:t>Final design may have excellent on-axis quality but </a:t>
            </a:r>
            <a:r>
              <a:rPr lang="en-US" b="0" dirty="0"/>
              <a:t>poor off-axis performance</a:t>
            </a:r>
            <a:r>
              <a:rPr lang="en-US" dirty="0"/>
              <a:t>, leading to uneven image quality across the field of view.</a:t>
            </a:r>
          </a:p>
          <a:p>
            <a:pPr marL="628650" lvl="1" indent="-171450">
              <a:buFont typeface="Arial" panose="020B0604020202020204" pitchFamily="34" charset="0"/>
              <a:buChar char="•"/>
            </a:pPr>
            <a:r>
              <a:rPr lang="en-US" dirty="0"/>
              <a:t>RMS spot size averaged over FOV will not reflect true system performance.</a:t>
            </a:r>
          </a:p>
          <a:p>
            <a:pPr marL="0" indent="0">
              <a:buFont typeface="+mj-lt"/>
              <a:buNone/>
            </a:pPr>
            <a:endParaRPr lang="en-US" b="1"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12</a:t>
            </a:fld>
            <a:endParaRPr lang="en-US" dirty="0"/>
          </a:p>
        </p:txBody>
      </p:sp>
    </p:spTree>
    <p:extLst>
      <p:ext uri="{BB962C8B-B14F-4D97-AF65-F5344CB8AC3E}">
        <p14:creationId xmlns:p14="http://schemas.microsoft.com/office/powerpoint/2010/main" val="8204204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GB" b="1" dirty="0"/>
              <a:t>Teaching notes:</a:t>
            </a:r>
            <a:endParaRPr lang="en-GB" b="0" dirty="0"/>
          </a:p>
          <a:p>
            <a:r>
              <a:rPr lang="en-US" b="0" dirty="0"/>
              <a:t>This section aimed to introduced students to </a:t>
            </a:r>
            <a:r>
              <a:rPr lang="en-US" b="0" dirty="0" err="1"/>
              <a:t>OpticStudio’s</a:t>
            </a:r>
            <a:r>
              <a:rPr lang="en-US" b="0" dirty="0"/>
              <a:t> Sequential Mode and the essential steps for converting specifications into a functional optical model. </a:t>
            </a:r>
          </a:p>
          <a:p>
            <a:endParaRPr lang="en-US" b="0" dirty="0"/>
          </a:p>
          <a:p>
            <a:r>
              <a:rPr lang="en-US" b="0" dirty="0"/>
              <a:t>Key skills covered:</a:t>
            </a:r>
          </a:p>
          <a:p>
            <a:pPr marL="171450" indent="-171450">
              <a:buFont typeface="Arial" panose="020B0604020202020204" pitchFamily="34" charset="0"/>
              <a:buChar char="•"/>
            </a:pPr>
            <a:r>
              <a:rPr lang="en-US" b="0" dirty="0"/>
              <a:t>Navigating the interface and setting global parameters.</a:t>
            </a:r>
          </a:p>
          <a:p>
            <a:pPr marL="171450" indent="-171450">
              <a:buFont typeface="Arial" panose="020B0604020202020204" pitchFamily="34" charset="0"/>
              <a:buChar char="•"/>
            </a:pPr>
            <a:r>
              <a:rPr lang="en-US" b="0" dirty="0"/>
              <a:t>Building a basic singlet lens and applying solves for constraints.</a:t>
            </a:r>
          </a:p>
          <a:p>
            <a:endParaRPr lang="en-US" b="0" dirty="0"/>
          </a:p>
          <a:p>
            <a:r>
              <a:rPr lang="en-US" b="0" dirty="0"/>
              <a:t>We also embedded thinking points and mini exercises to encourage active learning and critical thinking, such as calculating image height, discussing STOP placement, and exploring trade-offs between solves and manual constraints.</a:t>
            </a:r>
          </a:p>
        </p:txBody>
      </p:sp>
      <p:sp>
        <p:nvSpPr>
          <p:cNvPr id="4" name="Slide Number Placeholder 3"/>
          <p:cNvSpPr>
            <a:spLocks noGrp="1"/>
          </p:cNvSpPr>
          <p:nvPr>
            <p:ph type="sldNum" sz="quarter" idx="5"/>
          </p:nvPr>
        </p:nvSpPr>
        <p:spPr/>
        <p:txBody>
          <a:bodyPr/>
          <a:lstStyle/>
          <a:p>
            <a:fld id="{27FDDAD7-A41A-4414-8211-C5E2AC7F93EC}" type="slidenum">
              <a:rPr lang="en-US" smtClean="0"/>
              <a:pPr/>
              <a:t>13</a:t>
            </a:fld>
            <a:endParaRPr lang="en-US" dirty="0"/>
          </a:p>
        </p:txBody>
      </p:sp>
    </p:spTree>
    <p:extLst>
      <p:ext uri="{BB962C8B-B14F-4D97-AF65-F5344CB8AC3E}">
        <p14:creationId xmlns:p14="http://schemas.microsoft.com/office/powerpoint/2010/main" val="34303852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GB" b="1" dirty="0"/>
              <a:t>Teaching notes:</a:t>
            </a:r>
          </a:p>
          <a:p>
            <a:endParaRPr lang="en-US" dirty="0"/>
          </a:p>
          <a:p>
            <a:r>
              <a:rPr lang="en-US" dirty="0"/>
              <a:t>This slide introduces the concept of analysis tools in OpticStudio. Emphasize that these tools help diagnose system performance before optimization.</a:t>
            </a:r>
          </a:p>
          <a:p>
            <a:pPr marL="171450" indent="-171450">
              <a:buFont typeface="Arial" panose="020B0604020202020204" pitchFamily="34" charset="0"/>
              <a:buChar char="•"/>
            </a:pPr>
            <a:r>
              <a:rPr lang="en-US" b="1" dirty="0"/>
              <a:t>Layout</a:t>
            </a:r>
            <a:r>
              <a:rPr lang="en-US" dirty="0"/>
              <a:t> provides a quick visual check of the system and image plane position.</a:t>
            </a:r>
          </a:p>
          <a:p>
            <a:pPr marL="171450" indent="-171450">
              <a:buFont typeface="Arial" panose="020B0604020202020204" pitchFamily="34" charset="0"/>
              <a:buChar char="•"/>
            </a:pPr>
            <a:r>
              <a:rPr lang="en-US" b="1" dirty="0"/>
              <a:t>Spot Diagram</a:t>
            </a:r>
            <a:r>
              <a:rPr lang="en-US" dirty="0"/>
              <a:t> shows how well the lens focuses light and highlights blur or asymmetry.</a:t>
            </a:r>
          </a:p>
          <a:p>
            <a:pPr marL="171450" indent="-171450">
              <a:buFont typeface="Arial" panose="020B0604020202020204" pitchFamily="34" charset="0"/>
              <a:buChar char="•"/>
            </a:pPr>
            <a:r>
              <a:rPr lang="en-US" b="1" dirty="0"/>
              <a:t>OPD Fan</a:t>
            </a:r>
            <a:r>
              <a:rPr lang="en-US" dirty="0"/>
              <a:t> reveals deviations in optical path length, indicating wavefront errors.</a:t>
            </a:r>
          </a:p>
          <a:p>
            <a:pPr marL="171450" indent="-171450">
              <a:buFont typeface="Arial" panose="020B0604020202020204" pitchFamily="34" charset="0"/>
              <a:buChar char="•"/>
            </a:pPr>
            <a:r>
              <a:rPr lang="en-US" b="1" dirty="0"/>
              <a:t>Ray Fan</a:t>
            </a:r>
            <a:r>
              <a:rPr lang="en-US" dirty="0"/>
              <a:t> illustrates how rays deviate from the ideal image point, helping identify aberrations like coma or astigmatism.</a:t>
            </a:r>
          </a:p>
          <a:p>
            <a:endParaRPr lang="en-US" dirty="0"/>
          </a:p>
          <a:p>
            <a:r>
              <a:rPr lang="en-US" dirty="0"/>
              <a:t>Explain that while interpreting specific aberrations from these plots is beyond the scope of this exercise, students should understand what each tool represents and why it matters.</a:t>
            </a:r>
          </a:p>
          <a:p>
            <a:endParaRPr lang="en-US" b="0" dirty="0"/>
          </a:p>
          <a:p>
            <a:r>
              <a:rPr lang="en-US" b="1" dirty="0"/>
              <a:t>Suggested answer:</a:t>
            </a:r>
            <a:r>
              <a:rPr lang="en-US" b="0" dirty="0"/>
              <a:t> Analyzing first helps identify which aberrations are present and how severe they are. This informs which parameters need adjusting during optimization. Without analysis, optimization might improve one metric while worsening others.</a:t>
            </a:r>
          </a:p>
        </p:txBody>
      </p:sp>
      <p:sp>
        <p:nvSpPr>
          <p:cNvPr id="4" name="Slide Number Placeholder 3"/>
          <p:cNvSpPr>
            <a:spLocks noGrp="1"/>
          </p:cNvSpPr>
          <p:nvPr>
            <p:ph type="sldNum" sz="quarter" idx="5"/>
          </p:nvPr>
        </p:nvSpPr>
        <p:spPr/>
        <p:txBody>
          <a:bodyPr/>
          <a:lstStyle/>
          <a:p>
            <a:fld id="{27FDDAD7-A41A-4414-8211-C5E2AC7F93EC}" type="slidenum">
              <a:rPr lang="en-US" smtClean="0"/>
              <a:pPr/>
              <a:t>15</a:t>
            </a:fld>
            <a:endParaRPr lang="en-US" dirty="0"/>
          </a:p>
        </p:txBody>
      </p:sp>
    </p:spTree>
    <p:extLst>
      <p:ext uri="{BB962C8B-B14F-4D97-AF65-F5344CB8AC3E}">
        <p14:creationId xmlns:p14="http://schemas.microsoft.com/office/powerpoint/2010/main" val="6207505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GB" b="1" dirty="0"/>
              <a:t>Teaching notes:</a:t>
            </a:r>
            <a:endParaRPr lang="en-GB" b="0" dirty="0"/>
          </a:p>
          <a:p>
            <a:pPr marL="228600" indent="-228600">
              <a:buFont typeface="+mj-lt"/>
              <a:buAutoNum type="arabicPeriod"/>
            </a:pPr>
            <a:r>
              <a:rPr lang="en-GB" b="0" dirty="0"/>
              <a:t>Layout</a:t>
            </a:r>
          </a:p>
          <a:p>
            <a:pPr marL="457200" lvl="1" indent="0">
              <a:buFont typeface="+mj-lt"/>
              <a:buNone/>
            </a:pPr>
            <a:r>
              <a:rPr lang="en-US" b="0" dirty="0"/>
              <a:t>Highlight that the Layout view is a quick diagnostic tool. If rays converge before or after the image plane, the system is not at best focus. This causes defocus and increases aberrations such as spherical and coma. Explain that this is why analysis before optimization is critical—students should understand that poor image plane placement can make even a simple lens appear much worse than it really is. The Quick Focus tool will later correct this by adjusting the image plane position automatically.</a:t>
            </a:r>
          </a:p>
          <a:p>
            <a:pPr marL="457200" lvl="1" indent="0">
              <a:buFont typeface="+mj-lt"/>
              <a:buNone/>
            </a:pPr>
            <a:endParaRPr lang="en-US" b="1" dirty="0"/>
          </a:p>
          <a:p>
            <a:pPr marL="457200" lvl="1" indent="0">
              <a:buFont typeface="+mj-lt"/>
              <a:buNone/>
            </a:pPr>
            <a:r>
              <a:rPr lang="en-US" b="1" dirty="0"/>
              <a:t>Suggested answer:</a:t>
            </a:r>
            <a:r>
              <a:rPr lang="en-US" b="0" dirty="0"/>
              <a:t> Before optimization, the rays converge before the image plane, meaning the it is not positioned at best focus. This misalignment introduces defocus, which significantly degrades image quality.</a:t>
            </a:r>
          </a:p>
          <a:p>
            <a:pPr marL="457200" lvl="1" indent="0">
              <a:buFont typeface="+mj-lt"/>
              <a:buNone/>
            </a:pPr>
            <a:endParaRPr lang="en-GB" b="1" dirty="0"/>
          </a:p>
          <a:p>
            <a:pPr marL="228600" indent="-228600">
              <a:buFont typeface="+mj-lt"/>
              <a:buAutoNum type="arabicPeriod"/>
            </a:pPr>
            <a:r>
              <a:rPr lang="en-GB" b="0" dirty="0"/>
              <a:t>Spot Diagram</a:t>
            </a:r>
          </a:p>
          <a:p>
            <a:pPr marL="457200" lvl="1" indent="0">
              <a:buFont typeface="+mj-lt"/>
              <a:buNone/>
            </a:pPr>
            <a:r>
              <a:rPr lang="en-US" b="0" dirty="0"/>
              <a:t>Explain that the Spot Diagram is a key tool for assessing image quality.</a:t>
            </a:r>
          </a:p>
          <a:p>
            <a:pPr marL="628650" lvl="1" indent="-171450">
              <a:buFont typeface="Arial" panose="020B0604020202020204" pitchFamily="34" charset="0"/>
              <a:buChar char="•"/>
            </a:pPr>
            <a:r>
              <a:rPr lang="en-US" b="0" dirty="0"/>
              <a:t>RMS Spot Radius gives a statistical measure of the spread of rays, making it a good indicator of overall performance.</a:t>
            </a:r>
          </a:p>
          <a:p>
            <a:pPr marL="628650" lvl="1" indent="-171450">
              <a:buFont typeface="Arial" panose="020B0604020202020204" pitchFamily="34" charset="0"/>
              <a:buChar char="•"/>
            </a:pPr>
            <a:r>
              <a:rPr lang="en-US" b="0" dirty="0"/>
              <a:t>GEO Spot Radius shows the worst-case deviation, which can reveal outliers or asymmetry in the spot.</a:t>
            </a:r>
          </a:p>
          <a:p>
            <a:pPr marL="457200" lvl="1" indent="0">
              <a:buFont typeface="+mj-lt"/>
              <a:buNone/>
            </a:pPr>
            <a:r>
              <a:rPr lang="en-US" b="0" dirty="0"/>
              <a:t>Highlight that both metrics are important: RMS for general quality, GEO for extremes. Ask students why the off-axis fields (3.5° and 5°) have larger spot sizes—this leads to a discussion about field-dependent aberrations like coma and astigmatism.</a:t>
            </a:r>
          </a:p>
          <a:p>
            <a:pPr marL="457200" lvl="1" indent="0">
              <a:buFont typeface="+mj-lt"/>
              <a:buNone/>
            </a:pPr>
            <a:endParaRPr lang="en-US" b="0" dirty="0"/>
          </a:p>
          <a:p>
            <a:pPr marL="457200" lvl="1" indent="0">
              <a:buFont typeface="+mj-lt"/>
              <a:buNone/>
            </a:pPr>
            <a:r>
              <a:rPr lang="en-US" b="1" dirty="0"/>
              <a:t>Suggested answer:</a:t>
            </a:r>
            <a:r>
              <a:rPr lang="en-US" b="0" dirty="0"/>
              <a:t> </a:t>
            </a:r>
          </a:p>
          <a:p>
            <a:pPr marL="457200" lvl="1" indent="0">
              <a:buFont typeface="+mj-lt"/>
              <a:buNone/>
            </a:pPr>
            <a:r>
              <a:rPr lang="en-US" b="0" dirty="0"/>
              <a:t>RMS Spot Radius: Root-mean-square distance of all rays from the reference point (chief ray or centroid). It represents the average spread of rays and is useful for comparing overall image quality.</a:t>
            </a:r>
          </a:p>
          <a:p>
            <a:pPr marL="1085850" lvl="2" indent="-171450">
              <a:buFont typeface="Arial" panose="020B0604020202020204" pitchFamily="34" charset="0"/>
              <a:buChar char="•"/>
            </a:pPr>
            <a:r>
              <a:rPr lang="en-US" b="0" dirty="0"/>
              <a:t>Radii have greater spread towards edge of field </a:t>
            </a:r>
            <a:r>
              <a:rPr lang="en-US" b="0" i="1" dirty="0"/>
              <a:t>i.e. </a:t>
            </a:r>
            <a:r>
              <a:rPr lang="en-US" b="0" dirty="0"/>
              <a:t>0°: 562.7 </a:t>
            </a:r>
            <a:r>
              <a:rPr lang="en-US" b="0" dirty="0" err="1"/>
              <a:t>μm</a:t>
            </a:r>
            <a:r>
              <a:rPr lang="en-US" b="0" dirty="0"/>
              <a:t>; 3.5°: 649.5 </a:t>
            </a:r>
            <a:r>
              <a:rPr lang="en-US" b="0" dirty="0" err="1"/>
              <a:t>μm</a:t>
            </a:r>
            <a:r>
              <a:rPr lang="en-US" b="0" dirty="0"/>
              <a:t>; 5°: 734.6 </a:t>
            </a:r>
            <a:r>
              <a:rPr lang="en-US" b="0" dirty="0" err="1"/>
              <a:t>μm</a:t>
            </a:r>
            <a:r>
              <a:rPr lang="en-US" b="0" dirty="0"/>
              <a:t>.</a:t>
            </a:r>
          </a:p>
          <a:p>
            <a:pPr marL="628650" lvl="1" indent="-171450">
              <a:buFont typeface="Arial" panose="020B0604020202020204" pitchFamily="34" charset="0"/>
              <a:buChar char="•"/>
            </a:pPr>
            <a:r>
              <a:rPr lang="en-US" b="0" dirty="0"/>
              <a:t>GEO Spot Radius: Distance from the reference point to the farthest ray. It represents the maximum extent of the spot and is sensitive to outliers.</a:t>
            </a:r>
          </a:p>
          <a:p>
            <a:pPr marL="1085850" lvl="2" indent="-171450">
              <a:buFont typeface="Arial" panose="020B0604020202020204" pitchFamily="34" charset="0"/>
              <a:buChar char="•"/>
            </a:pPr>
            <a:r>
              <a:rPr lang="en-US" b="0" dirty="0"/>
              <a:t>Radii have greater spread towards edge of field </a:t>
            </a:r>
            <a:r>
              <a:rPr lang="en-US" b="0" i="1" dirty="0"/>
              <a:t>i.e. </a:t>
            </a:r>
            <a:r>
              <a:rPr lang="en-US" b="0" dirty="0"/>
              <a:t>0°: 918.1 </a:t>
            </a:r>
            <a:r>
              <a:rPr lang="en-US" b="0" dirty="0" err="1"/>
              <a:t>μm</a:t>
            </a:r>
            <a:r>
              <a:rPr lang="en-US" b="0" dirty="0"/>
              <a:t>; 3.5°: 1471.0 </a:t>
            </a:r>
            <a:r>
              <a:rPr lang="en-US" b="0" dirty="0" err="1"/>
              <a:t>μm</a:t>
            </a:r>
            <a:r>
              <a:rPr lang="en-US" b="0" dirty="0"/>
              <a:t>; 5°: 1774.4 </a:t>
            </a:r>
            <a:r>
              <a:rPr lang="en-US" b="0" dirty="0" err="1"/>
              <a:t>μm</a:t>
            </a:r>
            <a:endParaRPr lang="en-GB" b="1" dirty="0"/>
          </a:p>
          <a:p>
            <a:endParaRPr lang="en-GB" b="1"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16</a:t>
            </a:fld>
            <a:endParaRPr lang="en-US" dirty="0"/>
          </a:p>
        </p:txBody>
      </p:sp>
    </p:spTree>
    <p:extLst>
      <p:ext uri="{BB962C8B-B14F-4D97-AF65-F5344CB8AC3E}">
        <p14:creationId xmlns:p14="http://schemas.microsoft.com/office/powerpoint/2010/main" val="23130787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GB" b="1" dirty="0"/>
              <a:t>Teaching notes:</a:t>
            </a:r>
            <a:endParaRPr lang="en-GB" b="0" dirty="0"/>
          </a:p>
          <a:p>
            <a:endParaRPr lang="en-GB" b="0" dirty="0"/>
          </a:p>
          <a:p>
            <a:pPr marL="228600" indent="-228600">
              <a:buFont typeface="+mj-lt"/>
              <a:buAutoNum type="arabicPeriod"/>
            </a:pPr>
            <a:r>
              <a:rPr lang="en-GB" b="0" dirty="0"/>
              <a:t>Ray Fan:</a:t>
            </a:r>
          </a:p>
          <a:p>
            <a:pPr marL="457200" lvl="1" indent="0">
              <a:buFont typeface="+mj-lt"/>
              <a:buNone/>
            </a:pPr>
            <a:r>
              <a:rPr lang="en-US" b="0" dirty="0"/>
              <a:t>Explain that the Ray Fan plot shows how rays deviate from the ideal image point across the pupil. In a perfect system, these deviations would be zero (flat line). The shape of the curve gives clues about the type of aberration: Symmetry (spherical aberration); Tilt (coma); Different slopes (astigmatism). For this introductory tutorial, students are not expected to identify specific aberrations though.  </a:t>
            </a:r>
          </a:p>
          <a:p>
            <a:pPr marL="457200" lvl="1" indent="0">
              <a:buFont typeface="+mj-lt"/>
              <a:buNone/>
            </a:pPr>
            <a:r>
              <a:rPr lang="en-US" b="1" dirty="0"/>
              <a:t>Suggested answer:</a:t>
            </a:r>
            <a:r>
              <a:rPr lang="en-US" b="0" dirty="0"/>
              <a:t>  Therefore, in our singlet lens, the curves are not flat, confirming significant aberrations</a:t>
            </a:r>
          </a:p>
          <a:p>
            <a:pPr marL="457200" lvl="1" indent="0">
              <a:buFont typeface="+mj-lt"/>
              <a:buNone/>
            </a:pPr>
            <a:endParaRPr lang="en-US" b="1" dirty="0"/>
          </a:p>
          <a:p>
            <a:pPr marL="228600" indent="-228600">
              <a:buFont typeface="+mj-lt"/>
              <a:buAutoNum type="arabicPeriod"/>
            </a:pPr>
            <a:r>
              <a:rPr lang="en-GB" b="0" dirty="0"/>
              <a:t>OPD Fan:</a:t>
            </a:r>
          </a:p>
          <a:p>
            <a:pPr marL="457200" lvl="1" indent="0">
              <a:buFont typeface="+mj-lt"/>
              <a:buNone/>
            </a:pPr>
            <a:r>
              <a:rPr lang="en-US" b="0" dirty="0"/>
              <a:t>OPD Fan measures wavefront error compared to an ideal spherical wavefront. In a perfect system, the plot would be flat. Curvature indicates spherical aberration, and mismatched tangential vs sagittal curves indicate astigmatism. Emphasize that OPD Fan connects wavefront quality to image performance; students should understand why wavefront error matters for high-quality imaging. They are not expected to identify specific aberrations though. </a:t>
            </a:r>
          </a:p>
          <a:p>
            <a:pPr marL="457200" lvl="1" indent="0">
              <a:buFont typeface="+mj-lt"/>
              <a:buNone/>
            </a:pPr>
            <a:r>
              <a:rPr lang="en-US" b="1" dirty="0"/>
              <a:t>Suggested answer:</a:t>
            </a:r>
            <a:r>
              <a:rPr lang="en-US" b="0" dirty="0"/>
              <a:t> The plot is not flat, so the wavefront is not ideal. A curved OPD Fan suggests spherical aberration whereas a different curvature for tangential and sagittal rays indicates astigmatism. A flat OPD Fan would mean all rays have equal optical path lengths (ideal wavefront).</a:t>
            </a:r>
            <a:endParaRPr lang="en-US" b="1"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17</a:t>
            </a:fld>
            <a:endParaRPr lang="en-US" dirty="0"/>
          </a:p>
        </p:txBody>
      </p:sp>
    </p:spTree>
    <p:extLst>
      <p:ext uri="{BB962C8B-B14F-4D97-AF65-F5344CB8AC3E}">
        <p14:creationId xmlns:p14="http://schemas.microsoft.com/office/powerpoint/2010/main" val="27852651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GB" b="1" dirty="0"/>
              <a:t>Teaching notes:</a:t>
            </a:r>
            <a:endParaRPr lang="en-GB" b="0" dirty="0"/>
          </a:p>
          <a:p>
            <a:r>
              <a:rPr lang="en-US" b="0" dirty="0"/>
              <a:t>This initial evaluation highlights why analysis before optimization is essential.</a:t>
            </a:r>
          </a:p>
          <a:p>
            <a:endParaRPr lang="en-US" b="0" dirty="0"/>
          </a:p>
          <a:p>
            <a:r>
              <a:rPr lang="en-US" b="0" dirty="0"/>
              <a:t>The singlet lens shows multiple aberrations, which is expected for a simple, unoptimized design.</a:t>
            </a:r>
          </a:p>
          <a:p>
            <a:endParaRPr lang="en-US" b="0" dirty="0"/>
          </a:p>
          <a:p>
            <a:r>
              <a:rPr lang="en-US" b="0" dirty="0"/>
              <a:t>The Spot Diagram confirms large blur sizes, especially off-axis, indicating poor image quality.</a:t>
            </a:r>
          </a:p>
          <a:p>
            <a:endParaRPr lang="en-US" b="0" dirty="0"/>
          </a:p>
          <a:p>
            <a:r>
              <a:rPr lang="en-US" b="0" dirty="0"/>
              <a:t>The Layout view reveals that the image plane was placed arbitrarily and does not coincide with the best focus position. This misalignment introduces defocus, making the system appear worse than it could be.</a:t>
            </a:r>
          </a:p>
          <a:p>
            <a:endParaRPr lang="en-US" b="0" dirty="0"/>
          </a:p>
          <a:p>
            <a:r>
              <a:rPr lang="en-US" b="0" dirty="0"/>
              <a:t>Explain that the next step (using the Quick Focus tool) will correct the image plane position and immediately improve performance without changing lens shape.</a:t>
            </a:r>
          </a:p>
          <a:p>
            <a:endParaRPr lang="en-US" b="0"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18</a:t>
            </a:fld>
            <a:endParaRPr lang="en-US" dirty="0"/>
          </a:p>
        </p:txBody>
      </p:sp>
    </p:spTree>
    <p:extLst>
      <p:ext uri="{BB962C8B-B14F-4D97-AF65-F5344CB8AC3E}">
        <p14:creationId xmlns:p14="http://schemas.microsoft.com/office/powerpoint/2010/main" val="29587351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GB" b="1" dirty="0"/>
              <a:t>Teaching notes:</a:t>
            </a:r>
            <a:endParaRPr lang="en-GB" b="0" dirty="0"/>
          </a:p>
          <a:p>
            <a:endParaRPr lang="en-GB" b="0" dirty="0"/>
          </a:p>
          <a:p>
            <a:pPr marL="171450" indent="-171450">
              <a:buFont typeface="Arial" panose="020B0604020202020204" pitchFamily="34" charset="0"/>
              <a:buChar char="•"/>
            </a:pPr>
            <a:r>
              <a:rPr lang="en-US" b="0" dirty="0"/>
              <a:t>Purpose of Quick Focus: Explain that Quick Focus is not an optimization tool, it simply adjusts the image plane position to achieve best focus by minimizing RMS spot size. This step is essential before running a full optimization because defocus can make the system appear worse than it really is.</a:t>
            </a:r>
          </a:p>
          <a:p>
            <a:pPr marL="0" indent="0">
              <a:buFont typeface="Arial" panose="020B0604020202020204" pitchFamily="34" charset="0"/>
              <a:buNone/>
            </a:pPr>
            <a:endParaRPr lang="en-US" b="0" dirty="0"/>
          </a:p>
          <a:p>
            <a:pPr marL="171450" indent="-171450">
              <a:buFont typeface="Arial" panose="020B0604020202020204" pitchFamily="34" charset="0"/>
              <a:buChar char="•"/>
            </a:pPr>
            <a:r>
              <a:rPr lang="en-US" b="0" dirty="0"/>
              <a:t>Why it matters: Students should understand that poor image plane placement introduces defocus, which inflates spot sizes and masks the true performance of the lens. Correcting this first ensures that subsequent analysis and optimization are meaningful.</a:t>
            </a:r>
          </a:p>
          <a:p>
            <a:pPr marL="0" indent="0">
              <a:buFont typeface="Arial" panose="020B0604020202020204" pitchFamily="34" charset="0"/>
              <a:buNone/>
            </a:pPr>
            <a:endParaRPr lang="en-US" b="0" dirty="0"/>
          </a:p>
          <a:p>
            <a:pPr marL="171450" indent="-171450">
              <a:buFont typeface="Arial" panose="020B0604020202020204" pitchFamily="34" charset="0"/>
              <a:buChar char="•"/>
            </a:pPr>
            <a:r>
              <a:rPr lang="en-US" b="0" dirty="0"/>
              <a:t>How it works: Quick Focus changes the thickness of the surface before the image plane automatically. It uses a chosen criterion (here, radial spot size with respect to the centroid) to minimize RMS aberrations.</a:t>
            </a:r>
          </a:p>
          <a:p>
            <a:pPr marL="0" indent="0">
              <a:buFont typeface="Arial" panose="020B0604020202020204" pitchFamily="34" charset="0"/>
              <a:buNone/>
            </a:pPr>
            <a:endParaRPr lang="en-US" b="0" dirty="0"/>
          </a:p>
          <a:p>
            <a:pPr marL="171450" indent="-171450">
              <a:buFont typeface="Arial" panose="020B0604020202020204" pitchFamily="34" charset="0"/>
              <a:buChar char="•"/>
            </a:pPr>
            <a:r>
              <a:rPr lang="en-US" b="0" dirty="0"/>
              <a:t>Impact on performance:</a:t>
            </a:r>
          </a:p>
          <a:p>
            <a:pPr marL="628650" lvl="1" indent="-171450">
              <a:buFont typeface="Arial" panose="020B0604020202020204" pitchFamily="34" charset="0"/>
              <a:buChar char="•"/>
            </a:pPr>
            <a:r>
              <a:rPr lang="en-US" b="0" dirty="0"/>
              <a:t>Before Quick Focus: large RMS and GEO spot sizes due to defocus.</a:t>
            </a:r>
          </a:p>
          <a:p>
            <a:pPr marL="628650" lvl="1" indent="-171450">
              <a:buFont typeface="Arial" panose="020B0604020202020204" pitchFamily="34" charset="0"/>
              <a:buChar char="•"/>
            </a:pPr>
            <a:r>
              <a:rPr lang="en-US" b="0" dirty="0"/>
              <a:t>After Quick Focus: RMS radius ≈ 375.88 </a:t>
            </a:r>
            <a:r>
              <a:rPr lang="en-US" b="0" dirty="0" err="1"/>
              <a:t>μm</a:t>
            </a:r>
            <a:r>
              <a:rPr lang="en-US" b="0" dirty="0"/>
              <a:t>, GEO radius ≈ 1054.20 </a:t>
            </a:r>
            <a:r>
              <a:rPr lang="en-US" b="0" dirty="0" err="1"/>
              <a:t>μm</a:t>
            </a:r>
            <a:r>
              <a:rPr lang="en-US" b="0" dirty="0"/>
              <a:t> (nearly a factor of two improvement at the maximum field).This demonstrates how a simple adjustment can significantly improve image quality without changing lens shape.</a:t>
            </a:r>
          </a:p>
        </p:txBody>
      </p:sp>
      <p:sp>
        <p:nvSpPr>
          <p:cNvPr id="4" name="Slide Number Placeholder 3"/>
          <p:cNvSpPr>
            <a:spLocks noGrp="1"/>
          </p:cNvSpPr>
          <p:nvPr>
            <p:ph type="sldNum" sz="quarter" idx="5"/>
          </p:nvPr>
        </p:nvSpPr>
        <p:spPr/>
        <p:txBody>
          <a:bodyPr/>
          <a:lstStyle/>
          <a:p>
            <a:fld id="{27FDDAD7-A41A-4414-8211-C5E2AC7F93EC}" type="slidenum">
              <a:rPr lang="en-US" smtClean="0"/>
              <a:pPr/>
              <a:t>19</a:t>
            </a:fld>
            <a:endParaRPr lang="en-US" dirty="0"/>
          </a:p>
        </p:txBody>
      </p:sp>
    </p:spTree>
    <p:extLst>
      <p:ext uri="{BB962C8B-B14F-4D97-AF65-F5344CB8AC3E}">
        <p14:creationId xmlns:p14="http://schemas.microsoft.com/office/powerpoint/2010/main" val="31846869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GB" b="1" dirty="0"/>
              <a:t>Teaching notes:</a:t>
            </a:r>
            <a:endParaRPr lang="en-GB" b="0" dirty="0"/>
          </a:p>
          <a:p>
            <a:endParaRPr lang="en-GB" b="0" dirty="0"/>
          </a:p>
          <a:p>
            <a:pPr marL="171450" indent="-171450">
              <a:buFont typeface="Arial" panose="020B0604020202020204" pitchFamily="34" charset="0"/>
              <a:buChar char="•"/>
            </a:pPr>
            <a:r>
              <a:rPr lang="en-US" b="0" dirty="0"/>
              <a:t>Purpose of the Activity: This exercise encourages collaborative problem-solving and critical thinking. Students apply analysis tools to diagnose optical issues and make manual adjustments, reinforcing concepts from earlier modules.</a:t>
            </a:r>
          </a:p>
          <a:p>
            <a:pPr marL="171450" indent="-171450">
              <a:buFont typeface="Arial" panose="020B0604020202020204" pitchFamily="34" charset="0"/>
              <a:buChar char="•"/>
            </a:pPr>
            <a:endParaRPr lang="en-US" b="0" dirty="0"/>
          </a:p>
          <a:p>
            <a:pPr marL="171450" indent="-171450">
              <a:buFont typeface="Arial" panose="020B0604020202020204" pitchFamily="34" charset="0"/>
              <a:buChar char="•"/>
            </a:pPr>
            <a:r>
              <a:rPr lang="en-US" b="0" dirty="0"/>
              <a:t>Key Learning Outcomes: </a:t>
            </a:r>
          </a:p>
          <a:p>
            <a:pPr marL="628650" lvl="1" indent="-171450">
              <a:buFont typeface="Arial" panose="020B0604020202020204" pitchFamily="34" charset="0"/>
              <a:buChar char="•"/>
            </a:pPr>
            <a:r>
              <a:rPr lang="en-US" b="0" dirty="0"/>
              <a:t>Understand how to interpret Layout, Spot Diagram, Ray Fan, and OPD Fan plots.</a:t>
            </a:r>
          </a:p>
          <a:p>
            <a:pPr marL="628650" lvl="1" indent="-171450">
              <a:buFont typeface="Arial" panose="020B0604020202020204" pitchFamily="34" charset="0"/>
              <a:buChar char="•"/>
            </a:pPr>
            <a:r>
              <a:rPr lang="en-US" b="0" dirty="0"/>
              <a:t>Recognize common aberrations (e.g., spherical, coma, astigmatism) and their visual indicators.</a:t>
            </a:r>
          </a:p>
          <a:p>
            <a:pPr marL="628650" lvl="1" indent="-171450">
              <a:buFont typeface="Arial" panose="020B0604020202020204" pitchFamily="34" charset="0"/>
              <a:buChar char="•"/>
            </a:pPr>
            <a:r>
              <a:rPr lang="en-US" b="0" dirty="0"/>
              <a:t>Appreciate the importance of image plane placement and lens geometry in system performance.</a:t>
            </a:r>
          </a:p>
          <a:p>
            <a:pPr marL="171450" lvl="0" indent="-171450">
              <a:buFont typeface="Arial" panose="020B0604020202020204" pitchFamily="34" charset="0"/>
              <a:buChar char="•"/>
            </a:pPr>
            <a:endParaRPr lang="en-US" b="0" dirty="0"/>
          </a:p>
          <a:p>
            <a:pPr marL="171450" lvl="0" indent="-171450">
              <a:buFont typeface="Arial" panose="020B0604020202020204" pitchFamily="34" charset="0"/>
              <a:buChar char="•"/>
            </a:pPr>
            <a:r>
              <a:rPr lang="en-US" b="0" dirty="0"/>
              <a:t>Facilitation Tips: </a:t>
            </a:r>
          </a:p>
          <a:p>
            <a:pPr marL="628650" lvl="1" indent="-171450">
              <a:buFont typeface="Arial" panose="020B0604020202020204" pitchFamily="34" charset="0"/>
              <a:buChar char="•"/>
            </a:pPr>
            <a:r>
              <a:rPr lang="en-US" b="0" dirty="0"/>
              <a:t>Remind students that the goal is diagnosis and manual improvement, not full optimization.</a:t>
            </a:r>
          </a:p>
          <a:p>
            <a:pPr marL="628650" lvl="1" indent="-171450">
              <a:buFont typeface="Arial" panose="020B0604020202020204" pitchFamily="34" charset="0"/>
              <a:buChar char="•"/>
            </a:pPr>
            <a:r>
              <a:rPr lang="en-US" b="0" dirty="0"/>
              <a:t>Encourage discussion on why certain aberrations occur and how changes in curvature or spacing affect performance.</a:t>
            </a:r>
          </a:p>
          <a:p>
            <a:pPr marL="628650" lvl="1" indent="-171450">
              <a:buFont typeface="Arial" panose="020B0604020202020204" pitchFamily="34" charset="0"/>
              <a:buChar char="•"/>
            </a:pPr>
            <a:r>
              <a:rPr lang="en-US" b="0" dirty="0"/>
              <a:t>Suggest starting with Quick Focus to correct defocus before making other adjustments.</a:t>
            </a:r>
          </a:p>
          <a:p>
            <a:pPr marL="171450" lvl="0" indent="-171450">
              <a:buFont typeface="Arial" panose="020B0604020202020204" pitchFamily="34" charset="0"/>
              <a:buChar char="•"/>
            </a:pPr>
            <a:endParaRPr lang="en-US" b="0" dirty="0"/>
          </a:p>
          <a:p>
            <a:pPr marL="171450" lvl="0" indent="-171450">
              <a:buFont typeface="Arial" panose="020B0604020202020204" pitchFamily="34" charset="0"/>
              <a:buChar char="•"/>
            </a:pPr>
            <a:r>
              <a:rPr lang="en-US" b="0" dirty="0"/>
              <a:t>Prompts for Discussion:</a:t>
            </a:r>
          </a:p>
          <a:p>
            <a:pPr marL="628650" lvl="1" indent="-171450">
              <a:buFont typeface="Arial" panose="020B0604020202020204" pitchFamily="34" charset="0"/>
              <a:buChar char="•"/>
            </a:pPr>
            <a:r>
              <a:rPr lang="en-US" b="0" i="1" dirty="0"/>
              <a:t>What does the Layout view reveal about ray convergence?</a:t>
            </a:r>
          </a:p>
          <a:p>
            <a:pPr marL="628650" lvl="1" indent="-171450">
              <a:buFont typeface="Arial" panose="020B0604020202020204" pitchFamily="34" charset="0"/>
              <a:buChar char="•"/>
            </a:pPr>
            <a:r>
              <a:rPr lang="en-US" b="0" i="1" dirty="0"/>
              <a:t>How do RMS and GEO spot sizes change after adjustments?</a:t>
            </a:r>
          </a:p>
          <a:p>
            <a:pPr marL="628650" lvl="1" indent="-171450">
              <a:buFont typeface="Arial" panose="020B0604020202020204" pitchFamily="34" charset="0"/>
              <a:buChar char="•"/>
            </a:pPr>
            <a:r>
              <a:rPr lang="en-US" b="0" i="1" dirty="0"/>
              <a:t>Which aberrations dominate and </a:t>
            </a:r>
            <a:r>
              <a:rPr lang="en-US" b="0" i="1" dirty="0" err="1"/>
              <a:t>why?If</a:t>
            </a:r>
            <a:r>
              <a:rPr lang="en-US" b="0" i="1" dirty="0"/>
              <a:t> optimization were allowed, what parameters would you vary next?</a:t>
            </a:r>
          </a:p>
          <a:p>
            <a:pPr marL="171450" lvl="0" indent="-171450">
              <a:buFont typeface="Arial" panose="020B0604020202020204" pitchFamily="34" charset="0"/>
              <a:buChar char="•"/>
            </a:pPr>
            <a:endParaRPr lang="en-US" b="0" dirty="0"/>
          </a:p>
          <a:p>
            <a:pPr marL="171450" lvl="0" indent="-171450">
              <a:buFont typeface="Arial" panose="020B0604020202020204" pitchFamily="34" charset="0"/>
              <a:buChar char="•"/>
            </a:pPr>
            <a:r>
              <a:rPr lang="en-US" b="0" dirty="0"/>
              <a:t>Expected Outcomes:</a:t>
            </a:r>
          </a:p>
          <a:p>
            <a:pPr marL="628650" lvl="1" indent="-171450">
              <a:buFont typeface="Arial" panose="020B0604020202020204" pitchFamily="34" charset="0"/>
              <a:buChar char="•"/>
            </a:pPr>
            <a:r>
              <a:rPr lang="en-US" b="0" dirty="0"/>
              <a:t>Students should demonstrate improved performance through manual edits (e.g., reduced RMS spot size).</a:t>
            </a:r>
          </a:p>
          <a:p>
            <a:pPr marL="628650" lvl="1" indent="-171450">
              <a:buFont typeface="Arial" panose="020B0604020202020204" pitchFamily="34" charset="0"/>
              <a:buChar char="•"/>
            </a:pPr>
            <a:r>
              <a:rPr lang="en-US" b="0" dirty="0"/>
              <a:t>Groups should present before/after plots and explain their reasoning for each adjustment.</a:t>
            </a:r>
          </a:p>
          <a:p>
            <a:pPr marL="171450" lvl="0" indent="-171450">
              <a:buFont typeface="Arial" panose="020B0604020202020204" pitchFamily="34" charset="0"/>
              <a:buChar char="•"/>
            </a:pPr>
            <a:endParaRPr lang="en-US" b="0" dirty="0"/>
          </a:p>
          <a:p>
            <a:pPr marL="171450" lvl="0" indent="-171450">
              <a:buFont typeface="Arial" panose="020B0604020202020204" pitchFamily="34" charset="0"/>
              <a:buChar char="•"/>
            </a:pPr>
            <a:r>
              <a:rPr lang="en-US" b="0" dirty="0"/>
              <a:t>Instructor Role: </a:t>
            </a:r>
          </a:p>
          <a:p>
            <a:pPr marL="628650" lvl="1" indent="-171450">
              <a:buFont typeface="Arial" panose="020B0604020202020204" pitchFamily="34" charset="0"/>
              <a:buChar char="•"/>
            </a:pPr>
            <a:r>
              <a:rPr lang="en-US" b="0" dirty="0"/>
              <a:t>Circulate among groups to guide interpretation of plots.</a:t>
            </a:r>
          </a:p>
          <a:p>
            <a:pPr marL="628650" lvl="1" indent="-171450">
              <a:buFont typeface="Arial" panose="020B0604020202020204" pitchFamily="34" charset="0"/>
              <a:buChar char="•"/>
            </a:pPr>
            <a:r>
              <a:rPr lang="en-US" b="0" dirty="0"/>
              <a:t>Ask probing questions to deepen understanding (e.g., Why does moving the image plane reduce RMS error?).</a:t>
            </a:r>
          </a:p>
          <a:p>
            <a:pPr marL="628650" lvl="1" indent="-171450">
              <a:buFont typeface="Arial" panose="020B0604020202020204" pitchFamily="34" charset="0"/>
              <a:buChar char="•"/>
            </a:pPr>
            <a:r>
              <a:rPr lang="en-US" b="0" dirty="0"/>
              <a:t>Highlight connections between manual adjustments and automated optimization strategies.</a:t>
            </a:r>
          </a:p>
        </p:txBody>
      </p:sp>
      <p:sp>
        <p:nvSpPr>
          <p:cNvPr id="4" name="Slide Number Placeholder 3"/>
          <p:cNvSpPr>
            <a:spLocks noGrp="1"/>
          </p:cNvSpPr>
          <p:nvPr>
            <p:ph type="sldNum" sz="quarter" idx="5"/>
          </p:nvPr>
        </p:nvSpPr>
        <p:spPr/>
        <p:txBody>
          <a:bodyPr/>
          <a:lstStyle/>
          <a:p>
            <a:fld id="{27FDDAD7-A41A-4414-8211-C5E2AC7F93EC}" type="slidenum">
              <a:rPr lang="en-US" smtClean="0"/>
              <a:pPr/>
              <a:t>20</a:t>
            </a:fld>
            <a:endParaRPr lang="en-US" dirty="0"/>
          </a:p>
        </p:txBody>
      </p:sp>
    </p:spTree>
    <p:extLst>
      <p:ext uri="{BB962C8B-B14F-4D97-AF65-F5344CB8AC3E}">
        <p14:creationId xmlns:p14="http://schemas.microsoft.com/office/powerpoint/2010/main" val="18086053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GB" b="1" dirty="0"/>
              <a:t>Teaching notes:</a:t>
            </a:r>
            <a:endParaRPr lang="en-GB" b="0" dirty="0"/>
          </a:p>
          <a:p>
            <a:endParaRPr lang="en-GB" b="0" dirty="0"/>
          </a:p>
          <a:p>
            <a:r>
              <a:rPr lang="en-US" b="0" dirty="0"/>
              <a:t>This section emphasizes why analysis is essential before optimization. Remind students that tools like Layout, Spot Diagram, OPD Fan, and Ray Fan provide complementary insights into system performance: Layout checks ray convergence, Spot Diagram shows image quality, and OPD/Ray Fan reveal wavefront and ray aberrations. Highlight the role of Quick Focus in correcting defocus, which significantly improves performance without changing lens geometry. Finally, encourage students to compare RMS and Geometrical spot sizes and discuss why RMS is a better indicator of overall image quality. Conclude by noting that the next module will build on this foundation with optimization techniques.</a:t>
            </a:r>
          </a:p>
        </p:txBody>
      </p:sp>
      <p:sp>
        <p:nvSpPr>
          <p:cNvPr id="4" name="Slide Number Placeholder 3"/>
          <p:cNvSpPr>
            <a:spLocks noGrp="1"/>
          </p:cNvSpPr>
          <p:nvPr>
            <p:ph type="sldNum" sz="quarter" idx="5"/>
          </p:nvPr>
        </p:nvSpPr>
        <p:spPr/>
        <p:txBody>
          <a:bodyPr/>
          <a:lstStyle/>
          <a:p>
            <a:fld id="{27FDDAD7-A41A-4414-8211-C5E2AC7F93EC}" type="slidenum">
              <a:rPr lang="en-US" smtClean="0"/>
              <a:pPr/>
              <a:t>21</a:t>
            </a:fld>
            <a:endParaRPr lang="en-US" dirty="0"/>
          </a:p>
        </p:txBody>
      </p:sp>
    </p:spTree>
    <p:extLst>
      <p:ext uri="{BB962C8B-B14F-4D97-AF65-F5344CB8AC3E}">
        <p14:creationId xmlns:p14="http://schemas.microsoft.com/office/powerpoint/2010/main" val="39539147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DE"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2</a:t>
            </a:fld>
            <a:endParaRPr lang="en-US"/>
          </a:p>
        </p:txBody>
      </p:sp>
    </p:spTree>
    <p:extLst>
      <p:ext uri="{BB962C8B-B14F-4D97-AF65-F5344CB8AC3E}">
        <p14:creationId xmlns:p14="http://schemas.microsoft.com/office/powerpoint/2010/main" val="2130371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3E6259-4952-191E-9EF7-3AA1C8B989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5E7BA9-34C9-2BA9-F5C9-30BF67AEFFE5}"/>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C6D08054-6C7F-265B-ADE6-229D3611C99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096D047-D981-D3FC-6ECF-B6443EC6C77B}"/>
              </a:ext>
            </a:extLst>
          </p:cNvPr>
          <p:cNvSpPr>
            <a:spLocks noGrp="1"/>
          </p:cNvSpPr>
          <p:nvPr>
            <p:ph type="sldNum" sz="quarter" idx="5"/>
          </p:nvPr>
        </p:nvSpPr>
        <p:spPr/>
        <p:txBody>
          <a:bodyPr/>
          <a:lstStyle/>
          <a:p>
            <a:fld id="{27FDDAD7-A41A-4414-8211-C5E2AC7F93EC}" type="slidenum">
              <a:rPr lang="en-US" smtClean="0"/>
              <a:pPr/>
              <a:t>22</a:t>
            </a:fld>
            <a:endParaRPr lang="en-US" dirty="0"/>
          </a:p>
        </p:txBody>
      </p:sp>
    </p:spTree>
    <p:extLst>
      <p:ext uri="{BB962C8B-B14F-4D97-AF65-F5344CB8AC3E}">
        <p14:creationId xmlns:p14="http://schemas.microsoft.com/office/powerpoint/2010/main" val="15582006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GB" b="1" dirty="0"/>
              <a:t>Teaching notes:</a:t>
            </a:r>
            <a:endParaRPr lang="en-GB" b="0" dirty="0"/>
          </a:p>
          <a:p>
            <a:endParaRPr lang="en-GB" b="0" dirty="0"/>
          </a:p>
          <a:p>
            <a:pPr marL="171450" indent="-171450" fontAlgn="t">
              <a:buFont typeface="Arial" panose="020B0604020202020204" pitchFamily="34" charset="0"/>
              <a:buChar char="•"/>
            </a:pPr>
            <a:r>
              <a:rPr lang="en-US" sz="1200" b="1" i="0" kern="1200" dirty="0">
                <a:solidFill>
                  <a:schemeClr val="tx1"/>
                </a:solidFill>
                <a:effectLst/>
                <a:latin typeface="Calibri" panose="020F0502020204030204" pitchFamily="34" charset="0"/>
                <a:ea typeface="+mn-ea"/>
                <a:cs typeface="+mn-cs"/>
              </a:rPr>
              <a:t>Why this matters: </a:t>
            </a:r>
            <a:r>
              <a:rPr lang="en-US" sz="1200" b="0" i="0" kern="1200" dirty="0">
                <a:solidFill>
                  <a:schemeClr val="tx1"/>
                </a:solidFill>
                <a:effectLst/>
                <a:latin typeface="Calibri" panose="020F0502020204030204" pitchFamily="34" charset="0"/>
                <a:ea typeface="+mn-ea"/>
                <a:cs typeface="+mn-cs"/>
              </a:rPr>
              <a:t>Optimization works by adjusting free parameters to minimize a performance metric (here, RMS spot size). Students need to understand which parameters are locked and why.</a:t>
            </a:r>
          </a:p>
          <a:p>
            <a:pPr marL="171450" indent="-171450" fontAlgn="t">
              <a:buFont typeface="Arial" panose="020B0604020202020204" pitchFamily="34" charset="0"/>
              <a:buChar char="•"/>
            </a:pPr>
            <a:endParaRPr lang="en-US" sz="1200" b="1" i="0" kern="1200" dirty="0">
              <a:solidFill>
                <a:schemeClr val="tx1"/>
              </a:solidFill>
              <a:effectLst/>
              <a:latin typeface="Calibri" panose="020F0502020204030204" pitchFamily="34" charset="0"/>
              <a:ea typeface="+mn-ea"/>
              <a:cs typeface="+mn-cs"/>
            </a:endParaRPr>
          </a:p>
          <a:p>
            <a:pPr marL="171450" indent="-171450" fontAlgn="t">
              <a:buFont typeface="Arial" panose="020B0604020202020204" pitchFamily="34" charset="0"/>
              <a:buChar char="•"/>
            </a:pPr>
            <a:r>
              <a:rPr lang="en-US" sz="1200" b="1" i="0" kern="1200" dirty="0">
                <a:solidFill>
                  <a:schemeClr val="tx1"/>
                </a:solidFill>
                <a:effectLst/>
                <a:latin typeface="Calibri" panose="020F0502020204030204" pitchFamily="34" charset="0"/>
                <a:ea typeface="+mn-ea"/>
                <a:cs typeface="+mn-cs"/>
              </a:rPr>
              <a:t>Degrees of Freedom: </a:t>
            </a:r>
            <a:r>
              <a:rPr lang="en-US" sz="1200" b="0" i="0" kern="1200" dirty="0">
                <a:solidFill>
                  <a:schemeClr val="tx1"/>
                </a:solidFill>
                <a:effectLst/>
                <a:latin typeface="Calibri" panose="020F0502020204030204" pitchFamily="34" charset="0"/>
                <a:ea typeface="+mn-ea"/>
                <a:cs typeface="+mn-cs"/>
              </a:rPr>
              <a:t>Explain that Surface 2 Radius is fixed because of the F/# constraint </a:t>
            </a:r>
            <a:r>
              <a:rPr lang="en-US" sz="1200" b="0" i="1" kern="1200" dirty="0">
                <a:solidFill>
                  <a:schemeClr val="tx1"/>
                </a:solidFill>
                <a:effectLst/>
                <a:latin typeface="Calibri" panose="020F0502020204030204" pitchFamily="34" charset="0"/>
                <a:ea typeface="+mn-ea"/>
                <a:cs typeface="+mn-cs"/>
              </a:rPr>
              <a:t>i.e.</a:t>
            </a:r>
            <a:r>
              <a:rPr lang="en-US" sz="1200" b="0" i="0" kern="1200" dirty="0">
                <a:solidFill>
                  <a:schemeClr val="tx1"/>
                </a:solidFill>
                <a:effectLst/>
                <a:latin typeface="Calibri" panose="020F0502020204030204" pitchFamily="34" charset="0"/>
                <a:ea typeface="+mn-ea"/>
                <a:cs typeface="+mn-cs"/>
              </a:rPr>
              <a:t> changing it would break the focal length requirement. This illustrates how design constraints limit optimization flexibility.</a:t>
            </a:r>
          </a:p>
          <a:p>
            <a:pPr marL="171450" indent="-171450" fontAlgn="t">
              <a:buFont typeface="Arial" panose="020B0604020202020204" pitchFamily="34" charset="0"/>
              <a:buChar char="•"/>
            </a:pPr>
            <a:endParaRPr lang="en-US" sz="1200" b="1" i="0" kern="1200" dirty="0">
              <a:solidFill>
                <a:schemeClr val="tx1"/>
              </a:solidFill>
              <a:effectLst/>
              <a:latin typeface="Calibri" panose="020F0502020204030204" pitchFamily="34" charset="0"/>
              <a:ea typeface="+mn-ea"/>
              <a:cs typeface="+mn-cs"/>
            </a:endParaRPr>
          </a:p>
          <a:p>
            <a:pPr marL="171450" indent="-171450" fontAlgn="t">
              <a:buFont typeface="Arial" panose="020B0604020202020204" pitchFamily="34" charset="0"/>
              <a:buChar char="•"/>
            </a:pPr>
            <a:r>
              <a:rPr lang="en-US" sz="1200" b="1" i="0" kern="1200" dirty="0">
                <a:solidFill>
                  <a:schemeClr val="tx1"/>
                </a:solidFill>
                <a:effectLst/>
                <a:latin typeface="Calibri" panose="020F0502020204030204" pitchFamily="34" charset="0"/>
                <a:ea typeface="+mn-ea"/>
                <a:cs typeface="+mn-cs"/>
              </a:rPr>
              <a:t>Setting Variables in OpticStudio: </a:t>
            </a:r>
          </a:p>
          <a:p>
            <a:pPr marL="628650" lvl="1" indent="-171450" fontAlgn="t">
              <a:buFont typeface="Arial" panose="020B0604020202020204" pitchFamily="34" charset="0"/>
              <a:buChar char="•"/>
            </a:pPr>
            <a:r>
              <a:rPr lang="en-US" sz="1200" b="0" i="0" kern="1200" dirty="0">
                <a:solidFill>
                  <a:schemeClr val="tx1"/>
                </a:solidFill>
                <a:effectLst/>
                <a:latin typeface="Calibri" panose="020F0502020204030204" pitchFamily="34" charset="0"/>
                <a:ea typeface="+mn-ea"/>
                <a:cs typeface="+mn-cs"/>
              </a:rPr>
              <a:t>Demonstrate how to apply a Variable Solve in the Lens Data Editor:</a:t>
            </a:r>
          </a:p>
          <a:p>
            <a:pPr marL="1085850" lvl="2" indent="-171450" fontAlgn="t">
              <a:buFont typeface="Arial" panose="020B0604020202020204" pitchFamily="34" charset="0"/>
              <a:buChar char="•"/>
            </a:pPr>
            <a:r>
              <a:rPr lang="en-US" sz="1200" b="0" i="0" kern="1200" dirty="0">
                <a:solidFill>
                  <a:schemeClr val="tx1"/>
                </a:solidFill>
                <a:effectLst/>
                <a:latin typeface="Calibri" panose="020F0502020204030204" pitchFamily="34" charset="0"/>
                <a:ea typeface="+mn-ea"/>
                <a:cs typeface="+mn-cs"/>
              </a:rPr>
              <a:t>Click the box next to the parameter or use </a:t>
            </a:r>
            <a:r>
              <a:rPr lang="en-US" sz="1200" b="1" i="0" kern="1200" dirty="0">
                <a:solidFill>
                  <a:schemeClr val="tx1"/>
                </a:solidFill>
                <a:effectLst/>
                <a:latin typeface="Calibri" panose="020F0502020204030204" pitchFamily="34" charset="0"/>
                <a:ea typeface="+mn-ea"/>
                <a:cs typeface="+mn-cs"/>
              </a:rPr>
              <a:t>Ctrl + Z</a:t>
            </a:r>
            <a:r>
              <a:rPr lang="en-US" sz="1200" b="0" i="0" kern="1200" dirty="0">
                <a:solidFill>
                  <a:schemeClr val="tx1"/>
                </a:solidFill>
                <a:effectLst/>
                <a:latin typeface="Calibri" panose="020F0502020204030204" pitchFamily="34" charset="0"/>
                <a:ea typeface="+mn-ea"/>
                <a:cs typeface="+mn-cs"/>
              </a:rPr>
              <a:t>.</a:t>
            </a:r>
          </a:p>
          <a:p>
            <a:pPr marL="1085850" lvl="2" indent="-171450" fontAlgn="t">
              <a:buFont typeface="Arial" panose="020B0604020202020204" pitchFamily="34" charset="0"/>
              <a:buChar char="•"/>
            </a:pPr>
            <a:r>
              <a:rPr lang="en-US" sz="1200" b="0" i="0" kern="1200" dirty="0">
                <a:solidFill>
                  <a:schemeClr val="tx1"/>
                </a:solidFill>
                <a:effectLst/>
                <a:latin typeface="Calibri" panose="020F0502020204030204" pitchFamily="34" charset="0"/>
                <a:ea typeface="+mn-ea"/>
                <a:cs typeface="+mn-cs"/>
              </a:rPr>
              <a:t>Select </a:t>
            </a:r>
            <a:r>
              <a:rPr lang="en-US" sz="1200" b="0" i="1" kern="1200" dirty="0">
                <a:solidFill>
                  <a:schemeClr val="tx1"/>
                </a:solidFill>
                <a:effectLst/>
                <a:latin typeface="Calibri" panose="020F0502020204030204" pitchFamily="34" charset="0"/>
                <a:ea typeface="+mn-ea"/>
                <a:cs typeface="+mn-cs"/>
              </a:rPr>
              <a:t>Variable</a:t>
            </a:r>
            <a:r>
              <a:rPr lang="en-US" sz="1200" b="0" i="0" kern="1200" dirty="0">
                <a:solidFill>
                  <a:schemeClr val="tx1"/>
                </a:solidFill>
                <a:effectLst/>
                <a:latin typeface="Calibri" panose="020F0502020204030204" pitchFamily="34" charset="0"/>
                <a:ea typeface="+mn-ea"/>
                <a:cs typeface="+mn-cs"/>
              </a:rPr>
              <a:t> in the dialog.</a:t>
            </a:r>
          </a:p>
          <a:p>
            <a:pPr marL="1085850" lvl="2" indent="-171450" fontAlgn="t">
              <a:buFont typeface="Arial" panose="020B0604020202020204" pitchFamily="34" charset="0"/>
              <a:buChar char="•"/>
            </a:pPr>
            <a:r>
              <a:rPr lang="en-US" sz="1200" b="0" i="0" kern="1200" dirty="0">
                <a:solidFill>
                  <a:schemeClr val="tx1"/>
                </a:solidFill>
                <a:effectLst/>
                <a:latin typeface="Calibri" panose="020F0502020204030204" pitchFamily="34" charset="0"/>
                <a:ea typeface="+mn-ea"/>
                <a:cs typeface="+mn-cs"/>
              </a:rPr>
              <a:t>The letter “V” confirms the parameter is now adjustable.</a:t>
            </a:r>
          </a:p>
          <a:p>
            <a:pPr marL="1085850" lvl="2" indent="-171450" fontAlgn="t">
              <a:buFont typeface="Arial" panose="020B0604020202020204" pitchFamily="34" charset="0"/>
              <a:buChar char="•"/>
            </a:pPr>
            <a:r>
              <a:rPr lang="en-US" sz="1200" b="0" i="0" kern="1200" dirty="0">
                <a:solidFill>
                  <a:schemeClr val="tx1"/>
                </a:solidFill>
                <a:effectLst/>
                <a:latin typeface="Calibri" panose="020F0502020204030204" pitchFamily="34" charset="0"/>
                <a:ea typeface="+mn-ea"/>
                <a:cs typeface="+mn-cs"/>
              </a:rPr>
              <a:t>Do this for all three free parameters.</a:t>
            </a:r>
          </a:p>
          <a:p>
            <a:pPr marL="171450" indent="-171450" fontAlgn="t">
              <a:buFont typeface="Arial" panose="020B0604020202020204" pitchFamily="34" charset="0"/>
              <a:buChar char="•"/>
            </a:pPr>
            <a:endParaRPr lang="en-US" sz="1200" b="1" i="0" kern="1200" dirty="0">
              <a:solidFill>
                <a:schemeClr val="tx1"/>
              </a:solidFill>
              <a:effectLst/>
              <a:latin typeface="Calibri" panose="020F0502020204030204" pitchFamily="34" charset="0"/>
              <a:ea typeface="+mn-ea"/>
              <a:cs typeface="+mn-cs"/>
            </a:endParaRPr>
          </a:p>
          <a:p>
            <a:pPr marL="171450" indent="-171450" fontAlgn="t">
              <a:buFont typeface="Arial" panose="020B0604020202020204" pitchFamily="34" charset="0"/>
              <a:buChar char="•"/>
            </a:pPr>
            <a:r>
              <a:rPr lang="en-US" sz="1200" b="1" i="0" kern="1200" dirty="0">
                <a:solidFill>
                  <a:schemeClr val="tx1"/>
                </a:solidFill>
                <a:effectLst/>
                <a:latin typeface="Calibri" panose="020F0502020204030204" pitchFamily="34" charset="0"/>
                <a:ea typeface="+mn-ea"/>
                <a:cs typeface="+mn-cs"/>
              </a:rPr>
              <a:t>Transition to Merit Function: </a:t>
            </a:r>
            <a:r>
              <a:rPr lang="en-US" sz="1200" b="0" i="0" kern="1200" dirty="0">
                <a:solidFill>
                  <a:schemeClr val="tx1"/>
                </a:solidFill>
                <a:effectLst/>
                <a:latin typeface="Calibri" panose="020F0502020204030204" pitchFamily="34" charset="0"/>
                <a:ea typeface="+mn-ea"/>
                <a:cs typeface="+mn-cs"/>
              </a:rPr>
              <a:t>Once variables are set, OpticStudio can optimize them using a Merit Function. Explain that the Merit Function is a numerical score representing how well the design meets its goals—lower is better.</a:t>
            </a:r>
          </a:p>
          <a:p>
            <a:pPr marL="171450" indent="-171450" fontAlgn="t">
              <a:buFont typeface="Arial" panose="020B0604020202020204" pitchFamily="34" charset="0"/>
              <a:buChar char="•"/>
            </a:pPr>
            <a:endParaRPr lang="en-US" sz="1200" b="1" i="0" kern="1200" dirty="0">
              <a:solidFill>
                <a:schemeClr val="tx1"/>
              </a:solidFill>
              <a:effectLst/>
              <a:latin typeface="Calibri" panose="020F0502020204030204" pitchFamily="34" charset="0"/>
              <a:ea typeface="+mn-ea"/>
              <a:cs typeface="+mn-cs"/>
            </a:endParaRPr>
          </a:p>
          <a:p>
            <a:pPr marL="0" indent="0" fontAlgn="t">
              <a:buFont typeface="Arial" panose="020B0604020202020204" pitchFamily="34" charset="0"/>
              <a:buNone/>
            </a:pPr>
            <a:endParaRPr lang="en-US" sz="1200" b="1" i="0" kern="1200" dirty="0">
              <a:solidFill>
                <a:schemeClr val="tx1"/>
              </a:solidFill>
              <a:effectLst/>
              <a:latin typeface="Calibri" panose="020F0502020204030204" pitchFamily="34" charset="0"/>
              <a:ea typeface="+mn-ea"/>
              <a:cs typeface="+mn-cs"/>
            </a:endParaRPr>
          </a:p>
          <a:p>
            <a:pPr marL="0" indent="0" fontAlgn="t">
              <a:buFont typeface="Arial" panose="020B0604020202020204" pitchFamily="34" charset="0"/>
              <a:buNone/>
            </a:pPr>
            <a:r>
              <a:rPr lang="en-US" b="1" dirty="0"/>
              <a:t>Suggested answer:</a:t>
            </a:r>
            <a:r>
              <a:rPr lang="en-US" b="0" dirty="0"/>
              <a:t> </a:t>
            </a:r>
            <a:r>
              <a:rPr lang="en-US" sz="1200" b="0" i="0" kern="1200" dirty="0">
                <a:solidFill>
                  <a:schemeClr val="tx1"/>
                </a:solidFill>
                <a:effectLst/>
                <a:latin typeface="Calibri" panose="020F0502020204030204" pitchFamily="34" charset="0"/>
                <a:ea typeface="+mn-ea"/>
                <a:cs typeface="+mn-cs"/>
              </a:rPr>
              <a:t>Variables are set so the optimizer only adjusts parameters that are relevant and safe to change. If OpticStudio were allowed to modify everything, it could break key design constraints (such as focal length, F/#, or mechanical limits) resulting in an unrealistic lens. By choosing specific variables, we keep optimization focused on improving performance while respecting these constraints. It also makes the process faster and more predictable because the optimizer doesn’t waste time on parameters that should remain fixed.</a:t>
            </a:r>
            <a:endParaRPr lang="en-US" b="1" i="0"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23</a:t>
            </a:fld>
            <a:endParaRPr lang="en-US" dirty="0"/>
          </a:p>
        </p:txBody>
      </p:sp>
    </p:spTree>
    <p:extLst>
      <p:ext uri="{BB962C8B-B14F-4D97-AF65-F5344CB8AC3E}">
        <p14:creationId xmlns:p14="http://schemas.microsoft.com/office/powerpoint/2010/main" val="3181525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3C776F-77F5-B9C4-9E61-D515638B71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F3F2E3-649C-9E4D-6BC3-3729D53C3157}"/>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CA15964C-4CAE-FD26-B433-AC7EEF37104E}"/>
              </a:ext>
            </a:extLst>
          </p:cNvPr>
          <p:cNvSpPr>
            <a:spLocks noGrp="1"/>
          </p:cNvSpPr>
          <p:nvPr>
            <p:ph type="body" idx="1"/>
          </p:nvPr>
        </p:nvSpPr>
        <p:spPr/>
        <p:txBody>
          <a:bodyPr/>
          <a:lstStyle/>
          <a:p>
            <a:r>
              <a:rPr lang="en-GB" b="1" dirty="0"/>
              <a:t>Teaching notes:</a:t>
            </a:r>
            <a:endParaRPr lang="en-GB" b="0" dirty="0"/>
          </a:p>
          <a:p>
            <a:endParaRPr lang="en-GB" b="0" dirty="0"/>
          </a:p>
          <a:p>
            <a:r>
              <a:rPr lang="en-US" b="0" dirty="0"/>
              <a:t>Overview: The Merit Function is the core metric that OpticStudio uses during optimization. It’s not a physical property of the lens; it’s a mathematical score that tells the software how close the design is to meeting its goals. Think of it as a checklist converted into a single number. Each design goal, like focal length, RMS spot size, or thickness limits, is represented by an operand. For each operand, OpticStudio compares the actual value in your design to the target value you want.</a:t>
            </a:r>
          </a:p>
          <a:p>
            <a:endParaRPr lang="en-US" b="0" dirty="0"/>
          </a:p>
          <a:p>
            <a:r>
              <a:rPr lang="en-US" b="0" dirty="0"/>
              <a:t>What is it calculating? </a:t>
            </a:r>
          </a:p>
          <a:p>
            <a:pPr marL="228600" indent="-228600">
              <a:buAutoNum type="arabicPeriod"/>
            </a:pPr>
            <a:r>
              <a:rPr lang="en-US" b="0" dirty="0"/>
              <a:t>It calculates the difference between actual and target.</a:t>
            </a:r>
          </a:p>
          <a:p>
            <a:pPr marL="228600" indent="-228600">
              <a:buAutoNum type="arabicPeriod"/>
            </a:pPr>
            <a:r>
              <a:rPr lang="en-US" b="0" dirty="0"/>
              <a:t>Squares the difference so everything is positive.</a:t>
            </a:r>
          </a:p>
          <a:p>
            <a:pPr marL="228600" indent="-228600">
              <a:buAutoNum type="arabicPeriod"/>
            </a:pPr>
            <a:r>
              <a:rPr lang="en-US" b="0" dirty="0"/>
              <a:t>Multiplies by a weight to show importance.</a:t>
            </a:r>
          </a:p>
          <a:p>
            <a:pPr marL="228600" indent="-228600">
              <a:buAutoNum type="arabicPeriod"/>
            </a:pPr>
            <a:r>
              <a:rPr lang="en-US" b="0" dirty="0"/>
              <a:t>Divides everything by sum of all weights to normalize data.</a:t>
            </a:r>
          </a:p>
          <a:p>
            <a:pPr marL="228600" indent="-228600">
              <a:buAutoNum type="arabicPeriod"/>
            </a:pPr>
            <a:r>
              <a:rPr lang="en-US" b="0" dirty="0"/>
              <a:t>Adds all these up and takes the square root.</a:t>
            </a:r>
          </a:p>
          <a:p>
            <a:pPr marL="228600" indent="-228600">
              <a:buAutoNum type="arabicPeriod"/>
            </a:pPr>
            <a:r>
              <a:rPr lang="en-US" b="0" dirty="0"/>
              <a:t>The result is your Merit Function value.</a:t>
            </a:r>
          </a:p>
          <a:p>
            <a:pPr marL="0" indent="0">
              <a:buNone/>
            </a:pPr>
            <a:endParaRPr lang="en-US" b="0" dirty="0"/>
          </a:p>
          <a:p>
            <a:pPr marL="0" indent="0">
              <a:buNone/>
            </a:pPr>
            <a:r>
              <a:rPr lang="en-US" b="0" dirty="0"/>
              <a:t>Explain it’s use: The optimizer tries to make this number as small as possible. So, the Merit Function should reflect what matters most in your design. If the value were zero, the design would perfectly meet all goals, but we aim for the lowest practical value.</a:t>
            </a:r>
          </a:p>
          <a:p>
            <a:endParaRPr lang="en-US" b="0" dirty="0"/>
          </a:p>
        </p:txBody>
      </p:sp>
      <p:sp>
        <p:nvSpPr>
          <p:cNvPr id="4" name="Slide Number Placeholder 3">
            <a:extLst>
              <a:ext uri="{FF2B5EF4-FFF2-40B4-BE49-F238E27FC236}">
                <a16:creationId xmlns:a16="http://schemas.microsoft.com/office/drawing/2014/main" id="{0B993514-37B8-669E-18D6-AB142D0DCB95}"/>
              </a:ext>
            </a:extLst>
          </p:cNvPr>
          <p:cNvSpPr>
            <a:spLocks noGrp="1"/>
          </p:cNvSpPr>
          <p:nvPr>
            <p:ph type="sldNum" sz="quarter" idx="5"/>
          </p:nvPr>
        </p:nvSpPr>
        <p:spPr/>
        <p:txBody>
          <a:bodyPr/>
          <a:lstStyle/>
          <a:p>
            <a:fld id="{27FDDAD7-A41A-4414-8211-C5E2AC7F93EC}" type="slidenum">
              <a:rPr lang="en-US" smtClean="0"/>
              <a:pPr/>
              <a:t>24</a:t>
            </a:fld>
            <a:endParaRPr lang="en-US" dirty="0"/>
          </a:p>
        </p:txBody>
      </p:sp>
    </p:spTree>
    <p:extLst>
      <p:ext uri="{BB962C8B-B14F-4D97-AF65-F5344CB8AC3E}">
        <p14:creationId xmlns:p14="http://schemas.microsoft.com/office/powerpoint/2010/main" val="9605181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GB" b="1" dirty="0"/>
              <a:t>Teaching notes:</a:t>
            </a:r>
            <a:endParaRPr lang="en-GB" b="0" dirty="0"/>
          </a:p>
          <a:p>
            <a:r>
              <a:rPr lang="en-US" b="0" dirty="0"/>
              <a:t>Once we understand the Merit Function, the next step is building it efficiently. OpticStudio gives us two options: </a:t>
            </a:r>
          </a:p>
          <a:p>
            <a:pPr marL="171450" indent="-171450">
              <a:buFont typeface="Arial" panose="020B0604020202020204" pitchFamily="34" charset="0"/>
              <a:buChar char="•"/>
            </a:pPr>
            <a:r>
              <a:rPr lang="en-US" b="0" dirty="0"/>
              <a:t>Manual method: adding operands one by one for full control. </a:t>
            </a:r>
          </a:p>
          <a:p>
            <a:pPr marL="171450" indent="-171450">
              <a:buFont typeface="Arial" panose="020B0604020202020204" pitchFamily="34" charset="0"/>
              <a:buChar char="•"/>
            </a:pPr>
            <a:r>
              <a:rPr lang="en-US" b="0" dirty="0"/>
              <a:t>Optimization Wizard: a quick way to generate a default Merit Function based on common goals.</a:t>
            </a:r>
          </a:p>
          <a:p>
            <a:pPr marL="0" indent="0">
              <a:buFont typeface="Arial" panose="020B0604020202020204" pitchFamily="34" charset="0"/>
              <a:buNone/>
            </a:pPr>
            <a:endParaRPr lang="en-US" b="0" dirty="0"/>
          </a:p>
          <a:p>
            <a:pPr marL="0" indent="0">
              <a:buFont typeface="Arial" panose="020B0604020202020204" pitchFamily="34" charset="0"/>
              <a:buNone/>
            </a:pPr>
            <a:r>
              <a:rPr lang="en-US" b="0" dirty="0"/>
              <a:t>The Wizard saves time and ensures that all essential constraints are included. It’s especially helpful for beginners because it automatically sets up a Merit Function that minimizes RMS Spot Radius while enforcing practical limits like lens thickness.</a:t>
            </a:r>
          </a:p>
          <a:p>
            <a:pPr marL="0" indent="0">
              <a:buFont typeface="Arial" panose="020B0604020202020204" pitchFamily="34" charset="0"/>
              <a:buNone/>
            </a:pPr>
            <a:endParaRPr lang="en-US" b="0"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25</a:t>
            </a:fld>
            <a:endParaRPr lang="en-US" dirty="0"/>
          </a:p>
        </p:txBody>
      </p:sp>
    </p:spTree>
    <p:extLst>
      <p:ext uri="{BB962C8B-B14F-4D97-AF65-F5344CB8AC3E}">
        <p14:creationId xmlns:p14="http://schemas.microsoft.com/office/powerpoint/2010/main" val="24791530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14B52D-E2CE-E7B1-3F68-41934499F2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88EB91-68C4-991D-9043-2B4D70E8CE86}"/>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7A3E997F-97ED-1657-B3AB-A59BC3E33CD9}"/>
              </a:ext>
            </a:extLst>
          </p:cNvPr>
          <p:cNvSpPr>
            <a:spLocks noGrp="1"/>
          </p:cNvSpPr>
          <p:nvPr>
            <p:ph type="body" idx="1"/>
          </p:nvPr>
        </p:nvSpPr>
        <p:spPr/>
        <p:txBody>
          <a:bodyPr/>
          <a:lstStyle/>
          <a:p>
            <a:r>
              <a:rPr lang="en-GB" b="1" dirty="0"/>
              <a:t>Teaching notes:</a:t>
            </a:r>
          </a:p>
          <a:p>
            <a:r>
              <a:rPr lang="en-US" b="0" dirty="0"/>
              <a:t>Now that we know how the Optimization Wizard works, let’s adapt it to our specific design requirements for the singlet lens.</a:t>
            </a:r>
          </a:p>
          <a:p>
            <a:endParaRPr lang="en-US" b="0" dirty="0"/>
          </a:p>
          <a:p>
            <a:r>
              <a:rPr lang="en-US" b="0" dirty="0"/>
              <a:t>First, under Optimization Function, we choose RMS Spot Radius with respect to the centroid. This ensures the optimizer focuses on minimizing the average blur across the image rather than just the worst-case deviation.</a:t>
            </a:r>
          </a:p>
          <a:p>
            <a:endParaRPr lang="en-US" b="0" dirty="0"/>
          </a:p>
          <a:p>
            <a:r>
              <a:rPr lang="en-US" b="0" dirty="0"/>
              <a:t>Next, we apply boundary constraints. These are critical because they prevent the optimizer from creating a lens that is optically great but physically impractical </a:t>
            </a:r>
            <a:r>
              <a:rPr lang="en-US" b="0" i="1" dirty="0"/>
              <a:t>e.g.</a:t>
            </a:r>
            <a:r>
              <a:rPr lang="en-US" b="0" dirty="0"/>
              <a:t> a lens that’s too thin and fragile or too thick and heavy.</a:t>
            </a:r>
          </a:p>
          <a:p>
            <a:endParaRPr lang="en-US" b="0" dirty="0"/>
          </a:p>
          <a:p>
            <a:r>
              <a:rPr lang="en-US" b="0" dirty="0"/>
              <a:t>For this exercise, the center thickness must be between 2 mm and 12 mm, and the edge thickness greater than 2 mm. These limits come directly from our system requirements.</a:t>
            </a:r>
          </a:p>
          <a:p>
            <a:endParaRPr lang="en-US" b="0" dirty="0"/>
          </a:p>
          <a:p>
            <a:r>
              <a:rPr lang="en-US" b="0" dirty="0"/>
              <a:t>Once these settings are applied we leave all other parameters as default and click OK. The Wizard will now generate a Merit Function that reflects both optical performance and manufacturability.</a:t>
            </a:r>
          </a:p>
          <a:p>
            <a:endParaRPr lang="en-US" b="0" dirty="0"/>
          </a:p>
          <a:p>
            <a:r>
              <a:rPr lang="en-US" b="1" dirty="0"/>
              <a:t>Suggested answer:</a:t>
            </a:r>
            <a:r>
              <a:rPr lang="en-US" b="0" dirty="0"/>
              <a:t> Boundary constraints ensure the design is manufacturable and mechanically robust. For example, a lens thinner than 2 mm could break during handling, while one thicker than 12 mm might be impractical or too heavy. However, these limits reduce optimization flexibility. Sometimes a thinner lens could minimize aberrations, but if it violates the constraint, the optimizer cannot choose it. This illustrates the balance between performance and practicality.</a:t>
            </a:r>
          </a:p>
          <a:p>
            <a:endParaRPr lang="en-GB" b="1" dirty="0"/>
          </a:p>
        </p:txBody>
      </p:sp>
      <p:sp>
        <p:nvSpPr>
          <p:cNvPr id="4" name="Slide Number Placeholder 3">
            <a:extLst>
              <a:ext uri="{FF2B5EF4-FFF2-40B4-BE49-F238E27FC236}">
                <a16:creationId xmlns:a16="http://schemas.microsoft.com/office/drawing/2014/main" id="{73A006BD-96A9-29AE-5D9B-B2A486339282}"/>
              </a:ext>
            </a:extLst>
          </p:cNvPr>
          <p:cNvSpPr>
            <a:spLocks noGrp="1"/>
          </p:cNvSpPr>
          <p:nvPr>
            <p:ph type="sldNum" sz="quarter" idx="5"/>
          </p:nvPr>
        </p:nvSpPr>
        <p:spPr/>
        <p:txBody>
          <a:bodyPr/>
          <a:lstStyle/>
          <a:p>
            <a:fld id="{27FDDAD7-A41A-4414-8211-C5E2AC7F93EC}" type="slidenum">
              <a:rPr lang="en-US" smtClean="0"/>
              <a:pPr/>
              <a:t>26</a:t>
            </a:fld>
            <a:endParaRPr lang="en-US" dirty="0"/>
          </a:p>
        </p:txBody>
      </p:sp>
    </p:spTree>
    <p:extLst>
      <p:ext uri="{BB962C8B-B14F-4D97-AF65-F5344CB8AC3E}">
        <p14:creationId xmlns:p14="http://schemas.microsoft.com/office/powerpoint/2010/main" val="3645889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GB" b="1" dirty="0"/>
              <a:t>Teaching notes:</a:t>
            </a:r>
            <a:endParaRPr lang="en-GB" b="0" dirty="0"/>
          </a:p>
          <a:p>
            <a:endParaRPr lang="en-GB" b="0" dirty="0"/>
          </a:p>
          <a:p>
            <a:r>
              <a:rPr lang="en-US" b="0" dirty="0"/>
              <a:t>After running the Optimization Wizard, OpticStudio automatically populates the Merit Function Editor with a set of operands. These represent the goals and constraints we specified earlier, such as, minimizing RMS Spot Radius and enforcing thickness limits.</a:t>
            </a:r>
          </a:p>
          <a:p>
            <a:endParaRPr lang="en-US" b="0" dirty="0"/>
          </a:p>
          <a:p>
            <a:r>
              <a:rPr lang="en-US" b="0" dirty="0"/>
              <a:t>Each operand has three key attributes:</a:t>
            </a:r>
          </a:p>
          <a:p>
            <a:pPr marL="171450" indent="-171450">
              <a:buFont typeface="Arial" panose="020B0604020202020204" pitchFamily="34" charset="0"/>
              <a:buChar char="•"/>
            </a:pPr>
            <a:r>
              <a:rPr lang="en-US" b="0" dirty="0"/>
              <a:t>Target: The ideal value we want to achieve</a:t>
            </a:r>
          </a:p>
          <a:p>
            <a:pPr marL="171450" indent="-171450">
              <a:buFont typeface="Arial" panose="020B0604020202020204" pitchFamily="34" charset="0"/>
              <a:buChar char="•"/>
            </a:pPr>
            <a:r>
              <a:rPr lang="en-US" b="0" dirty="0"/>
              <a:t>Weight: How important that goal is compared to others</a:t>
            </a:r>
          </a:p>
          <a:p>
            <a:pPr marL="171450" indent="-171450">
              <a:buFont typeface="Arial" panose="020B0604020202020204" pitchFamily="34" charset="0"/>
              <a:buChar char="•"/>
            </a:pPr>
            <a:r>
              <a:rPr lang="en-US" b="0" dirty="0"/>
              <a:t>Value: The current performance of the design</a:t>
            </a:r>
          </a:p>
          <a:p>
            <a:pPr marL="171450" indent="-171450">
              <a:buFont typeface="Arial" panose="020B0604020202020204" pitchFamily="34" charset="0"/>
              <a:buChar char="•"/>
            </a:pPr>
            <a:endParaRPr lang="en-US" b="0" dirty="0"/>
          </a:p>
          <a:p>
            <a:pPr marL="0" indent="0">
              <a:buFont typeface="Arial" panose="020B0604020202020204" pitchFamily="34" charset="0"/>
              <a:buNone/>
            </a:pPr>
            <a:r>
              <a:rPr lang="en-US" b="0" dirty="0"/>
              <a:t>In the upper-left corner, you’ll see the overall Merit Function value. This is the score the optimizer tries to minimize. For example, here it’s about 0.0992. Lower is better.</a:t>
            </a:r>
          </a:p>
          <a:p>
            <a:pPr marL="0" indent="0">
              <a:buFont typeface="Arial" panose="020B0604020202020204" pitchFamily="34" charset="0"/>
              <a:buNone/>
            </a:pPr>
            <a:endParaRPr lang="en-US" b="0" dirty="0"/>
          </a:p>
          <a:p>
            <a:pPr marL="0" indent="0">
              <a:buFont typeface="Arial" panose="020B0604020202020204" pitchFamily="34" charset="0"/>
              <a:buNone/>
            </a:pPr>
            <a:r>
              <a:rPr lang="en-US" b="1" dirty="0"/>
              <a:t>Suggested answer:</a:t>
            </a:r>
            <a:r>
              <a:rPr lang="en-US" b="0" dirty="0"/>
              <a:t> Weights indicate the relative importance of each goal. If all weights are equal, the optimizer treats every constraint as equally critical (even minor ones) potentially sacrificing key performance metrics like image quality to satisfy less important conditions. Assigning appropriate weights ensures the design prioritizes what matters most, such as minimizing blur over maintaining a secondary thickness preference.</a:t>
            </a:r>
            <a:endParaRPr lang="en-US" b="1"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27</a:t>
            </a:fld>
            <a:endParaRPr lang="en-US" dirty="0"/>
          </a:p>
        </p:txBody>
      </p:sp>
    </p:spTree>
    <p:extLst>
      <p:ext uri="{BB962C8B-B14F-4D97-AF65-F5344CB8AC3E}">
        <p14:creationId xmlns:p14="http://schemas.microsoft.com/office/powerpoint/2010/main" val="29922923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GB" b="1" dirty="0"/>
              <a:t>Teaching notes:</a:t>
            </a:r>
            <a:endParaRPr lang="en-GB" b="0" dirty="0"/>
          </a:p>
          <a:p>
            <a:r>
              <a:rPr lang="en-US" b="0" dirty="0"/>
              <a:t>Now that the Merit Function is set, we can run the optimization. This is where OpticStudio adjusts the variables we defined earlier to minimize the Merit Function value.</a:t>
            </a:r>
          </a:p>
          <a:p>
            <a:endParaRPr lang="en-US" b="0" dirty="0"/>
          </a:p>
          <a:p>
            <a:r>
              <a:rPr lang="en-US" b="0" dirty="0"/>
              <a:t>To start, go to Optimize → Optimize!. This opens the Optimization dialog box. Here, you’ll see several cycle options, these control how aggressively the optimizer searches for a solution. For this exercise, select Automatic. This tells OpticStudio to run until it finds a local minimum, a solution that satisfies the current Merit Function.</a:t>
            </a:r>
          </a:p>
          <a:p>
            <a:endParaRPr lang="en-US" b="0" dirty="0"/>
          </a:p>
          <a:p>
            <a:r>
              <a:rPr lang="en-US" b="0" dirty="0"/>
              <a:t>Notice that OpticStudio displays both the Initial MF and the Current MF. Before optimization, our MF was about 0.0992. After running Automatic, it drops to around 0.0266 which is a significant improvement.</a:t>
            </a:r>
          </a:p>
          <a:p>
            <a:endParaRPr lang="en-US" b="0" dirty="0"/>
          </a:p>
          <a:p>
            <a:r>
              <a:rPr lang="en-US" b="1" dirty="0"/>
              <a:t>Suggested answer:</a:t>
            </a:r>
            <a:r>
              <a:rPr lang="en-US" b="0" dirty="0"/>
              <a:t> No, a lower Merit Function does not guarantee that all design goals are met. The Merit Function is simply a weighted score based on the specific operands included in the optimization process, so it only reflects how well the system satisfies those chosen goals, such as minimizing RMS spot size and respecting thickness limits. While the drop from 0.0992 to 0.0266 shows significant improvement, the optimizer may have found only a local minimum rather than the global best solution. In addition, any constraints or practical considerations not included in the Merit Function, such as manufacturability, tolerance to misalignment, or chromatic performance, will not be accounted for. Finally, improving one metric can sometimes worsen others if weights are not balanced. Therefore, a lower Merit Function indicates progress toward the defined objectives, but it does not guarantee that the lens meets every real-world requirement.</a:t>
            </a:r>
            <a:endParaRPr lang="en-US" b="1"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28</a:t>
            </a:fld>
            <a:endParaRPr lang="en-US" dirty="0"/>
          </a:p>
        </p:txBody>
      </p:sp>
    </p:spTree>
    <p:extLst>
      <p:ext uri="{BB962C8B-B14F-4D97-AF65-F5344CB8AC3E}">
        <p14:creationId xmlns:p14="http://schemas.microsoft.com/office/powerpoint/2010/main" val="5854574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GB" b="1" dirty="0"/>
              <a:t>Teaching notes:</a:t>
            </a:r>
            <a:endParaRPr lang="en-GB" b="0" dirty="0"/>
          </a:p>
          <a:p>
            <a:r>
              <a:rPr lang="en-US" b="0" dirty="0"/>
              <a:t>As already mentioned, the Layout tool provides a quick visual check of system geometry and ray paths. After applying Quick Focus, the image plane is repositioned to minimize RMS spot size, reducing defocus and improving convergence. The axial length change from 104.00 mm to 103.64 mm reflects this adjustment. However, the diagram still shows field curvature: off-axis rays (3.5° and 5°) intersect further from the image plane than on-axis rays. This is a fundamental limitation of singlet lenses </a:t>
            </a:r>
            <a:r>
              <a:rPr lang="en-US" b="0" i="1" dirty="0"/>
              <a:t>i.e.</a:t>
            </a:r>
            <a:r>
              <a:rPr lang="en-US" b="0" dirty="0"/>
              <a:t> they cannot correct all aberrations simultaneously because of limited degrees of freedom. Emphasize that optimization improves performance within constraints but does not make the system perfect. This observation sets up a discussion about why more complex designs (e.g., doublets, triplets, or aspheric elements) are needed for high-quality imaging systems.</a:t>
            </a:r>
          </a:p>
          <a:p>
            <a:endParaRPr lang="en-US" b="0" dirty="0"/>
          </a:p>
          <a:p>
            <a:r>
              <a:rPr lang="en-US" b="1" dirty="0"/>
              <a:t>Suggested answer:</a:t>
            </a:r>
            <a:r>
              <a:rPr lang="en-US" b="0" dirty="0"/>
              <a:t> Off-axis rays still show different focus positions because of field curvature and other aberrations inherent to single-element lenses. A singlet cannot simultaneously correct spherical aberration, coma, and field curvature due to limited design flexibility. This illustrates a key principle in optical design: improving one metric (like RMS spot size) does not guarantee uniform performance across all fields. To achieve consistent focus, designers often introduce additional lens elements or aspheric surfaces, which increase complexity but allow better aberration correction.</a:t>
            </a:r>
            <a:endParaRPr lang="en-US" b="1"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29</a:t>
            </a:fld>
            <a:endParaRPr lang="en-US" dirty="0"/>
          </a:p>
        </p:txBody>
      </p:sp>
    </p:spTree>
    <p:extLst>
      <p:ext uri="{BB962C8B-B14F-4D97-AF65-F5344CB8AC3E}">
        <p14:creationId xmlns:p14="http://schemas.microsoft.com/office/powerpoint/2010/main" val="18735013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GB" b="1" dirty="0"/>
              <a:t>Teaching notes:</a:t>
            </a:r>
            <a:r>
              <a:rPr lang="en-GB" b="0" dirty="0"/>
              <a:t> </a:t>
            </a:r>
          </a:p>
          <a:p>
            <a:r>
              <a:rPr lang="en-US" b="0" dirty="0"/>
              <a:t>The Spot Diagram is a key tool for assessing image quality. RMS Spot Radius gives a statistical measure of the spread of rays, while GEO Spot Radius shows the worst-case deviation. After optimization, RMS values at 5° dropped by nearly an order of magnitude (e.g., 734 </a:t>
            </a:r>
            <a:r>
              <a:rPr lang="en-US" b="0" dirty="0" err="1"/>
              <a:t>μm</a:t>
            </a:r>
            <a:r>
              <a:rPr lang="en-US" b="0" dirty="0"/>
              <a:t> to 82 </a:t>
            </a:r>
            <a:r>
              <a:rPr lang="en-US" b="0" dirty="0" err="1"/>
              <a:t>μm</a:t>
            </a:r>
            <a:r>
              <a:rPr lang="en-US" b="0" dirty="0"/>
              <a:t>), and GEO values also improved significantly. However, off-axis fields still exhibit larger spots, indicating residual aberrations like coma and astigmatism. Emphasize that optimization improves performance but cannot make a singlet lens diffraction-limited. This sets the stage for discussing why more complex designs are needed for high-quality imaging.</a:t>
            </a:r>
          </a:p>
          <a:p>
            <a:endParaRPr lang="en-US" b="0" dirty="0"/>
          </a:p>
          <a:p>
            <a:r>
              <a:rPr lang="en-US" b="1" dirty="0"/>
              <a:t>Suggested answer</a:t>
            </a:r>
            <a:r>
              <a:rPr lang="en-US" b="0" dirty="0"/>
              <a:t>: Off-axis fields suffer from aberrations such as coma and astigmatism, which a single lens element cannot fully correct. Optimization reduces overall blur but cannot eliminate these field-dependent errors because the design lacks sufficient degrees of freedom. Multi-element systems or aspheric surfaces would address this.</a:t>
            </a:r>
          </a:p>
        </p:txBody>
      </p:sp>
      <p:sp>
        <p:nvSpPr>
          <p:cNvPr id="4" name="Slide Number Placeholder 3"/>
          <p:cNvSpPr>
            <a:spLocks noGrp="1"/>
          </p:cNvSpPr>
          <p:nvPr>
            <p:ph type="sldNum" sz="quarter" idx="5"/>
          </p:nvPr>
        </p:nvSpPr>
        <p:spPr/>
        <p:txBody>
          <a:bodyPr/>
          <a:lstStyle/>
          <a:p>
            <a:fld id="{27FDDAD7-A41A-4414-8211-C5E2AC7F93EC}" type="slidenum">
              <a:rPr lang="en-US" smtClean="0"/>
              <a:pPr/>
              <a:t>30</a:t>
            </a:fld>
            <a:endParaRPr lang="en-US" dirty="0"/>
          </a:p>
        </p:txBody>
      </p:sp>
    </p:spTree>
    <p:extLst>
      <p:ext uri="{BB962C8B-B14F-4D97-AF65-F5344CB8AC3E}">
        <p14:creationId xmlns:p14="http://schemas.microsoft.com/office/powerpoint/2010/main" val="14873266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GB" b="1" dirty="0"/>
              <a:t>Teaching notes:</a:t>
            </a:r>
            <a:endParaRPr lang="en-GB" b="0" dirty="0"/>
          </a:p>
          <a:p>
            <a:r>
              <a:rPr lang="en-US" b="0" dirty="0"/>
              <a:t>A reminder that the Ray Fan plot shows how rays deviate from the ideal image point across the pupil. A perfect system would have flat curves. After optimization, deviations are much smaller and curves are flatter, but asymmetry and slope remain, confirming residual aberrations. This tool is useful for diagnosing which aberrations dominate and why optimization cannot fully correct them in a simple lens.</a:t>
            </a:r>
          </a:p>
          <a:p>
            <a:endParaRPr lang="en-US" b="0" dirty="0"/>
          </a:p>
          <a:p>
            <a:r>
              <a:rPr lang="en-US" b="1" dirty="0"/>
              <a:t>Suggested answer:</a:t>
            </a:r>
            <a:r>
              <a:rPr lang="en-US" b="0" dirty="0"/>
              <a:t> It means the lens still suffers from aberrations like coma and astigmatism. While optimization reduces their magnitude, the design lacks enough degrees of freedom to achieve zero deviation. This highlights why complex systems are needed for high-quality imaging.</a:t>
            </a:r>
            <a:endParaRPr lang="en-US" b="1"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31</a:t>
            </a:fld>
            <a:endParaRPr lang="en-US" dirty="0"/>
          </a:p>
        </p:txBody>
      </p:sp>
    </p:spTree>
    <p:extLst>
      <p:ext uri="{BB962C8B-B14F-4D97-AF65-F5344CB8AC3E}">
        <p14:creationId xmlns:p14="http://schemas.microsoft.com/office/powerpoint/2010/main" val="29834349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4</a:t>
            </a:fld>
            <a:endParaRPr lang="en-US" dirty="0"/>
          </a:p>
        </p:txBody>
      </p:sp>
    </p:spTree>
    <p:extLst>
      <p:ext uri="{BB962C8B-B14F-4D97-AF65-F5344CB8AC3E}">
        <p14:creationId xmlns:p14="http://schemas.microsoft.com/office/powerpoint/2010/main" val="12688308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GB" b="1" dirty="0"/>
              <a:t>Teaching notes:</a:t>
            </a:r>
            <a:endParaRPr lang="en-GB" b="0" dirty="0"/>
          </a:p>
          <a:p>
            <a:r>
              <a:rPr lang="en-US" b="0" dirty="0"/>
              <a:t>Reminder that OPD Fan plots measure wavefront error compared to an ideal spherical wavefront. After optimization, the error drops significantly, but the curves are still curved, meaning the wavefront is not perfect. This confirms that aberrations persist even after optimization, reinforcing the need for more complex designs for diffraction-limited performance.</a:t>
            </a:r>
          </a:p>
          <a:p>
            <a:endParaRPr lang="en-US" b="0" dirty="0"/>
          </a:p>
          <a:p>
            <a:r>
              <a:rPr lang="en-US" b="1" dirty="0"/>
              <a:t>Suggested answer:</a:t>
            </a:r>
            <a:r>
              <a:rPr lang="en-US" b="0" dirty="0"/>
              <a:t> Because wavefront error directly affects image sharpness and contrast. A flat OPD plot means all rays have equal optical path lengths, producing a perfect focus. Residual curvature means the system cannot achieve ideal performance.</a:t>
            </a:r>
            <a:endParaRPr lang="en-US" b="1"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32</a:t>
            </a:fld>
            <a:endParaRPr lang="en-US" dirty="0"/>
          </a:p>
        </p:txBody>
      </p:sp>
    </p:spTree>
    <p:extLst>
      <p:ext uri="{BB962C8B-B14F-4D97-AF65-F5344CB8AC3E}">
        <p14:creationId xmlns:p14="http://schemas.microsoft.com/office/powerpoint/2010/main" val="9083149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GB" b="1" dirty="0"/>
              <a:t>Teaching notes:</a:t>
            </a:r>
            <a:r>
              <a:rPr lang="en-GB" b="0" dirty="0"/>
              <a:t> </a:t>
            </a:r>
            <a:r>
              <a:rPr lang="en-US" b="0" dirty="0"/>
              <a:t>This slide wraps up the optimization process and reinforces key learning outcomes. Emphasize that the optimization routine significantly improved image quality while respecting mechanical constraints such as lens thickness and edge robustness. However, the design remains limited by the physics of a single-element lens—aberrations like field curvature and coma cannot be fully corrected without additional degrees of freedom. This is a great opportunity to highlight the broader principle: optimization is powerful, but its success depends on the complexity of the system and the constraints applied. Encourage students to think about how these methods scale to multi-element systems, aspheric surfaces, or achromatic designs.</a:t>
            </a:r>
            <a:endParaRPr lang="en-US" b="1"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33</a:t>
            </a:fld>
            <a:endParaRPr lang="en-US" dirty="0"/>
          </a:p>
        </p:txBody>
      </p:sp>
    </p:spTree>
    <p:extLst>
      <p:ext uri="{BB962C8B-B14F-4D97-AF65-F5344CB8AC3E}">
        <p14:creationId xmlns:p14="http://schemas.microsoft.com/office/powerpoint/2010/main" val="38867546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Feedback Survey link for copy-paste method </a:t>
            </a:r>
            <a:r>
              <a:rPr lang="en-US" dirty="0">
                <a:sym typeface="Wingdings" panose="05000000000000000000" pitchFamily="2" charset="2"/>
              </a:rPr>
              <a:t> </a:t>
            </a:r>
            <a:r>
              <a:rPr lang="en-US" dirty="0"/>
              <a:t>https://ansys.typeform.com/to/jcattJI5</a:t>
            </a:r>
          </a:p>
        </p:txBody>
      </p:sp>
      <p:sp>
        <p:nvSpPr>
          <p:cNvPr id="4" name="Slide Number Placeholder 3"/>
          <p:cNvSpPr>
            <a:spLocks noGrp="1"/>
          </p:cNvSpPr>
          <p:nvPr>
            <p:ph type="sldNum" sz="quarter" idx="5"/>
          </p:nvPr>
        </p:nvSpPr>
        <p:spPr/>
        <p:txBody>
          <a:bodyPr/>
          <a:lstStyle/>
          <a:p>
            <a:fld id="{27FDDAD7-A41A-4414-8211-C5E2AC7F93EC}" type="slidenum">
              <a:rPr lang="en-US" smtClean="0"/>
              <a:pPr/>
              <a:t>35</a:t>
            </a:fld>
            <a:endParaRPr lang="en-US"/>
          </a:p>
        </p:txBody>
      </p:sp>
    </p:spTree>
    <p:extLst>
      <p:ext uri="{BB962C8B-B14F-4D97-AF65-F5344CB8AC3E}">
        <p14:creationId xmlns:p14="http://schemas.microsoft.com/office/powerpoint/2010/main" val="27753805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F04EC7-4F30-D0BB-DECD-58E040F4F7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DF0C17-68DC-B130-62EE-88BFE70319FD}"/>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DD22BCD7-626E-03A9-061B-F64841787DB6}"/>
              </a:ext>
            </a:extLst>
          </p:cNvPr>
          <p:cNvSpPr>
            <a:spLocks noGrp="1"/>
          </p:cNvSpPr>
          <p:nvPr>
            <p:ph type="body" idx="1"/>
          </p:nvPr>
        </p:nvSpPr>
        <p:spPr/>
        <p:txBody>
          <a:bodyPr/>
          <a:lstStyle/>
          <a:p>
            <a:r>
              <a:rPr lang="en-GB" b="1" dirty="0"/>
              <a:t>Teaching notes:</a:t>
            </a:r>
            <a:endParaRPr lang="en-GB" b="0" dirty="0"/>
          </a:p>
          <a:p>
            <a:endParaRPr lang="en-GB" b="0" dirty="0"/>
          </a:p>
          <a:p>
            <a:r>
              <a:rPr lang="en-US" b="0" dirty="0"/>
              <a:t>What is Sequential Mode? Sequential Mode traces the rays through a predetermined sequence of surfaces originating from the Object plane until they reach the Image plane. </a:t>
            </a:r>
          </a:p>
          <a:p>
            <a:endParaRPr lang="en-US" b="0" dirty="0"/>
          </a:p>
          <a:p>
            <a:r>
              <a:rPr lang="en-US" b="0" dirty="0"/>
              <a:t>When you open OpticStudio, you’ll see a blank Lens Data Editor in the main workspace. This is a spreadsheet-style interface where most of your lens data is entered. Each row represents a surface, one of which must be defined as the STOP (aperture stop). </a:t>
            </a:r>
          </a:p>
          <a:p>
            <a:endParaRPr lang="en-US" b="0" dirty="0"/>
          </a:p>
          <a:p>
            <a:r>
              <a:rPr lang="en-US" b="0" dirty="0"/>
              <a:t>To the left of the workspace, you’ll find the System Explorer. This panel contains system-specific information like aperture settings, field definitions and wavelengths.</a:t>
            </a:r>
          </a:p>
          <a:p>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Suggested answer:</a:t>
            </a:r>
            <a:r>
              <a:rPr lang="en-GB" b="1" dirty="0"/>
              <a:t> </a:t>
            </a:r>
            <a:r>
              <a:rPr lang="en-GB" b="0" dirty="0"/>
              <a:t>The ‘Learning and Support’ tab in the ribbon toolbar contains links to extra learning e.g. Ansys Innovation Courses.</a:t>
            </a:r>
            <a:endParaRPr lang="en-GB" b="1" dirty="0"/>
          </a:p>
          <a:p>
            <a:endParaRPr lang="en-US" b="0" dirty="0"/>
          </a:p>
        </p:txBody>
      </p:sp>
      <p:sp>
        <p:nvSpPr>
          <p:cNvPr id="4" name="Slide Number Placeholder 3">
            <a:extLst>
              <a:ext uri="{FF2B5EF4-FFF2-40B4-BE49-F238E27FC236}">
                <a16:creationId xmlns:a16="http://schemas.microsoft.com/office/drawing/2014/main" id="{181D9A42-71A3-C020-8AB8-49EE83CBD64A}"/>
              </a:ext>
            </a:extLst>
          </p:cNvPr>
          <p:cNvSpPr>
            <a:spLocks noGrp="1"/>
          </p:cNvSpPr>
          <p:nvPr>
            <p:ph type="sldNum" sz="quarter" idx="5"/>
          </p:nvPr>
        </p:nvSpPr>
        <p:spPr/>
        <p:txBody>
          <a:bodyPr/>
          <a:lstStyle/>
          <a:p>
            <a:fld id="{27FDDAD7-A41A-4414-8211-C5E2AC7F93EC}" type="slidenum">
              <a:rPr lang="en-US" smtClean="0"/>
              <a:pPr/>
              <a:t>5</a:t>
            </a:fld>
            <a:endParaRPr lang="en-US" dirty="0"/>
          </a:p>
        </p:txBody>
      </p:sp>
    </p:spTree>
    <p:extLst>
      <p:ext uri="{BB962C8B-B14F-4D97-AF65-F5344CB8AC3E}">
        <p14:creationId xmlns:p14="http://schemas.microsoft.com/office/powerpoint/2010/main" val="24614988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b="1" dirty="0"/>
              <a:t>Suggested answer:</a:t>
            </a:r>
            <a:r>
              <a:rPr lang="en-GB" b="1" dirty="0"/>
              <a:t> </a:t>
            </a:r>
          </a:p>
          <a:p>
            <a:endParaRPr lang="en-GB" b="1" dirty="0"/>
          </a:p>
          <a:p>
            <a:r>
              <a:rPr lang="en-GB" b="1" dirty="0"/>
              <a:t>1. </a:t>
            </a:r>
            <a:r>
              <a:rPr lang="en-US" b="0" dirty="0"/>
              <a:t>Answer: Placing the object at infinity simulates a collimated beam entering the system, which is typical for imaging systems like telescopes or cameras focused on distant objects. It simplifies ray tracing and is ideal for evaluating paraxial performance.</a:t>
            </a:r>
          </a:p>
          <a:p>
            <a:r>
              <a:rPr lang="en-GB" b="1" dirty="0"/>
              <a:t>2.</a:t>
            </a:r>
            <a:r>
              <a:rPr lang="en-GB" b="0" dirty="0"/>
              <a:t> </a:t>
            </a:r>
            <a:r>
              <a:rPr lang="en-US" b="0" dirty="0"/>
              <a:t>We set edge thicknesses to ensure the lens is mechanically robust and </a:t>
            </a:r>
            <a:r>
              <a:rPr lang="en-US" b="0" dirty="0" err="1"/>
              <a:t>manufacturable.If</a:t>
            </a:r>
            <a:r>
              <a:rPr lang="en-US" b="0" dirty="0"/>
              <a:t> the edge is too thin, the lens can chip or break during fabrication and handling. Minimum edge thickness also allows for safe mounting in lens holders and prevents stress or distortion during assembly.</a:t>
            </a:r>
            <a:endParaRPr lang="en-GB" b="0" dirty="0"/>
          </a:p>
          <a:p>
            <a:r>
              <a:rPr lang="en-GB" b="1" dirty="0"/>
              <a:t>3. </a:t>
            </a:r>
            <a:r>
              <a:rPr lang="en-GB" b="0" dirty="0"/>
              <a:t>Magnifying glass </a:t>
            </a:r>
          </a:p>
          <a:p>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While it represents the simplest imaging system in OpticStudio, this example is an excellent starting point for beginners. It not only introduces the software interface but also reinforces fundamental optical design principles and methodologies that underpin more advanced systems.</a:t>
            </a:r>
          </a:p>
          <a:p>
            <a:endParaRPr lang="en-US" b="1"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6</a:t>
            </a:fld>
            <a:endParaRPr lang="en-US" dirty="0"/>
          </a:p>
        </p:txBody>
      </p:sp>
    </p:spTree>
    <p:extLst>
      <p:ext uri="{BB962C8B-B14F-4D97-AF65-F5344CB8AC3E}">
        <p14:creationId xmlns:p14="http://schemas.microsoft.com/office/powerpoint/2010/main" val="1746664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GB" b="1" dirty="0"/>
              <a:t>Teaching notes: </a:t>
            </a:r>
          </a:p>
          <a:p>
            <a:r>
              <a:rPr lang="en-US" b="0" dirty="0"/>
              <a:t>When starting a new design in OpticStudio, the system aperture is usually the first parameter to define. It controls the size of the beam traced and sets the initial direction cosines for rays from each field </a:t>
            </a:r>
            <a:r>
              <a:rPr lang="en-US" b="0" dirty="0" err="1"/>
              <a:t>point.OpticStudio</a:t>
            </a:r>
            <a:r>
              <a:rPr lang="en-US" b="0" dirty="0"/>
              <a:t> offers several aperture definitions, but Entrance Pupil Diameter (EPD) is the most common and convenient for this example. EPD is the diameter of the pupil as seen from object space.</a:t>
            </a:r>
          </a:p>
          <a:p>
            <a:endParaRPr lang="en-US" b="0" dirty="0"/>
          </a:p>
          <a:p>
            <a:r>
              <a:rPr lang="en-US" b="0" dirty="0"/>
              <a:t>For our singlet lens:</a:t>
            </a:r>
          </a:p>
          <a:p>
            <a:r>
              <a:rPr lang="en-US" b="0" dirty="0"/>
              <a:t>With F/# = 4 and focal length = 100 mm, the EPD will be 25 mm.</a:t>
            </a:r>
          </a:p>
          <a:p>
            <a:endParaRPr lang="en-US" b="0" dirty="0"/>
          </a:p>
          <a:p>
            <a:r>
              <a:rPr lang="en-US" b="0" dirty="0"/>
              <a:t>Always confirm system units before entering data. OpticStudio supports millimeters, centimeters, inches, or meters. For this design, select millimeters under System Explorer, then the dropdown Units.</a:t>
            </a:r>
          </a:p>
          <a:p>
            <a:endParaRPr lang="en-US" b="0" dirty="0"/>
          </a:p>
          <a:p>
            <a:r>
              <a:rPr lang="en-US" b="1" dirty="0"/>
              <a:t>Suggested answer:</a:t>
            </a:r>
            <a:r>
              <a:rPr lang="en-US" b="0" dirty="0"/>
              <a:t> </a:t>
            </a:r>
            <a:r>
              <a:rPr lang="en-US" dirty="0">
                <a:solidFill>
                  <a:srgbClr val="FF0000"/>
                </a:solidFill>
              </a:rPr>
              <a:t>We can easily determine the EPD required for the singlet lens. The singlet lens must have an F/# equal to four and an effective focal length of 100 mm. Since the F/# is the ratio of the paraxial effective focal length at infinite conjugates over the paraxial entrance pupil diameter, the appropriate EPD is 25 mm. </a:t>
            </a:r>
            <a:endParaRPr lang="en-US" b="1"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7</a:t>
            </a:fld>
            <a:endParaRPr lang="en-US" dirty="0"/>
          </a:p>
        </p:txBody>
      </p:sp>
    </p:spTree>
    <p:extLst>
      <p:ext uri="{BB962C8B-B14F-4D97-AF65-F5344CB8AC3E}">
        <p14:creationId xmlns:p14="http://schemas.microsoft.com/office/powerpoint/2010/main" val="19492950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GB" b="1" dirty="0"/>
              <a:t>Teaching notes:</a:t>
            </a:r>
            <a:endParaRPr lang="en-GB" b="0" dirty="0"/>
          </a:p>
          <a:p>
            <a:r>
              <a:rPr lang="en-US" b="0" dirty="0"/>
              <a:t>When defining fields in OpticStudio, we specify where rays originate across the field of view. For a singlet lens with an object at infinity, angular fields are most appropriate.</a:t>
            </a:r>
          </a:p>
          <a:p>
            <a:r>
              <a:rPr lang="en-US" b="0" dirty="0"/>
              <a:t>Rather than a single field angle, we define three points (0°, 3.5°, 5°) within the required 5° FOV. This ensures we can evaluate performance both on-axis and off-axis.</a:t>
            </a:r>
          </a:p>
          <a:p>
            <a:r>
              <a:rPr lang="en-US" b="0" dirty="0"/>
              <a:t>OpticStudio supports up to 12 fields in Standard Edition (more in Professional/Premium). Each field can have a weight, which is useful for optimization, but here all weights remain at 1.</a:t>
            </a:r>
          </a:p>
          <a:p>
            <a:r>
              <a:rPr lang="en-US" b="0" dirty="0"/>
              <a:t>For this simple example, we will only apply field angles in the Y direction.</a:t>
            </a:r>
          </a:p>
          <a:p>
            <a:endParaRPr lang="en-US" b="0" dirty="0"/>
          </a:p>
          <a:p>
            <a:r>
              <a:rPr lang="en-US" b="1" dirty="0"/>
              <a:t>Suggested answer:</a:t>
            </a:r>
            <a:r>
              <a:rPr lang="en-US" b="0" dirty="0"/>
              <a:t> </a:t>
            </a:r>
          </a:p>
          <a:p>
            <a:pPr marL="228600" indent="-228600">
              <a:buFont typeface="+mj-lt"/>
              <a:buAutoNum type="arabicPeriod"/>
            </a:pPr>
            <a:r>
              <a:rPr lang="en-US" b="0" dirty="0"/>
              <a:t>These field angles represent different positions across the field of view (FOV). By analyzing performance at multiple field points, you can assess how well the lens performs across the image plane, not just on-axis. This is crucial for minimizing aberrations and optimizing image quality.</a:t>
            </a:r>
          </a:p>
          <a:p>
            <a:pPr marL="228600" indent="-228600">
              <a:buFont typeface="+mj-lt"/>
              <a:buAutoNum type="arabicPeriod"/>
            </a:pPr>
            <a:r>
              <a:rPr lang="en-US" b="0" dirty="0"/>
              <a:t>Image Height ≈ (100)⋅tan(5) ≈ 8.75 mm.</a:t>
            </a:r>
          </a:p>
          <a:p>
            <a:pPr marL="228600" indent="-228600">
              <a:buAutoNum type="arabicParenR"/>
            </a:pPr>
            <a:endParaRPr lang="en-US" b="0"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8</a:t>
            </a:fld>
            <a:endParaRPr lang="en-US" dirty="0"/>
          </a:p>
        </p:txBody>
      </p:sp>
    </p:spTree>
    <p:extLst>
      <p:ext uri="{BB962C8B-B14F-4D97-AF65-F5344CB8AC3E}">
        <p14:creationId xmlns:p14="http://schemas.microsoft.com/office/powerpoint/2010/main" val="16668353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GB" b="1" dirty="0"/>
              <a:t>Teaching Notes:</a:t>
            </a:r>
            <a:endParaRPr lang="en-GB" b="0" dirty="0"/>
          </a:p>
          <a:p>
            <a:r>
              <a:rPr lang="en-US" b="0" dirty="0"/>
              <a:t>When setting up a lens design, wavelength is critical because it determines how light interacts with materials and affects chromatic aberration. For this singlet lens, we use a monochromatic design based on a </a:t>
            </a:r>
            <a:r>
              <a:rPr lang="en-US" b="0" dirty="0" err="1"/>
              <a:t>HeNe</a:t>
            </a:r>
            <a:r>
              <a:rPr lang="en-US" b="0" dirty="0"/>
              <a:t> laser at 632.8 nm (0.6328 </a:t>
            </a:r>
            <a:r>
              <a:rPr lang="en-US" b="0" dirty="0" err="1"/>
              <a:t>μm</a:t>
            </a:r>
            <a:r>
              <a:rPr lang="en-US" b="0" dirty="0"/>
              <a:t>).</a:t>
            </a:r>
          </a:p>
          <a:p>
            <a:endParaRPr lang="en-US" b="0" dirty="0"/>
          </a:p>
          <a:p>
            <a:r>
              <a:rPr lang="en-US" b="0" dirty="0"/>
              <a:t>In OpticStudio, wavelengths are always entered in microns, regardless of the system’s lens units. You can type the value manually or select the </a:t>
            </a:r>
            <a:r>
              <a:rPr lang="en-US" b="0" dirty="0" err="1"/>
              <a:t>HeNe</a:t>
            </a:r>
            <a:r>
              <a:rPr lang="en-US" b="0" dirty="0"/>
              <a:t> preset from the Wavelength Data dialog. For this exercise, keep all wavelength weights at unity.</a:t>
            </a:r>
          </a:p>
          <a:p>
            <a:endParaRPr lang="en-US" b="0" dirty="0"/>
          </a:p>
          <a:p>
            <a:r>
              <a:rPr lang="en-US" b="0" dirty="0"/>
              <a:t>Why choose </a:t>
            </a:r>
            <a:r>
              <a:rPr lang="en-US" b="0" dirty="0" err="1"/>
              <a:t>HeNe</a:t>
            </a:r>
            <a:r>
              <a:rPr lang="en-US" b="0" dirty="0"/>
              <a:t> for this teaching example?</a:t>
            </a:r>
          </a:p>
          <a:p>
            <a:pPr marL="171450" indent="-171450">
              <a:buFont typeface="Arial" panose="020B0604020202020204" pitchFamily="34" charset="0"/>
              <a:buChar char="•"/>
            </a:pPr>
            <a:r>
              <a:rPr lang="en-US" b="0" dirty="0"/>
              <a:t>Stable and precise wavelength: </a:t>
            </a:r>
            <a:r>
              <a:rPr lang="en-US" b="0" dirty="0" err="1"/>
              <a:t>HeNe</a:t>
            </a:r>
            <a:r>
              <a:rPr lang="en-US" b="0" dirty="0"/>
              <a:t> lasers emit at a well-defined 632.8 nm, making calculations and comparisons straightforward. </a:t>
            </a:r>
          </a:p>
          <a:p>
            <a:pPr marL="171450" indent="-171450">
              <a:buFont typeface="Arial" panose="020B0604020202020204" pitchFamily="34" charset="0"/>
              <a:buChar char="•"/>
            </a:pPr>
            <a:r>
              <a:rPr lang="en-US" b="0" dirty="0"/>
              <a:t>Common in labs: </a:t>
            </a:r>
            <a:r>
              <a:rPr lang="en-US" b="0" dirty="0" err="1"/>
              <a:t>HeNe</a:t>
            </a:r>
            <a:r>
              <a:rPr lang="en-US" b="0" dirty="0"/>
              <a:t> lasers are widely used in education and research, so students can relate the design to real-world setups.</a:t>
            </a:r>
          </a:p>
          <a:p>
            <a:pPr marL="171450" indent="-171450">
              <a:buFont typeface="Arial" panose="020B0604020202020204" pitchFamily="34" charset="0"/>
              <a:buChar char="•"/>
            </a:pPr>
            <a:r>
              <a:rPr lang="en-US" b="0" dirty="0"/>
              <a:t>Monochromatic simplicity: Using a single wavelength avoids chromatic aberration, which simplifies the design process for beginners.</a:t>
            </a:r>
          </a:p>
          <a:p>
            <a:pPr marL="171450" indent="-171450">
              <a:buFont typeface="Arial" panose="020B0604020202020204" pitchFamily="34" charset="0"/>
              <a:buChar char="•"/>
            </a:pPr>
            <a:r>
              <a:rPr lang="en-US" b="0" dirty="0"/>
              <a:t>Good material compatibility: N-BK7 glass has excellent transmission and well-characterized refractive index at this wavelength.</a:t>
            </a:r>
          </a:p>
          <a:p>
            <a:pPr marL="0" indent="0">
              <a:buFont typeface="Arial" panose="020B0604020202020204" pitchFamily="34" charset="0"/>
              <a:buNone/>
            </a:pPr>
            <a:endParaRPr lang="en-US" b="0" dirty="0"/>
          </a:p>
          <a:p>
            <a:pPr marL="0" indent="0">
              <a:buFont typeface="Arial" panose="020B0604020202020204" pitchFamily="34" charset="0"/>
              <a:buNone/>
            </a:pPr>
            <a:r>
              <a:rPr lang="en-US" b="1" dirty="0"/>
              <a:t>Suggested answer:</a:t>
            </a:r>
            <a:r>
              <a:rPr lang="en-US" b="0" dirty="0"/>
              <a:t> Using multiple wavelengths introduces chromatic aberration because different wavelengths refract differently through glass. This means the lens would no longer focus all colors at the same point. To address this, designers must:</a:t>
            </a:r>
          </a:p>
          <a:p>
            <a:pPr marL="171450" indent="-171450">
              <a:buFont typeface="Arial" panose="020B0604020202020204" pitchFamily="34" charset="0"/>
              <a:buChar char="•"/>
            </a:pPr>
            <a:r>
              <a:rPr lang="en-US" b="0" dirty="0"/>
              <a:t>Add more complex elements (e.g., achromatic doublets) or</a:t>
            </a:r>
          </a:p>
          <a:p>
            <a:pPr marL="171450" indent="-171450">
              <a:buFont typeface="Arial" panose="020B0604020202020204" pitchFamily="34" charset="0"/>
              <a:buChar char="•"/>
            </a:pPr>
            <a:r>
              <a:rPr lang="en-US" b="0" dirty="0"/>
              <a:t>Use optimization strategies that include multiple wavelengths and weighting.</a:t>
            </a:r>
          </a:p>
          <a:p>
            <a:pPr marL="0" indent="0">
              <a:buFont typeface="Arial" panose="020B0604020202020204" pitchFamily="34" charset="0"/>
              <a:buNone/>
            </a:pPr>
            <a:r>
              <a:rPr lang="en-US" b="0" dirty="0"/>
              <a:t>This significantly increases design complexity compared to a monochromatic system, which is why we start with </a:t>
            </a:r>
            <a:r>
              <a:rPr lang="en-US" b="0" dirty="0" err="1"/>
              <a:t>HeNe</a:t>
            </a:r>
            <a:r>
              <a:rPr lang="en-US" b="0" dirty="0"/>
              <a:t> for simplicity.</a:t>
            </a:r>
          </a:p>
          <a:p>
            <a:endParaRPr lang="en-US" b="0"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9</a:t>
            </a:fld>
            <a:endParaRPr lang="en-US" dirty="0"/>
          </a:p>
        </p:txBody>
      </p:sp>
    </p:spTree>
    <p:extLst>
      <p:ext uri="{BB962C8B-B14F-4D97-AF65-F5344CB8AC3E}">
        <p14:creationId xmlns:p14="http://schemas.microsoft.com/office/powerpoint/2010/main" val="42880329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GB" b="1" dirty="0"/>
              <a:t>Teacher notes:</a:t>
            </a:r>
          </a:p>
          <a:p>
            <a:endParaRPr lang="en-US" b="0" dirty="0"/>
          </a:p>
          <a:p>
            <a:r>
              <a:rPr lang="en-US" b="0" dirty="0"/>
              <a:t>After defining system settings, the next step is entering surface-specific data in the Lens Data Editor (LDE).</a:t>
            </a:r>
          </a:p>
          <a:p>
            <a:pPr marL="171450" indent="-171450">
              <a:buFont typeface="Arial" panose="020B0604020202020204" pitchFamily="34" charset="0"/>
              <a:buChar char="•"/>
            </a:pPr>
            <a:endParaRPr lang="en-US" b="0" dirty="0"/>
          </a:p>
          <a:p>
            <a:pPr marL="171450" indent="-171450">
              <a:buFont typeface="Arial" panose="020B0604020202020204" pitchFamily="34" charset="0"/>
              <a:buChar char="•"/>
            </a:pPr>
            <a:r>
              <a:rPr lang="en-US" b="0" dirty="0"/>
              <a:t>The LDE is a spreadsheet where each row represents a surface.</a:t>
            </a:r>
          </a:p>
          <a:p>
            <a:pPr marL="171450" indent="-171450">
              <a:buFont typeface="Arial" panose="020B0604020202020204" pitchFamily="34" charset="0"/>
              <a:buChar char="•"/>
            </a:pPr>
            <a:r>
              <a:rPr lang="en-US" b="0" dirty="0"/>
              <a:t>In sequential design, rays trace from OBJECT to STOP to Lens to IMAGE.</a:t>
            </a:r>
          </a:p>
          <a:p>
            <a:pPr marL="171450" indent="-171450">
              <a:buFont typeface="Arial" panose="020B0604020202020204" pitchFamily="34" charset="0"/>
              <a:buChar char="•"/>
            </a:pPr>
            <a:r>
              <a:rPr lang="en-US" b="0" dirty="0"/>
              <a:t>For a singlet lens, we need 4 surfaces:</a:t>
            </a:r>
          </a:p>
          <a:p>
            <a:pPr marL="628650" lvl="1" indent="-171450">
              <a:buFont typeface="Arial" panose="020B0604020202020204" pitchFamily="34" charset="0"/>
              <a:buChar char="•"/>
            </a:pPr>
            <a:r>
              <a:rPr lang="en-US" b="0" dirty="0"/>
              <a:t>Object (OBJ) – where rays originate</a:t>
            </a:r>
          </a:p>
          <a:p>
            <a:pPr marL="628650" lvl="1" indent="-171450">
              <a:buFont typeface="Arial" panose="020B0604020202020204" pitchFamily="34" charset="0"/>
              <a:buChar char="•"/>
            </a:pPr>
            <a:r>
              <a:rPr lang="en-US" b="0" dirty="0"/>
              <a:t>Front lens surface (STOP) – also the aperture stop</a:t>
            </a:r>
          </a:p>
          <a:p>
            <a:pPr marL="628650" lvl="1" indent="-171450">
              <a:buFont typeface="Arial" panose="020B0604020202020204" pitchFamily="34" charset="0"/>
              <a:buChar char="•"/>
            </a:pPr>
            <a:r>
              <a:rPr lang="en-US" b="0" dirty="0"/>
              <a:t>Back lens surface – rays exit to air</a:t>
            </a:r>
          </a:p>
          <a:p>
            <a:pPr marL="628650" lvl="1" indent="-171450">
              <a:buFont typeface="Arial" panose="020B0604020202020204" pitchFamily="34" charset="0"/>
              <a:buChar char="•"/>
            </a:pPr>
            <a:r>
              <a:rPr lang="en-US" b="0" dirty="0"/>
              <a:t>Image (IMA) – final ray destination</a:t>
            </a:r>
          </a:p>
          <a:p>
            <a:pPr marL="0" lvl="0" indent="0">
              <a:buFont typeface="Arial" panose="020B0604020202020204" pitchFamily="34" charset="0"/>
              <a:buNone/>
            </a:pPr>
            <a:endParaRPr lang="en-US" b="0" dirty="0"/>
          </a:p>
          <a:p>
            <a:pPr marL="0" lvl="0" indent="0">
              <a:buFont typeface="Arial" panose="020B0604020202020204" pitchFamily="34" charset="0"/>
              <a:buNone/>
            </a:pPr>
            <a:r>
              <a:rPr lang="en-US" b="0" dirty="0"/>
              <a:t>By default, OpticStudio starts with 3 surfaces, so you’ll need to insert an extra surface using &lt;Insert&gt; or right-click. Use the Comment column to label surfaces for clarity.</a:t>
            </a:r>
          </a:p>
          <a:p>
            <a:pPr marL="0" lvl="0" indent="0">
              <a:buFont typeface="Arial" panose="020B0604020202020204" pitchFamily="34" charset="0"/>
              <a:buNone/>
            </a:pPr>
            <a:endParaRPr lang="en-US" b="0" dirty="0"/>
          </a:p>
          <a:p>
            <a:pPr marL="0" lvl="0" indent="0">
              <a:buFont typeface="Arial" panose="020B0604020202020204" pitchFamily="34" charset="0"/>
              <a:buNone/>
            </a:pPr>
            <a:r>
              <a:rPr lang="en-US" b="0" dirty="0"/>
              <a:t>Next, enter lens data:</a:t>
            </a:r>
          </a:p>
          <a:p>
            <a:pPr marL="0" lvl="0" indent="0">
              <a:buFont typeface="Arial" panose="020B0604020202020204" pitchFamily="34" charset="0"/>
              <a:buNone/>
            </a:pPr>
            <a:endParaRPr lang="en-US" b="0" dirty="0"/>
          </a:p>
          <a:p>
            <a:pPr marL="171450" lvl="0" indent="-171450">
              <a:buFont typeface="Arial" panose="020B0604020202020204" pitchFamily="34" charset="0"/>
              <a:buChar char="•"/>
            </a:pPr>
            <a:r>
              <a:rPr lang="en-US" b="0" dirty="0"/>
              <a:t>Material: N-BK7 (OpticStudio automatically retrieves refractive index from its Glass Catalog)</a:t>
            </a:r>
          </a:p>
          <a:p>
            <a:pPr marL="171450" lvl="0" indent="-171450">
              <a:buFont typeface="Arial" panose="020B0604020202020204" pitchFamily="34" charset="0"/>
              <a:buChar char="•"/>
            </a:pPr>
            <a:r>
              <a:rPr lang="en-US" b="0" dirty="0"/>
              <a:t>Center thickness: 4 mm (reasonable starting point for a 25 mm aperture)</a:t>
            </a:r>
          </a:p>
          <a:p>
            <a:pPr marL="171450" lvl="0" indent="-171450">
              <a:buFont typeface="Arial" panose="020B0604020202020204" pitchFamily="34" charset="0"/>
              <a:buChar char="•"/>
            </a:pPr>
            <a:r>
              <a:rPr lang="en-US" b="0" dirty="0"/>
              <a:t>Radius: Infinity for now (will be optimized later)</a:t>
            </a:r>
          </a:p>
          <a:p>
            <a:pPr marL="171450" lvl="0" indent="-171450">
              <a:buFont typeface="Arial" panose="020B0604020202020204" pitchFamily="34" charset="0"/>
              <a:buChar char="•"/>
            </a:pPr>
            <a:r>
              <a:rPr lang="en-US" b="0" dirty="0"/>
              <a:t>Surface 2 thickness: 100 mm (distance to image plane)</a:t>
            </a:r>
          </a:p>
          <a:p>
            <a:pPr marL="0" lvl="0" indent="0">
              <a:buFont typeface="Arial" panose="020B0604020202020204" pitchFamily="34" charset="0"/>
              <a:buNone/>
            </a:pPr>
            <a:endParaRPr lang="en-US" b="0" dirty="0"/>
          </a:p>
          <a:p>
            <a:pPr marL="0" lvl="0" indent="0">
              <a:buFont typeface="Arial" panose="020B0604020202020204" pitchFamily="34" charset="0"/>
              <a:buNone/>
            </a:pPr>
            <a:r>
              <a:rPr lang="en-US" b="0" dirty="0"/>
              <a:t>Tip: These parameters will later be set as variables for optimization.</a:t>
            </a:r>
          </a:p>
          <a:p>
            <a:pPr marL="0" lvl="0" indent="0">
              <a:buFont typeface="Arial" panose="020B0604020202020204" pitchFamily="34" charset="0"/>
              <a:buNone/>
            </a:pPr>
            <a:endParaRPr lang="en-US" b="0" dirty="0"/>
          </a:p>
          <a:p>
            <a:pPr marL="0" lvl="0" indent="0">
              <a:buFont typeface="Arial" panose="020B0604020202020204" pitchFamily="34" charset="0"/>
              <a:buNone/>
            </a:pPr>
            <a:r>
              <a:rPr lang="en-US" b="1" dirty="0"/>
              <a:t>Suggested answer:</a:t>
            </a:r>
            <a:r>
              <a:rPr lang="en-US" b="0" dirty="0"/>
              <a:t> </a:t>
            </a:r>
          </a:p>
          <a:p>
            <a:pPr marL="0" lvl="0" indent="0">
              <a:buFont typeface="Arial" panose="020B0604020202020204" pitchFamily="34" charset="0"/>
              <a:buNone/>
            </a:pPr>
            <a:r>
              <a:rPr lang="en-US" b="0" dirty="0"/>
              <a:t>The aperture stop controls the cone of light entering the system, which directly affects image brightness and aberrations. Placing the STOP at the front surface ensures the entrance pupil is clearly defined and minimizes vignetting for off-axis fields because the aperture is at the first interaction point. This position also helps manage aberrations by controlling chief ray paths early in the system, leading to better overall performance. Additionally, this arrangement reflects common practice in simple optical systems like magnifiers and camera objectives.</a:t>
            </a:r>
          </a:p>
          <a:p>
            <a:pPr marL="228600" lvl="0" indent="-228600">
              <a:buFont typeface="Arial" panose="020B0604020202020204" pitchFamily="34" charset="0"/>
              <a:buAutoNum type="arabicParenR"/>
            </a:pPr>
            <a:r>
              <a:rPr lang="en-US" b="0" dirty="0"/>
              <a:t>N-BK7 is a common optical glass with good transmission in the visible spectrum and a well-characterized refractive index. It’s widely available, cost-effective, and suitable for introductory designs like a singlet lens.</a:t>
            </a:r>
          </a:p>
        </p:txBody>
      </p:sp>
      <p:sp>
        <p:nvSpPr>
          <p:cNvPr id="4" name="Slide Number Placeholder 3"/>
          <p:cNvSpPr>
            <a:spLocks noGrp="1"/>
          </p:cNvSpPr>
          <p:nvPr>
            <p:ph type="sldNum" sz="quarter" idx="5"/>
          </p:nvPr>
        </p:nvSpPr>
        <p:spPr/>
        <p:txBody>
          <a:bodyPr/>
          <a:lstStyle/>
          <a:p>
            <a:fld id="{27FDDAD7-A41A-4414-8211-C5E2AC7F93EC}" type="slidenum">
              <a:rPr lang="en-US" smtClean="0"/>
              <a:pPr/>
              <a:t>10</a:t>
            </a:fld>
            <a:endParaRPr lang="en-US" dirty="0"/>
          </a:p>
        </p:txBody>
      </p:sp>
    </p:spTree>
    <p:extLst>
      <p:ext uri="{BB962C8B-B14F-4D97-AF65-F5344CB8AC3E}">
        <p14:creationId xmlns:p14="http://schemas.microsoft.com/office/powerpoint/2010/main" val="12442804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hyperlink" Target="http://www.ansys.com/education-resources" TargetMode="External"/><Relationship Id="rId2" Type="http://schemas.openxmlformats.org/officeDocument/2006/relationships/hyperlink" Target="https://www.ansys.com/academic/terms-and-conditions" TargetMode="External"/><Relationship Id="rId1" Type="http://schemas.openxmlformats.org/officeDocument/2006/relationships/slideMaster" Target="../slideMasters/slideMaster1.xml"/><Relationship Id="rId4" Type="http://schemas.openxmlformats.org/officeDocument/2006/relationships/hyperlink" Target="mailto:education@ansys.com"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ansys.sharepoint.com/sites/AcademicDevelopmentTeam/Lists/Content%20Development%20Pipeline/AllItems.aspx" TargetMode="External"/><Relationship Id="rId2" Type="http://schemas.openxmlformats.org/officeDocument/2006/relationships/hyperlink" Target="https://ansys-my.sharepoint.com/:f:/r/personal/kaitlin_tyler_ansys_com/Documents/Digital%20Learning%20Content/1.%20AERs/00.%20MARKETING%20REVIEW%20SUBMISSION%20FOLDER?csf=1&amp;web=1&amp;e=VCK0Fc"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23B808CC-F74C-B743-BAB4-F4C99E195655}"/>
              </a:ext>
            </a:extLst>
          </p:cNvPr>
          <p:cNvSpPr>
            <a:spLocks noGrp="1"/>
          </p:cNvSpPr>
          <p:nvPr>
            <p:ph type="body" sz="quarter" idx="10"/>
          </p:nvPr>
        </p:nvSpPr>
        <p:spPr>
          <a:xfrm>
            <a:off x="601663" y="914400"/>
            <a:ext cx="5394325" cy="1449388"/>
          </a:xfrm>
          <a:prstGeom prst="rect">
            <a:avLst/>
          </a:prstGeom>
        </p:spPr>
        <p:txBody>
          <a:bodyPr>
            <a:normAutofit/>
          </a:bodyPr>
          <a:lstStyle>
            <a:lvl1pPr marL="0" indent="0">
              <a:buNone/>
              <a:defRPr sz="3200" b="1" i="0">
                <a:solidFill>
                  <a:schemeClr val="tx1"/>
                </a:solidFill>
                <a:latin typeface="Calibri" panose="020F0502020204030204" pitchFamily="34" charset="0"/>
              </a:defRPr>
            </a:lvl1pPr>
            <a:lvl2pPr marL="230188" indent="0">
              <a:buNone/>
              <a:defRPr>
                <a:solidFill>
                  <a:schemeClr val="bg1"/>
                </a:solidFill>
              </a:defRPr>
            </a:lvl2pPr>
            <a:lvl3pPr marL="457200" indent="0">
              <a:buNone/>
              <a:defRPr>
                <a:solidFill>
                  <a:schemeClr val="bg1"/>
                </a:solidFill>
              </a:defRPr>
            </a:lvl3pPr>
            <a:lvl4pPr marL="746125" indent="0">
              <a:buNone/>
              <a:defRPr>
                <a:solidFill>
                  <a:schemeClr val="bg1"/>
                </a:solidFill>
              </a:defRPr>
            </a:lvl4pPr>
            <a:lvl5pPr marL="969962" indent="0">
              <a:buNone/>
              <a:defRPr>
                <a:solidFill>
                  <a:schemeClr val="bg1"/>
                </a:solidFill>
              </a:defRPr>
            </a:lvl5pPr>
          </a:lstStyle>
          <a:p>
            <a:pPr lvl="0"/>
            <a:r>
              <a:rPr lang="en-US"/>
              <a:t>Click to edit Master text styles</a:t>
            </a:r>
          </a:p>
        </p:txBody>
      </p:sp>
      <p:sp>
        <p:nvSpPr>
          <p:cNvPr id="13" name="Text Placeholder 9">
            <a:extLst>
              <a:ext uri="{FF2B5EF4-FFF2-40B4-BE49-F238E27FC236}">
                <a16:creationId xmlns:a16="http://schemas.microsoft.com/office/drawing/2014/main" id="{9AFE08CF-AC0B-7143-9A94-E8A35CBC7D4B}"/>
              </a:ext>
            </a:extLst>
          </p:cNvPr>
          <p:cNvSpPr>
            <a:spLocks noGrp="1"/>
          </p:cNvSpPr>
          <p:nvPr>
            <p:ph type="body" sz="quarter" idx="12"/>
          </p:nvPr>
        </p:nvSpPr>
        <p:spPr>
          <a:xfrm>
            <a:off x="601663" y="2667000"/>
            <a:ext cx="5394325" cy="848315"/>
          </a:xfrm>
          <a:prstGeom prst="rect">
            <a:avLst/>
          </a:prstGeom>
        </p:spPr>
        <p:txBody>
          <a:bodyPr anchor="t">
            <a:normAutofit/>
          </a:bodyPr>
          <a:lstStyle>
            <a:lvl1pPr marL="0" indent="0">
              <a:buNone/>
              <a:defRPr sz="2000" b="0" i="0">
                <a:solidFill>
                  <a:schemeClr val="accent3"/>
                </a:solidFill>
                <a:latin typeface="Calibri" panose="020F0502020204030204" pitchFamily="34" charset="0"/>
              </a:defRPr>
            </a:lvl1pPr>
            <a:lvl2pPr marL="230188" indent="0">
              <a:buNone/>
              <a:defRPr>
                <a:solidFill>
                  <a:schemeClr val="bg1"/>
                </a:solidFill>
              </a:defRPr>
            </a:lvl2pPr>
            <a:lvl3pPr marL="457200" indent="0">
              <a:buNone/>
              <a:defRPr>
                <a:solidFill>
                  <a:schemeClr val="bg1"/>
                </a:solidFill>
              </a:defRPr>
            </a:lvl3pPr>
            <a:lvl4pPr marL="746125" indent="0">
              <a:buNone/>
              <a:defRPr>
                <a:solidFill>
                  <a:schemeClr val="bg1"/>
                </a:solidFill>
              </a:defRPr>
            </a:lvl4pPr>
            <a:lvl5pPr marL="969962" indent="0">
              <a:buNone/>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92240569"/>
      </p:ext>
    </p:extLst>
  </p:cSld>
  <p:clrMapOvr>
    <a:masterClrMapping/>
  </p:clrMapOvr>
  <p:extLst>
    <p:ext uri="{DCECCB84-F9BA-43D5-87BE-67443E8EF086}">
      <p15:sldGuideLst xmlns:p15="http://schemas.microsoft.com/office/powerpoint/2012/main">
        <p15:guide id="1" orient="horz" pos="1584" userDrawn="1">
          <p15:clr>
            <a:srgbClr val="FBAE40"/>
          </p15:clr>
        </p15:guide>
        <p15:guide id="2" orient="horz" pos="2613"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nd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B1A58-7F99-2943-838C-468BDEFDB92F}"/>
              </a:ext>
            </a:extLst>
          </p:cNvPr>
          <p:cNvSpPr>
            <a:spLocks noGrp="1"/>
          </p:cNvSpPr>
          <p:nvPr>
            <p:ph type="title"/>
          </p:nvPr>
        </p:nvSpPr>
        <p:spPr/>
        <p:txBody>
          <a:bodyPr/>
          <a:lstStyle/>
          <a:p>
            <a:r>
              <a:rPr lang="en-US"/>
              <a:t>Click to edit Master title style</a:t>
            </a:r>
          </a:p>
        </p:txBody>
      </p:sp>
      <p:sp>
        <p:nvSpPr>
          <p:cNvPr id="7" name="Table Placeholder 6">
            <a:extLst>
              <a:ext uri="{FF2B5EF4-FFF2-40B4-BE49-F238E27FC236}">
                <a16:creationId xmlns:a16="http://schemas.microsoft.com/office/drawing/2014/main" id="{87182008-9414-AB43-BE9E-97630CA1A98F}"/>
              </a:ext>
            </a:extLst>
          </p:cNvPr>
          <p:cNvSpPr>
            <a:spLocks noGrp="1"/>
          </p:cNvSpPr>
          <p:nvPr>
            <p:ph type="tbl" sz="quarter" idx="14"/>
          </p:nvPr>
        </p:nvSpPr>
        <p:spPr>
          <a:xfrm>
            <a:off x="6096001" y="1447800"/>
            <a:ext cx="5486400" cy="4572000"/>
          </a:xfrm>
          <a:prstGeom prst="rect">
            <a:avLst/>
          </a:prstGeom>
        </p:spPr>
        <p:txBody>
          <a:bodyPr/>
          <a:lstStyle/>
          <a:p>
            <a:r>
              <a:rPr lang="en-US"/>
              <a:t>Click icon to add table</a:t>
            </a:r>
            <a:endParaRPr lang="en-US" dirty="0"/>
          </a:p>
        </p:txBody>
      </p:sp>
      <p:sp>
        <p:nvSpPr>
          <p:cNvPr id="12" name="Slide Number Placeholder 11">
            <a:extLst>
              <a:ext uri="{FF2B5EF4-FFF2-40B4-BE49-F238E27FC236}">
                <a16:creationId xmlns:a16="http://schemas.microsoft.com/office/drawing/2014/main" id="{0594F819-73D6-7A44-B97C-D99C7DAB92D6}"/>
              </a:ext>
            </a:extLst>
          </p:cNvPr>
          <p:cNvSpPr>
            <a:spLocks noGrp="1"/>
          </p:cNvSpPr>
          <p:nvPr>
            <p:ph type="sldNum" sz="quarter" idx="16"/>
          </p:nvPr>
        </p:nvSpPr>
        <p:spPr/>
        <p:txBody>
          <a:bodyPr/>
          <a:lstStyle/>
          <a:p>
            <a:fld id="{F0D23093-2AB0-F74C-B865-1A12A15B650E}" type="slidenum">
              <a:rPr lang="en-US" smtClean="0"/>
              <a:pPr/>
              <a:t>‹#›</a:t>
            </a:fld>
            <a:endParaRPr lang="en-US" dirty="0"/>
          </a:p>
        </p:txBody>
      </p:sp>
      <p:sp>
        <p:nvSpPr>
          <p:cNvPr id="10" name="Text Placeholder 3">
            <a:extLst>
              <a:ext uri="{FF2B5EF4-FFF2-40B4-BE49-F238E27FC236}">
                <a16:creationId xmlns:a16="http://schemas.microsoft.com/office/drawing/2014/main" id="{8E21A6B3-25CA-5C4B-9371-8E317E850D75}"/>
              </a:ext>
            </a:extLst>
          </p:cNvPr>
          <p:cNvSpPr>
            <a:spLocks noGrp="1"/>
          </p:cNvSpPr>
          <p:nvPr>
            <p:ph type="body" sz="quarter" idx="13"/>
          </p:nvPr>
        </p:nvSpPr>
        <p:spPr>
          <a:xfrm>
            <a:off x="609600" y="1447800"/>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445527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nd Video Clip">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B1A58-7F99-2943-838C-468BDEFDB92F}"/>
              </a:ext>
            </a:extLst>
          </p:cNvPr>
          <p:cNvSpPr>
            <a:spLocks noGrp="1"/>
          </p:cNvSpPr>
          <p:nvPr>
            <p:ph type="title"/>
          </p:nvPr>
        </p:nvSpPr>
        <p:spPr/>
        <p:txBody>
          <a:bodyPr/>
          <a:lstStyle/>
          <a:p>
            <a:r>
              <a:rPr lang="en-US"/>
              <a:t>Click to edit Master title style</a:t>
            </a:r>
          </a:p>
        </p:txBody>
      </p:sp>
      <p:sp>
        <p:nvSpPr>
          <p:cNvPr id="5" name="Media Placeholder 4">
            <a:extLst>
              <a:ext uri="{FF2B5EF4-FFF2-40B4-BE49-F238E27FC236}">
                <a16:creationId xmlns:a16="http://schemas.microsoft.com/office/drawing/2014/main" id="{76C186EF-8C58-7249-A024-F6C1D0AD12BC}"/>
              </a:ext>
            </a:extLst>
          </p:cNvPr>
          <p:cNvSpPr>
            <a:spLocks noGrp="1"/>
          </p:cNvSpPr>
          <p:nvPr>
            <p:ph type="media" sz="quarter" idx="14"/>
          </p:nvPr>
        </p:nvSpPr>
        <p:spPr>
          <a:xfrm>
            <a:off x="6096001" y="1447799"/>
            <a:ext cx="5486400" cy="4590977"/>
          </a:xfrm>
          <a:prstGeom prst="rect">
            <a:avLst/>
          </a:prstGeom>
        </p:spPr>
        <p:txBody>
          <a:bodyPr/>
          <a:lstStyle/>
          <a:p>
            <a:r>
              <a:rPr lang="en-US"/>
              <a:t>Click icon to add media</a:t>
            </a:r>
            <a:endParaRPr lang="en-US" dirty="0"/>
          </a:p>
        </p:txBody>
      </p:sp>
      <p:sp>
        <p:nvSpPr>
          <p:cNvPr id="11" name="Slide Number Placeholder 10">
            <a:extLst>
              <a:ext uri="{FF2B5EF4-FFF2-40B4-BE49-F238E27FC236}">
                <a16:creationId xmlns:a16="http://schemas.microsoft.com/office/drawing/2014/main" id="{931A0CB9-E7C5-BC4C-83B3-6A04784CA591}"/>
              </a:ext>
            </a:extLst>
          </p:cNvPr>
          <p:cNvSpPr>
            <a:spLocks noGrp="1"/>
          </p:cNvSpPr>
          <p:nvPr>
            <p:ph type="sldNum" sz="quarter" idx="16"/>
          </p:nvPr>
        </p:nvSpPr>
        <p:spPr/>
        <p:txBody>
          <a:bodyPr/>
          <a:lstStyle/>
          <a:p>
            <a:fld id="{F0D23093-2AB0-F74C-B865-1A12A15B650E}" type="slidenum">
              <a:rPr lang="en-US" smtClean="0"/>
              <a:pPr/>
              <a:t>‹#›</a:t>
            </a:fld>
            <a:endParaRPr lang="en-US" dirty="0"/>
          </a:p>
        </p:txBody>
      </p:sp>
      <p:sp>
        <p:nvSpPr>
          <p:cNvPr id="10" name="Text Placeholder 3">
            <a:extLst>
              <a:ext uri="{FF2B5EF4-FFF2-40B4-BE49-F238E27FC236}">
                <a16:creationId xmlns:a16="http://schemas.microsoft.com/office/drawing/2014/main" id="{BB673984-7F55-E14A-9088-44C94432DA36}"/>
              </a:ext>
            </a:extLst>
          </p:cNvPr>
          <p:cNvSpPr>
            <a:spLocks noGrp="1"/>
          </p:cNvSpPr>
          <p:nvPr>
            <p:ph type="body" sz="quarter" idx="13"/>
          </p:nvPr>
        </p:nvSpPr>
        <p:spPr>
          <a:xfrm>
            <a:off x="609600" y="1447800"/>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124178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Multi-picture">
    <p:spTree>
      <p:nvGrpSpPr>
        <p:cNvPr id="1" name=""/>
        <p:cNvGrpSpPr/>
        <p:nvPr/>
      </p:nvGrpSpPr>
      <p:grpSpPr>
        <a:xfrm>
          <a:off x="0" y="0"/>
          <a:ext cx="0" cy="0"/>
          <a:chOff x="0" y="0"/>
          <a:chExt cx="0" cy="0"/>
        </a:xfrm>
      </p:grpSpPr>
      <p:sp>
        <p:nvSpPr>
          <p:cNvPr id="4" name="Picture Placeholder 6">
            <a:extLst>
              <a:ext uri="{FF2B5EF4-FFF2-40B4-BE49-F238E27FC236}">
                <a16:creationId xmlns:a16="http://schemas.microsoft.com/office/drawing/2014/main" id="{B3363707-8337-D14D-8CD6-076D7F38DEED}"/>
              </a:ext>
            </a:extLst>
          </p:cNvPr>
          <p:cNvSpPr>
            <a:spLocks noGrp="1"/>
          </p:cNvSpPr>
          <p:nvPr>
            <p:ph type="pic" sz="quarter" idx="10"/>
          </p:nvPr>
        </p:nvSpPr>
        <p:spPr>
          <a:xfrm>
            <a:off x="609600" y="1143000"/>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5" name="Picture Placeholder 6">
            <a:extLst>
              <a:ext uri="{FF2B5EF4-FFF2-40B4-BE49-F238E27FC236}">
                <a16:creationId xmlns:a16="http://schemas.microsoft.com/office/drawing/2014/main" id="{AF67D610-3DBA-EB48-B589-E895E66AEF08}"/>
              </a:ext>
            </a:extLst>
          </p:cNvPr>
          <p:cNvSpPr>
            <a:spLocks noGrp="1"/>
          </p:cNvSpPr>
          <p:nvPr>
            <p:ph type="pic" sz="quarter" idx="11"/>
          </p:nvPr>
        </p:nvSpPr>
        <p:spPr>
          <a:xfrm>
            <a:off x="609600" y="3657600"/>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7" name="Picture Placeholder 6">
            <a:extLst>
              <a:ext uri="{FF2B5EF4-FFF2-40B4-BE49-F238E27FC236}">
                <a16:creationId xmlns:a16="http://schemas.microsoft.com/office/drawing/2014/main" id="{9BFD49B6-2BF3-F94C-AD6B-7B77861203C0}"/>
              </a:ext>
            </a:extLst>
          </p:cNvPr>
          <p:cNvSpPr>
            <a:spLocks noGrp="1"/>
          </p:cNvSpPr>
          <p:nvPr>
            <p:ph type="pic" sz="quarter" idx="13"/>
          </p:nvPr>
        </p:nvSpPr>
        <p:spPr>
          <a:xfrm>
            <a:off x="4470400" y="1159933"/>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8" name="Picture Placeholder 6">
            <a:extLst>
              <a:ext uri="{FF2B5EF4-FFF2-40B4-BE49-F238E27FC236}">
                <a16:creationId xmlns:a16="http://schemas.microsoft.com/office/drawing/2014/main" id="{75F3481B-E073-FC4C-8662-89F64D478623}"/>
              </a:ext>
            </a:extLst>
          </p:cNvPr>
          <p:cNvSpPr>
            <a:spLocks noGrp="1"/>
          </p:cNvSpPr>
          <p:nvPr>
            <p:ph type="pic" sz="quarter" idx="14"/>
          </p:nvPr>
        </p:nvSpPr>
        <p:spPr>
          <a:xfrm>
            <a:off x="4470400" y="3674533"/>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9" name="Picture Placeholder 6">
            <a:extLst>
              <a:ext uri="{FF2B5EF4-FFF2-40B4-BE49-F238E27FC236}">
                <a16:creationId xmlns:a16="http://schemas.microsoft.com/office/drawing/2014/main" id="{4E9685A2-20AD-6C44-B1B9-DCB2E44370F5}"/>
              </a:ext>
            </a:extLst>
          </p:cNvPr>
          <p:cNvSpPr>
            <a:spLocks noGrp="1"/>
          </p:cNvSpPr>
          <p:nvPr>
            <p:ph type="pic" sz="quarter" idx="15"/>
          </p:nvPr>
        </p:nvSpPr>
        <p:spPr>
          <a:xfrm>
            <a:off x="8128000" y="1151467"/>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10" name="Picture Placeholder 6">
            <a:extLst>
              <a:ext uri="{FF2B5EF4-FFF2-40B4-BE49-F238E27FC236}">
                <a16:creationId xmlns:a16="http://schemas.microsoft.com/office/drawing/2014/main" id="{498EFFC6-47A8-C248-AF67-33A51B038851}"/>
              </a:ext>
            </a:extLst>
          </p:cNvPr>
          <p:cNvSpPr>
            <a:spLocks noGrp="1"/>
          </p:cNvSpPr>
          <p:nvPr>
            <p:ph type="pic" sz="quarter" idx="16"/>
          </p:nvPr>
        </p:nvSpPr>
        <p:spPr>
          <a:xfrm>
            <a:off x="8128000" y="3666067"/>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11" name="Text Placeholder 13">
            <a:extLst>
              <a:ext uri="{FF2B5EF4-FFF2-40B4-BE49-F238E27FC236}">
                <a16:creationId xmlns:a16="http://schemas.microsoft.com/office/drawing/2014/main" id="{5327F1EC-8CEB-F348-A688-603CC6AF3B7E}"/>
              </a:ext>
            </a:extLst>
          </p:cNvPr>
          <p:cNvSpPr>
            <a:spLocks noGrp="1"/>
          </p:cNvSpPr>
          <p:nvPr>
            <p:ph type="body" sz="quarter" idx="17"/>
          </p:nvPr>
        </p:nvSpPr>
        <p:spPr>
          <a:xfrm>
            <a:off x="609600" y="32004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2" name="Text Placeholder 13">
            <a:extLst>
              <a:ext uri="{FF2B5EF4-FFF2-40B4-BE49-F238E27FC236}">
                <a16:creationId xmlns:a16="http://schemas.microsoft.com/office/drawing/2014/main" id="{D8D84EB5-FEF7-D145-9924-EDC82C5DD725}"/>
              </a:ext>
            </a:extLst>
          </p:cNvPr>
          <p:cNvSpPr>
            <a:spLocks noGrp="1"/>
          </p:cNvSpPr>
          <p:nvPr>
            <p:ph type="body" sz="quarter" idx="18"/>
          </p:nvPr>
        </p:nvSpPr>
        <p:spPr>
          <a:xfrm>
            <a:off x="4470400" y="32004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3" name="Text Placeholder 13">
            <a:extLst>
              <a:ext uri="{FF2B5EF4-FFF2-40B4-BE49-F238E27FC236}">
                <a16:creationId xmlns:a16="http://schemas.microsoft.com/office/drawing/2014/main" id="{73B743E4-6516-C94E-BADC-931FCAF3B346}"/>
              </a:ext>
            </a:extLst>
          </p:cNvPr>
          <p:cNvSpPr>
            <a:spLocks noGrp="1"/>
          </p:cNvSpPr>
          <p:nvPr>
            <p:ph type="body" sz="quarter" idx="19"/>
          </p:nvPr>
        </p:nvSpPr>
        <p:spPr>
          <a:xfrm>
            <a:off x="8150577" y="32004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4" name="Text Placeholder 13">
            <a:extLst>
              <a:ext uri="{FF2B5EF4-FFF2-40B4-BE49-F238E27FC236}">
                <a16:creationId xmlns:a16="http://schemas.microsoft.com/office/drawing/2014/main" id="{FED4C7F5-70CF-2C4D-8AF3-4D76760714C7}"/>
              </a:ext>
            </a:extLst>
          </p:cNvPr>
          <p:cNvSpPr>
            <a:spLocks noGrp="1"/>
          </p:cNvSpPr>
          <p:nvPr>
            <p:ph type="body" sz="quarter" idx="20"/>
          </p:nvPr>
        </p:nvSpPr>
        <p:spPr>
          <a:xfrm>
            <a:off x="609600" y="57023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5" name="Text Placeholder 13">
            <a:extLst>
              <a:ext uri="{FF2B5EF4-FFF2-40B4-BE49-F238E27FC236}">
                <a16:creationId xmlns:a16="http://schemas.microsoft.com/office/drawing/2014/main" id="{6B853D87-F6A1-6443-AB6D-6E9819089E0E}"/>
              </a:ext>
            </a:extLst>
          </p:cNvPr>
          <p:cNvSpPr>
            <a:spLocks noGrp="1"/>
          </p:cNvSpPr>
          <p:nvPr>
            <p:ph type="body" sz="quarter" idx="21"/>
          </p:nvPr>
        </p:nvSpPr>
        <p:spPr>
          <a:xfrm>
            <a:off x="4470400" y="57150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6" name="Text Placeholder 13">
            <a:extLst>
              <a:ext uri="{FF2B5EF4-FFF2-40B4-BE49-F238E27FC236}">
                <a16:creationId xmlns:a16="http://schemas.microsoft.com/office/drawing/2014/main" id="{256BC893-7821-9640-98BC-FFCFED83EB9C}"/>
              </a:ext>
            </a:extLst>
          </p:cNvPr>
          <p:cNvSpPr>
            <a:spLocks noGrp="1"/>
          </p:cNvSpPr>
          <p:nvPr>
            <p:ph type="body" sz="quarter" idx="22"/>
          </p:nvPr>
        </p:nvSpPr>
        <p:spPr>
          <a:xfrm>
            <a:off x="8150577" y="57150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9" name="Slide Number Placeholder 18">
            <a:extLst>
              <a:ext uri="{FF2B5EF4-FFF2-40B4-BE49-F238E27FC236}">
                <a16:creationId xmlns:a16="http://schemas.microsoft.com/office/drawing/2014/main" id="{02F90602-9DC6-3F4D-B178-EF64100603FB}"/>
              </a:ext>
            </a:extLst>
          </p:cNvPr>
          <p:cNvSpPr>
            <a:spLocks noGrp="1"/>
          </p:cNvSpPr>
          <p:nvPr>
            <p:ph type="sldNum" sz="quarter" idx="24"/>
          </p:nvPr>
        </p:nvSpPr>
        <p:spPr/>
        <p:txBody>
          <a:bodyPr/>
          <a:lstStyle/>
          <a:p>
            <a:fld id="{F0D23093-2AB0-F74C-B865-1A12A15B650E}" type="slidenum">
              <a:rPr lang="en-US" smtClean="0"/>
              <a:pPr/>
              <a:t>‹#›</a:t>
            </a:fld>
            <a:endParaRPr lang="en-US" dirty="0"/>
          </a:p>
        </p:txBody>
      </p:sp>
      <p:sp>
        <p:nvSpPr>
          <p:cNvPr id="21" name="Title 20">
            <a:extLst>
              <a:ext uri="{FF2B5EF4-FFF2-40B4-BE49-F238E27FC236}">
                <a16:creationId xmlns:a16="http://schemas.microsoft.com/office/drawing/2014/main" id="{774FC734-09F5-2F40-BB01-29D6BBF76E02}"/>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6498802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ogo Grid">
    <p:spTree>
      <p:nvGrpSpPr>
        <p:cNvPr id="1" name=""/>
        <p:cNvGrpSpPr/>
        <p:nvPr/>
      </p:nvGrpSpPr>
      <p:grpSpPr>
        <a:xfrm>
          <a:off x="0" y="0"/>
          <a:ext cx="0" cy="0"/>
          <a:chOff x="0" y="0"/>
          <a:chExt cx="0" cy="0"/>
        </a:xfrm>
      </p:grpSpPr>
      <p:sp>
        <p:nvSpPr>
          <p:cNvPr id="5" name="Picture Placeholder 5">
            <a:extLst>
              <a:ext uri="{FF2B5EF4-FFF2-40B4-BE49-F238E27FC236}">
                <a16:creationId xmlns:a16="http://schemas.microsoft.com/office/drawing/2014/main" id="{34EBE792-3674-F042-8191-29D73F7CA4C8}"/>
              </a:ext>
            </a:extLst>
          </p:cNvPr>
          <p:cNvSpPr>
            <a:spLocks noGrp="1"/>
          </p:cNvSpPr>
          <p:nvPr>
            <p:ph type="pic" sz="quarter" idx="10" hasCustomPrompt="1"/>
          </p:nvPr>
        </p:nvSpPr>
        <p:spPr>
          <a:xfrm>
            <a:off x="914400" y="1371600"/>
            <a:ext cx="1930400" cy="1295400"/>
          </a:xfrm>
          <a:prstGeom prst="rect">
            <a:avLst/>
          </a:prstGeom>
          <a:effectLst/>
        </p:spPr>
        <p:txBody>
          <a:bodyPr/>
          <a:lstStyle>
            <a:lvl1pPr marL="0" indent="0">
              <a:buFontTx/>
              <a:buNone/>
              <a:defRPr sz="1100" b="0" i="0" baseline="0">
                <a:latin typeface="Calibri" panose="020F0502020204030204" pitchFamily="34" charset="0"/>
              </a:defRPr>
            </a:lvl1pPr>
          </a:lstStyle>
          <a:p>
            <a:r>
              <a:rPr lang="en-US" dirty="0"/>
              <a:t>160x147 logo</a:t>
            </a:r>
          </a:p>
        </p:txBody>
      </p:sp>
      <p:sp>
        <p:nvSpPr>
          <p:cNvPr id="7" name="Picture Placeholder 5">
            <a:extLst>
              <a:ext uri="{FF2B5EF4-FFF2-40B4-BE49-F238E27FC236}">
                <a16:creationId xmlns:a16="http://schemas.microsoft.com/office/drawing/2014/main" id="{93ABDDAC-BA7B-4A4A-9D64-71FA88868E4B}"/>
              </a:ext>
            </a:extLst>
          </p:cNvPr>
          <p:cNvSpPr>
            <a:spLocks noGrp="1"/>
          </p:cNvSpPr>
          <p:nvPr>
            <p:ph type="pic" sz="quarter" idx="11" hasCustomPrompt="1"/>
          </p:nvPr>
        </p:nvSpPr>
        <p:spPr>
          <a:xfrm>
            <a:off x="914400" y="2895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8" name="Picture Placeholder 5">
            <a:extLst>
              <a:ext uri="{FF2B5EF4-FFF2-40B4-BE49-F238E27FC236}">
                <a16:creationId xmlns:a16="http://schemas.microsoft.com/office/drawing/2014/main" id="{BE481E25-6792-6B48-8A87-D3E9D1B2232D}"/>
              </a:ext>
            </a:extLst>
          </p:cNvPr>
          <p:cNvSpPr>
            <a:spLocks noGrp="1"/>
          </p:cNvSpPr>
          <p:nvPr>
            <p:ph type="pic" sz="quarter" idx="13" hasCustomPrompt="1"/>
          </p:nvPr>
        </p:nvSpPr>
        <p:spPr>
          <a:xfrm>
            <a:off x="914400" y="4419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9" name="Picture Placeholder 5">
            <a:extLst>
              <a:ext uri="{FF2B5EF4-FFF2-40B4-BE49-F238E27FC236}">
                <a16:creationId xmlns:a16="http://schemas.microsoft.com/office/drawing/2014/main" id="{D548604C-E487-1D4F-91AF-D210004A5189}"/>
              </a:ext>
            </a:extLst>
          </p:cNvPr>
          <p:cNvSpPr>
            <a:spLocks noGrp="1"/>
          </p:cNvSpPr>
          <p:nvPr>
            <p:ph type="pic" sz="quarter" idx="14" hasCustomPrompt="1"/>
          </p:nvPr>
        </p:nvSpPr>
        <p:spPr>
          <a:xfrm>
            <a:off x="3759200" y="1371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0" name="Picture Placeholder 5">
            <a:extLst>
              <a:ext uri="{FF2B5EF4-FFF2-40B4-BE49-F238E27FC236}">
                <a16:creationId xmlns:a16="http://schemas.microsoft.com/office/drawing/2014/main" id="{7624EDF6-2365-2545-8099-338237F309C3}"/>
              </a:ext>
            </a:extLst>
          </p:cNvPr>
          <p:cNvSpPr>
            <a:spLocks noGrp="1"/>
          </p:cNvSpPr>
          <p:nvPr>
            <p:ph type="pic" sz="quarter" idx="15" hasCustomPrompt="1"/>
          </p:nvPr>
        </p:nvSpPr>
        <p:spPr>
          <a:xfrm>
            <a:off x="3759200" y="2895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1" name="Picture Placeholder 5">
            <a:extLst>
              <a:ext uri="{FF2B5EF4-FFF2-40B4-BE49-F238E27FC236}">
                <a16:creationId xmlns:a16="http://schemas.microsoft.com/office/drawing/2014/main" id="{0D36446A-2E05-9F4F-83D7-905FD354E021}"/>
              </a:ext>
            </a:extLst>
          </p:cNvPr>
          <p:cNvSpPr>
            <a:spLocks noGrp="1"/>
          </p:cNvSpPr>
          <p:nvPr>
            <p:ph type="pic" sz="quarter" idx="16" hasCustomPrompt="1"/>
          </p:nvPr>
        </p:nvSpPr>
        <p:spPr>
          <a:xfrm>
            <a:off x="3759200" y="4419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2" name="Picture Placeholder 5">
            <a:extLst>
              <a:ext uri="{FF2B5EF4-FFF2-40B4-BE49-F238E27FC236}">
                <a16:creationId xmlns:a16="http://schemas.microsoft.com/office/drawing/2014/main" id="{BBC79A31-D13D-4C49-88CC-6B949DE06C2C}"/>
              </a:ext>
            </a:extLst>
          </p:cNvPr>
          <p:cNvSpPr>
            <a:spLocks noGrp="1"/>
          </p:cNvSpPr>
          <p:nvPr>
            <p:ph type="pic" sz="quarter" idx="17" hasCustomPrompt="1"/>
          </p:nvPr>
        </p:nvSpPr>
        <p:spPr>
          <a:xfrm>
            <a:off x="6604000" y="1371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3" name="Picture Placeholder 5">
            <a:extLst>
              <a:ext uri="{FF2B5EF4-FFF2-40B4-BE49-F238E27FC236}">
                <a16:creationId xmlns:a16="http://schemas.microsoft.com/office/drawing/2014/main" id="{CFF59C9F-D752-594A-A821-7BDA91DA3749}"/>
              </a:ext>
            </a:extLst>
          </p:cNvPr>
          <p:cNvSpPr>
            <a:spLocks noGrp="1"/>
          </p:cNvSpPr>
          <p:nvPr>
            <p:ph type="pic" sz="quarter" idx="18" hasCustomPrompt="1"/>
          </p:nvPr>
        </p:nvSpPr>
        <p:spPr>
          <a:xfrm>
            <a:off x="6604000" y="2895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4" name="Picture Placeholder 5">
            <a:extLst>
              <a:ext uri="{FF2B5EF4-FFF2-40B4-BE49-F238E27FC236}">
                <a16:creationId xmlns:a16="http://schemas.microsoft.com/office/drawing/2014/main" id="{254F3492-5AA9-9249-B742-69BFC01BE9E2}"/>
              </a:ext>
            </a:extLst>
          </p:cNvPr>
          <p:cNvSpPr>
            <a:spLocks noGrp="1"/>
          </p:cNvSpPr>
          <p:nvPr>
            <p:ph type="pic" sz="quarter" idx="19" hasCustomPrompt="1"/>
          </p:nvPr>
        </p:nvSpPr>
        <p:spPr>
          <a:xfrm>
            <a:off x="6604000" y="4419600"/>
            <a:ext cx="1930400" cy="1295400"/>
          </a:xfrm>
          <a:prstGeom prst="rect">
            <a:avLst/>
          </a:prstGeom>
          <a:effectLst/>
        </p:spPr>
        <p:txBody>
          <a:bodyPr/>
          <a:lstStyle>
            <a:lvl1pPr marL="0" indent="0">
              <a:buFontTx/>
              <a:buNone/>
              <a:defRPr sz="1100" b="0" i="0">
                <a:latin typeface="Calibri" panose="020F0502020204030204" pitchFamily="34" charset="0"/>
              </a:defRPr>
            </a:lvl1pPr>
          </a:lstStyle>
          <a:p>
            <a:r>
              <a:rPr lang="en-US" dirty="0"/>
              <a:t>160x147 logo</a:t>
            </a:r>
          </a:p>
        </p:txBody>
      </p:sp>
      <p:sp>
        <p:nvSpPr>
          <p:cNvPr id="15" name="Picture Placeholder 5">
            <a:extLst>
              <a:ext uri="{FF2B5EF4-FFF2-40B4-BE49-F238E27FC236}">
                <a16:creationId xmlns:a16="http://schemas.microsoft.com/office/drawing/2014/main" id="{C51E22CD-7582-9D41-A0FC-914A34BF189E}"/>
              </a:ext>
            </a:extLst>
          </p:cNvPr>
          <p:cNvSpPr>
            <a:spLocks noGrp="1"/>
          </p:cNvSpPr>
          <p:nvPr>
            <p:ph type="pic" sz="quarter" idx="20" hasCustomPrompt="1"/>
          </p:nvPr>
        </p:nvSpPr>
        <p:spPr>
          <a:xfrm>
            <a:off x="9245600" y="1371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6" name="Picture Placeholder 5">
            <a:extLst>
              <a:ext uri="{FF2B5EF4-FFF2-40B4-BE49-F238E27FC236}">
                <a16:creationId xmlns:a16="http://schemas.microsoft.com/office/drawing/2014/main" id="{3D0B9166-BA76-6544-89C3-4C8B4A739F73}"/>
              </a:ext>
            </a:extLst>
          </p:cNvPr>
          <p:cNvSpPr>
            <a:spLocks noGrp="1"/>
          </p:cNvSpPr>
          <p:nvPr>
            <p:ph type="pic" sz="quarter" idx="21" hasCustomPrompt="1"/>
          </p:nvPr>
        </p:nvSpPr>
        <p:spPr>
          <a:xfrm>
            <a:off x="9245600" y="2895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7" name="Picture Placeholder 5">
            <a:extLst>
              <a:ext uri="{FF2B5EF4-FFF2-40B4-BE49-F238E27FC236}">
                <a16:creationId xmlns:a16="http://schemas.microsoft.com/office/drawing/2014/main" id="{537026EB-3BFB-0947-A881-5729F13CFA4E}"/>
              </a:ext>
            </a:extLst>
          </p:cNvPr>
          <p:cNvSpPr>
            <a:spLocks noGrp="1"/>
          </p:cNvSpPr>
          <p:nvPr>
            <p:ph type="pic" sz="quarter" idx="22" hasCustomPrompt="1"/>
          </p:nvPr>
        </p:nvSpPr>
        <p:spPr>
          <a:xfrm>
            <a:off x="9245600" y="4419600"/>
            <a:ext cx="1930400" cy="1295400"/>
          </a:xfrm>
          <a:prstGeom prst="rect">
            <a:avLst/>
          </a:prstGeom>
          <a:effectLst/>
        </p:spPr>
        <p:txBody>
          <a:bodyPr/>
          <a:lstStyle>
            <a:lvl1pPr marL="0" indent="0">
              <a:buFontTx/>
              <a:buNone/>
              <a:defRPr sz="1100" b="0" i="0">
                <a:latin typeface="Calibri" panose="020F0502020204030204" pitchFamily="34" charset="0"/>
              </a:defRPr>
            </a:lvl1pPr>
          </a:lstStyle>
          <a:p>
            <a:r>
              <a:rPr lang="en-US" dirty="0"/>
              <a:t>160x147 logo</a:t>
            </a:r>
          </a:p>
        </p:txBody>
      </p:sp>
      <p:sp>
        <p:nvSpPr>
          <p:cNvPr id="19" name="Slide Number Placeholder 18">
            <a:extLst>
              <a:ext uri="{FF2B5EF4-FFF2-40B4-BE49-F238E27FC236}">
                <a16:creationId xmlns:a16="http://schemas.microsoft.com/office/drawing/2014/main" id="{1D9580FA-CA76-994A-9775-1D87D5927DBD}"/>
              </a:ext>
            </a:extLst>
          </p:cNvPr>
          <p:cNvSpPr>
            <a:spLocks noGrp="1"/>
          </p:cNvSpPr>
          <p:nvPr>
            <p:ph type="sldNum" sz="quarter" idx="24"/>
          </p:nvPr>
        </p:nvSpPr>
        <p:spPr/>
        <p:txBody>
          <a:bodyPr/>
          <a:lstStyle/>
          <a:p>
            <a:fld id="{F0D23093-2AB0-F74C-B865-1A12A15B650E}" type="slidenum">
              <a:rPr lang="en-US" smtClean="0"/>
              <a:pPr/>
              <a:t>‹#›</a:t>
            </a:fld>
            <a:endParaRPr lang="en-US" dirty="0"/>
          </a:p>
        </p:txBody>
      </p:sp>
      <p:sp>
        <p:nvSpPr>
          <p:cNvPr id="21" name="Title 20">
            <a:extLst>
              <a:ext uri="{FF2B5EF4-FFF2-40B4-BE49-F238E27FC236}">
                <a16:creationId xmlns:a16="http://schemas.microsoft.com/office/drawing/2014/main" id="{C81C7F89-740B-3143-8447-70CC02F636A7}"/>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7198871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pyright Pag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63357E3-4FE4-4164-A381-204B98DEEAB8}"/>
              </a:ext>
            </a:extLst>
          </p:cNvPr>
          <p:cNvSpPr>
            <a:spLocks noGrp="1"/>
          </p:cNvSpPr>
          <p:nvPr>
            <p:ph type="sldNum" sz="quarter" idx="10"/>
          </p:nvPr>
        </p:nvSpPr>
        <p:spPr/>
        <p:txBody>
          <a:bodyPr/>
          <a:lstStyle/>
          <a:p>
            <a:fld id="{F0D23093-2AB0-F74C-B865-1A12A15B650E}" type="slidenum">
              <a:rPr lang="en-US" smtClean="0"/>
              <a:pPr/>
              <a:t>‹#›</a:t>
            </a:fld>
            <a:endParaRPr lang="en-US" dirty="0"/>
          </a:p>
        </p:txBody>
      </p:sp>
      <p:sp>
        <p:nvSpPr>
          <p:cNvPr id="4" name="TextBox 3">
            <a:extLst>
              <a:ext uri="{FF2B5EF4-FFF2-40B4-BE49-F238E27FC236}">
                <a16:creationId xmlns:a16="http://schemas.microsoft.com/office/drawing/2014/main" id="{E6AEF1B2-1440-4FE5-8C1B-C291F424F993}"/>
              </a:ext>
            </a:extLst>
          </p:cNvPr>
          <p:cNvSpPr txBox="1"/>
          <p:nvPr userDrawn="1"/>
        </p:nvSpPr>
        <p:spPr>
          <a:xfrm>
            <a:off x="533400" y="609600"/>
            <a:ext cx="10972800" cy="3799053"/>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400" b="1" dirty="0">
                <a:effectLst/>
                <a:latin typeface="+mj-lt"/>
                <a:ea typeface="Calibri" panose="020F0502020204030204" pitchFamily="34" charset="0"/>
                <a:cs typeface="Times New Roman" panose="02020603050405020304" pitchFamily="18" charset="0"/>
              </a:rPr>
              <a:t>© </a:t>
            </a:r>
            <a:r>
              <a:rPr lang="en-US" sz="1400" dirty="0">
                <a:solidFill>
                  <a:srgbClr val="000000"/>
                </a:solidFill>
                <a:effectLst/>
                <a:latin typeface="+mj-lt"/>
                <a:ea typeface="Times New Roman" panose="02020603050405020304" pitchFamily="18" charset="0"/>
                <a:cs typeface="Times New Roman" panose="02020603050405020304" pitchFamily="18" charset="0"/>
              </a:rPr>
              <a:t>2026 ANSYS, Inc. All rights reserved.</a:t>
            </a:r>
          </a:p>
          <a:p>
            <a:pPr marL="0" marR="0">
              <a:lnSpc>
                <a:spcPct val="107000"/>
              </a:lnSpc>
              <a:spcBef>
                <a:spcPts val="0"/>
              </a:spcBef>
              <a:spcAft>
                <a:spcPts val="0"/>
              </a:spcAft>
            </a:pPr>
            <a:endParaRPr lang="en-US" sz="1600" b="1"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dirty="0">
                <a:effectLst/>
                <a:latin typeface="+mj-lt"/>
                <a:ea typeface="Calibri" panose="020F0502020204030204" pitchFamily="34" charset="0"/>
                <a:cs typeface="Times New Roman" panose="02020603050405020304" pitchFamily="18" charset="0"/>
              </a:rPr>
              <a:t>Use and Reproduction</a:t>
            </a:r>
            <a:endParaRPr lang="en-US" sz="1400" dirty="0">
              <a:effectLst/>
              <a:latin typeface="+mj-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US" sz="1400" dirty="0">
                <a:effectLst/>
                <a:latin typeface="+mj-lt"/>
                <a:ea typeface="Calibri" panose="020F0502020204030204" pitchFamily="34" charset="0"/>
                <a:cs typeface="Times New Roman" panose="02020603050405020304" pitchFamily="18" charset="0"/>
              </a:rPr>
              <a:t>The content used in this resource </a:t>
            </a:r>
            <a:r>
              <a:rPr lang="en-US" sz="1400" dirty="0">
                <a:solidFill>
                  <a:srgbClr val="201F1E"/>
                </a:solidFill>
                <a:effectLst/>
                <a:latin typeface="+mj-lt"/>
                <a:ea typeface="Times New Roman" panose="02020603050405020304" pitchFamily="18" charset="0"/>
                <a:cs typeface="Times New Roman" panose="02020603050405020304" pitchFamily="18" charset="0"/>
              </a:rPr>
              <a:t>may only be used or reproduced for teaching purposes; and any commercial use is strictly prohibited.</a:t>
            </a:r>
            <a:r>
              <a:rPr lang="en-US" sz="1400" i="1" dirty="0">
                <a:solidFill>
                  <a:srgbClr val="201F1E"/>
                </a:solidFill>
                <a:effectLst/>
                <a:latin typeface="+mj-lt"/>
                <a:ea typeface="Times New Roman" panose="02020603050405020304" pitchFamily="18" charset="0"/>
                <a:cs typeface="Times New Roman" panose="02020603050405020304" pitchFamily="18" charset="0"/>
              </a:rPr>
              <a:t> </a:t>
            </a:r>
            <a:r>
              <a:rPr lang="en-US" sz="1400" i="0" kern="1200" dirty="0">
                <a:solidFill>
                  <a:srgbClr val="201F1E"/>
                </a:solidFill>
                <a:effectLst/>
                <a:latin typeface="+mn-lt"/>
                <a:ea typeface="Times New Roman" panose="02020603050405020304" pitchFamily="18" charset="0"/>
                <a:cs typeface="Times New Roman" panose="02020603050405020304" pitchFamily="18" charset="0"/>
              </a:rPr>
              <a:t>The full Academic Terms &amp; Conditions can be found using </a:t>
            </a:r>
            <a:r>
              <a:rPr lang="en-US" sz="1400" i="0" kern="1200" dirty="0">
                <a:solidFill>
                  <a:srgbClr val="201F1E"/>
                </a:solidFill>
                <a:effectLst/>
                <a:latin typeface="+mn-lt"/>
                <a:ea typeface="Times New Roman" panose="02020603050405020304" pitchFamily="18" charset="0"/>
                <a:cs typeface="Times New Roman" panose="02020603050405020304" pitchFamily="18" charset="0"/>
                <a:hlinkClick r:id="rId2"/>
              </a:rPr>
              <a:t>this link</a:t>
            </a:r>
            <a:r>
              <a:rPr lang="en-US" sz="1400" i="0" kern="1200" dirty="0">
                <a:solidFill>
                  <a:srgbClr val="201F1E"/>
                </a:solidFill>
                <a:effectLst/>
                <a:latin typeface="+mn-lt"/>
                <a:ea typeface="Times New Roman" panose="02020603050405020304" pitchFamily="18" charset="0"/>
                <a:cs typeface="Times New Roman" panose="02020603050405020304" pitchFamily="18" charset="0"/>
              </a:rPr>
              <a:t>.</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dirty="0">
                <a:effectLst/>
                <a:latin typeface="+mj-lt"/>
                <a:ea typeface="Calibri" panose="020F0502020204030204" pitchFamily="34" charset="0"/>
                <a:cs typeface="Times New Roman" panose="02020603050405020304" pitchFamily="18" charset="0"/>
              </a:rPr>
              <a:t> </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dirty="0">
                <a:effectLst/>
                <a:latin typeface="+mj-lt"/>
                <a:ea typeface="Calibri" panose="020F0502020204030204" pitchFamily="34" charset="0"/>
                <a:cs typeface="Times New Roman" panose="02020603050405020304" pitchFamily="18" charset="0"/>
              </a:rPr>
              <a:t>Document Information</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effectLst/>
                <a:latin typeface="+mj-lt"/>
                <a:ea typeface="Calibri" panose="020F0502020204030204" pitchFamily="34" charset="0"/>
                <a:cs typeface="Times New Roman" panose="02020603050405020304" pitchFamily="18" charset="0"/>
              </a:rPr>
              <a:t>This lecture unit is part of a set of teaching resources to help introduce students to engineering and design concepts via Ansys software.</a:t>
            </a:r>
          </a:p>
          <a:p>
            <a:pPr marL="0" marR="0">
              <a:lnSpc>
                <a:spcPct val="107000"/>
              </a:lnSpc>
              <a:spcBef>
                <a:spcPts val="0"/>
              </a:spcBef>
              <a:spcAft>
                <a:spcPts val="0"/>
              </a:spcAft>
            </a:pPr>
            <a:r>
              <a:rPr lang="en-US" sz="1400" b="1" dirty="0">
                <a:effectLst/>
                <a:latin typeface="+mj-lt"/>
                <a:ea typeface="Calibri" panose="020F0502020204030204" pitchFamily="34" charset="0"/>
                <a:cs typeface="Times New Roman" panose="02020603050405020304" pitchFamily="18" charset="0"/>
              </a:rPr>
              <a:t> </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dirty="0">
                <a:effectLst/>
                <a:latin typeface="+mj-lt"/>
                <a:ea typeface="Calibri" panose="020F0502020204030204" pitchFamily="34" charset="0"/>
                <a:cs typeface="Times New Roman" panose="02020603050405020304" pitchFamily="18" charset="0"/>
              </a:rPr>
              <a:t>Ansys Education Resources</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effectLst/>
                <a:latin typeface="+mj-lt"/>
                <a:ea typeface="Calibri" panose="020F0502020204030204" pitchFamily="34" charset="0"/>
                <a:cs typeface="Times New Roman" panose="02020603050405020304" pitchFamily="18" charset="0"/>
              </a:rPr>
              <a:t>To access more undergraduate education resources, including lecture presentations with notes, exercises with worked solutions, microprojects, real life examples and more, visit </a:t>
            </a:r>
            <a:r>
              <a:rPr lang="en-US" sz="1400" dirty="0">
                <a:effectLst/>
                <a:latin typeface="+mj-lt"/>
                <a:ea typeface="Calibri" panose="020F0502020204030204" pitchFamily="34" charset="0"/>
                <a:cs typeface="Times New Roman" panose="02020603050405020304" pitchFamily="18" charset="0"/>
                <a:hlinkClick r:id="rId3"/>
              </a:rPr>
              <a:t>www.ansys.com/education-resources</a:t>
            </a:r>
            <a:r>
              <a:rPr lang="en-US" sz="1400" dirty="0">
                <a:effectLst/>
                <a:latin typeface="+mj-lt"/>
                <a:ea typeface="Calibri" panose="020F0502020204030204" pitchFamily="34" charset="0"/>
                <a:cs typeface="Times New Roman" panose="02020603050405020304" pitchFamily="18" charset="0"/>
              </a:rPr>
              <a:t>.</a:t>
            </a:r>
          </a:p>
          <a:p>
            <a:pPr marL="0" marR="0">
              <a:lnSpc>
                <a:spcPct val="107000"/>
              </a:lnSpc>
              <a:spcBef>
                <a:spcPts val="0"/>
              </a:spcBef>
              <a:spcAft>
                <a:spcPts val="0"/>
              </a:spcAft>
            </a:pPr>
            <a:endParaRPr lang="en-US" sz="1400" dirty="0">
              <a:effectLst/>
              <a:latin typeface="+mj-lt"/>
              <a:ea typeface="Calibri" panose="020F0502020204030204" pitchFamily="34" charset="0"/>
              <a:cs typeface="Times New Roman" panose="02020603050405020304" pitchFamily="18" charset="0"/>
            </a:endParaRPr>
          </a:p>
          <a:p>
            <a:r>
              <a:rPr lang="en-US" sz="1400" b="1" i="0" u="none" strike="noStrike" baseline="0" dirty="0">
                <a:solidFill>
                  <a:srgbClr val="000000"/>
                </a:solidFill>
                <a:latin typeface="Calibri" panose="020F0502020204030204" pitchFamily="34" charset="0"/>
              </a:rPr>
              <a:t>Feedback </a:t>
            </a:r>
            <a:endParaRPr lang="en-US" sz="1400" b="0" i="0" u="none" strike="noStrike" baseline="0" dirty="0">
              <a:solidFill>
                <a:srgbClr val="000000"/>
              </a:solidFill>
              <a:latin typeface="Calibri" panose="020F0502020204030204" pitchFamily="34" charset="0"/>
            </a:endParaRPr>
          </a:p>
          <a:p>
            <a:r>
              <a:rPr lang="en-US" sz="1400" b="0" i="0" u="none" strike="noStrike" baseline="0" dirty="0">
                <a:solidFill>
                  <a:srgbClr val="000000"/>
                </a:solidFill>
                <a:latin typeface="Calibri" panose="020F0502020204030204" pitchFamily="34" charset="0"/>
              </a:rPr>
              <a:t>If you notice any errors in this resource or need to get in contact with the authors, please email us at </a:t>
            </a:r>
            <a:r>
              <a:rPr lang="en-US" sz="1400" b="0" i="0" u="none" strike="noStrike" baseline="0" dirty="0">
                <a:solidFill>
                  <a:srgbClr val="0000FF"/>
                </a:solidFill>
                <a:latin typeface="Calibri" panose="020F0502020204030204" pitchFamily="34" charset="0"/>
                <a:hlinkClick r:id="rId4"/>
              </a:rPr>
              <a:t>education@ansys.com</a:t>
            </a:r>
            <a:endParaRPr lang="en-US" sz="1400" b="0" i="0" u="none" strike="noStrike" baseline="0" dirty="0">
              <a:solidFill>
                <a:srgbClr val="0000FF"/>
              </a:solidFill>
              <a:latin typeface="Calibri" panose="020F0502020204030204" pitchFamily="34" charset="0"/>
            </a:endParaRPr>
          </a:p>
          <a:p>
            <a:endParaRPr lang="en-US" sz="1600" dirty="0">
              <a:latin typeface="+mj-lt"/>
            </a:endParaRPr>
          </a:p>
        </p:txBody>
      </p:sp>
    </p:spTree>
    <p:extLst>
      <p:ext uri="{BB962C8B-B14F-4D97-AF65-F5344CB8AC3E}">
        <p14:creationId xmlns:p14="http://schemas.microsoft.com/office/powerpoint/2010/main" val="2844354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E2086AFA-5418-C147-ADBF-A484560811D6}"/>
              </a:ext>
            </a:extLst>
          </p:cNvPr>
          <p:cNvSpPr>
            <a:spLocks noGrp="1"/>
          </p:cNvSpPr>
          <p:nvPr>
            <p:ph type="sldNum" sz="quarter" idx="11"/>
          </p:nvPr>
        </p:nvSpPr>
        <p:spPr/>
        <p:txBody>
          <a:bodyPr/>
          <a:lstStyle/>
          <a:p>
            <a:fld id="{F0D23093-2AB0-F74C-B865-1A12A15B650E}" type="slidenum">
              <a:rPr lang="en-US" smtClean="0"/>
              <a:pPr/>
              <a:t>‹#›</a:t>
            </a:fld>
            <a:endParaRPr lang="en-US" dirty="0"/>
          </a:p>
        </p:txBody>
      </p:sp>
      <p:sp>
        <p:nvSpPr>
          <p:cNvPr id="13" name="Title 12">
            <a:extLst>
              <a:ext uri="{FF2B5EF4-FFF2-40B4-BE49-F238E27FC236}">
                <a16:creationId xmlns:a16="http://schemas.microsoft.com/office/drawing/2014/main" id="{442CB888-0168-B94E-B176-2E6B61FE9421}"/>
              </a:ext>
            </a:extLst>
          </p:cNvPr>
          <p:cNvSpPr>
            <a:spLocks noGrp="1"/>
          </p:cNvSpPr>
          <p:nvPr>
            <p:ph type="title"/>
          </p:nvPr>
        </p:nvSpPr>
        <p:spPr/>
        <p:txBody>
          <a:bodyPr/>
          <a:lstStyle/>
          <a:p>
            <a:r>
              <a:rPr lang="en-US"/>
              <a:t>Click to edit Master title style</a:t>
            </a:r>
          </a:p>
        </p:txBody>
      </p:sp>
      <p:sp>
        <p:nvSpPr>
          <p:cNvPr id="4" name="Text Placeholder 3">
            <a:extLst>
              <a:ext uri="{FF2B5EF4-FFF2-40B4-BE49-F238E27FC236}">
                <a16:creationId xmlns:a16="http://schemas.microsoft.com/office/drawing/2014/main" id="{26576C04-D572-9D4D-8F10-3E7CBF2FDD8E}"/>
              </a:ext>
            </a:extLst>
          </p:cNvPr>
          <p:cNvSpPr>
            <a:spLocks noGrp="1"/>
          </p:cNvSpPr>
          <p:nvPr>
            <p:ph type="body" sz="quarter" idx="13"/>
          </p:nvPr>
        </p:nvSpPr>
        <p:spPr>
          <a:xfrm>
            <a:off x="609599" y="1447800"/>
            <a:ext cx="10972799"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23957048"/>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AE7604C-BDCE-428F-B486-BE14D622E649}"/>
              </a:ext>
            </a:extLst>
          </p:cNvPr>
          <p:cNvSpPr>
            <a:spLocks noGrp="1"/>
          </p:cNvSpPr>
          <p:nvPr>
            <p:ph type="sldNum" sz="quarter" idx="10"/>
          </p:nvPr>
        </p:nvSpPr>
        <p:spPr/>
        <p:txBody>
          <a:bodyPr/>
          <a:lstStyle/>
          <a:p>
            <a:fld id="{F0D23093-2AB0-F74C-B865-1A12A15B650E}" type="slidenum">
              <a:rPr lang="en-US" smtClean="0"/>
              <a:pPr/>
              <a:t>‹#›</a:t>
            </a:fld>
            <a:endParaRPr lang="en-US" dirty="0"/>
          </a:p>
        </p:txBody>
      </p:sp>
    </p:spTree>
    <p:extLst>
      <p:ext uri="{BB962C8B-B14F-4D97-AF65-F5344CB8AC3E}">
        <p14:creationId xmlns:p14="http://schemas.microsoft.com/office/powerpoint/2010/main" val="863081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ecklis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9EF18AD-72D0-A088-8C9C-E0ED35491A8D}"/>
              </a:ext>
            </a:extLst>
          </p:cNvPr>
          <p:cNvSpPr>
            <a:spLocks noGrp="1"/>
          </p:cNvSpPr>
          <p:nvPr>
            <p:ph type="sldNum" sz="quarter" idx="10"/>
          </p:nvPr>
        </p:nvSpPr>
        <p:spPr/>
        <p:txBody>
          <a:bodyPr/>
          <a:lstStyle/>
          <a:p>
            <a:fld id="{F0D23093-2AB0-F74C-B865-1A12A15B650E}" type="slidenum">
              <a:rPr lang="en-US" smtClean="0"/>
              <a:pPr/>
              <a:t>‹#›</a:t>
            </a:fld>
            <a:endParaRPr lang="en-US" dirty="0"/>
          </a:p>
        </p:txBody>
      </p:sp>
      <p:sp>
        <p:nvSpPr>
          <p:cNvPr id="50" name="TextBox 49">
            <a:extLst>
              <a:ext uri="{FF2B5EF4-FFF2-40B4-BE49-F238E27FC236}">
                <a16:creationId xmlns:a16="http://schemas.microsoft.com/office/drawing/2014/main" id="{0FF5CC29-E70A-42E0-E10D-676414208801}"/>
              </a:ext>
            </a:extLst>
          </p:cNvPr>
          <p:cNvSpPr txBox="1"/>
          <p:nvPr userDrawn="1"/>
        </p:nvSpPr>
        <p:spPr>
          <a:xfrm>
            <a:off x="533400" y="207005"/>
            <a:ext cx="9144000" cy="584775"/>
          </a:xfrm>
          <a:prstGeom prst="rect">
            <a:avLst/>
          </a:prstGeom>
          <a:noFill/>
        </p:spPr>
        <p:txBody>
          <a:bodyPr wrap="square">
            <a:spAutoFit/>
          </a:bodyPr>
          <a:lstStyle/>
          <a:p>
            <a:r>
              <a:rPr lang="en-US" sz="3200" dirty="0"/>
              <a:t>Resource Submission Checklist &amp; Process</a:t>
            </a:r>
          </a:p>
        </p:txBody>
      </p:sp>
      <p:grpSp>
        <p:nvGrpSpPr>
          <p:cNvPr id="46" name="Group 45">
            <a:extLst>
              <a:ext uri="{FF2B5EF4-FFF2-40B4-BE49-F238E27FC236}">
                <a16:creationId xmlns:a16="http://schemas.microsoft.com/office/drawing/2014/main" id="{D38A8E9C-12A4-7ED4-C180-3666143E5674}"/>
              </a:ext>
            </a:extLst>
          </p:cNvPr>
          <p:cNvGrpSpPr/>
          <p:nvPr userDrawn="1"/>
        </p:nvGrpSpPr>
        <p:grpSpPr>
          <a:xfrm>
            <a:off x="468573" y="2008728"/>
            <a:ext cx="3505200" cy="369332"/>
            <a:chOff x="533400" y="1115298"/>
            <a:chExt cx="3505200" cy="369332"/>
          </a:xfrm>
        </p:grpSpPr>
        <p:sp>
          <p:nvSpPr>
            <p:cNvPr id="47" name="Rectangle 46">
              <a:extLst>
                <a:ext uri="{FF2B5EF4-FFF2-40B4-BE49-F238E27FC236}">
                  <a16:creationId xmlns:a16="http://schemas.microsoft.com/office/drawing/2014/main" id="{B17A6E40-190B-2212-058B-0C1AA1829582}"/>
                </a:ext>
              </a:extLst>
            </p:cNvPr>
            <p:cNvSpPr/>
            <p:nvPr/>
          </p:nvSpPr>
          <p:spPr>
            <a:xfrm>
              <a:off x="533400" y="1143000"/>
              <a:ext cx="304800" cy="304800"/>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8" name="TextBox 47">
              <a:extLst>
                <a:ext uri="{FF2B5EF4-FFF2-40B4-BE49-F238E27FC236}">
                  <a16:creationId xmlns:a16="http://schemas.microsoft.com/office/drawing/2014/main" id="{FC66C7B7-CC7B-3EB2-A5A4-38F2B646F8DC}"/>
                </a:ext>
              </a:extLst>
            </p:cNvPr>
            <p:cNvSpPr txBox="1"/>
            <p:nvPr/>
          </p:nvSpPr>
          <p:spPr>
            <a:xfrm>
              <a:off x="1078900" y="1115298"/>
              <a:ext cx="2959700" cy="369332"/>
            </a:xfrm>
            <a:prstGeom prst="rect">
              <a:avLst/>
            </a:prstGeom>
            <a:noFill/>
          </p:spPr>
          <p:txBody>
            <a:bodyPr wrap="square" rtlCol="0">
              <a:spAutoFit/>
            </a:bodyPr>
            <a:lstStyle/>
            <a:p>
              <a:r>
                <a:rPr lang="en-US" dirty="0"/>
                <a:t>Resource final draft</a:t>
              </a:r>
            </a:p>
          </p:txBody>
        </p:sp>
      </p:grpSp>
      <p:grpSp>
        <p:nvGrpSpPr>
          <p:cNvPr id="49" name="Group 48">
            <a:extLst>
              <a:ext uri="{FF2B5EF4-FFF2-40B4-BE49-F238E27FC236}">
                <a16:creationId xmlns:a16="http://schemas.microsoft.com/office/drawing/2014/main" id="{50E7B9E5-9A29-516E-0BC4-AF3DDB21EA8E}"/>
              </a:ext>
            </a:extLst>
          </p:cNvPr>
          <p:cNvGrpSpPr/>
          <p:nvPr userDrawn="1"/>
        </p:nvGrpSpPr>
        <p:grpSpPr>
          <a:xfrm>
            <a:off x="468573" y="2966086"/>
            <a:ext cx="5480554" cy="584775"/>
            <a:chOff x="533400" y="2981374"/>
            <a:chExt cx="5480554" cy="584775"/>
          </a:xfrm>
        </p:grpSpPr>
        <p:sp>
          <p:nvSpPr>
            <p:cNvPr id="51" name="Rectangle 50">
              <a:extLst>
                <a:ext uri="{FF2B5EF4-FFF2-40B4-BE49-F238E27FC236}">
                  <a16:creationId xmlns:a16="http://schemas.microsoft.com/office/drawing/2014/main" id="{304D57DD-30EB-6AF5-051D-31705F3C7A97}"/>
                </a:ext>
              </a:extLst>
            </p:cNvPr>
            <p:cNvSpPr/>
            <p:nvPr/>
          </p:nvSpPr>
          <p:spPr>
            <a:xfrm>
              <a:off x="533400" y="3121362"/>
              <a:ext cx="304800" cy="304800"/>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2" name="TextBox 51">
              <a:extLst>
                <a:ext uri="{FF2B5EF4-FFF2-40B4-BE49-F238E27FC236}">
                  <a16:creationId xmlns:a16="http://schemas.microsoft.com/office/drawing/2014/main" id="{30702621-5FDF-11A0-51A1-C4B919B7F21F}"/>
                </a:ext>
              </a:extLst>
            </p:cNvPr>
            <p:cNvSpPr txBox="1"/>
            <p:nvPr/>
          </p:nvSpPr>
          <p:spPr>
            <a:xfrm>
              <a:off x="1073054" y="2981374"/>
              <a:ext cx="4940900" cy="584775"/>
            </a:xfrm>
            <a:prstGeom prst="rect">
              <a:avLst/>
            </a:prstGeom>
            <a:noFill/>
          </p:spPr>
          <p:txBody>
            <a:bodyPr wrap="square" rtlCol="0">
              <a:spAutoFit/>
            </a:bodyPr>
            <a:lstStyle/>
            <a:p>
              <a:r>
                <a:rPr lang="en-US" dirty="0"/>
                <a:t>Resource development software files </a:t>
              </a:r>
              <a:br>
                <a:rPr lang="en-US" dirty="0"/>
              </a:br>
              <a:r>
                <a:rPr lang="en-US" sz="1400" dirty="0">
                  <a:solidFill>
                    <a:schemeClr val="bg1">
                      <a:lumMod val="50000"/>
                    </a:schemeClr>
                  </a:solidFill>
                </a:rPr>
                <a:t>(make clear if any should be uploaded with resource document)</a:t>
              </a:r>
              <a:r>
                <a:rPr lang="en-US" sz="1400" dirty="0"/>
                <a:t> </a:t>
              </a:r>
              <a:endParaRPr lang="en-US" dirty="0">
                <a:solidFill>
                  <a:schemeClr val="bg1">
                    <a:lumMod val="50000"/>
                  </a:schemeClr>
                </a:solidFill>
              </a:endParaRPr>
            </a:p>
          </p:txBody>
        </p:sp>
      </p:grpSp>
      <p:grpSp>
        <p:nvGrpSpPr>
          <p:cNvPr id="53" name="Group 52">
            <a:extLst>
              <a:ext uri="{FF2B5EF4-FFF2-40B4-BE49-F238E27FC236}">
                <a16:creationId xmlns:a16="http://schemas.microsoft.com/office/drawing/2014/main" id="{11A9581D-1B18-28F4-ED06-4F450E17480A}"/>
              </a:ext>
            </a:extLst>
          </p:cNvPr>
          <p:cNvGrpSpPr/>
          <p:nvPr userDrawn="1"/>
        </p:nvGrpSpPr>
        <p:grpSpPr>
          <a:xfrm>
            <a:off x="468573" y="3613194"/>
            <a:ext cx="2286000" cy="369332"/>
            <a:chOff x="533400" y="3627060"/>
            <a:chExt cx="2286000" cy="369332"/>
          </a:xfrm>
        </p:grpSpPr>
        <p:sp>
          <p:nvSpPr>
            <p:cNvPr id="54" name="Rectangle 53">
              <a:extLst>
                <a:ext uri="{FF2B5EF4-FFF2-40B4-BE49-F238E27FC236}">
                  <a16:creationId xmlns:a16="http://schemas.microsoft.com/office/drawing/2014/main" id="{049168FB-0DF7-11B7-D7A1-F606575ED0BB}"/>
                </a:ext>
              </a:extLst>
            </p:cNvPr>
            <p:cNvSpPr/>
            <p:nvPr/>
          </p:nvSpPr>
          <p:spPr>
            <a:xfrm>
              <a:off x="533400" y="3657034"/>
              <a:ext cx="304800" cy="304800"/>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5" name="TextBox 54">
              <a:extLst>
                <a:ext uri="{FF2B5EF4-FFF2-40B4-BE49-F238E27FC236}">
                  <a16:creationId xmlns:a16="http://schemas.microsoft.com/office/drawing/2014/main" id="{460B5F0D-BE7C-331B-A066-7D63F511BA7E}"/>
                </a:ext>
              </a:extLst>
            </p:cNvPr>
            <p:cNvSpPr txBox="1"/>
            <p:nvPr/>
          </p:nvSpPr>
          <p:spPr>
            <a:xfrm>
              <a:off x="1078900" y="3627060"/>
              <a:ext cx="1740500" cy="369332"/>
            </a:xfrm>
            <a:prstGeom prst="rect">
              <a:avLst/>
            </a:prstGeom>
            <a:noFill/>
          </p:spPr>
          <p:txBody>
            <a:bodyPr wrap="square" rtlCol="0">
              <a:spAutoFit/>
            </a:bodyPr>
            <a:lstStyle/>
            <a:p>
              <a:r>
                <a:rPr lang="en-US" dirty="0"/>
                <a:t>Webpage image</a:t>
              </a:r>
              <a:endParaRPr lang="en-US" dirty="0">
                <a:solidFill>
                  <a:schemeClr val="bg1">
                    <a:lumMod val="50000"/>
                  </a:schemeClr>
                </a:solidFill>
              </a:endParaRPr>
            </a:p>
          </p:txBody>
        </p:sp>
      </p:grpSp>
      <p:grpSp>
        <p:nvGrpSpPr>
          <p:cNvPr id="56" name="Group 55">
            <a:extLst>
              <a:ext uri="{FF2B5EF4-FFF2-40B4-BE49-F238E27FC236}">
                <a16:creationId xmlns:a16="http://schemas.microsoft.com/office/drawing/2014/main" id="{E207857D-BAEF-8CEC-9A64-0BF09E4C47A9}"/>
              </a:ext>
            </a:extLst>
          </p:cNvPr>
          <p:cNvGrpSpPr/>
          <p:nvPr userDrawn="1"/>
        </p:nvGrpSpPr>
        <p:grpSpPr>
          <a:xfrm>
            <a:off x="468573" y="4682836"/>
            <a:ext cx="4876800" cy="369332"/>
            <a:chOff x="533400" y="4659868"/>
            <a:chExt cx="4876800" cy="369332"/>
          </a:xfrm>
        </p:grpSpPr>
        <p:sp>
          <p:nvSpPr>
            <p:cNvPr id="57" name="Rectangle 56">
              <a:extLst>
                <a:ext uri="{FF2B5EF4-FFF2-40B4-BE49-F238E27FC236}">
                  <a16:creationId xmlns:a16="http://schemas.microsoft.com/office/drawing/2014/main" id="{C477D265-6D03-A75F-F36A-D9D3AD81D1EC}"/>
                </a:ext>
              </a:extLst>
            </p:cNvPr>
            <p:cNvSpPr/>
            <p:nvPr/>
          </p:nvSpPr>
          <p:spPr>
            <a:xfrm>
              <a:off x="533400" y="4687570"/>
              <a:ext cx="304800" cy="304800"/>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58" name="TextBox 57">
              <a:extLst>
                <a:ext uri="{FF2B5EF4-FFF2-40B4-BE49-F238E27FC236}">
                  <a16:creationId xmlns:a16="http://schemas.microsoft.com/office/drawing/2014/main" id="{DDBD2DE5-7ADC-9B87-F7E9-7816CC4CD2FC}"/>
                </a:ext>
              </a:extLst>
            </p:cNvPr>
            <p:cNvSpPr txBox="1"/>
            <p:nvPr/>
          </p:nvSpPr>
          <p:spPr>
            <a:xfrm>
              <a:off x="1078900" y="4659868"/>
              <a:ext cx="4331300" cy="369332"/>
            </a:xfrm>
            <a:prstGeom prst="rect">
              <a:avLst/>
            </a:prstGeom>
            <a:noFill/>
          </p:spPr>
          <p:txBody>
            <a:bodyPr wrap="square" rtlCol="0">
              <a:spAutoFit/>
            </a:bodyPr>
            <a:lstStyle/>
            <a:p>
              <a:r>
                <a:rPr lang="en-US" dirty="0"/>
                <a:t>Completed Marketing content document</a:t>
              </a:r>
            </a:p>
          </p:txBody>
        </p:sp>
      </p:grpSp>
      <p:grpSp>
        <p:nvGrpSpPr>
          <p:cNvPr id="59" name="Group 58">
            <a:extLst>
              <a:ext uri="{FF2B5EF4-FFF2-40B4-BE49-F238E27FC236}">
                <a16:creationId xmlns:a16="http://schemas.microsoft.com/office/drawing/2014/main" id="{6A2DF809-2E23-6342-6A4F-49B1267C68AF}"/>
              </a:ext>
            </a:extLst>
          </p:cNvPr>
          <p:cNvGrpSpPr/>
          <p:nvPr userDrawn="1"/>
        </p:nvGrpSpPr>
        <p:grpSpPr>
          <a:xfrm>
            <a:off x="462727" y="4148016"/>
            <a:ext cx="3053846" cy="369332"/>
            <a:chOff x="527554" y="4126468"/>
            <a:chExt cx="3053846" cy="369332"/>
          </a:xfrm>
        </p:grpSpPr>
        <p:sp>
          <p:nvSpPr>
            <p:cNvPr id="60" name="Rectangle 59">
              <a:extLst>
                <a:ext uri="{FF2B5EF4-FFF2-40B4-BE49-F238E27FC236}">
                  <a16:creationId xmlns:a16="http://schemas.microsoft.com/office/drawing/2014/main" id="{ACBE5440-0725-4562-AE15-F4B63E227F13}"/>
                </a:ext>
              </a:extLst>
            </p:cNvPr>
            <p:cNvSpPr/>
            <p:nvPr/>
          </p:nvSpPr>
          <p:spPr>
            <a:xfrm>
              <a:off x="527554" y="4156442"/>
              <a:ext cx="304800" cy="304800"/>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1" name="TextBox 60">
              <a:extLst>
                <a:ext uri="{FF2B5EF4-FFF2-40B4-BE49-F238E27FC236}">
                  <a16:creationId xmlns:a16="http://schemas.microsoft.com/office/drawing/2014/main" id="{80357AA4-7044-478C-0D71-7B9C2C6E6198}"/>
                </a:ext>
              </a:extLst>
            </p:cNvPr>
            <p:cNvSpPr txBox="1"/>
            <p:nvPr/>
          </p:nvSpPr>
          <p:spPr>
            <a:xfrm>
              <a:off x="1073054" y="4126468"/>
              <a:ext cx="2508346" cy="369332"/>
            </a:xfrm>
            <a:prstGeom prst="rect">
              <a:avLst/>
            </a:prstGeom>
            <a:noFill/>
          </p:spPr>
          <p:txBody>
            <a:bodyPr wrap="square" rtlCol="0">
              <a:spAutoFit/>
            </a:bodyPr>
            <a:lstStyle/>
            <a:p>
              <a:r>
                <a:rPr lang="en-US" dirty="0"/>
                <a:t>Webpage thumbnail</a:t>
              </a:r>
              <a:endParaRPr lang="en-US" dirty="0">
                <a:solidFill>
                  <a:schemeClr val="bg1">
                    <a:lumMod val="50000"/>
                  </a:schemeClr>
                </a:solidFill>
              </a:endParaRPr>
            </a:p>
          </p:txBody>
        </p:sp>
      </p:grpSp>
      <p:grpSp>
        <p:nvGrpSpPr>
          <p:cNvPr id="62" name="Group 61">
            <a:extLst>
              <a:ext uri="{FF2B5EF4-FFF2-40B4-BE49-F238E27FC236}">
                <a16:creationId xmlns:a16="http://schemas.microsoft.com/office/drawing/2014/main" id="{2B5C0236-FDCE-B566-20A0-E963B5BE3C57}"/>
              </a:ext>
            </a:extLst>
          </p:cNvPr>
          <p:cNvGrpSpPr/>
          <p:nvPr userDrawn="1"/>
        </p:nvGrpSpPr>
        <p:grpSpPr>
          <a:xfrm>
            <a:off x="462727" y="2543550"/>
            <a:ext cx="5181600" cy="369332"/>
            <a:chOff x="527554" y="1613590"/>
            <a:chExt cx="5181600" cy="369332"/>
          </a:xfrm>
        </p:grpSpPr>
        <p:sp>
          <p:nvSpPr>
            <p:cNvPr id="63" name="Rectangle 62">
              <a:extLst>
                <a:ext uri="{FF2B5EF4-FFF2-40B4-BE49-F238E27FC236}">
                  <a16:creationId xmlns:a16="http://schemas.microsoft.com/office/drawing/2014/main" id="{512B41CD-F9C9-BEC8-A055-9A8341B426FB}"/>
                </a:ext>
              </a:extLst>
            </p:cNvPr>
            <p:cNvSpPr/>
            <p:nvPr/>
          </p:nvSpPr>
          <p:spPr>
            <a:xfrm>
              <a:off x="527554" y="1641292"/>
              <a:ext cx="304800" cy="304800"/>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4" name="TextBox 63">
              <a:extLst>
                <a:ext uri="{FF2B5EF4-FFF2-40B4-BE49-F238E27FC236}">
                  <a16:creationId xmlns:a16="http://schemas.microsoft.com/office/drawing/2014/main" id="{DE124438-81B7-C3DD-5DD6-D85DB2B5C82E}"/>
                </a:ext>
              </a:extLst>
            </p:cNvPr>
            <p:cNvSpPr txBox="1"/>
            <p:nvPr/>
          </p:nvSpPr>
          <p:spPr>
            <a:xfrm>
              <a:off x="1073054" y="1613590"/>
              <a:ext cx="4636100" cy="369332"/>
            </a:xfrm>
            <a:prstGeom prst="rect">
              <a:avLst/>
            </a:prstGeom>
            <a:noFill/>
          </p:spPr>
          <p:txBody>
            <a:bodyPr wrap="square" rtlCol="0">
              <a:spAutoFit/>
            </a:bodyPr>
            <a:lstStyle/>
            <a:p>
              <a:r>
                <a:rPr lang="en-US" dirty="0"/>
                <a:t>Resource image files </a:t>
              </a:r>
              <a:r>
                <a:rPr lang="en-US" sz="1400" dirty="0">
                  <a:solidFill>
                    <a:schemeClr val="bg1">
                      <a:lumMod val="50000"/>
                    </a:schemeClr>
                  </a:solidFill>
                </a:rPr>
                <a:t>(saved as individual image files)</a:t>
              </a:r>
              <a:endParaRPr lang="en-US" dirty="0">
                <a:solidFill>
                  <a:schemeClr val="bg1">
                    <a:lumMod val="50000"/>
                  </a:schemeClr>
                </a:solidFill>
              </a:endParaRPr>
            </a:p>
          </p:txBody>
        </p:sp>
      </p:grpSp>
      <p:sp>
        <p:nvSpPr>
          <p:cNvPr id="65" name="TextBox 64">
            <a:extLst>
              <a:ext uri="{FF2B5EF4-FFF2-40B4-BE49-F238E27FC236}">
                <a16:creationId xmlns:a16="http://schemas.microsoft.com/office/drawing/2014/main" id="{BFBB3727-3036-A630-B788-3ACAD34DCCF2}"/>
              </a:ext>
            </a:extLst>
          </p:cNvPr>
          <p:cNvSpPr txBox="1"/>
          <p:nvPr userDrawn="1"/>
        </p:nvSpPr>
        <p:spPr>
          <a:xfrm>
            <a:off x="316172" y="1336294"/>
            <a:ext cx="4800600" cy="461665"/>
          </a:xfrm>
          <a:prstGeom prst="rect">
            <a:avLst/>
          </a:prstGeom>
          <a:noFill/>
        </p:spPr>
        <p:txBody>
          <a:bodyPr wrap="square" rtlCol="0">
            <a:spAutoFit/>
          </a:bodyPr>
          <a:lstStyle/>
          <a:p>
            <a:r>
              <a:rPr lang="en-US" sz="2400" b="1" dirty="0"/>
              <a:t>Submission Checklist</a:t>
            </a:r>
          </a:p>
        </p:txBody>
      </p:sp>
      <p:sp>
        <p:nvSpPr>
          <p:cNvPr id="66" name="TextBox 65">
            <a:extLst>
              <a:ext uri="{FF2B5EF4-FFF2-40B4-BE49-F238E27FC236}">
                <a16:creationId xmlns:a16="http://schemas.microsoft.com/office/drawing/2014/main" id="{7311843B-6C86-FA4E-224E-5636CD47B497}"/>
              </a:ext>
            </a:extLst>
          </p:cNvPr>
          <p:cNvSpPr txBox="1"/>
          <p:nvPr userDrawn="1"/>
        </p:nvSpPr>
        <p:spPr>
          <a:xfrm>
            <a:off x="6564572" y="1336294"/>
            <a:ext cx="5398827" cy="461665"/>
          </a:xfrm>
          <a:prstGeom prst="rect">
            <a:avLst/>
          </a:prstGeom>
          <a:noFill/>
        </p:spPr>
        <p:txBody>
          <a:bodyPr wrap="square" rtlCol="0">
            <a:spAutoFit/>
          </a:bodyPr>
          <a:lstStyle/>
          <a:p>
            <a:r>
              <a:rPr lang="en-US" sz="2400" b="1" dirty="0"/>
              <a:t>Submission Process </a:t>
            </a:r>
          </a:p>
        </p:txBody>
      </p:sp>
      <p:sp>
        <p:nvSpPr>
          <p:cNvPr id="67" name="TextBox 66">
            <a:extLst>
              <a:ext uri="{FF2B5EF4-FFF2-40B4-BE49-F238E27FC236}">
                <a16:creationId xmlns:a16="http://schemas.microsoft.com/office/drawing/2014/main" id="{9C253D1A-C7DC-E4EE-81E9-EB3D351E2048}"/>
              </a:ext>
            </a:extLst>
          </p:cNvPr>
          <p:cNvSpPr txBox="1"/>
          <p:nvPr userDrawn="1"/>
        </p:nvSpPr>
        <p:spPr>
          <a:xfrm>
            <a:off x="6640773" y="1981200"/>
            <a:ext cx="5181600" cy="3139321"/>
          </a:xfrm>
          <a:prstGeom prst="rect">
            <a:avLst/>
          </a:prstGeom>
          <a:noFill/>
        </p:spPr>
        <p:txBody>
          <a:bodyPr wrap="square" rtlCol="0">
            <a:spAutoFit/>
          </a:bodyPr>
          <a:lstStyle/>
          <a:p>
            <a:pPr marL="342900" indent="-342900">
              <a:buAutoNum type="arabicPeriod"/>
            </a:pPr>
            <a:r>
              <a:rPr lang="en-US" dirty="0"/>
              <a:t>Upload contents of checklist to </a:t>
            </a:r>
            <a:br>
              <a:rPr lang="en-US" dirty="0"/>
            </a:br>
            <a:r>
              <a:rPr lang="en-US" dirty="0">
                <a:hlinkClick r:id="rId2"/>
              </a:rPr>
              <a:t>Marketing Review Submission Folder</a:t>
            </a:r>
            <a:endParaRPr lang="en-US" dirty="0"/>
          </a:p>
          <a:p>
            <a:pPr marL="800100" lvl="1" indent="-342900">
              <a:buFont typeface="Arial" panose="020B0604020202020204" pitchFamily="34" charset="0"/>
              <a:buChar char="•"/>
            </a:pPr>
            <a:endParaRPr lang="en-US" dirty="0"/>
          </a:p>
          <a:p>
            <a:pPr marL="800100" lvl="1" indent="-342900">
              <a:buFont typeface="Arial" panose="020B0604020202020204" pitchFamily="34" charset="0"/>
              <a:buChar char="•"/>
            </a:pPr>
            <a:r>
              <a:rPr lang="en-US" dirty="0"/>
              <a:t>Create a subfolder for your resource</a:t>
            </a:r>
            <a:r>
              <a:rPr lang="en-US" dirty="0">
                <a:sym typeface="Wingdings" panose="05000000000000000000" pitchFamily="2" charset="2"/>
              </a:rPr>
              <a:t> unique name identifier</a:t>
            </a:r>
          </a:p>
          <a:p>
            <a:pPr marL="342900" indent="-342900">
              <a:buAutoNum type="arabicPeriod"/>
            </a:pPr>
            <a:endParaRPr lang="en-US" dirty="0">
              <a:sym typeface="Wingdings" panose="05000000000000000000" pitchFamily="2" charset="2"/>
            </a:endParaRPr>
          </a:p>
          <a:p>
            <a:pPr marL="342900" indent="-342900">
              <a:buAutoNum type="arabicPeriod"/>
            </a:pPr>
            <a:r>
              <a:rPr lang="en-US" dirty="0">
                <a:sym typeface="Wingdings" panose="05000000000000000000" pitchFamily="2" charset="2"/>
              </a:rPr>
              <a:t>Change </a:t>
            </a:r>
            <a:r>
              <a:rPr lang="en-US" dirty="0">
                <a:sym typeface="Wingdings" panose="05000000000000000000" pitchFamily="2" charset="2"/>
                <a:hlinkClick r:id="rId3"/>
              </a:rPr>
              <a:t>Resource Pipeline Status </a:t>
            </a:r>
            <a:r>
              <a:rPr lang="en-US" dirty="0">
                <a:sym typeface="Wingdings" panose="05000000000000000000" pitchFamily="2" charset="2"/>
              </a:rPr>
              <a:t>from </a:t>
            </a:r>
            <a:br>
              <a:rPr lang="en-US" dirty="0">
                <a:sym typeface="Wingdings" panose="05000000000000000000" pitchFamily="2" charset="2"/>
              </a:rPr>
            </a:br>
            <a:r>
              <a:rPr lang="en-US" dirty="0">
                <a:sym typeface="Wingdings" panose="05000000000000000000" pitchFamily="2" charset="2"/>
              </a:rPr>
              <a:t>3. Technical Review to 2. Marketing Review</a:t>
            </a:r>
          </a:p>
          <a:p>
            <a:pPr marL="800100" lvl="1" indent="-342900">
              <a:buFont typeface="Arial" panose="020B0604020202020204" pitchFamily="34" charset="0"/>
              <a:buChar char="•"/>
            </a:pPr>
            <a:endParaRPr lang="en-US" dirty="0">
              <a:sym typeface="Wingdings" panose="05000000000000000000" pitchFamily="2" charset="2"/>
            </a:endParaRPr>
          </a:p>
          <a:p>
            <a:pPr marL="800100" lvl="1" indent="-342900">
              <a:buFont typeface="Arial" panose="020B0604020202020204" pitchFamily="34" charset="0"/>
              <a:buChar char="•"/>
            </a:pPr>
            <a:r>
              <a:rPr lang="en-US" dirty="0">
                <a:sym typeface="Wingdings" panose="05000000000000000000" pitchFamily="2" charset="2"/>
              </a:rPr>
              <a:t>Sends automated email to Kaitlin &amp; Kylie that content is ready for review</a:t>
            </a:r>
            <a:endParaRPr lang="en-US" dirty="0"/>
          </a:p>
        </p:txBody>
      </p:sp>
    </p:spTree>
    <p:extLst>
      <p:ext uri="{BB962C8B-B14F-4D97-AF65-F5344CB8AC3E}">
        <p14:creationId xmlns:p14="http://schemas.microsoft.com/office/powerpoint/2010/main" val="17540174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_Only">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EB02DB04-0C1C-8C49-B65E-A9668E39A9C7}"/>
              </a:ext>
            </a:extLst>
          </p:cNvPr>
          <p:cNvSpPr>
            <a:spLocks noGrp="1"/>
          </p:cNvSpPr>
          <p:nvPr>
            <p:ph type="sldNum" sz="quarter" idx="11"/>
          </p:nvPr>
        </p:nvSpPr>
        <p:spPr/>
        <p:txBody>
          <a:bodyPr/>
          <a:lstStyle/>
          <a:p>
            <a:fld id="{F0D23093-2AB0-F74C-B865-1A12A15B650E}" type="slidenum">
              <a:rPr lang="en-US" smtClean="0"/>
              <a:pPr/>
              <a:t>‹#›</a:t>
            </a:fld>
            <a:endParaRPr lang="en-US" dirty="0"/>
          </a:p>
        </p:txBody>
      </p:sp>
      <p:sp>
        <p:nvSpPr>
          <p:cNvPr id="9" name="Title 8">
            <a:extLst>
              <a:ext uri="{FF2B5EF4-FFF2-40B4-BE49-F238E27FC236}">
                <a16:creationId xmlns:a16="http://schemas.microsoft.com/office/drawing/2014/main" id="{98341DC2-F80D-BD4F-90EE-4B809029C2D3}"/>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37474025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o slash/no title">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EB02DB04-0C1C-8C49-B65E-A9668E39A9C7}"/>
              </a:ext>
            </a:extLst>
          </p:cNvPr>
          <p:cNvSpPr>
            <a:spLocks noGrp="1"/>
          </p:cNvSpPr>
          <p:nvPr>
            <p:ph type="sldNum" sz="quarter" idx="11"/>
          </p:nvPr>
        </p:nvSpPr>
        <p:spPr/>
        <p:txBody>
          <a:bodyPr/>
          <a:lstStyle/>
          <a:p>
            <a:fld id="{F0D23093-2AB0-F74C-B865-1A12A15B650E}" type="slidenum">
              <a:rPr lang="en-US" smtClean="0"/>
              <a:pPr/>
              <a:t>‹#›</a:t>
            </a:fld>
            <a:endParaRPr lang="en-US" dirty="0"/>
          </a:p>
        </p:txBody>
      </p:sp>
      <p:sp>
        <p:nvSpPr>
          <p:cNvPr id="2" name="Rectangle 1">
            <a:extLst>
              <a:ext uri="{FF2B5EF4-FFF2-40B4-BE49-F238E27FC236}">
                <a16:creationId xmlns:a16="http://schemas.microsoft.com/office/drawing/2014/main" id="{96277581-3B6E-45DC-A28B-56B0B91539B8}"/>
              </a:ext>
            </a:extLst>
          </p:cNvPr>
          <p:cNvSpPr/>
          <p:nvPr userDrawn="1"/>
        </p:nvSpPr>
        <p:spPr>
          <a:xfrm>
            <a:off x="152400" y="76200"/>
            <a:ext cx="6096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506099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Side by Side">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E2086AFA-5418-C147-ADBF-A484560811D6}"/>
              </a:ext>
            </a:extLst>
          </p:cNvPr>
          <p:cNvSpPr>
            <a:spLocks noGrp="1"/>
          </p:cNvSpPr>
          <p:nvPr>
            <p:ph type="sldNum" sz="quarter" idx="11"/>
          </p:nvPr>
        </p:nvSpPr>
        <p:spPr/>
        <p:txBody>
          <a:bodyPr/>
          <a:lstStyle/>
          <a:p>
            <a:fld id="{F0D23093-2AB0-F74C-B865-1A12A15B650E}" type="slidenum">
              <a:rPr lang="en-US" smtClean="0"/>
              <a:pPr/>
              <a:t>‹#›</a:t>
            </a:fld>
            <a:endParaRPr lang="en-US" dirty="0"/>
          </a:p>
        </p:txBody>
      </p:sp>
      <p:sp>
        <p:nvSpPr>
          <p:cNvPr id="13" name="Title 12">
            <a:extLst>
              <a:ext uri="{FF2B5EF4-FFF2-40B4-BE49-F238E27FC236}">
                <a16:creationId xmlns:a16="http://schemas.microsoft.com/office/drawing/2014/main" id="{442CB888-0168-B94E-B176-2E6B61FE9421}"/>
              </a:ext>
            </a:extLst>
          </p:cNvPr>
          <p:cNvSpPr>
            <a:spLocks noGrp="1"/>
          </p:cNvSpPr>
          <p:nvPr>
            <p:ph type="title"/>
          </p:nvPr>
        </p:nvSpPr>
        <p:spPr/>
        <p:txBody>
          <a:bodyPr/>
          <a:lstStyle/>
          <a:p>
            <a:r>
              <a:rPr lang="en-US"/>
              <a:t>Click to edit Master title style</a:t>
            </a:r>
          </a:p>
        </p:txBody>
      </p:sp>
      <p:sp>
        <p:nvSpPr>
          <p:cNvPr id="4" name="Text Placeholder 3">
            <a:extLst>
              <a:ext uri="{FF2B5EF4-FFF2-40B4-BE49-F238E27FC236}">
                <a16:creationId xmlns:a16="http://schemas.microsoft.com/office/drawing/2014/main" id="{4748E687-7CF0-0540-A98D-56F74939DB2D}"/>
              </a:ext>
            </a:extLst>
          </p:cNvPr>
          <p:cNvSpPr>
            <a:spLocks noGrp="1"/>
          </p:cNvSpPr>
          <p:nvPr>
            <p:ph type="body" sz="quarter" idx="13"/>
          </p:nvPr>
        </p:nvSpPr>
        <p:spPr>
          <a:xfrm>
            <a:off x="609600" y="1447800"/>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6">
            <a:extLst>
              <a:ext uri="{FF2B5EF4-FFF2-40B4-BE49-F238E27FC236}">
                <a16:creationId xmlns:a16="http://schemas.microsoft.com/office/drawing/2014/main" id="{E9E3B09F-B45B-354E-B308-DCD243A5A41B}"/>
              </a:ext>
            </a:extLst>
          </p:cNvPr>
          <p:cNvSpPr>
            <a:spLocks noGrp="1"/>
          </p:cNvSpPr>
          <p:nvPr>
            <p:ph type="body" sz="quarter" idx="14"/>
          </p:nvPr>
        </p:nvSpPr>
        <p:spPr>
          <a:xfrm>
            <a:off x="6096000" y="1447800"/>
            <a:ext cx="54864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02633665"/>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and Pictur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7CE20C0D-A7DE-48DF-B095-F557A066298E}"/>
              </a:ext>
            </a:extLst>
          </p:cNvPr>
          <p:cNvSpPr>
            <a:spLocks noGrp="1"/>
          </p:cNvSpPr>
          <p:nvPr>
            <p:ph type="pic" sz="quarter" idx="12"/>
          </p:nvPr>
        </p:nvSpPr>
        <p:spPr>
          <a:xfrm>
            <a:off x="6095999" y="1447800"/>
            <a:ext cx="5486401" cy="4590976"/>
          </a:xfrm>
          <a:prstGeom prst="rect">
            <a:avLst/>
          </a:prstGeom>
        </p:spPr>
        <p:txBody>
          <a:bodyPr>
            <a:normAutofit/>
          </a:bodyPr>
          <a:lstStyle>
            <a:lvl1pPr>
              <a:defRPr sz="2400" b="0" i="0">
                <a:latin typeface="Calibri" panose="020F0502020204030204" pitchFamily="34" charset="0"/>
              </a:defRPr>
            </a:lvl1pPr>
          </a:lstStyle>
          <a:p>
            <a:r>
              <a:rPr lang="en-US"/>
              <a:t>Click icon to add picture</a:t>
            </a:r>
            <a:endParaRPr lang="en-US" dirty="0"/>
          </a:p>
        </p:txBody>
      </p:sp>
      <p:sp>
        <p:nvSpPr>
          <p:cNvPr id="10" name="Slide Number Placeholder 9">
            <a:extLst>
              <a:ext uri="{FF2B5EF4-FFF2-40B4-BE49-F238E27FC236}">
                <a16:creationId xmlns:a16="http://schemas.microsoft.com/office/drawing/2014/main" id="{44A5571E-6D46-AF49-B918-ACB2130FFF3D}"/>
              </a:ext>
            </a:extLst>
          </p:cNvPr>
          <p:cNvSpPr>
            <a:spLocks noGrp="1"/>
          </p:cNvSpPr>
          <p:nvPr>
            <p:ph type="sldNum" sz="quarter" idx="15"/>
          </p:nvPr>
        </p:nvSpPr>
        <p:spPr/>
        <p:txBody>
          <a:bodyPr/>
          <a:lstStyle/>
          <a:p>
            <a:fld id="{F0D23093-2AB0-F74C-B865-1A12A15B650E}" type="slidenum">
              <a:rPr lang="en-US" smtClean="0"/>
              <a:pPr/>
              <a:t>‹#›</a:t>
            </a:fld>
            <a:endParaRPr lang="en-US" dirty="0"/>
          </a:p>
        </p:txBody>
      </p:sp>
      <p:sp>
        <p:nvSpPr>
          <p:cNvPr id="12" name="Title 11">
            <a:extLst>
              <a:ext uri="{FF2B5EF4-FFF2-40B4-BE49-F238E27FC236}">
                <a16:creationId xmlns:a16="http://schemas.microsoft.com/office/drawing/2014/main" id="{26B59188-CA07-ED4C-990F-C94539E4F92B}"/>
              </a:ext>
            </a:extLst>
          </p:cNvPr>
          <p:cNvSpPr>
            <a:spLocks noGrp="1"/>
          </p:cNvSpPr>
          <p:nvPr>
            <p:ph type="title"/>
          </p:nvPr>
        </p:nvSpPr>
        <p:spPr/>
        <p:txBody>
          <a:bodyPr/>
          <a:lstStyle/>
          <a:p>
            <a:r>
              <a:rPr lang="en-US"/>
              <a:t>Click to edit Master title style</a:t>
            </a:r>
            <a:endParaRPr lang="en-US" dirty="0"/>
          </a:p>
        </p:txBody>
      </p:sp>
      <p:sp>
        <p:nvSpPr>
          <p:cNvPr id="13" name="Text Placeholder 3">
            <a:extLst>
              <a:ext uri="{FF2B5EF4-FFF2-40B4-BE49-F238E27FC236}">
                <a16:creationId xmlns:a16="http://schemas.microsoft.com/office/drawing/2014/main" id="{036E03A1-C74F-0042-A727-58B1205468A5}"/>
              </a:ext>
            </a:extLst>
          </p:cNvPr>
          <p:cNvSpPr>
            <a:spLocks noGrp="1"/>
          </p:cNvSpPr>
          <p:nvPr>
            <p:ph type="body" sz="quarter" idx="13"/>
          </p:nvPr>
        </p:nvSpPr>
        <p:spPr>
          <a:xfrm>
            <a:off x="609600" y="1447800"/>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57106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nd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B1A58-7F99-2943-838C-468BDEFDB92F}"/>
              </a:ext>
            </a:extLst>
          </p:cNvPr>
          <p:cNvSpPr>
            <a:spLocks noGrp="1"/>
          </p:cNvSpPr>
          <p:nvPr>
            <p:ph type="title"/>
          </p:nvPr>
        </p:nvSpPr>
        <p:spPr/>
        <p:txBody>
          <a:bodyPr/>
          <a:lstStyle/>
          <a:p>
            <a:r>
              <a:rPr lang="en-US"/>
              <a:t>Click to edit Master title style</a:t>
            </a:r>
          </a:p>
        </p:txBody>
      </p:sp>
      <p:sp>
        <p:nvSpPr>
          <p:cNvPr id="5" name="Chart Placeholder 4">
            <a:extLst>
              <a:ext uri="{FF2B5EF4-FFF2-40B4-BE49-F238E27FC236}">
                <a16:creationId xmlns:a16="http://schemas.microsoft.com/office/drawing/2014/main" id="{F2261C8B-A96F-5641-9461-4553158F07C6}"/>
              </a:ext>
            </a:extLst>
          </p:cNvPr>
          <p:cNvSpPr>
            <a:spLocks noGrp="1"/>
          </p:cNvSpPr>
          <p:nvPr>
            <p:ph type="chart" sz="quarter" idx="14"/>
          </p:nvPr>
        </p:nvSpPr>
        <p:spPr>
          <a:xfrm>
            <a:off x="6096001" y="1447800"/>
            <a:ext cx="5486400" cy="4590976"/>
          </a:xfrm>
          <a:prstGeom prst="rect">
            <a:avLst/>
          </a:prstGeom>
        </p:spPr>
        <p:txBody>
          <a:bodyPr/>
          <a:lstStyle/>
          <a:p>
            <a:r>
              <a:rPr lang="en-US"/>
              <a:t>Click icon to add chart</a:t>
            </a:r>
            <a:endParaRPr lang="en-US" dirty="0"/>
          </a:p>
        </p:txBody>
      </p:sp>
      <p:sp>
        <p:nvSpPr>
          <p:cNvPr id="12" name="Slide Number Placeholder 11">
            <a:extLst>
              <a:ext uri="{FF2B5EF4-FFF2-40B4-BE49-F238E27FC236}">
                <a16:creationId xmlns:a16="http://schemas.microsoft.com/office/drawing/2014/main" id="{BFD433F9-2D70-7E4E-9171-17DDDD0C1BC5}"/>
              </a:ext>
            </a:extLst>
          </p:cNvPr>
          <p:cNvSpPr>
            <a:spLocks noGrp="1"/>
          </p:cNvSpPr>
          <p:nvPr>
            <p:ph type="sldNum" sz="quarter" idx="16"/>
          </p:nvPr>
        </p:nvSpPr>
        <p:spPr/>
        <p:txBody>
          <a:bodyPr/>
          <a:lstStyle/>
          <a:p>
            <a:fld id="{F0D23093-2AB0-F74C-B865-1A12A15B650E}" type="slidenum">
              <a:rPr lang="en-US" smtClean="0"/>
              <a:pPr/>
              <a:t>‹#›</a:t>
            </a:fld>
            <a:endParaRPr lang="en-US" dirty="0"/>
          </a:p>
        </p:txBody>
      </p:sp>
      <p:sp>
        <p:nvSpPr>
          <p:cNvPr id="11" name="Text Placeholder 3">
            <a:extLst>
              <a:ext uri="{FF2B5EF4-FFF2-40B4-BE49-F238E27FC236}">
                <a16:creationId xmlns:a16="http://schemas.microsoft.com/office/drawing/2014/main" id="{7EE28EC2-FFB1-CB46-9BE7-371DA4C09A9F}"/>
              </a:ext>
            </a:extLst>
          </p:cNvPr>
          <p:cNvSpPr>
            <a:spLocks noGrp="1"/>
          </p:cNvSpPr>
          <p:nvPr>
            <p:ph type="body" sz="quarter" idx="13"/>
          </p:nvPr>
        </p:nvSpPr>
        <p:spPr>
          <a:xfrm>
            <a:off x="609600" y="1447800"/>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889185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09DDD0D-54CB-CEA3-0BD7-DB5F45703C63}"/>
              </a:ext>
              <a:ext uri="{C183D7F6-B498-43B3-948B-1728B52AA6E4}">
                <adec:decorative xmlns:adec="http://schemas.microsoft.com/office/drawing/2017/decorative" val="1"/>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184" y="0"/>
            <a:ext cx="12189631" cy="6858000"/>
          </a:xfrm>
          <a:prstGeom prst="rect">
            <a:avLst/>
          </a:prstGeom>
        </p:spPr>
      </p:pic>
      <p:sp>
        <p:nvSpPr>
          <p:cNvPr id="2" name="Title Placeholder 1">
            <a:extLst>
              <a:ext uri="{FF2B5EF4-FFF2-40B4-BE49-F238E27FC236}">
                <a16:creationId xmlns:a16="http://schemas.microsoft.com/office/drawing/2014/main" id="{C33F0A99-5B9C-4CA5-9F50-2F4E34F6E27A}"/>
              </a:ext>
            </a:extLst>
          </p:cNvPr>
          <p:cNvSpPr>
            <a:spLocks noGrp="1"/>
          </p:cNvSpPr>
          <p:nvPr>
            <p:ph type="title"/>
          </p:nvPr>
        </p:nvSpPr>
        <p:spPr>
          <a:xfrm>
            <a:off x="609601" y="148581"/>
            <a:ext cx="10972799" cy="845837"/>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9A249833-0938-F747-9F14-C1C0453EFF13}"/>
              </a:ext>
            </a:extLst>
          </p:cNvPr>
          <p:cNvSpPr>
            <a:spLocks noGrp="1"/>
          </p:cNvSpPr>
          <p:nvPr>
            <p:ph type="sldNum" sz="quarter" idx="4"/>
          </p:nvPr>
        </p:nvSpPr>
        <p:spPr>
          <a:xfrm>
            <a:off x="11658600" y="6324600"/>
            <a:ext cx="368300" cy="238960"/>
          </a:xfrm>
          <a:prstGeom prst="rect">
            <a:avLst/>
          </a:prstGeom>
        </p:spPr>
        <p:txBody>
          <a:bodyPr vert="horz" lIns="91440" tIns="45720" rIns="91440" bIns="45720" rtlCol="0" anchor="ctr"/>
          <a:lstStyle>
            <a:lvl1pPr algn="l">
              <a:defRPr sz="700" b="0" i="0">
                <a:solidFill>
                  <a:schemeClr val="bg1"/>
                </a:solidFill>
                <a:latin typeface="Calibri" panose="020F0502020204030204" pitchFamily="34" charset="0"/>
                <a:cs typeface="Calibri" panose="020F0502020204030204" pitchFamily="34" charset="0"/>
              </a:defRPr>
            </a:lvl1pPr>
          </a:lstStyle>
          <a:p>
            <a:fld id="{F0D23093-2AB0-F74C-B865-1A12A15B650E}" type="slidenum">
              <a:rPr lang="en-US" smtClean="0"/>
              <a:pPr/>
              <a:t>‹#›</a:t>
            </a:fld>
            <a:endParaRPr lang="en-US" dirty="0"/>
          </a:p>
        </p:txBody>
      </p:sp>
      <p:sp>
        <p:nvSpPr>
          <p:cNvPr id="5" name="Text Placeholder 4">
            <a:extLst>
              <a:ext uri="{FF2B5EF4-FFF2-40B4-BE49-F238E27FC236}">
                <a16:creationId xmlns:a16="http://schemas.microsoft.com/office/drawing/2014/main" id="{04F227F0-8FC0-9046-A60F-1749263CF3E5}"/>
              </a:ext>
            </a:extLst>
          </p:cNvPr>
          <p:cNvSpPr>
            <a:spLocks noGrp="1"/>
          </p:cNvSpPr>
          <p:nvPr>
            <p:ph type="body" idx="1"/>
          </p:nvPr>
        </p:nvSpPr>
        <p:spPr>
          <a:xfrm>
            <a:off x="609600" y="1295400"/>
            <a:ext cx="10972800" cy="47433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Box 2">
            <a:extLst>
              <a:ext uri="{FF2B5EF4-FFF2-40B4-BE49-F238E27FC236}">
                <a16:creationId xmlns:a16="http://schemas.microsoft.com/office/drawing/2014/main" id="{7C66E622-A13F-4675-A281-8D8CC6175629}"/>
              </a:ext>
            </a:extLst>
          </p:cNvPr>
          <p:cNvSpPr txBox="1"/>
          <p:nvPr userDrawn="1"/>
        </p:nvSpPr>
        <p:spPr>
          <a:xfrm>
            <a:off x="5410200" y="6611779"/>
            <a:ext cx="1371600" cy="246221"/>
          </a:xfrm>
          <a:prstGeom prst="rect">
            <a:avLst/>
          </a:prstGeom>
          <a:noFill/>
        </p:spPr>
        <p:txBody>
          <a:bodyPr wrap="square" rtlCol="0">
            <a:spAutoFit/>
          </a:bodyPr>
          <a:lstStyle/>
          <a:p>
            <a:r>
              <a:rPr lang="en-US" sz="1000" dirty="0">
                <a:solidFill>
                  <a:schemeClr val="tx2"/>
                </a:solidFill>
              </a:rPr>
              <a:t>©2026 ANSYS, Inc.</a:t>
            </a:r>
          </a:p>
        </p:txBody>
      </p:sp>
    </p:spTree>
    <p:extLst>
      <p:ext uri="{BB962C8B-B14F-4D97-AF65-F5344CB8AC3E}">
        <p14:creationId xmlns:p14="http://schemas.microsoft.com/office/powerpoint/2010/main" val="1291537134"/>
      </p:ext>
    </p:extLst>
  </p:cSld>
  <p:clrMap bg1="lt1" tx1="dk1" bg2="lt2" tx2="dk2" accent1="accent1" accent2="accent2" accent3="accent3" accent4="accent4" accent5="accent5" accent6="accent6" hlink="hlink" folHlink="folHlink"/>
  <p:sldLayoutIdLst>
    <p:sldLayoutId id="2147483662" r:id="rId1"/>
    <p:sldLayoutId id="2147483661" r:id="rId2"/>
    <p:sldLayoutId id="2147483737" r:id="rId3"/>
    <p:sldLayoutId id="2147483738" r:id="rId4"/>
    <p:sldLayoutId id="2147483724" r:id="rId5"/>
    <p:sldLayoutId id="2147483735" r:id="rId6"/>
    <p:sldLayoutId id="2147483734" r:id="rId7"/>
    <p:sldLayoutId id="2147483663" r:id="rId8"/>
    <p:sldLayoutId id="2147483729" r:id="rId9"/>
    <p:sldLayoutId id="2147483730" r:id="rId10"/>
    <p:sldLayoutId id="2147483731" r:id="rId11"/>
    <p:sldLayoutId id="2147483727" r:id="rId12"/>
    <p:sldLayoutId id="2147483726" r:id="rId13"/>
    <p:sldLayoutId id="2147483736" r:id="rId14"/>
  </p:sldLayoutIdLst>
  <p:hf hdr="0" ftr="0" dt="0"/>
  <p:txStyles>
    <p:titleStyle>
      <a:lvl1pPr algn="l" defTabSz="914400" rtl="0" eaLnBrk="1" latinLnBrk="0" hangingPunct="1">
        <a:lnSpc>
          <a:spcPct val="90000"/>
        </a:lnSpc>
        <a:spcBef>
          <a:spcPct val="0"/>
        </a:spcBef>
        <a:buNone/>
        <a:defRPr sz="3200" b="0" i="0" kern="1200">
          <a:solidFill>
            <a:schemeClr val="tx1"/>
          </a:solidFill>
          <a:latin typeface="Calibri" panose="020F0502020204030204" pitchFamily="34" charset="0"/>
          <a:ea typeface="+mj-ea"/>
          <a:cs typeface="Calibri" panose="020F0502020204030204" pitchFamily="34" charset="0"/>
        </a:defRPr>
      </a:lvl1pPr>
    </p:titleStyle>
    <p:body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400" b="0" i="0" kern="1200" baseline="0">
          <a:solidFill>
            <a:schemeClr val="tx1"/>
          </a:solidFill>
          <a:latin typeface="Calibri" panose="020F0502020204030204" pitchFamily="34" charset="0"/>
          <a:ea typeface="+mn-ea"/>
          <a:cs typeface="Calibri" panose="020F0502020204030204" pitchFamily="34" charset="0"/>
        </a:defRPr>
      </a:lvl1pPr>
      <a:lvl2pPr marL="461963" marR="0" indent="-231775" algn="l" defTabSz="914400" rtl="0" eaLnBrk="1" fontAlgn="auto" latinLnBrk="0" hangingPunct="1">
        <a:lnSpc>
          <a:spcPct val="90000"/>
        </a:lnSpc>
        <a:spcBef>
          <a:spcPts val="500"/>
        </a:spcBef>
        <a:spcAft>
          <a:spcPts val="0"/>
        </a:spcAft>
        <a:buClrTx/>
        <a:buSzTx/>
        <a:buFont typeface="Calibri" panose="020F0502020204030204" pitchFamily="34" charset="0"/>
        <a:buChar char="‐"/>
        <a:tabLst/>
        <a:defRPr sz="2000" b="0" i="0" kern="1200" baseline="0">
          <a:solidFill>
            <a:schemeClr val="tx1"/>
          </a:solidFill>
          <a:latin typeface="Calibri" panose="020F0502020204030204" pitchFamily="34" charset="0"/>
          <a:ea typeface="+mn-ea"/>
          <a:cs typeface="Calibri" panose="020F0502020204030204" pitchFamily="34" charset="0"/>
        </a:defRPr>
      </a:lvl2pPr>
      <a:lvl3pPr marL="746125" marR="0" indent="-288925"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kern="1200" baseline="0">
          <a:solidFill>
            <a:schemeClr val="tx1"/>
          </a:solidFill>
          <a:latin typeface="Calibri" panose="020F0502020204030204" pitchFamily="34" charset="0"/>
          <a:ea typeface="+mn-ea"/>
          <a:cs typeface="Calibri" panose="020F0502020204030204" pitchFamily="34" charset="0"/>
        </a:defRPr>
      </a:lvl3pPr>
      <a:lvl4pPr marL="969963" marR="0" indent="-223838"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sz="1400" kern="1200" baseline="0">
          <a:solidFill>
            <a:schemeClr val="tx1"/>
          </a:solidFill>
          <a:latin typeface="Calibri" panose="020F0502020204030204" pitchFamily="34" charset="0"/>
          <a:ea typeface="+mn-ea"/>
          <a:cs typeface="Calibri" panose="020F0502020204030204" pitchFamily="34" charset="0"/>
        </a:defRPr>
      </a:lvl4pPr>
      <a:lvl5pPr marL="1203325" marR="0" indent="-233363"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sz="1200" kern="1200" baseline="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notesSlide" Target="../notesSlides/notesSlide10.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notesSlide" Target="../notesSlides/notesSlide11.xml"/><Relationship Id="rId7"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5.png"/><Relationship Id="rId9" Type="http://schemas.openxmlformats.org/officeDocument/2006/relationships/image" Target="../media/image4.sv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1.xml"/><Relationship Id="rId5" Type="http://schemas.openxmlformats.org/officeDocument/2006/relationships/image" Target="../media/image4.sv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svg"/><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3.png"/><Relationship Id="rId5" Type="http://schemas.openxmlformats.org/officeDocument/2006/relationships/image" Target="../media/image22.png"/><Relationship Id="rId4"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hyperlink" Target="https://www.ansys.com/academic?utm_campaign=academic&amp;utm_medium=referral&amp;utm_source=education-resource&amp;utm_content=partner_cross-bu_educator-resource-link_product-page_learn-more_na_en_global&amp;campaignID=7013g000000gv7hAAA"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ansys.com/academic/educators/education-resources#t=EducationResourcesTab&amp;sort=relevancy&amp;layout=card?utm_campaign=academic&amp;utm_medium=referral&amp;utm_source=education-resource&amp;utm_content=partner_cross-bu_educator-resource-link_case-study_download_na_en_global&amp;campaignID=7013g000000gv7hAAA"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9.svg"/></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tags" Target="../tags/tag16.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1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34.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18.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36.png"/></Relationships>
</file>

<file path=ppt/slides/_rels/slide28.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notesSlide" Target="../notesSlides/notesSlide26.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19.xml"/><Relationship Id="rId6" Type="http://schemas.openxmlformats.org/officeDocument/2006/relationships/image" Target="../media/image32.png"/><Relationship Id="rId5" Type="http://schemas.openxmlformats.org/officeDocument/2006/relationships/image" Target="../media/image38.png"/><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7.xml"/><Relationship Id="rId7" Type="http://schemas.openxmlformats.org/officeDocument/2006/relationships/image" Target="../media/image4.svg"/><Relationship Id="rId2" Type="http://schemas.openxmlformats.org/officeDocument/2006/relationships/slideLayout" Target="../slideLayouts/slideLayout2.xml"/><Relationship Id="rId1" Type="http://schemas.openxmlformats.org/officeDocument/2006/relationships/tags" Target="../tags/tag20.xml"/><Relationship Id="rId6" Type="http://schemas.openxmlformats.org/officeDocument/2006/relationships/image" Target="../media/image3.png"/><Relationship Id="rId5" Type="http://schemas.openxmlformats.org/officeDocument/2006/relationships/image" Target="../media/image40.png"/><Relationship Id="rId4" Type="http://schemas.openxmlformats.org/officeDocument/2006/relationships/image" Target="../media/image39.png"/></Relationships>
</file>

<file path=ppt/slides/_rels/slide3.xml.rels><?xml version="1.0" encoding="UTF-8" standalone="yes"?>
<Relationships xmlns="http://schemas.openxmlformats.org/package/2006/relationships"><Relationship Id="rId3" Type="http://schemas.openxmlformats.org/officeDocument/2006/relationships/slide" Target="slide4.xml"/><Relationship Id="rId7" Type="http://schemas.openxmlformats.org/officeDocument/2006/relationships/image" Target="../media/image4.sv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3.png"/><Relationship Id="rId5" Type="http://schemas.openxmlformats.org/officeDocument/2006/relationships/slide" Target="slide22.xml"/><Relationship Id="rId4" Type="http://schemas.openxmlformats.org/officeDocument/2006/relationships/slide" Target="slide14.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2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41.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2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42.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23.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43.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ansys.typeform.com/to/jcattJI5"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notesSlide" Target="../notesSlides/notesSlide4.xml"/><Relationship Id="rId7"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5.png"/><Relationship Id="rId9" Type="http://schemas.openxmlformats.org/officeDocument/2006/relationships/image" Target="../media/image4.sv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4.sv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4.svg"/><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3.pn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E2C3BA5-6E5F-4798-87B7-B8DFFB97930D}"/>
              </a:ext>
            </a:extLst>
          </p:cNvPr>
          <p:cNvSpPr>
            <a:spLocks noGrp="1"/>
          </p:cNvSpPr>
          <p:nvPr>
            <p:ph type="body" sz="quarter" idx="10"/>
          </p:nvPr>
        </p:nvSpPr>
        <p:spPr/>
        <p:txBody>
          <a:bodyPr>
            <a:normAutofit/>
          </a:bodyPr>
          <a:lstStyle/>
          <a:p>
            <a:r>
              <a:rPr lang="en-GB" dirty="0"/>
              <a:t>Design Your First Lens: An Introduction to Imaging Systems</a:t>
            </a:r>
            <a:endParaRPr lang="en-US" dirty="0"/>
          </a:p>
        </p:txBody>
      </p:sp>
      <p:sp>
        <p:nvSpPr>
          <p:cNvPr id="3" name="Text Placeholder 2">
            <a:extLst>
              <a:ext uri="{FF2B5EF4-FFF2-40B4-BE49-F238E27FC236}">
                <a16:creationId xmlns:a16="http://schemas.microsoft.com/office/drawing/2014/main" id="{8DED2F7F-2065-4CCE-9AD5-77DBF0CD5628}"/>
              </a:ext>
            </a:extLst>
          </p:cNvPr>
          <p:cNvSpPr>
            <a:spLocks noGrp="1"/>
          </p:cNvSpPr>
          <p:nvPr>
            <p:ph type="body" sz="quarter" idx="12"/>
          </p:nvPr>
        </p:nvSpPr>
        <p:spPr>
          <a:xfrm>
            <a:off x="601663" y="2667000"/>
            <a:ext cx="5394325" cy="1626096"/>
          </a:xfrm>
        </p:spPr>
        <p:txBody>
          <a:bodyPr>
            <a:normAutofit fontScale="92500"/>
          </a:bodyPr>
          <a:lstStyle/>
          <a:p>
            <a:r>
              <a:rPr lang="en-US" dirty="0">
                <a:solidFill>
                  <a:schemeClr val="accent3"/>
                </a:solidFill>
              </a:rPr>
              <a:t>Developed and curated by the Ansys Academic Team</a:t>
            </a:r>
          </a:p>
          <a:p>
            <a:endParaRPr lang="en-US" dirty="0">
              <a:solidFill>
                <a:schemeClr val="accent3"/>
              </a:solidFill>
            </a:endParaRPr>
          </a:p>
          <a:p>
            <a:r>
              <a:rPr lang="en-US" dirty="0">
                <a:solidFill>
                  <a:schemeClr val="accent3"/>
                </a:solidFill>
              </a:rPr>
              <a:t>Harriet Parnell</a:t>
            </a:r>
          </a:p>
          <a:p>
            <a:r>
              <a:rPr lang="en-US" dirty="0">
                <a:solidFill>
                  <a:schemeClr val="accent3"/>
                </a:solidFill>
              </a:rPr>
              <a:t>education@ansys.com</a:t>
            </a:r>
          </a:p>
          <a:p>
            <a:endParaRPr lang="en-US" dirty="0">
              <a:solidFill>
                <a:schemeClr val="accent3"/>
              </a:solidFill>
            </a:endParaRPr>
          </a:p>
        </p:txBody>
      </p:sp>
      <p:pic>
        <p:nvPicPr>
          <p:cNvPr id="4" name="Picture 3" descr="A graph of lines and a graph&#10;&#10;AI-generated content may be incorrect.">
            <a:extLst>
              <a:ext uri="{FF2B5EF4-FFF2-40B4-BE49-F238E27FC236}">
                <a16:creationId xmlns:a16="http://schemas.microsoft.com/office/drawing/2014/main" id="{A4AE9BA2-4D86-346F-C1C7-922ABCC2295C}"/>
              </a:ext>
            </a:extLst>
          </p:cNvPr>
          <p:cNvPicPr>
            <a:picLocks noChangeAspect="1"/>
          </p:cNvPicPr>
          <p:nvPr/>
        </p:nvPicPr>
        <p:blipFill>
          <a:blip r:embed="rId3"/>
          <a:stretch>
            <a:fillRect/>
          </a:stretch>
        </p:blipFill>
        <p:spPr>
          <a:xfrm>
            <a:off x="6196014" y="914400"/>
            <a:ext cx="5242041" cy="1722512"/>
          </a:xfrm>
          <a:prstGeom prst="rect">
            <a:avLst/>
          </a:prstGeom>
        </p:spPr>
      </p:pic>
    </p:spTree>
    <p:extLst>
      <p:ext uri="{BB962C8B-B14F-4D97-AF65-F5344CB8AC3E}">
        <p14:creationId xmlns:p14="http://schemas.microsoft.com/office/powerpoint/2010/main" val="32076856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D8C6638-8188-5F94-263B-F2EAE9B82A63}"/>
              </a:ext>
            </a:extLst>
          </p:cNvPr>
          <p:cNvSpPr>
            <a:spLocks noGrp="1"/>
          </p:cNvSpPr>
          <p:nvPr>
            <p:ph type="sldNum" sz="quarter" idx="11"/>
          </p:nvPr>
        </p:nvSpPr>
        <p:spPr/>
        <p:txBody>
          <a:bodyPr/>
          <a:lstStyle/>
          <a:p>
            <a:fld id="{F0D23093-2AB0-F74C-B865-1A12A15B650E}" type="slidenum">
              <a:rPr lang="en-US" smtClean="0"/>
              <a:pPr/>
              <a:t>10</a:t>
            </a:fld>
            <a:endParaRPr lang="en-US" dirty="0"/>
          </a:p>
        </p:txBody>
      </p:sp>
      <p:sp>
        <p:nvSpPr>
          <p:cNvPr id="8" name="Title 2">
            <a:extLst>
              <a:ext uri="{FF2B5EF4-FFF2-40B4-BE49-F238E27FC236}">
                <a16:creationId xmlns:a16="http://schemas.microsoft.com/office/drawing/2014/main" id="{300F5A3A-17B8-218E-4079-DE5B2DC9315E}"/>
              </a:ext>
            </a:extLst>
          </p:cNvPr>
          <p:cNvSpPr>
            <a:spLocks noGrp="1"/>
          </p:cNvSpPr>
          <p:nvPr>
            <p:ph type="title"/>
          </p:nvPr>
        </p:nvSpPr>
        <p:spPr>
          <a:xfrm>
            <a:off x="609601" y="148581"/>
            <a:ext cx="10972799" cy="845837"/>
          </a:xfrm>
        </p:spPr>
        <p:txBody>
          <a:bodyPr/>
          <a:lstStyle/>
          <a:p>
            <a:r>
              <a:rPr lang="en-GB" dirty="0"/>
              <a:t>Lens Data Editor</a:t>
            </a:r>
            <a:br>
              <a:rPr lang="en-GB" dirty="0"/>
            </a:br>
            <a:r>
              <a:rPr lang="en-GB" sz="2400" i="1" dirty="0">
                <a:solidFill>
                  <a:schemeClr val="accent1"/>
                </a:solidFill>
              </a:rPr>
              <a:t>Surface Setup and Lens Data</a:t>
            </a:r>
            <a:endParaRPr lang="en-US" dirty="0">
              <a:solidFill>
                <a:schemeClr val="accent1"/>
              </a:solidFill>
            </a:endParaRPr>
          </a:p>
        </p:txBody>
      </p:sp>
      <p:sp>
        <p:nvSpPr>
          <p:cNvPr id="10" name="Text Placeholder 9">
            <a:extLst>
              <a:ext uri="{FF2B5EF4-FFF2-40B4-BE49-F238E27FC236}">
                <a16:creationId xmlns:a16="http://schemas.microsoft.com/office/drawing/2014/main" id="{C5A2DA8B-5CD5-5DCF-A927-705B0DC9912D}"/>
              </a:ext>
            </a:extLst>
          </p:cNvPr>
          <p:cNvSpPr>
            <a:spLocks noGrp="1"/>
          </p:cNvSpPr>
          <p:nvPr>
            <p:ph type="body" sz="quarter" idx="13"/>
          </p:nvPr>
        </p:nvSpPr>
        <p:spPr>
          <a:xfrm>
            <a:off x="609601" y="1297150"/>
            <a:ext cx="3807345" cy="2261166"/>
          </a:xfrm>
        </p:spPr>
        <p:txBody>
          <a:bodyPr>
            <a:normAutofit/>
          </a:bodyPr>
          <a:lstStyle/>
          <a:p>
            <a:pPr marL="0" indent="0">
              <a:buNone/>
            </a:pPr>
            <a:r>
              <a:rPr lang="en-US" sz="1600" b="1" dirty="0">
                <a:solidFill>
                  <a:schemeClr val="accent1"/>
                </a:solidFill>
              </a:rPr>
              <a:t>/ </a:t>
            </a:r>
            <a:r>
              <a:rPr lang="en-US" sz="1600" b="1" dirty="0"/>
              <a:t>Step: </a:t>
            </a:r>
            <a:r>
              <a:rPr lang="en-US" sz="1600" dirty="0"/>
              <a:t>Enter </a:t>
            </a:r>
            <a:r>
              <a:rPr lang="en-US" sz="1600" b="1" dirty="0"/>
              <a:t>surface data </a:t>
            </a:r>
            <a:r>
              <a:rPr lang="en-US" sz="1600" dirty="0"/>
              <a:t>in Lens Data Editor (LDE)</a:t>
            </a:r>
          </a:p>
          <a:p>
            <a:r>
              <a:rPr lang="en-US" sz="1600" dirty="0"/>
              <a:t>Each row represents one surface.</a:t>
            </a:r>
          </a:p>
          <a:p>
            <a:r>
              <a:rPr lang="en-US" sz="1600" dirty="0"/>
              <a:t>A singlet lens requires four surfaces:</a:t>
            </a:r>
          </a:p>
          <a:p>
            <a:pPr lvl="1"/>
            <a:r>
              <a:rPr lang="en-US" sz="1400" dirty="0"/>
              <a:t>Object plane</a:t>
            </a:r>
          </a:p>
          <a:p>
            <a:pPr lvl="1"/>
            <a:r>
              <a:rPr lang="en-US" sz="1400" dirty="0"/>
              <a:t>STOP Front lens surface (aperture stop)</a:t>
            </a:r>
          </a:p>
          <a:p>
            <a:pPr lvl="1"/>
            <a:r>
              <a:rPr lang="en-US" sz="1400" dirty="0"/>
              <a:t>Back lens surface</a:t>
            </a:r>
          </a:p>
          <a:p>
            <a:pPr lvl="1"/>
            <a:r>
              <a:rPr lang="en-US" sz="1400" dirty="0"/>
              <a:t>Image plane</a:t>
            </a:r>
          </a:p>
        </p:txBody>
      </p:sp>
      <p:pic>
        <p:nvPicPr>
          <p:cNvPr id="12" name="Picture 11">
            <a:extLst>
              <a:ext uri="{FF2B5EF4-FFF2-40B4-BE49-F238E27FC236}">
                <a16:creationId xmlns:a16="http://schemas.microsoft.com/office/drawing/2014/main" id="{E409B76E-BD39-2A2F-23E2-516DE2E0CA81}"/>
              </a:ext>
            </a:extLst>
          </p:cNvPr>
          <p:cNvPicPr>
            <a:picLocks noChangeAspect="1"/>
          </p:cNvPicPr>
          <p:nvPr/>
        </p:nvPicPr>
        <p:blipFill>
          <a:blip r:embed="rId4"/>
          <a:stretch>
            <a:fillRect/>
          </a:stretch>
        </p:blipFill>
        <p:spPr>
          <a:xfrm>
            <a:off x="1067780" y="3861048"/>
            <a:ext cx="10056440" cy="2261166"/>
          </a:xfrm>
          <a:prstGeom prst="rect">
            <a:avLst/>
          </a:prstGeom>
          <a:ln>
            <a:solidFill>
              <a:schemeClr val="tx1">
                <a:lumMod val="50000"/>
                <a:lumOff val="50000"/>
              </a:schemeClr>
            </a:solidFill>
          </a:ln>
        </p:spPr>
      </p:pic>
      <p:sp>
        <p:nvSpPr>
          <p:cNvPr id="13" name="Text Placeholder 9">
            <a:extLst>
              <a:ext uri="{FF2B5EF4-FFF2-40B4-BE49-F238E27FC236}">
                <a16:creationId xmlns:a16="http://schemas.microsoft.com/office/drawing/2014/main" id="{A29A2B2C-F6F9-B3A4-CEEB-FBEA7EC2D484}"/>
              </a:ext>
            </a:extLst>
          </p:cNvPr>
          <p:cNvSpPr txBox="1">
            <a:spLocks/>
          </p:cNvSpPr>
          <p:nvPr/>
        </p:nvSpPr>
        <p:spPr>
          <a:xfrm>
            <a:off x="4511824" y="1297150"/>
            <a:ext cx="3807345" cy="2261166"/>
          </a:xfrm>
          <a:prstGeom prst="rect">
            <a:avLst/>
          </a:prstGeom>
        </p:spPr>
        <p:txBody>
          <a:bodyPr vert="horz" lIns="91440" tIns="45720" rIns="91440" bIns="45720" rtlCol="0">
            <a:normAutofit/>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400" b="0" i="0" kern="1200" baseline="0">
                <a:solidFill>
                  <a:schemeClr val="tx1"/>
                </a:solidFill>
                <a:latin typeface="Calibri" panose="020F0502020204030204" pitchFamily="34" charset="0"/>
                <a:ea typeface="+mn-ea"/>
                <a:cs typeface="Calibri" panose="020F0502020204030204" pitchFamily="34" charset="0"/>
              </a:defRPr>
            </a:lvl1pPr>
            <a:lvl2pPr marL="461963" marR="0" indent="-231775" algn="l" defTabSz="914400" rtl="0" eaLnBrk="1" fontAlgn="auto" latinLnBrk="0" hangingPunct="1">
              <a:lnSpc>
                <a:spcPct val="90000"/>
              </a:lnSpc>
              <a:spcBef>
                <a:spcPts val="500"/>
              </a:spcBef>
              <a:spcAft>
                <a:spcPts val="0"/>
              </a:spcAft>
              <a:buClrTx/>
              <a:buSzTx/>
              <a:buFont typeface="Calibri" panose="020F0502020204030204" pitchFamily="34" charset="0"/>
              <a:buChar char="‐"/>
              <a:tabLst/>
              <a:defRPr sz="2000" b="0" i="0" kern="1200" baseline="0">
                <a:solidFill>
                  <a:schemeClr val="tx1"/>
                </a:solidFill>
                <a:latin typeface="Calibri" panose="020F0502020204030204" pitchFamily="34" charset="0"/>
                <a:ea typeface="+mn-ea"/>
                <a:cs typeface="Calibri" panose="020F0502020204030204" pitchFamily="34" charset="0"/>
              </a:defRPr>
            </a:lvl2pPr>
            <a:lvl3pPr marL="746125" marR="0" indent="-288925"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kern="1200" baseline="0">
                <a:solidFill>
                  <a:schemeClr val="tx1"/>
                </a:solidFill>
                <a:latin typeface="Calibri" panose="020F0502020204030204" pitchFamily="34" charset="0"/>
                <a:ea typeface="+mn-ea"/>
                <a:cs typeface="Calibri" panose="020F0502020204030204" pitchFamily="34" charset="0"/>
              </a:defRPr>
            </a:lvl3pPr>
            <a:lvl4pPr marL="969963" marR="0" indent="-223838"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sz="1400" kern="1200" baseline="0">
                <a:solidFill>
                  <a:schemeClr val="tx1"/>
                </a:solidFill>
                <a:latin typeface="Calibri" panose="020F0502020204030204" pitchFamily="34" charset="0"/>
                <a:ea typeface="+mn-ea"/>
                <a:cs typeface="Calibri" panose="020F0502020204030204" pitchFamily="34" charset="0"/>
              </a:defRPr>
            </a:lvl4pPr>
            <a:lvl5pPr marL="1203325" marR="0" indent="-233363"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sz="1200" kern="1200" baseline="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b="1" dirty="0">
                <a:solidFill>
                  <a:schemeClr val="accent1"/>
                </a:solidFill>
              </a:rPr>
              <a:t>/ </a:t>
            </a:r>
            <a:r>
              <a:rPr lang="en-US" sz="1600" b="1" dirty="0"/>
              <a:t>Step: </a:t>
            </a:r>
            <a:r>
              <a:rPr lang="en-US" sz="1600" dirty="0"/>
              <a:t>Enter </a:t>
            </a:r>
            <a:r>
              <a:rPr lang="en-US" sz="1600" b="1" dirty="0"/>
              <a:t>lens data </a:t>
            </a:r>
            <a:r>
              <a:rPr lang="en-US" sz="1600" dirty="0"/>
              <a:t>in Lens Data Editor (LDE)</a:t>
            </a:r>
          </a:p>
          <a:p>
            <a:r>
              <a:rPr lang="en-US" sz="1600" dirty="0"/>
              <a:t>Enter lens data:</a:t>
            </a:r>
          </a:p>
          <a:p>
            <a:pPr lvl="1"/>
            <a:r>
              <a:rPr lang="en-US" sz="1400" dirty="0"/>
              <a:t>Material: N-BK7</a:t>
            </a:r>
          </a:p>
          <a:p>
            <a:pPr lvl="1"/>
            <a:r>
              <a:rPr lang="en-US" sz="1400" dirty="0"/>
              <a:t>Lens center thickness: 4 mm</a:t>
            </a:r>
          </a:p>
          <a:p>
            <a:pPr lvl="1"/>
            <a:r>
              <a:rPr lang="en-US" sz="1400" dirty="0"/>
              <a:t>Radius: Infinity (to be optimized)</a:t>
            </a:r>
          </a:p>
          <a:p>
            <a:pPr lvl="1"/>
            <a:r>
              <a:rPr lang="en-US" sz="1400" dirty="0"/>
              <a:t>Surface 2 thickness: 100 mm</a:t>
            </a:r>
            <a:endParaRPr lang="en-US" sz="1050" dirty="0"/>
          </a:p>
        </p:txBody>
      </p:sp>
      <p:sp>
        <p:nvSpPr>
          <p:cNvPr id="14" name="Rectangle 13">
            <a:extLst>
              <a:ext uri="{FF2B5EF4-FFF2-40B4-BE49-F238E27FC236}">
                <a16:creationId xmlns:a16="http://schemas.microsoft.com/office/drawing/2014/main" id="{92BCEBF2-95AD-19E7-4C21-C59E31A5B963}"/>
              </a:ext>
            </a:extLst>
          </p:cNvPr>
          <p:cNvSpPr/>
          <p:nvPr/>
        </p:nvSpPr>
        <p:spPr>
          <a:xfrm>
            <a:off x="8502760" y="1342417"/>
            <a:ext cx="3155840" cy="2215899"/>
          </a:xfrm>
          <a:prstGeom prst="rect">
            <a:avLst/>
          </a:prstGeom>
          <a:noFill/>
          <a:ln w="19050">
            <a:solidFill>
              <a:srgbClr val="FFB71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08446434-C08A-07FA-C67B-B111EE732B6C}"/>
              </a:ext>
            </a:extLst>
          </p:cNvPr>
          <p:cNvGrpSpPr/>
          <p:nvPr/>
        </p:nvGrpSpPr>
        <p:grpSpPr>
          <a:xfrm>
            <a:off x="9742134" y="982377"/>
            <a:ext cx="677091" cy="720080"/>
            <a:chOff x="7058141" y="4072133"/>
            <a:chExt cx="677091" cy="720080"/>
          </a:xfrm>
        </p:grpSpPr>
        <p:sp>
          <p:nvSpPr>
            <p:cNvPr id="16" name="Rectangle 15">
              <a:extLst>
                <a:ext uri="{FF2B5EF4-FFF2-40B4-BE49-F238E27FC236}">
                  <a16:creationId xmlns:a16="http://schemas.microsoft.com/office/drawing/2014/main" id="{175E4C8E-C004-F87D-FA46-78CB15675C8D}"/>
                </a:ext>
              </a:extLst>
            </p:cNvPr>
            <p:cNvSpPr/>
            <p:nvPr/>
          </p:nvSpPr>
          <p:spPr>
            <a:xfrm>
              <a:off x="7058141" y="4072133"/>
              <a:ext cx="677091" cy="72008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light-bulb-inspiration-purlpe" descr="light bulb inspiration purlpe">
              <a:extLst>
                <a:ext uri="{FF2B5EF4-FFF2-40B4-BE49-F238E27FC236}">
                  <a16:creationId xmlns:a16="http://schemas.microsoft.com/office/drawing/2014/main" id="{8DFD31D2-5BED-CDE8-BD48-A53B00F0DB4C}"/>
                </a:ext>
              </a:extLst>
            </p:cNvPr>
            <p:cNvPicPr>
              <a:picLocks noChangeAspect="1"/>
            </p:cNvPicPr>
            <p:nvPr>
              <p:custDataLst>
                <p:tags r:id="rId1"/>
              </p:custDataLst>
            </p:nvPr>
          </p:nvPicPr>
          <p:blipFill>
            <a:blip r:embed="rId5">
              <a:extLst>
                <a:ext uri="{96DAC541-7B7A-43D3-8B79-37D633B846F1}">
                  <asvg:svgBlip xmlns:asvg="http://schemas.microsoft.com/office/drawing/2016/SVG/main" r:embed="rId6"/>
                </a:ext>
              </a:extLst>
            </a:blip>
            <a:stretch>
              <a:fillRect/>
            </a:stretch>
          </p:blipFill>
          <p:spPr>
            <a:xfrm>
              <a:off x="7114320" y="4128929"/>
              <a:ext cx="564734" cy="629275"/>
            </a:xfrm>
            <a:prstGeom prst="rect">
              <a:avLst/>
            </a:prstGeom>
          </p:spPr>
        </p:pic>
      </p:grpSp>
      <p:sp>
        <p:nvSpPr>
          <p:cNvPr id="18" name="TextBox 17">
            <a:extLst>
              <a:ext uri="{FF2B5EF4-FFF2-40B4-BE49-F238E27FC236}">
                <a16:creationId xmlns:a16="http://schemas.microsoft.com/office/drawing/2014/main" id="{F2279410-5401-C837-57F5-C46CD6CF16C4}"/>
              </a:ext>
            </a:extLst>
          </p:cNvPr>
          <p:cNvSpPr txBox="1"/>
          <p:nvPr/>
        </p:nvSpPr>
        <p:spPr>
          <a:xfrm>
            <a:off x="8707678" y="1798111"/>
            <a:ext cx="2746004" cy="1569660"/>
          </a:xfrm>
          <a:prstGeom prst="rect">
            <a:avLst/>
          </a:prstGeom>
          <a:noFill/>
        </p:spPr>
        <p:txBody>
          <a:bodyPr wrap="square" rtlCol="0">
            <a:spAutoFit/>
          </a:bodyPr>
          <a:lstStyle/>
          <a:p>
            <a:pPr algn="ctr"/>
            <a:r>
              <a:rPr lang="en-US" sz="1600" dirty="0"/>
              <a:t>Why is the STOP placed at the front surface of the lens in this design?</a:t>
            </a:r>
          </a:p>
          <a:p>
            <a:pPr algn="ctr"/>
            <a:endParaRPr lang="en-US" sz="1600" dirty="0"/>
          </a:p>
          <a:p>
            <a:pPr algn="ctr"/>
            <a:r>
              <a:rPr lang="en-US" sz="1600" dirty="0"/>
              <a:t>Why is N-BK7 chosen as the lens material?</a:t>
            </a:r>
          </a:p>
        </p:txBody>
      </p:sp>
    </p:spTree>
    <p:extLst>
      <p:ext uri="{BB962C8B-B14F-4D97-AF65-F5344CB8AC3E}">
        <p14:creationId xmlns:p14="http://schemas.microsoft.com/office/powerpoint/2010/main" val="33154319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F661A30-F052-8BD6-31F5-B1B5FFEA888B}"/>
              </a:ext>
            </a:extLst>
          </p:cNvPr>
          <p:cNvSpPr>
            <a:spLocks noGrp="1"/>
          </p:cNvSpPr>
          <p:nvPr>
            <p:ph type="sldNum" sz="quarter" idx="11"/>
          </p:nvPr>
        </p:nvSpPr>
        <p:spPr/>
        <p:txBody>
          <a:bodyPr/>
          <a:lstStyle/>
          <a:p>
            <a:fld id="{F0D23093-2AB0-F74C-B865-1A12A15B650E}" type="slidenum">
              <a:rPr lang="en-US" smtClean="0"/>
              <a:pPr/>
              <a:t>11</a:t>
            </a:fld>
            <a:endParaRPr lang="en-US" dirty="0"/>
          </a:p>
        </p:txBody>
      </p:sp>
      <p:sp>
        <p:nvSpPr>
          <p:cNvPr id="3" name="Title 2">
            <a:extLst>
              <a:ext uri="{FF2B5EF4-FFF2-40B4-BE49-F238E27FC236}">
                <a16:creationId xmlns:a16="http://schemas.microsoft.com/office/drawing/2014/main" id="{E5D7B283-AFA5-02CC-37EF-FC93D94018C2}"/>
              </a:ext>
            </a:extLst>
          </p:cNvPr>
          <p:cNvSpPr>
            <a:spLocks noGrp="1"/>
          </p:cNvSpPr>
          <p:nvPr>
            <p:ph type="title"/>
          </p:nvPr>
        </p:nvSpPr>
        <p:spPr/>
        <p:txBody>
          <a:bodyPr/>
          <a:lstStyle/>
          <a:p>
            <a:r>
              <a:rPr lang="en-GB" dirty="0"/>
              <a:t>Lens Data Editor</a:t>
            </a:r>
            <a:br>
              <a:rPr lang="en-GB" dirty="0"/>
            </a:br>
            <a:r>
              <a:rPr lang="en-GB" sz="2400" i="1" dirty="0">
                <a:solidFill>
                  <a:schemeClr val="accent1"/>
                </a:solidFill>
              </a:rPr>
              <a:t>Using Solves</a:t>
            </a:r>
            <a:endParaRPr lang="en-US" i="1" dirty="0">
              <a:solidFill>
                <a:schemeClr val="accent1"/>
              </a:solidFill>
            </a:endParaRPr>
          </a:p>
        </p:txBody>
      </p:sp>
      <p:pic>
        <p:nvPicPr>
          <p:cNvPr id="9" name="Picture 8">
            <a:extLst>
              <a:ext uri="{FF2B5EF4-FFF2-40B4-BE49-F238E27FC236}">
                <a16:creationId xmlns:a16="http://schemas.microsoft.com/office/drawing/2014/main" id="{662B9F1B-676E-5AAC-CD02-70533ADA90A5}"/>
              </a:ext>
            </a:extLst>
          </p:cNvPr>
          <p:cNvPicPr>
            <a:picLocks noChangeAspect="1"/>
          </p:cNvPicPr>
          <p:nvPr/>
        </p:nvPicPr>
        <p:blipFill>
          <a:blip r:embed="rId4"/>
          <a:stretch>
            <a:fillRect/>
          </a:stretch>
        </p:blipFill>
        <p:spPr>
          <a:xfrm>
            <a:off x="5561925" y="710799"/>
            <a:ext cx="6154237" cy="3150249"/>
          </a:xfrm>
          <a:prstGeom prst="rect">
            <a:avLst/>
          </a:prstGeom>
          <a:ln>
            <a:solidFill>
              <a:schemeClr val="tx1">
                <a:lumMod val="50000"/>
                <a:lumOff val="50000"/>
              </a:schemeClr>
            </a:solidFill>
          </a:ln>
        </p:spPr>
      </p:pic>
      <p:pic>
        <p:nvPicPr>
          <p:cNvPr id="11" name="Picture 10">
            <a:extLst>
              <a:ext uri="{FF2B5EF4-FFF2-40B4-BE49-F238E27FC236}">
                <a16:creationId xmlns:a16="http://schemas.microsoft.com/office/drawing/2014/main" id="{30EF47BF-E318-AABA-F71F-9BAF65F0A8EA}"/>
              </a:ext>
            </a:extLst>
          </p:cNvPr>
          <p:cNvPicPr>
            <a:picLocks noChangeAspect="1"/>
          </p:cNvPicPr>
          <p:nvPr/>
        </p:nvPicPr>
        <p:blipFill>
          <a:blip r:embed="rId5"/>
          <a:stretch>
            <a:fillRect/>
          </a:stretch>
        </p:blipFill>
        <p:spPr>
          <a:xfrm>
            <a:off x="7755534" y="2924944"/>
            <a:ext cx="1810845" cy="1236320"/>
          </a:xfrm>
          <a:prstGeom prst="rect">
            <a:avLst/>
          </a:prstGeom>
          <a:ln>
            <a:solidFill>
              <a:schemeClr val="tx1">
                <a:lumMod val="50000"/>
                <a:lumOff val="50000"/>
              </a:schemeClr>
            </a:solidFill>
          </a:ln>
        </p:spPr>
      </p:pic>
      <p:pic>
        <p:nvPicPr>
          <p:cNvPr id="13" name="Picture 12">
            <a:extLst>
              <a:ext uri="{FF2B5EF4-FFF2-40B4-BE49-F238E27FC236}">
                <a16:creationId xmlns:a16="http://schemas.microsoft.com/office/drawing/2014/main" id="{A02B871D-80E9-8392-535F-837400D97D39}"/>
              </a:ext>
            </a:extLst>
          </p:cNvPr>
          <p:cNvPicPr>
            <a:picLocks noChangeAspect="1"/>
          </p:cNvPicPr>
          <p:nvPr/>
        </p:nvPicPr>
        <p:blipFill>
          <a:blip r:embed="rId6"/>
          <a:stretch>
            <a:fillRect/>
          </a:stretch>
        </p:blipFill>
        <p:spPr>
          <a:xfrm>
            <a:off x="5739515" y="4653136"/>
            <a:ext cx="5842884" cy="1236320"/>
          </a:xfrm>
          <a:prstGeom prst="rect">
            <a:avLst/>
          </a:prstGeom>
          <a:ln>
            <a:solidFill>
              <a:schemeClr val="tx1">
                <a:lumMod val="50000"/>
                <a:lumOff val="50000"/>
              </a:schemeClr>
            </a:solidFill>
          </a:ln>
        </p:spPr>
      </p:pic>
      <p:sp>
        <p:nvSpPr>
          <p:cNvPr id="14" name="Text Placeholder 9">
            <a:extLst>
              <a:ext uri="{FF2B5EF4-FFF2-40B4-BE49-F238E27FC236}">
                <a16:creationId xmlns:a16="http://schemas.microsoft.com/office/drawing/2014/main" id="{614227C3-5867-8B00-6D92-F313435ECDED}"/>
              </a:ext>
            </a:extLst>
          </p:cNvPr>
          <p:cNvSpPr>
            <a:spLocks noGrp="1"/>
          </p:cNvSpPr>
          <p:nvPr>
            <p:ph type="body" sz="quarter" idx="13"/>
          </p:nvPr>
        </p:nvSpPr>
        <p:spPr>
          <a:xfrm>
            <a:off x="609601" y="1210441"/>
            <a:ext cx="4622304" cy="3010647"/>
          </a:xfrm>
        </p:spPr>
        <p:txBody>
          <a:bodyPr>
            <a:normAutofit/>
          </a:bodyPr>
          <a:lstStyle/>
          <a:p>
            <a:pPr marL="0" indent="0">
              <a:buNone/>
            </a:pPr>
            <a:r>
              <a:rPr lang="en-US" sz="1600" b="1" dirty="0">
                <a:solidFill>
                  <a:schemeClr val="accent1"/>
                </a:solidFill>
              </a:rPr>
              <a:t>/ </a:t>
            </a:r>
            <a:r>
              <a:rPr lang="en-US" sz="1600" b="1" dirty="0"/>
              <a:t>Step: </a:t>
            </a:r>
            <a:r>
              <a:rPr lang="en-US" sz="1600" dirty="0"/>
              <a:t>Add an </a:t>
            </a:r>
            <a:r>
              <a:rPr lang="en-US" sz="1600" b="1" dirty="0"/>
              <a:t>F/# Solve </a:t>
            </a:r>
            <a:r>
              <a:rPr lang="en-US" sz="1600" dirty="0"/>
              <a:t>on Surface 2 Radius</a:t>
            </a:r>
          </a:p>
          <a:p>
            <a:pPr>
              <a:buFont typeface="Arial" panose="020B0604020202020204" pitchFamily="34" charset="0"/>
              <a:buChar char="•"/>
            </a:pPr>
            <a:r>
              <a:rPr lang="en-US" sz="1600" dirty="0"/>
              <a:t>Solves enforce constraints automatically.</a:t>
            </a:r>
          </a:p>
          <a:p>
            <a:pPr>
              <a:buFont typeface="Arial" panose="020B0604020202020204" pitchFamily="34" charset="0"/>
              <a:buChar char="•"/>
            </a:pPr>
            <a:r>
              <a:rPr lang="en-US" sz="1600" dirty="0"/>
              <a:t>For this design: </a:t>
            </a:r>
          </a:p>
          <a:p>
            <a:pPr marL="742950" lvl="1" indent="-285750">
              <a:buFont typeface="Arial" panose="020B0604020202020204" pitchFamily="34" charset="0"/>
              <a:buChar char="•"/>
            </a:pPr>
            <a:r>
              <a:rPr lang="en-US" sz="1400" dirty="0"/>
              <a:t>Use </a:t>
            </a:r>
            <a:r>
              <a:rPr lang="en-US" sz="1400" b="1" dirty="0"/>
              <a:t>F Number Solve</a:t>
            </a:r>
            <a:r>
              <a:rPr lang="en-US" sz="1400" dirty="0"/>
              <a:t> on Surface 2 radius.</a:t>
            </a:r>
          </a:p>
          <a:p>
            <a:pPr marL="742950" lvl="1" indent="-285750">
              <a:buFont typeface="Arial" panose="020B0604020202020204" pitchFamily="34" charset="0"/>
              <a:buChar char="•"/>
            </a:pPr>
            <a:r>
              <a:rPr lang="en-US" sz="1400" dirty="0"/>
              <a:t>Set </a:t>
            </a:r>
            <a:r>
              <a:rPr lang="en-US" sz="1400" b="1" dirty="0"/>
              <a:t>F/# = 4</a:t>
            </a:r>
            <a:r>
              <a:rPr lang="en-US" sz="1400" dirty="0"/>
              <a:t> to maintain focal length (100 mm).</a:t>
            </a:r>
          </a:p>
          <a:p>
            <a:pPr>
              <a:buFont typeface="Arial" panose="020B0604020202020204" pitchFamily="34" charset="0"/>
              <a:buChar char="•"/>
            </a:pPr>
            <a:r>
              <a:rPr lang="en-US" sz="1600" dirty="0" err="1"/>
              <a:t>OpticStudio</a:t>
            </a:r>
            <a:r>
              <a:rPr lang="en-US" sz="1600" dirty="0"/>
              <a:t> software adjusts curvature whenever parameters change.</a:t>
            </a:r>
          </a:p>
          <a:p>
            <a:pPr>
              <a:buFont typeface="Arial" panose="020B0604020202020204" pitchFamily="34" charset="0"/>
              <a:buChar char="•"/>
            </a:pPr>
            <a:r>
              <a:rPr lang="en-US" sz="1600" dirty="0"/>
              <a:t>Benefits: </a:t>
            </a:r>
          </a:p>
          <a:p>
            <a:pPr marL="742950" lvl="1" indent="-285750">
              <a:buFont typeface="Arial" panose="020B0604020202020204" pitchFamily="34" charset="0"/>
              <a:buChar char="•"/>
            </a:pPr>
            <a:r>
              <a:rPr lang="en-US" sz="1400" dirty="0"/>
              <a:t>Faster than using Merit Function constraints.</a:t>
            </a:r>
          </a:p>
          <a:p>
            <a:pPr marL="742950" lvl="1" indent="-285750">
              <a:buFont typeface="Arial" panose="020B0604020202020204" pitchFamily="34" charset="0"/>
              <a:buChar char="•"/>
            </a:pPr>
            <a:r>
              <a:rPr lang="en-US" sz="1400" dirty="0"/>
              <a:t>Eliminates unnecessary variables.</a:t>
            </a:r>
          </a:p>
        </p:txBody>
      </p:sp>
      <p:sp>
        <p:nvSpPr>
          <p:cNvPr id="20" name="Rectangle 19">
            <a:extLst>
              <a:ext uri="{FF2B5EF4-FFF2-40B4-BE49-F238E27FC236}">
                <a16:creationId xmlns:a16="http://schemas.microsoft.com/office/drawing/2014/main" id="{8E1A2498-4FCD-DEBB-4789-98F05ABD40BA}"/>
              </a:ext>
            </a:extLst>
          </p:cNvPr>
          <p:cNvSpPr/>
          <p:nvPr/>
        </p:nvSpPr>
        <p:spPr>
          <a:xfrm>
            <a:off x="695400" y="4653136"/>
            <a:ext cx="4032448" cy="1236320"/>
          </a:xfrm>
          <a:prstGeom prst="rect">
            <a:avLst/>
          </a:prstGeom>
          <a:noFill/>
          <a:ln w="19050">
            <a:solidFill>
              <a:srgbClr val="FFB71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89DA20DE-1171-D96E-1D50-95045E6FC935}"/>
              </a:ext>
            </a:extLst>
          </p:cNvPr>
          <p:cNvGrpSpPr/>
          <p:nvPr/>
        </p:nvGrpSpPr>
        <p:grpSpPr>
          <a:xfrm>
            <a:off x="356854" y="4911256"/>
            <a:ext cx="677091" cy="720080"/>
            <a:chOff x="7058141" y="4072133"/>
            <a:chExt cx="677091" cy="720080"/>
          </a:xfrm>
        </p:grpSpPr>
        <p:sp>
          <p:nvSpPr>
            <p:cNvPr id="22" name="Rectangle 21">
              <a:extLst>
                <a:ext uri="{FF2B5EF4-FFF2-40B4-BE49-F238E27FC236}">
                  <a16:creationId xmlns:a16="http://schemas.microsoft.com/office/drawing/2014/main" id="{ED5238F9-1BAF-D020-F06B-5C6D0FD2684A}"/>
                </a:ext>
              </a:extLst>
            </p:cNvPr>
            <p:cNvSpPr/>
            <p:nvPr/>
          </p:nvSpPr>
          <p:spPr>
            <a:xfrm>
              <a:off x="7058141" y="4072133"/>
              <a:ext cx="677091" cy="72008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light-bulb-inspiration-purlpe" descr="light bulb inspiration purlpe">
              <a:extLst>
                <a:ext uri="{FF2B5EF4-FFF2-40B4-BE49-F238E27FC236}">
                  <a16:creationId xmlns:a16="http://schemas.microsoft.com/office/drawing/2014/main" id="{D092B9DB-9F0D-DA5C-61F2-3DED62932CBF}"/>
                </a:ext>
              </a:extLst>
            </p:cNvPr>
            <p:cNvPicPr>
              <a:picLocks noChangeAspect="1"/>
            </p:cNvPicPr>
            <p:nvPr>
              <p:custDataLst>
                <p:tags r:id="rId1"/>
              </p:custDataLst>
            </p:nvPr>
          </p:nvPicPr>
          <p:blipFill>
            <a:blip r:embed="rId7">
              <a:extLst>
                <a:ext uri="{96DAC541-7B7A-43D3-8B79-37D633B846F1}">
                  <asvg:svgBlip xmlns:asvg="http://schemas.microsoft.com/office/drawing/2016/SVG/main" r:embed="rId8"/>
                </a:ext>
              </a:extLst>
            </a:blip>
            <a:stretch>
              <a:fillRect/>
            </a:stretch>
          </p:blipFill>
          <p:spPr>
            <a:xfrm>
              <a:off x="7114320" y="4128929"/>
              <a:ext cx="564734" cy="629275"/>
            </a:xfrm>
            <a:prstGeom prst="rect">
              <a:avLst/>
            </a:prstGeom>
          </p:spPr>
        </p:pic>
      </p:grpSp>
      <p:sp>
        <p:nvSpPr>
          <p:cNvPr id="24" name="TextBox 23">
            <a:extLst>
              <a:ext uri="{FF2B5EF4-FFF2-40B4-BE49-F238E27FC236}">
                <a16:creationId xmlns:a16="http://schemas.microsoft.com/office/drawing/2014/main" id="{64A92943-F853-CA7B-A7C9-2555C35309CF}"/>
              </a:ext>
            </a:extLst>
          </p:cNvPr>
          <p:cNvSpPr txBox="1"/>
          <p:nvPr/>
        </p:nvSpPr>
        <p:spPr>
          <a:xfrm>
            <a:off x="1286018" y="4867190"/>
            <a:ext cx="2851211" cy="830997"/>
          </a:xfrm>
          <a:prstGeom prst="rect">
            <a:avLst/>
          </a:prstGeom>
          <a:noFill/>
        </p:spPr>
        <p:txBody>
          <a:bodyPr wrap="square" rtlCol="0">
            <a:spAutoFit/>
          </a:bodyPr>
          <a:lstStyle/>
          <a:p>
            <a:pPr algn="ctr"/>
            <a:r>
              <a:rPr lang="en-US" sz="1600" dirty="0"/>
              <a:t>What are the trade-offs between manual constraints and automatic solves?</a:t>
            </a:r>
          </a:p>
        </p:txBody>
      </p:sp>
      <p:cxnSp>
        <p:nvCxnSpPr>
          <p:cNvPr id="25" name="Straight Connector 24">
            <a:extLst>
              <a:ext uri="{FF2B5EF4-FFF2-40B4-BE49-F238E27FC236}">
                <a16:creationId xmlns:a16="http://schemas.microsoft.com/office/drawing/2014/main" id="{AF842FB6-0AC7-DC13-07D5-A98FD924A06A}"/>
              </a:ext>
            </a:extLst>
          </p:cNvPr>
          <p:cNvCxnSpPr>
            <a:cxnSpLocks/>
          </p:cNvCxnSpPr>
          <p:nvPr/>
        </p:nvCxnSpPr>
        <p:spPr>
          <a:xfrm flipH="1">
            <a:off x="7320136" y="3356992"/>
            <a:ext cx="360040" cy="0"/>
          </a:xfrm>
          <a:prstGeom prst="line">
            <a:avLst/>
          </a:prstGeom>
          <a:noFill/>
          <a:ln w="19050" cap="flat" cmpd="sng" algn="ctr">
            <a:solidFill>
              <a:schemeClr val="accent1"/>
            </a:solidFill>
            <a:prstDash val="solid"/>
            <a:miter lim="800000"/>
            <a:headEnd type="arrow"/>
          </a:ln>
          <a:effectLst/>
        </p:spPr>
      </p:cxnSp>
      <p:sp>
        <p:nvSpPr>
          <p:cNvPr id="27" name="Arrow: Down 26">
            <a:extLst>
              <a:ext uri="{FF2B5EF4-FFF2-40B4-BE49-F238E27FC236}">
                <a16:creationId xmlns:a16="http://schemas.microsoft.com/office/drawing/2014/main" id="{B15DB1F0-BEAC-71EC-5E47-362CF34AACA8}"/>
              </a:ext>
            </a:extLst>
          </p:cNvPr>
          <p:cNvSpPr/>
          <p:nvPr/>
        </p:nvSpPr>
        <p:spPr>
          <a:xfrm>
            <a:off x="8552944" y="4263184"/>
            <a:ext cx="216024" cy="288032"/>
          </a:xfrm>
          <a:prstGeom prst="downArrow">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61574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A6D2CE7-A8EC-C08C-FC32-1ED9B4BCA7EE}"/>
              </a:ext>
            </a:extLst>
          </p:cNvPr>
          <p:cNvSpPr>
            <a:spLocks noGrp="1"/>
          </p:cNvSpPr>
          <p:nvPr>
            <p:ph type="sldNum" sz="quarter" idx="11"/>
          </p:nvPr>
        </p:nvSpPr>
        <p:spPr/>
        <p:txBody>
          <a:bodyPr/>
          <a:lstStyle/>
          <a:p>
            <a:fld id="{F0D23093-2AB0-F74C-B865-1A12A15B650E}" type="slidenum">
              <a:rPr lang="en-US" smtClean="0"/>
              <a:pPr/>
              <a:t>12</a:t>
            </a:fld>
            <a:endParaRPr lang="en-US" dirty="0"/>
          </a:p>
        </p:txBody>
      </p:sp>
      <p:sp>
        <p:nvSpPr>
          <p:cNvPr id="3" name="Title 2">
            <a:extLst>
              <a:ext uri="{FF2B5EF4-FFF2-40B4-BE49-F238E27FC236}">
                <a16:creationId xmlns:a16="http://schemas.microsoft.com/office/drawing/2014/main" id="{68514E30-60D3-B725-1F7B-BCC6F02F17ED}"/>
              </a:ext>
            </a:extLst>
          </p:cNvPr>
          <p:cNvSpPr>
            <a:spLocks noGrp="1"/>
          </p:cNvSpPr>
          <p:nvPr>
            <p:ph type="title"/>
          </p:nvPr>
        </p:nvSpPr>
        <p:spPr/>
        <p:txBody>
          <a:bodyPr/>
          <a:lstStyle/>
          <a:p>
            <a:r>
              <a:rPr lang="en-GB" dirty="0"/>
              <a:t>Test your understanding</a:t>
            </a:r>
            <a:endParaRPr lang="en-US" dirty="0"/>
          </a:p>
        </p:txBody>
      </p:sp>
      <p:grpSp>
        <p:nvGrpSpPr>
          <p:cNvPr id="13" name="Group 12">
            <a:extLst>
              <a:ext uri="{FF2B5EF4-FFF2-40B4-BE49-F238E27FC236}">
                <a16:creationId xmlns:a16="http://schemas.microsoft.com/office/drawing/2014/main" id="{7C5F565A-3EAB-6F8C-882B-1FAC4F4E4599}"/>
              </a:ext>
            </a:extLst>
          </p:cNvPr>
          <p:cNvGrpSpPr/>
          <p:nvPr/>
        </p:nvGrpSpPr>
        <p:grpSpPr>
          <a:xfrm>
            <a:off x="2495600" y="1367214"/>
            <a:ext cx="9001985" cy="4353286"/>
            <a:chOff x="1414495" y="1101866"/>
            <a:chExt cx="9577064" cy="4631390"/>
          </a:xfrm>
        </p:grpSpPr>
        <p:sp>
          <p:nvSpPr>
            <p:cNvPr id="12" name="Rectangle 11">
              <a:extLst>
                <a:ext uri="{FF2B5EF4-FFF2-40B4-BE49-F238E27FC236}">
                  <a16:creationId xmlns:a16="http://schemas.microsoft.com/office/drawing/2014/main" id="{BEC5C1DF-D97E-24A6-853D-E8DD8AF1820B}"/>
                </a:ext>
              </a:extLst>
            </p:cNvPr>
            <p:cNvSpPr/>
            <p:nvPr/>
          </p:nvSpPr>
          <p:spPr>
            <a:xfrm>
              <a:off x="2855640" y="1269916"/>
              <a:ext cx="6696743" cy="3959284"/>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Shadow">
              <a:extLst>
                <a:ext uri="{FF2B5EF4-FFF2-40B4-BE49-F238E27FC236}">
                  <a16:creationId xmlns:a16="http://schemas.microsoft.com/office/drawing/2014/main" id="{00B6F63E-FF45-9AE4-FBC4-3ACEF89E08C9}"/>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a:ext>
              </a:extLst>
            </a:blip>
            <a:srcRect/>
            <a:stretch/>
          </p:blipFill>
          <p:spPr>
            <a:xfrm>
              <a:off x="1414495" y="5551394"/>
              <a:ext cx="9577064" cy="181862"/>
            </a:xfrm>
            <a:prstGeom prst="rect">
              <a:avLst/>
            </a:prstGeom>
            <a:effectLst>
              <a:outerShdw blurRad="25400" dist="25400" dir="5400000" sx="99000" sy="99000" algn="t" rotWithShape="0">
                <a:prstClr val="black"/>
              </a:outerShdw>
              <a:reflection blurRad="38100" stA="90000" endPos="74000" dir="5400000" sy="-100000" algn="bl" rotWithShape="0"/>
              <a:softEdge rad="12700"/>
            </a:effectLst>
          </p:spPr>
        </p:pic>
        <p:pic>
          <p:nvPicPr>
            <p:cNvPr id="11" name="Laptop">
              <a:extLst>
                <a:ext uri="{FF2B5EF4-FFF2-40B4-BE49-F238E27FC236}">
                  <a16:creationId xmlns:a16="http://schemas.microsoft.com/office/drawing/2014/main" id="{06E37851-B8EA-BE52-0B3B-8C79FC293969}"/>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1414495" y="1101866"/>
              <a:ext cx="9577064" cy="4631390"/>
            </a:xfrm>
            <a:custGeom>
              <a:avLst/>
              <a:gdLst>
                <a:gd name="connsiteX0" fmla="*/ 1352078 w 8604893"/>
                <a:gd name="connsiteY0" fmla="*/ 182808 h 3941763"/>
                <a:gd name="connsiteX1" fmla="*/ 1352078 w 8604893"/>
                <a:gd name="connsiteY1" fmla="*/ 3500186 h 3941763"/>
                <a:gd name="connsiteX2" fmla="*/ 7252816 w 8604893"/>
                <a:gd name="connsiteY2" fmla="*/ 3500186 h 3941763"/>
                <a:gd name="connsiteX3" fmla="*/ 7252816 w 8604893"/>
                <a:gd name="connsiteY3" fmla="*/ 182808 h 3941763"/>
                <a:gd name="connsiteX4" fmla="*/ 0 w 8604893"/>
                <a:gd name="connsiteY4" fmla="*/ 0 h 3941763"/>
                <a:gd name="connsiteX5" fmla="*/ 8604893 w 8604893"/>
                <a:gd name="connsiteY5" fmla="*/ 0 h 3941763"/>
                <a:gd name="connsiteX6" fmla="*/ 8604893 w 8604893"/>
                <a:gd name="connsiteY6" fmla="*/ 3941763 h 3941763"/>
                <a:gd name="connsiteX7" fmla="*/ 0 w 8604893"/>
                <a:gd name="connsiteY7" fmla="*/ 3941763 h 3941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04893" h="3941763">
                  <a:moveTo>
                    <a:pt x="1352078" y="182808"/>
                  </a:moveTo>
                  <a:lnTo>
                    <a:pt x="1352078" y="3500186"/>
                  </a:lnTo>
                  <a:lnTo>
                    <a:pt x="7252816" y="3500186"/>
                  </a:lnTo>
                  <a:lnTo>
                    <a:pt x="7252816" y="182808"/>
                  </a:lnTo>
                  <a:close/>
                  <a:moveTo>
                    <a:pt x="0" y="0"/>
                  </a:moveTo>
                  <a:lnTo>
                    <a:pt x="8604893" y="0"/>
                  </a:lnTo>
                  <a:lnTo>
                    <a:pt x="8604893" y="3941763"/>
                  </a:lnTo>
                  <a:lnTo>
                    <a:pt x="0" y="3941763"/>
                  </a:lnTo>
                  <a:close/>
                </a:path>
              </a:pathLst>
            </a:custGeom>
            <a:effectLst/>
          </p:spPr>
        </p:pic>
        <p:pic>
          <p:nvPicPr>
            <p:cNvPr id="6" name="Picture 5">
              <a:extLst>
                <a:ext uri="{FF2B5EF4-FFF2-40B4-BE49-F238E27FC236}">
                  <a16:creationId xmlns:a16="http://schemas.microsoft.com/office/drawing/2014/main" id="{F3D35D2B-4085-F5BD-7C0B-FAC98BBC4A3D}"/>
                </a:ext>
              </a:extLst>
            </p:cNvPr>
            <p:cNvPicPr>
              <a:picLocks noChangeAspect="1"/>
            </p:cNvPicPr>
            <p:nvPr/>
          </p:nvPicPr>
          <p:blipFill>
            <a:blip r:embed="rId7"/>
            <a:stretch>
              <a:fillRect/>
            </a:stretch>
          </p:blipFill>
          <p:spPr>
            <a:xfrm>
              <a:off x="2962667" y="1316612"/>
              <a:ext cx="6480720" cy="3861718"/>
            </a:xfrm>
            <a:prstGeom prst="rect">
              <a:avLst/>
            </a:prstGeom>
          </p:spPr>
        </p:pic>
      </p:grpSp>
      <p:sp>
        <p:nvSpPr>
          <p:cNvPr id="14" name="Rectangle 13">
            <a:extLst>
              <a:ext uri="{FF2B5EF4-FFF2-40B4-BE49-F238E27FC236}">
                <a16:creationId xmlns:a16="http://schemas.microsoft.com/office/drawing/2014/main" id="{8A53E6E9-98A3-425F-2D85-9181B6AE1A95}"/>
              </a:ext>
            </a:extLst>
          </p:cNvPr>
          <p:cNvSpPr/>
          <p:nvPr/>
        </p:nvSpPr>
        <p:spPr>
          <a:xfrm>
            <a:off x="609600" y="823217"/>
            <a:ext cx="10972799" cy="5270079"/>
          </a:xfrm>
          <a:prstGeom prst="rect">
            <a:avLst/>
          </a:prstGeom>
          <a:noFill/>
          <a:ln w="19050">
            <a:solidFill>
              <a:srgbClr val="FFB71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CC5CEF33-EC16-44F5-6BC2-DCF9463614EA}"/>
              </a:ext>
            </a:extLst>
          </p:cNvPr>
          <p:cNvGrpSpPr/>
          <p:nvPr/>
        </p:nvGrpSpPr>
        <p:grpSpPr>
          <a:xfrm>
            <a:off x="5757453" y="463177"/>
            <a:ext cx="677091" cy="720080"/>
            <a:chOff x="7058141" y="4072133"/>
            <a:chExt cx="677091" cy="720080"/>
          </a:xfrm>
        </p:grpSpPr>
        <p:sp>
          <p:nvSpPr>
            <p:cNvPr id="16" name="Rectangle 15">
              <a:extLst>
                <a:ext uri="{FF2B5EF4-FFF2-40B4-BE49-F238E27FC236}">
                  <a16:creationId xmlns:a16="http://schemas.microsoft.com/office/drawing/2014/main" id="{2FEB678E-54C0-1991-3512-889EC6AC5009}"/>
                </a:ext>
              </a:extLst>
            </p:cNvPr>
            <p:cNvSpPr/>
            <p:nvPr/>
          </p:nvSpPr>
          <p:spPr>
            <a:xfrm>
              <a:off x="7058141" y="4072133"/>
              <a:ext cx="677091" cy="72008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light-bulb-inspiration-purlpe" descr="light bulb inspiration purlpe">
              <a:extLst>
                <a:ext uri="{FF2B5EF4-FFF2-40B4-BE49-F238E27FC236}">
                  <a16:creationId xmlns:a16="http://schemas.microsoft.com/office/drawing/2014/main" id="{873D1FDC-2BA6-5546-3B31-C9E59C990F9A}"/>
                </a:ext>
              </a:extLst>
            </p:cNvPr>
            <p:cNvPicPr>
              <a:picLocks noChangeAspect="1"/>
            </p:cNvPicPr>
            <p:nvPr>
              <p:custDataLst>
                <p:tags r:id="rId1"/>
              </p:custDataLst>
            </p:nvPr>
          </p:nvPicPr>
          <p:blipFill>
            <a:blip r:embed="rId8">
              <a:extLst>
                <a:ext uri="{96DAC541-7B7A-43D3-8B79-37D633B846F1}">
                  <asvg:svgBlip xmlns:asvg="http://schemas.microsoft.com/office/drawing/2016/SVG/main" r:embed="rId9"/>
                </a:ext>
              </a:extLst>
            </a:blip>
            <a:stretch>
              <a:fillRect/>
            </a:stretch>
          </p:blipFill>
          <p:spPr>
            <a:xfrm>
              <a:off x="7114320" y="4128929"/>
              <a:ext cx="564734" cy="629275"/>
            </a:xfrm>
            <a:prstGeom prst="rect">
              <a:avLst/>
            </a:prstGeom>
          </p:spPr>
        </p:pic>
      </p:grpSp>
      <p:sp>
        <p:nvSpPr>
          <p:cNvPr id="18" name="Text Placeholder 9">
            <a:extLst>
              <a:ext uri="{FF2B5EF4-FFF2-40B4-BE49-F238E27FC236}">
                <a16:creationId xmlns:a16="http://schemas.microsoft.com/office/drawing/2014/main" id="{6E5241A5-5E64-A833-2AA7-6E5177B33B48}"/>
              </a:ext>
            </a:extLst>
          </p:cNvPr>
          <p:cNvSpPr>
            <a:spLocks noGrp="1"/>
          </p:cNvSpPr>
          <p:nvPr>
            <p:ph type="body" sz="quarter" idx="13"/>
          </p:nvPr>
        </p:nvSpPr>
        <p:spPr>
          <a:xfrm>
            <a:off x="895102" y="2224851"/>
            <a:ext cx="2664297" cy="1008112"/>
          </a:xfrm>
        </p:spPr>
        <p:txBody>
          <a:bodyPr>
            <a:noAutofit/>
          </a:bodyPr>
          <a:lstStyle/>
          <a:p>
            <a:pPr marL="0" indent="0">
              <a:buNone/>
            </a:pPr>
            <a:r>
              <a:rPr lang="en-US" sz="1600" dirty="0"/>
              <a:t>With the same specifications and constraints from Part 1, identify all the mistakes in this student’s setup.</a:t>
            </a:r>
            <a:endParaRPr lang="en-GB" sz="1600" dirty="0"/>
          </a:p>
        </p:txBody>
      </p:sp>
      <p:sp>
        <p:nvSpPr>
          <p:cNvPr id="20" name="Text Placeholder 9">
            <a:extLst>
              <a:ext uri="{FF2B5EF4-FFF2-40B4-BE49-F238E27FC236}">
                <a16:creationId xmlns:a16="http://schemas.microsoft.com/office/drawing/2014/main" id="{5E6F42B2-4820-B45E-0D7D-C5EAB7AAE56F}"/>
              </a:ext>
            </a:extLst>
          </p:cNvPr>
          <p:cNvSpPr txBox="1">
            <a:spLocks/>
          </p:cNvSpPr>
          <p:nvPr/>
        </p:nvSpPr>
        <p:spPr>
          <a:xfrm>
            <a:off x="895102" y="3429000"/>
            <a:ext cx="2664297" cy="677740"/>
          </a:xfrm>
          <a:prstGeom prst="rect">
            <a:avLst/>
          </a:prstGeom>
        </p:spPr>
        <p:txBody>
          <a:bodyPr vert="horz" lIns="91440" tIns="45720" rIns="91440" bIns="45720" rtlCol="0">
            <a:normAutofit fontScale="92500" lnSpcReduction="10000"/>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400" b="0" i="0" kern="1200" baseline="0">
                <a:solidFill>
                  <a:schemeClr val="tx1"/>
                </a:solidFill>
                <a:latin typeface="Calibri" panose="020F0502020204030204" pitchFamily="34" charset="0"/>
                <a:ea typeface="+mn-ea"/>
                <a:cs typeface="Calibri" panose="020F0502020204030204" pitchFamily="34" charset="0"/>
              </a:defRPr>
            </a:lvl1pPr>
            <a:lvl2pPr marL="461963" marR="0" indent="-231775" algn="l" defTabSz="914400" rtl="0" eaLnBrk="1" fontAlgn="auto" latinLnBrk="0" hangingPunct="1">
              <a:lnSpc>
                <a:spcPct val="90000"/>
              </a:lnSpc>
              <a:spcBef>
                <a:spcPts val="500"/>
              </a:spcBef>
              <a:spcAft>
                <a:spcPts val="0"/>
              </a:spcAft>
              <a:buClrTx/>
              <a:buSzTx/>
              <a:buFont typeface="Calibri" panose="020F0502020204030204" pitchFamily="34" charset="0"/>
              <a:buChar char="‐"/>
              <a:tabLst/>
              <a:defRPr sz="2000" b="0" i="0" kern="1200" baseline="0">
                <a:solidFill>
                  <a:schemeClr val="tx1"/>
                </a:solidFill>
                <a:latin typeface="Calibri" panose="020F0502020204030204" pitchFamily="34" charset="0"/>
                <a:ea typeface="+mn-ea"/>
                <a:cs typeface="Calibri" panose="020F0502020204030204" pitchFamily="34" charset="0"/>
              </a:defRPr>
            </a:lvl2pPr>
            <a:lvl3pPr marL="746125" marR="0" indent="-288925"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kern="1200" baseline="0">
                <a:solidFill>
                  <a:schemeClr val="tx1"/>
                </a:solidFill>
                <a:latin typeface="Calibri" panose="020F0502020204030204" pitchFamily="34" charset="0"/>
                <a:ea typeface="+mn-ea"/>
                <a:cs typeface="Calibri" panose="020F0502020204030204" pitchFamily="34" charset="0"/>
              </a:defRPr>
            </a:lvl3pPr>
            <a:lvl4pPr marL="969963" marR="0" indent="-223838"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sz="1400" kern="1200" baseline="0">
                <a:solidFill>
                  <a:schemeClr val="tx1"/>
                </a:solidFill>
                <a:latin typeface="Calibri" panose="020F0502020204030204" pitchFamily="34" charset="0"/>
                <a:ea typeface="+mn-ea"/>
                <a:cs typeface="Calibri" panose="020F0502020204030204" pitchFamily="34" charset="0"/>
              </a:defRPr>
            </a:lvl4pPr>
            <a:lvl5pPr marL="1203325" marR="0" indent="-233363"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sz="1200" kern="1200" baseline="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t>Discuss how each error would affect the performance and success of the optical system.</a:t>
            </a:r>
            <a:endParaRPr lang="en-GB" sz="1600" dirty="0"/>
          </a:p>
        </p:txBody>
      </p:sp>
      <p:sp>
        <p:nvSpPr>
          <p:cNvPr id="22" name="TextBox 21">
            <a:extLst>
              <a:ext uri="{FF2B5EF4-FFF2-40B4-BE49-F238E27FC236}">
                <a16:creationId xmlns:a16="http://schemas.microsoft.com/office/drawing/2014/main" id="{0F90DDC4-0227-8E59-E52D-B819B2A5DE1B}"/>
              </a:ext>
            </a:extLst>
          </p:cNvPr>
          <p:cNvSpPr txBox="1"/>
          <p:nvPr/>
        </p:nvSpPr>
        <p:spPr>
          <a:xfrm>
            <a:off x="895102" y="1793239"/>
            <a:ext cx="2664297" cy="369332"/>
          </a:xfrm>
          <a:prstGeom prst="rect">
            <a:avLst/>
          </a:prstGeom>
          <a:noFill/>
        </p:spPr>
        <p:txBody>
          <a:bodyPr wrap="square">
            <a:spAutoFit/>
          </a:bodyPr>
          <a:lstStyle/>
          <a:p>
            <a:r>
              <a:rPr lang="en-US" sz="1800" b="1" dirty="0">
                <a:solidFill>
                  <a:schemeClr val="accent1"/>
                </a:solidFill>
              </a:rPr>
              <a:t>/ </a:t>
            </a:r>
            <a:r>
              <a:rPr lang="en-US" sz="1800" b="1" dirty="0"/>
              <a:t>Activity: </a:t>
            </a:r>
            <a:endParaRPr lang="en-US" dirty="0"/>
          </a:p>
        </p:txBody>
      </p:sp>
      <p:sp>
        <p:nvSpPr>
          <p:cNvPr id="23" name="Rectangle 22">
            <a:extLst>
              <a:ext uri="{FF2B5EF4-FFF2-40B4-BE49-F238E27FC236}">
                <a16:creationId xmlns:a16="http://schemas.microsoft.com/office/drawing/2014/main" id="{FB096A40-A818-CC58-A6B4-C219032B76A0}"/>
              </a:ext>
            </a:extLst>
          </p:cNvPr>
          <p:cNvSpPr/>
          <p:nvPr/>
        </p:nvSpPr>
        <p:spPr>
          <a:xfrm>
            <a:off x="5015880" y="2852936"/>
            <a:ext cx="360040" cy="108000"/>
          </a:xfrm>
          <a:prstGeom prst="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C1CE7935-2398-19F3-CB08-12A9A2B4DA21}"/>
              </a:ext>
            </a:extLst>
          </p:cNvPr>
          <p:cNvSpPr/>
          <p:nvPr/>
        </p:nvSpPr>
        <p:spPr>
          <a:xfrm>
            <a:off x="6796398" y="2757581"/>
            <a:ext cx="360040" cy="108000"/>
          </a:xfrm>
          <a:prstGeom prst="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F7966780-DB9E-8086-B804-C26FCAF48A55}"/>
              </a:ext>
            </a:extLst>
          </p:cNvPr>
          <p:cNvSpPr/>
          <p:nvPr/>
        </p:nvSpPr>
        <p:spPr>
          <a:xfrm>
            <a:off x="6436358" y="4093792"/>
            <a:ext cx="360040" cy="108000"/>
          </a:xfrm>
          <a:prstGeom prst="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Placeholder 9">
            <a:extLst>
              <a:ext uri="{FF2B5EF4-FFF2-40B4-BE49-F238E27FC236}">
                <a16:creationId xmlns:a16="http://schemas.microsoft.com/office/drawing/2014/main" id="{9A3D002F-B9AD-1CF0-6769-F5993138DD65}"/>
              </a:ext>
            </a:extLst>
          </p:cNvPr>
          <p:cNvSpPr txBox="1">
            <a:spLocks/>
          </p:cNvSpPr>
          <p:nvPr/>
        </p:nvSpPr>
        <p:spPr>
          <a:xfrm>
            <a:off x="895102" y="4302777"/>
            <a:ext cx="2664297" cy="278351"/>
          </a:xfrm>
          <a:prstGeom prst="rect">
            <a:avLst/>
          </a:prstGeom>
        </p:spPr>
        <p:txBody>
          <a:bodyPr vert="horz" lIns="91440" tIns="45720" rIns="91440" bIns="45720" rtlCol="0">
            <a:normAutofit/>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400" b="0" i="0" kern="1200" baseline="0">
                <a:solidFill>
                  <a:schemeClr val="tx1"/>
                </a:solidFill>
                <a:latin typeface="Calibri" panose="020F0502020204030204" pitchFamily="34" charset="0"/>
                <a:ea typeface="+mn-ea"/>
                <a:cs typeface="Calibri" panose="020F0502020204030204" pitchFamily="34" charset="0"/>
              </a:defRPr>
            </a:lvl1pPr>
            <a:lvl2pPr marL="461963" marR="0" indent="-231775" algn="l" defTabSz="914400" rtl="0" eaLnBrk="1" fontAlgn="auto" latinLnBrk="0" hangingPunct="1">
              <a:lnSpc>
                <a:spcPct val="90000"/>
              </a:lnSpc>
              <a:spcBef>
                <a:spcPts val="500"/>
              </a:spcBef>
              <a:spcAft>
                <a:spcPts val="0"/>
              </a:spcAft>
              <a:buClrTx/>
              <a:buSzTx/>
              <a:buFont typeface="Calibri" panose="020F0502020204030204" pitchFamily="34" charset="0"/>
              <a:buChar char="‐"/>
              <a:tabLst/>
              <a:defRPr sz="2000" b="0" i="0" kern="1200" baseline="0">
                <a:solidFill>
                  <a:schemeClr val="tx1"/>
                </a:solidFill>
                <a:latin typeface="Calibri" panose="020F0502020204030204" pitchFamily="34" charset="0"/>
                <a:ea typeface="+mn-ea"/>
                <a:cs typeface="Calibri" panose="020F0502020204030204" pitchFamily="34" charset="0"/>
              </a:defRPr>
            </a:lvl2pPr>
            <a:lvl3pPr marL="746125" marR="0" indent="-288925"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kern="1200" baseline="0">
                <a:solidFill>
                  <a:schemeClr val="tx1"/>
                </a:solidFill>
                <a:latin typeface="Calibri" panose="020F0502020204030204" pitchFamily="34" charset="0"/>
                <a:ea typeface="+mn-ea"/>
                <a:cs typeface="Calibri" panose="020F0502020204030204" pitchFamily="34" charset="0"/>
              </a:defRPr>
            </a:lvl3pPr>
            <a:lvl4pPr marL="969963" marR="0" indent="-223838"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sz="1400" kern="1200" baseline="0">
                <a:solidFill>
                  <a:schemeClr val="tx1"/>
                </a:solidFill>
                <a:latin typeface="Calibri" panose="020F0502020204030204" pitchFamily="34" charset="0"/>
                <a:ea typeface="+mn-ea"/>
                <a:cs typeface="Calibri" panose="020F0502020204030204" pitchFamily="34" charset="0"/>
              </a:defRPr>
            </a:lvl4pPr>
            <a:lvl5pPr marL="1203325" marR="0" indent="-233363"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sz="1200" kern="1200" baseline="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200" i="1" dirty="0"/>
              <a:t>(Answers revealed with animation)</a:t>
            </a:r>
            <a:endParaRPr lang="en-GB" sz="1200" i="1" dirty="0"/>
          </a:p>
        </p:txBody>
      </p:sp>
    </p:spTree>
    <p:extLst>
      <p:ext uri="{BB962C8B-B14F-4D97-AF65-F5344CB8AC3E}">
        <p14:creationId xmlns:p14="http://schemas.microsoft.com/office/powerpoint/2010/main" val="935631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E51243A-1CB3-9945-6C12-E08448B40EAE}"/>
              </a:ext>
            </a:extLst>
          </p:cNvPr>
          <p:cNvSpPr>
            <a:spLocks noGrp="1"/>
          </p:cNvSpPr>
          <p:nvPr>
            <p:ph type="sldNum" sz="quarter" idx="11"/>
          </p:nvPr>
        </p:nvSpPr>
        <p:spPr/>
        <p:txBody>
          <a:bodyPr/>
          <a:lstStyle/>
          <a:p>
            <a:fld id="{F0D23093-2AB0-F74C-B865-1A12A15B650E}" type="slidenum">
              <a:rPr lang="en-US" smtClean="0"/>
              <a:pPr/>
              <a:t>13</a:t>
            </a:fld>
            <a:endParaRPr lang="en-US" dirty="0"/>
          </a:p>
        </p:txBody>
      </p:sp>
      <p:sp>
        <p:nvSpPr>
          <p:cNvPr id="3" name="Title 2">
            <a:extLst>
              <a:ext uri="{FF2B5EF4-FFF2-40B4-BE49-F238E27FC236}">
                <a16:creationId xmlns:a16="http://schemas.microsoft.com/office/drawing/2014/main" id="{DD8D344A-3537-8015-6A89-9DD8D297BF29}"/>
              </a:ext>
            </a:extLst>
          </p:cNvPr>
          <p:cNvSpPr>
            <a:spLocks noGrp="1"/>
          </p:cNvSpPr>
          <p:nvPr>
            <p:ph type="title"/>
          </p:nvPr>
        </p:nvSpPr>
        <p:spPr/>
        <p:txBody>
          <a:bodyPr/>
          <a:lstStyle/>
          <a:p>
            <a:r>
              <a:rPr lang="en-GB" dirty="0"/>
              <a:t>Part 1 Recap</a:t>
            </a:r>
            <a:br>
              <a:rPr lang="en-GB" dirty="0"/>
            </a:br>
            <a:r>
              <a:rPr lang="en-GB" sz="2400" i="1" dirty="0">
                <a:solidFill>
                  <a:schemeClr val="accent1"/>
                </a:solidFill>
              </a:rPr>
              <a:t>Summary &amp; Next Steps</a:t>
            </a:r>
            <a:endParaRPr lang="en-US" i="1" dirty="0">
              <a:solidFill>
                <a:schemeClr val="accent1"/>
              </a:solidFill>
            </a:endParaRPr>
          </a:p>
        </p:txBody>
      </p:sp>
      <p:sp>
        <p:nvSpPr>
          <p:cNvPr id="4" name="Text Placeholder 3">
            <a:extLst>
              <a:ext uri="{FF2B5EF4-FFF2-40B4-BE49-F238E27FC236}">
                <a16:creationId xmlns:a16="http://schemas.microsoft.com/office/drawing/2014/main" id="{9B8620FC-64EB-BAC8-7E14-63E6080626C8}"/>
              </a:ext>
            </a:extLst>
          </p:cNvPr>
          <p:cNvSpPr>
            <a:spLocks noGrp="1"/>
          </p:cNvSpPr>
          <p:nvPr>
            <p:ph type="body" sz="quarter" idx="13"/>
          </p:nvPr>
        </p:nvSpPr>
        <p:spPr>
          <a:xfrm>
            <a:off x="609601" y="1440468"/>
            <a:ext cx="4766321" cy="2053208"/>
          </a:xfrm>
        </p:spPr>
        <p:txBody>
          <a:bodyPr>
            <a:normAutofit/>
          </a:bodyPr>
          <a:lstStyle/>
          <a:p>
            <a:pPr marL="0" indent="0">
              <a:buNone/>
            </a:pPr>
            <a:r>
              <a:rPr lang="en-US" sz="1600" b="1" dirty="0"/>
              <a:t>System Setup &amp; Lens Data Editor</a:t>
            </a:r>
            <a:endParaRPr lang="en-US" sz="1600" dirty="0"/>
          </a:p>
          <a:p>
            <a:r>
              <a:rPr lang="en-US" sz="1600" dirty="0"/>
              <a:t>Introduced Sequential Mode for ray tracing.</a:t>
            </a:r>
          </a:p>
          <a:p>
            <a:r>
              <a:rPr lang="en-US" sz="1600" dirty="0"/>
              <a:t>Assigned aperture, wavelength and fields in System Explorer.</a:t>
            </a:r>
          </a:p>
          <a:p>
            <a:r>
              <a:rPr lang="en-US" sz="1600" dirty="0"/>
              <a:t>Built a singlet lens in Lens Data Editor</a:t>
            </a:r>
          </a:p>
          <a:p>
            <a:r>
              <a:rPr lang="en-US" sz="1600" dirty="0"/>
              <a:t>Applied F/# Solve to maintain design constraints.</a:t>
            </a:r>
          </a:p>
        </p:txBody>
      </p:sp>
      <p:sp>
        <p:nvSpPr>
          <p:cNvPr id="9" name="TextBox 8">
            <a:extLst>
              <a:ext uri="{FF2B5EF4-FFF2-40B4-BE49-F238E27FC236}">
                <a16:creationId xmlns:a16="http://schemas.microsoft.com/office/drawing/2014/main" id="{50C38871-578C-276F-2BEC-3B9C0F653C7C}"/>
              </a:ext>
            </a:extLst>
          </p:cNvPr>
          <p:cNvSpPr txBox="1"/>
          <p:nvPr/>
        </p:nvSpPr>
        <p:spPr>
          <a:xfrm>
            <a:off x="5933918" y="1440468"/>
            <a:ext cx="5205767"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600" b="1" i="0" u="none" strike="noStrike" kern="1200" cap="none" spc="0" normalizeH="0" baseline="0" noProof="0" dirty="0">
                <a:ln>
                  <a:noFill/>
                </a:ln>
                <a:solidFill>
                  <a:srgbClr val="000000"/>
                </a:solidFill>
                <a:effectLst/>
                <a:uLnTx/>
                <a:uFillTx/>
                <a:latin typeface="Calibri" panose="020F0502020204030204"/>
                <a:ea typeface="+mn-ea"/>
                <a:cs typeface="+mn-cs"/>
              </a:rPr>
              <a:t>Continue to part 2 for system analysis… </a:t>
            </a:r>
            <a:endParaRPr kumimoji="0" lang="en-US" sz="16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F63895AC-DADC-E60B-ABF4-E1781D82FAE3}"/>
              </a:ext>
            </a:extLst>
          </p:cNvPr>
          <p:cNvPicPr>
            <a:picLocks noChangeAspect="1"/>
          </p:cNvPicPr>
          <p:nvPr/>
        </p:nvPicPr>
        <p:blipFill>
          <a:blip r:embed="rId3"/>
          <a:stretch>
            <a:fillRect/>
          </a:stretch>
        </p:blipFill>
        <p:spPr>
          <a:xfrm>
            <a:off x="5933918" y="1844824"/>
            <a:ext cx="4648015" cy="3846091"/>
          </a:xfrm>
          <a:prstGeom prst="rect">
            <a:avLst/>
          </a:prstGeom>
          <a:ln>
            <a:solidFill>
              <a:schemeClr val="tx1"/>
            </a:solidFill>
          </a:ln>
        </p:spPr>
      </p:pic>
    </p:spTree>
    <p:extLst>
      <p:ext uri="{BB962C8B-B14F-4D97-AF65-F5344CB8AC3E}">
        <p14:creationId xmlns:p14="http://schemas.microsoft.com/office/powerpoint/2010/main" val="5251656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8CB7C18-13C3-CCAA-14F8-3A4648232663}"/>
              </a:ext>
            </a:extLst>
          </p:cNvPr>
          <p:cNvSpPr>
            <a:spLocks noGrp="1"/>
          </p:cNvSpPr>
          <p:nvPr>
            <p:ph type="sldNum" sz="quarter" idx="11"/>
          </p:nvPr>
        </p:nvSpPr>
        <p:spPr/>
        <p:txBody>
          <a:bodyPr/>
          <a:lstStyle/>
          <a:p>
            <a:fld id="{F0D23093-2AB0-F74C-B865-1A12A15B650E}" type="slidenum">
              <a:rPr lang="en-US" smtClean="0"/>
              <a:pPr/>
              <a:t>14</a:t>
            </a:fld>
            <a:endParaRPr lang="en-US" dirty="0"/>
          </a:p>
        </p:txBody>
      </p:sp>
      <p:sp>
        <p:nvSpPr>
          <p:cNvPr id="6" name="Title 5">
            <a:extLst>
              <a:ext uri="{FF2B5EF4-FFF2-40B4-BE49-F238E27FC236}">
                <a16:creationId xmlns:a16="http://schemas.microsoft.com/office/drawing/2014/main" id="{C58A2307-D4E2-6B76-A8D3-71B393EC2120}"/>
              </a:ext>
            </a:extLst>
          </p:cNvPr>
          <p:cNvSpPr>
            <a:spLocks noGrp="1"/>
          </p:cNvSpPr>
          <p:nvPr>
            <p:ph type="title"/>
          </p:nvPr>
        </p:nvSpPr>
        <p:spPr/>
        <p:txBody>
          <a:bodyPr/>
          <a:lstStyle/>
          <a:p>
            <a:r>
              <a:rPr lang="en-GB" dirty="0"/>
              <a:t>Part 2: Analyze the System</a:t>
            </a:r>
            <a:endParaRPr lang="en-US" dirty="0"/>
          </a:p>
        </p:txBody>
      </p:sp>
      <p:sp>
        <p:nvSpPr>
          <p:cNvPr id="3" name="Text Placeholder 3">
            <a:extLst>
              <a:ext uri="{FF2B5EF4-FFF2-40B4-BE49-F238E27FC236}">
                <a16:creationId xmlns:a16="http://schemas.microsoft.com/office/drawing/2014/main" id="{067FC235-B28A-4242-96DE-5F2F8051670B}"/>
              </a:ext>
            </a:extLst>
          </p:cNvPr>
          <p:cNvSpPr>
            <a:spLocks noGrp="1"/>
          </p:cNvSpPr>
          <p:nvPr>
            <p:ph type="body" sz="quarter" idx="13"/>
          </p:nvPr>
        </p:nvSpPr>
        <p:spPr>
          <a:xfrm>
            <a:off x="609599" y="1196752"/>
            <a:ext cx="10972799" cy="1584176"/>
          </a:xfrm>
        </p:spPr>
        <p:txBody>
          <a:bodyPr>
            <a:noAutofit/>
          </a:bodyPr>
          <a:lstStyle/>
          <a:p>
            <a:pPr marL="0" indent="0">
              <a:buNone/>
            </a:pPr>
            <a:r>
              <a:rPr lang="en-US" sz="1800" b="1" dirty="0"/>
              <a:t>What does this section cover?</a:t>
            </a:r>
          </a:p>
          <a:p>
            <a:pPr marL="0" indent="0">
              <a:buNone/>
            </a:pPr>
            <a:r>
              <a:rPr lang="en-US" sz="1800" dirty="0"/>
              <a:t>This section introduces key analysis tools in OpticStudio to evaluate the performance of the singlet lens before optimization. You’ll learn how to use the Layout view for a visual system check, interpret Spot Diagram, OPD Fan, and Ray Fan plots to identify aberrations, and apply the Quick Focus tool to reposition the image plane for best focus.</a:t>
            </a:r>
          </a:p>
        </p:txBody>
      </p:sp>
      <p:sp>
        <p:nvSpPr>
          <p:cNvPr id="4" name="Text Placeholder 3">
            <a:extLst>
              <a:ext uri="{FF2B5EF4-FFF2-40B4-BE49-F238E27FC236}">
                <a16:creationId xmlns:a16="http://schemas.microsoft.com/office/drawing/2014/main" id="{3415918C-A5DA-B9FC-3CD0-1E8ABEDA1383}"/>
              </a:ext>
            </a:extLst>
          </p:cNvPr>
          <p:cNvSpPr txBox="1">
            <a:spLocks/>
          </p:cNvSpPr>
          <p:nvPr/>
        </p:nvSpPr>
        <p:spPr>
          <a:xfrm>
            <a:off x="609599" y="3140968"/>
            <a:ext cx="10972799" cy="2664296"/>
          </a:xfrm>
          <a:prstGeom prst="rect">
            <a:avLst/>
          </a:prstGeom>
        </p:spPr>
        <p:txBody>
          <a:bodyPr vert="horz" lIns="91440" tIns="45720" rIns="91440" bIns="45720" rtlCol="0">
            <a:normAutofit/>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400" b="0" i="0" kern="1200" baseline="0">
                <a:solidFill>
                  <a:schemeClr val="tx1"/>
                </a:solidFill>
                <a:latin typeface="Calibri" panose="020F0502020204030204" pitchFamily="34" charset="0"/>
                <a:ea typeface="+mn-ea"/>
                <a:cs typeface="Calibri" panose="020F0502020204030204" pitchFamily="34" charset="0"/>
              </a:defRPr>
            </a:lvl1pPr>
            <a:lvl2pPr marL="461963" marR="0" indent="-231775" algn="l" defTabSz="914400" rtl="0" eaLnBrk="1" fontAlgn="auto" latinLnBrk="0" hangingPunct="1">
              <a:lnSpc>
                <a:spcPct val="90000"/>
              </a:lnSpc>
              <a:spcBef>
                <a:spcPts val="500"/>
              </a:spcBef>
              <a:spcAft>
                <a:spcPts val="0"/>
              </a:spcAft>
              <a:buClrTx/>
              <a:buSzTx/>
              <a:buFont typeface="Calibri" panose="020F0502020204030204" pitchFamily="34" charset="0"/>
              <a:buChar char="‐"/>
              <a:tabLst/>
              <a:defRPr sz="2000" b="0" i="0" kern="1200" baseline="0">
                <a:solidFill>
                  <a:schemeClr val="tx1"/>
                </a:solidFill>
                <a:latin typeface="Calibri" panose="020F0502020204030204" pitchFamily="34" charset="0"/>
                <a:ea typeface="+mn-ea"/>
                <a:cs typeface="Calibri" panose="020F0502020204030204" pitchFamily="34" charset="0"/>
              </a:defRPr>
            </a:lvl2pPr>
            <a:lvl3pPr marL="746125" marR="0" indent="-288925"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kern="1200" baseline="0">
                <a:solidFill>
                  <a:schemeClr val="tx1"/>
                </a:solidFill>
                <a:latin typeface="Calibri" panose="020F0502020204030204" pitchFamily="34" charset="0"/>
                <a:ea typeface="+mn-ea"/>
                <a:cs typeface="Calibri" panose="020F0502020204030204" pitchFamily="34" charset="0"/>
              </a:defRPr>
            </a:lvl3pPr>
            <a:lvl4pPr marL="969963" marR="0" indent="-223838"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sz="1400" kern="1200" baseline="0">
                <a:solidFill>
                  <a:schemeClr val="tx1"/>
                </a:solidFill>
                <a:latin typeface="Calibri" panose="020F0502020204030204" pitchFamily="34" charset="0"/>
                <a:ea typeface="+mn-ea"/>
                <a:cs typeface="Calibri" panose="020F0502020204030204" pitchFamily="34" charset="0"/>
              </a:defRPr>
            </a:lvl4pPr>
            <a:lvl5pPr marL="1203325" marR="0" indent="-233363"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sz="1200" kern="1200" baseline="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dirty="0"/>
              <a:t>Learning outcomes:</a:t>
            </a:r>
          </a:p>
          <a:p>
            <a:pPr marL="171450" indent="-171450"/>
            <a:r>
              <a:rPr lang="en-US" sz="1800" dirty="0"/>
              <a:t>Use Layout and analysis tools (Spot Diagram, OPD Fan, Ray Fan) to evaluate lens performance.</a:t>
            </a:r>
          </a:p>
          <a:p>
            <a:pPr marL="171450" indent="-171450"/>
            <a:r>
              <a:rPr lang="en-US" sz="1800" dirty="0"/>
              <a:t>Identify common aberrations from visual and quantitative analysis plots.</a:t>
            </a:r>
          </a:p>
          <a:p>
            <a:pPr marL="171450" indent="-171450"/>
            <a:r>
              <a:rPr lang="en-US" sz="1800" dirty="0"/>
              <a:t>Apply the Quick Focus tool to reposition the image plane for best focus.</a:t>
            </a:r>
          </a:p>
          <a:p>
            <a:pPr marL="171450" indent="-171450"/>
            <a:r>
              <a:rPr lang="en-US" sz="1800" dirty="0"/>
              <a:t>Compare system performance before and after adjustments using RMS and geometrical spot size.</a:t>
            </a:r>
          </a:p>
        </p:txBody>
      </p:sp>
    </p:spTree>
    <p:extLst>
      <p:ext uri="{BB962C8B-B14F-4D97-AF65-F5344CB8AC3E}">
        <p14:creationId xmlns:p14="http://schemas.microsoft.com/office/powerpoint/2010/main" val="12163621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421F48E-B526-1479-7DED-341A5066FC79}"/>
              </a:ext>
            </a:extLst>
          </p:cNvPr>
          <p:cNvSpPr>
            <a:spLocks noGrp="1"/>
          </p:cNvSpPr>
          <p:nvPr>
            <p:ph type="sldNum" sz="quarter" idx="11"/>
          </p:nvPr>
        </p:nvSpPr>
        <p:spPr/>
        <p:txBody>
          <a:bodyPr/>
          <a:lstStyle/>
          <a:p>
            <a:fld id="{F0D23093-2AB0-F74C-B865-1A12A15B650E}" type="slidenum">
              <a:rPr lang="en-US" smtClean="0"/>
              <a:pPr/>
              <a:t>15</a:t>
            </a:fld>
            <a:endParaRPr lang="en-US" dirty="0"/>
          </a:p>
        </p:txBody>
      </p:sp>
      <p:sp>
        <p:nvSpPr>
          <p:cNvPr id="3" name="Title 2">
            <a:extLst>
              <a:ext uri="{FF2B5EF4-FFF2-40B4-BE49-F238E27FC236}">
                <a16:creationId xmlns:a16="http://schemas.microsoft.com/office/drawing/2014/main" id="{11813FD7-4093-820E-1CB5-ECA74317BF7D}"/>
              </a:ext>
            </a:extLst>
          </p:cNvPr>
          <p:cNvSpPr>
            <a:spLocks noGrp="1"/>
          </p:cNvSpPr>
          <p:nvPr>
            <p:ph type="title"/>
          </p:nvPr>
        </p:nvSpPr>
        <p:spPr/>
        <p:txBody>
          <a:bodyPr/>
          <a:lstStyle/>
          <a:p>
            <a:r>
              <a:rPr lang="en-GB" dirty="0" err="1"/>
              <a:t>OpticStudio</a:t>
            </a:r>
            <a:r>
              <a:rPr lang="en-GB" dirty="0"/>
              <a:t> Analysis Tools</a:t>
            </a:r>
            <a:endParaRPr lang="en-US" dirty="0"/>
          </a:p>
        </p:txBody>
      </p:sp>
      <p:sp>
        <p:nvSpPr>
          <p:cNvPr id="9" name="Text Placeholder 3">
            <a:extLst>
              <a:ext uri="{FF2B5EF4-FFF2-40B4-BE49-F238E27FC236}">
                <a16:creationId xmlns:a16="http://schemas.microsoft.com/office/drawing/2014/main" id="{0764DFD3-FFAD-3040-B740-9A33D4A1408E}"/>
              </a:ext>
            </a:extLst>
          </p:cNvPr>
          <p:cNvSpPr>
            <a:spLocks noGrp="1"/>
          </p:cNvSpPr>
          <p:nvPr>
            <p:ph type="body" sz="quarter" idx="13"/>
          </p:nvPr>
        </p:nvSpPr>
        <p:spPr>
          <a:xfrm>
            <a:off x="609601" y="1014263"/>
            <a:ext cx="10972799" cy="325016"/>
          </a:xfrm>
        </p:spPr>
        <p:txBody>
          <a:bodyPr>
            <a:normAutofit/>
          </a:bodyPr>
          <a:lstStyle/>
          <a:p>
            <a:pPr marL="0" indent="0">
              <a:buNone/>
            </a:pPr>
            <a:r>
              <a:rPr lang="en-US" sz="1600" dirty="0"/>
              <a:t>OpticStudio has many tools available to evaluate optical performance. In this section, we focus on four key analyses:</a:t>
            </a:r>
          </a:p>
        </p:txBody>
      </p:sp>
      <p:graphicFrame>
        <p:nvGraphicFramePr>
          <p:cNvPr id="10" name="Table 9">
            <a:extLst>
              <a:ext uri="{FF2B5EF4-FFF2-40B4-BE49-F238E27FC236}">
                <a16:creationId xmlns:a16="http://schemas.microsoft.com/office/drawing/2014/main" id="{0F72A60B-736E-AE69-1A98-472D6955D286}"/>
              </a:ext>
            </a:extLst>
          </p:cNvPr>
          <p:cNvGraphicFramePr>
            <a:graphicFrameLocks noGrp="1"/>
          </p:cNvGraphicFramePr>
          <p:nvPr>
            <p:extLst>
              <p:ext uri="{D42A27DB-BD31-4B8C-83A1-F6EECF244321}">
                <p14:modId xmlns:p14="http://schemas.microsoft.com/office/powerpoint/2010/main" val="2615546044"/>
              </p:ext>
            </p:extLst>
          </p:nvPr>
        </p:nvGraphicFramePr>
        <p:xfrm>
          <a:off x="638708" y="1672441"/>
          <a:ext cx="10914584" cy="2656840"/>
        </p:xfrm>
        <a:graphic>
          <a:graphicData uri="http://schemas.openxmlformats.org/drawingml/2006/table">
            <a:tbl>
              <a:tblPr firstRow="1" bandRow="1">
                <a:tableStyleId>{5940675A-B579-460E-94D1-54222C63F5DA}</a:tableStyleId>
              </a:tblPr>
              <a:tblGrid>
                <a:gridCol w="2115816">
                  <a:extLst>
                    <a:ext uri="{9D8B030D-6E8A-4147-A177-3AD203B41FA5}">
                      <a16:colId xmlns:a16="http://schemas.microsoft.com/office/drawing/2014/main" val="1268058746"/>
                    </a:ext>
                  </a:extLst>
                </a:gridCol>
                <a:gridCol w="8798768">
                  <a:extLst>
                    <a:ext uri="{9D8B030D-6E8A-4147-A177-3AD203B41FA5}">
                      <a16:colId xmlns:a16="http://schemas.microsoft.com/office/drawing/2014/main" val="2472288165"/>
                    </a:ext>
                  </a:extLst>
                </a:gridCol>
              </a:tblGrid>
              <a:tr h="370840">
                <a:tc>
                  <a:txBody>
                    <a:bodyPr/>
                    <a:lstStyle/>
                    <a:p>
                      <a:r>
                        <a:rPr lang="en-GB" sz="1400" b="1" dirty="0"/>
                        <a:t>Analysis tool</a:t>
                      </a:r>
                      <a:endParaRPr lang="en-US" sz="1400" b="1" dirty="0"/>
                    </a:p>
                  </a:txBody>
                  <a:tcPr/>
                </a:tc>
                <a:tc>
                  <a:txBody>
                    <a:bodyPr/>
                    <a:lstStyle/>
                    <a:p>
                      <a:r>
                        <a:rPr lang="en-GB" sz="1400" b="1" dirty="0"/>
                        <a:t>Description</a:t>
                      </a:r>
                      <a:endParaRPr lang="en-US" sz="1400" b="1" dirty="0"/>
                    </a:p>
                  </a:txBody>
                  <a:tcPr/>
                </a:tc>
                <a:extLst>
                  <a:ext uri="{0D108BD9-81ED-4DB2-BD59-A6C34878D82A}">
                    <a16:rowId xmlns:a16="http://schemas.microsoft.com/office/drawing/2014/main" val="1709242082"/>
                  </a:ext>
                </a:extLst>
              </a:tr>
              <a:tr h="370840">
                <a:tc>
                  <a:txBody>
                    <a:bodyPr/>
                    <a:lstStyle/>
                    <a:p>
                      <a:r>
                        <a:rPr lang="en-GB" sz="1400" dirty="0"/>
                        <a:t>Layout</a:t>
                      </a:r>
                      <a:endParaRPr lang="en-US" sz="1400" dirty="0"/>
                    </a:p>
                  </a:txBody>
                  <a:tcPr/>
                </a:tc>
                <a:tc>
                  <a:txBody>
                    <a:bodyPr/>
                    <a:lstStyle/>
                    <a:p>
                      <a:r>
                        <a:rPr lang="en-GB" sz="1400" b="0" dirty="0"/>
                        <a:t>Plots a YZ cross section through the lens, and is only valid for rotationally symmetric, axial systems. A layout diagram is always a useful visual representation of the current optical system. </a:t>
                      </a:r>
                      <a:endParaRPr lang="en-US" sz="1400" dirty="0"/>
                    </a:p>
                  </a:txBody>
                  <a:tcPr/>
                </a:tc>
                <a:extLst>
                  <a:ext uri="{0D108BD9-81ED-4DB2-BD59-A6C34878D82A}">
                    <a16:rowId xmlns:a16="http://schemas.microsoft.com/office/drawing/2014/main" val="1323218939"/>
                  </a:ext>
                </a:extLst>
              </a:tr>
              <a:tr h="370840">
                <a:tc>
                  <a:txBody>
                    <a:bodyPr/>
                    <a:lstStyle/>
                    <a:p>
                      <a:r>
                        <a:rPr lang="en-GB" sz="1400" dirty="0"/>
                        <a:t>Spot Diagram</a:t>
                      </a:r>
                      <a:endParaRPr lang="en-US" sz="1400" dirty="0"/>
                    </a:p>
                  </a:txBody>
                  <a:tcPr/>
                </a:tc>
                <a:tc>
                  <a:txBody>
                    <a:bodyPr/>
                    <a:lstStyle/>
                    <a:p>
                      <a:r>
                        <a:rPr lang="en-GB" sz="1400" b="0" dirty="0"/>
                        <a:t>Gives indication of the image of a point object. In the absence of aberrations, a point object will converge to a perfect image point. By default, </a:t>
                      </a:r>
                      <a:r>
                        <a:rPr lang="en-GB" sz="1400" b="0" dirty="0" err="1"/>
                        <a:t>OpticStudio</a:t>
                      </a:r>
                      <a:r>
                        <a:rPr lang="en-GB" sz="1400" b="0" dirty="0"/>
                        <a:t> software plots the spot diagram for each field point. </a:t>
                      </a:r>
                      <a:endParaRPr lang="en-US" sz="1400" dirty="0"/>
                    </a:p>
                  </a:txBody>
                  <a:tcPr/>
                </a:tc>
                <a:extLst>
                  <a:ext uri="{0D108BD9-81ED-4DB2-BD59-A6C34878D82A}">
                    <a16:rowId xmlns:a16="http://schemas.microsoft.com/office/drawing/2014/main" val="1099115402"/>
                  </a:ext>
                </a:extLst>
              </a:tr>
              <a:tr h="370840">
                <a:tc>
                  <a:txBody>
                    <a:bodyPr/>
                    <a:lstStyle/>
                    <a:p>
                      <a:r>
                        <a:rPr lang="en-GB" sz="1400" dirty="0"/>
                        <a:t>OPD Fan</a:t>
                      </a:r>
                      <a:endParaRPr lang="en-US" sz="1400" dirty="0"/>
                    </a:p>
                  </a:txBody>
                  <a:tcPr/>
                </a:tc>
                <a:tc>
                  <a:txBody>
                    <a:bodyPr/>
                    <a:lstStyle/>
                    <a:p>
                      <a:r>
                        <a:rPr lang="en-GB" sz="1400" b="0" dirty="0"/>
                        <a:t>A plot of the optical path difference as a function of pupil coordinate. In a perfect optical system, the optical path of the wavefront will be identical to that of an aberration-free spherical wavefront in the exit pupil. </a:t>
                      </a:r>
                      <a:endParaRPr lang="en-US" sz="1400" dirty="0"/>
                    </a:p>
                  </a:txBody>
                  <a:tcPr/>
                </a:tc>
                <a:extLst>
                  <a:ext uri="{0D108BD9-81ED-4DB2-BD59-A6C34878D82A}">
                    <a16:rowId xmlns:a16="http://schemas.microsoft.com/office/drawing/2014/main" val="3841366962"/>
                  </a:ext>
                </a:extLst>
              </a:tr>
              <a:tr h="370840">
                <a:tc>
                  <a:txBody>
                    <a:bodyPr/>
                    <a:lstStyle/>
                    <a:p>
                      <a:r>
                        <a:rPr lang="en-GB" sz="1400" dirty="0"/>
                        <a:t>Ray Fan</a:t>
                      </a:r>
                      <a:endParaRPr lang="en-US" sz="1400" dirty="0"/>
                    </a:p>
                  </a:txBody>
                  <a:tcPr/>
                </a:tc>
                <a:tc>
                  <a:txBody>
                    <a:bodyPr/>
                    <a:lstStyle/>
                    <a:p>
                      <a:r>
                        <a:rPr lang="en-GB" sz="1400" b="0" dirty="0"/>
                        <a:t>Plots ray aberrations as a function of pupil coordinate. Generally, a given ray which passes through the optical system and onto the image surface, its point of intersection falls on some small but nonzero distance away from the chief ray. Once again, in a perfect optical system, the ray aberrations should be zero across the pupil. </a:t>
                      </a:r>
                      <a:endParaRPr lang="en-US" sz="1400" dirty="0"/>
                    </a:p>
                  </a:txBody>
                  <a:tcPr/>
                </a:tc>
                <a:extLst>
                  <a:ext uri="{0D108BD9-81ED-4DB2-BD59-A6C34878D82A}">
                    <a16:rowId xmlns:a16="http://schemas.microsoft.com/office/drawing/2014/main" val="4096153108"/>
                  </a:ext>
                </a:extLst>
              </a:tr>
            </a:tbl>
          </a:graphicData>
        </a:graphic>
      </p:graphicFrame>
      <p:sp>
        <p:nvSpPr>
          <p:cNvPr id="11" name="Rectangle 10">
            <a:extLst>
              <a:ext uri="{FF2B5EF4-FFF2-40B4-BE49-F238E27FC236}">
                <a16:creationId xmlns:a16="http://schemas.microsoft.com/office/drawing/2014/main" id="{286B4EC4-08ED-5A69-4D21-1FD5298E09C4}"/>
              </a:ext>
            </a:extLst>
          </p:cNvPr>
          <p:cNvSpPr/>
          <p:nvPr/>
        </p:nvSpPr>
        <p:spPr>
          <a:xfrm>
            <a:off x="638708" y="5031553"/>
            <a:ext cx="10914584" cy="608209"/>
          </a:xfrm>
          <a:prstGeom prst="rect">
            <a:avLst/>
          </a:prstGeom>
          <a:noFill/>
          <a:ln w="19050">
            <a:solidFill>
              <a:srgbClr val="FFB71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EFCAC6C0-E358-00A3-DBA6-D5ADE9357FC0}"/>
              </a:ext>
            </a:extLst>
          </p:cNvPr>
          <p:cNvGrpSpPr/>
          <p:nvPr/>
        </p:nvGrpSpPr>
        <p:grpSpPr>
          <a:xfrm>
            <a:off x="5723623" y="4581128"/>
            <a:ext cx="564734" cy="720080"/>
            <a:chOff x="7114320" y="4083526"/>
            <a:chExt cx="564734" cy="720080"/>
          </a:xfrm>
        </p:grpSpPr>
        <p:sp>
          <p:nvSpPr>
            <p:cNvPr id="13" name="Rectangle 12">
              <a:extLst>
                <a:ext uri="{FF2B5EF4-FFF2-40B4-BE49-F238E27FC236}">
                  <a16:creationId xmlns:a16="http://schemas.microsoft.com/office/drawing/2014/main" id="{5176111E-E6B0-C640-A592-CB0BA3C75170}"/>
                </a:ext>
              </a:extLst>
            </p:cNvPr>
            <p:cNvSpPr/>
            <p:nvPr/>
          </p:nvSpPr>
          <p:spPr>
            <a:xfrm>
              <a:off x="7114320" y="4083526"/>
              <a:ext cx="564734" cy="72008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light-bulb-inspiration-purlpe" descr="light bulb inspiration purlpe">
              <a:extLst>
                <a:ext uri="{FF2B5EF4-FFF2-40B4-BE49-F238E27FC236}">
                  <a16:creationId xmlns:a16="http://schemas.microsoft.com/office/drawing/2014/main" id="{6C60C2CB-3E9C-C418-CA74-0B22A1E2B176}"/>
                </a:ext>
              </a:extLst>
            </p:cNvPr>
            <p:cNvPicPr>
              <a:picLocks noChangeAspect="1"/>
            </p:cNvPicPr>
            <p:nvPr>
              <p:custDataLst>
                <p:tags r:id="rId1"/>
              </p:custDataLst>
            </p:nvPr>
          </p:nvPicPr>
          <p:blipFill>
            <a:blip r:embed="rId4">
              <a:extLst>
                <a:ext uri="{96DAC541-7B7A-43D3-8B79-37D633B846F1}">
                  <asvg:svgBlip xmlns:asvg="http://schemas.microsoft.com/office/drawing/2016/SVG/main" r:embed="rId5"/>
                </a:ext>
              </a:extLst>
            </a:blip>
            <a:stretch>
              <a:fillRect/>
            </a:stretch>
          </p:blipFill>
          <p:spPr>
            <a:xfrm>
              <a:off x="7114320" y="4128929"/>
              <a:ext cx="564734" cy="629275"/>
            </a:xfrm>
            <a:prstGeom prst="rect">
              <a:avLst/>
            </a:prstGeom>
          </p:spPr>
        </p:pic>
      </p:grpSp>
      <p:sp>
        <p:nvSpPr>
          <p:cNvPr id="15" name="TextBox 14">
            <a:extLst>
              <a:ext uri="{FF2B5EF4-FFF2-40B4-BE49-F238E27FC236}">
                <a16:creationId xmlns:a16="http://schemas.microsoft.com/office/drawing/2014/main" id="{C4A4CFD7-B22E-5833-969C-C3756A784244}"/>
              </a:ext>
            </a:extLst>
          </p:cNvPr>
          <p:cNvSpPr txBox="1"/>
          <p:nvPr/>
        </p:nvSpPr>
        <p:spPr>
          <a:xfrm>
            <a:off x="2567607" y="5251088"/>
            <a:ext cx="6876765" cy="338554"/>
          </a:xfrm>
          <a:prstGeom prst="rect">
            <a:avLst/>
          </a:prstGeom>
          <a:noFill/>
        </p:spPr>
        <p:txBody>
          <a:bodyPr wrap="square">
            <a:spAutoFit/>
          </a:bodyPr>
          <a:lstStyle/>
          <a:p>
            <a:pPr algn="ctr"/>
            <a:r>
              <a:rPr lang="en-US" sz="1600" dirty="0"/>
              <a:t>Why is it important to evaluate system performance before optimization?</a:t>
            </a:r>
          </a:p>
        </p:txBody>
      </p:sp>
    </p:spTree>
    <p:extLst>
      <p:ext uri="{BB962C8B-B14F-4D97-AF65-F5344CB8AC3E}">
        <p14:creationId xmlns:p14="http://schemas.microsoft.com/office/powerpoint/2010/main" val="12878972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C0E24037-1C5A-4768-A52E-B6CDC5C445C4}"/>
              </a:ext>
            </a:extLst>
          </p:cNvPr>
          <p:cNvPicPr>
            <a:picLocks noChangeAspect="1"/>
          </p:cNvPicPr>
          <p:nvPr/>
        </p:nvPicPr>
        <p:blipFill>
          <a:blip r:embed="rId5"/>
          <a:stretch>
            <a:fillRect/>
          </a:stretch>
        </p:blipFill>
        <p:spPr>
          <a:xfrm>
            <a:off x="963824" y="1575957"/>
            <a:ext cx="3980049" cy="3916198"/>
          </a:xfrm>
          <a:prstGeom prst="rect">
            <a:avLst/>
          </a:prstGeom>
          <a:ln>
            <a:solidFill>
              <a:schemeClr val="accent4"/>
            </a:solidFill>
          </a:ln>
        </p:spPr>
      </p:pic>
      <p:sp>
        <p:nvSpPr>
          <p:cNvPr id="2" name="Slide Number Placeholder 1">
            <a:extLst>
              <a:ext uri="{FF2B5EF4-FFF2-40B4-BE49-F238E27FC236}">
                <a16:creationId xmlns:a16="http://schemas.microsoft.com/office/drawing/2014/main" id="{D402EA30-448C-AB24-5962-42B3A60E58F0}"/>
              </a:ext>
            </a:extLst>
          </p:cNvPr>
          <p:cNvSpPr>
            <a:spLocks noGrp="1"/>
          </p:cNvSpPr>
          <p:nvPr>
            <p:ph type="sldNum" sz="quarter" idx="11"/>
          </p:nvPr>
        </p:nvSpPr>
        <p:spPr/>
        <p:txBody>
          <a:bodyPr/>
          <a:lstStyle/>
          <a:p>
            <a:fld id="{F0D23093-2AB0-F74C-B865-1A12A15B650E}" type="slidenum">
              <a:rPr lang="en-US" smtClean="0"/>
              <a:pPr/>
              <a:t>16</a:t>
            </a:fld>
            <a:endParaRPr lang="en-US" dirty="0"/>
          </a:p>
        </p:txBody>
      </p:sp>
      <p:sp>
        <p:nvSpPr>
          <p:cNvPr id="3" name="Title 2">
            <a:extLst>
              <a:ext uri="{FF2B5EF4-FFF2-40B4-BE49-F238E27FC236}">
                <a16:creationId xmlns:a16="http://schemas.microsoft.com/office/drawing/2014/main" id="{C393C118-6C2A-B417-8D88-2FFD6B80230D}"/>
              </a:ext>
            </a:extLst>
          </p:cNvPr>
          <p:cNvSpPr>
            <a:spLocks noGrp="1"/>
          </p:cNvSpPr>
          <p:nvPr>
            <p:ph type="title"/>
          </p:nvPr>
        </p:nvSpPr>
        <p:spPr/>
        <p:txBody>
          <a:bodyPr/>
          <a:lstStyle/>
          <a:p>
            <a:r>
              <a:rPr lang="en-GB" dirty="0" err="1"/>
              <a:t>OpticStudio</a:t>
            </a:r>
            <a:r>
              <a:rPr lang="en-GB" dirty="0"/>
              <a:t> Analysis Tools</a:t>
            </a:r>
            <a:br>
              <a:rPr lang="en-GB" dirty="0"/>
            </a:br>
            <a:r>
              <a:rPr lang="en-GB" sz="2400" i="1" dirty="0">
                <a:solidFill>
                  <a:schemeClr val="accent1"/>
                </a:solidFill>
              </a:rPr>
              <a:t>Layout &amp; Spot Diagram</a:t>
            </a:r>
            <a:endParaRPr lang="en-US" i="1" dirty="0">
              <a:solidFill>
                <a:schemeClr val="accent1"/>
              </a:solidFill>
            </a:endParaRPr>
          </a:p>
        </p:txBody>
      </p:sp>
      <p:sp>
        <p:nvSpPr>
          <p:cNvPr id="6" name="TextBox 5">
            <a:extLst>
              <a:ext uri="{FF2B5EF4-FFF2-40B4-BE49-F238E27FC236}">
                <a16:creationId xmlns:a16="http://schemas.microsoft.com/office/drawing/2014/main" id="{0AC63370-CB9B-BE99-6774-2896036213B3}"/>
              </a:ext>
            </a:extLst>
          </p:cNvPr>
          <p:cNvSpPr txBox="1"/>
          <p:nvPr/>
        </p:nvSpPr>
        <p:spPr>
          <a:xfrm>
            <a:off x="609603" y="1053333"/>
            <a:ext cx="4687414" cy="523220"/>
          </a:xfrm>
          <a:prstGeom prst="rect">
            <a:avLst/>
          </a:prstGeom>
          <a:noFill/>
        </p:spPr>
        <p:txBody>
          <a:bodyPr wrap="square">
            <a:spAutoFit/>
          </a:bodyPr>
          <a:lstStyle/>
          <a:p>
            <a:pPr algn="ctr"/>
            <a:r>
              <a:rPr lang="en-GB" sz="1400" b="1" dirty="0">
                <a:solidFill>
                  <a:schemeClr val="accent1"/>
                </a:solidFill>
              </a:rPr>
              <a:t>/</a:t>
            </a:r>
            <a:r>
              <a:rPr lang="en-GB" sz="1400" b="1" dirty="0"/>
              <a:t> Step: </a:t>
            </a:r>
            <a:r>
              <a:rPr lang="en-GB" sz="1400" dirty="0"/>
              <a:t>Open the layout by navigating to </a:t>
            </a:r>
            <a:r>
              <a:rPr lang="en-GB" sz="1400" b="1" dirty="0"/>
              <a:t>Analyze…</a:t>
            </a:r>
            <a:r>
              <a:rPr lang="en-GB" sz="1400" b="1" dirty="0" err="1"/>
              <a:t>SystemViewers</a:t>
            </a:r>
            <a:r>
              <a:rPr lang="en-GB" sz="1400" b="1" dirty="0"/>
              <a:t>…Cross Section</a:t>
            </a:r>
            <a:r>
              <a:rPr lang="en-GB" sz="1400" b="0" dirty="0"/>
              <a:t>. </a:t>
            </a:r>
            <a:endParaRPr lang="en-US" sz="1400" dirty="0"/>
          </a:p>
        </p:txBody>
      </p:sp>
      <p:sp>
        <p:nvSpPr>
          <p:cNvPr id="8" name="TextBox 7">
            <a:extLst>
              <a:ext uri="{FF2B5EF4-FFF2-40B4-BE49-F238E27FC236}">
                <a16:creationId xmlns:a16="http://schemas.microsoft.com/office/drawing/2014/main" id="{2B3630F1-98C9-5F79-9DA8-F744F0847041}"/>
              </a:ext>
            </a:extLst>
          </p:cNvPr>
          <p:cNvSpPr txBox="1"/>
          <p:nvPr/>
        </p:nvSpPr>
        <p:spPr>
          <a:xfrm>
            <a:off x="6856882" y="1055869"/>
            <a:ext cx="4763616" cy="523220"/>
          </a:xfrm>
          <a:prstGeom prst="rect">
            <a:avLst/>
          </a:prstGeom>
          <a:noFill/>
        </p:spPr>
        <p:txBody>
          <a:bodyPr wrap="square">
            <a:spAutoFit/>
          </a:bodyPr>
          <a:lstStyle/>
          <a:p>
            <a:pPr algn="ctr"/>
            <a:r>
              <a:rPr lang="en-GB" sz="1400" b="1" dirty="0">
                <a:solidFill>
                  <a:schemeClr val="accent1"/>
                </a:solidFill>
              </a:rPr>
              <a:t>/</a:t>
            </a:r>
            <a:r>
              <a:rPr lang="en-GB" sz="1400" b="1" dirty="0"/>
              <a:t> Step: </a:t>
            </a:r>
            <a:r>
              <a:rPr lang="en-GB" sz="1400" dirty="0"/>
              <a:t>Open the spot diagram by navigating to </a:t>
            </a:r>
            <a:r>
              <a:rPr lang="en-US" sz="1400" b="1" dirty="0"/>
              <a:t>Analyze…Image Quality…Rays &amp; Spots…Standard Spot Diagram</a:t>
            </a:r>
            <a:r>
              <a:rPr lang="en-GB" sz="1400" b="0" dirty="0"/>
              <a:t>. </a:t>
            </a:r>
            <a:endParaRPr lang="en-US" sz="1400" dirty="0"/>
          </a:p>
        </p:txBody>
      </p:sp>
      <p:pic>
        <p:nvPicPr>
          <p:cNvPr id="10" name="Picture 9">
            <a:extLst>
              <a:ext uri="{FF2B5EF4-FFF2-40B4-BE49-F238E27FC236}">
                <a16:creationId xmlns:a16="http://schemas.microsoft.com/office/drawing/2014/main" id="{8C263189-7DDD-6924-4C5B-A26DFA8B9102}"/>
              </a:ext>
            </a:extLst>
          </p:cNvPr>
          <p:cNvPicPr>
            <a:picLocks noChangeAspect="1"/>
          </p:cNvPicPr>
          <p:nvPr/>
        </p:nvPicPr>
        <p:blipFill>
          <a:blip r:embed="rId6"/>
          <a:srcRect l="49922"/>
          <a:stretch>
            <a:fillRect/>
          </a:stretch>
        </p:blipFill>
        <p:spPr>
          <a:xfrm>
            <a:off x="7248127" y="1575957"/>
            <a:ext cx="3981127" cy="3891618"/>
          </a:xfrm>
          <a:prstGeom prst="rect">
            <a:avLst/>
          </a:prstGeom>
          <a:ln>
            <a:solidFill>
              <a:schemeClr val="accent4"/>
            </a:solidFill>
          </a:ln>
        </p:spPr>
      </p:pic>
      <p:sp>
        <p:nvSpPr>
          <p:cNvPr id="11" name="Rectangle 10">
            <a:extLst>
              <a:ext uri="{FF2B5EF4-FFF2-40B4-BE49-F238E27FC236}">
                <a16:creationId xmlns:a16="http://schemas.microsoft.com/office/drawing/2014/main" id="{1D299D28-934F-3EB4-EC62-A9C9C56FD392}"/>
              </a:ext>
            </a:extLst>
          </p:cNvPr>
          <p:cNvSpPr/>
          <p:nvPr/>
        </p:nvSpPr>
        <p:spPr>
          <a:xfrm>
            <a:off x="469033" y="5543057"/>
            <a:ext cx="4968551" cy="523220"/>
          </a:xfrm>
          <a:prstGeom prst="rect">
            <a:avLst/>
          </a:prstGeom>
          <a:noFill/>
          <a:ln w="19050">
            <a:solidFill>
              <a:srgbClr val="FFB71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42F2D4-F4BD-81A4-7457-E8B8E1D7147A}"/>
              </a:ext>
            </a:extLst>
          </p:cNvPr>
          <p:cNvSpPr/>
          <p:nvPr/>
        </p:nvSpPr>
        <p:spPr>
          <a:xfrm>
            <a:off x="6754416" y="5543057"/>
            <a:ext cx="4968551" cy="523220"/>
          </a:xfrm>
          <a:prstGeom prst="rect">
            <a:avLst/>
          </a:prstGeom>
          <a:noFill/>
          <a:ln w="19050">
            <a:solidFill>
              <a:srgbClr val="FFB71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083D2238-9A3F-181A-EFA4-0A59CBB55E2B}"/>
              </a:ext>
            </a:extLst>
          </p:cNvPr>
          <p:cNvSpPr txBox="1"/>
          <p:nvPr/>
        </p:nvSpPr>
        <p:spPr>
          <a:xfrm>
            <a:off x="738134" y="5548777"/>
            <a:ext cx="4510845" cy="523220"/>
          </a:xfrm>
          <a:prstGeom prst="rect">
            <a:avLst/>
          </a:prstGeom>
          <a:noFill/>
        </p:spPr>
        <p:txBody>
          <a:bodyPr wrap="square" rtlCol="0">
            <a:spAutoFit/>
          </a:bodyPr>
          <a:lstStyle/>
          <a:p>
            <a:pPr algn="ctr"/>
            <a:r>
              <a:rPr lang="en-US" sz="1400" dirty="0"/>
              <a:t>Observe where the rays converge. What does this indicate about the current system setup?</a:t>
            </a:r>
          </a:p>
        </p:txBody>
      </p:sp>
      <p:grpSp>
        <p:nvGrpSpPr>
          <p:cNvPr id="14" name="Group 13">
            <a:extLst>
              <a:ext uri="{FF2B5EF4-FFF2-40B4-BE49-F238E27FC236}">
                <a16:creationId xmlns:a16="http://schemas.microsoft.com/office/drawing/2014/main" id="{2815ECA8-CF1C-D115-F217-AA58334F5B71}"/>
              </a:ext>
            </a:extLst>
          </p:cNvPr>
          <p:cNvGrpSpPr/>
          <p:nvPr/>
        </p:nvGrpSpPr>
        <p:grpSpPr>
          <a:xfrm>
            <a:off x="282844" y="5566990"/>
            <a:ext cx="372377" cy="474810"/>
            <a:chOff x="7114320" y="4083526"/>
            <a:chExt cx="564734" cy="720080"/>
          </a:xfrm>
        </p:grpSpPr>
        <p:sp>
          <p:nvSpPr>
            <p:cNvPr id="15" name="Rectangle 14">
              <a:extLst>
                <a:ext uri="{FF2B5EF4-FFF2-40B4-BE49-F238E27FC236}">
                  <a16:creationId xmlns:a16="http://schemas.microsoft.com/office/drawing/2014/main" id="{65D2829F-A2A9-F5C8-EB7E-C62B157D17FF}"/>
                </a:ext>
              </a:extLst>
            </p:cNvPr>
            <p:cNvSpPr/>
            <p:nvPr/>
          </p:nvSpPr>
          <p:spPr>
            <a:xfrm>
              <a:off x="7114320" y="4083526"/>
              <a:ext cx="564734" cy="72008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light-bulb-inspiration-purlpe" descr="light bulb inspiration purlpe">
              <a:extLst>
                <a:ext uri="{FF2B5EF4-FFF2-40B4-BE49-F238E27FC236}">
                  <a16:creationId xmlns:a16="http://schemas.microsoft.com/office/drawing/2014/main" id="{FDD262D0-1757-E3D4-7073-23A0B2B78E8E}"/>
                </a:ext>
              </a:extLst>
            </p:cNvPr>
            <p:cNvPicPr>
              <a:picLocks noChangeAspect="1"/>
            </p:cNvPicPr>
            <p:nvPr>
              <p:custDataLst>
                <p:tags r:id="rId2"/>
              </p:custDataLst>
            </p:nvPr>
          </p:nvPicPr>
          <p:blipFill>
            <a:blip r:embed="rId7">
              <a:extLst>
                <a:ext uri="{96DAC541-7B7A-43D3-8B79-37D633B846F1}">
                  <asvg:svgBlip xmlns:asvg="http://schemas.microsoft.com/office/drawing/2016/SVG/main" r:embed="rId8"/>
                </a:ext>
              </a:extLst>
            </a:blip>
            <a:stretch>
              <a:fillRect/>
            </a:stretch>
          </p:blipFill>
          <p:spPr>
            <a:xfrm>
              <a:off x="7114320" y="4128929"/>
              <a:ext cx="564734" cy="629275"/>
            </a:xfrm>
            <a:prstGeom prst="rect">
              <a:avLst/>
            </a:prstGeom>
          </p:spPr>
        </p:pic>
      </p:grpSp>
      <p:grpSp>
        <p:nvGrpSpPr>
          <p:cNvPr id="17" name="Group 16">
            <a:extLst>
              <a:ext uri="{FF2B5EF4-FFF2-40B4-BE49-F238E27FC236}">
                <a16:creationId xmlns:a16="http://schemas.microsoft.com/office/drawing/2014/main" id="{A9E443BA-812A-87D4-C414-A63827596843}"/>
              </a:ext>
            </a:extLst>
          </p:cNvPr>
          <p:cNvGrpSpPr/>
          <p:nvPr/>
        </p:nvGrpSpPr>
        <p:grpSpPr>
          <a:xfrm>
            <a:off x="6568227" y="5566990"/>
            <a:ext cx="372377" cy="474810"/>
            <a:chOff x="7114320" y="4083526"/>
            <a:chExt cx="564734" cy="720080"/>
          </a:xfrm>
        </p:grpSpPr>
        <p:sp>
          <p:nvSpPr>
            <p:cNvPr id="18" name="Rectangle 17">
              <a:extLst>
                <a:ext uri="{FF2B5EF4-FFF2-40B4-BE49-F238E27FC236}">
                  <a16:creationId xmlns:a16="http://schemas.microsoft.com/office/drawing/2014/main" id="{3EC48AAC-68E8-B285-7884-962B691795AB}"/>
                </a:ext>
              </a:extLst>
            </p:cNvPr>
            <p:cNvSpPr/>
            <p:nvPr/>
          </p:nvSpPr>
          <p:spPr>
            <a:xfrm>
              <a:off x="7114320" y="4083526"/>
              <a:ext cx="564734" cy="72008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light-bulb-inspiration-purlpe" descr="light bulb inspiration purlpe">
              <a:extLst>
                <a:ext uri="{FF2B5EF4-FFF2-40B4-BE49-F238E27FC236}">
                  <a16:creationId xmlns:a16="http://schemas.microsoft.com/office/drawing/2014/main" id="{CC284A08-F94A-A6D6-AE93-22F86CF5B3B1}"/>
                </a:ext>
              </a:extLst>
            </p:cNvPr>
            <p:cNvPicPr>
              <a:picLocks noChangeAspect="1"/>
            </p:cNvPicPr>
            <p:nvPr>
              <p:custDataLst>
                <p:tags r:id="rId1"/>
              </p:custDataLst>
            </p:nvPr>
          </p:nvPicPr>
          <p:blipFill>
            <a:blip r:embed="rId7">
              <a:extLst>
                <a:ext uri="{96DAC541-7B7A-43D3-8B79-37D633B846F1}">
                  <asvg:svgBlip xmlns:asvg="http://schemas.microsoft.com/office/drawing/2016/SVG/main" r:embed="rId8"/>
                </a:ext>
              </a:extLst>
            </a:blip>
            <a:stretch>
              <a:fillRect/>
            </a:stretch>
          </p:blipFill>
          <p:spPr>
            <a:xfrm>
              <a:off x="7114320" y="4128929"/>
              <a:ext cx="564734" cy="629275"/>
            </a:xfrm>
            <a:prstGeom prst="rect">
              <a:avLst/>
            </a:prstGeom>
          </p:spPr>
        </p:pic>
      </p:grpSp>
      <p:sp>
        <p:nvSpPr>
          <p:cNvPr id="20" name="TextBox 19">
            <a:extLst>
              <a:ext uri="{FF2B5EF4-FFF2-40B4-BE49-F238E27FC236}">
                <a16:creationId xmlns:a16="http://schemas.microsoft.com/office/drawing/2014/main" id="{CDA809EE-DD00-9ED0-ED64-53063BB6DBA9}"/>
              </a:ext>
            </a:extLst>
          </p:cNvPr>
          <p:cNvSpPr txBox="1"/>
          <p:nvPr/>
        </p:nvSpPr>
        <p:spPr>
          <a:xfrm>
            <a:off x="6943022" y="5548777"/>
            <a:ext cx="4641794" cy="523220"/>
          </a:xfrm>
          <a:prstGeom prst="rect">
            <a:avLst/>
          </a:prstGeom>
          <a:noFill/>
        </p:spPr>
        <p:txBody>
          <a:bodyPr wrap="square" rtlCol="0">
            <a:spAutoFit/>
          </a:bodyPr>
          <a:lstStyle/>
          <a:p>
            <a:pPr algn="ctr"/>
            <a:r>
              <a:rPr lang="en-US" sz="1400" dirty="0"/>
              <a:t>Compare the RMS and Geometrical (GEO) spot radii. What does each measure, and how do they differ?</a:t>
            </a:r>
          </a:p>
        </p:txBody>
      </p:sp>
    </p:spTree>
    <p:extLst>
      <p:ext uri="{BB962C8B-B14F-4D97-AF65-F5344CB8AC3E}">
        <p14:creationId xmlns:p14="http://schemas.microsoft.com/office/powerpoint/2010/main" val="1499245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C748D3-7F7D-9904-B4ED-E5F0C3616E9C}"/>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A56EFAA-E7B6-F6B7-92B8-07F0F3F92A56}"/>
              </a:ext>
            </a:extLst>
          </p:cNvPr>
          <p:cNvSpPr>
            <a:spLocks noGrp="1"/>
          </p:cNvSpPr>
          <p:nvPr>
            <p:ph type="sldNum" sz="quarter" idx="11"/>
          </p:nvPr>
        </p:nvSpPr>
        <p:spPr/>
        <p:txBody>
          <a:bodyPr/>
          <a:lstStyle/>
          <a:p>
            <a:fld id="{F0D23093-2AB0-F74C-B865-1A12A15B650E}" type="slidenum">
              <a:rPr lang="en-US" smtClean="0"/>
              <a:pPr/>
              <a:t>17</a:t>
            </a:fld>
            <a:endParaRPr lang="en-US" dirty="0"/>
          </a:p>
        </p:txBody>
      </p:sp>
      <p:sp>
        <p:nvSpPr>
          <p:cNvPr id="3" name="Title 2">
            <a:extLst>
              <a:ext uri="{FF2B5EF4-FFF2-40B4-BE49-F238E27FC236}">
                <a16:creationId xmlns:a16="http://schemas.microsoft.com/office/drawing/2014/main" id="{CC3F9465-B544-526E-71A1-E7262CFB37DE}"/>
              </a:ext>
            </a:extLst>
          </p:cNvPr>
          <p:cNvSpPr>
            <a:spLocks noGrp="1"/>
          </p:cNvSpPr>
          <p:nvPr>
            <p:ph type="title"/>
          </p:nvPr>
        </p:nvSpPr>
        <p:spPr/>
        <p:txBody>
          <a:bodyPr/>
          <a:lstStyle/>
          <a:p>
            <a:r>
              <a:rPr lang="en-GB" dirty="0" err="1"/>
              <a:t>OpticStudio</a:t>
            </a:r>
            <a:r>
              <a:rPr lang="en-GB" dirty="0"/>
              <a:t> Analysis Tools</a:t>
            </a:r>
            <a:br>
              <a:rPr lang="en-GB" dirty="0"/>
            </a:br>
            <a:r>
              <a:rPr lang="en-GB" sz="2400" i="1" dirty="0">
                <a:solidFill>
                  <a:schemeClr val="accent1"/>
                </a:solidFill>
              </a:rPr>
              <a:t>Ray Fan &amp; OPD Fan</a:t>
            </a:r>
            <a:endParaRPr lang="en-US" i="1" dirty="0">
              <a:solidFill>
                <a:schemeClr val="accent1"/>
              </a:solidFill>
            </a:endParaRPr>
          </a:p>
        </p:txBody>
      </p:sp>
      <p:pic>
        <p:nvPicPr>
          <p:cNvPr id="22" name="Picture 21">
            <a:extLst>
              <a:ext uri="{FF2B5EF4-FFF2-40B4-BE49-F238E27FC236}">
                <a16:creationId xmlns:a16="http://schemas.microsoft.com/office/drawing/2014/main" id="{F660F7D1-D49F-353E-F3AB-C9279E06D019}"/>
              </a:ext>
            </a:extLst>
          </p:cNvPr>
          <p:cNvPicPr>
            <a:picLocks noChangeAspect="1"/>
          </p:cNvPicPr>
          <p:nvPr/>
        </p:nvPicPr>
        <p:blipFill>
          <a:blip r:embed="rId5"/>
          <a:srcRect r="49870"/>
          <a:stretch>
            <a:fillRect/>
          </a:stretch>
        </p:blipFill>
        <p:spPr>
          <a:xfrm>
            <a:off x="962746" y="1575957"/>
            <a:ext cx="3981127" cy="3909938"/>
          </a:xfrm>
          <a:prstGeom prst="rect">
            <a:avLst/>
          </a:prstGeom>
          <a:ln>
            <a:solidFill>
              <a:schemeClr val="accent4"/>
            </a:solidFill>
          </a:ln>
        </p:spPr>
      </p:pic>
      <p:pic>
        <p:nvPicPr>
          <p:cNvPr id="23" name="Picture 22">
            <a:extLst>
              <a:ext uri="{FF2B5EF4-FFF2-40B4-BE49-F238E27FC236}">
                <a16:creationId xmlns:a16="http://schemas.microsoft.com/office/drawing/2014/main" id="{7BC8B591-E980-4EEC-BDA9-8C38EEF0EBDE}"/>
              </a:ext>
            </a:extLst>
          </p:cNvPr>
          <p:cNvPicPr>
            <a:picLocks noChangeAspect="1"/>
          </p:cNvPicPr>
          <p:nvPr/>
        </p:nvPicPr>
        <p:blipFill>
          <a:blip r:embed="rId5"/>
          <a:srcRect l="49870"/>
          <a:stretch>
            <a:fillRect/>
          </a:stretch>
        </p:blipFill>
        <p:spPr>
          <a:xfrm>
            <a:off x="7248126" y="1573709"/>
            <a:ext cx="3981128" cy="3909938"/>
          </a:xfrm>
          <a:prstGeom prst="rect">
            <a:avLst/>
          </a:prstGeom>
          <a:ln>
            <a:solidFill>
              <a:schemeClr val="accent4"/>
            </a:solidFill>
          </a:ln>
        </p:spPr>
      </p:pic>
      <p:sp>
        <p:nvSpPr>
          <p:cNvPr id="12" name="TextBox 11">
            <a:extLst>
              <a:ext uri="{FF2B5EF4-FFF2-40B4-BE49-F238E27FC236}">
                <a16:creationId xmlns:a16="http://schemas.microsoft.com/office/drawing/2014/main" id="{8E0A7677-31AA-C5EF-D8AE-898B33F47A9A}"/>
              </a:ext>
            </a:extLst>
          </p:cNvPr>
          <p:cNvSpPr txBox="1"/>
          <p:nvPr/>
        </p:nvSpPr>
        <p:spPr>
          <a:xfrm>
            <a:off x="609603" y="1053333"/>
            <a:ext cx="4687414" cy="523220"/>
          </a:xfrm>
          <a:prstGeom prst="rect">
            <a:avLst/>
          </a:prstGeom>
          <a:noFill/>
        </p:spPr>
        <p:txBody>
          <a:bodyPr wrap="square">
            <a:spAutoFit/>
          </a:bodyPr>
          <a:lstStyle/>
          <a:p>
            <a:pPr algn="ctr"/>
            <a:r>
              <a:rPr lang="en-GB" sz="1400" b="1" dirty="0">
                <a:solidFill>
                  <a:schemeClr val="accent1"/>
                </a:solidFill>
              </a:rPr>
              <a:t>/</a:t>
            </a:r>
            <a:r>
              <a:rPr lang="en-GB" sz="1400" b="1" dirty="0"/>
              <a:t> Step: </a:t>
            </a:r>
            <a:r>
              <a:rPr lang="en-GB" sz="1400" dirty="0"/>
              <a:t>Open the Ray Fan plot by selecting </a:t>
            </a:r>
            <a:r>
              <a:rPr lang="en-GB" sz="1400" b="1" dirty="0"/>
              <a:t>Analyze…Image Quality…Aberrations…Ray Aberration</a:t>
            </a:r>
            <a:r>
              <a:rPr lang="en-GB" sz="1400" dirty="0"/>
              <a:t>. </a:t>
            </a:r>
            <a:r>
              <a:rPr lang="en-GB" sz="1400" b="0" dirty="0"/>
              <a:t> </a:t>
            </a:r>
            <a:endParaRPr lang="en-US" sz="1400" dirty="0"/>
          </a:p>
        </p:txBody>
      </p:sp>
      <p:sp>
        <p:nvSpPr>
          <p:cNvPr id="13" name="TextBox 12">
            <a:extLst>
              <a:ext uri="{FF2B5EF4-FFF2-40B4-BE49-F238E27FC236}">
                <a16:creationId xmlns:a16="http://schemas.microsoft.com/office/drawing/2014/main" id="{21ED32BC-3CCC-51FE-AD84-AA872284626D}"/>
              </a:ext>
            </a:extLst>
          </p:cNvPr>
          <p:cNvSpPr txBox="1"/>
          <p:nvPr/>
        </p:nvSpPr>
        <p:spPr>
          <a:xfrm>
            <a:off x="6894984" y="1052737"/>
            <a:ext cx="4687414" cy="523220"/>
          </a:xfrm>
          <a:prstGeom prst="rect">
            <a:avLst/>
          </a:prstGeom>
          <a:noFill/>
        </p:spPr>
        <p:txBody>
          <a:bodyPr wrap="square">
            <a:spAutoFit/>
          </a:bodyPr>
          <a:lstStyle/>
          <a:p>
            <a:r>
              <a:rPr lang="en-GB" sz="1400" b="1" dirty="0">
                <a:solidFill>
                  <a:schemeClr val="accent1"/>
                </a:solidFill>
              </a:rPr>
              <a:t>/</a:t>
            </a:r>
            <a:r>
              <a:rPr lang="en-GB" sz="1400" b="1" dirty="0"/>
              <a:t> Step: </a:t>
            </a:r>
            <a:r>
              <a:rPr lang="en-GB" sz="1400" dirty="0"/>
              <a:t>Open the Optical Path Difference (OPD) fan by selecting </a:t>
            </a:r>
            <a:r>
              <a:rPr lang="en-GB" sz="1400" b="1" dirty="0"/>
              <a:t>Analyze…Image Quality…Aberrations…Optical Path</a:t>
            </a:r>
            <a:r>
              <a:rPr lang="en-GB" sz="1400" dirty="0"/>
              <a:t>.</a:t>
            </a:r>
            <a:endParaRPr lang="en-US" sz="1400" dirty="0"/>
          </a:p>
        </p:txBody>
      </p:sp>
      <p:sp>
        <p:nvSpPr>
          <p:cNvPr id="14" name="Rectangle 13">
            <a:extLst>
              <a:ext uri="{FF2B5EF4-FFF2-40B4-BE49-F238E27FC236}">
                <a16:creationId xmlns:a16="http://schemas.microsoft.com/office/drawing/2014/main" id="{3D74F0C5-A225-1F0C-1FA8-2DA3AF9D80EE}"/>
              </a:ext>
            </a:extLst>
          </p:cNvPr>
          <p:cNvSpPr/>
          <p:nvPr/>
        </p:nvSpPr>
        <p:spPr>
          <a:xfrm>
            <a:off x="469033" y="5543057"/>
            <a:ext cx="4968551" cy="523220"/>
          </a:xfrm>
          <a:prstGeom prst="rect">
            <a:avLst/>
          </a:prstGeom>
          <a:noFill/>
          <a:ln w="19050">
            <a:solidFill>
              <a:srgbClr val="FFB71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3020FBD-2364-E757-E387-9BA079E42612}"/>
              </a:ext>
            </a:extLst>
          </p:cNvPr>
          <p:cNvSpPr/>
          <p:nvPr/>
        </p:nvSpPr>
        <p:spPr>
          <a:xfrm>
            <a:off x="6754416" y="5543057"/>
            <a:ext cx="4968551" cy="523220"/>
          </a:xfrm>
          <a:prstGeom prst="rect">
            <a:avLst/>
          </a:prstGeom>
          <a:noFill/>
          <a:ln w="19050">
            <a:solidFill>
              <a:srgbClr val="FFB71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1F5E521-91EA-383D-B674-11DEC3B9FE31}"/>
              </a:ext>
            </a:extLst>
          </p:cNvPr>
          <p:cNvSpPr txBox="1"/>
          <p:nvPr/>
        </p:nvSpPr>
        <p:spPr>
          <a:xfrm>
            <a:off x="788752" y="5545592"/>
            <a:ext cx="4334271" cy="523220"/>
          </a:xfrm>
          <a:prstGeom prst="rect">
            <a:avLst/>
          </a:prstGeom>
          <a:noFill/>
        </p:spPr>
        <p:txBody>
          <a:bodyPr wrap="square" rtlCol="0">
            <a:spAutoFit/>
          </a:bodyPr>
          <a:lstStyle/>
          <a:p>
            <a:pPr algn="ctr"/>
            <a:r>
              <a:rPr lang="en-US" sz="1400" dirty="0"/>
              <a:t>Look at the Ray Fan plot. What do the curve shapes tell you about aberrations in the system?</a:t>
            </a:r>
          </a:p>
        </p:txBody>
      </p:sp>
      <p:grpSp>
        <p:nvGrpSpPr>
          <p:cNvPr id="17" name="Group 16">
            <a:extLst>
              <a:ext uri="{FF2B5EF4-FFF2-40B4-BE49-F238E27FC236}">
                <a16:creationId xmlns:a16="http://schemas.microsoft.com/office/drawing/2014/main" id="{FD4CF42F-BC30-29CD-94C7-873C04B28E86}"/>
              </a:ext>
            </a:extLst>
          </p:cNvPr>
          <p:cNvGrpSpPr/>
          <p:nvPr/>
        </p:nvGrpSpPr>
        <p:grpSpPr>
          <a:xfrm>
            <a:off x="282844" y="5566990"/>
            <a:ext cx="372377" cy="474810"/>
            <a:chOff x="7114320" y="4083526"/>
            <a:chExt cx="564734" cy="720080"/>
          </a:xfrm>
        </p:grpSpPr>
        <p:sp>
          <p:nvSpPr>
            <p:cNvPr id="18" name="Rectangle 17">
              <a:extLst>
                <a:ext uri="{FF2B5EF4-FFF2-40B4-BE49-F238E27FC236}">
                  <a16:creationId xmlns:a16="http://schemas.microsoft.com/office/drawing/2014/main" id="{13BBA5D1-FDEB-644C-998D-9707B9A1A6C4}"/>
                </a:ext>
              </a:extLst>
            </p:cNvPr>
            <p:cNvSpPr/>
            <p:nvPr/>
          </p:nvSpPr>
          <p:spPr>
            <a:xfrm>
              <a:off x="7114320" y="4083526"/>
              <a:ext cx="564734" cy="72008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light-bulb-inspiration-purlpe" descr="light bulb inspiration purlpe">
              <a:extLst>
                <a:ext uri="{FF2B5EF4-FFF2-40B4-BE49-F238E27FC236}">
                  <a16:creationId xmlns:a16="http://schemas.microsoft.com/office/drawing/2014/main" id="{E36A1912-C03B-ED6C-83FF-0EE8B9EE60E8}"/>
                </a:ext>
              </a:extLst>
            </p:cNvPr>
            <p:cNvPicPr>
              <a:picLocks noChangeAspect="1"/>
            </p:cNvPicPr>
            <p:nvPr>
              <p:custDataLst>
                <p:tags r:id="rId2"/>
              </p:custDataLst>
            </p:nvPr>
          </p:nvPicPr>
          <p:blipFill>
            <a:blip r:embed="rId6">
              <a:extLst>
                <a:ext uri="{96DAC541-7B7A-43D3-8B79-37D633B846F1}">
                  <asvg:svgBlip xmlns:asvg="http://schemas.microsoft.com/office/drawing/2016/SVG/main" r:embed="rId7"/>
                </a:ext>
              </a:extLst>
            </a:blip>
            <a:stretch>
              <a:fillRect/>
            </a:stretch>
          </p:blipFill>
          <p:spPr>
            <a:xfrm>
              <a:off x="7114320" y="4128929"/>
              <a:ext cx="564734" cy="629275"/>
            </a:xfrm>
            <a:prstGeom prst="rect">
              <a:avLst/>
            </a:prstGeom>
          </p:spPr>
        </p:pic>
      </p:grpSp>
      <p:grpSp>
        <p:nvGrpSpPr>
          <p:cNvPr id="20" name="Group 19">
            <a:extLst>
              <a:ext uri="{FF2B5EF4-FFF2-40B4-BE49-F238E27FC236}">
                <a16:creationId xmlns:a16="http://schemas.microsoft.com/office/drawing/2014/main" id="{857F71CA-2D6B-786B-88A2-592052080DE1}"/>
              </a:ext>
            </a:extLst>
          </p:cNvPr>
          <p:cNvGrpSpPr/>
          <p:nvPr/>
        </p:nvGrpSpPr>
        <p:grpSpPr>
          <a:xfrm>
            <a:off x="6568227" y="5566990"/>
            <a:ext cx="372377" cy="474810"/>
            <a:chOff x="7114320" y="4083526"/>
            <a:chExt cx="564734" cy="720080"/>
          </a:xfrm>
        </p:grpSpPr>
        <p:sp>
          <p:nvSpPr>
            <p:cNvPr id="21" name="Rectangle 20">
              <a:extLst>
                <a:ext uri="{FF2B5EF4-FFF2-40B4-BE49-F238E27FC236}">
                  <a16:creationId xmlns:a16="http://schemas.microsoft.com/office/drawing/2014/main" id="{C8D4B097-1DF4-0F20-712D-85C384786229}"/>
                </a:ext>
              </a:extLst>
            </p:cNvPr>
            <p:cNvSpPr/>
            <p:nvPr/>
          </p:nvSpPr>
          <p:spPr>
            <a:xfrm>
              <a:off x="7114320" y="4083526"/>
              <a:ext cx="564734" cy="72008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light-bulb-inspiration-purlpe" descr="light bulb inspiration purlpe">
              <a:extLst>
                <a:ext uri="{FF2B5EF4-FFF2-40B4-BE49-F238E27FC236}">
                  <a16:creationId xmlns:a16="http://schemas.microsoft.com/office/drawing/2014/main" id="{AF129837-BAFB-313B-5011-E7A18854EE18}"/>
                </a:ext>
              </a:extLst>
            </p:cNvPr>
            <p:cNvPicPr>
              <a:picLocks noChangeAspect="1"/>
            </p:cNvPicPr>
            <p:nvPr>
              <p:custDataLst>
                <p:tags r:id="rId1"/>
              </p:custDataLst>
            </p:nvPr>
          </p:nvPicPr>
          <p:blipFill>
            <a:blip r:embed="rId6">
              <a:extLst>
                <a:ext uri="{96DAC541-7B7A-43D3-8B79-37D633B846F1}">
                  <asvg:svgBlip xmlns:asvg="http://schemas.microsoft.com/office/drawing/2016/SVG/main" r:embed="rId7"/>
                </a:ext>
              </a:extLst>
            </a:blip>
            <a:stretch>
              <a:fillRect/>
            </a:stretch>
          </p:blipFill>
          <p:spPr>
            <a:xfrm>
              <a:off x="7114320" y="4128929"/>
              <a:ext cx="564734" cy="629275"/>
            </a:xfrm>
            <a:prstGeom prst="rect">
              <a:avLst/>
            </a:prstGeom>
          </p:spPr>
        </p:pic>
      </p:grpSp>
      <p:sp>
        <p:nvSpPr>
          <p:cNvPr id="25" name="TextBox 24">
            <a:extLst>
              <a:ext uri="{FF2B5EF4-FFF2-40B4-BE49-F238E27FC236}">
                <a16:creationId xmlns:a16="http://schemas.microsoft.com/office/drawing/2014/main" id="{B63312EF-0A34-69DC-909B-A6FA30733C30}"/>
              </a:ext>
            </a:extLst>
          </p:cNvPr>
          <p:cNvSpPr txBox="1"/>
          <p:nvPr/>
        </p:nvSpPr>
        <p:spPr>
          <a:xfrm>
            <a:off x="7071554" y="5543057"/>
            <a:ext cx="4334271" cy="523220"/>
          </a:xfrm>
          <a:prstGeom prst="rect">
            <a:avLst/>
          </a:prstGeom>
          <a:noFill/>
        </p:spPr>
        <p:txBody>
          <a:bodyPr wrap="square" rtlCol="0">
            <a:spAutoFit/>
          </a:bodyPr>
          <a:lstStyle/>
          <a:p>
            <a:pPr algn="ctr"/>
            <a:r>
              <a:rPr lang="en-US" sz="1400" dirty="0"/>
              <a:t>What does the OPD Fan plot reveal about the wavefront quality?</a:t>
            </a:r>
          </a:p>
        </p:txBody>
      </p:sp>
    </p:spTree>
    <p:extLst>
      <p:ext uri="{BB962C8B-B14F-4D97-AF65-F5344CB8AC3E}">
        <p14:creationId xmlns:p14="http://schemas.microsoft.com/office/powerpoint/2010/main" val="37455148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0E3EC62-3BD0-1B7F-FB6A-68B35C12A34B}"/>
              </a:ext>
            </a:extLst>
          </p:cNvPr>
          <p:cNvSpPr>
            <a:spLocks noGrp="1"/>
          </p:cNvSpPr>
          <p:nvPr>
            <p:ph type="sldNum" sz="quarter" idx="11"/>
          </p:nvPr>
        </p:nvSpPr>
        <p:spPr/>
        <p:txBody>
          <a:bodyPr/>
          <a:lstStyle/>
          <a:p>
            <a:fld id="{F0D23093-2AB0-F74C-B865-1A12A15B650E}" type="slidenum">
              <a:rPr lang="en-US" smtClean="0"/>
              <a:pPr/>
              <a:t>18</a:t>
            </a:fld>
            <a:endParaRPr lang="en-US" dirty="0"/>
          </a:p>
        </p:txBody>
      </p:sp>
      <p:sp>
        <p:nvSpPr>
          <p:cNvPr id="3" name="Title 2">
            <a:extLst>
              <a:ext uri="{FF2B5EF4-FFF2-40B4-BE49-F238E27FC236}">
                <a16:creationId xmlns:a16="http://schemas.microsoft.com/office/drawing/2014/main" id="{B20C1493-5257-E05C-18E4-8312E4476740}"/>
              </a:ext>
            </a:extLst>
          </p:cNvPr>
          <p:cNvSpPr>
            <a:spLocks noGrp="1"/>
          </p:cNvSpPr>
          <p:nvPr>
            <p:ph type="title"/>
          </p:nvPr>
        </p:nvSpPr>
        <p:spPr/>
        <p:txBody>
          <a:bodyPr/>
          <a:lstStyle/>
          <a:p>
            <a:r>
              <a:rPr lang="en-GB" dirty="0"/>
              <a:t>Initial evaluation of the singlet lens</a:t>
            </a:r>
            <a:br>
              <a:rPr lang="en-GB" dirty="0"/>
            </a:br>
            <a:r>
              <a:rPr lang="en-GB" sz="2400" i="1" dirty="0">
                <a:solidFill>
                  <a:schemeClr val="accent1"/>
                </a:solidFill>
              </a:rPr>
              <a:t>Overview</a:t>
            </a:r>
            <a:endParaRPr lang="en-US" i="1" dirty="0">
              <a:solidFill>
                <a:schemeClr val="accent1"/>
              </a:solidFill>
            </a:endParaRPr>
          </a:p>
        </p:txBody>
      </p:sp>
      <p:sp>
        <p:nvSpPr>
          <p:cNvPr id="4" name="Text Placeholder 3">
            <a:extLst>
              <a:ext uri="{FF2B5EF4-FFF2-40B4-BE49-F238E27FC236}">
                <a16:creationId xmlns:a16="http://schemas.microsoft.com/office/drawing/2014/main" id="{0AA8C1EB-8FFA-1244-9578-0F532E7AF4BF}"/>
              </a:ext>
            </a:extLst>
          </p:cNvPr>
          <p:cNvSpPr>
            <a:spLocks noGrp="1"/>
          </p:cNvSpPr>
          <p:nvPr>
            <p:ph type="body" sz="quarter" idx="13"/>
          </p:nvPr>
        </p:nvSpPr>
        <p:spPr>
          <a:xfrm>
            <a:off x="609599" y="1447800"/>
            <a:ext cx="5990457" cy="4572000"/>
          </a:xfrm>
        </p:spPr>
        <p:txBody>
          <a:bodyPr>
            <a:normAutofit/>
          </a:bodyPr>
          <a:lstStyle/>
          <a:p>
            <a:pPr marL="0" indent="0">
              <a:buNone/>
            </a:pPr>
            <a:r>
              <a:rPr lang="en-US" sz="1800" dirty="0"/>
              <a:t>Based on the four analysis plots, the initial optical system exhibits:</a:t>
            </a:r>
          </a:p>
          <a:p>
            <a:r>
              <a:rPr lang="en-US" sz="1800" dirty="0"/>
              <a:t>Significant aberrations including spherical, coma, distortion, defocus, field curvature, astigmatism.</a:t>
            </a:r>
          </a:p>
          <a:p>
            <a:r>
              <a:rPr lang="en-US" sz="1800" dirty="0"/>
              <a:t>At the maximum field angle, the Spot Diagram shows:</a:t>
            </a:r>
          </a:p>
          <a:p>
            <a:pPr lvl="1"/>
            <a:r>
              <a:rPr lang="en-US" sz="1600" dirty="0"/>
              <a:t>RMS radius ≈ 734.6 </a:t>
            </a:r>
            <a:r>
              <a:rPr lang="el-GR" sz="1600" dirty="0"/>
              <a:t>μ</a:t>
            </a:r>
            <a:r>
              <a:rPr lang="en-US" sz="1600" dirty="0"/>
              <a:t>m</a:t>
            </a:r>
          </a:p>
          <a:p>
            <a:pPr lvl="1"/>
            <a:r>
              <a:rPr lang="en-US" sz="1600" dirty="0"/>
              <a:t>GEO radius ≈ 1774.4 </a:t>
            </a:r>
            <a:r>
              <a:rPr lang="el-GR" sz="1600" dirty="0"/>
              <a:t>μ</a:t>
            </a:r>
            <a:r>
              <a:rPr lang="en-US" sz="1600" dirty="0"/>
              <a:t>m</a:t>
            </a:r>
          </a:p>
          <a:p>
            <a:r>
              <a:rPr lang="en-US" sz="1800" dirty="0"/>
              <a:t>Layout indicates the image plane is not at best focus, </a:t>
            </a:r>
            <a:r>
              <a:rPr lang="en-US" sz="1600" dirty="0"/>
              <a:t>contributing to poor performance.</a:t>
            </a:r>
          </a:p>
          <a:p>
            <a:pPr lvl="1"/>
            <a:r>
              <a:rPr lang="en-US" sz="1600" dirty="0"/>
              <a:t>Next explore the </a:t>
            </a:r>
            <a:r>
              <a:rPr lang="en-US" sz="1600" b="1" dirty="0"/>
              <a:t>Quick Focus </a:t>
            </a:r>
            <a:r>
              <a:rPr lang="en-US" sz="1600" dirty="0"/>
              <a:t>tool.</a:t>
            </a:r>
          </a:p>
        </p:txBody>
      </p:sp>
      <p:pic>
        <p:nvPicPr>
          <p:cNvPr id="6" name="Picture 5">
            <a:extLst>
              <a:ext uri="{FF2B5EF4-FFF2-40B4-BE49-F238E27FC236}">
                <a16:creationId xmlns:a16="http://schemas.microsoft.com/office/drawing/2014/main" id="{28ABA97D-752A-31B4-3D7E-69BD317B4FD0}"/>
              </a:ext>
            </a:extLst>
          </p:cNvPr>
          <p:cNvPicPr>
            <a:picLocks noChangeAspect="1"/>
          </p:cNvPicPr>
          <p:nvPr/>
        </p:nvPicPr>
        <p:blipFill>
          <a:blip r:embed="rId3"/>
          <a:stretch>
            <a:fillRect/>
          </a:stretch>
        </p:blipFill>
        <p:spPr>
          <a:xfrm>
            <a:off x="6923314" y="1452612"/>
            <a:ext cx="4659086" cy="4572000"/>
          </a:xfrm>
          <a:prstGeom prst="rect">
            <a:avLst/>
          </a:prstGeom>
        </p:spPr>
      </p:pic>
      <p:cxnSp>
        <p:nvCxnSpPr>
          <p:cNvPr id="8" name="Straight Connector 7">
            <a:extLst>
              <a:ext uri="{FF2B5EF4-FFF2-40B4-BE49-F238E27FC236}">
                <a16:creationId xmlns:a16="http://schemas.microsoft.com/office/drawing/2014/main" id="{82E04FAB-E65E-9F52-B253-2B60B6C6EC45}"/>
              </a:ext>
            </a:extLst>
          </p:cNvPr>
          <p:cNvCxnSpPr>
            <a:cxnSpLocks/>
          </p:cNvCxnSpPr>
          <p:nvPr/>
        </p:nvCxnSpPr>
        <p:spPr>
          <a:xfrm>
            <a:off x="9408368" y="2096852"/>
            <a:ext cx="0" cy="2124236"/>
          </a:xfrm>
          <a:prstGeom prst="line">
            <a:avLst/>
          </a:prstGeom>
          <a:ln w="19050">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A5155465-457F-BA06-0282-9EEF896423C7}"/>
              </a:ext>
            </a:extLst>
          </p:cNvPr>
          <p:cNvCxnSpPr>
            <a:cxnSpLocks/>
          </p:cNvCxnSpPr>
          <p:nvPr/>
        </p:nvCxnSpPr>
        <p:spPr>
          <a:xfrm>
            <a:off x="9480376" y="4005064"/>
            <a:ext cx="864096" cy="0"/>
          </a:xfrm>
          <a:prstGeom prst="straightConnector1">
            <a:avLst/>
          </a:prstGeom>
          <a:ln w="19050">
            <a:headEnd type="triangle"/>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15DAC07F-1F5F-8453-9A70-3385E46EFFC0}"/>
              </a:ext>
            </a:extLst>
          </p:cNvPr>
          <p:cNvSpPr txBox="1"/>
          <p:nvPr/>
        </p:nvSpPr>
        <p:spPr>
          <a:xfrm>
            <a:off x="8904312" y="4338020"/>
            <a:ext cx="2520279" cy="523220"/>
          </a:xfrm>
          <a:prstGeom prst="rect">
            <a:avLst/>
          </a:prstGeom>
          <a:solidFill>
            <a:schemeClr val="bg1"/>
          </a:solidFill>
          <a:ln>
            <a:solidFill>
              <a:schemeClr val="accent1"/>
            </a:solidFill>
          </a:ln>
        </p:spPr>
        <p:txBody>
          <a:bodyPr wrap="square" rtlCol="0">
            <a:spAutoFit/>
          </a:bodyPr>
          <a:lstStyle/>
          <a:p>
            <a:r>
              <a:rPr lang="en-GB" sz="1400" dirty="0"/>
              <a:t>Mismatch between convergence and image plane</a:t>
            </a:r>
            <a:endParaRPr lang="en-US" sz="1400" dirty="0"/>
          </a:p>
        </p:txBody>
      </p:sp>
    </p:spTree>
    <p:extLst>
      <p:ext uri="{BB962C8B-B14F-4D97-AF65-F5344CB8AC3E}">
        <p14:creationId xmlns:p14="http://schemas.microsoft.com/office/powerpoint/2010/main" val="38312825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2849828-1763-EC6B-D7C0-71D15E80F55B}"/>
              </a:ext>
            </a:extLst>
          </p:cNvPr>
          <p:cNvSpPr>
            <a:spLocks noGrp="1"/>
          </p:cNvSpPr>
          <p:nvPr>
            <p:ph type="sldNum" sz="quarter" idx="11"/>
          </p:nvPr>
        </p:nvSpPr>
        <p:spPr/>
        <p:txBody>
          <a:bodyPr/>
          <a:lstStyle/>
          <a:p>
            <a:fld id="{F0D23093-2AB0-F74C-B865-1A12A15B650E}" type="slidenum">
              <a:rPr lang="en-US" smtClean="0"/>
              <a:pPr/>
              <a:t>19</a:t>
            </a:fld>
            <a:endParaRPr lang="en-US" dirty="0"/>
          </a:p>
        </p:txBody>
      </p:sp>
      <p:sp>
        <p:nvSpPr>
          <p:cNvPr id="3" name="Title 2">
            <a:extLst>
              <a:ext uri="{FF2B5EF4-FFF2-40B4-BE49-F238E27FC236}">
                <a16:creationId xmlns:a16="http://schemas.microsoft.com/office/drawing/2014/main" id="{2BE7D9A8-5F3A-3CCA-0B60-2EF56B4FED23}"/>
              </a:ext>
            </a:extLst>
          </p:cNvPr>
          <p:cNvSpPr>
            <a:spLocks noGrp="1"/>
          </p:cNvSpPr>
          <p:nvPr>
            <p:ph type="title"/>
          </p:nvPr>
        </p:nvSpPr>
        <p:spPr/>
        <p:txBody>
          <a:bodyPr/>
          <a:lstStyle/>
          <a:p>
            <a:r>
              <a:rPr lang="en-US" dirty="0"/>
              <a:t>Quick Focus tool</a:t>
            </a:r>
            <a:br>
              <a:rPr lang="en-US" dirty="0"/>
            </a:br>
            <a:r>
              <a:rPr lang="en-US" sz="2400" i="1" dirty="0">
                <a:solidFill>
                  <a:schemeClr val="accent1"/>
                </a:solidFill>
              </a:rPr>
              <a:t>Useful step prior to optimization</a:t>
            </a:r>
            <a:endParaRPr lang="en-US" dirty="0"/>
          </a:p>
        </p:txBody>
      </p:sp>
      <p:sp>
        <p:nvSpPr>
          <p:cNvPr id="4" name="Text Placeholder 3">
            <a:extLst>
              <a:ext uri="{FF2B5EF4-FFF2-40B4-BE49-F238E27FC236}">
                <a16:creationId xmlns:a16="http://schemas.microsoft.com/office/drawing/2014/main" id="{3BCB4460-DBF9-D70B-A37B-24194293F0C9}"/>
              </a:ext>
            </a:extLst>
          </p:cNvPr>
          <p:cNvSpPr>
            <a:spLocks noGrp="1"/>
          </p:cNvSpPr>
          <p:nvPr>
            <p:ph type="body" sz="quarter" idx="13"/>
          </p:nvPr>
        </p:nvSpPr>
        <p:spPr>
          <a:xfrm>
            <a:off x="1271464" y="1229362"/>
            <a:ext cx="10310934" cy="541040"/>
          </a:xfrm>
        </p:spPr>
        <p:txBody>
          <a:bodyPr>
            <a:normAutofit/>
          </a:bodyPr>
          <a:lstStyle/>
          <a:p>
            <a:pPr marL="0" indent="0">
              <a:buNone/>
            </a:pPr>
            <a:r>
              <a:rPr lang="en-US" sz="1600" dirty="0"/>
              <a:t>Quick Focus is a feature in </a:t>
            </a:r>
            <a:r>
              <a:rPr lang="en-US" sz="1600" dirty="0" err="1"/>
              <a:t>OpticStudio</a:t>
            </a:r>
            <a:r>
              <a:rPr lang="en-US" sz="1600" dirty="0"/>
              <a:t> software which adjusts the thickness of the surface prior to the image plane to minimize the RMS aberrations.</a:t>
            </a:r>
          </a:p>
        </p:txBody>
      </p:sp>
      <p:pic>
        <p:nvPicPr>
          <p:cNvPr id="6" name="Picture 5">
            <a:extLst>
              <a:ext uri="{FF2B5EF4-FFF2-40B4-BE49-F238E27FC236}">
                <a16:creationId xmlns:a16="http://schemas.microsoft.com/office/drawing/2014/main" id="{39CB74A9-6B78-8ED7-BB06-5E47EDD12696}"/>
              </a:ext>
            </a:extLst>
          </p:cNvPr>
          <p:cNvPicPr>
            <a:picLocks noChangeAspect="1"/>
          </p:cNvPicPr>
          <p:nvPr/>
        </p:nvPicPr>
        <p:blipFill>
          <a:blip r:embed="rId3"/>
          <a:srcRect t="2576"/>
          <a:stretch>
            <a:fillRect/>
          </a:stretch>
        </p:blipFill>
        <p:spPr>
          <a:xfrm>
            <a:off x="794184" y="1144119"/>
            <a:ext cx="445839" cy="700705"/>
          </a:xfrm>
          <a:prstGeom prst="rect">
            <a:avLst/>
          </a:prstGeom>
        </p:spPr>
      </p:pic>
      <p:sp>
        <p:nvSpPr>
          <p:cNvPr id="7" name="TextBox 6">
            <a:extLst>
              <a:ext uri="{FF2B5EF4-FFF2-40B4-BE49-F238E27FC236}">
                <a16:creationId xmlns:a16="http://schemas.microsoft.com/office/drawing/2014/main" id="{7458D268-C754-4A20-C00D-3CFDF9C9A800}"/>
              </a:ext>
            </a:extLst>
          </p:cNvPr>
          <p:cNvSpPr txBox="1"/>
          <p:nvPr/>
        </p:nvSpPr>
        <p:spPr>
          <a:xfrm>
            <a:off x="615686" y="2079768"/>
            <a:ext cx="7712562" cy="1077218"/>
          </a:xfrm>
          <a:prstGeom prst="rect">
            <a:avLst/>
          </a:prstGeom>
          <a:noFill/>
        </p:spPr>
        <p:txBody>
          <a:bodyPr wrap="square">
            <a:spAutoFit/>
          </a:bodyPr>
          <a:lstStyle/>
          <a:p>
            <a:r>
              <a:rPr lang="en-GB" sz="1600" b="1" dirty="0">
                <a:solidFill>
                  <a:schemeClr val="accent1"/>
                </a:solidFill>
              </a:rPr>
              <a:t>/</a:t>
            </a:r>
            <a:r>
              <a:rPr lang="en-GB" sz="1600" b="1" dirty="0"/>
              <a:t> Step: </a:t>
            </a:r>
            <a:r>
              <a:rPr lang="en-US" sz="1600" dirty="0"/>
              <a:t>Open the Quick Focus dialog by selecting </a:t>
            </a:r>
            <a:r>
              <a:rPr lang="en-US" sz="1600" b="1" dirty="0"/>
              <a:t>Optimize...Manual Adjustment...Quick Focus </a:t>
            </a:r>
            <a:r>
              <a:rPr lang="en-US" sz="1600" dirty="0"/>
              <a:t>or by pressing &lt;Shift + Ctrl + Q&gt; on the keyboard. For this singlet example, we will use radial spot size with respect to the centroid. Click OK to run and close the Quick Focus tool dialog. </a:t>
            </a:r>
          </a:p>
        </p:txBody>
      </p:sp>
      <p:pic>
        <p:nvPicPr>
          <p:cNvPr id="11" name="Picture 10">
            <a:extLst>
              <a:ext uri="{FF2B5EF4-FFF2-40B4-BE49-F238E27FC236}">
                <a16:creationId xmlns:a16="http://schemas.microsoft.com/office/drawing/2014/main" id="{2F72E9ED-5BDD-BCB7-4DDD-E3FF931EC85B}"/>
              </a:ext>
            </a:extLst>
          </p:cNvPr>
          <p:cNvPicPr>
            <a:picLocks noChangeAspect="1"/>
          </p:cNvPicPr>
          <p:nvPr/>
        </p:nvPicPr>
        <p:blipFill>
          <a:blip r:embed="rId4"/>
          <a:stretch>
            <a:fillRect/>
          </a:stretch>
        </p:blipFill>
        <p:spPr>
          <a:xfrm>
            <a:off x="8466180" y="2063251"/>
            <a:ext cx="3110134" cy="1093735"/>
          </a:xfrm>
          <a:prstGeom prst="rect">
            <a:avLst/>
          </a:prstGeom>
        </p:spPr>
      </p:pic>
      <p:pic>
        <p:nvPicPr>
          <p:cNvPr id="13" name="Picture 12">
            <a:extLst>
              <a:ext uri="{FF2B5EF4-FFF2-40B4-BE49-F238E27FC236}">
                <a16:creationId xmlns:a16="http://schemas.microsoft.com/office/drawing/2014/main" id="{93E3E644-6E30-8D04-4ACC-D0D0D30BF47E}"/>
              </a:ext>
            </a:extLst>
          </p:cNvPr>
          <p:cNvPicPr>
            <a:picLocks noChangeAspect="1"/>
          </p:cNvPicPr>
          <p:nvPr/>
        </p:nvPicPr>
        <p:blipFill>
          <a:blip r:embed="rId5"/>
          <a:stretch>
            <a:fillRect/>
          </a:stretch>
        </p:blipFill>
        <p:spPr>
          <a:xfrm>
            <a:off x="609601" y="4437112"/>
            <a:ext cx="6854551" cy="1457731"/>
          </a:xfrm>
          <a:prstGeom prst="rect">
            <a:avLst/>
          </a:prstGeom>
          <a:ln>
            <a:solidFill>
              <a:schemeClr val="accent3"/>
            </a:solidFill>
          </a:ln>
        </p:spPr>
      </p:pic>
      <p:pic>
        <p:nvPicPr>
          <p:cNvPr id="15" name="Picture 14">
            <a:extLst>
              <a:ext uri="{FF2B5EF4-FFF2-40B4-BE49-F238E27FC236}">
                <a16:creationId xmlns:a16="http://schemas.microsoft.com/office/drawing/2014/main" id="{AC2B104C-D3D8-2FA4-CFAC-A025C3CE27C2}"/>
              </a:ext>
            </a:extLst>
          </p:cNvPr>
          <p:cNvPicPr>
            <a:picLocks noChangeAspect="1"/>
          </p:cNvPicPr>
          <p:nvPr/>
        </p:nvPicPr>
        <p:blipFill>
          <a:blip r:embed="rId6"/>
          <a:stretch>
            <a:fillRect/>
          </a:stretch>
        </p:blipFill>
        <p:spPr>
          <a:xfrm>
            <a:off x="7608168" y="5049006"/>
            <a:ext cx="4175196" cy="845837"/>
          </a:xfrm>
          <a:prstGeom prst="rect">
            <a:avLst/>
          </a:prstGeom>
        </p:spPr>
      </p:pic>
      <p:sp>
        <p:nvSpPr>
          <p:cNvPr id="17" name="TextBox 16">
            <a:extLst>
              <a:ext uri="{FF2B5EF4-FFF2-40B4-BE49-F238E27FC236}">
                <a16:creationId xmlns:a16="http://schemas.microsoft.com/office/drawing/2014/main" id="{FE446CDE-613F-9829-CA38-3C88E94DA804}"/>
              </a:ext>
            </a:extLst>
          </p:cNvPr>
          <p:cNvSpPr txBox="1"/>
          <p:nvPr/>
        </p:nvSpPr>
        <p:spPr>
          <a:xfrm>
            <a:off x="609601" y="3258440"/>
            <a:ext cx="10966713" cy="830997"/>
          </a:xfrm>
          <a:prstGeom prst="rect">
            <a:avLst/>
          </a:prstGeom>
          <a:noFill/>
        </p:spPr>
        <p:txBody>
          <a:bodyPr wrap="square">
            <a:spAutoFit/>
          </a:bodyPr>
          <a:lstStyle/>
          <a:p>
            <a:r>
              <a:rPr lang="en-US" sz="1600" dirty="0"/>
              <a:t>Note the automatic change to the thickness of the surface prior to the image plane. You should see fairly significant changes in performance simply due to the new selection of the image plane location. Most importantly, the RMS and Geometrical spot sizes at the maximum field decreased by nearly a factor of two.</a:t>
            </a:r>
          </a:p>
        </p:txBody>
      </p:sp>
      <p:sp>
        <p:nvSpPr>
          <p:cNvPr id="18" name="Rectangle 17">
            <a:extLst>
              <a:ext uri="{FF2B5EF4-FFF2-40B4-BE49-F238E27FC236}">
                <a16:creationId xmlns:a16="http://schemas.microsoft.com/office/drawing/2014/main" id="{BB4200EF-1B56-35F8-BF7D-7B4EF74B5FDC}"/>
              </a:ext>
            </a:extLst>
          </p:cNvPr>
          <p:cNvSpPr/>
          <p:nvPr/>
        </p:nvSpPr>
        <p:spPr>
          <a:xfrm>
            <a:off x="2999656" y="5517232"/>
            <a:ext cx="432048" cy="216024"/>
          </a:xfrm>
          <a:prstGeom prst="rect">
            <a:avLst/>
          </a:prstGeom>
          <a:no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12FA46D-6092-C307-CAA7-D288504AE8CA}"/>
              </a:ext>
            </a:extLst>
          </p:cNvPr>
          <p:cNvSpPr/>
          <p:nvPr/>
        </p:nvSpPr>
        <p:spPr>
          <a:xfrm>
            <a:off x="10200456" y="5373216"/>
            <a:ext cx="720080" cy="324000"/>
          </a:xfrm>
          <a:prstGeom prst="rect">
            <a:avLst/>
          </a:prstGeom>
          <a:no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96255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EDA9DCA-F2FB-4D3B-9940-5D6D577F3D7C}"/>
              </a:ext>
            </a:extLst>
          </p:cNvPr>
          <p:cNvSpPr>
            <a:spLocks noGrp="1"/>
          </p:cNvSpPr>
          <p:nvPr>
            <p:ph type="sldNum" sz="quarter" idx="11"/>
          </p:nvPr>
        </p:nvSpPr>
        <p:spPr/>
        <p:txBody>
          <a:bodyPr/>
          <a:lstStyle/>
          <a:p>
            <a:fld id="{F0D23093-2AB0-F74C-B865-1A12A15B650E}" type="slidenum">
              <a:rPr lang="en-US" smtClean="0">
                <a:latin typeface="+mn-lt"/>
              </a:rPr>
              <a:pPr/>
              <a:t>2</a:t>
            </a:fld>
            <a:endParaRPr lang="en-US" dirty="0">
              <a:latin typeface="+mn-lt"/>
            </a:endParaRPr>
          </a:p>
        </p:txBody>
      </p:sp>
      <p:sp>
        <p:nvSpPr>
          <p:cNvPr id="3" name="Title 2">
            <a:extLst>
              <a:ext uri="{FF2B5EF4-FFF2-40B4-BE49-F238E27FC236}">
                <a16:creationId xmlns:a16="http://schemas.microsoft.com/office/drawing/2014/main" id="{F1194F8B-4ADC-4491-803D-17042386BDB2}"/>
              </a:ext>
            </a:extLst>
          </p:cNvPr>
          <p:cNvSpPr>
            <a:spLocks noGrp="1"/>
          </p:cNvSpPr>
          <p:nvPr>
            <p:ph type="title"/>
          </p:nvPr>
        </p:nvSpPr>
        <p:spPr/>
        <p:txBody>
          <a:bodyPr/>
          <a:lstStyle/>
          <a:p>
            <a:r>
              <a:rPr lang="en-US" dirty="0">
                <a:latin typeface="+mn-lt"/>
              </a:rPr>
              <a:t>Learning Objectives</a:t>
            </a:r>
          </a:p>
        </p:txBody>
      </p:sp>
      <p:graphicFrame>
        <p:nvGraphicFramePr>
          <p:cNvPr id="5" name="Table 4">
            <a:extLst>
              <a:ext uri="{FF2B5EF4-FFF2-40B4-BE49-F238E27FC236}">
                <a16:creationId xmlns:a16="http://schemas.microsoft.com/office/drawing/2014/main" id="{81F1995C-277A-4D92-B142-C47B50B7FCF6}"/>
              </a:ext>
            </a:extLst>
          </p:cNvPr>
          <p:cNvGraphicFramePr>
            <a:graphicFrameLocks noGrp="1"/>
          </p:cNvGraphicFramePr>
          <p:nvPr>
            <p:extLst>
              <p:ext uri="{D42A27DB-BD31-4B8C-83A1-F6EECF244321}">
                <p14:modId xmlns:p14="http://schemas.microsoft.com/office/powerpoint/2010/main" val="1978205446"/>
              </p:ext>
            </p:extLst>
          </p:nvPr>
        </p:nvGraphicFramePr>
        <p:xfrm>
          <a:off x="962360" y="3055629"/>
          <a:ext cx="10276514" cy="1476000"/>
        </p:xfrm>
        <a:graphic>
          <a:graphicData uri="http://schemas.openxmlformats.org/drawingml/2006/table">
            <a:tbl>
              <a:tblPr firstRow="1" bandRow="1">
                <a:tableStyleId>{2D5ABB26-0587-4C30-8999-92F81FD0307C}</a:tableStyleId>
              </a:tblPr>
              <a:tblGrid>
                <a:gridCol w="10276514">
                  <a:extLst>
                    <a:ext uri="{9D8B030D-6E8A-4147-A177-3AD203B41FA5}">
                      <a16:colId xmlns:a16="http://schemas.microsoft.com/office/drawing/2014/main" val="20000"/>
                    </a:ext>
                  </a:extLst>
                </a:gridCol>
              </a:tblGrid>
              <a:tr h="396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b="1" dirty="0">
                          <a:solidFill>
                            <a:schemeClr val="tx1"/>
                          </a:solidFill>
                        </a:rPr>
                        <a:t>Intended Learning Outcomes</a:t>
                      </a:r>
                    </a:p>
                  </a:txBody>
                  <a:tcPr marL="91437" marR="91437"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71B"/>
                    </a:solidFill>
                  </a:tcPr>
                </a:tc>
                <a:extLst>
                  <a:ext uri="{0D108BD9-81ED-4DB2-BD59-A6C34878D82A}">
                    <a16:rowId xmlns:a16="http://schemas.microsoft.com/office/drawing/2014/main" val="10000"/>
                  </a:ext>
                </a:extLst>
              </a:tr>
              <a:tr h="360000">
                <a:tc>
                  <a:txBody>
                    <a:bodyPr/>
                    <a:lstStyle/>
                    <a:p>
                      <a:pPr algn="l"/>
                      <a:r>
                        <a:rPr lang="en-US" sz="1200" b="1" i="1" dirty="0">
                          <a:solidFill>
                            <a:schemeClr val="tx1"/>
                          </a:solidFill>
                        </a:rPr>
                        <a:t>1. Set up and configure an optical system in </a:t>
                      </a:r>
                      <a:r>
                        <a:rPr lang="en-US" sz="1200" b="1" i="1" dirty="0" err="1">
                          <a:solidFill>
                            <a:schemeClr val="tx1"/>
                          </a:solidFill>
                        </a:rPr>
                        <a:t>OpticStudio</a:t>
                      </a:r>
                      <a:r>
                        <a:rPr lang="en-US" sz="1200" b="1" i="1" dirty="0">
                          <a:solidFill>
                            <a:schemeClr val="tx1"/>
                          </a:solidFill>
                        </a:rPr>
                        <a:t> software</a:t>
                      </a:r>
                      <a:endParaRPr lang="en-GB" sz="1200" b="1" i="1" dirty="0">
                        <a:solidFill>
                          <a:schemeClr val="tx1"/>
                        </a:solidFill>
                      </a:endParaRPr>
                    </a:p>
                  </a:txBody>
                  <a:tcPr marL="91437" marR="91437"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60000">
                <a:tc>
                  <a:txBody>
                    <a:bodyPr/>
                    <a:lstStyle/>
                    <a:p>
                      <a:pPr algn="l"/>
                      <a:r>
                        <a:rPr lang="en-US" sz="1200" b="1" i="1" dirty="0">
                          <a:solidFill>
                            <a:schemeClr val="tx1"/>
                          </a:solidFill>
                        </a:rPr>
                        <a:t>2. Analyze and interpret system performance using </a:t>
                      </a:r>
                      <a:r>
                        <a:rPr lang="en-US" sz="1200" b="1" i="1" dirty="0" err="1">
                          <a:solidFill>
                            <a:schemeClr val="tx1"/>
                          </a:solidFill>
                        </a:rPr>
                        <a:t>OpticStudio</a:t>
                      </a:r>
                      <a:r>
                        <a:rPr lang="en-US" sz="1200" b="1" i="1" dirty="0">
                          <a:solidFill>
                            <a:schemeClr val="tx1"/>
                          </a:solidFill>
                        </a:rPr>
                        <a:t> tools</a:t>
                      </a:r>
                      <a:endParaRPr lang="en-GB" sz="1200" b="1" i="1" dirty="0">
                        <a:solidFill>
                          <a:schemeClr val="tx1"/>
                        </a:solidFill>
                      </a:endParaRPr>
                    </a:p>
                  </a:txBody>
                  <a:tcPr marL="91437" marR="91437"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60000">
                <a:tc>
                  <a:txBody>
                    <a:bodyPr/>
                    <a:lstStyle/>
                    <a:p>
                      <a:pPr algn="l"/>
                      <a:r>
                        <a:rPr lang="en-US" sz="1200" b="1" i="1" dirty="0">
                          <a:solidFill>
                            <a:schemeClr val="tx1"/>
                          </a:solidFill>
                        </a:rPr>
                        <a:t>3. Optimize an optical system to meet design goals</a:t>
                      </a:r>
                      <a:endParaRPr lang="en-GB" sz="1200" b="1" i="1" dirty="0">
                        <a:solidFill>
                          <a:schemeClr val="tx1"/>
                        </a:solidFill>
                      </a:endParaRPr>
                    </a:p>
                  </a:txBody>
                  <a:tcPr marL="91437" marR="91437"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16" name="Content Placeholder 3">
            <a:extLst>
              <a:ext uri="{FF2B5EF4-FFF2-40B4-BE49-F238E27FC236}">
                <a16:creationId xmlns:a16="http://schemas.microsoft.com/office/drawing/2014/main" id="{B613D513-9C2B-4585-B283-E9A77221C3E4}"/>
              </a:ext>
            </a:extLst>
          </p:cNvPr>
          <p:cNvSpPr txBox="1">
            <a:spLocks/>
          </p:cNvSpPr>
          <p:nvPr/>
        </p:nvSpPr>
        <p:spPr bwMode="auto">
          <a:xfrm>
            <a:off x="956960" y="4979217"/>
            <a:ext cx="10267276" cy="720197"/>
          </a:xfrm>
          <a:prstGeom prst="rect">
            <a:avLst/>
          </a:prstGeom>
          <a:solidFill>
            <a:schemeClr val="bg1">
              <a:lumMod val="95000"/>
            </a:schemeClr>
          </a:solidFill>
          <a:ln w="28575">
            <a:solidFill>
              <a:srgbClr val="FFB71B"/>
            </a:solidFill>
          </a:ln>
        </p:spPr>
        <p:txBody>
          <a:bodyPr vert="horz" wrap="square" lIns="91440" tIns="45720" rIns="91440" bIns="45720" numCol="1" anchor="t" anchorCtr="0" compatLnSpc="1">
            <a:prstTxWarp prst="textNoShape">
              <a:avLst/>
            </a:prstTxWarp>
            <a:spAutoFit/>
          </a:bodyPr>
          <a:lstStyle>
            <a:lvl1pPr marL="0" indent="0" algn="ctr" rtl="0" eaLnBrk="0" fontAlgn="base" hangingPunct="0">
              <a:spcBef>
                <a:spcPct val="20000"/>
              </a:spcBef>
              <a:spcAft>
                <a:spcPct val="20000"/>
              </a:spcAft>
              <a:buClr>
                <a:schemeClr val="bg1">
                  <a:lumMod val="65000"/>
                </a:schemeClr>
              </a:buClr>
              <a:buSzPct val="120000"/>
              <a:buFont typeface="Wingdings" panose="05000000000000000000" pitchFamily="2" charset="2"/>
              <a:buNone/>
              <a:defRPr sz="1800" b="1">
                <a:solidFill>
                  <a:schemeClr val="tx1"/>
                </a:solidFill>
                <a:latin typeface="+mn-lt"/>
                <a:ea typeface="+mn-ea"/>
                <a:cs typeface="+mn-cs"/>
              </a:defRPr>
            </a:lvl1pPr>
            <a:lvl2pPr marL="827088" indent="-346075" algn="l" rtl="0" eaLnBrk="0" fontAlgn="base" hangingPunct="0">
              <a:spcBef>
                <a:spcPct val="20000"/>
              </a:spcBef>
              <a:spcAft>
                <a:spcPct val="20000"/>
              </a:spcAft>
              <a:buClr>
                <a:schemeClr val="bg1">
                  <a:lumMod val="65000"/>
                </a:schemeClr>
              </a:buClr>
              <a:buSzPct val="80000"/>
              <a:buFont typeface="Wingdings" panose="05000000000000000000" pitchFamily="2" charset="2"/>
              <a:buChar char="n"/>
              <a:defRPr lang="en-US" sz="1400" b="0" dirty="0" smtClean="0">
                <a:solidFill>
                  <a:schemeClr val="tx1"/>
                </a:solidFill>
                <a:latin typeface="+mn-lt"/>
                <a:ea typeface="+mn-ea"/>
                <a:cs typeface="+mn-cs"/>
              </a:defRPr>
            </a:lvl2pPr>
            <a:lvl3pPr marL="1079500" indent="-165100" algn="l" rtl="0" eaLnBrk="0" fontAlgn="base" hangingPunct="0">
              <a:spcBef>
                <a:spcPct val="20000"/>
              </a:spcBef>
              <a:spcAft>
                <a:spcPct val="0"/>
              </a:spcAft>
              <a:buClr>
                <a:schemeClr val="bg1">
                  <a:lumMod val="65000"/>
                </a:schemeClr>
              </a:buClr>
              <a:buSzPct val="110000"/>
              <a:buFont typeface="Wingdings" panose="05000000000000000000" pitchFamily="2" charset="2"/>
              <a:buChar char="§"/>
              <a:defRPr sz="1600" b="0">
                <a:solidFill>
                  <a:schemeClr val="tx1"/>
                </a:solidFill>
                <a:latin typeface="+mn-lt"/>
              </a:defRPr>
            </a:lvl3pPr>
            <a:lvl4pPr marL="1439863" indent="-231775" algn="l" rtl="0" eaLnBrk="0" fontAlgn="base" hangingPunct="0">
              <a:spcBef>
                <a:spcPct val="20000"/>
              </a:spcBef>
              <a:spcAft>
                <a:spcPct val="0"/>
              </a:spcAft>
              <a:buClr>
                <a:schemeClr val="bg1">
                  <a:lumMod val="65000"/>
                </a:schemeClr>
              </a:buClr>
              <a:buSzPct val="110000"/>
              <a:buFont typeface="Wingdings" panose="05000000000000000000" pitchFamily="2" charset="2"/>
              <a:buChar char="§"/>
              <a:defRPr sz="1400" b="0">
                <a:solidFill>
                  <a:schemeClr val="tx1"/>
                </a:solidFill>
                <a:latin typeface="+mn-lt"/>
              </a:defRPr>
            </a:lvl4pPr>
            <a:lvl5pPr marL="1862138" indent="-231775" algn="l" rtl="0" eaLnBrk="0" fontAlgn="base" hangingPunct="0">
              <a:spcBef>
                <a:spcPct val="20000"/>
              </a:spcBef>
              <a:spcAft>
                <a:spcPct val="0"/>
              </a:spcAft>
              <a:buClr>
                <a:schemeClr val="bg1">
                  <a:lumMod val="65000"/>
                </a:schemeClr>
              </a:buClr>
              <a:buFont typeface="Wingdings" panose="05000000000000000000" pitchFamily="2" charset="2"/>
              <a:buChar char="§"/>
              <a:defRPr sz="1200" b="0">
                <a:solidFill>
                  <a:schemeClr val="tx1"/>
                </a:solidFill>
                <a:latin typeface="+mn-lt"/>
              </a:defRPr>
            </a:lvl5pPr>
            <a:lvl6pPr marL="2319338" indent="-231775" algn="l" rtl="0" eaLnBrk="0" fontAlgn="base" hangingPunct="0">
              <a:spcBef>
                <a:spcPct val="20000"/>
              </a:spcBef>
              <a:spcAft>
                <a:spcPct val="0"/>
              </a:spcAft>
              <a:buClr>
                <a:srgbClr val="009999"/>
              </a:buClr>
              <a:buFont typeface="Wingdings" pitchFamily="2" charset="2"/>
              <a:defRPr sz="1600" b="1">
                <a:solidFill>
                  <a:schemeClr val="tx1"/>
                </a:solidFill>
                <a:latin typeface="+mn-lt"/>
              </a:defRPr>
            </a:lvl6pPr>
            <a:lvl7pPr marL="2776538" indent="-231775" algn="l" rtl="0" eaLnBrk="0" fontAlgn="base" hangingPunct="0">
              <a:spcBef>
                <a:spcPct val="20000"/>
              </a:spcBef>
              <a:spcAft>
                <a:spcPct val="0"/>
              </a:spcAft>
              <a:buClr>
                <a:srgbClr val="009999"/>
              </a:buClr>
              <a:buFont typeface="Wingdings" pitchFamily="2" charset="2"/>
              <a:defRPr sz="1600" b="1">
                <a:solidFill>
                  <a:schemeClr val="tx1"/>
                </a:solidFill>
                <a:latin typeface="+mn-lt"/>
              </a:defRPr>
            </a:lvl7pPr>
            <a:lvl8pPr marL="3233738" indent="-231775" algn="l" rtl="0" eaLnBrk="0" fontAlgn="base" hangingPunct="0">
              <a:spcBef>
                <a:spcPct val="20000"/>
              </a:spcBef>
              <a:spcAft>
                <a:spcPct val="0"/>
              </a:spcAft>
              <a:buClr>
                <a:srgbClr val="009999"/>
              </a:buClr>
              <a:buFont typeface="Wingdings" pitchFamily="2" charset="2"/>
              <a:defRPr sz="1600" b="1">
                <a:solidFill>
                  <a:schemeClr val="tx1"/>
                </a:solidFill>
                <a:latin typeface="+mn-lt"/>
              </a:defRPr>
            </a:lvl8pPr>
            <a:lvl9pPr marL="3690938" indent="-231775" algn="l" rtl="0" eaLnBrk="0" fontAlgn="base" hangingPunct="0">
              <a:spcBef>
                <a:spcPct val="20000"/>
              </a:spcBef>
              <a:spcAft>
                <a:spcPct val="0"/>
              </a:spcAft>
              <a:buClr>
                <a:srgbClr val="009999"/>
              </a:buClr>
              <a:buFont typeface="Wingdings" pitchFamily="2" charset="2"/>
              <a:defRPr sz="1600" b="1">
                <a:solidFill>
                  <a:schemeClr val="tx1"/>
                </a:solidFill>
                <a:latin typeface="+mn-lt"/>
              </a:defRPr>
            </a:lvl9pPr>
          </a:lstStyle>
          <a:p>
            <a:pPr marR="0" lvl="0" defTabSz="914400" rtl="0" eaLnBrk="0" fontAlgn="base" latinLnBrk="0" hangingPunct="0">
              <a:lnSpc>
                <a:spcPct val="100000"/>
              </a:lnSpc>
              <a:spcBef>
                <a:spcPct val="20000"/>
              </a:spcBef>
              <a:spcAft>
                <a:spcPct val="20000"/>
              </a:spcAft>
              <a:buClr>
                <a:sysClr val="window" lastClr="FFFFFF">
                  <a:lumMod val="65000"/>
                </a:sysClr>
              </a:buClr>
              <a:buSzPct val="120000"/>
              <a:tabLst/>
              <a:defRPr/>
            </a:pPr>
            <a:r>
              <a:rPr kumimoji="0" lang="en-GB" sz="1800" b="1" i="0" u="none" strike="noStrike" kern="0" cap="none" spc="0" normalizeH="0" baseline="0" noProof="0" dirty="0">
                <a:ln>
                  <a:noFill/>
                </a:ln>
                <a:solidFill>
                  <a:srgbClr val="0C0C0C"/>
                </a:solidFill>
                <a:effectLst/>
                <a:uLnTx/>
                <a:uFillTx/>
                <a:ea typeface="+mn-ea"/>
                <a:cs typeface="+mn-cs"/>
              </a:rPr>
              <a:t>Further reading/information</a:t>
            </a:r>
          </a:p>
          <a:p>
            <a:pPr marR="0" lvl="0" defTabSz="914400" rtl="0" eaLnBrk="0" fontAlgn="base" latinLnBrk="0" hangingPunct="0">
              <a:lnSpc>
                <a:spcPct val="100000"/>
              </a:lnSpc>
              <a:spcBef>
                <a:spcPct val="20000"/>
              </a:spcBef>
              <a:spcAft>
                <a:spcPct val="20000"/>
              </a:spcAft>
              <a:buClr>
                <a:sysClr val="window" lastClr="FFFFFF">
                  <a:lumMod val="65000"/>
                </a:sysClr>
              </a:buClr>
              <a:buSzPct val="120000"/>
              <a:tabLst/>
              <a:defRPr/>
            </a:pPr>
            <a:r>
              <a:rPr lang="en-GB" sz="1600" dirty="0">
                <a:solidFill>
                  <a:schemeClr val="accent1"/>
                </a:solidFill>
                <a:hlinkClick r:id="rId3">
                  <a:extLst>
                    <a:ext uri="{A12FA001-AC4F-418D-AE19-62706E023703}">
                      <ahyp:hlinkClr xmlns:ahyp="http://schemas.microsoft.com/office/drawing/2018/hyperlinkcolor" val="tx"/>
                    </a:ext>
                  </a:extLst>
                </a:hlinkClick>
              </a:rPr>
              <a:t>Ansys Academic</a:t>
            </a:r>
            <a:r>
              <a:rPr lang="en-GB" sz="1600" dirty="0">
                <a:solidFill>
                  <a:schemeClr val="accent1"/>
                </a:solidFill>
              </a:rPr>
              <a:t>	</a:t>
            </a:r>
            <a:r>
              <a:rPr lang="en-GB" sz="1600" dirty="0">
                <a:solidFill>
                  <a:schemeClr val="accent1"/>
                </a:solidFill>
                <a:hlinkClick r:id="" action="ppaction://noaction">
                  <a:extLst>
                    <a:ext uri="{A12FA001-AC4F-418D-AE19-62706E023703}">
                      <ahyp:hlinkClr xmlns:ahyp="http://schemas.microsoft.com/office/drawing/2018/hyperlinkcolor" val="tx"/>
                    </a:ext>
                  </a:extLst>
                </a:hlinkClick>
              </a:rPr>
              <a:t>Ansys Innovation Courses</a:t>
            </a:r>
            <a:r>
              <a:rPr lang="en-GB" sz="1600" dirty="0">
                <a:solidFill>
                  <a:schemeClr val="accent1"/>
                </a:solidFill>
              </a:rPr>
              <a:t>	</a:t>
            </a:r>
            <a:r>
              <a:rPr lang="en-GB" sz="1600" dirty="0">
                <a:solidFill>
                  <a:schemeClr val="accent1"/>
                </a:solidFill>
                <a:hlinkClick r:id="rId4">
                  <a:extLst>
                    <a:ext uri="{A12FA001-AC4F-418D-AE19-62706E023703}">
                      <ahyp:hlinkClr xmlns:ahyp="http://schemas.microsoft.com/office/drawing/2018/hyperlinkcolor" val="tx"/>
                    </a:ext>
                  </a:extLst>
                </a:hlinkClick>
              </a:rPr>
              <a:t>Ansys Education Resources</a:t>
            </a:r>
            <a:endParaRPr lang="en-GB" sz="1600" dirty="0">
              <a:solidFill>
                <a:schemeClr val="accent1"/>
              </a:solidFill>
            </a:endParaRPr>
          </a:p>
        </p:txBody>
      </p:sp>
      <p:graphicFrame>
        <p:nvGraphicFramePr>
          <p:cNvPr id="4" name="Table 3">
            <a:extLst>
              <a:ext uri="{FF2B5EF4-FFF2-40B4-BE49-F238E27FC236}">
                <a16:creationId xmlns:a16="http://schemas.microsoft.com/office/drawing/2014/main" id="{A7EDAEF1-147A-8EAB-6CA4-567404C4E5D2}"/>
              </a:ext>
            </a:extLst>
          </p:cNvPr>
          <p:cNvGraphicFramePr>
            <a:graphicFrameLocks noGrp="1"/>
          </p:cNvGraphicFramePr>
          <p:nvPr>
            <p:extLst>
              <p:ext uri="{D42A27DB-BD31-4B8C-83A1-F6EECF244321}">
                <p14:modId xmlns:p14="http://schemas.microsoft.com/office/powerpoint/2010/main" val="2358718251"/>
              </p:ext>
            </p:extLst>
          </p:nvPr>
        </p:nvGraphicFramePr>
        <p:xfrm>
          <a:off x="957741" y="934338"/>
          <a:ext cx="10285752" cy="370840"/>
        </p:xfrm>
        <a:graphic>
          <a:graphicData uri="http://schemas.openxmlformats.org/drawingml/2006/table">
            <a:tbl>
              <a:tblPr bandRow="1">
                <a:tableStyleId>{5C22544A-7EE6-4342-B048-85BDC9FD1C3A}</a:tableStyleId>
              </a:tblPr>
              <a:tblGrid>
                <a:gridCol w="2768363">
                  <a:extLst>
                    <a:ext uri="{9D8B030D-6E8A-4147-A177-3AD203B41FA5}">
                      <a16:colId xmlns:a16="http://schemas.microsoft.com/office/drawing/2014/main" val="2450680109"/>
                    </a:ext>
                  </a:extLst>
                </a:gridCol>
                <a:gridCol w="7517389">
                  <a:extLst>
                    <a:ext uri="{9D8B030D-6E8A-4147-A177-3AD203B41FA5}">
                      <a16:colId xmlns:a16="http://schemas.microsoft.com/office/drawing/2014/main" val="2357916095"/>
                    </a:ext>
                  </a:extLst>
                </a:gridCol>
              </a:tblGrid>
              <a:tr h="370840">
                <a:tc>
                  <a:txBody>
                    <a:bodyPr/>
                    <a:lstStyle/>
                    <a:p>
                      <a:r>
                        <a:rPr lang="en-US" b="1" dirty="0"/>
                        <a:t>Ansys software mentioned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285750" indent="-285750">
                        <a:buFont typeface="Arial" panose="020B0604020202020204" pitchFamily="34" charset="0"/>
                        <a:buChar char="•"/>
                      </a:pPr>
                      <a:r>
                        <a:rPr lang="en-US" sz="1400" b="0" i="0" kern="1200" baseline="0" dirty="0">
                          <a:solidFill>
                            <a:schemeClr val="dk1"/>
                          </a:solidFill>
                          <a:effectLst/>
                          <a:latin typeface="+mn-lt"/>
                          <a:ea typeface="+mn-ea"/>
                          <a:cs typeface="+mn-cs"/>
                        </a:rPr>
                        <a:t>Ansys </a:t>
                      </a:r>
                      <a:r>
                        <a:rPr lang="en-US" sz="1400" b="0" i="0" kern="1200" baseline="0" dirty="0" err="1">
                          <a:solidFill>
                            <a:schemeClr val="dk1"/>
                          </a:solidFill>
                          <a:effectLst/>
                          <a:latin typeface="+mn-lt"/>
                          <a:ea typeface="+mn-ea"/>
                          <a:cs typeface="+mn-cs"/>
                        </a:rPr>
                        <a:t>Zemax</a:t>
                      </a:r>
                      <a:r>
                        <a:rPr lang="en-US" sz="1400" b="0" i="0" kern="1200" baseline="0" dirty="0">
                          <a:solidFill>
                            <a:schemeClr val="dk1"/>
                          </a:solidFill>
                          <a:effectLst/>
                          <a:latin typeface="+mn-lt"/>
                          <a:ea typeface="+mn-ea"/>
                          <a:cs typeface="+mn-cs"/>
                        </a:rPr>
                        <a:t> </a:t>
                      </a:r>
                      <a:r>
                        <a:rPr lang="en-US" sz="1400" b="0" i="0" kern="1200" baseline="0" dirty="0" err="1">
                          <a:solidFill>
                            <a:schemeClr val="dk1"/>
                          </a:solidFill>
                          <a:effectLst/>
                          <a:latin typeface="+mn-lt"/>
                          <a:ea typeface="+mn-ea"/>
                          <a:cs typeface="+mn-cs"/>
                        </a:rPr>
                        <a:t>OpticStudio</a:t>
                      </a:r>
                      <a:r>
                        <a:rPr lang="en-US" sz="1400" b="0" i="0" kern="1200" baseline="0" dirty="0">
                          <a:solidFill>
                            <a:schemeClr val="dk1"/>
                          </a:solidFill>
                          <a:effectLst/>
                          <a:latin typeface="+mn-lt"/>
                          <a:ea typeface="+mn-ea"/>
                          <a:cs typeface="+mn-cs"/>
                        </a:rPr>
                        <a:t>®, optical system design and analysis software.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93571220"/>
                  </a:ext>
                </a:extLst>
              </a:tr>
            </a:tbl>
          </a:graphicData>
        </a:graphic>
      </p:graphicFrame>
      <p:sp>
        <p:nvSpPr>
          <p:cNvPr id="8" name="TextBox 7">
            <a:extLst>
              <a:ext uri="{FF2B5EF4-FFF2-40B4-BE49-F238E27FC236}">
                <a16:creationId xmlns:a16="http://schemas.microsoft.com/office/drawing/2014/main" id="{EA4E7366-7BC2-00FB-6BB3-B9E589E305BF}"/>
              </a:ext>
            </a:extLst>
          </p:cNvPr>
          <p:cNvSpPr txBox="1"/>
          <p:nvPr/>
        </p:nvSpPr>
        <p:spPr>
          <a:xfrm>
            <a:off x="957741" y="1518684"/>
            <a:ext cx="10285752" cy="1323439"/>
          </a:xfrm>
          <a:prstGeom prst="rect">
            <a:avLst/>
          </a:prstGeom>
          <a:noFill/>
        </p:spPr>
        <p:txBody>
          <a:bodyPr wrap="square">
            <a:spAutoFit/>
          </a:bodyPr>
          <a:lstStyle/>
          <a:p>
            <a:pPr marL="0" indent="0">
              <a:buNone/>
            </a:pPr>
            <a:r>
              <a:rPr lang="en-US" sz="1600" dirty="0"/>
              <a:t>This tutorial introduces the fundamentals of designing a simple imaging system using </a:t>
            </a:r>
            <a:r>
              <a:rPr lang="en-US" sz="1600" dirty="0" err="1"/>
              <a:t>OpticStudio</a:t>
            </a:r>
            <a:r>
              <a:rPr lang="en-US" sz="1600" dirty="0"/>
              <a:t> software. Designed for complete beginners, it provides an easy step by step example of how to create an optimized single lens system. While it is perhaps the simplest of designs, the principles covered lay the foundation for understanding real-world applications, be that compact, high-performance lenses found in modern smartphone cameras or disease diagnosis with optical coherence tomography.</a:t>
            </a:r>
          </a:p>
        </p:txBody>
      </p:sp>
    </p:spTree>
    <p:extLst>
      <p:ext uri="{BB962C8B-B14F-4D97-AF65-F5344CB8AC3E}">
        <p14:creationId xmlns:p14="http://schemas.microsoft.com/office/powerpoint/2010/main" val="42633593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9F3D628-5401-491B-3520-7874F41ECCF5}"/>
              </a:ext>
            </a:extLst>
          </p:cNvPr>
          <p:cNvSpPr>
            <a:spLocks noGrp="1"/>
          </p:cNvSpPr>
          <p:nvPr>
            <p:ph type="sldNum" sz="quarter" idx="11"/>
          </p:nvPr>
        </p:nvSpPr>
        <p:spPr/>
        <p:txBody>
          <a:bodyPr/>
          <a:lstStyle/>
          <a:p>
            <a:fld id="{F0D23093-2AB0-F74C-B865-1A12A15B650E}" type="slidenum">
              <a:rPr lang="en-US" smtClean="0"/>
              <a:pPr/>
              <a:t>20</a:t>
            </a:fld>
            <a:endParaRPr lang="en-US" dirty="0"/>
          </a:p>
        </p:txBody>
      </p:sp>
      <p:sp>
        <p:nvSpPr>
          <p:cNvPr id="3" name="Title 2">
            <a:extLst>
              <a:ext uri="{FF2B5EF4-FFF2-40B4-BE49-F238E27FC236}">
                <a16:creationId xmlns:a16="http://schemas.microsoft.com/office/drawing/2014/main" id="{88D9D9E1-3657-B1EE-F5C7-42B094968408}"/>
              </a:ext>
            </a:extLst>
          </p:cNvPr>
          <p:cNvSpPr>
            <a:spLocks noGrp="1"/>
          </p:cNvSpPr>
          <p:nvPr>
            <p:ph type="title"/>
          </p:nvPr>
        </p:nvSpPr>
        <p:spPr/>
        <p:txBody>
          <a:bodyPr/>
          <a:lstStyle/>
          <a:p>
            <a:r>
              <a:rPr lang="en-GB" dirty="0"/>
              <a:t>Group challenge</a:t>
            </a:r>
            <a:br>
              <a:rPr lang="en-US" dirty="0"/>
            </a:br>
            <a:r>
              <a:rPr lang="en-US" sz="2400" i="1" dirty="0">
                <a:solidFill>
                  <a:schemeClr val="accent1"/>
                </a:solidFill>
              </a:rPr>
              <a:t>Diagnose and Improve a Poorly Performing Singlet Lens</a:t>
            </a:r>
            <a:endParaRPr lang="en-US" i="1" dirty="0">
              <a:solidFill>
                <a:schemeClr val="accent1"/>
              </a:solidFill>
            </a:endParaRPr>
          </a:p>
        </p:txBody>
      </p:sp>
      <p:sp>
        <p:nvSpPr>
          <p:cNvPr id="4" name="Text Placeholder 3">
            <a:extLst>
              <a:ext uri="{FF2B5EF4-FFF2-40B4-BE49-F238E27FC236}">
                <a16:creationId xmlns:a16="http://schemas.microsoft.com/office/drawing/2014/main" id="{06990AF0-F447-142C-A77D-07324E326E0D}"/>
              </a:ext>
            </a:extLst>
          </p:cNvPr>
          <p:cNvSpPr>
            <a:spLocks noGrp="1"/>
          </p:cNvSpPr>
          <p:nvPr>
            <p:ph type="body" sz="quarter" idx="13"/>
          </p:nvPr>
        </p:nvSpPr>
        <p:spPr>
          <a:xfrm>
            <a:off x="623393" y="1484784"/>
            <a:ext cx="10990259" cy="784863"/>
          </a:xfrm>
        </p:spPr>
        <p:txBody>
          <a:bodyPr>
            <a:normAutofit/>
          </a:bodyPr>
          <a:lstStyle/>
          <a:p>
            <a:pPr marL="0" indent="0">
              <a:buNone/>
            </a:pPr>
            <a:r>
              <a:rPr lang="en-GB" sz="1600" b="1" dirty="0">
                <a:solidFill>
                  <a:schemeClr val="accent1"/>
                </a:solidFill>
              </a:rPr>
              <a:t>/ </a:t>
            </a:r>
            <a:r>
              <a:rPr lang="en-GB" sz="1600" b="1" dirty="0"/>
              <a:t>Objective:</a:t>
            </a:r>
            <a:r>
              <a:rPr lang="en-GB" sz="1600" dirty="0"/>
              <a:t> </a:t>
            </a:r>
            <a:r>
              <a:rPr lang="en-US" sz="1600" dirty="0"/>
              <a:t>work in small groups to analyze a poorly performing singlet lens using only visual and quantitative analysis tools in </a:t>
            </a:r>
            <a:r>
              <a:rPr lang="en-US" sz="1600" dirty="0" err="1"/>
              <a:t>OpticStudio</a:t>
            </a:r>
            <a:r>
              <a:rPr lang="en-US" sz="1600" dirty="0"/>
              <a:t> software. The goal is to diagnose the issues and propose manual adjustments to improve performance (</a:t>
            </a:r>
            <a:r>
              <a:rPr lang="en-US" sz="1600" i="1" dirty="0"/>
              <a:t>i.e.</a:t>
            </a:r>
            <a:r>
              <a:rPr lang="en-US" sz="1600" dirty="0"/>
              <a:t> without using the optimization tool). </a:t>
            </a:r>
            <a:endParaRPr lang="en-US" sz="1600" b="1" dirty="0"/>
          </a:p>
        </p:txBody>
      </p:sp>
      <p:sp>
        <p:nvSpPr>
          <p:cNvPr id="5" name="Text Placeholder 3">
            <a:extLst>
              <a:ext uri="{FF2B5EF4-FFF2-40B4-BE49-F238E27FC236}">
                <a16:creationId xmlns:a16="http://schemas.microsoft.com/office/drawing/2014/main" id="{397CBF43-A497-EB6D-6261-D049C06CCC58}"/>
              </a:ext>
            </a:extLst>
          </p:cNvPr>
          <p:cNvSpPr txBox="1">
            <a:spLocks/>
          </p:cNvSpPr>
          <p:nvPr/>
        </p:nvSpPr>
        <p:spPr>
          <a:xfrm>
            <a:off x="623392" y="2852936"/>
            <a:ext cx="3384000" cy="3096344"/>
          </a:xfrm>
          <a:prstGeom prst="rect">
            <a:avLst/>
          </a:prstGeom>
        </p:spPr>
        <p:txBody>
          <a:bodyPr vert="horz" lIns="91440" tIns="45720" rIns="91440" bIns="45720" rtlCol="0">
            <a:normAutofit fontScale="70000" lnSpcReduction="20000"/>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400" b="0" i="0" kern="1200" baseline="0">
                <a:solidFill>
                  <a:schemeClr val="tx1"/>
                </a:solidFill>
                <a:latin typeface="Calibri" panose="020F0502020204030204" pitchFamily="34" charset="0"/>
                <a:ea typeface="+mn-ea"/>
                <a:cs typeface="Calibri" panose="020F0502020204030204" pitchFamily="34" charset="0"/>
              </a:defRPr>
            </a:lvl1pPr>
            <a:lvl2pPr marL="461963" marR="0" indent="-231775" algn="l" defTabSz="914400" rtl="0" eaLnBrk="1" fontAlgn="auto" latinLnBrk="0" hangingPunct="1">
              <a:lnSpc>
                <a:spcPct val="90000"/>
              </a:lnSpc>
              <a:spcBef>
                <a:spcPts val="500"/>
              </a:spcBef>
              <a:spcAft>
                <a:spcPts val="0"/>
              </a:spcAft>
              <a:buClrTx/>
              <a:buSzTx/>
              <a:buFont typeface="Calibri" panose="020F0502020204030204" pitchFamily="34" charset="0"/>
              <a:buChar char="‐"/>
              <a:tabLst/>
              <a:defRPr sz="2000" b="0" i="0" kern="1200" baseline="0">
                <a:solidFill>
                  <a:schemeClr val="tx1"/>
                </a:solidFill>
                <a:latin typeface="Calibri" panose="020F0502020204030204" pitchFamily="34" charset="0"/>
                <a:ea typeface="+mn-ea"/>
                <a:cs typeface="Calibri" panose="020F0502020204030204" pitchFamily="34" charset="0"/>
              </a:defRPr>
            </a:lvl2pPr>
            <a:lvl3pPr marL="746125" marR="0" indent="-288925"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kern="1200" baseline="0">
                <a:solidFill>
                  <a:schemeClr val="tx1"/>
                </a:solidFill>
                <a:latin typeface="Calibri" panose="020F0502020204030204" pitchFamily="34" charset="0"/>
                <a:ea typeface="+mn-ea"/>
                <a:cs typeface="Calibri" panose="020F0502020204030204" pitchFamily="34" charset="0"/>
              </a:defRPr>
            </a:lvl3pPr>
            <a:lvl4pPr marL="969963" marR="0" indent="-223838"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sz="1400" kern="1200" baseline="0">
                <a:solidFill>
                  <a:schemeClr val="tx1"/>
                </a:solidFill>
                <a:latin typeface="Calibri" panose="020F0502020204030204" pitchFamily="34" charset="0"/>
                <a:ea typeface="+mn-ea"/>
                <a:cs typeface="Calibri" panose="020F0502020204030204" pitchFamily="34" charset="0"/>
              </a:defRPr>
            </a:lvl4pPr>
            <a:lvl5pPr marL="1203325" marR="0" indent="-233363"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sz="1200" kern="1200" baseline="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indent="-360000">
              <a:buFont typeface="+mj-lt"/>
              <a:buAutoNum type="arabicPeriod"/>
            </a:pPr>
            <a:r>
              <a:rPr lang="en-US" sz="2300" b="1" dirty="0"/>
              <a:t>Visual Inspection:</a:t>
            </a:r>
            <a:r>
              <a:rPr lang="en-US" b="1" dirty="0"/>
              <a:t> </a:t>
            </a:r>
          </a:p>
          <a:p>
            <a:pPr marL="360000" lvl="1" indent="-360000"/>
            <a:r>
              <a:rPr lang="en-US" dirty="0"/>
              <a:t>Use the Layout tool to examine ray paths. </a:t>
            </a:r>
          </a:p>
          <a:p>
            <a:pPr marL="360000" lvl="1" indent="-360000"/>
            <a:r>
              <a:rPr lang="en-US" dirty="0"/>
              <a:t>Identify whether rays converge at the image plane.</a:t>
            </a:r>
          </a:p>
          <a:p>
            <a:pPr marL="360000" lvl="1" indent="-360000"/>
            <a:r>
              <a:rPr lang="en-US" dirty="0"/>
              <a:t>Look for signs of aberrations (e.g., skewed rays, uneven convergence).</a:t>
            </a:r>
          </a:p>
          <a:p>
            <a:pPr marL="360000" indent="-360000">
              <a:buFont typeface="+mj-lt"/>
              <a:buAutoNum type="arabicPeriod"/>
            </a:pPr>
            <a:r>
              <a:rPr lang="en-US" sz="2300" b="1" dirty="0"/>
              <a:t>Quantitative Analysis:</a:t>
            </a:r>
          </a:p>
          <a:p>
            <a:pPr marL="360000" lvl="1" indent="-360000"/>
            <a:r>
              <a:rPr lang="en-US" dirty="0"/>
              <a:t>Generate Spot Diagrams for all field points.</a:t>
            </a:r>
          </a:p>
          <a:p>
            <a:pPr marL="360000" lvl="1" indent="-360000"/>
            <a:r>
              <a:rPr lang="en-US" dirty="0"/>
              <a:t>Plot Ray Fan and OPD Fan diagrams.</a:t>
            </a:r>
          </a:p>
          <a:p>
            <a:pPr marL="360000" lvl="1" indent="-360000"/>
            <a:r>
              <a:rPr lang="en-US" dirty="0"/>
              <a:t>Record RMS spot sizes and wavefront errors.</a:t>
            </a:r>
          </a:p>
        </p:txBody>
      </p:sp>
      <p:sp>
        <p:nvSpPr>
          <p:cNvPr id="8" name="Text Placeholder 3">
            <a:extLst>
              <a:ext uri="{FF2B5EF4-FFF2-40B4-BE49-F238E27FC236}">
                <a16:creationId xmlns:a16="http://schemas.microsoft.com/office/drawing/2014/main" id="{0E80CC9D-89F5-5048-1EF0-941A0D5E1CB7}"/>
              </a:ext>
            </a:extLst>
          </p:cNvPr>
          <p:cNvSpPr txBox="1">
            <a:spLocks/>
          </p:cNvSpPr>
          <p:nvPr/>
        </p:nvSpPr>
        <p:spPr>
          <a:xfrm>
            <a:off x="4435255" y="2852936"/>
            <a:ext cx="3384000" cy="3096344"/>
          </a:xfrm>
          <a:prstGeom prst="rect">
            <a:avLst/>
          </a:prstGeom>
        </p:spPr>
        <p:txBody>
          <a:bodyPr vert="horz" lIns="91440" tIns="45720" rIns="91440" bIns="45720" rtlCol="0">
            <a:normAutofit fontScale="70000" lnSpcReduction="20000"/>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400" b="0" i="0" kern="1200" baseline="0">
                <a:solidFill>
                  <a:schemeClr val="tx1"/>
                </a:solidFill>
                <a:latin typeface="Calibri" panose="020F0502020204030204" pitchFamily="34" charset="0"/>
                <a:ea typeface="+mn-ea"/>
                <a:cs typeface="Calibri" panose="020F0502020204030204" pitchFamily="34" charset="0"/>
              </a:defRPr>
            </a:lvl1pPr>
            <a:lvl2pPr marL="461963" marR="0" indent="-231775" algn="l" defTabSz="914400" rtl="0" eaLnBrk="1" fontAlgn="auto" latinLnBrk="0" hangingPunct="1">
              <a:lnSpc>
                <a:spcPct val="90000"/>
              </a:lnSpc>
              <a:spcBef>
                <a:spcPts val="500"/>
              </a:spcBef>
              <a:spcAft>
                <a:spcPts val="0"/>
              </a:spcAft>
              <a:buClrTx/>
              <a:buSzTx/>
              <a:buFont typeface="Calibri" panose="020F0502020204030204" pitchFamily="34" charset="0"/>
              <a:buChar char="‐"/>
              <a:tabLst/>
              <a:defRPr sz="2000" b="0" i="0" kern="1200" baseline="0">
                <a:solidFill>
                  <a:schemeClr val="tx1"/>
                </a:solidFill>
                <a:latin typeface="Calibri" panose="020F0502020204030204" pitchFamily="34" charset="0"/>
                <a:ea typeface="+mn-ea"/>
                <a:cs typeface="Calibri" panose="020F0502020204030204" pitchFamily="34" charset="0"/>
              </a:defRPr>
            </a:lvl2pPr>
            <a:lvl3pPr marL="746125" marR="0" indent="-288925"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kern="1200" baseline="0">
                <a:solidFill>
                  <a:schemeClr val="tx1"/>
                </a:solidFill>
                <a:latin typeface="Calibri" panose="020F0502020204030204" pitchFamily="34" charset="0"/>
                <a:ea typeface="+mn-ea"/>
                <a:cs typeface="Calibri" panose="020F0502020204030204" pitchFamily="34" charset="0"/>
              </a:defRPr>
            </a:lvl3pPr>
            <a:lvl4pPr marL="969963" marR="0" indent="-223838"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sz="1400" kern="1200" baseline="0">
                <a:solidFill>
                  <a:schemeClr val="tx1"/>
                </a:solidFill>
                <a:latin typeface="Calibri" panose="020F0502020204030204" pitchFamily="34" charset="0"/>
                <a:ea typeface="+mn-ea"/>
                <a:cs typeface="Calibri" panose="020F0502020204030204" pitchFamily="34" charset="0"/>
              </a:defRPr>
            </a:lvl4pPr>
            <a:lvl5pPr marL="1203325" marR="0" indent="-233363"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sz="1200" kern="1200" baseline="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indent="-360000">
              <a:buFont typeface="+mj-lt"/>
              <a:buAutoNum type="arabicPeriod" startAt="3"/>
            </a:pPr>
            <a:r>
              <a:rPr lang="en-US" sz="2300" b="1" dirty="0"/>
              <a:t>Diagnosis:</a:t>
            </a:r>
          </a:p>
          <a:p>
            <a:pPr marL="360000" lvl="1" indent="-360000"/>
            <a:r>
              <a:rPr lang="en-US" dirty="0"/>
              <a:t>Identify the dominant aberrations.</a:t>
            </a:r>
          </a:p>
          <a:p>
            <a:pPr marL="360000" lvl="1" indent="-360000"/>
            <a:r>
              <a:rPr lang="en-US" dirty="0"/>
              <a:t>Determine if the image plane is at best focus.</a:t>
            </a:r>
          </a:p>
          <a:p>
            <a:pPr marL="360000" lvl="1" indent="-360000"/>
            <a:r>
              <a:rPr lang="en-US" dirty="0"/>
              <a:t>Discuss how curvature, spacing, or material might be contributing to poor performance.</a:t>
            </a:r>
          </a:p>
          <a:p>
            <a:pPr marL="233363" lvl="1" indent="0">
              <a:buNone/>
            </a:pPr>
            <a:endParaRPr lang="en-US" dirty="0"/>
          </a:p>
          <a:p>
            <a:pPr marL="360000" indent="-360000">
              <a:buFont typeface="+mj-lt"/>
              <a:buAutoNum type="arabicPeriod" startAt="3"/>
            </a:pPr>
            <a:r>
              <a:rPr lang="en-US" sz="2300" b="1" dirty="0"/>
              <a:t>Manual Adjustments:</a:t>
            </a:r>
          </a:p>
          <a:p>
            <a:pPr marL="360000" lvl="1" indent="-360000"/>
            <a:r>
              <a:rPr lang="en-US" dirty="0"/>
              <a:t>Use Quick Focus to reposition the image plane.</a:t>
            </a:r>
          </a:p>
          <a:p>
            <a:pPr marL="360000" lvl="1" indent="-360000"/>
            <a:r>
              <a:rPr lang="en-US" dirty="0"/>
              <a:t>Try adjusting lens curvature or thickness manually.</a:t>
            </a:r>
          </a:p>
          <a:p>
            <a:pPr marL="360000" lvl="1" indent="-360000"/>
            <a:r>
              <a:rPr lang="en-US" dirty="0"/>
              <a:t>Re-run analysis tools after each change.</a:t>
            </a:r>
          </a:p>
        </p:txBody>
      </p:sp>
      <p:sp>
        <p:nvSpPr>
          <p:cNvPr id="9" name="Text Placeholder 3">
            <a:extLst>
              <a:ext uri="{FF2B5EF4-FFF2-40B4-BE49-F238E27FC236}">
                <a16:creationId xmlns:a16="http://schemas.microsoft.com/office/drawing/2014/main" id="{75050886-FCA1-77E7-EEEF-3E0B4386EF39}"/>
              </a:ext>
            </a:extLst>
          </p:cNvPr>
          <p:cNvSpPr txBox="1">
            <a:spLocks/>
          </p:cNvSpPr>
          <p:nvPr/>
        </p:nvSpPr>
        <p:spPr>
          <a:xfrm>
            <a:off x="8247118" y="2852936"/>
            <a:ext cx="3384000" cy="1656204"/>
          </a:xfrm>
          <a:prstGeom prst="rect">
            <a:avLst/>
          </a:prstGeom>
        </p:spPr>
        <p:txBody>
          <a:bodyPr vert="horz" lIns="91440" tIns="45720" rIns="91440" bIns="45720" rtlCol="0">
            <a:normAutofit/>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400" b="0" i="0" kern="1200" baseline="0">
                <a:solidFill>
                  <a:schemeClr val="tx1"/>
                </a:solidFill>
                <a:latin typeface="Calibri" panose="020F0502020204030204" pitchFamily="34" charset="0"/>
                <a:ea typeface="+mn-ea"/>
                <a:cs typeface="Calibri" panose="020F0502020204030204" pitchFamily="34" charset="0"/>
              </a:defRPr>
            </a:lvl1pPr>
            <a:lvl2pPr marL="461963" marR="0" indent="-231775" algn="l" defTabSz="914400" rtl="0" eaLnBrk="1" fontAlgn="auto" latinLnBrk="0" hangingPunct="1">
              <a:lnSpc>
                <a:spcPct val="90000"/>
              </a:lnSpc>
              <a:spcBef>
                <a:spcPts val="500"/>
              </a:spcBef>
              <a:spcAft>
                <a:spcPts val="0"/>
              </a:spcAft>
              <a:buClrTx/>
              <a:buSzTx/>
              <a:buFont typeface="Calibri" panose="020F0502020204030204" pitchFamily="34" charset="0"/>
              <a:buChar char="‐"/>
              <a:tabLst/>
              <a:defRPr sz="2000" b="0" i="0" kern="1200" baseline="0">
                <a:solidFill>
                  <a:schemeClr val="tx1"/>
                </a:solidFill>
                <a:latin typeface="Calibri" panose="020F0502020204030204" pitchFamily="34" charset="0"/>
                <a:ea typeface="+mn-ea"/>
                <a:cs typeface="Calibri" panose="020F0502020204030204" pitchFamily="34" charset="0"/>
              </a:defRPr>
            </a:lvl2pPr>
            <a:lvl3pPr marL="746125" marR="0" indent="-288925"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kern="1200" baseline="0">
                <a:solidFill>
                  <a:schemeClr val="tx1"/>
                </a:solidFill>
                <a:latin typeface="Calibri" panose="020F0502020204030204" pitchFamily="34" charset="0"/>
                <a:ea typeface="+mn-ea"/>
                <a:cs typeface="Calibri" panose="020F0502020204030204" pitchFamily="34" charset="0"/>
              </a:defRPr>
            </a:lvl3pPr>
            <a:lvl4pPr marL="969963" marR="0" indent="-223838"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sz="1400" kern="1200" baseline="0">
                <a:solidFill>
                  <a:schemeClr val="tx1"/>
                </a:solidFill>
                <a:latin typeface="Calibri" panose="020F0502020204030204" pitchFamily="34" charset="0"/>
                <a:ea typeface="+mn-ea"/>
                <a:cs typeface="Calibri" panose="020F0502020204030204" pitchFamily="34" charset="0"/>
              </a:defRPr>
            </a:lvl4pPr>
            <a:lvl5pPr marL="1203325" marR="0" indent="-233363"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sz="1200" kern="1200" baseline="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mj-lt"/>
              <a:buAutoNum type="arabicPeriod" startAt="5"/>
            </a:pPr>
            <a:r>
              <a:rPr lang="en-US" sz="1600" b="1" dirty="0"/>
              <a:t>Presentation</a:t>
            </a:r>
          </a:p>
          <a:p>
            <a:pPr marL="360000" lvl="1" indent="-360000"/>
            <a:r>
              <a:rPr lang="en-US" sz="1400" dirty="0"/>
              <a:t>Each group presents: </a:t>
            </a:r>
          </a:p>
          <a:p>
            <a:pPr marL="720000" lvl="2" indent="-360000"/>
            <a:r>
              <a:rPr lang="en-US" sz="1200" dirty="0"/>
              <a:t>Their initial diagnosis</a:t>
            </a:r>
          </a:p>
          <a:p>
            <a:pPr marL="720000" lvl="2" indent="-360000"/>
            <a:r>
              <a:rPr lang="en-US" sz="1200" dirty="0"/>
              <a:t>The steps they took</a:t>
            </a:r>
          </a:p>
          <a:p>
            <a:pPr marL="720000" lvl="2" indent="-360000"/>
            <a:r>
              <a:rPr lang="en-US" sz="1200" dirty="0"/>
              <a:t>Before/after plots</a:t>
            </a:r>
          </a:p>
          <a:p>
            <a:pPr marL="720000" lvl="2" indent="-360000"/>
            <a:r>
              <a:rPr lang="en-US" sz="1200" dirty="0"/>
              <a:t>What they would optimize next if allowed</a:t>
            </a:r>
          </a:p>
        </p:txBody>
      </p:sp>
      <p:sp>
        <p:nvSpPr>
          <p:cNvPr id="10" name="Text Placeholder 3">
            <a:extLst>
              <a:ext uri="{FF2B5EF4-FFF2-40B4-BE49-F238E27FC236}">
                <a16:creationId xmlns:a16="http://schemas.microsoft.com/office/drawing/2014/main" id="{8FC53EA4-BC47-7F5B-DD6B-A126605DC053}"/>
              </a:ext>
            </a:extLst>
          </p:cNvPr>
          <p:cNvSpPr txBox="1">
            <a:spLocks/>
          </p:cNvSpPr>
          <p:nvPr/>
        </p:nvSpPr>
        <p:spPr>
          <a:xfrm>
            <a:off x="8247118" y="4797152"/>
            <a:ext cx="3384000" cy="998861"/>
          </a:xfrm>
          <a:prstGeom prst="rect">
            <a:avLst/>
          </a:prstGeom>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400" b="0" i="0" kern="1200" baseline="0">
                <a:solidFill>
                  <a:schemeClr val="tx1"/>
                </a:solidFill>
                <a:latin typeface="Calibri" panose="020F0502020204030204" pitchFamily="34" charset="0"/>
                <a:ea typeface="+mn-ea"/>
                <a:cs typeface="Calibri" panose="020F0502020204030204" pitchFamily="34" charset="0"/>
              </a:defRPr>
            </a:lvl1pPr>
            <a:lvl2pPr marL="461963" marR="0" indent="-231775" algn="l" defTabSz="914400" rtl="0" eaLnBrk="1" fontAlgn="auto" latinLnBrk="0" hangingPunct="1">
              <a:lnSpc>
                <a:spcPct val="90000"/>
              </a:lnSpc>
              <a:spcBef>
                <a:spcPts val="500"/>
              </a:spcBef>
              <a:spcAft>
                <a:spcPts val="0"/>
              </a:spcAft>
              <a:buClrTx/>
              <a:buSzTx/>
              <a:buFont typeface="Calibri" panose="020F0502020204030204" pitchFamily="34" charset="0"/>
              <a:buChar char="‐"/>
              <a:tabLst/>
              <a:defRPr sz="2000" b="0" i="0" kern="1200" baseline="0">
                <a:solidFill>
                  <a:schemeClr val="tx1"/>
                </a:solidFill>
                <a:latin typeface="Calibri" panose="020F0502020204030204" pitchFamily="34" charset="0"/>
                <a:ea typeface="+mn-ea"/>
                <a:cs typeface="Calibri" panose="020F0502020204030204" pitchFamily="34" charset="0"/>
              </a:defRPr>
            </a:lvl2pPr>
            <a:lvl3pPr marL="746125" marR="0" indent="-288925"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kern="1200" baseline="0">
                <a:solidFill>
                  <a:schemeClr val="tx1"/>
                </a:solidFill>
                <a:latin typeface="Calibri" panose="020F0502020204030204" pitchFamily="34" charset="0"/>
                <a:ea typeface="+mn-ea"/>
                <a:cs typeface="Calibri" panose="020F0502020204030204" pitchFamily="34" charset="0"/>
              </a:defRPr>
            </a:lvl3pPr>
            <a:lvl4pPr marL="969963" marR="0" indent="-223838"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sz="1400" kern="1200" baseline="0">
                <a:solidFill>
                  <a:schemeClr val="tx1"/>
                </a:solidFill>
                <a:latin typeface="Calibri" panose="020F0502020204030204" pitchFamily="34" charset="0"/>
                <a:ea typeface="+mn-ea"/>
                <a:cs typeface="Calibri" panose="020F0502020204030204" pitchFamily="34" charset="0"/>
              </a:defRPr>
            </a:lvl4pPr>
            <a:lvl5pPr marL="1203325" marR="0" indent="-233363"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sz="1200" kern="1200" baseline="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400" i="1" dirty="0" err="1"/>
              <a:t>OpticStudio</a:t>
            </a:r>
            <a:r>
              <a:rPr lang="en-GB" sz="1400" i="1" dirty="0"/>
              <a:t> Tools Allowed:</a:t>
            </a:r>
          </a:p>
          <a:p>
            <a:pPr marL="0" indent="0">
              <a:buNone/>
            </a:pPr>
            <a:r>
              <a:rPr lang="en-GB" sz="1400" i="1" dirty="0"/>
              <a:t>Layout; Spot Diagram; Ray Fan; OPD Fan; Quick Focus; Manual Edits in Lens Data Editor</a:t>
            </a:r>
            <a:endParaRPr lang="en-US" sz="1400" i="1" dirty="0"/>
          </a:p>
        </p:txBody>
      </p:sp>
      <p:sp>
        <p:nvSpPr>
          <p:cNvPr id="6" name="Rectangle 5">
            <a:extLst>
              <a:ext uri="{FF2B5EF4-FFF2-40B4-BE49-F238E27FC236}">
                <a16:creationId xmlns:a16="http://schemas.microsoft.com/office/drawing/2014/main" id="{26E000CB-B6E7-4190-18BB-7075183F46F0}"/>
              </a:ext>
            </a:extLst>
          </p:cNvPr>
          <p:cNvSpPr/>
          <p:nvPr/>
        </p:nvSpPr>
        <p:spPr>
          <a:xfrm>
            <a:off x="335360" y="1149249"/>
            <a:ext cx="11494210" cy="4800032"/>
          </a:xfrm>
          <a:prstGeom prst="rect">
            <a:avLst/>
          </a:prstGeom>
          <a:noFill/>
          <a:ln w="19050">
            <a:solidFill>
              <a:srgbClr val="FFB71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4E768E54-B1EF-2249-FF81-6CA0C02708EE}"/>
              </a:ext>
            </a:extLst>
          </p:cNvPr>
          <p:cNvGrpSpPr/>
          <p:nvPr/>
        </p:nvGrpSpPr>
        <p:grpSpPr>
          <a:xfrm>
            <a:off x="10416480" y="640062"/>
            <a:ext cx="924487" cy="914400"/>
            <a:chOff x="10334385" y="571499"/>
            <a:chExt cx="924487" cy="914400"/>
          </a:xfrm>
        </p:grpSpPr>
        <p:sp>
          <p:nvSpPr>
            <p:cNvPr id="17" name="Rectangle 16">
              <a:extLst>
                <a:ext uri="{FF2B5EF4-FFF2-40B4-BE49-F238E27FC236}">
                  <a16:creationId xmlns:a16="http://schemas.microsoft.com/office/drawing/2014/main" id="{374CDD77-F522-F164-6450-632FA504FBA8}"/>
                </a:ext>
              </a:extLst>
            </p:cNvPr>
            <p:cNvSpPr/>
            <p:nvPr/>
          </p:nvSpPr>
          <p:spPr>
            <a:xfrm>
              <a:off x="10344472" y="692696"/>
              <a:ext cx="914400" cy="64807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phic 15" descr="Users with solid fill">
              <a:extLst>
                <a:ext uri="{FF2B5EF4-FFF2-40B4-BE49-F238E27FC236}">
                  <a16:creationId xmlns:a16="http://schemas.microsoft.com/office/drawing/2014/main" id="{9380B389-3483-1D5C-CD8D-6C8C9992A57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334385" y="571499"/>
              <a:ext cx="914400" cy="914400"/>
            </a:xfrm>
            <a:prstGeom prst="rect">
              <a:avLst/>
            </a:prstGeom>
          </p:spPr>
        </p:pic>
      </p:grpSp>
      <p:sp>
        <p:nvSpPr>
          <p:cNvPr id="20" name="TextBox 19">
            <a:extLst>
              <a:ext uri="{FF2B5EF4-FFF2-40B4-BE49-F238E27FC236}">
                <a16:creationId xmlns:a16="http://schemas.microsoft.com/office/drawing/2014/main" id="{EAA9B375-0A6F-740C-A1AE-821058690046}"/>
              </a:ext>
            </a:extLst>
          </p:cNvPr>
          <p:cNvSpPr txBox="1"/>
          <p:nvPr/>
        </p:nvSpPr>
        <p:spPr>
          <a:xfrm>
            <a:off x="623392" y="2303147"/>
            <a:ext cx="6096698" cy="338554"/>
          </a:xfrm>
          <a:prstGeom prst="rect">
            <a:avLst/>
          </a:prstGeom>
          <a:noFill/>
        </p:spPr>
        <p:txBody>
          <a:bodyPr wrap="square">
            <a:spAutoFit/>
          </a:bodyPr>
          <a:lstStyle/>
          <a:p>
            <a:r>
              <a:rPr lang="en-GB" sz="1600" b="1" dirty="0">
                <a:solidFill>
                  <a:schemeClr val="accent1"/>
                </a:solidFill>
              </a:rPr>
              <a:t>/</a:t>
            </a:r>
            <a:r>
              <a:rPr lang="en-GB" sz="1600" b="1" dirty="0"/>
              <a:t> Suggested workflow</a:t>
            </a:r>
            <a:endParaRPr lang="en-US" sz="1600" dirty="0"/>
          </a:p>
        </p:txBody>
      </p:sp>
    </p:spTree>
    <p:extLst>
      <p:ext uri="{BB962C8B-B14F-4D97-AF65-F5344CB8AC3E}">
        <p14:creationId xmlns:p14="http://schemas.microsoft.com/office/powerpoint/2010/main" val="38974326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C7C01C2-85AE-CE20-89A1-A6775D8EDF27}"/>
              </a:ext>
            </a:extLst>
          </p:cNvPr>
          <p:cNvSpPr>
            <a:spLocks noGrp="1"/>
          </p:cNvSpPr>
          <p:nvPr>
            <p:ph type="sldNum" sz="quarter" idx="11"/>
          </p:nvPr>
        </p:nvSpPr>
        <p:spPr/>
        <p:txBody>
          <a:bodyPr/>
          <a:lstStyle/>
          <a:p>
            <a:fld id="{F0D23093-2AB0-F74C-B865-1A12A15B650E}" type="slidenum">
              <a:rPr lang="en-US" smtClean="0"/>
              <a:pPr/>
              <a:t>21</a:t>
            </a:fld>
            <a:endParaRPr lang="en-US" dirty="0"/>
          </a:p>
        </p:txBody>
      </p:sp>
      <p:sp>
        <p:nvSpPr>
          <p:cNvPr id="3" name="Title 2">
            <a:extLst>
              <a:ext uri="{FF2B5EF4-FFF2-40B4-BE49-F238E27FC236}">
                <a16:creationId xmlns:a16="http://schemas.microsoft.com/office/drawing/2014/main" id="{BCA0EBB8-4112-BCEC-AB94-DE0908C61BBB}"/>
              </a:ext>
            </a:extLst>
          </p:cNvPr>
          <p:cNvSpPr>
            <a:spLocks noGrp="1"/>
          </p:cNvSpPr>
          <p:nvPr>
            <p:ph type="title"/>
          </p:nvPr>
        </p:nvSpPr>
        <p:spPr/>
        <p:txBody>
          <a:bodyPr/>
          <a:lstStyle/>
          <a:p>
            <a:r>
              <a:rPr lang="en-US" dirty="0"/>
              <a:t>Part 2 Recap</a:t>
            </a:r>
            <a:br>
              <a:rPr lang="en-US" dirty="0"/>
            </a:br>
            <a:r>
              <a:rPr lang="en-US" sz="2400" i="1" dirty="0">
                <a:solidFill>
                  <a:schemeClr val="accent1"/>
                </a:solidFill>
              </a:rPr>
              <a:t>Summary &amp; Next Steps</a:t>
            </a:r>
            <a:endParaRPr lang="en-US" i="1" dirty="0">
              <a:solidFill>
                <a:schemeClr val="accent1"/>
              </a:solidFill>
            </a:endParaRPr>
          </a:p>
        </p:txBody>
      </p:sp>
      <p:sp>
        <p:nvSpPr>
          <p:cNvPr id="5" name="Text Placeholder 3">
            <a:extLst>
              <a:ext uri="{FF2B5EF4-FFF2-40B4-BE49-F238E27FC236}">
                <a16:creationId xmlns:a16="http://schemas.microsoft.com/office/drawing/2014/main" id="{BA6EA19F-F11A-E41B-03AE-44BBC369A1A5}"/>
              </a:ext>
            </a:extLst>
          </p:cNvPr>
          <p:cNvSpPr>
            <a:spLocks noGrp="1"/>
          </p:cNvSpPr>
          <p:nvPr>
            <p:ph type="body" sz="quarter" idx="13"/>
          </p:nvPr>
        </p:nvSpPr>
        <p:spPr>
          <a:xfrm>
            <a:off x="609601" y="1440468"/>
            <a:ext cx="4766321" cy="4148772"/>
          </a:xfrm>
        </p:spPr>
        <p:txBody>
          <a:bodyPr>
            <a:normAutofit/>
          </a:bodyPr>
          <a:lstStyle/>
          <a:p>
            <a:pPr marL="0" indent="0">
              <a:buNone/>
            </a:pPr>
            <a:r>
              <a:rPr lang="en-US" sz="1600" b="1" dirty="0"/>
              <a:t>OpticStudio Analysis Tools &amp; Quick Focus</a:t>
            </a:r>
            <a:endParaRPr lang="en-US" sz="1600" dirty="0"/>
          </a:p>
          <a:p>
            <a:r>
              <a:rPr lang="en-US" sz="1600" dirty="0"/>
              <a:t>Evaluated lens performance using Layout and key analysis tools: Spot Diagram, OPD Fan, and Ray Fan.</a:t>
            </a:r>
          </a:p>
          <a:p>
            <a:r>
              <a:rPr lang="en-US" sz="1600" dirty="0"/>
              <a:t>Identified common aberrations through visual inspection and quantitative plots.</a:t>
            </a:r>
          </a:p>
          <a:p>
            <a:r>
              <a:rPr lang="en-US" sz="1600" dirty="0"/>
              <a:t>Repositioned the image plane for best focus using the Quick Focus tool.</a:t>
            </a:r>
          </a:p>
          <a:p>
            <a:r>
              <a:rPr lang="en-US" sz="1600" dirty="0"/>
              <a:t>Compared system performance before and after adjustments using RMS and geometrical spot size metrics.</a:t>
            </a:r>
          </a:p>
        </p:txBody>
      </p:sp>
      <p:sp>
        <p:nvSpPr>
          <p:cNvPr id="7" name="TextBox 6">
            <a:extLst>
              <a:ext uri="{FF2B5EF4-FFF2-40B4-BE49-F238E27FC236}">
                <a16:creationId xmlns:a16="http://schemas.microsoft.com/office/drawing/2014/main" id="{AFFF9E57-FCDB-E680-33D6-3CB47753F7EF}"/>
              </a:ext>
            </a:extLst>
          </p:cNvPr>
          <p:cNvSpPr txBox="1"/>
          <p:nvPr/>
        </p:nvSpPr>
        <p:spPr>
          <a:xfrm>
            <a:off x="6523351" y="1440468"/>
            <a:ext cx="5205767"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600" b="1" i="0" u="none" strike="noStrike" kern="1200" cap="none" spc="0" normalizeH="0" baseline="0" noProof="0" dirty="0">
                <a:ln>
                  <a:noFill/>
                </a:ln>
                <a:solidFill>
                  <a:srgbClr val="000000"/>
                </a:solidFill>
                <a:effectLst/>
                <a:uLnTx/>
                <a:uFillTx/>
                <a:latin typeface="Calibri" panose="020F0502020204030204"/>
                <a:ea typeface="+mn-ea"/>
                <a:cs typeface="+mn-cs"/>
              </a:rPr>
              <a:t>Continue to part 3 for optimization… </a:t>
            </a:r>
            <a:endParaRPr kumimoji="0" lang="en-US" sz="16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BB74A918-6B33-8B7B-C91A-EC7611961041}"/>
              </a:ext>
            </a:extLst>
          </p:cNvPr>
          <p:cNvPicPr>
            <a:picLocks noChangeAspect="1"/>
          </p:cNvPicPr>
          <p:nvPr/>
        </p:nvPicPr>
        <p:blipFill>
          <a:blip r:embed="rId3"/>
          <a:stretch>
            <a:fillRect/>
          </a:stretch>
        </p:blipFill>
        <p:spPr>
          <a:xfrm>
            <a:off x="6600057" y="1781441"/>
            <a:ext cx="3456384" cy="2977883"/>
          </a:xfrm>
          <a:prstGeom prst="rect">
            <a:avLst/>
          </a:prstGeom>
        </p:spPr>
      </p:pic>
    </p:spTree>
    <p:extLst>
      <p:ext uri="{BB962C8B-B14F-4D97-AF65-F5344CB8AC3E}">
        <p14:creationId xmlns:p14="http://schemas.microsoft.com/office/powerpoint/2010/main" val="11887784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0AEF1A-826C-907F-1ED5-F2DC4BFA091D}"/>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EB82C1C-A4E9-33AA-C231-74B1F93902F4}"/>
              </a:ext>
            </a:extLst>
          </p:cNvPr>
          <p:cNvSpPr>
            <a:spLocks noGrp="1"/>
          </p:cNvSpPr>
          <p:nvPr>
            <p:ph type="sldNum" sz="quarter" idx="11"/>
          </p:nvPr>
        </p:nvSpPr>
        <p:spPr/>
        <p:txBody>
          <a:bodyPr/>
          <a:lstStyle/>
          <a:p>
            <a:fld id="{F0D23093-2AB0-F74C-B865-1A12A15B650E}" type="slidenum">
              <a:rPr lang="en-US" smtClean="0"/>
              <a:pPr/>
              <a:t>22</a:t>
            </a:fld>
            <a:endParaRPr lang="en-US" dirty="0"/>
          </a:p>
        </p:txBody>
      </p:sp>
      <p:sp>
        <p:nvSpPr>
          <p:cNvPr id="3" name="Title 2">
            <a:extLst>
              <a:ext uri="{FF2B5EF4-FFF2-40B4-BE49-F238E27FC236}">
                <a16:creationId xmlns:a16="http://schemas.microsoft.com/office/drawing/2014/main" id="{E202E58D-3126-87EC-4814-9B265A50F99A}"/>
              </a:ext>
            </a:extLst>
          </p:cNvPr>
          <p:cNvSpPr>
            <a:spLocks noGrp="1"/>
          </p:cNvSpPr>
          <p:nvPr>
            <p:ph type="title"/>
          </p:nvPr>
        </p:nvSpPr>
        <p:spPr/>
        <p:txBody>
          <a:bodyPr/>
          <a:lstStyle/>
          <a:p>
            <a:r>
              <a:rPr lang="en-GB" dirty="0"/>
              <a:t>Part 3: Improve your system</a:t>
            </a:r>
            <a:endParaRPr lang="en-US" dirty="0"/>
          </a:p>
        </p:txBody>
      </p:sp>
      <p:sp>
        <p:nvSpPr>
          <p:cNvPr id="4" name="Text Placeholder 3">
            <a:extLst>
              <a:ext uri="{FF2B5EF4-FFF2-40B4-BE49-F238E27FC236}">
                <a16:creationId xmlns:a16="http://schemas.microsoft.com/office/drawing/2014/main" id="{7A086237-C923-6DED-6383-FEDF352CCB47}"/>
              </a:ext>
            </a:extLst>
          </p:cNvPr>
          <p:cNvSpPr>
            <a:spLocks noGrp="1"/>
          </p:cNvSpPr>
          <p:nvPr>
            <p:ph type="body" sz="quarter" idx="13"/>
          </p:nvPr>
        </p:nvSpPr>
        <p:spPr>
          <a:xfrm>
            <a:off x="609599" y="1196752"/>
            <a:ext cx="10972799" cy="1440160"/>
          </a:xfrm>
        </p:spPr>
        <p:txBody>
          <a:bodyPr>
            <a:normAutofit/>
          </a:bodyPr>
          <a:lstStyle/>
          <a:p>
            <a:pPr marL="0" indent="0">
              <a:buNone/>
            </a:pPr>
            <a:r>
              <a:rPr lang="en-US" sz="1800" b="1" dirty="0"/>
              <a:t>What does this section cover?</a:t>
            </a:r>
          </a:p>
          <a:p>
            <a:pPr marL="0" indent="0">
              <a:buNone/>
            </a:pPr>
            <a:r>
              <a:rPr lang="en-US" sz="1800" dirty="0"/>
              <a:t>This module covers the basics of optical system optimization. You’ll learn how to set parameters as variables, use the Merit Function Wizard to measure design quality, and perform an automatic optimization. Finally, we’ll evaluate the optimized system’s performance.</a:t>
            </a:r>
          </a:p>
        </p:txBody>
      </p:sp>
      <p:sp>
        <p:nvSpPr>
          <p:cNvPr id="5" name="Text Placeholder 3">
            <a:extLst>
              <a:ext uri="{FF2B5EF4-FFF2-40B4-BE49-F238E27FC236}">
                <a16:creationId xmlns:a16="http://schemas.microsoft.com/office/drawing/2014/main" id="{C5888818-F159-5175-E809-4E7CB1260608}"/>
              </a:ext>
            </a:extLst>
          </p:cNvPr>
          <p:cNvSpPr txBox="1">
            <a:spLocks/>
          </p:cNvSpPr>
          <p:nvPr/>
        </p:nvSpPr>
        <p:spPr>
          <a:xfrm>
            <a:off x="609599" y="2834444"/>
            <a:ext cx="10972799" cy="2970820"/>
          </a:xfrm>
          <a:prstGeom prst="rect">
            <a:avLst/>
          </a:prstGeom>
        </p:spPr>
        <p:txBody>
          <a:bodyPr vert="horz" lIns="91440" tIns="45720" rIns="91440" bIns="45720" rtlCol="0">
            <a:normAutofit/>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400" b="0" i="0" kern="1200" baseline="0">
                <a:solidFill>
                  <a:schemeClr val="tx1"/>
                </a:solidFill>
                <a:latin typeface="Calibri" panose="020F0502020204030204" pitchFamily="34" charset="0"/>
                <a:ea typeface="+mn-ea"/>
                <a:cs typeface="Calibri" panose="020F0502020204030204" pitchFamily="34" charset="0"/>
              </a:defRPr>
            </a:lvl1pPr>
            <a:lvl2pPr marL="461963" marR="0" indent="-231775" algn="l" defTabSz="914400" rtl="0" eaLnBrk="1" fontAlgn="auto" latinLnBrk="0" hangingPunct="1">
              <a:lnSpc>
                <a:spcPct val="90000"/>
              </a:lnSpc>
              <a:spcBef>
                <a:spcPts val="500"/>
              </a:spcBef>
              <a:spcAft>
                <a:spcPts val="0"/>
              </a:spcAft>
              <a:buClrTx/>
              <a:buSzTx/>
              <a:buFont typeface="Calibri" panose="020F0502020204030204" pitchFamily="34" charset="0"/>
              <a:buChar char="‐"/>
              <a:tabLst/>
              <a:defRPr sz="2000" b="0" i="0" kern="1200" baseline="0">
                <a:solidFill>
                  <a:schemeClr val="tx1"/>
                </a:solidFill>
                <a:latin typeface="Calibri" panose="020F0502020204030204" pitchFamily="34" charset="0"/>
                <a:ea typeface="+mn-ea"/>
                <a:cs typeface="Calibri" panose="020F0502020204030204" pitchFamily="34" charset="0"/>
              </a:defRPr>
            </a:lvl2pPr>
            <a:lvl3pPr marL="746125" marR="0" indent="-288925"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kern="1200" baseline="0">
                <a:solidFill>
                  <a:schemeClr val="tx1"/>
                </a:solidFill>
                <a:latin typeface="Calibri" panose="020F0502020204030204" pitchFamily="34" charset="0"/>
                <a:ea typeface="+mn-ea"/>
                <a:cs typeface="Calibri" panose="020F0502020204030204" pitchFamily="34" charset="0"/>
              </a:defRPr>
            </a:lvl3pPr>
            <a:lvl4pPr marL="969963" marR="0" indent="-223838"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sz="1400" kern="1200" baseline="0">
                <a:solidFill>
                  <a:schemeClr val="tx1"/>
                </a:solidFill>
                <a:latin typeface="Calibri" panose="020F0502020204030204" pitchFamily="34" charset="0"/>
                <a:ea typeface="+mn-ea"/>
                <a:cs typeface="Calibri" panose="020F0502020204030204" pitchFamily="34" charset="0"/>
              </a:defRPr>
            </a:lvl4pPr>
            <a:lvl5pPr marL="1203325" marR="0" indent="-233363"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sz="1200" kern="1200" baseline="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dirty="0"/>
              <a:t>Learning outcomes:</a:t>
            </a:r>
          </a:p>
          <a:p>
            <a:pPr marL="171450" indent="-171450"/>
            <a:r>
              <a:rPr lang="en-US" sz="1800" dirty="0"/>
              <a:t>Explain the purpose of optimization in optical design</a:t>
            </a:r>
          </a:p>
          <a:p>
            <a:pPr marL="171450" indent="-171450"/>
            <a:r>
              <a:rPr lang="en-US" sz="1800" dirty="0"/>
              <a:t>Set parameters as variables in the Lens Data Editor </a:t>
            </a:r>
          </a:p>
          <a:p>
            <a:pPr marL="171450" indent="-171450"/>
            <a:r>
              <a:rPr lang="en-US" sz="1800" dirty="0"/>
              <a:t>Construct and interpret a Merit Function using the Optimization Wizard</a:t>
            </a:r>
          </a:p>
          <a:p>
            <a:pPr marL="171450" indent="-171450"/>
            <a:r>
              <a:rPr lang="en-US" sz="1800" dirty="0"/>
              <a:t>Perform an automatic optimization and evaluate results</a:t>
            </a:r>
          </a:p>
          <a:p>
            <a:pPr marL="171450" indent="-171450"/>
            <a:r>
              <a:rPr lang="en-US" sz="1800" dirty="0"/>
              <a:t>Discuss trade-offs and constraints in optimization</a:t>
            </a:r>
          </a:p>
          <a:p>
            <a:pPr marL="171450" indent="-171450"/>
            <a:endParaRPr lang="en-US" sz="1800" dirty="0"/>
          </a:p>
        </p:txBody>
      </p:sp>
    </p:spTree>
    <p:extLst>
      <p:ext uri="{BB962C8B-B14F-4D97-AF65-F5344CB8AC3E}">
        <p14:creationId xmlns:p14="http://schemas.microsoft.com/office/powerpoint/2010/main" val="30573575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82F7CCF-F4A3-33CF-8040-45D54C3CF23A}"/>
              </a:ext>
            </a:extLst>
          </p:cNvPr>
          <p:cNvSpPr>
            <a:spLocks noGrp="1"/>
          </p:cNvSpPr>
          <p:nvPr>
            <p:ph type="sldNum" sz="quarter" idx="11"/>
          </p:nvPr>
        </p:nvSpPr>
        <p:spPr/>
        <p:txBody>
          <a:bodyPr/>
          <a:lstStyle/>
          <a:p>
            <a:fld id="{F0D23093-2AB0-F74C-B865-1A12A15B650E}" type="slidenum">
              <a:rPr lang="en-US" smtClean="0"/>
              <a:pPr/>
              <a:t>23</a:t>
            </a:fld>
            <a:endParaRPr lang="en-US" dirty="0"/>
          </a:p>
        </p:txBody>
      </p:sp>
      <p:sp>
        <p:nvSpPr>
          <p:cNvPr id="3" name="Title 2">
            <a:extLst>
              <a:ext uri="{FF2B5EF4-FFF2-40B4-BE49-F238E27FC236}">
                <a16:creationId xmlns:a16="http://schemas.microsoft.com/office/drawing/2014/main" id="{6EAFF78C-C08C-59CD-5B50-4BA6DA605542}"/>
              </a:ext>
            </a:extLst>
          </p:cNvPr>
          <p:cNvSpPr>
            <a:spLocks noGrp="1"/>
          </p:cNvSpPr>
          <p:nvPr>
            <p:ph type="title"/>
          </p:nvPr>
        </p:nvSpPr>
        <p:spPr/>
        <p:txBody>
          <a:bodyPr/>
          <a:lstStyle/>
          <a:p>
            <a:r>
              <a:rPr lang="en-GB" dirty="0"/>
              <a:t>Identifying variables</a:t>
            </a:r>
            <a:br>
              <a:rPr lang="en-GB" dirty="0"/>
            </a:br>
            <a:r>
              <a:rPr lang="en-GB" sz="2400" i="1" dirty="0">
                <a:solidFill>
                  <a:schemeClr val="accent1"/>
                </a:solidFill>
              </a:rPr>
              <a:t>And assigning them in </a:t>
            </a:r>
            <a:r>
              <a:rPr lang="en-GB" sz="2400" i="1" dirty="0" err="1">
                <a:solidFill>
                  <a:schemeClr val="accent1"/>
                </a:solidFill>
              </a:rPr>
              <a:t>OpticStudio</a:t>
            </a:r>
            <a:r>
              <a:rPr lang="en-GB" sz="2400" i="1" dirty="0">
                <a:solidFill>
                  <a:schemeClr val="accent1"/>
                </a:solidFill>
              </a:rPr>
              <a:t> software</a:t>
            </a:r>
            <a:endParaRPr lang="en-US" dirty="0"/>
          </a:p>
        </p:txBody>
      </p:sp>
      <p:sp>
        <p:nvSpPr>
          <p:cNvPr id="4" name="Text Placeholder 3">
            <a:extLst>
              <a:ext uri="{FF2B5EF4-FFF2-40B4-BE49-F238E27FC236}">
                <a16:creationId xmlns:a16="http://schemas.microsoft.com/office/drawing/2014/main" id="{C2774A0D-A371-0C0D-5B01-A9F8B1BA94D5}"/>
              </a:ext>
            </a:extLst>
          </p:cNvPr>
          <p:cNvSpPr>
            <a:spLocks noGrp="1"/>
          </p:cNvSpPr>
          <p:nvPr>
            <p:ph type="body" sz="quarter" idx="13"/>
          </p:nvPr>
        </p:nvSpPr>
        <p:spPr>
          <a:xfrm>
            <a:off x="609599" y="1268760"/>
            <a:ext cx="10972799" cy="757064"/>
          </a:xfrm>
        </p:spPr>
        <p:txBody>
          <a:bodyPr>
            <a:normAutofit/>
          </a:bodyPr>
          <a:lstStyle/>
          <a:p>
            <a:pPr marL="0" indent="0">
              <a:buNone/>
            </a:pPr>
            <a:r>
              <a:rPr lang="en-US" sz="1600" dirty="0"/>
              <a:t>A singlet lens has limited performance, but optimization can improve it. To optimize, we first identify degrees of freedom </a:t>
            </a:r>
            <a:r>
              <a:rPr lang="en-US" sz="1600" i="1" dirty="0"/>
              <a:t>i.e.</a:t>
            </a:r>
            <a:r>
              <a:rPr lang="en-US" sz="1600" dirty="0"/>
              <a:t> the parameters that can vary. Optimization only works on adjustable parameters, so knowing what is fixed and what is variable is essential.</a:t>
            </a:r>
          </a:p>
        </p:txBody>
      </p:sp>
      <p:sp>
        <p:nvSpPr>
          <p:cNvPr id="5" name="Text Placeholder 4">
            <a:extLst>
              <a:ext uri="{FF2B5EF4-FFF2-40B4-BE49-F238E27FC236}">
                <a16:creationId xmlns:a16="http://schemas.microsoft.com/office/drawing/2014/main" id="{73140B2E-959C-7C30-E6B0-0AD17EF0EE02}"/>
              </a:ext>
            </a:extLst>
          </p:cNvPr>
          <p:cNvSpPr>
            <a:spLocks noGrp="1"/>
          </p:cNvSpPr>
          <p:nvPr>
            <p:ph type="body" sz="quarter" idx="14"/>
          </p:nvPr>
        </p:nvSpPr>
        <p:spPr>
          <a:xfrm>
            <a:off x="6096000" y="2165771"/>
            <a:ext cx="5486400" cy="1584176"/>
          </a:xfrm>
        </p:spPr>
        <p:txBody>
          <a:bodyPr>
            <a:normAutofit fontScale="92500" lnSpcReduction="10000"/>
          </a:bodyPr>
          <a:lstStyle/>
          <a:p>
            <a:pPr marL="0" indent="0">
              <a:buNone/>
            </a:pPr>
            <a:r>
              <a:rPr lang="en-GB" sz="1700" b="1" dirty="0">
                <a:solidFill>
                  <a:schemeClr val="accent1"/>
                </a:solidFill>
              </a:rPr>
              <a:t>/</a:t>
            </a:r>
            <a:r>
              <a:rPr lang="en-GB" sz="1700" b="1" dirty="0"/>
              <a:t> Step: </a:t>
            </a:r>
            <a:r>
              <a:rPr lang="en-US" sz="1700" dirty="0"/>
              <a:t>Assign variables in the Lens Data Editor.</a:t>
            </a:r>
          </a:p>
          <a:p>
            <a:pPr marL="0" indent="0">
              <a:buNone/>
            </a:pPr>
            <a:r>
              <a:rPr lang="en-US" sz="1600" dirty="0"/>
              <a:t>either:</a:t>
            </a:r>
          </a:p>
          <a:p>
            <a:r>
              <a:rPr lang="en-US" sz="1600" dirty="0"/>
              <a:t>Apply the Variable Solve from dropdown in Lens Data Editor.</a:t>
            </a:r>
          </a:p>
          <a:p>
            <a:r>
              <a:rPr lang="en-US" sz="1600" dirty="0"/>
              <a:t>Or, shortcut: Ctrl + Z → select Variable.</a:t>
            </a:r>
          </a:p>
          <a:p>
            <a:pPr marL="0" indent="0">
              <a:buNone/>
            </a:pPr>
            <a:r>
              <a:rPr lang="en-US" sz="1600" dirty="0"/>
              <a:t>“V” indicates parameter is now a variable.</a:t>
            </a:r>
          </a:p>
        </p:txBody>
      </p:sp>
      <p:sp>
        <p:nvSpPr>
          <p:cNvPr id="7" name="TextBox 6">
            <a:extLst>
              <a:ext uri="{FF2B5EF4-FFF2-40B4-BE49-F238E27FC236}">
                <a16:creationId xmlns:a16="http://schemas.microsoft.com/office/drawing/2014/main" id="{7400A211-262C-DAF3-26EF-5C85C3C83273}"/>
              </a:ext>
            </a:extLst>
          </p:cNvPr>
          <p:cNvSpPr txBox="1"/>
          <p:nvPr/>
        </p:nvSpPr>
        <p:spPr>
          <a:xfrm>
            <a:off x="609599" y="2132856"/>
            <a:ext cx="5054353" cy="1415772"/>
          </a:xfrm>
          <a:prstGeom prst="rect">
            <a:avLst/>
          </a:prstGeom>
          <a:noFill/>
        </p:spPr>
        <p:txBody>
          <a:bodyPr wrap="square">
            <a:spAutoFit/>
          </a:bodyPr>
          <a:lstStyle/>
          <a:p>
            <a:r>
              <a:rPr lang="en-GB" sz="1600" b="1" dirty="0">
                <a:solidFill>
                  <a:schemeClr val="accent1"/>
                </a:solidFill>
              </a:rPr>
              <a:t>/</a:t>
            </a:r>
            <a:r>
              <a:rPr lang="en-GB" sz="1600" b="1" dirty="0"/>
              <a:t> Step: </a:t>
            </a:r>
            <a:r>
              <a:rPr lang="en-US" sz="1600" dirty="0"/>
              <a:t>Identify variables</a:t>
            </a:r>
          </a:p>
          <a:p>
            <a:pPr marL="285750" indent="-285750">
              <a:buFont typeface="Arial" panose="020B0604020202020204" pitchFamily="34" charset="0"/>
              <a:buChar char="•"/>
            </a:pPr>
            <a:r>
              <a:rPr lang="en-US" sz="1400" dirty="0"/>
              <a:t>Surface 2 Radius: fixed (controlled by F/# solve).</a:t>
            </a:r>
          </a:p>
          <a:p>
            <a:pPr marL="285750" indent="-285750">
              <a:buFont typeface="Arial" panose="020B0604020202020204" pitchFamily="34" charset="0"/>
              <a:buChar char="•"/>
            </a:pPr>
            <a:r>
              <a:rPr lang="en-US" sz="1400" dirty="0"/>
              <a:t>Variables:</a:t>
            </a:r>
          </a:p>
          <a:p>
            <a:pPr marL="742950" lvl="1" indent="-285750">
              <a:buFont typeface="Arial" panose="020B0604020202020204" pitchFamily="34" charset="0"/>
              <a:buChar char="•"/>
            </a:pPr>
            <a:r>
              <a:rPr lang="en-US" sz="1400" dirty="0"/>
              <a:t>Surface 1 Radius (front curvature)</a:t>
            </a:r>
          </a:p>
          <a:p>
            <a:pPr marL="742950" lvl="1" indent="-285750">
              <a:buFont typeface="Arial" panose="020B0604020202020204" pitchFamily="34" charset="0"/>
              <a:buChar char="•"/>
            </a:pPr>
            <a:r>
              <a:rPr lang="en-US" sz="1400" dirty="0"/>
              <a:t>Surface 1 Thickness (lens center thickness)</a:t>
            </a:r>
          </a:p>
          <a:p>
            <a:pPr marL="742950" lvl="1" indent="-285750">
              <a:buFont typeface="Arial" panose="020B0604020202020204" pitchFamily="34" charset="0"/>
              <a:buChar char="•"/>
            </a:pPr>
            <a:r>
              <a:rPr lang="en-US" sz="1400" dirty="0"/>
              <a:t>Surface 2 Thickness (distance to image plane)</a:t>
            </a:r>
          </a:p>
        </p:txBody>
      </p:sp>
      <p:pic>
        <p:nvPicPr>
          <p:cNvPr id="9" name="Picture 8">
            <a:extLst>
              <a:ext uri="{FF2B5EF4-FFF2-40B4-BE49-F238E27FC236}">
                <a16:creationId xmlns:a16="http://schemas.microsoft.com/office/drawing/2014/main" id="{DC47F81D-C001-84F7-5DBE-004F48D15AD9}"/>
              </a:ext>
            </a:extLst>
          </p:cNvPr>
          <p:cNvPicPr>
            <a:picLocks noChangeAspect="1"/>
          </p:cNvPicPr>
          <p:nvPr/>
        </p:nvPicPr>
        <p:blipFill>
          <a:blip r:embed="rId4"/>
          <a:stretch>
            <a:fillRect/>
          </a:stretch>
        </p:blipFill>
        <p:spPr>
          <a:xfrm>
            <a:off x="609599" y="4017750"/>
            <a:ext cx="7934673" cy="1699399"/>
          </a:xfrm>
          <a:prstGeom prst="rect">
            <a:avLst/>
          </a:prstGeom>
          <a:ln>
            <a:solidFill>
              <a:schemeClr val="accent4"/>
            </a:solidFill>
          </a:ln>
        </p:spPr>
      </p:pic>
      <p:sp>
        <p:nvSpPr>
          <p:cNvPr id="12" name="Rectangle 11">
            <a:extLst>
              <a:ext uri="{FF2B5EF4-FFF2-40B4-BE49-F238E27FC236}">
                <a16:creationId xmlns:a16="http://schemas.microsoft.com/office/drawing/2014/main" id="{9C20692A-EA25-3C6E-7E7A-3EE3B1400B51}"/>
              </a:ext>
            </a:extLst>
          </p:cNvPr>
          <p:cNvSpPr/>
          <p:nvPr/>
        </p:nvSpPr>
        <p:spPr>
          <a:xfrm>
            <a:off x="3251704" y="5105503"/>
            <a:ext cx="180000" cy="180000"/>
          </a:xfrm>
          <a:prstGeom prst="rect">
            <a:avLst/>
          </a:prstGeom>
          <a:no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208FC01-9D97-EB7C-31EF-450FCD511CDA}"/>
              </a:ext>
            </a:extLst>
          </p:cNvPr>
          <p:cNvSpPr/>
          <p:nvPr/>
        </p:nvSpPr>
        <p:spPr>
          <a:xfrm>
            <a:off x="3827768" y="5105503"/>
            <a:ext cx="180000" cy="180000"/>
          </a:xfrm>
          <a:prstGeom prst="rect">
            <a:avLst/>
          </a:prstGeom>
          <a:no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7311554-3F48-B585-D88A-B32B0C94948F}"/>
              </a:ext>
            </a:extLst>
          </p:cNvPr>
          <p:cNvSpPr/>
          <p:nvPr/>
        </p:nvSpPr>
        <p:spPr>
          <a:xfrm>
            <a:off x="3827768" y="5321609"/>
            <a:ext cx="180000" cy="180000"/>
          </a:xfrm>
          <a:prstGeom prst="rect">
            <a:avLst/>
          </a:prstGeom>
          <a:no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9D23A5C-0839-6DF0-1600-A45BDF074D35}"/>
              </a:ext>
            </a:extLst>
          </p:cNvPr>
          <p:cNvSpPr/>
          <p:nvPr/>
        </p:nvSpPr>
        <p:spPr>
          <a:xfrm>
            <a:off x="8760296" y="4017750"/>
            <a:ext cx="2999888" cy="1699398"/>
          </a:xfrm>
          <a:prstGeom prst="rect">
            <a:avLst/>
          </a:prstGeom>
          <a:noFill/>
          <a:ln w="19050">
            <a:solidFill>
              <a:srgbClr val="FFB71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808AE0DC-8866-51E4-DC43-B5CBD2B84A76}"/>
              </a:ext>
            </a:extLst>
          </p:cNvPr>
          <p:cNvGrpSpPr/>
          <p:nvPr/>
        </p:nvGrpSpPr>
        <p:grpSpPr>
          <a:xfrm>
            <a:off x="9921695" y="3564218"/>
            <a:ext cx="677091" cy="720080"/>
            <a:chOff x="7058141" y="4072133"/>
            <a:chExt cx="677091" cy="720080"/>
          </a:xfrm>
        </p:grpSpPr>
        <p:sp>
          <p:nvSpPr>
            <p:cNvPr id="17" name="Rectangle 16">
              <a:extLst>
                <a:ext uri="{FF2B5EF4-FFF2-40B4-BE49-F238E27FC236}">
                  <a16:creationId xmlns:a16="http://schemas.microsoft.com/office/drawing/2014/main" id="{18117B19-FFFA-A6E6-44BB-4A821EEC800D}"/>
                </a:ext>
              </a:extLst>
            </p:cNvPr>
            <p:cNvSpPr/>
            <p:nvPr/>
          </p:nvSpPr>
          <p:spPr>
            <a:xfrm>
              <a:off x="7058141" y="4072133"/>
              <a:ext cx="677091" cy="72008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light-bulb-inspiration-purlpe" descr="light bulb inspiration purlpe">
              <a:extLst>
                <a:ext uri="{FF2B5EF4-FFF2-40B4-BE49-F238E27FC236}">
                  <a16:creationId xmlns:a16="http://schemas.microsoft.com/office/drawing/2014/main" id="{202A40DD-C86C-92A4-D6FD-9B80F01759C1}"/>
                </a:ext>
              </a:extLst>
            </p:cNvPr>
            <p:cNvPicPr>
              <a:picLocks noChangeAspect="1"/>
            </p:cNvPicPr>
            <p:nvPr>
              <p:custDataLst>
                <p:tags r:id="rId1"/>
              </p:custDataLst>
            </p:nvPr>
          </p:nvPicPr>
          <p:blipFill>
            <a:blip r:embed="rId5">
              <a:extLst>
                <a:ext uri="{96DAC541-7B7A-43D3-8B79-37D633B846F1}">
                  <asvg:svgBlip xmlns:asvg="http://schemas.microsoft.com/office/drawing/2016/SVG/main" r:embed="rId6"/>
                </a:ext>
              </a:extLst>
            </a:blip>
            <a:stretch>
              <a:fillRect/>
            </a:stretch>
          </p:blipFill>
          <p:spPr>
            <a:xfrm>
              <a:off x="7114320" y="4128929"/>
              <a:ext cx="564734" cy="629275"/>
            </a:xfrm>
            <a:prstGeom prst="rect">
              <a:avLst/>
            </a:prstGeom>
          </p:spPr>
        </p:pic>
      </p:grpSp>
      <p:sp>
        <p:nvSpPr>
          <p:cNvPr id="19" name="TextBox 18">
            <a:extLst>
              <a:ext uri="{FF2B5EF4-FFF2-40B4-BE49-F238E27FC236}">
                <a16:creationId xmlns:a16="http://schemas.microsoft.com/office/drawing/2014/main" id="{6BCFBC80-316C-B366-8573-BDE65BBA2ED3}"/>
              </a:ext>
            </a:extLst>
          </p:cNvPr>
          <p:cNvSpPr txBox="1"/>
          <p:nvPr/>
        </p:nvSpPr>
        <p:spPr>
          <a:xfrm>
            <a:off x="8839200" y="4372563"/>
            <a:ext cx="2851211" cy="1323439"/>
          </a:xfrm>
          <a:prstGeom prst="rect">
            <a:avLst/>
          </a:prstGeom>
          <a:noFill/>
        </p:spPr>
        <p:txBody>
          <a:bodyPr wrap="square" rtlCol="0">
            <a:spAutoFit/>
          </a:bodyPr>
          <a:lstStyle/>
          <a:p>
            <a:pPr algn="ctr"/>
            <a:r>
              <a:rPr lang="en-US" sz="1600" dirty="0"/>
              <a:t>Why do we need to set variables in </a:t>
            </a:r>
            <a:r>
              <a:rPr lang="en-US" sz="1600" dirty="0" err="1"/>
              <a:t>OpticStudio</a:t>
            </a:r>
            <a:r>
              <a:rPr lang="en-US" sz="1600" dirty="0"/>
              <a:t> software instead of letting the software adjust everything automatically?</a:t>
            </a:r>
          </a:p>
        </p:txBody>
      </p:sp>
      <p:sp>
        <p:nvSpPr>
          <p:cNvPr id="21" name="TextBox 20">
            <a:extLst>
              <a:ext uri="{FF2B5EF4-FFF2-40B4-BE49-F238E27FC236}">
                <a16:creationId xmlns:a16="http://schemas.microsoft.com/office/drawing/2014/main" id="{5A0CF72F-2543-EB6D-383A-4C80DEF1B724}"/>
              </a:ext>
            </a:extLst>
          </p:cNvPr>
          <p:cNvSpPr txBox="1"/>
          <p:nvPr/>
        </p:nvSpPr>
        <p:spPr>
          <a:xfrm>
            <a:off x="609599" y="5754742"/>
            <a:ext cx="11150585" cy="338554"/>
          </a:xfrm>
          <a:prstGeom prst="rect">
            <a:avLst/>
          </a:prstGeom>
          <a:noFill/>
        </p:spPr>
        <p:txBody>
          <a:bodyPr wrap="square">
            <a:spAutoFit/>
          </a:bodyPr>
          <a:lstStyle/>
          <a:p>
            <a:pPr marL="0" indent="0">
              <a:buNone/>
            </a:pPr>
            <a:r>
              <a:rPr lang="en-US" sz="1600" dirty="0"/>
              <a:t>Once the variables are set, we can construct the default Merit Function...</a:t>
            </a:r>
          </a:p>
        </p:txBody>
      </p:sp>
    </p:spTree>
    <p:extLst>
      <p:ext uri="{BB962C8B-B14F-4D97-AF65-F5344CB8AC3E}">
        <p14:creationId xmlns:p14="http://schemas.microsoft.com/office/powerpoint/2010/main" val="6230682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483010-D634-14CB-B807-6853FB9C9F1D}"/>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FD9F32C-FFB0-34D9-7E59-318D8B41D55A}"/>
              </a:ext>
            </a:extLst>
          </p:cNvPr>
          <p:cNvSpPr>
            <a:spLocks noGrp="1"/>
          </p:cNvSpPr>
          <p:nvPr>
            <p:ph type="sldNum" sz="quarter" idx="11"/>
          </p:nvPr>
        </p:nvSpPr>
        <p:spPr/>
        <p:txBody>
          <a:bodyPr/>
          <a:lstStyle/>
          <a:p>
            <a:fld id="{F0D23093-2AB0-F74C-B865-1A12A15B650E}" type="slidenum">
              <a:rPr lang="en-US" smtClean="0"/>
              <a:pPr/>
              <a:t>24</a:t>
            </a:fld>
            <a:endParaRPr lang="en-US" dirty="0"/>
          </a:p>
        </p:txBody>
      </p:sp>
      <p:sp>
        <p:nvSpPr>
          <p:cNvPr id="3" name="Title 2">
            <a:extLst>
              <a:ext uri="{FF2B5EF4-FFF2-40B4-BE49-F238E27FC236}">
                <a16:creationId xmlns:a16="http://schemas.microsoft.com/office/drawing/2014/main" id="{E1F4D65F-01CE-5EAA-1909-A8CD57EB88FC}"/>
              </a:ext>
            </a:extLst>
          </p:cNvPr>
          <p:cNvSpPr>
            <a:spLocks noGrp="1"/>
          </p:cNvSpPr>
          <p:nvPr>
            <p:ph type="title"/>
          </p:nvPr>
        </p:nvSpPr>
        <p:spPr/>
        <p:txBody>
          <a:bodyPr/>
          <a:lstStyle/>
          <a:p>
            <a:r>
              <a:rPr kumimoji="0" lang="en-GB" sz="3200" b="0" i="0" u="none" strike="noStrike" kern="120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rPr>
              <a:t>Merit Function</a:t>
            </a:r>
            <a:br>
              <a:rPr kumimoji="0" lang="en-GB" sz="3200" b="0" i="0" u="none" strike="noStrike" kern="120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rPr>
            </a:br>
            <a:r>
              <a:rPr kumimoji="0" lang="en-GB" sz="2400" b="0" i="1" u="none" strike="noStrike" kern="1200" cap="none" spc="0" normalizeH="0" baseline="0" noProof="0" dirty="0">
                <a:ln>
                  <a:noFill/>
                </a:ln>
                <a:solidFill>
                  <a:schemeClr val="accent1"/>
                </a:solidFill>
                <a:effectLst/>
                <a:uLnTx/>
                <a:uFillTx/>
                <a:latin typeface="Calibri" panose="020F0502020204030204" pitchFamily="34" charset="0"/>
                <a:ea typeface="+mj-ea"/>
                <a:cs typeface="Calibri" panose="020F0502020204030204" pitchFamily="34" charset="0"/>
              </a:rPr>
              <a:t>Overview</a:t>
            </a:r>
            <a:endParaRPr lang="en-US" dirty="0"/>
          </a:p>
        </p:txBody>
      </p:sp>
      <p:sp>
        <p:nvSpPr>
          <p:cNvPr id="4" name="Text Placeholder 3">
            <a:extLst>
              <a:ext uri="{FF2B5EF4-FFF2-40B4-BE49-F238E27FC236}">
                <a16:creationId xmlns:a16="http://schemas.microsoft.com/office/drawing/2014/main" id="{271B5512-BD10-C880-282C-50DFFF2021FE}"/>
              </a:ext>
            </a:extLst>
          </p:cNvPr>
          <p:cNvSpPr>
            <a:spLocks noGrp="1"/>
          </p:cNvSpPr>
          <p:nvPr>
            <p:ph type="body" sz="quarter" idx="13"/>
          </p:nvPr>
        </p:nvSpPr>
        <p:spPr>
          <a:xfrm>
            <a:off x="609598" y="1092400"/>
            <a:ext cx="10972799" cy="500922"/>
          </a:xfrm>
        </p:spPr>
        <p:txBody>
          <a:bodyPr>
            <a:normAutofit/>
          </a:bodyPr>
          <a:lstStyle/>
          <a:p>
            <a:pPr marL="0" indent="0">
              <a:buNone/>
            </a:pPr>
            <a:r>
              <a:rPr lang="en-GB" sz="1400" b="1" dirty="0"/>
              <a:t>What is it? </a:t>
            </a:r>
            <a:r>
              <a:rPr lang="en-US" sz="1400" dirty="0"/>
              <a:t>A numerical score that represents how closely an optical system meets its design goals. It is central to the optimization process because </a:t>
            </a:r>
            <a:r>
              <a:rPr lang="en-US" sz="1400" dirty="0" err="1"/>
              <a:t>OpticStudio</a:t>
            </a:r>
            <a:r>
              <a:rPr lang="en-US" sz="1400" dirty="0"/>
              <a:t> software uses this value to guide adjustments to lens parameters.</a:t>
            </a:r>
          </a:p>
        </p:txBody>
      </p:sp>
      <p:pic>
        <p:nvPicPr>
          <p:cNvPr id="7" name="Picture 6">
            <a:extLst>
              <a:ext uri="{FF2B5EF4-FFF2-40B4-BE49-F238E27FC236}">
                <a16:creationId xmlns:a16="http://schemas.microsoft.com/office/drawing/2014/main" id="{1C585C40-1302-F060-782E-6BC83CA93C9A}"/>
              </a:ext>
            </a:extLst>
          </p:cNvPr>
          <p:cNvPicPr>
            <a:picLocks noChangeAspect="1"/>
          </p:cNvPicPr>
          <p:nvPr/>
        </p:nvPicPr>
        <p:blipFill>
          <a:blip r:embed="rId3"/>
          <a:stretch>
            <a:fillRect/>
          </a:stretch>
        </p:blipFill>
        <p:spPr>
          <a:xfrm>
            <a:off x="763997" y="1593322"/>
            <a:ext cx="10664003" cy="792088"/>
          </a:xfrm>
          <a:prstGeom prst="rect">
            <a:avLst/>
          </a:prstGeom>
          <a:ln>
            <a:solidFill>
              <a:schemeClr val="accent4"/>
            </a:solidFill>
          </a:ln>
        </p:spPr>
      </p:pic>
      <p:sp>
        <p:nvSpPr>
          <p:cNvPr id="10" name="Rectangle 9">
            <a:extLst>
              <a:ext uri="{FF2B5EF4-FFF2-40B4-BE49-F238E27FC236}">
                <a16:creationId xmlns:a16="http://schemas.microsoft.com/office/drawing/2014/main" id="{99657351-E73C-DEC3-343E-A0ACAAD0606C}"/>
              </a:ext>
            </a:extLst>
          </p:cNvPr>
          <p:cNvSpPr/>
          <p:nvPr/>
        </p:nvSpPr>
        <p:spPr>
          <a:xfrm>
            <a:off x="2207568" y="1737338"/>
            <a:ext cx="648072" cy="504056"/>
          </a:xfrm>
          <a:prstGeom prst="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EA7BA8AB-91EA-6788-9BB5-4B3581E66604}"/>
              </a:ext>
            </a:extLst>
          </p:cNvPr>
          <p:cNvSpPr txBox="1"/>
          <p:nvPr/>
        </p:nvSpPr>
        <p:spPr>
          <a:xfrm>
            <a:off x="609598" y="5139189"/>
            <a:ext cx="10972799" cy="954107"/>
          </a:xfrm>
          <a:prstGeom prst="rect">
            <a:avLst/>
          </a:prstGeom>
          <a:noFill/>
        </p:spPr>
        <p:txBody>
          <a:bodyPr wrap="square">
            <a:spAutoFit/>
          </a:bodyPr>
          <a:lstStyle/>
          <a:p>
            <a:pPr marL="0" indent="0">
              <a:buNone/>
            </a:pPr>
            <a:r>
              <a:rPr lang="en-US" sz="1400" b="1" dirty="0"/>
              <a:t>Why is this useful?</a:t>
            </a:r>
          </a:p>
          <a:p>
            <a:pPr marL="285750" indent="-285750">
              <a:buFont typeface="Arial" panose="020B0604020202020204" pitchFamily="34" charset="0"/>
              <a:buChar char="•"/>
            </a:pPr>
            <a:r>
              <a:rPr lang="en-US" sz="1400" dirty="0"/>
              <a:t>The optimization algorithm tries to make this number as small as possible. So, the Merit Function should reflect what matters most in your design.</a:t>
            </a:r>
          </a:p>
          <a:p>
            <a:pPr marL="285750" indent="-285750">
              <a:buFont typeface="Arial" panose="020B0604020202020204" pitchFamily="34" charset="0"/>
              <a:buChar char="•"/>
            </a:pPr>
            <a:r>
              <a:rPr lang="en-US" sz="1400" dirty="0"/>
              <a:t>If the merit function is zero, your design is perfect </a:t>
            </a:r>
            <a:r>
              <a:rPr lang="en-US" sz="1400" i="1" dirty="0"/>
              <a:t>i.e.</a:t>
            </a:r>
            <a:r>
              <a:rPr lang="en-US" sz="1400" dirty="0"/>
              <a:t> it meets all goals exactly.</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1CDEE509-E86B-A6F0-5BCC-BF15C84B13AE}"/>
                  </a:ext>
                </a:extLst>
              </p:cNvPr>
              <p:cNvSpPr txBox="1"/>
              <p:nvPr/>
            </p:nvSpPr>
            <p:spPr>
              <a:xfrm>
                <a:off x="609598" y="2474726"/>
                <a:ext cx="11049002" cy="2682466"/>
              </a:xfrm>
              <a:prstGeom prst="rect">
                <a:avLst/>
              </a:prstGeom>
              <a:noFill/>
            </p:spPr>
            <p:txBody>
              <a:bodyPr wrap="square">
                <a:spAutoFit/>
              </a:bodyPr>
              <a:lstStyle/>
              <a:p>
                <a:pPr marL="0" indent="0">
                  <a:buNone/>
                </a:pPr>
                <a:r>
                  <a:rPr lang="en-US" sz="1400" b="1" dirty="0"/>
                  <a:t>Merit Function definition:</a:t>
                </a:r>
              </a:p>
              <a:p>
                <a:pPr marL="285750" indent="-285750">
                  <a:buFont typeface="Arial" panose="020B0604020202020204" pitchFamily="34" charset="0"/>
                  <a:buChar char="•"/>
                </a:pPr>
                <a:r>
                  <a:rPr lang="en-US" sz="1400" dirty="0" err="1"/>
                  <a:t>OpticStudio</a:t>
                </a:r>
                <a:r>
                  <a:rPr lang="en-US" sz="1400" dirty="0"/>
                  <a:t> software uses computed quantities called </a:t>
                </a:r>
                <a:r>
                  <a:rPr lang="en-US" sz="1400" i="1" dirty="0"/>
                  <a:t>operands</a:t>
                </a:r>
                <a:r>
                  <a:rPr lang="en-US" sz="1400" dirty="0"/>
                  <a:t>. Each operand represents one goal or constraint, like “keep the focal length at 100 mm” or “minimize blur.”</a:t>
                </a:r>
              </a:p>
              <a:p>
                <a:pPr marL="285750" indent="-285750">
                  <a:buFont typeface="Arial" panose="020B0604020202020204" pitchFamily="34" charset="0"/>
                  <a:buChar char="•"/>
                </a:pPr>
                <a:r>
                  <a:rPr lang="en-US" sz="1400" dirty="0"/>
                  <a:t>For each operand, the software compares the actual value in your design to the target value you want.</a:t>
                </a:r>
              </a:p>
              <a:p>
                <a:pPr marL="285750" indent="-285750">
                  <a:buFont typeface="Arial" panose="020B0604020202020204" pitchFamily="34" charset="0"/>
                  <a:buChar char="•"/>
                </a:pPr>
                <a:r>
                  <a:rPr lang="en-US" sz="1400" dirty="0"/>
                  <a:t>It calculates the difference, squares it (to make all differences positive), multiplies by a weight (to show importance), and adds them all up. Results are normalized by dividing everything by the sum of all weights.</a:t>
                </a:r>
              </a:p>
              <a:p>
                <a:pPr marL="285750" indent="-285750">
                  <a:buFont typeface="Arial" panose="020B0604020202020204" pitchFamily="34" charset="0"/>
                  <a:buChar char="•"/>
                </a:pPr>
                <a:r>
                  <a:rPr lang="en-US" sz="1400" dirty="0"/>
                  <a:t>Finally, it takes the square root of that sum. This is your merit function value.</a:t>
                </a:r>
              </a:p>
              <a:p>
                <a:pPr marL="0" indent="0">
                  <a:buNone/>
                </a:pPr>
                <a:endParaRPr lang="en-US" sz="1400" dirty="0"/>
              </a:p>
              <a:p>
                <a:pPr algn="ctr"/>
                <a14:m>
                  <m:oMathPara xmlns:m="http://schemas.openxmlformats.org/officeDocument/2006/math">
                    <m:oMathParaPr>
                      <m:jc m:val="centerGroup"/>
                    </m:oMathParaPr>
                    <m:oMath xmlns:m="http://schemas.openxmlformats.org/officeDocument/2006/math">
                      <m:sSup>
                        <m:sSupPr>
                          <m:ctrlPr>
                            <a:rPr lang="en-US" sz="1400" b="1" i="1" smtClean="0">
                              <a:latin typeface="Cambria Math" panose="02040503050406030204" pitchFamily="18" charset="0"/>
                            </a:rPr>
                          </m:ctrlPr>
                        </m:sSupPr>
                        <m:e>
                          <m:r>
                            <a:rPr lang="en-GB" sz="1400" b="1" i="1" smtClean="0">
                              <a:latin typeface="Cambria Math" panose="02040503050406030204" pitchFamily="18" charset="0"/>
                            </a:rPr>
                            <m:t>𝑴𝑭</m:t>
                          </m:r>
                        </m:e>
                        <m:sup>
                          <m:r>
                            <a:rPr lang="en-GB" sz="1400" b="1" i="1" smtClean="0">
                              <a:latin typeface="Cambria Math" panose="02040503050406030204" pitchFamily="18" charset="0"/>
                            </a:rPr>
                            <m:t>𝟐</m:t>
                          </m:r>
                        </m:sup>
                      </m:sSup>
                      <m:r>
                        <a:rPr lang="en-GB" sz="1400" b="1" i="1" smtClean="0">
                          <a:latin typeface="Cambria Math" panose="02040503050406030204" pitchFamily="18" charset="0"/>
                        </a:rPr>
                        <m:t>= </m:t>
                      </m:r>
                      <m:f>
                        <m:fPr>
                          <m:type m:val="lin"/>
                          <m:ctrlPr>
                            <a:rPr lang="en-GB" sz="1400" b="1" i="1" smtClean="0">
                              <a:latin typeface="Cambria Math" panose="02040503050406030204" pitchFamily="18" charset="0"/>
                            </a:rPr>
                          </m:ctrlPr>
                        </m:fPr>
                        <m:num>
                          <m:r>
                            <a:rPr lang="el-GR" sz="1400" b="1" i="1" smtClean="0">
                              <a:latin typeface="Cambria Math" panose="02040503050406030204" pitchFamily="18" charset="0"/>
                              <a:ea typeface="Cambria Math" panose="02040503050406030204" pitchFamily="18" charset="0"/>
                            </a:rPr>
                            <m:t>𝜮</m:t>
                          </m:r>
                          <m:sSub>
                            <m:sSubPr>
                              <m:ctrlPr>
                                <a:rPr lang="el-GR" sz="1400" b="1" i="1" smtClean="0">
                                  <a:latin typeface="Cambria Math" panose="02040503050406030204" pitchFamily="18" charset="0"/>
                                  <a:ea typeface="Cambria Math" panose="02040503050406030204" pitchFamily="18" charset="0"/>
                                </a:rPr>
                              </m:ctrlPr>
                            </m:sSubPr>
                            <m:e>
                              <m:r>
                                <a:rPr lang="en-GB" sz="1400" b="1" i="1" smtClean="0">
                                  <a:latin typeface="Cambria Math" panose="02040503050406030204" pitchFamily="18" charset="0"/>
                                  <a:ea typeface="Cambria Math" panose="02040503050406030204" pitchFamily="18" charset="0"/>
                                </a:rPr>
                                <m:t>𝑾</m:t>
                              </m:r>
                            </m:e>
                            <m:sub>
                              <m:r>
                                <a:rPr lang="en-GB" sz="1400" b="1" i="1" smtClean="0">
                                  <a:latin typeface="Cambria Math" panose="02040503050406030204" pitchFamily="18" charset="0"/>
                                  <a:ea typeface="Cambria Math" panose="02040503050406030204" pitchFamily="18" charset="0"/>
                                </a:rPr>
                                <m:t>𝒊</m:t>
                              </m:r>
                            </m:sub>
                          </m:sSub>
                          <m:sSup>
                            <m:sSupPr>
                              <m:ctrlPr>
                                <a:rPr lang="el-GR" sz="1400" b="1" i="1" smtClean="0">
                                  <a:latin typeface="Cambria Math" panose="02040503050406030204" pitchFamily="18" charset="0"/>
                                  <a:ea typeface="Cambria Math" panose="02040503050406030204" pitchFamily="18" charset="0"/>
                                </a:rPr>
                              </m:ctrlPr>
                            </m:sSupPr>
                            <m:e>
                              <m:r>
                                <a:rPr lang="en-GB" sz="1400" b="1" i="1" smtClean="0">
                                  <a:latin typeface="Cambria Math" panose="02040503050406030204" pitchFamily="18" charset="0"/>
                                  <a:ea typeface="Cambria Math" panose="02040503050406030204" pitchFamily="18" charset="0"/>
                                </a:rPr>
                                <m:t>(</m:t>
                              </m:r>
                              <m:sSub>
                                <m:sSubPr>
                                  <m:ctrlPr>
                                    <a:rPr lang="en-GB" sz="1400" b="1" i="1" smtClean="0">
                                      <a:latin typeface="Cambria Math" panose="02040503050406030204" pitchFamily="18" charset="0"/>
                                      <a:ea typeface="Cambria Math" panose="02040503050406030204" pitchFamily="18" charset="0"/>
                                    </a:rPr>
                                  </m:ctrlPr>
                                </m:sSubPr>
                                <m:e>
                                  <m:r>
                                    <a:rPr lang="en-GB" sz="1400" b="1" i="1" smtClean="0">
                                      <a:latin typeface="Cambria Math" panose="02040503050406030204" pitchFamily="18" charset="0"/>
                                      <a:ea typeface="Cambria Math" panose="02040503050406030204" pitchFamily="18" charset="0"/>
                                    </a:rPr>
                                    <m:t>𝑽</m:t>
                                  </m:r>
                                </m:e>
                                <m:sub>
                                  <m:r>
                                    <a:rPr lang="en-GB" sz="1400" b="1" i="1" smtClean="0">
                                      <a:latin typeface="Cambria Math" panose="02040503050406030204" pitchFamily="18" charset="0"/>
                                      <a:ea typeface="Cambria Math" panose="02040503050406030204" pitchFamily="18" charset="0"/>
                                    </a:rPr>
                                    <m:t>𝒊</m:t>
                                  </m:r>
                                </m:sub>
                              </m:sSub>
                              <m:r>
                                <a:rPr lang="en-GB" sz="1400" b="1" i="1" smtClean="0">
                                  <a:latin typeface="Cambria Math" panose="02040503050406030204" pitchFamily="18" charset="0"/>
                                  <a:ea typeface="Cambria Math" panose="02040503050406030204" pitchFamily="18" charset="0"/>
                                </a:rPr>
                                <m:t>−</m:t>
                              </m:r>
                              <m:sSub>
                                <m:sSubPr>
                                  <m:ctrlPr>
                                    <a:rPr lang="en-GB" sz="1400" b="1" i="1" smtClean="0">
                                      <a:latin typeface="Cambria Math" panose="02040503050406030204" pitchFamily="18" charset="0"/>
                                      <a:ea typeface="Cambria Math" panose="02040503050406030204" pitchFamily="18" charset="0"/>
                                    </a:rPr>
                                  </m:ctrlPr>
                                </m:sSubPr>
                                <m:e>
                                  <m:r>
                                    <a:rPr lang="en-GB" sz="1400" b="1" i="1" smtClean="0">
                                      <a:latin typeface="Cambria Math" panose="02040503050406030204" pitchFamily="18" charset="0"/>
                                      <a:ea typeface="Cambria Math" panose="02040503050406030204" pitchFamily="18" charset="0"/>
                                    </a:rPr>
                                    <m:t>𝑻</m:t>
                                  </m:r>
                                </m:e>
                                <m:sub>
                                  <m:r>
                                    <a:rPr lang="en-GB" sz="1400" b="1" i="1" smtClean="0">
                                      <a:latin typeface="Cambria Math" panose="02040503050406030204" pitchFamily="18" charset="0"/>
                                      <a:ea typeface="Cambria Math" panose="02040503050406030204" pitchFamily="18" charset="0"/>
                                    </a:rPr>
                                    <m:t>𝒊</m:t>
                                  </m:r>
                                </m:sub>
                              </m:sSub>
                              <m:r>
                                <a:rPr lang="en-GB" sz="1400" b="1" i="1" smtClean="0">
                                  <a:latin typeface="Cambria Math" panose="02040503050406030204" pitchFamily="18" charset="0"/>
                                  <a:ea typeface="Cambria Math" panose="02040503050406030204" pitchFamily="18" charset="0"/>
                                </a:rPr>
                                <m:t>)</m:t>
                              </m:r>
                            </m:e>
                            <m:sup>
                              <m:r>
                                <a:rPr lang="en-GB" sz="1400" b="1" i="1" smtClean="0">
                                  <a:latin typeface="Cambria Math" panose="02040503050406030204" pitchFamily="18" charset="0"/>
                                  <a:ea typeface="Cambria Math" panose="02040503050406030204" pitchFamily="18" charset="0"/>
                                </a:rPr>
                                <m:t>𝟐</m:t>
                              </m:r>
                            </m:sup>
                          </m:sSup>
                        </m:num>
                        <m:den>
                          <m:r>
                            <a:rPr lang="el-GR" sz="1400" b="1" i="1" smtClean="0">
                              <a:latin typeface="Cambria Math" panose="02040503050406030204" pitchFamily="18" charset="0"/>
                              <a:ea typeface="Cambria Math" panose="02040503050406030204" pitchFamily="18" charset="0"/>
                            </a:rPr>
                            <m:t>𝜮</m:t>
                          </m:r>
                          <m:sSub>
                            <m:sSubPr>
                              <m:ctrlPr>
                                <a:rPr lang="el-GR" sz="1400" b="1" i="1" smtClean="0">
                                  <a:latin typeface="Cambria Math" panose="02040503050406030204" pitchFamily="18" charset="0"/>
                                  <a:ea typeface="Cambria Math" panose="02040503050406030204" pitchFamily="18" charset="0"/>
                                </a:rPr>
                              </m:ctrlPr>
                            </m:sSubPr>
                            <m:e>
                              <m:r>
                                <a:rPr lang="en-GB" sz="1400" b="1" i="1" smtClean="0">
                                  <a:latin typeface="Cambria Math" panose="02040503050406030204" pitchFamily="18" charset="0"/>
                                  <a:ea typeface="Cambria Math" panose="02040503050406030204" pitchFamily="18" charset="0"/>
                                </a:rPr>
                                <m:t>𝑾</m:t>
                              </m:r>
                            </m:e>
                            <m:sub>
                              <m:r>
                                <a:rPr lang="en-GB" sz="1400" b="1" i="1" smtClean="0">
                                  <a:latin typeface="Cambria Math" panose="02040503050406030204" pitchFamily="18" charset="0"/>
                                  <a:ea typeface="Cambria Math" panose="02040503050406030204" pitchFamily="18" charset="0"/>
                                </a:rPr>
                                <m:t>𝒊</m:t>
                              </m:r>
                            </m:sub>
                          </m:sSub>
                        </m:den>
                      </m:f>
                    </m:oMath>
                  </m:oMathPara>
                </a14:m>
                <a:endParaRPr lang="en-US" sz="1400" b="1" dirty="0"/>
              </a:p>
              <a:p>
                <a:pPr marL="285750" indent="-285750">
                  <a:buFont typeface="Arial" panose="020B0604020202020204" pitchFamily="34" charset="0"/>
                  <a:buChar char="•"/>
                </a:pPr>
                <a:endParaRPr lang="en-US" sz="1400" b="1" dirty="0"/>
              </a:p>
              <a:p>
                <a:r>
                  <a:rPr lang="en-US" sz="1400" b="1" i="1" dirty="0"/>
                  <a:t>W</a:t>
                </a:r>
                <a:r>
                  <a:rPr lang="en-US" sz="1400" dirty="0"/>
                  <a:t> is the absolute value of the weight of the operand; </a:t>
                </a:r>
                <a:r>
                  <a:rPr lang="en-US" sz="1400" b="1" i="1" dirty="0"/>
                  <a:t>V</a:t>
                </a:r>
                <a:r>
                  <a:rPr lang="en-US" sz="1400" dirty="0"/>
                  <a:t> is the current value; </a:t>
                </a:r>
                <a:r>
                  <a:rPr lang="en-US" sz="1400" b="1" i="1" dirty="0"/>
                  <a:t>T</a:t>
                </a:r>
                <a:r>
                  <a:rPr lang="en-US" sz="1400" dirty="0"/>
                  <a:t> is the target value; </a:t>
                </a:r>
                <a:r>
                  <a:rPr lang="en-US" sz="1400" b="1" i="1" baseline="-25000" dirty="0" err="1"/>
                  <a:t>i</a:t>
                </a:r>
                <a:r>
                  <a:rPr lang="en-US" sz="1400" b="1" dirty="0"/>
                  <a:t> </a:t>
                </a:r>
                <a:r>
                  <a:rPr lang="en-US" sz="1400" dirty="0"/>
                  <a:t>indicates operand number (row number in spreadsheet)</a:t>
                </a:r>
              </a:p>
            </p:txBody>
          </p:sp>
        </mc:Choice>
        <mc:Fallback xmlns="">
          <p:sp>
            <p:nvSpPr>
              <p:cNvPr id="5" name="TextBox 4">
                <a:extLst>
                  <a:ext uri="{FF2B5EF4-FFF2-40B4-BE49-F238E27FC236}">
                    <a16:creationId xmlns:a16="http://schemas.microsoft.com/office/drawing/2014/main" id="{1CDEE509-E86B-A6F0-5BCC-BF15C84B13AE}"/>
                  </a:ext>
                </a:extLst>
              </p:cNvPr>
              <p:cNvSpPr txBox="1">
                <a:spLocks noRot="1" noChangeAspect="1" noMove="1" noResize="1" noEditPoints="1" noAdjustHandles="1" noChangeArrowheads="1" noChangeShapeType="1" noTextEdit="1"/>
              </p:cNvSpPr>
              <p:nvPr/>
            </p:nvSpPr>
            <p:spPr>
              <a:xfrm>
                <a:off x="609598" y="2474726"/>
                <a:ext cx="11049002" cy="2682466"/>
              </a:xfrm>
              <a:prstGeom prst="rect">
                <a:avLst/>
              </a:prstGeom>
              <a:blipFill>
                <a:blip r:embed="rId4"/>
                <a:stretch>
                  <a:fillRect l="-165" t="-455" r="-331" b="-1364"/>
                </a:stretch>
              </a:blipFill>
            </p:spPr>
            <p:txBody>
              <a:bodyPr/>
              <a:lstStyle/>
              <a:p>
                <a:r>
                  <a:rPr lang="en-US">
                    <a:noFill/>
                  </a:rPr>
                  <a:t> </a:t>
                </a:r>
              </a:p>
            </p:txBody>
          </p:sp>
        </mc:Fallback>
      </mc:AlternateContent>
    </p:spTree>
    <p:extLst>
      <p:ext uri="{BB962C8B-B14F-4D97-AF65-F5344CB8AC3E}">
        <p14:creationId xmlns:p14="http://schemas.microsoft.com/office/powerpoint/2010/main" val="36584966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5E69126-4D12-133F-D9AE-B75BC0FD6B55}"/>
              </a:ext>
            </a:extLst>
          </p:cNvPr>
          <p:cNvSpPr>
            <a:spLocks noGrp="1"/>
          </p:cNvSpPr>
          <p:nvPr>
            <p:ph type="sldNum" sz="quarter" idx="11"/>
          </p:nvPr>
        </p:nvSpPr>
        <p:spPr/>
        <p:txBody>
          <a:bodyPr/>
          <a:lstStyle/>
          <a:p>
            <a:fld id="{F0D23093-2AB0-F74C-B865-1A12A15B650E}" type="slidenum">
              <a:rPr lang="en-US" smtClean="0"/>
              <a:pPr/>
              <a:t>25</a:t>
            </a:fld>
            <a:endParaRPr lang="en-US" dirty="0"/>
          </a:p>
        </p:txBody>
      </p:sp>
      <p:sp>
        <p:nvSpPr>
          <p:cNvPr id="3" name="Title 2">
            <a:extLst>
              <a:ext uri="{FF2B5EF4-FFF2-40B4-BE49-F238E27FC236}">
                <a16:creationId xmlns:a16="http://schemas.microsoft.com/office/drawing/2014/main" id="{65FFDF69-21DF-5A1B-2BD5-F5EB9592586E}"/>
              </a:ext>
            </a:extLst>
          </p:cNvPr>
          <p:cNvSpPr>
            <a:spLocks noGrp="1"/>
          </p:cNvSpPr>
          <p:nvPr>
            <p:ph type="title"/>
          </p:nvPr>
        </p:nvSpPr>
        <p:spPr/>
        <p:txBody>
          <a:bodyPr/>
          <a:lstStyle/>
          <a:p>
            <a:r>
              <a:rPr kumimoji="0" lang="en-GB" sz="3200" b="0" i="0" u="none" strike="noStrike" kern="120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rPr>
              <a:t>Merit Function </a:t>
            </a:r>
            <a:br>
              <a:rPr kumimoji="0" lang="en-GB" sz="3200" b="0" i="0" u="none" strike="noStrike" kern="120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rPr>
            </a:br>
            <a:r>
              <a:rPr kumimoji="0" lang="en-GB" sz="2400" b="0" i="1" u="none" strike="noStrike" kern="1200" cap="none" spc="0" normalizeH="0" baseline="0" noProof="0" dirty="0">
                <a:ln>
                  <a:noFill/>
                </a:ln>
                <a:solidFill>
                  <a:srgbClr val="FFB71B"/>
                </a:solidFill>
                <a:effectLst/>
                <a:uLnTx/>
                <a:uFillTx/>
                <a:latin typeface="Calibri" panose="020F0502020204030204" pitchFamily="34" charset="0"/>
                <a:ea typeface="+mj-ea"/>
                <a:cs typeface="Calibri" panose="020F0502020204030204" pitchFamily="34" charset="0"/>
              </a:rPr>
              <a:t>Optimization Wizard</a:t>
            </a:r>
            <a:endParaRPr lang="en-US" dirty="0"/>
          </a:p>
        </p:txBody>
      </p:sp>
      <p:sp>
        <p:nvSpPr>
          <p:cNvPr id="4" name="Text Placeholder 3">
            <a:extLst>
              <a:ext uri="{FF2B5EF4-FFF2-40B4-BE49-F238E27FC236}">
                <a16:creationId xmlns:a16="http://schemas.microsoft.com/office/drawing/2014/main" id="{D3298C81-FB15-CF17-E9FC-36A55A3CEC74}"/>
              </a:ext>
            </a:extLst>
          </p:cNvPr>
          <p:cNvSpPr>
            <a:spLocks noGrp="1"/>
          </p:cNvSpPr>
          <p:nvPr>
            <p:ph type="body" sz="quarter" idx="13"/>
          </p:nvPr>
        </p:nvSpPr>
        <p:spPr>
          <a:xfrm>
            <a:off x="571500" y="1165259"/>
            <a:ext cx="11048999" cy="576064"/>
          </a:xfrm>
        </p:spPr>
        <p:txBody>
          <a:bodyPr>
            <a:normAutofit/>
          </a:bodyPr>
          <a:lstStyle/>
          <a:p>
            <a:pPr marL="0" indent="0">
              <a:buNone/>
            </a:pPr>
            <a:r>
              <a:rPr lang="en-GB" sz="1600" dirty="0"/>
              <a:t>You</a:t>
            </a:r>
            <a:r>
              <a:rPr lang="en-US" sz="1600" dirty="0"/>
              <a:t> can create a Merit Function manually by adding operands yourself or use the </a:t>
            </a:r>
            <a:r>
              <a:rPr lang="en-US" sz="1600" b="1" dirty="0"/>
              <a:t>Optimization Wizard</a:t>
            </a:r>
            <a:r>
              <a:rPr lang="en-US" sz="1600" dirty="0"/>
              <a:t> to automatically generate a default one based on common goals like minimizing RMS Spot Radius while enforcing boundary constraints.</a:t>
            </a:r>
          </a:p>
          <a:p>
            <a:pPr marL="0" indent="0">
              <a:buNone/>
            </a:pPr>
            <a:endParaRPr lang="en-US" sz="1600" dirty="0"/>
          </a:p>
        </p:txBody>
      </p:sp>
      <p:grpSp>
        <p:nvGrpSpPr>
          <p:cNvPr id="20" name="Group 19">
            <a:extLst>
              <a:ext uri="{FF2B5EF4-FFF2-40B4-BE49-F238E27FC236}">
                <a16:creationId xmlns:a16="http://schemas.microsoft.com/office/drawing/2014/main" id="{A4B099E4-7379-E333-9E02-97559E878D7D}"/>
              </a:ext>
            </a:extLst>
          </p:cNvPr>
          <p:cNvGrpSpPr/>
          <p:nvPr/>
        </p:nvGrpSpPr>
        <p:grpSpPr>
          <a:xfrm>
            <a:off x="5015880" y="2081095"/>
            <a:ext cx="6469128" cy="3288369"/>
            <a:chOff x="4217574" y="1916832"/>
            <a:chExt cx="7483467" cy="3803975"/>
          </a:xfrm>
        </p:grpSpPr>
        <p:pic>
          <p:nvPicPr>
            <p:cNvPr id="11" name="Picture 10">
              <a:extLst>
                <a:ext uri="{FF2B5EF4-FFF2-40B4-BE49-F238E27FC236}">
                  <a16:creationId xmlns:a16="http://schemas.microsoft.com/office/drawing/2014/main" id="{44CD1BD2-04C8-1FDA-94AF-E9B02C511C89}"/>
                </a:ext>
              </a:extLst>
            </p:cNvPr>
            <p:cNvPicPr>
              <a:picLocks noChangeAspect="1"/>
            </p:cNvPicPr>
            <p:nvPr/>
          </p:nvPicPr>
          <p:blipFill>
            <a:blip r:embed="rId3"/>
            <a:stretch>
              <a:fillRect/>
            </a:stretch>
          </p:blipFill>
          <p:spPr>
            <a:xfrm>
              <a:off x="4217574" y="1916832"/>
              <a:ext cx="7483467" cy="3803975"/>
            </a:xfrm>
            <a:prstGeom prst="rect">
              <a:avLst/>
            </a:prstGeom>
          </p:spPr>
        </p:pic>
        <p:sp>
          <p:nvSpPr>
            <p:cNvPr id="7" name="Rectangle 6">
              <a:extLst>
                <a:ext uri="{FF2B5EF4-FFF2-40B4-BE49-F238E27FC236}">
                  <a16:creationId xmlns:a16="http://schemas.microsoft.com/office/drawing/2014/main" id="{2BF233E6-60BD-3534-E635-E009E0F68FD2}"/>
                </a:ext>
              </a:extLst>
            </p:cNvPr>
            <p:cNvSpPr/>
            <p:nvPr/>
          </p:nvSpPr>
          <p:spPr>
            <a:xfrm>
              <a:off x="5257856" y="2559562"/>
              <a:ext cx="1872208" cy="1584176"/>
            </a:xfrm>
            <a:prstGeom prst="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EC3E827-BFDF-AAE2-2A08-851390552E11}"/>
                </a:ext>
              </a:extLst>
            </p:cNvPr>
            <p:cNvSpPr/>
            <p:nvPr/>
          </p:nvSpPr>
          <p:spPr>
            <a:xfrm>
              <a:off x="7176120" y="2559562"/>
              <a:ext cx="1872208" cy="1584176"/>
            </a:xfrm>
            <a:prstGeom prst="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D42CDC0-E781-F852-F093-7A83A282D088}"/>
                </a:ext>
              </a:extLst>
            </p:cNvPr>
            <p:cNvSpPr/>
            <p:nvPr/>
          </p:nvSpPr>
          <p:spPr>
            <a:xfrm>
              <a:off x="9094384" y="2559562"/>
              <a:ext cx="2474224" cy="1584176"/>
            </a:xfrm>
            <a:prstGeom prst="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6A0AC69-59A5-C628-CF07-6D31F291E0B1}"/>
                </a:ext>
              </a:extLst>
            </p:cNvPr>
            <p:cNvSpPr/>
            <p:nvPr/>
          </p:nvSpPr>
          <p:spPr>
            <a:xfrm>
              <a:off x="5257856" y="4194272"/>
              <a:ext cx="1872208" cy="738000"/>
            </a:xfrm>
            <a:prstGeom prst="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DDBA184-B2AA-A351-623C-31D5442763D9}"/>
                </a:ext>
              </a:extLst>
            </p:cNvPr>
            <p:cNvSpPr/>
            <p:nvPr/>
          </p:nvSpPr>
          <p:spPr>
            <a:xfrm>
              <a:off x="7176120" y="4194272"/>
              <a:ext cx="4392488" cy="738000"/>
            </a:xfrm>
            <a:prstGeom prst="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00FC5AB5-039B-D6D6-57F6-85FDDAF723BE}"/>
                </a:ext>
              </a:extLst>
            </p:cNvPr>
            <p:cNvSpPr/>
            <p:nvPr/>
          </p:nvSpPr>
          <p:spPr>
            <a:xfrm>
              <a:off x="6868848" y="2428954"/>
              <a:ext cx="261216" cy="261216"/>
            </a:xfrm>
            <a:prstGeom prst="ellipse">
              <a:avLst/>
            </a:prstGeom>
            <a:solidFill>
              <a:schemeClr val="bg2"/>
            </a:solid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solidFill>
                    <a:sysClr val="windowText" lastClr="000000"/>
                  </a:solidFill>
                </a:rPr>
                <a:t>1</a:t>
              </a:r>
              <a:endParaRPr lang="en-US" sz="1400" dirty="0">
                <a:solidFill>
                  <a:sysClr val="windowText" lastClr="000000"/>
                </a:solidFill>
              </a:endParaRPr>
            </a:p>
          </p:txBody>
        </p:sp>
        <p:sp>
          <p:nvSpPr>
            <p:cNvPr id="15" name="Oval 14">
              <a:extLst>
                <a:ext uri="{FF2B5EF4-FFF2-40B4-BE49-F238E27FC236}">
                  <a16:creationId xmlns:a16="http://schemas.microsoft.com/office/drawing/2014/main" id="{4F1710A3-584A-E219-562B-F5633E6386F0}"/>
                </a:ext>
              </a:extLst>
            </p:cNvPr>
            <p:cNvSpPr/>
            <p:nvPr/>
          </p:nvSpPr>
          <p:spPr>
            <a:xfrm>
              <a:off x="8792812" y="2428954"/>
              <a:ext cx="261216" cy="261216"/>
            </a:xfrm>
            <a:prstGeom prst="ellipse">
              <a:avLst/>
            </a:prstGeom>
            <a:solidFill>
              <a:schemeClr val="bg2"/>
            </a:solid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solidFill>
                    <a:sysClr val="windowText" lastClr="000000"/>
                  </a:solidFill>
                </a:rPr>
                <a:t>2</a:t>
              </a:r>
              <a:endParaRPr lang="en-US" sz="1400" dirty="0">
                <a:solidFill>
                  <a:sysClr val="windowText" lastClr="000000"/>
                </a:solidFill>
              </a:endParaRPr>
            </a:p>
          </p:txBody>
        </p:sp>
        <p:sp>
          <p:nvSpPr>
            <p:cNvPr id="16" name="Oval 15">
              <a:extLst>
                <a:ext uri="{FF2B5EF4-FFF2-40B4-BE49-F238E27FC236}">
                  <a16:creationId xmlns:a16="http://schemas.microsoft.com/office/drawing/2014/main" id="{E24C6C46-85BF-ED81-62A0-5A3F5B378026}"/>
                </a:ext>
              </a:extLst>
            </p:cNvPr>
            <p:cNvSpPr/>
            <p:nvPr/>
          </p:nvSpPr>
          <p:spPr>
            <a:xfrm>
              <a:off x="11307392" y="2428954"/>
              <a:ext cx="261216" cy="261216"/>
            </a:xfrm>
            <a:prstGeom prst="ellipse">
              <a:avLst/>
            </a:prstGeom>
            <a:solidFill>
              <a:schemeClr val="bg2"/>
            </a:solid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solidFill>
                    <a:sysClr val="windowText" lastClr="000000"/>
                  </a:solidFill>
                </a:rPr>
                <a:t>3</a:t>
              </a:r>
              <a:endParaRPr lang="en-US" sz="1400" dirty="0">
                <a:solidFill>
                  <a:sysClr val="windowText" lastClr="000000"/>
                </a:solidFill>
              </a:endParaRPr>
            </a:p>
          </p:txBody>
        </p:sp>
        <p:sp>
          <p:nvSpPr>
            <p:cNvPr id="17" name="Oval 16">
              <a:extLst>
                <a:ext uri="{FF2B5EF4-FFF2-40B4-BE49-F238E27FC236}">
                  <a16:creationId xmlns:a16="http://schemas.microsoft.com/office/drawing/2014/main" id="{EE3A6A61-8F94-E927-864A-6BCC74EFBEDF}"/>
                </a:ext>
              </a:extLst>
            </p:cNvPr>
            <p:cNvSpPr/>
            <p:nvPr/>
          </p:nvSpPr>
          <p:spPr>
            <a:xfrm>
              <a:off x="6868848" y="4786468"/>
              <a:ext cx="261216" cy="261216"/>
            </a:xfrm>
            <a:prstGeom prst="ellipse">
              <a:avLst/>
            </a:prstGeom>
            <a:solidFill>
              <a:schemeClr val="bg2"/>
            </a:solid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solidFill>
                    <a:sysClr val="windowText" lastClr="000000"/>
                  </a:solidFill>
                </a:rPr>
                <a:t>4</a:t>
              </a:r>
              <a:endParaRPr lang="en-US" sz="1400" dirty="0">
                <a:solidFill>
                  <a:sysClr val="windowText" lastClr="000000"/>
                </a:solidFill>
              </a:endParaRPr>
            </a:p>
          </p:txBody>
        </p:sp>
        <p:sp>
          <p:nvSpPr>
            <p:cNvPr id="18" name="Oval 17">
              <a:extLst>
                <a:ext uri="{FF2B5EF4-FFF2-40B4-BE49-F238E27FC236}">
                  <a16:creationId xmlns:a16="http://schemas.microsoft.com/office/drawing/2014/main" id="{64E2A5A0-7DC8-F57A-981C-53FA03471155}"/>
                </a:ext>
              </a:extLst>
            </p:cNvPr>
            <p:cNvSpPr/>
            <p:nvPr/>
          </p:nvSpPr>
          <p:spPr>
            <a:xfrm>
              <a:off x="11307392" y="4786468"/>
              <a:ext cx="261216" cy="261216"/>
            </a:xfrm>
            <a:prstGeom prst="ellipse">
              <a:avLst/>
            </a:prstGeom>
            <a:solidFill>
              <a:schemeClr val="bg2"/>
            </a:solid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solidFill>
                    <a:sysClr val="windowText" lastClr="000000"/>
                  </a:solidFill>
                </a:rPr>
                <a:t>5</a:t>
              </a:r>
              <a:endParaRPr lang="en-US" sz="1400" dirty="0">
                <a:solidFill>
                  <a:sysClr val="windowText" lastClr="000000"/>
                </a:solidFill>
              </a:endParaRPr>
            </a:p>
          </p:txBody>
        </p:sp>
      </p:grpSp>
      <p:sp>
        <p:nvSpPr>
          <p:cNvPr id="19" name="Text Placeholder 3">
            <a:extLst>
              <a:ext uri="{FF2B5EF4-FFF2-40B4-BE49-F238E27FC236}">
                <a16:creationId xmlns:a16="http://schemas.microsoft.com/office/drawing/2014/main" id="{7D520276-DD57-B0E1-095A-5A9AA9D4EF79}"/>
              </a:ext>
            </a:extLst>
          </p:cNvPr>
          <p:cNvSpPr txBox="1">
            <a:spLocks/>
          </p:cNvSpPr>
          <p:nvPr/>
        </p:nvSpPr>
        <p:spPr>
          <a:xfrm>
            <a:off x="609601" y="2081095"/>
            <a:ext cx="3513641" cy="3512261"/>
          </a:xfrm>
          <a:prstGeom prst="rect">
            <a:avLst/>
          </a:prstGeom>
        </p:spPr>
        <p:txBody>
          <a:bodyPr vert="horz" lIns="91440" tIns="45720" rIns="91440" bIns="45720" rtlCol="0">
            <a:normAutofit lnSpcReduction="10000"/>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400" b="0" i="0" kern="1200" baseline="0">
                <a:solidFill>
                  <a:schemeClr val="tx1"/>
                </a:solidFill>
                <a:latin typeface="Calibri" panose="020F0502020204030204" pitchFamily="34" charset="0"/>
                <a:ea typeface="+mn-ea"/>
                <a:cs typeface="Calibri" panose="020F0502020204030204" pitchFamily="34" charset="0"/>
              </a:defRPr>
            </a:lvl1pPr>
            <a:lvl2pPr marL="461963" marR="0" indent="-231775" algn="l" defTabSz="914400" rtl="0" eaLnBrk="1" fontAlgn="auto" latinLnBrk="0" hangingPunct="1">
              <a:lnSpc>
                <a:spcPct val="90000"/>
              </a:lnSpc>
              <a:spcBef>
                <a:spcPts val="500"/>
              </a:spcBef>
              <a:spcAft>
                <a:spcPts val="0"/>
              </a:spcAft>
              <a:buClrTx/>
              <a:buSzTx/>
              <a:buFont typeface="Calibri" panose="020F0502020204030204" pitchFamily="34" charset="0"/>
              <a:buChar char="‐"/>
              <a:tabLst/>
              <a:defRPr sz="2000" b="0" i="0" kern="1200" baseline="0">
                <a:solidFill>
                  <a:schemeClr val="tx1"/>
                </a:solidFill>
                <a:latin typeface="Calibri" panose="020F0502020204030204" pitchFamily="34" charset="0"/>
                <a:ea typeface="+mn-ea"/>
                <a:cs typeface="Calibri" panose="020F0502020204030204" pitchFamily="34" charset="0"/>
              </a:defRPr>
            </a:lvl2pPr>
            <a:lvl3pPr marL="746125" marR="0" indent="-288925"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kern="1200" baseline="0">
                <a:solidFill>
                  <a:schemeClr val="tx1"/>
                </a:solidFill>
                <a:latin typeface="Calibri" panose="020F0502020204030204" pitchFamily="34" charset="0"/>
                <a:ea typeface="+mn-ea"/>
                <a:cs typeface="Calibri" panose="020F0502020204030204" pitchFamily="34" charset="0"/>
              </a:defRPr>
            </a:lvl3pPr>
            <a:lvl4pPr marL="969963" marR="0" indent="-223838"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sz="1400" kern="1200" baseline="0">
                <a:solidFill>
                  <a:schemeClr val="tx1"/>
                </a:solidFill>
                <a:latin typeface="Calibri" panose="020F0502020204030204" pitchFamily="34" charset="0"/>
                <a:ea typeface="+mn-ea"/>
                <a:cs typeface="Calibri" panose="020F0502020204030204" pitchFamily="34" charset="0"/>
              </a:defRPr>
            </a:lvl4pPr>
            <a:lvl5pPr marL="1203325" marR="0" indent="-233363"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sz="1200" kern="1200" baseline="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600" dirty="0"/>
              <a:t>Optimization Wizard split into 5 parts:</a:t>
            </a:r>
          </a:p>
          <a:p>
            <a:pPr marL="342900" indent="-342900">
              <a:buFont typeface="+mj-lt"/>
              <a:buAutoNum type="arabicPeriod"/>
            </a:pPr>
            <a:r>
              <a:rPr lang="en-GB" sz="1600" b="1" dirty="0"/>
              <a:t>Optimization Function </a:t>
            </a:r>
            <a:r>
              <a:rPr lang="en-GB" sz="1600" dirty="0"/>
              <a:t>defines the overall criterion we want to improve upon.</a:t>
            </a:r>
          </a:p>
          <a:p>
            <a:pPr marL="342900" indent="-342900">
              <a:buFont typeface="+mj-lt"/>
              <a:buAutoNum type="arabicPeriod"/>
            </a:pPr>
            <a:r>
              <a:rPr lang="en-GB" sz="1600" b="1" dirty="0"/>
              <a:t>Pupil Integration </a:t>
            </a:r>
            <a:r>
              <a:rPr lang="en-GB" sz="1600" dirty="0"/>
              <a:t>defines the rays to be traced.</a:t>
            </a:r>
          </a:p>
          <a:p>
            <a:pPr marL="342900" indent="-342900">
              <a:buFont typeface="+mj-lt"/>
              <a:buAutoNum type="arabicPeriod"/>
            </a:pPr>
            <a:r>
              <a:rPr lang="en-GB" sz="1600" b="1" dirty="0"/>
              <a:t>Boundary Conditions </a:t>
            </a:r>
            <a:r>
              <a:rPr lang="en-GB" sz="1600" dirty="0"/>
              <a:t>set the constraints on the glass and air thicknesses.</a:t>
            </a:r>
          </a:p>
          <a:p>
            <a:pPr marL="342900" indent="-342900">
              <a:buFont typeface="+mj-lt"/>
              <a:buAutoNum type="arabicPeriod"/>
            </a:pPr>
            <a:r>
              <a:rPr lang="en-GB" sz="1600" b="1" dirty="0"/>
              <a:t>Optimization Goal</a:t>
            </a:r>
          </a:p>
          <a:p>
            <a:pPr marL="342900" indent="-342900">
              <a:buFont typeface="+mj-lt"/>
              <a:buAutoNum type="arabicPeriod"/>
            </a:pPr>
            <a:r>
              <a:rPr lang="en-GB" sz="1600" b="1" dirty="0"/>
              <a:t>Start At </a:t>
            </a:r>
            <a:r>
              <a:rPr lang="en-GB" sz="1600" dirty="0"/>
              <a:t>line tells </a:t>
            </a:r>
            <a:r>
              <a:rPr lang="en-GB" sz="1600" dirty="0" err="1"/>
              <a:t>OpticStudio</a:t>
            </a:r>
            <a:r>
              <a:rPr lang="en-GB" sz="1600" dirty="0"/>
              <a:t> software which row to insert the Merit Function.</a:t>
            </a:r>
            <a:endParaRPr lang="en-US" sz="1600" dirty="0"/>
          </a:p>
        </p:txBody>
      </p:sp>
      <p:pic>
        <p:nvPicPr>
          <p:cNvPr id="29" name="Picture 28">
            <a:extLst>
              <a:ext uri="{FF2B5EF4-FFF2-40B4-BE49-F238E27FC236}">
                <a16:creationId xmlns:a16="http://schemas.microsoft.com/office/drawing/2014/main" id="{B3A14FC6-A55D-1E47-A0CC-C767F749CEFC}"/>
              </a:ext>
            </a:extLst>
          </p:cNvPr>
          <p:cNvPicPr>
            <a:picLocks noChangeAspect="1"/>
          </p:cNvPicPr>
          <p:nvPr/>
        </p:nvPicPr>
        <p:blipFill>
          <a:blip r:embed="rId4"/>
          <a:stretch>
            <a:fillRect/>
          </a:stretch>
        </p:blipFill>
        <p:spPr>
          <a:xfrm>
            <a:off x="4347886" y="2081095"/>
            <a:ext cx="571572" cy="549588"/>
          </a:xfrm>
          <a:prstGeom prst="rect">
            <a:avLst/>
          </a:prstGeom>
          <a:ln>
            <a:solidFill>
              <a:schemeClr val="accent4"/>
            </a:solidFill>
          </a:ln>
        </p:spPr>
      </p:pic>
    </p:spTree>
    <p:extLst>
      <p:ext uri="{BB962C8B-B14F-4D97-AF65-F5344CB8AC3E}">
        <p14:creationId xmlns:p14="http://schemas.microsoft.com/office/powerpoint/2010/main" val="14512675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05E5B5-800B-5575-ECC5-B5CB10A26D6F}"/>
            </a:ext>
          </a:extLst>
        </p:cNvPr>
        <p:cNvGrpSpPr/>
        <p:nvPr/>
      </p:nvGrpSpPr>
      <p:grpSpPr>
        <a:xfrm>
          <a:off x="0" y="0"/>
          <a:ext cx="0" cy="0"/>
          <a:chOff x="0" y="0"/>
          <a:chExt cx="0" cy="0"/>
        </a:xfrm>
      </p:grpSpPr>
      <p:pic>
        <p:nvPicPr>
          <p:cNvPr id="30" name="Picture 29">
            <a:extLst>
              <a:ext uri="{FF2B5EF4-FFF2-40B4-BE49-F238E27FC236}">
                <a16:creationId xmlns:a16="http://schemas.microsoft.com/office/drawing/2014/main" id="{5BC0C1CF-5E18-615D-979E-88A78598C21D}"/>
              </a:ext>
            </a:extLst>
          </p:cNvPr>
          <p:cNvPicPr>
            <a:picLocks noChangeAspect="1"/>
          </p:cNvPicPr>
          <p:nvPr/>
        </p:nvPicPr>
        <p:blipFill>
          <a:blip r:embed="rId4"/>
          <a:stretch>
            <a:fillRect/>
          </a:stretch>
        </p:blipFill>
        <p:spPr>
          <a:xfrm>
            <a:off x="4868750" y="1922954"/>
            <a:ext cx="6469128" cy="3288369"/>
          </a:xfrm>
          <a:prstGeom prst="rect">
            <a:avLst/>
          </a:prstGeom>
        </p:spPr>
      </p:pic>
      <p:sp>
        <p:nvSpPr>
          <p:cNvPr id="2" name="Slide Number Placeholder 1">
            <a:extLst>
              <a:ext uri="{FF2B5EF4-FFF2-40B4-BE49-F238E27FC236}">
                <a16:creationId xmlns:a16="http://schemas.microsoft.com/office/drawing/2014/main" id="{F17E4554-EC20-AC17-E3E1-17F3B0F1C895}"/>
              </a:ext>
            </a:extLst>
          </p:cNvPr>
          <p:cNvSpPr>
            <a:spLocks noGrp="1"/>
          </p:cNvSpPr>
          <p:nvPr>
            <p:ph type="sldNum" sz="quarter" idx="11"/>
          </p:nvPr>
        </p:nvSpPr>
        <p:spPr/>
        <p:txBody>
          <a:bodyPr/>
          <a:lstStyle/>
          <a:p>
            <a:fld id="{F0D23093-2AB0-F74C-B865-1A12A15B650E}" type="slidenum">
              <a:rPr lang="en-US" smtClean="0"/>
              <a:pPr/>
              <a:t>26</a:t>
            </a:fld>
            <a:endParaRPr lang="en-US" dirty="0"/>
          </a:p>
        </p:txBody>
      </p:sp>
      <p:sp>
        <p:nvSpPr>
          <p:cNvPr id="3" name="Title 2">
            <a:extLst>
              <a:ext uri="{FF2B5EF4-FFF2-40B4-BE49-F238E27FC236}">
                <a16:creationId xmlns:a16="http://schemas.microsoft.com/office/drawing/2014/main" id="{12C108DB-72B4-A727-CD30-7664E87F0D1F}"/>
              </a:ext>
            </a:extLst>
          </p:cNvPr>
          <p:cNvSpPr>
            <a:spLocks noGrp="1"/>
          </p:cNvSpPr>
          <p:nvPr>
            <p:ph type="title"/>
          </p:nvPr>
        </p:nvSpPr>
        <p:spPr/>
        <p:txBody>
          <a:bodyPr/>
          <a:lstStyle/>
          <a:p>
            <a:r>
              <a:rPr kumimoji="0" lang="en-GB" sz="3200" b="0" i="0" u="none" strike="noStrike" kern="120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rPr>
              <a:t>Adapting Optimization Wizard</a:t>
            </a:r>
            <a:br>
              <a:rPr kumimoji="0" lang="en-GB" sz="3200" b="0" i="0" u="none" strike="noStrike" kern="120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rPr>
            </a:br>
            <a:r>
              <a:rPr kumimoji="0" lang="en-GB" sz="2400" b="0" i="1" u="none" strike="noStrike" kern="1200" cap="none" spc="0" normalizeH="0" baseline="0" noProof="0" dirty="0">
                <a:ln>
                  <a:noFill/>
                </a:ln>
                <a:solidFill>
                  <a:srgbClr val="FFB71B"/>
                </a:solidFill>
                <a:effectLst/>
                <a:uLnTx/>
                <a:uFillTx/>
                <a:latin typeface="Calibri" panose="020F0502020204030204" pitchFamily="34" charset="0"/>
                <a:ea typeface="+mj-ea"/>
                <a:cs typeface="Calibri" panose="020F0502020204030204" pitchFamily="34" charset="0"/>
              </a:rPr>
              <a:t>Based on Design Specification</a:t>
            </a:r>
            <a:endParaRPr lang="en-US" dirty="0"/>
          </a:p>
        </p:txBody>
      </p:sp>
      <p:sp>
        <p:nvSpPr>
          <p:cNvPr id="4" name="Text Placeholder 3">
            <a:extLst>
              <a:ext uri="{FF2B5EF4-FFF2-40B4-BE49-F238E27FC236}">
                <a16:creationId xmlns:a16="http://schemas.microsoft.com/office/drawing/2014/main" id="{E5CD2047-1165-0AD7-9A14-9D180332C873}"/>
              </a:ext>
            </a:extLst>
          </p:cNvPr>
          <p:cNvSpPr>
            <a:spLocks noGrp="1"/>
          </p:cNvSpPr>
          <p:nvPr>
            <p:ph type="body" sz="quarter" idx="13"/>
          </p:nvPr>
        </p:nvSpPr>
        <p:spPr>
          <a:xfrm>
            <a:off x="571500" y="1165259"/>
            <a:ext cx="11048999" cy="576064"/>
          </a:xfrm>
        </p:spPr>
        <p:txBody>
          <a:bodyPr>
            <a:normAutofit/>
          </a:bodyPr>
          <a:lstStyle/>
          <a:p>
            <a:pPr marL="0" indent="0">
              <a:buNone/>
            </a:pPr>
            <a:r>
              <a:rPr lang="en-US" sz="1600" dirty="0"/>
              <a:t>For the current example, the singlet is to be optimized for </a:t>
            </a:r>
            <a:r>
              <a:rPr lang="en-US" sz="1600" b="1" dirty="0"/>
              <a:t>RMS Spot Radius </a:t>
            </a:r>
            <a:r>
              <a:rPr lang="en-US" sz="1600" dirty="0"/>
              <a:t>with respect to the </a:t>
            </a:r>
            <a:r>
              <a:rPr lang="en-US" sz="1600" b="1" dirty="0"/>
              <a:t>centroid</a:t>
            </a:r>
            <a:r>
              <a:rPr lang="en-US" sz="1600" dirty="0"/>
              <a:t>, all of which are options already built-in to </a:t>
            </a:r>
            <a:r>
              <a:rPr lang="en-US" sz="1600" dirty="0" err="1"/>
              <a:t>OpticStudio’s</a:t>
            </a:r>
            <a:r>
              <a:rPr lang="en-US" sz="1600" dirty="0"/>
              <a:t> Optimization Wizard. </a:t>
            </a:r>
          </a:p>
        </p:txBody>
      </p:sp>
      <p:sp>
        <p:nvSpPr>
          <p:cNvPr id="19" name="Text Placeholder 3">
            <a:extLst>
              <a:ext uri="{FF2B5EF4-FFF2-40B4-BE49-F238E27FC236}">
                <a16:creationId xmlns:a16="http://schemas.microsoft.com/office/drawing/2014/main" id="{C57678E9-B0DE-8996-F653-39CEFDDDD946}"/>
              </a:ext>
            </a:extLst>
          </p:cNvPr>
          <p:cNvSpPr txBox="1">
            <a:spLocks/>
          </p:cNvSpPr>
          <p:nvPr/>
        </p:nvSpPr>
        <p:spPr>
          <a:xfrm>
            <a:off x="575047" y="1897894"/>
            <a:ext cx="3513641" cy="3512261"/>
          </a:xfrm>
          <a:prstGeom prst="rect">
            <a:avLst/>
          </a:prstGeom>
        </p:spPr>
        <p:txBody>
          <a:bodyPr vert="horz" lIns="91440" tIns="45720" rIns="91440" bIns="45720" rtlCol="0">
            <a:normAutofit lnSpcReduction="10000"/>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400" b="0" i="0" kern="1200" baseline="0">
                <a:solidFill>
                  <a:schemeClr val="tx1"/>
                </a:solidFill>
                <a:latin typeface="Calibri" panose="020F0502020204030204" pitchFamily="34" charset="0"/>
                <a:ea typeface="+mn-ea"/>
                <a:cs typeface="Calibri" panose="020F0502020204030204" pitchFamily="34" charset="0"/>
              </a:defRPr>
            </a:lvl1pPr>
            <a:lvl2pPr marL="461963" marR="0" indent="-231775" algn="l" defTabSz="914400" rtl="0" eaLnBrk="1" fontAlgn="auto" latinLnBrk="0" hangingPunct="1">
              <a:lnSpc>
                <a:spcPct val="90000"/>
              </a:lnSpc>
              <a:spcBef>
                <a:spcPts val="500"/>
              </a:spcBef>
              <a:spcAft>
                <a:spcPts val="0"/>
              </a:spcAft>
              <a:buClrTx/>
              <a:buSzTx/>
              <a:buFont typeface="Calibri" panose="020F0502020204030204" pitchFamily="34" charset="0"/>
              <a:buChar char="‐"/>
              <a:tabLst/>
              <a:defRPr sz="2000" b="0" i="0" kern="1200" baseline="0">
                <a:solidFill>
                  <a:schemeClr val="tx1"/>
                </a:solidFill>
                <a:latin typeface="Calibri" panose="020F0502020204030204" pitchFamily="34" charset="0"/>
                <a:ea typeface="+mn-ea"/>
                <a:cs typeface="Calibri" panose="020F0502020204030204" pitchFamily="34" charset="0"/>
              </a:defRPr>
            </a:lvl2pPr>
            <a:lvl3pPr marL="746125" marR="0" indent="-288925"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kern="1200" baseline="0">
                <a:solidFill>
                  <a:schemeClr val="tx1"/>
                </a:solidFill>
                <a:latin typeface="Calibri" panose="020F0502020204030204" pitchFamily="34" charset="0"/>
                <a:ea typeface="+mn-ea"/>
                <a:cs typeface="Calibri" panose="020F0502020204030204" pitchFamily="34" charset="0"/>
              </a:defRPr>
            </a:lvl3pPr>
            <a:lvl4pPr marL="969963" marR="0" indent="-223838"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sz="1400" kern="1200" baseline="0">
                <a:solidFill>
                  <a:schemeClr val="tx1"/>
                </a:solidFill>
                <a:latin typeface="Calibri" panose="020F0502020204030204" pitchFamily="34" charset="0"/>
                <a:ea typeface="+mn-ea"/>
                <a:cs typeface="Calibri" panose="020F0502020204030204" pitchFamily="34" charset="0"/>
              </a:defRPr>
            </a:lvl4pPr>
            <a:lvl5pPr marL="1203325" marR="0" indent="-233363"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sz="1200" kern="1200" baseline="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b="1" dirty="0">
                <a:solidFill>
                  <a:schemeClr val="accent1"/>
                </a:solidFill>
              </a:rPr>
              <a:t>/</a:t>
            </a:r>
            <a:r>
              <a:rPr lang="en-GB" sz="1600" b="1" dirty="0"/>
              <a:t> Step: </a:t>
            </a:r>
            <a:r>
              <a:rPr lang="en-US" sz="1600" dirty="0"/>
              <a:t>adapt Optimization Wizard to reflect design specifications.</a:t>
            </a:r>
          </a:p>
          <a:p>
            <a:r>
              <a:rPr lang="en-US" sz="1600" dirty="0"/>
              <a:t>In Optimization Function, select:</a:t>
            </a:r>
          </a:p>
          <a:p>
            <a:pPr lvl="1"/>
            <a:r>
              <a:rPr lang="en-US" sz="1400" dirty="0"/>
              <a:t>Type: RMS</a:t>
            </a:r>
          </a:p>
          <a:p>
            <a:pPr lvl="1"/>
            <a:r>
              <a:rPr lang="en-US" sz="1400" dirty="0"/>
              <a:t>Criterion: Spot</a:t>
            </a:r>
          </a:p>
          <a:p>
            <a:pPr lvl="1"/>
            <a:r>
              <a:rPr lang="en-US" sz="1400" dirty="0"/>
              <a:t>Reference: Centroid</a:t>
            </a:r>
          </a:p>
          <a:p>
            <a:r>
              <a:rPr lang="en-US" sz="1600" dirty="0"/>
              <a:t>In Boundary Values, check Glass and set:</a:t>
            </a:r>
          </a:p>
          <a:p>
            <a:pPr lvl="1"/>
            <a:r>
              <a:rPr lang="en-US" sz="1400" dirty="0"/>
              <a:t>Min thickness 2 mm</a:t>
            </a:r>
          </a:p>
          <a:p>
            <a:pPr lvl="1"/>
            <a:r>
              <a:rPr lang="en-US" sz="1400" dirty="0"/>
              <a:t>Max thickness 12 mm</a:t>
            </a:r>
          </a:p>
          <a:p>
            <a:pPr lvl="1"/>
            <a:r>
              <a:rPr lang="en-US" sz="1400" dirty="0"/>
              <a:t>Edge thickness &gt;2 mm</a:t>
            </a:r>
          </a:p>
          <a:p>
            <a:r>
              <a:rPr lang="en-US" sz="1600" dirty="0"/>
              <a:t>Leave other parameters as default</a:t>
            </a:r>
          </a:p>
          <a:p>
            <a:r>
              <a:rPr lang="en-US" sz="1600" dirty="0"/>
              <a:t>Click ok to generate Merit Function</a:t>
            </a:r>
          </a:p>
        </p:txBody>
      </p:sp>
      <p:sp>
        <p:nvSpPr>
          <p:cNvPr id="21" name="Rectangle 20">
            <a:extLst>
              <a:ext uri="{FF2B5EF4-FFF2-40B4-BE49-F238E27FC236}">
                <a16:creationId xmlns:a16="http://schemas.microsoft.com/office/drawing/2014/main" id="{99E177A9-6C9B-344E-D0CC-C6F80E49AD48}"/>
              </a:ext>
            </a:extLst>
          </p:cNvPr>
          <p:cNvSpPr/>
          <p:nvPr/>
        </p:nvSpPr>
        <p:spPr>
          <a:xfrm>
            <a:off x="567244" y="5506144"/>
            <a:ext cx="11091356" cy="521583"/>
          </a:xfrm>
          <a:prstGeom prst="rect">
            <a:avLst/>
          </a:prstGeom>
          <a:noFill/>
          <a:ln w="19050">
            <a:solidFill>
              <a:srgbClr val="FFB71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02082045-0084-E9FC-0D1C-1D3C99F2091D}"/>
              </a:ext>
            </a:extLst>
          </p:cNvPr>
          <p:cNvGrpSpPr/>
          <p:nvPr/>
        </p:nvGrpSpPr>
        <p:grpSpPr>
          <a:xfrm>
            <a:off x="347022" y="5526328"/>
            <a:ext cx="440444" cy="468408"/>
            <a:chOff x="7058141" y="4072133"/>
            <a:chExt cx="677091" cy="720080"/>
          </a:xfrm>
        </p:grpSpPr>
        <p:sp>
          <p:nvSpPr>
            <p:cNvPr id="23" name="Rectangle 22">
              <a:extLst>
                <a:ext uri="{FF2B5EF4-FFF2-40B4-BE49-F238E27FC236}">
                  <a16:creationId xmlns:a16="http://schemas.microsoft.com/office/drawing/2014/main" id="{31ABB2A3-EDE6-08EE-A939-746ABEBF9E81}"/>
                </a:ext>
              </a:extLst>
            </p:cNvPr>
            <p:cNvSpPr/>
            <p:nvPr/>
          </p:nvSpPr>
          <p:spPr>
            <a:xfrm>
              <a:off x="7058141" y="4072133"/>
              <a:ext cx="677091" cy="72008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light-bulb-inspiration-purlpe" descr="light bulb inspiration purlpe">
              <a:extLst>
                <a:ext uri="{FF2B5EF4-FFF2-40B4-BE49-F238E27FC236}">
                  <a16:creationId xmlns:a16="http://schemas.microsoft.com/office/drawing/2014/main" id="{4EC67134-592C-8F93-146A-797E7D2B5EC4}"/>
                </a:ext>
              </a:extLst>
            </p:cNvPr>
            <p:cNvPicPr>
              <a:picLocks noChangeAspect="1"/>
            </p:cNvPicPr>
            <p:nvPr>
              <p:custDataLst>
                <p:tags r:id="rId1"/>
              </p:custDataLst>
            </p:nvPr>
          </p:nvPicPr>
          <p:blipFill>
            <a:blip r:embed="rId5">
              <a:extLst>
                <a:ext uri="{96DAC541-7B7A-43D3-8B79-37D633B846F1}">
                  <asvg:svgBlip xmlns:asvg="http://schemas.microsoft.com/office/drawing/2016/SVG/main" r:embed="rId6"/>
                </a:ext>
              </a:extLst>
            </a:blip>
            <a:stretch>
              <a:fillRect/>
            </a:stretch>
          </p:blipFill>
          <p:spPr>
            <a:xfrm>
              <a:off x="7114320" y="4128929"/>
              <a:ext cx="564734" cy="629275"/>
            </a:xfrm>
            <a:prstGeom prst="rect">
              <a:avLst/>
            </a:prstGeom>
          </p:spPr>
        </p:pic>
      </p:grpSp>
      <p:sp>
        <p:nvSpPr>
          <p:cNvPr id="25" name="TextBox 24">
            <a:extLst>
              <a:ext uri="{FF2B5EF4-FFF2-40B4-BE49-F238E27FC236}">
                <a16:creationId xmlns:a16="http://schemas.microsoft.com/office/drawing/2014/main" id="{C2F75B1F-334B-E6D0-3E95-76C3E949E9FA}"/>
              </a:ext>
            </a:extLst>
          </p:cNvPr>
          <p:cNvSpPr txBox="1"/>
          <p:nvPr/>
        </p:nvSpPr>
        <p:spPr>
          <a:xfrm>
            <a:off x="787466" y="5591255"/>
            <a:ext cx="10814660" cy="338554"/>
          </a:xfrm>
          <a:prstGeom prst="rect">
            <a:avLst/>
          </a:prstGeom>
          <a:noFill/>
        </p:spPr>
        <p:txBody>
          <a:bodyPr wrap="square" rtlCol="0">
            <a:spAutoFit/>
          </a:bodyPr>
          <a:lstStyle/>
          <a:p>
            <a:pPr algn="ctr"/>
            <a:r>
              <a:rPr lang="en-US" sz="1600" dirty="0"/>
              <a:t>Why do we apply boundary constraints when building a Merit Function? What trade-offs does this introduce?</a:t>
            </a:r>
          </a:p>
        </p:txBody>
      </p:sp>
      <p:sp>
        <p:nvSpPr>
          <p:cNvPr id="5" name="Rectangle 4">
            <a:extLst>
              <a:ext uri="{FF2B5EF4-FFF2-40B4-BE49-F238E27FC236}">
                <a16:creationId xmlns:a16="http://schemas.microsoft.com/office/drawing/2014/main" id="{378494B3-41B0-74C2-22E9-54C752983050}"/>
              </a:ext>
            </a:extLst>
          </p:cNvPr>
          <p:cNvSpPr/>
          <p:nvPr/>
        </p:nvSpPr>
        <p:spPr>
          <a:xfrm>
            <a:off x="5768028" y="2478567"/>
            <a:ext cx="1618441" cy="1369450"/>
          </a:xfrm>
          <a:prstGeom prst="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86557F3-A1C2-5BFF-5443-CEE36A5ADECB}"/>
              </a:ext>
            </a:extLst>
          </p:cNvPr>
          <p:cNvSpPr/>
          <p:nvPr/>
        </p:nvSpPr>
        <p:spPr>
          <a:xfrm>
            <a:off x="9084538" y="2478567"/>
            <a:ext cx="2138858" cy="1369450"/>
          </a:xfrm>
          <a:prstGeom prst="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42679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6477867-3C4E-F88A-31F7-8FC90AC856D7}"/>
              </a:ext>
            </a:extLst>
          </p:cNvPr>
          <p:cNvSpPr>
            <a:spLocks noGrp="1"/>
          </p:cNvSpPr>
          <p:nvPr>
            <p:ph type="sldNum" sz="quarter" idx="11"/>
          </p:nvPr>
        </p:nvSpPr>
        <p:spPr/>
        <p:txBody>
          <a:bodyPr/>
          <a:lstStyle/>
          <a:p>
            <a:fld id="{F0D23093-2AB0-F74C-B865-1A12A15B650E}" type="slidenum">
              <a:rPr lang="en-US" smtClean="0"/>
              <a:pPr/>
              <a:t>27</a:t>
            </a:fld>
            <a:endParaRPr lang="en-US" dirty="0"/>
          </a:p>
        </p:txBody>
      </p:sp>
      <p:sp>
        <p:nvSpPr>
          <p:cNvPr id="3" name="Title 2">
            <a:extLst>
              <a:ext uri="{FF2B5EF4-FFF2-40B4-BE49-F238E27FC236}">
                <a16:creationId xmlns:a16="http://schemas.microsoft.com/office/drawing/2014/main" id="{3E45186B-2E39-D6DF-8093-ED3D1E28E362}"/>
              </a:ext>
            </a:extLst>
          </p:cNvPr>
          <p:cNvSpPr>
            <a:spLocks noGrp="1"/>
          </p:cNvSpPr>
          <p:nvPr>
            <p:ph type="title"/>
          </p:nvPr>
        </p:nvSpPr>
        <p:spPr/>
        <p:txBody>
          <a:bodyPr/>
          <a:lstStyle/>
          <a:p>
            <a:r>
              <a:rPr lang="en-GB" dirty="0">
                <a:solidFill>
                  <a:srgbClr val="000000"/>
                </a:solidFill>
              </a:rPr>
              <a:t>Merit Function</a:t>
            </a:r>
            <a:br>
              <a:rPr lang="en-GB" dirty="0">
                <a:solidFill>
                  <a:srgbClr val="000000"/>
                </a:solidFill>
              </a:rPr>
            </a:br>
            <a:r>
              <a:rPr lang="en-GB" sz="2400" i="1" dirty="0">
                <a:solidFill>
                  <a:schemeClr val="accent1"/>
                </a:solidFill>
              </a:rPr>
              <a:t>Resulting Operands</a:t>
            </a:r>
            <a:endParaRPr lang="en-US" dirty="0"/>
          </a:p>
        </p:txBody>
      </p:sp>
      <p:sp>
        <p:nvSpPr>
          <p:cNvPr id="4" name="Text Placeholder 3">
            <a:extLst>
              <a:ext uri="{FF2B5EF4-FFF2-40B4-BE49-F238E27FC236}">
                <a16:creationId xmlns:a16="http://schemas.microsoft.com/office/drawing/2014/main" id="{7A8FB8F0-6B2B-3844-3C71-07B6E3557EF4}"/>
              </a:ext>
            </a:extLst>
          </p:cNvPr>
          <p:cNvSpPr>
            <a:spLocks noGrp="1"/>
          </p:cNvSpPr>
          <p:nvPr>
            <p:ph type="body" sz="quarter" idx="13"/>
          </p:nvPr>
        </p:nvSpPr>
        <p:spPr>
          <a:xfrm>
            <a:off x="609599" y="1268760"/>
            <a:ext cx="4406281" cy="3510074"/>
          </a:xfrm>
        </p:spPr>
        <p:txBody>
          <a:bodyPr>
            <a:normAutofit/>
          </a:bodyPr>
          <a:lstStyle/>
          <a:p>
            <a:pPr marL="0" indent="0">
              <a:buNone/>
            </a:pPr>
            <a:r>
              <a:rPr lang="en-US" sz="1600" dirty="0"/>
              <a:t>After using the Optimization Wizard, Operands are automatically inserted into the Merit Function Editor </a:t>
            </a:r>
          </a:p>
          <a:p>
            <a:pPr marL="0" indent="0">
              <a:buNone/>
            </a:pPr>
            <a:r>
              <a:rPr lang="en-US" sz="1600" dirty="0"/>
              <a:t>Each operand includes:</a:t>
            </a:r>
          </a:p>
          <a:p>
            <a:r>
              <a:rPr lang="en-US" sz="1600" dirty="0"/>
              <a:t>Target – desired value</a:t>
            </a:r>
          </a:p>
          <a:p>
            <a:r>
              <a:rPr lang="en-US" sz="1600" dirty="0"/>
              <a:t>Weight – importance of the goal</a:t>
            </a:r>
          </a:p>
          <a:p>
            <a:r>
              <a:rPr lang="en-US" sz="1600" dirty="0"/>
              <a:t>Value – current performance</a:t>
            </a:r>
          </a:p>
          <a:p>
            <a:pPr marL="0" indent="0">
              <a:buNone/>
            </a:pPr>
            <a:r>
              <a:rPr lang="en-US" sz="1600" dirty="0"/>
              <a:t>Merit Function value shown in upper-left corner </a:t>
            </a:r>
          </a:p>
          <a:p>
            <a:r>
              <a:rPr lang="en-US" sz="1600" dirty="0"/>
              <a:t>Example: Current MF = 0.0992</a:t>
            </a:r>
          </a:p>
          <a:p>
            <a:pPr marL="0" indent="0">
              <a:buNone/>
            </a:pPr>
            <a:r>
              <a:rPr lang="en-US" sz="1600" dirty="0"/>
              <a:t>These operands collectively define how the optimizer evaluates design quality</a:t>
            </a:r>
          </a:p>
        </p:txBody>
      </p:sp>
      <p:pic>
        <p:nvPicPr>
          <p:cNvPr id="8" name="Picture 7">
            <a:extLst>
              <a:ext uri="{FF2B5EF4-FFF2-40B4-BE49-F238E27FC236}">
                <a16:creationId xmlns:a16="http://schemas.microsoft.com/office/drawing/2014/main" id="{7F420AB3-1E89-DBC6-9686-310FBB5D4582}"/>
              </a:ext>
            </a:extLst>
          </p:cNvPr>
          <p:cNvPicPr>
            <a:picLocks noChangeAspect="1"/>
          </p:cNvPicPr>
          <p:nvPr/>
        </p:nvPicPr>
        <p:blipFill>
          <a:blip r:embed="rId4"/>
          <a:stretch>
            <a:fillRect/>
          </a:stretch>
        </p:blipFill>
        <p:spPr>
          <a:xfrm>
            <a:off x="5224752" y="1283162"/>
            <a:ext cx="6357648" cy="4572001"/>
          </a:xfrm>
          <a:prstGeom prst="rect">
            <a:avLst/>
          </a:prstGeom>
        </p:spPr>
      </p:pic>
      <p:sp>
        <p:nvSpPr>
          <p:cNvPr id="9" name="Rectangle 8">
            <a:extLst>
              <a:ext uri="{FF2B5EF4-FFF2-40B4-BE49-F238E27FC236}">
                <a16:creationId xmlns:a16="http://schemas.microsoft.com/office/drawing/2014/main" id="{706B4CF0-782E-BF75-1ED4-A883CA0018EC}"/>
              </a:ext>
            </a:extLst>
          </p:cNvPr>
          <p:cNvSpPr/>
          <p:nvPr/>
        </p:nvSpPr>
        <p:spPr>
          <a:xfrm>
            <a:off x="8328248" y="1737792"/>
            <a:ext cx="2160240" cy="288032"/>
          </a:xfrm>
          <a:prstGeom prst="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C5BED6B-8E99-D4D5-217C-0C69C8736139}"/>
              </a:ext>
            </a:extLst>
          </p:cNvPr>
          <p:cNvSpPr/>
          <p:nvPr/>
        </p:nvSpPr>
        <p:spPr>
          <a:xfrm>
            <a:off x="609599" y="4778834"/>
            <a:ext cx="4406280" cy="1070243"/>
          </a:xfrm>
          <a:prstGeom prst="rect">
            <a:avLst/>
          </a:prstGeom>
          <a:noFill/>
          <a:ln w="19050">
            <a:solidFill>
              <a:srgbClr val="FFB71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184FD146-7AAC-6982-FD9C-D793D0FF51A1}"/>
              </a:ext>
            </a:extLst>
          </p:cNvPr>
          <p:cNvGrpSpPr/>
          <p:nvPr/>
        </p:nvGrpSpPr>
        <p:grpSpPr>
          <a:xfrm>
            <a:off x="243458" y="4953915"/>
            <a:ext cx="677091" cy="720080"/>
            <a:chOff x="7058141" y="4072133"/>
            <a:chExt cx="677091" cy="720080"/>
          </a:xfrm>
        </p:grpSpPr>
        <p:sp>
          <p:nvSpPr>
            <p:cNvPr id="12" name="Rectangle 11">
              <a:extLst>
                <a:ext uri="{FF2B5EF4-FFF2-40B4-BE49-F238E27FC236}">
                  <a16:creationId xmlns:a16="http://schemas.microsoft.com/office/drawing/2014/main" id="{A2BB0BBB-7656-686C-96AC-77D3B69AB5E5}"/>
                </a:ext>
              </a:extLst>
            </p:cNvPr>
            <p:cNvSpPr/>
            <p:nvPr/>
          </p:nvSpPr>
          <p:spPr>
            <a:xfrm>
              <a:off x="7058141" y="4072133"/>
              <a:ext cx="677091" cy="72008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light-bulb-inspiration-purlpe" descr="light bulb inspiration purlpe">
              <a:extLst>
                <a:ext uri="{FF2B5EF4-FFF2-40B4-BE49-F238E27FC236}">
                  <a16:creationId xmlns:a16="http://schemas.microsoft.com/office/drawing/2014/main" id="{C8A50A20-CE18-B7FB-1A94-7F94B4D6023B}"/>
                </a:ext>
              </a:extLst>
            </p:cNvPr>
            <p:cNvPicPr>
              <a:picLocks noChangeAspect="1"/>
            </p:cNvPicPr>
            <p:nvPr>
              <p:custDataLst>
                <p:tags r:id="rId1"/>
              </p:custDataLst>
            </p:nvPr>
          </p:nvPicPr>
          <p:blipFill>
            <a:blip r:embed="rId5">
              <a:extLst>
                <a:ext uri="{96DAC541-7B7A-43D3-8B79-37D633B846F1}">
                  <asvg:svgBlip xmlns:asvg="http://schemas.microsoft.com/office/drawing/2016/SVG/main" r:embed="rId6"/>
                </a:ext>
              </a:extLst>
            </a:blip>
            <a:stretch>
              <a:fillRect/>
            </a:stretch>
          </p:blipFill>
          <p:spPr>
            <a:xfrm>
              <a:off x="7114320" y="4128929"/>
              <a:ext cx="564734" cy="629275"/>
            </a:xfrm>
            <a:prstGeom prst="rect">
              <a:avLst/>
            </a:prstGeom>
          </p:spPr>
        </p:pic>
      </p:grpSp>
      <p:sp>
        <p:nvSpPr>
          <p:cNvPr id="14" name="TextBox 13">
            <a:extLst>
              <a:ext uri="{FF2B5EF4-FFF2-40B4-BE49-F238E27FC236}">
                <a16:creationId xmlns:a16="http://schemas.microsoft.com/office/drawing/2014/main" id="{2E67E08D-0CED-6CE2-D21C-30E929807117}"/>
              </a:ext>
            </a:extLst>
          </p:cNvPr>
          <p:cNvSpPr txBox="1"/>
          <p:nvPr/>
        </p:nvSpPr>
        <p:spPr>
          <a:xfrm>
            <a:off x="750166" y="4898457"/>
            <a:ext cx="4121698" cy="830997"/>
          </a:xfrm>
          <a:prstGeom prst="rect">
            <a:avLst/>
          </a:prstGeom>
          <a:noFill/>
        </p:spPr>
        <p:txBody>
          <a:bodyPr wrap="square" rtlCol="0">
            <a:spAutoFit/>
          </a:bodyPr>
          <a:lstStyle/>
          <a:p>
            <a:pPr algn="ctr"/>
            <a:r>
              <a:rPr lang="en-US" sz="1600" dirty="0"/>
              <a:t>Why is it important to assign weights to operands in the Merit Function? What could happen if all weights were equal?</a:t>
            </a:r>
          </a:p>
        </p:txBody>
      </p:sp>
    </p:spTree>
    <p:extLst>
      <p:ext uri="{BB962C8B-B14F-4D97-AF65-F5344CB8AC3E}">
        <p14:creationId xmlns:p14="http://schemas.microsoft.com/office/powerpoint/2010/main" val="32748953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314F472-26A0-464A-FA04-4DB8C3FF1A07}"/>
              </a:ext>
            </a:extLst>
          </p:cNvPr>
          <p:cNvSpPr>
            <a:spLocks noGrp="1"/>
          </p:cNvSpPr>
          <p:nvPr>
            <p:ph type="sldNum" sz="quarter" idx="11"/>
          </p:nvPr>
        </p:nvSpPr>
        <p:spPr/>
        <p:txBody>
          <a:bodyPr/>
          <a:lstStyle/>
          <a:p>
            <a:fld id="{F0D23093-2AB0-F74C-B865-1A12A15B650E}" type="slidenum">
              <a:rPr lang="en-US" smtClean="0"/>
              <a:pPr/>
              <a:t>28</a:t>
            </a:fld>
            <a:endParaRPr lang="en-US" dirty="0"/>
          </a:p>
        </p:txBody>
      </p:sp>
      <p:sp>
        <p:nvSpPr>
          <p:cNvPr id="3" name="Title 2">
            <a:extLst>
              <a:ext uri="{FF2B5EF4-FFF2-40B4-BE49-F238E27FC236}">
                <a16:creationId xmlns:a16="http://schemas.microsoft.com/office/drawing/2014/main" id="{CD308F98-475D-5007-5F3D-6A17F1449F9E}"/>
              </a:ext>
            </a:extLst>
          </p:cNvPr>
          <p:cNvSpPr>
            <a:spLocks noGrp="1"/>
          </p:cNvSpPr>
          <p:nvPr>
            <p:ph type="title"/>
          </p:nvPr>
        </p:nvSpPr>
        <p:spPr/>
        <p:txBody>
          <a:bodyPr/>
          <a:lstStyle/>
          <a:p>
            <a:r>
              <a:rPr lang="en-GB" dirty="0"/>
              <a:t>Running Optimization</a:t>
            </a:r>
            <a:endParaRPr lang="en-US" dirty="0"/>
          </a:p>
        </p:txBody>
      </p:sp>
      <p:sp>
        <p:nvSpPr>
          <p:cNvPr id="4" name="Text Placeholder 3">
            <a:extLst>
              <a:ext uri="{FF2B5EF4-FFF2-40B4-BE49-F238E27FC236}">
                <a16:creationId xmlns:a16="http://schemas.microsoft.com/office/drawing/2014/main" id="{A9E43549-01D7-D990-F331-1A2FBA5A0229}"/>
              </a:ext>
            </a:extLst>
          </p:cNvPr>
          <p:cNvSpPr>
            <a:spLocks noGrp="1"/>
          </p:cNvSpPr>
          <p:nvPr>
            <p:ph type="body" sz="quarter" idx="13"/>
          </p:nvPr>
        </p:nvSpPr>
        <p:spPr>
          <a:xfrm>
            <a:off x="609600" y="2356232"/>
            <a:ext cx="6062464" cy="2376023"/>
          </a:xfrm>
        </p:spPr>
        <p:txBody>
          <a:bodyPr>
            <a:normAutofit fontScale="92500" lnSpcReduction="10000"/>
          </a:bodyPr>
          <a:lstStyle/>
          <a:p>
            <a:r>
              <a:rPr lang="en-US" sz="1600" dirty="0"/>
              <a:t>To optimize the system, select </a:t>
            </a:r>
            <a:r>
              <a:rPr lang="en-US" sz="1600" b="1" dirty="0"/>
              <a:t>Optimize…Automatic Optimization…Optimize!</a:t>
            </a:r>
            <a:r>
              <a:rPr lang="en-US" sz="1600" dirty="0"/>
              <a:t>. </a:t>
            </a:r>
          </a:p>
          <a:p>
            <a:r>
              <a:rPr lang="en-US" sz="1600" dirty="0"/>
              <a:t>This will open the Optimization dialog box. Note that within the Optimization dialog, there are several different cycles to choose from. Selecting Automatic will ask OpticStudio to run the optimization routine until it has found a local minimum, a solution to the current Merit Function.</a:t>
            </a:r>
          </a:p>
          <a:p>
            <a:r>
              <a:rPr lang="en-US" sz="1600" dirty="0"/>
              <a:t>Note that OpticStudio reports both the Initial MF as well as the Current MF values. Run the optimization by selecting the Automatic dropdown, then pressing Start. Note the change in the Merit Function value.</a:t>
            </a:r>
          </a:p>
        </p:txBody>
      </p:sp>
      <p:pic>
        <p:nvPicPr>
          <p:cNvPr id="10" name="Picture 9">
            <a:extLst>
              <a:ext uri="{FF2B5EF4-FFF2-40B4-BE49-F238E27FC236}">
                <a16:creationId xmlns:a16="http://schemas.microsoft.com/office/drawing/2014/main" id="{51FF79E9-583E-D5AA-4BB5-150E7E979142}"/>
              </a:ext>
            </a:extLst>
          </p:cNvPr>
          <p:cNvPicPr>
            <a:picLocks noChangeAspect="1"/>
          </p:cNvPicPr>
          <p:nvPr/>
        </p:nvPicPr>
        <p:blipFill>
          <a:blip r:embed="rId4"/>
          <a:stretch>
            <a:fillRect/>
          </a:stretch>
        </p:blipFill>
        <p:spPr>
          <a:xfrm>
            <a:off x="7432096" y="2473694"/>
            <a:ext cx="3995905" cy="1492919"/>
          </a:xfrm>
          <a:prstGeom prst="rect">
            <a:avLst/>
          </a:prstGeom>
        </p:spPr>
      </p:pic>
      <p:pic>
        <p:nvPicPr>
          <p:cNvPr id="14" name="Picture 13">
            <a:extLst>
              <a:ext uri="{FF2B5EF4-FFF2-40B4-BE49-F238E27FC236}">
                <a16:creationId xmlns:a16="http://schemas.microsoft.com/office/drawing/2014/main" id="{984E588B-8883-40A7-5A9C-F308C667E52D}"/>
              </a:ext>
            </a:extLst>
          </p:cNvPr>
          <p:cNvPicPr>
            <a:picLocks noChangeAspect="1"/>
          </p:cNvPicPr>
          <p:nvPr/>
        </p:nvPicPr>
        <p:blipFill>
          <a:blip r:embed="rId5"/>
          <a:stretch>
            <a:fillRect/>
          </a:stretch>
        </p:blipFill>
        <p:spPr>
          <a:xfrm>
            <a:off x="7427647" y="4672386"/>
            <a:ext cx="3995905" cy="1492918"/>
          </a:xfrm>
          <a:prstGeom prst="rect">
            <a:avLst/>
          </a:prstGeom>
        </p:spPr>
      </p:pic>
      <p:pic>
        <p:nvPicPr>
          <p:cNvPr id="15" name="Picture 14">
            <a:extLst>
              <a:ext uri="{FF2B5EF4-FFF2-40B4-BE49-F238E27FC236}">
                <a16:creationId xmlns:a16="http://schemas.microsoft.com/office/drawing/2014/main" id="{90C6E41B-ED5F-C3A7-3649-2F7DB676A82F}"/>
              </a:ext>
            </a:extLst>
          </p:cNvPr>
          <p:cNvPicPr>
            <a:picLocks noChangeAspect="1"/>
          </p:cNvPicPr>
          <p:nvPr/>
        </p:nvPicPr>
        <p:blipFill>
          <a:blip r:embed="rId6"/>
          <a:stretch>
            <a:fillRect/>
          </a:stretch>
        </p:blipFill>
        <p:spPr>
          <a:xfrm>
            <a:off x="763998" y="1269680"/>
            <a:ext cx="10664003" cy="792088"/>
          </a:xfrm>
          <a:prstGeom prst="rect">
            <a:avLst/>
          </a:prstGeom>
          <a:ln>
            <a:solidFill>
              <a:schemeClr val="accent4"/>
            </a:solidFill>
          </a:ln>
        </p:spPr>
      </p:pic>
      <p:sp>
        <p:nvSpPr>
          <p:cNvPr id="17" name="TextBox 16">
            <a:extLst>
              <a:ext uri="{FF2B5EF4-FFF2-40B4-BE49-F238E27FC236}">
                <a16:creationId xmlns:a16="http://schemas.microsoft.com/office/drawing/2014/main" id="{7B14722E-F575-D2B5-4E09-53F12B3139ED}"/>
              </a:ext>
            </a:extLst>
          </p:cNvPr>
          <p:cNvSpPr txBox="1"/>
          <p:nvPr/>
        </p:nvSpPr>
        <p:spPr>
          <a:xfrm>
            <a:off x="609599" y="836712"/>
            <a:ext cx="6097712" cy="369332"/>
          </a:xfrm>
          <a:prstGeom prst="rect">
            <a:avLst/>
          </a:prstGeom>
          <a:noFill/>
        </p:spPr>
        <p:txBody>
          <a:bodyPr wrap="square">
            <a:spAutoFit/>
          </a:bodyPr>
          <a:lstStyle/>
          <a:p>
            <a:pPr marL="0" indent="0">
              <a:buNone/>
            </a:pPr>
            <a:r>
              <a:rPr lang="en-GB" sz="1800" b="1" dirty="0">
                <a:solidFill>
                  <a:schemeClr val="accent1"/>
                </a:solidFill>
              </a:rPr>
              <a:t>/</a:t>
            </a:r>
            <a:r>
              <a:rPr lang="en-GB" sz="1800" b="1" dirty="0"/>
              <a:t> Step: </a:t>
            </a:r>
            <a:r>
              <a:rPr lang="en-US" sz="1800" dirty="0"/>
              <a:t>Optimize! the system</a:t>
            </a:r>
          </a:p>
        </p:txBody>
      </p:sp>
      <p:sp>
        <p:nvSpPr>
          <p:cNvPr id="18" name="TextBox 17">
            <a:extLst>
              <a:ext uri="{FF2B5EF4-FFF2-40B4-BE49-F238E27FC236}">
                <a16:creationId xmlns:a16="http://schemas.microsoft.com/office/drawing/2014/main" id="{A5770272-818D-A58D-E126-2FE700A5312C}"/>
              </a:ext>
            </a:extLst>
          </p:cNvPr>
          <p:cNvSpPr txBox="1"/>
          <p:nvPr/>
        </p:nvSpPr>
        <p:spPr>
          <a:xfrm>
            <a:off x="7432096" y="2178918"/>
            <a:ext cx="3991456" cy="307777"/>
          </a:xfrm>
          <a:prstGeom prst="rect">
            <a:avLst/>
          </a:prstGeom>
          <a:noFill/>
        </p:spPr>
        <p:txBody>
          <a:bodyPr wrap="square" rtlCol="0">
            <a:spAutoFit/>
          </a:bodyPr>
          <a:lstStyle/>
          <a:p>
            <a:r>
              <a:rPr lang="en-GB" sz="1400" dirty="0"/>
              <a:t>Before optimization… 0.099248555</a:t>
            </a:r>
            <a:endParaRPr lang="en-US" sz="1400" dirty="0"/>
          </a:p>
        </p:txBody>
      </p:sp>
      <p:sp>
        <p:nvSpPr>
          <p:cNvPr id="19" name="TextBox 18">
            <a:extLst>
              <a:ext uri="{FF2B5EF4-FFF2-40B4-BE49-F238E27FC236}">
                <a16:creationId xmlns:a16="http://schemas.microsoft.com/office/drawing/2014/main" id="{3F9C1DBE-101B-80C9-77CF-40A1969E6DDD}"/>
              </a:ext>
            </a:extLst>
          </p:cNvPr>
          <p:cNvSpPr txBox="1"/>
          <p:nvPr/>
        </p:nvSpPr>
        <p:spPr>
          <a:xfrm>
            <a:off x="7425712" y="4364609"/>
            <a:ext cx="3991456" cy="307777"/>
          </a:xfrm>
          <a:prstGeom prst="rect">
            <a:avLst/>
          </a:prstGeom>
          <a:noFill/>
        </p:spPr>
        <p:txBody>
          <a:bodyPr wrap="square" rtlCol="0">
            <a:spAutoFit/>
          </a:bodyPr>
          <a:lstStyle/>
          <a:p>
            <a:r>
              <a:rPr lang="en-GB" sz="1400" dirty="0"/>
              <a:t>After optimization… 0.026557654</a:t>
            </a:r>
            <a:endParaRPr lang="en-US" sz="1400" dirty="0"/>
          </a:p>
        </p:txBody>
      </p:sp>
      <p:sp>
        <p:nvSpPr>
          <p:cNvPr id="21" name="Rectangle 20">
            <a:extLst>
              <a:ext uri="{FF2B5EF4-FFF2-40B4-BE49-F238E27FC236}">
                <a16:creationId xmlns:a16="http://schemas.microsoft.com/office/drawing/2014/main" id="{35365523-B26B-2FD4-27FC-A73054720D91}"/>
              </a:ext>
            </a:extLst>
          </p:cNvPr>
          <p:cNvSpPr/>
          <p:nvPr/>
        </p:nvSpPr>
        <p:spPr>
          <a:xfrm>
            <a:off x="7536160" y="5500036"/>
            <a:ext cx="1440160" cy="288032"/>
          </a:xfrm>
          <a:prstGeom prst="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Left 5">
            <a:extLst>
              <a:ext uri="{FF2B5EF4-FFF2-40B4-BE49-F238E27FC236}">
                <a16:creationId xmlns:a16="http://schemas.microsoft.com/office/drawing/2014/main" id="{5A705135-02D0-7B1C-24CF-339C856BB101}"/>
              </a:ext>
            </a:extLst>
          </p:cNvPr>
          <p:cNvSpPr/>
          <p:nvPr/>
        </p:nvSpPr>
        <p:spPr>
          <a:xfrm>
            <a:off x="10560496" y="2932296"/>
            <a:ext cx="216024" cy="144016"/>
          </a:xfrm>
          <a:prstGeom prst="lef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940CA42-6C8B-F2C8-EE5A-71CE98A04D04}"/>
              </a:ext>
            </a:extLst>
          </p:cNvPr>
          <p:cNvSpPr/>
          <p:nvPr/>
        </p:nvSpPr>
        <p:spPr>
          <a:xfrm>
            <a:off x="634188" y="4916534"/>
            <a:ext cx="6037875" cy="1070243"/>
          </a:xfrm>
          <a:prstGeom prst="rect">
            <a:avLst/>
          </a:prstGeom>
          <a:noFill/>
          <a:ln w="19050">
            <a:solidFill>
              <a:srgbClr val="FFB71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580BE5FF-5331-D75F-DCB8-D41827642AEA}"/>
              </a:ext>
            </a:extLst>
          </p:cNvPr>
          <p:cNvGrpSpPr/>
          <p:nvPr/>
        </p:nvGrpSpPr>
        <p:grpSpPr>
          <a:xfrm>
            <a:off x="268048" y="5091615"/>
            <a:ext cx="677091" cy="720080"/>
            <a:chOff x="7058141" y="4072133"/>
            <a:chExt cx="677091" cy="720080"/>
          </a:xfrm>
        </p:grpSpPr>
        <p:sp>
          <p:nvSpPr>
            <p:cNvPr id="9" name="Rectangle 8">
              <a:extLst>
                <a:ext uri="{FF2B5EF4-FFF2-40B4-BE49-F238E27FC236}">
                  <a16:creationId xmlns:a16="http://schemas.microsoft.com/office/drawing/2014/main" id="{BC98C2F9-9552-34A5-6263-CD24D77EFD73}"/>
                </a:ext>
              </a:extLst>
            </p:cNvPr>
            <p:cNvSpPr/>
            <p:nvPr/>
          </p:nvSpPr>
          <p:spPr>
            <a:xfrm>
              <a:off x="7058141" y="4072133"/>
              <a:ext cx="677091" cy="72008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light-bulb-inspiration-purlpe" descr="light bulb inspiration purlpe">
              <a:extLst>
                <a:ext uri="{FF2B5EF4-FFF2-40B4-BE49-F238E27FC236}">
                  <a16:creationId xmlns:a16="http://schemas.microsoft.com/office/drawing/2014/main" id="{224E8C3B-A2C6-B2AC-1B10-CADD1CA37A09}"/>
                </a:ext>
              </a:extLst>
            </p:cNvPr>
            <p:cNvPicPr>
              <a:picLocks noChangeAspect="1"/>
            </p:cNvPicPr>
            <p:nvPr>
              <p:custDataLst>
                <p:tags r:id="rId1"/>
              </p:custDataLst>
            </p:nvPr>
          </p:nvPicPr>
          <p:blipFill>
            <a:blip r:embed="rId7">
              <a:extLst>
                <a:ext uri="{96DAC541-7B7A-43D3-8B79-37D633B846F1}">
                  <asvg:svgBlip xmlns:asvg="http://schemas.microsoft.com/office/drawing/2016/SVG/main" r:embed="rId8"/>
                </a:ext>
              </a:extLst>
            </a:blip>
            <a:stretch>
              <a:fillRect/>
            </a:stretch>
          </p:blipFill>
          <p:spPr>
            <a:xfrm>
              <a:off x="7114320" y="4128929"/>
              <a:ext cx="564734" cy="629275"/>
            </a:xfrm>
            <a:prstGeom prst="rect">
              <a:avLst/>
            </a:prstGeom>
          </p:spPr>
        </p:pic>
      </p:grpSp>
      <p:sp>
        <p:nvSpPr>
          <p:cNvPr id="12" name="TextBox 11">
            <a:extLst>
              <a:ext uri="{FF2B5EF4-FFF2-40B4-BE49-F238E27FC236}">
                <a16:creationId xmlns:a16="http://schemas.microsoft.com/office/drawing/2014/main" id="{8506F976-9055-1A69-9A0E-9BAC796BA7EB}"/>
              </a:ext>
            </a:extLst>
          </p:cNvPr>
          <p:cNvSpPr txBox="1"/>
          <p:nvPr/>
        </p:nvSpPr>
        <p:spPr>
          <a:xfrm>
            <a:off x="1025107" y="5036156"/>
            <a:ext cx="5272948" cy="830997"/>
          </a:xfrm>
          <a:prstGeom prst="rect">
            <a:avLst/>
          </a:prstGeom>
          <a:noFill/>
        </p:spPr>
        <p:txBody>
          <a:bodyPr wrap="square" rtlCol="0">
            <a:spAutoFit/>
          </a:bodyPr>
          <a:lstStyle/>
          <a:p>
            <a:pPr algn="ctr"/>
            <a:r>
              <a:rPr lang="en-US" sz="1600" dirty="0"/>
              <a:t>The optimizer reduced the Merit Function from 0.0992 to 0.0266. Does this guarantee that the lens now meets all design goals? If not, why not?</a:t>
            </a:r>
          </a:p>
        </p:txBody>
      </p:sp>
      <p:sp>
        <p:nvSpPr>
          <p:cNvPr id="5" name="Rectangle 4">
            <a:extLst>
              <a:ext uri="{FF2B5EF4-FFF2-40B4-BE49-F238E27FC236}">
                <a16:creationId xmlns:a16="http://schemas.microsoft.com/office/drawing/2014/main" id="{C802BF9F-4621-C9AE-93DD-13507A0D0E5C}"/>
              </a:ext>
            </a:extLst>
          </p:cNvPr>
          <p:cNvSpPr/>
          <p:nvPr/>
        </p:nvSpPr>
        <p:spPr>
          <a:xfrm>
            <a:off x="3359696" y="1455472"/>
            <a:ext cx="432048" cy="468712"/>
          </a:xfrm>
          <a:prstGeom prst="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A9F0ED1C-ACBC-8564-E51A-46D2C37C73AF}"/>
              </a:ext>
            </a:extLst>
          </p:cNvPr>
          <p:cNvGrpSpPr/>
          <p:nvPr/>
        </p:nvGrpSpPr>
        <p:grpSpPr>
          <a:xfrm>
            <a:off x="3535188" y="1917023"/>
            <a:ext cx="81063" cy="361320"/>
            <a:chOff x="8314864" y="3401148"/>
            <a:chExt cx="121164" cy="540060"/>
          </a:xfrm>
        </p:grpSpPr>
        <p:cxnSp>
          <p:nvCxnSpPr>
            <p:cNvPr id="16" name="Straight Connector 15">
              <a:extLst>
                <a:ext uri="{FF2B5EF4-FFF2-40B4-BE49-F238E27FC236}">
                  <a16:creationId xmlns:a16="http://schemas.microsoft.com/office/drawing/2014/main" id="{87C64A21-8776-114F-EF58-FCB1D2D3DA2A}"/>
                </a:ext>
              </a:extLst>
            </p:cNvPr>
            <p:cNvCxnSpPr>
              <a:cxnSpLocks/>
              <a:stCxn id="22" idx="0"/>
            </p:cNvCxnSpPr>
            <p:nvPr/>
          </p:nvCxnSpPr>
          <p:spPr>
            <a:xfrm flipV="1">
              <a:off x="8375446" y="3401148"/>
              <a:ext cx="0" cy="418899"/>
            </a:xfrm>
            <a:prstGeom prst="line">
              <a:avLst/>
            </a:prstGeom>
            <a:noFill/>
            <a:ln w="19050" cap="flat" cmpd="sng" algn="ctr">
              <a:solidFill>
                <a:schemeClr val="accent1"/>
              </a:solidFill>
              <a:prstDash val="solid"/>
              <a:miter lim="800000"/>
            </a:ln>
            <a:effectLst/>
          </p:spPr>
        </p:cxnSp>
        <p:sp>
          <p:nvSpPr>
            <p:cNvPr id="22" name="Oval 21">
              <a:extLst>
                <a:ext uri="{FF2B5EF4-FFF2-40B4-BE49-F238E27FC236}">
                  <a16:creationId xmlns:a16="http://schemas.microsoft.com/office/drawing/2014/main" id="{9F437B96-BE69-9C79-37D7-87C1896AF5C9}"/>
                </a:ext>
              </a:extLst>
            </p:cNvPr>
            <p:cNvSpPr/>
            <p:nvPr/>
          </p:nvSpPr>
          <p:spPr>
            <a:xfrm>
              <a:off x="8314864" y="3820047"/>
              <a:ext cx="121164" cy="121161"/>
            </a:xfrm>
            <a:prstGeom prst="ellipse">
              <a:avLst/>
            </a:prstGeom>
            <a:noFill/>
            <a:ln w="19050" cap="flat" cmpd="sng" algn="ctr">
              <a:solidFill>
                <a:schemeClr val="accent1"/>
              </a:solidFill>
              <a:prstDash val="solid"/>
              <a:miter lim="800000"/>
            </a:ln>
            <a:effectLst>
              <a:outerShdw blurRad="38100" algn="ctr" rotWithShape="0">
                <a:prstClr val="black">
                  <a:alpha val="1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grpSp>
      <p:sp>
        <p:nvSpPr>
          <p:cNvPr id="23" name="Arrow: Left 22">
            <a:extLst>
              <a:ext uri="{FF2B5EF4-FFF2-40B4-BE49-F238E27FC236}">
                <a16:creationId xmlns:a16="http://schemas.microsoft.com/office/drawing/2014/main" id="{E6538C3C-DE89-D4C7-76BC-1E0179EC234A}"/>
              </a:ext>
            </a:extLst>
          </p:cNvPr>
          <p:cNvSpPr/>
          <p:nvPr/>
        </p:nvSpPr>
        <p:spPr>
          <a:xfrm rot="5400000">
            <a:off x="8292244" y="3904050"/>
            <a:ext cx="216024" cy="144016"/>
          </a:xfrm>
          <a:prstGeom prst="lef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6D6BA7F6-8D97-CF10-C834-3FC7FF3BEEA0}"/>
              </a:ext>
            </a:extLst>
          </p:cNvPr>
          <p:cNvSpPr/>
          <p:nvPr/>
        </p:nvSpPr>
        <p:spPr>
          <a:xfrm>
            <a:off x="10776520" y="2884691"/>
            <a:ext cx="236598" cy="236598"/>
          </a:xfrm>
          <a:prstGeom prst="ellipse">
            <a:avLst/>
          </a:prstGeom>
          <a:solidFill>
            <a:schemeClr val="bg1"/>
          </a:solid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rPr>
              <a:t>1</a:t>
            </a:r>
            <a:endParaRPr lang="en-US" sz="1400" b="1" dirty="0">
              <a:solidFill>
                <a:schemeClr val="tx1"/>
              </a:solidFill>
            </a:endParaRPr>
          </a:p>
        </p:txBody>
      </p:sp>
      <p:sp>
        <p:nvSpPr>
          <p:cNvPr id="25" name="Oval 24">
            <a:extLst>
              <a:ext uri="{FF2B5EF4-FFF2-40B4-BE49-F238E27FC236}">
                <a16:creationId xmlns:a16="http://schemas.microsoft.com/office/drawing/2014/main" id="{6B52DA9B-3A83-44D5-6E3F-8996A6FADAAB}"/>
              </a:ext>
            </a:extLst>
          </p:cNvPr>
          <p:cNvSpPr/>
          <p:nvPr/>
        </p:nvSpPr>
        <p:spPr>
          <a:xfrm>
            <a:off x="8281957" y="4082162"/>
            <a:ext cx="236598" cy="236598"/>
          </a:xfrm>
          <a:prstGeom prst="ellipse">
            <a:avLst/>
          </a:prstGeom>
          <a:solidFill>
            <a:schemeClr val="bg1"/>
          </a:solid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rPr>
              <a:t>2</a:t>
            </a:r>
            <a:endParaRPr lang="en-US" sz="1400" b="1" dirty="0">
              <a:solidFill>
                <a:schemeClr val="tx1"/>
              </a:solidFill>
            </a:endParaRPr>
          </a:p>
        </p:txBody>
      </p:sp>
      <p:sp>
        <p:nvSpPr>
          <p:cNvPr id="26" name="Arrow: Left 25">
            <a:extLst>
              <a:ext uri="{FF2B5EF4-FFF2-40B4-BE49-F238E27FC236}">
                <a16:creationId xmlns:a16="http://schemas.microsoft.com/office/drawing/2014/main" id="{348FAA00-8B9D-2769-7B46-967F1D3A7643}"/>
              </a:ext>
            </a:extLst>
          </p:cNvPr>
          <p:cNvSpPr/>
          <p:nvPr/>
        </p:nvSpPr>
        <p:spPr>
          <a:xfrm>
            <a:off x="8978850" y="5608367"/>
            <a:ext cx="216024" cy="144016"/>
          </a:xfrm>
          <a:prstGeom prst="lef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6D1010AB-FB29-E44C-933B-1DE001C638FA}"/>
              </a:ext>
            </a:extLst>
          </p:cNvPr>
          <p:cNvSpPr/>
          <p:nvPr/>
        </p:nvSpPr>
        <p:spPr>
          <a:xfrm>
            <a:off x="9194874" y="5560762"/>
            <a:ext cx="236598" cy="236598"/>
          </a:xfrm>
          <a:prstGeom prst="ellipse">
            <a:avLst/>
          </a:prstGeom>
          <a:solidFill>
            <a:schemeClr val="bg1"/>
          </a:solid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rPr>
              <a:t>3</a:t>
            </a:r>
            <a:endParaRPr lang="en-US" sz="1400" b="1" dirty="0">
              <a:solidFill>
                <a:schemeClr val="tx1"/>
              </a:solidFill>
            </a:endParaRPr>
          </a:p>
        </p:txBody>
      </p:sp>
    </p:spTree>
    <p:extLst>
      <p:ext uri="{BB962C8B-B14F-4D97-AF65-F5344CB8AC3E}">
        <p14:creationId xmlns:p14="http://schemas.microsoft.com/office/powerpoint/2010/main" val="20552262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8E6EECB-39F0-B27A-9F83-D4782A41AD90}"/>
              </a:ext>
            </a:extLst>
          </p:cNvPr>
          <p:cNvSpPr>
            <a:spLocks noGrp="1"/>
          </p:cNvSpPr>
          <p:nvPr>
            <p:ph type="sldNum" sz="quarter" idx="11"/>
          </p:nvPr>
        </p:nvSpPr>
        <p:spPr/>
        <p:txBody>
          <a:bodyPr/>
          <a:lstStyle/>
          <a:p>
            <a:fld id="{F0D23093-2AB0-F74C-B865-1A12A15B650E}" type="slidenum">
              <a:rPr lang="en-US" smtClean="0"/>
              <a:pPr/>
              <a:t>29</a:t>
            </a:fld>
            <a:endParaRPr lang="en-US" dirty="0"/>
          </a:p>
        </p:txBody>
      </p:sp>
      <p:sp>
        <p:nvSpPr>
          <p:cNvPr id="3" name="Title 2">
            <a:extLst>
              <a:ext uri="{FF2B5EF4-FFF2-40B4-BE49-F238E27FC236}">
                <a16:creationId xmlns:a16="http://schemas.microsoft.com/office/drawing/2014/main" id="{14D215DE-8835-6D49-B8F2-67A0BB394A51}"/>
              </a:ext>
            </a:extLst>
          </p:cNvPr>
          <p:cNvSpPr>
            <a:spLocks noGrp="1"/>
          </p:cNvSpPr>
          <p:nvPr>
            <p:ph type="title"/>
          </p:nvPr>
        </p:nvSpPr>
        <p:spPr/>
        <p:txBody>
          <a:bodyPr/>
          <a:lstStyle/>
          <a:p>
            <a:r>
              <a:rPr lang="en-GB" dirty="0"/>
              <a:t>Evaluate Optimized System</a:t>
            </a:r>
            <a:br>
              <a:rPr lang="en-GB" dirty="0"/>
            </a:br>
            <a:r>
              <a:rPr lang="en-GB" sz="2400" i="1" dirty="0">
                <a:solidFill>
                  <a:schemeClr val="accent1"/>
                </a:solidFill>
              </a:rPr>
              <a:t>Layout Analysis</a:t>
            </a:r>
            <a:endParaRPr lang="en-US" i="1" dirty="0">
              <a:solidFill>
                <a:schemeClr val="accent1"/>
              </a:solidFill>
            </a:endParaRPr>
          </a:p>
        </p:txBody>
      </p:sp>
      <p:pic>
        <p:nvPicPr>
          <p:cNvPr id="8" name="Picture 7" descr="A screenshot of a computer&#10;&#10;AI-generated content may be incorrect.">
            <a:extLst>
              <a:ext uri="{FF2B5EF4-FFF2-40B4-BE49-F238E27FC236}">
                <a16:creationId xmlns:a16="http://schemas.microsoft.com/office/drawing/2014/main" id="{E4655AD1-9D8B-1156-3DC7-7A5084607CC8}"/>
              </a:ext>
            </a:extLst>
          </p:cNvPr>
          <p:cNvPicPr>
            <a:picLocks noChangeAspect="1"/>
          </p:cNvPicPr>
          <p:nvPr/>
        </p:nvPicPr>
        <p:blipFill>
          <a:blip r:embed="rId4"/>
          <a:stretch>
            <a:fillRect/>
          </a:stretch>
        </p:blipFill>
        <p:spPr>
          <a:xfrm>
            <a:off x="609601" y="1916832"/>
            <a:ext cx="4558616" cy="4077072"/>
          </a:xfrm>
          <a:prstGeom prst="rect">
            <a:avLst/>
          </a:prstGeom>
          <a:ln>
            <a:solidFill>
              <a:schemeClr val="accent4"/>
            </a:solidFill>
          </a:ln>
        </p:spPr>
      </p:pic>
      <p:sp>
        <p:nvSpPr>
          <p:cNvPr id="11" name="Rectangle 10">
            <a:extLst>
              <a:ext uri="{FF2B5EF4-FFF2-40B4-BE49-F238E27FC236}">
                <a16:creationId xmlns:a16="http://schemas.microsoft.com/office/drawing/2014/main" id="{C85130B4-ECB3-2AD5-62C6-718F93E3E3AA}"/>
              </a:ext>
            </a:extLst>
          </p:cNvPr>
          <p:cNvSpPr/>
          <p:nvPr/>
        </p:nvSpPr>
        <p:spPr>
          <a:xfrm>
            <a:off x="4583832" y="3284984"/>
            <a:ext cx="504056" cy="720080"/>
          </a:xfrm>
          <a:prstGeom prst="rect">
            <a:avLst/>
          </a:prstGeom>
          <a:noFill/>
          <a:ln w="28575">
            <a:solidFill>
              <a:schemeClr val="accent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a:extLst>
              <a:ext uri="{FF2B5EF4-FFF2-40B4-BE49-F238E27FC236}">
                <a16:creationId xmlns:a16="http://schemas.microsoft.com/office/drawing/2014/main" id="{9C76BDDC-90CE-37B2-117A-7D1DD2DF07A6}"/>
              </a:ext>
            </a:extLst>
          </p:cNvPr>
          <p:cNvCxnSpPr>
            <a:cxnSpLocks/>
          </p:cNvCxnSpPr>
          <p:nvPr/>
        </p:nvCxnSpPr>
        <p:spPr>
          <a:xfrm>
            <a:off x="5087888" y="3861048"/>
            <a:ext cx="432048"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1EFA8767-A1C2-3AB6-CA60-0896EB83C49A}"/>
              </a:ext>
            </a:extLst>
          </p:cNvPr>
          <p:cNvGrpSpPr/>
          <p:nvPr/>
        </p:nvGrpSpPr>
        <p:grpSpPr>
          <a:xfrm>
            <a:off x="5591944" y="3501008"/>
            <a:ext cx="2842988" cy="2492896"/>
            <a:chOff x="5591944" y="2924944"/>
            <a:chExt cx="3499952" cy="3068960"/>
          </a:xfrm>
        </p:grpSpPr>
        <p:pic>
          <p:nvPicPr>
            <p:cNvPr id="10" name="Picture 9" descr="A screenshot of a computer&#10;&#10;AI-generated content may be incorrect.">
              <a:extLst>
                <a:ext uri="{FF2B5EF4-FFF2-40B4-BE49-F238E27FC236}">
                  <a16:creationId xmlns:a16="http://schemas.microsoft.com/office/drawing/2014/main" id="{39F8E5D9-D907-B054-4730-4263CA3A6F4E}"/>
                </a:ext>
              </a:extLst>
            </p:cNvPr>
            <p:cNvPicPr>
              <a:picLocks noChangeAspect="1"/>
            </p:cNvPicPr>
            <p:nvPr/>
          </p:nvPicPr>
          <p:blipFill>
            <a:blip r:embed="rId5"/>
            <a:stretch>
              <a:fillRect/>
            </a:stretch>
          </p:blipFill>
          <p:spPr>
            <a:xfrm>
              <a:off x="5591944" y="2924944"/>
              <a:ext cx="3499952" cy="3068960"/>
            </a:xfrm>
            <a:prstGeom prst="rect">
              <a:avLst/>
            </a:prstGeom>
            <a:ln>
              <a:solidFill>
                <a:schemeClr val="accent4"/>
              </a:solidFill>
            </a:ln>
          </p:spPr>
        </p:pic>
        <p:sp>
          <p:nvSpPr>
            <p:cNvPr id="14" name="Freeform: Shape 13">
              <a:extLst>
                <a:ext uri="{FF2B5EF4-FFF2-40B4-BE49-F238E27FC236}">
                  <a16:creationId xmlns:a16="http://schemas.microsoft.com/office/drawing/2014/main" id="{995757F1-20EC-C24C-F084-AEA7AFF2063C}"/>
                </a:ext>
              </a:extLst>
            </p:cNvPr>
            <p:cNvSpPr/>
            <p:nvPr/>
          </p:nvSpPr>
          <p:spPr>
            <a:xfrm>
              <a:off x="7308056" y="3457575"/>
              <a:ext cx="219075" cy="1314450"/>
            </a:xfrm>
            <a:custGeom>
              <a:avLst/>
              <a:gdLst>
                <a:gd name="csX0" fmla="*/ 219075 w 219075"/>
                <a:gd name="csY0" fmla="*/ 1314450 h 1314450"/>
                <a:gd name="csX1" fmla="*/ 154782 w 219075"/>
                <a:gd name="csY1" fmla="*/ 638175 h 1314450"/>
                <a:gd name="csX2" fmla="*/ 0 w 219075"/>
                <a:gd name="csY2" fmla="*/ 0 h 1314450"/>
              </a:gdLst>
              <a:ahLst/>
              <a:cxnLst>
                <a:cxn ang="0">
                  <a:pos x="csX0" y="csY0"/>
                </a:cxn>
                <a:cxn ang="0">
                  <a:pos x="csX1" y="csY1"/>
                </a:cxn>
                <a:cxn ang="0">
                  <a:pos x="csX2" y="csY2"/>
                </a:cxn>
              </a:cxnLst>
              <a:rect l="l" t="t" r="r" b="b"/>
              <a:pathLst>
                <a:path w="219075" h="1314450">
                  <a:moveTo>
                    <a:pt x="219075" y="1314450"/>
                  </a:moveTo>
                  <a:cubicBezTo>
                    <a:pt x="205184" y="1085850"/>
                    <a:pt x="191294" y="857250"/>
                    <a:pt x="154782" y="638175"/>
                  </a:cubicBezTo>
                  <a:cubicBezTo>
                    <a:pt x="118269" y="419100"/>
                    <a:pt x="59134" y="209550"/>
                    <a:pt x="0" y="0"/>
                  </a:cubicBezTo>
                </a:path>
              </a:pathLst>
            </a:custGeom>
            <a:noFill/>
            <a:ln w="28575">
              <a:solidFill>
                <a:schemeClr val="accent1"/>
              </a:solidFill>
              <a:tailEnd type="triangl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874282BD-DE8F-1252-8D81-62D09D8F0F2E}"/>
              </a:ext>
            </a:extLst>
          </p:cNvPr>
          <p:cNvSpPr txBox="1"/>
          <p:nvPr/>
        </p:nvSpPr>
        <p:spPr>
          <a:xfrm>
            <a:off x="609601" y="1111675"/>
            <a:ext cx="4558617" cy="584775"/>
          </a:xfrm>
          <a:prstGeom prst="rect">
            <a:avLst/>
          </a:prstGeom>
          <a:noFill/>
        </p:spPr>
        <p:txBody>
          <a:bodyPr wrap="square">
            <a:spAutoFit/>
          </a:bodyPr>
          <a:lstStyle/>
          <a:p>
            <a:r>
              <a:rPr lang="en-GB" sz="1600" b="1" dirty="0">
                <a:solidFill>
                  <a:schemeClr val="accent1"/>
                </a:solidFill>
              </a:rPr>
              <a:t>/</a:t>
            </a:r>
            <a:r>
              <a:rPr lang="en-GB" sz="1600" b="1" dirty="0"/>
              <a:t> Step: </a:t>
            </a:r>
            <a:r>
              <a:rPr lang="en-GB" sz="1600" dirty="0"/>
              <a:t>Open the layout by navigating to </a:t>
            </a:r>
            <a:r>
              <a:rPr lang="en-GB" sz="1600" b="1" dirty="0"/>
              <a:t>Analyze…</a:t>
            </a:r>
            <a:r>
              <a:rPr lang="en-GB" sz="1600" b="1" dirty="0" err="1"/>
              <a:t>SystemViewer</a:t>
            </a:r>
            <a:r>
              <a:rPr lang="en-GB" sz="1600" b="1" dirty="0"/>
              <a:t>…Cross Section</a:t>
            </a:r>
            <a:r>
              <a:rPr lang="en-GB" sz="1600" b="0" dirty="0"/>
              <a:t>. </a:t>
            </a:r>
            <a:endParaRPr lang="en-US" sz="1600" dirty="0"/>
          </a:p>
        </p:txBody>
      </p:sp>
      <p:sp>
        <p:nvSpPr>
          <p:cNvPr id="16" name="TextBox 15">
            <a:extLst>
              <a:ext uri="{FF2B5EF4-FFF2-40B4-BE49-F238E27FC236}">
                <a16:creationId xmlns:a16="http://schemas.microsoft.com/office/drawing/2014/main" id="{54AE4375-1AFE-87B2-96AD-1645E9EB8DAE}"/>
              </a:ext>
            </a:extLst>
          </p:cNvPr>
          <p:cNvSpPr txBox="1"/>
          <p:nvPr/>
        </p:nvSpPr>
        <p:spPr>
          <a:xfrm>
            <a:off x="5591944" y="1061951"/>
            <a:ext cx="6066656" cy="2308324"/>
          </a:xfrm>
          <a:prstGeom prst="rect">
            <a:avLst/>
          </a:prstGeom>
          <a:noFill/>
        </p:spPr>
        <p:txBody>
          <a:bodyPr wrap="square">
            <a:spAutoFit/>
          </a:bodyPr>
          <a:lstStyle/>
          <a:p>
            <a:r>
              <a:rPr lang="en-GB" sz="1600" b="1" dirty="0"/>
              <a:t>Observations:</a:t>
            </a:r>
            <a:endParaRPr lang="en-GB" sz="1600" dirty="0"/>
          </a:p>
          <a:p>
            <a:pPr marL="285750" indent="-285750">
              <a:buFont typeface="Arial" panose="020B0604020202020204" pitchFamily="34" charset="0"/>
              <a:buChar char="•"/>
            </a:pPr>
            <a:r>
              <a:rPr lang="en-US" sz="1600" dirty="0"/>
              <a:t>Improved Ray Convergence: After Quick Focus, rays converge much closer to the image plane (axial length reduced from 104.00 mm → 103.64 mm).</a:t>
            </a:r>
          </a:p>
          <a:p>
            <a:pPr marL="285750" indent="-285750">
              <a:buFont typeface="Arial" panose="020B0604020202020204" pitchFamily="34" charset="0"/>
              <a:buChar char="•"/>
            </a:pPr>
            <a:r>
              <a:rPr lang="en-US" sz="1600" dirty="0"/>
              <a:t>Better Alignment: Defocus is significantly reduced, improving overall image sharpness.</a:t>
            </a:r>
          </a:p>
          <a:p>
            <a:pPr marL="285750" indent="-285750">
              <a:buFont typeface="Arial" panose="020B0604020202020204" pitchFamily="34" charset="0"/>
              <a:buChar char="•"/>
            </a:pPr>
            <a:r>
              <a:rPr lang="en-US" sz="1600" dirty="0"/>
              <a:t>Remaining Aberrations: Field curvature persists. On-axis rays focus nearer than off-axis rays (3.5° &amp; 5°), which worsen toward the edge of the field.</a:t>
            </a:r>
          </a:p>
        </p:txBody>
      </p:sp>
      <p:sp>
        <p:nvSpPr>
          <p:cNvPr id="18" name="Rectangle 17">
            <a:extLst>
              <a:ext uri="{FF2B5EF4-FFF2-40B4-BE49-F238E27FC236}">
                <a16:creationId xmlns:a16="http://schemas.microsoft.com/office/drawing/2014/main" id="{116FD9A8-9FD6-0F1E-DC30-24DCF648021F}"/>
              </a:ext>
            </a:extLst>
          </p:cNvPr>
          <p:cNvSpPr/>
          <p:nvPr/>
        </p:nvSpPr>
        <p:spPr>
          <a:xfrm>
            <a:off x="8686296" y="3778005"/>
            <a:ext cx="2896103" cy="2215899"/>
          </a:xfrm>
          <a:prstGeom prst="rect">
            <a:avLst/>
          </a:prstGeom>
          <a:noFill/>
          <a:ln w="19050">
            <a:solidFill>
              <a:srgbClr val="FFB71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10B52F89-4737-3891-1D5F-188CB9D21663}"/>
              </a:ext>
            </a:extLst>
          </p:cNvPr>
          <p:cNvGrpSpPr/>
          <p:nvPr/>
        </p:nvGrpSpPr>
        <p:grpSpPr>
          <a:xfrm>
            <a:off x="9720752" y="3417965"/>
            <a:ext cx="677091" cy="720080"/>
            <a:chOff x="7058141" y="4072133"/>
            <a:chExt cx="677091" cy="720080"/>
          </a:xfrm>
        </p:grpSpPr>
        <p:sp>
          <p:nvSpPr>
            <p:cNvPr id="20" name="Rectangle 19">
              <a:extLst>
                <a:ext uri="{FF2B5EF4-FFF2-40B4-BE49-F238E27FC236}">
                  <a16:creationId xmlns:a16="http://schemas.microsoft.com/office/drawing/2014/main" id="{A6868533-6A00-CEEB-BEAB-CF90ED68D420}"/>
                </a:ext>
              </a:extLst>
            </p:cNvPr>
            <p:cNvSpPr/>
            <p:nvPr/>
          </p:nvSpPr>
          <p:spPr>
            <a:xfrm>
              <a:off x="7058141" y="4072133"/>
              <a:ext cx="677091" cy="72008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light-bulb-inspiration-purlpe" descr="light bulb inspiration purlpe">
              <a:extLst>
                <a:ext uri="{FF2B5EF4-FFF2-40B4-BE49-F238E27FC236}">
                  <a16:creationId xmlns:a16="http://schemas.microsoft.com/office/drawing/2014/main" id="{7D0BAED0-4A4C-298E-AE96-90E16106054B}"/>
                </a:ext>
              </a:extLst>
            </p:cNvPr>
            <p:cNvPicPr>
              <a:picLocks noChangeAspect="1"/>
            </p:cNvPicPr>
            <p:nvPr>
              <p:custDataLst>
                <p:tags r:id="rId1"/>
              </p:custDataLst>
            </p:nvPr>
          </p:nvPicPr>
          <p:blipFill>
            <a:blip r:embed="rId6">
              <a:extLst>
                <a:ext uri="{96DAC541-7B7A-43D3-8B79-37D633B846F1}">
                  <asvg:svgBlip xmlns:asvg="http://schemas.microsoft.com/office/drawing/2016/SVG/main" r:embed="rId7"/>
                </a:ext>
              </a:extLst>
            </a:blip>
            <a:stretch>
              <a:fillRect/>
            </a:stretch>
          </p:blipFill>
          <p:spPr>
            <a:xfrm>
              <a:off x="7114320" y="4128929"/>
              <a:ext cx="564734" cy="629275"/>
            </a:xfrm>
            <a:prstGeom prst="rect">
              <a:avLst/>
            </a:prstGeom>
          </p:spPr>
        </p:pic>
      </p:grpSp>
      <p:sp>
        <p:nvSpPr>
          <p:cNvPr id="22" name="TextBox 21">
            <a:extLst>
              <a:ext uri="{FF2B5EF4-FFF2-40B4-BE49-F238E27FC236}">
                <a16:creationId xmlns:a16="http://schemas.microsoft.com/office/drawing/2014/main" id="{C2785764-7387-C7B7-1FC1-06AAC2624F6B}"/>
              </a:ext>
            </a:extLst>
          </p:cNvPr>
          <p:cNvSpPr txBox="1"/>
          <p:nvPr/>
        </p:nvSpPr>
        <p:spPr>
          <a:xfrm>
            <a:off x="8761345" y="4216550"/>
            <a:ext cx="2746004" cy="1569660"/>
          </a:xfrm>
          <a:prstGeom prst="rect">
            <a:avLst/>
          </a:prstGeom>
          <a:noFill/>
        </p:spPr>
        <p:txBody>
          <a:bodyPr wrap="square" rtlCol="0">
            <a:spAutoFit/>
          </a:bodyPr>
          <a:lstStyle/>
          <a:p>
            <a:pPr algn="ctr"/>
            <a:r>
              <a:rPr lang="en-US" sz="1600" dirty="0"/>
              <a:t>Why do off-axis rays still fail to converge at the same point as on-axis rays after optimization? What does this reveal about the limitations of a singlet lens?</a:t>
            </a:r>
          </a:p>
        </p:txBody>
      </p:sp>
    </p:spTree>
    <p:extLst>
      <p:ext uri="{BB962C8B-B14F-4D97-AF65-F5344CB8AC3E}">
        <p14:creationId xmlns:p14="http://schemas.microsoft.com/office/powerpoint/2010/main" val="20302694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1AC86BB-ECB7-3BB3-E233-64D2B2932AF6}"/>
              </a:ext>
            </a:extLst>
          </p:cNvPr>
          <p:cNvSpPr>
            <a:spLocks noGrp="1"/>
          </p:cNvSpPr>
          <p:nvPr>
            <p:ph type="sldNum" sz="quarter" idx="11"/>
          </p:nvPr>
        </p:nvSpPr>
        <p:spPr/>
        <p:txBody>
          <a:bodyPr/>
          <a:lstStyle/>
          <a:p>
            <a:fld id="{F0D23093-2AB0-F74C-B865-1A12A15B650E}" type="slidenum">
              <a:rPr lang="en-US" smtClean="0"/>
              <a:pPr/>
              <a:t>3</a:t>
            </a:fld>
            <a:endParaRPr lang="en-US" dirty="0"/>
          </a:p>
        </p:txBody>
      </p:sp>
      <p:sp>
        <p:nvSpPr>
          <p:cNvPr id="3" name="Title 2">
            <a:extLst>
              <a:ext uri="{FF2B5EF4-FFF2-40B4-BE49-F238E27FC236}">
                <a16:creationId xmlns:a16="http://schemas.microsoft.com/office/drawing/2014/main" id="{08604DF8-34AB-F85E-090B-6560334D42BE}"/>
              </a:ext>
            </a:extLst>
          </p:cNvPr>
          <p:cNvSpPr>
            <a:spLocks noGrp="1"/>
          </p:cNvSpPr>
          <p:nvPr>
            <p:ph type="title"/>
          </p:nvPr>
        </p:nvSpPr>
        <p:spPr/>
        <p:txBody>
          <a:bodyPr/>
          <a:lstStyle/>
          <a:p>
            <a:r>
              <a:rPr lang="en-GB" dirty="0"/>
              <a:t>How to use the tutorial</a:t>
            </a:r>
            <a:endParaRPr lang="en-US" dirty="0"/>
          </a:p>
        </p:txBody>
      </p:sp>
      <p:sp>
        <p:nvSpPr>
          <p:cNvPr id="5" name="Rectangle 4">
            <a:hlinkClick r:id="rId3" action="ppaction://hlinksldjump"/>
            <a:extLst>
              <a:ext uri="{FF2B5EF4-FFF2-40B4-BE49-F238E27FC236}">
                <a16:creationId xmlns:a16="http://schemas.microsoft.com/office/drawing/2014/main" id="{792802C1-0847-3FE2-4768-5FB910E1EE0E}"/>
              </a:ext>
            </a:extLst>
          </p:cNvPr>
          <p:cNvSpPr/>
          <p:nvPr/>
        </p:nvSpPr>
        <p:spPr>
          <a:xfrm>
            <a:off x="607618" y="1700808"/>
            <a:ext cx="3326161" cy="1621160"/>
          </a:xfrm>
          <a:prstGeom prst="rect">
            <a:avLst/>
          </a:prstGeom>
          <a:solidFill>
            <a:schemeClr val="bg1"/>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GB" dirty="0"/>
              <a:t>Part 1: Setup</a:t>
            </a:r>
          </a:p>
          <a:p>
            <a:pPr algn="ctr"/>
            <a:r>
              <a:rPr lang="en-GB" sz="1400" i="1" dirty="0"/>
              <a:t>Introduction to software and design specification translation</a:t>
            </a:r>
          </a:p>
          <a:p>
            <a:pPr algn="ctr"/>
            <a:endParaRPr lang="en-GB" sz="1400" i="1" dirty="0"/>
          </a:p>
          <a:p>
            <a:pPr algn="ctr"/>
            <a:r>
              <a:rPr lang="en-GB" sz="1400" dirty="0"/>
              <a:t>Skip ahead &gt;</a:t>
            </a:r>
            <a:endParaRPr lang="en-US" sz="1600" dirty="0"/>
          </a:p>
        </p:txBody>
      </p:sp>
      <p:sp>
        <p:nvSpPr>
          <p:cNvPr id="6" name="Rectangle 5">
            <a:hlinkClick r:id="rId4" action="ppaction://hlinksldjump"/>
            <a:extLst>
              <a:ext uri="{FF2B5EF4-FFF2-40B4-BE49-F238E27FC236}">
                <a16:creationId xmlns:a16="http://schemas.microsoft.com/office/drawing/2014/main" id="{12170C12-37CF-C28F-3354-ACC6F4D8FAF0}"/>
              </a:ext>
            </a:extLst>
          </p:cNvPr>
          <p:cNvSpPr/>
          <p:nvPr/>
        </p:nvSpPr>
        <p:spPr>
          <a:xfrm>
            <a:off x="4432920" y="1700808"/>
            <a:ext cx="3326161" cy="1621160"/>
          </a:xfrm>
          <a:prstGeom prst="rect">
            <a:avLst/>
          </a:prstGeom>
          <a:solidFill>
            <a:schemeClr val="bg1"/>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GB" dirty="0"/>
              <a:t>Part 2: Analyze</a:t>
            </a:r>
          </a:p>
          <a:p>
            <a:pPr algn="ctr"/>
            <a:r>
              <a:rPr lang="en-GB" sz="1400" i="1" dirty="0"/>
              <a:t>Evaluate performance of starting singlet with common analysis tools</a:t>
            </a:r>
          </a:p>
          <a:p>
            <a:pPr algn="ctr"/>
            <a:endParaRPr lang="en-GB" sz="1400" i="1" dirty="0"/>
          </a:p>
          <a:p>
            <a:pPr algn="ctr"/>
            <a:r>
              <a:rPr lang="en-US" sz="1400" dirty="0"/>
              <a:t>Skip ahead &gt;</a:t>
            </a:r>
          </a:p>
        </p:txBody>
      </p:sp>
      <p:sp>
        <p:nvSpPr>
          <p:cNvPr id="7" name="Rectangle 6">
            <a:hlinkClick r:id="rId5" action="ppaction://hlinksldjump"/>
            <a:extLst>
              <a:ext uri="{FF2B5EF4-FFF2-40B4-BE49-F238E27FC236}">
                <a16:creationId xmlns:a16="http://schemas.microsoft.com/office/drawing/2014/main" id="{3A3DCC8B-7AE0-A242-DB86-93F832B164A5}"/>
              </a:ext>
            </a:extLst>
          </p:cNvPr>
          <p:cNvSpPr/>
          <p:nvPr/>
        </p:nvSpPr>
        <p:spPr>
          <a:xfrm>
            <a:off x="8256240" y="1700808"/>
            <a:ext cx="3326161" cy="1621160"/>
          </a:xfrm>
          <a:prstGeom prst="rect">
            <a:avLst/>
          </a:prstGeom>
          <a:solidFill>
            <a:schemeClr val="bg1"/>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GB" dirty="0"/>
              <a:t>Part 3: Improve</a:t>
            </a:r>
          </a:p>
          <a:p>
            <a:pPr algn="ctr"/>
            <a:r>
              <a:rPr lang="en-GB" sz="1400" i="1" dirty="0"/>
              <a:t>Introduction to optimization and the Merit Function Wizard</a:t>
            </a:r>
          </a:p>
          <a:p>
            <a:pPr algn="ctr"/>
            <a:endParaRPr lang="en-GB" sz="1400" i="1" dirty="0"/>
          </a:p>
          <a:p>
            <a:pPr algn="ctr"/>
            <a:r>
              <a:rPr lang="en-GB" sz="1400" dirty="0"/>
              <a:t>Skip ahead &gt;</a:t>
            </a:r>
            <a:endParaRPr lang="en-US" sz="1400" dirty="0"/>
          </a:p>
        </p:txBody>
      </p:sp>
      <p:sp>
        <p:nvSpPr>
          <p:cNvPr id="8" name="Text Placeholder 21">
            <a:extLst>
              <a:ext uri="{FF2B5EF4-FFF2-40B4-BE49-F238E27FC236}">
                <a16:creationId xmlns:a16="http://schemas.microsoft.com/office/drawing/2014/main" id="{DB2A3C46-A7A2-11F7-FB47-89CF813CC38A}"/>
              </a:ext>
            </a:extLst>
          </p:cNvPr>
          <p:cNvSpPr txBox="1">
            <a:spLocks/>
          </p:cNvSpPr>
          <p:nvPr/>
        </p:nvSpPr>
        <p:spPr>
          <a:xfrm>
            <a:off x="607618" y="1052736"/>
            <a:ext cx="10972799" cy="389198"/>
          </a:xfrm>
          <a:prstGeom prst="rect">
            <a:avLst/>
          </a:prstGeom>
        </p:spPr>
        <p:txBody>
          <a:bodyPr vert="horz" lIns="91440" tIns="45720" rIns="91440" bIns="45720" rtlCol="0" anchor="ctr">
            <a:normAutofit/>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400" b="0" i="0" kern="1200" baseline="0">
                <a:solidFill>
                  <a:schemeClr val="tx1"/>
                </a:solidFill>
                <a:latin typeface="Calibri" panose="020F0502020204030204" pitchFamily="34" charset="0"/>
                <a:ea typeface="+mn-ea"/>
                <a:cs typeface="Calibri" panose="020F0502020204030204" pitchFamily="34" charset="0"/>
              </a:defRPr>
            </a:lvl1pPr>
            <a:lvl2pPr marL="461963" marR="0" indent="-231775" algn="l" defTabSz="914400" rtl="0" eaLnBrk="1" fontAlgn="auto" latinLnBrk="0" hangingPunct="1">
              <a:lnSpc>
                <a:spcPct val="90000"/>
              </a:lnSpc>
              <a:spcBef>
                <a:spcPts val="500"/>
              </a:spcBef>
              <a:spcAft>
                <a:spcPts val="0"/>
              </a:spcAft>
              <a:buClrTx/>
              <a:buSzTx/>
              <a:buFont typeface="Calibri" panose="020F0502020204030204" pitchFamily="34" charset="0"/>
              <a:buChar char="‐"/>
              <a:tabLst/>
              <a:defRPr sz="2000" b="0" i="0" kern="1200" baseline="0">
                <a:solidFill>
                  <a:schemeClr val="tx1"/>
                </a:solidFill>
                <a:latin typeface="Calibri" panose="020F0502020204030204" pitchFamily="34" charset="0"/>
                <a:ea typeface="+mn-ea"/>
                <a:cs typeface="Calibri" panose="020F0502020204030204" pitchFamily="34" charset="0"/>
              </a:defRPr>
            </a:lvl2pPr>
            <a:lvl3pPr marL="746125" marR="0" indent="-288925"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kern="1200" baseline="0">
                <a:solidFill>
                  <a:schemeClr val="tx1"/>
                </a:solidFill>
                <a:latin typeface="Calibri" panose="020F0502020204030204" pitchFamily="34" charset="0"/>
                <a:ea typeface="+mn-ea"/>
                <a:cs typeface="Calibri" panose="020F0502020204030204" pitchFamily="34" charset="0"/>
              </a:defRPr>
            </a:lvl3pPr>
            <a:lvl4pPr marL="969963" marR="0" indent="-223838"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sz="1400" kern="1200" baseline="0">
                <a:solidFill>
                  <a:schemeClr val="tx1"/>
                </a:solidFill>
                <a:latin typeface="Calibri" panose="020F0502020204030204" pitchFamily="34" charset="0"/>
                <a:ea typeface="+mn-ea"/>
                <a:cs typeface="Calibri" panose="020F0502020204030204" pitchFamily="34" charset="0"/>
              </a:defRPr>
            </a:lvl4pPr>
            <a:lvl5pPr marL="1203325" marR="0" indent="-233363"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sz="1200" kern="1200" baseline="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b="1" dirty="0">
                <a:solidFill>
                  <a:schemeClr val="accent1"/>
                </a:solidFill>
              </a:rPr>
              <a:t>/</a:t>
            </a:r>
            <a:r>
              <a:rPr lang="en-US" sz="1800" b="1" dirty="0"/>
              <a:t> Structure: </a:t>
            </a:r>
            <a:r>
              <a:rPr lang="en-US" sz="1800" dirty="0"/>
              <a:t>This tutorial has been divided into three sections. </a:t>
            </a:r>
          </a:p>
        </p:txBody>
      </p:sp>
      <p:sp>
        <p:nvSpPr>
          <p:cNvPr id="12" name="Text Placeholder 21">
            <a:extLst>
              <a:ext uri="{FF2B5EF4-FFF2-40B4-BE49-F238E27FC236}">
                <a16:creationId xmlns:a16="http://schemas.microsoft.com/office/drawing/2014/main" id="{07857D8C-5CEF-45F0-97EC-6FA9E7BC0456}"/>
              </a:ext>
            </a:extLst>
          </p:cNvPr>
          <p:cNvSpPr txBox="1">
            <a:spLocks/>
          </p:cNvSpPr>
          <p:nvPr/>
        </p:nvSpPr>
        <p:spPr>
          <a:xfrm>
            <a:off x="607618" y="3485450"/>
            <a:ext cx="10972799" cy="1455718"/>
          </a:xfrm>
          <a:prstGeom prst="rect">
            <a:avLst/>
          </a:prstGeom>
        </p:spPr>
        <p:txBody>
          <a:bodyPr vert="horz" lIns="91440" tIns="45720" rIns="91440" bIns="45720" rtlCol="0" anchor="ctr">
            <a:normAutofit/>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400" b="0" i="0" kern="1200" baseline="0">
                <a:solidFill>
                  <a:schemeClr val="tx1"/>
                </a:solidFill>
                <a:latin typeface="Calibri" panose="020F0502020204030204" pitchFamily="34" charset="0"/>
                <a:ea typeface="+mn-ea"/>
                <a:cs typeface="Calibri" panose="020F0502020204030204" pitchFamily="34" charset="0"/>
              </a:defRPr>
            </a:lvl1pPr>
            <a:lvl2pPr marL="461963" marR="0" indent="-231775" algn="l" defTabSz="914400" rtl="0" eaLnBrk="1" fontAlgn="auto" latinLnBrk="0" hangingPunct="1">
              <a:lnSpc>
                <a:spcPct val="90000"/>
              </a:lnSpc>
              <a:spcBef>
                <a:spcPts val="500"/>
              </a:spcBef>
              <a:spcAft>
                <a:spcPts val="0"/>
              </a:spcAft>
              <a:buClrTx/>
              <a:buSzTx/>
              <a:buFont typeface="Calibri" panose="020F0502020204030204" pitchFamily="34" charset="0"/>
              <a:buChar char="‐"/>
              <a:tabLst/>
              <a:defRPr sz="2000" b="0" i="0" kern="1200" baseline="0">
                <a:solidFill>
                  <a:schemeClr val="tx1"/>
                </a:solidFill>
                <a:latin typeface="Calibri" panose="020F0502020204030204" pitchFamily="34" charset="0"/>
                <a:ea typeface="+mn-ea"/>
                <a:cs typeface="Calibri" panose="020F0502020204030204" pitchFamily="34" charset="0"/>
              </a:defRPr>
            </a:lvl2pPr>
            <a:lvl3pPr marL="746125" marR="0" indent="-288925"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kern="1200" baseline="0">
                <a:solidFill>
                  <a:schemeClr val="tx1"/>
                </a:solidFill>
                <a:latin typeface="Calibri" panose="020F0502020204030204" pitchFamily="34" charset="0"/>
                <a:ea typeface="+mn-ea"/>
                <a:cs typeface="Calibri" panose="020F0502020204030204" pitchFamily="34" charset="0"/>
              </a:defRPr>
            </a:lvl3pPr>
            <a:lvl4pPr marL="969963" marR="0" indent="-223838"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sz="1400" kern="1200" baseline="0">
                <a:solidFill>
                  <a:schemeClr val="tx1"/>
                </a:solidFill>
                <a:latin typeface="Calibri" panose="020F0502020204030204" pitchFamily="34" charset="0"/>
                <a:ea typeface="+mn-ea"/>
                <a:cs typeface="Calibri" panose="020F0502020204030204" pitchFamily="34" charset="0"/>
              </a:defRPr>
            </a:lvl4pPr>
            <a:lvl5pPr marL="1203325" marR="0" indent="-233363"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sz="1200" kern="1200" baseline="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b="1" dirty="0">
                <a:solidFill>
                  <a:schemeClr val="accent1"/>
                </a:solidFill>
              </a:rPr>
              <a:t>/</a:t>
            </a:r>
            <a:r>
              <a:rPr lang="en-US" sz="1800" b="1" dirty="0"/>
              <a:t> Teaching support: </a:t>
            </a:r>
            <a:r>
              <a:rPr lang="en-US" sz="1800" dirty="0"/>
              <a:t>Alongside ready-to-use slides, each one includes detailed teaching notes to support delivery. Many slides also feature additional discussion prompts and mini exercises designed to challenge students, deepen understanding, and encourage active learning. The goal is for students to develop confidence in solving basic imaging system problems independently, rather than simply following this example as a step-by-step guide.</a:t>
            </a:r>
          </a:p>
        </p:txBody>
      </p:sp>
      <p:grpSp>
        <p:nvGrpSpPr>
          <p:cNvPr id="13" name="Group 12">
            <a:extLst>
              <a:ext uri="{FF2B5EF4-FFF2-40B4-BE49-F238E27FC236}">
                <a16:creationId xmlns:a16="http://schemas.microsoft.com/office/drawing/2014/main" id="{F08224DC-3D85-586A-3EBC-331DE92C3961}"/>
              </a:ext>
            </a:extLst>
          </p:cNvPr>
          <p:cNvGrpSpPr/>
          <p:nvPr/>
        </p:nvGrpSpPr>
        <p:grpSpPr>
          <a:xfrm>
            <a:off x="5726010" y="5013176"/>
            <a:ext cx="736014" cy="855821"/>
            <a:chOff x="7087047" y="4076414"/>
            <a:chExt cx="619275" cy="720081"/>
          </a:xfrm>
        </p:grpSpPr>
        <p:sp>
          <p:nvSpPr>
            <p:cNvPr id="14" name="Rectangle 13">
              <a:extLst>
                <a:ext uri="{FF2B5EF4-FFF2-40B4-BE49-F238E27FC236}">
                  <a16:creationId xmlns:a16="http://schemas.microsoft.com/office/drawing/2014/main" id="{D2E3ED6F-BED6-E34A-D3CA-7524C9D463FF}"/>
                </a:ext>
              </a:extLst>
            </p:cNvPr>
            <p:cNvSpPr/>
            <p:nvPr/>
          </p:nvSpPr>
          <p:spPr>
            <a:xfrm>
              <a:off x="7087047" y="4076414"/>
              <a:ext cx="619275" cy="72008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light-bulb-inspiration-purlpe" descr="light bulb inspiration purlpe">
              <a:extLst>
                <a:ext uri="{FF2B5EF4-FFF2-40B4-BE49-F238E27FC236}">
                  <a16:creationId xmlns:a16="http://schemas.microsoft.com/office/drawing/2014/main" id="{FA8A711F-99DE-9C9C-80A0-F0C5D8EF0339}"/>
                </a:ext>
              </a:extLst>
            </p:cNvPr>
            <p:cNvPicPr>
              <a:picLocks noChangeAspect="1"/>
            </p:cNvPicPr>
            <p:nvPr>
              <p:custDataLst>
                <p:tags r:id="rId1"/>
              </p:custDataLst>
            </p:nvPr>
          </p:nvPicPr>
          <p:blipFill>
            <a:blip r:embed="rId6">
              <a:extLst>
                <a:ext uri="{96DAC541-7B7A-43D3-8B79-37D633B846F1}">
                  <asvg:svgBlip xmlns:asvg="http://schemas.microsoft.com/office/drawing/2016/SVG/main" r:embed="rId7"/>
                </a:ext>
              </a:extLst>
            </a:blip>
            <a:stretch>
              <a:fillRect/>
            </a:stretch>
          </p:blipFill>
          <p:spPr>
            <a:xfrm>
              <a:off x="7114320" y="4128929"/>
              <a:ext cx="564734" cy="629275"/>
            </a:xfrm>
            <a:prstGeom prst="rect">
              <a:avLst/>
            </a:prstGeom>
          </p:spPr>
        </p:pic>
      </p:grpSp>
    </p:spTree>
    <p:extLst>
      <p:ext uri="{BB962C8B-B14F-4D97-AF65-F5344CB8AC3E}">
        <p14:creationId xmlns:p14="http://schemas.microsoft.com/office/powerpoint/2010/main" val="4443498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598FCF-C77E-5592-83AA-38A1B41AEB3E}"/>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C8E00FA-BF5A-1387-A570-B529860A20AD}"/>
              </a:ext>
            </a:extLst>
          </p:cNvPr>
          <p:cNvSpPr>
            <a:spLocks noGrp="1"/>
          </p:cNvSpPr>
          <p:nvPr>
            <p:ph type="sldNum" sz="quarter" idx="11"/>
          </p:nvPr>
        </p:nvSpPr>
        <p:spPr/>
        <p:txBody>
          <a:bodyPr/>
          <a:lstStyle/>
          <a:p>
            <a:fld id="{F0D23093-2AB0-F74C-B865-1A12A15B650E}" type="slidenum">
              <a:rPr lang="en-US" smtClean="0"/>
              <a:pPr/>
              <a:t>30</a:t>
            </a:fld>
            <a:endParaRPr lang="en-US" dirty="0"/>
          </a:p>
        </p:txBody>
      </p:sp>
      <p:sp>
        <p:nvSpPr>
          <p:cNvPr id="3" name="Title 2">
            <a:extLst>
              <a:ext uri="{FF2B5EF4-FFF2-40B4-BE49-F238E27FC236}">
                <a16:creationId xmlns:a16="http://schemas.microsoft.com/office/drawing/2014/main" id="{5C297318-91DB-017D-86DE-CF6932837B16}"/>
              </a:ext>
            </a:extLst>
          </p:cNvPr>
          <p:cNvSpPr>
            <a:spLocks noGrp="1"/>
          </p:cNvSpPr>
          <p:nvPr>
            <p:ph type="title"/>
          </p:nvPr>
        </p:nvSpPr>
        <p:spPr/>
        <p:txBody>
          <a:bodyPr/>
          <a:lstStyle/>
          <a:p>
            <a:r>
              <a:rPr lang="en-GB" dirty="0"/>
              <a:t>Evaluate Optimized System</a:t>
            </a:r>
            <a:br>
              <a:rPr lang="en-GB" dirty="0"/>
            </a:br>
            <a:r>
              <a:rPr lang="en-GB" sz="2400" i="1" dirty="0">
                <a:solidFill>
                  <a:schemeClr val="accent1"/>
                </a:solidFill>
              </a:rPr>
              <a:t>Spot Diagram</a:t>
            </a:r>
            <a:endParaRPr lang="en-US" i="1" dirty="0">
              <a:solidFill>
                <a:schemeClr val="accent1"/>
              </a:solidFill>
            </a:endParaRPr>
          </a:p>
        </p:txBody>
      </p:sp>
      <p:pic>
        <p:nvPicPr>
          <p:cNvPr id="7" name="Picture 6" descr="A screenshot of a computer&#10;&#10;AI-generated content may be incorrect.">
            <a:extLst>
              <a:ext uri="{FF2B5EF4-FFF2-40B4-BE49-F238E27FC236}">
                <a16:creationId xmlns:a16="http://schemas.microsoft.com/office/drawing/2014/main" id="{03D6F46D-C03C-A9DA-9E26-9469C5442A90}"/>
              </a:ext>
            </a:extLst>
          </p:cNvPr>
          <p:cNvPicPr>
            <a:picLocks noChangeAspect="1"/>
          </p:cNvPicPr>
          <p:nvPr/>
        </p:nvPicPr>
        <p:blipFill>
          <a:blip r:embed="rId4"/>
          <a:stretch>
            <a:fillRect/>
          </a:stretch>
        </p:blipFill>
        <p:spPr>
          <a:xfrm>
            <a:off x="609601" y="1412776"/>
            <a:ext cx="4838328" cy="4394058"/>
          </a:xfrm>
          <a:prstGeom prst="rect">
            <a:avLst/>
          </a:prstGeom>
          <a:ln>
            <a:solidFill>
              <a:schemeClr val="accent4"/>
            </a:solidFill>
          </a:ln>
        </p:spPr>
      </p:pic>
      <p:sp>
        <p:nvSpPr>
          <p:cNvPr id="8" name="TextBox 7">
            <a:extLst>
              <a:ext uri="{FF2B5EF4-FFF2-40B4-BE49-F238E27FC236}">
                <a16:creationId xmlns:a16="http://schemas.microsoft.com/office/drawing/2014/main" id="{1825DB8F-CA1B-8F7E-C301-052320BB58E5}"/>
              </a:ext>
            </a:extLst>
          </p:cNvPr>
          <p:cNvSpPr txBox="1"/>
          <p:nvPr/>
        </p:nvSpPr>
        <p:spPr>
          <a:xfrm>
            <a:off x="5598637" y="1436035"/>
            <a:ext cx="5922640" cy="584775"/>
          </a:xfrm>
          <a:prstGeom prst="rect">
            <a:avLst/>
          </a:prstGeom>
          <a:noFill/>
        </p:spPr>
        <p:txBody>
          <a:bodyPr wrap="square">
            <a:spAutoFit/>
          </a:bodyPr>
          <a:lstStyle/>
          <a:p>
            <a:r>
              <a:rPr lang="en-GB" sz="1600" b="1" dirty="0">
                <a:solidFill>
                  <a:schemeClr val="accent1"/>
                </a:solidFill>
              </a:rPr>
              <a:t>/</a:t>
            </a:r>
            <a:r>
              <a:rPr lang="en-GB" sz="1600" b="1" dirty="0"/>
              <a:t> Step: </a:t>
            </a:r>
            <a:r>
              <a:rPr lang="en-GB" sz="1600" dirty="0"/>
              <a:t>Open the spot diagram by navigating to </a:t>
            </a:r>
            <a:r>
              <a:rPr lang="en-US" sz="1600" b="1" dirty="0"/>
              <a:t>Analyze…Image Quality…Rays &amp; Spots…Standard Spot Diagram</a:t>
            </a:r>
            <a:r>
              <a:rPr lang="en-GB" sz="1600" b="0" dirty="0"/>
              <a:t>. </a:t>
            </a:r>
            <a:endParaRPr lang="en-US" sz="1600" dirty="0"/>
          </a:p>
        </p:txBody>
      </p:sp>
      <p:sp>
        <p:nvSpPr>
          <p:cNvPr id="9" name="TextBox 8">
            <a:extLst>
              <a:ext uri="{FF2B5EF4-FFF2-40B4-BE49-F238E27FC236}">
                <a16:creationId xmlns:a16="http://schemas.microsoft.com/office/drawing/2014/main" id="{790582B7-24F2-D155-9294-FD88DDC07544}"/>
              </a:ext>
            </a:extLst>
          </p:cNvPr>
          <p:cNvSpPr txBox="1"/>
          <p:nvPr/>
        </p:nvSpPr>
        <p:spPr>
          <a:xfrm>
            <a:off x="5598637" y="2516920"/>
            <a:ext cx="5994648" cy="1815882"/>
          </a:xfrm>
          <a:prstGeom prst="rect">
            <a:avLst/>
          </a:prstGeom>
          <a:noFill/>
        </p:spPr>
        <p:txBody>
          <a:bodyPr wrap="square">
            <a:spAutoFit/>
          </a:bodyPr>
          <a:lstStyle/>
          <a:p>
            <a:r>
              <a:rPr lang="en-GB" sz="1600" b="1" dirty="0"/>
              <a:t>Observations:</a:t>
            </a:r>
            <a:endParaRPr lang="en-GB" sz="1600" dirty="0"/>
          </a:p>
          <a:p>
            <a:pPr marL="285750" indent="-285750">
              <a:buFont typeface="Arial" panose="020B0604020202020204" pitchFamily="34" charset="0"/>
              <a:buChar char="•"/>
            </a:pPr>
            <a:r>
              <a:rPr lang="en-US" sz="1600" dirty="0"/>
              <a:t>Significant Improvement: RMS spot radius reduced from 562–734 </a:t>
            </a:r>
            <a:r>
              <a:rPr lang="el-GR" sz="1600" dirty="0"/>
              <a:t>μ</a:t>
            </a:r>
            <a:r>
              <a:rPr lang="en-US" sz="1600" dirty="0"/>
              <a:t>m to 46–82 </a:t>
            </a:r>
            <a:r>
              <a:rPr lang="el-GR" sz="1600" dirty="0"/>
              <a:t>μ</a:t>
            </a:r>
            <a:r>
              <a:rPr lang="en-US" sz="1600" dirty="0"/>
              <a:t>m across fields.</a:t>
            </a:r>
          </a:p>
          <a:p>
            <a:pPr marL="285750" indent="-285750">
              <a:buFont typeface="Arial" panose="020B0604020202020204" pitchFamily="34" charset="0"/>
              <a:buChar char="•"/>
            </a:pPr>
            <a:r>
              <a:rPr lang="en-US" sz="1600" dirty="0"/>
              <a:t>GEO Spot Radius: Dropped from 918–1774 </a:t>
            </a:r>
            <a:r>
              <a:rPr lang="el-GR" sz="1600" dirty="0"/>
              <a:t>μ</a:t>
            </a:r>
            <a:r>
              <a:rPr lang="en-US" sz="1600" dirty="0"/>
              <a:t>m to 71–192 </a:t>
            </a:r>
            <a:r>
              <a:rPr lang="el-GR" sz="1600" dirty="0"/>
              <a:t>μ</a:t>
            </a:r>
            <a:r>
              <a:rPr lang="en-US" sz="1600" dirty="0"/>
              <a:t>m, showing tighter ray clustering.</a:t>
            </a:r>
          </a:p>
          <a:p>
            <a:pPr marL="285750" indent="-285750">
              <a:buFont typeface="Arial" panose="020B0604020202020204" pitchFamily="34" charset="0"/>
              <a:buChar char="•"/>
            </a:pPr>
            <a:r>
              <a:rPr lang="en-US" sz="1600" dirty="0"/>
              <a:t>Off-axis fields (5°) still have larger spots; evidence that residual aberrations remain.</a:t>
            </a:r>
          </a:p>
        </p:txBody>
      </p:sp>
      <p:sp>
        <p:nvSpPr>
          <p:cNvPr id="12" name="Rectangle 11">
            <a:extLst>
              <a:ext uri="{FF2B5EF4-FFF2-40B4-BE49-F238E27FC236}">
                <a16:creationId xmlns:a16="http://schemas.microsoft.com/office/drawing/2014/main" id="{2EB4F6FE-B4A3-5773-B9CB-D7FE6E70259C}"/>
              </a:ext>
            </a:extLst>
          </p:cNvPr>
          <p:cNvSpPr/>
          <p:nvPr/>
        </p:nvSpPr>
        <p:spPr>
          <a:xfrm>
            <a:off x="5890862" y="4800069"/>
            <a:ext cx="5630415" cy="936104"/>
          </a:xfrm>
          <a:prstGeom prst="rect">
            <a:avLst/>
          </a:prstGeom>
          <a:noFill/>
          <a:ln w="19050">
            <a:solidFill>
              <a:srgbClr val="FFB71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912D375C-28D5-1EBF-791A-D67C68F380B6}"/>
              </a:ext>
            </a:extLst>
          </p:cNvPr>
          <p:cNvGrpSpPr/>
          <p:nvPr/>
        </p:nvGrpSpPr>
        <p:grpSpPr>
          <a:xfrm>
            <a:off x="8367524" y="4335827"/>
            <a:ext cx="677091" cy="720080"/>
            <a:chOff x="7058141" y="4072133"/>
            <a:chExt cx="677091" cy="720080"/>
          </a:xfrm>
        </p:grpSpPr>
        <p:sp>
          <p:nvSpPr>
            <p:cNvPr id="14" name="Rectangle 13">
              <a:extLst>
                <a:ext uri="{FF2B5EF4-FFF2-40B4-BE49-F238E27FC236}">
                  <a16:creationId xmlns:a16="http://schemas.microsoft.com/office/drawing/2014/main" id="{7B9C009B-58FB-F9F1-317F-51C3F4A69A31}"/>
                </a:ext>
              </a:extLst>
            </p:cNvPr>
            <p:cNvSpPr/>
            <p:nvPr/>
          </p:nvSpPr>
          <p:spPr>
            <a:xfrm>
              <a:off x="7058141" y="4072133"/>
              <a:ext cx="677091" cy="72008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light-bulb-inspiration-purlpe" descr="light bulb inspiration purlpe">
              <a:extLst>
                <a:ext uri="{FF2B5EF4-FFF2-40B4-BE49-F238E27FC236}">
                  <a16:creationId xmlns:a16="http://schemas.microsoft.com/office/drawing/2014/main" id="{7CB63E59-7FF6-B1BC-610E-0F4AE41D0285}"/>
                </a:ext>
              </a:extLst>
            </p:cNvPr>
            <p:cNvPicPr>
              <a:picLocks noChangeAspect="1"/>
            </p:cNvPicPr>
            <p:nvPr>
              <p:custDataLst>
                <p:tags r:id="rId1"/>
              </p:custDataLst>
            </p:nvPr>
          </p:nvPicPr>
          <p:blipFill>
            <a:blip r:embed="rId5">
              <a:extLst>
                <a:ext uri="{96DAC541-7B7A-43D3-8B79-37D633B846F1}">
                  <asvg:svgBlip xmlns:asvg="http://schemas.microsoft.com/office/drawing/2016/SVG/main" r:embed="rId6"/>
                </a:ext>
              </a:extLst>
            </a:blip>
            <a:stretch>
              <a:fillRect/>
            </a:stretch>
          </p:blipFill>
          <p:spPr>
            <a:xfrm>
              <a:off x="7114320" y="4128929"/>
              <a:ext cx="564734" cy="629275"/>
            </a:xfrm>
            <a:prstGeom prst="rect">
              <a:avLst/>
            </a:prstGeom>
          </p:spPr>
        </p:pic>
      </p:grpSp>
      <p:sp>
        <p:nvSpPr>
          <p:cNvPr id="16" name="TextBox 15">
            <a:extLst>
              <a:ext uri="{FF2B5EF4-FFF2-40B4-BE49-F238E27FC236}">
                <a16:creationId xmlns:a16="http://schemas.microsoft.com/office/drawing/2014/main" id="{3ACD6501-C3D8-2A85-0F04-246A84E139C8}"/>
              </a:ext>
            </a:extLst>
          </p:cNvPr>
          <p:cNvSpPr txBox="1"/>
          <p:nvPr/>
        </p:nvSpPr>
        <p:spPr>
          <a:xfrm>
            <a:off x="6005751" y="5055907"/>
            <a:ext cx="5411349" cy="584775"/>
          </a:xfrm>
          <a:prstGeom prst="rect">
            <a:avLst/>
          </a:prstGeom>
          <a:noFill/>
        </p:spPr>
        <p:txBody>
          <a:bodyPr wrap="square" rtlCol="0">
            <a:spAutoFit/>
          </a:bodyPr>
          <a:lstStyle/>
          <a:p>
            <a:pPr algn="ctr"/>
            <a:r>
              <a:rPr lang="en-US" sz="1600" dirty="0"/>
              <a:t>Why do off-axis fields still show larger spot sizes even after optimization?</a:t>
            </a:r>
          </a:p>
        </p:txBody>
      </p:sp>
    </p:spTree>
    <p:extLst>
      <p:ext uri="{BB962C8B-B14F-4D97-AF65-F5344CB8AC3E}">
        <p14:creationId xmlns:p14="http://schemas.microsoft.com/office/powerpoint/2010/main" val="25069298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CF66CB-34BF-664E-C3BA-6648D1FF19B4}"/>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32966F9-5ABA-D69A-F192-21F89285ECA4}"/>
              </a:ext>
            </a:extLst>
          </p:cNvPr>
          <p:cNvSpPr>
            <a:spLocks noGrp="1"/>
          </p:cNvSpPr>
          <p:nvPr>
            <p:ph type="sldNum" sz="quarter" idx="11"/>
          </p:nvPr>
        </p:nvSpPr>
        <p:spPr/>
        <p:txBody>
          <a:bodyPr/>
          <a:lstStyle/>
          <a:p>
            <a:fld id="{F0D23093-2AB0-F74C-B865-1A12A15B650E}" type="slidenum">
              <a:rPr lang="en-US" smtClean="0"/>
              <a:pPr/>
              <a:t>31</a:t>
            </a:fld>
            <a:endParaRPr lang="en-US" dirty="0"/>
          </a:p>
        </p:txBody>
      </p:sp>
      <p:sp>
        <p:nvSpPr>
          <p:cNvPr id="3" name="Title 2">
            <a:extLst>
              <a:ext uri="{FF2B5EF4-FFF2-40B4-BE49-F238E27FC236}">
                <a16:creationId xmlns:a16="http://schemas.microsoft.com/office/drawing/2014/main" id="{58D16BD6-6A9C-6D41-9AAB-9E0A62C24A48}"/>
              </a:ext>
            </a:extLst>
          </p:cNvPr>
          <p:cNvSpPr>
            <a:spLocks noGrp="1"/>
          </p:cNvSpPr>
          <p:nvPr>
            <p:ph type="title"/>
          </p:nvPr>
        </p:nvSpPr>
        <p:spPr/>
        <p:txBody>
          <a:bodyPr/>
          <a:lstStyle/>
          <a:p>
            <a:r>
              <a:rPr lang="en-GB" dirty="0"/>
              <a:t>Evaluate Optimized System</a:t>
            </a:r>
            <a:br>
              <a:rPr lang="en-GB" dirty="0"/>
            </a:br>
            <a:r>
              <a:rPr lang="en-GB" sz="2400" i="1" dirty="0">
                <a:solidFill>
                  <a:schemeClr val="accent1"/>
                </a:solidFill>
              </a:rPr>
              <a:t>Ray Fan</a:t>
            </a:r>
            <a:endParaRPr lang="en-US" i="1" dirty="0">
              <a:solidFill>
                <a:schemeClr val="accent1"/>
              </a:solidFill>
            </a:endParaRPr>
          </a:p>
        </p:txBody>
      </p:sp>
      <p:pic>
        <p:nvPicPr>
          <p:cNvPr id="17" name="Picture 16" descr="A screenshot of a computer&#10;&#10;AI-generated content may be incorrect.">
            <a:extLst>
              <a:ext uri="{FF2B5EF4-FFF2-40B4-BE49-F238E27FC236}">
                <a16:creationId xmlns:a16="http://schemas.microsoft.com/office/drawing/2014/main" id="{F62B1075-73D2-C221-7235-6DA7E0CCADCF}"/>
              </a:ext>
            </a:extLst>
          </p:cNvPr>
          <p:cNvPicPr>
            <a:picLocks noChangeAspect="1"/>
          </p:cNvPicPr>
          <p:nvPr/>
        </p:nvPicPr>
        <p:blipFill>
          <a:blip r:embed="rId4"/>
          <a:stretch>
            <a:fillRect/>
          </a:stretch>
        </p:blipFill>
        <p:spPr>
          <a:xfrm>
            <a:off x="598715" y="1393861"/>
            <a:ext cx="5065237" cy="4412973"/>
          </a:xfrm>
          <a:prstGeom prst="rect">
            <a:avLst/>
          </a:prstGeom>
          <a:ln>
            <a:solidFill>
              <a:schemeClr val="accent4"/>
            </a:solidFill>
          </a:ln>
        </p:spPr>
      </p:pic>
      <p:sp>
        <p:nvSpPr>
          <p:cNvPr id="9" name="TextBox 8">
            <a:extLst>
              <a:ext uri="{FF2B5EF4-FFF2-40B4-BE49-F238E27FC236}">
                <a16:creationId xmlns:a16="http://schemas.microsoft.com/office/drawing/2014/main" id="{07E7392A-F8F8-35D3-C36A-3753C91C6573}"/>
              </a:ext>
            </a:extLst>
          </p:cNvPr>
          <p:cNvSpPr txBox="1"/>
          <p:nvPr/>
        </p:nvSpPr>
        <p:spPr>
          <a:xfrm>
            <a:off x="5951982" y="1393861"/>
            <a:ext cx="5706617" cy="584775"/>
          </a:xfrm>
          <a:prstGeom prst="rect">
            <a:avLst/>
          </a:prstGeom>
          <a:noFill/>
        </p:spPr>
        <p:txBody>
          <a:bodyPr wrap="square">
            <a:spAutoFit/>
          </a:bodyPr>
          <a:lstStyle/>
          <a:p>
            <a:r>
              <a:rPr lang="en-GB" sz="1600" b="1" dirty="0">
                <a:solidFill>
                  <a:schemeClr val="accent1"/>
                </a:solidFill>
              </a:rPr>
              <a:t>/</a:t>
            </a:r>
            <a:r>
              <a:rPr lang="en-GB" sz="1600" b="1" dirty="0"/>
              <a:t> Step: </a:t>
            </a:r>
            <a:r>
              <a:rPr lang="en-GB" sz="1600" dirty="0"/>
              <a:t>Open the Ray Fan plot by selecting </a:t>
            </a:r>
            <a:r>
              <a:rPr lang="en-GB" sz="1600" b="1" dirty="0"/>
              <a:t>Analyze…Image Quality…Aberrations…Ray Aberration</a:t>
            </a:r>
            <a:r>
              <a:rPr lang="en-GB" sz="1600" dirty="0"/>
              <a:t>. </a:t>
            </a:r>
            <a:r>
              <a:rPr lang="en-GB" sz="1600" b="0" dirty="0"/>
              <a:t> </a:t>
            </a:r>
            <a:endParaRPr lang="en-US" sz="1600" dirty="0"/>
          </a:p>
        </p:txBody>
      </p:sp>
      <p:sp>
        <p:nvSpPr>
          <p:cNvPr id="12" name="TextBox 11">
            <a:extLst>
              <a:ext uri="{FF2B5EF4-FFF2-40B4-BE49-F238E27FC236}">
                <a16:creationId xmlns:a16="http://schemas.microsoft.com/office/drawing/2014/main" id="{55D932A9-6647-2B67-3093-7DCD19E8AD9C}"/>
              </a:ext>
            </a:extLst>
          </p:cNvPr>
          <p:cNvSpPr txBox="1"/>
          <p:nvPr/>
        </p:nvSpPr>
        <p:spPr>
          <a:xfrm>
            <a:off x="5951982" y="2259459"/>
            <a:ext cx="5641301" cy="1323439"/>
          </a:xfrm>
          <a:prstGeom prst="rect">
            <a:avLst/>
          </a:prstGeom>
          <a:noFill/>
        </p:spPr>
        <p:txBody>
          <a:bodyPr wrap="square">
            <a:spAutoFit/>
          </a:bodyPr>
          <a:lstStyle/>
          <a:p>
            <a:r>
              <a:rPr lang="en-GB" sz="1600" b="1" dirty="0"/>
              <a:t>Observations:</a:t>
            </a:r>
            <a:endParaRPr lang="en-GB" sz="1600" dirty="0"/>
          </a:p>
          <a:p>
            <a:pPr marL="285750" indent="-285750">
              <a:buFont typeface="Arial" panose="020B0604020202020204" pitchFamily="34" charset="0"/>
              <a:buChar char="•"/>
            </a:pPr>
            <a:r>
              <a:rPr lang="en-US" sz="1600" dirty="0"/>
              <a:t>Scale Reduction: Maximum deviation reduced from 2000 </a:t>
            </a:r>
            <a:r>
              <a:rPr lang="en-US" sz="1600" dirty="0" err="1"/>
              <a:t>μm</a:t>
            </a:r>
            <a:r>
              <a:rPr lang="en-US" sz="1600" dirty="0"/>
              <a:t> to 500 </a:t>
            </a:r>
            <a:r>
              <a:rPr lang="en-US" sz="1600" dirty="0" err="1"/>
              <a:t>μm</a:t>
            </a:r>
            <a:r>
              <a:rPr lang="en-US" sz="1600" dirty="0"/>
              <a:t>.</a:t>
            </a:r>
          </a:p>
          <a:p>
            <a:pPr marL="285750" indent="-285750">
              <a:buFont typeface="Arial" panose="020B0604020202020204" pitchFamily="34" charset="0"/>
              <a:buChar char="•"/>
            </a:pPr>
            <a:r>
              <a:rPr lang="en-US" sz="1600" dirty="0"/>
              <a:t>Flatter Curves: Indicates improved performance, but remaining asymmetry and slope suggests residual aberrations.</a:t>
            </a:r>
          </a:p>
        </p:txBody>
      </p:sp>
      <p:sp>
        <p:nvSpPr>
          <p:cNvPr id="13" name="Rectangle 12">
            <a:extLst>
              <a:ext uri="{FF2B5EF4-FFF2-40B4-BE49-F238E27FC236}">
                <a16:creationId xmlns:a16="http://schemas.microsoft.com/office/drawing/2014/main" id="{385D175F-7190-4BBF-9CA4-776BA0923D82}"/>
              </a:ext>
            </a:extLst>
          </p:cNvPr>
          <p:cNvSpPr/>
          <p:nvPr/>
        </p:nvSpPr>
        <p:spPr>
          <a:xfrm>
            <a:off x="5951982" y="4106317"/>
            <a:ext cx="5630415" cy="936104"/>
          </a:xfrm>
          <a:prstGeom prst="rect">
            <a:avLst/>
          </a:prstGeom>
          <a:noFill/>
          <a:ln w="19050">
            <a:solidFill>
              <a:srgbClr val="FFB71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5777C249-174B-28F7-3A7D-D1F525311492}"/>
              </a:ext>
            </a:extLst>
          </p:cNvPr>
          <p:cNvGrpSpPr/>
          <p:nvPr/>
        </p:nvGrpSpPr>
        <p:grpSpPr>
          <a:xfrm>
            <a:off x="8428644" y="3642075"/>
            <a:ext cx="677091" cy="720080"/>
            <a:chOff x="7058141" y="4072133"/>
            <a:chExt cx="677091" cy="720080"/>
          </a:xfrm>
        </p:grpSpPr>
        <p:sp>
          <p:nvSpPr>
            <p:cNvPr id="15" name="Rectangle 14">
              <a:extLst>
                <a:ext uri="{FF2B5EF4-FFF2-40B4-BE49-F238E27FC236}">
                  <a16:creationId xmlns:a16="http://schemas.microsoft.com/office/drawing/2014/main" id="{0C54240A-A3C5-12BF-98B6-B1BE93E2A143}"/>
                </a:ext>
              </a:extLst>
            </p:cNvPr>
            <p:cNvSpPr/>
            <p:nvPr/>
          </p:nvSpPr>
          <p:spPr>
            <a:xfrm>
              <a:off x="7058141" y="4072133"/>
              <a:ext cx="677091" cy="72008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light-bulb-inspiration-purlpe" descr="light bulb inspiration purlpe">
              <a:extLst>
                <a:ext uri="{FF2B5EF4-FFF2-40B4-BE49-F238E27FC236}">
                  <a16:creationId xmlns:a16="http://schemas.microsoft.com/office/drawing/2014/main" id="{F57D61B2-0690-142E-585F-C3AAA192FC2A}"/>
                </a:ext>
              </a:extLst>
            </p:cNvPr>
            <p:cNvPicPr>
              <a:picLocks noChangeAspect="1"/>
            </p:cNvPicPr>
            <p:nvPr>
              <p:custDataLst>
                <p:tags r:id="rId1"/>
              </p:custDataLst>
            </p:nvPr>
          </p:nvPicPr>
          <p:blipFill>
            <a:blip r:embed="rId5">
              <a:extLst>
                <a:ext uri="{96DAC541-7B7A-43D3-8B79-37D633B846F1}">
                  <asvg:svgBlip xmlns:asvg="http://schemas.microsoft.com/office/drawing/2016/SVG/main" r:embed="rId6"/>
                </a:ext>
              </a:extLst>
            </a:blip>
            <a:stretch>
              <a:fillRect/>
            </a:stretch>
          </p:blipFill>
          <p:spPr>
            <a:xfrm>
              <a:off x="7114320" y="4128929"/>
              <a:ext cx="564734" cy="629275"/>
            </a:xfrm>
            <a:prstGeom prst="rect">
              <a:avLst/>
            </a:prstGeom>
          </p:spPr>
        </p:pic>
      </p:grpSp>
      <p:sp>
        <p:nvSpPr>
          <p:cNvPr id="18" name="TextBox 17">
            <a:extLst>
              <a:ext uri="{FF2B5EF4-FFF2-40B4-BE49-F238E27FC236}">
                <a16:creationId xmlns:a16="http://schemas.microsoft.com/office/drawing/2014/main" id="{B3CA87B9-D426-AE05-0BDA-21D1A5822E39}"/>
              </a:ext>
            </a:extLst>
          </p:cNvPr>
          <p:cNvSpPr txBox="1"/>
          <p:nvPr/>
        </p:nvSpPr>
        <p:spPr>
          <a:xfrm>
            <a:off x="6066871" y="4362155"/>
            <a:ext cx="5411349" cy="584775"/>
          </a:xfrm>
          <a:prstGeom prst="rect">
            <a:avLst/>
          </a:prstGeom>
          <a:noFill/>
        </p:spPr>
        <p:txBody>
          <a:bodyPr wrap="square" rtlCol="0">
            <a:spAutoFit/>
          </a:bodyPr>
          <a:lstStyle/>
          <a:p>
            <a:pPr algn="ctr"/>
            <a:r>
              <a:rPr lang="en-US" sz="1600" dirty="0"/>
              <a:t>If the Ray Fan plot is flatter but not perfectly flat, what does that tell us about the system’s limitations?</a:t>
            </a:r>
          </a:p>
        </p:txBody>
      </p:sp>
    </p:spTree>
    <p:extLst>
      <p:ext uri="{BB962C8B-B14F-4D97-AF65-F5344CB8AC3E}">
        <p14:creationId xmlns:p14="http://schemas.microsoft.com/office/powerpoint/2010/main" val="39910634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D2DB78-765F-C533-1A82-D4D163770E00}"/>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6E28F54-0839-D138-34C9-E422AF07EF6B}"/>
              </a:ext>
            </a:extLst>
          </p:cNvPr>
          <p:cNvSpPr>
            <a:spLocks noGrp="1"/>
          </p:cNvSpPr>
          <p:nvPr>
            <p:ph type="sldNum" sz="quarter" idx="11"/>
          </p:nvPr>
        </p:nvSpPr>
        <p:spPr/>
        <p:txBody>
          <a:bodyPr/>
          <a:lstStyle/>
          <a:p>
            <a:fld id="{F0D23093-2AB0-F74C-B865-1A12A15B650E}" type="slidenum">
              <a:rPr lang="en-US" smtClean="0"/>
              <a:pPr/>
              <a:t>32</a:t>
            </a:fld>
            <a:endParaRPr lang="en-US" dirty="0"/>
          </a:p>
        </p:txBody>
      </p:sp>
      <p:sp>
        <p:nvSpPr>
          <p:cNvPr id="3" name="Title 2">
            <a:extLst>
              <a:ext uri="{FF2B5EF4-FFF2-40B4-BE49-F238E27FC236}">
                <a16:creationId xmlns:a16="http://schemas.microsoft.com/office/drawing/2014/main" id="{07919BAF-BB7F-6D2A-6985-4BBBE47F870C}"/>
              </a:ext>
            </a:extLst>
          </p:cNvPr>
          <p:cNvSpPr>
            <a:spLocks noGrp="1"/>
          </p:cNvSpPr>
          <p:nvPr>
            <p:ph type="title"/>
          </p:nvPr>
        </p:nvSpPr>
        <p:spPr/>
        <p:txBody>
          <a:bodyPr/>
          <a:lstStyle/>
          <a:p>
            <a:r>
              <a:rPr lang="en-GB" dirty="0"/>
              <a:t>Evaluate Optimized System</a:t>
            </a:r>
            <a:br>
              <a:rPr lang="en-GB" dirty="0"/>
            </a:br>
            <a:r>
              <a:rPr lang="en-GB" sz="2400" i="1" dirty="0">
                <a:solidFill>
                  <a:schemeClr val="accent1"/>
                </a:solidFill>
              </a:rPr>
              <a:t>OPD Fan</a:t>
            </a:r>
            <a:endParaRPr lang="en-US" i="1" dirty="0">
              <a:solidFill>
                <a:schemeClr val="accent1"/>
              </a:solidFill>
            </a:endParaRPr>
          </a:p>
        </p:txBody>
      </p:sp>
      <p:pic>
        <p:nvPicPr>
          <p:cNvPr id="19" name="Picture 18" descr="A screenshot of a computer&#10;&#10;AI-generated content may be incorrect.">
            <a:extLst>
              <a:ext uri="{FF2B5EF4-FFF2-40B4-BE49-F238E27FC236}">
                <a16:creationId xmlns:a16="http://schemas.microsoft.com/office/drawing/2014/main" id="{FB1DC171-14F3-1455-19C3-B0F45769D1D4}"/>
              </a:ext>
            </a:extLst>
          </p:cNvPr>
          <p:cNvPicPr>
            <a:picLocks noChangeAspect="1"/>
          </p:cNvPicPr>
          <p:nvPr/>
        </p:nvPicPr>
        <p:blipFill>
          <a:blip r:embed="rId4"/>
          <a:stretch>
            <a:fillRect/>
          </a:stretch>
        </p:blipFill>
        <p:spPr>
          <a:xfrm>
            <a:off x="598715" y="1393861"/>
            <a:ext cx="5076962" cy="4412973"/>
          </a:xfrm>
          <a:prstGeom prst="rect">
            <a:avLst/>
          </a:prstGeom>
          <a:ln>
            <a:solidFill>
              <a:schemeClr val="accent4"/>
            </a:solidFill>
          </a:ln>
        </p:spPr>
      </p:pic>
      <p:sp>
        <p:nvSpPr>
          <p:cNvPr id="20" name="TextBox 19">
            <a:extLst>
              <a:ext uri="{FF2B5EF4-FFF2-40B4-BE49-F238E27FC236}">
                <a16:creationId xmlns:a16="http://schemas.microsoft.com/office/drawing/2014/main" id="{75760C67-B83A-A5A7-188B-D3F7E14AE5C2}"/>
              </a:ext>
            </a:extLst>
          </p:cNvPr>
          <p:cNvSpPr txBox="1"/>
          <p:nvPr/>
        </p:nvSpPr>
        <p:spPr>
          <a:xfrm>
            <a:off x="5951981" y="1375908"/>
            <a:ext cx="5630415" cy="584775"/>
          </a:xfrm>
          <a:prstGeom prst="rect">
            <a:avLst/>
          </a:prstGeom>
          <a:noFill/>
        </p:spPr>
        <p:txBody>
          <a:bodyPr wrap="square">
            <a:spAutoFit/>
          </a:bodyPr>
          <a:lstStyle/>
          <a:p>
            <a:r>
              <a:rPr lang="en-GB" sz="1600" b="1" dirty="0">
                <a:solidFill>
                  <a:schemeClr val="accent1"/>
                </a:solidFill>
              </a:rPr>
              <a:t>/</a:t>
            </a:r>
            <a:r>
              <a:rPr lang="en-GB" sz="1600" b="1" dirty="0"/>
              <a:t> Step: </a:t>
            </a:r>
            <a:r>
              <a:rPr lang="en-GB" sz="1600" dirty="0"/>
              <a:t>Open the Optical Path Difference (OPD) fan by selecting </a:t>
            </a:r>
            <a:r>
              <a:rPr lang="en-GB" sz="1600" b="1" dirty="0"/>
              <a:t>Analyze…Image Quality…Aberrations…Optical Path</a:t>
            </a:r>
            <a:r>
              <a:rPr lang="en-GB" sz="1600" dirty="0"/>
              <a:t>.</a:t>
            </a:r>
            <a:endParaRPr lang="en-US" sz="1600" dirty="0"/>
          </a:p>
        </p:txBody>
      </p:sp>
      <p:sp>
        <p:nvSpPr>
          <p:cNvPr id="8" name="TextBox 7">
            <a:extLst>
              <a:ext uri="{FF2B5EF4-FFF2-40B4-BE49-F238E27FC236}">
                <a16:creationId xmlns:a16="http://schemas.microsoft.com/office/drawing/2014/main" id="{668C3AB7-E41F-E46E-7589-84E0AA8B0A5B}"/>
              </a:ext>
            </a:extLst>
          </p:cNvPr>
          <p:cNvSpPr txBox="1"/>
          <p:nvPr/>
        </p:nvSpPr>
        <p:spPr>
          <a:xfrm>
            <a:off x="5951982" y="2259459"/>
            <a:ext cx="5641301" cy="1077218"/>
          </a:xfrm>
          <a:prstGeom prst="rect">
            <a:avLst/>
          </a:prstGeom>
          <a:noFill/>
        </p:spPr>
        <p:txBody>
          <a:bodyPr wrap="square">
            <a:spAutoFit/>
          </a:bodyPr>
          <a:lstStyle/>
          <a:p>
            <a:r>
              <a:rPr lang="en-GB" sz="1600" b="1" dirty="0"/>
              <a:t>Observations:</a:t>
            </a:r>
            <a:endParaRPr lang="en-GB" sz="1600" dirty="0"/>
          </a:p>
          <a:p>
            <a:pPr marL="285750" indent="-285750">
              <a:buFont typeface="Arial" panose="020B0604020202020204" pitchFamily="34" charset="0"/>
              <a:buChar char="•"/>
            </a:pPr>
            <a:r>
              <a:rPr lang="en-US" sz="1600" dirty="0"/>
              <a:t>Wavefront Error: Improved from 100 waves to 10 waves.</a:t>
            </a:r>
          </a:p>
          <a:p>
            <a:pPr marL="285750" indent="-285750">
              <a:buFont typeface="Arial" panose="020B0604020202020204" pitchFamily="34" charset="0"/>
              <a:buChar char="•"/>
            </a:pPr>
            <a:r>
              <a:rPr lang="en-US" sz="1600" dirty="0"/>
              <a:t>Curves Still Not Flat: Indicates spherical aberration and astigmatism remain.</a:t>
            </a:r>
          </a:p>
        </p:txBody>
      </p:sp>
      <p:sp>
        <p:nvSpPr>
          <p:cNvPr id="9" name="Rectangle 8">
            <a:extLst>
              <a:ext uri="{FF2B5EF4-FFF2-40B4-BE49-F238E27FC236}">
                <a16:creationId xmlns:a16="http://schemas.microsoft.com/office/drawing/2014/main" id="{CA529530-6AE4-3178-9F70-29AE9D3D497B}"/>
              </a:ext>
            </a:extLst>
          </p:cNvPr>
          <p:cNvSpPr/>
          <p:nvPr/>
        </p:nvSpPr>
        <p:spPr>
          <a:xfrm>
            <a:off x="5951982" y="4106317"/>
            <a:ext cx="5630415" cy="936104"/>
          </a:xfrm>
          <a:prstGeom prst="rect">
            <a:avLst/>
          </a:prstGeom>
          <a:noFill/>
          <a:ln w="19050">
            <a:solidFill>
              <a:srgbClr val="FFB71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8DA986D-BB76-03D4-3239-B79CE2708B4E}"/>
              </a:ext>
            </a:extLst>
          </p:cNvPr>
          <p:cNvGrpSpPr/>
          <p:nvPr/>
        </p:nvGrpSpPr>
        <p:grpSpPr>
          <a:xfrm>
            <a:off x="8428644" y="3642075"/>
            <a:ext cx="677091" cy="720080"/>
            <a:chOff x="7058141" y="4072133"/>
            <a:chExt cx="677091" cy="720080"/>
          </a:xfrm>
        </p:grpSpPr>
        <p:sp>
          <p:nvSpPr>
            <p:cNvPr id="12" name="Rectangle 11">
              <a:extLst>
                <a:ext uri="{FF2B5EF4-FFF2-40B4-BE49-F238E27FC236}">
                  <a16:creationId xmlns:a16="http://schemas.microsoft.com/office/drawing/2014/main" id="{0BB34BBF-EC98-CF83-33F4-C2BDB4E12533}"/>
                </a:ext>
              </a:extLst>
            </p:cNvPr>
            <p:cNvSpPr/>
            <p:nvPr/>
          </p:nvSpPr>
          <p:spPr>
            <a:xfrm>
              <a:off x="7058141" y="4072133"/>
              <a:ext cx="677091" cy="72008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light-bulb-inspiration-purlpe" descr="light bulb inspiration purlpe">
              <a:extLst>
                <a:ext uri="{FF2B5EF4-FFF2-40B4-BE49-F238E27FC236}">
                  <a16:creationId xmlns:a16="http://schemas.microsoft.com/office/drawing/2014/main" id="{34440C0E-BDEF-DCA5-76D7-3013854D0A16}"/>
                </a:ext>
              </a:extLst>
            </p:cNvPr>
            <p:cNvPicPr>
              <a:picLocks noChangeAspect="1"/>
            </p:cNvPicPr>
            <p:nvPr>
              <p:custDataLst>
                <p:tags r:id="rId1"/>
              </p:custDataLst>
            </p:nvPr>
          </p:nvPicPr>
          <p:blipFill>
            <a:blip r:embed="rId5">
              <a:extLst>
                <a:ext uri="{96DAC541-7B7A-43D3-8B79-37D633B846F1}">
                  <asvg:svgBlip xmlns:asvg="http://schemas.microsoft.com/office/drawing/2016/SVG/main" r:embed="rId6"/>
                </a:ext>
              </a:extLst>
            </a:blip>
            <a:stretch>
              <a:fillRect/>
            </a:stretch>
          </p:blipFill>
          <p:spPr>
            <a:xfrm>
              <a:off x="7114320" y="4128929"/>
              <a:ext cx="564734" cy="629275"/>
            </a:xfrm>
            <a:prstGeom prst="rect">
              <a:avLst/>
            </a:prstGeom>
          </p:spPr>
        </p:pic>
      </p:grpSp>
      <p:sp>
        <p:nvSpPr>
          <p:cNvPr id="14" name="TextBox 13">
            <a:extLst>
              <a:ext uri="{FF2B5EF4-FFF2-40B4-BE49-F238E27FC236}">
                <a16:creationId xmlns:a16="http://schemas.microsoft.com/office/drawing/2014/main" id="{1BC24773-2C3D-8EDA-96A9-DA8CA1A2B7B2}"/>
              </a:ext>
            </a:extLst>
          </p:cNvPr>
          <p:cNvSpPr txBox="1"/>
          <p:nvPr/>
        </p:nvSpPr>
        <p:spPr>
          <a:xfrm>
            <a:off x="6066871" y="4362155"/>
            <a:ext cx="5411349" cy="584775"/>
          </a:xfrm>
          <a:prstGeom prst="rect">
            <a:avLst/>
          </a:prstGeom>
          <a:noFill/>
        </p:spPr>
        <p:txBody>
          <a:bodyPr wrap="square" rtlCol="0">
            <a:spAutoFit/>
          </a:bodyPr>
          <a:lstStyle/>
          <a:p>
            <a:pPr algn="ctr"/>
            <a:r>
              <a:rPr lang="en-US" sz="1600" dirty="0"/>
              <a:t>Why is improving wavefront error important for imaging quality?</a:t>
            </a:r>
          </a:p>
        </p:txBody>
      </p:sp>
    </p:spTree>
    <p:extLst>
      <p:ext uri="{BB962C8B-B14F-4D97-AF65-F5344CB8AC3E}">
        <p14:creationId xmlns:p14="http://schemas.microsoft.com/office/powerpoint/2010/main" val="24109357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A9FAE80-6828-4681-C34C-5FB8CEBA71EF}"/>
              </a:ext>
            </a:extLst>
          </p:cNvPr>
          <p:cNvSpPr>
            <a:spLocks noGrp="1"/>
          </p:cNvSpPr>
          <p:nvPr>
            <p:ph type="sldNum" sz="quarter" idx="11"/>
          </p:nvPr>
        </p:nvSpPr>
        <p:spPr/>
        <p:txBody>
          <a:bodyPr/>
          <a:lstStyle/>
          <a:p>
            <a:fld id="{F0D23093-2AB0-F74C-B865-1A12A15B650E}" type="slidenum">
              <a:rPr lang="en-US" smtClean="0"/>
              <a:pPr/>
              <a:t>33</a:t>
            </a:fld>
            <a:endParaRPr lang="en-US" dirty="0"/>
          </a:p>
        </p:txBody>
      </p:sp>
      <p:sp>
        <p:nvSpPr>
          <p:cNvPr id="3" name="Title 2">
            <a:extLst>
              <a:ext uri="{FF2B5EF4-FFF2-40B4-BE49-F238E27FC236}">
                <a16:creationId xmlns:a16="http://schemas.microsoft.com/office/drawing/2014/main" id="{584AF02F-89EF-9C2A-84FC-2D16FC934564}"/>
              </a:ext>
            </a:extLst>
          </p:cNvPr>
          <p:cNvSpPr>
            <a:spLocks noGrp="1"/>
          </p:cNvSpPr>
          <p:nvPr>
            <p:ph type="title"/>
          </p:nvPr>
        </p:nvSpPr>
        <p:spPr/>
        <p:txBody>
          <a:bodyPr/>
          <a:lstStyle/>
          <a:p>
            <a:r>
              <a:rPr lang="en-GB" dirty="0"/>
              <a:t>Optimization Review</a:t>
            </a:r>
            <a:endParaRPr lang="en-US" dirty="0"/>
          </a:p>
        </p:txBody>
      </p:sp>
      <p:sp>
        <p:nvSpPr>
          <p:cNvPr id="4" name="Text Placeholder 3">
            <a:extLst>
              <a:ext uri="{FF2B5EF4-FFF2-40B4-BE49-F238E27FC236}">
                <a16:creationId xmlns:a16="http://schemas.microsoft.com/office/drawing/2014/main" id="{13887413-7D6C-8ADE-A95B-F7CBCF42475E}"/>
              </a:ext>
            </a:extLst>
          </p:cNvPr>
          <p:cNvSpPr>
            <a:spLocks noGrp="1"/>
          </p:cNvSpPr>
          <p:nvPr>
            <p:ph type="body" sz="quarter" idx="13"/>
          </p:nvPr>
        </p:nvSpPr>
        <p:spPr>
          <a:xfrm>
            <a:off x="609599" y="1447800"/>
            <a:ext cx="10972799" cy="1693168"/>
          </a:xfrm>
        </p:spPr>
        <p:txBody>
          <a:bodyPr>
            <a:normAutofit/>
          </a:bodyPr>
          <a:lstStyle/>
          <a:p>
            <a:r>
              <a:rPr lang="en-US" sz="1600" dirty="0" err="1"/>
              <a:t>OpticStudio</a:t>
            </a:r>
            <a:r>
              <a:rPr lang="en-US" sz="1600" dirty="0"/>
              <a:t> successfully optimized the singlet lens within the original design constraints.</a:t>
            </a:r>
          </a:p>
          <a:p>
            <a:r>
              <a:rPr lang="en-US" sz="1600" b="1" dirty="0"/>
              <a:t>Performance Gains: </a:t>
            </a:r>
            <a:r>
              <a:rPr lang="en-US" sz="1600" dirty="0"/>
              <a:t>RMS and Geometrical Spot radii improved by nearly a factor of 10 compared to the initial design.</a:t>
            </a:r>
          </a:p>
          <a:p>
            <a:r>
              <a:rPr lang="en-US" sz="1600" b="1" dirty="0"/>
              <a:t>Design Compliance: </a:t>
            </a:r>
            <a:r>
              <a:rPr lang="en-US" sz="1600" dirty="0"/>
              <a:t>Lens thickness and edge thickness meet all specified requirements.</a:t>
            </a:r>
          </a:p>
          <a:p>
            <a:r>
              <a:rPr lang="en-US" sz="1600" b="1" dirty="0"/>
              <a:t>Key Insight: </a:t>
            </a:r>
            <a:r>
              <a:rPr lang="en-US" sz="1600" dirty="0"/>
              <a:t>While the optimized singlet is not diffraction-limited, the same process can be applied to more complex systems for improved performance.</a:t>
            </a:r>
          </a:p>
        </p:txBody>
      </p:sp>
      <p:pic>
        <p:nvPicPr>
          <p:cNvPr id="6" name="Picture 5" descr="A graph of lines and a graph&#10;&#10;AI-generated content may be incorrect.">
            <a:extLst>
              <a:ext uri="{FF2B5EF4-FFF2-40B4-BE49-F238E27FC236}">
                <a16:creationId xmlns:a16="http://schemas.microsoft.com/office/drawing/2014/main" id="{76E07232-EDEF-10AC-758D-6967BBA1E3C9}"/>
              </a:ext>
            </a:extLst>
          </p:cNvPr>
          <p:cNvPicPr>
            <a:picLocks noChangeAspect="1"/>
          </p:cNvPicPr>
          <p:nvPr/>
        </p:nvPicPr>
        <p:blipFill>
          <a:blip r:embed="rId3"/>
          <a:stretch>
            <a:fillRect/>
          </a:stretch>
        </p:blipFill>
        <p:spPr>
          <a:xfrm>
            <a:off x="2153559" y="3140968"/>
            <a:ext cx="7884878" cy="2590937"/>
          </a:xfrm>
          <a:prstGeom prst="rect">
            <a:avLst/>
          </a:prstGeom>
        </p:spPr>
      </p:pic>
    </p:spTree>
    <p:extLst>
      <p:ext uri="{BB962C8B-B14F-4D97-AF65-F5344CB8AC3E}">
        <p14:creationId xmlns:p14="http://schemas.microsoft.com/office/powerpoint/2010/main" val="33479785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780CA10-FCA7-BEC9-9175-F4055F643796}"/>
              </a:ext>
            </a:extLst>
          </p:cNvPr>
          <p:cNvSpPr>
            <a:spLocks noGrp="1"/>
          </p:cNvSpPr>
          <p:nvPr>
            <p:ph type="sldNum" sz="quarter" idx="11"/>
          </p:nvPr>
        </p:nvSpPr>
        <p:spPr/>
        <p:txBody>
          <a:bodyPr/>
          <a:lstStyle/>
          <a:p>
            <a:fld id="{F0D23093-2AB0-F74C-B865-1A12A15B650E}" type="slidenum">
              <a:rPr lang="en-US" smtClean="0"/>
              <a:pPr/>
              <a:t>34</a:t>
            </a:fld>
            <a:endParaRPr lang="en-US" dirty="0"/>
          </a:p>
        </p:txBody>
      </p:sp>
      <p:sp>
        <p:nvSpPr>
          <p:cNvPr id="3" name="Title 2">
            <a:extLst>
              <a:ext uri="{FF2B5EF4-FFF2-40B4-BE49-F238E27FC236}">
                <a16:creationId xmlns:a16="http://schemas.microsoft.com/office/drawing/2014/main" id="{D2B7B398-0642-3F27-64AC-3F339475EFE9}"/>
              </a:ext>
            </a:extLst>
          </p:cNvPr>
          <p:cNvSpPr>
            <a:spLocks noGrp="1"/>
          </p:cNvSpPr>
          <p:nvPr>
            <p:ph type="title"/>
          </p:nvPr>
        </p:nvSpPr>
        <p:spPr/>
        <p:txBody>
          <a:bodyPr/>
          <a:lstStyle/>
          <a:p>
            <a:r>
              <a:rPr lang="en-US" dirty="0"/>
              <a:t>Part 3 Recap</a:t>
            </a:r>
            <a:br>
              <a:rPr lang="en-US" dirty="0"/>
            </a:br>
            <a:r>
              <a:rPr lang="en-US" i="1" dirty="0">
                <a:solidFill>
                  <a:schemeClr val="accent1"/>
                </a:solidFill>
              </a:rPr>
              <a:t>Summary</a:t>
            </a:r>
            <a:endParaRPr lang="en-US" dirty="0"/>
          </a:p>
        </p:txBody>
      </p:sp>
      <p:sp>
        <p:nvSpPr>
          <p:cNvPr id="4" name="Text Placeholder 3">
            <a:extLst>
              <a:ext uri="{FF2B5EF4-FFF2-40B4-BE49-F238E27FC236}">
                <a16:creationId xmlns:a16="http://schemas.microsoft.com/office/drawing/2014/main" id="{E7E9CA2C-5E66-A8EE-5A23-D6550A6AAAEB}"/>
              </a:ext>
            </a:extLst>
          </p:cNvPr>
          <p:cNvSpPr>
            <a:spLocks noGrp="1"/>
          </p:cNvSpPr>
          <p:nvPr>
            <p:ph type="body" sz="quarter" idx="13"/>
          </p:nvPr>
        </p:nvSpPr>
        <p:spPr/>
        <p:txBody>
          <a:bodyPr>
            <a:normAutofit/>
          </a:bodyPr>
          <a:lstStyle/>
          <a:p>
            <a:r>
              <a:rPr lang="en-US" sz="1600" dirty="0"/>
              <a:t>Defined variables in the Lens Data Editor for optimization.</a:t>
            </a:r>
          </a:p>
          <a:p>
            <a:r>
              <a:rPr lang="en-US" sz="1600" dirty="0"/>
              <a:t>Built a Merit Function using the Optimization Wizard to measure design quality.</a:t>
            </a:r>
          </a:p>
          <a:p>
            <a:r>
              <a:rPr lang="en-US" sz="1600" dirty="0"/>
              <a:t>Performed automatic optimization to minimize RMS spot size while respecting constraints.</a:t>
            </a:r>
          </a:p>
          <a:p>
            <a:r>
              <a:rPr lang="en-US" sz="1600" dirty="0"/>
              <a:t>Evaluated optimized system performance using Layout, Spot Diagram, Ray Fan, and OPD Fan plots.</a:t>
            </a:r>
          </a:p>
          <a:p>
            <a:r>
              <a:rPr lang="en-US" sz="1600" dirty="0"/>
              <a:t>Discussed trade-offs between optical performance and practical constraints.</a:t>
            </a:r>
          </a:p>
        </p:txBody>
      </p:sp>
    </p:spTree>
    <p:extLst>
      <p:ext uri="{BB962C8B-B14F-4D97-AF65-F5344CB8AC3E}">
        <p14:creationId xmlns:p14="http://schemas.microsoft.com/office/powerpoint/2010/main" val="29981301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27E022B-FE81-ED35-763B-4712D8DAA3DF}"/>
              </a:ext>
            </a:extLst>
          </p:cNvPr>
          <p:cNvSpPr>
            <a:spLocks noGrp="1"/>
          </p:cNvSpPr>
          <p:nvPr>
            <p:ph type="sldNum" sz="quarter" idx="11"/>
          </p:nvPr>
        </p:nvSpPr>
        <p:spPr/>
        <p:txBody>
          <a:bodyPr/>
          <a:lstStyle/>
          <a:p>
            <a:fld id="{1909D2FC-EBC3-4E88-8B9A-2F52EBFF7A54}" type="slidenum">
              <a:rPr lang="en-US" smtClean="0"/>
              <a:pPr/>
              <a:t>35</a:t>
            </a:fld>
            <a:endParaRPr lang="en-US"/>
          </a:p>
        </p:txBody>
      </p:sp>
      <p:sp>
        <p:nvSpPr>
          <p:cNvPr id="7" name="Title 6">
            <a:extLst>
              <a:ext uri="{FF2B5EF4-FFF2-40B4-BE49-F238E27FC236}">
                <a16:creationId xmlns:a16="http://schemas.microsoft.com/office/drawing/2014/main" id="{7E1306FB-F93B-8452-6232-77942F503C56}"/>
              </a:ext>
            </a:extLst>
          </p:cNvPr>
          <p:cNvSpPr>
            <a:spLocks noGrp="1"/>
          </p:cNvSpPr>
          <p:nvPr>
            <p:ph type="title"/>
          </p:nvPr>
        </p:nvSpPr>
        <p:spPr/>
        <p:txBody>
          <a:bodyPr/>
          <a:lstStyle/>
          <a:p>
            <a:r>
              <a:rPr lang="en-US" dirty="0"/>
              <a:t>Ansys Education Resources Feedback Survey</a:t>
            </a:r>
          </a:p>
        </p:txBody>
      </p:sp>
      <p:sp>
        <p:nvSpPr>
          <p:cNvPr id="8" name="Text Placeholder 7">
            <a:extLst>
              <a:ext uri="{FF2B5EF4-FFF2-40B4-BE49-F238E27FC236}">
                <a16:creationId xmlns:a16="http://schemas.microsoft.com/office/drawing/2014/main" id="{531724FE-09A4-3FAE-49A4-6C67FB2F3656}"/>
              </a:ext>
            </a:extLst>
          </p:cNvPr>
          <p:cNvSpPr>
            <a:spLocks noGrp="1"/>
          </p:cNvSpPr>
          <p:nvPr>
            <p:ph type="body" sz="quarter" idx="13"/>
          </p:nvPr>
        </p:nvSpPr>
        <p:spPr>
          <a:xfrm>
            <a:off x="609599" y="1447800"/>
            <a:ext cx="10972799" cy="2133600"/>
          </a:xfrm>
        </p:spPr>
        <p:txBody>
          <a:bodyPr/>
          <a:lstStyle/>
          <a:p>
            <a:pPr marL="0" indent="0">
              <a:buNone/>
            </a:pPr>
            <a:r>
              <a:rPr lang="en-US" dirty="0"/>
              <a:t>Here at Ansys, we rely on your feedback to ensure the educational content we create is up-to-date and fits your teaching needs. </a:t>
            </a:r>
          </a:p>
          <a:p>
            <a:pPr marL="0" indent="0">
              <a:buNone/>
            </a:pPr>
            <a:endParaRPr lang="en-US" dirty="0"/>
          </a:p>
          <a:p>
            <a:pPr marL="0" indent="0">
              <a:buNone/>
            </a:pPr>
            <a:r>
              <a:rPr lang="en-US" dirty="0"/>
              <a:t>Please click the link below to fill out a short survey (~7 minutes) to help us continue to support academics around the world utilizing Ansys tools in the classroom. </a:t>
            </a:r>
          </a:p>
          <a:p>
            <a:pPr marL="0" indent="0">
              <a:buNone/>
            </a:pPr>
            <a:endParaRPr lang="en-US" dirty="0"/>
          </a:p>
          <a:p>
            <a:pPr marL="0" indent="0">
              <a:buNone/>
            </a:pPr>
            <a:endParaRPr lang="en-US" dirty="0"/>
          </a:p>
        </p:txBody>
      </p:sp>
      <p:sp>
        <p:nvSpPr>
          <p:cNvPr id="2" name="Rectangle: Rounded Corners 1">
            <a:hlinkClick r:id="rId3"/>
            <a:extLst>
              <a:ext uri="{FF2B5EF4-FFF2-40B4-BE49-F238E27FC236}">
                <a16:creationId xmlns:a16="http://schemas.microsoft.com/office/drawing/2014/main" id="{91DF5177-BC49-BC1E-0E57-8C70AA24C9A7}"/>
              </a:ext>
            </a:extLst>
          </p:cNvPr>
          <p:cNvSpPr/>
          <p:nvPr/>
        </p:nvSpPr>
        <p:spPr>
          <a:xfrm>
            <a:off x="2247898" y="4419600"/>
            <a:ext cx="7696200" cy="8382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a:t>Feedback Survey Link</a:t>
            </a:r>
          </a:p>
        </p:txBody>
      </p:sp>
    </p:spTree>
    <p:extLst>
      <p:ext uri="{BB962C8B-B14F-4D97-AF65-F5344CB8AC3E}">
        <p14:creationId xmlns:p14="http://schemas.microsoft.com/office/powerpoint/2010/main" val="38811905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FC3F3E9-6C8B-4F69-BB4F-1361D681D917}"/>
              </a:ext>
            </a:extLst>
          </p:cNvPr>
          <p:cNvSpPr>
            <a:spLocks noGrp="1"/>
          </p:cNvSpPr>
          <p:nvPr>
            <p:ph type="sldNum" sz="quarter" idx="10"/>
          </p:nvPr>
        </p:nvSpPr>
        <p:spPr/>
        <p:txBody>
          <a:bodyPr/>
          <a:lstStyle/>
          <a:p>
            <a:fld id="{F0D23093-2AB0-F74C-B865-1A12A15B650E}" type="slidenum">
              <a:rPr lang="en-US" smtClean="0"/>
              <a:pPr/>
              <a:t>36</a:t>
            </a:fld>
            <a:endParaRPr lang="en-US" dirty="0"/>
          </a:p>
        </p:txBody>
      </p:sp>
    </p:spTree>
    <p:extLst>
      <p:ext uri="{BB962C8B-B14F-4D97-AF65-F5344CB8AC3E}">
        <p14:creationId xmlns:p14="http://schemas.microsoft.com/office/powerpoint/2010/main" val="31147105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D60A493-8706-945B-E278-46CEF03069A2}"/>
              </a:ext>
            </a:extLst>
          </p:cNvPr>
          <p:cNvSpPr>
            <a:spLocks noGrp="1"/>
          </p:cNvSpPr>
          <p:nvPr>
            <p:ph type="sldNum" sz="quarter" idx="11"/>
          </p:nvPr>
        </p:nvSpPr>
        <p:spPr/>
        <p:txBody>
          <a:bodyPr/>
          <a:lstStyle/>
          <a:p>
            <a:fld id="{F0D23093-2AB0-F74C-B865-1A12A15B650E}" type="slidenum">
              <a:rPr lang="en-US" smtClean="0"/>
              <a:pPr/>
              <a:t>4</a:t>
            </a:fld>
            <a:endParaRPr lang="en-US" dirty="0"/>
          </a:p>
        </p:txBody>
      </p:sp>
      <p:sp>
        <p:nvSpPr>
          <p:cNvPr id="3" name="Title 2">
            <a:extLst>
              <a:ext uri="{FF2B5EF4-FFF2-40B4-BE49-F238E27FC236}">
                <a16:creationId xmlns:a16="http://schemas.microsoft.com/office/drawing/2014/main" id="{C541CA26-31C8-AFD2-8088-CBFF6BCE735E}"/>
              </a:ext>
            </a:extLst>
          </p:cNvPr>
          <p:cNvSpPr>
            <a:spLocks noGrp="1"/>
          </p:cNvSpPr>
          <p:nvPr>
            <p:ph type="title"/>
          </p:nvPr>
        </p:nvSpPr>
        <p:spPr/>
        <p:txBody>
          <a:bodyPr/>
          <a:lstStyle/>
          <a:p>
            <a:r>
              <a:rPr lang="en-GB" dirty="0"/>
              <a:t>Part 1: Setup your system</a:t>
            </a:r>
            <a:endParaRPr lang="en-US" dirty="0"/>
          </a:p>
        </p:txBody>
      </p:sp>
      <p:sp>
        <p:nvSpPr>
          <p:cNvPr id="4" name="Text Placeholder 3">
            <a:extLst>
              <a:ext uri="{FF2B5EF4-FFF2-40B4-BE49-F238E27FC236}">
                <a16:creationId xmlns:a16="http://schemas.microsoft.com/office/drawing/2014/main" id="{2B6C8016-D418-770A-00F8-C16F775B5FE9}"/>
              </a:ext>
            </a:extLst>
          </p:cNvPr>
          <p:cNvSpPr>
            <a:spLocks noGrp="1"/>
          </p:cNvSpPr>
          <p:nvPr>
            <p:ph type="body" sz="quarter" idx="13"/>
          </p:nvPr>
        </p:nvSpPr>
        <p:spPr>
          <a:xfrm>
            <a:off x="609599" y="1196752"/>
            <a:ext cx="10972799" cy="1080120"/>
          </a:xfrm>
        </p:spPr>
        <p:txBody>
          <a:bodyPr>
            <a:normAutofit/>
          </a:bodyPr>
          <a:lstStyle/>
          <a:p>
            <a:pPr marL="0" indent="0">
              <a:buNone/>
            </a:pPr>
            <a:r>
              <a:rPr lang="en-US" sz="1800" b="1" dirty="0"/>
              <a:t>What does this section cover?</a:t>
            </a:r>
          </a:p>
          <a:p>
            <a:pPr marL="0" indent="0">
              <a:buNone/>
            </a:pPr>
            <a:r>
              <a:rPr lang="en-US" sz="1800" dirty="0"/>
              <a:t>This module introduces students to </a:t>
            </a:r>
            <a:r>
              <a:rPr lang="en-US" sz="1800" b="1" dirty="0" err="1"/>
              <a:t>OpticStudio’s</a:t>
            </a:r>
            <a:r>
              <a:rPr lang="en-US" sz="1800" b="1" dirty="0"/>
              <a:t> Sequential Mode Tool </a:t>
            </a:r>
            <a:r>
              <a:rPr lang="en-US" sz="1800" dirty="0"/>
              <a:t>and covers the essential steps for setting up a </a:t>
            </a:r>
            <a:r>
              <a:rPr lang="en-US" sz="1800" b="1" dirty="0"/>
              <a:t>basic singlet lens system</a:t>
            </a:r>
            <a:r>
              <a:rPr lang="en-US" sz="1800" dirty="0"/>
              <a:t>. The focus is on converting system specifications into a functional optical model.</a:t>
            </a:r>
            <a:endParaRPr lang="en-US" sz="1800" dirty="0">
              <a:solidFill>
                <a:srgbClr val="FF0000"/>
              </a:solidFill>
            </a:endParaRPr>
          </a:p>
        </p:txBody>
      </p:sp>
      <p:sp>
        <p:nvSpPr>
          <p:cNvPr id="5" name="Text Placeholder 3">
            <a:extLst>
              <a:ext uri="{FF2B5EF4-FFF2-40B4-BE49-F238E27FC236}">
                <a16:creationId xmlns:a16="http://schemas.microsoft.com/office/drawing/2014/main" id="{8E30AF0D-0B7B-A8E8-5F93-441D88E6DF96}"/>
              </a:ext>
            </a:extLst>
          </p:cNvPr>
          <p:cNvSpPr txBox="1">
            <a:spLocks/>
          </p:cNvSpPr>
          <p:nvPr/>
        </p:nvSpPr>
        <p:spPr>
          <a:xfrm>
            <a:off x="609599" y="2834444"/>
            <a:ext cx="10972799" cy="2970820"/>
          </a:xfrm>
          <a:prstGeom prst="rect">
            <a:avLst/>
          </a:prstGeom>
        </p:spPr>
        <p:txBody>
          <a:bodyPr vert="horz" lIns="91440" tIns="45720" rIns="91440" bIns="45720" rtlCol="0">
            <a:normAutofit/>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400" b="0" i="0" kern="1200" baseline="0">
                <a:solidFill>
                  <a:schemeClr val="tx1"/>
                </a:solidFill>
                <a:latin typeface="Calibri" panose="020F0502020204030204" pitchFamily="34" charset="0"/>
                <a:ea typeface="+mn-ea"/>
                <a:cs typeface="Calibri" panose="020F0502020204030204" pitchFamily="34" charset="0"/>
              </a:defRPr>
            </a:lvl1pPr>
            <a:lvl2pPr marL="461963" marR="0" indent="-231775" algn="l" defTabSz="914400" rtl="0" eaLnBrk="1" fontAlgn="auto" latinLnBrk="0" hangingPunct="1">
              <a:lnSpc>
                <a:spcPct val="90000"/>
              </a:lnSpc>
              <a:spcBef>
                <a:spcPts val="500"/>
              </a:spcBef>
              <a:spcAft>
                <a:spcPts val="0"/>
              </a:spcAft>
              <a:buClrTx/>
              <a:buSzTx/>
              <a:buFont typeface="Calibri" panose="020F0502020204030204" pitchFamily="34" charset="0"/>
              <a:buChar char="‐"/>
              <a:tabLst/>
              <a:defRPr sz="2000" b="0" i="0" kern="1200" baseline="0">
                <a:solidFill>
                  <a:schemeClr val="tx1"/>
                </a:solidFill>
                <a:latin typeface="Calibri" panose="020F0502020204030204" pitchFamily="34" charset="0"/>
                <a:ea typeface="+mn-ea"/>
                <a:cs typeface="Calibri" panose="020F0502020204030204" pitchFamily="34" charset="0"/>
              </a:defRPr>
            </a:lvl2pPr>
            <a:lvl3pPr marL="746125" marR="0" indent="-288925"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kern="1200" baseline="0">
                <a:solidFill>
                  <a:schemeClr val="tx1"/>
                </a:solidFill>
                <a:latin typeface="Calibri" panose="020F0502020204030204" pitchFamily="34" charset="0"/>
                <a:ea typeface="+mn-ea"/>
                <a:cs typeface="Calibri" panose="020F0502020204030204" pitchFamily="34" charset="0"/>
              </a:defRPr>
            </a:lvl3pPr>
            <a:lvl4pPr marL="969963" marR="0" indent="-223838"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sz="1400" kern="1200" baseline="0">
                <a:solidFill>
                  <a:schemeClr val="tx1"/>
                </a:solidFill>
                <a:latin typeface="Calibri" panose="020F0502020204030204" pitchFamily="34" charset="0"/>
                <a:ea typeface="+mn-ea"/>
                <a:cs typeface="Calibri" panose="020F0502020204030204" pitchFamily="34" charset="0"/>
              </a:defRPr>
            </a:lvl4pPr>
            <a:lvl5pPr marL="1203325" marR="0" indent="-233363"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sz="1200" kern="1200" baseline="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dirty="0"/>
              <a:t>Learning outcomes:</a:t>
            </a:r>
          </a:p>
          <a:p>
            <a:pPr marL="171450" indent="-171450"/>
            <a:r>
              <a:rPr lang="en-US" sz="1800" dirty="0"/>
              <a:t>Navigate the OpticStudio interface in Sequential Mode.</a:t>
            </a:r>
          </a:p>
          <a:p>
            <a:pPr marL="171450" indent="-171450"/>
            <a:r>
              <a:rPr lang="en-US" sz="1800" dirty="0"/>
              <a:t>Set up a basic singlet lens using the Lens Data Editor.</a:t>
            </a:r>
          </a:p>
          <a:p>
            <a:pPr marL="171450" indent="-171450"/>
            <a:r>
              <a:rPr lang="en-US" sz="1800" dirty="0"/>
              <a:t>Apply Solves to enforce design constraints like F/# and focal length.</a:t>
            </a:r>
          </a:p>
          <a:p>
            <a:pPr marL="171450" indent="-171450"/>
            <a:r>
              <a:rPr lang="en-US" sz="1800" dirty="0"/>
              <a:t>Understand the role of the STOP surface and its impact on ray tracing and system behavior.</a:t>
            </a:r>
          </a:p>
          <a:p>
            <a:pPr marL="171450" indent="-171450"/>
            <a:r>
              <a:rPr lang="en-US" sz="1800" dirty="0"/>
              <a:t>Interpret field angles and image height in the context of system geometry.</a:t>
            </a:r>
          </a:p>
        </p:txBody>
      </p:sp>
    </p:spTree>
    <p:extLst>
      <p:ext uri="{BB962C8B-B14F-4D97-AF65-F5344CB8AC3E}">
        <p14:creationId xmlns:p14="http://schemas.microsoft.com/office/powerpoint/2010/main" val="10587615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7DC851-7C60-E5A7-E897-ABB323BC4A17}"/>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3E6D75A-64F7-B146-ED0D-251D01ABB526}"/>
              </a:ext>
            </a:extLst>
          </p:cNvPr>
          <p:cNvSpPr>
            <a:spLocks noGrp="1"/>
          </p:cNvSpPr>
          <p:nvPr>
            <p:ph type="sldNum" sz="quarter" idx="11"/>
          </p:nvPr>
        </p:nvSpPr>
        <p:spPr>
          <a:noFill/>
          <a:ln>
            <a:noFill/>
          </a:ln>
        </p:spPr>
        <p:txBody>
          <a:bodyPr/>
          <a:lstStyle/>
          <a:p>
            <a:fld id="{F0D23093-2AB0-F74C-B865-1A12A15B650E}" type="slidenum">
              <a:rPr lang="en-US" smtClean="0"/>
              <a:pPr/>
              <a:t>5</a:t>
            </a:fld>
            <a:endParaRPr lang="en-US" dirty="0"/>
          </a:p>
        </p:txBody>
      </p:sp>
      <p:sp>
        <p:nvSpPr>
          <p:cNvPr id="3" name="Title 2">
            <a:extLst>
              <a:ext uri="{FF2B5EF4-FFF2-40B4-BE49-F238E27FC236}">
                <a16:creationId xmlns:a16="http://schemas.microsoft.com/office/drawing/2014/main" id="{F4C396FD-9206-0FA6-5C19-13DD7655847F}"/>
              </a:ext>
            </a:extLst>
          </p:cNvPr>
          <p:cNvSpPr>
            <a:spLocks noGrp="1"/>
          </p:cNvSpPr>
          <p:nvPr>
            <p:ph type="title"/>
          </p:nvPr>
        </p:nvSpPr>
        <p:spPr/>
        <p:txBody>
          <a:bodyPr/>
          <a:lstStyle/>
          <a:p>
            <a:r>
              <a:rPr lang="en-GB" dirty="0"/>
              <a:t>Sequential Mode Overview</a:t>
            </a:r>
            <a:br>
              <a:rPr lang="en-GB" dirty="0"/>
            </a:br>
            <a:r>
              <a:rPr lang="en-GB" sz="2000" i="1" dirty="0">
                <a:solidFill>
                  <a:schemeClr val="accent1"/>
                </a:solidFill>
              </a:rPr>
              <a:t>Starting interface</a:t>
            </a:r>
            <a:endParaRPr lang="en-US" dirty="0">
              <a:solidFill>
                <a:schemeClr val="accent1"/>
              </a:solidFill>
            </a:endParaRPr>
          </a:p>
        </p:txBody>
      </p:sp>
      <p:grpSp>
        <p:nvGrpSpPr>
          <p:cNvPr id="6" name="Group 5">
            <a:extLst>
              <a:ext uri="{FF2B5EF4-FFF2-40B4-BE49-F238E27FC236}">
                <a16:creationId xmlns:a16="http://schemas.microsoft.com/office/drawing/2014/main" id="{45D189E8-E48D-00AE-627E-E3AEDF9E96C9}"/>
              </a:ext>
            </a:extLst>
          </p:cNvPr>
          <p:cNvGrpSpPr/>
          <p:nvPr/>
        </p:nvGrpSpPr>
        <p:grpSpPr>
          <a:xfrm>
            <a:off x="1414495" y="1101866"/>
            <a:ext cx="9577064" cy="4631390"/>
            <a:chOff x="1307468" y="1268760"/>
            <a:chExt cx="9577064" cy="4631390"/>
          </a:xfrm>
        </p:grpSpPr>
        <p:grpSp>
          <p:nvGrpSpPr>
            <p:cNvPr id="5" name="Laptop">
              <a:extLst>
                <a:ext uri="{FF2B5EF4-FFF2-40B4-BE49-F238E27FC236}">
                  <a16:creationId xmlns:a16="http://schemas.microsoft.com/office/drawing/2014/main" id="{C874DC3C-B53E-CDA2-31BF-B0ADD39308EE}"/>
                </a:ext>
              </a:extLst>
            </p:cNvPr>
            <p:cNvGrpSpPr>
              <a:grpSpLocks noChangeAspect="1"/>
            </p:cNvGrpSpPr>
            <p:nvPr/>
          </p:nvGrpSpPr>
          <p:grpSpPr>
            <a:xfrm>
              <a:off x="1307468" y="1268760"/>
              <a:ext cx="9577064" cy="4631390"/>
              <a:chOff x="1793554" y="1701800"/>
              <a:chExt cx="8604893" cy="3941763"/>
            </a:xfrm>
          </p:grpSpPr>
          <p:pic>
            <p:nvPicPr>
              <p:cNvPr id="7" name="Shadow">
                <a:extLst>
                  <a:ext uri="{FF2B5EF4-FFF2-40B4-BE49-F238E27FC236}">
                    <a16:creationId xmlns:a16="http://schemas.microsoft.com/office/drawing/2014/main" id="{0ADB76E5-EE55-817A-DF64-44D35C6BF259}"/>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a:ext>
                </a:extLst>
              </a:blip>
              <a:srcRect/>
              <a:stretch/>
            </p:blipFill>
            <p:spPr>
              <a:xfrm>
                <a:off x="1793554" y="5488781"/>
                <a:ext cx="8604893" cy="154782"/>
              </a:xfrm>
              <a:prstGeom prst="rect">
                <a:avLst/>
              </a:prstGeom>
              <a:effectLst>
                <a:outerShdw blurRad="25400" dist="25400" dir="5400000" sx="99000" sy="99000" algn="t" rotWithShape="0">
                  <a:prstClr val="black"/>
                </a:outerShdw>
                <a:reflection blurRad="38100" stA="90000" endPos="74000" dir="5400000" sy="-100000" algn="bl" rotWithShape="0"/>
                <a:softEdge rad="12700"/>
              </a:effectLst>
            </p:spPr>
          </p:pic>
          <p:pic>
            <p:nvPicPr>
              <p:cNvPr id="8" name="Laptop">
                <a:extLst>
                  <a:ext uri="{FF2B5EF4-FFF2-40B4-BE49-F238E27FC236}">
                    <a16:creationId xmlns:a16="http://schemas.microsoft.com/office/drawing/2014/main" id="{E5AED4E3-8586-A058-1326-20CEC40E0373}"/>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1793554" y="1701800"/>
                <a:ext cx="8604893" cy="3941763"/>
              </a:xfrm>
              <a:custGeom>
                <a:avLst/>
                <a:gdLst>
                  <a:gd name="connsiteX0" fmla="*/ 1352078 w 8604893"/>
                  <a:gd name="connsiteY0" fmla="*/ 182808 h 3941763"/>
                  <a:gd name="connsiteX1" fmla="*/ 1352078 w 8604893"/>
                  <a:gd name="connsiteY1" fmla="*/ 3500186 h 3941763"/>
                  <a:gd name="connsiteX2" fmla="*/ 7252816 w 8604893"/>
                  <a:gd name="connsiteY2" fmla="*/ 3500186 h 3941763"/>
                  <a:gd name="connsiteX3" fmla="*/ 7252816 w 8604893"/>
                  <a:gd name="connsiteY3" fmla="*/ 182808 h 3941763"/>
                  <a:gd name="connsiteX4" fmla="*/ 0 w 8604893"/>
                  <a:gd name="connsiteY4" fmla="*/ 0 h 3941763"/>
                  <a:gd name="connsiteX5" fmla="*/ 8604893 w 8604893"/>
                  <a:gd name="connsiteY5" fmla="*/ 0 h 3941763"/>
                  <a:gd name="connsiteX6" fmla="*/ 8604893 w 8604893"/>
                  <a:gd name="connsiteY6" fmla="*/ 3941763 h 3941763"/>
                  <a:gd name="connsiteX7" fmla="*/ 0 w 8604893"/>
                  <a:gd name="connsiteY7" fmla="*/ 3941763 h 3941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04893" h="3941763">
                    <a:moveTo>
                      <a:pt x="1352078" y="182808"/>
                    </a:moveTo>
                    <a:lnTo>
                      <a:pt x="1352078" y="3500186"/>
                    </a:lnTo>
                    <a:lnTo>
                      <a:pt x="7252816" y="3500186"/>
                    </a:lnTo>
                    <a:lnTo>
                      <a:pt x="7252816" y="182808"/>
                    </a:lnTo>
                    <a:close/>
                    <a:moveTo>
                      <a:pt x="0" y="0"/>
                    </a:moveTo>
                    <a:lnTo>
                      <a:pt x="8604893" y="0"/>
                    </a:lnTo>
                    <a:lnTo>
                      <a:pt x="8604893" y="3941763"/>
                    </a:lnTo>
                    <a:lnTo>
                      <a:pt x="0" y="3941763"/>
                    </a:lnTo>
                    <a:close/>
                  </a:path>
                </a:pathLst>
              </a:custGeom>
              <a:effectLst/>
            </p:spPr>
          </p:pic>
        </p:grpSp>
        <p:pic>
          <p:nvPicPr>
            <p:cNvPr id="10" name="Picture 9">
              <a:extLst>
                <a:ext uri="{FF2B5EF4-FFF2-40B4-BE49-F238E27FC236}">
                  <a16:creationId xmlns:a16="http://schemas.microsoft.com/office/drawing/2014/main" id="{34AC8753-9C49-8F28-85E0-A9D5A5D43A26}"/>
                </a:ext>
              </a:extLst>
            </p:cNvPr>
            <p:cNvPicPr>
              <a:picLocks noChangeAspect="1"/>
            </p:cNvPicPr>
            <p:nvPr/>
          </p:nvPicPr>
          <p:blipFill>
            <a:blip r:embed="rId7"/>
            <a:stretch>
              <a:fillRect/>
            </a:stretch>
          </p:blipFill>
          <p:spPr>
            <a:xfrm>
              <a:off x="2819636" y="1479576"/>
              <a:ext cx="6552728" cy="3898848"/>
            </a:xfrm>
            <a:prstGeom prst="rect">
              <a:avLst/>
            </a:prstGeom>
          </p:spPr>
        </p:pic>
      </p:grpSp>
      <p:grpSp>
        <p:nvGrpSpPr>
          <p:cNvPr id="19" name="22 Callout right down">
            <a:extLst>
              <a:ext uri="{FF2B5EF4-FFF2-40B4-BE49-F238E27FC236}">
                <a16:creationId xmlns:a16="http://schemas.microsoft.com/office/drawing/2014/main" id="{774B0B5D-F4C1-8B4A-1EE1-E1E9D9791010}"/>
              </a:ext>
            </a:extLst>
          </p:cNvPr>
          <p:cNvGrpSpPr/>
          <p:nvPr/>
        </p:nvGrpSpPr>
        <p:grpSpPr>
          <a:xfrm flipH="1">
            <a:off x="9479391" y="1889862"/>
            <a:ext cx="742935" cy="365785"/>
            <a:chOff x="2404959" y="2632412"/>
            <a:chExt cx="1098192" cy="540695"/>
          </a:xfrm>
        </p:grpSpPr>
        <p:grpSp>
          <p:nvGrpSpPr>
            <p:cNvPr id="20" name="Group 19">
              <a:extLst>
                <a:ext uri="{FF2B5EF4-FFF2-40B4-BE49-F238E27FC236}">
                  <a16:creationId xmlns:a16="http://schemas.microsoft.com/office/drawing/2014/main" id="{CF22575A-710C-8D81-F766-88F284F06796}"/>
                </a:ext>
              </a:extLst>
            </p:cNvPr>
            <p:cNvGrpSpPr/>
            <p:nvPr/>
          </p:nvGrpSpPr>
          <p:grpSpPr>
            <a:xfrm>
              <a:off x="2552681" y="2632412"/>
              <a:ext cx="950470" cy="382638"/>
              <a:chOff x="2552681" y="2632412"/>
              <a:chExt cx="950470" cy="382638"/>
            </a:xfrm>
          </p:grpSpPr>
          <p:cxnSp>
            <p:nvCxnSpPr>
              <p:cNvPr id="22" name="Straight Connector 21">
                <a:extLst>
                  <a:ext uri="{FF2B5EF4-FFF2-40B4-BE49-F238E27FC236}">
                    <a16:creationId xmlns:a16="http://schemas.microsoft.com/office/drawing/2014/main" id="{10A6FBF0-346F-006C-EEA2-F0B04876A60F}"/>
                  </a:ext>
                </a:extLst>
              </p:cNvPr>
              <p:cNvCxnSpPr>
                <a:cxnSpLocks/>
              </p:cNvCxnSpPr>
              <p:nvPr/>
            </p:nvCxnSpPr>
            <p:spPr>
              <a:xfrm flipV="1">
                <a:off x="2552681" y="2632412"/>
                <a:ext cx="382634" cy="382638"/>
              </a:xfrm>
              <a:prstGeom prst="line">
                <a:avLst/>
              </a:prstGeom>
              <a:noFill/>
              <a:ln w="19050" cap="flat" cmpd="sng" algn="ctr">
                <a:solidFill>
                  <a:schemeClr val="accent1"/>
                </a:solidFill>
                <a:prstDash val="solid"/>
                <a:miter lim="800000"/>
              </a:ln>
              <a:effectLst/>
            </p:spPr>
          </p:cxnSp>
          <p:cxnSp>
            <p:nvCxnSpPr>
              <p:cNvPr id="23" name="Straight Connector 22">
                <a:extLst>
                  <a:ext uri="{FF2B5EF4-FFF2-40B4-BE49-F238E27FC236}">
                    <a16:creationId xmlns:a16="http://schemas.microsoft.com/office/drawing/2014/main" id="{D7FB8E62-3D4A-48F6-9813-3DEDBFE1A880}"/>
                  </a:ext>
                </a:extLst>
              </p:cNvPr>
              <p:cNvCxnSpPr>
                <a:cxnSpLocks/>
              </p:cNvCxnSpPr>
              <p:nvPr/>
            </p:nvCxnSpPr>
            <p:spPr>
              <a:xfrm>
                <a:off x="2917726" y="2638462"/>
                <a:ext cx="585425" cy="0"/>
              </a:xfrm>
              <a:prstGeom prst="line">
                <a:avLst/>
              </a:prstGeom>
              <a:noFill/>
              <a:ln w="19050" cap="flat" cmpd="sng" algn="ctr">
                <a:solidFill>
                  <a:schemeClr val="accent1"/>
                </a:solidFill>
                <a:prstDash val="solid"/>
                <a:miter lim="800000"/>
              </a:ln>
              <a:effectLst/>
            </p:spPr>
          </p:cxnSp>
        </p:grpSp>
        <p:sp>
          <p:nvSpPr>
            <p:cNvPr id="21" name="Oval 20">
              <a:extLst>
                <a:ext uri="{FF2B5EF4-FFF2-40B4-BE49-F238E27FC236}">
                  <a16:creationId xmlns:a16="http://schemas.microsoft.com/office/drawing/2014/main" id="{93C6D53A-E437-5CC1-D336-3FDA0D4E800B}"/>
                </a:ext>
              </a:extLst>
            </p:cNvPr>
            <p:cNvSpPr/>
            <p:nvPr/>
          </p:nvSpPr>
          <p:spPr>
            <a:xfrm>
              <a:off x="2404959" y="2994010"/>
              <a:ext cx="179102" cy="179097"/>
            </a:xfrm>
            <a:prstGeom prst="ellipse">
              <a:avLst/>
            </a:prstGeom>
            <a:noFill/>
            <a:ln w="19050" cap="flat" cmpd="sng" algn="ctr">
              <a:solidFill>
                <a:schemeClr val="accent1"/>
              </a:solidFill>
              <a:prstDash val="solid"/>
              <a:miter lim="800000"/>
            </a:ln>
            <a:effectLst>
              <a:outerShdw blurRad="38100" algn="ctr" rotWithShape="0">
                <a:prstClr val="black">
                  <a:alpha val="1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grpSp>
      <p:sp>
        <p:nvSpPr>
          <p:cNvPr id="24" name="Rectangle 23">
            <a:extLst>
              <a:ext uri="{FF2B5EF4-FFF2-40B4-BE49-F238E27FC236}">
                <a16:creationId xmlns:a16="http://schemas.microsoft.com/office/drawing/2014/main" id="{ECADE51D-3CA8-AFFF-1B86-720D5861FD2D}"/>
              </a:ext>
            </a:extLst>
          </p:cNvPr>
          <p:cNvSpPr/>
          <p:nvPr/>
        </p:nvSpPr>
        <p:spPr>
          <a:xfrm>
            <a:off x="4114795" y="1893954"/>
            <a:ext cx="5364596" cy="3240359"/>
          </a:xfrm>
          <a:prstGeom prst="rect">
            <a:avLst/>
          </a:prstGeom>
          <a:no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ED33E7C2-A586-F090-0C73-012D9A023E01}"/>
              </a:ext>
            </a:extLst>
          </p:cNvPr>
          <p:cNvSpPr txBox="1"/>
          <p:nvPr/>
        </p:nvSpPr>
        <p:spPr>
          <a:xfrm>
            <a:off x="10222326" y="2025789"/>
            <a:ext cx="1741341" cy="338554"/>
          </a:xfrm>
          <a:prstGeom prst="rect">
            <a:avLst/>
          </a:prstGeom>
          <a:noFill/>
        </p:spPr>
        <p:txBody>
          <a:bodyPr wrap="square" rtlCol="0">
            <a:spAutoFit/>
          </a:bodyPr>
          <a:lstStyle/>
          <a:p>
            <a:r>
              <a:rPr lang="en-GB" sz="1600" b="1" dirty="0"/>
              <a:t>Lens Data Editor</a:t>
            </a:r>
            <a:endParaRPr lang="en-US" sz="1600" b="1" dirty="0"/>
          </a:p>
        </p:txBody>
      </p:sp>
      <p:sp>
        <p:nvSpPr>
          <p:cNvPr id="27" name="Rectangle 26">
            <a:extLst>
              <a:ext uri="{FF2B5EF4-FFF2-40B4-BE49-F238E27FC236}">
                <a16:creationId xmlns:a16="http://schemas.microsoft.com/office/drawing/2014/main" id="{FCFB07D8-B807-397C-9041-F80896B1E91D}"/>
              </a:ext>
            </a:extLst>
          </p:cNvPr>
          <p:cNvSpPr/>
          <p:nvPr/>
        </p:nvSpPr>
        <p:spPr>
          <a:xfrm>
            <a:off x="2924938" y="1893953"/>
            <a:ext cx="1188132" cy="3240359"/>
          </a:xfrm>
          <a:prstGeom prst="rect">
            <a:avLst/>
          </a:prstGeom>
          <a:no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22 Callout right down">
            <a:extLst>
              <a:ext uri="{FF2B5EF4-FFF2-40B4-BE49-F238E27FC236}">
                <a16:creationId xmlns:a16="http://schemas.microsoft.com/office/drawing/2014/main" id="{9F3CD9DC-7965-1D9B-C41C-3E69B3CA53B4}"/>
              </a:ext>
            </a:extLst>
          </p:cNvPr>
          <p:cNvGrpSpPr/>
          <p:nvPr/>
        </p:nvGrpSpPr>
        <p:grpSpPr>
          <a:xfrm>
            <a:off x="2182003" y="2470018"/>
            <a:ext cx="742935" cy="365785"/>
            <a:chOff x="2404959" y="2632412"/>
            <a:chExt cx="1098192" cy="540695"/>
          </a:xfrm>
        </p:grpSpPr>
        <p:grpSp>
          <p:nvGrpSpPr>
            <p:cNvPr id="29" name="Group 28">
              <a:extLst>
                <a:ext uri="{FF2B5EF4-FFF2-40B4-BE49-F238E27FC236}">
                  <a16:creationId xmlns:a16="http://schemas.microsoft.com/office/drawing/2014/main" id="{37002CE3-D5C4-8371-6999-7AE80969583A}"/>
                </a:ext>
              </a:extLst>
            </p:cNvPr>
            <p:cNvGrpSpPr/>
            <p:nvPr/>
          </p:nvGrpSpPr>
          <p:grpSpPr>
            <a:xfrm>
              <a:off x="2552681" y="2632412"/>
              <a:ext cx="950470" cy="382638"/>
              <a:chOff x="2552681" y="2632412"/>
              <a:chExt cx="950470" cy="382638"/>
            </a:xfrm>
          </p:grpSpPr>
          <p:cxnSp>
            <p:nvCxnSpPr>
              <p:cNvPr id="31" name="Straight Connector 30">
                <a:extLst>
                  <a:ext uri="{FF2B5EF4-FFF2-40B4-BE49-F238E27FC236}">
                    <a16:creationId xmlns:a16="http://schemas.microsoft.com/office/drawing/2014/main" id="{691037C0-D38F-A927-2E97-B9C64B7ABA52}"/>
                  </a:ext>
                </a:extLst>
              </p:cNvPr>
              <p:cNvCxnSpPr>
                <a:cxnSpLocks/>
              </p:cNvCxnSpPr>
              <p:nvPr/>
            </p:nvCxnSpPr>
            <p:spPr>
              <a:xfrm flipV="1">
                <a:off x="2552681" y="2632412"/>
                <a:ext cx="382634" cy="382638"/>
              </a:xfrm>
              <a:prstGeom prst="line">
                <a:avLst/>
              </a:prstGeom>
              <a:noFill/>
              <a:ln w="19050" cap="flat" cmpd="sng" algn="ctr">
                <a:solidFill>
                  <a:schemeClr val="accent1"/>
                </a:solidFill>
                <a:prstDash val="solid"/>
                <a:miter lim="800000"/>
              </a:ln>
              <a:effectLst/>
            </p:spPr>
          </p:cxnSp>
          <p:cxnSp>
            <p:nvCxnSpPr>
              <p:cNvPr id="32" name="Straight Connector 31">
                <a:extLst>
                  <a:ext uri="{FF2B5EF4-FFF2-40B4-BE49-F238E27FC236}">
                    <a16:creationId xmlns:a16="http://schemas.microsoft.com/office/drawing/2014/main" id="{6D1DFB34-C0FF-2BFA-179C-C80860373906}"/>
                  </a:ext>
                </a:extLst>
              </p:cNvPr>
              <p:cNvCxnSpPr>
                <a:cxnSpLocks/>
              </p:cNvCxnSpPr>
              <p:nvPr/>
            </p:nvCxnSpPr>
            <p:spPr>
              <a:xfrm>
                <a:off x="2917726" y="2638462"/>
                <a:ext cx="585425" cy="0"/>
              </a:xfrm>
              <a:prstGeom prst="line">
                <a:avLst/>
              </a:prstGeom>
              <a:noFill/>
              <a:ln w="19050" cap="flat" cmpd="sng" algn="ctr">
                <a:solidFill>
                  <a:schemeClr val="accent1"/>
                </a:solidFill>
                <a:prstDash val="solid"/>
                <a:miter lim="800000"/>
              </a:ln>
              <a:effectLst/>
            </p:spPr>
          </p:cxnSp>
        </p:grpSp>
        <p:sp>
          <p:nvSpPr>
            <p:cNvPr id="30" name="Oval 29">
              <a:extLst>
                <a:ext uri="{FF2B5EF4-FFF2-40B4-BE49-F238E27FC236}">
                  <a16:creationId xmlns:a16="http://schemas.microsoft.com/office/drawing/2014/main" id="{9FC45F10-0E78-4DE4-AAAD-96BDA2BFA917}"/>
                </a:ext>
              </a:extLst>
            </p:cNvPr>
            <p:cNvSpPr/>
            <p:nvPr/>
          </p:nvSpPr>
          <p:spPr>
            <a:xfrm>
              <a:off x="2404959" y="2994010"/>
              <a:ext cx="179102" cy="179097"/>
            </a:xfrm>
            <a:prstGeom prst="ellipse">
              <a:avLst/>
            </a:prstGeom>
            <a:noFill/>
            <a:ln w="19050" cap="flat" cmpd="sng" algn="ctr">
              <a:solidFill>
                <a:schemeClr val="accent1"/>
              </a:solidFill>
              <a:prstDash val="solid"/>
              <a:miter lim="800000"/>
            </a:ln>
            <a:effectLst>
              <a:outerShdw blurRad="38100" algn="ctr" rotWithShape="0">
                <a:prstClr val="black">
                  <a:alpha val="1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grpSp>
      <p:sp>
        <p:nvSpPr>
          <p:cNvPr id="33" name="TextBox 32">
            <a:extLst>
              <a:ext uri="{FF2B5EF4-FFF2-40B4-BE49-F238E27FC236}">
                <a16:creationId xmlns:a16="http://schemas.microsoft.com/office/drawing/2014/main" id="{C5707B79-9BBA-E3A9-DD59-2FB265ADC286}"/>
              </a:ext>
            </a:extLst>
          </p:cNvPr>
          <p:cNvSpPr txBox="1"/>
          <p:nvPr/>
        </p:nvSpPr>
        <p:spPr>
          <a:xfrm>
            <a:off x="440662" y="2611629"/>
            <a:ext cx="1741341" cy="338554"/>
          </a:xfrm>
          <a:prstGeom prst="rect">
            <a:avLst/>
          </a:prstGeom>
          <a:noFill/>
        </p:spPr>
        <p:txBody>
          <a:bodyPr wrap="square" rtlCol="0">
            <a:spAutoFit/>
          </a:bodyPr>
          <a:lstStyle/>
          <a:p>
            <a:pPr algn="r"/>
            <a:r>
              <a:rPr lang="en-GB" sz="1600" b="1" dirty="0"/>
              <a:t>System Explorer</a:t>
            </a:r>
            <a:endParaRPr lang="en-US" sz="1600" b="1" dirty="0"/>
          </a:p>
        </p:txBody>
      </p:sp>
      <p:sp>
        <p:nvSpPr>
          <p:cNvPr id="34" name="Rectangle 33">
            <a:extLst>
              <a:ext uri="{FF2B5EF4-FFF2-40B4-BE49-F238E27FC236}">
                <a16:creationId xmlns:a16="http://schemas.microsoft.com/office/drawing/2014/main" id="{054E806D-60B3-46FF-2613-D4025463211F}"/>
              </a:ext>
            </a:extLst>
          </p:cNvPr>
          <p:cNvSpPr/>
          <p:nvPr/>
        </p:nvSpPr>
        <p:spPr>
          <a:xfrm>
            <a:off x="2924938" y="1402306"/>
            <a:ext cx="6560556" cy="489600"/>
          </a:xfrm>
          <a:prstGeom prst="rect">
            <a:avLst/>
          </a:prstGeom>
          <a:no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156D1AE3-086D-F69C-2BDC-FA0C525A9672}"/>
              </a:ext>
            </a:extLst>
          </p:cNvPr>
          <p:cNvSpPr txBox="1"/>
          <p:nvPr/>
        </p:nvSpPr>
        <p:spPr>
          <a:xfrm>
            <a:off x="10220823" y="2303763"/>
            <a:ext cx="1741341" cy="1815882"/>
          </a:xfrm>
          <a:prstGeom prst="rect">
            <a:avLst/>
          </a:prstGeom>
          <a:noFill/>
        </p:spPr>
        <p:txBody>
          <a:bodyPr wrap="square" rtlCol="0">
            <a:spAutoFit/>
          </a:bodyPr>
          <a:lstStyle/>
          <a:p>
            <a:r>
              <a:rPr lang="en-GB" sz="1400" dirty="0"/>
              <a:t>Found within the workspace. </a:t>
            </a:r>
          </a:p>
          <a:p>
            <a:r>
              <a:rPr lang="en-GB" sz="1400" dirty="0"/>
              <a:t>A spreadsheet format that allows the software to trace from one surface to the next in the order they are listed. </a:t>
            </a:r>
            <a:endParaRPr lang="en-US" sz="1400" dirty="0"/>
          </a:p>
        </p:txBody>
      </p:sp>
      <p:grpSp>
        <p:nvGrpSpPr>
          <p:cNvPr id="42" name="Group 41">
            <a:extLst>
              <a:ext uri="{FF2B5EF4-FFF2-40B4-BE49-F238E27FC236}">
                <a16:creationId xmlns:a16="http://schemas.microsoft.com/office/drawing/2014/main" id="{2C421214-F97F-5271-E51B-A1F310B29CB3}"/>
              </a:ext>
            </a:extLst>
          </p:cNvPr>
          <p:cNvGrpSpPr/>
          <p:nvPr/>
        </p:nvGrpSpPr>
        <p:grpSpPr>
          <a:xfrm>
            <a:off x="2217595" y="1339676"/>
            <a:ext cx="708205" cy="121161"/>
            <a:chOff x="8934596" y="3368421"/>
            <a:chExt cx="708205" cy="121161"/>
          </a:xfrm>
        </p:grpSpPr>
        <p:cxnSp>
          <p:nvCxnSpPr>
            <p:cNvPr id="43" name="Straight Connector 42">
              <a:extLst>
                <a:ext uri="{FF2B5EF4-FFF2-40B4-BE49-F238E27FC236}">
                  <a16:creationId xmlns:a16="http://schemas.microsoft.com/office/drawing/2014/main" id="{2447EE56-4FB6-4BFC-E534-3E61223ACAD1}"/>
                </a:ext>
              </a:extLst>
            </p:cNvPr>
            <p:cNvCxnSpPr>
              <a:cxnSpLocks/>
              <a:stCxn id="44" idx="6"/>
            </p:cNvCxnSpPr>
            <p:nvPr/>
          </p:nvCxnSpPr>
          <p:spPr>
            <a:xfrm>
              <a:off x="9055760" y="3429002"/>
              <a:ext cx="587041" cy="0"/>
            </a:xfrm>
            <a:prstGeom prst="line">
              <a:avLst/>
            </a:prstGeom>
            <a:noFill/>
            <a:ln w="19050" cap="flat" cmpd="sng" algn="ctr">
              <a:solidFill>
                <a:schemeClr val="accent1"/>
              </a:solidFill>
              <a:prstDash val="solid"/>
              <a:miter lim="800000"/>
            </a:ln>
            <a:effectLst/>
          </p:spPr>
        </p:cxnSp>
        <p:sp>
          <p:nvSpPr>
            <p:cNvPr id="44" name="Oval 43">
              <a:extLst>
                <a:ext uri="{FF2B5EF4-FFF2-40B4-BE49-F238E27FC236}">
                  <a16:creationId xmlns:a16="http://schemas.microsoft.com/office/drawing/2014/main" id="{91D467DA-C60F-8853-F8FA-3858DF37763D}"/>
                </a:ext>
              </a:extLst>
            </p:cNvPr>
            <p:cNvSpPr/>
            <p:nvPr/>
          </p:nvSpPr>
          <p:spPr>
            <a:xfrm>
              <a:off x="8934596" y="3368421"/>
              <a:ext cx="121164" cy="121161"/>
            </a:xfrm>
            <a:prstGeom prst="ellipse">
              <a:avLst/>
            </a:prstGeom>
            <a:noFill/>
            <a:ln w="19050" cap="flat" cmpd="sng" algn="ctr">
              <a:solidFill>
                <a:schemeClr val="accent1"/>
              </a:solidFill>
              <a:prstDash val="solid"/>
              <a:miter lim="800000"/>
            </a:ln>
            <a:effectLst>
              <a:outerShdw blurRad="38100" algn="ctr" rotWithShape="0">
                <a:prstClr val="black">
                  <a:alpha val="1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grpSp>
      <p:sp>
        <p:nvSpPr>
          <p:cNvPr id="46" name="TextBox 45">
            <a:extLst>
              <a:ext uri="{FF2B5EF4-FFF2-40B4-BE49-F238E27FC236}">
                <a16:creationId xmlns:a16="http://schemas.microsoft.com/office/drawing/2014/main" id="{DB6722D2-D7C8-8D4E-3879-CE691A86B836}"/>
              </a:ext>
            </a:extLst>
          </p:cNvPr>
          <p:cNvSpPr txBox="1"/>
          <p:nvPr/>
        </p:nvSpPr>
        <p:spPr>
          <a:xfrm>
            <a:off x="440662" y="1230162"/>
            <a:ext cx="1741341" cy="338554"/>
          </a:xfrm>
          <a:prstGeom prst="rect">
            <a:avLst/>
          </a:prstGeom>
          <a:noFill/>
        </p:spPr>
        <p:txBody>
          <a:bodyPr wrap="square" rtlCol="0">
            <a:spAutoFit/>
          </a:bodyPr>
          <a:lstStyle/>
          <a:p>
            <a:pPr algn="r"/>
            <a:r>
              <a:rPr lang="en-GB" sz="1600" b="1" dirty="0"/>
              <a:t>Ribbon</a:t>
            </a:r>
            <a:endParaRPr lang="en-US" sz="1600" b="1" dirty="0"/>
          </a:p>
        </p:txBody>
      </p:sp>
      <p:sp>
        <p:nvSpPr>
          <p:cNvPr id="48" name="TextBox 47">
            <a:extLst>
              <a:ext uri="{FF2B5EF4-FFF2-40B4-BE49-F238E27FC236}">
                <a16:creationId xmlns:a16="http://schemas.microsoft.com/office/drawing/2014/main" id="{97624104-D372-2FCE-C5D6-35B49A039EAB}"/>
              </a:ext>
            </a:extLst>
          </p:cNvPr>
          <p:cNvSpPr txBox="1"/>
          <p:nvPr/>
        </p:nvSpPr>
        <p:spPr>
          <a:xfrm>
            <a:off x="58486" y="1487833"/>
            <a:ext cx="2123517" cy="523220"/>
          </a:xfrm>
          <a:prstGeom prst="rect">
            <a:avLst/>
          </a:prstGeom>
          <a:noFill/>
        </p:spPr>
        <p:txBody>
          <a:bodyPr wrap="square">
            <a:spAutoFit/>
          </a:bodyPr>
          <a:lstStyle/>
          <a:p>
            <a:pPr algn="r"/>
            <a:r>
              <a:rPr lang="en-GB" sz="1400" dirty="0">
                <a:effectLst/>
              </a:rPr>
              <a:t>clustered into task-oriented tabs</a:t>
            </a:r>
            <a:endParaRPr lang="en-US" sz="1400" dirty="0"/>
          </a:p>
        </p:txBody>
      </p:sp>
      <p:sp>
        <p:nvSpPr>
          <p:cNvPr id="78" name="Rectangle 77">
            <a:extLst>
              <a:ext uri="{FF2B5EF4-FFF2-40B4-BE49-F238E27FC236}">
                <a16:creationId xmlns:a16="http://schemas.microsoft.com/office/drawing/2014/main" id="{FDBAEA9F-AB91-BFCC-92A2-5C8E534B69AF}"/>
              </a:ext>
            </a:extLst>
          </p:cNvPr>
          <p:cNvSpPr/>
          <p:nvPr/>
        </p:nvSpPr>
        <p:spPr>
          <a:xfrm>
            <a:off x="340227" y="4372628"/>
            <a:ext cx="2158963" cy="1008112"/>
          </a:xfrm>
          <a:prstGeom prst="rect">
            <a:avLst/>
          </a:prstGeom>
          <a:noFill/>
          <a:ln w="19050">
            <a:solidFill>
              <a:srgbClr val="FFB71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620738B-37F1-01D9-75DA-A48C1B16ACF0}"/>
              </a:ext>
            </a:extLst>
          </p:cNvPr>
          <p:cNvSpPr txBox="1"/>
          <p:nvPr/>
        </p:nvSpPr>
        <p:spPr>
          <a:xfrm>
            <a:off x="333288" y="4576976"/>
            <a:ext cx="2158963" cy="738664"/>
          </a:xfrm>
          <a:prstGeom prst="rect">
            <a:avLst/>
          </a:prstGeom>
          <a:noFill/>
        </p:spPr>
        <p:txBody>
          <a:bodyPr wrap="square">
            <a:spAutoFit/>
          </a:bodyPr>
          <a:lstStyle/>
          <a:p>
            <a:pPr algn="ctr"/>
            <a:r>
              <a:rPr lang="en-US" sz="1400" dirty="0"/>
              <a:t>Where can you go to find help or additional resources?</a:t>
            </a:r>
          </a:p>
        </p:txBody>
      </p:sp>
      <p:grpSp>
        <p:nvGrpSpPr>
          <p:cNvPr id="51" name="Group 50">
            <a:extLst>
              <a:ext uri="{FF2B5EF4-FFF2-40B4-BE49-F238E27FC236}">
                <a16:creationId xmlns:a16="http://schemas.microsoft.com/office/drawing/2014/main" id="{402094D0-3AF2-E402-A7DF-3529A0380378}"/>
              </a:ext>
            </a:extLst>
          </p:cNvPr>
          <p:cNvGrpSpPr/>
          <p:nvPr/>
        </p:nvGrpSpPr>
        <p:grpSpPr>
          <a:xfrm flipH="1">
            <a:off x="9486066" y="1297450"/>
            <a:ext cx="708205" cy="121161"/>
            <a:chOff x="8934596" y="3368421"/>
            <a:chExt cx="708205" cy="121161"/>
          </a:xfrm>
        </p:grpSpPr>
        <p:cxnSp>
          <p:nvCxnSpPr>
            <p:cNvPr id="52" name="Straight Connector 51">
              <a:extLst>
                <a:ext uri="{FF2B5EF4-FFF2-40B4-BE49-F238E27FC236}">
                  <a16:creationId xmlns:a16="http://schemas.microsoft.com/office/drawing/2014/main" id="{ECA23536-BCDF-3AB5-6D2D-8F24BBC1AB8C}"/>
                </a:ext>
              </a:extLst>
            </p:cNvPr>
            <p:cNvCxnSpPr>
              <a:cxnSpLocks/>
              <a:stCxn id="53" idx="6"/>
            </p:cNvCxnSpPr>
            <p:nvPr/>
          </p:nvCxnSpPr>
          <p:spPr>
            <a:xfrm>
              <a:off x="9055760" y="3429002"/>
              <a:ext cx="587041" cy="0"/>
            </a:xfrm>
            <a:prstGeom prst="line">
              <a:avLst/>
            </a:prstGeom>
            <a:noFill/>
            <a:ln w="19050" cap="flat" cmpd="sng" algn="ctr">
              <a:solidFill>
                <a:schemeClr val="accent1"/>
              </a:solidFill>
              <a:prstDash val="solid"/>
              <a:miter lim="800000"/>
            </a:ln>
            <a:effectLst/>
          </p:spPr>
        </p:cxnSp>
        <p:sp>
          <p:nvSpPr>
            <p:cNvPr id="53" name="Oval 52">
              <a:extLst>
                <a:ext uri="{FF2B5EF4-FFF2-40B4-BE49-F238E27FC236}">
                  <a16:creationId xmlns:a16="http://schemas.microsoft.com/office/drawing/2014/main" id="{45B97DEB-4AFC-1122-4E0A-5480D12D1021}"/>
                </a:ext>
              </a:extLst>
            </p:cNvPr>
            <p:cNvSpPr/>
            <p:nvPr/>
          </p:nvSpPr>
          <p:spPr>
            <a:xfrm>
              <a:off x="8934596" y="3368421"/>
              <a:ext cx="121164" cy="121161"/>
            </a:xfrm>
            <a:prstGeom prst="ellipse">
              <a:avLst/>
            </a:prstGeom>
            <a:noFill/>
            <a:ln w="19050" cap="flat" cmpd="sng" algn="ctr">
              <a:solidFill>
                <a:schemeClr val="accent1"/>
              </a:solidFill>
              <a:prstDash val="solid"/>
              <a:miter lim="800000"/>
            </a:ln>
            <a:effectLst>
              <a:outerShdw blurRad="38100" algn="ctr" rotWithShape="0">
                <a:prstClr val="black">
                  <a:alpha val="1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grpSp>
      <p:grpSp>
        <p:nvGrpSpPr>
          <p:cNvPr id="57" name="Group 56">
            <a:extLst>
              <a:ext uri="{FF2B5EF4-FFF2-40B4-BE49-F238E27FC236}">
                <a16:creationId xmlns:a16="http://schemas.microsoft.com/office/drawing/2014/main" id="{CD4EF408-65B7-FF64-5081-5806D10FA074}"/>
              </a:ext>
            </a:extLst>
          </p:cNvPr>
          <p:cNvGrpSpPr/>
          <p:nvPr/>
        </p:nvGrpSpPr>
        <p:grpSpPr>
          <a:xfrm flipH="1">
            <a:off x="9479391" y="5116623"/>
            <a:ext cx="708205" cy="121161"/>
            <a:chOff x="8934596" y="3368421"/>
            <a:chExt cx="708205" cy="121161"/>
          </a:xfrm>
        </p:grpSpPr>
        <p:cxnSp>
          <p:nvCxnSpPr>
            <p:cNvPr id="58" name="Straight Connector 57">
              <a:extLst>
                <a:ext uri="{FF2B5EF4-FFF2-40B4-BE49-F238E27FC236}">
                  <a16:creationId xmlns:a16="http://schemas.microsoft.com/office/drawing/2014/main" id="{F6B62E7A-3B58-3D9B-AA87-105BC1B6F17C}"/>
                </a:ext>
              </a:extLst>
            </p:cNvPr>
            <p:cNvCxnSpPr>
              <a:cxnSpLocks/>
              <a:stCxn id="59" idx="6"/>
            </p:cNvCxnSpPr>
            <p:nvPr/>
          </p:nvCxnSpPr>
          <p:spPr>
            <a:xfrm>
              <a:off x="9055760" y="3429002"/>
              <a:ext cx="587041" cy="0"/>
            </a:xfrm>
            <a:prstGeom prst="line">
              <a:avLst/>
            </a:prstGeom>
            <a:noFill/>
            <a:ln w="19050" cap="flat" cmpd="sng" algn="ctr">
              <a:solidFill>
                <a:schemeClr val="accent1"/>
              </a:solidFill>
              <a:prstDash val="solid"/>
              <a:miter lim="800000"/>
            </a:ln>
            <a:effectLst/>
          </p:spPr>
        </p:cxnSp>
        <p:sp>
          <p:nvSpPr>
            <p:cNvPr id="59" name="Oval 58">
              <a:extLst>
                <a:ext uri="{FF2B5EF4-FFF2-40B4-BE49-F238E27FC236}">
                  <a16:creationId xmlns:a16="http://schemas.microsoft.com/office/drawing/2014/main" id="{E8455413-7BC9-BCE8-FB8D-E972FC580D91}"/>
                </a:ext>
              </a:extLst>
            </p:cNvPr>
            <p:cNvSpPr/>
            <p:nvPr/>
          </p:nvSpPr>
          <p:spPr>
            <a:xfrm>
              <a:off x="8934596" y="3368421"/>
              <a:ext cx="121164" cy="121161"/>
            </a:xfrm>
            <a:prstGeom prst="ellipse">
              <a:avLst/>
            </a:prstGeom>
            <a:noFill/>
            <a:ln w="19050" cap="flat" cmpd="sng" algn="ctr">
              <a:solidFill>
                <a:schemeClr val="accent1"/>
              </a:solidFill>
              <a:prstDash val="solid"/>
              <a:miter lim="800000"/>
            </a:ln>
            <a:effectLst>
              <a:outerShdw blurRad="38100" algn="ctr" rotWithShape="0">
                <a:prstClr val="black">
                  <a:alpha val="1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grpSp>
      <p:sp>
        <p:nvSpPr>
          <p:cNvPr id="60" name="TextBox 59">
            <a:extLst>
              <a:ext uri="{FF2B5EF4-FFF2-40B4-BE49-F238E27FC236}">
                <a16:creationId xmlns:a16="http://schemas.microsoft.com/office/drawing/2014/main" id="{287548AA-F908-1466-285A-81117431527A}"/>
              </a:ext>
            </a:extLst>
          </p:cNvPr>
          <p:cNvSpPr txBox="1"/>
          <p:nvPr/>
        </p:nvSpPr>
        <p:spPr>
          <a:xfrm>
            <a:off x="10220823" y="1188753"/>
            <a:ext cx="1741341" cy="584775"/>
          </a:xfrm>
          <a:prstGeom prst="rect">
            <a:avLst/>
          </a:prstGeom>
          <a:noFill/>
        </p:spPr>
        <p:txBody>
          <a:bodyPr wrap="square" rtlCol="0">
            <a:spAutoFit/>
          </a:bodyPr>
          <a:lstStyle/>
          <a:p>
            <a:r>
              <a:rPr lang="en-GB" sz="1600" b="1" dirty="0"/>
              <a:t>User-definable toolbar</a:t>
            </a:r>
            <a:endParaRPr lang="en-US" sz="1600" b="1" dirty="0"/>
          </a:p>
        </p:txBody>
      </p:sp>
      <p:sp>
        <p:nvSpPr>
          <p:cNvPr id="61" name="TextBox 60">
            <a:extLst>
              <a:ext uri="{FF2B5EF4-FFF2-40B4-BE49-F238E27FC236}">
                <a16:creationId xmlns:a16="http://schemas.microsoft.com/office/drawing/2014/main" id="{398D1AAB-9DA2-47BC-2A6C-9AD03EC19F75}"/>
              </a:ext>
            </a:extLst>
          </p:cNvPr>
          <p:cNvSpPr txBox="1"/>
          <p:nvPr/>
        </p:nvSpPr>
        <p:spPr>
          <a:xfrm>
            <a:off x="10216874" y="5007377"/>
            <a:ext cx="1741341" cy="338554"/>
          </a:xfrm>
          <a:prstGeom prst="rect">
            <a:avLst/>
          </a:prstGeom>
          <a:noFill/>
        </p:spPr>
        <p:txBody>
          <a:bodyPr wrap="square" rtlCol="0">
            <a:spAutoFit/>
          </a:bodyPr>
          <a:lstStyle/>
          <a:p>
            <a:r>
              <a:rPr lang="en-GB" sz="1600" b="1" dirty="0"/>
              <a:t>Status bar</a:t>
            </a:r>
            <a:endParaRPr lang="en-US" sz="1600" b="1" dirty="0"/>
          </a:p>
        </p:txBody>
      </p:sp>
      <p:grpSp>
        <p:nvGrpSpPr>
          <p:cNvPr id="74" name="Group 73">
            <a:extLst>
              <a:ext uri="{FF2B5EF4-FFF2-40B4-BE49-F238E27FC236}">
                <a16:creationId xmlns:a16="http://schemas.microsoft.com/office/drawing/2014/main" id="{1636C6F5-7A54-A983-77CB-C4AA86F24432}"/>
              </a:ext>
            </a:extLst>
          </p:cNvPr>
          <p:cNvGrpSpPr/>
          <p:nvPr/>
        </p:nvGrpSpPr>
        <p:grpSpPr>
          <a:xfrm>
            <a:off x="1175141" y="4103170"/>
            <a:ext cx="459950" cy="534820"/>
            <a:chOff x="7087047" y="4076414"/>
            <a:chExt cx="619275" cy="720081"/>
          </a:xfrm>
        </p:grpSpPr>
        <p:sp>
          <p:nvSpPr>
            <p:cNvPr id="75" name="Rectangle 74">
              <a:extLst>
                <a:ext uri="{FF2B5EF4-FFF2-40B4-BE49-F238E27FC236}">
                  <a16:creationId xmlns:a16="http://schemas.microsoft.com/office/drawing/2014/main" id="{A57A4418-17AB-B3E8-CC3C-D513C4AEEB50}"/>
                </a:ext>
              </a:extLst>
            </p:cNvPr>
            <p:cNvSpPr/>
            <p:nvPr/>
          </p:nvSpPr>
          <p:spPr>
            <a:xfrm>
              <a:off x="7087047" y="4076414"/>
              <a:ext cx="619275" cy="72008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6" name="light-bulb-inspiration-purlpe" descr="light bulb inspiration purlpe">
              <a:extLst>
                <a:ext uri="{FF2B5EF4-FFF2-40B4-BE49-F238E27FC236}">
                  <a16:creationId xmlns:a16="http://schemas.microsoft.com/office/drawing/2014/main" id="{8773B837-B42C-F987-2B16-851599FAF7F6}"/>
                </a:ext>
              </a:extLst>
            </p:cNvPr>
            <p:cNvPicPr>
              <a:picLocks noChangeAspect="1"/>
            </p:cNvPicPr>
            <p:nvPr>
              <p:custDataLst>
                <p:tags r:id="rId1"/>
              </p:custDataLst>
            </p:nvPr>
          </p:nvPicPr>
          <p:blipFill>
            <a:blip r:embed="rId8">
              <a:extLst>
                <a:ext uri="{96DAC541-7B7A-43D3-8B79-37D633B846F1}">
                  <asvg:svgBlip xmlns:asvg="http://schemas.microsoft.com/office/drawing/2016/SVG/main" r:embed="rId9"/>
                </a:ext>
              </a:extLst>
            </a:blip>
            <a:stretch>
              <a:fillRect/>
            </a:stretch>
          </p:blipFill>
          <p:spPr>
            <a:xfrm>
              <a:off x="7114320" y="4128929"/>
              <a:ext cx="564734" cy="629275"/>
            </a:xfrm>
            <a:prstGeom prst="rect">
              <a:avLst/>
            </a:prstGeom>
          </p:spPr>
        </p:pic>
      </p:grpSp>
      <p:sp>
        <p:nvSpPr>
          <p:cNvPr id="77" name="TextBox 76">
            <a:extLst>
              <a:ext uri="{FF2B5EF4-FFF2-40B4-BE49-F238E27FC236}">
                <a16:creationId xmlns:a16="http://schemas.microsoft.com/office/drawing/2014/main" id="{C88E3FED-A0E8-A4A9-7AE1-0BD37E062B7F}"/>
              </a:ext>
            </a:extLst>
          </p:cNvPr>
          <p:cNvSpPr txBox="1"/>
          <p:nvPr/>
        </p:nvSpPr>
        <p:spPr>
          <a:xfrm>
            <a:off x="177722" y="2997188"/>
            <a:ext cx="2123517" cy="954107"/>
          </a:xfrm>
          <a:prstGeom prst="rect">
            <a:avLst/>
          </a:prstGeom>
          <a:noFill/>
        </p:spPr>
        <p:txBody>
          <a:bodyPr wrap="square">
            <a:spAutoFit/>
          </a:bodyPr>
          <a:lstStyle/>
          <a:p>
            <a:pPr algn="r"/>
            <a:r>
              <a:rPr lang="en-US" sz="1400" dirty="0"/>
              <a:t>System-specific optical data, typically set at the start of design and rarely changed afterward.</a:t>
            </a:r>
          </a:p>
        </p:txBody>
      </p:sp>
    </p:spTree>
    <p:extLst>
      <p:ext uri="{BB962C8B-B14F-4D97-AF65-F5344CB8AC3E}">
        <p14:creationId xmlns:p14="http://schemas.microsoft.com/office/powerpoint/2010/main" val="27337025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9336844B-34F5-3910-99B7-033AB39F41F8}"/>
              </a:ext>
            </a:extLst>
          </p:cNvPr>
          <p:cNvSpPr/>
          <p:nvPr/>
        </p:nvSpPr>
        <p:spPr>
          <a:xfrm>
            <a:off x="7782523" y="2173100"/>
            <a:ext cx="3528392" cy="2966720"/>
          </a:xfrm>
          <a:prstGeom prst="rect">
            <a:avLst/>
          </a:prstGeom>
          <a:noFill/>
          <a:ln w="19050">
            <a:solidFill>
              <a:srgbClr val="FFB71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77F71815-C1C7-1C12-580D-D06C90576A39}"/>
              </a:ext>
            </a:extLst>
          </p:cNvPr>
          <p:cNvSpPr>
            <a:spLocks noGrp="1"/>
          </p:cNvSpPr>
          <p:nvPr>
            <p:ph type="sldNum" sz="quarter" idx="11"/>
          </p:nvPr>
        </p:nvSpPr>
        <p:spPr/>
        <p:txBody>
          <a:bodyPr/>
          <a:lstStyle/>
          <a:p>
            <a:fld id="{F0D23093-2AB0-F74C-B865-1A12A15B650E}" type="slidenum">
              <a:rPr lang="en-US" smtClean="0"/>
              <a:pPr/>
              <a:t>6</a:t>
            </a:fld>
            <a:endParaRPr lang="en-US" dirty="0"/>
          </a:p>
        </p:txBody>
      </p:sp>
      <p:sp>
        <p:nvSpPr>
          <p:cNvPr id="3" name="Title 2">
            <a:extLst>
              <a:ext uri="{FF2B5EF4-FFF2-40B4-BE49-F238E27FC236}">
                <a16:creationId xmlns:a16="http://schemas.microsoft.com/office/drawing/2014/main" id="{7E2F6A02-6280-57E2-C51B-A6B3BA41B664}"/>
              </a:ext>
            </a:extLst>
          </p:cNvPr>
          <p:cNvSpPr>
            <a:spLocks noGrp="1"/>
          </p:cNvSpPr>
          <p:nvPr>
            <p:ph type="title"/>
          </p:nvPr>
        </p:nvSpPr>
        <p:spPr/>
        <p:txBody>
          <a:bodyPr/>
          <a:lstStyle/>
          <a:p>
            <a:r>
              <a:rPr lang="en-GB" dirty="0"/>
              <a:t>Optical System of interest</a:t>
            </a:r>
            <a:br>
              <a:rPr lang="en-GB" dirty="0"/>
            </a:br>
            <a:r>
              <a:rPr lang="en-GB" sz="2400" i="1" dirty="0">
                <a:solidFill>
                  <a:schemeClr val="accent1"/>
                </a:solidFill>
              </a:rPr>
              <a:t>Singlet lens</a:t>
            </a:r>
            <a:endParaRPr lang="en-US" i="1" dirty="0">
              <a:solidFill>
                <a:schemeClr val="accent1"/>
              </a:solidFill>
            </a:endParaRPr>
          </a:p>
        </p:txBody>
      </p:sp>
      <p:sp>
        <p:nvSpPr>
          <p:cNvPr id="4" name="Text Placeholder 3">
            <a:extLst>
              <a:ext uri="{FF2B5EF4-FFF2-40B4-BE49-F238E27FC236}">
                <a16:creationId xmlns:a16="http://schemas.microsoft.com/office/drawing/2014/main" id="{E97BBD5C-17DE-B936-ED3F-82FDD904AEAE}"/>
              </a:ext>
            </a:extLst>
          </p:cNvPr>
          <p:cNvSpPr>
            <a:spLocks noGrp="1"/>
          </p:cNvSpPr>
          <p:nvPr>
            <p:ph type="body" sz="quarter" idx="13"/>
          </p:nvPr>
        </p:nvSpPr>
        <p:spPr>
          <a:xfrm>
            <a:off x="609598" y="1221109"/>
            <a:ext cx="10972799" cy="911748"/>
          </a:xfrm>
        </p:spPr>
        <p:txBody>
          <a:bodyPr>
            <a:normAutofit/>
          </a:bodyPr>
          <a:lstStyle/>
          <a:p>
            <a:pPr marL="0" indent="0">
              <a:buNone/>
            </a:pPr>
            <a:r>
              <a:rPr lang="en-US" sz="1600" dirty="0"/>
              <a:t>For this tutorial we will design and optimize an F/4 singlet lens made of N-BK7 glass.</a:t>
            </a:r>
          </a:p>
          <a:p>
            <a:pPr marL="0" indent="0">
              <a:buNone/>
            </a:pPr>
            <a:r>
              <a:rPr lang="en-US" sz="1600" dirty="0"/>
              <a:t>The final design should meet the following specifications and constraints: </a:t>
            </a:r>
          </a:p>
        </p:txBody>
      </p:sp>
      <p:grpSp>
        <p:nvGrpSpPr>
          <p:cNvPr id="14" name="Group 13">
            <a:extLst>
              <a:ext uri="{FF2B5EF4-FFF2-40B4-BE49-F238E27FC236}">
                <a16:creationId xmlns:a16="http://schemas.microsoft.com/office/drawing/2014/main" id="{6166E218-56B6-8DF7-2D93-3B3F88BE73EE}"/>
              </a:ext>
            </a:extLst>
          </p:cNvPr>
          <p:cNvGrpSpPr/>
          <p:nvPr/>
        </p:nvGrpSpPr>
        <p:grpSpPr>
          <a:xfrm>
            <a:off x="9264352" y="1772817"/>
            <a:ext cx="564734" cy="720080"/>
            <a:chOff x="7114320" y="4083526"/>
            <a:chExt cx="564734" cy="720080"/>
          </a:xfrm>
        </p:grpSpPr>
        <p:sp>
          <p:nvSpPr>
            <p:cNvPr id="15" name="Rectangle 14">
              <a:extLst>
                <a:ext uri="{FF2B5EF4-FFF2-40B4-BE49-F238E27FC236}">
                  <a16:creationId xmlns:a16="http://schemas.microsoft.com/office/drawing/2014/main" id="{858C5B72-F71C-A44A-24F7-D08DBAC77278}"/>
                </a:ext>
              </a:extLst>
            </p:cNvPr>
            <p:cNvSpPr/>
            <p:nvPr/>
          </p:nvSpPr>
          <p:spPr>
            <a:xfrm>
              <a:off x="7114320" y="4083526"/>
              <a:ext cx="564734" cy="72008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light-bulb-inspiration-purlpe" descr="light bulb inspiration purlpe">
              <a:extLst>
                <a:ext uri="{FF2B5EF4-FFF2-40B4-BE49-F238E27FC236}">
                  <a16:creationId xmlns:a16="http://schemas.microsoft.com/office/drawing/2014/main" id="{9C8F3B6A-C085-513F-946C-53FA87704A1B}"/>
                </a:ext>
              </a:extLst>
            </p:cNvPr>
            <p:cNvPicPr>
              <a:picLocks noChangeAspect="1"/>
            </p:cNvPicPr>
            <p:nvPr>
              <p:custDataLst>
                <p:tags r:id="rId1"/>
              </p:custDataLst>
            </p:nvPr>
          </p:nvPicPr>
          <p:blipFill>
            <a:blip r:embed="rId4">
              <a:extLst>
                <a:ext uri="{96DAC541-7B7A-43D3-8B79-37D633B846F1}">
                  <asvg:svgBlip xmlns:asvg="http://schemas.microsoft.com/office/drawing/2016/SVG/main" r:embed="rId5"/>
                </a:ext>
              </a:extLst>
            </a:blip>
            <a:stretch>
              <a:fillRect/>
            </a:stretch>
          </p:blipFill>
          <p:spPr>
            <a:xfrm>
              <a:off x="7114320" y="4128929"/>
              <a:ext cx="564734" cy="629275"/>
            </a:xfrm>
            <a:prstGeom prst="rect">
              <a:avLst/>
            </a:prstGeom>
          </p:spPr>
        </p:pic>
      </p:grpSp>
      <p:graphicFrame>
        <p:nvGraphicFramePr>
          <p:cNvPr id="21" name="Table 20">
            <a:extLst>
              <a:ext uri="{FF2B5EF4-FFF2-40B4-BE49-F238E27FC236}">
                <a16:creationId xmlns:a16="http://schemas.microsoft.com/office/drawing/2014/main" id="{6ED216A5-C92E-01B1-895F-6DF6BF0AF03D}"/>
              </a:ext>
            </a:extLst>
          </p:cNvPr>
          <p:cNvGraphicFramePr>
            <a:graphicFrameLocks noGrp="1"/>
          </p:cNvGraphicFramePr>
          <p:nvPr>
            <p:extLst>
              <p:ext uri="{D42A27DB-BD31-4B8C-83A1-F6EECF244321}">
                <p14:modId xmlns:p14="http://schemas.microsoft.com/office/powerpoint/2010/main" val="1707645606"/>
              </p:ext>
            </p:extLst>
          </p:nvPr>
        </p:nvGraphicFramePr>
        <p:xfrm>
          <a:off x="767408" y="2178260"/>
          <a:ext cx="6408712" cy="2966720"/>
        </p:xfrm>
        <a:graphic>
          <a:graphicData uri="http://schemas.openxmlformats.org/drawingml/2006/table">
            <a:tbl>
              <a:tblPr firstRow="1" bandRow="1">
                <a:tableStyleId>{5940675A-B579-460E-94D1-54222C63F5DA}</a:tableStyleId>
              </a:tblPr>
              <a:tblGrid>
                <a:gridCol w="2396365">
                  <a:extLst>
                    <a:ext uri="{9D8B030D-6E8A-4147-A177-3AD203B41FA5}">
                      <a16:colId xmlns:a16="http://schemas.microsoft.com/office/drawing/2014/main" val="4152083221"/>
                    </a:ext>
                  </a:extLst>
                </a:gridCol>
                <a:gridCol w="4012347">
                  <a:extLst>
                    <a:ext uri="{9D8B030D-6E8A-4147-A177-3AD203B41FA5}">
                      <a16:colId xmlns:a16="http://schemas.microsoft.com/office/drawing/2014/main" val="3730284530"/>
                    </a:ext>
                  </a:extLst>
                </a:gridCol>
              </a:tblGrid>
              <a:tr h="370840">
                <a:tc>
                  <a:txBody>
                    <a:bodyPr/>
                    <a:lstStyle/>
                    <a:p>
                      <a:r>
                        <a:rPr lang="en-GB" sz="1600" b="1" dirty="0"/>
                        <a:t>Specification</a:t>
                      </a:r>
                      <a:endParaRPr lang="en-US" sz="1600" b="1" dirty="0"/>
                    </a:p>
                  </a:txBody>
                  <a:tcPr/>
                </a:tc>
                <a:tc>
                  <a:txBody>
                    <a:bodyPr/>
                    <a:lstStyle/>
                    <a:p>
                      <a:r>
                        <a:rPr lang="en-GB" sz="1600" b="1" dirty="0"/>
                        <a:t>Constraint</a:t>
                      </a:r>
                      <a:endParaRPr lang="en-US" sz="1600" b="1" dirty="0"/>
                    </a:p>
                  </a:txBody>
                  <a:tcPr/>
                </a:tc>
                <a:extLst>
                  <a:ext uri="{0D108BD9-81ED-4DB2-BD59-A6C34878D82A}">
                    <a16:rowId xmlns:a16="http://schemas.microsoft.com/office/drawing/2014/main" val="2481972444"/>
                  </a:ext>
                </a:extLst>
              </a:tr>
              <a:tr h="370840">
                <a:tc>
                  <a:txBody>
                    <a:bodyPr/>
                    <a:lstStyle/>
                    <a:p>
                      <a:r>
                        <a:rPr lang="en-GB" sz="1600" dirty="0"/>
                        <a:t>Focal Length</a:t>
                      </a:r>
                      <a:endParaRPr lang="en-US" sz="1600" dirty="0"/>
                    </a:p>
                  </a:txBody>
                  <a:tcPr/>
                </a:tc>
                <a:tc>
                  <a:txBody>
                    <a:bodyPr/>
                    <a:lstStyle/>
                    <a:p>
                      <a:r>
                        <a:rPr lang="en-GB" sz="1600" dirty="0"/>
                        <a:t>100 mm</a:t>
                      </a:r>
                      <a:endParaRPr lang="en-US" sz="1600" dirty="0"/>
                    </a:p>
                  </a:txBody>
                  <a:tcPr/>
                </a:tc>
                <a:extLst>
                  <a:ext uri="{0D108BD9-81ED-4DB2-BD59-A6C34878D82A}">
                    <a16:rowId xmlns:a16="http://schemas.microsoft.com/office/drawing/2014/main" val="1783968508"/>
                  </a:ext>
                </a:extLst>
              </a:tr>
              <a:tr h="370840">
                <a:tc>
                  <a:txBody>
                    <a:bodyPr/>
                    <a:lstStyle/>
                    <a:p>
                      <a:r>
                        <a:rPr lang="en-GB" sz="1600" dirty="0"/>
                        <a:t>Semi-Field of View (SFOV)</a:t>
                      </a:r>
                      <a:endParaRPr lang="en-US" sz="1600" dirty="0"/>
                    </a:p>
                  </a:txBody>
                  <a:tcPr/>
                </a:tc>
                <a:tc>
                  <a:txBody>
                    <a:bodyPr/>
                    <a:lstStyle/>
                    <a:p>
                      <a:r>
                        <a:rPr lang="en-GB" sz="1600" dirty="0"/>
                        <a:t>5 degrees</a:t>
                      </a:r>
                      <a:endParaRPr lang="en-US" sz="1600" dirty="0"/>
                    </a:p>
                  </a:txBody>
                  <a:tcPr/>
                </a:tc>
                <a:extLst>
                  <a:ext uri="{0D108BD9-81ED-4DB2-BD59-A6C34878D82A}">
                    <a16:rowId xmlns:a16="http://schemas.microsoft.com/office/drawing/2014/main" val="4076414306"/>
                  </a:ext>
                </a:extLst>
              </a:tr>
              <a:tr h="370840">
                <a:tc>
                  <a:txBody>
                    <a:bodyPr/>
                    <a:lstStyle/>
                    <a:p>
                      <a:r>
                        <a:rPr lang="en-GB" sz="1600" dirty="0"/>
                        <a:t>Wavelength</a:t>
                      </a:r>
                      <a:endParaRPr lang="en-US" sz="1600" dirty="0"/>
                    </a:p>
                  </a:txBody>
                  <a:tcPr/>
                </a:tc>
                <a:tc>
                  <a:txBody>
                    <a:bodyPr/>
                    <a:lstStyle/>
                    <a:p>
                      <a:r>
                        <a:rPr lang="en-GB" sz="1600" dirty="0"/>
                        <a:t>632.8 nm (</a:t>
                      </a:r>
                      <a:r>
                        <a:rPr lang="en-GB" sz="1600" dirty="0" err="1"/>
                        <a:t>HeNe</a:t>
                      </a:r>
                      <a:r>
                        <a:rPr lang="en-GB" sz="1600" dirty="0"/>
                        <a:t>)</a:t>
                      </a:r>
                      <a:endParaRPr lang="en-US" sz="1600" dirty="0"/>
                    </a:p>
                  </a:txBody>
                  <a:tcPr/>
                </a:tc>
                <a:extLst>
                  <a:ext uri="{0D108BD9-81ED-4DB2-BD59-A6C34878D82A}">
                    <a16:rowId xmlns:a16="http://schemas.microsoft.com/office/drawing/2014/main" val="352957043"/>
                  </a:ext>
                </a:extLst>
              </a:tr>
              <a:tr h="370840">
                <a:tc>
                  <a:txBody>
                    <a:bodyPr/>
                    <a:lstStyle/>
                    <a:p>
                      <a:r>
                        <a:rPr lang="en-GB" sz="1600" dirty="0" err="1"/>
                        <a:t>Center</a:t>
                      </a:r>
                      <a:r>
                        <a:rPr lang="en-GB" sz="1600" dirty="0"/>
                        <a:t> Thickness of singlet</a:t>
                      </a:r>
                      <a:endParaRPr lang="en-US" sz="1600" dirty="0"/>
                    </a:p>
                  </a:txBody>
                  <a:tcPr/>
                </a:tc>
                <a:tc>
                  <a:txBody>
                    <a:bodyPr/>
                    <a:lstStyle/>
                    <a:p>
                      <a:r>
                        <a:rPr lang="en-GB" sz="1600" dirty="0"/>
                        <a:t>Between 2 mm to 12 mm</a:t>
                      </a:r>
                      <a:endParaRPr lang="en-US" sz="1600" dirty="0"/>
                    </a:p>
                  </a:txBody>
                  <a:tcPr/>
                </a:tc>
                <a:extLst>
                  <a:ext uri="{0D108BD9-81ED-4DB2-BD59-A6C34878D82A}">
                    <a16:rowId xmlns:a16="http://schemas.microsoft.com/office/drawing/2014/main" val="1406291775"/>
                  </a:ext>
                </a:extLst>
              </a:tr>
              <a:tr h="370840">
                <a:tc>
                  <a:txBody>
                    <a:bodyPr/>
                    <a:lstStyle/>
                    <a:p>
                      <a:r>
                        <a:rPr lang="en-GB" sz="1600" dirty="0"/>
                        <a:t>Edge Thickness of singlet</a:t>
                      </a:r>
                      <a:endParaRPr lang="en-US" sz="1600" dirty="0"/>
                    </a:p>
                  </a:txBody>
                  <a:tcPr/>
                </a:tc>
                <a:tc>
                  <a:txBody>
                    <a:bodyPr/>
                    <a:lstStyle/>
                    <a:p>
                      <a:r>
                        <a:rPr lang="en-GB" sz="1600" dirty="0"/>
                        <a:t>Larger than 2mm</a:t>
                      </a:r>
                      <a:endParaRPr lang="en-US" sz="1600" dirty="0"/>
                    </a:p>
                  </a:txBody>
                  <a:tcPr/>
                </a:tc>
                <a:extLst>
                  <a:ext uri="{0D108BD9-81ED-4DB2-BD59-A6C34878D82A}">
                    <a16:rowId xmlns:a16="http://schemas.microsoft.com/office/drawing/2014/main" val="3446688742"/>
                  </a:ext>
                </a:extLst>
              </a:tr>
              <a:tr h="370840">
                <a:tc>
                  <a:txBody>
                    <a:bodyPr/>
                    <a:lstStyle/>
                    <a:p>
                      <a:r>
                        <a:rPr lang="en-GB" sz="1600" dirty="0"/>
                        <a:t>Optimization criteria</a:t>
                      </a:r>
                      <a:endParaRPr lang="en-US" sz="1600" dirty="0"/>
                    </a:p>
                  </a:txBody>
                  <a:tcPr/>
                </a:tc>
                <a:tc>
                  <a:txBody>
                    <a:bodyPr/>
                    <a:lstStyle/>
                    <a:p>
                      <a:r>
                        <a:rPr lang="en-GB" sz="1600" dirty="0"/>
                        <a:t>RMS Spot Size averaged over FOV</a:t>
                      </a:r>
                      <a:endParaRPr lang="en-US" sz="1600" dirty="0"/>
                    </a:p>
                  </a:txBody>
                  <a:tcPr/>
                </a:tc>
                <a:extLst>
                  <a:ext uri="{0D108BD9-81ED-4DB2-BD59-A6C34878D82A}">
                    <a16:rowId xmlns:a16="http://schemas.microsoft.com/office/drawing/2014/main" val="2615750770"/>
                  </a:ext>
                </a:extLst>
              </a:tr>
              <a:tr h="370840">
                <a:tc>
                  <a:txBody>
                    <a:bodyPr/>
                    <a:lstStyle/>
                    <a:p>
                      <a:r>
                        <a:rPr lang="en-GB" sz="1600" dirty="0"/>
                        <a:t>Object location</a:t>
                      </a:r>
                      <a:endParaRPr lang="en-US" sz="1600" dirty="0"/>
                    </a:p>
                  </a:txBody>
                  <a:tcPr/>
                </a:tc>
                <a:tc>
                  <a:txBody>
                    <a:bodyPr/>
                    <a:lstStyle/>
                    <a:p>
                      <a:r>
                        <a:rPr lang="en-GB" sz="1600" dirty="0"/>
                        <a:t>At infinity </a:t>
                      </a:r>
                      <a:endParaRPr lang="en-US" sz="1600" dirty="0"/>
                    </a:p>
                  </a:txBody>
                  <a:tcPr/>
                </a:tc>
                <a:extLst>
                  <a:ext uri="{0D108BD9-81ED-4DB2-BD59-A6C34878D82A}">
                    <a16:rowId xmlns:a16="http://schemas.microsoft.com/office/drawing/2014/main" val="960927051"/>
                  </a:ext>
                </a:extLst>
              </a:tr>
            </a:tbl>
          </a:graphicData>
        </a:graphic>
      </p:graphicFrame>
      <p:sp>
        <p:nvSpPr>
          <p:cNvPr id="22" name="TextBox 21">
            <a:extLst>
              <a:ext uri="{FF2B5EF4-FFF2-40B4-BE49-F238E27FC236}">
                <a16:creationId xmlns:a16="http://schemas.microsoft.com/office/drawing/2014/main" id="{5A120CFF-F6AB-78AA-85EA-B0DCFCF3DE81}"/>
              </a:ext>
            </a:extLst>
          </p:cNvPr>
          <p:cNvSpPr txBox="1"/>
          <p:nvPr/>
        </p:nvSpPr>
        <p:spPr>
          <a:xfrm>
            <a:off x="7962543" y="2748519"/>
            <a:ext cx="3168352" cy="1815882"/>
          </a:xfrm>
          <a:prstGeom prst="rect">
            <a:avLst/>
          </a:prstGeom>
          <a:noFill/>
        </p:spPr>
        <p:txBody>
          <a:bodyPr wrap="square" rtlCol="0">
            <a:spAutoFit/>
          </a:bodyPr>
          <a:lstStyle/>
          <a:p>
            <a:pPr algn="ctr"/>
            <a:r>
              <a:rPr lang="en-US" sz="1600" dirty="0"/>
              <a:t>Why is the object placed at infinity in this design?</a:t>
            </a:r>
          </a:p>
          <a:p>
            <a:pPr algn="ctr"/>
            <a:endParaRPr lang="en-US" sz="1600" dirty="0"/>
          </a:p>
          <a:p>
            <a:pPr algn="ctr"/>
            <a:r>
              <a:rPr lang="en-US" sz="1600" dirty="0"/>
              <a:t>Why do we set edge thicknesses?</a:t>
            </a:r>
          </a:p>
          <a:p>
            <a:pPr algn="ctr"/>
            <a:endParaRPr lang="en-US" sz="1600" dirty="0"/>
          </a:p>
          <a:p>
            <a:pPr algn="ctr"/>
            <a:r>
              <a:rPr lang="en-US" sz="1600" dirty="0"/>
              <a:t>Can you think of a common application for singlet lenses?</a:t>
            </a:r>
          </a:p>
        </p:txBody>
      </p:sp>
    </p:spTree>
    <p:extLst>
      <p:ext uri="{BB962C8B-B14F-4D97-AF65-F5344CB8AC3E}">
        <p14:creationId xmlns:p14="http://schemas.microsoft.com/office/powerpoint/2010/main" val="35189646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4572417-8975-C84E-A161-DECA49D7D0A3}"/>
              </a:ext>
            </a:extLst>
          </p:cNvPr>
          <p:cNvSpPr>
            <a:spLocks noGrp="1"/>
          </p:cNvSpPr>
          <p:nvPr>
            <p:ph type="sldNum" sz="quarter" idx="11"/>
          </p:nvPr>
        </p:nvSpPr>
        <p:spPr/>
        <p:txBody>
          <a:bodyPr/>
          <a:lstStyle/>
          <a:p>
            <a:fld id="{F0D23093-2AB0-F74C-B865-1A12A15B650E}" type="slidenum">
              <a:rPr lang="en-US" smtClean="0"/>
              <a:pPr/>
              <a:t>7</a:t>
            </a:fld>
            <a:endParaRPr lang="en-US" dirty="0"/>
          </a:p>
        </p:txBody>
      </p:sp>
      <p:sp>
        <p:nvSpPr>
          <p:cNvPr id="3" name="Title 2">
            <a:extLst>
              <a:ext uri="{FF2B5EF4-FFF2-40B4-BE49-F238E27FC236}">
                <a16:creationId xmlns:a16="http://schemas.microsoft.com/office/drawing/2014/main" id="{84949AAF-B163-03DB-D636-AFD6718593BD}"/>
              </a:ext>
            </a:extLst>
          </p:cNvPr>
          <p:cNvSpPr>
            <a:spLocks noGrp="1"/>
          </p:cNvSpPr>
          <p:nvPr>
            <p:ph type="title"/>
          </p:nvPr>
        </p:nvSpPr>
        <p:spPr/>
        <p:txBody>
          <a:bodyPr/>
          <a:lstStyle/>
          <a:p>
            <a:r>
              <a:rPr lang="en-GB" dirty="0"/>
              <a:t>System Settings</a:t>
            </a:r>
            <a:br>
              <a:rPr lang="en-GB" dirty="0"/>
            </a:br>
            <a:r>
              <a:rPr lang="en-GB" sz="2400" i="1" dirty="0">
                <a:solidFill>
                  <a:schemeClr val="accent1"/>
                </a:solidFill>
              </a:rPr>
              <a:t>Defining Aperture</a:t>
            </a:r>
            <a:endParaRPr lang="en-US" dirty="0">
              <a:solidFill>
                <a:schemeClr val="accent1"/>
              </a:solidFill>
            </a:endParaRPr>
          </a:p>
        </p:txBody>
      </p:sp>
      <p:sp>
        <p:nvSpPr>
          <p:cNvPr id="4" name="Text Placeholder 3">
            <a:extLst>
              <a:ext uri="{FF2B5EF4-FFF2-40B4-BE49-F238E27FC236}">
                <a16:creationId xmlns:a16="http://schemas.microsoft.com/office/drawing/2014/main" id="{C8092367-21C7-E749-39C1-803B3C2E9FE8}"/>
              </a:ext>
            </a:extLst>
          </p:cNvPr>
          <p:cNvSpPr>
            <a:spLocks noGrp="1"/>
          </p:cNvSpPr>
          <p:nvPr>
            <p:ph type="body" sz="quarter" idx="13"/>
          </p:nvPr>
        </p:nvSpPr>
        <p:spPr>
          <a:xfrm>
            <a:off x="2783632" y="1124744"/>
            <a:ext cx="8424936" cy="2376264"/>
          </a:xfrm>
        </p:spPr>
        <p:txBody>
          <a:bodyPr>
            <a:normAutofit/>
          </a:bodyPr>
          <a:lstStyle/>
          <a:p>
            <a:pPr marL="0" indent="0">
              <a:buNone/>
            </a:pPr>
            <a:r>
              <a:rPr lang="en-US" sz="1600" b="1" dirty="0">
                <a:solidFill>
                  <a:schemeClr val="accent1"/>
                </a:solidFill>
              </a:rPr>
              <a:t>/ </a:t>
            </a:r>
            <a:r>
              <a:rPr lang="en-US" sz="1600" b="1" dirty="0"/>
              <a:t>Step: </a:t>
            </a:r>
            <a:r>
              <a:rPr lang="en-US" sz="1600" dirty="0"/>
              <a:t>Set </a:t>
            </a:r>
            <a:r>
              <a:rPr lang="en-US" sz="1600" b="1" dirty="0"/>
              <a:t>Entrance Pupil Diameter (EPD) </a:t>
            </a:r>
            <a:r>
              <a:rPr lang="en-US" sz="1600" dirty="0"/>
              <a:t>to 25 mm in the System Explorer.</a:t>
            </a:r>
          </a:p>
          <a:p>
            <a:endParaRPr lang="en-US" sz="1600" dirty="0"/>
          </a:p>
          <a:p>
            <a:r>
              <a:rPr lang="en-US" sz="1600" dirty="0"/>
              <a:t>The system aperture defines beam size and initial ray directions. </a:t>
            </a:r>
          </a:p>
          <a:p>
            <a:r>
              <a:rPr lang="en-US" sz="1600" dirty="0"/>
              <a:t>Common aperture types include Entrance Pupil Diameter (EPD), Image Space F/#, Object Space NA, Float By Stop Size, etc. </a:t>
            </a:r>
          </a:p>
          <a:p>
            <a:endParaRPr lang="en-US" sz="1600" dirty="0"/>
          </a:p>
          <a:p>
            <a:r>
              <a:rPr lang="en-US" sz="1600" dirty="0"/>
              <a:t>Ensure Lens Units = millimeters under System Explorer, Units.</a:t>
            </a:r>
          </a:p>
        </p:txBody>
      </p:sp>
      <p:pic>
        <p:nvPicPr>
          <p:cNvPr id="6" name="Picture 5">
            <a:extLst>
              <a:ext uri="{FF2B5EF4-FFF2-40B4-BE49-F238E27FC236}">
                <a16:creationId xmlns:a16="http://schemas.microsoft.com/office/drawing/2014/main" id="{77592CDA-02E1-4F2B-5AC9-F478A1F95DAE}"/>
              </a:ext>
            </a:extLst>
          </p:cNvPr>
          <p:cNvPicPr>
            <a:picLocks noChangeAspect="1"/>
          </p:cNvPicPr>
          <p:nvPr/>
        </p:nvPicPr>
        <p:blipFill>
          <a:blip r:embed="rId4"/>
          <a:srcRect b="2528"/>
          <a:stretch>
            <a:fillRect/>
          </a:stretch>
        </p:blipFill>
        <p:spPr>
          <a:xfrm>
            <a:off x="709194" y="1124744"/>
            <a:ext cx="1872206" cy="4693645"/>
          </a:xfrm>
          <a:prstGeom prst="rect">
            <a:avLst/>
          </a:prstGeom>
          <a:ln>
            <a:solidFill>
              <a:schemeClr val="tx1">
                <a:lumMod val="50000"/>
                <a:lumOff val="50000"/>
              </a:schemeClr>
            </a:solidFill>
          </a:ln>
        </p:spPr>
      </p:pic>
      <p:sp>
        <p:nvSpPr>
          <p:cNvPr id="7" name="Arrow: Right 6">
            <a:extLst>
              <a:ext uri="{FF2B5EF4-FFF2-40B4-BE49-F238E27FC236}">
                <a16:creationId xmlns:a16="http://schemas.microsoft.com/office/drawing/2014/main" id="{1C4B1173-45C2-5734-9B93-0B5E073E184E}"/>
              </a:ext>
            </a:extLst>
          </p:cNvPr>
          <p:cNvSpPr/>
          <p:nvPr/>
        </p:nvSpPr>
        <p:spPr>
          <a:xfrm>
            <a:off x="620977" y="2132856"/>
            <a:ext cx="359914" cy="178275"/>
          </a:xfrm>
          <a:prstGeom prst="righ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80864B5-9ADD-413E-F961-8423F8F91E22}"/>
              </a:ext>
            </a:extLst>
          </p:cNvPr>
          <p:cNvSpPr/>
          <p:nvPr/>
        </p:nvSpPr>
        <p:spPr>
          <a:xfrm>
            <a:off x="2999656" y="4437112"/>
            <a:ext cx="8208912" cy="1296144"/>
          </a:xfrm>
          <a:prstGeom prst="rect">
            <a:avLst/>
          </a:prstGeom>
          <a:noFill/>
          <a:ln w="19050">
            <a:solidFill>
              <a:srgbClr val="FFB71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378D31DE-A2D1-235B-6ACF-3B106FC9A41F}"/>
              </a:ext>
            </a:extLst>
          </p:cNvPr>
          <p:cNvGrpSpPr/>
          <p:nvPr/>
        </p:nvGrpSpPr>
        <p:grpSpPr>
          <a:xfrm>
            <a:off x="2736746" y="4725144"/>
            <a:ext cx="564734" cy="720080"/>
            <a:chOff x="7114320" y="4083526"/>
            <a:chExt cx="564734" cy="720080"/>
          </a:xfrm>
        </p:grpSpPr>
        <p:sp>
          <p:nvSpPr>
            <p:cNvPr id="10" name="Rectangle 9">
              <a:extLst>
                <a:ext uri="{FF2B5EF4-FFF2-40B4-BE49-F238E27FC236}">
                  <a16:creationId xmlns:a16="http://schemas.microsoft.com/office/drawing/2014/main" id="{4DEF7576-3044-BE86-9D04-9638E681434F}"/>
                </a:ext>
              </a:extLst>
            </p:cNvPr>
            <p:cNvSpPr/>
            <p:nvPr/>
          </p:nvSpPr>
          <p:spPr>
            <a:xfrm>
              <a:off x="7114320" y="4083526"/>
              <a:ext cx="564734" cy="72008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light-bulb-inspiration-purlpe" descr="light bulb inspiration purlpe">
              <a:extLst>
                <a:ext uri="{FF2B5EF4-FFF2-40B4-BE49-F238E27FC236}">
                  <a16:creationId xmlns:a16="http://schemas.microsoft.com/office/drawing/2014/main" id="{F2EA72BE-525F-43C0-9B31-337763CB44A6}"/>
                </a:ext>
              </a:extLst>
            </p:cNvPr>
            <p:cNvPicPr>
              <a:picLocks noChangeAspect="1"/>
            </p:cNvPicPr>
            <p:nvPr>
              <p:custDataLst>
                <p:tags r:id="rId1"/>
              </p:custDataLst>
            </p:nvPr>
          </p:nvPicPr>
          <p:blipFill>
            <a:blip r:embed="rId5">
              <a:extLst>
                <a:ext uri="{96DAC541-7B7A-43D3-8B79-37D633B846F1}">
                  <asvg:svgBlip xmlns:asvg="http://schemas.microsoft.com/office/drawing/2016/SVG/main" r:embed="rId6"/>
                </a:ext>
              </a:extLst>
            </a:blip>
            <a:stretch>
              <a:fillRect/>
            </a:stretch>
          </p:blipFill>
          <p:spPr>
            <a:xfrm>
              <a:off x="7114320" y="4128929"/>
              <a:ext cx="564734" cy="629275"/>
            </a:xfrm>
            <a:prstGeom prst="rect">
              <a:avLst/>
            </a:prstGeom>
          </p:spPr>
        </p:pic>
      </p:grpSp>
      <p:sp>
        <p:nvSpPr>
          <p:cNvPr id="13" name="TextBox 12">
            <a:extLst>
              <a:ext uri="{FF2B5EF4-FFF2-40B4-BE49-F238E27FC236}">
                <a16:creationId xmlns:a16="http://schemas.microsoft.com/office/drawing/2014/main" id="{5A6651CD-1E64-477A-2282-121975B349A0}"/>
              </a:ext>
            </a:extLst>
          </p:cNvPr>
          <p:cNvSpPr txBox="1"/>
          <p:nvPr/>
        </p:nvSpPr>
        <p:spPr>
          <a:xfrm>
            <a:off x="3719736" y="4639821"/>
            <a:ext cx="7404484" cy="584775"/>
          </a:xfrm>
          <a:prstGeom prst="rect">
            <a:avLst/>
          </a:prstGeom>
          <a:noFill/>
        </p:spPr>
        <p:txBody>
          <a:bodyPr wrap="square">
            <a:spAutoFit/>
          </a:bodyPr>
          <a:lstStyle/>
          <a:p>
            <a:r>
              <a:rPr lang="en-US" sz="1600" b="1" dirty="0"/>
              <a:t>Mini Exercise: </a:t>
            </a:r>
            <a:r>
              <a:rPr lang="en-US" sz="1600" dirty="0"/>
              <a:t>Demonstrate why is the EPD set to 25 mm for an F/4 lens with a 100 mm focal length.</a:t>
            </a:r>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EDBF6F3D-9C62-1ED7-3F58-E390B5A513EA}"/>
                  </a:ext>
                </a:extLst>
              </p:cNvPr>
              <p:cNvSpPr txBox="1"/>
              <p:nvPr/>
            </p:nvSpPr>
            <p:spPr>
              <a:xfrm>
                <a:off x="3948100" y="5144199"/>
                <a:ext cx="6096000" cy="47448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200" i="1" smtClean="0">
                          <a:latin typeface="Cambria Math" panose="02040503050406030204" pitchFamily="18" charset="0"/>
                        </a:rPr>
                        <m:t>𝐹</m:t>
                      </m:r>
                      <m:r>
                        <a:rPr lang="en-US" sz="1200" i="0">
                          <a:latin typeface="Cambria Math" panose="02040503050406030204" pitchFamily="18" charset="0"/>
                        </a:rPr>
                        <m:t>/#=</m:t>
                      </m:r>
                      <m:f>
                        <m:fPr>
                          <m:ctrlPr>
                            <a:rPr lang="ar-AE" sz="1200" i="1">
                              <a:latin typeface="Cambria Math" panose="02040503050406030204" pitchFamily="18" charset="0"/>
                            </a:rPr>
                          </m:ctrlPr>
                        </m:fPr>
                        <m:num>
                          <m:r>
                            <m:rPr>
                              <m:nor/>
                            </m:rPr>
                            <a:rPr lang="en-US" sz="1200" b="0" i="1">
                              <a:latin typeface="Cambria Math" panose="02040503050406030204" pitchFamily="18" charset="0"/>
                            </a:rPr>
                            <m:t>Effective</m:t>
                          </m:r>
                          <m:r>
                            <m:rPr>
                              <m:nor/>
                            </m:rPr>
                            <a:rPr lang="en-US" sz="1200" b="0" i="1">
                              <a:latin typeface="Cambria Math" panose="02040503050406030204" pitchFamily="18" charset="0"/>
                            </a:rPr>
                            <m:t> </m:t>
                          </m:r>
                          <m:r>
                            <m:rPr>
                              <m:nor/>
                            </m:rPr>
                            <a:rPr lang="en-US" sz="1200" b="0" i="1">
                              <a:latin typeface="Cambria Math" panose="02040503050406030204" pitchFamily="18" charset="0"/>
                            </a:rPr>
                            <m:t>Focal</m:t>
                          </m:r>
                          <m:r>
                            <m:rPr>
                              <m:nor/>
                            </m:rPr>
                            <a:rPr lang="en-US" sz="1200" b="0" i="1">
                              <a:latin typeface="Cambria Math" panose="02040503050406030204" pitchFamily="18" charset="0"/>
                            </a:rPr>
                            <m:t> </m:t>
                          </m:r>
                          <m:r>
                            <m:rPr>
                              <m:nor/>
                            </m:rPr>
                            <a:rPr lang="en-US" sz="1200" b="0" i="1">
                              <a:latin typeface="Cambria Math" panose="02040503050406030204" pitchFamily="18" charset="0"/>
                            </a:rPr>
                            <m:t>Length</m:t>
                          </m:r>
                        </m:num>
                        <m:den>
                          <m:r>
                            <m:rPr>
                              <m:nor/>
                            </m:rPr>
                            <a:rPr lang="en-US" sz="1200" b="0" i="1">
                              <a:latin typeface="Cambria Math" panose="02040503050406030204" pitchFamily="18" charset="0"/>
                            </a:rPr>
                            <m:t>Entrance</m:t>
                          </m:r>
                          <m:r>
                            <m:rPr>
                              <m:nor/>
                            </m:rPr>
                            <a:rPr lang="en-US" sz="1200" b="0" i="1">
                              <a:latin typeface="Cambria Math" panose="02040503050406030204" pitchFamily="18" charset="0"/>
                            </a:rPr>
                            <m:t> </m:t>
                          </m:r>
                          <m:r>
                            <m:rPr>
                              <m:nor/>
                            </m:rPr>
                            <a:rPr lang="en-US" sz="1200" b="0" i="1">
                              <a:latin typeface="Cambria Math" panose="02040503050406030204" pitchFamily="18" charset="0"/>
                            </a:rPr>
                            <m:t>Pupil</m:t>
                          </m:r>
                          <m:r>
                            <m:rPr>
                              <m:nor/>
                            </m:rPr>
                            <a:rPr lang="en-US" sz="1200" b="0" i="1">
                              <a:latin typeface="Cambria Math" panose="02040503050406030204" pitchFamily="18" charset="0"/>
                            </a:rPr>
                            <m:t> </m:t>
                          </m:r>
                          <m:r>
                            <m:rPr>
                              <m:nor/>
                            </m:rPr>
                            <a:rPr lang="en-US" sz="1200" b="0" i="1">
                              <a:latin typeface="Cambria Math" panose="02040503050406030204" pitchFamily="18" charset="0"/>
                            </a:rPr>
                            <m:t>Diameter</m:t>
                          </m:r>
                        </m:den>
                      </m:f>
                    </m:oMath>
                  </m:oMathPara>
                </a14:m>
                <a:endParaRPr lang="en-US" sz="1200" dirty="0"/>
              </a:p>
            </p:txBody>
          </p:sp>
        </mc:Choice>
        <mc:Fallback xmlns="">
          <p:sp>
            <p:nvSpPr>
              <p:cNvPr id="15" name="TextBox 14">
                <a:extLst>
                  <a:ext uri="{FF2B5EF4-FFF2-40B4-BE49-F238E27FC236}">
                    <a16:creationId xmlns:a16="http://schemas.microsoft.com/office/drawing/2014/main" id="{EDBF6F3D-9C62-1ED7-3F58-E390B5A513EA}"/>
                  </a:ext>
                </a:extLst>
              </p:cNvPr>
              <p:cNvSpPr txBox="1">
                <a:spLocks noRot="1" noChangeAspect="1" noMove="1" noResize="1" noEditPoints="1" noAdjustHandles="1" noChangeArrowheads="1" noChangeShapeType="1" noTextEdit="1"/>
              </p:cNvSpPr>
              <p:nvPr/>
            </p:nvSpPr>
            <p:spPr>
              <a:xfrm>
                <a:off x="3948100" y="5144199"/>
                <a:ext cx="6096000" cy="474489"/>
              </a:xfrm>
              <a:prstGeom prst="rect">
                <a:avLst/>
              </a:prstGeom>
              <a:blipFill>
                <a:blip r:embed="rId7"/>
                <a:stretch>
                  <a:fillRect b="-3846"/>
                </a:stretch>
              </a:blipFill>
            </p:spPr>
            <p:txBody>
              <a:bodyPr/>
              <a:lstStyle/>
              <a:p>
                <a:r>
                  <a:rPr lang="en-US">
                    <a:noFill/>
                  </a:rPr>
                  <a:t> </a:t>
                </a:r>
              </a:p>
            </p:txBody>
          </p:sp>
        </mc:Fallback>
      </mc:AlternateContent>
    </p:spTree>
    <p:extLst>
      <p:ext uri="{BB962C8B-B14F-4D97-AF65-F5344CB8AC3E}">
        <p14:creationId xmlns:p14="http://schemas.microsoft.com/office/powerpoint/2010/main" val="32677814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3E2D22A-70D8-24E4-4E34-61A4B5E54407}"/>
              </a:ext>
            </a:extLst>
          </p:cNvPr>
          <p:cNvSpPr>
            <a:spLocks noGrp="1"/>
          </p:cNvSpPr>
          <p:nvPr>
            <p:ph type="sldNum" sz="quarter" idx="11"/>
          </p:nvPr>
        </p:nvSpPr>
        <p:spPr/>
        <p:txBody>
          <a:bodyPr/>
          <a:lstStyle/>
          <a:p>
            <a:fld id="{F0D23093-2AB0-F74C-B865-1A12A15B650E}" type="slidenum">
              <a:rPr lang="en-US" smtClean="0"/>
              <a:pPr/>
              <a:t>8</a:t>
            </a:fld>
            <a:endParaRPr lang="en-US" dirty="0"/>
          </a:p>
        </p:txBody>
      </p:sp>
      <p:sp>
        <p:nvSpPr>
          <p:cNvPr id="10" name="Title 2">
            <a:extLst>
              <a:ext uri="{FF2B5EF4-FFF2-40B4-BE49-F238E27FC236}">
                <a16:creationId xmlns:a16="http://schemas.microsoft.com/office/drawing/2014/main" id="{A6342C31-BF9F-6C25-E2EF-EC715AD67481}"/>
              </a:ext>
            </a:extLst>
          </p:cNvPr>
          <p:cNvSpPr>
            <a:spLocks noGrp="1"/>
          </p:cNvSpPr>
          <p:nvPr>
            <p:ph type="title"/>
          </p:nvPr>
        </p:nvSpPr>
        <p:spPr>
          <a:xfrm>
            <a:off x="609601" y="148581"/>
            <a:ext cx="10972799" cy="845837"/>
          </a:xfrm>
        </p:spPr>
        <p:txBody>
          <a:bodyPr/>
          <a:lstStyle/>
          <a:p>
            <a:r>
              <a:rPr lang="en-GB" dirty="0"/>
              <a:t>System Settings</a:t>
            </a:r>
            <a:br>
              <a:rPr lang="en-GB" dirty="0"/>
            </a:br>
            <a:r>
              <a:rPr lang="en-GB" sz="2400" i="1" dirty="0">
                <a:solidFill>
                  <a:schemeClr val="accent1"/>
                </a:solidFill>
              </a:rPr>
              <a:t>Defining Fields</a:t>
            </a:r>
            <a:endParaRPr lang="en-US" dirty="0">
              <a:solidFill>
                <a:schemeClr val="accent1"/>
              </a:solidFill>
            </a:endParaRPr>
          </a:p>
        </p:txBody>
      </p:sp>
      <p:sp>
        <p:nvSpPr>
          <p:cNvPr id="12" name="Text Placeholder 11">
            <a:extLst>
              <a:ext uri="{FF2B5EF4-FFF2-40B4-BE49-F238E27FC236}">
                <a16:creationId xmlns:a16="http://schemas.microsoft.com/office/drawing/2014/main" id="{17D54896-38E3-2D64-E317-B7937D0314B6}"/>
              </a:ext>
            </a:extLst>
          </p:cNvPr>
          <p:cNvSpPr>
            <a:spLocks noGrp="1"/>
          </p:cNvSpPr>
          <p:nvPr>
            <p:ph type="body" sz="quarter" idx="13"/>
          </p:nvPr>
        </p:nvSpPr>
        <p:spPr>
          <a:xfrm>
            <a:off x="609600" y="1126457"/>
            <a:ext cx="8090797" cy="2101727"/>
          </a:xfrm>
        </p:spPr>
        <p:txBody>
          <a:bodyPr>
            <a:normAutofit/>
          </a:bodyPr>
          <a:lstStyle/>
          <a:p>
            <a:pPr marL="0" indent="0">
              <a:buNone/>
            </a:pPr>
            <a:r>
              <a:rPr lang="en-US" sz="1600" b="1" dirty="0">
                <a:solidFill>
                  <a:schemeClr val="accent1"/>
                </a:solidFill>
              </a:rPr>
              <a:t>/ </a:t>
            </a:r>
            <a:r>
              <a:rPr lang="en-US" sz="1600" b="1" dirty="0"/>
              <a:t>Step: </a:t>
            </a:r>
            <a:r>
              <a:rPr lang="en-GB" sz="1600" dirty="0"/>
              <a:t>Define three field angles in System Explorer, </a:t>
            </a:r>
            <a:r>
              <a:rPr lang="en-GB" sz="1600" b="1" dirty="0"/>
              <a:t>Field Data Editor</a:t>
            </a:r>
            <a:r>
              <a:rPr lang="en-GB" sz="1600" dirty="0"/>
              <a:t>: 0°, 3.5°, 5°. </a:t>
            </a:r>
            <a:r>
              <a:rPr lang="en-US" sz="1600" dirty="0"/>
              <a:t>Field angles are applied to the Y Angle specifically.</a:t>
            </a:r>
            <a:endParaRPr lang="en-GB" sz="1600" dirty="0"/>
          </a:p>
          <a:p>
            <a:r>
              <a:rPr lang="en-US" sz="1600" dirty="0"/>
              <a:t>Fields represent positions across the Field of View (FOV).</a:t>
            </a:r>
          </a:p>
          <a:p>
            <a:r>
              <a:rPr lang="en-US" sz="1600" dirty="0"/>
              <a:t>Multiple field points allow performance checks on-axis and off-axis.</a:t>
            </a:r>
          </a:p>
          <a:p>
            <a:r>
              <a:rPr lang="en-US" sz="1600" dirty="0"/>
              <a:t>For this design:</a:t>
            </a:r>
          </a:p>
          <a:p>
            <a:pPr lvl="1"/>
            <a:r>
              <a:rPr lang="en-US" sz="1400" dirty="0"/>
              <a:t>Object at infinity → use angular fields.</a:t>
            </a:r>
          </a:p>
          <a:p>
            <a:pPr lvl="1"/>
            <a:r>
              <a:rPr lang="en-US" sz="1400" dirty="0"/>
              <a:t>All field weights = 1.</a:t>
            </a:r>
          </a:p>
        </p:txBody>
      </p:sp>
      <p:pic>
        <p:nvPicPr>
          <p:cNvPr id="16" name="Picture 15">
            <a:extLst>
              <a:ext uri="{FF2B5EF4-FFF2-40B4-BE49-F238E27FC236}">
                <a16:creationId xmlns:a16="http://schemas.microsoft.com/office/drawing/2014/main" id="{5F329B6D-50B3-DCAE-DF96-2EAB92B8D599}"/>
              </a:ext>
            </a:extLst>
          </p:cNvPr>
          <p:cNvPicPr>
            <a:picLocks noChangeAspect="1"/>
          </p:cNvPicPr>
          <p:nvPr/>
        </p:nvPicPr>
        <p:blipFill>
          <a:blip r:embed="rId5"/>
          <a:stretch>
            <a:fillRect/>
          </a:stretch>
        </p:blipFill>
        <p:spPr>
          <a:xfrm>
            <a:off x="609600" y="3356991"/>
            <a:ext cx="2014541" cy="2664297"/>
          </a:xfrm>
          <a:prstGeom prst="rect">
            <a:avLst/>
          </a:prstGeom>
          <a:ln>
            <a:solidFill>
              <a:schemeClr val="tx1">
                <a:lumMod val="50000"/>
                <a:lumOff val="50000"/>
              </a:schemeClr>
            </a:solidFill>
          </a:ln>
        </p:spPr>
      </p:pic>
      <p:pic>
        <p:nvPicPr>
          <p:cNvPr id="18" name="Picture 17">
            <a:extLst>
              <a:ext uri="{FF2B5EF4-FFF2-40B4-BE49-F238E27FC236}">
                <a16:creationId xmlns:a16="http://schemas.microsoft.com/office/drawing/2014/main" id="{C27B9857-EFCA-E4F0-F523-0D796BD141F8}"/>
              </a:ext>
            </a:extLst>
          </p:cNvPr>
          <p:cNvPicPr>
            <a:picLocks noChangeAspect="1"/>
          </p:cNvPicPr>
          <p:nvPr/>
        </p:nvPicPr>
        <p:blipFill>
          <a:blip r:embed="rId6"/>
          <a:stretch>
            <a:fillRect/>
          </a:stretch>
        </p:blipFill>
        <p:spPr>
          <a:xfrm>
            <a:off x="3028250" y="3556408"/>
            <a:ext cx="5677301" cy="2265462"/>
          </a:xfrm>
          <a:prstGeom prst="rect">
            <a:avLst/>
          </a:prstGeom>
          <a:ln>
            <a:solidFill>
              <a:schemeClr val="tx1">
                <a:lumMod val="50000"/>
                <a:lumOff val="50000"/>
              </a:schemeClr>
            </a:solidFill>
          </a:ln>
        </p:spPr>
      </p:pic>
      <p:cxnSp>
        <p:nvCxnSpPr>
          <p:cNvPr id="21" name="Straight Connector 20">
            <a:extLst>
              <a:ext uri="{FF2B5EF4-FFF2-40B4-BE49-F238E27FC236}">
                <a16:creationId xmlns:a16="http://schemas.microsoft.com/office/drawing/2014/main" id="{8CC51702-8CCD-8C88-84AB-9D0B1685C85B}"/>
              </a:ext>
            </a:extLst>
          </p:cNvPr>
          <p:cNvCxnSpPr>
            <a:cxnSpLocks/>
          </p:cNvCxnSpPr>
          <p:nvPr/>
        </p:nvCxnSpPr>
        <p:spPr>
          <a:xfrm flipH="1">
            <a:off x="1963959" y="4138348"/>
            <a:ext cx="1008112" cy="0"/>
          </a:xfrm>
          <a:prstGeom prst="line">
            <a:avLst/>
          </a:prstGeom>
          <a:noFill/>
          <a:ln w="19050" cap="flat" cmpd="sng" algn="ctr">
            <a:solidFill>
              <a:schemeClr val="accent1"/>
            </a:solidFill>
            <a:prstDash val="solid"/>
            <a:miter lim="800000"/>
            <a:headEnd type="arrow"/>
          </a:ln>
          <a:effectLst/>
        </p:spPr>
      </p:cxnSp>
      <p:sp>
        <p:nvSpPr>
          <p:cNvPr id="25" name="Rectangle 24">
            <a:extLst>
              <a:ext uri="{FF2B5EF4-FFF2-40B4-BE49-F238E27FC236}">
                <a16:creationId xmlns:a16="http://schemas.microsoft.com/office/drawing/2014/main" id="{085B0C8F-F7EE-E0B3-24EC-13AA7A024EE9}"/>
              </a:ext>
            </a:extLst>
          </p:cNvPr>
          <p:cNvSpPr/>
          <p:nvPr/>
        </p:nvSpPr>
        <p:spPr>
          <a:xfrm>
            <a:off x="9048328" y="1126457"/>
            <a:ext cx="2651784" cy="1438447"/>
          </a:xfrm>
          <a:prstGeom prst="rect">
            <a:avLst/>
          </a:prstGeom>
          <a:noFill/>
          <a:ln w="19050">
            <a:solidFill>
              <a:srgbClr val="FFB71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A2E163BF-B0A6-3E9F-BBA6-91B5749CBA96}"/>
              </a:ext>
            </a:extLst>
          </p:cNvPr>
          <p:cNvGrpSpPr/>
          <p:nvPr/>
        </p:nvGrpSpPr>
        <p:grpSpPr>
          <a:xfrm>
            <a:off x="10035675" y="766417"/>
            <a:ext cx="677091" cy="720080"/>
            <a:chOff x="7058141" y="4072133"/>
            <a:chExt cx="677091" cy="720080"/>
          </a:xfrm>
        </p:grpSpPr>
        <p:sp>
          <p:nvSpPr>
            <p:cNvPr id="27" name="Rectangle 26">
              <a:extLst>
                <a:ext uri="{FF2B5EF4-FFF2-40B4-BE49-F238E27FC236}">
                  <a16:creationId xmlns:a16="http://schemas.microsoft.com/office/drawing/2014/main" id="{A79BB190-DA01-05FC-ACD4-69526A39BA44}"/>
                </a:ext>
              </a:extLst>
            </p:cNvPr>
            <p:cNvSpPr/>
            <p:nvPr/>
          </p:nvSpPr>
          <p:spPr>
            <a:xfrm>
              <a:off x="7058141" y="4072133"/>
              <a:ext cx="677091" cy="72008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light-bulb-inspiration-purlpe" descr="light bulb inspiration purlpe">
              <a:extLst>
                <a:ext uri="{FF2B5EF4-FFF2-40B4-BE49-F238E27FC236}">
                  <a16:creationId xmlns:a16="http://schemas.microsoft.com/office/drawing/2014/main" id="{2AA8A174-D4AA-C024-B944-38F87C60B994}"/>
                </a:ext>
              </a:extLst>
            </p:cNvPr>
            <p:cNvPicPr>
              <a:picLocks noChangeAspect="1"/>
            </p:cNvPicPr>
            <p:nvPr>
              <p:custDataLst>
                <p:tags r:id="rId2"/>
              </p:custDataLst>
            </p:nvPr>
          </p:nvPicPr>
          <p:blipFill>
            <a:blip r:embed="rId7">
              <a:extLst>
                <a:ext uri="{96DAC541-7B7A-43D3-8B79-37D633B846F1}">
                  <asvg:svgBlip xmlns:asvg="http://schemas.microsoft.com/office/drawing/2016/SVG/main" r:embed="rId8"/>
                </a:ext>
              </a:extLst>
            </a:blip>
            <a:stretch>
              <a:fillRect/>
            </a:stretch>
          </p:blipFill>
          <p:spPr>
            <a:xfrm>
              <a:off x="7114320" y="4128929"/>
              <a:ext cx="564734" cy="629275"/>
            </a:xfrm>
            <a:prstGeom prst="rect">
              <a:avLst/>
            </a:prstGeom>
          </p:spPr>
        </p:pic>
      </p:grpSp>
      <p:sp>
        <p:nvSpPr>
          <p:cNvPr id="29" name="TextBox 28">
            <a:extLst>
              <a:ext uri="{FF2B5EF4-FFF2-40B4-BE49-F238E27FC236}">
                <a16:creationId xmlns:a16="http://schemas.microsoft.com/office/drawing/2014/main" id="{987D3A17-71B3-7F26-D78C-BE533D053271}"/>
              </a:ext>
            </a:extLst>
          </p:cNvPr>
          <p:cNvSpPr txBox="1"/>
          <p:nvPr/>
        </p:nvSpPr>
        <p:spPr>
          <a:xfrm>
            <a:off x="9186791" y="1582151"/>
            <a:ext cx="2374858" cy="830997"/>
          </a:xfrm>
          <a:prstGeom prst="rect">
            <a:avLst/>
          </a:prstGeom>
          <a:noFill/>
        </p:spPr>
        <p:txBody>
          <a:bodyPr wrap="square" rtlCol="0">
            <a:spAutoFit/>
          </a:bodyPr>
          <a:lstStyle/>
          <a:p>
            <a:pPr algn="ctr"/>
            <a:r>
              <a:rPr lang="en-US" sz="1600" dirty="0"/>
              <a:t>What is the significance of defining three field angles (</a:t>
            </a:r>
            <a:r>
              <a:rPr lang="en-US" sz="1600" i="1" dirty="0"/>
              <a:t>e.g. </a:t>
            </a:r>
            <a:r>
              <a:rPr lang="en-US" sz="1600" dirty="0"/>
              <a:t>0°, 3.5°, 5°)?</a:t>
            </a:r>
          </a:p>
        </p:txBody>
      </p:sp>
      <p:sp>
        <p:nvSpPr>
          <p:cNvPr id="32" name="Rectangle 31">
            <a:extLst>
              <a:ext uri="{FF2B5EF4-FFF2-40B4-BE49-F238E27FC236}">
                <a16:creationId xmlns:a16="http://schemas.microsoft.com/office/drawing/2014/main" id="{8E85222F-52A1-3494-17E3-BD985B9E7C20}"/>
              </a:ext>
            </a:extLst>
          </p:cNvPr>
          <p:cNvSpPr/>
          <p:nvPr/>
        </p:nvSpPr>
        <p:spPr>
          <a:xfrm>
            <a:off x="9048328" y="3228188"/>
            <a:ext cx="2651784" cy="2664299"/>
          </a:xfrm>
          <a:prstGeom prst="rect">
            <a:avLst/>
          </a:prstGeom>
          <a:noFill/>
          <a:ln w="19050">
            <a:solidFill>
              <a:srgbClr val="FFB71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D59DBB1F-3CBF-0946-2939-5F10E913D03C}"/>
              </a:ext>
            </a:extLst>
          </p:cNvPr>
          <p:cNvSpPr txBox="1"/>
          <p:nvPr/>
        </p:nvSpPr>
        <p:spPr>
          <a:xfrm>
            <a:off x="9186791" y="3584163"/>
            <a:ext cx="2374858" cy="2308324"/>
          </a:xfrm>
          <a:prstGeom prst="rect">
            <a:avLst/>
          </a:prstGeom>
          <a:noFill/>
        </p:spPr>
        <p:txBody>
          <a:bodyPr wrap="square" rtlCol="0">
            <a:spAutoFit/>
          </a:bodyPr>
          <a:lstStyle/>
          <a:p>
            <a:pPr algn="ctr"/>
            <a:r>
              <a:rPr lang="en-US" sz="1600" dirty="0"/>
              <a:t>Using the small-angle approximation, calculate the paraxial image height for a 5° field angle.</a:t>
            </a:r>
          </a:p>
          <a:p>
            <a:pPr algn="ctr"/>
            <a:endParaRPr lang="en-US" sz="1600" dirty="0"/>
          </a:p>
          <a:p>
            <a:pPr algn="ctr"/>
            <a:r>
              <a:rPr lang="en-US" sz="1600" dirty="0"/>
              <a:t>Image Height ≈ </a:t>
            </a:r>
            <a:r>
              <a:rPr lang="en-US" sz="1600" i="1" dirty="0" err="1"/>
              <a:t>f</a:t>
            </a:r>
            <a:r>
              <a:rPr lang="en-US" sz="1600" dirty="0" err="1"/>
              <a:t>⋅tan</a:t>
            </a:r>
            <a:r>
              <a:rPr lang="en-US" sz="1600" dirty="0"/>
              <a:t>(θ)</a:t>
            </a:r>
          </a:p>
          <a:p>
            <a:pPr algn="ctr"/>
            <a:endParaRPr lang="en-US" sz="1600" dirty="0"/>
          </a:p>
          <a:p>
            <a:pPr algn="ctr"/>
            <a:r>
              <a:rPr lang="en-US" sz="1600" dirty="0"/>
              <a:t>Where </a:t>
            </a:r>
            <a:r>
              <a:rPr lang="en-US" sz="1600" i="1" dirty="0"/>
              <a:t>f </a:t>
            </a:r>
            <a:r>
              <a:rPr lang="en-US" sz="1600" dirty="0"/>
              <a:t>is focal length and θ FOV</a:t>
            </a:r>
          </a:p>
        </p:txBody>
      </p:sp>
      <p:grpSp>
        <p:nvGrpSpPr>
          <p:cNvPr id="37" name="Group 36">
            <a:extLst>
              <a:ext uri="{FF2B5EF4-FFF2-40B4-BE49-F238E27FC236}">
                <a16:creationId xmlns:a16="http://schemas.microsoft.com/office/drawing/2014/main" id="{86697380-156B-DECD-044A-4A5D8EB4664D}"/>
              </a:ext>
            </a:extLst>
          </p:cNvPr>
          <p:cNvGrpSpPr/>
          <p:nvPr/>
        </p:nvGrpSpPr>
        <p:grpSpPr>
          <a:xfrm>
            <a:off x="10035675" y="2924944"/>
            <a:ext cx="677091" cy="663284"/>
            <a:chOff x="7058141" y="4128929"/>
            <a:chExt cx="677091" cy="663284"/>
          </a:xfrm>
        </p:grpSpPr>
        <p:sp>
          <p:nvSpPr>
            <p:cNvPr id="38" name="Rectangle 37">
              <a:extLst>
                <a:ext uri="{FF2B5EF4-FFF2-40B4-BE49-F238E27FC236}">
                  <a16:creationId xmlns:a16="http://schemas.microsoft.com/office/drawing/2014/main" id="{95EA1D34-0F42-B300-3C87-E75A74642C79}"/>
                </a:ext>
              </a:extLst>
            </p:cNvPr>
            <p:cNvSpPr/>
            <p:nvPr/>
          </p:nvSpPr>
          <p:spPr>
            <a:xfrm>
              <a:off x="7058141" y="4128929"/>
              <a:ext cx="677091" cy="66328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light-bulb-inspiration-purlpe" descr="light bulb inspiration purlpe">
              <a:extLst>
                <a:ext uri="{FF2B5EF4-FFF2-40B4-BE49-F238E27FC236}">
                  <a16:creationId xmlns:a16="http://schemas.microsoft.com/office/drawing/2014/main" id="{CC6C50A1-0F8B-C0F7-3E03-FBE5BBEF207E}"/>
                </a:ext>
              </a:extLst>
            </p:cNvPr>
            <p:cNvPicPr>
              <a:picLocks noChangeAspect="1"/>
            </p:cNvPicPr>
            <p:nvPr>
              <p:custDataLst>
                <p:tags r:id="rId1"/>
              </p:custDataLst>
            </p:nvPr>
          </p:nvPicPr>
          <p:blipFill>
            <a:blip r:embed="rId7">
              <a:extLst>
                <a:ext uri="{96DAC541-7B7A-43D3-8B79-37D633B846F1}">
                  <asvg:svgBlip xmlns:asvg="http://schemas.microsoft.com/office/drawing/2016/SVG/main" r:embed="rId8"/>
                </a:ext>
              </a:extLst>
            </a:blip>
            <a:stretch>
              <a:fillRect/>
            </a:stretch>
          </p:blipFill>
          <p:spPr>
            <a:xfrm>
              <a:off x="7114320" y="4128929"/>
              <a:ext cx="564734" cy="629275"/>
            </a:xfrm>
            <a:prstGeom prst="rect">
              <a:avLst/>
            </a:prstGeom>
          </p:spPr>
        </p:pic>
      </p:grpSp>
    </p:spTree>
    <p:extLst>
      <p:ext uri="{BB962C8B-B14F-4D97-AF65-F5344CB8AC3E}">
        <p14:creationId xmlns:p14="http://schemas.microsoft.com/office/powerpoint/2010/main" val="5689329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BC3D751-23D9-C143-7F54-776F5FF1C730}"/>
              </a:ext>
            </a:extLst>
          </p:cNvPr>
          <p:cNvSpPr>
            <a:spLocks noGrp="1"/>
          </p:cNvSpPr>
          <p:nvPr>
            <p:ph type="sldNum" sz="quarter" idx="11"/>
          </p:nvPr>
        </p:nvSpPr>
        <p:spPr/>
        <p:txBody>
          <a:bodyPr/>
          <a:lstStyle/>
          <a:p>
            <a:fld id="{F0D23093-2AB0-F74C-B865-1A12A15B650E}" type="slidenum">
              <a:rPr lang="en-US" smtClean="0"/>
              <a:pPr/>
              <a:t>9</a:t>
            </a:fld>
            <a:endParaRPr lang="en-US" dirty="0"/>
          </a:p>
        </p:txBody>
      </p:sp>
      <p:sp>
        <p:nvSpPr>
          <p:cNvPr id="7" name="Title 2">
            <a:extLst>
              <a:ext uri="{FF2B5EF4-FFF2-40B4-BE49-F238E27FC236}">
                <a16:creationId xmlns:a16="http://schemas.microsoft.com/office/drawing/2014/main" id="{D416DEA0-DCE8-003E-A515-B548D3C483E2}"/>
              </a:ext>
            </a:extLst>
          </p:cNvPr>
          <p:cNvSpPr>
            <a:spLocks noGrp="1"/>
          </p:cNvSpPr>
          <p:nvPr>
            <p:ph type="title"/>
          </p:nvPr>
        </p:nvSpPr>
        <p:spPr>
          <a:xfrm>
            <a:off x="609601" y="148581"/>
            <a:ext cx="10972799" cy="845837"/>
          </a:xfrm>
        </p:spPr>
        <p:txBody>
          <a:bodyPr/>
          <a:lstStyle/>
          <a:p>
            <a:r>
              <a:rPr lang="en-GB" dirty="0"/>
              <a:t>System Settings</a:t>
            </a:r>
            <a:br>
              <a:rPr lang="en-GB" dirty="0"/>
            </a:br>
            <a:r>
              <a:rPr lang="en-GB" sz="2400" i="1" dirty="0">
                <a:solidFill>
                  <a:schemeClr val="accent1"/>
                </a:solidFill>
              </a:rPr>
              <a:t>Wavelength Setup</a:t>
            </a:r>
            <a:endParaRPr lang="en-US" dirty="0">
              <a:solidFill>
                <a:schemeClr val="accent1"/>
              </a:solidFill>
            </a:endParaRPr>
          </a:p>
        </p:txBody>
      </p:sp>
      <p:pic>
        <p:nvPicPr>
          <p:cNvPr id="41" name="Picture 40">
            <a:extLst>
              <a:ext uri="{FF2B5EF4-FFF2-40B4-BE49-F238E27FC236}">
                <a16:creationId xmlns:a16="http://schemas.microsoft.com/office/drawing/2014/main" id="{C24B82E9-6F09-4BA3-D85F-3195278B988C}"/>
              </a:ext>
            </a:extLst>
          </p:cNvPr>
          <p:cNvPicPr>
            <a:picLocks noChangeAspect="1"/>
          </p:cNvPicPr>
          <p:nvPr/>
        </p:nvPicPr>
        <p:blipFill>
          <a:blip r:embed="rId4"/>
          <a:stretch>
            <a:fillRect/>
          </a:stretch>
        </p:blipFill>
        <p:spPr>
          <a:xfrm>
            <a:off x="4295055" y="1320195"/>
            <a:ext cx="1872206" cy="2161298"/>
          </a:xfrm>
          <a:prstGeom prst="rect">
            <a:avLst/>
          </a:prstGeom>
          <a:ln>
            <a:solidFill>
              <a:schemeClr val="tx1">
                <a:lumMod val="50000"/>
                <a:lumOff val="50000"/>
              </a:schemeClr>
            </a:solidFill>
          </a:ln>
        </p:spPr>
      </p:pic>
      <p:pic>
        <p:nvPicPr>
          <p:cNvPr id="13" name="Picture 12">
            <a:extLst>
              <a:ext uri="{FF2B5EF4-FFF2-40B4-BE49-F238E27FC236}">
                <a16:creationId xmlns:a16="http://schemas.microsoft.com/office/drawing/2014/main" id="{E8B5A305-BBF2-D52B-09FC-B6C5E1578779}"/>
              </a:ext>
            </a:extLst>
          </p:cNvPr>
          <p:cNvPicPr>
            <a:picLocks noChangeAspect="1"/>
          </p:cNvPicPr>
          <p:nvPr/>
        </p:nvPicPr>
        <p:blipFill>
          <a:blip r:embed="rId5"/>
          <a:stretch>
            <a:fillRect/>
          </a:stretch>
        </p:blipFill>
        <p:spPr>
          <a:xfrm>
            <a:off x="6325070" y="1320195"/>
            <a:ext cx="5256584" cy="3188925"/>
          </a:xfrm>
          <a:prstGeom prst="rect">
            <a:avLst/>
          </a:prstGeom>
          <a:ln>
            <a:solidFill>
              <a:schemeClr val="tx1">
                <a:lumMod val="50000"/>
                <a:lumOff val="50000"/>
              </a:schemeClr>
            </a:solidFill>
          </a:ln>
        </p:spPr>
      </p:pic>
      <p:sp>
        <p:nvSpPr>
          <p:cNvPr id="14" name="Text Placeholder 11">
            <a:extLst>
              <a:ext uri="{FF2B5EF4-FFF2-40B4-BE49-F238E27FC236}">
                <a16:creationId xmlns:a16="http://schemas.microsoft.com/office/drawing/2014/main" id="{0486AA8B-FF8E-120C-D037-03B31046B171}"/>
              </a:ext>
            </a:extLst>
          </p:cNvPr>
          <p:cNvSpPr txBox="1">
            <a:spLocks/>
          </p:cNvSpPr>
          <p:nvPr/>
        </p:nvSpPr>
        <p:spPr>
          <a:xfrm>
            <a:off x="609601" y="1321908"/>
            <a:ext cx="3542183" cy="3187212"/>
          </a:xfrm>
          <a:prstGeom prst="rect">
            <a:avLst/>
          </a:prstGeom>
        </p:spPr>
        <p:txBody>
          <a:bodyPr vert="horz" lIns="91440" tIns="45720" rIns="91440" bIns="45720" rtlCol="0">
            <a:normAutofit/>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400" b="0" i="0" kern="1200" baseline="0">
                <a:solidFill>
                  <a:schemeClr val="tx1"/>
                </a:solidFill>
                <a:latin typeface="Calibri" panose="020F0502020204030204" pitchFamily="34" charset="0"/>
                <a:ea typeface="+mn-ea"/>
                <a:cs typeface="Calibri" panose="020F0502020204030204" pitchFamily="34" charset="0"/>
              </a:defRPr>
            </a:lvl1pPr>
            <a:lvl2pPr marL="461963" marR="0" indent="-231775" algn="l" defTabSz="914400" rtl="0" eaLnBrk="1" fontAlgn="auto" latinLnBrk="0" hangingPunct="1">
              <a:lnSpc>
                <a:spcPct val="90000"/>
              </a:lnSpc>
              <a:spcBef>
                <a:spcPts val="500"/>
              </a:spcBef>
              <a:spcAft>
                <a:spcPts val="0"/>
              </a:spcAft>
              <a:buClrTx/>
              <a:buSzTx/>
              <a:buFont typeface="Calibri" panose="020F0502020204030204" pitchFamily="34" charset="0"/>
              <a:buChar char="‐"/>
              <a:tabLst/>
              <a:defRPr sz="2000" b="0" i="0" kern="1200" baseline="0">
                <a:solidFill>
                  <a:schemeClr val="tx1"/>
                </a:solidFill>
                <a:latin typeface="Calibri" panose="020F0502020204030204" pitchFamily="34" charset="0"/>
                <a:ea typeface="+mn-ea"/>
                <a:cs typeface="Calibri" panose="020F0502020204030204" pitchFamily="34" charset="0"/>
              </a:defRPr>
            </a:lvl2pPr>
            <a:lvl3pPr marL="746125" marR="0" indent="-288925"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kern="1200" baseline="0">
                <a:solidFill>
                  <a:schemeClr val="tx1"/>
                </a:solidFill>
                <a:latin typeface="Calibri" panose="020F0502020204030204" pitchFamily="34" charset="0"/>
                <a:ea typeface="+mn-ea"/>
                <a:cs typeface="Calibri" panose="020F0502020204030204" pitchFamily="34" charset="0"/>
              </a:defRPr>
            </a:lvl3pPr>
            <a:lvl4pPr marL="969963" marR="0" indent="-223838"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sz="1400" kern="1200" baseline="0">
                <a:solidFill>
                  <a:schemeClr val="tx1"/>
                </a:solidFill>
                <a:latin typeface="Calibri" panose="020F0502020204030204" pitchFamily="34" charset="0"/>
                <a:ea typeface="+mn-ea"/>
                <a:cs typeface="Calibri" panose="020F0502020204030204" pitchFamily="34" charset="0"/>
              </a:defRPr>
            </a:lvl4pPr>
            <a:lvl5pPr marL="1203325" marR="0" indent="-233363"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sz="1200" kern="1200" baseline="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dirty="0">
                <a:solidFill>
                  <a:schemeClr val="accent1"/>
                </a:solidFill>
              </a:rPr>
              <a:t>/ </a:t>
            </a:r>
            <a:r>
              <a:rPr lang="en-US" sz="1600" b="1" dirty="0"/>
              <a:t>Step: </a:t>
            </a:r>
            <a:r>
              <a:rPr lang="en-US" sz="1600" dirty="0"/>
              <a:t>Set design wavelength to </a:t>
            </a:r>
            <a:r>
              <a:rPr lang="en-US" sz="1600" dirty="0" err="1"/>
              <a:t>HeNe</a:t>
            </a:r>
            <a:r>
              <a:rPr lang="en-US" sz="1600" dirty="0"/>
              <a:t> laser (</a:t>
            </a:r>
            <a:r>
              <a:rPr lang="en-US" sz="1600" b="1" dirty="0"/>
              <a:t>0.6328 </a:t>
            </a:r>
            <a:r>
              <a:rPr lang="en-US" sz="1600" b="1" dirty="0" err="1"/>
              <a:t>μm</a:t>
            </a:r>
            <a:r>
              <a:rPr lang="en-US" sz="1600" dirty="0"/>
              <a:t>) in System Explorer, Wavelength Data. Press ‘Select Preset’ to accept change. </a:t>
            </a:r>
          </a:p>
          <a:p>
            <a:r>
              <a:rPr lang="en-US" sz="1600" dirty="0"/>
              <a:t>Wavelength impacts chromatic aberration and refractive index.</a:t>
            </a:r>
          </a:p>
          <a:p>
            <a:r>
              <a:rPr lang="en-US" sz="1600" dirty="0"/>
              <a:t>For this design:</a:t>
            </a:r>
          </a:p>
          <a:p>
            <a:pPr lvl="1"/>
            <a:r>
              <a:rPr lang="en-US" sz="1400" dirty="0"/>
              <a:t>Monochromatic (single wavelength).</a:t>
            </a:r>
          </a:p>
          <a:p>
            <a:pPr lvl="1"/>
            <a:r>
              <a:rPr lang="en-US" sz="1400" dirty="0"/>
              <a:t>Use </a:t>
            </a:r>
            <a:r>
              <a:rPr lang="en-US" sz="1400" dirty="0" err="1"/>
              <a:t>HeNe</a:t>
            </a:r>
            <a:r>
              <a:rPr lang="en-US" sz="1400" dirty="0"/>
              <a:t> preset for convenience.</a:t>
            </a:r>
          </a:p>
          <a:p>
            <a:r>
              <a:rPr lang="en-US" sz="1600" dirty="0"/>
              <a:t>OpticStudio always uses microns for wavelength entry.</a:t>
            </a:r>
          </a:p>
        </p:txBody>
      </p:sp>
      <p:cxnSp>
        <p:nvCxnSpPr>
          <p:cNvPr id="15" name="Straight Connector 14">
            <a:extLst>
              <a:ext uri="{FF2B5EF4-FFF2-40B4-BE49-F238E27FC236}">
                <a16:creationId xmlns:a16="http://schemas.microsoft.com/office/drawing/2014/main" id="{B8FDAC30-AC7E-5C45-CBE0-0A434E5B5115}"/>
              </a:ext>
            </a:extLst>
          </p:cNvPr>
          <p:cNvCxnSpPr>
            <a:cxnSpLocks/>
          </p:cNvCxnSpPr>
          <p:nvPr/>
        </p:nvCxnSpPr>
        <p:spPr>
          <a:xfrm flipH="1">
            <a:off x="5316958" y="1968267"/>
            <a:ext cx="1008112" cy="0"/>
          </a:xfrm>
          <a:prstGeom prst="line">
            <a:avLst/>
          </a:prstGeom>
          <a:noFill/>
          <a:ln w="19050" cap="flat" cmpd="sng" algn="ctr">
            <a:solidFill>
              <a:schemeClr val="accent1"/>
            </a:solidFill>
            <a:prstDash val="solid"/>
            <a:miter lim="800000"/>
            <a:headEnd type="arrow"/>
          </a:ln>
          <a:effectLst/>
        </p:spPr>
      </p:cxnSp>
      <p:sp>
        <p:nvSpPr>
          <p:cNvPr id="16" name="Arrow: Right 15">
            <a:extLst>
              <a:ext uri="{FF2B5EF4-FFF2-40B4-BE49-F238E27FC236}">
                <a16:creationId xmlns:a16="http://schemas.microsoft.com/office/drawing/2014/main" id="{0997BB90-657C-D36B-CACC-41D5BA6DAEC2}"/>
              </a:ext>
            </a:extLst>
          </p:cNvPr>
          <p:cNvSpPr/>
          <p:nvPr/>
        </p:nvSpPr>
        <p:spPr>
          <a:xfrm>
            <a:off x="5965156" y="3696458"/>
            <a:ext cx="359914" cy="178275"/>
          </a:xfrm>
          <a:prstGeom prst="righ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B3E7C92-90FF-9119-2FD9-3729BE9EE7EE}"/>
              </a:ext>
            </a:extLst>
          </p:cNvPr>
          <p:cNvSpPr/>
          <p:nvPr/>
        </p:nvSpPr>
        <p:spPr>
          <a:xfrm>
            <a:off x="1559495" y="5085183"/>
            <a:ext cx="9289033" cy="864097"/>
          </a:xfrm>
          <a:prstGeom prst="rect">
            <a:avLst/>
          </a:prstGeom>
          <a:noFill/>
          <a:ln w="19050">
            <a:solidFill>
              <a:srgbClr val="FFB71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32F181DE-DDBE-A4DC-DFDE-6D5515C08A3D}"/>
              </a:ext>
            </a:extLst>
          </p:cNvPr>
          <p:cNvGrpSpPr/>
          <p:nvPr/>
        </p:nvGrpSpPr>
        <p:grpSpPr>
          <a:xfrm>
            <a:off x="1277127" y="5157191"/>
            <a:ext cx="564734" cy="720080"/>
            <a:chOff x="7114320" y="4083526"/>
            <a:chExt cx="564734" cy="720080"/>
          </a:xfrm>
        </p:grpSpPr>
        <p:sp>
          <p:nvSpPr>
            <p:cNvPr id="19" name="Rectangle 18">
              <a:extLst>
                <a:ext uri="{FF2B5EF4-FFF2-40B4-BE49-F238E27FC236}">
                  <a16:creationId xmlns:a16="http://schemas.microsoft.com/office/drawing/2014/main" id="{D7B4A0AA-673C-E435-4B8A-D88B59147369}"/>
                </a:ext>
              </a:extLst>
            </p:cNvPr>
            <p:cNvSpPr/>
            <p:nvPr/>
          </p:nvSpPr>
          <p:spPr>
            <a:xfrm>
              <a:off x="7114320" y="4083526"/>
              <a:ext cx="564734" cy="72008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light-bulb-inspiration-purlpe" descr="light bulb inspiration purlpe">
              <a:extLst>
                <a:ext uri="{FF2B5EF4-FFF2-40B4-BE49-F238E27FC236}">
                  <a16:creationId xmlns:a16="http://schemas.microsoft.com/office/drawing/2014/main" id="{1A26C32D-8D0E-EE47-75A4-91AAE6C37061}"/>
                </a:ext>
              </a:extLst>
            </p:cNvPr>
            <p:cNvPicPr>
              <a:picLocks noChangeAspect="1"/>
            </p:cNvPicPr>
            <p:nvPr>
              <p:custDataLst>
                <p:tags r:id="rId1"/>
              </p:custDataLst>
            </p:nvPr>
          </p:nvPicPr>
          <p:blipFill>
            <a:blip r:embed="rId6">
              <a:extLst>
                <a:ext uri="{96DAC541-7B7A-43D3-8B79-37D633B846F1}">
                  <asvg:svgBlip xmlns:asvg="http://schemas.microsoft.com/office/drawing/2016/SVG/main" r:embed="rId7"/>
                </a:ext>
              </a:extLst>
            </a:blip>
            <a:stretch>
              <a:fillRect/>
            </a:stretch>
          </p:blipFill>
          <p:spPr>
            <a:xfrm>
              <a:off x="7114320" y="4128929"/>
              <a:ext cx="564734" cy="629275"/>
            </a:xfrm>
            <a:prstGeom prst="rect">
              <a:avLst/>
            </a:prstGeom>
          </p:spPr>
        </p:pic>
      </p:grpSp>
      <p:sp>
        <p:nvSpPr>
          <p:cNvPr id="21" name="TextBox 20">
            <a:extLst>
              <a:ext uri="{FF2B5EF4-FFF2-40B4-BE49-F238E27FC236}">
                <a16:creationId xmlns:a16="http://schemas.microsoft.com/office/drawing/2014/main" id="{1594FEBE-51B9-C06B-0994-C9DEDD3FF1D5}"/>
              </a:ext>
            </a:extLst>
          </p:cNvPr>
          <p:cNvSpPr txBox="1"/>
          <p:nvPr/>
        </p:nvSpPr>
        <p:spPr>
          <a:xfrm>
            <a:off x="1559495" y="5354838"/>
            <a:ext cx="9289034" cy="338554"/>
          </a:xfrm>
          <a:prstGeom prst="rect">
            <a:avLst/>
          </a:prstGeom>
          <a:noFill/>
        </p:spPr>
        <p:txBody>
          <a:bodyPr wrap="square">
            <a:spAutoFit/>
          </a:bodyPr>
          <a:lstStyle/>
          <a:p>
            <a:pPr algn="ctr"/>
            <a:r>
              <a:rPr lang="en-US" sz="1600" dirty="0"/>
              <a:t>How would the design change if we used multiple wavelengths instead of a single </a:t>
            </a:r>
            <a:r>
              <a:rPr lang="en-US" sz="1600" dirty="0" err="1"/>
              <a:t>HeNe</a:t>
            </a:r>
            <a:r>
              <a:rPr lang="en-US" sz="1600" dirty="0"/>
              <a:t> wavelength?</a:t>
            </a:r>
          </a:p>
        </p:txBody>
      </p:sp>
      <p:sp>
        <p:nvSpPr>
          <p:cNvPr id="3" name="Arrow: Right 2">
            <a:extLst>
              <a:ext uri="{FF2B5EF4-FFF2-40B4-BE49-F238E27FC236}">
                <a16:creationId xmlns:a16="http://schemas.microsoft.com/office/drawing/2014/main" id="{64DF5410-A5FE-CC53-A1E4-5E1AE40E12BB}"/>
              </a:ext>
            </a:extLst>
          </p:cNvPr>
          <p:cNvSpPr/>
          <p:nvPr/>
        </p:nvSpPr>
        <p:spPr>
          <a:xfrm flipH="1">
            <a:off x="8635705" y="3696458"/>
            <a:ext cx="359914" cy="178275"/>
          </a:xfrm>
          <a:prstGeom prst="righ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991CE1A8-84D3-0499-07D4-62A2064A0DBB}"/>
              </a:ext>
            </a:extLst>
          </p:cNvPr>
          <p:cNvSpPr/>
          <p:nvPr/>
        </p:nvSpPr>
        <p:spPr>
          <a:xfrm>
            <a:off x="5653746" y="3667296"/>
            <a:ext cx="236598" cy="236598"/>
          </a:xfrm>
          <a:prstGeom prst="ellipse">
            <a:avLst/>
          </a:prstGeom>
          <a:solidFill>
            <a:schemeClr val="bg1"/>
          </a:solid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rPr>
              <a:t>1</a:t>
            </a:r>
            <a:endParaRPr lang="en-US" sz="1400" b="1" dirty="0">
              <a:solidFill>
                <a:schemeClr val="tx1"/>
              </a:solidFill>
            </a:endParaRPr>
          </a:p>
        </p:txBody>
      </p:sp>
      <p:sp>
        <p:nvSpPr>
          <p:cNvPr id="6" name="Oval 5">
            <a:extLst>
              <a:ext uri="{FF2B5EF4-FFF2-40B4-BE49-F238E27FC236}">
                <a16:creationId xmlns:a16="http://schemas.microsoft.com/office/drawing/2014/main" id="{F1592ED3-8619-CA57-06B4-498459B68BEB}"/>
              </a:ext>
            </a:extLst>
          </p:cNvPr>
          <p:cNvSpPr/>
          <p:nvPr/>
        </p:nvSpPr>
        <p:spPr>
          <a:xfrm>
            <a:off x="9035129" y="3667296"/>
            <a:ext cx="236598" cy="236598"/>
          </a:xfrm>
          <a:prstGeom prst="ellipse">
            <a:avLst/>
          </a:prstGeom>
          <a:solidFill>
            <a:schemeClr val="bg1"/>
          </a:solid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rPr>
              <a:t>2</a:t>
            </a:r>
            <a:endParaRPr lang="en-US" sz="1400" b="1" dirty="0">
              <a:solidFill>
                <a:schemeClr val="tx1"/>
              </a:solidFill>
            </a:endParaRPr>
          </a:p>
        </p:txBody>
      </p:sp>
    </p:spTree>
    <p:extLst>
      <p:ext uri="{BB962C8B-B14F-4D97-AF65-F5344CB8AC3E}">
        <p14:creationId xmlns:p14="http://schemas.microsoft.com/office/powerpoint/2010/main" val="343430211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BRANDIN_ASSET_PICTURE" val="TRUE"/>
</p:tagLst>
</file>

<file path=ppt/tags/tag10.xml><?xml version="1.0" encoding="utf-8"?>
<p:tagLst xmlns:a="http://schemas.openxmlformats.org/drawingml/2006/main" xmlns:r="http://schemas.openxmlformats.org/officeDocument/2006/relationships" xmlns:p="http://schemas.openxmlformats.org/presentationml/2006/main">
  <p:tag name="BRANDIN_ASSET_PICTURE" val="TRUE"/>
</p:tagLst>
</file>

<file path=ppt/tags/tag11.xml><?xml version="1.0" encoding="utf-8"?>
<p:tagLst xmlns:a="http://schemas.openxmlformats.org/drawingml/2006/main" xmlns:r="http://schemas.openxmlformats.org/officeDocument/2006/relationships" xmlns:p="http://schemas.openxmlformats.org/presentationml/2006/main">
  <p:tag name="BRANDIN_ASSET_PICTURE" val="TRUE"/>
</p:tagLst>
</file>

<file path=ppt/tags/tag12.xml><?xml version="1.0" encoding="utf-8"?>
<p:tagLst xmlns:a="http://schemas.openxmlformats.org/drawingml/2006/main" xmlns:r="http://schemas.openxmlformats.org/officeDocument/2006/relationships" xmlns:p="http://schemas.openxmlformats.org/presentationml/2006/main">
  <p:tag name="BRANDIN_ASSET_PICTURE" val="TRUE"/>
</p:tagLst>
</file>

<file path=ppt/tags/tag13.xml><?xml version="1.0" encoding="utf-8"?>
<p:tagLst xmlns:a="http://schemas.openxmlformats.org/drawingml/2006/main" xmlns:r="http://schemas.openxmlformats.org/officeDocument/2006/relationships" xmlns:p="http://schemas.openxmlformats.org/presentationml/2006/main">
  <p:tag name="BRANDIN_ASSET_PICTURE" val="TRUE"/>
</p:tagLst>
</file>

<file path=ppt/tags/tag14.xml><?xml version="1.0" encoding="utf-8"?>
<p:tagLst xmlns:a="http://schemas.openxmlformats.org/drawingml/2006/main" xmlns:r="http://schemas.openxmlformats.org/officeDocument/2006/relationships" xmlns:p="http://schemas.openxmlformats.org/presentationml/2006/main">
  <p:tag name="BRANDIN_ASSET_PICTURE" val="TRUE"/>
</p:tagLst>
</file>

<file path=ppt/tags/tag15.xml><?xml version="1.0" encoding="utf-8"?>
<p:tagLst xmlns:a="http://schemas.openxmlformats.org/drawingml/2006/main" xmlns:r="http://schemas.openxmlformats.org/officeDocument/2006/relationships" xmlns:p="http://schemas.openxmlformats.org/presentationml/2006/main">
  <p:tag name="BRANDIN_ASSET_PICTURE" val="TRUE"/>
</p:tagLst>
</file>

<file path=ppt/tags/tag16.xml><?xml version="1.0" encoding="utf-8"?>
<p:tagLst xmlns:a="http://schemas.openxmlformats.org/drawingml/2006/main" xmlns:r="http://schemas.openxmlformats.org/officeDocument/2006/relationships" xmlns:p="http://schemas.openxmlformats.org/presentationml/2006/main">
  <p:tag name="BRANDIN_ASSET_PICTURE" val="TRUE"/>
</p:tagLst>
</file>

<file path=ppt/tags/tag17.xml><?xml version="1.0" encoding="utf-8"?>
<p:tagLst xmlns:a="http://schemas.openxmlformats.org/drawingml/2006/main" xmlns:r="http://schemas.openxmlformats.org/officeDocument/2006/relationships" xmlns:p="http://schemas.openxmlformats.org/presentationml/2006/main">
  <p:tag name="BRANDIN_ASSET_PICTURE" val="TRUE"/>
</p:tagLst>
</file>

<file path=ppt/tags/tag18.xml><?xml version="1.0" encoding="utf-8"?>
<p:tagLst xmlns:a="http://schemas.openxmlformats.org/drawingml/2006/main" xmlns:r="http://schemas.openxmlformats.org/officeDocument/2006/relationships" xmlns:p="http://schemas.openxmlformats.org/presentationml/2006/main">
  <p:tag name="BRANDIN_ASSET_PICTURE" val="TRUE"/>
</p:tagLst>
</file>

<file path=ppt/tags/tag19.xml><?xml version="1.0" encoding="utf-8"?>
<p:tagLst xmlns:a="http://schemas.openxmlformats.org/drawingml/2006/main" xmlns:r="http://schemas.openxmlformats.org/officeDocument/2006/relationships" xmlns:p="http://schemas.openxmlformats.org/presentationml/2006/main">
  <p:tag name="BRANDIN_ASSET_PICTURE" val="TRUE"/>
</p:tagLst>
</file>

<file path=ppt/tags/tag2.xml><?xml version="1.0" encoding="utf-8"?>
<p:tagLst xmlns:a="http://schemas.openxmlformats.org/drawingml/2006/main" xmlns:r="http://schemas.openxmlformats.org/officeDocument/2006/relationships" xmlns:p="http://schemas.openxmlformats.org/presentationml/2006/main">
  <p:tag name="BRANDIN_ASSET_PICTURE" val="TRUE"/>
</p:tagLst>
</file>

<file path=ppt/tags/tag20.xml><?xml version="1.0" encoding="utf-8"?>
<p:tagLst xmlns:a="http://schemas.openxmlformats.org/drawingml/2006/main" xmlns:r="http://schemas.openxmlformats.org/officeDocument/2006/relationships" xmlns:p="http://schemas.openxmlformats.org/presentationml/2006/main">
  <p:tag name="BRANDIN_ASSET_PICTURE" val="TRUE"/>
</p:tagLst>
</file>

<file path=ppt/tags/tag21.xml><?xml version="1.0" encoding="utf-8"?>
<p:tagLst xmlns:a="http://schemas.openxmlformats.org/drawingml/2006/main" xmlns:r="http://schemas.openxmlformats.org/officeDocument/2006/relationships" xmlns:p="http://schemas.openxmlformats.org/presentationml/2006/main">
  <p:tag name="BRANDIN_ASSET_PICTURE" val="TRUE"/>
</p:tagLst>
</file>

<file path=ppt/tags/tag22.xml><?xml version="1.0" encoding="utf-8"?>
<p:tagLst xmlns:a="http://schemas.openxmlformats.org/drawingml/2006/main" xmlns:r="http://schemas.openxmlformats.org/officeDocument/2006/relationships" xmlns:p="http://schemas.openxmlformats.org/presentationml/2006/main">
  <p:tag name="BRANDIN_ASSET_PICTURE" val="TRUE"/>
</p:tagLst>
</file>

<file path=ppt/tags/tag23.xml><?xml version="1.0" encoding="utf-8"?>
<p:tagLst xmlns:a="http://schemas.openxmlformats.org/drawingml/2006/main" xmlns:r="http://schemas.openxmlformats.org/officeDocument/2006/relationships" xmlns:p="http://schemas.openxmlformats.org/presentationml/2006/main">
  <p:tag name="BRANDIN_ASSET_PICTURE" val="TRUE"/>
</p:tagLst>
</file>

<file path=ppt/tags/tag3.xml><?xml version="1.0" encoding="utf-8"?>
<p:tagLst xmlns:a="http://schemas.openxmlformats.org/drawingml/2006/main" xmlns:r="http://schemas.openxmlformats.org/officeDocument/2006/relationships" xmlns:p="http://schemas.openxmlformats.org/presentationml/2006/main">
  <p:tag name="BRANDIN_ASSET_PICTURE" val="TRUE"/>
</p:tagLst>
</file>

<file path=ppt/tags/tag4.xml><?xml version="1.0" encoding="utf-8"?>
<p:tagLst xmlns:a="http://schemas.openxmlformats.org/drawingml/2006/main" xmlns:r="http://schemas.openxmlformats.org/officeDocument/2006/relationships" xmlns:p="http://schemas.openxmlformats.org/presentationml/2006/main">
  <p:tag name="BRANDIN_ASSET_PICTURE" val="TRUE"/>
</p:tagLst>
</file>

<file path=ppt/tags/tag5.xml><?xml version="1.0" encoding="utf-8"?>
<p:tagLst xmlns:a="http://schemas.openxmlformats.org/drawingml/2006/main" xmlns:r="http://schemas.openxmlformats.org/officeDocument/2006/relationships" xmlns:p="http://schemas.openxmlformats.org/presentationml/2006/main">
  <p:tag name="BRANDIN_ASSET_PICTURE" val="TRUE"/>
</p:tagLst>
</file>

<file path=ppt/tags/tag6.xml><?xml version="1.0" encoding="utf-8"?>
<p:tagLst xmlns:a="http://schemas.openxmlformats.org/drawingml/2006/main" xmlns:r="http://schemas.openxmlformats.org/officeDocument/2006/relationships" xmlns:p="http://schemas.openxmlformats.org/presentationml/2006/main">
  <p:tag name="BRANDIN_ASSET_PICTURE" val="TRUE"/>
</p:tagLst>
</file>

<file path=ppt/tags/tag7.xml><?xml version="1.0" encoding="utf-8"?>
<p:tagLst xmlns:a="http://schemas.openxmlformats.org/drawingml/2006/main" xmlns:r="http://schemas.openxmlformats.org/officeDocument/2006/relationships" xmlns:p="http://schemas.openxmlformats.org/presentationml/2006/main">
  <p:tag name="BRANDIN_ASSET_PICTURE" val="TRUE"/>
</p:tagLst>
</file>

<file path=ppt/tags/tag8.xml><?xml version="1.0" encoding="utf-8"?>
<p:tagLst xmlns:a="http://schemas.openxmlformats.org/drawingml/2006/main" xmlns:r="http://schemas.openxmlformats.org/officeDocument/2006/relationships" xmlns:p="http://schemas.openxmlformats.org/presentationml/2006/main">
  <p:tag name="BRANDIN_ASSET_PICTURE" val="TRUE"/>
</p:tagLst>
</file>

<file path=ppt/tags/tag9.xml><?xml version="1.0" encoding="utf-8"?>
<p:tagLst xmlns:a="http://schemas.openxmlformats.org/drawingml/2006/main" xmlns:r="http://schemas.openxmlformats.org/officeDocument/2006/relationships" xmlns:p="http://schemas.openxmlformats.org/presentationml/2006/main">
  <p:tag name="BRANDIN_ASSET_PICTURE" val="TRUE"/>
</p:tagLst>
</file>

<file path=ppt/theme/theme1.xml><?xml version="1.0" encoding="utf-8"?>
<a:theme xmlns:a="http://schemas.openxmlformats.org/drawingml/2006/main" name="Ansys - Slide Master">
  <a:themeElements>
    <a:clrScheme name="Ansys Color Theme - 2020">
      <a:dk1>
        <a:srgbClr val="000000"/>
      </a:dk1>
      <a:lt1>
        <a:srgbClr val="FFFFFF"/>
      </a:lt1>
      <a:dk2>
        <a:srgbClr val="898A8D"/>
      </a:dk2>
      <a:lt2>
        <a:srgbClr val="FFFFFF"/>
      </a:lt2>
      <a:accent1>
        <a:srgbClr val="FFB71B"/>
      </a:accent1>
      <a:accent2>
        <a:srgbClr val="D9D8D6"/>
      </a:accent2>
      <a:accent3>
        <a:srgbClr val="898A8D"/>
      </a:accent3>
      <a:accent4>
        <a:srgbClr val="444446"/>
      </a:accent4>
      <a:accent5>
        <a:srgbClr val="D29100"/>
      </a:accent5>
      <a:accent6>
        <a:srgbClr val="F9DD42"/>
      </a:accent6>
      <a:hlink>
        <a:srgbClr val="FFB71B"/>
      </a:hlink>
      <a:folHlink>
        <a:srgbClr val="898A8D"/>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B88F6AC-9358-4D68-8AF4-C4E8744EBCA9}" vid="{47201CFC-2084-4466-97A6-29229AFCFAF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C2EA8F301F6DD4EAF6CA49BB60B4AC2" ma:contentTypeVersion="13" ma:contentTypeDescription="Create a new document." ma:contentTypeScope="" ma:versionID="a6062deef695a818041f11e96fa2ed06">
  <xsd:schema xmlns:xsd="http://www.w3.org/2001/XMLSchema" xmlns:xs="http://www.w3.org/2001/XMLSchema" xmlns:p="http://schemas.microsoft.com/office/2006/metadata/properties" xmlns:ns2="aab3b8f5-059f-41b1-a657-0e14f2240fc4" xmlns:ns3="f0f93453-228c-4c8e-9dc9-eac8a2519d5b" targetNamespace="http://schemas.microsoft.com/office/2006/metadata/properties" ma:root="true" ma:fieldsID="9145cc087ac48fffbab0509fa7936608" ns2:_="" ns3:_="">
    <xsd:import namespace="aab3b8f5-059f-41b1-a657-0e14f2240fc4"/>
    <xsd:import namespace="f0f93453-228c-4c8e-9dc9-eac8a2519d5b"/>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2:MediaServiceBillingMetadata"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b3b8f5-059f-41b1-a657-0e14f2240fc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BillingMetadata" ma:index="15" nillable="true" ma:displayName="MediaServiceBillingMetadata" ma:hidden="true" ma:internalName="MediaServiceBillingMetadata" ma:readOnly="true">
      <xsd:simpleType>
        <xsd:restriction base="dms:Note"/>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a8c50269-1cd4-4ba9-9246-56d290a07fb3"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0f93453-228c-4c8e-9dc9-eac8a2519d5b"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21f01ea2-a2fc-4501-8b73-207bd7137293}" ma:internalName="TaxCatchAll" ma:showField="CatchAllData" ma:web="f0f93453-228c-4c8e-9dc9-eac8a2519d5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aab3b8f5-059f-41b1-a657-0e14f2240fc4">
      <Terms xmlns="http://schemas.microsoft.com/office/infopath/2007/PartnerControls"/>
    </lcf76f155ced4ddcb4097134ff3c332f>
    <TaxCatchAll xmlns="f0f93453-228c-4c8e-9dc9-eac8a2519d5b"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A10D8EF-12EC-42B1-AB54-9C8F847500A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ab3b8f5-059f-41b1-a657-0e14f2240fc4"/>
    <ds:schemaRef ds:uri="f0f93453-228c-4c8e-9dc9-eac8a2519d5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C54582C-3F01-4F8D-9460-F0A670A527E2}">
  <ds:schemaRefs>
    <ds:schemaRef ds:uri="http://purl.org/dc/elements/1.1/"/>
    <ds:schemaRef ds:uri="http://schemas.microsoft.com/office/infopath/2007/PartnerControls"/>
    <ds:schemaRef ds:uri="http://schemas.microsoft.com/office/2006/documentManagement/types"/>
    <ds:schemaRef ds:uri="http://purl.org/dc/terms/"/>
    <ds:schemaRef ds:uri="http://www.w3.org/XML/1998/namespace"/>
    <ds:schemaRef ds:uri="http://schemas.openxmlformats.org/package/2006/metadata/core-properties"/>
    <ds:schemaRef ds:uri="4486bbf1-55fc-49d2-af7e-ec287a4789b3"/>
    <ds:schemaRef ds:uri="http://schemas.microsoft.com/office/2006/metadata/properties"/>
    <ds:schemaRef ds:uri="http://purl.org/dc/dcmitype/"/>
    <ds:schemaRef ds:uri="aab3b8f5-059f-41b1-a657-0e14f2240fc4"/>
    <ds:schemaRef ds:uri="f0f93453-228c-4c8e-9dc9-eac8a2519d5b"/>
  </ds:schemaRefs>
</ds:datastoreItem>
</file>

<file path=customXml/itemProps3.xml><?xml version="1.0" encoding="utf-8"?>
<ds:datastoreItem xmlns:ds="http://schemas.openxmlformats.org/officeDocument/2006/customXml" ds:itemID="{7F5FE876-BBFA-4E5E-8653-4E4CAC43203B}">
  <ds:schemaRefs>
    <ds:schemaRef ds:uri="http://schemas.microsoft.com/sharepoint/v3/contenttype/forms"/>
  </ds:schemaRefs>
</ds:datastoreItem>
</file>

<file path=docMetadata/LabelInfo.xml><?xml version="1.0" encoding="utf-8"?>
<clbl:labelList xmlns:clbl="http://schemas.microsoft.com/office/2020/mipLabelMetadata">
  <clbl:label id="{34c6ce67-15b8-4eff-80e9-52da8be89706}" enabled="0" method="" siteId="{34c6ce67-15b8-4eff-80e9-52da8be89706}" removed="1"/>
  <clbl:label id="{c33c9f88-1eb7-4099-9700-16013fd9e8aa}" enabled="0" method="" siteId="{c33c9f88-1eb7-4099-9700-16013fd9e8aa}" removed="1"/>
</clbl:labelList>
</file>

<file path=docProps/app.xml><?xml version="1.0" encoding="utf-8"?>
<Properties xmlns="http://schemas.openxmlformats.org/officeDocument/2006/extended-properties" xmlns:vt="http://schemas.openxmlformats.org/officeDocument/2006/docPropsVTypes">
  <Template>2025-AER-Ansys Endorsed-PPT-Template-Internal</Template>
  <TotalTime>30686</TotalTime>
  <Words>9233</Words>
  <Application>Microsoft Office PowerPoint</Application>
  <PresentationFormat>Widescreen</PresentationFormat>
  <Paragraphs>710</Paragraphs>
  <Slides>36</Slides>
  <Notes>32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Arial</vt:lpstr>
      <vt:lpstr>Calibri</vt:lpstr>
      <vt:lpstr>Wingdings</vt:lpstr>
      <vt:lpstr>Cambria Math</vt:lpstr>
      <vt:lpstr>Courier New</vt:lpstr>
      <vt:lpstr>Ansys - Slide Master</vt:lpstr>
      <vt:lpstr>PowerPoint Presentation</vt:lpstr>
      <vt:lpstr>Learning Objectives</vt:lpstr>
      <vt:lpstr>How to use the tutorial</vt:lpstr>
      <vt:lpstr>Part 1: Setup your system</vt:lpstr>
      <vt:lpstr>Sequential Mode Overview Starting interface</vt:lpstr>
      <vt:lpstr>Optical System of interest Singlet lens</vt:lpstr>
      <vt:lpstr>System Settings Defining Aperture</vt:lpstr>
      <vt:lpstr>System Settings Defining Fields</vt:lpstr>
      <vt:lpstr>System Settings Wavelength Setup</vt:lpstr>
      <vt:lpstr>Lens Data Editor Surface Setup and Lens Data</vt:lpstr>
      <vt:lpstr>Lens Data Editor Using Solves</vt:lpstr>
      <vt:lpstr>Test your understanding</vt:lpstr>
      <vt:lpstr>Part 1 Recap Summary &amp; Next Steps</vt:lpstr>
      <vt:lpstr>Part 2: Analyze the System</vt:lpstr>
      <vt:lpstr>OpticStudio Analysis Tools</vt:lpstr>
      <vt:lpstr>OpticStudio Analysis Tools Layout &amp; Spot Diagram</vt:lpstr>
      <vt:lpstr>OpticStudio Analysis Tools Ray Fan &amp; OPD Fan</vt:lpstr>
      <vt:lpstr>Initial evaluation of the singlet lens Overview</vt:lpstr>
      <vt:lpstr>Quick Focus tool Useful step prior to optimization</vt:lpstr>
      <vt:lpstr>Group challenge Diagnose and Improve a Poorly Performing Singlet Lens</vt:lpstr>
      <vt:lpstr>Part 2 Recap Summary &amp; Next Steps</vt:lpstr>
      <vt:lpstr>Part 3: Improve your system</vt:lpstr>
      <vt:lpstr>Identifying variables And assigning them in OpticStudio software</vt:lpstr>
      <vt:lpstr>Merit Function Overview</vt:lpstr>
      <vt:lpstr>Merit Function  Optimization Wizard</vt:lpstr>
      <vt:lpstr>Adapting Optimization Wizard Based on Design Specification</vt:lpstr>
      <vt:lpstr>Merit Function Resulting Operands</vt:lpstr>
      <vt:lpstr>Running Optimization</vt:lpstr>
      <vt:lpstr>Evaluate Optimized System Layout Analysis</vt:lpstr>
      <vt:lpstr>Evaluate Optimized System Spot Diagram</vt:lpstr>
      <vt:lpstr>Evaluate Optimized System Ray Fan</vt:lpstr>
      <vt:lpstr>Evaluate Optimized System OPD Fan</vt:lpstr>
      <vt:lpstr>Optimization Review</vt:lpstr>
      <vt:lpstr>Part 3 Recap Summary</vt:lpstr>
      <vt:lpstr>Ansys Education Resources Feedback Survey</vt:lpstr>
      <vt:lpstr>PowerPoint Presentation</vt:lpstr>
    </vt:vector>
  </TitlesOfParts>
  <Company>Ansys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Harriet Parnell</dc:creator>
  <cp:lastModifiedBy>Kaitlin Tyler</cp:lastModifiedBy>
  <cp:revision>2</cp:revision>
  <dcterms:created xsi:type="dcterms:W3CDTF">2025-10-07T09:39:57Z</dcterms:created>
  <dcterms:modified xsi:type="dcterms:W3CDTF">2026-01-30T14:05:37Z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0x010100AC2EA8F301F6DD4EAF6CA49BB60B4AC2</vt:lpwstr>
  </property>
  <property fmtid="{D5CDD505-2E9C-101B-9397-08002B2CF9AE}" pid="3" name="MediaServiceImageTags">
    <vt:lpwstr/>
  </property>
</Properties>
</file>