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1"/>
  </p:notesMasterIdLst>
  <p:sldIdLst>
    <p:sldId id="311" r:id="rId5"/>
    <p:sldId id="285" r:id="rId6"/>
    <p:sldId id="312" r:id="rId7"/>
    <p:sldId id="287" r:id="rId8"/>
    <p:sldId id="288" r:id="rId9"/>
    <p:sldId id="289" r:id="rId10"/>
    <p:sldId id="290" r:id="rId11"/>
    <p:sldId id="291" r:id="rId12"/>
    <p:sldId id="292" r:id="rId13"/>
    <p:sldId id="293" r:id="rId14"/>
    <p:sldId id="294" r:id="rId15"/>
    <p:sldId id="319" r:id="rId16"/>
    <p:sldId id="296" r:id="rId17"/>
    <p:sldId id="297" r:id="rId18"/>
    <p:sldId id="298" r:id="rId19"/>
    <p:sldId id="299" r:id="rId20"/>
    <p:sldId id="300" r:id="rId21"/>
    <p:sldId id="301" r:id="rId22"/>
    <p:sldId id="302" r:id="rId23"/>
    <p:sldId id="322" r:id="rId24"/>
    <p:sldId id="303" r:id="rId25"/>
    <p:sldId id="304" r:id="rId26"/>
    <p:sldId id="324" r:id="rId27"/>
    <p:sldId id="323" r:id="rId28"/>
    <p:sldId id="325" r:id="rId29"/>
    <p:sldId id="326" r:id="rId30"/>
    <p:sldId id="327" r:id="rId31"/>
    <p:sldId id="328" r:id="rId32"/>
    <p:sldId id="329" r:id="rId33"/>
    <p:sldId id="330" r:id="rId34"/>
    <p:sldId id="331" r:id="rId35"/>
    <p:sldId id="315" r:id="rId36"/>
    <p:sldId id="316" r:id="rId37"/>
    <p:sldId id="317" r:id="rId38"/>
    <p:sldId id="310" r:id="rId39"/>
    <p:sldId id="258" r:id="rId40"/>
  </p:sldIdLst>
  <p:sldSz cx="12192000" cy="6858000"/>
  <p:notesSz cx="6858000" cy="9144000"/>
  <p:embeddedFontLst>
    <p:embeddedFont>
      <p:font typeface="Yu Gothic UI Semibold" panose="020B0700000000000000" pitchFamily="34" charset="-128"/>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89182" autoAdjust="0"/>
  </p:normalViewPr>
  <p:slideViewPr>
    <p:cSldViewPr showGuides="1">
      <p:cViewPr varScale="1">
        <p:scale>
          <a:sx n="140" d="100"/>
          <a:sy n="140" d="100"/>
        </p:scale>
        <p:origin x="960" y="92"/>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8/27/2025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isites.harvard.edu/fs/docs/icb.topic549945.files/Canadian%20Paper.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dirty="0"/>
              <a:t>Step 1: clarify the objective</a:t>
            </a:r>
          </a:p>
          <a:p>
            <a:pPr algn="ctr"/>
            <a:endParaRPr lang="en-GB" sz="1400" b="1" dirty="0"/>
          </a:p>
          <a:p>
            <a:pPr algn="just"/>
            <a:r>
              <a:rPr lang="en-GB" sz="1200" dirty="0"/>
              <a:t>Efforts to contribute to sustainable technology take many forms, each sometimes presented as </a:t>
            </a:r>
            <a:r>
              <a:rPr lang="en-GB" sz="1200" b="1" i="1" dirty="0"/>
              <a:t>the</a:t>
            </a:r>
            <a:r>
              <a:rPr lang="en-GB" sz="1200" dirty="0"/>
              <a:t> solution. Think of each of these, instead, as an “</a:t>
            </a:r>
            <a:r>
              <a:rPr lang="en-GB" sz="1200" b="1" dirty="0"/>
              <a:t>articulation”</a:t>
            </a:r>
            <a:r>
              <a:rPr lang="en-GB" sz="1200" dirty="0"/>
              <a:t> of sustainable technology. Here are four. Each has the feature that it addresses one of the concerns about sustainability by each also conflicts with other such concerns. It has a physical scale and a time scale; if the articulation is going to make a difference it has to operate on a scale comparable with the problem that it addresses.  </a:t>
            </a:r>
          </a:p>
          <a:p>
            <a:pPr algn="just"/>
            <a:endParaRPr lang="en-GB" sz="1200" dirty="0"/>
          </a:p>
          <a:p>
            <a:pPr algn="just"/>
            <a:r>
              <a:rPr lang="en-GB" sz="1200" dirty="0"/>
              <a:t>The </a:t>
            </a:r>
            <a:r>
              <a:rPr lang="en-GB" sz="1200" b="1" dirty="0">
                <a:solidFill>
                  <a:srgbClr val="3333FF"/>
                </a:solidFill>
              </a:rPr>
              <a:t>first step </a:t>
            </a:r>
            <a:r>
              <a:rPr lang="en-GB" sz="1200" dirty="0"/>
              <a:t>is to is clarify the objective of the articulation and its physical  scale and time scale. We assemble these requirements on Layer 1, the starting point of the assessment.</a:t>
            </a:r>
          </a:p>
          <a:p>
            <a:endParaRPr lang="en-GB" sz="1200" dirty="0"/>
          </a:p>
          <a:p>
            <a:r>
              <a:rPr lang="en-GB" sz="1100" dirty="0"/>
              <a:t>See: “What is sustainable technology?” edited by K. Mulder, D. Ferrer and H. van Lente, Greenleaf Publishing, Sheffield, UK (2011).  ISBN 978-1-906093-50-1.</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280112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ts val="501"/>
              </a:spcBef>
              <a:spcAft>
                <a:spcPts val="501"/>
              </a:spcAft>
            </a:pPr>
            <a:r>
              <a:rPr lang="en-GB" sz="1400" b="1" i="1" dirty="0"/>
              <a:t>Step 2: Stakeholders and their interest and influence</a:t>
            </a:r>
          </a:p>
          <a:p>
            <a:pPr algn="ctr">
              <a:lnSpc>
                <a:spcPct val="90000"/>
              </a:lnSpc>
              <a:spcBef>
                <a:spcPts val="501"/>
              </a:spcBef>
              <a:spcAft>
                <a:spcPts val="501"/>
              </a:spcAft>
            </a:pPr>
            <a:endParaRPr lang="en-GB" sz="1400" b="1" dirty="0"/>
          </a:p>
          <a:p>
            <a:pPr algn="just"/>
            <a:r>
              <a:rPr lang="en-US" sz="1200" dirty="0"/>
              <a:t>Stakeholders are individuals, groups or organizations that are in any way affected by the articulation. Some, like the originators of the articulation in question, wish to see it succeed. Others may have reservations or voice outright opposition. It is important to identify the stakeholders and their concerns. If the concerns are not addressed the articulation will face obstacles and may fail to gain acceptance.  If this happens the articulation is not sustainable.   </a:t>
            </a:r>
          </a:p>
          <a:p>
            <a:pPr algn="just"/>
            <a:endParaRPr lang="en-GB" sz="1200" dirty="0"/>
          </a:p>
          <a:p>
            <a:pPr algn="just"/>
            <a:r>
              <a:rPr lang="en-US" sz="1200" dirty="0"/>
              <a:t>Stakeholders and their concerns are identified by interviewing, conducting surveys, listening to pressure groups and via the national press, radio and television.	</a:t>
            </a:r>
          </a:p>
          <a:p>
            <a:pPr algn="just"/>
            <a:endParaRPr lang="en-US" sz="1200" dirty="0"/>
          </a:p>
          <a:p>
            <a:pPr algn="just"/>
            <a:r>
              <a:rPr lang="en-US" sz="1200" dirty="0"/>
              <a:t>Stakeholders differ in their level of interest and the influence or power that they can exert. The stakeholder diagram, shown here, has Stakeholder Interest and Influence as axes. The likely behavior a particular stakeholder depends, to some extent, on the position they occupy on this diagram. Once positioned, it is possible to reflect on the mutual influence or dependence of the stakeholders, shown here by arrows. The </a:t>
            </a:r>
            <a:r>
              <a:rPr lang="en-US" sz="1200" b="1" dirty="0">
                <a:solidFill>
                  <a:srgbClr val="3333FF"/>
                </a:solidFill>
              </a:rPr>
              <a:t>second step</a:t>
            </a:r>
            <a:r>
              <a:rPr lang="en-US" sz="1200" dirty="0"/>
              <a:t>, then, is to </a:t>
            </a:r>
            <a:r>
              <a:rPr lang="en-US" sz="1200" i="1" dirty="0"/>
              <a:t>identify the stakeholders and their concerns</a:t>
            </a:r>
            <a:r>
              <a:rPr lang="en-US" sz="1200" dirty="0"/>
              <a:t> – they set the context in which the assessment is carried out. This forms Layer 2.</a:t>
            </a:r>
            <a:endParaRPr lang="en-GB"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1293677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en-US" sz="1400" b="1" kern="1200" dirty="0">
                <a:solidFill>
                  <a:schemeClr val="tx1"/>
                </a:solidFill>
                <a:effectLst/>
                <a:latin typeface="Arial" pitchFamily="34" charset="0"/>
                <a:ea typeface="+mn-ea"/>
                <a:cs typeface="Arial" pitchFamily="34" charset="0"/>
              </a:rPr>
              <a:t>Step 3: Fact finding</a:t>
            </a:r>
          </a:p>
          <a:p>
            <a:pPr algn="ctr">
              <a:spcBef>
                <a:spcPts val="0"/>
              </a:spcBef>
              <a:spcAft>
                <a:spcPts val="600"/>
              </a:spcAft>
            </a:pPr>
            <a:endParaRPr lang="en-US" sz="1400" b="1" kern="1200" dirty="0">
              <a:solidFill>
                <a:schemeClr val="tx1"/>
              </a:solidFill>
              <a:effectLst/>
              <a:latin typeface="Arial" pitchFamily="34" charset="0"/>
              <a:ea typeface="+mn-ea"/>
              <a:cs typeface="Arial" pitchFamily="34" charset="0"/>
            </a:endParaRPr>
          </a:p>
          <a:p>
            <a:pPr algn="just">
              <a:spcBef>
                <a:spcPts val="0"/>
              </a:spcBef>
              <a:spcAft>
                <a:spcPts val="600"/>
              </a:spcAft>
            </a:pPr>
            <a:r>
              <a:rPr lang="en-US" sz="1200" kern="1200" dirty="0">
                <a:solidFill>
                  <a:schemeClr val="tx1"/>
                </a:solidFill>
                <a:effectLst/>
                <a:latin typeface="Arial" pitchFamily="34" charset="0"/>
                <a:ea typeface="+mn-ea"/>
                <a:cs typeface="Arial" pitchFamily="34" charset="0"/>
              </a:rPr>
              <a:t>Examination of a longer list of articulations from which the</a:t>
            </a:r>
            <a:r>
              <a:rPr lang="en-US" sz="1200" kern="1200" baseline="0" dirty="0">
                <a:solidFill>
                  <a:schemeClr val="tx1"/>
                </a:solidFill>
                <a:effectLst/>
                <a:latin typeface="Arial" pitchFamily="34" charset="0"/>
                <a:ea typeface="+mn-ea"/>
                <a:cs typeface="Arial" pitchFamily="34" charset="0"/>
              </a:rPr>
              <a:t> previous frame</a:t>
            </a:r>
            <a:r>
              <a:rPr lang="en-US" sz="1200" kern="1200" dirty="0">
                <a:solidFill>
                  <a:schemeClr val="tx1"/>
                </a:solidFill>
                <a:effectLst/>
                <a:latin typeface="Arial" pitchFamily="34" charset="0"/>
                <a:ea typeface="+mn-ea"/>
                <a:cs typeface="Arial" pitchFamily="34" charset="0"/>
              </a:rPr>
              <a:t> come (drawn from journals reporting from research on sustainable technology*) suggests that the central issues might be grouped under the six broad headings shown here. Each heads a check-list for what might be called “sustainability analysis” of a design, scheme, project or product.</a:t>
            </a:r>
            <a:endParaRPr lang="en-US" sz="1200" i="1" kern="1200" dirty="0">
              <a:solidFill>
                <a:schemeClr val="tx1"/>
              </a:solidFill>
              <a:effectLst/>
              <a:latin typeface="Arial" pitchFamily="34" charset="0"/>
              <a:ea typeface="+mn-ea"/>
              <a:cs typeface="Arial" pitchFamily="34" charset="0"/>
            </a:endParaRPr>
          </a:p>
          <a:p>
            <a:pPr marL="171450" lvl="0" indent="-171450" algn="just">
              <a:spcBef>
                <a:spcPts val="0"/>
              </a:spcBef>
              <a:spcAft>
                <a:spcPts val="600"/>
              </a:spcAft>
              <a:buFont typeface="Arial" pitchFamily="34" charset="0"/>
              <a:buChar char="•"/>
            </a:pPr>
            <a:r>
              <a:rPr lang="en-US" sz="1200" i="1" kern="1200" dirty="0">
                <a:solidFill>
                  <a:schemeClr val="tx1"/>
                </a:solidFill>
                <a:effectLst/>
                <a:latin typeface="Arial" pitchFamily="34" charset="0"/>
                <a:ea typeface="+mn-ea"/>
                <a:cs typeface="Arial" pitchFamily="34" charset="0"/>
              </a:rPr>
              <a:t>Materials and Manufacture:</a:t>
            </a:r>
            <a:r>
              <a:rPr lang="en-US" sz="1200" kern="1200" dirty="0">
                <a:solidFill>
                  <a:schemeClr val="tx1"/>
                </a:solidFill>
                <a:effectLst/>
                <a:latin typeface="Arial" pitchFamily="34" charset="0"/>
                <a:ea typeface="+mn-ea"/>
                <a:cs typeface="Arial" pitchFamily="34" charset="0"/>
              </a:rPr>
              <a:t> ethical sourcing, supply-chain risk, recycle potential.</a:t>
            </a:r>
            <a:endParaRPr lang="en-US" sz="1200" i="1" kern="1200" dirty="0">
              <a:solidFill>
                <a:schemeClr val="tx1"/>
              </a:solidFill>
              <a:effectLst/>
              <a:latin typeface="Arial" pitchFamily="34" charset="0"/>
              <a:ea typeface="+mn-ea"/>
              <a:cs typeface="Arial" pitchFamily="34" charset="0"/>
            </a:endParaRPr>
          </a:p>
          <a:p>
            <a:pPr marL="171450" lvl="0" indent="-171450" algn="just">
              <a:spcBef>
                <a:spcPts val="0"/>
              </a:spcBef>
              <a:spcAft>
                <a:spcPts val="600"/>
              </a:spcAft>
              <a:buFont typeface="Arial" pitchFamily="34" charset="0"/>
              <a:buChar char="•"/>
            </a:pPr>
            <a:r>
              <a:rPr lang="en-US" sz="1200" i="1" kern="1200" dirty="0">
                <a:solidFill>
                  <a:schemeClr val="tx1"/>
                </a:solidFill>
                <a:effectLst/>
                <a:latin typeface="Arial" pitchFamily="34" charset="0"/>
                <a:ea typeface="+mn-ea"/>
                <a:cs typeface="Arial" pitchFamily="34" charset="0"/>
              </a:rPr>
              <a:t>Energy:</a:t>
            </a:r>
            <a:r>
              <a:rPr lang="en-US" sz="1200" kern="1200" dirty="0">
                <a:solidFill>
                  <a:schemeClr val="tx1"/>
                </a:solidFill>
                <a:effectLst/>
                <a:latin typeface="Arial" pitchFamily="34" charset="0"/>
                <a:ea typeface="+mn-ea"/>
                <a:cs typeface="Arial" pitchFamily="34" charset="0"/>
              </a:rPr>
              <a:t> demand, efficiency,.</a:t>
            </a:r>
            <a:endParaRPr lang="en-US" sz="1200" i="1" kern="1200" dirty="0">
              <a:solidFill>
                <a:schemeClr val="tx1"/>
              </a:solidFill>
              <a:effectLst/>
              <a:latin typeface="Arial" pitchFamily="34" charset="0"/>
              <a:ea typeface="+mn-ea"/>
              <a:cs typeface="Arial" pitchFamily="34" charset="0"/>
            </a:endParaRPr>
          </a:p>
          <a:p>
            <a:pPr marL="171450" lvl="0" indent="-171450" algn="just">
              <a:spcBef>
                <a:spcPts val="0"/>
              </a:spcBef>
              <a:spcAft>
                <a:spcPts val="600"/>
              </a:spcAft>
              <a:buFont typeface="Arial" pitchFamily="34" charset="0"/>
              <a:buChar char="•"/>
            </a:pPr>
            <a:r>
              <a:rPr lang="en-US" sz="1200" i="1" kern="1200" dirty="0">
                <a:solidFill>
                  <a:schemeClr val="tx1"/>
                </a:solidFill>
                <a:effectLst/>
                <a:latin typeface="Arial" pitchFamily="34" charset="0"/>
                <a:ea typeface="+mn-ea"/>
                <a:cs typeface="Arial" pitchFamily="34" charset="0"/>
              </a:rPr>
              <a:t>Environment</a:t>
            </a:r>
            <a:r>
              <a:rPr lang="en-US" sz="1200" kern="1200" dirty="0">
                <a:solidFill>
                  <a:schemeClr val="tx1"/>
                </a:solidFill>
                <a:effectLst/>
                <a:latin typeface="Arial" pitchFamily="34" charset="0"/>
                <a:ea typeface="+mn-ea"/>
                <a:cs typeface="Arial" pitchFamily="34" charset="0"/>
              </a:rPr>
              <a:t>: preserving clean air, water and land.</a:t>
            </a:r>
            <a:endParaRPr lang="en-US" sz="1200" i="1" kern="1200" dirty="0">
              <a:solidFill>
                <a:schemeClr val="tx1"/>
              </a:solidFill>
              <a:effectLst/>
              <a:latin typeface="Arial" pitchFamily="34" charset="0"/>
              <a:ea typeface="+mn-ea"/>
              <a:cs typeface="Arial" pitchFamily="34" charset="0"/>
            </a:endParaRPr>
          </a:p>
          <a:p>
            <a:pPr marL="171450" lvl="0" indent="-171450" algn="just">
              <a:spcBef>
                <a:spcPts val="0"/>
              </a:spcBef>
              <a:spcAft>
                <a:spcPts val="600"/>
              </a:spcAft>
              <a:buFont typeface="Arial" pitchFamily="34" charset="0"/>
              <a:buChar char="•"/>
            </a:pPr>
            <a:r>
              <a:rPr lang="en-US" sz="1200" i="1" kern="1200" dirty="0">
                <a:solidFill>
                  <a:schemeClr val="tx1"/>
                </a:solidFill>
                <a:effectLst/>
                <a:latin typeface="Arial" pitchFamily="34" charset="0"/>
                <a:ea typeface="+mn-ea"/>
                <a:cs typeface="Arial" pitchFamily="34" charset="0"/>
              </a:rPr>
              <a:t>Regulation: </a:t>
            </a:r>
            <a:r>
              <a:rPr lang="en-US" sz="1200" kern="1200" dirty="0">
                <a:solidFill>
                  <a:schemeClr val="tx1"/>
                </a:solidFill>
                <a:effectLst/>
                <a:latin typeface="Arial" pitchFamily="34" charset="0"/>
                <a:ea typeface="+mn-ea"/>
                <a:cs typeface="Arial" pitchFamily="34" charset="0"/>
              </a:rPr>
              <a:t>awareness of, and compliance with, National and International Agreements, Legislation, Directives, Restrictions and Agreements.</a:t>
            </a:r>
            <a:endParaRPr lang="en-US" sz="1200" i="1" kern="1200" dirty="0">
              <a:solidFill>
                <a:schemeClr val="tx1"/>
              </a:solidFill>
              <a:effectLst/>
              <a:latin typeface="Arial" pitchFamily="34" charset="0"/>
              <a:ea typeface="+mn-ea"/>
              <a:cs typeface="Arial" pitchFamily="34" charset="0"/>
            </a:endParaRPr>
          </a:p>
          <a:p>
            <a:pPr marL="171450" lvl="0" indent="-171450" algn="just">
              <a:spcBef>
                <a:spcPts val="0"/>
              </a:spcBef>
              <a:spcAft>
                <a:spcPts val="600"/>
              </a:spcAft>
              <a:buFont typeface="Arial" pitchFamily="34" charset="0"/>
              <a:buChar char="•"/>
            </a:pPr>
            <a:r>
              <a:rPr lang="en-US" sz="1200" i="1" kern="1200" dirty="0">
                <a:solidFill>
                  <a:schemeClr val="tx1"/>
                </a:solidFill>
                <a:effectLst/>
                <a:latin typeface="Arial" pitchFamily="34" charset="0"/>
                <a:ea typeface="+mn-ea"/>
                <a:cs typeface="Arial" pitchFamily="34" charset="0"/>
              </a:rPr>
              <a:t>Society</a:t>
            </a:r>
            <a:r>
              <a:rPr lang="en-US" sz="1200" kern="1200" dirty="0">
                <a:solidFill>
                  <a:schemeClr val="tx1"/>
                </a:solidFill>
                <a:effectLst/>
                <a:latin typeface="Arial" pitchFamily="34" charset="0"/>
                <a:ea typeface="+mn-ea"/>
                <a:cs typeface="Arial" pitchFamily="34" charset="0"/>
              </a:rPr>
              <a:t>: Health, education, shelter, employment, equity, happiness.</a:t>
            </a:r>
          </a:p>
          <a:p>
            <a:pPr marL="171450" lvl="0" indent="-171450" algn="just">
              <a:spcBef>
                <a:spcPts val="0"/>
              </a:spcBef>
              <a:spcAft>
                <a:spcPts val="600"/>
              </a:spcAft>
              <a:buFont typeface="Arial" pitchFamily="34" charset="0"/>
              <a:buChar char="•"/>
            </a:pPr>
            <a:r>
              <a:rPr lang="en-US" sz="1200" i="1" dirty="0"/>
              <a:t>Economics: </a:t>
            </a:r>
            <a:r>
              <a:rPr lang="en-US" sz="1200" dirty="0"/>
              <a:t>cost and benefit</a:t>
            </a:r>
          </a:p>
          <a:p>
            <a:pPr marL="171450" lvl="0" indent="-171450" algn="just">
              <a:spcBef>
                <a:spcPts val="0"/>
              </a:spcBef>
              <a:spcAft>
                <a:spcPts val="600"/>
              </a:spcAft>
              <a:buFont typeface="Arial" pitchFamily="34" charset="0"/>
              <a:buChar char="•"/>
            </a:pPr>
            <a:endParaRPr lang="en-US" sz="1200" dirty="0"/>
          </a:p>
          <a:p>
            <a:pPr lvl="0" algn="just"/>
            <a:r>
              <a:rPr lang="en-US" sz="1200" kern="1200" dirty="0">
                <a:solidFill>
                  <a:schemeClr val="tx1"/>
                </a:solidFill>
                <a:effectLst/>
                <a:latin typeface="Arial" pitchFamily="34" charset="0"/>
                <a:ea typeface="+mn-ea"/>
                <a:cs typeface="Arial" pitchFamily="34" charset="0"/>
              </a:rPr>
              <a:t>The </a:t>
            </a:r>
            <a:r>
              <a:rPr lang="en-US" sz="1200" b="1" kern="1200" dirty="0">
                <a:solidFill>
                  <a:srgbClr val="3333FF"/>
                </a:solidFill>
                <a:effectLst/>
                <a:latin typeface="Arial" pitchFamily="34" charset="0"/>
                <a:ea typeface="+mn-ea"/>
                <a:cs typeface="Arial" pitchFamily="34" charset="0"/>
              </a:rPr>
              <a:t>third step </a:t>
            </a:r>
            <a:r>
              <a:rPr lang="en-US" sz="1200" kern="1200" dirty="0">
                <a:solidFill>
                  <a:schemeClr val="tx1"/>
                </a:solidFill>
                <a:effectLst/>
                <a:latin typeface="Arial" pitchFamily="34" charset="0"/>
                <a:ea typeface="+mn-ea"/>
                <a:cs typeface="Arial" pitchFamily="34" charset="0"/>
              </a:rPr>
              <a:t>is that of fact-finding, which can be done systematically and objectively.</a:t>
            </a:r>
            <a:endParaRPr lang="en-US" sz="1200" dirty="0"/>
          </a:p>
          <a:p>
            <a:pPr marL="171450" lvl="0" indent="-171450" algn="just">
              <a:buFont typeface="Arial" panose="020B0604020202020204" pitchFamily="34" charset="0"/>
              <a:buChar char="•"/>
            </a:pPr>
            <a:r>
              <a:rPr lang="en-US" sz="1200" dirty="0"/>
              <a:t>Facts that establish what the articulation is; what materials and energy are required to make or operate it; what environmental impact it has. Is it legal? Are there regulations with which is must comply? What will it cost? Is it fair and equitable? </a:t>
            </a:r>
            <a:endParaRPr lang="en-GB" sz="1200" dirty="0"/>
          </a:p>
          <a:p>
            <a:pPr marL="171450" lvl="0" indent="-171450" algn="just">
              <a:buFont typeface="Arial" panose="020B0604020202020204" pitchFamily="34" charset="0"/>
              <a:buChar char="•"/>
            </a:pPr>
            <a:r>
              <a:rPr lang="en-US" sz="1200" dirty="0"/>
              <a:t>Facts that relate to the stakeholder concerns. Are the concerns justified? What information is needed to confirm or refute them? </a:t>
            </a:r>
          </a:p>
          <a:p>
            <a:pPr marL="171450" lvl="0" indent="-171450" algn="just">
              <a:buFont typeface="Arial" panose="020B0604020202020204" pitchFamily="34" charset="0"/>
              <a:buChar char="•"/>
            </a:pPr>
            <a:r>
              <a:rPr lang="en-US" sz="1200" dirty="0"/>
              <a:t>Facts relating to essential infrastructure. What will have to be in place to support the articulation if it goes ahead?</a:t>
            </a:r>
            <a:endParaRPr lang="en-GB" sz="1200" dirty="0"/>
          </a:p>
          <a:p>
            <a:pPr algn="just"/>
            <a:r>
              <a:rPr lang="en-US" sz="1200" dirty="0"/>
              <a:t>Each of these questions can be researched in an objective way using generally-available books, databases and the Internet, guided by check-lists. Fact-finding follows the stakeholder analysis as Layer 3.</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3385057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400" b="1" i="1" dirty="0"/>
              <a:t>The Business view: Triple bottom line accounting</a:t>
            </a:r>
          </a:p>
          <a:p>
            <a:pPr algn="ctr"/>
            <a:endParaRPr lang="en-US" sz="1400" b="1" dirty="0"/>
          </a:p>
          <a:p>
            <a:pPr algn="just"/>
            <a:r>
              <a:rPr lang="en-US" sz="1200" dirty="0"/>
              <a:t>The idea of a “Triple bottom line” is that a corporation’s ultimate success or health should be measured not just by the traditional financial bottom line, but also by its social/ethical and environmental performance. They are known as the 3P’s: Planet, Prosperity and People.</a:t>
            </a:r>
          </a:p>
          <a:p>
            <a:pPr algn="just"/>
            <a:r>
              <a:rPr lang="en-US" sz="1200" dirty="0"/>
              <a:t>This approach finds use in assessing the progress of a commercial enterprise. A business that, in a given year, shows an operating profit, takes steps to improve working conditions and takes steps to reduce heat-loss from its plant can claim to have a positive balance in all three columns of account.</a:t>
            </a:r>
          </a:p>
          <a:p>
            <a:pPr algn="just"/>
            <a:r>
              <a:rPr lang="en-US" sz="1200" dirty="0"/>
              <a:t>But what guidance does it give to an engineering designer? And how does it help with selecting materials? It is still too far removed from the decisions required by these. To get further we must decouple the rings and unpack their meaning.</a:t>
            </a:r>
          </a:p>
          <a:p>
            <a:pPr algn="just"/>
            <a:endParaRPr lang="en-US" sz="1200" b="1" dirty="0">
              <a:hlinkClick r:id="rId3"/>
            </a:endParaRPr>
          </a:p>
          <a:p>
            <a:pPr algn="just"/>
            <a:r>
              <a:rPr lang="en-GB" sz="1100" dirty="0"/>
              <a:t>http://en.wikipedia.org/wiki/Triple_bottom_line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355979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en-US" sz="1400" b="1" i="1" kern="1200" dirty="0">
                <a:solidFill>
                  <a:schemeClr val="tx1"/>
                </a:solidFill>
                <a:effectLst/>
                <a:latin typeface="Arial" pitchFamily="34" charset="0"/>
                <a:ea typeface="+mn-ea"/>
                <a:cs typeface="Arial" pitchFamily="34" charset="0"/>
              </a:rPr>
              <a:t>Assembling the layers</a:t>
            </a:r>
          </a:p>
          <a:p>
            <a:pPr algn="just">
              <a:spcBef>
                <a:spcPts val="0"/>
              </a:spcBef>
              <a:spcAft>
                <a:spcPts val="600"/>
              </a:spcAft>
            </a:pPr>
            <a:endParaRPr lang="en-GB" sz="1200" kern="1200" dirty="0">
              <a:solidFill>
                <a:schemeClr val="tx1"/>
              </a:solidFill>
              <a:effectLst/>
              <a:latin typeface="Arial" pitchFamily="34" charset="0"/>
              <a:ea typeface="+mn-ea"/>
              <a:cs typeface="Arial" pitchFamily="34" charset="0"/>
            </a:endParaRPr>
          </a:p>
          <a:p>
            <a:pPr algn="just">
              <a:spcBef>
                <a:spcPts val="0"/>
              </a:spcBef>
              <a:spcAft>
                <a:spcPts val="600"/>
              </a:spcAft>
            </a:pPr>
            <a:r>
              <a:rPr lang="en-GB" sz="1200" kern="1200" dirty="0">
                <a:solidFill>
                  <a:schemeClr val="tx1"/>
                </a:solidFill>
                <a:effectLst/>
                <a:latin typeface="Arial" pitchFamily="34" charset="0"/>
                <a:ea typeface="+mn-ea"/>
                <a:cs typeface="Arial" pitchFamily="34" charset="0"/>
              </a:rPr>
              <a:t>We ca</a:t>
            </a:r>
            <a:r>
              <a:rPr lang="en-GB" sz="1200" dirty="0"/>
              <a:t>n now assemble the layers. At the bottom, Layer 1, is the statement of the articulation, with its size and time scale. Stakeholders are involved: they are identified and classified in Layer 2 Their concerns, plus background about the articulation itself, can be researched in a systematic, objective way, using the heading in the hexagon as prompts for fact-finding (Layer 3). Armed with the facts, a debate about the practicality of the articulation and its impact on the three capitals becomes possible (Layer 4 - synthesis). The final step (Layer 5) is one of reflection on the articulation and its impacts, considering its overall merits or difficulties and considering whether it could be improved by change.</a:t>
            </a:r>
          </a:p>
          <a:p>
            <a:pPr algn="just">
              <a:spcBef>
                <a:spcPts val="0"/>
              </a:spcBef>
              <a:spcAft>
                <a:spcPts val="600"/>
              </a:spcAft>
            </a:pPr>
            <a:endParaRPr lang="en-GB" sz="1200" kern="1200" dirty="0">
              <a:solidFill>
                <a:schemeClr val="tx1"/>
              </a:solidFill>
              <a:effectLst/>
              <a:latin typeface="Arial" pitchFamily="34" charset="0"/>
              <a:ea typeface="+mn-ea"/>
              <a:cs typeface="Arial" pitchFamily="34" charset="0"/>
            </a:endParaRPr>
          </a:p>
          <a:p>
            <a:pPr algn="just">
              <a:spcBef>
                <a:spcPts val="0"/>
              </a:spcBef>
              <a:spcAft>
                <a:spcPts val="600"/>
              </a:spcAft>
            </a:pPr>
            <a:r>
              <a:rPr lang="en-US" sz="1200" dirty="0"/>
              <a:t>The lower layers inform the ones above, so that the approach has a direction and a sequence, from bottom to top. As explained earlier, the layer-based approach clearly separates the objective, fact-based aspects of the problem from the more difficult value-based aspects. It encourages thinking about interaction within each layer, and gives a logical path to explore the interaction between layers. </a:t>
            </a:r>
            <a:endParaRPr lang="en-GB" sz="1200" kern="1200" dirty="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123179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600"/>
              </a:spcAft>
            </a:pPr>
            <a:r>
              <a:rPr lang="en-GB" sz="1400" b="1" i="1" dirty="0"/>
              <a:t>The Ansys Granta EduPack software Sustainability Database</a:t>
            </a:r>
          </a:p>
          <a:p>
            <a:pPr algn="ctr">
              <a:spcAft>
                <a:spcPts val="600"/>
              </a:spcAft>
            </a:pPr>
            <a:endParaRPr lang="en-GB" sz="1400" b="1" dirty="0"/>
          </a:p>
          <a:p>
            <a:pPr algn="just"/>
            <a:r>
              <a:rPr lang="en-US" sz="1200" dirty="0"/>
              <a:t>The Granta EduPack software provides a computer-based resource for assessing articulations of sustainable technology and the place of materials in them.</a:t>
            </a:r>
          </a:p>
          <a:p>
            <a:pPr algn="just"/>
            <a:endParaRPr lang="en-GB" sz="1200" dirty="0"/>
          </a:p>
          <a:p>
            <a:pPr algn="just"/>
            <a:r>
              <a:rPr lang="en-US" sz="1200" dirty="0"/>
              <a:t>It is an expansion of the </a:t>
            </a:r>
            <a:r>
              <a:rPr lang="en-US" sz="1200" b="1" i="1" dirty="0"/>
              <a:t>Level 3 </a:t>
            </a:r>
            <a:r>
              <a:rPr lang="en-US" sz="1200" dirty="0"/>
              <a:t>database to include three major additions. The first is a data-table of </a:t>
            </a:r>
            <a:r>
              <a:rPr lang="en-US" sz="1200" b="1" i="1" dirty="0"/>
              <a:t>Regulation</a:t>
            </a:r>
            <a:r>
              <a:rPr lang="en-US" sz="1200" dirty="0"/>
              <a:t>, listing legislation, regulations and incentives to encourage or restrict the use of materials or of practices such as recycling that relate to material use. The second, the </a:t>
            </a:r>
            <a:r>
              <a:rPr lang="en-US" sz="1200" b="1" i="1" dirty="0"/>
              <a:t>Nations of the World </a:t>
            </a:r>
            <a:r>
              <a:rPr lang="en-US" sz="1200" dirty="0"/>
              <a:t>data-table, contains records for the world’s 210 nations, with data for population, governance, economic development, energy use and engagement with human rights, together with information that may bear on security of supply and the ethical sourcing of materials. The new data-tables are linked to the pre-existing Materials and Process Level 3 data-tables, allowing individual materials to be linked to legislation that affects them and to the nations from which they are sourced. The materials records themselves have been expanded to include a ranked list of the </a:t>
            </a:r>
            <a:r>
              <a:rPr lang="en-US" sz="1200" b="1" i="1" dirty="0"/>
              <a:t>Countries of Origin</a:t>
            </a:r>
            <a:r>
              <a:rPr lang="en-US" sz="1200" dirty="0"/>
              <a:t> and a </a:t>
            </a:r>
            <a:r>
              <a:rPr lang="en-US" sz="1200" b="1" i="1" dirty="0"/>
              <a:t>Critical Material status</a:t>
            </a:r>
            <a:r>
              <a:rPr lang="en-GB" sz="1200" dirty="0"/>
              <a:t>. The Materials data-table has further links to two further data-tables relating to energy: one with records for </a:t>
            </a:r>
            <a:r>
              <a:rPr lang="en-GB" sz="1200" b="1" i="1" dirty="0"/>
              <a:t>Electric-Power generating systems</a:t>
            </a:r>
            <a:r>
              <a:rPr lang="en-GB" sz="1200" dirty="0"/>
              <a:t>, the other for </a:t>
            </a:r>
            <a:r>
              <a:rPr lang="en-GB" sz="1200" b="1" i="1" dirty="0"/>
              <a:t>Energy Storage systems</a:t>
            </a:r>
            <a:r>
              <a:rPr lang="en-GB" sz="1200" dirty="0"/>
              <a:t>. This frame shows the structure.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3670760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en-US" sz="1400" b="1" i="1" kern="1200" dirty="0">
                <a:solidFill>
                  <a:schemeClr val="tx1"/>
                </a:solidFill>
                <a:effectLst/>
                <a:latin typeface="Arial" pitchFamily="34" charset="0"/>
                <a:ea typeface="+mn-ea"/>
                <a:cs typeface="Arial" pitchFamily="34" charset="0"/>
              </a:rPr>
              <a:t>The Ansys Granta EduPack Sustainability database and Fact-Finding Step</a:t>
            </a:r>
          </a:p>
          <a:p>
            <a:pPr algn="ctr">
              <a:spcBef>
                <a:spcPts val="0"/>
              </a:spcBef>
              <a:spcAft>
                <a:spcPts val="600"/>
              </a:spcAft>
            </a:pPr>
            <a:endParaRPr lang="en-US" sz="1400" b="1" kern="1200" dirty="0">
              <a:solidFill>
                <a:schemeClr val="tx1"/>
              </a:solidFill>
              <a:effectLst/>
              <a:latin typeface="Arial" pitchFamily="34" charset="0"/>
              <a:ea typeface="+mn-ea"/>
              <a:cs typeface="Arial" pitchFamily="34" charset="0"/>
            </a:endParaRPr>
          </a:p>
          <a:p>
            <a:r>
              <a:rPr lang="en-US" sz="1200" dirty="0"/>
              <a:t>The Sustainability database is a resource to support the assessment of a proposed sustainable development. The database contains and connects information about materials and processes, energy, the environment, materials-related legislation and regulation, society and economics. The data it contains can be manipulated and plotted in ways that are helpful both in analysis and in presenting and explaining conclusions about the six sectors of the Sustainable Development Fact-finding hexagon.</a:t>
            </a:r>
          </a:p>
          <a:p>
            <a:pPr algn="just">
              <a:spcBef>
                <a:spcPts val="0"/>
              </a:spcBef>
              <a:spcAft>
                <a:spcPts val="600"/>
              </a:spcAft>
            </a:pPr>
            <a:r>
              <a:rPr lang="en-GB" sz="1200" kern="1200" dirty="0">
                <a:solidFill>
                  <a:schemeClr val="tx1"/>
                </a:solidFill>
                <a:effectLst/>
                <a:latin typeface="Arial" pitchFamily="34" charset="0"/>
                <a:ea typeface="+mn-ea"/>
                <a:cs typeface="Arial" pitchFamily="34" charset="0"/>
              </a:rPr>
              <a:t> </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dirty="0"/>
          </a:p>
        </p:txBody>
      </p:sp>
    </p:spTree>
    <p:extLst>
      <p:ext uri="{BB962C8B-B14F-4D97-AF65-F5344CB8AC3E}">
        <p14:creationId xmlns:p14="http://schemas.microsoft.com/office/powerpoint/2010/main" val="1095334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dirty="0">
                <a:latin typeface="Arial" charset="0"/>
                <a:cs typeface="Arial" charset="0"/>
              </a:rPr>
              <a:t>Worked Case Studies</a:t>
            </a:r>
          </a:p>
          <a:p>
            <a:pPr algn="ctr"/>
            <a:endParaRPr lang="en-GB" sz="1400" b="1" i="1" dirty="0">
              <a:latin typeface="Arial" charset="0"/>
              <a:cs typeface="Arial" charset="0"/>
            </a:endParaRPr>
          </a:p>
          <a:p>
            <a:pPr algn="just"/>
            <a:r>
              <a:rPr lang="en-US" sz="1200" dirty="0"/>
              <a:t>The text “Materials and Sustainable Development” includes a number of Case Studies illustrating the use of the method for project-based teaching. All follow a standard pattern. Each starts with an Introduction and Background information, providing context and basic, relevant, facts. This leads into the 5-step analysis. </a:t>
            </a:r>
          </a:p>
          <a:p>
            <a:pPr algn="just"/>
            <a:r>
              <a:rPr lang="en-US" sz="1200" b="1" dirty="0"/>
              <a:t>Step 1</a:t>
            </a:r>
            <a:r>
              <a:rPr lang="en-US" sz="1200" dirty="0"/>
              <a:t> is a statement of the </a:t>
            </a:r>
            <a:r>
              <a:rPr lang="en-US" sz="1200" i="1" dirty="0"/>
              <a:t>Prime Objective, size scale and time scale</a:t>
            </a:r>
            <a:r>
              <a:rPr lang="en-US" sz="1200" dirty="0"/>
              <a:t>. Sometimes these are explicitly stated in the description of the project. When they are not, we need common-sense estimates. </a:t>
            </a:r>
          </a:p>
          <a:p>
            <a:pPr algn="just"/>
            <a:r>
              <a:rPr lang="en-US" sz="1200" b="1" dirty="0"/>
              <a:t>Step 2</a:t>
            </a:r>
            <a:r>
              <a:rPr lang="en-US" sz="1200" dirty="0"/>
              <a:t> is the identification of </a:t>
            </a:r>
            <a:r>
              <a:rPr lang="en-US" sz="1200" i="1" dirty="0"/>
              <a:t>Stakeholders and their concerns</a:t>
            </a:r>
            <a:r>
              <a:rPr lang="en-US" sz="1200" dirty="0"/>
              <a:t>, ideally through interviews and questionnaires. When this is not possible the National Press plus a web-based search of news reports, Government and NGO position-papers, letters to editors and magazine surveys reveals a great deal about them. </a:t>
            </a:r>
          </a:p>
          <a:p>
            <a:pPr algn="just"/>
            <a:r>
              <a:rPr lang="en-US" sz="1200" b="1" dirty="0"/>
              <a:t>Step 3</a:t>
            </a:r>
            <a:r>
              <a:rPr lang="en-US" sz="1200" dirty="0"/>
              <a:t> is </a:t>
            </a:r>
            <a:r>
              <a:rPr lang="en-US" sz="1200" i="1" dirty="0"/>
              <a:t>Fact-finding</a:t>
            </a:r>
            <a:r>
              <a:rPr lang="en-US" sz="1200" dirty="0"/>
              <a:t>, mining published literature and internet-searches to research both the factual background of the articulation and the validity of the concerns expressed by the stakeholders. Facts should, if possible, be check against a second, independent source. </a:t>
            </a:r>
          </a:p>
          <a:p>
            <a:pPr algn="just"/>
            <a:r>
              <a:rPr lang="en-US" sz="1200" b="1" dirty="0"/>
              <a:t>Step 4</a:t>
            </a:r>
            <a:r>
              <a:rPr lang="en-US" sz="1200" dirty="0"/>
              <a:t> </a:t>
            </a:r>
            <a:r>
              <a:rPr lang="en-US" sz="1200" i="1" dirty="0"/>
              <a:t>Synthesis</a:t>
            </a:r>
            <a:r>
              <a:rPr lang="en-US" sz="1200" dirty="0"/>
              <a:t> is an examination of how the facts influence Human, Natural and Manufactured Capital. It is the most difficult step. Mapping the findings of the Fact-finding step onto the Synthesis matrix shown on the previous frame helps to assemble a big picture. </a:t>
            </a:r>
          </a:p>
          <a:p>
            <a:pPr algn="just"/>
            <a:r>
              <a:rPr lang="en-US" sz="1200" b="1" dirty="0"/>
              <a:t>Step 5</a:t>
            </a:r>
            <a:r>
              <a:rPr lang="en-US" sz="1200" dirty="0"/>
              <a:t>, the final step, is that of informed </a:t>
            </a:r>
            <a:r>
              <a:rPr lang="en-US" sz="1200" i="1" dirty="0"/>
              <a:t>Reflection</a:t>
            </a:r>
            <a:r>
              <a:rPr lang="en-US" sz="1200" dirty="0"/>
              <a:t>, assessing the picture that has emerged and considering priority changes. It is valuable to do this with two time-scales in mind. Many articulations appear, in the short term, to be impractical or misguided because the infrastructure essential for their success in not in place and cannot be created in the short time frame visualized when the articulation was first formulated. In the longer (40 year) term, however, it might be achievable. Thus many </a:t>
            </a:r>
            <a:r>
              <a:rPr lang="en-GB" sz="1200" dirty="0"/>
              <a:t>present-day articulations of sustainable development are, as it were, first steps on a longer journey. The question for debate: does the long-term gain justify the short-term pain? </a:t>
            </a:r>
            <a:endParaRPr lang="en-US" sz="1400" dirty="0"/>
          </a:p>
          <a:p>
            <a:pPr algn="just"/>
            <a:r>
              <a:rPr lang="en-GB" sz="1400" dirty="0">
                <a:latin typeface="Arial" charset="0"/>
                <a:cs typeface="Arial" charset="0"/>
              </a:rPr>
              <a:t>One of the cases studies – that for electric cars – follows in this PowerPoint presentation.</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203508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en-GB" sz="1400" b="1" i="1" kern="1200" dirty="0">
                <a:solidFill>
                  <a:schemeClr val="tx1"/>
                </a:solidFill>
                <a:effectLst/>
                <a:latin typeface="Arial" pitchFamily="34" charset="0"/>
                <a:ea typeface="+mn-ea"/>
                <a:cs typeface="Arial" pitchFamily="34" charset="0"/>
              </a:rPr>
              <a:t>Case Study: Wind turbines</a:t>
            </a:r>
          </a:p>
          <a:p>
            <a:pPr algn="ctr">
              <a:spcBef>
                <a:spcPts val="0"/>
              </a:spcBef>
              <a:spcAft>
                <a:spcPts val="600"/>
              </a:spcAft>
            </a:pPr>
            <a:endParaRPr lang="en-GB" sz="1400" b="1" kern="1200" dirty="0">
              <a:solidFill>
                <a:schemeClr val="tx1"/>
              </a:solidFill>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231F20"/>
                </a:solidFill>
                <a:effectLst/>
                <a:latin typeface="Calibri" panose="020F0502020204030204" pitchFamily="34" charset="0"/>
                <a:ea typeface="Calibri" panose="020F0502020204030204" pitchFamily="34" charset="0"/>
              </a:rPr>
              <a:t>Are wind turbines realistic? To answer that we need to know a number of things. What demands for materials will this building program create? Can they be met? By how much is the carbon footprint of electrical power from wind lower than that from fossil fuels? And will 3,200 GW of this lower carbon power make any significant reduction to global carbon emissions?</a:t>
            </a:r>
            <a:endParaRPr lang="en-GB" sz="1800" dirty="0">
              <a:effectLst/>
              <a:latin typeface="Calibri" panose="020F0502020204030204" pitchFamily="34" charset="0"/>
              <a:ea typeface="Calibri" panose="020F0502020204030204" pitchFamily="34" charset="0"/>
            </a:endParaRPr>
          </a:p>
          <a:p>
            <a:pPr>
              <a:spcBef>
                <a:spcPts val="0"/>
              </a:spcBef>
              <a:spcAft>
                <a:spcPts val="600"/>
              </a:spcAft>
            </a:pPr>
            <a:endParaRPr lang="en-GB" sz="1200" kern="1200" dirty="0">
              <a:solidFill>
                <a:schemeClr val="tx1"/>
              </a:solidFill>
              <a:effectLst/>
            </a:endParaRPr>
          </a:p>
          <a:p>
            <a:pPr marL="0" marR="689610" lvl="0" indent="0">
              <a:lnSpc>
                <a:spcPct val="97000"/>
              </a:lnSpc>
              <a:spcBef>
                <a:spcPts val="190"/>
              </a:spcBef>
              <a:spcAft>
                <a:spcPts val="0"/>
              </a:spcAft>
              <a:buClr>
                <a:srgbClr val="231F20"/>
              </a:buClr>
              <a:buSzPts val="900"/>
              <a:buFont typeface="Calibri" panose="020F0502020204030204" pitchFamily="34" charset="0"/>
              <a:buNone/>
              <a:tabLst>
                <a:tab pos="231775" algn="l"/>
              </a:tabLst>
            </a:pPr>
            <a:r>
              <a:rPr lang="en-US" sz="1800" spc="0" dirty="0">
                <a:solidFill>
                  <a:srgbClr val="231F20"/>
                </a:solidFill>
                <a:effectLst/>
                <a:latin typeface="Calibri" panose="020F0502020204030204" pitchFamily="34" charset="0"/>
                <a:ea typeface="Calibri" panose="020F0502020204030204" pitchFamily="34" charset="0"/>
              </a:rPr>
              <a:t>MacKay,</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D.J.C</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(2009)</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“Sustainable energy</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without the</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hot</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air”</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UIT</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Press,</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Cambridge,</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UK</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and</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Ashby,</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M.F.</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(2013)</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“Materials</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and</a:t>
            </a:r>
            <a:r>
              <a:rPr lang="en-US" sz="1800" spc="-5" dirty="0">
                <a:solidFill>
                  <a:srgbClr val="231F20"/>
                </a:solidFill>
                <a:effectLst/>
                <a:latin typeface="Calibri" panose="020F0502020204030204" pitchFamily="34" charset="0"/>
                <a:ea typeface="Calibri" panose="020F0502020204030204" pitchFamily="34" charset="0"/>
              </a:rPr>
              <a:t> </a:t>
            </a:r>
            <a:r>
              <a:rPr lang="en-US" sz="1800" spc="0" dirty="0">
                <a:solidFill>
                  <a:srgbClr val="231F20"/>
                </a:solidFill>
                <a:effectLst/>
                <a:latin typeface="Calibri" panose="020F0502020204030204" pitchFamily="34" charset="0"/>
                <a:ea typeface="Calibri" panose="020F0502020204030204" pitchFamily="34" charset="0"/>
              </a:rPr>
              <a:t>the Environment” Butterworth Heinemann, Oxford.</a:t>
            </a:r>
            <a:endParaRPr lang="en-GB" sz="1800" spc="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258221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kern="1200" dirty="0">
                <a:solidFill>
                  <a:schemeClr val="tx1"/>
                </a:solidFill>
                <a:effectLst/>
                <a:latin typeface="Arial" pitchFamily="34" charset="0"/>
                <a:ea typeface="+mn-ea"/>
                <a:cs typeface="Arial" pitchFamily="34" charset="0"/>
              </a:rPr>
              <a:t>Step 2: </a:t>
            </a:r>
            <a:r>
              <a:rPr lang="en-US" sz="1400" b="1" i="1" kern="1200" dirty="0">
                <a:solidFill>
                  <a:schemeClr val="tx1"/>
                </a:solidFill>
                <a:effectLst/>
                <a:latin typeface="Arial" pitchFamily="34" charset="0"/>
                <a:ea typeface="+mn-ea"/>
                <a:cs typeface="Arial" pitchFamily="34" charset="0"/>
              </a:rPr>
              <a:t>Stakeholders and their concerns. </a:t>
            </a:r>
          </a:p>
          <a:p>
            <a:pPr algn="ctr"/>
            <a:endParaRPr lang="en-GB" sz="1400" b="1" kern="1200" dirty="0">
              <a:solidFill>
                <a:schemeClr val="tx1"/>
              </a:solidFill>
              <a:effectLst/>
              <a:latin typeface="Arial" pitchFamily="34" charset="0"/>
              <a:ea typeface="+mn-ea"/>
              <a:cs typeface="Arial" pitchFamily="34" charset="0"/>
            </a:endParaRPr>
          </a:p>
          <a:p>
            <a:r>
              <a:rPr lang="en-US" sz="1200" kern="1200" dirty="0">
                <a:solidFill>
                  <a:schemeClr val="tx1"/>
                </a:solidFill>
                <a:effectLst/>
                <a:latin typeface="Arial" pitchFamily="34" charset="0"/>
                <a:ea typeface="+mn-ea"/>
                <a:cs typeface="Arial" pitchFamily="34" charset="0"/>
              </a:rPr>
              <a:t>The national press reports the views of government, industry and the public about energy generation, identifying most of the stakeholders. Stakeholders need to be heard, reassured, persuaded or compensated if the large-scale use of, for example, electric cars is to be sustainable. </a:t>
            </a:r>
            <a:r>
              <a:rPr lang="en-GB" sz="1200" dirty="0"/>
              <a:t>Identifying</a:t>
            </a:r>
            <a:r>
              <a:rPr lang="en-GB" sz="1200" baseline="0" dirty="0"/>
              <a:t> stakeholders can be run as an exercise. Here is a list assembled from the press cuttings on the previous frame and general observation. </a:t>
            </a:r>
            <a:r>
              <a:rPr lang="en-US" sz="1200" kern="1200" dirty="0">
                <a:solidFill>
                  <a:schemeClr val="tx1"/>
                </a:solidFill>
                <a:effectLst/>
                <a:latin typeface="Arial" pitchFamily="34" charset="0"/>
                <a:ea typeface="+mn-ea"/>
                <a:cs typeface="Arial" pitchFamily="34" charset="0"/>
              </a:rPr>
              <a:t>Among them are:</a:t>
            </a:r>
            <a:endParaRPr lang="en-US" sz="1200" i="1" kern="1200" dirty="0">
              <a:solidFill>
                <a:schemeClr val="tx1"/>
              </a:solidFill>
              <a:effectLst/>
              <a:latin typeface="Arial" pitchFamily="34" charset="0"/>
              <a:ea typeface="+mn-ea"/>
              <a:cs typeface="Arial" pitchFamily="34" charset="0"/>
            </a:endParaRPr>
          </a:p>
          <a:p>
            <a:pPr lvl="0">
              <a:spcBef>
                <a:spcPts val="0"/>
              </a:spcBef>
              <a:spcAft>
                <a:spcPts val="600"/>
              </a:spcAft>
            </a:pPr>
            <a:endParaRPr lang="en-US" sz="1200" i="1" kern="1200" dirty="0">
              <a:solidFill>
                <a:schemeClr val="tx1"/>
              </a:solidFill>
              <a:effectLst/>
              <a:latin typeface="Arial" pitchFamily="34" charset="0"/>
              <a:ea typeface="+mn-ea"/>
              <a:cs typeface="Arial" pitchFamily="34" charset="0"/>
            </a:endParaRPr>
          </a:p>
          <a:p>
            <a:pPr marL="171450" lvl="0" indent="-171450">
              <a:spcBef>
                <a:spcPts val="0"/>
              </a:spcBef>
              <a:spcAft>
                <a:spcPts val="600"/>
              </a:spcAft>
              <a:buFont typeface="Arial" panose="020B0604020202020204" pitchFamily="34" charset="0"/>
              <a:buChar char="•"/>
            </a:pPr>
            <a:r>
              <a:rPr lang="en-US" sz="1200" i="1" kern="1200" dirty="0">
                <a:solidFill>
                  <a:schemeClr val="tx1"/>
                </a:solidFill>
                <a:effectLst/>
                <a:latin typeface="Arial" pitchFamily="34" charset="0"/>
                <a:ea typeface="+mn-ea"/>
                <a:cs typeface="Arial" pitchFamily="34" charset="0"/>
              </a:rPr>
              <a:t>National Governments: </a:t>
            </a:r>
            <a:r>
              <a:rPr lang="en-US" sz="1200" i="1" kern="1200" dirty="0">
                <a:solidFill>
                  <a:srgbClr val="231F20"/>
                </a:solidFill>
                <a:effectLst/>
                <a:latin typeface="Calibri" panose="020F0502020204030204" pitchFamily="34" charset="0"/>
                <a:ea typeface="+mn-ea"/>
                <a:cs typeface="Arial" pitchFamily="34" charset="0"/>
              </a:rPr>
              <a:t>C</a:t>
            </a:r>
            <a:r>
              <a:rPr lang="en-US" sz="1200" dirty="0">
                <a:solidFill>
                  <a:srgbClr val="231F20"/>
                </a:solidFill>
                <a:latin typeface="Calibri" panose="020F0502020204030204" pitchFamily="34" charset="0"/>
                <a:ea typeface="Calibri" panose="020F0502020204030204" pitchFamily="34" charset="0"/>
              </a:rPr>
              <a:t>ommitments to reduce carbon emissions over a defined time period</a:t>
            </a:r>
            <a:endParaRPr lang="en-US" sz="1200" kern="1200" dirty="0">
              <a:solidFill>
                <a:schemeClr val="tx1"/>
              </a:solidFill>
              <a:effectLst/>
              <a:latin typeface="Arial" pitchFamily="34" charset="0"/>
              <a:ea typeface="+mn-ea"/>
              <a:cs typeface="Arial" pitchFamily="34" charset="0"/>
            </a:endParaRPr>
          </a:p>
          <a:p>
            <a:pPr marL="171450" lvl="0" indent="-171450">
              <a:spcBef>
                <a:spcPts val="0"/>
              </a:spcBef>
              <a:spcAft>
                <a:spcPts val="600"/>
              </a:spcAft>
              <a:buFont typeface="Arial" panose="020B0604020202020204" pitchFamily="34" charset="0"/>
              <a:buChar char="•"/>
            </a:pPr>
            <a:r>
              <a:rPr lang="en-US" sz="1200" i="1" kern="1200" dirty="0">
                <a:solidFill>
                  <a:schemeClr val="tx1"/>
                </a:solidFill>
                <a:effectLst/>
                <a:latin typeface="Arial" pitchFamily="34" charset="0"/>
                <a:ea typeface="+mn-ea"/>
                <a:cs typeface="Arial" pitchFamily="34" charset="0"/>
              </a:rPr>
              <a:t>Energy providers: </a:t>
            </a:r>
            <a:r>
              <a:rPr lang="en-US" sz="1200" spc="0" dirty="0">
                <a:solidFill>
                  <a:srgbClr val="231F20"/>
                </a:solidFill>
                <a:effectLst/>
                <a:latin typeface="Calibri" panose="020F0502020204030204" pitchFamily="34" charset="0"/>
                <a:ea typeface="Calibri" panose="020F0502020204030204" pitchFamily="34" charset="0"/>
              </a:rPr>
              <a:t>Carbon</a:t>
            </a:r>
            <a:r>
              <a:rPr lang="en-US" sz="1200" spc="-20"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taxes</a:t>
            </a:r>
            <a:r>
              <a:rPr lang="en-US" sz="1200" spc="-25"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or</a:t>
            </a:r>
            <a:r>
              <a:rPr lang="en-US" sz="1200" spc="-20"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carbon</a:t>
            </a:r>
            <a:r>
              <a:rPr lang="en-US" sz="1200" spc="-25"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trading</a:t>
            </a:r>
            <a:r>
              <a:rPr lang="en-US" sz="1200" spc="-25"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schemes</a:t>
            </a:r>
            <a:r>
              <a:rPr lang="en-US" sz="1200" spc="-20"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and</a:t>
            </a:r>
            <a:r>
              <a:rPr lang="en-US" sz="1200" spc="-25"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carbon</a:t>
            </a:r>
            <a:r>
              <a:rPr lang="en-US" sz="1200" spc="-20"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penalties</a:t>
            </a:r>
            <a:r>
              <a:rPr lang="en-US" sz="1200" spc="-25" dirty="0">
                <a:solidFill>
                  <a:srgbClr val="231F20"/>
                </a:solidFill>
                <a:effectLst/>
                <a:latin typeface="Calibri" panose="020F0502020204030204" pitchFamily="34" charset="0"/>
                <a:ea typeface="Calibri" panose="020F0502020204030204" pitchFamily="34" charset="0"/>
              </a:rPr>
              <a:t> </a:t>
            </a:r>
            <a:r>
              <a:rPr lang="en-US" sz="1200" kern="1200" dirty="0">
                <a:solidFill>
                  <a:schemeClr val="tx1"/>
                </a:solidFill>
                <a:effectLst/>
                <a:latin typeface="Arial" pitchFamily="34" charset="0"/>
                <a:ea typeface="+mn-ea"/>
                <a:cs typeface="Arial" pitchFamily="34" charset="0"/>
              </a:rPr>
              <a:t>.</a:t>
            </a:r>
            <a:endParaRPr lang="en-US" sz="1200" i="1" kern="1200" dirty="0">
              <a:solidFill>
                <a:schemeClr val="tx1"/>
              </a:solidFill>
              <a:effectLst/>
              <a:latin typeface="Arial" pitchFamily="34" charset="0"/>
              <a:ea typeface="+mn-ea"/>
              <a:cs typeface="Arial" pitchFamily="34" charset="0"/>
            </a:endParaRPr>
          </a:p>
          <a:p>
            <a:pPr marL="171450" lvl="0" indent="-171450">
              <a:spcBef>
                <a:spcPts val="0"/>
              </a:spcBef>
              <a:spcAft>
                <a:spcPts val="600"/>
              </a:spcAft>
              <a:buFont typeface="Arial" panose="020B0604020202020204" pitchFamily="34" charset="0"/>
              <a:buChar char="•"/>
            </a:pPr>
            <a:r>
              <a:rPr lang="en-US" sz="1200" i="1" kern="1200" dirty="0">
                <a:solidFill>
                  <a:schemeClr val="tx1"/>
                </a:solidFill>
                <a:effectLst/>
                <a:latin typeface="Arial" pitchFamily="34" charset="0"/>
                <a:ea typeface="+mn-ea"/>
                <a:cs typeface="Arial" pitchFamily="34" charset="0"/>
              </a:rPr>
              <a:t>Wind turbine makers and their suppliers:</a:t>
            </a:r>
            <a:r>
              <a:rPr lang="en-US" sz="1200" kern="1200" dirty="0">
                <a:solidFill>
                  <a:schemeClr val="tx1"/>
                </a:solidFill>
                <a:effectLst/>
                <a:latin typeface="Arial" pitchFamily="34" charset="0"/>
                <a:ea typeface="+mn-ea"/>
                <a:cs typeface="Arial" pitchFamily="34" charset="0"/>
              </a:rPr>
              <a:t> Consistency of Government policy to support a market and a secure source for essential materials. They are uncertain of public acceptance of wind turbines, making investment decisions difficult.</a:t>
            </a:r>
            <a:endParaRPr lang="en-GB" sz="1200" kern="1200" dirty="0">
              <a:solidFill>
                <a:schemeClr val="tx1"/>
              </a:solidFill>
              <a:effectLst/>
              <a:latin typeface="Arial" pitchFamily="34" charset="0"/>
              <a:ea typeface="+mn-ea"/>
              <a:cs typeface="Arial" pitchFamily="34" charset="0"/>
            </a:endParaRPr>
          </a:p>
          <a:p>
            <a:pPr marL="171450" lvl="0" indent="-171450">
              <a:spcBef>
                <a:spcPts val="0"/>
              </a:spcBef>
              <a:spcAft>
                <a:spcPts val="600"/>
              </a:spcAft>
              <a:buFont typeface="Arial" panose="020B0604020202020204" pitchFamily="34" charset="0"/>
              <a:buChar char="•"/>
            </a:pPr>
            <a:r>
              <a:rPr lang="en-US" sz="1200" i="1" kern="1200" dirty="0">
                <a:solidFill>
                  <a:schemeClr val="tx1"/>
                </a:solidFill>
                <a:effectLst/>
                <a:latin typeface="Arial" pitchFamily="34" charset="0"/>
                <a:ea typeface="+mn-ea"/>
                <a:cs typeface="Arial" pitchFamily="34" charset="0"/>
              </a:rPr>
              <a:t>Labor Unions</a:t>
            </a:r>
            <a:r>
              <a:rPr lang="en-US" sz="1200" kern="1200" dirty="0">
                <a:solidFill>
                  <a:schemeClr val="tx1"/>
                </a:solidFill>
                <a:effectLst/>
                <a:latin typeface="Arial" pitchFamily="34" charset="0"/>
                <a:ea typeface="+mn-ea"/>
                <a:cs typeface="Arial" pitchFamily="34" charset="0"/>
              </a:rPr>
              <a:t> are concerned about job-creation, stable employment and improved pay and working conditions in the energy sector.</a:t>
            </a:r>
            <a:endParaRPr lang="en-US" sz="1200" i="1" kern="1200" dirty="0">
              <a:solidFill>
                <a:schemeClr val="tx1"/>
              </a:solidFill>
              <a:effectLst/>
              <a:latin typeface="Arial" pitchFamily="34" charset="0"/>
              <a:ea typeface="+mn-ea"/>
              <a:cs typeface="Arial" pitchFamily="34" charset="0"/>
            </a:endParaRPr>
          </a:p>
          <a:p>
            <a:pPr marL="171450" lvl="0" indent="-171450">
              <a:spcBef>
                <a:spcPts val="0"/>
              </a:spcBef>
              <a:spcAft>
                <a:spcPts val="600"/>
              </a:spcAft>
              <a:buFont typeface="Arial" panose="020B0604020202020204" pitchFamily="34" charset="0"/>
              <a:buChar char="•"/>
            </a:pPr>
            <a:r>
              <a:rPr lang="en-US" sz="1200" i="1" dirty="0">
                <a:solidFill>
                  <a:srgbClr val="231F20"/>
                </a:solidFill>
                <a:latin typeface="Calibri" panose="020F0502020204030204" pitchFamily="34" charset="0"/>
                <a:ea typeface="Calibri" panose="020F0502020204030204" pitchFamily="34" charset="0"/>
              </a:rPr>
              <a:t>Local</a:t>
            </a:r>
            <a:r>
              <a:rPr lang="en-US" sz="1200" i="1" spc="-45" dirty="0">
                <a:solidFill>
                  <a:srgbClr val="231F20"/>
                </a:solidFill>
                <a:latin typeface="Calibri" panose="020F0502020204030204" pitchFamily="34" charset="0"/>
                <a:ea typeface="Calibri" panose="020F0502020204030204" pitchFamily="34" charset="0"/>
              </a:rPr>
              <a:t> </a:t>
            </a:r>
            <a:r>
              <a:rPr lang="en-US" sz="1200" i="1" dirty="0">
                <a:solidFill>
                  <a:srgbClr val="231F20"/>
                </a:solidFill>
                <a:latin typeface="Calibri" panose="020F0502020204030204" pitchFamily="34" charset="0"/>
                <a:ea typeface="Calibri" panose="020F0502020204030204" pitchFamily="34" charset="0"/>
              </a:rPr>
              <a:t>communities</a:t>
            </a:r>
            <a:r>
              <a:rPr lang="en-US" sz="1200" i="1" spc="-45" dirty="0">
                <a:solidFill>
                  <a:srgbClr val="231F20"/>
                </a:solidFill>
                <a:latin typeface="Calibri" panose="020F0502020204030204" pitchFamily="34" charset="0"/>
                <a:ea typeface="Calibri" panose="020F0502020204030204" pitchFamily="34" charset="0"/>
              </a:rPr>
              <a:t> </a:t>
            </a:r>
            <a:r>
              <a:rPr lang="en-US" sz="1200" i="1" dirty="0">
                <a:solidFill>
                  <a:srgbClr val="231F20"/>
                </a:solidFill>
                <a:latin typeface="Calibri" panose="020F0502020204030204" pitchFamily="34" charset="0"/>
                <a:ea typeface="Calibri" panose="020F0502020204030204" pitchFamily="34" charset="0"/>
              </a:rPr>
              <a:t>and</a:t>
            </a:r>
            <a:r>
              <a:rPr lang="en-US" sz="1200" i="1" spc="-45" dirty="0">
                <a:solidFill>
                  <a:srgbClr val="231F20"/>
                </a:solidFill>
                <a:latin typeface="Calibri" panose="020F0502020204030204" pitchFamily="34" charset="0"/>
                <a:ea typeface="Calibri" panose="020F0502020204030204" pitchFamily="34" charset="0"/>
              </a:rPr>
              <a:t> </a:t>
            </a:r>
            <a:r>
              <a:rPr lang="en-US" sz="1200" i="1" dirty="0">
                <a:solidFill>
                  <a:srgbClr val="231F20"/>
                </a:solidFill>
                <a:latin typeface="Calibri" panose="020F0502020204030204" pitchFamily="34" charset="0"/>
                <a:ea typeface="Calibri" panose="020F0502020204030204" pitchFamily="34" charset="0"/>
              </a:rPr>
              <a:t>the</a:t>
            </a:r>
            <a:r>
              <a:rPr lang="en-US" sz="1200" i="1" spc="-45" dirty="0">
                <a:solidFill>
                  <a:srgbClr val="231F20"/>
                </a:solidFill>
                <a:latin typeface="Calibri" panose="020F0502020204030204" pitchFamily="34" charset="0"/>
                <a:ea typeface="Calibri" panose="020F0502020204030204" pitchFamily="34" charset="0"/>
              </a:rPr>
              <a:t> </a:t>
            </a:r>
            <a:r>
              <a:rPr lang="en-US" sz="1200" i="1" dirty="0">
                <a:solidFill>
                  <a:srgbClr val="231F20"/>
                </a:solidFill>
                <a:latin typeface="Calibri" panose="020F0502020204030204" pitchFamily="34" charset="0"/>
                <a:ea typeface="Calibri" panose="020F0502020204030204" pitchFamily="34" charset="0"/>
              </a:rPr>
              <a:t>wider</a:t>
            </a:r>
            <a:r>
              <a:rPr lang="en-US" sz="1200" i="1" spc="-45" dirty="0">
                <a:solidFill>
                  <a:srgbClr val="231F20"/>
                </a:solidFill>
                <a:latin typeface="Calibri" panose="020F0502020204030204" pitchFamily="34" charset="0"/>
                <a:ea typeface="Calibri" panose="020F0502020204030204" pitchFamily="34" charset="0"/>
              </a:rPr>
              <a:t> </a:t>
            </a:r>
            <a:r>
              <a:rPr lang="en-US" sz="1200" i="1" dirty="0">
                <a:solidFill>
                  <a:srgbClr val="231F20"/>
                </a:solidFill>
                <a:latin typeface="Calibri" panose="020F0502020204030204" pitchFamily="34" charset="0"/>
                <a:ea typeface="Calibri" panose="020F0502020204030204" pitchFamily="34" charset="0"/>
              </a:rPr>
              <a:t>public:</a:t>
            </a:r>
            <a:r>
              <a:rPr lang="en-US" sz="1200" i="1"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The</a:t>
            </a:r>
            <a:r>
              <a:rPr lang="en-US" sz="1200"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acoustic</a:t>
            </a:r>
            <a:r>
              <a:rPr lang="en-US" sz="1200"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and</a:t>
            </a:r>
            <a:r>
              <a:rPr lang="en-US" sz="1200"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visual</a:t>
            </a:r>
            <a:r>
              <a:rPr lang="en-US" sz="1200"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intrusion</a:t>
            </a:r>
            <a:r>
              <a:rPr lang="en-US" sz="1200"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of</a:t>
            </a:r>
            <a:r>
              <a:rPr lang="en-US" sz="1200"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wind</a:t>
            </a:r>
            <a:r>
              <a:rPr lang="en-US" sz="1200"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turbines</a:t>
            </a:r>
            <a:r>
              <a:rPr lang="en-US" sz="1200"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and</a:t>
            </a:r>
            <a:r>
              <a:rPr lang="en-US" sz="1200"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their</a:t>
            </a:r>
            <a:r>
              <a:rPr lang="en-US" sz="1200" spc="-45" dirty="0">
                <a:solidFill>
                  <a:srgbClr val="231F20"/>
                </a:solidFill>
                <a:latin typeface="Calibri" panose="020F0502020204030204" pitchFamily="34" charset="0"/>
                <a:ea typeface="Calibri" panose="020F0502020204030204" pitchFamily="34" charset="0"/>
              </a:rPr>
              <a:t> </a:t>
            </a:r>
            <a:r>
              <a:rPr lang="en-US" sz="1200" dirty="0">
                <a:solidFill>
                  <a:srgbClr val="231F20"/>
                </a:solidFill>
                <a:latin typeface="Calibri" panose="020F0502020204030204" pitchFamily="34" charset="0"/>
                <a:ea typeface="Calibri" panose="020F0502020204030204" pitchFamily="34" charset="0"/>
              </a:rPr>
              <a:t>power- distribution system is controversial</a:t>
            </a:r>
            <a:r>
              <a:rPr lang="en-US" sz="1200" kern="1200" dirty="0">
                <a:solidFill>
                  <a:schemeClr val="tx1"/>
                </a:solidFill>
                <a:effectLst/>
                <a:latin typeface="Arial" pitchFamily="34" charset="0"/>
                <a:ea typeface="+mn-ea"/>
                <a:cs typeface="Arial" pitchFamily="34" charset="0"/>
              </a:rPr>
              <a:t>.</a:t>
            </a:r>
            <a:endParaRPr lang="en-US" sz="1200" i="1" kern="120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5"/>
          </p:nvPr>
        </p:nvSpPr>
        <p:spPr/>
        <p:txBody>
          <a:bodyPr/>
          <a:lstStyle/>
          <a:p>
            <a:fld id="{27FDDAD7-A41A-4414-8211-C5E2AC7F93EC}" type="slidenum">
              <a:rPr lang="en-US" smtClean="0"/>
              <a:pPr/>
              <a:t>19</a:t>
            </a:fld>
            <a:endParaRPr lang="en-US" dirty="0"/>
          </a:p>
        </p:txBody>
      </p:sp>
    </p:spTree>
    <p:extLst>
      <p:ext uri="{BB962C8B-B14F-4D97-AF65-F5344CB8AC3E}">
        <p14:creationId xmlns:p14="http://schemas.microsoft.com/office/powerpoint/2010/main" val="3175637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a:solidFill>
                  <a:srgbClr val="CC0000"/>
                </a:solidFill>
                <a:latin typeface="+mn-lt"/>
              </a:rPr>
              <a:t>Learning Objectives</a:t>
            </a:r>
          </a:p>
          <a:p>
            <a:endParaRPr lang="en-US" sz="1200" dirty="0">
              <a:latin typeface="+mn-lt"/>
            </a:endParaRPr>
          </a:p>
          <a:p>
            <a:r>
              <a:rPr lang="en-US" sz="1200" dirty="0">
                <a:latin typeface="+mn-lt"/>
              </a:rPr>
              <a:t>These Intended Learning Outcomes are based on a taxonomy of </a:t>
            </a:r>
            <a:r>
              <a:rPr lang="en-US" sz="1200" i="1" dirty="0">
                <a:latin typeface="+mn-lt"/>
              </a:rPr>
              <a:t>knowledge and understanding</a:t>
            </a:r>
            <a:r>
              <a:rPr lang="en-US" sz="1200" dirty="0">
                <a:latin typeface="+mn-lt"/>
              </a:rPr>
              <a:t> as the basis, </a:t>
            </a:r>
            <a:r>
              <a:rPr lang="en-US" sz="1200" i="1" dirty="0">
                <a:latin typeface="+mn-lt"/>
              </a:rPr>
              <a:t>skills and abilities</a:t>
            </a:r>
            <a:r>
              <a:rPr lang="en-US" sz="1200" dirty="0">
                <a:latin typeface="+mn-lt"/>
              </a:rPr>
              <a:t> as necessary for the practical use of knowledge and understanding, followed by acquired </a:t>
            </a:r>
            <a:r>
              <a:rPr lang="en-US" sz="1200" i="1" dirty="0">
                <a:latin typeface="+mn-lt"/>
              </a:rPr>
              <a:t>values and attitudes</a:t>
            </a:r>
            <a:r>
              <a:rPr lang="en-US" sz="1200" dirty="0">
                <a:latin typeface="+mn-lt"/>
              </a:rPr>
              <a:t> enabling assessments and responsible use of these abilities.</a:t>
            </a:r>
          </a:p>
          <a:p>
            <a:endParaRPr lang="en-US" sz="1200" dirty="0">
              <a:latin typeface="+mn-lt"/>
            </a:endParaRPr>
          </a:p>
          <a:p>
            <a:r>
              <a:rPr lang="en-US" sz="1200" dirty="0">
                <a:latin typeface="+mn-lt"/>
              </a:rPr>
              <a:t>Combined with a suitable assessment, they should be helpful in the context of accreditations or for the CDIO Syllabus.</a:t>
            </a:r>
          </a:p>
          <a:p>
            <a:endParaRPr lang="en-US" sz="1200" dirty="0">
              <a:latin typeface="+mn-lt"/>
            </a:endParaRPr>
          </a:p>
          <a:p>
            <a:r>
              <a:rPr lang="en-US" sz="1200" dirty="0">
                <a:latin typeface="+mn-lt"/>
              </a:rPr>
              <a:t>The Texts listed are from books authored or co-authored by Mike Ashby but other texts are also referred to in the Science Notes.</a:t>
            </a:r>
            <a:endParaRPr lang="en-GB" sz="1200" dirty="0">
              <a:latin typeface="+mn-lt"/>
            </a:endParaRPr>
          </a:p>
          <a:p>
            <a:endParaRPr lang="en-GB" sz="1600" dirty="0">
              <a:latin typeface="+mn-lt"/>
              <a:cs typeface="Arial" charset="0"/>
            </a:endParaRPr>
          </a:p>
          <a:p>
            <a:endParaRPr lang="en-GB" sz="1600" dirty="0">
              <a:latin typeface="+mn-lt"/>
              <a:cs typeface="Arial" charset="0"/>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28413723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dirty="0"/>
          </a:p>
        </p:txBody>
      </p:sp>
    </p:spTree>
    <p:extLst>
      <p:ext uri="{BB962C8B-B14F-4D97-AF65-F5344CB8AC3E}">
        <p14:creationId xmlns:p14="http://schemas.microsoft.com/office/powerpoint/2010/main" val="3710410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Aft>
                <a:spcPts val="600"/>
              </a:spcAft>
            </a:pPr>
            <a:r>
              <a:rPr lang="en-GB" sz="1400" b="1" i="1" dirty="0"/>
              <a:t>Step 3: Fact-finding</a:t>
            </a:r>
          </a:p>
          <a:p>
            <a:pPr algn="ctr">
              <a:spcAft>
                <a:spcPts val="600"/>
              </a:spcAft>
            </a:pPr>
            <a:endParaRPr lang="en-US" sz="1400" dirty="0"/>
          </a:p>
          <a:p>
            <a:pPr>
              <a:spcAft>
                <a:spcPts val="600"/>
              </a:spcAft>
            </a:pPr>
            <a:r>
              <a:rPr lang="en-US" sz="1200" dirty="0"/>
              <a:t>What information is needed to support or refute the claims made for them and the concerns expressed about them? What additional facts do we need for a rational discussion of the Prime Objective - </a:t>
            </a:r>
            <a:r>
              <a:rPr lang="en-US" sz="1200" spc="0" dirty="0">
                <a:solidFill>
                  <a:srgbClr val="231F20"/>
                </a:solidFill>
                <a:effectLst/>
                <a:latin typeface="Calibri" panose="020F0502020204030204" pitchFamily="34" charset="0"/>
                <a:ea typeface="Calibri" panose="020F0502020204030204" pitchFamily="34" charset="0"/>
              </a:rPr>
              <a:t>to</a:t>
            </a:r>
            <a:r>
              <a:rPr lang="en-US" sz="1200" spc="-40"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reduce</a:t>
            </a:r>
            <a:r>
              <a:rPr lang="en-US" sz="1200" spc="-35"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global</a:t>
            </a:r>
            <a:r>
              <a:rPr lang="en-US" sz="1200" spc="-35"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carbon</a:t>
            </a:r>
            <a:r>
              <a:rPr lang="en-US" sz="1200" spc="-40"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emissions</a:t>
            </a:r>
            <a:r>
              <a:rPr lang="en-US" sz="1200" spc="-40"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and</a:t>
            </a:r>
            <a:r>
              <a:rPr lang="en-US" sz="1200" spc="-35"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increase</a:t>
            </a:r>
            <a:r>
              <a:rPr lang="en-US" sz="1200" spc="-35"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energy</a:t>
            </a:r>
            <a:r>
              <a:rPr lang="en-US" sz="1200" spc="-35" dirty="0">
                <a:solidFill>
                  <a:srgbClr val="231F20"/>
                </a:solidFill>
                <a:effectLst/>
                <a:latin typeface="Calibri" panose="020F0502020204030204" pitchFamily="34" charset="0"/>
                <a:ea typeface="Calibri" panose="020F0502020204030204" pitchFamily="34" charset="0"/>
              </a:rPr>
              <a:t> </a:t>
            </a:r>
            <a:r>
              <a:rPr lang="en-US" sz="1200" spc="0" dirty="0">
                <a:solidFill>
                  <a:srgbClr val="231F20"/>
                </a:solidFill>
                <a:effectLst/>
                <a:latin typeface="Calibri" panose="020F0502020204030204" pitchFamily="34" charset="0"/>
                <a:ea typeface="Calibri" panose="020F0502020204030204" pitchFamily="34" charset="0"/>
              </a:rPr>
              <a:t>self-</a:t>
            </a:r>
            <a:r>
              <a:rPr lang="en-US" sz="1200" spc="-10" dirty="0" err="1">
                <a:solidFill>
                  <a:srgbClr val="231F20"/>
                </a:solidFill>
                <a:effectLst/>
                <a:latin typeface="Calibri" panose="020F0502020204030204" pitchFamily="34" charset="0"/>
                <a:ea typeface="Calibri" panose="020F0502020204030204" pitchFamily="34" charset="0"/>
              </a:rPr>
              <a:t>sufficiency</a:t>
            </a:r>
            <a:r>
              <a:rPr lang="en-US" sz="1200" dirty="0" err="1"/>
              <a:t>by</a:t>
            </a:r>
            <a:r>
              <a:rPr lang="en-US" sz="1200" dirty="0"/>
              <a:t> 2030. This frame gives an overview. The following frames explore the segments of the hexagon.</a:t>
            </a:r>
            <a:endParaRPr lang="en-GB" sz="1200" b="1"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21</a:t>
            </a:fld>
            <a:endParaRPr lang="en-US" dirty="0"/>
          </a:p>
        </p:txBody>
      </p:sp>
    </p:spTree>
    <p:extLst>
      <p:ext uri="{BB962C8B-B14F-4D97-AF65-F5344CB8AC3E}">
        <p14:creationId xmlns:p14="http://schemas.microsoft.com/office/powerpoint/2010/main" val="733937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baseline="0" dirty="0">
                <a:latin typeface="Arial" charset="0"/>
                <a:cs typeface="Arial" charset="0"/>
              </a:rPr>
              <a:t>Using the Sustainable Development database for</a:t>
            </a:r>
            <a:r>
              <a:rPr lang="en-GB" sz="1400" b="1" i="1" dirty="0">
                <a:latin typeface="Arial" charset="0"/>
                <a:cs typeface="Arial" charset="0"/>
              </a:rPr>
              <a:t> fact-finding for electric cars</a:t>
            </a:r>
          </a:p>
          <a:p>
            <a:pPr algn="ctr"/>
            <a:endParaRPr lang="en-GB" sz="3200" dirty="0">
              <a:latin typeface="Arial" charset="0"/>
              <a:cs typeface="Arial" charset="0"/>
            </a:endParaRPr>
          </a:p>
          <a:p>
            <a:pPr>
              <a:lnSpc>
                <a:spcPct val="114000"/>
              </a:lnSpc>
            </a:pPr>
            <a:r>
              <a:rPr lang="en-GB" sz="1200" baseline="0" dirty="0">
                <a:latin typeface="Arial" charset="0"/>
                <a:cs typeface="Arial" charset="0"/>
              </a:rPr>
              <a:t>This animated frame suggests</a:t>
            </a:r>
            <a:r>
              <a:rPr lang="en-GB" sz="1200" dirty="0">
                <a:latin typeface="Arial" charset="0"/>
                <a:cs typeface="Arial" charset="0"/>
              </a:rPr>
              <a:t> the way the database can be used for fact-finding. Key elements can be traced to their countries of origin via the “Countries of origin” entry in their Materials records. The links to Nations in these two records takes you to records for the countries with information about their governance, development, freedom of speech, prosperity and other characteristics. The data-table for Energy storage allows the energy density (stored energy per unit weight) of storage systems, including batteries, to be plotted. Magnetic materials are also well documented. These are just some of the connections that the links between the data-tables enable.</a:t>
            </a:r>
          </a:p>
          <a:p>
            <a:pPr lvl="0">
              <a:lnSpc>
                <a:spcPct val="114000"/>
              </a:lnSpc>
            </a:pPr>
            <a:r>
              <a:rPr lang="en-US" sz="1200" dirty="0"/>
              <a:t>The essence of fact-finding is that it should be non-judgmental. </a:t>
            </a:r>
            <a:endParaRPr lang="en-GB"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22</a:t>
            </a:fld>
            <a:endParaRPr lang="en-US" dirty="0"/>
          </a:p>
        </p:txBody>
      </p:sp>
    </p:spTree>
    <p:extLst>
      <p:ext uri="{BB962C8B-B14F-4D97-AF65-F5344CB8AC3E}">
        <p14:creationId xmlns:p14="http://schemas.microsoft.com/office/powerpoint/2010/main" val="2342318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Emissions for different energy systems</a:t>
            </a:r>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23</a:t>
            </a:fld>
            <a:endParaRPr lang="en-US" dirty="0"/>
          </a:p>
        </p:txBody>
      </p:sp>
    </p:spTree>
    <p:extLst>
      <p:ext uri="{BB962C8B-B14F-4D97-AF65-F5344CB8AC3E}">
        <p14:creationId xmlns:p14="http://schemas.microsoft.com/office/powerpoint/2010/main" val="3079155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 earth metal resources</a:t>
            </a:r>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dirty="0"/>
          </a:p>
        </p:txBody>
      </p:sp>
    </p:spTree>
    <p:extLst>
      <p:ext uri="{BB962C8B-B14F-4D97-AF65-F5344CB8AC3E}">
        <p14:creationId xmlns:p14="http://schemas.microsoft.com/office/powerpoint/2010/main" val="765292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use for different energy systems</a:t>
            </a:r>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25</a:t>
            </a:fld>
            <a:endParaRPr lang="en-US" dirty="0"/>
          </a:p>
        </p:txBody>
      </p:sp>
    </p:spTree>
    <p:extLst>
      <p:ext uri="{BB962C8B-B14F-4D97-AF65-F5344CB8AC3E}">
        <p14:creationId xmlns:p14="http://schemas.microsoft.com/office/powerpoint/2010/main" val="4098240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en-US" sz="1400" b="1" i="1" kern="1200" dirty="0">
                <a:solidFill>
                  <a:schemeClr val="tx1"/>
                </a:solidFill>
                <a:effectLst/>
                <a:latin typeface="Arial" pitchFamily="34" charset="0"/>
                <a:ea typeface="+mn-ea"/>
                <a:cs typeface="Arial" pitchFamily="34" charset="0"/>
              </a:rPr>
              <a:t>Assembling the layers</a:t>
            </a:r>
          </a:p>
          <a:p>
            <a:pPr algn="just">
              <a:spcBef>
                <a:spcPts val="0"/>
              </a:spcBef>
              <a:spcAft>
                <a:spcPts val="600"/>
              </a:spcAft>
            </a:pPr>
            <a:endParaRPr lang="en-GB" sz="1200" kern="1200" dirty="0">
              <a:solidFill>
                <a:schemeClr val="tx1"/>
              </a:solidFill>
              <a:effectLst/>
              <a:latin typeface="Arial" pitchFamily="34" charset="0"/>
              <a:ea typeface="+mn-ea"/>
              <a:cs typeface="Arial" pitchFamily="34" charset="0"/>
            </a:endParaRPr>
          </a:p>
          <a:p>
            <a:pPr algn="just">
              <a:spcBef>
                <a:spcPts val="0"/>
              </a:spcBef>
              <a:spcAft>
                <a:spcPts val="600"/>
              </a:spcAft>
            </a:pPr>
            <a:r>
              <a:rPr lang="en-GB" sz="1200" kern="1200" dirty="0">
                <a:solidFill>
                  <a:schemeClr val="tx1"/>
                </a:solidFill>
                <a:effectLst/>
                <a:latin typeface="Arial" pitchFamily="34" charset="0"/>
                <a:ea typeface="+mn-ea"/>
                <a:cs typeface="Arial" pitchFamily="34" charset="0"/>
              </a:rPr>
              <a:t>We ca</a:t>
            </a:r>
            <a:r>
              <a:rPr lang="en-GB" sz="1200" dirty="0"/>
              <a:t>n now assemble the layers. At the bottom, Layer 1, is the statement of the articulation, with its size and time scale. Stakeholders are involved: they are identified and classified in Layer 2 Their concerns, plus background about the articulation itself, can be researched in a systematic, objective way, using the heading in the hexagon as prompts for fact-finding (Layer 3). Armed with the facts, a debate about the practicality of the articulation and its impact on the three capitals becomes possible (Layer 4 - synthesis). The final step (Layer 5) is one of reflection on the articulation and its impacts, considering its overall merits or difficulties and considering whether it could be improved by change.</a:t>
            </a:r>
          </a:p>
          <a:p>
            <a:pPr algn="just">
              <a:spcBef>
                <a:spcPts val="0"/>
              </a:spcBef>
              <a:spcAft>
                <a:spcPts val="600"/>
              </a:spcAft>
            </a:pPr>
            <a:endParaRPr lang="en-GB" sz="1200" kern="1200" dirty="0">
              <a:solidFill>
                <a:schemeClr val="tx1"/>
              </a:solidFill>
              <a:effectLst/>
              <a:latin typeface="Arial" pitchFamily="34" charset="0"/>
              <a:ea typeface="+mn-ea"/>
              <a:cs typeface="Arial" pitchFamily="34" charset="0"/>
            </a:endParaRPr>
          </a:p>
          <a:p>
            <a:pPr algn="just">
              <a:spcBef>
                <a:spcPts val="0"/>
              </a:spcBef>
              <a:spcAft>
                <a:spcPts val="600"/>
              </a:spcAft>
            </a:pPr>
            <a:r>
              <a:rPr lang="en-US" sz="1200" dirty="0"/>
              <a:t>The lower layers inform the ones above, so that the approach has a direction and a sequence, from bottom to top. As explained earlier, the layer-based approach clearly separates the objective, fact-based aspects of the problem from the more difficult value-based aspects. It encourages thinking about interaction within each layer, and gives a logical path to explore the interaction between layers. </a:t>
            </a:r>
            <a:endParaRPr lang="en-GB" sz="1200" kern="1200" dirty="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26</a:t>
            </a:fld>
            <a:endParaRPr lang="en-US" dirty="0"/>
          </a:p>
        </p:txBody>
      </p:sp>
    </p:spTree>
    <p:extLst>
      <p:ext uri="{BB962C8B-B14F-4D97-AF65-F5344CB8AC3E}">
        <p14:creationId xmlns:p14="http://schemas.microsoft.com/office/powerpoint/2010/main" val="675054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en-US" sz="1200" b="1" kern="1200" dirty="0">
                <a:solidFill>
                  <a:schemeClr val="tx1"/>
                </a:solidFill>
                <a:effectLst/>
                <a:latin typeface="Arial" pitchFamily="34" charset="0"/>
                <a:ea typeface="+mn-ea"/>
                <a:cs typeface="Arial" pitchFamily="34" charset="0"/>
              </a:rPr>
              <a:t>Time for discussions?</a:t>
            </a:r>
          </a:p>
          <a:p>
            <a:pPr lvl="0">
              <a:spcBef>
                <a:spcPts val="0"/>
              </a:spcBef>
              <a:spcAft>
                <a:spcPts val="600"/>
              </a:spcAft>
            </a:pPr>
            <a:endParaRPr lang="en-GB" sz="1100" kern="1200" dirty="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27</a:t>
            </a:fld>
            <a:endParaRPr lang="en-US" dirty="0"/>
          </a:p>
        </p:txBody>
      </p:sp>
    </p:spTree>
    <p:extLst>
      <p:ext uri="{BB962C8B-B14F-4D97-AF65-F5344CB8AC3E}">
        <p14:creationId xmlns:p14="http://schemas.microsoft.com/office/powerpoint/2010/main" val="1267389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capital</a:t>
            </a:r>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28</a:t>
            </a:fld>
            <a:endParaRPr lang="en-US" dirty="0"/>
          </a:p>
        </p:txBody>
      </p:sp>
    </p:spTree>
    <p:extLst>
      <p:ext uri="{BB962C8B-B14F-4D97-AF65-F5344CB8AC3E}">
        <p14:creationId xmlns:p14="http://schemas.microsoft.com/office/powerpoint/2010/main" val="1928888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capital</a:t>
            </a:r>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29</a:t>
            </a:fld>
            <a:endParaRPr lang="en-US" dirty="0"/>
          </a:p>
        </p:txBody>
      </p:sp>
    </p:spTree>
    <p:extLst>
      <p:ext uri="{BB962C8B-B14F-4D97-AF65-F5344CB8AC3E}">
        <p14:creationId xmlns:p14="http://schemas.microsoft.com/office/powerpoint/2010/main" val="207643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dirty="0">
                <a:latin typeface="+mn-lt"/>
                <a:cs typeface="Arial" charset="0"/>
              </a:rPr>
              <a:t>Resources</a:t>
            </a:r>
          </a:p>
          <a:p>
            <a:pPr algn="ctr"/>
            <a:endParaRPr lang="en-GB" sz="1400" b="1" dirty="0">
              <a:latin typeface="+mn-lt"/>
              <a:cs typeface="Arial" charset="0"/>
            </a:endParaRPr>
          </a:p>
          <a:p>
            <a:pPr algn="l"/>
            <a:r>
              <a:rPr lang="en-GB" sz="1200" dirty="0">
                <a:latin typeface="+mn-lt"/>
                <a:cs typeface="Arial" charset="0"/>
              </a:rPr>
              <a:t>The book “Materials and Sustainable Development” by M.F. Ashby (2016), Butterworth Heinemann, Oxford (ISBN: 978-0-08-100176-9) provides useful background for this unit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3693536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Manufactured capital</a:t>
            </a:r>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30</a:t>
            </a:fld>
            <a:endParaRPr lang="en-US" dirty="0"/>
          </a:p>
        </p:txBody>
      </p:sp>
    </p:spTree>
    <p:extLst>
      <p:ext uri="{BB962C8B-B14F-4D97-AF65-F5344CB8AC3E}">
        <p14:creationId xmlns:p14="http://schemas.microsoft.com/office/powerpoint/2010/main" val="3024905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findings can be assembled into suitable pros and cons for an overview</a:t>
            </a:r>
            <a:endParaRPr lang="en-GB"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31</a:t>
            </a:fld>
            <a:endParaRPr lang="en-US" dirty="0"/>
          </a:p>
        </p:txBody>
      </p:sp>
    </p:spTree>
    <p:extLst>
      <p:ext uri="{BB962C8B-B14F-4D97-AF65-F5344CB8AC3E}">
        <p14:creationId xmlns:p14="http://schemas.microsoft.com/office/powerpoint/2010/main" val="2037047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en-US" sz="1400" b="1" i="1" kern="1200" dirty="0">
                <a:solidFill>
                  <a:schemeClr val="tx1"/>
                </a:solidFill>
                <a:effectLst/>
                <a:latin typeface="Arial" pitchFamily="34" charset="0"/>
                <a:ea typeface="+mn-ea"/>
                <a:cs typeface="Arial" pitchFamily="34" charset="0"/>
              </a:rPr>
              <a:t>Assembling the layers</a:t>
            </a:r>
          </a:p>
          <a:p>
            <a:pPr algn="just">
              <a:spcBef>
                <a:spcPts val="0"/>
              </a:spcBef>
              <a:spcAft>
                <a:spcPts val="600"/>
              </a:spcAft>
            </a:pPr>
            <a:endParaRPr lang="en-GB" sz="1200" kern="1200" dirty="0">
              <a:solidFill>
                <a:schemeClr val="tx1"/>
              </a:solidFill>
              <a:effectLst/>
              <a:latin typeface="Arial" pitchFamily="34" charset="0"/>
              <a:ea typeface="+mn-ea"/>
              <a:cs typeface="Arial" pitchFamily="34" charset="0"/>
            </a:endParaRPr>
          </a:p>
          <a:p>
            <a:pPr algn="just">
              <a:spcBef>
                <a:spcPts val="0"/>
              </a:spcBef>
              <a:spcAft>
                <a:spcPts val="600"/>
              </a:spcAft>
            </a:pPr>
            <a:r>
              <a:rPr lang="en-GB" sz="1200" kern="1200" dirty="0">
                <a:solidFill>
                  <a:schemeClr val="tx1"/>
                </a:solidFill>
                <a:effectLst/>
                <a:latin typeface="Arial" pitchFamily="34" charset="0"/>
                <a:ea typeface="+mn-ea"/>
                <a:cs typeface="Arial" pitchFamily="34" charset="0"/>
              </a:rPr>
              <a:t>We ca</a:t>
            </a:r>
            <a:r>
              <a:rPr lang="en-GB" sz="1200" dirty="0"/>
              <a:t>n now assemble the layers. At the bottom, Layer 1, is the statement of the articulation, with its size and time scale. Stakeholders are involved: they are identified and classified in Layer 2 Their concerns, plus background about the articulation itself, can be researched in a systematic, objective way, using the heading in the hexagon as prompts for fact-finding (Layer 3). Armed with the facts, a debate about the practicality of the articulation and its impact on the three capitals becomes possible (Layer 4 - synthesis). The final step (Layer 5) is one of reflection on the articulation and its impacts, considering its overall merits or difficulties and considering whether it could be improved by change.</a:t>
            </a:r>
          </a:p>
          <a:p>
            <a:pPr algn="just">
              <a:spcBef>
                <a:spcPts val="0"/>
              </a:spcBef>
              <a:spcAft>
                <a:spcPts val="600"/>
              </a:spcAft>
            </a:pPr>
            <a:endParaRPr lang="en-GB" sz="1200" kern="1200" dirty="0">
              <a:solidFill>
                <a:schemeClr val="tx1"/>
              </a:solidFill>
              <a:effectLst/>
              <a:latin typeface="Arial" pitchFamily="34" charset="0"/>
              <a:ea typeface="+mn-ea"/>
              <a:cs typeface="Arial" pitchFamily="34" charset="0"/>
            </a:endParaRPr>
          </a:p>
          <a:p>
            <a:pPr algn="just">
              <a:spcBef>
                <a:spcPts val="0"/>
              </a:spcBef>
              <a:spcAft>
                <a:spcPts val="600"/>
              </a:spcAft>
            </a:pPr>
            <a:r>
              <a:rPr lang="en-US" sz="1200" dirty="0"/>
              <a:t>The lower layers inform the ones above, so that the approach has a direction and a sequence, from bottom to top. As explained earlier, the layer-based approach clearly separates the objective, fact-based aspects of the problem from the more difficult value-based aspects. It encourages thinking about interaction within each layer and gives a logical path to explore the interaction between layers. </a:t>
            </a:r>
            <a:endParaRPr lang="en-GB" sz="1200" kern="1200" dirty="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32</a:t>
            </a:fld>
            <a:endParaRPr lang="en-US" dirty="0"/>
          </a:p>
        </p:txBody>
      </p:sp>
    </p:spTree>
    <p:extLst>
      <p:ext uri="{BB962C8B-B14F-4D97-AF65-F5344CB8AC3E}">
        <p14:creationId xmlns:p14="http://schemas.microsoft.com/office/powerpoint/2010/main" val="935973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0" dirty="0"/>
              <a:t> Step 5: Reflection</a:t>
            </a:r>
          </a:p>
          <a:p>
            <a:pPr algn="ctr"/>
            <a:endParaRPr lang="en-GB" sz="1400" b="1" dirty="0"/>
          </a:p>
          <a:p>
            <a:pPr>
              <a:lnSpc>
                <a:spcPct val="114000"/>
              </a:lnSpc>
            </a:pPr>
            <a:r>
              <a:rPr lang="en-GB" sz="1200" dirty="0"/>
              <a:t>This is the moment to consider alternatives. Can the Prime Objective be achieved in the way assumed in the remit – by replacing petrol-driven cars by EVs that are used in the same way? It does not seem so because EVs can’t provide the range, convenience of refuelling or (at present) the economy that consumers expect.</a:t>
            </a:r>
          </a:p>
          <a:p>
            <a:pPr>
              <a:lnSpc>
                <a:spcPct val="114000"/>
              </a:lnSpc>
            </a:pPr>
            <a:endParaRPr lang="en-GB" sz="1200" dirty="0"/>
          </a:p>
          <a:p>
            <a:pPr>
              <a:lnSpc>
                <a:spcPct val="114000"/>
              </a:lnSpc>
            </a:pPr>
            <a:r>
              <a:rPr lang="en-GB" sz="1200" dirty="0"/>
              <a:t>The central issue for electric generation and transport is that of energy density. Suppose we accept that transport is best powered by high energy-density fuels with which batteries cannot compete. Technology exists for synthesizing hydrocarbons from CO</a:t>
            </a:r>
            <a:r>
              <a:rPr lang="en-GB" sz="1200" baseline="-25000" dirty="0"/>
              <a:t>2</a:t>
            </a:r>
            <a:r>
              <a:rPr lang="en-GB" sz="1200" dirty="0"/>
              <a:t>. Rather than using electrical power to charge batteries, could it be used to synthesize methanol or ethanol to drive efficient IC-powered cars? The infra-structure for fuel distribution and maintenance already exits, and by drawing the CO</a:t>
            </a:r>
            <a:r>
              <a:rPr lang="en-GB" sz="1200" baseline="-25000" dirty="0"/>
              <a:t>2</a:t>
            </a:r>
            <a:r>
              <a:rPr lang="en-GB" sz="1200" dirty="0"/>
              <a:t> from industries that emit it such as power-stations, or cement works or from the atmosphere, true carbon-neutrality might be possible.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33</a:t>
            </a:fld>
            <a:endParaRPr lang="en-US" dirty="0"/>
          </a:p>
        </p:txBody>
      </p:sp>
    </p:spTree>
    <p:extLst>
      <p:ext uri="{BB962C8B-B14F-4D97-AF65-F5344CB8AC3E}">
        <p14:creationId xmlns:p14="http://schemas.microsoft.com/office/powerpoint/2010/main" val="18021398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en-US" sz="1400" b="1" i="1" kern="1200" dirty="0">
                <a:solidFill>
                  <a:schemeClr val="tx1"/>
                </a:solidFill>
                <a:effectLst/>
                <a:latin typeface="Arial" pitchFamily="34" charset="0"/>
                <a:ea typeface="+mn-ea"/>
                <a:cs typeface="Arial" pitchFamily="34" charset="0"/>
              </a:rPr>
              <a:t>Final summary</a:t>
            </a:r>
          </a:p>
          <a:p>
            <a:pPr algn="just">
              <a:spcBef>
                <a:spcPts val="0"/>
              </a:spcBef>
              <a:spcAft>
                <a:spcPts val="600"/>
              </a:spcAft>
            </a:pPr>
            <a:endParaRPr lang="en-GB" sz="1200" kern="1200" dirty="0">
              <a:solidFill>
                <a:schemeClr val="tx1"/>
              </a:solidFill>
              <a:effectLst/>
              <a:latin typeface="Arial" pitchFamily="34" charset="0"/>
              <a:ea typeface="+mn-ea"/>
              <a:cs typeface="Arial" pitchFamily="34" charset="0"/>
            </a:endParaRPr>
          </a:p>
          <a:p>
            <a:pPr algn="just">
              <a:spcBef>
                <a:spcPts val="0"/>
              </a:spcBef>
              <a:spcAft>
                <a:spcPts val="600"/>
              </a:spcAft>
            </a:pPr>
            <a:r>
              <a:rPr lang="en-GB" sz="1200" kern="1200" dirty="0">
                <a:solidFill>
                  <a:schemeClr val="tx1"/>
                </a:solidFill>
                <a:effectLst/>
                <a:latin typeface="Arial" pitchFamily="34" charset="0"/>
                <a:ea typeface="+mn-ea"/>
                <a:cs typeface="Arial" pitchFamily="34" charset="0"/>
              </a:rPr>
              <a:t>The method described in this talk is in use in a number of Universities as a way </a:t>
            </a:r>
            <a:r>
              <a:rPr lang="en-GB" sz="1200" dirty="0"/>
              <a:t>of introducing students to ideas of sustainable development. The layered approach gives a structure that students find helpful; it is supported by check-lists for each of the five steps – the check lists, and six other worked case studies can be found in the book “Materials and Sustainable Development” by M. F. Ashby, D. Ferrer </a:t>
            </a:r>
            <a:r>
              <a:rPr lang="en-GB" sz="1200" dirty="0" err="1"/>
              <a:t>Balas</a:t>
            </a:r>
            <a:r>
              <a:rPr lang="en-GB" sz="1200" dirty="0"/>
              <a:t> and J . </a:t>
            </a:r>
            <a:r>
              <a:rPr lang="en-GB" sz="1200" dirty="0" err="1"/>
              <a:t>Segolas</a:t>
            </a:r>
            <a:r>
              <a:rPr lang="en-GB" sz="1200" dirty="0"/>
              <a:t> Coral, Butterworth Heinemann, Oxford (2015).</a:t>
            </a:r>
          </a:p>
          <a:p>
            <a:pPr lvl="0">
              <a:spcBef>
                <a:spcPts val="0"/>
              </a:spcBef>
              <a:spcAft>
                <a:spcPts val="600"/>
              </a:spcAft>
            </a:pPr>
            <a:endParaRPr lang="en-GB" sz="1200" kern="1200" dirty="0">
              <a:solidFill>
                <a:schemeClr val="tx1"/>
              </a:solidFill>
              <a:effectLst/>
              <a:latin typeface="Arial" pitchFamily="34" charset="0"/>
              <a:ea typeface="+mn-ea"/>
              <a:cs typeface="Arial" pitchFamily="34" charset="0"/>
            </a:endParaRPr>
          </a:p>
          <a:p>
            <a:pPr>
              <a:spcBef>
                <a:spcPts val="0"/>
              </a:spcBef>
              <a:spcAft>
                <a:spcPts val="600"/>
              </a:spcAft>
            </a:pPr>
            <a:r>
              <a:rPr lang="en-GB" sz="1200" kern="1200" dirty="0">
                <a:solidFill>
                  <a:schemeClr val="tx1"/>
                </a:solidFill>
                <a:effectLst/>
                <a:latin typeface="Arial" pitchFamily="34" charset="0"/>
                <a:ea typeface="+mn-ea"/>
                <a:cs typeface="Arial" pitchFamily="34" charset="0"/>
              </a:rPr>
              <a:t>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34</a:t>
            </a:fld>
            <a:endParaRPr lang="en-US" dirty="0"/>
          </a:p>
        </p:txBody>
      </p:sp>
    </p:spTree>
    <p:extLst>
      <p:ext uri="{BB962C8B-B14F-4D97-AF65-F5344CB8AC3E}">
        <p14:creationId xmlns:p14="http://schemas.microsoft.com/office/powerpoint/2010/main" val="10989845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Survey link for copy-paste method </a:t>
            </a:r>
            <a:r>
              <a:rPr lang="en-US" dirty="0">
                <a:sym typeface="Wingdings" panose="05000000000000000000" pitchFamily="2" charset="2"/>
              </a:rPr>
              <a:t> </a:t>
            </a:r>
            <a:r>
              <a:rPr lang="en-US" dirty="0"/>
              <a:t>https://ansys.typeform.com/to/jcattJI5</a:t>
            </a:r>
          </a:p>
        </p:txBody>
      </p:sp>
      <p:sp>
        <p:nvSpPr>
          <p:cNvPr id="4" name="Slide Number Placeholder 3"/>
          <p:cNvSpPr>
            <a:spLocks noGrp="1"/>
          </p:cNvSpPr>
          <p:nvPr>
            <p:ph type="sldNum" sz="quarter" idx="5"/>
          </p:nvPr>
        </p:nvSpPr>
        <p:spPr/>
        <p:txBody>
          <a:bodyPr/>
          <a:lstStyle/>
          <a:p>
            <a:fld id="{27FDDAD7-A41A-4414-8211-C5E2AC7F93EC}" type="slidenum">
              <a:rPr lang="en-US" smtClean="0"/>
              <a:pPr/>
              <a:t>35</a:t>
            </a:fld>
            <a:endParaRPr lang="en-US"/>
          </a:p>
        </p:txBody>
      </p:sp>
    </p:spTree>
    <p:extLst>
      <p:ext uri="{BB962C8B-B14F-4D97-AF65-F5344CB8AC3E}">
        <p14:creationId xmlns:p14="http://schemas.microsoft.com/office/powerpoint/2010/main" val="27753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GB" sz="1400" b="1" i="1" dirty="0"/>
              <a:t>The evolution of Materials Science</a:t>
            </a:r>
          </a:p>
          <a:p>
            <a:pPr algn="ctr">
              <a:defRPr/>
            </a:pPr>
            <a:endParaRPr lang="en-GB" sz="1400" dirty="0"/>
          </a:p>
          <a:p>
            <a:r>
              <a:rPr lang="en-GB" altLang="en-US" sz="1200" dirty="0"/>
              <a:t>As little as 50 years ago what we now call Materials Science was still a set of separate, largely unconnected, subjects of metallurgy, plastics technology and ceramic technology, taught in separated courses, often in different Universities. </a:t>
            </a:r>
            <a:r>
              <a:rPr lang="en-US" sz="1200" dirty="0"/>
              <a:t>Over the course of the 20</a:t>
            </a:r>
            <a:r>
              <a:rPr lang="en-US" sz="1200" baseline="30000" dirty="0"/>
              <a:t>th</a:t>
            </a:r>
            <a:r>
              <a:rPr lang="en-US" sz="1200" dirty="0"/>
              <a:t> century these </a:t>
            </a:r>
            <a:r>
              <a:rPr lang="en-GB" sz="1200" dirty="0"/>
              <a:t>we</a:t>
            </a:r>
            <a:r>
              <a:rPr lang="en-GB" altLang="en-US" sz="1200" dirty="0"/>
              <a:t>re absorbed into the single, more integrated subject we know as Materials Science. Taught in parallel with courses on mechanics, structures, economics, design etc., the scope of materials science now extends down to the atomic scale. And the scale and impact of trade in materials and in products made from them is no longer just a national issue, it is global. As </a:t>
            </a:r>
            <a:r>
              <a:rPr lang="en-GB" altLang="en-US" sz="1200"/>
              <a:t>a result, </a:t>
            </a:r>
            <a:r>
              <a:rPr lang="en-GB" altLang="en-US" sz="1200" dirty="0"/>
              <a:t>the study of materials must incorporate not just technical, but also economic, environmental and societal issues and integrated them into a single program than might be called Materials Science, Systems and Design.</a:t>
            </a:r>
          </a:p>
          <a:p>
            <a:endParaRPr lang="en-GB" altLang="en-US" sz="1200" dirty="0"/>
          </a:p>
          <a:p>
            <a:r>
              <a:rPr lang="en-GB" altLang="en-US" sz="1200" dirty="0"/>
              <a:t>The study of Sustainability requires just such an integrated approach, integrating the economic, the environmental and social aspects of materials in the product design, manufacture and use.</a:t>
            </a:r>
          </a:p>
          <a:p>
            <a:endParaRPr lang="en-GB" altLang="en-US"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1592905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nl-NL" sz="1400" b="1" i="1" dirty="0"/>
              <a:t>Fuel efficient, but sustainable?</a:t>
            </a:r>
          </a:p>
          <a:p>
            <a:pPr algn="ctr">
              <a:spcBef>
                <a:spcPts val="0"/>
              </a:spcBef>
              <a:spcAft>
                <a:spcPts val="600"/>
              </a:spcAft>
            </a:pPr>
            <a:endParaRPr lang="nl-NL" sz="1400" b="1" dirty="0"/>
          </a:p>
          <a:p>
            <a:pPr>
              <a:spcBef>
                <a:spcPts val="0"/>
              </a:spcBef>
              <a:spcAft>
                <a:spcPts val="600"/>
              </a:spcAft>
            </a:pPr>
            <a:r>
              <a:rPr lang="nl-NL" sz="1200" dirty="0"/>
              <a:t>Energy and materials are key players in assessing sustainable development. This image shows a mode of transport that, per passanger-mile must be one of the world’s most efficient. There are, however, issues of safety, it way may not be legal  and – in risk-averse European nations  –  it might be seen as socially unacceptable. Is it a sustainable mode of transport? Probably not.</a:t>
            </a:r>
          </a:p>
          <a:p>
            <a:pPr>
              <a:spcBef>
                <a:spcPts val="0"/>
              </a:spcBef>
              <a:spcAft>
                <a:spcPts val="600"/>
              </a:spcAft>
            </a:pPr>
            <a:endParaRPr lang="nl-NL" sz="1200" dirty="0"/>
          </a:p>
          <a:p>
            <a:pPr>
              <a:spcBef>
                <a:spcPts val="0"/>
              </a:spcBef>
              <a:spcAft>
                <a:spcPts val="600"/>
              </a:spcAft>
            </a:pPr>
            <a:r>
              <a:rPr lang="nl-NL" sz="1200" dirty="0"/>
              <a:t>In much of the world we solve the problem of transport in another way, shown in the next frame.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2033836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nl-NL" sz="1400" b="1" i="1" dirty="0"/>
              <a:t>Safe, but sustainable?</a:t>
            </a:r>
          </a:p>
          <a:p>
            <a:pPr algn="ctr">
              <a:spcBef>
                <a:spcPts val="0"/>
              </a:spcBef>
              <a:spcAft>
                <a:spcPts val="600"/>
              </a:spcAft>
            </a:pPr>
            <a:endParaRPr lang="nl-NL" sz="1400" b="1" dirty="0"/>
          </a:p>
          <a:p>
            <a:pPr>
              <a:spcBef>
                <a:spcPts val="0"/>
              </a:spcBef>
              <a:spcAft>
                <a:spcPts val="600"/>
              </a:spcAft>
            </a:pPr>
            <a:r>
              <a:rPr lang="nl-NL" sz="1200" dirty="0"/>
              <a:t>Here is transport in the Western world – it is legal, it is socially acceptable and it is relatively safe. But it clearly uses a lot of material and space, it is not energy-efficient, its emissions are harmful to the environment and it is expensive. Even auto-makers recognize that, in the long run, this may not be a sustainable mode of transport.</a:t>
            </a:r>
          </a:p>
          <a:p>
            <a:pPr>
              <a:spcBef>
                <a:spcPts val="0"/>
              </a:spcBef>
              <a:spcAft>
                <a:spcPts val="600"/>
              </a:spcAft>
            </a:pPr>
            <a:endParaRPr lang="nl-NL" sz="1200" dirty="0"/>
          </a:p>
          <a:p>
            <a:pPr>
              <a:spcBef>
                <a:spcPts val="0"/>
              </a:spcBef>
              <a:spcAft>
                <a:spcPts val="600"/>
              </a:spcAft>
            </a:pPr>
            <a:r>
              <a:rPr lang="nl-NL" sz="1200" dirty="0"/>
              <a:t>So any discussion of sustainable development is complex. In describing just these two images we’ve used, or touched on, the following topics:.</a:t>
            </a:r>
          </a:p>
          <a:p>
            <a:pPr marL="171450" indent="-171450">
              <a:spcBef>
                <a:spcPts val="0"/>
              </a:spcBef>
              <a:spcAft>
                <a:spcPts val="600"/>
              </a:spcAft>
              <a:buFont typeface="Arial" pitchFamily="34" charset="0"/>
              <a:buChar char="•"/>
            </a:pPr>
            <a:r>
              <a:rPr lang="nl-NL" sz="1200" dirty="0"/>
              <a:t>Energy</a:t>
            </a:r>
          </a:p>
          <a:p>
            <a:pPr marL="171450" indent="-171450">
              <a:spcBef>
                <a:spcPts val="0"/>
              </a:spcBef>
              <a:spcAft>
                <a:spcPts val="600"/>
              </a:spcAft>
              <a:buFont typeface="Arial" pitchFamily="34" charset="0"/>
              <a:buChar char="•"/>
            </a:pPr>
            <a:r>
              <a:rPr lang="nl-NL" sz="1200" dirty="0"/>
              <a:t>Materials</a:t>
            </a:r>
          </a:p>
          <a:p>
            <a:pPr marL="171450" indent="-171450">
              <a:spcBef>
                <a:spcPts val="0"/>
              </a:spcBef>
              <a:spcAft>
                <a:spcPts val="600"/>
              </a:spcAft>
              <a:buFont typeface="Arial" pitchFamily="34" charset="0"/>
              <a:buChar char="•"/>
            </a:pPr>
            <a:r>
              <a:rPr lang="nl-NL" sz="1200" dirty="0"/>
              <a:t>Environment</a:t>
            </a:r>
          </a:p>
          <a:p>
            <a:pPr marL="171450" indent="-171450">
              <a:spcBef>
                <a:spcPts val="0"/>
              </a:spcBef>
              <a:spcAft>
                <a:spcPts val="600"/>
              </a:spcAft>
              <a:buFont typeface="Arial" pitchFamily="34" charset="0"/>
              <a:buChar char="•"/>
            </a:pPr>
            <a:r>
              <a:rPr lang="nl-NL" sz="1200" dirty="0"/>
              <a:t>Safety</a:t>
            </a:r>
          </a:p>
          <a:p>
            <a:pPr marL="171450" indent="-171450">
              <a:spcBef>
                <a:spcPts val="0"/>
              </a:spcBef>
              <a:spcAft>
                <a:spcPts val="600"/>
              </a:spcAft>
              <a:buFont typeface="Arial" pitchFamily="34" charset="0"/>
              <a:buChar char="•"/>
            </a:pPr>
            <a:r>
              <a:rPr lang="nl-NL" sz="1200" dirty="0"/>
              <a:t>Legality</a:t>
            </a:r>
          </a:p>
          <a:p>
            <a:pPr marL="171450" indent="-171450">
              <a:spcBef>
                <a:spcPts val="0"/>
              </a:spcBef>
              <a:spcAft>
                <a:spcPts val="600"/>
              </a:spcAft>
              <a:buFont typeface="Arial" pitchFamily="34" charset="0"/>
              <a:buChar char="•"/>
            </a:pPr>
            <a:r>
              <a:rPr lang="nl-NL" sz="1200" dirty="0"/>
              <a:t>Social acceptance</a:t>
            </a:r>
          </a:p>
          <a:p>
            <a:pPr marL="171450" indent="-171450">
              <a:spcBef>
                <a:spcPts val="0"/>
              </a:spcBef>
              <a:spcAft>
                <a:spcPts val="600"/>
              </a:spcAft>
              <a:buFont typeface="Arial" pitchFamily="34" charset="0"/>
              <a:buChar char="•"/>
            </a:pPr>
            <a:r>
              <a:rPr lang="nl-NL" sz="1200" dirty="0"/>
              <a:t>Space</a:t>
            </a:r>
          </a:p>
          <a:p>
            <a:pPr marL="171450" indent="-171450">
              <a:spcBef>
                <a:spcPts val="0"/>
              </a:spcBef>
              <a:spcAft>
                <a:spcPts val="600"/>
              </a:spcAft>
              <a:buFont typeface="Arial" pitchFamily="34" charset="0"/>
              <a:buChar char="•"/>
            </a:pPr>
            <a:r>
              <a:rPr lang="nl-NL" sz="1200" dirty="0"/>
              <a:t>Emissions</a:t>
            </a:r>
          </a:p>
          <a:p>
            <a:pPr>
              <a:spcBef>
                <a:spcPts val="0"/>
              </a:spcBef>
              <a:spcAft>
                <a:spcPts val="600"/>
              </a:spcAft>
            </a:pPr>
            <a:r>
              <a:rPr lang="nl-NL" sz="1200" dirty="0"/>
              <a:t>All of these (and more) influence sustainable development. How can we introduce students to such a complex topic?</a:t>
            </a:r>
            <a:endParaRPr lang="en-GB"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2554531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ts val="501"/>
              </a:spcBef>
              <a:spcAft>
                <a:spcPts val="501"/>
              </a:spcAft>
            </a:pPr>
            <a:r>
              <a:rPr lang="en-GB" sz="1400" b="1" i="1" dirty="0"/>
              <a:t>Defining Sustainable Development</a:t>
            </a:r>
          </a:p>
          <a:p>
            <a:pPr algn="ctr">
              <a:lnSpc>
                <a:spcPct val="90000"/>
              </a:lnSpc>
              <a:spcBef>
                <a:spcPts val="501"/>
              </a:spcBef>
              <a:spcAft>
                <a:spcPts val="501"/>
              </a:spcAft>
            </a:pPr>
            <a:endParaRPr lang="en-GB" sz="1400" b="1" dirty="0"/>
          </a:p>
          <a:p>
            <a:pPr algn="just">
              <a:lnSpc>
                <a:spcPct val="90000"/>
              </a:lnSpc>
              <a:spcBef>
                <a:spcPts val="0"/>
              </a:spcBef>
              <a:spcAft>
                <a:spcPts val="600"/>
              </a:spcAft>
            </a:pPr>
            <a:r>
              <a:rPr lang="en-GB" sz="1200" b="0" dirty="0"/>
              <a:t>A</a:t>
            </a:r>
            <a:r>
              <a:rPr lang="en-GB" sz="1200" dirty="0"/>
              <a:t>ny discussion of </a:t>
            </a:r>
            <a:r>
              <a:rPr lang="en-US" sz="1200" b="1" dirty="0"/>
              <a:t>“Sustainability”</a:t>
            </a:r>
            <a:r>
              <a:rPr lang="en-GB" sz="1200" dirty="0"/>
              <a:t> has to start with its most widely quoted definition, that of the Brundtland Commission*, reproduced on this frame. By this reckoning, sustainable development requires that each generation leave to its successor at least as large a productive base as it had itself inherited.</a:t>
            </a:r>
          </a:p>
          <a:p>
            <a:pPr algn="just">
              <a:lnSpc>
                <a:spcPct val="90000"/>
              </a:lnSpc>
              <a:spcBef>
                <a:spcPts val="0"/>
              </a:spcBef>
              <a:spcAft>
                <a:spcPts val="600"/>
              </a:spcAft>
            </a:pPr>
            <a:endParaRPr lang="en-GB" sz="1200" dirty="0"/>
          </a:p>
          <a:p>
            <a:pPr algn="just">
              <a:lnSpc>
                <a:spcPct val="90000"/>
              </a:lnSpc>
              <a:spcBef>
                <a:spcPts val="0"/>
              </a:spcBef>
              <a:spcAft>
                <a:spcPts val="600"/>
              </a:spcAft>
            </a:pPr>
            <a:r>
              <a:rPr lang="en-GB" sz="1200" dirty="0"/>
              <a:t>It is hard to disagree with the </a:t>
            </a:r>
            <a:r>
              <a:rPr lang="en-GB" sz="1200" dirty="0" err="1"/>
              <a:t>Bruntland</a:t>
            </a:r>
            <a:r>
              <a:rPr lang="en-GB" sz="1200" dirty="0"/>
              <a:t> definition of sustainability. But so general that it sheds little immediate light on ways of achieving it. We need a more explicit formulation.</a:t>
            </a:r>
          </a:p>
          <a:p>
            <a:pPr algn="just">
              <a:lnSpc>
                <a:spcPct val="90000"/>
              </a:lnSpc>
              <a:spcBef>
                <a:spcPts val="0"/>
              </a:spcBef>
              <a:spcAft>
                <a:spcPts val="600"/>
              </a:spcAft>
            </a:pPr>
            <a:endParaRPr lang="en-GB" sz="1200" dirty="0"/>
          </a:p>
          <a:p>
            <a:pPr algn="just">
              <a:lnSpc>
                <a:spcPct val="90000"/>
              </a:lnSpc>
              <a:spcBef>
                <a:spcPts val="0"/>
              </a:spcBef>
              <a:spcAft>
                <a:spcPts val="600"/>
              </a:spcAft>
              <a:buClr>
                <a:srgbClr val="009B9B"/>
              </a:buClr>
              <a:buSzPct val="80000"/>
              <a:buFont typeface="Wingdings" pitchFamily="2" charset="2"/>
              <a:buNone/>
            </a:pPr>
            <a:r>
              <a:rPr lang="en-GB" sz="1200" dirty="0"/>
              <a:t>Note the distinction between “Sustainability”,</a:t>
            </a:r>
            <a:r>
              <a:rPr lang="en-GB" sz="1200" baseline="0" dirty="0"/>
              <a:t> an absolute term, (something is either sustainable or it is not) and “Sustainable development”, a relative term (meaning technology that moves us towards a state of sustainability).</a:t>
            </a:r>
          </a:p>
          <a:p>
            <a:pPr algn="just">
              <a:lnSpc>
                <a:spcPct val="90000"/>
              </a:lnSpc>
              <a:spcBef>
                <a:spcPts val="0"/>
              </a:spcBef>
              <a:spcAft>
                <a:spcPts val="600"/>
              </a:spcAft>
              <a:buClr>
                <a:srgbClr val="009B9B"/>
              </a:buClr>
              <a:buSzPct val="80000"/>
              <a:buFont typeface="Wingdings" pitchFamily="2" charset="2"/>
              <a:buNone/>
            </a:pPr>
            <a:endParaRPr lang="en-GB" sz="1200" dirty="0"/>
          </a:p>
          <a:p>
            <a:pPr algn="just">
              <a:lnSpc>
                <a:spcPct val="90000"/>
              </a:lnSpc>
              <a:spcBef>
                <a:spcPts val="0"/>
              </a:spcBef>
              <a:spcAft>
                <a:spcPts val="600"/>
              </a:spcAft>
            </a:pPr>
            <a:r>
              <a:rPr lang="en-GB" sz="1200" dirty="0"/>
              <a:t>*</a:t>
            </a:r>
            <a:r>
              <a:rPr lang="en-GB" sz="1100" i="1" dirty="0"/>
              <a:t>United Nations General Assembly (March 20, 1987). "Report of the World Commission on Environment and Development: Our Common Future; Transmitted to the General Assembly as an Annex to document A/42/427 - Development and International Co-operation: Environment; Our Common Future, Chapter 2: Towards Sustainable Development; Paragraph 1". United Nations General Assembly</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436502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en-US" sz="1400" b="1" i="1" kern="1200" dirty="0">
                <a:solidFill>
                  <a:schemeClr val="tx1"/>
                </a:solidFill>
                <a:effectLst/>
                <a:latin typeface="Arial" pitchFamily="34" charset="0"/>
                <a:ea typeface="+mn-ea"/>
                <a:cs typeface="Arial" pitchFamily="34" charset="0"/>
              </a:rPr>
              <a:t>Pause for Demo</a:t>
            </a:r>
          </a:p>
          <a:p>
            <a:pPr algn="ctr">
              <a:spcBef>
                <a:spcPts val="0"/>
              </a:spcBef>
              <a:spcAft>
                <a:spcPts val="600"/>
              </a:spcAft>
            </a:pPr>
            <a:endParaRPr lang="en-US" sz="1400" b="1" i="1" kern="1200" dirty="0">
              <a:solidFill>
                <a:schemeClr val="tx1"/>
              </a:solidFill>
              <a:effectLst/>
              <a:latin typeface="Arial" pitchFamily="34" charset="0"/>
              <a:ea typeface="+mn-ea"/>
              <a:cs typeface="Arial" pitchFamily="34" charset="0"/>
            </a:endParaRPr>
          </a:p>
          <a:p>
            <a:pPr lvl="0">
              <a:spcBef>
                <a:spcPts val="0"/>
              </a:spcBef>
              <a:spcAft>
                <a:spcPts val="600"/>
              </a:spcAft>
            </a:pPr>
            <a:r>
              <a:rPr lang="en-GB" sz="1200" kern="1200" dirty="0">
                <a:solidFill>
                  <a:schemeClr val="tx1"/>
                </a:solidFill>
                <a:effectLst/>
                <a:latin typeface="Arial" pitchFamily="34" charset="0"/>
                <a:ea typeface="+mn-ea"/>
                <a:cs typeface="Arial" pitchFamily="34" charset="0"/>
              </a:rPr>
              <a:t>Here is a good point to show the structure and content of the Sustainability database.</a:t>
            </a:r>
          </a:p>
          <a:p>
            <a:pPr>
              <a:spcBef>
                <a:spcPts val="0"/>
              </a:spcBef>
              <a:spcAft>
                <a:spcPts val="600"/>
              </a:spcAft>
            </a:pPr>
            <a:r>
              <a:rPr lang="en-GB" sz="1200" kern="1200" dirty="0">
                <a:solidFill>
                  <a:schemeClr val="tx1"/>
                </a:solidFill>
                <a:effectLst/>
                <a:latin typeface="Arial" pitchFamily="34" charset="0"/>
                <a:ea typeface="+mn-ea"/>
                <a:cs typeface="Arial" pitchFamily="34" charset="0"/>
              </a:rPr>
              <a:t> </a:t>
            </a:r>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dirty="0"/>
          </a:p>
        </p:txBody>
      </p:sp>
    </p:spTree>
    <p:extLst>
      <p:ext uri="{BB962C8B-B14F-4D97-AF65-F5344CB8AC3E}">
        <p14:creationId xmlns:p14="http://schemas.microsoft.com/office/powerpoint/2010/main" val="1299334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0"/>
              </a:spcBef>
              <a:spcAft>
                <a:spcPts val="600"/>
              </a:spcAft>
            </a:pPr>
            <a:r>
              <a:rPr lang="en-GB" sz="1600" b="1" i="1" dirty="0"/>
              <a:t>Mapping articulations</a:t>
            </a:r>
          </a:p>
          <a:p>
            <a:pPr algn="ctr">
              <a:spcBef>
                <a:spcPts val="0"/>
              </a:spcBef>
              <a:spcAft>
                <a:spcPts val="600"/>
              </a:spcAft>
            </a:pPr>
            <a:endParaRPr lang="en-GB" sz="1600" b="1" dirty="0"/>
          </a:p>
          <a:p>
            <a:pPr>
              <a:spcBef>
                <a:spcPts val="0"/>
              </a:spcBef>
              <a:spcAft>
                <a:spcPts val="600"/>
              </a:spcAft>
            </a:pPr>
            <a:r>
              <a:rPr lang="en-GB" sz="1400" dirty="0"/>
              <a:t>There are many possible articulations of sustainable development. Some are shown here. All involve materials and energy in some way, and all have economic, environmental, legal and social dimensions. Often one aspect is dominant. This (animated) frame distils out six key aspects of sustainable developments.</a:t>
            </a:r>
          </a:p>
          <a:p>
            <a:pPr>
              <a:spcBef>
                <a:spcPts val="0"/>
              </a:spcBef>
              <a:spcAft>
                <a:spcPts val="600"/>
              </a:spcAft>
            </a:pPr>
            <a:endParaRPr lang="en-GB" sz="1400" dirty="0"/>
          </a:p>
          <a:p>
            <a:pPr>
              <a:spcBef>
                <a:spcPts val="0"/>
              </a:spcBef>
              <a:spcAft>
                <a:spcPts val="600"/>
              </a:spcAft>
            </a:pPr>
            <a:r>
              <a:rPr lang="en-GB" sz="1400" dirty="0"/>
              <a:t>The picture is complicated further by the fact that the articulations may conflict, as we saw two frames back.</a:t>
            </a:r>
          </a:p>
          <a:p>
            <a:pPr>
              <a:spcBef>
                <a:spcPts val="0"/>
              </a:spcBef>
              <a:spcAft>
                <a:spcPts val="600"/>
              </a:spcAft>
            </a:pPr>
            <a:endParaRPr lang="en-GB" sz="1400" dirty="0"/>
          </a:p>
          <a:p>
            <a:pPr>
              <a:spcBef>
                <a:spcPts val="0"/>
              </a:spcBef>
              <a:spcAft>
                <a:spcPts val="600"/>
              </a:spcAft>
            </a:pPr>
            <a:r>
              <a:rPr lang="en-GB" sz="1200" dirty="0"/>
              <a:t>These articulations are derived from reports in the following journals: *World Journal of Science, Technology and Sustainable Development, ISSN: 2042-5945. World Journal of Science, Technology and Sustainable Development, ISSN: 2042-5945. </a:t>
            </a:r>
            <a:r>
              <a:rPr lang="en-US" sz="1200" dirty="0"/>
              <a:t>Journal of technology management &amp; innovation, ISSN 0718-2724. Journal of Clean Technology and Environmental Sciences, ISSN: 1052-1062. Clean Technologies and Environmental Policy, ISSN: 1618-9558. </a:t>
            </a:r>
            <a:endParaRPr lang="en-GB"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2583151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education@ansys.com" TargetMode="External"/><Relationship Id="rId2" Type="http://schemas.openxmlformats.org/officeDocument/2006/relationships/hyperlink" Target="http://www.ansys.com/education-resource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ansys.sharepoint.com/sites/AcademicDevelopmentTeam/Lists/Content%20Development%20Pipeline/AllItems.aspx" TargetMode="External"/><Relationship Id="rId2" Type="http://schemas.openxmlformats.org/officeDocument/2006/relationships/hyperlink" Target="https://ansys-my.sharepoint.com/:f:/r/personal/kaitlin_tyler_ansys_com/Documents/Digital%20Learning%20Content/1.%20AERs/00.%20MARKETING%20REVIEW%20SUBMISSION%20FOLDER?csf=1&amp;web=1&amp;e=VCK0Fc"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56854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2025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engineering and design concepts via Ansys software.</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2"/>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3"/>
              </a:rPr>
              <a:t>education@ansys.com</a:t>
            </a:r>
            <a:endParaRPr lang="en-US" sz="1400" b="0" i="0" u="none" strike="noStrike" baseline="0" dirty="0">
              <a:solidFill>
                <a:srgbClr val="0000FF"/>
              </a:solidFill>
              <a:latin typeface="Calibri" panose="020F0502020204030204" pitchFamily="34" charset="0"/>
            </a:endParaRP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F18AD-72D0-A088-8C9C-E0ED35491A8D}"/>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50" name="TextBox 49">
            <a:extLst>
              <a:ext uri="{FF2B5EF4-FFF2-40B4-BE49-F238E27FC236}">
                <a16:creationId xmlns:a16="http://schemas.microsoft.com/office/drawing/2014/main" id="{0FF5CC29-E70A-42E0-E10D-676414208801}"/>
              </a:ext>
            </a:extLst>
          </p:cNvPr>
          <p:cNvSpPr txBox="1"/>
          <p:nvPr userDrawn="1"/>
        </p:nvSpPr>
        <p:spPr>
          <a:xfrm>
            <a:off x="533400" y="207005"/>
            <a:ext cx="9144000" cy="584775"/>
          </a:xfrm>
          <a:prstGeom prst="rect">
            <a:avLst/>
          </a:prstGeom>
          <a:noFill/>
        </p:spPr>
        <p:txBody>
          <a:bodyPr wrap="square">
            <a:spAutoFit/>
          </a:bodyPr>
          <a:lstStyle/>
          <a:p>
            <a:r>
              <a:rPr lang="en-US" sz="3200" dirty="0"/>
              <a:t>Resource Submission Checklist &amp; Process</a:t>
            </a:r>
          </a:p>
        </p:txBody>
      </p:sp>
      <p:grpSp>
        <p:nvGrpSpPr>
          <p:cNvPr id="46" name="Group 45">
            <a:extLst>
              <a:ext uri="{FF2B5EF4-FFF2-40B4-BE49-F238E27FC236}">
                <a16:creationId xmlns:a16="http://schemas.microsoft.com/office/drawing/2014/main" id="{D38A8E9C-12A4-7ED4-C180-3666143E5674}"/>
              </a:ext>
            </a:extLst>
          </p:cNvPr>
          <p:cNvGrpSpPr/>
          <p:nvPr userDrawn="1"/>
        </p:nvGrpSpPr>
        <p:grpSpPr>
          <a:xfrm>
            <a:off x="468573" y="2008728"/>
            <a:ext cx="3505200" cy="369332"/>
            <a:chOff x="533400" y="1115298"/>
            <a:chExt cx="3505200" cy="369332"/>
          </a:xfrm>
        </p:grpSpPr>
        <p:sp>
          <p:nvSpPr>
            <p:cNvPr id="47" name="Rectangle 46">
              <a:extLst>
                <a:ext uri="{FF2B5EF4-FFF2-40B4-BE49-F238E27FC236}">
                  <a16:creationId xmlns:a16="http://schemas.microsoft.com/office/drawing/2014/main" id="{B17A6E40-190B-2212-058B-0C1AA1829582}"/>
                </a:ext>
              </a:extLst>
            </p:cNvPr>
            <p:cNvSpPr/>
            <p:nvPr/>
          </p:nvSpPr>
          <p:spPr>
            <a:xfrm>
              <a:off x="533400" y="114300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FC66C7B7-CC7B-3EB2-A5A4-38F2B646F8DC}"/>
                </a:ext>
              </a:extLst>
            </p:cNvPr>
            <p:cNvSpPr txBox="1"/>
            <p:nvPr/>
          </p:nvSpPr>
          <p:spPr>
            <a:xfrm>
              <a:off x="1078900" y="1115298"/>
              <a:ext cx="2959700" cy="369332"/>
            </a:xfrm>
            <a:prstGeom prst="rect">
              <a:avLst/>
            </a:prstGeom>
            <a:noFill/>
          </p:spPr>
          <p:txBody>
            <a:bodyPr wrap="square" rtlCol="0">
              <a:spAutoFit/>
            </a:bodyPr>
            <a:lstStyle/>
            <a:p>
              <a:r>
                <a:rPr lang="en-US" dirty="0"/>
                <a:t>Resource final draft</a:t>
              </a:r>
            </a:p>
          </p:txBody>
        </p:sp>
      </p:grpSp>
      <p:grpSp>
        <p:nvGrpSpPr>
          <p:cNvPr id="49" name="Group 48">
            <a:extLst>
              <a:ext uri="{FF2B5EF4-FFF2-40B4-BE49-F238E27FC236}">
                <a16:creationId xmlns:a16="http://schemas.microsoft.com/office/drawing/2014/main" id="{50E7B9E5-9A29-516E-0BC4-AF3DDB21EA8E}"/>
              </a:ext>
            </a:extLst>
          </p:cNvPr>
          <p:cNvGrpSpPr/>
          <p:nvPr userDrawn="1"/>
        </p:nvGrpSpPr>
        <p:grpSpPr>
          <a:xfrm>
            <a:off x="468573" y="2966086"/>
            <a:ext cx="5480554" cy="584775"/>
            <a:chOff x="533400" y="2981374"/>
            <a:chExt cx="5480554" cy="584775"/>
          </a:xfrm>
        </p:grpSpPr>
        <p:sp>
          <p:nvSpPr>
            <p:cNvPr id="51" name="Rectangle 50">
              <a:extLst>
                <a:ext uri="{FF2B5EF4-FFF2-40B4-BE49-F238E27FC236}">
                  <a16:creationId xmlns:a16="http://schemas.microsoft.com/office/drawing/2014/main" id="{304D57DD-30EB-6AF5-051D-31705F3C7A97}"/>
                </a:ext>
              </a:extLst>
            </p:cNvPr>
            <p:cNvSpPr/>
            <p:nvPr/>
          </p:nvSpPr>
          <p:spPr>
            <a:xfrm>
              <a:off x="533400" y="312136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30702621-5FDF-11A0-51A1-C4B919B7F21F}"/>
                </a:ext>
              </a:extLst>
            </p:cNvPr>
            <p:cNvSpPr txBox="1"/>
            <p:nvPr/>
          </p:nvSpPr>
          <p:spPr>
            <a:xfrm>
              <a:off x="1073054" y="2981374"/>
              <a:ext cx="4940900" cy="584775"/>
            </a:xfrm>
            <a:prstGeom prst="rect">
              <a:avLst/>
            </a:prstGeom>
            <a:noFill/>
          </p:spPr>
          <p:txBody>
            <a:bodyPr wrap="square" rtlCol="0">
              <a:spAutoFit/>
            </a:bodyPr>
            <a:lstStyle/>
            <a:p>
              <a:r>
                <a:rPr lang="en-US" dirty="0"/>
                <a:t>Resource development software files </a:t>
              </a:r>
              <a:br>
                <a:rPr lang="en-US" dirty="0"/>
              </a:br>
              <a:r>
                <a:rPr lang="en-US" sz="1400" dirty="0">
                  <a:solidFill>
                    <a:schemeClr val="bg1">
                      <a:lumMod val="50000"/>
                    </a:schemeClr>
                  </a:solidFill>
                </a:rPr>
                <a:t>(make clear if any should be uploaded with resource document)</a:t>
              </a:r>
              <a:r>
                <a:rPr lang="en-US" sz="1400" dirty="0"/>
                <a:t> </a:t>
              </a:r>
              <a:endParaRPr lang="en-US" dirty="0">
                <a:solidFill>
                  <a:schemeClr val="bg1">
                    <a:lumMod val="50000"/>
                  </a:schemeClr>
                </a:solidFill>
              </a:endParaRPr>
            </a:p>
          </p:txBody>
        </p:sp>
      </p:grpSp>
      <p:grpSp>
        <p:nvGrpSpPr>
          <p:cNvPr id="53" name="Group 52">
            <a:extLst>
              <a:ext uri="{FF2B5EF4-FFF2-40B4-BE49-F238E27FC236}">
                <a16:creationId xmlns:a16="http://schemas.microsoft.com/office/drawing/2014/main" id="{11A9581D-1B18-28F4-ED06-4F450E17480A}"/>
              </a:ext>
            </a:extLst>
          </p:cNvPr>
          <p:cNvGrpSpPr/>
          <p:nvPr userDrawn="1"/>
        </p:nvGrpSpPr>
        <p:grpSpPr>
          <a:xfrm>
            <a:off x="468573" y="3613194"/>
            <a:ext cx="2286000" cy="369332"/>
            <a:chOff x="533400" y="3627060"/>
            <a:chExt cx="2286000" cy="369332"/>
          </a:xfrm>
        </p:grpSpPr>
        <p:sp>
          <p:nvSpPr>
            <p:cNvPr id="54" name="Rectangle 53">
              <a:extLst>
                <a:ext uri="{FF2B5EF4-FFF2-40B4-BE49-F238E27FC236}">
                  <a16:creationId xmlns:a16="http://schemas.microsoft.com/office/drawing/2014/main" id="{049168FB-0DF7-11B7-D7A1-F606575ED0BB}"/>
                </a:ext>
              </a:extLst>
            </p:cNvPr>
            <p:cNvSpPr/>
            <p:nvPr/>
          </p:nvSpPr>
          <p:spPr>
            <a:xfrm>
              <a:off x="533400" y="3657034"/>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TextBox 54">
              <a:extLst>
                <a:ext uri="{FF2B5EF4-FFF2-40B4-BE49-F238E27FC236}">
                  <a16:creationId xmlns:a16="http://schemas.microsoft.com/office/drawing/2014/main" id="{460B5F0D-BE7C-331B-A066-7D63F511BA7E}"/>
                </a:ext>
              </a:extLst>
            </p:cNvPr>
            <p:cNvSpPr txBox="1"/>
            <p:nvPr/>
          </p:nvSpPr>
          <p:spPr>
            <a:xfrm>
              <a:off x="1078900" y="3627060"/>
              <a:ext cx="1740500" cy="369332"/>
            </a:xfrm>
            <a:prstGeom prst="rect">
              <a:avLst/>
            </a:prstGeom>
            <a:noFill/>
          </p:spPr>
          <p:txBody>
            <a:bodyPr wrap="square" rtlCol="0">
              <a:spAutoFit/>
            </a:bodyPr>
            <a:lstStyle/>
            <a:p>
              <a:r>
                <a:rPr lang="en-US" dirty="0"/>
                <a:t>Webpage image</a:t>
              </a:r>
              <a:endParaRPr lang="en-US" dirty="0">
                <a:solidFill>
                  <a:schemeClr val="bg1">
                    <a:lumMod val="50000"/>
                  </a:schemeClr>
                </a:solidFill>
              </a:endParaRPr>
            </a:p>
          </p:txBody>
        </p:sp>
      </p:grpSp>
      <p:grpSp>
        <p:nvGrpSpPr>
          <p:cNvPr id="56" name="Group 55">
            <a:extLst>
              <a:ext uri="{FF2B5EF4-FFF2-40B4-BE49-F238E27FC236}">
                <a16:creationId xmlns:a16="http://schemas.microsoft.com/office/drawing/2014/main" id="{E207857D-BAEF-8CEC-9A64-0BF09E4C47A9}"/>
              </a:ext>
            </a:extLst>
          </p:cNvPr>
          <p:cNvGrpSpPr/>
          <p:nvPr userDrawn="1"/>
        </p:nvGrpSpPr>
        <p:grpSpPr>
          <a:xfrm>
            <a:off x="468573" y="4682836"/>
            <a:ext cx="4876800" cy="369332"/>
            <a:chOff x="533400" y="4659868"/>
            <a:chExt cx="4876800" cy="369332"/>
          </a:xfrm>
        </p:grpSpPr>
        <p:sp>
          <p:nvSpPr>
            <p:cNvPr id="57" name="Rectangle 56">
              <a:extLst>
                <a:ext uri="{FF2B5EF4-FFF2-40B4-BE49-F238E27FC236}">
                  <a16:creationId xmlns:a16="http://schemas.microsoft.com/office/drawing/2014/main" id="{C477D265-6D03-A75F-F36A-D9D3AD81D1EC}"/>
                </a:ext>
              </a:extLst>
            </p:cNvPr>
            <p:cNvSpPr/>
            <p:nvPr/>
          </p:nvSpPr>
          <p:spPr>
            <a:xfrm>
              <a:off x="533400" y="468757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8" name="TextBox 57">
              <a:extLst>
                <a:ext uri="{FF2B5EF4-FFF2-40B4-BE49-F238E27FC236}">
                  <a16:creationId xmlns:a16="http://schemas.microsoft.com/office/drawing/2014/main" id="{DDBD2DE5-7ADC-9B87-F7E9-7816CC4CD2FC}"/>
                </a:ext>
              </a:extLst>
            </p:cNvPr>
            <p:cNvSpPr txBox="1"/>
            <p:nvPr/>
          </p:nvSpPr>
          <p:spPr>
            <a:xfrm>
              <a:off x="1078900" y="4659868"/>
              <a:ext cx="4331300" cy="369332"/>
            </a:xfrm>
            <a:prstGeom prst="rect">
              <a:avLst/>
            </a:prstGeom>
            <a:noFill/>
          </p:spPr>
          <p:txBody>
            <a:bodyPr wrap="square" rtlCol="0">
              <a:spAutoFit/>
            </a:bodyPr>
            <a:lstStyle/>
            <a:p>
              <a:r>
                <a:rPr lang="en-US" dirty="0"/>
                <a:t>Completed Marketing content document</a:t>
              </a:r>
            </a:p>
          </p:txBody>
        </p:sp>
      </p:grpSp>
      <p:grpSp>
        <p:nvGrpSpPr>
          <p:cNvPr id="59" name="Group 58">
            <a:extLst>
              <a:ext uri="{FF2B5EF4-FFF2-40B4-BE49-F238E27FC236}">
                <a16:creationId xmlns:a16="http://schemas.microsoft.com/office/drawing/2014/main" id="{6A2DF809-2E23-6342-6A4F-49B1267C68AF}"/>
              </a:ext>
            </a:extLst>
          </p:cNvPr>
          <p:cNvGrpSpPr/>
          <p:nvPr userDrawn="1"/>
        </p:nvGrpSpPr>
        <p:grpSpPr>
          <a:xfrm>
            <a:off x="462727" y="4148016"/>
            <a:ext cx="3053846" cy="369332"/>
            <a:chOff x="527554" y="4126468"/>
            <a:chExt cx="3053846" cy="369332"/>
          </a:xfrm>
        </p:grpSpPr>
        <p:sp>
          <p:nvSpPr>
            <p:cNvPr id="60" name="Rectangle 59">
              <a:extLst>
                <a:ext uri="{FF2B5EF4-FFF2-40B4-BE49-F238E27FC236}">
                  <a16:creationId xmlns:a16="http://schemas.microsoft.com/office/drawing/2014/main" id="{ACBE5440-0725-4562-AE15-F4B63E227F13}"/>
                </a:ext>
              </a:extLst>
            </p:cNvPr>
            <p:cNvSpPr/>
            <p:nvPr/>
          </p:nvSpPr>
          <p:spPr>
            <a:xfrm>
              <a:off x="527554" y="415644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TextBox 60">
              <a:extLst>
                <a:ext uri="{FF2B5EF4-FFF2-40B4-BE49-F238E27FC236}">
                  <a16:creationId xmlns:a16="http://schemas.microsoft.com/office/drawing/2014/main" id="{80357AA4-7044-478C-0D71-7B9C2C6E6198}"/>
                </a:ext>
              </a:extLst>
            </p:cNvPr>
            <p:cNvSpPr txBox="1"/>
            <p:nvPr/>
          </p:nvSpPr>
          <p:spPr>
            <a:xfrm>
              <a:off x="1073054" y="4126468"/>
              <a:ext cx="2508346" cy="369332"/>
            </a:xfrm>
            <a:prstGeom prst="rect">
              <a:avLst/>
            </a:prstGeom>
            <a:noFill/>
          </p:spPr>
          <p:txBody>
            <a:bodyPr wrap="square" rtlCol="0">
              <a:spAutoFit/>
            </a:bodyPr>
            <a:lstStyle/>
            <a:p>
              <a:r>
                <a:rPr lang="en-US" dirty="0"/>
                <a:t>Webpage thumbnail</a:t>
              </a:r>
              <a:endParaRPr lang="en-US" dirty="0">
                <a:solidFill>
                  <a:schemeClr val="bg1">
                    <a:lumMod val="50000"/>
                  </a:schemeClr>
                </a:solidFill>
              </a:endParaRPr>
            </a:p>
          </p:txBody>
        </p:sp>
      </p:grpSp>
      <p:grpSp>
        <p:nvGrpSpPr>
          <p:cNvPr id="62" name="Group 61">
            <a:extLst>
              <a:ext uri="{FF2B5EF4-FFF2-40B4-BE49-F238E27FC236}">
                <a16:creationId xmlns:a16="http://schemas.microsoft.com/office/drawing/2014/main" id="{2B5C0236-FDCE-B566-20A0-E963B5BE3C57}"/>
              </a:ext>
            </a:extLst>
          </p:cNvPr>
          <p:cNvGrpSpPr/>
          <p:nvPr userDrawn="1"/>
        </p:nvGrpSpPr>
        <p:grpSpPr>
          <a:xfrm>
            <a:off x="462727" y="2543550"/>
            <a:ext cx="5181600" cy="369332"/>
            <a:chOff x="527554" y="1613590"/>
            <a:chExt cx="5181600" cy="369332"/>
          </a:xfrm>
        </p:grpSpPr>
        <p:sp>
          <p:nvSpPr>
            <p:cNvPr id="63" name="Rectangle 62">
              <a:extLst>
                <a:ext uri="{FF2B5EF4-FFF2-40B4-BE49-F238E27FC236}">
                  <a16:creationId xmlns:a16="http://schemas.microsoft.com/office/drawing/2014/main" id="{512B41CD-F9C9-BEC8-A055-9A8341B426FB}"/>
                </a:ext>
              </a:extLst>
            </p:cNvPr>
            <p:cNvSpPr/>
            <p:nvPr/>
          </p:nvSpPr>
          <p:spPr>
            <a:xfrm>
              <a:off x="527554" y="164129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TextBox 63">
              <a:extLst>
                <a:ext uri="{FF2B5EF4-FFF2-40B4-BE49-F238E27FC236}">
                  <a16:creationId xmlns:a16="http://schemas.microsoft.com/office/drawing/2014/main" id="{DE124438-81B7-C3DD-5DD6-D85DB2B5C82E}"/>
                </a:ext>
              </a:extLst>
            </p:cNvPr>
            <p:cNvSpPr txBox="1"/>
            <p:nvPr/>
          </p:nvSpPr>
          <p:spPr>
            <a:xfrm>
              <a:off x="1073054" y="1613590"/>
              <a:ext cx="4636100" cy="369332"/>
            </a:xfrm>
            <a:prstGeom prst="rect">
              <a:avLst/>
            </a:prstGeom>
            <a:noFill/>
          </p:spPr>
          <p:txBody>
            <a:bodyPr wrap="square" rtlCol="0">
              <a:spAutoFit/>
            </a:bodyPr>
            <a:lstStyle/>
            <a:p>
              <a:r>
                <a:rPr lang="en-US" dirty="0"/>
                <a:t>Resource image files </a:t>
              </a:r>
              <a:r>
                <a:rPr lang="en-US" sz="1400" dirty="0">
                  <a:solidFill>
                    <a:schemeClr val="bg1">
                      <a:lumMod val="50000"/>
                    </a:schemeClr>
                  </a:solidFill>
                </a:rPr>
                <a:t>(saved as individual image files)</a:t>
              </a:r>
              <a:endParaRPr lang="en-US" dirty="0">
                <a:solidFill>
                  <a:schemeClr val="bg1">
                    <a:lumMod val="50000"/>
                  </a:schemeClr>
                </a:solidFill>
              </a:endParaRPr>
            </a:p>
          </p:txBody>
        </p:sp>
      </p:grpSp>
      <p:sp>
        <p:nvSpPr>
          <p:cNvPr id="65" name="TextBox 64">
            <a:extLst>
              <a:ext uri="{FF2B5EF4-FFF2-40B4-BE49-F238E27FC236}">
                <a16:creationId xmlns:a16="http://schemas.microsoft.com/office/drawing/2014/main" id="{BFBB3727-3036-A630-B788-3ACAD34DCCF2}"/>
              </a:ext>
            </a:extLst>
          </p:cNvPr>
          <p:cNvSpPr txBox="1"/>
          <p:nvPr userDrawn="1"/>
        </p:nvSpPr>
        <p:spPr>
          <a:xfrm>
            <a:off x="316172" y="1336294"/>
            <a:ext cx="4800600" cy="461665"/>
          </a:xfrm>
          <a:prstGeom prst="rect">
            <a:avLst/>
          </a:prstGeom>
          <a:noFill/>
        </p:spPr>
        <p:txBody>
          <a:bodyPr wrap="square" rtlCol="0">
            <a:spAutoFit/>
          </a:bodyPr>
          <a:lstStyle/>
          <a:p>
            <a:r>
              <a:rPr lang="en-US" sz="2400" b="1" dirty="0"/>
              <a:t>Submission Checklist</a:t>
            </a:r>
          </a:p>
        </p:txBody>
      </p:sp>
      <p:sp>
        <p:nvSpPr>
          <p:cNvPr id="66" name="TextBox 65">
            <a:extLst>
              <a:ext uri="{FF2B5EF4-FFF2-40B4-BE49-F238E27FC236}">
                <a16:creationId xmlns:a16="http://schemas.microsoft.com/office/drawing/2014/main" id="{7311843B-6C86-FA4E-224E-5636CD47B497}"/>
              </a:ext>
            </a:extLst>
          </p:cNvPr>
          <p:cNvSpPr txBox="1"/>
          <p:nvPr userDrawn="1"/>
        </p:nvSpPr>
        <p:spPr>
          <a:xfrm>
            <a:off x="6564572" y="1336294"/>
            <a:ext cx="5398827" cy="461665"/>
          </a:xfrm>
          <a:prstGeom prst="rect">
            <a:avLst/>
          </a:prstGeom>
          <a:noFill/>
        </p:spPr>
        <p:txBody>
          <a:bodyPr wrap="square" rtlCol="0">
            <a:spAutoFit/>
          </a:bodyPr>
          <a:lstStyle/>
          <a:p>
            <a:r>
              <a:rPr lang="en-US" sz="2400" b="1" dirty="0"/>
              <a:t>Submission Process </a:t>
            </a:r>
          </a:p>
        </p:txBody>
      </p:sp>
      <p:sp>
        <p:nvSpPr>
          <p:cNvPr id="67" name="TextBox 66">
            <a:extLst>
              <a:ext uri="{FF2B5EF4-FFF2-40B4-BE49-F238E27FC236}">
                <a16:creationId xmlns:a16="http://schemas.microsoft.com/office/drawing/2014/main" id="{9C253D1A-C7DC-E4EE-81E9-EB3D351E2048}"/>
              </a:ext>
            </a:extLst>
          </p:cNvPr>
          <p:cNvSpPr txBox="1"/>
          <p:nvPr userDrawn="1"/>
        </p:nvSpPr>
        <p:spPr>
          <a:xfrm>
            <a:off x="6640773" y="1981200"/>
            <a:ext cx="5181600" cy="3139321"/>
          </a:xfrm>
          <a:prstGeom prst="rect">
            <a:avLst/>
          </a:prstGeom>
          <a:noFill/>
        </p:spPr>
        <p:txBody>
          <a:bodyPr wrap="square" rtlCol="0">
            <a:spAutoFit/>
          </a:bodyPr>
          <a:lstStyle/>
          <a:p>
            <a:pPr marL="342900" indent="-342900">
              <a:buAutoNum type="arabicPeriod"/>
            </a:pPr>
            <a:r>
              <a:rPr lang="en-US" dirty="0"/>
              <a:t>Upload contents of checklist to </a:t>
            </a:r>
            <a:br>
              <a:rPr lang="en-US" dirty="0"/>
            </a:br>
            <a:r>
              <a:rPr lang="en-US" dirty="0">
                <a:hlinkClick r:id="rId2"/>
              </a:rPr>
              <a:t>Marketing Review Submission Folder</a:t>
            </a:r>
            <a:endParaRPr lang="en-US" dirty="0"/>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Create a subfolder for your resource</a:t>
            </a:r>
            <a:r>
              <a:rPr lang="en-US" dirty="0">
                <a:sym typeface="Wingdings" panose="05000000000000000000" pitchFamily="2" charset="2"/>
              </a:rPr>
              <a:t> unique name identifier</a:t>
            </a:r>
          </a:p>
          <a:p>
            <a:pPr marL="342900" indent="-342900">
              <a:buAutoNum type="arabicPeriod"/>
            </a:pPr>
            <a:endParaRPr lang="en-US" dirty="0">
              <a:sym typeface="Wingdings" panose="05000000000000000000" pitchFamily="2" charset="2"/>
            </a:endParaRPr>
          </a:p>
          <a:p>
            <a:pPr marL="342900" indent="-342900">
              <a:buAutoNum type="arabicPeriod"/>
            </a:pPr>
            <a:r>
              <a:rPr lang="en-US" dirty="0">
                <a:sym typeface="Wingdings" panose="05000000000000000000" pitchFamily="2" charset="2"/>
              </a:rPr>
              <a:t>Change </a:t>
            </a:r>
            <a:r>
              <a:rPr lang="en-US" dirty="0">
                <a:sym typeface="Wingdings" panose="05000000000000000000" pitchFamily="2" charset="2"/>
                <a:hlinkClick r:id="rId3"/>
              </a:rPr>
              <a:t>Resource Pipeline Status </a:t>
            </a:r>
            <a:r>
              <a:rPr lang="en-US" dirty="0">
                <a:sym typeface="Wingdings" panose="05000000000000000000" pitchFamily="2" charset="2"/>
              </a:rPr>
              <a:t>from </a:t>
            </a:r>
            <a:br>
              <a:rPr lang="en-US" dirty="0">
                <a:sym typeface="Wingdings" panose="05000000000000000000" pitchFamily="2" charset="2"/>
              </a:rPr>
            </a:br>
            <a:r>
              <a:rPr lang="en-US" dirty="0">
                <a:sym typeface="Wingdings" panose="05000000000000000000" pitchFamily="2" charset="2"/>
              </a:rPr>
              <a:t>3. Technical Review to 2. Marketing Review</a:t>
            </a:r>
          </a:p>
          <a:p>
            <a:pPr marL="800100" lvl="1" indent="-342900">
              <a:buFont typeface="Arial" panose="020B0604020202020204" pitchFamily="34" charset="0"/>
              <a:buChar char="•"/>
            </a:pPr>
            <a:endParaRPr lang="en-US" dirty="0">
              <a:sym typeface="Wingdings" panose="05000000000000000000" pitchFamily="2" charset="2"/>
            </a:endParaRPr>
          </a:p>
          <a:p>
            <a:pPr marL="800100" lvl="1" indent="-342900">
              <a:buFont typeface="Arial" panose="020B0604020202020204" pitchFamily="34" charset="0"/>
              <a:buChar char="•"/>
            </a:pPr>
            <a:r>
              <a:rPr lang="en-US" dirty="0">
                <a:sym typeface="Wingdings" panose="05000000000000000000" pitchFamily="2" charset="2"/>
              </a:rPr>
              <a:t>Sends automated email to Kaitlin &amp; Kylie that content is ready for review</a:t>
            </a:r>
            <a:endParaRPr lang="en-US" dirty="0"/>
          </a:p>
        </p:txBody>
      </p:sp>
    </p:spTree>
    <p:extLst>
      <p:ext uri="{BB962C8B-B14F-4D97-AF65-F5344CB8AC3E}">
        <p14:creationId xmlns:p14="http://schemas.microsoft.com/office/powerpoint/2010/main" val="175401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DDD0D-54CB-CEA3-0BD7-DB5F45703C63}"/>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11658600" y="6324600"/>
            <a:ext cx="368300" cy="238960"/>
          </a:xfrm>
          <a:prstGeom prst="rect">
            <a:avLst/>
          </a:prstGeom>
        </p:spPr>
        <p:txBody>
          <a:bodyPr vert="horz" lIns="91440" tIns="45720" rIns="91440" bIns="45720" rtlCol="0" anchor="ctr"/>
          <a:lstStyle>
            <a:lvl1pPr algn="l">
              <a:defRPr sz="700" b="0" i="0">
                <a:solidFill>
                  <a:schemeClr val="bg1"/>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5410200" y="6611779"/>
            <a:ext cx="1371600" cy="246221"/>
          </a:xfrm>
          <a:prstGeom prst="rect">
            <a:avLst/>
          </a:prstGeom>
          <a:noFill/>
        </p:spPr>
        <p:txBody>
          <a:bodyPr wrap="square" rtlCol="0">
            <a:spAutoFit/>
          </a:bodyPr>
          <a:lstStyle/>
          <a:p>
            <a:r>
              <a:rPr lang="en-US" sz="1000" dirty="0">
                <a:solidFill>
                  <a:schemeClr val="tx2"/>
                </a:solidFill>
              </a:rPr>
              <a:t>©2025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38" r:id="rId4"/>
    <p:sldLayoutId id="2147483724" r:id="rId5"/>
    <p:sldLayoutId id="2147483735" r:id="rId6"/>
    <p:sldLayoutId id="2147483734" r:id="rId7"/>
    <p:sldLayoutId id="2147483663" r:id="rId8"/>
    <p:sldLayoutId id="2147483729" r:id="rId9"/>
    <p:sldLayoutId id="2147483730" r:id="rId10"/>
    <p:sldLayoutId id="2147483731" r:id="rId11"/>
    <p:sldLayoutId id="2147483727" r:id="rId12"/>
    <p:sldLayoutId id="2147483726" r:id="rId13"/>
    <p:sldLayoutId id="2147483736" r:id="rId14"/>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www.ansys.com/products/materials/granta-edupack/?utm_campaign=academic&amp;utm_medium=referral&amp;utm_source=education-resource&amp;utm_content=partner_cross-bu_educator-resource-link_product-page_learn-more_na_en_global&amp;campaignID=7013g000000gv7hAA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ansys.typeform.com/to/jcattJI5"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a:xfrm>
            <a:off x="701675" y="914400"/>
            <a:ext cx="5394325" cy="1449388"/>
          </a:xfrm>
        </p:spPr>
        <p:txBody>
          <a:bodyPr/>
          <a:lstStyle/>
          <a:p>
            <a:r>
              <a:rPr lang="en-GB" sz="3200" b="1" dirty="0"/>
              <a:t>What is a </a:t>
            </a:r>
            <a:br>
              <a:rPr lang="en-GB" sz="3200" b="1" dirty="0"/>
            </a:br>
            <a:r>
              <a:rPr lang="en-GB" sz="3200" b="1" dirty="0"/>
              <a:t>sustainable development?</a:t>
            </a:r>
            <a:br>
              <a:rPr lang="es-ES" sz="3200" dirty="0"/>
            </a:br>
            <a:r>
              <a:rPr lang="en-GB" sz="2400" b="0" dirty="0"/>
              <a:t>a materials perspective</a:t>
            </a:r>
            <a:endParaRPr lang="en-US" sz="2400" b="0" dirty="0"/>
          </a:p>
          <a:p>
            <a:endParaRPr lang="en-US" dirty="0"/>
          </a:p>
        </p:txBody>
      </p:sp>
      <p:sp>
        <p:nvSpPr>
          <p:cNvPr id="3" name="Text Placeholder 2">
            <a:extLst>
              <a:ext uri="{FF2B5EF4-FFF2-40B4-BE49-F238E27FC236}">
                <a16:creationId xmlns:a16="http://schemas.microsoft.com/office/drawing/2014/main" id="{8DED2F7F-2065-4CCE-9AD5-77DBF0CD5628}"/>
              </a:ext>
            </a:extLst>
          </p:cNvPr>
          <p:cNvSpPr>
            <a:spLocks noGrp="1"/>
          </p:cNvSpPr>
          <p:nvPr>
            <p:ph type="body" sz="quarter" idx="12"/>
          </p:nvPr>
        </p:nvSpPr>
        <p:spPr>
          <a:xfrm>
            <a:off x="701675" y="2667000"/>
            <a:ext cx="5394325" cy="914400"/>
          </a:xfrm>
        </p:spPr>
        <p:txBody>
          <a:bodyPr>
            <a:normAutofit fontScale="85000" lnSpcReduction="20000"/>
          </a:bodyPr>
          <a:lstStyle/>
          <a:p>
            <a:r>
              <a:rPr lang="en-US" sz="1900" dirty="0"/>
              <a:t>Mike Ashby</a:t>
            </a:r>
          </a:p>
          <a:p>
            <a:r>
              <a:rPr lang="en-GB" sz="1900" dirty="0"/>
              <a:t>Department of Engineering, </a:t>
            </a:r>
          </a:p>
          <a:p>
            <a:r>
              <a:rPr lang="en-GB" sz="1900" dirty="0"/>
              <a:t>University of Cambridge</a:t>
            </a:r>
            <a:endParaRPr lang="en-US" sz="1900" dirty="0"/>
          </a:p>
          <a:p>
            <a:endParaRPr lang="en-US" dirty="0">
              <a:solidFill>
                <a:schemeClr val="accent3"/>
              </a:solidFill>
            </a:endParaRPr>
          </a:p>
        </p:txBody>
      </p:sp>
      <p:grpSp>
        <p:nvGrpSpPr>
          <p:cNvPr id="6" name="Group 5">
            <a:extLst>
              <a:ext uri="{FF2B5EF4-FFF2-40B4-BE49-F238E27FC236}">
                <a16:creationId xmlns:a16="http://schemas.microsoft.com/office/drawing/2014/main" id="{E5131B15-6F4D-43D2-A6B0-ECE2066A2DFA}"/>
              </a:ext>
            </a:extLst>
          </p:cNvPr>
          <p:cNvGrpSpPr/>
          <p:nvPr/>
        </p:nvGrpSpPr>
        <p:grpSpPr>
          <a:xfrm>
            <a:off x="6400800" y="1175837"/>
            <a:ext cx="3870283" cy="4811125"/>
            <a:chOff x="7086600" y="1284875"/>
            <a:chExt cx="3449659" cy="4288250"/>
          </a:xfrm>
        </p:grpSpPr>
        <p:pic>
          <p:nvPicPr>
            <p:cNvPr id="4" name="Picture 2">
              <a:extLst>
                <a:ext uri="{FF2B5EF4-FFF2-40B4-BE49-F238E27FC236}">
                  <a16:creationId xmlns:a16="http://schemas.microsoft.com/office/drawing/2014/main" id="{636DCA96-073F-433C-92DF-D3A78BB58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284875"/>
              <a:ext cx="3449659" cy="428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4A63D4AC-27F5-4581-95A3-C32443C51697}"/>
                </a:ext>
              </a:extLst>
            </p:cNvPr>
            <p:cNvSpPr/>
            <p:nvPr/>
          </p:nvSpPr>
          <p:spPr>
            <a:xfrm>
              <a:off x="10210800" y="4800600"/>
              <a:ext cx="325459"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465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3FBCE-D08B-4734-BBC2-F9C78FD59A07}"/>
              </a:ext>
            </a:extLst>
          </p:cNvPr>
          <p:cNvSpPr>
            <a:spLocks noGrp="1"/>
          </p:cNvSpPr>
          <p:nvPr>
            <p:ph type="sldNum" sz="quarter" idx="11"/>
          </p:nvPr>
        </p:nvSpPr>
        <p:spPr/>
        <p:txBody>
          <a:bodyPr/>
          <a:lstStyle/>
          <a:p>
            <a:fld id="{F0D23093-2AB0-F74C-B865-1A12A15B650E}" type="slidenum">
              <a:rPr lang="en-US" smtClean="0"/>
              <a:pPr/>
              <a:t>10</a:t>
            </a:fld>
            <a:endParaRPr lang="en-US" dirty="0"/>
          </a:p>
        </p:txBody>
      </p:sp>
      <p:sp>
        <p:nvSpPr>
          <p:cNvPr id="3" name="Title 2">
            <a:extLst>
              <a:ext uri="{FF2B5EF4-FFF2-40B4-BE49-F238E27FC236}">
                <a16:creationId xmlns:a16="http://schemas.microsoft.com/office/drawing/2014/main" id="{F80F8567-C155-499E-B7C2-756E52C25D48}"/>
              </a:ext>
            </a:extLst>
          </p:cNvPr>
          <p:cNvSpPr>
            <a:spLocks noGrp="1"/>
          </p:cNvSpPr>
          <p:nvPr>
            <p:ph type="title"/>
          </p:nvPr>
        </p:nvSpPr>
        <p:spPr/>
        <p:txBody>
          <a:bodyPr/>
          <a:lstStyle/>
          <a:p>
            <a:r>
              <a:rPr lang="en-GB" dirty="0"/>
              <a:t>Objective, size and time-scale</a:t>
            </a:r>
            <a:endParaRPr lang="en-US" dirty="0"/>
          </a:p>
        </p:txBody>
      </p:sp>
      <p:sp>
        <p:nvSpPr>
          <p:cNvPr id="4" name="Rectangle 3">
            <a:extLst>
              <a:ext uri="{FF2B5EF4-FFF2-40B4-BE49-F238E27FC236}">
                <a16:creationId xmlns:a16="http://schemas.microsoft.com/office/drawing/2014/main" id="{B647B176-CD12-42EB-901E-92A68220A4BB}"/>
              </a:ext>
            </a:extLst>
          </p:cNvPr>
          <p:cNvSpPr/>
          <p:nvPr/>
        </p:nvSpPr>
        <p:spPr bwMode="auto">
          <a:xfrm>
            <a:off x="4404593" y="4509121"/>
            <a:ext cx="3054904" cy="1498142"/>
          </a:xfrm>
          <a:prstGeom prst="rect">
            <a:avLst/>
          </a:prstGeom>
          <a:solidFill>
            <a:schemeClr val="bg1">
              <a:lumMod val="95000"/>
            </a:schemeClr>
          </a:solidFill>
          <a:ln w="12700">
            <a:solidFill>
              <a:schemeClr val="accent2"/>
            </a:solidFill>
            <a:miter lim="800000"/>
            <a:headEnd/>
            <a:tailEnd/>
          </a:ln>
          <a:effectLst/>
        </p:spPr>
        <p:txBody>
          <a:bodyPr rtlCol="0" anchor="ctr">
            <a:noAutofit/>
          </a:bodyPr>
          <a:lstStyle/>
          <a:p>
            <a:pPr algn="ctr">
              <a:spcBef>
                <a:spcPct val="10000"/>
              </a:spcBef>
              <a:spcAft>
                <a:spcPct val="0"/>
              </a:spcAft>
              <a:buClrTx/>
              <a:buSzTx/>
              <a:buFontTx/>
              <a:buNone/>
            </a:pPr>
            <a:endParaRPr lang="en-US" sz="2000" b="1" dirty="0"/>
          </a:p>
        </p:txBody>
      </p:sp>
      <p:sp>
        <p:nvSpPr>
          <p:cNvPr id="6" name="Text Box 23">
            <a:extLst>
              <a:ext uri="{FF2B5EF4-FFF2-40B4-BE49-F238E27FC236}">
                <a16:creationId xmlns:a16="http://schemas.microsoft.com/office/drawing/2014/main" id="{28A24323-B415-422D-8909-2AFF7F7702E6}"/>
              </a:ext>
            </a:extLst>
          </p:cNvPr>
          <p:cNvSpPr txBox="1">
            <a:spLocks noChangeArrowheads="1"/>
          </p:cNvSpPr>
          <p:nvPr/>
        </p:nvSpPr>
        <p:spPr bwMode="auto">
          <a:xfrm>
            <a:off x="5200675" y="990816"/>
            <a:ext cx="2417762"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buClr>
                <a:srgbClr val="666633"/>
              </a:buClr>
              <a:buSzPct val="110000"/>
            </a:pPr>
            <a:r>
              <a:rPr lang="en-GB" sz="2000" dirty="0">
                <a:latin typeface="+mn-lt"/>
              </a:rPr>
              <a:t>Articulation</a:t>
            </a:r>
            <a:endParaRPr lang="en-GB" sz="2000" i="1" dirty="0">
              <a:latin typeface="+mn-lt"/>
            </a:endParaRPr>
          </a:p>
        </p:txBody>
      </p:sp>
      <p:grpSp>
        <p:nvGrpSpPr>
          <p:cNvPr id="7" name="Group 6">
            <a:extLst>
              <a:ext uri="{FF2B5EF4-FFF2-40B4-BE49-F238E27FC236}">
                <a16:creationId xmlns:a16="http://schemas.microsoft.com/office/drawing/2014/main" id="{38EC6E09-40B9-4D2D-B236-988976953F9B}"/>
              </a:ext>
            </a:extLst>
          </p:cNvPr>
          <p:cNvGrpSpPr/>
          <p:nvPr/>
        </p:nvGrpSpPr>
        <p:grpSpPr>
          <a:xfrm>
            <a:off x="5075183" y="1499650"/>
            <a:ext cx="1704332" cy="734760"/>
            <a:chOff x="3542033" y="1656660"/>
            <a:chExt cx="1704332" cy="734760"/>
          </a:xfrm>
        </p:grpSpPr>
        <p:sp>
          <p:nvSpPr>
            <p:cNvPr id="8" name="Hexagon 7">
              <a:extLst>
                <a:ext uri="{FF2B5EF4-FFF2-40B4-BE49-F238E27FC236}">
                  <a16:creationId xmlns:a16="http://schemas.microsoft.com/office/drawing/2014/main" id="{51088E3B-3422-49AE-8792-09D94798E80D}"/>
                </a:ext>
              </a:extLst>
            </p:cNvPr>
            <p:cNvSpPr/>
            <p:nvPr/>
          </p:nvSpPr>
          <p:spPr bwMode="auto">
            <a:xfrm>
              <a:off x="3542033" y="1656660"/>
              <a:ext cx="1704332" cy="734760"/>
            </a:xfrm>
            <a:prstGeom prst="hexagon">
              <a:avLst/>
            </a:prstGeom>
            <a:solidFill>
              <a:schemeClr val="bg2"/>
            </a:solidFill>
            <a:ln w="19050">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endParaRPr lang="en-US" sz="2000" b="1" dirty="0"/>
            </a:p>
          </p:txBody>
        </p:sp>
        <p:sp>
          <p:nvSpPr>
            <p:cNvPr id="9" name="Text Box 10">
              <a:extLst>
                <a:ext uri="{FF2B5EF4-FFF2-40B4-BE49-F238E27FC236}">
                  <a16:creationId xmlns:a16="http://schemas.microsoft.com/office/drawing/2014/main" id="{8A89FADE-4E4D-4748-9A0E-367D22A5912C}"/>
                </a:ext>
              </a:extLst>
            </p:cNvPr>
            <p:cNvSpPr txBox="1">
              <a:spLocks noChangeArrowheads="1"/>
            </p:cNvSpPr>
            <p:nvPr/>
          </p:nvSpPr>
          <p:spPr bwMode="auto">
            <a:xfrm>
              <a:off x="3646093" y="1727067"/>
              <a:ext cx="1539875"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lnSpc>
                  <a:spcPct val="90000"/>
                </a:lnSpc>
                <a:spcBef>
                  <a:spcPct val="0"/>
                </a:spcBef>
                <a:spcAft>
                  <a:spcPct val="0"/>
                </a:spcAft>
                <a:buClr>
                  <a:srgbClr val="666633"/>
                </a:buClr>
                <a:buSzPct val="110000"/>
              </a:pPr>
              <a:r>
                <a:rPr lang="en-GB" sz="1800" dirty="0">
                  <a:latin typeface="+mn-lt"/>
                </a:rPr>
                <a:t>Develop</a:t>
              </a:r>
            </a:p>
            <a:p>
              <a:pPr algn="ctr">
                <a:lnSpc>
                  <a:spcPct val="90000"/>
                </a:lnSpc>
                <a:spcBef>
                  <a:spcPct val="0"/>
                </a:spcBef>
                <a:spcAft>
                  <a:spcPct val="0"/>
                </a:spcAft>
                <a:buClr>
                  <a:srgbClr val="666633"/>
                </a:buClr>
                <a:buSzPct val="110000"/>
              </a:pPr>
              <a:r>
                <a:rPr lang="en-GB" sz="1800" dirty="0">
                  <a:latin typeface="+mn-lt"/>
                </a:rPr>
                <a:t> Bio-polymers</a:t>
              </a:r>
              <a:endParaRPr lang="en-GB" sz="1800" i="1" dirty="0">
                <a:latin typeface="+mn-lt"/>
              </a:endParaRPr>
            </a:p>
          </p:txBody>
        </p:sp>
      </p:grpSp>
      <p:grpSp>
        <p:nvGrpSpPr>
          <p:cNvPr id="10" name="Group 9">
            <a:extLst>
              <a:ext uri="{FF2B5EF4-FFF2-40B4-BE49-F238E27FC236}">
                <a16:creationId xmlns:a16="http://schemas.microsoft.com/office/drawing/2014/main" id="{433AC94A-C778-407E-9913-2F81EFCE2E51}"/>
              </a:ext>
            </a:extLst>
          </p:cNvPr>
          <p:cNvGrpSpPr/>
          <p:nvPr/>
        </p:nvGrpSpPr>
        <p:grpSpPr>
          <a:xfrm>
            <a:off x="1793503" y="2328309"/>
            <a:ext cx="8575678" cy="735349"/>
            <a:chOff x="260353" y="2485319"/>
            <a:chExt cx="8575678" cy="735349"/>
          </a:xfrm>
        </p:grpSpPr>
        <p:sp>
          <p:nvSpPr>
            <p:cNvPr id="11" name="Hexagon 10">
              <a:extLst>
                <a:ext uri="{FF2B5EF4-FFF2-40B4-BE49-F238E27FC236}">
                  <a16:creationId xmlns:a16="http://schemas.microsoft.com/office/drawing/2014/main" id="{AA1C6A33-3D8E-44FC-BC7A-A62AE71129BF}"/>
                </a:ext>
              </a:extLst>
            </p:cNvPr>
            <p:cNvSpPr/>
            <p:nvPr/>
          </p:nvSpPr>
          <p:spPr bwMode="auto">
            <a:xfrm>
              <a:off x="3542033" y="2485319"/>
              <a:ext cx="1704332" cy="734760"/>
            </a:xfrm>
            <a:prstGeom prst="hexagon">
              <a:avLst/>
            </a:prstGeom>
            <a:solidFill>
              <a:schemeClr val="bg1">
                <a:lumMod val="95000"/>
              </a:schemeClr>
            </a:solidFill>
            <a:ln w="19050">
              <a:solidFill>
                <a:schemeClr val="accent3"/>
              </a:solidFill>
              <a:miter lim="800000"/>
              <a:headEnd/>
              <a:tailEnd/>
            </a:ln>
            <a:effectLst/>
          </p:spPr>
          <p:txBody>
            <a:bodyPr rtlCol="0" anchor="ctr">
              <a:noAutofit/>
            </a:bodyPr>
            <a:lstStyle/>
            <a:p>
              <a:pPr algn="ctr">
                <a:spcBef>
                  <a:spcPct val="10000"/>
                </a:spcBef>
                <a:spcAft>
                  <a:spcPct val="0"/>
                </a:spcAft>
                <a:buClrTx/>
                <a:buSzTx/>
                <a:buFontTx/>
                <a:buNone/>
              </a:pPr>
              <a:endParaRPr lang="en-US" sz="2000" b="1" dirty="0"/>
            </a:p>
          </p:txBody>
        </p:sp>
        <p:grpSp>
          <p:nvGrpSpPr>
            <p:cNvPr id="12" name="Group 11">
              <a:extLst>
                <a:ext uri="{FF2B5EF4-FFF2-40B4-BE49-F238E27FC236}">
                  <a16:creationId xmlns:a16="http://schemas.microsoft.com/office/drawing/2014/main" id="{F1A2CC92-47F2-499C-8858-9984380F0B60}"/>
                </a:ext>
              </a:extLst>
            </p:cNvPr>
            <p:cNvGrpSpPr/>
            <p:nvPr/>
          </p:nvGrpSpPr>
          <p:grpSpPr>
            <a:xfrm>
              <a:off x="260353" y="2525342"/>
              <a:ext cx="8575678" cy="695326"/>
              <a:chOff x="260353" y="3402019"/>
              <a:chExt cx="8575678" cy="695326"/>
            </a:xfrm>
          </p:grpSpPr>
          <p:grpSp>
            <p:nvGrpSpPr>
              <p:cNvPr id="13" name="Group 45">
                <a:extLst>
                  <a:ext uri="{FF2B5EF4-FFF2-40B4-BE49-F238E27FC236}">
                    <a16:creationId xmlns:a16="http://schemas.microsoft.com/office/drawing/2014/main" id="{B6ADD36D-2B9E-4425-9D94-141A5A011BF3}"/>
                  </a:ext>
                </a:extLst>
              </p:cNvPr>
              <p:cNvGrpSpPr>
                <a:grpSpLocks/>
              </p:cNvGrpSpPr>
              <p:nvPr/>
            </p:nvGrpSpPr>
            <p:grpSpPr bwMode="auto">
              <a:xfrm>
                <a:off x="260353" y="3402019"/>
                <a:ext cx="8575678" cy="695326"/>
                <a:chOff x="92" y="2487"/>
                <a:chExt cx="5402" cy="438"/>
              </a:xfrm>
            </p:grpSpPr>
            <p:sp>
              <p:nvSpPr>
                <p:cNvPr id="16" name="Oval 28">
                  <a:extLst>
                    <a:ext uri="{FF2B5EF4-FFF2-40B4-BE49-F238E27FC236}">
                      <a16:creationId xmlns:a16="http://schemas.microsoft.com/office/drawing/2014/main" id="{194A45F1-258F-4465-B38F-2B750A2267EA}"/>
                    </a:ext>
                  </a:extLst>
                </p:cNvPr>
                <p:cNvSpPr>
                  <a:spLocks noChangeArrowheads="1"/>
                </p:cNvSpPr>
                <p:nvPr/>
              </p:nvSpPr>
              <p:spPr bwMode="auto">
                <a:xfrm>
                  <a:off x="1700" y="2517"/>
                  <a:ext cx="164" cy="354"/>
                </a:xfrm>
                <a:prstGeom prst="ellipse">
                  <a:avLst/>
                </a:prstGeom>
                <a:no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GB" sz="2000" dirty="0"/>
                </a:p>
              </p:txBody>
            </p:sp>
            <p:sp>
              <p:nvSpPr>
                <p:cNvPr id="17" name="Text Box 27">
                  <a:extLst>
                    <a:ext uri="{FF2B5EF4-FFF2-40B4-BE49-F238E27FC236}">
                      <a16:creationId xmlns:a16="http://schemas.microsoft.com/office/drawing/2014/main" id="{8D064D24-9E52-45D0-B067-BEDC68D10F29}"/>
                    </a:ext>
                  </a:extLst>
                </p:cNvPr>
                <p:cNvSpPr txBox="1">
                  <a:spLocks noChangeArrowheads="1"/>
                </p:cNvSpPr>
                <p:nvPr/>
              </p:nvSpPr>
              <p:spPr bwMode="auto">
                <a:xfrm>
                  <a:off x="92" y="2518"/>
                  <a:ext cx="151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buSzPct val="110000"/>
                    <a:buFont typeface="Wingdings" pitchFamily="2" charset="2"/>
                    <a:buChar char="§"/>
                  </a:pPr>
                  <a:r>
                    <a:rPr lang="en-GB" sz="1800" dirty="0">
                      <a:latin typeface="+mn-lt"/>
                    </a:rPr>
                    <a:t>  Stimulate low-carbon economy</a:t>
                  </a:r>
                  <a:endParaRPr lang="en-GB" sz="1800" i="1" dirty="0">
                    <a:latin typeface="+mn-lt"/>
                  </a:endParaRPr>
                </a:p>
              </p:txBody>
            </p:sp>
            <p:sp>
              <p:nvSpPr>
                <p:cNvPr id="18" name="Text Box 22">
                  <a:extLst>
                    <a:ext uri="{FF2B5EF4-FFF2-40B4-BE49-F238E27FC236}">
                      <a16:creationId xmlns:a16="http://schemas.microsoft.com/office/drawing/2014/main" id="{B34CD419-A378-4584-8054-B8558C1BC76B}"/>
                    </a:ext>
                  </a:extLst>
                </p:cNvPr>
                <p:cNvSpPr txBox="1">
                  <a:spLocks noChangeArrowheads="1"/>
                </p:cNvSpPr>
                <p:nvPr/>
              </p:nvSpPr>
              <p:spPr bwMode="auto">
                <a:xfrm>
                  <a:off x="2202" y="2487"/>
                  <a:ext cx="97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0"/>
                    </a:spcBef>
                    <a:spcAft>
                      <a:spcPts val="0"/>
                    </a:spcAft>
                    <a:buClr>
                      <a:srgbClr val="666633"/>
                    </a:buClr>
                    <a:buSzPct val="110000"/>
                  </a:pPr>
                  <a:r>
                    <a:rPr lang="en-GB" sz="1800" dirty="0">
                      <a:latin typeface="+mn-lt"/>
                    </a:rPr>
                    <a:t>Impose </a:t>
                  </a:r>
                </a:p>
                <a:p>
                  <a:pPr algn="ctr">
                    <a:spcBef>
                      <a:spcPts val="0"/>
                    </a:spcBef>
                    <a:spcAft>
                      <a:spcPts val="0"/>
                    </a:spcAft>
                    <a:buClr>
                      <a:srgbClr val="666633"/>
                    </a:buClr>
                    <a:buSzPct val="110000"/>
                  </a:pPr>
                  <a:r>
                    <a:rPr lang="en-GB" sz="1800" dirty="0">
                      <a:latin typeface="+mn-lt"/>
                    </a:rPr>
                    <a:t>carbon tax</a:t>
                  </a:r>
                  <a:endParaRPr lang="en-GB" sz="1800" i="1" dirty="0">
                    <a:latin typeface="+mn-lt"/>
                  </a:endParaRPr>
                </a:p>
              </p:txBody>
            </p:sp>
            <p:sp>
              <p:nvSpPr>
                <p:cNvPr id="19" name="Text Box 32">
                  <a:extLst>
                    <a:ext uri="{FF2B5EF4-FFF2-40B4-BE49-F238E27FC236}">
                      <a16:creationId xmlns:a16="http://schemas.microsoft.com/office/drawing/2014/main" id="{6515BA3E-C95B-4A60-98C1-F4C33B77DC79}"/>
                    </a:ext>
                  </a:extLst>
                </p:cNvPr>
                <p:cNvSpPr txBox="1">
                  <a:spLocks noChangeArrowheads="1"/>
                </p:cNvSpPr>
                <p:nvPr/>
              </p:nvSpPr>
              <p:spPr bwMode="auto">
                <a:xfrm>
                  <a:off x="3880" y="2538"/>
                  <a:ext cx="161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buClr>
                      <a:srgbClr val="666633"/>
                    </a:buClr>
                    <a:buSzPct val="110000"/>
                  </a:pPr>
                  <a:r>
                    <a:rPr lang="en-GB" sz="1800" dirty="0">
                      <a:latin typeface="+mn-lt"/>
                    </a:rPr>
                    <a:t>   € 40 per tonne by 2030</a:t>
                  </a:r>
                  <a:endParaRPr lang="en-GB" sz="1800" i="1" dirty="0">
                    <a:latin typeface="+mn-lt"/>
                  </a:endParaRPr>
                </a:p>
              </p:txBody>
            </p:sp>
          </p:grpSp>
          <p:cxnSp>
            <p:nvCxnSpPr>
              <p:cNvPr id="14" name="Straight Arrow Connector 13">
                <a:extLst>
                  <a:ext uri="{FF2B5EF4-FFF2-40B4-BE49-F238E27FC236}">
                    <a16:creationId xmlns:a16="http://schemas.microsoft.com/office/drawing/2014/main" id="{94CC292F-34FC-48E5-A3F7-0447404390B1}"/>
                  </a:ext>
                </a:extLst>
              </p:cNvPr>
              <p:cNvCxnSpPr/>
              <p:nvPr/>
            </p:nvCxnSpPr>
            <p:spPr bwMode="auto">
              <a:xfrm flipH="1">
                <a:off x="2531543" y="3724685"/>
                <a:ext cx="548641" cy="0"/>
              </a:xfrm>
              <a:prstGeom prst="straightConnector1">
                <a:avLst/>
              </a:prstGeom>
              <a:noFill/>
              <a:ln w="38100" cap="flat" cmpd="sng" algn="ctr">
                <a:solidFill>
                  <a:schemeClr val="accent1"/>
                </a:solidFill>
                <a:prstDash val="solid"/>
                <a:round/>
                <a:headEnd type="none" w="med" len="med"/>
                <a:tailEnd type="triangle" w="med" len="lg"/>
              </a:ln>
              <a:effectLst/>
            </p:spPr>
          </p:cxnSp>
          <p:cxnSp>
            <p:nvCxnSpPr>
              <p:cNvPr id="15" name="Straight Arrow Connector 14">
                <a:extLst>
                  <a:ext uri="{FF2B5EF4-FFF2-40B4-BE49-F238E27FC236}">
                    <a16:creationId xmlns:a16="http://schemas.microsoft.com/office/drawing/2014/main" id="{9683E860-ECB6-4149-8DE6-ADF04081918F}"/>
                  </a:ext>
                </a:extLst>
              </p:cNvPr>
              <p:cNvCxnSpPr/>
              <p:nvPr/>
            </p:nvCxnSpPr>
            <p:spPr bwMode="auto">
              <a:xfrm>
                <a:off x="5752570" y="3667926"/>
                <a:ext cx="550858" cy="0"/>
              </a:xfrm>
              <a:prstGeom prst="straightConnector1">
                <a:avLst/>
              </a:prstGeom>
              <a:noFill/>
              <a:ln w="38100" cap="flat" cmpd="sng" algn="ctr">
                <a:solidFill>
                  <a:schemeClr val="accent1"/>
                </a:solidFill>
                <a:prstDash val="solid"/>
                <a:round/>
                <a:headEnd type="none" w="med" len="med"/>
                <a:tailEnd type="triangle" w="med" len="lg"/>
              </a:ln>
              <a:effectLst/>
            </p:spPr>
          </p:cxnSp>
        </p:grpSp>
      </p:grpSp>
      <p:grpSp>
        <p:nvGrpSpPr>
          <p:cNvPr id="20" name="Group 19">
            <a:extLst>
              <a:ext uri="{FF2B5EF4-FFF2-40B4-BE49-F238E27FC236}">
                <a16:creationId xmlns:a16="http://schemas.microsoft.com/office/drawing/2014/main" id="{6B324D56-8149-4B4A-9455-0DC55F49AE83}"/>
              </a:ext>
            </a:extLst>
          </p:cNvPr>
          <p:cNvGrpSpPr/>
          <p:nvPr/>
        </p:nvGrpSpPr>
        <p:grpSpPr>
          <a:xfrm>
            <a:off x="1851843" y="3156969"/>
            <a:ext cx="8531226" cy="795337"/>
            <a:chOff x="388143" y="3313979"/>
            <a:chExt cx="8531226" cy="795337"/>
          </a:xfrm>
        </p:grpSpPr>
        <p:sp>
          <p:nvSpPr>
            <p:cNvPr id="21" name="Hexagon 20">
              <a:extLst>
                <a:ext uri="{FF2B5EF4-FFF2-40B4-BE49-F238E27FC236}">
                  <a16:creationId xmlns:a16="http://schemas.microsoft.com/office/drawing/2014/main" id="{E2B27C04-3263-45B3-BAF3-D90AC634C915}"/>
                </a:ext>
              </a:extLst>
            </p:cNvPr>
            <p:cNvSpPr/>
            <p:nvPr/>
          </p:nvSpPr>
          <p:spPr bwMode="auto">
            <a:xfrm>
              <a:off x="3611483" y="3313979"/>
              <a:ext cx="1704332" cy="734760"/>
            </a:xfrm>
            <a:prstGeom prst="hexagon">
              <a:avLst/>
            </a:prstGeom>
            <a:solidFill>
              <a:schemeClr val="bg2"/>
            </a:solidFill>
            <a:ln w="19050">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endParaRPr lang="en-US" sz="2000" b="1" dirty="0"/>
            </a:p>
          </p:txBody>
        </p:sp>
        <p:grpSp>
          <p:nvGrpSpPr>
            <p:cNvPr id="22" name="Group 21">
              <a:extLst>
                <a:ext uri="{FF2B5EF4-FFF2-40B4-BE49-F238E27FC236}">
                  <a16:creationId xmlns:a16="http://schemas.microsoft.com/office/drawing/2014/main" id="{E2C83731-DDAB-497E-A8DE-A1D37000EBAC}"/>
                </a:ext>
              </a:extLst>
            </p:cNvPr>
            <p:cNvGrpSpPr/>
            <p:nvPr/>
          </p:nvGrpSpPr>
          <p:grpSpPr>
            <a:xfrm>
              <a:off x="388143" y="3385416"/>
              <a:ext cx="8531226" cy="723900"/>
              <a:chOff x="352425" y="4527550"/>
              <a:chExt cx="8531226" cy="723900"/>
            </a:xfrm>
          </p:grpSpPr>
          <p:grpSp>
            <p:nvGrpSpPr>
              <p:cNvPr id="23" name="Group 46">
                <a:extLst>
                  <a:ext uri="{FF2B5EF4-FFF2-40B4-BE49-F238E27FC236}">
                    <a16:creationId xmlns:a16="http://schemas.microsoft.com/office/drawing/2014/main" id="{B6FC8F0C-AB13-4C49-8DA1-04673E2FDCBF}"/>
                  </a:ext>
                </a:extLst>
              </p:cNvPr>
              <p:cNvGrpSpPr>
                <a:grpSpLocks/>
              </p:cNvGrpSpPr>
              <p:nvPr/>
            </p:nvGrpSpPr>
            <p:grpSpPr bwMode="auto">
              <a:xfrm>
                <a:off x="352425" y="4527550"/>
                <a:ext cx="8531226" cy="723900"/>
                <a:chOff x="150" y="3196"/>
                <a:chExt cx="5374" cy="456"/>
              </a:xfrm>
            </p:grpSpPr>
            <p:sp>
              <p:nvSpPr>
                <p:cNvPr id="26" name="Oval 37">
                  <a:extLst>
                    <a:ext uri="{FF2B5EF4-FFF2-40B4-BE49-F238E27FC236}">
                      <a16:creationId xmlns:a16="http://schemas.microsoft.com/office/drawing/2014/main" id="{EB4A3CD1-C852-4E25-ADCF-C658F05AC02B}"/>
                    </a:ext>
                  </a:extLst>
                </p:cNvPr>
                <p:cNvSpPr>
                  <a:spLocks noChangeArrowheads="1"/>
                </p:cNvSpPr>
                <p:nvPr/>
              </p:nvSpPr>
              <p:spPr bwMode="auto">
                <a:xfrm>
                  <a:off x="1737" y="3231"/>
                  <a:ext cx="164" cy="354"/>
                </a:xfrm>
                <a:prstGeom prst="ellipse">
                  <a:avLst/>
                </a:prstGeom>
                <a:no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endParaRPr lang="en-GB" sz="2000" dirty="0"/>
                </a:p>
              </p:txBody>
            </p:sp>
            <p:sp>
              <p:nvSpPr>
                <p:cNvPr id="27" name="Text Box 29">
                  <a:extLst>
                    <a:ext uri="{FF2B5EF4-FFF2-40B4-BE49-F238E27FC236}">
                      <a16:creationId xmlns:a16="http://schemas.microsoft.com/office/drawing/2014/main" id="{3DDCC283-DB39-4175-9288-A166DEFC1DAF}"/>
                    </a:ext>
                  </a:extLst>
                </p:cNvPr>
                <p:cNvSpPr txBox="1">
                  <a:spLocks noChangeArrowheads="1"/>
                </p:cNvSpPr>
                <p:nvPr/>
              </p:nvSpPr>
              <p:spPr bwMode="auto">
                <a:xfrm>
                  <a:off x="2246" y="3196"/>
                  <a:ext cx="933" cy="4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spcBef>
                      <a:spcPts val="0"/>
                    </a:spcBef>
                    <a:spcAft>
                      <a:spcPts val="0"/>
                    </a:spcAft>
                    <a:buClr>
                      <a:srgbClr val="666633"/>
                    </a:buClr>
                    <a:buSzPct val="110000"/>
                  </a:pPr>
                  <a:r>
                    <a:rPr lang="en-GB" sz="1800" dirty="0">
                      <a:latin typeface="+mn-lt"/>
                    </a:rPr>
                    <a:t>Mandatory car recycling</a:t>
                  </a:r>
                </a:p>
              </p:txBody>
            </p:sp>
            <p:sp>
              <p:nvSpPr>
                <p:cNvPr id="28" name="Text Box 31">
                  <a:extLst>
                    <a:ext uri="{FF2B5EF4-FFF2-40B4-BE49-F238E27FC236}">
                      <a16:creationId xmlns:a16="http://schemas.microsoft.com/office/drawing/2014/main" id="{59DDB76D-59C8-42A8-85AF-58CBF4CFD8B4}"/>
                    </a:ext>
                  </a:extLst>
                </p:cNvPr>
                <p:cNvSpPr txBox="1">
                  <a:spLocks noChangeArrowheads="1"/>
                </p:cNvSpPr>
                <p:nvPr/>
              </p:nvSpPr>
              <p:spPr bwMode="auto">
                <a:xfrm>
                  <a:off x="150" y="3245"/>
                  <a:ext cx="151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buSzPct val="110000"/>
                    <a:buFont typeface="Wingdings" pitchFamily="2" charset="2"/>
                    <a:buChar char="§"/>
                  </a:pPr>
                  <a:r>
                    <a:rPr lang="en-GB" sz="1800" dirty="0">
                      <a:latin typeface="+mn-lt"/>
                    </a:rPr>
                    <a:t>  Stimulate circular materials economy</a:t>
                  </a:r>
                  <a:endParaRPr lang="en-GB" sz="1800" i="1" dirty="0">
                    <a:latin typeface="+mn-lt"/>
                  </a:endParaRPr>
                </a:p>
              </p:txBody>
            </p:sp>
            <p:sp>
              <p:nvSpPr>
                <p:cNvPr id="29" name="Text Box 35">
                  <a:extLst>
                    <a:ext uri="{FF2B5EF4-FFF2-40B4-BE49-F238E27FC236}">
                      <a16:creationId xmlns:a16="http://schemas.microsoft.com/office/drawing/2014/main" id="{A4A6E8BE-651D-4EC1-9603-FBACBDE5210F}"/>
                    </a:ext>
                  </a:extLst>
                </p:cNvPr>
                <p:cNvSpPr txBox="1">
                  <a:spLocks noChangeArrowheads="1"/>
                </p:cNvSpPr>
                <p:nvPr/>
              </p:nvSpPr>
              <p:spPr bwMode="auto">
                <a:xfrm>
                  <a:off x="3999" y="3231"/>
                  <a:ext cx="152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buClr>
                      <a:srgbClr val="666633"/>
                    </a:buClr>
                    <a:buSzPct val="110000"/>
                  </a:pPr>
                  <a:r>
                    <a:rPr lang="en-GB" sz="1800" dirty="0">
                      <a:latin typeface="+mn-lt"/>
                    </a:rPr>
                    <a:t>85% was to be recycled by 2015 (EU)</a:t>
                  </a:r>
                  <a:endParaRPr lang="en-GB" sz="1800" i="1" dirty="0">
                    <a:latin typeface="+mn-lt"/>
                  </a:endParaRPr>
                </a:p>
              </p:txBody>
            </p:sp>
          </p:grpSp>
          <p:cxnSp>
            <p:nvCxnSpPr>
              <p:cNvPr id="24" name="Straight Arrow Connector 23">
                <a:extLst>
                  <a:ext uri="{FF2B5EF4-FFF2-40B4-BE49-F238E27FC236}">
                    <a16:creationId xmlns:a16="http://schemas.microsoft.com/office/drawing/2014/main" id="{56FE61A4-625F-4FCD-BC24-A58FF21E62CD}"/>
                  </a:ext>
                </a:extLst>
              </p:cNvPr>
              <p:cNvCxnSpPr/>
              <p:nvPr/>
            </p:nvCxnSpPr>
            <p:spPr bwMode="auto">
              <a:xfrm flipH="1">
                <a:off x="2548986" y="4847432"/>
                <a:ext cx="612839" cy="0"/>
              </a:xfrm>
              <a:prstGeom prst="straightConnector1">
                <a:avLst/>
              </a:prstGeom>
              <a:noFill/>
              <a:ln w="38100" cap="flat" cmpd="sng" algn="ctr">
                <a:solidFill>
                  <a:schemeClr val="accent1"/>
                </a:solidFill>
                <a:prstDash val="solid"/>
                <a:round/>
                <a:headEnd type="none" w="med" len="med"/>
                <a:tailEnd type="triangle" w="med" len="lg"/>
              </a:ln>
              <a:effectLst/>
            </p:spPr>
          </p:cxnSp>
          <p:cxnSp>
            <p:nvCxnSpPr>
              <p:cNvPr id="25" name="Straight Arrow Connector 24">
                <a:extLst>
                  <a:ext uri="{FF2B5EF4-FFF2-40B4-BE49-F238E27FC236}">
                    <a16:creationId xmlns:a16="http://schemas.microsoft.com/office/drawing/2014/main" id="{70BE2A98-E114-4DEF-8196-6D8D4B38505E}"/>
                  </a:ext>
                </a:extLst>
              </p:cNvPr>
              <p:cNvCxnSpPr/>
              <p:nvPr/>
            </p:nvCxnSpPr>
            <p:spPr bwMode="auto">
              <a:xfrm>
                <a:off x="5786302" y="4864100"/>
                <a:ext cx="550858" cy="0"/>
              </a:xfrm>
              <a:prstGeom prst="straightConnector1">
                <a:avLst/>
              </a:prstGeom>
              <a:noFill/>
              <a:ln w="38100" cap="flat" cmpd="sng" algn="ctr">
                <a:solidFill>
                  <a:schemeClr val="accent1"/>
                </a:solidFill>
                <a:prstDash val="solid"/>
                <a:round/>
                <a:headEnd type="none" w="med" len="med"/>
                <a:tailEnd type="triangle" w="med" len="lg"/>
              </a:ln>
              <a:effectLst/>
            </p:spPr>
          </p:cxnSp>
        </p:grpSp>
      </p:grpSp>
      <p:grpSp>
        <p:nvGrpSpPr>
          <p:cNvPr id="30" name="Group 29">
            <a:extLst>
              <a:ext uri="{FF2B5EF4-FFF2-40B4-BE49-F238E27FC236}">
                <a16:creationId xmlns:a16="http://schemas.microsoft.com/office/drawing/2014/main" id="{DB44A6B0-169A-4331-B169-5DFF3B77F5D2}"/>
              </a:ext>
            </a:extLst>
          </p:cNvPr>
          <p:cNvGrpSpPr/>
          <p:nvPr/>
        </p:nvGrpSpPr>
        <p:grpSpPr>
          <a:xfrm>
            <a:off x="6723090" y="846355"/>
            <a:ext cx="3540126" cy="1380482"/>
            <a:chOff x="5259390" y="1587779"/>
            <a:chExt cx="3540126" cy="1380482"/>
          </a:xfrm>
        </p:grpSpPr>
        <p:grpSp>
          <p:nvGrpSpPr>
            <p:cNvPr id="31" name="Group 30">
              <a:extLst>
                <a:ext uri="{FF2B5EF4-FFF2-40B4-BE49-F238E27FC236}">
                  <a16:creationId xmlns:a16="http://schemas.microsoft.com/office/drawing/2014/main" id="{52408EAB-CB32-4165-9611-DEEC9FC27E4C}"/>
                </a:ext>
              </a:extLst>
            </p:cNvPr>
            <p:cNvGrpSpPr/>
            <p:nvPr/>
          </p:nvGrpSpPr>
          <p:grpSpPr>
            <a:xfrm>
              <a:off x="5814773" y="2321930"/>
              <a:ext cx="2948231" cy="646331"/>
              <a:chOff x="5814773" y="2321930"/>
              <a:chExt cx="2948231" cy="646331"/>
            </a:xfrm>
          </p:grpSpPr>
          <p:sp>
            <p:nvSpPr>
              <p:cNvPr id="35" name="Text Box 26">
                <a:extLst>
                  <a:ext uri="{FF2B5EF4-FFF2-40B4-BE49-F238E27FC236}">
                    <a16:creationId xmlns:a16="http://schemas.microsoft.com/office/drawing/2014/main" id="{0D4266C6-56FC-4C1A-A198-5C7D89179BC8}"/>
                  </a:ext>
                </a:extLst>
              </p:cNvPr>
              <p:cNvSpPr txBox="1">
                <a:spLocks noChangeArrowheads="1"/>
              </p:cNvSpPr>
              <p:nvPr/>
            </p:nvSpPr>
            <p:spPr bwMode="auto">
              <a:xfrm>
                <a:off x="6200778" y="2321930"/>
                <a:ext cx="25622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buClr>
                    <a:srgbClr val="666633"/>
                  </a:buClr>
                  <a:buSzPct val="110000"/>
                </a:pPr>
                <a:r>
                  <a:rPr lang="en-GB" sz="1800" dirty="0">
                    <a:latin typeface="+mn-lt"/>
                  </a:rPr>
                  <a:t>   </a:t>
                </a:r>
                <a:r>
                  <a:rPr lang="en-GB" sz="1800" i="1" dirty="0">
                    <a:latin typeface="+mn-lt"/>
                  </a:rPr>
                  <a:t>20% of all polymer production by 2025</a:t>
                </a:r>
              </a:p>
            </p:txBody>
          </p:sp>
          <p:cxnSp>
            <p:nvCxnSpPr>
              <p:cNvPr id="36" name="Straight Arrow Connector 35">
                <a:extLst>
                  <a:ext uri="{FF2B5EF4-FFF2-40B4-BE49-F238E27FC236}">
                    <a16:creationId xmlns:a16="http://schemas.microsoft.com/office/drawing/2014/main" id="{C9630E9B-8829-48DE-8895-A7040889F07C}"/>
                  </a:ext>
                </a:extLst>
              </p:cNvPr>
              <p:cNvCxnSpPr/>
              <p:nvPr/>
            </p:nvCxnSpPr>
            <p:spPr bwMode="auto">
              <a:xfrm>
                <a:off x="5814773" y="2651273"/>
                <a:ext cx="550858" cy="0"/>
              </a:xfrm>
              <a:prstGeom prst="straightConnector1">
                <a:avLst/>
              </a:prstGeom>
              <a:noFill/>
              <a:ln w="38100" cap="flat" cmpd="sng" algn="ctr">
                <a:solidFill>
                  <a:schemeClr val="accent1"/>
                </a:solidFill>
                <a:prstDash val="solid"/>
                <a:round/>
                <a:headEnd type="none" w="med" len="med"/>
                <a:tailEnd type="triangle" w="med" len="lg"/>
              </a:ln>
              <a:effectLst/>
            </p:spPr>
          </p:cxnSp>
        </p:grpSp>
        <p:grpSp>
          <p:nvGrpSpPr>
            <p:cNvPr id="32" name="Group 31">
              <a:extLst>
                <a:ext uri="{FF2B5EF4-FFF2-40B4-BE49-F238E27FC236}">
                  <a16:creationId xmlns:a16="http://schemas.microsoft.com/office/drawing/2014/main" id="{455AB456-DF4F-4589-8E7B-F94F7C7D8AB4}"/>
                </a:ext>
              </a:extLst>
            </p:cNvPr>
            <p:cNvGrpSpPr/>
            <p:nvPr/>
          </p:nvGrpSpPr>
          <p:grpSpPr>
            <a:xfrm>
              <a:off x="5259390" y="1587779"/>
              <a:ext cx="3540126" cy="707886"/>
              <a:chOff x="5259390" y="1587779"/>
              <a:chExt cx="3540126" cy="707886"/>
            </a:xfrm>
          </p:grpSpPr>
          <p:sp>
            <p:nvSpPr>
              <p:cNvPr id="33" name="Text Box 24">
                <a:extLst>
                  <a:ext uri="{FF2B5EF4-FFF2-40B4-BE49-F238E27FC236}">
                    <a16:creationId xmlns:a16="http://schemas.microsoft.com/office/drawing/2014/main" id="{61BEDB2A-4108-45CD-A5C7-0139AF8C1591}"/>
                  </a:ext>
                </a:extLst>
              </p:cNvPr>
              <p:cNvSpPr txBox="1">
                <a:spLocks noChangeArrowheads="1"/>
              </p:cNvSpPr>
              <p:nvPr/>
            </p:nvSpPr>
            <p:spPr bwMode="auto">
              <a:xfrm>
                <a:off x="5259390" y="1587779"/>
                <a:ext cx="35401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ts val="0"/>
                  </a:spcBef>
                  <a:spcAft>
                    <a:spcPts val="0"/>
                  </a:spcAft>
                  <a:buClr>
                    <a:srgbClr val="666633"/>
                  </a:buClr>
                  <a:buSzPct val="110000"/>
                </a:pPr>
                <a:r>
                  <a:rPr lang="en-GB" sz="2000" dirty="0">
                    <a:latin typeface="+mn-lt"/>
                  </a:rPr>
                  <a:t>	       Size and time</a:t>
                </a:r>
              </a:p>
              <a:p>
                <a:pPr>
                  <a:spcBef>
                    <a:spcPts val="0"/>
                  </a:spcBef>
                  <a:spcAft>
                    <a:spcPts val="0"/>
                  </a:spcAft>
                  <a:buClr>
                    <a:srgbClr val="666633"/>
                  </a:buClr>
                  <a:buSzPct val="110000"/>
                </a:pPr>
                <a:r>
                  <a:rPr lang="en-GB" sz="2000" dirty="0">
                    <a:latin typeface="+mn-lt"/>
                  </a:rPr>
                  <a:t>                             scale</a:t>
                </a:r>
                <a:endParaRPr lang="en-GB" sz="2000" i="1" dirty="0">
                  <a:latin typeface="+mn-lt"/>
                </a:endParaRPr>
              </a:p>
            </p:txBody>
          </p:sp>
          <p:sp>
            <p:nvSpPr>
              <p:cNvPr id="34" name="TextBox 33">
                <a:extLst>
                  <a:ext uri="{FF2B5EF4-FFF2-40B4-BE49-F238E27FC236}">
                    <a16:creationId xmlns:a16="http://schemas.microsoft.com/office/drawing/2014/main" id="{B6C50EBA-5E66-4581-B12C-00F5EF57FD63}"/>
                  </a:ext>
                </a:extLst>
              </p:cNvPr>
              <p:cNvSpPr txBox="1"/>
              <p:nvPr/>
            </p:nvSpPr>
            <p:spPr>
              <a:xfrm>
                <a:off x="5454178" y="1787636"/>
                <a:ext cx="617477" cy="369332"/>
              </a:xfrm>
              <a:prstGeom prst="rect">
                <a:avLst/>
              </a:prstGeom>
              <a:noFill/>
            </p:spPr>
            <p:txBody>
              <a:bodyPr wrap="none" rtlCol="0">
                <a:spAutoFit/>
              </a:bodyPr>
              <a:lstStyle/>
              <a:p>
                <a:r>
                  <a:rPr lang="en-GB" dirty="0"/>
                  <a:t>….….</a:t>
                </a:r>
              </a:p>
            </p:txBody>
          </p:sp>
        </p:grpSp>
      </p:grpSp>
      <p:grpSp>
        <p:nvGrpSpPr>
          <p:cNvPr id="37" name="Group 36">
            <a:extLst>
              <a:ext uri="{FF2B5EF4-FFF2-40B4-BE49-F238E27FC236}">
                <a16:creationId xmlns:a16="http://schemas.microsoft.com/office/drawing/2014/main" id="{7BD3A038-7CBF-49DD-8C0E-1C746D0BC158}"/>
              </a:ext>
            </a:extLst>
          </p:cNvPr>
          <p:cNvGrpSpPr/>
          <p:nvPr/>
        </p:nvGrpSpPr>
        <p:grpSpPr>
          <a:xfrm>
            <a:off x="1588034" y="807931"/>
            <a:ext cx="3151321" cy="1425314"/>
            <a:chOff x="124333" y="1549355"/>
            <a:chExt cx="3151321" cy="1425314"/>
          </a:xfrm>
        </p:grpSpPr>
        <p:grpSp>
          <p:nvGrpSpPr>
            <p:cNvPr id="38" name="Group 37">
              <a:extLst>
                <a:ext uri="{FF2B5EF4-FFF2-40B4-BE49-F238E27FC236}">
                  <a16:creationId xmlns:a16="http://schemas.microsoft.com/office/drawing/2014/main" id="{BA7CAD1A-4E11-496C-935C-8B3E363FEFEE}"/>
                </a:ext>
              </a:extLst>
            </p:cNvPr>
            <p:cNvGrpSpPr/>
            <p:nvPr/>
          </p:nvGrpSpPr>
          <p:grpSpPr>
            <a:xfrm>
              <a:off x="124333" y="2328338"/>
              <a:ext cx="3025301" cy="646331"/>
              <a:chOff x="65564" y="2727000"/>
              <a:chExt cx="3025301" cy="646331"/>
            </a:xfrm>
          </p:grpSpPr>
          <p:sp>
            <p:nvSpPr>
              <p:cNvPr id="42" name="Text Box 15">
                <a:extLst>
                  <a:ext uri="{FF2B5EF4-FFF2-40B4-BE49-F238E27FC236}">
                    <a16:creationId xmlns:a16="http://schemas.microsoft.com/office/drawing/2014/main" id="{87022B27-5E90-441C-8313-1EC849A0D0AA}"/>
                  </a:ext>
                </a:extLst>
              </p:cNvPr>
              <p:cNvSpPr txBox="1">
                <a:spLocks noChangeArrowheads="1"/>
              </p:cNvSpPr>
              <p:nvPr/>
            </p:nvSpPr>
            <p:spPr bwMode="auto">
              <a:xfrm>
                <a:off x="65564" y="2727000"/>
                <a:ext cx="24098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buSzPct val="110000"/>
                  <a:buFont typeface="Wingdings" pitchFamily="2" charset="2"/>
                  <a:buChar char="§"/>
                </a:pPr>
                <a:r>
                  <a:rPr lang="en-GB" sz="1800" dirty="0">
                    <a:latin typeface="+mn-lt"/>
                  </a:rPr>
                  <a:t>  </a:t>
                </a:r>
                <a:r>
                  <a:rPr lang="en-GB" sz="1800" i="1" dirty="0">
                    <a:latin typeface="+mn-lt"/>
                  </a:rPr>
                  <a:t>Reduce dependence on oil</a:t>
                </a:r>
              </a:p>
            </p:txBody>
          </p:sp>
          <p:cxnSp>
            <p:nvCxnSpPr>
              <p:cNvPr id="43" name="Straight Arrow Connector 42">
                <a:extLst>
                  <a:ext uri="{FF2B5EF4-FFF2-40B4-BE49-F238E27FC236}">
                    <a16:creationId xmlns:a16="http://schemas.microsoft.com/office/drawing/2014/main" id="{DE333020-F202-4647-A904-5805C0A50D58}"/>
                  </a:ext>
                </a:extLst>
              </p:cNvPr>
              <p:cNvCxnSpPr/>
              <p:nvPr/>
            </p:nvCxnSpPr>
            <p:spPr bwMode="auto">
              <a:xfrm flipH="1">
                <a:off x="2525936" y="3065924"/>
                <a:ext cx="564929" cy="0"/>
              </a:xfrm>
              <a:prstGeom prst="straightConnector1">
                <a:avLst/>
              </a:prstGeom>
              <a:noFill/>
              <a:ln w="38100" cap="flat" cmpd="sng" algn="ctr">
                <a:solidFill>
                  <a:schemeClr val="accent1"/>
                </a:solidFill>
                <a:prstDash val="solid"/>
                <a:round/>
                <a:headEnd type="none" w="med" len="med"/>
                <a:tailEnd type="triangle" w="med" len="lg"/>
              </a:ln>
              <a:effectLst/>
            </p:spPr>
          </p:cxnSp>
        </p:grpSp>
        <p:grpSp>
          <p:nvGrpSpPr>
            <p:cNvPr id="39" name="Group 38">
              <a:extLst>
                <a:ext uri="{FF2B5EF4-FFF2-40B4-BE49-F238E27FC236}">
                  <a16:creationId xmlns:a16="http://schemas.microsoft.com/office/drawing/2014/main" id="{045259FA-F9AF-4287-9C6C-834A656D3062}"/>
                </a:ext>
              </a:extLst>
            </p:cNvPr>
            <p:cNvGrpSpPr/>
            <p:nvPr/>
          </p:nvGrpSpPr>
          <p:grpSpPr>
            <a:xfrm>
              <a:off x="327025" y="1549355"/>
              <a:ext cx="2948629" cy="707886"/>
              <a:chOff x="327025" y="1549355"/>
              <a:chExt cx="2948629" cy="707886"/>
            </a:xfrm>
          </p:grpSpPr>
          <p:sp>
            <p:nvSpPr>
              <p:cNvPr id="40" name="Text Box 21">
                <a:extLst>
                  <a:ext uri="{FF2B5EF4-FFF2-40B4-BE49-F238E27FC236}">
                    <a16:creationId xmlns:a16="http://schemas.microsoft.com/office/drawing/2014/main" id="{42CA8E63-481A-4E36-8422-F719B235B7B8}"/>
                  </a:ext>
                </a:extLst>
              </p:cNvPr>
              <p:cNvSpPr txBox="1">
                <a:spLocks noChangeArrowheads="1"/>
              </p:cNvSpPr>
              <p:nvPr/>
            </p:nvSpPr>
            <p:spPr bwMode="auto">
              <a:xfrm>
                <a:off x="327025" y="1549355"/>
                <a:ext cx="28559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ts val="0"/>
                  </a:spcBef>
                  <a:spcAft>
                    <a:spcPts val="0"/>
                  </a:spcAft>
                  <a:buClr>
                    <a:srgbClr val="666633"/>
                  </a:buClr>
                  <a:buSzPct val="110000"/>
                </a:pPr>
                <a:r>
                  <a:rPr lang="en-GB" sz="2000" dirty="0">
                    <a:latin typeface="+mn-lt"/>
                  </a:rPr>
                  <a:t>           Motivation</a:t>
                </a:r>
              </a:p>
              <a:p>
                <a:pPr>
                  <a:spcBef>
                    <a:spcPts val="0"/>
                  </a:spcBef>
                  <a:spcAft>
                    <a:spcPts val="0"/>
                  </a:spcAft>
                  <a:buClr>
                    <a:srgbClr val="666633"/>
                  </a:buClr>
                  <a:buSzPct val="110000"/>
                </a:pPr>
                <a:r>
                  <a:rPr lang="en-GB" sz="2000" i="1" dirty="0">
                    <a:latin typeface="+mn-lt"/>
                  </a:rPr>
                  <a:t>    (Prime objective)</a:t>
                </a:r>
              </a:p>
            </p:txBody>
          </p:sp>
          <p:sp>
            <p:nvSpPr>
              <p:cNvPr id="41" name="TextBox 40">
                <a:extLst>
                  <a:ext uri="{FF2B5EF4-FFF2-40B4-BE49-F238E27FC236}">
                    <a16:creationId xmlns:a16="http://schemas.microsoft.com/office/drawing/2014/main" id="{BB3C0C00-9493-4283-B466-100B72C6E83E}"/>
                  </a:ext>
                </a:extLst>
              </p:cNvPr>
              <p:cNvSpPr txBox="1"/>
              <p:nvPr/>
            </p:nvSpPr>
            <p:spPr>
              <a:xfrm>
                <a:off x="2715885" y="1787636"/>
                <a:ext cx="559769" cy="369332"/>
              </a:xfrm>
              <a:prstGeom prst="rect">
                <a:avLst/>
              </a:prstGeom>
              <a:noFill/>
            </p:spPr>
            <p:txBody>
              <a:bodyPr wrap="none" rtlCol="0">
                <a:spAutoFit/>
              </a:bodyPr>
              <a:lstStyle/>
              <a:p>
                <a:r>
                  <a:rPr lang="en-GB" dirty="0"/>
                  <a:t>…….</a:t>
                </a:r>
              </a:p>
            </p:txBody>
          </p:sp>
        </p:grpSp>
      </p:grpSp>
      <p:grpSp>
        <p:nvGrpSpPr>
          <p:cNvPr id="44" name="Group 43">
            <a:extLst>
              <a:ext uri="{FF2B5EF4-FFF2-40B4-BE49-F238E27FC236}">
                <a16:creationId xmlns:a16="http://schemas.microsoft.com/office/drawing/2014/main" id="{3A1FE81F-F188-40A0-A394-275C91000D68}"/>
              </a:ext>
            </a:extLst>
          </p:cNvPr>
          <p:cNvGrpSpPr/>
          <p:nvPr/>
        </p:nvGrpSpPr>
        <p:grpSpPr>
          <a:xfrm>
            <a:off x="4732271" y="4071369"/>
            <a:ext cx="2327052" cy="1778198"/>
            <a:chOff x="3213708" y="4489406"/>
            <a:chExt cx="2327052" cy="1778198"/>
          </a:xfrm>
        </p:grpSpPr>
        <p:sp>
          <p:nvSpPr>
            <p:cNvPr id="45" name="Text Box 11">
              <a:extLst>
                <a:ext uri="{FF2B5EF4-FFF2-40B4-BE49-F238E27FC236}">
                  <a16:creationId xmlns:a16="http://schemas.microsoft.com/office/drawing/2014/main" id="{81444706-5913-4AFF-AE47-68AC41B9853B}"/>
                </a:ext>
              </a:extLst>
            </p:cNvPr>
            <p:cNvSpPr txBox="1">
              <a:spLocks noChangeArrowheads="1"/>
            </p:cNvSpPr>
            <p:nvPr/>
          </p:nvSpPr>
          <p:spPr bwMode="auto">
            <a:xfrm>
              <a:off x="3260948" y="5098053"/>
              <a:ext cx="2279812" cy="1169551"/>
            </a:xfrm>
            <a:prstGeom prst="rect">
              <a:avLst/>
            </a:prstGeom>
            <a:solidFill>
              <a:schemeClr val="bg1"/>
            </a:solidFill>
            <a:ln w="28575">
              <a:solidFill>
                <a:schemeClr val="accent1"/>
              </a:solidFill>
              <a:miter lim="800000"/>
              <a:headEnd/>
              <a:tailEnd/>
            </a:ln>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marL="285750" indent="-285750">
                <a:spcBef>
                  <a:spcPts val="300"/>
                </a:spcBef>
                <a:spcAft>
                  <a:spcPts val="300"/>
                </a:spcAft>
                <a:buSzPct val="110000"/>
                <a:buFont typeface="Arial" panose="020B0604020202020204" pitchFamily="34" charset="0"/>
                <a:buChar char="•"/>
              </a:pPr>
              <a:r>
                <a:rPr lang="en-GB" sz="2000" i="1" dirty="0">
                  <a:latin typeface="+mn-lt"/>
                </a:rPr>
                <a:t>Objective</a:t>
              </a:r>
            </a:p>
            <a:p>
              <a:pPr marL="285750" indent="-285750">
                <a:spcBef>
                  <a:spcPts val="300"/>
                </a:spcBef>
                <a:spcAft>
                  <a:spcPts val="300"/>
                </a:spcAft>
                <a:buSzPct val="110000"/>
                <a:buFont typeface="Arial" panose="020B0604020202020204" pitchFamily="34" charset="0"/>
                <a:buChar char="•"/>
              </a:pPr>
              <a:r>
                <a:rPr lang="en-GB" sz="2000" i="1" dirty="0">
                  <a:latin typeface="+mn-lt"/>
                </a:rPr>
                <a:t>Size scale</a:t>
              </a:r>
            </a:p>
            <a:p>
              <a:pPr marL="285750" indent="-285750">
                <a:spcBef>
                  <a:spcPts val="300"/>
                </a:spcBef>
                <a:spcAft>
                  <a:spcPts val="300"/>
                </a:spcAft>
                <a:buSzPct val="110000"/>
                <a:buFont typeface="Arial" panose="020B0604020202020204" pitchFamily="34" charset="0"/>
                <a:buChar char="•"/>
              </a:pPr>
              <a:r>
                <a:rPr lang="en-GB" sz="2000" i="1" dirty="0">
                  <a:latin typeface="+mn-lt"/>
                </a:rPr>
                <a:t>Time scale</a:t>
              </a:r>
            </a:p>
          </p:txBody>
        </p:sp>
        <p:sp>
          <p:nvSpPr>
            <p:cNvPr id="46" name="TextBox 45">
              <a:extLst>
                <a:ext uri="{FF2B5EF4-FFF2-40B4-BE49-F238E27FC236}">
                  <a16:creationId xmlns:a16="http://schemas.microsoft.com/office/drawing/2014/main" id="{465FD31B-BAD8-492C-B28F-1542C3F1947E}"/>
                </a:ext>
              </a:extLst>
            </p:cNvPr>
            <p:cNvSpPr txBox="1"/>
            <p:nvPr/>
          </p:nvSpPr>
          <p:spPr>
            <a:xfrm>
              <a:off x="3213708" y="4489406"/>
              <a:ext cx="2289858" cy="369332"/>
            </a:xfrm>
            <a:prstGeom prst="rect">
              <a:avLst/>
            </a:prstGeom>
            <a:noFill/>
          </p:spPr>
          <p:txBody>
            <a:bodyPr wrap="none" rtlCol="0">
              <a:spAutoFit/>
            </a:bodyPr>
            <a:lstStyle/>
            <a:p>
              <a:r>
                <a:rPr lang="en-GB" dirty="0">
                  <a:solidFill>
                    <a:schemeClr val="tx1">
                      <a:lumMod val="75000"/>
                      <a:lumOff val="25000"/>
                    </a:schemeClr>
                  </a:solidFill>
                </a:rPr>
                <a:t>Each articulation has a</a:t>
              </a:r>
              <a:endParaRPr lang="en-US" dirty="0">
                <a:solidFill>
                  <a:schemeClr val="tx1">
                    <a:lumMod val="75000"/>
                    <a:lumOff val="25000"/>
                  </a:schemeClr>
                </a:solidFill>
              </a:endParaRPr>
            </a:p>
          </p:txBody>
        </p:sp>
      </p:grpSp>
      <p:sp>
        <p:nvSpPr>
          <p:cNvPr id="47" name="TextBox 46">
            <a:extLst>
              <a:ext uri="{FF2B5EF4-FFF2-40B4-BE49-F238E27FC236}">
                <a16:creationId xmlns:a16="http://schemas.microsoft.com/office/drawing/2014/main" id="{566BF86D-13FC-430F-AD08-C8CAD728980D}"/>
              </a:ext>
            </a:extLst>
          </p:cNvPr>
          <p:cNvSpPr txBox="1"/>
          <p:nvPr/>
        </p:nvSpPr>
        <p:spPr>
          <a:xfrm>
            <a:off x="7846852" y="4781138"/>
            <a:ext cx="2197478" cy="954107"/>
          </a:xfrm>
          <a:prstGeom prst="rect">
            <a:avLst/>
          </a:prstGeom>
          <a:noFill/>
        </p:spPr>
        <p:txBody>
          <a:bodyPr wrap="square" rtlCol="0">
            <a:spAutoFit/>
          </a:bodyPr>
          <a:lstStyle/>
          <a:p>
            <a:pPr algn="ctr">
              <a:spcBef>
                <a:spcPts val="0"/>
              </a:spcBef>
              <a:spcAft>
                <a:spcPts val="0"/>
              </a:spcAft>
            </a:pPr>
            <a:r>
              <a:rPr lang="en-GB" sz="2000" i="1" dirty="0"/>
              <a:t>Layer 1</a:t>
            </a:r>
          </a:p>
          <a:p>
            <a:pPr algn="ctr">
              <a:spcBef>
                <a:spcPts val="0"/>
              </a:spcBef>
              <a:spcAft>
                <a:spcPts val="0"/>
              </a:spcAft>
            </a:pPr>
            <a:r>
              <a:rPr lang="en-GB" b="1" i="1" dirty="0">
                <a:solidFill>
                  <a:schemeClr val="accent5"/>
                </a:solidFill>
              </a:rPr>
              <a:t>Define objective, size and timing</a:t>
            </a:r>
            <a:endParaRPr lang="en-US" b="1" i="1" dirty="0">
              <a:solidFill>
                <a:schemeClr val="accent5"/>
              </a:solidFill>
            </a:endParaRPr>
          </a:p>
        </p:txBody>
      </p:sp>
      <p:sp>
        <p:nvSpPr>
          <p:cNvPr id="48" name="TextBox 47">
            <a:extLst>
              <a:ext uri="{FF2B5EF4-FFF2-40B4-BE49-F238E27FC236}">
                <a16:creationId xmlns:a16="http://schemas.microsoft.com/office/drawing/2014/main" id="{3AF93AAE-5D4A-48FD-8DF3-5FC5E23F6DF8}"/>
              </a:ext>
            </a:extLst>
          </p:cNvPr>
          <p:cNvSpPr txBox="1"/>
          <p:nvPr/>
        </p:nvSpPr>
        <p:spPr>
          <a:xfrm>
            <a:off x="1988924" y="4910848"/>
            <a:ext cx="1608082" cy="707886"/>
          </a:xfrm>
          <a:prstGeom prst="rect">
            <a:avLst/>
          </a:prstGeom>
          <a:noFill/>
          <a:ln>
            <a:solidFill>
              <a:schemeClr val="accent1"/>
            </a:solidFill>
          </a:ln>
        </p:spPr>
        <p:txBody>
          <a:bodyPr wrap="square" rtlCol="0">
            <a:spAutoFit/>
          </a:bodyPr>
          <a:lstStyle/>
          <a:p>
            <a:pPr algn="ctr">
              <a:spcBef>
                <a:spcPts val="0"/>
              </a:spcBef>
              <a:spcAft>
                <a:spcPts val="0"/>
              </a:spcAft>
            </a:pPr>
            <a:r>
              <a:rPr lang="en-GB" sz="2000" i="1" dirty="0"/>
              <a:t>Needs</a:t>
            </a:r>
          </a:p>
          <a:p>
            <a:pPr algn="ctr">
              <a:spcBef>
                <a:spcPts val="0"/>
              </a:spcBef>
              <a:spcAft>
                <a:spcPts val="0"/>
              </a:spcAft>
            </a:pPr>
            <a:r>
              <a:rPr lang="en-GB" sz="2000" i="1" dirty="0"/>
              <a:t>FACTS</a:t>
            </a:r>
          </a:p>
        </p:txBody>
      </p:sp>
    </p:spTree>
    <p:extLst>
      <p:ext uri="{BB962C8B-B14F-4D97-AF65-F5344CB8AC3E}">
        <p14:creationId xmlns:p14="http://schemas.microsoft.com/office/powerpoint/2010/main" val="227113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right)">
                                      <p:cBhvr>
                                        <p:cTn id="12" dur="125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125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up)">
                                      <p:cBhvr>
                                        <p:cTn id="32" dur="75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7" grpId="0"/>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835E3B-A0E2-4170-8DA0-F133074F985B}"/>
              </a:ext>
            </a:extLst>
          </p:cNvPr>
          <p:cNvSpPr>
            <a:spLocks noGrp="1"/>
          </p:cNvSpPr>
          <p:nvPr>
            <p:ph type="sldNum" sz="quarter" idx="11"/>
          </p:nvPr>
        </p:nvSpPr>
        <p:spPr/>
        <p:txBody>
          <a:bodyPr/>
          <a:lstStyle/>
          <a:p>
            <a:fld id="{F0D23093-2AB0-F74C-B865-1A12A15B650E}" type="slidenum">
              <a:rPr lang="en-US" smtClean="0">
                <a:latin typeface="+mn-lt"/>
              </a:rPr>
              <a:pPr/>
              <a:t>11</a:t>
            </a:fld>
            <a:endParaRPr lang="en-US" dirty="0">
              <a:latin typeface="+mn-lt"/>
            </a:endParaRPr>
          </a:p>
        </p:txBody>
      </p:sp>
      <p:sp>
        <p:nvSpPr>
          <p:cNvPr id="3" name="Title 2">
            <a:extLst>
              <a:ext uri="{FF2B5EF4-FFF2-40B4-BE49-F238E27FC236}">
                <a16:creationId xmlns:a16="http://schemas.microsoft.com/office/drawing/2014/main" id="{0352058E-D4E1-4B6C-B302-E2CF825373CC}"/>
              </a:ext>
            </a:extLst>
          </p:cNvPr>
          <p:cNvSpPr>
            <a:spLocks noGrp="1"/>
          </p:cNvSpPr>
          <p:nvPr>
            <p:ph type="title"/>
          </p:nvPr>
        </p:nvSpPr>
        <p:spPr/>
        <p:txBody>
          <a:bodyPr/>
          <a:lstStyle/>
          <a:p>
            <a:r>
              <a:rPr lang="en-GB" dirty="0">
                <a:latin typeface="+mn-lt"/>
              </a:rPr>
              <a:t>The context: stakeholders</a:t>
            </a:r>
            <a:endParaRPr lang="en-US" dirty="0">
              <a:latin typeface="+mn-lt"/>
            </a:endParaRPr>
          </a:p>
        </p:txBody>
      </p:sp>
      <p:sp>
        <p:nvSpPr>
          <p:cNvPr id="4" name="Text Box 19">
            <a:extLst>
              <a:ext uri="{FF2B5EF4-FFF2-40B4-BE49-F238E27FC236}">
                <a16:creationId xmlns:a16="http://schemas.microsoft.com/office/drawing/2014/main" id="{CC93580E-E56F-46F7-A5FD-886278E2E6F8}"/>
              </a:ext>
            </a:extLst>
          </p:cNvPr>
          <p:cNvSpPr txBox="1">
            <a:spLocks noChangeArrowheads="1"/>
          </p:cNvSpPr>
          <p:nvPr/>
        </p:nvSpPr>
        <p:spPr bwMode="auto">
          <a:xfrm>
            <a:off x="1679781" y="929580"/>
            <a:ext cx="3114213" cy="1615827"/>
          </a:xfrm>
          <a:prstGeom prst="rect">
            <a:avLst/>
          </a:prstGeom>
          <a:solidFill>
            <a:schemeClr val="bg1"/>
          </a:solidFill>
          <a:ln w="19050">
            <a:solidFill>
              <a:schemeClr val="accent1"/>
            </a:solidFill>
          </a:ln>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lnSpc>
                <a:spcPct val="150000"/>
              </a:lnSpc>
              <a:spcBef>
                <a:spcPts val="100"/>
              </a:spcBef>
              <a:spcAft>
                <a:spcPts val="0"/>
              </a:spcAft>
              <a:buClr>
                <a:srgbClr val="666633"/>
              </a:buClr>
              <a:buSzPct val="110000"/>
            </a:pPr>
            <a:r>
              <a:rPr lang="en-GB" sz="1800" i="1" dirty="0">
                <a:latin typeface="+mn-lt"/>
              </a:rPr>
              <a:t>Stakeholders</a:t>
            </a:r>
          </a:p>
          <a:p>
            <a:pPr>
              <a:lnSpc>
                <a:spcPct val="150000"/>
              </a:lnSpc>
              <a:spcBef>
                <a:spcPts val="0"/>
              </a:spcBef>
              <a:spcAft>
                <a:spcPts val="0"/>
              </a:spcAft>
              <a:buClr>
                <a:schemeClr val="accent1"/>
              </a:buClr>
              <a:buSzPct val="110000"/>
              <a:buFont typeface="Wingdings" pitchFamily="2" charset="2"/>
              <a:buChar char="§"/>
            </a:pPr>
            <a:r>
              <a:rPr lang="en-GB" sz="1600" i="1" dirty="0">
                <a:latin typeface="+mn-lt"/>
              </a:rPr>
              <a:t>  Who are they?</a:t>
            </a:r>
          </a:p>
          <a:p>
            <a:pPr>
              <a:lnSpc>
                <a:spcPct val="150000"/>
              </a:lnSpc>
              <a:spcBef>
                <a:spcPts val="0"/>
              </a:spcBef>
              <a:spcAft>
                <a:spcPts val="0"/>
              </a:spcAft>
              <a:buClr>
                <a:schemeClr val="accent1"/>
              </a:buClr>
              <a:buSzPct val="110000"/>
              <a:buFont typeface="Wingdings" pitchFamily="2" charset="2"/>
              <a:buChar char="§"/>
            </a:pPr>
            <a:r>
              <a:rPr lang="en-GB" sz="1600" i="1" dirty="0">
                <a:latin typeface="+mn-lt"/>
              </a:rPr>
              <a:t>  What are their concerns?</a:t>
            </a:r>
          </a:p>
          <a:p>
            <a:pPr>
              <a:lnSpc>
                <a:spcPct val="150000"/>
              </a:lnSpc>
              <a:spcBef>
                <a:spcPts val="0"/>
              </a:spcBef>
              <a:spcAft>
                <a:spcPts val="0"/>
              </a:spcAft>
              <a:buClr>
                <a:schemeClr val="accent1"/>
              </a:buClr>
              <a:buSzPct val="110000"/>
              <a:buFont typeface="Wingdings" pitchFamily="2" charset="2"/>
              <a:buChar char="§"/>
            </a:pPr>
            <a:r>
              <a:rPr lang="en-GB" sz="1600" i="1" dirty="0">
                <a:latin typeface="+mn-lt"/>
              </a:rPr>
              <a:t>  What power do they have?</a:t>
            </a:r>
          </a:p>
        </p:txBody>
      </p:sp>
      <p:sp>
        <p:nvSpPr>
          <p:cNvPr id="5" name="Text Box 19">
            <a:extLst>
              <a:ext uri="{FF2B5EF4-FFF2-40B4-BE49-F238E27FC236}">
                <a16:creationId xmlns:a16="http://schemas.microsoft.com/office/drawing/2014/main" id="{1634129E-8DFF-41C2-9666-5AA3B58149FC}"/>
              </a:ext>
            </a:extLst>
          </p:cNvPr>
          <p:cNvSpPr txBox="1">
            <a:spLocks noChangeArrowheads="1"/>
          </p:cNvSpPr>
          <p:nvPr/>
        </p:nvSpPr>
        <p:spPr bwMode="auto">
          <a:xfrm>
            <a:off x="1679781" y="2766348"/>
            <a:ext cx="3114213" cy="3241913"/>
          </a:xfrm>
          <a:prstGeom prst="rect">
            <a:avLst/>
          </a:prstGeom>
          <a:solidFill>
            <a:schemeClr val="bg1"/>
          </a:solidFill>
          <a:ln w="19050">
            <a:solidFill>
              <a:schemeClr val="accent1"/>
            </a:solidFill>
          </a:ln>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ts val="200"/>
              </a:spcBef>
              <a:spcAft>
                <a:spcPts val="200"/>
              </a:spcAft>
              <a:buClr>
                <a:schemeClr val="accent1"/>
              </a:buClr>
              <a:buSzPct val="110000"/>
              <a:buFont typeface="Wingdings" pitchFamily="2" charset="2"/>
              <a:buChar char="§"/>
            </a:pPr>
            <a:r>
              <a:rPr lang="en-GB" i="1" dirty="0">
                <a:latin typeface="+mn-lt"/>
              </a:rPr>
              <a:t>  Government</a:t>
            </a:r>
          </a:p>
          <a:p>
            <a:pPr>
              <a:spcBef>
                <a:spcPts val="200"/>
              </a:spcBef>
              <a:spcAft>
                <a:spcPts val="200"/>
              </a:spcAft>
              <a:buClr>
                <a:schemeClr val="accent1"/>
              </a:buClr>
              <a:buSzPct val="110000"/>
              <a:buFont typeface="Wingdings" pitchFamily="2" charset="2"/>
              <a:buChar char="§"/>
            </a:pPr>
            <a:r>
              <a:rPr lang="en-GB" i="1" dirty="0">
                <a:latin typeface="+mn-lt"/>
              </a:rPr>
              <a:t>  The public</a:t>
            </a:r>
          </a:p>
          <a:p>
            <a:pPr>
              <a:spcBef>
                <a:spcPts val="200"/>
              </a:spcBef>
              <a:spcAft>
                <a:spcPts val="200"/>
              </a:spcAft>
              <a:buClr>
                <a:schemeClr val="accent1"/>
              </a:buClr>
              <a:buSzPct val="110000"/>
              <a:buFont typeface="Wingdings" pitchFamily="2" charset="2"/>
              <a:buChar char="§"/>
            </a:pPr>
            <a:r>
              <a:rPr lang="en-GB" i="1" dirty="0">
                <a:latin typeface="+mn-lt"/>
              </a:rPr>
              <a:t>  Local communities</a:t>
            </a:r>
          </a:p>
          <a:p>
            <a:pPr>
              <a:spcBef>
                <a:spcPts val="200"/>
              </a:spcBef>
              <a:spcAft>
                <a:spcPts val="200"/>
              </a:spcAft>
              <a:buClr>
                <a:schemeClr val="accent1"/>
              </a:buClr>
              <a:buSzPct val="110000"/>
              <a:buFont typeface="Wingdings" pitchFamily="2" charset="2"/>
              <a:buChar char="§"/>
            </a:pPr>
            <a:r>
              <a:rPr lang="en-GB" i="1" dirty="0">
                <a:latin typeface="+mn-lt"/>
              </a:rPr>
              <a:t>  Owners</a:t>
            </a:r>
          </a:p>
          <a:p>
            <a:pPr>
              <a:spcBef>
                <a:spcPts val="200"/>
              </a:spcBef>
              <a:spcAft>
                <a:spcPts val="200"/>
              </a:spcAft>
              <a:buClr>
                <a:schemeClr val="accent1"/>
              </a:buClr>
              <a:buSzPct val="110000"/>
              <a:buFont typeface="Wingdings" pitchFamily="2" charset="2"/>
              <a:buChar char="§"/>
            </a:pPr>
            <a:r>
              <a:rPr lang="en-GB" i="1" dirty="0">
                <a:latin typeface="+mn-lt"/>
              </a:rPr>
              <a:t>  Manufacturers</a:t>
            </a:r>
          </a:p>
          <a:p>
            <a:pPr>
              <a:spcBef>
                <a:spcPts val="200"/>
              </a:spcBef>
              <a:spcAft>
                <a:spcPts val="200"/>
              </a:spcAft>
              <a:buClr>
                <a:schemeClr val="accent1"/>
              </a:buClr>
              <a:buSzPct val="110000"/>
              <a:buFont typeface="Wingdings" pitchFamily="2" charset="2"/>
              <a:buChar char="§"/>
            </a:pPr>
            <a:r>
              <a:rPr lang="en-GB" i="1" dirty="0">
                <a:latin typeface="+mn-lt"/>
              </a:rPr>
              <a:t>  Suppliers</a:t>
            </a:r>
          </a:p>
          <a:p>
            <a:pPr>
              <a:spcBef>
                <a:spcPts val="200"/>
              </a:spcBef>
              <a:spcAft>
                <a:spcPts val="200"/>
              </a:spcAft>
              <a:buClr>
                <a:schemeClr val="accent1"/>
              </a:buClr>
              <a:buSzPct val="110000"/>
              <a:buFont typeface="Wingdings" pitchFamily="2" charset="2"/>
              <a:buChar char="§"/>
            </a:pPr>
            <a:r>
              <a:rPr lang="en-GB" i="1" dirty="0">
                <a:latin typeface="+mn-lt"/>
              </a:rPr>
              <a:t>  Trade Unions</a:t>
            </a:r>
          </a:p>
          <a:p>
            <a:pPr>
              <a:spcBef>
                <a:spcPts val="200"/>
              </a:spcBef>
              <a:spcAft>
                <a:spcPts val="200"/>
              </a:spcAft>
              <a:buClr>
                <a:schemeClr val="accent1"/>
              </a:buClr>
              <a:buSzPct val="110000"/>
              <a:buFont typeface="Wingdings" pitchFamily="2" charset="2"/>
              <a:buChar char="§"/>
            </a:pPr>
            <a:r>
              <a:rPr lang="en-GB" i="1" dirty="0">
                <a:latin typeface="+mn-lt"/>
              </a:rPr>
              <a:t>  Customers</a:t>
            </a:r>
          </a:p>
          <a:p>
            <a:pPr>
              <a:spcBef>
                <a:spcPts val="200"/>
              </a:spcBef>
              <a:spcAft>
                <a:spcPts val="200"/>
              </a:spcAft>
              <a:buClr>
                <a:schemeClr val="accent1"/>
              </a:buClr>
              <a:buSzPct val="110000"/>
              <a:buFont typeface="Wingdings" pitchFamily="2" charset="2"/>
              <a:buChar char="§"/>
            </a:pPr>
            <a:r>
              <a:rPr lang="en-GB" i="1" dirty="0">
                <a:latin typeface="+mn-lt"/>
              </a:rPr>
              <a:t>  Lobbyists</a:t>
            </a:r>
          </a:p>
          <a:p>
            <a:pPr>
              <a:spcBef>
                <a:spcPts val="200"/>
              </a:spcBef>
              <a:spcAft>
                <a:spcPts val="200"/>
              </a:spcAft>
              <a:buClr>
                <a:schemeClr val="accent1"/>
              </a:buClr>
              <a:buSzPct val="110000"/>
              <a:buFont typeface="Wingdings" pitchFamily="2" charset="2"/>
              <a:buChar char="§"/>
            </a:pPr>
            <a:r>
              <a:rPr lang="en-GB" i="1" dirty="0">
                <a:latin typeface="+mn-lt"/>
              </a:rPr>
              <a:t>  Investors</a:t>
            </a:r>
          </a:p>
          <a:p>
            <a:pPr>
              <a:spcBef>
                <a:spcPts val="200"/>
              </a:spcBef>
              <a:spcAft>
                <a:spcPts val="200"/>
              </a:spcAft>
              <a:buClr>
                <a:schemeClr val="accent1"/>
              </a:buClr>
              <a:buSzPct val="110000"/>
              <a:buFont typeface="Wingdings" pitchFamily="2" charset="2"/>
              <a:buChar char="§"/>
            </a:pPr>
            <a:r>
              <a:rPr lang="en-GB" i="1" dirty="0">
                <a:latin typeface="+mn-lt"/>
              </a:rPr>
              <a:t>  National press</a:t>
            </a:r>
          </a:p>
          <a:p>
            <a:pPr>
              <a:spcBef>
                <a:spcPts val="200"/>
              </a:spcBef>
              <a:spcAft>
                <a:spcPts val="200"/>
              </a:spcAft>
              <a:buClr>
                <a:schemeClr val="accent1"/>
              </a:buClr>
              <a:buSzPct val="110000"/>
              <a:buFont typeface="Wingdings" pitchFamily="2" charset="2"/>
              <a:buChar char="§"/>
            </a:pPr>
            <a:r>
              <a:rPr lang="en-GB" i="1" dirty="0">
                <a:latin typeface="+mn-lt"/>
              </a:rPr>
              <a:t>  Managers, colleagues, team</a:t>
            </a:r>
          </a:p>
        </p:txBody>
      </p:sp>
      <p:sp>
        <p:nvSpPr>
          <p:cNvPr id="23" name="TextBox 22">
            <a:extLst>
              <a:ext uri="{FF2B5EF4-FFF2-40B4-BE49-F238E27FC236}">
                <a16:creationId xmlns:a16="http://schemas.microsoft.com/office/drawing/2014/main" id="{C75BB1BC-9F75-4A11-9327-00916028826F}"/>
              </a:ext>
            </a:extLst>
          </p:cNvPr>
          <p:cNvSpPr txBox="1"/>
          <p:nvPr/>
        </p:nvSpPr>
        <p:spPr>
          <a:xfrm>
            <a:off x="6543887" y="5460469"/>
            <a:ext cx="2825004" cy="600164"/>
          </a:xfrm>
          <a:prstGeom prst="rect">
            <a:avLst/>
          </a:prstGeom>
          <a:noFill/>
        </p:spPr>
        <p:txBody>
          <a:bodyPr wrap="none" rtlCol="0">
            <a:spAutoFit/>
          </a:bodyPr>
          <a:lstStyle/>
          <a:p>
            <a:pPr algn="ctr">
              <a:spcBef>
                <a:spcPts val="0"/>
              </a:spcBef>
              <a:spcAft>
                <a:spcPts val="0"/>
              </a:spcAft>
            </a:pPr>
            <a:r>
              <a:rPr lang="en-GB" sz="1700" i="1" dirty="0"/>
              <a:t>Layer 2</a:t>
            </a:r>
            <a:endParaRPr lang="en-US" sz="1700" i="1" dirty="0"/>
          </a:p>
          <a:p>
            <a:pPr algn="ctr">
              <a:spcBef>
                <a:spcPts val="0"/>
              </a:spcBef>
              <a:spcAft>
                <a:spcPts val="0"/>
              </a:spcAft>
            </a:pPr>
            <a:r>
              <a:rPr lang="en-GB" sz="1600" i="1" dirty="0"/>
              <a:t>Stakeholders and their concerns</a:t>
            </a:r>
            <a:endParaRPr lang="en-US" sz="1600" i="1" dirty="0"/>
          </a:p>
        </p:txBody>
      </p:sp>
      <p:sp>
        <p:nvSpPr>
          <p:cNvPr id="24" name="TextBox 23">
            <a:extLst>
              <a:ext uri="{FF2B5EF4-FFF2-40B4-BE49-F238E27FC236}">
                <a16:creationId xmlns:a16="http://schemas.microsoft.com/office/drawing/2014/main" id="{291239A9-0E77-4516-8C28-E07B0F09FC9E}"/>
              </a:ext>
            </a:extLst>
          </p:cNvPr>
          <p:cNvSpPr txBox="1"/>
          <p:nvPr/>
        </p:nvSpPr>
        <p:spPr>
          <a:xfrm>
            <a:off x="6391922" y="921492"/>
            <a:ext cx="3000340" cy="369332"/>
          </a:xfrm>
          <a:prstGeom prst="rect">
            <a:avLst/>
          </a:prstGeom>
          <a:noFill/>
          <a:ln w="19050">
            <a:solidFill>
              <a:schemeClr val="accent1"/>
            </a:solidFill>
          </a:ln>
        </p:spPr>
        <p:txBody>
          <a:bodyPr wrap="square" rtlCol="0">
            <a:spAutoFit/>
          </a:bodyPr>
          <a:lstStyle/>
          <a:p>
            <a:pPr algn="ctr"/>
            <a:r>
              <a:rPr lang="en-GB" dirty="0"/>
              <a:t>Mandatory recycling of cars</a:t>
            </a:r>
          </a:p>
        </p:txBody>
      </p:sp>
      <p:sp>
        <p:nvSpPr>
          <p:cNvPr id="53" name="TextBox 52">
            <a:extLst>
              <a:ext uri="{FF2B5EF4-FFF2-40B4-BE49-F238E27FC236}">
                <a16:creationId xmlns:a16="http://schemas.microsoft.com/office/drawing/2014/main" id="{2A5E2B82-50D9-4638-8C8C-8AB02129F4B0}"/>
              </a:ext>
            </a:extLst>
          </p:cNvPr>
          <p:cNvSpPr txBox="1"/>
          <p:nvPr/>
        </p:nvSpPr>
        <p:spPr>
          <a:xfrm>
            <a:off x="9520465" y="5575885"/>
            <a:ext cx="1472079" cy="369332"/>
          </a:xfrm>
          <a:prstGeom prst="rect">
            <a:avLst/>
          </a:prstGeom>
          <a:solidFill>
            <a:schemeClr val="accent1"/>
          </a:solidFill>
          <a:ln>
            <a:noFill/>
          </a:ln>
        </p:spPr>
        <p:txBody>
          <a:bodyPr wrap="square" rtlCol="0">
            <a:spAutoFit/>
          </a:bodyPr>
          <a:lstStyle/>
          <a:p>
            <a:pPr algn="ctr">
              <a:spcBef>
                <a:spcPts val="0"/>
              </a:spcBef>
              <a:spcAft>
                <a:spcPts val="0"/>
              </a:spcAft>
            </a:pPr>
            <a:r>
              <a:rPr lang="en-GB" sz="1800" b="1" i="1" dirty="0">
                <a:solidFill>
                  <a:schemeClr val="bg1"/>
                </a:solidFill>
              </a:rPr>
              <a:t>Needs FACTS</a:t>
            </a:r>
          </a:p>
        </p:txBody>
      </p:sp>
      <p:grpSp>
        <p:nvGrpSpPr>
          <p:cNvPr id="131" name="Group 130">
            <a:extLst>
              <a:ext uri="{FF2B5EF4-FFF2-40B4-BE49-F238E27FC236}">
                <a16:creationId xmlns:a16="http://schemas.microsoft.com/office/drawing/2014/main" id="{C6CC6296-EE99-468D-B7A8-AF8D3E54101E}"/>
              </a:ext>
            </a:extLst>
          </p:cNvPr>
          <p:cNvGrpSpPr/>
          <p:nvPr/>
        </p:nvGrpSpPr>
        <p:grpSpPr>
          <a:xfrm>
            <a:off x="1187179" y="2782224"/>
            <a:ext cx="448993" cy="2374968"/>
            <a:chOff x="257594" y="2815663"/>
            <a:chExt cx="448993" cy="2374968"/>
          </a:xfrm>
        </p:grpSpPr>
        <p:grpSp>
          <p:nvGrpSpPr>
            <p:cNvPr id="132" name="Group 131">
              <a:extLst>
                <a:ext uri="{FF2B5EF4-FFF2-40B4-BE49-F238E27FC236}">
                  <a16:creationId xmlns:a16="http://schemas.microsoft.com/office/drawing/2014/main" id="{F98A7A32-585B-4E39-83A7-98BBDF68D83F}"/>
                </a:ext>
              </a:extLst>
            </p:cNvPr>
            <p:cNvGrpSpPr/>
            <p:nvPr/>
          </p:nvGrpSpPr>
          <p:grpSpPr>
            <a:xfrm>
              <a:off x="257594" y="3845666"/>
              <a:ext cx="410746" cy="1344965"/>
              <a:chOff x="404734" y="3440936"/>
              <a:chExt cx="410746" cy="1344965"/>
            </a:xfrm>
          </p:grpSpPr>
          <p:sp>
            <p:nvSpPr>
              <p:cNvPr id="134" name="Right Arrow 4">
                <a:extLst>
                  <a:ext uri="{FF2B5EF4-FFF2-40B4-BE49-F238E27FC236}">
                    <a16:creationId xmlns:a16="http://schemas.microsoft.com/office/drawing/2014/main" id="{F2DCAC7C-B685-4C52-9609-5D3D0FFEBAB7}"/>
                  </a:ext>
                </a:extLst>
              </p:cNvPr>
              <p:cNvSpPr/>
              <p:nvPr/>
            </p:nvSpPr>
            <p:spPr bwMode="auto">
              <a:xfrm>
                <a:off x="404734" y="3951865"/>
                <a:ext cx="410746" cy="264845"/>
              </a:xfrm>
              <a:prstGeom prst="rightArrow">
                <a:avLst/>
              </a:prstGeom>
              <a:solidFill>
                <a:srgbClr val="FDB61B"/>
              </a:solidFill>
              <a:ln w="28575">
                <a:no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sp>
            <p:nvSpPr>
              <p:cNvPr id="135" name="Right Arrow 30">
                <a:extLst>
                  <a:ext uri="{FF2B5EF4-FFF2-40B4-BE49-F238E27FC236}">
                    <a16:creationId xmlns:a16="http://schemas.microsoft.com/office/drawing/2014/main" id="{AB1FCD63-2367-4982-87F6-6AC44D3305E3}"/>
                  </a:ext>
                </a:extLst>
              </p:cNvPr>
              <p:cNvSpPr/>
              <p:nvPr/>
            </p:nvSpPr>
            <p:spPr bwMode="auto">
              <a:xfrm>
                <a:off x="404734" y="3440936"/>
                <a:ext cx="410746" cy="264845"/>
              </a:xfrm>
              <a:prstGeom prst="rightArrow">
                <a:avLst/>
              </a:prstGeom>
              <a:solidFill>
                <a:srgbClr val="373B37"/>
              </a:solidFill>
              <a:ln w="28575">
                <a:no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sp>
            <p:nvSpPr>
              <p:cNvPr id="136" name="Right Arrow 31">
                <a:extLst>
                  <a:ext uri="{FF2B5EF4-FFF2-40B4-BE49-F238E27FC236}">
                    <a16:creationId xmlns:a16="http://schemas.microsoft.com/office/drawing/2014/main" id="{E918CC2C-52D7-4E43-802F-AD9D6983E8AD}"/>
                  </a:ext>
                </a:extLst>
              </p:cNvPr>
              <p:cNvSpPr/>
              <p:nvPr/>
            </p:nvSpPr>
            <p:spPr bwMode="auto">
              <a:xfrm>
                <a:off x="404734" y="4521056"/>
                <a:ext cx="410746" cy="264845"/>
              </a:xfrm>
              <a:prstGeom prst="rightArrow">
                <a:avLst/>
              </a:prstGeom>
              <a:gradFill flip="none" rotWithShape="1">
                <a:gsLst>
                  <a:gs pos="0">
                    <a:srgbClr val="7EC5BD"/>
                  </a:gs>
                  <a:gs pos="100000">
                    <a:srgbClr val="D9D9D7"/>
                  </a:gs>
                </a:gsLst>
                <a:lin ang="0" scaled="0"/>
                <a:tileRect/>
              </a:gradFill>
              <a:ln w="28575">
                <a:no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sp>
            <p:nvSpPr>
              <p:cNvPr id="137" name="Right Arrow 32">
                <a:extLst>
                  <a:ext uri="{FF2B5EF4-FFF2-40B4-BE49-F238E27FC236}">
                    <a16:creationId xmlns:a16="http://schemas.microsoft.com/office/drawing/2014/main" id="{0FD27F1D-EBBD-4684-971B-F534C9AEDBB4}"/>
                  </a:ext>
                </a:extLst>
              </p:cNvPr>
              <p:cNvSpPr/>
              <p:nvPr/>
            </p:nvSpPr>
            <p:spPr bwMode="auto">
              <a:xfrm>
                <a:off x="404734" y="4224243"/>
                <a:ext cx="410746" cy="264845"/>
              </a:xfrm>
              <a:prstGeom prst="rightArrow">
                <a:avLst/>
              </a:prstGeom>
              <a:solidFill>
                <a:srgbClr val="8A8C8E"/>
              </a:solidFill>
              <a:ln w="28575">
                <a:no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grpSp>
        <p:sp>
          <p:nvSpPr>
            <p:cNvPr id="133" name="Right Arrow 43">
              <a:extLst>
                <a:ext uri="{FF2B5EF4-FFF2-40B4-BE49-F238E27FC236}">
                  <a16:creationId xmlns:a16="http://schemas.microsoft.com/office/drawing/2014/main" id="{C80C4B2D-AC28-4279-8F0B-9DEC77CE4B22}"/>
                </a:ext>
              </a:extLst>
            </p:cNvPr>
            <p:cNvSpPr/>
            <p:nvPr/>
          </p:nvSpPr>
          <p:spPr bwMode="auto">
            <a:xfrm>
              <a:off x="295841" y="2815663"/>
              <a:ext cx="410746" cy="264845"/>
            </a:xfrm>
            <a:prstGeom prst="rightArrow">
              <a:avLst/>
            </a:prstGeom>
            <a:solidFill>
              <a:srgbClr val="C8942B"/>
            </a:solidFill>
            <a:ln w="28575">
              <a:no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grpSp>
      <p:pic>
        <p:nvPicPr>
          <p:cNvPr id="9" name="Picture 8" descr="A diagram of a company&#10;&#10;Description automatically generated">
            <a:extLst>
              <a:ext uri="{FF2B5EF4-FFF2-40B4-BE49-F238E27FC236}">
                <a16:creationId xmlns:a16="http://schemas.microsoft.com/office/drawing/2014/main" id="{C5700829-CB09-9C9E-A837-52CFD1475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844" y="1636772"/>
            <a:ext cx="3816104" cy="3584455"/>
          </a:xfrm>
          <a:prstGeom prst="rect">
            <a:avLst/>
          </a:prstGeom>
        </p:spPr>
      </p:pic>
    </p:spTree>
    <p:extLst>
      <p:ext uri="{BB962C8B-B14F-4D97-AF65-F5344CB8AC3E}">
        <p14:creationId xmlns:p14="http://schemas.microsoft.com/office/powerpoint/2010/main" val="104135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1"/>
                                        </p:tgtEl>
                                        <p:attrNameLst>
                                          <p:attrName>style.visibility</p:attrName>
                                        </p:attrNameLst>
                                      </p:cBhvr>
                                      <p:to>
                                        <p:strVal val="visible"/>
                                      </p:to>
                                    </p:set>
                                    <p:animEffect transition="in" filter="wipe(up)">
                                      <p:cBhvr>
                                        <p:cTn id="17" dur="500"/>
                                        <p:tgtEl>
                                          <p:spTgt spid="1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3" grpId="0"/>
      <p:bldP spid="24"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922C67-7D8E-4E52-BCAC-85BD11292F3D}"/>
              </a:ext>
            </a:extLst>
          </p:cNvPr>
          <p:cNvSpPr>
            <a:spLocks noGrp="1"/>
          </p:cNvSpPr>
          <p:nvPr>
            <p:ph type="title"/>
          </p:nvPr>
        </p:nvSpPr>
        <p:spPr/>
        <p:txBody>
          <a:bodyPr/>
          <a:lstStyle/>
          <a:p>
            <a:r>
              <a:rPr lang="en-GB" dirty="0"/>
              <a:t>What FACTS do we need?</a:t>
            </a:r>
            <a:endParaRPr lang="en-US" dirty="0"/>
          </a:p>
        </p:txBody>
      </p:sp>
      <p:sp>
        <p:nvSpPr>
          <p:cNvPr id="45" name="Slide Number Placeholder 1">
            <a:extLst>
              <a:ext uri="{FF2B5EF4-FFF2-40B4-BE49-F238E27FC236}">
                <a16:creationId xmlns:a16="http://schemas.microsoft.com/office/drawing/2014/main" id="{C9A90B31-6FFE-4900-A22D-43AB0D757391}"/>
              </a:ext>
            </a:extLst>
          </p:cNvPr>
          <p:cNvSpPr txBox="1">
            <a:spLocks/>
          </p:cNvSpPr>
          <p:nvPr/>
        </p:nvSpPr>
        <p:spPr>
          <a:xfrm>
            <a:off x="451350" y="6542840"/>
            <a:ext cx="2743200" cy="247724"/>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2">
                    <a:lumMod val="6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0D23093-2AB0-F74C-B865-1A12A15B650E}" type="slidenum">
              <a:rPr lang="en-US" smtClean="0"/>
              <a:pPr/>
              <a:t>12</a:t>
            </a:fld>
            <a:endParaRPr lang="en-US" dirty="0"/>
          </a:p>
        </p:txBody>
      </p:sp>
      <p:sp>
        <p:nvSpPr>
          <p:cNvPr id="25" name="TextBox 24">
            <a:extLst>
              <a:ext uri="{FF2B5EF4-FFF2-40B4-BE49-F238E27FC236}">
                <a16:creationId xmlns:a16="http://schemas.microsoft.com/office/drawing/2014/main" id="{B690AC2D-063A-4203-9BF3-DA556B0479F2}"/>
              </a:ext>
            </a:extLst>
          </p:cNvPr>
          <p:cNvSpPr txBox="1"/>
          <p:nvPr/>
        </p:nvSpPr>
        <p:spPr>
          <a:xfrm>
            <a:off x="8235038" y="3053437"/>
            <a:ext cx="2469474" cy="338554"/>
          </a:xfrm>
          <a:prstGeom prst="rect">
            <a:avLst/>
          </a:prstGeom>
          <a:noFill/>
        </p:spPr>
        <p:txBody>
          <a:bodyPr wrap="square" rtlCol="0">
            <a:spAutoFit/>
          </a:bodyPr>
          <a:lstStyle/>
          <a:p>
            <a:r>
              <a:rPr lang="en-GB" sz="1600" dirty="0"/>
              <a:t>Eco-design</a:t>
            </a:r>
            <a:endParaRPr lang="en-US" sz="1600" dirty="0"/>
          </a:p>
        </p:txBody>
      </p:sp>
      <p:sp>
        <p:nvSpPr>
          <p:cNvPr id="30" name="Rectangle 29">
            <a:extLst>
              <a:ext uri="{FF2B5EF4-FFF2-40B4-BE49-F238E27FC236}">
                <a16:creationId xmlns:a16="http://schemas.microsoft.com/office/drawing/2014/main" id="{C82D0C8D-ECFA-4AD8-86C4-7D10D7777D29}"/>
              </a:ext>
            </a:extLst>
          </p:cNvPr>
          <p:cNvSpPr/>
          <p:nvPr/>
        </p:nvSpPr>
        <p:spPr>
          <a:xfrm>
            <a:off x="8235038" y="3934582"/>
            <a:ext cx="2890162" cy="461665"/>
          </a:xfrm>
          <a:prstGeom prst="rect">
            <a:avLst/>
          </a:prstGeom>
        </p:spPr>
        <p:txBody>
          <a:bodyPr wrap="square">
            <a:spAutoFit/>
          </a:bodyPr>
          <a:lstStyle/>
          <a:p>
            <a:pPr>
              <a:spcBef>
                <a:spcPts val="0"/>
              </a:spcBef>
              <a:spcAft>
                <a:spcPts val="0"/>
              </a:spcAft>
            </a:pPr>
            <a:r>
              <a:rPr lang="en-GB" sz="2400" b="1" dirty="0"/>
              <a:t>Sustainable design</a:t>
            </a:r>
            <a:endParaRPr lang="en-US" sz="2400" b="1" dirty="0"/>
          </a:p>
        </p:txBody>
      </p:sp>
      <p:sp>
        <p:nvSpPr>
          <p:cNvPr id="32" name="TextBox 31">
            <a:extLst>
              <a:ext uri="{FF2B5EF4-FFF2-40B4-BE49-F238E27FC236}">
                <a16:creationId xmlns:a16="http://schemas.microsoft.com/office/drawing/2014/main" id="{EFE2C1AC-E5F9-458F-918A-B59BDB4380E1}"/>
              </a:ext>
            </a:extLst>
          </p:cNvPr>
          <p:cNvSpPr txBox="1"/>
          <p:nvPr/>
        </p:nvSpPr>
        <p:spPr>
          <a:xfrm>
            <a:off x="4838399" y="5548709"/>
            <a:ext cx="1204882" cy="615553"/>
          </a:xfrm>
          <a:prstGeom prst="rect">
            <a:avLst/>
          </a:prstGeom>
          <a:noFill/>
        </p:spPr>
        <p:txBody>
          <a:bodyPr wrap="none" rtlCol="0">
            <a:spAutoFit/>
          </a:bodyPr>
          <a:lstStyle/>
          <a:p>
            <a:pPr algn="ctr">
              <a:spcBef>
                <a:spcPts val="0"/>
              </a:spcBef>
              <a:spcAft>
                <a:spcPts val="0"/>
              </a:spcAft>
            </a:pPr>
            <a:r>
              <a:rPr lang="en-GB" i="1" dirty="0"/>
              <a:t>Layer 3</a:t>
            </a:r>
            <a:endParaRPr lang="en-US" i="1" dirty="0"/>
          </a:p>
          <a:p>
            <a:pPr algn="ctr">
              <a:spcBef>
                <a:spcPts val="0"/>
              </a:spcBef>
              <a:spcAft>
                <a:spcPts val="0"/>
              </a:spcAft>
            </a:pPr>
            <a:r>
              <a:rPr lang="en-GB" sz="1600" b="1" i="1" dirty="0"/>
              <a:t>Fact-finding</a:t>
            </a:r>
            <a:endParaRPr lang="en-US" sz="1600" b="1" i="1" dirty="0"/>
          </a:p>
        </p:txBody>
      </p:sp>
      <p:sp>
        <p:nvSpPr>
          <p:cNvPr id="33" name="TextBox 32">
            <a:extLst>
              <a:ext uri="{FF2B5EF4-FFF2-40B4-BE49-F238E27FC236}">
                <a16:creationId xmlns:a16="http://schemas.microsoft.com/office/drawing/2014/main" id="{7AED7EE0-1544-4730-B9BA-6494D11957D9}"/>
              </a:ext>
            </a:extLst>
          </p:cNvPr>
          <p:cNvSpPr txBox="1"/>
          <p:nvPr/>
        </p:nvSpPr>
        <p:spPr>
          <a:xfrm>
            <a:off x="8224069" y="1291148"/>
            <a:ext cx="2469474" cy="338554"/>
          </a:xfrm>
          <a:prstGeom prst="rect">
            <a:avLst/>
          </a:prstGeom>
          <a:noFill/>
        </p:spPr>
        <p:txBody>
          <a:bodyPr wrap="square" rtlCol="0">
            <a:spAutoFit/>
          </a:bodyPr>
          <a:lstStyle/>
          <a:p>
            <a:r>
              <a:rPr lang="en-GB" sz="1600" dirty="0"/>
              <a:t>Material-efficient design</a:t>
            </a:r>
            <a:endParaRPr lang="en-US" sz="1600" dirty="0"/>
          </a:p>
        </p:txBody>
      </p:sp>
      <p:sp>
        <p:nvSpPr>
          <p:cNvPr id="34" name="TextBox 33">
            <a:extLst>
              <a:ext uri="{FF2B5EF4-FFF2-40B4-BE49-F238E27FC236}">
                <a16:creationId xmlns:a16="http://schemas.microsoft.com/office/drawing/2014/main" id="{E9CEAC8F-5974-4CE7-B64A-1C1F66276DB1}"/>
              </a:ext>
            </a:extLst>
          </p:cNvPr>
          <p:cNvSpPr txBox="1"/>
          <p:nvPr/>
        </p:nvSpPr>
        <p:spPr>
          <a:xfrm>
            <a:off x="8235038" y="2172293"/>
            <a:ext cx="2469474" cy="338554"/>
          </a:xfrm>
          <a:prstGeom prst="rect">
            <a:avLst/>
          </a:prstGeom>
          <a:noFill/>
        </p:spPr>
        <p:txBody>
          <a:bodyPr wrap="square" rtlCol="0">
            <a:spAutoFit/>
          </a:bodyPr>
          <a:lstStyle/>
          <a:p>
            <a:r>
              <a:rPr lang="en-GB" sz="1600" dirty="0"/>
              <a:t>Resource-efficient design</a:t>
            </a:r>
            <a:endParaRPr lang="en-US" sz="1600" dirty="0"/>
          </a:p>
        </p:txBody>
      </p:sp>
      <p:pic>
        <p:nvPicPr>
          <p:cNvPr id="4" name="Picture 3" descr="A yellow hexagon with white squares&#10;&#10;Description automatically generated">
            <a:extLst>
              <a:ext uri="{FF2B5EF4-FFF2-40B4-BE49-F238E27FC236}">
                <a16:creationId xmlns:a16="http://schemas.microsoft.com/office/drawing/2014/main" id="{42A7CE26-F980-3E37-2AA8-5C888EFADF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034157"/>
            <a:ext cx="4660497" cy="4377591"/>
          </a:xfrm>
          <a:prstGeom prst="rect">
            <a:avLst/>
          </a:prstGeom>
        </p:spPr>
      </p:pic>
      <p:sp>
        <p:nvSpPr>
          <p:cNvPr id="5" name="Star: 5 Points 4">
            <a:extLst>
              <a:ext uri="{FF2B5EF4-FFF2-40B4-BE49-F238E27FC236}">
                <a16:creationId xmlns:a16="http://schemas.microsoft.com/office/drawing/2014/main" id="{74911722-AED3-19BC-9D06-9C0CE491C62D}"/>
              </a:ext>
            </a:extLst>
          </p:cNvPr>
          <p:cNvSpPr/>
          <p:nvPr/>
        </p:nvSpPr>
        <p:spPr>
          <a:xfrm>
            <a:off x="4997248" y="1490104"/>
            <a:ext cx="304800" cy="3048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6BCD5510-8900-246F-1701-8BF1441F76F8}"/>
              </a:ext>
            </a:extLst>
          </p:cNvPr>
          <p:cNvSpPr/>
          <p:nvPr/>
        </p:nvSpPr>
        <p:spPr>
          <a:xfrm>
            <a:off x="3886200" y="2036770"/>
            <a:ext cx="304800" cy="3048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2060C620-0482-D548-AADB-661FA4EA6D45}"/>
              </a:ext>
            </a:extLst>
          </p:cNvPr>
          <p:cNvSpPr/>
          <p:nvPr/>
        </p:nvSpPr>
        <p:spPr>
          <a:xfrm>
            <a:off x="6043281" y="2036770"/>
            <a:ext cx="304800" cy="3048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C77FE20A-3217-0C55-E7A7-81273141F436}"/>
              </a:ext>
            </a:extLst>
          </p:cNvPr>
          <p:cNvSpPr/>
          <p:nvPr/>
        </p:nvSpPr>
        <p:spPr>
          <a:xfrm>
            <a:off x="3886200" y="3810000"/>
            <a:ext cx="304800" cy="3048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35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9" presetClass="emph" presetSubtype="0" grpId="1" nodeType="withEffect">
                                  <p:stCondLst>
                                    <p:cond delay="0"/>
                                  </p:stCondLst>
                                  <p:childTnLst>
                                    <p:set>
                                      <p:cBhvr>
                                        <p:cTn id="14" dur="indefinite"/>
                                        <p:tgtEl>
                                          <p:spTgt spid="33"/>
                                        </p:tgtEl>
                                        <p:attrNameLst>
                                          <p:attrName>style.opacity</p:attrName>
                                        </p:attrNameLst>
                                      </p:cBhvr>
                                      <p:to>
                                        <p:strVal val="0.5"/>
                                      </p:to>
                                    </p:set>
                                    <p:animEffect filter="image" prLst="opacity: 0.5">
                                      <p:cBhvr rctx="IE">
                                        <p:cTn id="15" dur="indefinite"/>
                                        <p:tgtEl>
                                          <p:spTgt spid="33"/>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5"/>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9" presetClass="emph" presetSubtype="0" grpId="0" nodeType="withEffect">
                                  <p:stCondLst>
                                    <p:cond delay="0"/>
                                  </p:stCondLst>
                                  <p:childTnLst>
                                    <p:set>
                                      <p:cBhvr>
                                        <p:cTn id="29" dur="indefinite"/>
                                        <p:tgtEl>
                                          <p:spTgt spid="34"/>
                                        </p:tgtEl>
                                        <p:attrNameLst>
                                          <p:attrName>style.opacity</p:attrName>
                                        </p:attrNameLst>
                                      </p:cBhvr>
                                      <p:to>
                                        <p:strVal val="0.5"/>
                                      </p:to>
                                    </p:set>
                                    <p:animEffect filter="image" prLst="opacity: 0.5">
                                      <p:cBhvr rctx="IE">
                                        <p:cTn id="30" dur="indefinite"/>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grpId="1" nodeType="clickEffect">
                                  <p:stCondLst>
                                    <p:cond delay="0"/>
                                  </p:stCondLst>
                                  <p:childTnLst>
                                    <p:set>
                                      <p:cBhvr>
                                        <p:cTn id="34" dur="indefinite"/>
                                        <p:tgtEl>
                                          <p:spTgt spid="25"/>
                                        </p:tgtEl>
                                        <p:attrNameLst>
                                          <p:attrName>style.opacity</p:attrName>
                                        </p:attrNameLst>
                                      </p:cBhvr>
                                      <p:to>
                                        <p:strVal val="0.5"/>
                                      </p:to>
                                    </p:set>
                                    <p:animEffect filter="image" prLst="opacity: 0.5">
                                      <p:cBhvr rctx="IE">
                                        <p:cTn id="35" dur="indefinite"/>
                                        <p:tgtEl>
                                          <p:spTgt spid="25"/>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par>
                          <p:cTn id="40" fill="hold">
                            <p:stCondLst>
                              <p:cond delay="0"/>
                            </p:stCondLst>
                            <p:childTnLst>
                              <p:par>
                                <p:cTn id="41" presetID="42" presetClass="path" presetSubtype="0" accel="50000" decel="50000" fill="hold" grpId="1" nodeType="afterEffect">
                                  <p:stCondLst>
                                    <p:cond delay="0"/>
                                  </p:stCondLst>
                                  <p:childTnLst>
                                    <p:animMotion origin="layout" path="M 5.55112E-17 2.22222E-6 L 0.175 -0.00417 " pathEditMode="relative" rAng="0" ptsTypes="AA">
                                      <p:cBhvr>
                                        <p:cTn id="42" dur="2000" fill="hold"/>
                                        <p:tgtEl>
                                          <p:spTgt spid="8"/>
                                        </p:tgtEl>
                                        <p:attrNameLst>
                                          <p:attrName>ppt_x</p:attrName>
                                          <p:attrName>ppt_y</p:attrName>
                                        </p:attrNameLst>
                                      </p:cBhvr>
                                      <p:rCtr x="8750" y="-208"/>
                                    </p:animMotion>
                                  </p:childTnLst>
                                </p:cTn>
                              </p:par>
                            </p:childTnLst>
                          </p:cTn>
                        </p:par>
                        <p:par>
                          <p:cTn id="43" fill="hold">
                            <p:stCondLst>
                              <p:cond delay="20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 presetClass="exit" presetSubtype="0" fill="hold" grpId="2" nodeType="withEffect">
                                  <p:stCondLst>
                                    <p:cond delay="0"/>
                                  </p:stCondLst>
                                  <p:childTnLst>
                                    <p:set>
                                      <p:cBhvr>
                                        <p:cTn id="5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30" grpId="0"/>
      <p:bldP spid="32" grpId="0"/>
      <p:bldP spid="33" grpId="0"/>
      <p:bldP spid="33" grpId="1"/>
      <p:bldP spid="34" grpId="0"/>
      <p:bldP spid="34" grpId="1"/>
      <p:bldP spid="5" grpId="0" animBg="1"/>
      <p:bldP spid="5" grpId="1" animBg="1"/>
      <p:bldP spid="6" grpId="0" animBg="1"/>
      <p:bldP spid="6" grpId="1" animBg="1"/>
      <p:bldP spid="7" grpId="0" animBg="1"/>
      <p:bldP spid="7" grpId="1" animBg="1"/>
      <p:bldP spid="8" grpId="0" animBg="1"/>
      <p:bldP spid="8" grpId="1" animBg="1"/>
      <p:bldP spid="8"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811AAA-E1C6-4888-AD60-8CE2AF0F9C6B}"/>
              </a:ext>
            </a:extLst>
          </p:cNvPr>
          <p:cNvSpPr>
            <a:spLocks noGrp="1"/>
          </p:cNvSpPr>
          <p:nvPr>
            <p:ph type="sldNum" sz="quarter" idx="11"/>
          </p:nvPr>
        </p:nvSpPr>
        <p:spPr/>
        <p:txBody>
          <a:bodyPr/>
          <a:lstStyle/>
          <a:p>
            <a:fld id="{F0D23093-2AB0-F74C-B865-1A12A15B650E}" type="slidenum">
              <a:rPr lang="en-US" smtClean="0"/>
              <a:pPr/>
              <a:t>13</a:t>
            </a:fld>
            <a:endParaRPr lang="en-US" dirty="0"/>
          </a:p>
        </p:txBody>
      </p:sp>
      <p:sp>
        <p:nvSpPr>
          <p:cNvPr id="3" name="Title 2">
            <a:extLst>
              <a:ext uri="{FF2B5EF4-FFF2-40B4-BE49-F238E27FC236}">
                <a16:creationId xmlns:a16="http://schemas.microsoft.com/office/drawing/2014/main" id="{784828A9-83FF-4DD3-BAE9-4BD9F52B2E93}"/>
              </a:ext>
            </a:extLst>
          </p:cNvPr>
          <p:cNvSpPr>
            <a:spLocks noGrp="1"/>
          </p:cNvSpPr>
          <p:nvPr>
            <p:ph type="title"/>
          </p:nvPr>
        </p:nvSpPr>
        <p:spPr/>
        <p:txBody>
          <a:bodyPr/>
          <a:lstStyle/>
          <a:p>
            <a:r>
              <a:rPr lang="en-GB" dirty="0"/>
              <a:t>The business view: triple bottom line accounting</a:t>
            </a:r>
            <a:br>
              <a:rPr lang="en-GB" dirty="0"/>
            </a:br>
            <a:endParaRPr lang="en-US" dirty="0"/>
          </a:p>
        </p:txBody>
      </p:sp>
      <p:sp>
        <p:nvSpPr>
          <p:cNvPr id="31" name="Text Box 19">
            <a:extLst>
              <a:ext uri="{FF2B5EF4-FFF2-40B4-BE49-F238E27FC236}">
                <a16:creationId xmlns:a16="http://schemas.microsoft.com/office/drawing/2014/main" id="{368FEA5A-729C-4E9F-8E32-6A8D62D3FC1A}"/>
              </a:ext>
            </a:extLst>
          </p:cNvPr>
          <p:cNvSpPr txBox="1">
            <a:spLocks noChangeArrowheads="1"/>
          </p:cNvSpPr>
          <p:nvPr/>
        </p:nvSpPr>
        <p:spPr bwMode="auto">
          <a:xfrm>
            <a:off x="4011697" y="5030400"/>
            <a:ext cx="32461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Aft>
                <a:spcPts val="0"/>
              </a:spcAft>
              <a:buClr>
                <a:srgbClr val="666633"/>
              </a:buClr>
              <a:buSzPct val="110000"/>
            </a:pPr>
            <a:r>
              <a:rPr lang="en-GB" sz="1600" i="1" dirty="0">
                <a:latin typeface="+mn-lt"/>
              </a:rPr>
              <a:t>Corporate sustainability report (SR):</a:t>
            </a:r>
          </a:p>
          <a:p>
            <a:pPr>
              <a:spcAft>
                <a:spcPts val="0"/>
              </a:spcAft>
              <a:buClr>
                <a:schemeClr val="accent1"/>
              </a:buClr>
              <a:buSzPct val="110000"/>
              <a:buFont typeface="Wingdings" pitchFamily="2" charset="2"/>
              <a:buChar char="§"/>
            </a:pPr>
            <a:r>
              <a:rPr lang="en-GB" sz="1600" i="1" dirty="0">
                <a:latin typeface="+mn-lt"/>
              </a:rPr>
              <a:t>  </a:t>
            </a:r>
            <a:r>
              <a:rPr lang="en-GB" sz="1600" b="0" i="1" dirty="0">
                <a:latin typeface="+mn-lt"/>
              </a:rPr>
              <a:t>Financial bottom line</a:t>
            </a:r>
          </a:p>
          <a:p>
            <a:pPr>
              <a:spcAft>
                <a:spcPts val="0"/>
              </a:spcAft>
              <a:buClr>
                <a:schemeClr val="accent1"/>
              </a:buClr>
              <a:buSzPct val="110000"/>
              <a:buFont typeface="Wingdings" pitchFamily="2" charset="2"/>
              <a:buChar char="§"/>
            </a:pPr>
            <a:r>
              <a:rPr lang="en-GB" sz="1600" b="0" i="1" dirty="0">
                <a:latin typeface="+mn-lt"/>
              </a:rPr>
              <a:t>  Social / ethical performance</a:t>
            </a:r>
          </a:p>
          <a:p>
            <a:pPr>
              <a:spcAft>
                <a:spcPts val="0"/>
              </a:spcAft>
              <a:buClr>
                <a:schemeClr val="accent1"/>
              </a:buClr>
              <a:buSzPct val="110000"/>
              <a:buFont typeface="Wingdings" pitchFamily="2" charset="2"/>
              <a:buChar char="§"/>
            </a:pPr>
            <a:r>
              <a:rPr lang="en-GB" sz="1600" b="0" i="1" dirty="0">
                <a:latin typeface="+mn-lt"/>
              </a:rPr>
              <a:t>  Environmental performance</a:t>
            </a:r>
          </a:p>
        </p:txBody>
      </p:sp>
      <p:grpSp>
        <p:nvGrpSpPr>
          <p:cNvPr id="36" name="Group 35">
            <a:extLst>
              <a:ext uri="{FF2B5EF4-FFF2-40B4-BE49-F238E27FC236}">
                <a16:creationId xmlns:a16="http://schemas.microsoft.com/office/drawing/2014/main" id="{65E0E900-7E81-475B-AEEF-3916949AEF3C}"/>
              </a:ext>
            </a:extLst>
          </p:cNvPr>
          <p:cNvGrpSpPr/>
          <p:nvPr/>
        </p:nvGrpSpPr>
        <p:grpSpPr>
          <a:xfrm>
            <a:off x="5231904" y="2331382"/>
            <a:ext cx="2637211" cy="2357438"/>
            <a:chOff x="3962402" y="2273300"/>
            <a:chExt cx="2637211" cy="2357438"/>
          </a:xfrm>
        </p:grpSpPr>
        <p:sp>
          <p:nvSpPr>
            <p:cNvPr id="37" name="Freeform 4">
              <a:extLst>
                <a:ext uri="{FF2B5EF4-FFF2-40B4-BE49-F238E27FC236}">
                  <a16:creationId xmlns:a16="http://schemas.microsoft.com/office/drawing/2014/main" id="{EB481DE0-F3F3-41A9-A70A-5D2E15AE6681}"/>
                </a:ext>
              </a:extLst>
            </p:cNvPr>
            <p:cNvSpPr>
              <a:spLocks/>
            </p:cNvSpPr>
            <p:nvPr/>
          </p:nvSpPr>
          <p:spPr bwMode="auto">
            <a:xfrm>
              <a:off x="3962402" y="2516188"/>
              <a:ext cx="1044574" cy="968375"/>
            </a:xfrm>
            <a:custGeom>
              <a:avLst/>
              <a:gdLst>
                <a:gd name="T0" fmla="*/ 28 w 710"/>
                <a:gd name="T1" fmla="*/ 406 h 652"/>
                <a:gd name="T2" fmla="*/ 136 w 710"/>
                <a:gd name="T3" fmla="*/ 170 h 652"/>
                <a:gd name="T4" fmla="*/ 334 w 710"/>
                <a:gd name="T5" fmla="*/ 7 h 652"/>
                <a:gd name="T6" fmla="*/ 585 w 710"/>
                <a:gd name="T7" fmla="*/ 209 h 652"/>
                <a:gd name="T8" fmla="*/ 669 w 710"/>
                <a:gd name="T9" fmla="*/ 419 h 652"/>
                <a:gd name="T10" fmla="*/ 304 w 710"/>
                <a:gd name="T11" fmla="*/ 467 h 652"/>
                <a:gd name="T12" fmla="*/ 28 w 710"/>
                <a:gd name="T13" fmla="*/ 406 h 652"/>
                <a:gd name="T14" fmla="*/ 0 60000 65536"/>
                <a:gd name="T15" fmla="*/ 0 60000 65536"/>
                <a:gd name="T16" fmla="*/ 0 60000 65536"/>
                <a:gd name="T17" fmla="*/ 0 60000 65536"/>
                <a:gd name="T18" fmla="*/ 0 60000 65536"/>
                <a:gd name="T19" fmla="*/ 0 60000 65536"/>
                <a:gd name="T20" fmla="*/ 0 60000 65536"/>
                <a:gd name="T21" fmla="*/ 0 w 710"/>
                <a:gd name="T22" fmla="*/ 0 h 652"/>
                <a:gd name="T23" fmla="*/ 710 w 710"/>
                <a:gd name="T24" fmla="*/ 652 h 6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0" h="652">
                  <a:moveTo>
                    <a:pt x="28" y="567"/>
                  </a:moveTo>
                  <a:cubicBezTo>
                    <a:pt x="0" y="498"/>
                    <a:pt x="85" y="330"/>
                    <a:pt x="136" y="237"/>
                  </a:cubicBezTo>
                  <a:cubicBezTo>
                    <a:pt x="187" y="144"/>
                    <a:pt x="260" y="0"/>
                    <a:pt x="334" y="9"/>
                  </a:cubicBezTo>
                  <a:cubicBezTo>
                    <a:pt x="408" y="18"/>
                    <a:pt x="525" y="195"/>
                    <a:pt x="580" y="291"/>
                  </a:cubicBezTo>
                  <a:cubicBezTo>
                    <a:pt x="635" y="387"/>
                    <a:pt x="710" y="525"/>
                    <a:pt x="664" y="585"/>
                  </a:cubicBezTo>
                  <a:cubicBezTo>
                    <a:pt x="618" y="645"/>
                    <a:pt x="412" y="650"/>
                    <a:pt x="304" y="651"/>
                  </a:cubicBezTo>
                  <a:cubicBezTo>
                    <a:pt x="196" y="652"/>
                    <a:pt x="56" y="636"/>
                    <a:pt x="28" y="567"/>
                  </a:cubicBezTo>
                  <a:close/>
                </a:path>
              </a:pathLst>
            </a:custGeom>
            <a:solidFill>
              <a:srgbClr val="EBFFFF">
                <a:alpha val="49804"/>
              </a:srgbClr>
            </a:solidFill>
            <a:ln w="9525">
              <a:solidFill>
                <a:srgbClr val="CCCC00"/>
              </a:solidFill>
              <a:round/>
              <a:headEnd/>
              <a:tailEnd/>
            </a:ln>
          </p:spPr>
          <p:txBody>
            <a:bodyPr wrap="square">
              <a:spAutoFit/>
            </a:bodyPr>
            <a:lstStyle/>
            <a:p>
              <a:endParaRPr lang="en-GB" dirty="0"/>
            </a:p>
          </p:txBody>
        </p:sp>
        <p:sp>
          <p:nvSpPr>
            <p:cNvPr id="38" name="Text Box 11">
              <a:extLst>
                <a:ext uri="{FF2B5EF4-FFF2-40B4-BE49-F238E27FC236}">
                  <a16:creationId xmlns:a16="http://schemas.microsoft.com/office/drawing/2014/main" id="{D24A2946-D24C-4B79-88EA-9052AD31B4CF}"/>
                </a:ext>
              </a:extLst>
            </p:cNvPr>
            <p:cNvSpPr txBox="1">
              <a:spLocks noChangeArrowheads="1"/>
            </p:cNvSpPr>
            <p:nvPr/>
          </p:nvSpPr>
          <p:spPr bwMode="auto">
            <a:xfrm>
              <a:off x="5196262" y="3282647"/>
              <a:ext cx="14033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ct val="0"/>
                </a:spcBef>
                <a:spcAft>
                  <a:spcPct val="0"/>
                </a:spcAft>
              </a:pPr>
              <a:r>
                <a:rPr lang="en-GB" sz="2000" i="1" dirty="0">
                  <a:latin typeface="+mn-lt"/>
                </a:rPr>
                <a:t>People</a:t>
              </a:r>
            </a:p>
          </p:txBody>
        </p:sp>
        <p:sp>
          <p:nvSpPr>
            <p:cNvPr id="39" name="Text Box 12">
              <a:extLst>
                <a:ext uri="{FF2B5EF4-FFF2-40B4-BE49-F238E27FC236}">
                  <a16:creationId xmlns:a16="http://schemas.microsoft.com/office/drawing/2014/main" id="{CC112B41-37A6-48BC-B5EF-4EE8743A2399}"/>
                </a:ext>
              </a:extLst>
            </p:cNvPr>
            <p:cNvSpPr txBox="1">
              <a:spLocks noChangeArrowheads="1"/>
            </p:cNvSpPr>
            <p:nvPr/>
          </p:nvSpPr>
          <p:spPr bwMode="auto">
            <a:xfrm>
              <a:off x="4676776" y="2457450"/>
              <a:ext cx="89960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ct val="0"/>
                </a:spcBef>
                <a:spcAft>
                  <a:spcPct val="0"/>
                </a:spcAft>
              </a:pPr>
              <a:r>
                <a:rPr lang="en-GB" dirty="0">
                  <a:solidFill>
                    <a:srgbClr val="666633"/>
                  </a:solidFill>
                </a:rPr>
                <a:t>Liveable</a:t>
              </a:r>
            </a:p>
          </p:txBody>
        </p:sp>
        <p:sp>
          <p:nvSpPr>
            <p:cNvPr id="40" name="Text Box 13">
              <a:extLst>
                <a:ext uri="{FF2B5EF4-FFF2-40B4-BE49-F238E27FC236}">
                  <a16:creationId xmlns:a16="http://schemas.microsoft.com/office/drawing/2014/main" id="{958EC5FB-862A-4A13-81F3-15DD9F318C92}"/>
                </a:ext>
              </a:extLst>
            </p:cNvPr>
            <p:cNvSpPr txBox="1">
              <a:spLocks noChangeArrowheads="1"/>
            </p:cNvSpPr>
            <p:nvPr/>
          </p:nvSpPr>
          <p:spPr bwMode="auto">
            <a:xfrm>
              <a:off x="4133851" y="3689350"/>
              <a:ext cx="5132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ct val="0"/>
                </a:spcBef>
                <a:spcAft>
                  <a:spcPct val="0"/>
                </a:spcAft>
              </a:pPr>
              <a:r>
                <a:rPr lang="en-GB" dirty="0">
                  <a:solidFill>
                    <a:srgbClr val="666633"/>
                  </a:solidFill>
                </a:rPr>
                <a:t>Fair</a:t>
              </a:r>
            </a:p>
          </p:txBody>
        </p:sp>
        <p:sp>
          <p:nvSpPr>
            <p:cNvPr id="41" name="Oval 27">
              <a:extLst>
                <a:ext uri="{FF2B5EF4-FFF2-40B4-BE49-F238E27FC236}">
                  <a16:creationId xmlns:a16="http://schemas.microsoft.com/office/drawing/2014/main" id="{1CC8F7C0-A796-478C-BC90-EF0EE0817449}"/>
                </a:ext>
              </a:extLst>
            </p:cNvPr>
            <p:cNvSpPr>
              <a:spLocks noChangeArrowheads="1"/>
            </p:cNvSpPr>
            <p:nvPr/>
          </p:nvSpPr>
          <p:spPr bwMode="auto">
            <a:xfrm>
              <a:off x="3967164" y="2273300"/>
              <a:ext cx="2359026" cy="2357438"/>
            </a:xfrm>
            <a:prstGeom prst="ellipse">
              <a:avLst/>
            </a:prstGeom>
            <a:noFill/>
            <a:ln w="57150">
              <a:solidFill>
                <a:srgbClr val="99CCFF"/>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GB" sz="1800" dirty="0"/>
            </a:p>
          </p:txBody>
        </p:sp>
        <p:sp>
          <p:nvSpPr>
            <p:cNvPr id="42" name="Text Box 5">
              <a:extLst>
                <a:ext uri="{FF2B5EF4-FFF2-40B4-BE49-F238E27FC236}">
                  <a16:creationId xmlns:a16="http://schemas.microsoft.com/office/drawing/2014/main" id="{711C790D-D27F-4499-91F0-1A3596921763}"/>
                </a:ext>
              </a:extLst>
            </p:cNvPr>
            <p:cNvSpPr txBox="1">
              <a:spLocks noChangeArrowheads="1"/>
            </p:cNvSpPr>
            <p:nvPr/>
          </p:nvSpPr>
          <p:spPr bwMode="auto">
            <a:xfrm>
              <a:off x="4008273" y="2819400"/>
              <a:ext cx="9252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ct val="0"/>
                </a:spcBef>
                <a:spcAft>
                  <a:spcPct val="0"/>
                </a:spcAft>
              </a:pPr>
              <a:r>
                <a:rPr lang="en-GB" sz="1600" dirty="0">
                  <a:solidFill>
                    <a:srgbClr val="000000"/>
                  </a:solidFill>
                </a:rPr>
                <a:t>Sustain</a:t>
              </a:r>
            </a:p>
            <a:p>
              <a:pPr>
                <a:spcBef>
                  <a:spcPct val="0"/>
                </a:spcBef>
                <a:spcAft>
                  <a:spcPct val="0"/>
                </a:spcAft>
              </a:pPr>
              <a:r>
                <a:rPr lang="en-GB" sz="1600" dirty="0">
                  <a:solidFill>
                    <a:srgbClr val="000000"/>
                  </a:solidFill>
                </a:rPr>
                <a:t>- able</a:t>
              </a:r>
            </a:p>
          </p:txBody>
        </p:sp>
      </p:grpSp>
      <p:grpSp>
        <p:nvGrpSpPr>
          <p:cNvPr id="43" name="Group 42">
            <a:extLst>
              <a:ext uri="{FF2B5EF4-FFF2-40B4-BE49-F238E27FC236}">
                <a16:creationId xmlns:a16="http://schemas.microsoft.com/office/drawing/2014/main" id="{FE7C548F-E68A-4745-B383-D9D5EA7AD7FB}"/>
              </a:ext>
            </a:extLst>
          </p:cNvPr>
          <p:cNvGrpSpPr>
            <a:grpSpLocks/>
          </p:cNvGrpSpPr>
          <p:nvPr/>
        </p:nvGrpSpPr>
        <p:grpSpPr bwMode="auto">
          <a:xfrm>
            <a:off x="3893361" y="2340388"/>
            <a:ext cx="2359025" cy="2357437"/>
            <a:chOff x="1652" y="1549"/>
            <a:chExt cx="1486" cy="1485"/>
          </a:xfrm>
        </p:grpSpPr>
        <p:sp>
          <p:nvSpPr>
            <p:cNvPr id="44" name="Oval 15">
              <a:extLst>
                <a:ext uri="{FF2B5EF4-FFF2-40B4-BE49-F238E27FC236}">
                  <a16:creationId xmlns:a16="http://schemas.microsoft.com/office/drawing/2014/main" id="{C49FCAD2-AC56-4383-A0DA-EB7AA7E4BC1F}"/>
                </a:ext>
              </a:extLst>
            </p:cNvPr>
            <p:cNvSpPr>
              <a:spLocks noChangeArrowheads="1"/>
            </p:cNvSpPr>
            <p:nvPr/>
          </p:nvSpPr>
          <p:spPr bwMode="auto">
            <a:xfrm>
              <a:off x="1652" y="1549"/>
              <a:ext cx="1486" cy="1485"/>
            </a:xfrm>
            <a:prstGeom prst="ellipse">
              <a:avLst/>
            </a:prstGeom>
            <a:noFill/>
            <a:ln w="57150">
              <a:solidFill>
                <a:srgbClr val="FFC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GB" sz="1800" dirty="0"/>
            </a:p>
          </p:txBody>
        </p:sp>
        <p:sp>
          <p:nvSpPr>
            <p:cNvPr id="45" name="Text Box 16">
              <a:extLst>
                <a:ext uri="{FF2B5EF4-FFF2-40B4-BE49-F238E27FC236}">
                  <a16:creationId xmlns:a16="http://schemas.microsoft.com/office/drawing/2014/main" id="{781116B3-9149-48D5-AC7E-EE99719537B5}"/>
                </a:ext>
              </a:extLst>
            </p:cNvPr>
            <p:cNvSpPr txBox="1">
              <a:spLocks noChangeArrowheads="1"/>
            </p:cNvSpPr>
            <p:nvPr/>
          </p:nvSpPr>
          <p:spPr bwMode="auto">
            <a:xfrm>
              <a:off x="1655" y="2166"/>
              <a:ext cx="799" cy="25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ct val="0"/>
                </a:spcBef>
                <a:spcAft>
                  <a:spcPct val="0"/>
                </a:spcAft>
              </a:pPr>
              <a:r>
                <a:rPr lang="en-GB" sz="2000" i="1" dirty="0">
                  <a:latin typeface="+mn-lt"/>
                </a:rPr>
                <a:t>Prosperity</a:t>
              </a:r>
            </a:p>
          </p:txBody>
        </p:sp>
        <p:sp>
          <p:nvSpPr>
            <p:cNvPr id="46" name="Text Box 17">
              <a:extLst>
                <a:ext uri="{FF2B5EF4-FFF2-40B4-BE49-F238E27FC236}">
                  <a16:creationId xmlns:a16="http://schemas.microsoft.com/office/drawing/2014/main" id="{E9A4A9AF-5565-49EE-9F37-9E14EE37F961}"/>
                </a:ext>
              </a:extLst>
            </p:cNvPr>
            <p:cNvSpPr txBox="1">
              <a:spLocks noChangeArrowheads="1"/>
            </p:cNvSpPr>
            <p:nvPr/>
          </p:nvSpPr>
          <p:spPr bwMode="auto">
            <a:xfrm>
              <a:off x="2156" y="1660"/>
              <a:ext cx="446" cy="1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ct val="0"/>
                </a:spcBef>
                <a:spcAft>
                  <a:spcPct val="0"/>
                </a:spcAft>
              </a:pPr>
              <a:r>
                <a:rPr lang="en-GB" dirty="0">
                  <a:solidFill>
                    <a:srgbClr val="666633"/>
                  </a:solidFill>
                </a:rPr>
                <a:t>Viable</a:t>
              </a:r>
            </a:p>
          </p:txBody>
        </p:sp>
      </p:grpSp>
      <p:grpSp>
        <p:nvGrpSpPr>
          <p:cNvPr id="47" name="Group 29">
            <a:extLst>
              <a:ext uri="{FF2B5EF4-FFF2-40B4-BE49-F238E27FC236}">
                <a16:creationId xmlns:a16="http://schemas.microsoft.com/office/drawing/2014/main" id="{A9F3449B-4F40-48A7-88E1-8B18562FAD8C}"/>
              </a:ext>
            </a:extLst>
          </p:cNvPr>
          <p:cNvGrpSpPr>
            <a:grpSpLocks/>
          </p:cNvGrpSpPr>
          <p:nvPr/>
        </p:nvGrpSpPr>
        <p:grpSpPr bwMode="auto">
          <a:xfrm>
            <a:off x="4568327" y="1175682"/>
            <a:ext cx="2359025" cy="2357438"/>
            <a:chOff x="2078" y="784"/>
            <a:chExt cx="1486" cy="1485"/>
          </a:xfrm>
        </p:grpSpPr>
        <p:sp>
          <p:nvSpPr>
            <p:cNvPr id="48" name="Text Box 8">
              <a:extLst>
                <a:ext uri="{FF2B5EF4-FFF2-40B4-BE49-F238E27FC236}">
                  <a16:creationId xmlns:a16="http://schemas.microsoft.com/office/drawing/2014/main" id="{AD4C930C-3E92-40BA-A28E-06E093ACCB50}"/>
                </a:ext>
              </a:extLst>
            </p:cNvPr>
            <p:cNvSpPr txBox="1">
              <a:spLocks noChangeArrowheads="1"/>
            </p:cNvSpPr>
            <p:nvPr/>
          </p:nvSpPr>
          <p:spPr bwMode="auto">
            <a:xfrm>
              <a:off x="2520" y="1190"/>
              <a:ext cx="54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ct val="0"/>
                </a:spcBef>
                <a:spcAft>
                  <a:spcPct val="0"/>
                </a:spcAft>
              </a:pPr>
              <a:r>
                <a:rPr lang="en-GB" sz="2000" i="1" dirty="0">
                  <a:latin typeface="+mn-lt"/>
                </a:rPr>
                <a:t>Planet</a:t>
              </a:r>
            </a:p>
          </p:txBody>
        </p:sp>
        <p:sp>
          <p:nvSpPr>
            <p:cNvPr id="49" name="Oval 28">
              <a:extLst>
                <a:ext uri="{FF2B5EF4-FFF2-40B4-BE49-F238E27FC236}">
                  <a16:creationId xmlns:a16="http://schemas.microsoft.com/office/drawing/2014/main" id="{5E6AF540-1D8D-466A-9E12-B316C178505F}"/>
                </a:ext>
              </a:extLst>
            </p:cNvPr>
            <p:cNvSpPr>
              <a:spLocks noChangeArrowheads="1"/>
            </p:cNvSpPr>
            <p:nvPr/>
          </p:nvSpPr>
          <p:spPr bwMode="auto">
            <a:xfrm>
              <a:off x="2078" y="784"/>
              <a:ext cx="1486" cy="1485"/>
            </a:xfrm>
            <a:prstGeom prst="ellipse">
              <a:avLst/>
            </a:prstGeom>
            <a:noFill/>
            <a:ln w="57150">
              <a:solidFill>
                <a:srgbClr val="92D05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GB" sz="1800" dirty="0"/>
            </a:p>
          </p:txBody>
        </p:sp>
      </p:grpSp>
      <p:grpSp>
        <p:nvGrpSpPr>
          <p:cNvPr id="50" name="Group 49">
            <a:extLst>
              <a:ext uri="{FF2B5EF4-FFF2-40B4-BE49-F238E27FC236}">
                <a16:creationId xmlns:a16="http://schemas.microsoft.com/office/drawing/2014/main" id="{95B2E389-A213-4971-BCA8-06B4CACE45ED}"/>
              </a:ext>
            </a:extLst>
          </p:cNvPr>
          <p:cNvGrpSpPr/>
          <p:nvPr/>
        </p:nvGrpSpPr>
        <p:grpSpPr>
          <a:xfrm>
            <a:off x="3588076" y="796102"/>
            <a:ext cx="4316093" cy="3381671"/>
            <a:chOff x="667949" y="975520"/>
            <a:chExt cx="4316093" cy="3381671"/>
          </a:xfrm>
        </p:grpSpPr>
        <p:sp>
          <p:nvSpPr>
            <p:cNvPr id="51" name="Striped Right Arrow 1">
              <a:extLst>
                <a:ext uri="{FF2B5EF4-FFF2-40B4-BE49-F238E27FC236}">
                  <a16:creationId xmlns:a16="http://schemas.microsoft.com/office/drawing/2014/main" id="{90EEED7B-EA5D-4633-A433-06A4200F282C}"/>
                </a:ext>
              </a:extLst>
            </p:cNvPr>
            <p:cNvSpPr/>
            <p:nvPr/>
          </p:nvSpPr>
          <p:spPr bwMode="auto">
            <a:xfrm rot="16200000">
              <a:off x="2575968" y="977806"/>
              <a:ext cx="489203" cy="484632"/>
            </a:xfrm>
            <a:prstGeom prst="stripedRightArrow">
              <a:avLst/>
            </a:prstGeom>
            <a:solidFill>
              <a:schemeClr val="accent2"/>
            </a:solidFill>
            <a:ln w="28575">
              <a:solidFill>
                <a:schemeClr val="tx1"/>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sp>
          <p:nvSpPr>
            <p:cNvPr id="52" name="Striped Right Arrow 21">
              <a:extLst>
                <a:ext uri="{FF2B5EF4-FFF2-40B4-BE49-F238E27FC236}">
                  <a16:creationId xmlns:a16="http://schemas.microsoft.com/office/drawing/2014/main" id="{A604194D-345A-4954-9CA4-C9593C6C6CB8}"/>
                </a:ext>
              </a:extLst>
            </p:cNvPr>
            <p:cNvSpPr/>
            <p:nvPr/>
          </p:nvSpPr>
          <p:spPr bwMode="auto">
            <a:xfrm rot="1065697">
              <a:off x="4494839" y="3872559"/>
              <a:ext cx="489203" cy="484632"/>
            </a:xfrm>
            <a:prstGeom prst="stripedRightArrow">
              <a:avLst/>
            </a:prstGeom>
            <a:solidFill>
              <a:schemeClr val="accent2"/>
            </a:solidFill>
            <a:ln w="28575">
              <a:solidFill>
                <a:schemeClr val="tx1"/>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sp>
          <p:nvSpPr>
            <p:cNvPr id="53" name="Striped Right Arrow 22">
              <a:extLst>
                <a:ext uri="{FF2B5EF4-FFF2-40B4-BE49-F238E27FC236}">
                  <a16:creationId xmlns:a16="http://schemas.microsoft.com/office/drawing/2014/main" id="{A77726DC-1ECE-4421-8279-D829D3781CEE}"/>
                </a:ext>
              </a:extLst>
            </p:cNvPr>
            <p:cNvSpPr/>
            <p:nvPr/>
          </p:nvSpPr>
          <p:spPr bwMode="auto">
            <a:xfrm rot="20534303" flipH="1">
              <a:off x="667949" y="3872559"/>
              <a:ext cx="489203" cy="484632"/>
            </a:xfrm>
            <a:prstGeom prst="stripedRightArrow">
              <a:avLst/>
            </a:prstGeom>
            <a:solidFill>
              <a:schemeClr val="accent2"/>
            </a:solidFill>
            <a:ln w="28575">
              <a:solidFill>
                <a:schemeClr val="tx1"/>
              </a:solidFill>
              <a:miter lim="800000"/>
              <a:headEnd/>
              <a:tailEnd/>
            </a:ln>
            <a:effectLst/>
          </p:spPr>
          <p:txBody>
            <a:bodyPr rtlCol="0" anchor="ctr">
              <a:noAutofit/>
            </a:bodyPr>
            <a:lstStyle/>
            <a:p>
              <a:pPr algn="ctr">
                <a:spcBef>
                  <a:spcPct val="10000"/>
                </a:spcBef>
                <a:spcAft>
                  <a:spcPct val="0"/>
                </a:spcAft>
                <a:buClrTx/>
                <a:buSzTx/>
                <a:buFontTx/>
                <a:buNone/>
              </a:pPr>
              <a:endParaRPr lang="en-GB" b="1" dirty="0"/>
            </a:p>
          </p:txBody>
        </p:sp>
      </p:grpSp>
    </p:spTree>
    <p:extLst>
      <p:ext uri="{BB962C8B-B14F-4D97-AF65-F5344CB8AC3E}">
        <p14:creationId xmlns:p14="http://schemas.microsoft.com/office/powerpoint/2010/main" val="94128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up)">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 calcmode="lin" valueType="num">
                                      <p:cBhvr>
                                        <p:cTn id="27" dur="1000" fill="hold"/>
                                        <p:tgtEl>
                                          <p:spTgt spid="50"/>
                                        </p:tgtEl>
                                        <p:attrNameLst>
                                          <p:attrName>ppt_w</p:attrName>
                                        </p:attrNameLst>
                                      </p:cBhvr>
                                      <p:tavLst>
                                        <p:tav tm="0">
                                          <p:val>
                                            <p:fltVal val="0"/>
                                          </p:val>
                                        </p:tav>
                                        <p:tav tm="100000">
                                          <p:val>
                                            <p:strVal val="#ppt_w"/>
                                          </p:val>
                                        </p:tav>
                                      </p:tavLst>
                                    </p:anim>
                                    <p:anim calcmode="lin" valueType="num">
                                      <p:cBhvr>
                                        <p:cTn id="28" dur="1000" fill="hold"/>
                                        <p:tgtEl>
                                          <p:spTgt spid="50"/>
                                        </p:tgtEl>
                                        <p:attrNameLst>
                                          <p:attrName>ppt_h</p:attrName>
                                        </p:attrNameLst>
                                      </p:cBhvr>
                                      <p:tavLst>
                                        <p:tav tm="0">
                                          <p:val>
                                            <p:fltVal val="0"/>
                                          </p:val>
                                        </p:tav>
                                        <p:tav tm="100000">
                                          <p:val>
                                            <p:strVal val="#ppt_h"/>
                                          </p:val>
                                        </p:tav>
                                      </p:tavLst>
                                    </p:anim>
                                    <p:animEffect transition="in" filter="fade">
                                      <p:cBhvr>
                                        <p:cTn id="29"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diagram of a diagram&#10;&#10;Description automatically generated">
            <a:extLst>
              <a:ext uri="{FF2B5EF4-FFF2-40B4-BE49-F238E27FC236}">
                <a16:creationId xmlns:a16="http://schemas.microsoft.com/office/drawing/2014/main" id="{8EBD2EFA-1673-20E1-6623-FACFDC6A1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712" y="771320"/>
            <a:ext cx="5666752" cy="5486400"/>
          </a:xfrm>
          <a:prstGeom prst="rect">
            <a:avLst/>
          </a:prstGeom>
        </p:spPr>
      </p:pic>
      <p:sp>
        <p:nvSpPr>
          <p:cNvPr id="2" name="Slide Number Placeholder 1">
            <a:extLst>
              <a:ext uri="{FF2B5EF4-FFF2-40B4-BE49-F238E27FC236}">
                <a16:creationId xmlns:a16="http://schemas.microsoft.com/office/drawing/2014/main" id="{6623EB26-AE3A-4C2C-BEF1-7438AC3D821B}"/>
              </a:ext>
            </a:extLst>
          </p:cNvPr>
          <p:cNvSpPr>
            <a:spLocks noGrp="1"/>
          </p:cNvSpPr>
          <p:nvPr>
            <p:ph type="sldNum" sz="quarter" idx="11"/>
          </p:nvPr>
        </p:nvSpPr>
        <p:spPr/>
        <p:txBody>
          <a:bodyPr/>
          <a:lstStyle/>
          <a:p>
            <a:fld id="{F0D23093-2AB0-F74C-B865-1A12A15B650E}" type="slidenum">
              <a:rPr lang="en-US" smtClean="0"/>
              <a:pPr/>
              <a:t>14</a:t>
            </a:fld>
            <a:endParaRPr lang="en-US" dirty="0"/>
          </a:p>
        </p:txBody>
      </p:sp>
      <p:sp>
        <p:nvSpPr>
          <p:cNvPr id="3" name="Title 2">
            <a:extLst>
              <a:ext uri="{FF2B5EF4-FFF2-40B4-BE49-F238E27FC236}">
                <a16:creationId xmlns:a16="http://schemas.microsoft.com/office/drawing/2014/main" id="{5D6B3333-323E-4C2A-9F7F-EE728207CDE3}"/>
              </a:ext>
            </a:extLst>
          </p:cNvPr>
          <p:cNvSpPr>
            <a:spLocks noGrp="1"/>
          </p:cNvSpPr>
          <p:nvPr>
            <p:ph type="title"/>
          </p:nvPr>
        </p:nvSpPr>
        <p:spPr/>
        <p:txBody>
          <a:bodyPr/>
          <a:lstStyle/>
          <a:p>
            <a:r>
              <a:rPr lang="en-GB" dirty="0" err="1"/>
              <a:t>Analyzing</a:t>
            </a:r>
            <a:r>
              <a:rPr lang="en-GB" dirty="0"/>
              <a:t> an “articulation”</a:t>
            </a:r>
            <a:endParaRPr lang="en-US" dirty="0"/>
          </a:p>
        </p:txBody>
      </p:sp>
      <p:grpSp>
        <p:nvGrpSpPr>
          <p:cNvPr id="9" name="Group 8">
            <a:extLst>
              <a:ext uri="{FF2B5EF4-FFF2-40B4-BE49-F238E27FC236}">
                <a16:creationId xmlns:a16="http://schemas.microsoft.com/office/drawing/2014/main" id="{B62E868C-5A41-4484-8859-E89389F0918A}"/>
              </a:ext>
            </a:extLst>
          </p:cNvPr>
          <p:cNvGrpSpPr/>
          <p:nvPr/>
        </p:nvGrpSpPr>
        <p:grpSpPr>
          <a:xfrm>
            <a:off x="2886221" y="1211917"/>
            <a:ext cx="8572527" cy="4866467"/>
            <a:chOff x="1552560" y="1330668"/>
            <a:chExt cx="8572527" cy="4866467"/>
          </a:xfrm>
        </p:grpSpPr>
        <p:sp>
          <p:nvSpPr>
            <p:cNvPr id="10" name="TextBox 9">
              <a:extLst>
                <a:ext uri="{FF2B5EF4-FFF2-40B4-BE49-F238E27FC236}">
                  <a16:creationId xmlns:a16="http://schemas.microsoft.com/office/drawing/2014/main" id="{BAC16089-D72D-4B6D-B824-19EDF186B821}"/>
                </a:ext>
              </a:extLst>
            </p:cNvPr>
            <p:cNvSpPr txBox="1"/>
            <p:nvPr/>
          </p:nvSpPr>
          <p:spPr>
            <a:xfrm>
              <a:off x="8202173" y="1330668"/>
              <a:ext cx="1922914" cy="381147"/>
            </a:xfrm>
            <a:prstGeom prst="rect">
              <a:avLst/>
            </a:prstGeom>
            <a:solidFill>
              <a:schemeClr val="bg1"/>
            </a:solidFill>
            <a:ln w="28575">
              <a:solidFill>
                <a:schemeClr val="accent1"/>
              </a:solidFill>
            </a:ln>
          </p:spPr>
          <p:txBody>
            <a:bodyPr wrap="square" rtlCol="0">
              <a:spAutoFit/>
            </a:bodyPr>
            <a:lstStyle/>
            <a:p>
              <a:pPr marL="85725"/>
              <a:r>
                <a:rPr lang="en-GB" i="1" dirty="0"/>
                <a:t>1 Objective        </a:t>
              </a:r>
            </a:p>
          </p:txBody>
        </p:sp>
        <p:sp>
          <p:nvSpPr>
            <p:cNvPr id="11" name="Line Callout 2 10">
              <a:extLst>
                <a:ext uri="{FF2B5EF4-FFF2-40B4-BE49-F238E27FC236}">
                  <a16:creationId xmlns:a16="http://schemas.microsoft.com/office/drawing/2014/main" id="{B0AAECDF-D8D7-4A23-9859-43D77F60BD87}"/>
                </a:ext>
              </a:extLst>
            </p:cNvPr>
            <p:cNvSpPr/>
            <p:nvPr/>
          </p:nvSpPr>
          <p:spPr bwMode="auto">
            <a:xfrm flipH="1">
              <a:off x="1552560" y="5592351"/>
              <a:ext cx="1186947" cy="604784"/>
            </a:xfrm>
            <a:prstGeom prst="borderCallout2">
              <a:avLst>
                <a:gd name="adj1" fmla="val 18750"/>
                <a:gd name="adj2" fmla="val -2004"/>
                <a:gd name="adj3" fmla="val 13793"/>
                <a:gd name="adj4" fmla="val -58021"/>
                <a:gd name="adj5" fmla="val 53516"/>
                <a:gd name="adj6" fmla="val -152369"/>
              </a:avLst>
            </a:prstGeom>
            <a:solidFill>
              <a:schemeClr val="bg1">
                <a:lumMod val="95000"/>
              </a:schemeClr>
            </a:solidFill>
            <a:ln w="19050">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r>
                <a:rPr lang="en-GB" i="1" dirty="0"/>
                <a:t>Define </a:t>
              </a:r>
              <a:r>
                <a:rPr lang="en-GB" b="1" i="1" dirty="0"/>
                <a:t>objective</a:t>
              </a:r>
              <a:endParaRPr lang="en-GB" b="1" dirty="0"/>
            </a:p>
          </p:txBody>
        </p:sp>
      </p:grpSp>
      <p:grpSp>
        <p:nvGrpSpPr>
          <p:cNvPr id="12" name="Group 11">
            <a:extLst>
              <a:ext uri="{FF2B5EF4-FFF2-40B4-BE49-F238E27FC236}">
                <a16:creationId xmlns:a16="http://schemas.microsoft.com/office/drawing/2014/main" id="{FF9D019C-A3E7-49C5-920C-18B6885F4805}"/>
              </a:ext>
            </a:extLst>
          </p:cNvPr>
          <p:cNvGrpSpPr/>
          <p:nvPr/>
        </p:nvGrpSpPr>
        <p:grpSpPr>
          <a:xfrm>
            <a:off x="1710918" y="1741673"/>
            <a:ext cx="9563277" cy="3387541"/>
            <a:chOff x="370448" y="1860424"/>
            <a:chExt cx="9563277" cy="3387541"/>
          </a:xfrm>
        </p:grpSpPr>
        <p:sp>
          <p:nvSpPr>
            <p:cNvPr id="13" name="TextBox 12">
              <a:extLst>
                <a:ext uri="{FF2B5EF4-FFF2-40B4-BE49-F238E27FC236}">
                  <a16:creationId xmlns:a16="http://schemas.microsoft.com/office/drawing/2014/main" id="{E159C597-322B-45EB-A83D-32CA9A2F5E44}"/>
                </a:ext>
              </a:extLst>
            </p:cNvPr>
            <p:cNvSpPr txBox="1"/>
            <p:nvPr/>
          </p:nvSpPr>
          <p:spPr>
            <a:xfrm>
              <a:off x="8195364" y="1860424"/>
              <a:ext cx="1738361" cy="369332"/>
            </a:xfrm>
            <a:prstGeom prst="rect">
              <a:avLst/>
            </a:prstGeom>
            <a:solidFill>
              <a:schemeClr val="bg1"/>
            </a:solidFill>
            <a:ln w="28575">
              <a:solidFill>
                <a:schemeClr val="accent1"/>
              </a:solidFill>
            </a:ln>
          </p:spPr>
          <p:txBody>
            <a:bodyPr wrap="none" rtlCol="0">
              <a:spAutoFit/>
            </a:bodyPr>
            <a:lstStyle/>
            <a:p>
              <a:pPr marL="85725"/>
              <a:r>
                <a:rPr lang="en-GB" i="1" dirty="0"/>
                <a:t>2 Stakeholders  </a:t>
              </a:r>
            </a:p>
          </p:txBody>
        </p:sp>
        <p:sp>
          <p:nvSpPr>
            <p:cNvPr id="14" name="Line Callout 2 30">
              <a:extLst>
                <a:ext uri="{FF2B5EF4-FFF2-40B4-BE49-F238E27FC236}">
                  <a16:creationId xmlns:a16="http://schemas.microsoft.com/office/drawing/2014/main" id="{CFE33E9E-BF9B-4311-860F-808AFD8A3212}"/>
                </a:ext>
              </a:extLst>
            </p:cNvPr>
            <p:cNvSpPr/>
            <p:nvPr/>
          </p:nvSpPr>
          <p:spPr bwMode="auto">
            <a:xfrm flipH="1">
              <a:off x="370448" y="4643181"/>
              <a:ext cx="1703133" cy="604784"/>
            </a:xfrm>
            <a:prstGeom prst="borderCallout2">
              <a:avLst>
                <a:gd name="adj1" fmla="val 18750"/>
                <a:gd name="adj2" fmla="val -2004"/>
                <a:gd name="adj3" fmla="val 13793"/>
                <a:gd name="adj4" fmla="val -58021"/>
                <a:gd name="adj5" fmla="val 59882"/>
                <a:gd name="adj6" fmla="val -108294"/>
              </a:avLst>
            </a:prstGeom>
            <a:solidFill>
              <a:schemeClr val="bg1">
                <a:lumMod val="95000"/>
              </a:schemeClr>
            </a:solidFill>
            <a:ln w="19050">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r>
                <a:rPr lang="en-GB" b="1" i="1" dirty="0"/>
                <a:t>Stakeholder</a:t>
              </a:r>
            </a:p>
            <a:p>
              <a:pPr algn="ctr">
                <a:spcBef>
                  <a:spcPct val="10000"/>
                </a:spcBef>
                <a:spcAft>
                  <a:spcPct val="0"/>
                </a:spcAft>
                <a:buClrTx/>
                <a:buSzTx/>
                <a:buFontTx/>
                <a:buNone/>
              </a:pPr>
              <a:r>
                <a:rPr lang="en-GB" i="1" dirty="0"/>
                <a:t>analysis</a:t>
              </a:r>
              <a:endParaRPr lang="en-GB" b="1" dirty="0"/>
            </a:p>
          </p:txBody>
        </p:sp>
      </p:grpSp>
      <p:grpSp>
        <p:nvGrpSpPr>
          <p:cNvPr id="15" name="Group 14">
            <a:extLst>
              <a:ext uri="{FF2B5EF4-FFF2-40B4-BE49-F238E27FC236}">
                <a16:creationId xmlns:a16="http://schemas.microsoft.com/office/drawing/2014/main" id="{7D9C9693-F68C-422A-BC72-419A93D3F3D9}"/>
              </a:ext>
            </a:extLst>
          </p:cNvPr>
          <p:cNvGrpSpPr/>
          <p:nvPr/>
        </p:nvGrpSpPr>
        <p:grpSpPr>
          <a:xfrm>
            <a:off x="1710919" y="2259614"/>
            <a:ext cx="9611036" cy="1568793"/>
            <a:chOff x="354952" y="2378366"/>
            <a:chExt cx="9611036" cy="1568793"/>
          </a:xfrm>
        </p:grpSpPr>
        <p:sp>
          <p:nvSpPr>
            <p:cNvPr id="16" name="TextBox 15">
              <a:extLst>
                <a:ext uri="{FF2B5EF4-FFF2-40B4-BE49-F238E27FC236}">
                  <a16:creationId xmlns:a16="http://schemas.microsoft.com/office/drawing/2014/main" id="{3DDDC508-2F57-469A-B465-C6901C986F9D}"/>
                </a:ext>
              </a:extLst>
            </p:cNvPr>
            <p:cNvSpPr txBox="1"/>
            <p:nvPr/>
          </p:nvSpPr>
          <p:spPr>
            <a:xfrm>
              <a:off x="8197491" y="2378366"/>
              <a:ext cx="1768497" cy="369332"/>
            </a:xfrm>
            <a:prstGeom prst="rect">
              <a:avLst/>
            </a:prstGeom>
            <a:solidFill>
              <a:schemeClr val="bg1"/>
            </a:solidFill>
            <a:ln w="28575">
              <a:solidFill>
                <a:schemeClr val="accent1"/>
              </a:solidFill>
            </a:ln>
          </p:spPr>
          <p:txBody>
            <a:bodyPr wrap="none" rtlCol="0">
              <a:spAutoFit/>
            </a:bodyPr>
            <a:lstStyle/>
            <a:p>
              <a:pPr marL="85725"/>
              <a:r>
                <a:rPr lang="en-GB" i="1" dirty="0"/>
                <a:t>3 Fact-finding    </a:t>
              </a:r>
            </a:p>
          </p:txBody>
        </p:sp>
        <p:sp>
          <p:nvSpPr>
            <p:cNvPr id="17" name="Line Callout 2 8">
              <a:extLst>
                <a:ext uri="{FF2B5EF4-FFF2-40B4-BE49-F238E27FC236}">
                  <a16:creationId xmlns:a16="http://schemas.microsoft.com/office/drawing/2014/main" id="{B1382B27-1B56-43BE-BF20-E545B509B439}"/>
                </a:ext>
              </a:extLst>
            </p:cNvPr>
            <p:cNvSpPr/>
            <p:nvPr/>
          </p:nvSpPr>
          <p:spPr bwMode="auto">
            <a:xfrm flipH="1">
              <a:off x="354952" y="3319385"/>
              <a:ext cx="1713687" cy="627774"/>
            </a:xfrm>
            <a:prstGeom prst="borderCallout2">
              <a:avLst>
                <a:gd name="adj1" fmla="val 18750"/>
                <a:gd name="adj2" fmla="val -2004"/>
                <a:gd name="adj3" fmla="val 18750"/>
                <a:gd name="adj4" fmla="val -39205"/>
                <a:gd name="adj5" fmla="val 64333"/>
                <a:gd name="adj6" fmla="val -86767"/>
              </a:avLst>
            </a:prstGeom>
            <a:solidFill>
              <a:schemeClr val="bg1">
                <a:lumMod val="95000"/>
              </a:schemeClr>
            </a:solidFill>
            <a:ln w="19050">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r>
                <a:rPr lang="en-GB" i="1" dirty="0"/>
                <a:t>Fact-finding</a:t>
              </a:r>
            </a:p>
            <a:p>
              <a:pPr algn="ctr">
                <a:spcBef>
                  <a:spcPct val="10000"/>
                </a:spcBef>
                <a:spcAft>
                  <a:spcPct val="0"/>
                </a:spcAft>
                <a:buClrTx/>
                <a:buSzTx/>
                <a:buFontTx/>
                <a:buNone/>
              </a:pPr>
              <a:r>
                <a:rPr lang="en-GB" b="1" i="1" dirty="0"/>
                <a:t> (Objective)</a:t>
              </a:r>
              <a:endParaRPr lang="en-GB" b="1" dirty="0"/>
            </a:p>
          </p:txBody>
        </p:sp>
      </p:grpSp>
      <p:grpSp>
        <p:nvGrpSpPr>
          <p:cNvPr id="18" name="Group 17">
            <a:extLst>
              <a:ext uri="{FF2B5EF4-FFF2-40B4-BE49-F238E27FC236}">
                <a16:creationId xmlns:a16="http://schemas.microsoft.com/office/drawing/2014/main" id="{C40AA2E9-0143-4810-BF84-96527089BBEC}"/>
              </a:ext>
            </a:extLst>
          </p:cNvPr>
          <p:cNvGrpSpPr/>
          <p:nvPr/>
        </p:nvGrpSpPr>
        <p:grpSpPr>
          <a:xfrm>
            <a:off x="2041465" y="1802611"/>
            <a:ext cx="9417283" cy="1344276"/>
            <a:chOff x="685498" y="1921362"/>
            <a:chExt cx="9417283" cy="1344276"/>
          </a:xfrm>
        </p:grpSpPr>
        <p:sp>
          <p:nvSpPr>
            <p:cNvPr id="19" name="TextBox 18">
              <a:extLst>
                <a:ext uri="{FF2B5EF4-FFF2-40B4-BE49-F238E27FC236}">
                  <a16:creationId xmlns:a16="http://schemas.microsoft.com/office/drawing/2014/main" id="{2991E4F4-C525-42DC-8BA1-44704855E1EA}"/>
                </a:ext>
              </a:extLst>
            </p:cNvPr>
            <p:cNvSpPr txBox="1"/>
            <p:nvPr/>
          </p:nvSpPr>
          <p:spPr>
            <a:xfrm>
              <a:off x="8204100" y="2896306"/>
              <a:ext cx="1898681" cy="369332"/>
            </a:xfrm>
            <a:prstGeom prst="rect">
              <a:avLst/>
            </a:prstGeom>
            <a:solidFill>
              <a:schemeClr val="bg1"/>
            </a:solidFill>
            <a:ln w="28575">
              <a:solidFill>
                <a:schemeClr val="accent1"/>
              </a:solidFill>
            </a:ln>
          </p:spPr>
          <p:txBody>
            <a:bodyPr wrap="square" rtlCol="0">
              <a:spAutoFit/>
            </a:bodyPr>
            <a:lstStyle/>
            <a:p>
              <a:pPr marL="85725"/>
              <a:r>
                <a:rPr lang="en-GB" i="1" dirty="0"/>
                <a:t>4 Synthesis</a:t>
              </a:r>
            </a:p>
          </p:txBody>
        </p:sp>
        <p:sp>
          <p:nvSpPr>
            <p:cNvPr id="20" name="Line Callout 2 9">
              <a:extLst>
                <a:ext uri="{FF2B5EF4-FFF2-40B4-BE49-F238E27FC236}">
                  <a16:creationId xmlns:a16="http://schemas.microsoft.com/office/drawing/2014/main" id="{F60E2259-605C-4C0B-9005-27D630B0B258}"/>
                </a:ext>
              </a:extLst>
            </p:cNvPr>
            <p:cNvSpPr/>
            <p:nvPr/>
          </p:nvSpPr>
          <p:spPr bwMode="auto">
            <a:xfrm flipH="1">
              <a:off x="685498" y="1921362"/>
              <a:ext cx="1689511" cy="712722"/>
            </a:xfrm>
            <a:prstGeom prst="borderCallout2">
              <a:avLst>
                <a:gd name="adj1" fmla="val 27294"/>
                <a:gd name="adj2" fmla="val -710"/>
                <a:gd name="adj3" fmla="val 26216"/>
                <a:gd name="adj4" fmla="val -31958"/>
                <a:gd name="adj5" fmla="val 66274"/>
                <a:gd name="adj6" fmla="val -90507"/>
              </a:avLst>
            </a:prstGeom>
            <a:solidFill>
              <a:schemeClr val="bg1">
                <a:lumMod val="95000"/>
              </a:schemeClr>
            </a:solidFill>
            <a:ln w="19050">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r>
                <a:rPr lang="en-GB" i="1" dirty="0"/>
                <a:t>Synthesis</a:t>
              </a:r>
            </a:p>
            <a:p>
              <a:pPr algn="ctr">
                <a:spcBef>
                  <a:spcPct val="10000"/>
                </a:spcBef>
                <a:spcAft>
                  <a:spcPct val="0"/>
                </a:spcAft>
                <a:buClrTx/>
                <a:buSzTx/>
                <a:buFontTx/>
                <a:buNone/>
              </a:pPr>
              <a:r>
                <a:rPr lang="en-GB" b="1" i="1" dirty="0"/>
                <a:t>(Subjective)</a:t>
              </a:r>
              <a:endParaRPr lang="en-GB" b="1" dirty="0"/>
            </a:p>
          </p:txBody>
        </p:sp>
      </p:grpSp>
      <p:grpSp>
        <p:nvGrpSpPr>
          <p:cNvPr id="21" name="Group 20">
            <a:extLst>
              <a:ext uri="{FF2B5EF4-FFF2-40B4-BE49-F238E27FC236}">
                <a16:creationId xmlns:a16="http://schemas.microsoft.com/office/drawing/2014/main" id="{40A6F9FC-C111-4F23-8E2D-EC02F367D482}"/>
              </a:ext>
            </a:extLst>
          </p:cNvPr>
          <p:cNvGrpSpPr/>
          <p:nvPr/>
        </p:nvGrpSpPr>
        <p:grpSpPr>
          <a:xfrm>
            <a:off x="2902512" y="841126"/>
            <a:ext cx="8564793" cy="2823702"/>
            <a:chOff x="1552560" y="1833985"/>
            <a:chExt cx="8564793" cy="2823702"/>
          </a:xfrm>
        </p:grpSpPr>
        <p:sp>
          <p:nvSpPr>
            <p:cNvPr id="22" name="TextBox 21">
              <a:extLst>
                <a:ext uri="{FF2B5EF4-FFF2-40B4-BE49-F238E27FC236}">
                  <a16:creationId xmlns:a16="http://schemas.microsoft.com/office/drawing/2014/main" id="{44F15745-6A31-427D-B9D0-04CB16CC1712}"/>
                </a:ext>
              </a:extLst>
            </p:cNvPr>
            <p:cNvSpPr txBox="1"/>
            <p:nvPr/>
          </p:nvSpPr>
          <p:spPr>
            <a:xfrm>
              <a:off x="8218672" y="4288355"/>
              <a:ext cx="1898681" cy="369332"/>
            </a:xfrm>
            <a:prstGeom prst="rect">
              <a:avLst/>
            </a:prstGeom>
            <a:solidFill>
              <a:schemeClr val="bg1"/>
            </a:solidFill>
            <a:ln w="28575">
              <a:solidFill>
                <a:schemeClr val="accent1"/>
              </a:solidFill>
            </a:ln>
          </p:spPr>
          <p:txBody>
            <a:bodyPr wrap="square" rtlCol="0">
              <a:spAutoFit/>
            </a:bodyPr>
            <a:lstStyle/>
            <a:p>
              <a:pPr marL="85725"/>
              <a:r>
                <a:rPr lang="en-GB" i="1" dirty="0"/>
                <a:t>5 Reflection</a:t>
              </a:r>
            </a:p>
          </p:txBody>
        </p:sp>
        <p:sp>
          <p:nvSpPr>
            <p:cNvPr id="23" name="Line Callout 2 12">
              <a:extLst>
                <a:ext uri="{FF2B5EF4-FFF2-40B4-BE49-F238E27FC236}">
                  <a16:creationId xmlns:a16="http://schemas.microsoft.com/office/drawing/2014/main" id="{B8736DC6-6E53-4283-B403-91D377AD74F8}"/>
                </a:ext>
              </a:extLst>
            </p:cNvPr>
            <p:cNvSpPr/>
            <p:nvPr/>
          </p:nvSpPr>
          <p:spPr bwMode="auto">
            <a:xfrm flipH="1">
              <a:off x="1552560" y="1833985"/>
              <a:ext cx="1334387" cy="404945"/>
            </a:xfrm>
            <a:prstGeom prst="borderCallout2">
              <a:avLst>
                <a:gd name="adj1" fmla="val 31247"/>
                <a:gd name="adj2" fmla="val -2070"/>
                <a:gd name="adj3" fmla="val 33870"/>
                <a:gd name="adj4" fmla="val -36444"/>
                <a:gd name="adj5" fmla="val 84717"/>
                <a:gd name="adj6" fmla="val -119886"/>
              </a:avLst>
            </a:prstGeom>
            <a:solidFill>
              <a:schemeClr val="bg1">
                <a:lumMod val="95000"/>
              </a:schemeClr>
            </a:solidFill>
            <a:ln w="19050">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r>
                <a:rPr lang="en-GB" i="1" dirty="0"/>
                <a:t>Reflection</a:t>
              </a:r>
              <a:endParaRPr lang="en-GB" b="1" dirty="0"/>
            </a:p>
          </p:txBody>
        </p:sp>
      </p:grpSp>
      <p:grpSp>
        <p:nvGrpSpPr>
          <p:cNvPr id="24" name="Group 23">
            <a:extLst>
              <a:ext uri="{FF2B5EF4-FFF2-40B4-BE49-F238E27FC236}">
                <a16:creationId xmlns:a16="http://schemas.microsoft.com/office/drawing/2014/main" id="{10193BCD-2B89-4077-96A1-9DF5F00CB3E1}"/>
              </a:ext>
            </a:extLst>
          </p:cNvPr>
          <p:cNvGrpSpPr/>
          <p:nvPr/>
        </p:nvGrpSpPr>
        <p:grpSpPr>
          <a:xfrm>
            <a:off x="9294170" y="3988989"/>
            <a:ext cx="2430474" cy="1966192"/>
            <a:chOff x="6638898" y="4243898"/>
            <a:chExt cx="2430474" cy="1966192"/>
          </a:xfrm>
        </p:grpSpPr>
        <p:sp>
          <p:nvSpPr>
            <p:cNvPr id="25" name="TextBox 24">
              <a:extLst>
                <a:ext uri="{FF2B5EF4-FFF2-40B4-BE49-F238E27FC236}">
                  <a16:creationId xmlns:a16="http://schemas.microsoft.com/office/drawing/2014/main" id="{02A4458D-231B-400C-8CE7-DA177EAD9F6C}"/>
                </a:ext>
              </a:extLst>
            </p:cNvPr>
            <p:cNvSpPr txBox="1"/>
            <p:nvPr/>
          </p:nvSpPr>
          <p:spPr>
            <a:xfrm>
              <a:off x="6638898" y="4243898"/>
              <a:ext cx="2430474" cy="307777"/>
            </a:xfrm>
            <a:prstGeom prst="rect">
              <a:avLst/>
            </a:prstGeom>
            <a:noFill/>
          </p:spPr>
          <p:txBody>
            <a:bodyPr wrap="none" rtlCol="0">
              <a:spAutoFit/>
            </a:bodyPr>
            <a:lstStyle/>
            <a:p>
              <a:r>
                <a:rPr lang="en-GB" i="1" dirty="0"/>
                <a:t>Interaction between layers</a:t>
              </a:r>
              <a:endParaRPr lang="en-US" i="1" dirty="0"/>
            </a:p>
          </p:txBody>
        </p:sp>
        <p:pic>
          <p:nvPicPr>
            <p:cNvPr id="26" name="Picture 4">
              <a:extLst>
                <a:ext uri="{FF2B5EF4-FFF2-40B4-BE49-F238E27FC236}">
                  <a16:creationId xmlns:a16="http://schemas.microsoft.com/office/drawing/2014/main" id="{F044A796-E1F8-4DFF-A6B6-13FF14A57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0992" y="4562265"/>
              <a:ext cx="2057400"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9435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1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89A355-2DF7-4AF5-8C94-3F5E629BBC51}"/>
              </a:ext>
            </a:extLst>
          </p:cNvPr>
          <p:cNvSpPr>
            <a:spLocks noGrp="1"/>
          </p:cNvSpPr>
          <p:nvPr>
            <p:ph type="sldNum" sz="quarter" idx="11"/>
          </p:nvPr>
        </p:nvSpPr>
        <p:spPr/>
        <p:txBody>
          <a:bodyPr/>
          <a:lstStyle/>
          <a:p>
            <a:fld id="{F0D23093-2AB0-F74C-B865-1A12A15B650E}" type="slidenum">
              <a:rPr lang="en-US" smtClean="0"/>
              <a:pPr/>
              <a:t>15</a:t>
            </a:fld>
            <a:endParaRPr lang="en-US" dirty="0"/>
          </a:p>
        </p:txBody>
      </p:sp>
      <p:sp>
        <p:nvSpPr>
          <p:cNvPr id="3" name="Title 2">
            <a:extLst>
              <a:ext uri="{FF2B5EF4-FFF2-40B4-BE49-F238E27FC236}">
                <a16:creationId xmlns:a16="http://schemas.microsoft.com/office/drawing/2014/main" id="{6B0C4A59-E799-46AC-BA8A-0ED42FB7CCB7}"/>
              </a:ext>
            </a:extLst>
          </p:cNvPr>
          <p:cNvSpPr>
            <a:spLocks noGrp="1"/>
          </p:cNvSpPr>
          <p:nvPr>
            <p:ph type="title"/>
          </p:nvPr>
        </p:nvSpPr>
        <p:spPr/>
        <p:txBody>
          <a:bodyPr/>
          <a:lstStyle/>
          <a:p>
            <a:r>
              <a:rPr lang="en-GB" dirty="0"/>
              <a:t>Ansys Granta EduPack Sustainability Database for fact-finding</a:t>
            </a:r>
            <a:endParaRPr lang="en-US" dirty="0"/>
          </a:p>
        </p:txBody>
      </p:sp>
      <p:sp>
        <p:nvSpPr>
          <p:cNvPr id="5" name="TextBox 4">
            <a:extLst>
              <a:ext uri="{FF2B5EF4-FFF2-40B4-BE49-F238E27FC236}">
                <a16:creationId xmlns:a16="http://schemas.microsoft.com/office/drawing/2014/main" id="{1581A351-E517-4C8C-B181-08214FCD9CB7}"/>
              </a:ext>
            </a:extLst>
          </p:cNvPr>
          <p:cNvSpPr txBox="1"/>
          <p:nvPr/>
        </p:nvSpPr>
        <p:spPr>
          <a:xfrm>
            <a:off x="5387413" y="1031330"/>
            <a:ext cx="1225014" cy="400110"/>
          </a:xfrm>
          <a:prstGeom prst="rect">
            <a:avLst/>
          </a:prstGeom>
          <a:noFill/>
        </p:spPr>
        <p:txBody>
          <a:bodyPr wrap="none" rtlCol="0">
            <a:spAutoFit/>
          </a:bodyPr>
          <a:lstStyle/>
          <a:p>
            <a:pPr algn="ctr">
              <a:spcBef>
                <a:spcPts val="0"/>
              </a:spcBef>
              <a:spcAft>
                <a:spcPts val="0"/>
              </a:spcAft>
            </a:pPr>
            <a:r>
              <a:rPr lang="en-GB" sz="2000" dirty="0"/>
              <a:t>Materials</a:t>
            </a:r>
          </a:p>
        </p:txBody>
      </p:sp>
      <p:sp>
        <p:nvSpPr>
          <p:cNvPr id="8" name="TextBox 7">
            <a:extLst>
              <a:ext uri="{FF2B5EF4-FFF2-40B4-BE49-F238E27FC236}">
                <a16:creationId xmlns:a16="http://schemas.microsoft.com/office/drawing/2014/main" id="{72557DFC-BC38-4224-A2CE-0DD9350C2A4D}"/>
              </a:ext>
            </a:extLst>
          </p:cNvPr>
          <p:cNvSpPr txBox="1"/>
          <p:nvPr/>
        </p:nvSpPr>
        <p:spPr>
          <a:xfrm>
            <a:off x="7799359" y="4621544"/>
            <a:ext cx="1287532" cy="369332"/>
          </a:xfrm>
          <a:prstGeom prst="rect">
            <a:avLst/>
          </a:prstGeom>
          <a:noFill/>
        </p:spPr>
        <p:txBody>
          <a:bodyPr wrap="none" rtlCol="0">
            <a:spAutoFit/>
          </a:bodyPr>
          <a:lstStyle/>
          <a:p>
            <a:pPr algn="ctr">
              <a:spcBef>
                <a:spcPts val="0"/>
              </a:spcBef>
              <a:spcAft>
                <a:spcPts val="0"/>
              </a:spcAft>
            </a:pPr>
            <a:r>
              <a:rPr lang="en-GB" dirty="0"/>
              <a:t>Regulation</a:t>
            </a:r>
          </a:p>
        </p:txBody>
      </p:sp>
      <p:sp>
        <p:nvSpPr>
          <p:cNvPr id="11" name="TextBox 10">
            <a:extLst>
              <a:ext uri="{FF2B5EF4-FFF2-40B4-BE49-F238E27FC236}">
                <a16:creationId xmlns:a16="http://schemas.microsoft.com/office/drawing/2014/main" id="{C4470551-438D-4EE2-B269-203E95135EEE}"/>
              </a:ext>
            </a:extLst>
          </p:cNvPr>
          <p:cNvSpPr txBox="1"/>
          <p:nvPr/>
        </p:nvSpPr>
        <p:spPr>
          <a:xfrm>
            <a:off x="5437106" y="5584352"/>
            <a:ext cx="1055097" cy="400110"/>
          </a:xfrm>
          <a:prstGeom prst="rect">
            <a:avLst/>
          </a:prstGeom>
          <a:noFill/>
        </p:spPr>
        <p:txBody>
          <a:bodyPr wrap="none" rtlCol="0">
            <a:spAutoFit/>
          </a:bodyPr>
          <a:lstStyle/>
          <a:p>
            <a:r>
              <a:rPr lang="en-GB" sz="2000" dirty="0"/>
              <a:t>Nations</a:t>
            </a:r>
          </a:p>
        </p:txBody>
      </p:sp>
      <p:pic>
        <p:nvPicPr>
          <p:cNvPr id="13" name="Picture 5">
            <a:extLst>
              <a:ext uri="{FF2B5EF4-FFF2-40B4-BE49-F238E27FC236}">
                <a16:creationId xmlns:a16="http://schemas.microsoft.com/office/drawing/2014/main" id="{81055428-AACD-433B-ABAD-4DE7083D4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2709000"/>
            <a:ext cx="1248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a:extLst>
              <a:ext uri="{FF2B5EF4-FFF2-40B4-BE49-F238E27FC236}">
                <a16:creationId xmlns:a16="http://schemas.microsoft.com/office/drawing/2014/main" id="{16FA4AAB-0AA7-47E2-B46B-44C947386921}"/>
              </a:ext>
            </a:extLst>
          </p:cNvPr>
          <p:cNvSpPr txBox="1"/>
          <p:nvPr/>
        </p:nvSpPr>
        <p:spPr>
          <a:xfrm>
            <a:off x="7862397" y="1775267"/>
            <a:ext cx="1261884" cy="369332"/>
          </a:xfrm>
          <a:prstGeom prst="rect">
            <a:avLst/>
          </a:prstGeom>
          <a:noFill/>
        </p:spPr>
        <p:txBody>
          <a:bodyPr wrap="none" rtlCol="0">
            <a:spAutoFit/>
          </a:bodyPr>
          <a:lstStyle/>
          <a:p>
            <a:pPr algn="ctr">
              <a:spcBef>
                <a:spcPts val="0"/>
              </a:spcBef>
              <a:spcAft>
                <a:spcPts val="0"/>
              </a:spcAft>
            </a:pPr>
            <a:r>
              <a:rPr lang="en-GB" dirty="0"/>
              <a:t>Processes</a:t>
            </a:r>
          </a:p>
        </p:txBody>
      </p:sp>
      <p:grpSp>
        <p:nvGrpSpPr>
          <p:cNvPr id="17" name="Group 16">
            <a:extLst>
              <a:ext uri="{FF2B5EF4-FFF2-40B4-BE49-F238E27FC236}">
                <a16:creationId xmlns:a16="http://schemas.microsoft.com/office/drawing/2014/main" id="{FAA714AF-C4FB-4A97-8F24-1C1C92381F91}"/>
              </a:ext>
            </a:extLst>
          </p:cNvPr>
          <p:cNvGrpSpPr/>
          <p:nvPr/>
        </p:nvGrpSpPr>
        <p:grpSpPr>
          <a:xfrm>
            <a:off x="2709732" y="1683915"/>
            <a:ext cx="1287532" cy="3445461"/>
            <a:chOff x="1230531" y="1759162"/>
            <a:chExt cx="1287532" cy="3445461"/>
          </a:xfrm>
        </p:grpSpPr>
        <p:sp>
          <p:nvSpPr>
            <p:cNvPr id="22" name="TextBox 21">
              <a:extLst>
                <a:ext uri="{FF2B5EF4-FFF2-40B4-BE49-F238E27FC236}">
                  <a16:creationId xmlns:a16="http://schemas.microsoft.com/office/drawing/2014/main" id="{13E4BEC9-3E89-438E-9508-21E28A43C6FD}"/>
                </a:ext>
              </a:extLst>
            </p:cNvPr>
            <p:cNvSpPr txBox="1"/>
            <p:nvPr/>
          </p:nvSpPr>
          <p:spPr>
            <a:xfrm>
              <a:off x="1230531" y="4558292"/>
              <a:ext cx="1018227" cy="646331"/>
            </a:xfrm>
            <a:prstGeom prst="rect">
              <a:avLst/>
            </a:prstGeom>
            <a:noFill/>
          </p:spPr>
          <p:txBody>
            <a:bodyPr wrap="none" rtlCol="0">
              <a:spAutoFit/>
            </a:bodyPr>
            <a:lstStyle/>
            <a:p>
              <a:pPr algn="ctr">
                <a:spcBef>
                  <a:spcPts val="0"/>
                </a:spcBef>
                <a:spcAft>
                  <a:spcPts val="0"/>
                </a:spcAft>
              </a:pPr>
              <a:r>
                <a:rPr lang="en-GB" dirty="0"/>
                <a:t>Energy</a:t>
              </a:r>
            </a:p>
            <a:p>
              <a:pPr algn="ctr">
                <a:spcBef>
                  <a:spcPts val="0"/>
                </a:spcBef>
                <a:spcAft>
                  <a:spcPts val="0"/>
                </a:spcAft>
              </a:pPr>
              <a:r>
                <a:rPr lang="en-GB" dirty="0"/>
                <a:t> storage</a:t>
              </a:r>
            </a:p>
          </p:txBody>
        </p:sp>
        <p:sp>
          <p:nvSpPr>
            <p:cNvPr id="21" name="TextBox 20">
              <a:extLst>
                <a:ext uri="{FF2B5EF4-FFF2-40B4-BE49-F238E27FC236}">
                  <a16:creationId xmlns:a16="http://schemas.microsoft.com/office/drawing/2014/main" id="{73E19906-4420-4022-AA4F-F3BCDAEB121B}"/>
                </a:ext>
              </a:extLst>
            </p:cNvPr>
            <p:cNvSpPr txBox="1"/>
            <p:nvPr/>
          </p:nvSpPr>
          <p:spPr>
            <a:xfrm>
              <a:off x="1243355" y="1759162"/>
              <a:ext cx="1274708" cy="646331"/>
            </a:xfrm>
            <a:prstGeom prst="rect">
              <a:avLst/>
            </a:prstGeom>
            <a:noFill/>
          </p:spPr>
          <p:txBody>
            <a:bodyPr wrap="none" rtlCol="0">
              <a:spAutoFit/>
            </a:bodyPr>
            <a:lstStyle/>
            <a:p>
              <a:pPr algn="ctr">
                <a:spcBef>
                  <a:spcPts val="0"/>
                </a:spcBef>
                <a:spcAft>
                  <a:spcPts val="0"/>
                </a:spcAft>
              </a:pPr>
              <a:r>
                <a:rPr lang="en-GB" dirty="0"/>
                <a:t>Power</a:t>
              </a:r>
            </a:p>
            <a:p>
              <a:pPr algn="ctr">
                <a:spcBef>
                  <a:spcPts val="0"/>
                </a:spcBef>
                <a:spcAft>
                  <a:spcPts val="0"/>
                </a:spcAft>
              </a:pPr>
              <a:r>
                <a:rPr lang="en-GB" dirty="0"/>
                <a:t>generation</a:t>
              </a:r>
            </a:p>
          </p:txBody>
        </p:sp>
      </p:grpSp>
      <p:pic>
        <p:nvPicPr>
          <p:cNvPr id="27" name="Picture 26" descr="A black background with white lines&#10;&#10;Description automatically generated">
            <a:extLst>
              <a:ext uri="{FF2B5EF4-FFF2-40B4-BE49-F238E27FC236}">
                <a16:creationId xmlns:a16="http://schemas.microsoft.com/office/drawing/2014/main" id="{4BD2FBC3-7E6C-824C-805C-9A0305B9D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1164" y="4190290"/>
            <a:ext cx="1371603" cy="1371603"/>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3CDA731D-1A0C-19F3-65BC-D580CF753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079" y="3463198"/>
            <a:ext cx="1374651" cy="1371603"/>
          </a:xfrm>
          <a:prstGeom prst="rect">
            <a:avLst/>
          </a:prstGeom>
        </p:spPr>
      </p:pic>
      <p:pic>
        <p:nvPicPr>
          <p:cNvPr id="31" name="Picture 30" descr="A black and white logo&#10;&#10;Description automatically generated">
            <a:extLst>
              <a:ext uri="{FF2B5EF4-FFF2-40B4-BE49-F238E27FC236}">
                <a16:creationId xmlns:a16="http://schemas.microsoft.com/office/drawing/2014/main" id="{5B23AFAD-0E44-4E54-5AB5-D7E8878E1A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1864" y="3617681"/>
            <a:ext cx="1374651" cy="1374651"/>
          </a:xfrm>
          <a:prstGeom prst="rect">
            <a:avLst/>
          </a:prstGeom>
        </p:spPr>
      </p:pic>
      <p:pic>
        <p:nvPicPr>
          <p:cNvPr id="33" name="Picture 32" descr="A white line on a black background&#10;&#10;Description automatically generated">
            <a:extLst>
              <a:ext uri="{FF2B5EF4-FFF2-40B4-BE49-F238E27FC236}">
                <a16:creationId xmlns:a16="http://schemas.microsoft.com/office/drawing/2014/main" id="{5AB8874B-1203-AECB-6861-9DD8CE3630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2594" y="1306150"/>
            <a:ext cx="1374651" cy="1374651"/>
          </a:xfrm>
          <a:prstGeom prst="rect">
            <a:avLst/>
          </a:prstGeom>
        </p:spPr>
      </p:pic>
      <p:pic>
        <p:nvPicPr>
          <p:cNvPr id="35" name="Picture 34" descr="A white line drawing of a pipe&#10;&#10;Description automatically generated">
            <a:extLst>
              <a:ext uri="{FF2B5EF4-FFF2-40B4-BE49-F238E27FC236}">
                <a16:creationId xmlns:a16="http://schemas.microsoft.com/office/drawing/2014/main" id="{86BA8052-F6D3-BFF2-A2E8-ABB1BA151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9627" y="1991121"/>
            <a:ext cx="1374651" cy="1374651"/>
          </a:xfrm>
          <a:prstGeom prst="rect">
            <a:avLst/>
          </a:prstGeom>
        </p:spPr>
      </p:pic>
      <p:pic>
        <p:nvPicPr>
          <p:cNvPr id="37" name="Picture 36" descr="A black background with a black square&#10;&#10;Description automatically generated with medium confidence">
            <a:extLst>
              <a:ext uri="{FF2B5EF4-FFF2-40B4-BE49-F238E27FC236}">
                <a16:creationId xmlns:a16="http://schemas.microsoft.com/office/drawing/2014/main" id="{2894380F-20FD-CEB3-6EC8-97B64DF29F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5234" y="2031994"/>
            <a:ext cx="1386843" cy="1374651"/>
          </a:xfrm>
          <a:prstGeom prst="rect">
            <a:avLst/>
          </a:prstGeom>
        </p:spPr>
      </p:pic>
    </p:spTree>
    <p:extLst>
      <p:ext uri="{BB962C8B-B14F-4D97-AF65-F5344CB8AC3E}">
        <p14:creationId xmlns:p14="http://schemas.microsoft.com/office/powerpoint/2010/main" val="93995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hexagon with white squares&#10;&#10;Description automatically generated">
            <a:extLst>
              <a:ext uri="{FF2B5EF4-FFF2-40B4-BE49-F238E27FC236}">
                <a16:creationId xmlns:a16="http://schemas.microsoft.com/office/drawing/2014/main" id="{2809C821-D898-922A-98E1-F7E8F1758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696" y="1677853"/>
            <a:ext cx="3816104" cy="3584455"/>
          </a:xfrm>
          <a:prstGeom prst="rect">
            <a:avLst/>
          </a:prstGeom>
        </p:spPr>
      </p:pic>
      <p:sp>
        <p:nvSpPr>
          <p:cNvPr id="2" name="Slide Number Placeholder 1">
            <a:extLst>
              <a:ext uri="{FF2B5EF4-FFF2-40B4-BE49-F238E27FC236}">
                <a16:creationId xmlns:a16="http://schemas.microsoft.com/office/drawing/2014/main" id="{3058A829-461C-4081-9EA0-0776725BF254}"/>
              </a:ext>
            </a:extLst>
          </p:cNvPr>
          <p:cNvSpPr>
            <a:spLocks noGrp="1"/>
          </p:cNvSpPr>
          <p:nvPr>
            <p:ph type="sldNum" sz="quarter" idx="11"/>
          </p:nvPr>
        </p:nvSpPr>
        <p:spPr/>
        <p:txBody>
          <a:bodyPr/>
          <a:lstStyle/>
          <a:p>
            <a:fld id="{F0D23093-2AB0-F74C-B865-1A12A15B650E}" type="slidenum">
              <a:rPr lang="en-US" smtClean="0"/>
              <a:pPr/>
              <a:t>16</a:t>
            </a:fld>
            <a:endParaRPr lang="en-US" dirty="0"/>
          </a:p>
        </p:txBody>
      </p:sp>
      <p:sp>
        <p:nvSpPr>
          <p:cNvPr id="3" name="Title 2">
            <a:extLst>
              <a:ext uri="{FF2B5EF4-FFF2-40B4-BE49-F238E27FC236}">
                <a16:creationId xmlns:a16="http://schemas.microsoft.com/office/drawing/2014/main" id="{FFE98593-5790-486E-B449-4C3FD658F1A2}"/>
              </a:ext>
            </a:extLst>
          </p:cNvPr>
          <p:cNvSpPr>
            <a:spLocks noGrp="1"/>
          </p:cNvSpPr>
          <p:nvPr>
            <p:ph type="title"/>
          </p:nvPr>
        </p:nvSpPr>
        <p:spPr/>
        <p:txBody>
          <a:bodyPr/>
          <a:lstStyle/>
          <a:p>
            <a:r>
              <a:rPr lang="en-GB" dirty="0"/>
              <a:t>Fact finding alignment</a:t>
            </a:r>
            <a:endParaRPr lang="en-US" dirty="0"/>
          </a:p>
        </p:txBody>
      </p:sp>
      <p:grpSp>
        <p:nvGrpSpPr>
          <p:cNvPr id="89" name="Group 88">
            <a:extLst>
              <a:ext uri="{FF2B5EF4-FFF2-40B4-BE49-F238E27FC236}">
                <a16:creationId xmlns:a16="http://schemas.microsoft.com/office/drawing/2014/main" id="{81809A9C-B23E-7ECD-A2AC-D39DC598BDC1}"/>
              </a:ext>
            </a:extLst>
          </p:cNvPr>
          <p:cNvGrpSpPr/>
          <p:nvPr/>
        </p:nvGrpSpPr>
        <p:grpSpPr>
          <a:xfrm>
            <a:off x="6934200" y="3962400"/>
            <a:ext cx="1752603" cy="1371603"/>
            <a:chOff x="6934200" y="3962400"/>
            <a:chExt cx="1752603" cy="1371603"/>
          </a:xfrm>
        </p:grpSpPr>
        <p:pic>
          <p:nvPicPr>
            <p:cNvPr id="21" name="Picture 20" descr="A black background with white lines&#10;&#10;Description automatically generated">
              <a:extLst>
                <a:ext uri="{FF2B5EF4-FFF2-40B4-BE49-F238E27FC236}">
                  <a16:creationId xmlns:a16="http://schemas.microsoft.com/office/drawing/2014/main" id="{9586F752-FFDC-CAA6-FA54-E2B2E8EDB2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3962400"/>
              <a:ext cx="1371603" cy="1371603"/>
            </a:xfrm>
            <a:prstGeom prst="rect">
              <a:avLst/>
            </a:prstGeom>
          </p:spPr>
        </p:pic>
        <p:cxnSp>
          <p:nvCxnSpPr>
            <p:cNvPr id="32" name="Straight Arrow Connector 31">
              <a:extLst>
                <a:ext uri="{FF2B5EF4-FFF2-40B4-BE49-F238E27FC236}">
                  <a16:creationId xmlns:a16="http://schemas.microsoft.com/office/drawing/2014/main" id="{F636CD1B-AFCD-54E6-D714-5BC6EFFC13C1}"/>
                </a:ext>
              </a:extLst>
            </p:cNvPr>
            <p:cNvCxnSpPr>
              <a:cxnSpLocks/>
            </p:cNvCxnSpPr>
            <p:nvPr/>
          </p:nvCxnSpPr>
          <p:spPr>
            <a:xfrm flipH="1" flipV="1">
              <a:off x="6934200" y="4038600"/>
              <a:ext cx="457200" cy="304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49E11F21-7D3D-4869-6337-FE71FF7A041C}"/>
              </a:ext>
            </a:extLst>
          </p:cNvPr>
          <p:cNvGrpSpPr/>
          <p:nvPr/>
        </p:nvGrpSpPr>
        <p:grpSpPr>
          <a:xfrm>
            <a:off x="7051551" y="1677853"/>
            <a:ext cx="1658666" cy="1374651"/>
            <a:chOff x="7051551" y="1677853"/>
            <a:chExt cx="1658666" cy="1374651"/>
          </a:xfrm>
        </p:grpSpPr>
        <p:pic>
          <p:nvPicPr>
            <p:cNvPr id="27" name="Picture 26" descr="A white line on a black background&#10;&#10;Description automatically generated">
              <a:extLst>
                <a:ext uri="{FF2B5EF4-FFF2-40B4-BE49-F238E27FC236}">
                  <a16:creationId xmlns:a16="http://schemas.microsoft.com/office/drawing/2014/main" id="{9113CB81-0CEB-A789-4689-6B92A30B15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566" y="1677853"/>
              <a:ext cx="1374651" cy="1374651"/>
            </a:xfrm>
            <a:prstGeom prst="rect">
              <a:avLst/>
            </a:prstGeom>
          </p:spPr>
        </p:pic>
        <p:cxnSp>
          <p:nvCxnSpPr>
            <p:cNvPr id="34" name="Straight Arrow Connector 33">
              <a:extLst>
                <a:ext uri="{FF2B5EF4-FFF2-40B4-BE49-F238E27FC236}">
                  <a16:creationId xmlns:a16="http://schemas.microsoft.com/office/drawing/2014/main" id="{13749113-064B-F279-662D-1ADCF88DFE95}"/>
                </a:ext>
              </a:extLst>
            </p:cNvPr>
            <p:cNvCxnSpPr>
              <a:cxnSpLocks/>
            </p:cNvCxnSpPr>
            <p:nvPr/>
          </p:nvCxnSpPr>
          <p:spPr>
            <a:xfrm flipH="1">
              <a:off x="7051551" y="2667727"/>
              <a:ext cx="416049" cy="2787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3D17323F-8CCB-F60E-26BA-CD70B8868DED}"/>
              </a:ext>
            </a:extLst>
          </p:cNvPr>
          <p:cNvGrpSpPr/>
          <p:nvPr/>
        </p:nvGrpSpPr>
        <p:grpSpPr>
          <a:xfrm>
            <a:off x="4572000" y="492641"/>
            <a:ext cx="2640686" cy="1721645"/>
            <a:chOff x="4572000" y="492641"/>
            <a:chExt cx="2640686" cy="1721645"/>
          </a:xfrm>
        </p:grpSpPr>
        <p:grpSp>
          <p:nvGrpSpPr>
            <p:cNvPr id="28" name="Group 27">
              <a:extLst>
                <a:ext uri="{FF2B5EF4-FFF2-40B4-BE49-F238E27FC236}">
                  <a16:creationId xmlns:a16="http://schemas.microsoft.com/office/drawing/2014/main" id="{A4474FA9-DA7A-66B9-AEEA-9F4DCABC718C}"/>
                </a:ext>
              </a:extLst>
            </p:cNvPr>
            <p:cNvGrpSpPr/>
            <p:nvPr/>
          </p:nvGrpSpPr>
          <p:grpSpPr>
            <a:xfrm>
              <a:off x="4572000" y="492641"/>
              <a:ext cx="2640686" cy="1393797"/>
              <a:chOff x="4572000" y="492641"/>
              <a:chExt cx="2640686" cy="1393797"/>
            </a:xfrm>
          </p:grpSpPr>
          <p:pic>
            <p:nvPicPr>
              <p:cNvPr id="7" name="Picture 6" descr="A black background with a black square&#10;&#10;Description automatically generated with medium confidence">
                <a:extLst>
                  <a:ext uri="{FF2B5EF4-FFF2-40B4-BE49-F238E27FC236}">
                    <a16:creationId xmlns:a16="http://schemas.microsoft.com/office/drawing/2014/main" id="{FA3F7DBE-4A12-4826-5B69-41977F858B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8035" y="492641"/>
                <a:ext cx="1374651" cy="1374651"/>
              </a:xfrm>
              <a:prstGeom prst="rect">
                <a:avLst/>
              </a:prstGeom>
            </p:spPr>
          </p:pic>
          <p:pic>
            <p:nvPicPr>
              <p:cNvPr id="15" name="Picture 14" descr="A white line on a black background&#10;&#10;Description automatically generated">
                <a:extLst>
                  <a:ext uri="{FF2B5EF4-FFF2-40B4-BE49-F238E27FC236}">
                    <a16:creationId xmlns:a16="http://schemas.microsoft.com/office/drawing/2014/main" id="{33946C6B-FD1C-71FD-AFCB-0204EE7B6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511787"/>
                <a:ext cx="1374651" cy="1374651"/>
              </a:xfrm>
              <a:prstGeom prst="rect">
                <a:avLst/>
              </a:prstGeom>
            </p:spPr>
          </p:pic>
        </p:grpSp>
        <p:cxnSp>
          <p:nvCxnSpPr>
            <p:cNvPr id="37" name="Straight Arrow Connector 36">
              <a:extLst>
                <a:ext uri="{FF2B5EF4-FFF2-40B4-BE49-F238E27FC236}">
                  <a16:creationId xmlns:a16="http://schemas.microsoft.com/office/drawing/2014/main" id="{80B2D21E-56AA-4D43-A2F9-B1115C3500B6}"/>
                </a:ext>
              </a:extLst>
            </p:cNvPr>
            <p:cNvCxnSpPr>
              <a:cxnSpLocks/>
            </p:cNvCxnSpPr>
            <p:nvPr/>
          </p:nvCxnSpPr>
          <p:spPr>
            <a:xfrm>
              <a:off x="5867400" y="1677853"/>
              <a:ext cx="0" cy="5364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62E122-E77F-BF13-34E1-A73B5C89081F}"/>
              </a:ext>
            </a:extLst>
          </p:cNvPr>
          <p:cNvGrpSpPr/>
          <p:nvPr/>
        </p:nvGrpSpPr>
        <p:grpSpPr>
          <a:xfrm>
            <a:off x="4425702" y="4563920"/>
            <a:ext cx="2749302" cy="1743271"/>
            <a:chOff x="4419600" y="4648200"/>
            <a:chExt cx="2749302" cy="1743271"/>
          </a:xfrm>
        </p:grpSpPr>
        <p:grpSp>
          <p:nvGrpSpPr>
            <p:cNvPr id="30" name="Group 29">
              <a:extLst>
                <a:ext uri="{FF2B5EF4-FFF2-40B4-BE49-F238E27FC236}">
                  <a16:creationId xmlns:a16="http://schemas.microsoft.com/office/drawing/2014/main" id="{AE6648AB-235E-A3C9-C57B-B1A78CB8081D}"/>
                </a:ext>
              </a:extLst>
            </p:cNvPr>
            <p:cNvGrpSpPr/>
            <p:nvPr/>
          </p:nvGrpSpPr>
          <p:grpSpPr>
            <a:xfrm>
              <a:off x="4419600" y="5016820"/>
              <a:ext cx="2749302" cy="1374651"/>
              <a:chOff x="4419600" y="5016820"/>
              <a:chExt cx="2749302" cy="1374651"/>
            </a:xfrm>
          </p:grpSpPr>
          <p:pic>
            <p:nvPicPr>
              <p:cNvPr id="19" name="Picture 18" descr="A white line drawing of a pipe&#10;&#10;Description automatically generated">
                <a:extLst>
                  <a:ext uri="{FF2B5EF4-FFF2-40B4-BE49-F238E27FC236}">
                    <a16:creationId xmlns:a16="http://schemas.microsoft.com/office/drawing/2014/main" id="{C26D5F65-B79E-C0C5-0814-93AFA81563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9600" y="5016820"/>
                <a:ext cx="1374651" cy="1374651"/>
              </a:xfrm>
              <a:prstGeom prst="rect">
                <a:avLst/>
              </a:prstGeom>
            </p:spPr>
          </p:pic>
          <p:pic>
            <p:nvPicPr>
              <p:cNvPr id="26" name="Picture 25" descr="A white line on a black background&#10;&#10;Description automatically generated">
                <a:extLst>
                  <a:ext uri="{FF2B5EF4-FFF2-40B4-BE49-F238E27FC236}">
                    <a16:creationId xmlns:a16="http://schemas.microsoft.com/office/drawing/2014/main" id="{C759E298-62A1-200A-D90F-92A853E579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4251" y="5016820"/>
                <a:ext cx="1374651" cy="1374651"/>
              </a:xfrm>
              <a:prstGeom prst="rect">
                <a:avLst/>
              </a:prstGeom>
            </p:spPr>
          </p:pic>
        </p:grpSp>
        <p:cxnSp>
          <p:nvCxnSpPr>
            <p:cNvPr id="75" name="Straight Arrow Connector 74">
              <a:extLst>
                <a:ext uri="{FF2B5EF4-FFF2-40B4-BE49-F238E27FC236}">
                  <a16:creationId xmlns:a16="http://schemas.microsoft.com/office/drawing/2014/main" id="{2BF57585-95AB-4C80-240C-715CC0440650}"/>
                </a:ext>
              </a:extLst>
            </p:cNvPr>
            <p:cNvCxnSpPr>
              <a:cxnSpLocks/>
            </p:cNvCxnSpPr>
            <p:nvPr/>
          </p:nvCxnSpPr>
          <p:spPr>
            <a:xfrm flipV="1">
              <a:off x="5874051" y="4648200"/>
              <a:ext cx="0" cy="5737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09FE1B97-70A0-7B68-90AF-D5C3FAB65936}"/>
              </a:ext>
            </a:extLst>
          </p:cNvPr>
          <p:cNvGrpSpPr/>
          <p:nvPr/>
        </p:nvGrpSpPr>
        <p:grpSpPr>
          <a:xfrm>
            <a:off x="2919897" y="3956544"/>
            <a:ext cx="1842436" cy="1371603"/>
            <a:chOff x="2958164" y="3962399"/>
            <a:chExt cx="1842436" cy="1371603"/>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94770930-999A-7DF2-5056-2324A88766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8164" y="3962399"/>
              <a:ext cx="1374651" cy="1371603"/>
            </a:xfrm>
            <a:prstGeom prst="rect">
              <a:avLst/>
            </a:prstGeom>
          </p:spPr>
        </p:pic>
        <p:cxnSp>
          <p:nvCxnSpPr>
            <p:cNvPr id="78" name="Straight Arrow Connector 77">
              <a:extLst>
                <a:ext uri="{FF2B5EF4-FFF2-40B4-BE49-F238E27FC236}">
                  <a16:creationId xmlns:a16="http://schemas.microsoft.com/office/drawing/2014/main" id="{9C76FCFD-C0D9-72A7-0888-DD511C5A5240}"/>
                </a:ext>
              </a:extLst>
            </p:cNvPr>
            <p:cNvCxnSpPr>
              <a:cxnSpLocks/>
            </p:cNvCxnSpPr>
            <p:nvPr/>
          </p:nvCxnSpPr>
          <p:spPr>
            <a:xfrm flipV="1">
              <a:off x="4273302" y="4114800"/>
              <a:ext cx="527298" cy="27225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53518D13-1BDB-CCA0-9525-4730EC41FB12}"/>
              </a:ext>
            </a:extLst>
          </p:cNvPr>
          <p:cNvGrpSpPr/>
          <p:nvPr/>
        </p:nvGrpSpPr>
        <p:grpSpPr>
          <a:xfrm>
            <a:off x="2539853" y="923301"/>
            <a:ext cx="2184547" cy="2491433"/>
            <a:chOff x="2539853" y="923301"/>
            <a:chExt cx="2184547" cy="2491433"/>
          </a:xfrm>
        </p:grpSpPr>
        <p:grpSp>
          <p:nvGrpSpPr>
            <p:cNvPr id="29" name="Group 28">
              <a:extLst>
                <a:ext uri="{FF2B5EF4-FFF2-40B4-BE49-F238E27FC236}">
                  <a16:creationId xmlns:a16="http://schemas.microsoft.com/office/drawing/2014/main" id="{28B425FC-AA46-8410-B5AF-931F2B37C939}"/>
                </a:ext>
              </a:extLst>
            </p:cNvPr>
            <p:cNvGrpSpPr/>
            <p:nvPr/>
          </p:nvGrpSpPr>
          <p:grpSpPr>
            <a:xfrm>
              <a:off x="2539853" y="923301"/>
              <a:ext cx="2047561" cy="2491433"/>
              <a:chOff x="2539853" y="923301"/>
              <a:chExt cx="2047561" cy="2491433"/>
            </a:xfrm>
          </p:grpSpPr>
          <p:pic>
            <p:nvPicPr>
              <p:cNvPr id="9" name="Picture 8" descr="A black and white logo&#10;&#10;Description automatically generated">
                <a:extLst>
                  <a:ext uri="{FF2B5EF4-FFF2-40B4-BE49-F238E27FC236}">
                    <a16:creationId xmlns:a16="http://schemas.microsoft.com/office/drawing/2014/main" id="{26D55A26-B8B6-3C16-602C-DEB2A0F05A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12763" y="923301"/>
                <a:ext cx="1374651" cy="1374651"/>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B73E450A-DA38-D804-9D20-5593CA42CE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9853" y="2040083"/>
                <a:ext cx="1386843" cy="1374651"/>
              </a:xfrm>
              <a:prstGeom prst="rect">
                <a:avLst/>
              </a:prstGeom>
            </p:spPr>
          </p:pic>
        </p:grpSp>
        <p:cxnSp>
          <p:nvCxnSpPr>
            <p:cNvPr id="81" name="Straight Arrow Connector 80">
              <a:extLst>
                <a:ext uri="{FF2B5EF4-FFF2-40B4-BE49-F238E27FC236}">
                  <a16:creationId xmlns:a16="http://schemas.microsoft.com/office/drawing/2014/main" id="{0B7724F1-5555-644C-41FB-BC10FC23F892}"/>
                </a:ext>
              </a:extLst>
            </p:cNvPr>
            <p:cNvCxnSpPr>
              <a:cxnSpLocks/>
            </p:cNvCxnSpPr>
            <p:nvPr/>
          </p:nvCxnSpPr>
          <p:spPr>
            <a:xfrm>
              <a:off x="4127004" y="2485004"/>
              <a:ext cx="597396" cy="3220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053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59EA5E-FD84-4074-8F68-E55DA454B0BF}"/>
              </a:ext>
            </a:extLst>
          </p:cNvPr>
          <p:cNvSpPr>
            <a:spLocks noGrp="1"/>
          </p:cNvSpPr>
          <p:nvPr>
            <p:ph type="sldNum" sz="quarter" idx="11"/>
          </p:nvPr>
        </p:nvSpPr>
        <p:spPr/>
        <p:txBody>
          <a:bodyPr/>
          <a:lstStyle/>
          <a:p>
            <a:fld id="{F0D23093-2AB0-F74C-B865-1A12A15B650E}" type="slidenum">
              <a:rPr lang="en-US" smtClean="0"/>
              <a:pPr/>
              <a:t>17</a:t>
            </a:fld>
            <a:endParaRPr lang="en-US" dirty="0"/>
          </a:p>
        </p:txBody>
      </p:sp>
      <p:sp>
        <p:nvSpPr>
          <p:cNvPr id="3" name="Title 2">
            <a:extLst>
              <a:ext uri="{FF2B5EF4-FFF2-40B4-BE49-F238E27FC236}">
                <a16:creationId xmlns:a16="http://schemas.microsoft.com/office/drawing/2014/main" id="{CE9EAE23-7370-4003-A250-27263F07F05E}"/>
              </a:ext>
            </a:extLst>
          </p:cNvPr>
          <p:cNvSpPr>
            <a:spLocks noGrp="1"/>
          </p:cNvSpPr>
          <p:nvPr>
            <p:ph type="title"/>
          </p:nvPr>
        </p:nvSpPr>
        <p:spPr/>
        <p:txBody>
          <a:bodyPr/>
          <a:lstStyle/>
          <a:p>
            <a:r>
              <a:rPr lang="en-US" dirty="0"/>
              <a:t>Case studies</a:t>
            </a:r>
          </a:p>
        </p:txBody>
      </p:sp>
      <p:grpSp>
        <p:nvGrpSpPr>
          <p:cNvPr id="4" name="Group 3">
            <a:extLst>
              <a:ext uri="{FF2B5EF4-FFF2-40B4-BE49-F238E27FC236}">
                <a16:creationId xmlns:a16="http://schemas.microsoft.com/office/drawing/2014/main" id="{87AC1828-8419-41AD-91A7-9856CD677147}"/>
              </a:ext>
            </a:extLst>
          </p:cNvPr>
          <p:cNvGrpSpPr>
            <a:grpSpLocks noChangeAspect="1"/>
          </p:cNvGrpSpPr>
          <p:nvPr/>
        </p:nvGrpSpPr>
        <p:grpSpPr>
          <a:xfrm>
            <a:off x="2231070" y="1127059"/>
            <a:ext cx="2238903" cy="1980000"/>
            <a:chOff x="-1" y="0"/>
            <a:chExt cx="2757600" cy="2442200"/>
          </a:xfrm>
        </p:grpSpPr>
        <p:pic>
          <p:nvPicPr>
            <p:cNvPr id="5" name="Picture 4">
              <a:extLst>
                <a:ext uri="{FF2B5EF4-FFF2-40B4-BE49-F238E27FC236}">
                  <a16:creationId xmlns:a16="http://schemas.microsoft.com/office/drawing/2014/main" id="{DA76E4DF-26B0-4C5E-80A7-2AA6D702E463}"/>
                </a:ext>
              </a:extLst>
            </p:cNvPr>
            <p:cNvPicPr preferRelativeResize="0">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2757600" cy="1981697"/>
            </a:xfrm>
            <a:prstGeom prst="rect">
              <a:avLst/>
            </a:prstGeom>
          </p:spPr>
        </p:pic>
        <p:sp>
          <p:nvSpPr>
            <p:cNvPr id="6" name="Text Box 23">
              <a:extLst>
                <a:ext uri="{FF2B5EF4-FFF2-40B4-BE49-F238E27FC236}">
                  <a16:creationId xmlns:a16="http://schemas.microsoft.com/office/drawing/2014/main" id="{4596C020-FF0E-4CFB-BDA3-B741371CCEB6}"/>
                </a:ext>
              </a:extLst>
            </p:cNvPr>
            <p:cNvSpPr txBox="1">
              <a:spLocks noChangeArrowheads="1"/>
            </p:cNvSpPr>
            <p:nvPr/>
          </p:nvSpPr>
          <p:spPr bwMode="auto">
            <a:xfrm>
              <a:off x="216035" y="1937375"/>
              <a:ext cx="21907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457200">
                <a:lnSpc>
                  <a:spcPct val="115000"/>
                </a:lnSpc>
                <a:spcBef>
                  <a:spcPts val="600"/>
                </a:spcBef>
                <a:spcAft>
                  <a:spcPts val="0"/>
                </a:spcAft>
              </a:pPr>
              <a:r>
                <a:rPr lang="en-US" sz="1200" i="1" dirty="0">
                  <a:ea typeface="Calibri"/>
                  <a:cs typeface="Times New Roman"/>
                </a:rPr>
                <a:t>Biopolymers</a:t>
              </a:r>
              <a:endParaRPr lang="en-US" sz="1100" dirty="0">
                <a:ea typeface="Calibri"/>
                <a:cs typeface="Times New Roman"/>
              </a:endParaRPr>
            </a:p>
          </p:txBody>
        </p:sp>
      </p:grpSp>
      <p:grpSp>
        <p:nvGrpSpPr>
          <p:cNvPr id="10" name="Group 9">
            <a:extLst>
              <a:ext uri="{FF2B5EF4-FFF2-40B4-BE49-F238E27FC236}">
                <a16:creationId xmlns:a16="http://schemas.microsoft.com/office/drawing/2014/main" id="{329763BE-4993-41E1-93F7-DAAE03565C5A}"/>
              </a:ext>
            </a:extLst>
          </p:cNvPr>
          <p:cNvGrpSpPr/>
          <p:nvPr/>
        </p:nvGrpSpPr>
        <p:grpSpPr>
          <a:xfrm>
            <a:off x="2045331" y="1100987"/>
            <a:ext cx="8198678" cy="1998350"/>
            <a:chOff x="521331" y="1100987"/>
            <a:chExt cx="8198678" cy="1998350"/>
          </a:xfrm>
        </p:grpSpPr>
        <p:sp>
          <p:nvSpPr>
            <p:cNvPr id="11" name="Rectangle 10">
              <a:extLst>
                <a:ext uri="{FF2B5EF4-FFF2-40B4-BE49-F238E27FC236}">
                  <a16:creationId xmlns:a16="http://schemas.microsoft.com/office/drawing/2014/main" id="{C8663065-44AC-4D0A-BB74-EC6CF77EC752}"/>
                </a:ext>
              </a:extLst>
            </p:cNvPr>
            <p:cNvSpPr>
              <a:spLocks/>
            </p:cNvSpPr>
            <p:nvPr/>
          </p:nvSpPr>
          <p:spPr>
            <a:xfrm>
              <a:off x="521331" y="1100987"/>
              <a:ext cx="2622561" cy="1998350"/>
            </a:xfrm>
            <a:prstGeom prst="rect">
              <a:avLst/>
            </a:prstGeom>
            <a:noFill/>
            <a:ln w="19050" cap="flat" cmpd="sng" algn="ctr">
              <a:solidFill>
                <a:schemeClr val="accent2"/>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buClrTx/>
                <a:buSzTx/>
                <a:defRPr/>
              </a:pPr>
              <a:endParaRPr lang="en-US" kern="0" dirty="0">
                <a:solidFill>
                  <a:sysClr val="windowText" lastClr="000000"/>
                </a:solidFill>
              </a:endParaRPr>
            </a:p>
          </p:txBody>
        </p:sp>
        <p:sp>
          <p:nvSpPr>
            <p:cNvPr id="12" name="Rectangle 11">
              <a:extLst>
                <a:ext uri="{FF2B5EF4-FFF2-40B4-BE49-F238E27FC236}">
                  <a16:creationId xmlns:a16="http://schemas.microsoft.com/office/drawing/2014/main" id="{4FB9D4A9-4495-4F74-8C88-8623DA1BDC5E}"/>
                </a:ext>
              </a:extLst>
            </p:cNvPr>
            <p:cNvSpPr>
              <a:spLocks/>
            </p:cNvSpPr>
            <p:nvPr/>
          </p:nvSpPr>
          <p:spPr>
            <a:xfrm>
              <a:off x="3309390" y="1100987"/>
              <a:ext cx="2622561" cy="1998350"/>
            </a:xfrm>
            <a:prstGeom prst="rect">
              <a:avLst/>
            </a:prstGeom>
            <a:noFill/>
            <a:ln w="19050" cap="flat" cmpd="sng" algn="ctr">
              <a:solidFill>
                <a:schemeClr val="accent2"/>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buClrTx/>
                <a:buSzTx/>
                <a:defRPr/>
              </a:pPr>
              <a:endParaRPr lang="en-US" kern="0" dirty="0">
                <a:solidFill>
                  <a:sysClr val="windowText" lastClr="000000"/>
                </a:solidFill>
              </a:endParaRPr>
            </a:p>
          </p:txBody>
        </p:sp>
        <p:sp>
          <p:nvSpPr>
            <p:cNvPr id="13" name="Rectangle 12">
              <a:extLst>
                <a:ext uri="{FF2B5EF4-FFF2-40B4-BE49-F238E27FC236}">
                  <a16:creationId xmlns:a16="http://schemas.microsoft.com/office/drawing/2014/main" id="{DCE22406-976E-4BF3-80CC-CF6620F8E2E7}"/>
                </a:ext>
              </a:extLst>
            </p:cNvPr>
            <p:cNvSpPr>
              <a:spLocks/>
            </p:cNvSpPr>
            <p:nvPr/>
          </p:nvSpPr>
          <p:spPr>
            <a:xfrm>
              <a:off x="6097448" y="1100987"/>
              <a:ext cx="2622561" cy="1998350"/>
            </a:xfrm>
            <a:prstGeom prst="rect">
              <a:avLst/>
            </a:prstGeom>
            <a:noFill/>
            <a:ln w="19050" cap="flat" cmpd="sng" algn="ctr">
              <a:solidFill>
                <a:schemeClr val="accent2"/>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buClrTx/>
                <a:buSzTx/>
                <a:defRPr/>
              </a:pPr>
              <a:endParaRPr lang="en-US" kern="0" dirty="0">
                <a:solidFill>
                  <a:sysClr val="windowText" lastClr="000000"/>
                </a:solidFill>
              </a:endParaRPr>
            </a:p>
          </p:txBody>
        </p:sp>
      </p:grpSp>
      <p:grpSp>
        <p:nvGrpSpPr>
          <p:cNvPr id="17" name="Group 16">
            <a:extLst>
              <a:ext uri="{FF2B5EF4-FFF2-40B4-BE49-F238E27FC236}">
                <a16:creationId xmlns:a16="http://schemas.microsoft.com/office/drawing/2014/main" id="{CAA54F0A-0749-4633-A234-3B766E779740}"/>
              </a:ext>
            </a:extLst>
          </p:cNvPr>
          <p:cNvGrpSpPr/>
          <p:nvPr/>
        </p:nvGrpSpPr>
        <p:grpSpPr>
          <a:xfrm>
            <a:off x="3289300" y="3542186"/>
            <a:ext cx="5410619" cy="1998350"/>
            <a:chOff x="3309390" y="1100987"/>
            <a:chExt cx="5410619" cy="1998350"/>
          </a:xfrm>
        </p:grpSpPr>
        <p:sp>
          <p:nvSpPr>
            <p:cNvPr id="19" name="Rectangle 18">
              <a:extLst>
                <a:ext uri="{FF2B5EF4-FFF2-40B4-BE49-F238E27FC236}">
                  <a16:creationId xmlns:a16="http://schemas.microsoft.com/office/drawing/2014/main" id="{F5C32AC9-58E5-44BE-8E39-80A168E8CE1D}"/>
                </a:ext>
              </a:extLst>
            </p:cNvPr>
            <p:cNvSpPr>
              <a:spLocks/>
            </p:cNvSpPr>
            <p:nvPr/>
          </p:nvSpPr>
          <p:spPr>
            <a:xfrm>
              <a:off x="3309390" y="1100987"/>
              <a:ext cx="2622561" cy="1998350"/>
            </a:xfrm>
            <a:prstGeom prst="rect">
              <a:avLst/>
            </a:prstGeom>
            <a:noFill/>
            <a:ln w="19050" cap="flat" cmpd="sng" algn="ctr">
              <a:solidFill>
                <a:schemeClr val="accent2"/>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buClrTx/>
                <a:buSzTx/>
                <a:defRPr/>
              </a:pPr>
              <a:endParaRPr lang="en-US" kern="0" dirty="0">
                <a:solidFill>
                  <a:sysClr val="windowText" lastClr="000000"/>
                </a:solidFill>
              </a:endParaRPr>
            </a:p>
          </p:txBody>
        </p:sp>
        <p:sp>
          <p:nvSpPr>
            <p:cNvPr id="20" name="Rectangle 19">
              <a:extLst>
                <a:ext uri="{FF2B5EF4-FFF2-40B4-BE49-F238E27FC236}">
                  <a16:creationId xmlns:a16="http://schemas.microsoft.com/office/drawing/2014/main" id="{4A0338A7-68E8-47A7-81FC-2F34B8F8B694}"/>
                </a:ext>
              </a:extLst>
            </p:cNvPr>
            <p:cNvSpPr>
              <a:spLocks/>
            </p:cNvSpPr>
            <p:nvPr/>
          </p:nvSpPr>
          <p:spPr>
            <a:xfrm>
              <a:off x="6097448" y="1100987"/>
              <a:ext cx="2622561" cy="1998350"/>
            </a:xfrm>
            <a:prstGeom prst="rect">
              <a:avLst/>
            </a:prstGeom>
            <a:noFill/>
            <a:ln w="19050" cap="flat" cmpd="sng" algn="ctr">
              <a:solidFill>
                <a:schemeClr val="accent2"/>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eaLnBrk="1" fontAlgn="auto" hangingPunct="1">
                <a:spcBef>
                  <a:spcPts val="0"/>
                </a:spcBef>
                <a:spcAft>
                  <a:spcPts val="0"/>
                </a:spcAft>
                <a:buClrTx/>
                <a:buSzTx/>
                <a:defRPr/>
              </a:pPr>
              <a:endParaRPr lang="en-US" kern="0" dirty="0">
                <a:solidFill>
                  <a:sysClr val="windowText" lastClr="000000"/>
                </a:solidFill>
              </a:endParaRPr>
            </a:p>
          </p:txBody>
        </p:sp>
      </p:grpSp>
      <p:grpSp>
        <p:nvGrpSpPr>
          <p:cNvPr id="30" name="Group 29">
            <a:extLst>
              <a:ext uri="{FF2B5EF4-FFF2-40B4-BE49-F238E27FC236}">
                <a16:creationId xmlns:a16="http://schemas.microsoft.com/office/drawing/2014/main" id="{9B4DA544-9ECA-4C66-A252-9C1C716EB42D}"/>
              </a:ext>
            </a:extLst>
          </p:cNvPr>
          <p:cNvGrpSpPr/>
          <p:nvPr/>
        </p:nvGrpSpPr>
        <p:grpSpPr>
          <a:xfrm>
            <a:off x="6216323" y="3662684"/>
            <a:ext cx="2340000" cy="1803020"/>
            <a:chOff x="6236413" y="3747214"/>
            <a:chExt cx="2340000" cy="1803020"/>
          </a:xfrm>
        </p:grpSpPr>
        <p:pic>
          <p:nvPicPr>
            <p:cNvPr id="31" name="Picture 30">
              <a:extLst>
                <a:ext uri="{FF2B5EF4-FFF2-40B4-BE49-F238E27FC236}">
                  <a16:creationId xmlns:a16="http://schemas.microsoft.com/office/drawing/2014/main" id="{B272550F-3DA7-4A04-B29D-1EBA5274F56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236413" y="3747214"/>
              <a:ext cx="2340000" cy="1440000"/>
            </a:xfrm>
            <a:prstGeom prst="rect">
              <a:avLst/>
            </a:prstGeom>
            <a:noFill/>
            <a:ln>
              <a:noFill/>
            </a:ln>
            <a:effectLst/>
          </p:spPr>
        </p:pic>
        <p:sp>
          <p:nvSpPr>
            <p:cNvPr id="32" name="Text Box 2">
              <a:extLst>
                <a:ext uri="{FF2B5EF4-FFF2-40B4-BE49-F238E27FC236}">
                  <a16:creationId xmlns:a16="http://schemas.microsoft.com/office/drawing/2014/main" id="{803B05A1-104A-4A98-A3DB-FBAE1069B578}"/>
                </a:ext>
              </a:extLst>
            </p:cNvPr>
            <p:cNvSpPr txBox="1">
              <a:spLocks noChangeArrowheads="1"/>
            </p:cNvSpPr>
            <p:nvPr/>
          </p:nvSpPr>
          <p:spPr bwMode="auto">
            <a:xfrm>
              <a:off x="6915345" y="5257975"/>
              <a:ext cx="1331452" cy="29225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15000"/>
                </a:lnSpc>
                <a:spcBef>
                  <a:spcPts val="600"/>
                </a:spcBef>
                <a:spcAft>
                  <a:spcPts val="0"/>
                </a:spcAft>
              </a:pPr>
              <a:r>
                <a:rPr lang="en-US" sz="1200" b="1" i="1" dirty="0">
                  <a:ea typeface="Calibri"/>
                  <a:cs typeface="Times New Roman"/>
                </a:rPr>
                <a:t>Wind farms</a:t>
              </a:r>
              <a:endParaRPr lang="en-US" sz="1200" dirty="0">
                <a:ea typeface="Calibri"/>
                <a:cs typeface="Times New Roman"/>
              </a:endParaRPr>
            </a:p>
          </p:txBody>
        </p:sp>
      </p:grpSp>
      <p:sp>
        <p:nvSpPr>
          <p:cNvPr id="35" name="Rectangle 34">
            <a:extLst>
              <a:ext uri="{FF2B5EF4-FFF2-40B4-BE49-F238E27FC236}">
                <a16:creationId xmlns:a16="http://schemas.microsoft.com/office/drawing/2014/main" id="{168731AA-E8B9-527E-8CDF-CDD306054198}"/>
              </a:ext>
            </a:extLst>
          </p:cNvPr>
          <p:cNvSpPr/>
          <p:nvPr/>
        </p:nvSpPr>
        <p:spPr bwMode="auto">
          <a:xfrm>
            <a:off x="6075042" y="3578665"/>
            <a:ext cx="2622561" cy="1998351"/>
          </a:xfrm>
          <a:prstGeom prst="rect">
            <a:avLst/>
          </a:prstGeom>
          <a:noFill/>
          <a:ln w="28575">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endParaRPr lang="en-US" b="1" dirty="0"/>
          </a:p>
        </p:txBody>
      </p:sp>
      <p:pic>
        <p:nvPicPr>
          <p:cNvPr id="34" name="Picture 33" descr="A white refrigerator with ice cubes on the side&#10;&#10;Description automatically generated">
            <a:extLst>
              <a:ext uri="{FF2B5EF4-FFF2-40B4-BE49-F238E27FC236}">
                <a16:creationId xmlns:a16="http://schemas.microsoft.com/office/drawing/2014/main" id="{5FAB6598-0B4E-51BA-EF0E-71FE322DE1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4884" y="1521798"/>
            <a:ext cx="1591056" cy="1090860"/>
          </a:xfrm>
          <a:prstGeom prst="rect">
            <a:avLst/>
          </a:prstGeom>
        </p:spPr>
      </p:pic>
      <p:pic>
        <p:nvPicPr>
          <p:cNvPr id="37" name="Picture 36" descr="A stack of concrete blocks&#10;&#10;Description automatically generated">
            <a:extLst>
              <a:ext uri="{FF2B5EF4-FFF2-40B4-BE49-F238E27FC236}">
                <a16:creationId xmlns:a16="http://schemas.microsoft.com/office/drawing/2014/main" id="{D8535E90-E15F-838A-0ACB-0A4922D87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90" y="3838092"/>
            <a:ext cx="1592580" cy="1093470"/>
          </a:xfrm>
          <a:prstGeom prst="rect">
            <a:avLst/>
          </a:prstGeom>
        </p:spPr>
      </p:pic>
      <p:pic>
        <p:nvPicPr>
          <p:cNvPr id="41" name="Picture 40" descr="A book with pages spread out&#10;&#10;Description automatically generated">
            <a:extLst>
              <a:ext uri="{FF2B5EF4-FFF2-40B4-BE49-F238E27FC236}">
                <a16:creationId xmlns:a16="http://schemas.microsoft.com/office/drawing/2014/main" id="{39BA2BD5-9911-45E5-6612-ECA4E4BBA8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8380" y="1728771"/>
            <a:ext cx="1591056" cy="742781"/>
          </a:xfrm>
          <a:prstGeom prst="rect">
            <a:avLst/>
          </a:prstGeom>
        </p:spPr>
      </p:pic>
      <p:sp>
        <p:nvSpPr>
          <p:cNvPr id="42" name="Text Box 23">
            <a:extLst>
              <a:ext uri="{FF2B5EF4-FFF2-40B4-BE49-F238E27FC236}">
                <a16:creationId xmlns:a16="http://schemas.microsoft.com/office/drawing/2014/main" id="{2FC17085-63D0-BC66-B82E-02BC65CA8586}"/>
              </a:ext>
            </a:extLst>
          </p:cNvPr>
          <p:cNvSpPr txBox="1">
            <a:spLocks noChangeArrowheads="1"/>
          </p:cNvSpPr>
          <p:nvPr/>
        </p:nvSpPr>
        <p:spPr bwMode="auto">
          <a:xfrm>
            <a:off x="5159103" y="2681751"/>
            <a:ext cx="1778676" cy="40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457200">
              <a:lnSpc>
                <a:spcPct val="115000"/>
              </a:lnSpc>
              <a:spcBef>
                <a:spcPts val="600"/>
              </a:spcBef>
              <a:spcAft>
                <a:spcPts val="0"/>
              </a:spcAft>
            </a:pPr>
            <a:r>
              <a:rPr lang="en-US" sz="1200" i="1" dirty="0">
                <a:ea typeface="Calibri"/>
                <a:cs typeface="Times New Roman"/>
              </a:rPr>
              <a:t>Plastic Books</a:t>
            </a:r>
            <a:endParaRPr lang="en-US" sz="1100" dirty="0">
              <a:ea typeface="Calibri"/>
              <a:cs typeface="Times New Roman"/>
            </a:endParaRPr>
          </a:p>
        </p:txBody>
      </p:sp>
      <p:sp>
        <p:nvSpPr>
          <p:cNvPr id="43" name="Text Box 23">
            <a:extLst>
              <a:ext uri="{FF2B5EF4-FFF2-40B4-BE49-F238E27FC236}">
                <a16:creationId xmlns:a16="http://schemas.microsoft.com/office/drawing/2014/main" id="{1B84189B-4563-DC1D-26F1-CC36C69A0E82}"/>
              </a:ext>
            </a:extLst>
          </p:cNvPr>
          <p:cNvSpPr txBox="1">
            <a:spLocks noChangeArrowheads="1"/>
          </p:cNvSpPr>
          <p:nvPr/>
        </p:nvSpPr>
        <p:spPr bwMode="auto">
          <a:xfrm>
            <a:off x="7848600" y="2714898"/>
            <a:ext cx="2112329" cy="40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457200">
              <a:lnSpc>
                <a:spcPct val="115000"/>
              </a:lnSpc>
              <a:spcBef>
                <a:spcPts val="600"/>
              </a:spcBef>
              <a:spcAft>
                <a:spcPts val="0"/>
              </a:spcAft>
            </a:pPr>
            <a:r>
              <a:rPr lang="en-US" sz="1200" i="1" dirty="0">
                <a:ea typeface="Calibri"/>
                <a:cs typeface="Times New Roman"/>
              </a:rPr>
              <a:t>Electric Appliances</a:t>
            </a:r>
            <a:endParaRPr lang="en-US" sz="1100" dirty="0">
              <a:ea typeface="Calibri"/>
              <a:cs typeface="Times New Roman"/>
            </a:endParaRPr>
          </a:p>
        </p:txBody>
      </p:sp>
      <p:sp>
        <p:nvSpPr>
          <p:cNvPr id="44" name="Text Box 23">
            <a:extLst>
              <a:ext uri="{FF2B5EF4-FFF2-40B4-BE49-F238E27FC236}">
                <a16:creationId xmlns:a16="http://schemas.microsoft.com/office/drawing/2014/main" id="{9B432236-6E1A-1D14-7E12-10DD701F8DCA}"/>
              </a:ext>
            </a:extLst>
          </p:cNvPr>
          <p:cNvSpPr txBox="1">
            <a:spLocks noChangeArrowheads="1"/>
          </p:cNvSpPr>
          <p:nvPr/>
        </p:nvSpPr>
        <p:spPr bwMode="auto">
          <a:xfrm>
            <a:off x="3662572" y="5056420"/>
            <a:ext cx="1778676" cy="40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457200">
              <a:lnSpc>
                <a:spcPct val="115000"/>
              </a:lnSpc>
              <a:spcBef>
                <a:spcPts val="600"/>
              </a:spcBef>
              <a:spcAft>
                <a:spcPts val="0"/>
              </a:spcAft>
            </a:pPr>
            <a:r>
              <a:rPr lang="en-US" sz="1200" i="1" dirty="0">
                <a:ea typeface="Calibri"/>
                <a:cs typeface="Times New Roman"/>
              </a:rPr>
              <a:t>Built Environment</a:t>
            </a:r>
            <a:endParaRPr lang="en-US" sz="1100" dirty="0">
              <a:ea typeface="Calibri"/>
              <a:cs typeface="Times New Roman"/>
            </a:endParaRPr>
          </a:p>
        </p:txBody>
      </p:sp>
    </p:spTree>
    <p:extLst>
      <p:ext uri="{BB962C8B-B14F-4D97-AF65-F5344CB8AC3E}">
        <p14:creationId xmlns:p14="http://schemas.microsoft.com/office/powerpoint/2010/main" val="264089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E33B28-83B1-465D-80C8-507731439823}"/>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3" name="Title 2">
            <a:extLst>
              <a:ext uri="{FF2B5EF4-FFF2-40B4-BE49-F238E27FC236}">
                <a16:creationId xmlns:a16="http://schemas.microsoft.com/office/drawing/2014/main" id="{68C03CC0-F75E-4A51-8D85-6DABDBB9D7E3}"/>
              </a:ext>
            </a:extLst>
          </p:cNvPr>
          <p:cNvSpPr>
            <a:spLocks noGrp="1"/>
          </p:cNvSpPr>
          <p:nvPr>
            <p:ph type="title"/>
          </p:nvPr>
        </p:nvSpPr>
        <p:spPr>
          <a:xfrm>
            <a:off x="546100" y="259532"/>
            <a:ext cx="10439400" cy="845837"/>
          </a:xfrm>
        </p:spPr>
        <p:txBody>
          <a:bodyPr/>
          <a:lstStyle/>
          <a:p>
            <a:r>
              <a:rPr lang="en-GB" dirty="0"/>
              <a:t>Step 1: the articulation, objective, size, and time scale</a:t>
            </a:r>
            <a:endParaRPr lang="en-US" dirty="0"/>
          </a:p>
        </p:txBody>
      </p:sp>
      <p:sp>
        <p:nvSpPr>
          <p:cNvPr id="5" name="TextBox 4">
            <a:extLst>
              <a:ext uri="{FF2B5EF4-FFF2-40B4-BE49-F238E27FC236}">
                <a16:creationId xmlns:a16="http://schemas.microsoft.com/office/drawing/2014/main" id="{A63CD895-0F9A-40FF-9612-185473713376}"/>
              </a:ext>
            </a:extLst>
          </p:cNvPr>
          <p:cNvSpPr txBox="1"/>
          <p:nvPr/>
        </p:nvSpPr>
        <p:spPr>
          <a:xfrm>
            <a:off x="790575" y="3971756"/>
            <a:ext cx="954107" cy="369332"/>
          </a:xfrm>
          <a:prstGeom prst="rect">
            <a:avLst/>
          </a:prstGeom>
          <a:noFill/>
        </p:spPr>
        <p:txBody>
          <a:bodyPr wrap="none" rtlCol="0">
            <a:spAutoFit/>
          </a:bodyPr>
          <a:lstStyle/>
          <a:p>
            <a:r>
              <a:rPr lang="en-GB" i="1" dirty="0"/>
              <a:t>Layer 1</a:t>
            </a:r>
            <a:endParaRPr lang="en-US" i="1" dirty="0"/>
          </a:p>
        </p:txBody>
      </p:sp>
      <p:cxnSp>
        <p:nvCxnSpPr>
          <p:cNvPr id="6" name="Straight Connector 5">
            <a:extLst>
              <a:ext uri="{FF2B5EF4-FFF2-40B4-BE49-F238E27FC236}">
                <a16:creationId xmlns:a16="http://schemas.microsoft.com/office/drawing/2014/main" id="{76790689-62C8-43F5-9E67-AD9529D29FE4}"/>
              </a:ext>
            </a:extLst>
          </p:cNvPr>
          <p:cNvCxnSpPr/>
          <p:nvPr/>
        </p:nvCxnSpPr>
        <p:spPr bwMode="auto">
          <a:xfrm>
            <a:off x="3785830" y="3544746"/>
            <a:ext cx="914400" cy="914400"/>
          </a:xfrm>
          <a:prstGeom prst="line">
            <a:avLst/>
          </a:prstGeom>
          <a:noFill/>
          <a:ln w="9525" cap="flat" cmpd="sng" algn="ctr">
            <a:noFill/>
            <a:prstDash val="solid"/>
            <a:round/>
            <a:headEnd type="none" w="med" len="med"/>
            <a:tailEnd type="none" w="med" len="med"/>
          </a:ln>
          <a:effectLst/>
        </p:spPr>
      </p:cxnSp>
      <p:sp>
        <p:nvSpPr>
          <p:cNvPr id="23" name="TextBox 22">
            <a:extLst>
              <a:ext uri="{FF2B5EF4-FFF2-40B4-BE49-F238E27FC236}">
                <a16:creationId xmlns:a16="http://schemas.microsoft.com/office/drawing/2014/main" id="{7BB5BCEF-76C2-89F8-1DBF-BA1CC2B30236}"/>
              </a:ext>
            </a:extLst>
          </p:cNvPr>
          <p:cNvSpPr txBox="1"/>
          <p:nvPr/>
        </p:nvSpPr>
        <p:spPr>
          <a:xfrm>
            <a:off x="790575" y="1418014"/>
            <a:ext cx="10668000" cy="2251065"/>
          </a:xfrm>
          <a:prstGeom prst="rect">
            <a:avLst/>
          </a:prstGeom>
          <a:noFill/>
        </p:spPr>
        <p:txBody>
          <a:bodyPr wrap="square">
            <a:spAutoFit/>
          </a:bodyPr>
          <a:lstStyle/>
          <a:p>
            <a:pPr marL="342900" lvl="0" indent="-342900">
              <a:lnSpc>
                <a:spcPct val="150000"/>
              </a:lnSpc>
              <a:buFont typeface="Calibri" panose="020F0502020204030204" pitchFamily="34" charset="0"/>
              <a:buChar char="•"/>
              <a:tabLst>
                <a:tab pos="374650" algn="l"/>
              </a:tabLst>
            </a:pPr>
            <a:r>
              <a:rPr lang="en-US" sz="2400" b="1" spc="0" dirty="0">
                <a:solidFill>
                  <a:srgbClr val="231F20"/>
                </a:solidFill>
                <a:effectLst/>
                <a:latin typeface="Calibri" panose="020F0502020204030204" pitchFamily="34" charset="0"/>
                <a:ea typeface="Calibri" panose="020F0502020204030204" pitchFamily="34" charset="0"/>
              </a:rPr>
              <a:t>Objective:</a:t>
            </a:r>
            <a:r>
              <a:rPr lang="en-US" sz="2400" b="1" spc="-35"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to</a:t>
            </a:r>
            <a:r>
              <a:rPr lang="en-US" sz="2400" spc="-40"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reduce</a:t>
            </a:r>
            <a:r>
              <a:rPr lang="en-US" sz="2400" spc="-35"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global</a:t>
            </a:r>
            <a:r>
              <a:rPr lang="en-US" sz="2400" spc="-35"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carbon</a:t>
            </a:r>
            <a:r>
              <a:rPr lang="en-US" sz="2400" spc="-40"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emissions</a:t>
            </a:r>
            <a:r>
              <a:rPr lang="en-US" sz="2400" spc="-40"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and</a:t>
            </a:r>
            <a:r>
              <a:rPr lang="en-US" sz="2400" spc="-35"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increase</a:t>
            </a:r>
            <a:r>
              <a:rPr lang="en-US" sz="2400" spc="-35"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energy</a:t>
            </a:r>
            <a:r>
              <a:rPr lang="en-US" sz="2400" spc="-35"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self-</a:t>
            </a:r>
            <a:r>
              <a:rPr lang="en-US" sz="2400" spc="-10" dirty="0">
                <a:solidFill>
                  <a:srgbClr val="231F20"/>
                </a:solidFill>
                <a:effectLst/>
                <a:latin typeface="Calibri" panose="020F0502020204030204" pitchFamily="34" charset="0"/>
                <a:ea typeface="Calibri" panose="020F0502020204030204" pitchFamily="34" charset="0"/>
              </a:rPr>
              <a:t>sufficiency</a:t>
            </a:r>
            <a:endParaRPr lang="en-GB" sz="2400" spc="0" dirty="0">
              <a:effectLst/>
              <a:latin typeface="Calibri" panose="020F0502020204030204" pitchFamily="34" charset="0"/>
              <a:ea typeface="Calibri" panose="020F0502020204030204" pitchFamily="34" charset="0"/>
            </a:endParaRPr>
          </a:p>
          <a:p>
            <a:pPr marL="342900" marR="1415415" lvl="0" indent="-342900">
              <a:lnSpc>
                <a:spcPct val="150000"/>
              </a:lnSpc>
              <a:spcBef>
                <a:spcPts val="10"/>
              </a:spcBef>
              <a:spcAft>
                <a:spcPts val="0"/>
              </a:spcAft>
              <a:buFont typeface="Calibri" panose="020F0502020204030204" pitchFamily="34" charset="0"/>
              <a:buChar char="•"/>
              <a:tabLst>
                <a:tab pos="374650" algn="l"/>
              </a:tabLst>
            </a:pPr>
            <a:r>
              <a:rPr lang="en-US" sz="2400" b="1" spc="0" dirty="0">
                <a:solidFill>
                  <a:srgbClr val="231F20"/>
                </a:solidFill>
                <a:effectLst/>
                <a:latin typeface="Calibri" panose="020F0502020204030204" pitchFamily="34" charset="0"/>
                <a:ea typeface="Calibri" panose="020F0502020204030204" pitchFamily="34" charset="0"/>
              </a:rPr>
              <a:t>Size</a:t>
            </a:r>
            <a:r>
              <a:rPr lang="en-US" sz="2400" b="1" spc="-60" dirty="0">
                <a:solidFill>
                  <a:srgbClr val="231F20"/>
                </a:solidFill>
                <a:effectLst/>
                <a:latin typeface="Calibri" panose="020F0502020204030204" pitchFamily="34" charset="0"/>
                <a:ea typeface="Calibri" panose="020F0502020204030204" pitchFamily="34" charset="0"/>
              </a:rPr>
              <a:t> </a:t>
            </a:r>
            <a:r>
              <a:rPr lang="en-US" sz="2400" b="1" spc="0" dirty="0">
                <a:solidFill>
                  <a:srgbClr val="231F20"/>
                </a:solidFill>
                <a:effectLst/>
                <a:latin typeface="Calibri" panose="020F0502020204030204" pitchFamily="34" charset="0"/>
                <a:ea typeface="Calibri" panose="020F0502020204030204" pitchFamily="34" charset="0"/>
              </a:rPr>
              <a:t>scale:</a:t>
            </a:r>
            <a:r>
              <a:rPr lang="en-US" sz="2400" b="1" spc="-55"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Growing currently installed capacity of wind turbines to 3,200GW which averages 300GW of newly installed every year</a:t>
            </a:r>
            <a:endParaRPr lang="en-GB" sz="2400" spc="0" dirty="0">
              <a:effectLst/>
              <a:latin typeface="Calibri" panose="020F0502020204030204" pitchFamily="34" charset="0"/>
              <a:ea typeface="Calibri" panose="020F0502020204030204" pitchFamily="34" charset="0"/>
            </a:endParaRPr>
          </a:p>
          <a:p>
            <a:pPr marL="342900" lvl="0" indent="-342900">
              <a:lnSpc>
                <a:spcPct val="150000"/>
              </a:lnSpc>
              <a:buFont typeface="Calibri" panose="020F0502020204030204" pitchFamily="34" charset="0"/>
              <a:buChar char="•"/>
              <a:tabLst>
                <a:tab pos="374650" algn="l"/>
              </a:tabLst>
            </a:pPr>
            <a:r>
              <a:rPr lang="en-US" sz="2400" b="1" spc="0" dirty="0">
                <a:solidFill>
                  <a:srgbClr val="231F20"/>
                </a:solidFill>
                <a:effectLst/>
                <a:latin typeface="Calibri" panose="020F0502020204030204" pitchFamily="34" charset="0"/>
                <a:ea typeface="Calibri" panose="020F0502020204030204" pitchFamily="34" charset="0"/>
              </a:rPr>
              <a:t>Time</a:t>
            </a:r>
            <a:r>
              <a:rPr lang="en-US" sz="2400" b="1" spc="-20" dirty="0">
                <a:solidFill>
                  <a:srgbClr val="231F20"/>
                </a:solidFill>
                <a:effectLst/>
                <a:latin typeface="Calibri" panose="020F0502020204030204" pitchFamily="34" charset="0"/>
                <a:ea typeface="Calibri" panose="020F0502020204030204" pitchFamily="34" charset="0"/>
              </a:rPr>
              <a:t> </a:t>
            </a:r>
            <a:r>
              <a:rPr lang="en-US" sz="2400" b="1" spc="0" dirty="0">
                <a:solidFill>
                  <a:srgbClr val="231F20"/>
                </a:solidFill>
                <a:effectLst/>
                <a:latin typeface="Calibri" panose="020F0502020204030204" pitchFamily="34" charset="0"/>
                <a:ea typeface="Calibri" panose="020F0502020204030204" pitchFamily="34" charset="0"/>
              </a:rPr>
              <a:t>scale:</a:t>
            </a:r>
            <a:r>
              <a:rPr lang="en-US" sz="2400" b="1" spc="-15" dirty="0">
                <a:solidFill>
                  <a:srgbClr val="231F20"/>
                </a:solidFill>
                <a:effectLst/>
                <a:latin typeface="Calibri" panose="020F0502020204030204" pitchFamily="34" charset="0"/>
                <a:ea typeface="Calibri" panose="020F0502020204030204" pitchFamily="34" charset="0"/>
              </a:rPr>
              <a:t> </a:t>
            </a:r>
            <a:r>
              <a:rPr lang="en-US" sz="2400" spc="0" dirty="0">
                <a:solidFill>
                  <a:srgbClr val="231F20"/>
                </a:solidFill>
                <a:effectLst/>
                <a:latin typeface="Calibri" panose="020F0502020204030204" pitchFamily="34" charset="0"/>
                <a:ea typeface="Calibri" panose="020F0502020204030204" pitchFamily="34" charset="0"/>
              </a:rPr>
              <a:t>by</a:t>
            </a:r>
            <a:r>
              <a:rPr lang="en-US" sz="2400" spc="-10" dirty="0">
                <a:solidFill>
                  <a:srgbClr val="231F20"/>
                </a:solidFill>
                <a:effectLst/>
                <a:latin typeface="Calibri" panose="020F0502020204030204" pitchFamily="34" charset="0"/>
                <a:ea typeface="Calibri" panose="020F0502020204030204" pitchFamily="34" charset="0"/>
              </a:rPr>
              <a:t> </a:t>
            </a:r>
            <a:r>
              <a:rPr lang="en-US" sz="2400" spc="-20" dirty="0">
                <a:solidFill>
                  <a:srgbClr val="231F20"/>
                </a:solidFill>
                <a:effectLst/>
                <a:latin typeface="Calibri" panose="020F0502020204030204" pitchFamily="34" charset="0"/>
                <a:ea typeface="Calibri" panose="020F0502020204030204" pitchFamily="34" charset="0"/>
              </a:rPr>
              <a:t>2030</a:t>
            </a:r>
            <a:endParaRPr lang="en-GB" sz="2400" spc="0" dirty="0">
              <a:effectLst/>
              <a:latin typeface="Calibri" panose="020F0502020204030204" pitchFamily="34" charset="0"/>
              <a:ea typeface="Calibri" panose="020F0502020204030204" pitchFamily="34" charset="0"/>
            </a:endParaRPr>
          </a:p>
        </p:txBody>
      </p:sp>
      <p:pic>
        <p:nvPicPr>
          <p:cNvPr id="24" name="Image 26">
            <a:extLst>
              <a:ext uri="{FF2B5EF4-FFF2-40B4-BE49-F238E27FC236}">
                <a16:creationId xmlns:a16="http://schemas.microsoft.com/office/drawing/2014/main" id="{B17436E1-8687-C83C-107C-BE633C7651BD}"/>
              </a:ext>
            </a:extLst>
          </p:cNvPr>
          <p:cNvPicPr>
            <a:picLocks/>
          </p:cNvPicPr>
          <p:nvPr/>
        </p:nvPicPr>
        <p:blipFill>
          <a:blip r:embed="rId3" cstate="print"/>
          <a:stretch>
            <a:fillRect/>
          </a:stretch>
        </p:blipFill>
        <p:spPr>
          <a:xfrm>
            <a:off x="6281326" y="3276600"/>
            <a:ext cx="5297554" cy="2616469"/>
          </a:xfrm>
          <a:prstGeom prst="rect">
            <a:avLst/>
          </a:prstGeom>
        </p:spPr>
      </p:pic>
      <p:sp>
        <p:nvSpPr>
          <p:cNvPr id="26" name="TextBox 25">
            <a:extLst>
              <a:ext uri="{FF2B5EF4-FFF2-40B4-BE49-F238E27FC236}">
                <a16:creationId xmlns:a16="http://schemas.microsoft.com/office/drawing/2014/main" id="{C446DEF9-D037-9647-2FE8-F792466DE3AE}"/>
              </a:ext>
            </a:extLst>
          </p:cNvPr>
          <p:cNvSpPr txBox="1"/>
          <p:nvPr/>
        </p:nvSpPr>
        <p:spPr>
          <a:xfrm>
            <a:off x="7239000" y="5837365"/>
            <a:ext cx="3711178" cy="369332"/>
          </a:xfrm>
          <a:prstGeom prst="rect">
            <a:avLst/>
          </a:prstGeom>
          <a:noFill/>
        </p:spPr>
        <p:txBody>
          <a:bodyPr wrap="square">
            <a:spAutoFit/>
          </a:bodyPr>
          <a:lstStyle/>
          <a:p>
            <a:r>
              <a:rPr lang="en-US" sz="1800" dirty="0">
                <a:solidFill>
                  <a:srgbClr val="231F20"/>
                </a:solidFill>
                <a:effectLst/>
                <a:latin typeface="Calibri" panose="020F0502020204030204" pitchFamily="34" charset="0"/>
                <a:ea typeface="Calibri" panose="020F0502020204030204" pitchFamily="34" charset="0"/>
              </a:rPr>
              <a:t>A</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global</a:t>
            </a:r>
            <a:r>
              <a:rPr lang="en-US" sz="1800" spc="-2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map</a:t>
            </a:r>
            <a:r>
              <a:rPr lang="en-US" sz="1800" spc="-2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of</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average</a:t>
            </a:r>
            <a:r>
              <a:rPr lang="en-US" sz="1800" spc="-2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wind</a:t>
            </a:r>
            <a:r>
              <a:rPr lang="en-US" sz="1800" spc="-20" dirty="0">
                <a:solidFill>
                  <a:srgbClr val="231F20"/>
                </a:solidFill>
                <a:effectLst/>
                <a:latin typeface="Calibri" panose="020F0502020204030204" pitchFamily="34" charset="0"/>
                <a:ea typeface="Calibri" panose="020F0502020204030204" pitchFamily="34" charset="0"/>
              </a:rPr>
              <a:t> </a:t>
            </a:r>
            <a:r>
              <a:rPr lang="en-US" sz="1800" spc="-10" dirty="0">
                <a:solidFill>
                  <a:srgbClr val="231F20"/>
                </a:solidFill>
                <a:effectLst/>
                <a:latin typeface="Calibri" panose="020F0502020204030204" pitchFamily="34" charset="0"/>
                <a:ea typeface="Calibri" panose="020F0502020204030204" pitchFamily="34" charset="0"/>
              </a:rPr>
              <a:t>speed</a:t>
            </a:r>
            <a:endParaRPr lang="en-GB" dirty="0"/>
          </a:p>
        </p:txBody>
      </p:sp>
      <p:pic>
        <p:nvPicPr>
          <p:cNvPr id="27" name="Image 35">
            <a:extLst>
              <a:ext uri="{FF2B5EF4-FFF2-40B4-BE49-F238E27FC236}">
                <a16:creationId xmlns:a16="http://schemas.microsoft.com/office/drawing/2014/main" id="{F4D0A885-BB9C-56D4-8871-3DD4A825F8ED}"/>
              </a:ext>
            </a:extLst>
          </p:cNvPr>
          <p:cNvPicPr>
            <a:picLocks/>
          </p:cNvPicPr>
          <p:nvPr/>
        </p:nvPicPr>
        <p:blipFill>
          <a:blip r:embed="rId4" cstate="print"/>
          <a:stretch>
            <a:fillRect/>
          </a:stretch>
        </p:blipFill>
        <p:spPr>
          <a:xfrm>
            <a:off x="11189970" y="279131"/>
            <a:ext cx="537210" cy="533400"/>
          </a:xfrm>
          <a:prstGeom prst="rect">
            <a:avLst/>
          </a:prstGeom>
        </p:spPr>
      </p:pic>
    </p:spTree>
    <p:extLst>
      <p:ext uri="{BB962C8B-B14F-4D97-AF65-F5344CB8AC3E}">
        <p14:creationId xmlns:p14="http://schemas.microsoft.com/office/powerpoint/2010/main" val="232800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831782-7314-4BCA-A9CC-5D59B8276208}"/>
              </a:ext>
            </a:extLst>
          </p:cNvPr>
          <p:cNvSpPr>
            <a:spLocks noGrp="1"/>
          </p:cNvSpPr>
          <p:nvPr>
            <p:ph type="sldNum" sz="quarter" idx="11"/>
          </p:nvPr>
        </p:nvSpPr>
        <p:spPr/>
        <p:txBody>
          <a:bodyPr/>
          <a:lstStyle/>
          <a:p>
            <a:fld id="{F0D23093-2AB0-F74C-B865-1A12A15B650E}" type="slidenum">
              <a:rPr lang="en-US" smtClean="0"/>
              <a:pPr/>
              <a:t>19</a:t>
            </a:fld>
            <a:endParaRPr lang="en-US" dirty="0"/>
          </a:p>
        </p:txBody>
      </p:sp>
      <p:sp>
        <p:nvSpPr>
          <p:cNvPr id="3" name="Title 2">
            <a:extLst>
              <a:ext uri="{FF2B5EF4-FFF2-40B4-BE49-F238E27FC236}">
                <a16:creationId xmlns:a16="http://schemas.microsoft.com/office/drawing/2014/main" id="{A111DAF4-37F1-433A-9DE2-D5F57C348774}"/>
              </a:ext>
            </a:extLst>
          </p:cNvPr>
          <p:cNvSpPr>
            <a:spLocks noGrp="1"/>
          </p:cNvSpPr>
          <p:nvPr>
            <p:ph type="title"/>
          </p:nvPr>
        </p:nvSpPr>
        <p:spPr>
          <a:xfrm>
            <a:off x="609600" y="333247"/>
            <a:ext cx="10972799" cy="845837"/>
          </a:xfrm>
        </p:spPr>
        <p:txBody>
          <a:bodyPr/>
          <a:lstStyle/>
          <a:p>
            <a:r>
              <a:rPr lang="en-GB" sz="3200" dirty="0">
                <a:latin typeface="+mj-lt"/>
              </a:rPr>
              <a:t>Step 2: stakeholders and concerns</a:t>
            </a:r>
            <a:br>
              <a:rPr lang="en-GB" sz="3200" dirty="0">
                <a:latin typeface="+mj-lt"/>
              </a:rPr>
            </a:br>
            <a:endParaRPr lang="en-US" dirty="0"/>
          </a:p>
        </p:txBody>
      </p:sp>
      <p:sp>
        <p:nvSpPr>
          <p:cNvPr id="5" name="TextBox 4">
            <a:extLst>
              <a:ext uri="{FF2B5EF4-FFF2-40B4-BE49-F238E27FC236}">
                <a16:creationId xmlns:a16="http://schemas.microsoft.com/office/drawing/2014/main" id="{AB360CE2-D6A7-40FB-8792-A410FE33C9B7}"/>
              </a:ext>
            </a:extLst>
          </p:cNvPr>
          <p:cNvSpPr txBox="1"/>
          <p:nvPr/>
        </p:nvSpPr>
        <p:spPr>
          <a:xfrm>
            <a:off x="546100" y="1377312"/>
            <a:ext cx="6616700" cy="3737946"/>
          </a:xfrm>
          <a:prstGeom prst="rect">
            <a:avLst/>
          </a:prstGeom>
          <a:noFill/>
        </p:spPr>
        <p:txBody>
          <a:bodyPr wrap="square" rtlCol="0">
            <a:spAutoFit/>
          </a:bodyPr>
          <a:lstStyle/>
          <a:p>
            <a:pPr algn="ctr">
              <a:lnSpc>
                <a:spcPct val="150000"/>
              </a:lnSpc>
            </a:pPr>
            <a:r>
              <a:rPr lang="en-US" sz="2000" b="1" dirty="0"/>
              <a:t>Summary of the significant concerns</a:t>
            </a:r>
            <a:endParaRPr lang="en-GB" sz="2000" dirty="0"/>
          </a:p>
          <a:p>
            <a:pPr marL="285750" indent="-200025">
              <a:lnSpc>
                <a:spcPct val="150000"/>
              </a:lnSpc>
              <a:buClr>
                <a:schemeClr val="accent1"/>
              </a:buClr>
              <a:buSzPct val="100000"/>
              <a:buFont typeface="Wingdings" pitchFamily="2" charset="2"/>
              <a:buChar char="§"/>
            </a:pPr>
            <a:r>
              <a:rPr lang="en-US" sz="2000" dirty="0"/>
              <a:t>The security of supply of the critical materials on which wind turbines depend.</a:t>
            </a:r>
            <a:endParaRPr lang="en-GB" sz="2000" dirty="0"/>
          </a:p>
          <a:p>
            <a:pPr marL="285750" indent="-200025">
              <a:lnSpc>
                <a:spcPct val="150000"/>
              </a:lnSpc>
              <a:buClr>
                <a:schemeClr val="accent1"/>
              </a:buClr>
              <a:buSzPct val="100000"/>
              <a:buFont typeface="Wingdings" pitchFamily="2" charset="2"/>
              <a:buChar char="§"/>
            </a:pPr>
            <a:r>
              <a:rPr lang="en-US" sz="2000" dirty="0"/>
              <a:t>Wind farms don’t reduce carbon emissions</a:t>
            </a:r>
            <a:endParaRPr lang="en-GB" sz="2000" dirty="0"/>
          </a:p>
          <a:p>
            <a:pPr marL="285750" indent="-200025">
              <a:lnSpc>
                <a:spcPct val="150000"/>
              </a:lnSpc>
              <a:buClr>
                <a:schemeClr val="accent1"/>
              </a:buClr>
              <a:buSzPct val="100000"/>
              <a:buFont typeface="Wingdings" pitchFamily="2" charset="2"/>
              <a:buChar char="§"/>
            </a:pPr>
            <a:r>
              <a:rPr lang="en-US" sz="2000" dirty="0"/>
              <a:t>Wind farms are uneconomic without subsidies</a:t>
            </a:r>
            <a:endParaRPr lang="en-GB" sz="2000" dirty="0"/>
          </a:p>
          <a:p>
            <a:pPr marL="285750" indent="-200025">
              <a:lnSpc>
                <a:spcPct val="150000"/>
              </a:lnSpc>
              <a:buClr>
                <a:schemeClr val="accent1"/>
              </a:buClr>
              <a:buSzPct val="100000"/>
              <a:buFont typeface="Wingdings" pitchFamily="2" charset="2"/>
              <a:buChar char="§"/>
            </a:pPr>
            <a:r>
              <a:rPr lang="en-US" sz="2000" dirty="0"/>
              <a:t>Wind farms are visually unacceptable.</a:t>
            </a:r>
            <a:endParaRPr lang="en-GB" sz="2000" dirty="0"/>
          </a:p>
          <a:p>
            <a:pPr marL="285750" indent="-200025">
              <a:lnSpc>
                <a:spcPct val="150000"/>
              </a:lnSpc>
              <a:buClr>
                <a:schemeClr val="accent1"/>
              </a:buClr>
              <a:buSzPct val="100000"/>
              <a:buFont typeface="Wingdings" pitchFamily="2" charset="2"/>
              <a:buChar char="§"/>
            </a:pPr>
            <a:r>
              <a:rPr lang="en-US" sz="2000" dirty="0"/>
              <a:t>Wind farms are a danger to wild life</a:t>
            </a:r>
            <a:endParaRPr lang="en-GB" sz="2000" dirty="0"/>
          </a:p>
          <a:p>
            <a:pPr marL="285750" indent="-200025">
              <a:lnSpc>
                <a:spcPct val="150000"/>
              </a:lnSpc>
              <a:buClr>
                <a:schemeClr val="accent1"/>
              </a:buClr>
              <a:buSzPct val="100000"/>
              <a:buFont typeface="Wingdings" pitchFamily="2" charset="2"/>
              <a:buChar char="§"/>
            </a:pPr>
            <a:r>
              <a:rPr lang="en-US" sz="2000" dirty="0"/>
              <a:t>Turbine blades raise landfill concerns as not recyclable </a:t>
            </a:r>
            <a:endParaRPr lang="en-GB" sz="2000" dirty="0"/>
          </a:p>
        </p:txBody>
      </p:sp>
      <p:sp>
        <p:nvSpPr>
          <p:cNvPr id="7" name="TextBox 6">
            <a:extLst>
              <a:ext uri="{FF2B5EF4-FFF2-40B4-BE49-F238E27FC236}">
                <a16:creationId xmlns:a16="http://schemas.microsoft.com/office/drawing/2014/main" id="{80AAFA29-640B-7F6C-9444-4BAF215CE330}"/>
              </a:ext>
            </a:extLst>
          </p:cNvPr>
          <p:cNvSpPr txBox="1"/>
          <p:nvPr/>
        </p:nvSpPr>
        <p:spPr>
          <a:xfrm>
            <a:off x="7259638" y="5678916"/>
            <a:ext cx="862737" cy="369332"/>
          </a:xfrm>
          <a:prstGeom prst="rect">
            <a:avLst/>
          </a:prstGeom>
          <a:noFill/>
        </p:spPr>
        <p:txBody>
          <a:bodyPr wrap="none" rtlCol="0">
            <a:spAutoFit/>
          </a:bodyPr>
          <a:lstStyle/>
          <a:p>
            <a:r>
              <a:rPr lang="en-GB" i="1" dirty="0"/>
              <a:t>Layer 2</a:t>
            </a:r>
            <a:endParaRPr lang="en-US" i="1" dirty="0"/>
          </a:p>
        </p:txBody>
      </p:sp>
      <p:pic>
        <p:nvPicPr>
          <p:cNvPr id="8" name="Image 36">
            <a:extLst>
              <a:ext uri="{FF2B5EF4-FFF2-40B4-BE49-F238E27FC236}">
                <a16:creationId xmlns:a16="http://schemas.microsoft.com/office/drawing/2014/main" id="{722D480C-C90E-DE73-2F5C-E3E174449917}"/>
              </a:ext>
            </a:extLst>
          </p:cNvPr>
          <p:cNvPicPr>
            <a:picLocks/>
          </p:cNvPicPr>
          <p:nvPr/>
        </p:nvPicPr>
        <p:blipFill>
          <a:blip r:embed="rId3" cstate="print"/>
          <a:stretch>
            <a:fillRect/>
          </a:stretch>
        </p:blipFill>
        <p:spPr>
          <a:xfrm>
            <a:off x="11115675" y="333247"/>
            <a:ext cx="542925" cy="541655"/>
          </a:xfrm>
          <a:prstGeom prst="rect">
            <a:avLst/>
          </a:prstGeom>
        </p:spPr>
      </p:pic>
      <p:pic>
        <p:nvPicPr>
          <p:cNvPr id="9" name="Picture 8" descr="Diagram of a diagram of a power source&#10;&#10;Description automatically generated with medium confidence">
            <a:extLst>
              <a:ext uri="{FF2B5EF4-FFF2-40B4-BE49-F238E27FC236}">
                <a16:creationId xmlns:a16="http://schemas.microsoft.com/office/drawing/2014/main" id="{8BF06B38-3FA3-2E09-4F3D-614433272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1188709"/>
            <a:ext cx="4635500" cy="4354111"/>
          </a:xfrm>
          <a:prstGeom prst="rect">
            <a:avLst/>
          </a:prstGeom>
        </p:spPr>
      </p:pic>
    </p:spTree>
    <p:extLst>
      <p:ext uri="{BB962C8B-B14F-4D97-AF65-F5344CB8AC3E}">
        <p14:creationId xmlns:p14="http://schemas.microsoft.com/office/powerpoint/2010/main" val="289452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2</a:t>
            </a:fld>
            <a:endParaRPr lang="en-US" dirty="0"/>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US" dirty="0"/>
              <a:t>Learning objectives for this lecture unit</a:t>
            </a:r>
          </a:p>
        </p:txBody>
      </p:sp>
      <p:graphicFrame>
        <p:nvGraphicFramePr>
          <p:cNvPr id="5" name="Table 4">
            <a:extLst>
              <a:ext uri="{FF2B5EF4-FFF2-40B4-BE49-F238E27FC236}">
                <a16:creationId xmlns:a16="http://schemas.microsoft.com/office/drawing/2014/main" id="{6099F13B-BD82-487A-AE50-76BC9DF2BCB9}"/>
              </a:ext>
            </a:extLst>
          </p:cNvPr>
          <p:cNvGraphicFramePr>
            <a:graphicFrameLocks noGrp="1"/>
          </p:cNvGraphicFramePr>
          <p:nvPr/>
        </p:nvGraphicFramePr>
        <p:xfrm>
          <a:off x="957742" y="1752600"/>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Understanding the role of materials in sustainable development</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Ability to </a:t>
                      </a:r>
                      <a:r>
                        <a:rPr lang="en-GB" sz="1400" kern="1200" dirty="0" err="1">
                          <a:solidFill>
                            <a:schemeClr val="dk1"/>
                          </a:solidFill>
                          <a:effectLst/>
                          <a:latin typeface="+mn-lt"/>
                          <a:ea typeface="+mn-ea"/>
                          <a:cs typeface="+mn-cs"/>
                        </a:rPr>
                        <a:t>analyze</a:t>
                      </a:r>
                      <a:r>
                        <a:rPr lang="en-GB" sz="1400" kern="1200" dirty="0">
                          <a:solidFill>
                            <a:schemeClr val="dk1"/>
                          </a:solidFill>
                          <a:effectLst/>
                          <a:latin typeface="+mn-lt"/>
                          <a:ea typeface="+mn-ea"/>
                          <a:cs typeface="+mn-cs"/>
                        </a:rPr>
                        <a:t> a proposed development</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Realization of the complexity of sustainable development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Content Placeholder 3">
            <a:extLst>
              <a:ext uri="{FF2B5EF4-FFF2-40B4-BE49-F238E27FC236}">
                <a16:creationId xmlns:a16="http://schemas.microsoft.com/office/drawing/2014/main" id="{C2204A7E-CB19-45F6-9249-CCE5D01D777D}"/>
              </a:ext>
            </a:extLst>
          </p:cNvPr>
          <p:cNvSpPr txBox="1">
            <a:spLocks/>
          </p:cNvSpPr>
          <p:nvPr/>
        </p:nvSpPr>
        <p:spPr bwMode="auto">
          <a:xfrm>
            <a:off x="957741" y="4155529"/>
            <a:ext cx="10276514" cy="1501950"/>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US" sz="1400" i="0" u="none" strike="noStrike" kern="0" cap="none" spc="0" normalizeH="0" baseline="0" noProof="0" dirty="0">
                <a:ln>
                  <a:noFill/>
                </a:ln>
                <a:solidFill>
                  <a:prstClr val="black"/>
                </a:solidFill>
                <a:effectLst/>
                <a:uLnTx/>
                <a:uFillTx/>
                <a:ea typeface="+mn-ea"/>
                <a:cs typeface="+mn-cs"/>
              </a:rPr>
              <a:t>Text:  </a:t>
            </a:r>
            <a:r>
              <a:rPr kumimoji="0" lang="en-US" sz="1400" b="0" i="0" u="none" strike="noStrike" kern="0" cap="none" spc="0" normalizeH="0" baseline="0" noProof="0" dirty="0">
                <a:ln>
                  <a:noFill/>
                </a:ln>
                <a:solidFill>
                  <a:prstClr val="black"/>
                </a:solidFill>
                <a:effectLst/>
                <a:uLnTx/>
                <a:uFillTx/>
                <a:ea typeface="+mn-ea"/>
                <a:cs typeface="+mn-cs"/>
              </a:rPr>
              <a:t>“Materials and Sustainable Development”, by Mike Ashby, </a:t>
            </a:r>
            <a:r>
              <a:rPr kumimoji="0" lang="en-US" sz="1400" b="0" i="0" u="none" strike="noStrike" kern="0" cap="none" spc="0" normalizeH="0" baseline="0" noProof="0" dirty="0" err="1">
                <a:ln>
                  <a:noFill/>
                </a:ln>
                <a:solidFill>
                  <a:prstClr val="black"/>
                </a:solidFill>
                <a:effectLst/>
                <a:uLnTx/>
                <a:uFillTx/>
                <a:ea typeface="+mn-ea"/>
                <a:cs typeface="+mn-cs"/>
              </a:rPr>
              <a:t>Didac</a:t>
            </a:r>
            <a:r>
              <a:rPr kumimoji="0" lang="en-US" sz="1400" b="0" i="0" u="none" strike="noStrike" kern="0" cap="none" spc="0" normalizeH="0" baseline="0" noProof="0" dirty="0">
                <a:ln>
                  <a:noFill/>
                </a:ln>
                <a:solidFill>
                  <a:prstClr val="black"/>
                </a:solidFill>
                <a:effectLst/>
                <a:uLnTx/>
                <a:uFillTx/>
                <a:ea typeface="+mn-ea"/>
                <a:cs typeface="+mn-cs"/>
              </a:rPr>
              <a:t> Ferrer </a:t>
            </a:r>
            <a:r>
              <a:rPr kumimoji="0" lang="en-US" sz="1400" b="0" i="0" u="none" strike="noStrike" kern="0" cap="none" spc="0" normalizeH="0" baseline="0" noProof="0" dirty="0" err="1">
                <a:ln>
                  <a:noFill/>
                </a:ln>
                <a:solidFill>
                  <a:prstClr val="black"/>
                </a:solidFill>
                <a:effectLst/>
                <a:uLnTx/>
                <a:uFillTx/>
                <a:ea typeface="+mn-ea"/>
                <a:cs typeface="+mn-cs"/>
              </a:rPr>
              <a:t>Balas</a:t>
            </a:r>
            <a:r>
              <a:rPr kumimoji="0" lang="en-US" sz="1400" b="0" i="0" u="none" strike="noStrike" kern="0" cap="none" spc="0" normalizeH="0" baseline="0" noProof="0" dirty="0">
                <a:ln>
                  <a:noFill/>
                </a:ln>
                <a:solidFill>
                  <a:prstClr val="black"/>
                </a:solidFill>
                <a:effectLst/>
                <a:uLnTx/>
                <a:uFillTx/>
                <a:ea typeface="+mn-ea"/>
                <a:cs typeface="+mn-cs"/>
              </a:rPr>
              <a:t> and Jordi </a:t>
            </a:r>
            <a:r>
              <a:rPr kumimoji="0" lang="en-US" sz="1400" b="0" i="0" u="none" strike="noStrike" kern="0" cap="none" spc="0" normalizeH="0" baseline="0" noProof="0" dirty="0" err="1">
                <a:ln>
                  <a:noFill/>
                </a:ln>
                <a:solidFill>
                  <a:prstClr val="black"/>
                </a:solidFill>
                <a:effectLst/>
                <a:uLnTx/>
                <a:uFillTx/>
                <a:ea typeface="+mn-ea"/>
                <a:cs typeface="+mn-cs"/>
              </a:rPr>
              <a:t>Segalas</a:t>
            </a:r>
            <a:r>
              <a:rPr kumimoji="0" lang="en-US" sz="1400" b="0" i="0" u="none" strike="noStrike" kern="0" cap="none" spc="0" normalizeH="0" baseline="0" noProof="0" dirty="0">
                <a:ln>
                  <a:noFill/>
                </a:ln>
                <a:solidFill>
                  <a:prstClr val="black"/>
                </a:solidFill>
                <a:effectLst/>
                <a:uLnTx/>
                <a:uFillTx/>
                <a:ea typeface="+mn-ea"/>
                <a:cs typeface="+mn-cs"/>
              </a:rPr>
              <a:t> Coral, Butterworth Heinemann, Oxford, 2015</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lang="en-US" sz="1400" b="0" kern="0" dirty="0">
                <a:solidFill>
                  <a:prstClr val="black"/>
                </a:solidFill>
                <a:hlinkClick r:id="rId3"/>
              </a:rPr>
              <a:t>Ansys Granta EduPack software</a:t>
            </a:r>
            <a:r>
              <a:rPr lang="en-US" sz="1400" b="0" kern="0" dirty="0">
                <a:solidFill>
                  <a:prstClr val="black"/>
                </a:solidFill>
              </a:rPr>
              <a:t> </a:t>
            </a:r>
            <a:r>
              <a:rPr kumimoji="0" lang="en-US" sz="1400" b="0" i="0" u="none" strike="noStrike" kern="0" cap="none" spc="0" normalizeH="0" baseline="0" noProof="0" dirty="0">
                <a:ln>
                  <a:noFill/>
                </a:ln>
                <a:solidFill>
                  <a:prstClr val="black"/>
                </a:solidFill>
                <a:effectLst/>
                <a:uLnTx/>
                <a:uFillTx/>
                <a:ea typeface="+mn-ea"/>
                <a:cs typeface="+mn-cs"/>
              </a:rPr>
              <a:t>Sustainability Database</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endParaRPr kumimoji="0" lang="en-US" sz="1400" b="0" i="0" u="none" strike="noStrike" kern="0" cap="none" spc="0" normalizeH="0" baseline="0" noProof="0" dirty="0">
              <a:ln>
                <a:noFill/>
              </a:ln>
              <a:solidFill>
                <a:prstClr val="black"/>
              </a:solidFill>
              <a:effectLst/>
              <a:uLnTx/>
              <a:uFillTx/>
              <a:latin typeface="Arial"/>
              <a:ea typeface="+mn-ea"/>
              <a:cs typeface="+mn-cs"/>
            </a:endParaRPr>
          </a:p>
        </p:txBody>
      </p:sp>
      <p:graphicFrame>
        <p:nvGraphicFramePr>
          <p:cNvPr id="4" name="Table 3">
            <a:extLst>
              <a:ext uri="{FF2B5EF4-FFF2-40B4-BE49-F238E27FC236}">
                <a16:creationId xmlns:a16="http://schemas.microsoft.com/office/drawing/2014/main" id="{648CBD79-1CAA-046E-023F-16F16DF2CC2D}"/>
              </a:ext>
            </a:extLst>
          </p:cNvPr>
          <p:cNvGraphicFramePr>
            <a:graphicFrameLocks noGrp="1"/>
          </p:cNvGraphicFramePr>
          <p:nvPr/>
        </p:nvGraphicFramePr>
        <p:xfrm>
          <a:off x="957741" y="1078869"/>
          <a:ext cx="10285752" cy="370840"/>
        </p:xfrm>
        <a:graphic>
          <a:graphicData uri="http://schemas.openxmlformats.org/drawingml/2006/table">
            <a:tbl>
              <a:tblPr bandRow="1">
                <a:tableStyleId>{5C22544A-7EE6-4342-B048-85BDC9FD1C3A}</a:tableStyleId>
              </a:tblPr>
              <a:tblGrid>
                <a:gridCol w="2768363">
                  <a:extLst>
                    <a:ext uri="{9D8B030D-6E8A-4147-A177-3AD203B41FA5}">
                      <a16:colId xmlns:a16="http://schemas.microsoft.com/office/drawing/2014/main" val="2450680109"/>
                    </a:ext>
                  </a:extLst>
                </a:gridCol>
                <a:gridCol w="7517389">
                  <a:extLst>
                    <a:ext uri="{9D8B030D-6E8A-4147-A177-3AD203B41FA5}">
                      <a16:colId xmlns:a16="http://schemas.microsoft.com/office/drawing/2014/main" val="2357916095"/>
                    </a:ext>
                  </a:extLst>
                </a:gridCol>
              </a:tblGrid>
              <a:tr h="370840">
                <a:tc>
                  <a:txBody>
                    <a:bodyPr/>
                    <a:lstStyle/>
                    <a:p>
                      <a:r>
                        <a:rPr lang="en-US" b="1" dirty="0"/>
                        <a:t>Ansys software mentioned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kern="1200" baseline="0" dirty="0">
                          <a:solidFill>
                            <a:schemeClr val="dk1"/>
                          </a:solidFill>
                          <a:latin typeface="+mn-lt"/>
                          <a:ea typeface="+mn-ea"/>
                          <a:cs typeface="+mn-cs"/>
                        </a:rPr>
                        <a:t>Ansys Granta EduPack™­, a teaching software for materials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571220"/>
                  </a:ext>
                </a:extLst>
              </a:tr>
            </a:tbl>
          </a:graphicData>
        </a:graphic>
      </p:graphicFrame>
    </p:spTree>
    <p:extLst>
      <p:ext uri="{BB962C8B-B14F-4D97-AF65-F5344CB8AC3E}">
        <p14:creationId xmlns:p14="http://schemas.microsoft.com/office/powerpoint/2010/main" val="2830721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73E74F-1AC6-664B-78A5-6ABF270F4B41}"/>
              </a:ext>
            </a:extLst>
          </p:cNvPr>
          <p:cNvSpPr>
            <a:spLocks noGrp="1"/>
          </p:cNvSpPr>
          <p:nvPr>
            <p:ph type="sldNum" sz="quarter" idx="11"/>
          </p:nvPr>
        </p:nvSpPr>
        <p:spPr/>
        <p:txBody>
          <a:bodyPr/>
          <a:lstStyle/>
          <a:p>
            <a:fld id="{F0D23093-2AB0-F74C-B865-1A12A15B650E}" type="slidenum">
              <a:rPr lang="en-US" smtClean="0"/>
              <a:pPr/>
              <a:t>20</a:t>
            </a:fld>
            <a:endParaRPr lang="en-US" dirty="0"/>
          </a:p>
        </p:txBody>
      </p:sp>
      <p:sp>
        <p:nvSpPr>
          <p:cNvPr id="5" name="TextBox 4">
            <a:extLst>
              <a:ext uri="{FF2B5EF4-FFF2-40B4-BE49-F238E27FC236}">
                <a16:creationId xmlns:a16="http://schemas.microsoft.com/office/drawing/2014/main" id="{A72E7E29-54EE-7736-E811-F439D237B521}"/>
              </a:ext>
            </a:extLst>
          </p:cNvPr>
          <p:cNvSpPr txBox="1"/>
          <p:nvPr/>
        </p:nvSpPr>
        <p:spPr>
          <a:xfrm>
            <a:off x="304800" y="1179084"/>
            <a:ext cx="10972798" cy="4708981"/>
          </a:xfrm>
          <a:prstGeom prst="rect">
            <a:avLst/>
          </a:prstGeom>
          <a:noFill/>
        </p:spPr>
        <p:txBody>
          <a:bodyPr wrap="square">
            <a:spAutoFit/>
          </a:bodyPr>
          <a:lstStyle/>
          <a:p>
            <a:pPr marL="742950" lvl="1" indent="-285750" algn="just">
              <a:spcBef>
                <a:spcPts val="600"/>
              </a:spcBef>
              <a:spcAft>
                <a:spcPts val="0"/>
              </a:spcAft>
              <a:buClr>
                <a:srgbClr val="231F20"/>
              </a:buClr>
              <a:buSzPts val="1100"/>
              <a:buFont typeface="Calibri" panose="020F0502020204030204" pitchFamily="34" charset="0"/>
              <a:buChar char="•"/>
              <a:tabLst>
                <a:tab pos="374015" algn="l"/>
              </a:tabLst>
            </a:pPr>
            <a:r>
              <a:rPr lang="en-US" sz="2000" i="1" dirty="0">
                <a:solidFill>
                  <a:srgbClr val="231F20"/>
                </a:solidFill>
                <a:latin typeface="Calibri" panose="020F0502020204030204" pitchFamily="34" charset="0"/>
                <a:ea typeface="Calibri" panose="020F0502020204030204" pitchFamily="34" charset="0"/>
              </a:rPr>
              <a:t>National and Local Government. </a:t>
            </a:r>
            <a:r>
              <a:rPr lang="en-US" sz="2000" dirty="0">
                <a:solidFill>
                  <a:srgbClr val="231F20"/>
                </a:solidFill>
                <a:latin typeface="Calibri" panose="020F0502020204030204" pitchFamily="34" charset="0"/>
                <a:ea typeface="Calibri" panose="020F0502020204030204" pitchFamily="34" charset="0"/>
              </a:rPr>
              <a:t>National Administrations have made commitments to reduce carbon emissions over a defined time period. They see wind farms as able to contribute, but also as a source of local wealth and employment. To encourage their construction they subsidize renewable energy production and impose taxes on carbon emission</a:t>
            </a:r>
          </a:p>
          <a:p>
            <a:pPr marL="742950" marR="688975" lvl="1" indent="-285750" algn="just">
              <a:spcBef>
                <a:spcPts val="600"/>
              </a:spcBef>
              <a:spcAft>
                <a:spcPts val="0"/>
              </a:spcAft>
              <a:buClr>
                <a:srgbClr val="231F20"/>
              </a:buClr>
              <a:buSzPts val="1100"/>
              <a:buFont typeface="Calibri" panose="020F0502020204030204" pitchFamily="34" charset="0"/>
              <a:buChar char="•"/>
              <a:tabLst>
                <a:tab pos="374650" algn="l"/>
              </a:tabLst>
            </a:pPr>
            <a:r>
              <a:rPr lang="en-US" sz="2000" i="1" spc="0" dirty="0">
                <a:solidFill>
                  <a:srgbClr val="231F20"/>
                </a:solidFill>
                <a:effectLst/>
                <a:latin typeface="Calibri" panose="020F0502020204030204" pitchFamily="34" charset="0"/>
                <a:ea typeface="Calibri" panose="020F0502020204030204" pitchFamily="34" charset="0"/>
              </a:rPr>
              <a:t>Energy</a:t>
            </a:r>
            <a:r>
              <a:rPr lang="en-US" sz="2000" i="1" spc="-25" dirty="0">
                <a:solidFill>
                  <a:srgbClr val="231F20"/>
                </a:solidFill>
                <a:effectLst/>
                <a:latin typeface="Calibri" panose="020F0502020204030204" pitchFamily="34" charset="0"/>
                <a:ea typeface="Calibri" panose="020F0502020204030204" pitchFamily="34" charset="0"/>
              </a:rPr>
              <a:t> </a:t>
            </a:r>
            <a:r>
              <a:rPr lang="en-US" sz="2000" i="1" spc="0" dirty="0">
                <a:solidFill>
                  <a:srgbClr val="231F20"/>
                </a:solidFill>
                <a:effectLst/>
                <a:latin typeface="Calibri" panose="020F0502020204030204" pitchFamily="34" charset="0"/>
                <a:ea typeface="Calibri" panose="020F0502020204030204" pitchFamily="34" charset="0"/>
              </a:rPr>
              <a:t>providers.</a:t>
            </a:r>
            <a:r>
              <a:rPr lang="en-US" sz="2000" i="1" spc="-25"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Carbon</a:t>
            </a:r>
            <a:r>
              <a:rPr lang="en-US" sz="2000" spc="-20"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taxes</a:t>
            </a:r>
            <a:r>
              <a:rPr lang="en-US" sz="2000" spc="-25"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or</a:t>
            </a:r>
            <a:r>
              <a:rPr lang="en-US" sz="2000" spc="-20"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carbon</a:t>
            </a:r>
            <a:r>
              <a:rPr lang="en-US" sz="2000" spc="-25"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trading</a:t>
            </a:r>
            <a:r>
              <a:rPr lang="en-US" sz="2000" spc="-25"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schemes</a:t>
            </a:r>
            <a:r>
              <a:rPr lang="en-US" sz="2000" spc="-20"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and</a:t>
            </a:r>
            <a:r>
              <a:rPr lang="en-US" sz="2000" spc="-25"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carbon</a:t>
            </a:r>
            <a:r>
              <a:rPr lang="en-US" sz="2000" spc="-20"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penalties</a:t>
            </a:r>
            <a:r>
              <a:rPr lang="en-US" sz="2000" spc="-25"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create</a:t>
            </a:r>
            <a:r>
              <a:rPr lang="en-US" sz="2000" spc="-25" dirty="0">
                <a:solidFill>
                  <a:srgbClr val="231F20"/>
                </a:solidFill>
                <a:effectLst/>
                <a:latin typeface="Calibri" panose="020F0502020204030204" pitchFamily="34" charset="0"/>
                <a:ea typeface="Calibri" panose="020F0502020204030204" pitchFamily="34" charset="0"/>
              </a:rPr>
              <a:t> </a:t>
            </a:r>
            <a:r>
              <a:rPr lang="en-US" sz="2000" spc="0" dirty="0">
                <a:solidFill>
                  <a:srgbClr val="231F20"/>
                </a:solidFill>
                <a:effectLst/>
                <a:latin typeface="Calibri" panose="020F0502020204030204" pitchFamily="34" charset="0"/>
                <a:ea typeface="Calibri" panose="020F0502020204030204" pitchFamily="34" charset="0"/>
              </a:rPr>
              <a:t>financial</a:t>
            </a:r>
            <a:r>
              <a:rPr lang="en-US" sz="2000" spc="-20" dirty="0">
                <a:solidFill>
                  <a:srgbClr val="231F20"/>
                </a:solidFill>
                <a:effectLst/>
                <a:latin typeface="Calibri" panose="020F0502020204030204" pitchFamily="34" charset="0"/>
                <a:ea typeface="Calibri" panose="020F0502020204030204" pitchFamily="34" charset="0"/>
              </a:rPr>
              <a:t> </a:t>
            </a:r>
            <a:r>
              <a:rPr lang="en-US" sz="2000" spc="-10" dirty="0">
                <a:solidFill>
                  <a:srgbClr val="231F20"/>
                </a:solidFill>
                <a:effectLst/>
                <a:latin typeface="Calibri" panose="020F0502020204030204" pitchFamily="34" charset="0"/>
                <a:ea typeface="Calibri" panose="020F0502020204030204" pitchFamily="34" charset="0"/>
              </a:rPr>
              <a:t>incentives</a:t>
            </a:r>
            <a:r>
              <a:rPr lang="en-GB" sz="2000" dirty="0">
                <a:latin typeface="Calibri" panose="020F0502020204030204" pitchFamily="34" charset="0"/>
                <a:ea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rPr>
              <a:t>for</a:t>
            </a:r>
            <a:r>
              <a:rPr lang="en-US" sz="2000" spc="-30" dirty="0">
                <a:solidFill>
                  <a:srgbClr val="231F20"/>
                </a:solidFill>
                <a:effectLst/>
                <a:latin typeface="Calibri" panose="020F0502020204030204" pitchFamily="34" charset="0"/>
                <a:ea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rPr>
              <a:t>energy</a:t>
            </a:r>
            <a:r>
              <a:rPr lang="en-US" sz="2000" spc="-20" dirty="0">
                <a:solidFill>
                  <a:srgbClr val="231F20"/>
                </a:solidFill>
                <a:effectLst/>
                <a:latin typeface="Calibri" panose="020F0502020204030204" pitchFamily="34" charset="0"/>
                <a:ea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rPr>
              <a:t>providers</a:t>
            </a:r>
            <a:r>
              <a:rPr lang="en-US" sz="2000" spc="-25" dirty="0">
                <a:solidFill>
                  <a:srgbClr val="231F20"/>
                </a:solidFill>
                <a:effectLst/>
                <a:latin typeface="Calibri" panose="020F0502020204030204" pitchFamily="34" charset="0"/>
                <a:ea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rPr>
              <a:t>to</a:t>
            </a:r>
            <a:r>
              <a:rPr lang="en-US" sz="2000" spc="-25" dirty="0">
                <a:solidFill>
                  <a:srgbClr val="231F20"/>
                </a:solidFill>
                <a:effectLst/>
                <a:latin typeface="Calibri" panose="020F0502020204030204" pitchFamily="34" charset="0"/>
                <a:ea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rPr>
              <a:t>reduce</a:t>
            </a:r>
            <a:r>
              <a:rPr lang="en-US" sz="2000" spc="-15" dirty="0">
                <a:solidFill>
                  <a:srgbClr val="231F20"/>
                </a:solidFill>
                <a:effectLst/>
                <a:latin typeface="Calibri" panose="020F0502020204030204" pitchFamily="34" charset="0"/>
                <a:ea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rPr>
              <a:t>the</a:t>
            </a:r>
            <a:r>
              <a:rPr lang="en-US" sz="2000" spc="-20" dirty="0">
                <a:solidFill>
                  <a:srgbClr val="231F20"/>
                </a:solidFill>
                <a:effectLst/>
                <a:latin typeface="Calibri" panose="020F0502020204030204" pitchFamily="34" charset="0"/>
                <a:ea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rPr>
              <a:t>use</a:t>
            </a:r>
            <a:r>
              <a:rPr lang="en-US" sz="2000" spc="-20" dirty="0">
                <a:solidFill>
                  <a:srgbClr val="231F20"/>
                </a:solidFill>
                <a:effectLst/>
                <a:latin typeface="Calibri" panose="020F0502020204030204" pitchFamily="34" charset="0"/>
                <a:ea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rPr>
              <a:t>of</a:t>
            </a:r>
            <a:r>
              <a:rPr lang="en-US" sz="2000" spc="-25" dirty="0">
                <a:solidFill>
                  <a:srgbClr val="231F20"/>
                </a:solidFill>
                <a:effectLst/>
                <a:latin typeface="Calibri" panose="020F0502020204030204" pitchFamily="34" charset="0"/>
                <a:ea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rPr>
              <a:t>fossil</a:t>
            </a:r>
            <a:r>
              <a:rPr lang="en-US" sz="2000" spc="-20" dirty="0">
                <a:solidFill>
                  <a:srgbClr val="231F20"/>
                </a:solidFill>
                <a:effectLst/>
                <a:latin typeface="Calibri" panose="020F0502020204030204" pitchFamily="34" charset="0"/>
                <a:ea typeface="Calibri" panose="020F0502020204030204" pitchFamily="34" charset="0"/>
              </a:rPr>
              <a:t> </a:t>
            </a:r>
            <a:r>
              <a:rPr lang="en-US" sz="2000" spc="-10" dirty="0">
                <a:solidFill>
                  <a:srgbClr val="231F20"/>
                </a:solidFill>
                <a:effectLst/>
                <a:latin typeface="Calibri" panose="020F0502020204030204" pitchFamily="34" charset="0"/>
                <a:ea typeface="Calibri" panose="020F0502020204030204" pitchFamily="34" charset="0"/>
              </a:rPr>
              <a:t>fuels.</a:t>
            </a:r>
          </a:p>
          <a:p>
            <a:pPr marL="742950" marR="688975" lvl="1" indent="-285750" algn="just">
              <a:spcBef>
                <a:spcPts val="600"/>
              </a:spcBef>
              <a:spcAft>
                <a:spcPts val="0"/>
              </a:spcAft>
              <a:buClr>
                <a:srgbClr val="231F20"/>
              </a:buClr>
              <a:buSzPts val="1100"/>
              <a:buFont typeface="Calibri" panose="020F0502020204030204" pitchFamily="34" charset="0"/>
              <a:buChar char="•"/>
              <a:tabLst>
                <a:tab pos="374650" algn="l"/>
              </a:tabLst>
            </a:pPr>
            <a:r>
              <a:rPr lang="en-US" sz="2000" i="1" dirty="0">
                <a:solidFill>
                  <a:srgbClr val="231F20"/>
                </a:solidFill>
                <a:latin typeface="Calibri" panose="020F0502020204030204" pitchFamily="34" charset="0"/>
                <a:ea typeface="Calibri" panose="020F0502020204030204" pitchFamily="34" charset="0"/>
              </a:rPr>
              <a:t>Wind turbine makers. </a:t>
            </a:r>
            <a:r>
              <a:rPr lang="en-US" sz="2000" dirty="0">
                <a:solidFill>
                  <a:srgbClr val="231F20"/>
                </a:solidFill>
                <a:latin typeface="Calibri" panose="020F0502020204030204" pitchFamily="34" charset="0"/>
                <a:ea typeface="Calibri" panose="020F0502020204030204" pitchFamily="34" charset="0"/>
              </a:rPr>
              <a:t>Turbine makers want assurance that government policy on renewable energy is consistent and transparent, that incentives will not suddenly be withdrawn and that the supply chain for essential materials is secure.</a:t>
            </a:r>
            <a:endParaRPr lang="en-GB" sz="2000" dirty="0">
              <a:latin typeface="Calibri" panose="020F0502020204030204" pitchFamily="34" charset="0"/>
              <a:ea typeface="Calibri" panose="020F0502020204030204" pitchFamily="34" charset="0"/>
            </a:endParaRPr>
          </a:p>
          <a:p>
            <a:pPr marL="742950" marR="690880" lvl="1" indent="-285750" algn="just">
              <a:spcBef>
                <a:spcPts val="600"/>
              </a:spcBef>
              <a:spcAft>
                <a:spcPts val="0"/>
              </a:spcAft>
              <a:buClr>
                <a:srgbClr val="231F20"/>
              </a:buClr>
              <a:buSzPts val="1100"/>
              <a:buFont typeface="Calibri" panose="020F0502020204030204" pitchFamily="34" charset="0"/>
              <a:buChar char="•"/>
              <a:tabLst>
                <a:tab pos="374650" algn="l"/>
              </a:tabLst>
            </a:pPr>
            <a:r>
              <a:rPr lang="en-US" sz="2000" i="1" dirty="0">
                <a:solidFill>
                  <a:srgbClr val="231F20"/>
                </a:solidFill>
                <a:latin typeface="Calibri" panose="020F0502020204030204" pitchFamily="34" charset="0"/>
                <a:ea typeface="Calibri" panose="020F0502020204030204" pitchFamily="34" charset="0"/>
              </a:rPr>
              <a:t>Local</a:t>
            </a:r>
            <a:r>
              <a:rPr lang="en-US" sz="2000" i="1" spc="-45" dirty="0">
                <a:solidFill>
                  <a:srgbClr val="231F20"/>
                </a:solidFill>
                <a:latin typeface="Calibri" panose="020F0502020204030204" pitchFamily="34" charset="0"/>
                <a:ea typeface="Calibri" panose="020F0502020204030204" pitchFamily="34" charset="0"/>
              </a:rPr>
              <a:t> </a:t>
            </a:r>
            <a:r>
              <a:rPr lang="en-US" sz="2000" i="1" dirty="0">
                <a:solidFill>
                  <a:srgbClr val="231F20"/>
                </a:solidFill>
                <a:latin typeface="Calibri" panose="020F0502020204030204" pitchFamily="34" charset="0"/>
                <a:ea typeface="Calibri" panose="020F0502020204030204" pitchFamily="34" charset="0"/>
              </a:rPr>
              <a:t>communities</a:t>
            </a:r>
            <a:r>
              <a:rPr lang="en-US" sz="2000" i="1" spc="-45" dirty="0">
                <a:solidFill>
                  <a:srgbClr val="231F20"/>
                </a:solidFill>
                <a:latin typeface="Calibri" panose="020F0502020204030204" pitchFamily="34" charset="0"/>
                <a:ea typeface="Calibri" panose="020F0502020204030204" pitchFamily="34" charset="0"/>
              </a:rPr>
              <a:t> </a:t>
            </a:r>
            <a:r>
              <a:rPr lang="en-US" sz="2000" i="1" dirty="0">
                <a:solidFill>
                  <a:srgbClr val="231F20"/>
                </a:solidFill>
                <a:latin typeface="Calibri" panose="020F0502020204030204" pitchFamily="34" charset="0"/>
                <a:ea typeface="Calibri" panose="020F0502020204030204" pitchFamily="34" charset="0"/>
              </a:rPr>
              <a:t>and</a:t>
            </a:r>
            <a:r>
              <a:rPr lang="en-US" sz="2000" i="1" spc="-45" dirty="0">
                <a:solidFill>
                  <a:srgbClr val="231F20"/>
                </a:solidFill>
                <a:latin typeface="Calibri" panose="020F0502020204030204" pitchFamily="34" charset="0"/>
                <a:ea typeface="Calibri" panose="020F0502020204030204" pitchFamily="34" charset="0"/>
              </a:rPr>
              <a:t> </a:t>
            </a:r>
            <a:r>
              <a:rPr lang="en-US" sz="2000" i="1" dirty="0">
                <a:solidFill>
                  <a:srgbClr val="231F20"/>
                </a:solidFill>
                <a:latin typeface="Calibri" panose="020F0502020204030204" pitchFamily="34" charset="0"/>
                <a:ea typeface="Calibri" panose="020F0502020204030204" pitchFamily="34" charset="0"/>
              </a:rPr>
              <a:t>the</a:t>
            </a:r>
            <a:r>
              <a:rPr lang="en-US" sz="2000" i="1" spc="-45" dirty="0">
                <a:solidFill>
                  <a:srgbClr val="231F20"/>
                </a:solidFill>
                <a:latin typeface="Calibri" panose="020F0502020204030204" pitchFamily="34" charset="0"/>
                <a:ea typeface="Calibri" panose="020F0502020204030204" pitchFamily="34" charset="0"/>
              </a:rPr>
              <a:t> </a:t>
            </a:r>
            <a:r>
              <a:rPr lang="en-US" sz="2000" i="1" dirty="0">
                <a:solidFill>
                  <a:srgbClr val="231F20"/>
                </a:solidFill>
                <a:latin typeface="Calibri" panose="020F0502020204030204" pitchFamily="34" charset="0"/>
                <a:ea typeface="Calibri" panose="020F0502020204030204" pitchFamily="34" charset="0"/>
              </a:rPr>
              <a:t>wider</a:t>
            </a:r>
            <a:r>
              <a:rPr lang="en-US" sz="2000" i="1" spc="-45" dirty="0">
                <a:solidFill>
                  <a:srgbClr val="231F20"/>
                </a:solidFill>
                <a:latin typeface="Calibri" panose="020F0502020204030204" pitchFamily="34" charset="0"/>
                <a:ea typeface="Calibri" panose="020F0502020204030204" pitchFamily="34" charset="0"/>
              </a:rPr>
              <a:t> </a:t>
            </a:r>
            <a:r>
              <a:rPr lang="en-US" sz="2000" i="1" dirty="0">
                <a:solidFill>
                  <a:srgbClr val="231F20"/>
                </a:solidFill>
                <a:latin typeface="Calibri" panose="020F0502020204030204" pitchFamily="34" charset="0"/>
                <a:ea typeface="Calibri" panose="020F0502020204030204" pitchFamily="34" charset="0"/>
              </a:rPr>
              <a:t>public.</a:t>
            </a:r>
            <a:r>
              <a:rPr lang="en-US" sz="2000" i="1"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The</a:t>
            </a:r>
            <a:r>
              <a:rPr lang="en-US" sz="2000"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acoustic</a:t>
            </a:r>
            <a:r>
              <a:rPr lang="en-US" sz="2000"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and</a:t>
            </a:r>
            <a:r>
              <a:rPr lang="en-US" sz="2000"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visual</a:t>
            </a:r>
            <a:r>
              <a:rPr lang="en-US" sz="2000"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intrusion</a:t>
            </a:r>
            <a:r>
              <a:rPr lang="en-US" sz="2000"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of</a:t>
            </a:r>
            <a:r>
              <a:rPr lang="en-US" sz="2000"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wind</a:t>
            </a:r>
            <a:r>
              <a:rPr lang="en-US" sz="2000"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turbines</a:t>
            </a:r>
            <a:r>
              <a:rPr lang="en-US" sz="2000"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and</a:t>
            </a:r>
            <a:r>
              <a:rPr lang="en-US" sz="2000"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their</a:t>
            </a:r>
            <a:r>
              <a:rPr lang="en-US" sz="2000" spc="-45" dirty="0">
                <a:solidFill>
                  <a:srgbClr val="231F20"/>
                </a:solidFill>
                <a:latin typeface="Calibri" panose="020F0502020204030204" pitchFamily="34" charset="0"/>
                <a:ea typeface="Calibri" panose="020F0502020204030204" pitchFamily="34" charset="0"/>
              </a:rPr>
              <a:t> </a:t>
            </a:r>
            <a:r>
              <a:rPr lang="en-US" sz="2000" dirty="0">
                <a:solidFill>
                  <a:srgbClr val="231F20"/>
                </a:solidFill>
                <a:latin typeface="Calibri" panose="020F0502020204030204" pitchFamily="34" charset="0"/>
                <a:ea typeface="Calibri" panose="020F0502020204030204" pitchFamily="34" charset="0"/>
              </a:rPr>
              <a:t>power- distribution system is seen as unacceptable by some, as is the danger they pose for birds or other ocean wildlife.</a:t>
            </a:r>
            <a:endParaRPr lang="en-GB" sz="2000" dirty="0">
              <a:latin typeface="Calibri" panose="020F0502020204030204" pitchFamily="34" charset="0"/>
              <a:ea typeface="Calibri" panose="020F0502020204030204" pitchFamily="34" charset="0"/>
            </a:endParaRPr>
          </a:p>
          <a:p>
            <a:pPr marL="742950" marR="690880" lvl="1" indent="-285750" algn="just">
              <a:spcBef>
                <a:spcPts val="600"/>
              </a:spcBef>
              <a:spcAft>
                <a:spcPts val="0"/>
              </a:spcAft>
              <a:buClr>
                <a:srgbClr val="231F20"/>
              </a:buClr>
              <a:buSzPts val="1100"/>
              <a:buFont typeface="Calibri" panose="020F0502020204030204" pitchFamily="34" charset="0"/>
              <a:buChar char="•"/>
              <a:tabLst>
                <a:tab pos="374650" algn="l"/>
              </a:tabLst>
            </a:pPr>
            <a:r>
              <a:rPr lang="en-US" sz="2000" i="1" dirty="0">
                <a:solidFill>
                  <a:srgbClr val="231F20"/>
                </a:solidFill>
                <a:latin typeface="Calibri" panose="020F0502020204030204" pitchFamily="34" charset="0"/>
                <a:ea typeface="Calibri" panose="020F0502020204030204" pitchFamily="34" charset="0"/>
              </a:rPr>
              <a:t>Recycling companies</a:t>
            </a:r>
            <a:r>
              <a:rPr lang="en-US" sz="2000" dirty="0">
                <a:solidFill>
                  <a:srgbClr val="231F20"/>
                </a:solidFill>
                <a:latin typeface="Calibri" panose="020F0502020204030204" pitchFamily="34" charset="0"/>
                <a:ea typeface="Calibri" panose="020F0502020204030204" pitchFamily="34" charset="0"/>
              </a:rPr>
              <a:t>. While 90% of a wind turbine can be recycled, there are no options available at the end of life for blades, outside of landfill or incineration.</a:t>
            </a:r>
            <a:endParaRPr lang="en-GB" sz="2000" dirty="0">
              <a:latin typeface="Calibri" panose="020F0502020204030204" pitchFamily="34" charset="0"/>
              <a:ea typeface="Calibri" panose="020F0502020204030204" pitchFamily="34" charset="0"/>
            </a:endParaRPr>
          </a:p>
        </p:txBody>
      </p:sp>
      <p:sp>
        <p:nvSpPr>
          <p:cNvPr id="6" name="Title 2">
            <a:extLst>
              <a:ext uri="{FF2B5EF4-FFF2-40B4-BE49-F238E27FC236}">
                <a16:creationId xmlns:a16="http://schemas.microsoft.com/office/drawing/2014/main" id="{28B5359D-9C46-6CA0-5932-39387B55881F}"/>
              </a:ext>
            </a:extLst>
          </p:cNvPr>
          <p:cNvSpPr>
            <a:spLocks noGrp="1"/>
          </p:cNvSpPr>
          <p:nvPr>
            <p:ph type="title"/>
          </p:nvPr>
        </p:nvSpPr>
        <p:spPr>
          <a:xfrm>
            <a:off x="609600" y="333247"/>
            <a:ext cx="10972799" cy="845837"/>
          </a:xfrm>
        </p:spPr>
        <p:txBody>
          <a:bodyPr/>
          <a:lstStyle/>
          <a:p>
            <a:r>
              <a:rPr lang="en-GB" sz="3200" dirty="0">
                <a:latin typeface="+mj-lt"/>
              </a:rPr>
              <a:t>Step 2: stakeholder details</a:t>
            </a:r>
            <a:br>
              <a:rPr lang="en-GB" sz="3200" dirty="0">
                <a:latin typeface="+mj-lt"/>
              </a:rPr>
            </a:br>
            <a:endParaRPr lang="en-US" dirty="0"/>
          </a:p>
        </p:txBody>
      </p:sp>
      <p:pic>
        <p:nvPicPr>
          <p:cNvPr id="7" name="Image 36">
            <a:extLst>
              <a:ext uri="{FF2B5EF4-FFF2-40B4-BE49-F238E27FC236}">
                <a16:creationId xmlns:a16="http://schemas.microsoft.com/office/drawing/2014/main" id="{C0B6F961-5C08-B833-CB48-50643A12B0AF}"/>
              </a:ext>
            </a:extLst>
          </p:cNvPr>
          <p:cNvPicPr>
            <a:picLocks/>
          </p:cNvPicPr>
          <p:nvPr/>
        </p:nvPicPr>
        <p:blipFill>
          <a:blip r:embed="rId3" cstate="print"/>
          <a:stretch>
            <a:fillRect/>
          </a:stretch>
        </p:blipFill>
        <p:spPr>
          <a:xfrm>
            <a:off x="11115675" y="333247"/>
            <a:ext cx="542925" cy="541655"/>
          </a:xfrm>
          <a:prstGeom prst="rect">
            <a:avLst/>
          </a:prstGeom>
        </p:spPr>
      </p:pic>
    </p:spTree>
    <p:extLst>
      <p:ext uri="{BB962C8B-B14F-4D97-AF65-F5344CB8AC3E}">
        <p14:creationId xmlns:p14="http://schemas.microsoft.com/office/powerpoint/2010/main" val="2731812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4B89C9-C93A-4C16-A857-75B3123AB262}"/>
              </a:ext>
            </a:extLst>
          </p:cNvPr>
          <p:cNvSpPr>
            <a:spLocks noGrp="1"/>
          </p:cNvSpPr>
          <p:nvPr>
            <p:ph type="sldNum" sz="quarter" idx="11"/>
          </p:nvPr>
        </p:nvSpPr>
        <p:spPr/>
        <p:txBody>
          <a:bodyPr/>
          <a:lstStyle/>
          <a:p>
            <a:fld id="{F0D23093-2AB0-F74C-B865-1A12A15B650E}" type="slidenum">
              <a:rPr lang="en-US" smtClean="0"/>
              <a:pPr/>
              <a:t>21</a:t>
            </a:fld>
            <a:endParaRPr lang="en-US" dirty="0"/>
          </a:p>
        </p:txBody>
      </p:sp>
      <p:sp>
        <p:nvSpPr>
          <p:cNvPr id="3" name="Title 2">
            <a:extLst>
              <a:ext uri="{FF2B5EF4-FFF2-40B4-BE49-F238E27FC236}">
                <a16:creationId xmlns:a16="http://schemas.microsoft.com/office/drawing/2014/main" id="{7901C6C0-DEF0-4250-B922-7C52B88ECC10}"/>
              </a:ext>
            </a:extLst>
          </p:cNvPr>
          <p:cNvSpPr>
            <a:spLocks noGrp="1"/>
          </p:cNvSpPr>
          <p:nvPr>
            <p:ph type="title"/>
          </p:nvPr>
        </p:nvSpPr>
        <p:spPr>
          <a:xfrm>
            <a:off x="609599" y="197769"/>
            <a:ext cx="10972799" cy="845837"/>
          </a:xfrm>
        </p:spPr>
        <p:txBody>
          <a:bodyPr/>
          <a:lstStyle/>
          <a:p>
            <a:r>
              <a:rPr lang="en-GB" dirty="0"/>
              <a:t>Step 3: fact-finding</a:t>
            </a:r>
            <a:endParaRPr lang="en-US" dirty="0"/>
          </a:p>
        </p:txBody>
      </p:sp>
      <p:sp>
        <p:nvSpPr>
          <p:cNvPr id="5" name="TextBox 4">
            <a:extLst>
              <a:ext uri="{FF2B5EF4-FFF2-40B4-BE49-F238E27FC236}">
                <a16:creationId xmlns:a16="http://schemas.microsoft.com/office/drawing/2014/main" id="{AA3B7E8C-3F31-ECDA-87AA-BB55B42D36AE}"/>
              </a:ext>
            </a:extLst>
          </p:cNvPr>
          <p:cNvSpPr txBox="1"/>
          <p:nvPr/>
        </p:nvSpPr>
        <p:spPr>
          <a:xfrm>
            <a:off x="295496" y="1074509"/>
            <a:ext cx="6669451" cy="4708981"/>
          </a:xfrm>
          <a:prstGeom prst="rect">
            <a:avLst/>
          </a:prstGeom>
          <a:noFill/>
        </p:spPr>
        <p:txBody>
          <a:bodyPr wrap="square">
            <a:spAutoFit/>
          </a:bodyPr>
          <a:lstStyle/>
          <a:p>
            <a:pPr marL="1875155" marR="1590040" indent="-285750" algn="ctr">
              <a:spcBef>
                <a:spcPts val="600"/>
              </a:spcBef>
              <a:spcAft>
                <a:spcPts val="0"/>
              </a:spcAft>
              <a:buFont typeface="Wingdings" panose="05000000000000000000" pitchFamily="2" charset="2"/>
              <a:buChar char="§"/>
            </a:pPr>
            <a:r>
              <a:rPr lang="en-US" b="1" dirty="0">
                <a:solidFill>
                  <a:srgbClr val="231F20"/>
                </a:solidFill>
                <a:effectLst/>
                <a:latin typeface="Calibri" panose="020F0502020204030204" pitchFamily="34" charset="0"/>
                <a:ea typeface="Calibri" panose="020F0502020204030204" pitchFamily="34" charset="0"/>
              </a:rPr>
              <a:t>Summary</a:t>
            </a:r>
            <a:r>
              <a:rPr lang="en-US" b="1" spc="-45" dirty="0">
                <a:solidFill>
                  <a:srgbClr val="231F20"/>
                </a:solidFill>
                <a:effectLst/>
                <a:latin typeface="Calibri" panose="020F0502020204030204" pitchFamily="34" charset="0"/>
                <a:ea typeface="Calibri" panose="020F0502020204030204" pitchFamily="34" charset="0"/>
              </a:rPr>
              <a:t> </a:t>
            </a:r>
            <a:r>
              <a:rPr lang="en-US" b="1" dirty="0">
                <a:solidFill>
                  <a:srgbClr val="231F20"/>
                </a:solidFill>
                <a:effectLst/>
                <a:latin typeface="Calibri" panose="020F0502020204030204" pitchFamily="34" charset="0"/>
                <a:ea typeface="Calibri" panose="020F0502020204030204" pitchFamily="34" charset="0"/>
              </a:rPr>
              <a:t>of</a:t>
            </a:r>
            <a:r>
              <a:rPr lang="en-US" b="1" spc="-40" dirty="0">
                <a:solidFill>
                  <a:srgbClr val="231F20"/>
                </a:solidFill>
                <a:effectLst/>
                <a:latin typeface="Calibri" panose="020F0502020204030204" pitchFamily="34" charset="0"/>
                <a:ea typeface="Calibri" panose="020F0502020204030204" pitchFamily="34" charset="0"/>
              </a:rPr>
              <a:t> </a:t>
            </a:r>
            <a:r>
              <a:rPr lang="en-US" b="1" dirty="0">
                <a:solidFill>
                  <a:srgbClr val="231F20"/>
                </a:solidFill>
                <a:effectLst/>
                <a:latin typeface="Calibri" panose="020F0502020204030204" pitchFamily="34" charset="0"/>
                <a:ea typeface="Calibri" panose="020F0502020204030204" pitchFamily="34" charset="0"/>
              </a:rPr>
              <a:t>significant</a:t>
            </a:r>
            <a:r>
              <a:rPr lang="en-US" b="1" spc="-40" dirty="0">
                <a:solidFill>
                  <a:srgbClr val="231F20"/>
                </a:solidFill>
                <a:effectLst/>
                <a:latin typeface="Calibri" panose="020F0502020204030204" pitchFamily="34" charset="0"/>
                <a:ea typeface="Calibri" panose="020F0502020204030204" pitchFamily="34" charset="0"/>
              </a:rPr>
              <a:t> </a:t>
            </a:r>
            <a:r>
              <a:rPr lang="en-US" b="1" spc="-10" dirty="0">
                <a:solidFill>
                  <a:srgbClr val="231F20"/>
                </a:solidFill>
                <a:effectLst/>
                <a:latin typeface="Calibri" panose="020F0502020204030204" pitchFamily="34" charset="0"/>
                <a:ea typeface="Calibri" panose="020F0502020204030204" pitchFamily="34" charset="0"/>
              </a:rPr>
              <a:t>facts</a:t>
            </a:r>
            <a:endParaRPr lang="en-GB" spc="0" dirty="0">
              <a:effectLst/>
              <a:latin typeface="Calibri" panose="020F0502020204030204" pitchFamily="34" charset="0"/>
              <a:ea typeface="Calibri" panose="020F0502020204030204" pitchFamily="34" charset="0"/>
            </a:endParaRPr>
          </a:p>
          <a:p>
            <a:pPr marL="342900" lvl="0" indent="-342900">
              <a:spcBef>
                <a:spcPts val="600"/>
              </a:spcBef>
              <a:buClr>
                <a:srgbClr val="231F20"/>
              </a:buClr>
              <a:buSzPts val="1200"/>
              <a:buFont typeface="Wingdings" panose="05000000000000000000" pitchFamily="2" charset="2"/>
              <a:buChar char="§"/>
              <a:tabLst>
                <a:tab pos="349885" algn="l"/>
              </a:tabLst>
            </a:pPr>
            <a:r>
              <a:rPr lang="en-US" dirty="0">
                <a:solidFill>
                  <a:srgbClr val="231F20"/>
                </a:solidFill>
                <a:latin typeface="Calibri" panose="020F0502020204030204" pitchFamily="34" charset="0"/>
                <a:ea typeface="Calibri" panose="020F0502020204030204" pitchFamily="34" charset="0"/>
              </a:rPr>
              <a:t>Wind</a:t>
            </a:r>
            <a:r>
              <a:rPr lang="en-US" spc="395" dirty="0">
                <a:solidFill>
                  <a:srgbClr val="231F20"/>
                </a:solidFill>
                <a:latin typeface="Calibri" panose="020F0502020204030204" pitchFamily="34" charset="0"/>
                <a:ea typeface="Calibri" panose="020F0502020204030204" pitchFamily="34" charset="0"/>
              </a:rPr>
              <a:t> </a:t>
            </a:r>
            <a:r>
              <a:rPr lang="en-US" dirty="0">
                <a:solidFill>
                  <a:srgbClr val="231F20"/>
                </a:solidFill>
                <a:latin typeface="Calibri" panose="020F0502020204030204" pitchFamily="34" charset="0"/>
                <a:ea typeface="Calibri" panose="020F0502020204030204" pitchFamily="34" charset="0"/>
              </a:rPr>
              <a:t>power</a:t>
            </a:r>
            <a:r>
              <a:rPr lang="en-US" spc="395" dirty="0">
                <a:solidFill>
                  <a:srgbClr val="231F20"/>
                </a:solidFill>
                <a:latin typeface="Calibri" panose="020F0502020204030204" pitchFamily="34" charset="0"/>
                <a:ea typeface="Calibri" panose="020F0502020204030204" pitchFamily="34" charset="0"/>
              </a:rPr>
              <a:t> </a:t>
            </a:r>
            <a:r>
              <a:rPr lang="en-US" dirty="0">
                <a:solidFill>
                  <a:srgbClr val="231F20"/>
                </a:solidFill>
                <a:latin typeface="Calibri" panose="020F0502020204030204" pitchFamily="34" charset="0"/>
                <a:ea typeface="Calibri" panose="020F0502020204030204" pitchFamily="34" charset="0"/>
              </a:rPr>
              <a:t>can</a:t>
            </a:r>
            <a:r>
              <a:rPr lang="en-US" spc="395" dirty="0">
                <a:solidFill>
                  <a:srgbClr val="231F20"/>
                </a:solidFill>
                <a:latin typeface="Calibri" panose="020F0502020204030204" pitchFamily="34" charset="0"/>
                <a:ea typeface="Calibri" panose="020F0502020204030204" pitchFamily="34" charset="0"/>
              </a:rPr>
              <a:t> </a:t>
            </a:r>
            <a:r>
              <a:rPr lang="en-US" dirty="0">
                <a:solidFill>
                  <a:srgbClr val="231F20"/>
                </a:solidFill>
                <a:latin typeface="Calibri" panose="020F0502020204030204" pitchFamily="34" charset="0"/>
                <a:ea typeface="Calibri" panose="020F0502020204030204" pitchFamily="34" charset="0"/>
              </a:rPr>
              <a:t>produce</a:t>
            </a:r>
            <a:r>
              <a:rPr lang="en-US" spc="395" dirty="0">
                <a:solidFill>
                  <a:srgbClr val="231F20"/>
                </a:solidFill>
                <a:latin typeface="Calibri" panose="020F0502020204030204" pitchFamily="34" charset="0"/>
                <a:ea typeface="Calibri" panose="020F0502020204030204" pitchFamily="34" charset="0"/>
              </a:rPr>
              <a:t> </a:t>
            </a:r>
            <a:r>
              <a:rPr lang="en-US" dirty="0">
                <a:solidFill>
                  <a:srgbClr val="231F20"/>
                </a:solidFill>
                <a:latin typeface="Calibri" panose="020F0502020204030204" pitchFamily="34" charset="0"/>
                <a:ea typeface="Calibri" panose="020F0502020204030204" pitchFamily="34" charset="0"/>
              </a:rPr>
              <a:t>electrical</a:t>
            </a:r>
            <a:r>
              <a:rPr lang="en-US" spc="395" dirty="0">
                <a:solidFill>
                  <a:srgbClr val="231F20"/>
                </a:solidFill>
                <a:latin typeface="Calibri" panose="020F0502020204030204" pitchFamily="34" charset="0"/>
                <a:ea typeface="Calibri" panose="020F0502020204030204" pitchFamily="34" charset="0"/>
              </a:rPr>
              <a:t> </a:t>
            </a:r>
            <a:r>
              <a:rPr lang="en-US" dirty="0">
                <a:solidFill>
                  <a:srgbClr val="231F20"/>
                </a:solidFill>
                <a:latin typeface="Calibri" panose="020F0502020204030204" pitchFamily="34" charset="0"/>
                <a:ea typeface="Calibri" panose="020F0502020204030204" pitchFamily="34" charset="0"/>
              </a:rPr>
              <a:t>power</a:t>
            </a:r>
            <a:r>
              <a:rPr lang="en-US" spc="395" dirty="0">
                <a:solidFill>
                  <a:srgbClr val="231F20"/>
                </a:solidFill>
                <a:latin typeface="Calibri" panose="020F0502020204030204" pitchFamily="34" charset="0"/>
                <a:ea typeface="Calibri" panose="020F0502020204030204" pitchFamily="34" charset="0"/>
              </a:rPr>
              <a:t> </a:t>
            </a:r>
            <a:r>
              <a:rPr lang="en-US" dirty="0">
                <a:solidFill>
                  <a:srgbClr val="231F20"/>
                </a:solidFill>
                <a:latin typeface="Calibri" panose="020F0502020204030204" pitchFamily="34" charset="0"/>
                <a:ea typeface="Calibri" panose="020F0502020204030204" pitchFamily="34" charset="0"/>
              </a:rPr>
              <a:t>with</a:t>
            </a:r>
            <a:r>
              <a:rPr lang="en-US" spc="395" dirty="0">
                <a:solidFill>
                  <a:srgbClr val="231F20"/>
                </a:solidFill>
                <a:latin typeface="Calibri" panose="020F0502020204030204" pitchFamily="34" charset="0"/>
                <a:ea typeface="Calibri" panose="020F0502020204030204" pitchFamily="34" charset="0"/>
              </a:rPr>
              <a:t> </a:t>
            </a:r>
            <a:r>
              <a:rPr lang="en-US" dirty="0">
                <a:solidFill>
                  <a:srgbClr val="231F20"/>
                </a:solidFill>
                <a:latin typeface="Calibri" panose="020F0502020204030204" pitchFamily="34" charset="0"/>
                <a:ea typeface="Calibri" panose="020F0502020204030204" pitchFamily="34" charset="0"/>
              </a:rPr>
              <a:t>significantly</a:t>
            </a:r>
            <a:r>
              <a:rPr lang="en-US" spc="395" dirty="0">
                <a:solidFill>
                  <a:srgbClr val="231F20"/>
                </a:solidFill>
                <a:latin typeface="Calibri" panose="020F0502020204030204" pitchFamily="34" charset="0"/>
                <a:ea typeface="Calibri" panose="020F0502020204030204" pitchFamily="34" charset="0"/>
              </a:rPr>
              <a:t> </a:t>
            </a:r>
            <a:r>
              <a:rPr lang="en-US" dirty="0">
                <a:solidFill>
                  <a:srgbClr val="231F20"/>
                </a:solidFill>
                <a:latin typeface="Calibri" panose="020F0502020204030204" pitchFamily="34" charset="0"/>
                <a:ea typeface="Calibri" panose="020F0502020204030204" pitchFamily="34" charset="0"/>
              </a:rPr>
              <a:t>lower</a:t>
            </a:r>
            <a:r>
              <a:rPr lang="en-US" spc="395" dirty="0">
                <a:solidFill>
                  <a:srgbClr val="231F20"/>
                </a:solidFill>
                <a:latin typeface="Calibri" panose="020F0502020204030204" pitchFamily="34" charset="0"/>
                <a:ea typeface="Calibri" panose="020F0502020204030204" pitchFamily="34" charset="0"/>
              </a:rPr>
              <a:t> </a:t>
            </a:r>
            <a:r>
              <a:rPr lang="en-US" dirty="0">
                <a:solidFill>
                  <a:srgbClr val="231F20"/>
                </a:solidFill>
                <a:latin typeface="Calibri" panose="020F0502020204030204" pitchFamily="34" charset="0"/>
                <a:ea typeface="Calibri" panose="020F0502020204030204" pitchFamily="34" charset="0"/>
              </a:rPr>
              <a:t>carbon emissions than gas or coal-fired power stations</a:t>
            </a:r>
          </a:p>
          <a:p>
            <a:pPr marL="342900" lvl="0" indent="-342900">
              <a:spcBef>
                <a:spcPts val="600"/>
              </a:spcBef>
              <a:buClr>
                <a:srgbClr val="231F20"/>
              </a:buClr>
              <a:buSzPts val="1200"/>
              <a:buFont typeface="Wingdings" panose="05000000000000000000" pitchFamily="2" charset="2"/>
              <a:buChar char="§"/>
              <a:tabLst>
                <a:tab pos="349885" algn="l"/>
              </a:tabLst>
            </a:pPr>
            <a:r>
              <a:rPr lang="en-US" spc="-10" dirty="0">
                <a:solidFill>
                  <a:srgbClr val="231F20"/>
                </a:solidFill>
                <a:effectLst/>
                <a:latin typeface="Calibri" panose="020F0502020204030204" pitchFamily="34" charset="0"/>
                <a:ea typeface="Calibri" panose="020F0502020204030204" pitchFamily="34" charset="0"/>
              </a:rPr>
              <a:t>The</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construction</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energy</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of</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a</a:t>
            </a:r>
            <a:r>
              <a:rPr lang="en-US" spc="-30"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wind</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farm</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is</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returned</a:t>
            </a:r>
            <a:r>
              <a:rPr lang="en-US" spc="-30"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as</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electrical</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energy</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in</a:t>
            </a:r>
            <a:r>
              <a:rPr lang="en-US" spc="-3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4-6 months</a:t>
            </a:r>
            <a:endParaRPr lang="en-GB" spc="0" dirty="0">
              <a:effectLst/>
              <a:latin typeface="Calibri" panose="020F0502020204030204" pitchFamily="34" charset="0"/>
              <a:ea typeface="Calibri" panose="020F0502020204030204" pitchFamily="34" charset="0"/>
            </a:endParaRPr>
          </a:p>
          <a:p>
            <a:pPr marL="342900" lvl="0" indent="-342900">
              <a:spcBef>
                <a:spcPts val="600"/>
              </a:spcBef>
              <a:buClr>
                <a:srgbClr val="231F20"/>
              </a:buClr>
              <a:buSzPts val="1200"/>
              <a:buFont typeface="Wingdings" panose="05000000000000000000" pitchFamily="2" charset="2"/>
              <a:buChar char="§"/>
              <a:tabLst>
                <a:tab pos="349885" algn="l"/>
              </a:tabLst>
            </a:pPr>
            <a:r>
              <a:rPr lang="en-US" spc="-10" dirty="0">
                <a:solidFill>
                  <a:srgbClr val="231F20"/>
                </a:solidFill>
                <a:effectLst/>
                <a:latin typeface="Calibri" panose="020F0502020204030204" pitchFamily="34" charset="0"/>
                <a:ea typeface="Calibri" panose="020F0502020204030204" pitchFamily="34" charset="0"/>
              </a:rPr>
              <a:t>Compact, efficient turbines require neodymium, categorized as critical,</a:t>
            </a:r>
            <a:r>
              <a:rPr lang="en-US" spc="-5" dirty="0">
                <a:solidFill>
                  <a:srgbClr val="231F20"/>
                </a:solidFill>
                <a:effectLst/>
                <a:latin typeface="Calibri" panose="020F0502020204030204" pitchFamily="34" charset="0"/>
                <a:ea typeface="Calibri" panose="020F0502020204030204" pitchFamily="34" charset="0"/>
              </a:rPr>
              <a:t> </a:t>
            </a:r>
            <a:r>
              <a:rPr lang="en-US" spc="-10" dirty="0">
                <a:solidFill>
                  <a:srgbClr val="231F20"/>
                </a:solidFill>
                <a:effectLst/>
                <a:latin typeface="Calibri" panose="020F0502020204030204" pitchFamily="34" charset="0"/>
                <a:ea typeface="Calibri" panose="020F0502020204030204" pitchFamily="34" charset="0"/>
              </a:rPr>
              <a:t>with significant </a:t>
            </a:r>
            <a:r>
              <a:rPr lang="en-US" spc="0" dirty="0">
                <a:solidFill>
                  <a:srgbClr val="231F20"/>
                </a:solidFill>
                <a:effectLst/>
                <a:latin typeface="Calibri" panose="020F0502020204030204" pitchFamily="34" charset="0"/>
                <a:ea typeface="Calibri" panose="020F0502020204030204" pitchFamily="34" charset="0"/>
              </a:rPr>
              <a:t>supply-chain</a:t>
            </a:r>
            <a:r>
              <a:rPr lang="en-US" spc="-55" dirty="0">
                <a:solidFill>
                  <a:srgbClr val="231F20"/>
                </a:solidFill>
                <a:effectLst/>
                <a:latin typeface="Calibri" panose="020F0502020204030204" pitchFamily="34" charset="0"/>
                <a:ea typeface="Calibri" panose="020F0502020204030204" pitchFamily="34" charset="0"/>
              </a:rPr>
              <a:t> </a:t>
            </a:r>
            <a:r>
              <a:rPr lang="en-US" spc="-20" dirty="0">
                <a:solidFill>
                  <a:srgbClr val="231F20"/>
                </a:solidFill>
                <a:effectLst/>
                <a:latin typeface="Calibri" panose="020F0502020204030204" pitchFamily="34" charset="0"/>
                <a:ea typeface="Calibri" panose="020F0502020204030204" pitchFamily="34" charset="0"/>
              </a:rPr>
              <a:t>risk</a:t>
            </a:r>
            <a:endParaRPr lang="en-GB" spc="0" dirty="0">
              <a:effectLst/>
              <a:latin typeface="Calibri" panose="020F0502020204030204" pitchFamily="34" charset="0"/>
              <a:ea typeface="Calibri" panose="020F0502020204030204" pitchFamily="34" charset="0"/>
            </a:endParaRPr>
          </a:p>
          <a:p>
            <a:pPr marL="342900" lvl="0" indent="-342900">
              <a:spcBef>
                <a:spcPts val="600"/>
              </a:spcBef>
              <a:buClr>
                <a:srgbClr val="231F20"/>
              </a:buClr>
              <a:buSzPts val="1200"/>
              <a:buFont typeface="Wingdings" panose="05000000000000000000" pitchFamily="2" charset="2"/>
              <a:buChar char="§"/>
              <a:tabLst>
                <a:tab pos="349885" algn="l"/>
              </a:tabLst>
            </a:pPr>
            <a:r>
              <a:rPr lang="en-US" spc="-20" dirty="0">
                <a:solidFill>
                  <a:srgbClr val="231F20"/>
                </a:solidFill>
                <a:effectLst/>
                <a:latin typeface="Calibri" panose="020F0502020204030204" pitchFamily="34" charset="0"/>
                <a:ea typeface="Calibri" panose="020F0502020204030204" pitchFamily="34" charset="0"/>
              </a:rPr>
              <a:t>End of life scenario for the composite blades are not satisfactory</a:t>
            </a:r>
            <a:endParaRPr lang="en-GB" spc="0" dirty="0">
              <a:effectLst/>
              <a:latin typeface="Calibri" panose="020F0502020204030204" pitchFamily="34" charset="0"/>
              <a:ea typeface="Calibri" panose="020F0502020204030204" pitchFamily="34" charset="0"/>
            </a:endParaRPr>
          </a:p>
          <a:p>
            <a:pPr marL="342900" marR="118745" lvl="0" indent="-342900" algn="just">
              <a:spcBef>
                <a:spcPts val="600"/>
              </a:spcBef>
              <a:spcAft>
                <a:spcPts val="0"/>
              </a:spcAft>
              <a:buClr>
                <a:srgbClr val="231F20"/>
              </a:buClr>
              <a:buSzPts val="1200"/>
              <a:buFont typeface="Wingdings" panose="05000000000000000000" pitchFamily="2" charset="2"/>
              <a:buChar char="§"/>
              <a:tabLst>
                <a:tab pos="349885" algn="l"/>
              </a:tabLst>
            </a:pPr>
            <a:r>
              <a:rPr lang="en-US" spc="0" dirty="0">
                <a:solidFill>
                  <a:srgbClr val="231F20"/>
                </a:solidFill>
                <a:effectLst/>
                <a:latin typeface="Calibri" panose="020F0502020204030204" pitchFamily="34" charset="0"/>
                <a:ea typeface="Calibri" panose="020F0502020204030204" pitchFamily="34" charset="0"/>
              </a:rPr>
              <a:t>The cost of energy from a wind farm has significantly dropped, reaching levels or below levels that of gas or coal-fired</a:t>
            </a:r>
            <a:r>
              <a:rPr lang="en-US" spc="-1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stations.</a:t>
            </a:r>
            <a:r>
              <a:rPr lang="en-US" spc="-1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This asset is mitigated as</a:t>
            </a:r>
            <a:r>
              <a:rPr lang="en-US" spc="-1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grid-scale</a:t>
            </a:r>
            <a:r>
              <a:rPr lang="en-US" spc="-1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energy</a:t>
            </a:r>
            <a:r>
              <a:rPr lang="en-US" spc="-1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storage</a:t>
            </a:r>
            <a:r>
              <a:rPr lang="en-US" spc="-1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is</a:t>
            </a:r>
            <a:r>
              <a:rPr lang="en-US" spc="-1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needed</a:t>
            </a:r>
            <a:r>
              <a:rPr lang="en-US" spc="-1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to smooth the intermittent generation.</a:t>
            </a:r>
            <a:endParaRPr lang="en-GB" spc="0" dirty="0">
              <a:effectLst/>
              <a:latin typeface="Calibri" panose="020F0502020204030204" pitchFamily="34" charset="0"/>
              <a:ea typeface="Calibri" panose="020F0502020204030204" pitchFamily="34" charset="0"/>
            </a:endParaRPr>
          </a:p>
          <a:p>
            <a:pPr marL="342900" marR="120015" lvl="0" indent="-342900" algn="just">
              <a:spcBef>
                <a:spcPts val="600"/>
              </a:spcBef>
              <a:spcAft>
                <a:spcPts val="0"/>
              </a:spcAft>
              <a:buClr>
                <a:srgbClr val="231F20"/>
              </a:buClr>
              <a:buSzPts val="1200"/>
              <a:buFont typeface="Wingdings" panose="05000000000000000000" pitchFamily="2" charset="2"/>
              <a:buChar char="§"/>
              <a:tabLst>
                <a:tab pos="349885" algn="l"/>
              </a:tabLst>
            </a:pPr>
            <a:r>
              <a:rPr lang="en-US" spc="0" dirty="0">
                <a:solidFill>
                  <a:srgbClr val="231F20"/>
                </a:solidFill>
                <a:effectLst/>
                <a:latin typeface="Calibri" panose="020F0502020204030204" pitchFamily="34" charset="0"/>
                <a:ea typeface="Calibri" panose="020F0502020204030204" pitchFamily="34" charset="0"/>
              </a:rPr>
              <a:t>Wind</a:t>
            </a:r>
            <a:r>
              <a:rPr lang="en-US" spc="-70"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farms</a:t>
            </a:r>
            <a:r>
              <a:rPr lang="en-US" spc="-6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are</a:t>
            </a:r>
            <a:r>
              <a:rPr lang="en-US" spc="-70"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intrusive</a:t>
            </a:r>
            <a:r>
              <a:rPr lang="en-US" spc="-6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to</a:t>
            </a:r>
            <a:r>
              <a:rPr lang="en-US" spc="-70"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the</a:t>
            </a:r>
            <a:r>
              <a:rPr lang="en-US" spc="-6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communities</a:t>
            </a:r>
            <a:r>
              <a:rPr lang="en-US" spc="-70"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in</a:t>
            </a:r>
            <a:r>
              <a:rPr lang="en-US" spc="-6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which</a:t>
            </a:r>
            <a:r>
              <a:rPr lang="en-US" spc="-70"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they</a:t>
            </a:r>
            <a:r>
              <a:rPr lang="en-US" spc="-6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are</a:t>
            </a:r>
            <a:r>
              <a:rPr lang="en-US" spc="-70"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sited.</a:t>
            </a:r>
            <a:r>
              <a:rPr lang="en-US" spc="-6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If</a:t>
            </a:r>
            <a:r>
              <a:rPr lang="en-US" spc="-70"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wind</a:t>
            </a:r>
            <a:r>
              <a:rPr lang="en-US" spc="-65" dirty="0">
                <a:solidFill>
                  <a:srgbClr val="231F20"/>
                </a:solidFill>
                <a:effectLst/>
                <a:latin typeface="Calibri" panose="020F0502020204030204" pitchFamily="34" charset="0"/>
                <a:ea typeface="Calibri" panose="020F0502020204030204" pitchFamily="34" charset="0"/>
              </a:rPr>
              <a:t> </a:t>
            </a:r>
            <a:r>
              <a:rPr lang="en-US" spc="0" dirty="0">
                <a:solidFill>
                  <a:srgbClr val="231F20"/>
                </a:solidFill>
                <a:effectLst/>
                <a:latin typeface="Calibri" panose="020F0502020204030204" pitchFamily="34" charset="0"/>
                <a:ea typeface="Calibri" panose="020F0502020204030204" pitchFamily="34" charset="0"/>
              </a:rPr>
              <a:t>farms are to contribute a significant fraction (say 15%) of energy needs this intrusion becomes widespread.</a:t>
            </a:r>
            <a:endParaRPr lang="en-GB" spc="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A1391846-F134-5B8F-7296-A79047F53149}"/>
              </a:ext>
            </a:extLst>
          </p:cNvPr>
          <p:cNvSpPr txBox="1"/>
          <p:nvPr/>
        </p:nvSpPr>
        <p:spPr>
          <a:xfrm>
            <a:off x="8800884" y="5598824"/>
            <a:ext cx="862737" cy="369332"/>
          </a:xfrm>
          <a:prstGeom prst="rect">
            <a:avLst/>
          </a:prstGeom>
          <a:noFill/>
        </p:spPr>
        <p:txBody>
          <a:bodyPr wrap="none" rtlCol="0">
            <a:spAutoFit/>
          </a:bodyPr>
          <a:lstStyle/>
          <a:p>
            <a:r>
              <a:rPr lang="en-GB" i="1" dirty="0"/>
              <a:t>Layer 3</a:t>
            </a:r>
            <a:endParaRPr lang="en-US" i="1" dirty="0"/>
          </a:p>
        </p:txBody>
      </p:sp>
      <p:pic>
        <p:nvPicPr>
          <p:cNvPr id="7" name="Picture 6" descr="A yellow hexagon with white squares&#10;&#10;Description automatically generated">
            <a:extLst>
              <a:ext uri="{FF2B5EF4-FFF2-40B4-BE49-F238E27FC236}">
                <a16:creationId xmlns:a16="http://schemas.microsoft.com/office/drawing/2014/main" id="{4D273636-1BC4-9E06-6183-4E4D55E77C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1447800"/>
            <a:ext cx="3816104" cy="3584455"/>
          </a:xfrm>
          <a:prstGeom prst="rect">
            <a:avLst/>
          </a:prstGeom>
        </p:spPr>
      </p:pic>
    </p:spTree>
    <p:extLst>
      <p:ext uri="{BB962C8B-B14F-4D97-AF65-F5344CB8AC3E}">
        <p14:creationId xmlns:p14="http://schemas.microsoft.com/office/powerpoint/2010/main" val="245357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4B9054-A06E-40BC-BC3A-CBC527FA28EA}"/>
              </a:ext>
            </a:extLst>
          </p:cNvPr>
          <p:cNvSpPr>
            <a:spLocks noGrp="1"/>
          </p:cNvSpPr>
          <p:nvPr>
            <p:ph type="sldNum" sz="quarter" idx="11"/>
          </p:nvPr>
        </p:nvSpPr>
        <p:spPr/>
        <p:txBody>
          <a:bodyPr/>
          <a:lstStyle/>
          <a:p>
            <a:fld id="{F0D23093-2AB0-F74C-B865-1A12A15B650E}" type="slidenum">
              <a:rPr lang="en-US" smtClean="0"/>
              <a:pPr/>
              <a:t>22</a:t>
            </a:fld>
            <a:endParaRPr lang="en-US" dirty="0"/>
          </a:p>
        </p:txBody>
      </p:sp>
      <p:sp>
        <p:nvSpPr>
          <p:cNvPr id="3" name="Title 2">
            <a:extLst>
              <a:ext uri="{FF2B5EF4-FFF2-40B4-BE49-F238E27FC236}">
                <a16:creationId xmlns:a16="http://schemas.microsoft.com/office/drawing/2014/main" id="{07A25313-B639-4A50-B679-9F175ACF179A}"/>
              </a:ext>
            </a:extLst>
          </p:cNvPr>
          <p:cNvSpPr>
            <a:spLocks noGrp="1"/>
          </p:cNvSpPr>
          <p:nvPr>
            <p:ph type="title"/>
          </p:nvPr>
        </p:nvSpPr>
        <p:spPr/>
        <p:txBody>
          <a:bodyPr/>
          <a:lstStyle/>
          <a:p>
            <a:r>
              <a:rPr lang="en-US" dirty="0"/>
              <a:t>Fact-finding 3a</a:t>
            </a:r>
          </a:p>
        </p:txBody>
      </p:sp>
      <p:pic>
        <p:nvPicPr>
          <p:cNvPr id="24" name="Picture 23" descr="A diagram of different colored shapes&#10;&#10;Description automatically generated">
            <a:extLst>
              <a:ext uri="{FF2B5EF4-FFF2-40B4-BE49-F238E27FC236}">
                <a16:creationId xmlns:a16="http://schemas.microsoft.com/office/drawing/2014/main" id="{A2678E19-0779-3D72-187A-EB52A11EE0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99" y="1524000"/>
            <a:ext cx="6590177" cy="4191000"/>
          </a:xfrm>
          <a:prstGeom prst="rect">
            <a:avLst/>
          </a:prstGeom>
        </p:spPr>
      </p:pic>
      <p:sp>
        <p:nvSpPr>
          <p:cNvPr id="26" name="TextBox 25">
            <a:extLst>
              <a:ext uri="{FF2B5EF4-FFF2-40B4-BE49-F238E27FC236}">
                <a16:creationId xmlns:a16="http://schemas.microsoft.com/office/drawing/2014/main" id="{D1E3AACF-D1E0-A81B-6A50-06CB67F00EE9}"/>
              </a:ext>
            </a:extLst>
          </p:cNvPr>
          <p:cNvSpPr txBox="1"/>
          <p:nvPr/>
        </p:nvSpPr>
        <p:spPr>
          <a:xfrm>
            <a:off x="7848600" y="3029965"/>
            <a:ext cx="3411846" cy="1754326"/>
          </a:xfrm>
          <a:prstGeom prst="rect">
            <a:avLst/>
          </a:prstGeom>
          <a:noFill/>
        </p:spPr>
        <p:txBody>
          <a:bodyPr wrap="square">
            <a:spAutoFit/>
          </a:bodyPr>
          <a:lstStyle/>
          <a:p>
            <a:r>
              <a:rPr lang="en-US" sz="1800" dirty="0">
                <a:solidFill>
                  <a:srgbClr val="231F20"/>
                </a:solidFill>
                <a:effectLst/>
                <a:latin typeface="Calibri" panose="020F0502020204030204" pitchFamily="34" charset="0"/>
                <a:ea typeface="Calibri" panose="020F0502020204030204" pitchFamily="34" charset="0"/>
              </a:rPr>
              <a:t>The remanent magnetization and coercive force of magnets, plotted from Ansys Granta EduPack software 2023 R2 sustainability </a:t>
            </a:r>
            <a:r>
              <a:rPr lang="en-US" sz="1800" dirty="0" err="1">
                <a:solidFill>
                  <a:srgbClr val="231F20"/>
                </a:solidFill>
                <a:effectLst/>
                <a:latin typeface="Calibri" panose="020F0502020204030204" pitchFamily="34" charset="0"/>
                <a:ea typeface="Calibri" panose="020F0502020204030204" pitchFamily="34" charset="0"/>
              </a:rPr>
              <a:t>lvl</a:t>
            </a:r>
            <a:r>
              <a:rPr lang="en-US" sz="1800" dirty="0">
                <a:solidFill>
                  <a:srgbClr val="231F20"/>
                </a:solidFill>
                <a:effectLst/>
                <a:latin typeface="Calibri" panose="020F0502020204030204" pitchFamily="34" charset="0"/>
                <a:ea typeface="Calibri" panose="020F0502020204030204" pitchFamily="34" charset="0"/>
              </a:rPr>
              <a:t> 3 database. Nd-B magnets </a:t>
            </a:r>
            <a:r>
              <a:rPr lang="en-US" sz="1800" dirty="0" err="1">
                <a:solidFill>
                  <a:srgbClr val="231F20"/>
                </a:solidFill>
                <a:effectLst/>
                <a:latin typeface="Calibri" panose="020F0502020204030204" pitchFamily="34" charset="0"/>
                <a:ea typeface="Calibri" panose="020F0502020204030204" pitchFamily="34" charset="0"/>
              </a:rPr>
              <a:t>rectangled</a:t>
            </a:r>
            <a:r>
              <a:rPr lang="en-US" sz="1800" dirty="0">
                <a:solidFill>
                  <a:srgbClr val="231F20"/>
                </a:solidFill>
                <a:effectLst/>
                <a:latin typeface="Calibri" panose="020F0502020204030204" pitchFamily="34" charset="0"/>
                <a:ea typeface="Calibri" panose="020F0502020204030204" pitchFamily="34" charset="0"/>
              </a:rPr>
              <a:t> in red.</a:t>
            </a:r>
            <a:endParaRPr lang="en-GB" dirty="0"/>
          </a:p>
        </p:txBody>
      </p:sp>
    </p:spTree>
    <p:extLst>
      <p:ext uri="{BB962C8B-B14F-4D97-AF65-F5344CB8AC3E}">
        <p14:creationId xmlns:p14="http://schemas.microsoft.com/office/powerpoint/2010/main" val="3389033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567433-4800-0419-EA11-EDAFB5A8790E}"/>
              </a:ext>
            </a:extLst>
          </p:cNvPr>
          <p:cNvSpPr>
            <a:spLocks noGrp="1"/>
          </p:cNvSpPr>
          <p:nvPr>
            <p:ph type="sldNum" sz="quarter" idx="11"/>
          </p:nvPr>
        </p:nvSpPr>
        <p:spPr/>
        <p:txBody>
          <a:bodyPr/>
          <a:lstStyle/>
          <a:p>
            <a:fld id="{F0D23093-2AB0-F74C-B865-1A12A15B650E}" type="slidenum">
              <a:rPr lang="en-US" smtClean="0"/>
              <a:pPr/>
              <a:t>23</a:t>
            </a:fld>
            <a:endParaRPr lang="en-US" dirty="0"/>
          </a:p>
        </p:txBody>
      </p:sp>
      <p:sp>
        <p:nvSpPr>
          <p:cNvPr id="4" name="Title 2">
            <a:extLst>
              <a:ext uri="{FF2B5EF4-FFF2-40B4-BE49-F238E27FC236}">
                <a16:creationId xmlns:a16="http://schemas.microsoft.com/office/drawing/2014/main" id="{9AB27241-58A5-26E5-2E6C-83E9DC683583}"/>
              </a:ext>
            </a:extLst>
          </p:cNvPr>
          <p:cNvSpPr>
            <a:spLocks noGrp="1"/>
          </p:cNvSpPr>
          <p:nvPr>
            <p:ph type="title"/>
          </p:nvPr>
        </p:nvSpPr>
        <p:spPr>
          <a:xfrm>
            <a:off x="609600" y="149225"/>
            <a:ext cx="10972800" cy="844550"/>
          </a:xfrm>
        </p:spPr>
        <p:txBody>
          <a:bodyPr/>
          <a:lstStyle/>
          <a:p>
            <a:r>
              <a:rPr lang="en-US" dirty="0"/>
              <a:t>Fact-finding 3b</a:t>
            </a:r>
          </a:p>
        </p:txBody>
      </p:sp>
      <p:pic>
        <p:nvPicPr>
          <p:cNvPr id="5" name="Image 45">
            <a:extLst>
              <a:ext uri="{FF2B5EF4-FFF2-40B4-BE49-F238E27FC236}">
                <a16:creationId xmlns:a16="http://schemas.microsoft.com/office/drawing/2014/main" id="{85D6288D-610F-8D04-DBC7-D928EAF7EFC9}"/>
              </a:ext>
            </a:extLst>
          </p:cNvPr>
          <p:cNvPicPr>
            <a:picLocks/>
          </p:cNvPicPr>
          <p:nvPr/>
        </p:nvPicPr>
        <p:blipFill>
          <a:blip r:embed="rId3" cstate="print"/>
          <a:stretch>
            <a:fillRect/>
          </a:stretch>
        </p:blipFill>
        <p:spPr>
          <a:xfrm>
            <a:off x="914400" y="1291686"/>
            <a:ext cx="6440805" cy="4274627"/>
          </a:xfrm>
          <a:prstGeom prst="rect">
            <a:avLst/>
          </a:prstGeom>
        </p:spPr>
      </p:pic>
      <p:sp>
        <p:nvSpPr>
          <p:cNvPr id="7" name="TextBox 6">
            <a:extLst>
              <a:ext uri="{FF2B5EF4-FFF2-40B4-BE49-F238E27FC236}">
                <a16:creationId xmlns:a16="http://schemas.microsoft.com/office/drawing/2014/main" id="{63F596A4-218D-487B-F35F-1152510E2CA3}"/>
              </a:ext>
            </a:extLst>
          </p:cNvPr>
          <p:cNvSpPr txBox="1"/>
          <p:nvPr/>
        </p:nvSpPr>
        <p:spPr>
          <a:xfrm>
            <a:off x="7772400" y="1968471"/>
            <a:ext cx="3810000" cy="2585323"/>
          </a:xfrm>
          <a:prstGeom prst="rect">
            <a:avLst/>
          </a:prstGeom>
          <a:noFill/>
        </p:spPr>
        <p:txBody>
          <a:bodyPr wrap="square">
            <a:spAutoFit/>
          </a:bodyPr>
          <a:lstStyle/>
          <a:p>
            <a:r>
              <a:rPr lang="en-US" dirty="0">
                <a:solidFill>
                  <a:srgbClr val="231F20"/>
                </a:solidFill>
                <a:latin typeface="Calibri" panose="020F0502020204030204" pitchFamily="34" charset="0"/>
                <a:ea typeface="Calibri" panose="020F0502020204030204" pitchFamily="34" charset="0"/>
              </a:rPr>
              <a:t>T</a:t>
            </a:r>
            <a:r>
              <a:rPr lang="en-US" sz="1800" dirty="0">
                <a:solidFill>
                  <a:srgbClr val="231F20"/>
                </a:solidFill>
                <a:effectLst/>
                <a:latin typeface="Calibri" panose="020F0502020204030204" pitchFamily="34" charset="0"/>
                <a:ea typeface="Calibri" panose="020F0502020204030204" pitchFamily="34" charset="0"/>
              </a:rPr>
              <a:t>he carbon emission per kW.hr of delivered power for alternative systems. They are approximate, but sufficiently precise to establish that wind power has the ability to generate electrical power with significantly lower carbon emissions than gas or coal fired power stations when averaged over life.</a:t>
            </a:r>
            <a:endParaRPr lang="en-GB" dirty="0"/>
          </a:p>
        </p:txBody>
      </p:sp>
    </p:spTree>
    <p:extLst>
      <p:ext uri="{BB962C8B-B14F-4D97-AF65-F5344CB8AC3E}">
        <p14:creationId xmlns:p14="http://schemas.microsoft.com/office/powerpoint/2010/main" val="2069791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B6E377-1446-4436-AC24-3CF9713FD053}"/>
              </a:ext>
            </a:extLst>
          </p:cNvPr>
          <p:cNvSpPr>
            <a:spLocks noGrp="1"/>
          </p:cNvSpPr>
          <p:nvPr>
            <p:ph type="sldNum" sz="quarter" idx="11"/>
          </p:nvPr>
        </p:nvSpPr>
        <p:spPr/>
        <p:txBody>
          <a:bodyPr/>
          <a:lstStyle/>
          <a:p>
            <a:fld id="{F0D23093-2AB0-F74C-B865-1A12A15B650E}" type="slidenum">
              <a:rPr lang="en-US" smtClean="0"/>
              <a:pPr/>
              <a:t>24</a:t>
            </a:fld>
            <a:endParaRPr lang="en-US" dirty="0"/>
          </a:p>
        </p:txBody>
      </p:sp>
      <p:sp>
        <p:nvSpPr>
          <p:cNvPr id="4" name="Title 2">
            <a:extLst>
              <a:ext uri="{FF2B5EF4-FFF2-40B4-BE49-F238E27FC236}">
                <a16:creationId xmlns:a16="http://schemas.microsoft.com/office/drawing/2014/main" id="{BCF1A4BB-19A6-3056-4B06-446947DD569D}"/>
              </a:ext>
            </a:extLst>
          </p:cNvPr>
          <p:cNvSpPr>
            <a:spLocks noGrp="1"/>
          </p:cNvSpPr>
          <p:nvPr>
            <p:ph type="title"/>
          </p:nvPr>
        </p:nvSpPr>
        <p:spPr>
          <a:xfrm>
            <a:off x="609600" y="149225"/>
            <a:ext cx="10972800" cy="844550"/>
          </a:xfrm>
        </p:spPr>
        <p:txBody>
          <a:bodyPr/>
          <a:lstStyle/>
          <a:p>
            <a:r>
              <a:rPr lang="en-US" dirty="0"/>
              <a:t>Fact-finding 3c</a:t>
            </a:r>
          </a:p>
        </p:txBody>
      </p:sp>
      <p:pic>
        <p:nvPicPr>
          <p:cNvPr id="2050" name="Picture 2">
            <a:extLst>
              <a:ext uri="{FF2B5EF4-FFF2-40B4-BE49-F238E27FC236}">
                <a16:creationId xmlns:a16="http://schemas.microsoft.com/office/drawing/2014/main" id="{E6758A99-E69F-1415-0B68-611078A54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371600"/>
            <a:ext cx="6096312" cy="330592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
            <a:extLst>
              <a:ext uri="{FF2B5EF4-FFF2-40B4-BE49-F238E27FC236}">
                <a16:creationId xmlns:a16="http://schemas.microsoft.com/office/drawing/2014/main" id="{B5758547-E27A-9AE5-51DF-70FAE01332EA}"/>
              </a:ext>
            </a:extLst>
          </p:cNvPr>
          <p:cNvSpPr txBox="1">
            <a:spLocks noChangeArrowheads="1"/>
          </p:cNvSpPr>
          <p:nvPr/>
        </p:nvSpPr>
        <p:spPr bwMode="auto">
          <a:xfrm>
            <a:off x="5143656" y="5055353"/>
            <a:ext cx="5562600"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1F497D"/>
                </a:solidFill>
                <a:effectLst/>
                <a:ea typeface="Calibri" panose="020F0502020204030204" pitchFamily="34" charset="0"/>
              </a:rPr>
              <a:t> https://pubs.usgs.gov/periodicals/mcs2023/mcs2023.pdf</a:t>
            </a:r>
            <a:endParaRPr kumimoji="0" lang="en-US" altLang="en-US" sz="4000" b="0" i="0" u="none" strike="noStrike" cap="none" normalizeH="0" baseline="0" dirty="0">
              <a:ln>
                <a:noFill/>
              </a:ln>
              <a:solidFill>
                <a:schemeClr val="tx1"/>
              </a:solidFill>
              <a:effectLst/>
            </a:endParaRPr>
          </a:p>
        </p:txBody>
      </p:sp>
      <p:sp>
        <p:nvSpPr>
          <p:cNvPr id="6" name="Rectangle 3">
            <a:extLst>
              <a:ext uri="{FF2B5EF4-FFF2-40B4-BE49-F238E27FC236}">
                <a16:creationId xmlns:a16="http://schemas.microsoft.com/office/drawing/2014/main" id="{74E366AD-D041-A70E-3B43-1554032FFF1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Rectangle 5">
            <a:extLst>
              <a:ext uri="{FF2B5EF4-FFF2-40B4-BE49-F238E27FC236}">
                <a16:creationId xmlns:a16="http://schemas.microsoft.com/office/drawing/2014/main" id="{3E4B7BFE-2E4F-91DB-7CF5-C07B3782FCD3}"/>
              </a:ext>
            </a:extLst>
          </p:cNvPr>
          <p:cNvSpPr>
            <a:spLocks noChangeArrowheads="1"/>
          </p:cNvSpPr>
          <p:nvPr/>
        </p:nvSpPr>
        <p:spPr bwMode="auto">
          <a:xfrm>
            <a:off x="1218888" y="1905000"/>
            <a:ext cx="3059881" cy="2060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31F20"/>
                </a:solidFill>
                <a:effectLst/>
                <a:ea typeface="Calibri" panose="020F0502020204030204" pitchFamily="34" charset="0"/>
              </a:rPr>
              <a:t>Neodymium is co-produced with other rare-earth metals, of which it forms 15% on average. The table lists the nations that produce rare earths and the quantities they produce.</a:t>
            </a:r>
            <a:endParaRPr kumimoji="0" lang="en-US" altLang="en-US" sz="3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165649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F23ABE-5D38-83DD-C7CE-B5230AD78E5E}"/>
              </a:ext>
            </a:extLst>
          </p:cNvPr>
          <p:cNvSpPr>
            <a:spLocks noGrp="1"/>
          </p:cNvSpPr>
          <p:nvPr>
            <p:ph type="sldNum" sz="quarter" idx="11"/>
          </p:nvPr>
        </p:nvSpPr>
        <p:spPr/>
        <p:txBody>
          <a:bodyPr/>
          <a:lstStyle/>
          <a:p>
            <a:fld id="{F0D23093-2AB0-F74C-B865-1A12A15B650E}" type="slidenum">
              <a:rPr lang="en-US" smtClean="0"/>
              <a:pPr/>
              <a:t>25</a:t>
            </a:fld>
            <a:endParaRPr lang="en-US" dirty="0"/>
          </a:p>
        </p:txBody>
      </p:sp>
      <p:sp>
        <p:nvSpPr>
          <p:cNvPr id="3" name="Title 2">
            <a:extLst>
              <a:ext uri="{FF2B5EF4-FFF2-40B4-BE49-F238E27FC236}">
                <a16:creationId xmlns:a16="http://schemas.microsoft.com/office/drawing/2014/main" id="{454C51AB-1E9C-98DA-E27C-8C48D3471A64}"/>
              </a:ext>
            </a:extLst>
          </p:cNvPr>
          <p:cNvSpPr>
            <a:spLocks noGrp="1"/>
          </p:cNvSpPr>
          <p:nvPr>
            <p:ph type="title"/>
          </p:nvPr>
        </p:nvSpPr>
        <p:spPr/>
        <p:txBody>
          <a:bodyPr/>
          <a:lstStyle/>
          <a:p>
            <a:r>
              <a:rPr lang="en-US" dirty="0"/>
              <a:t>Fact-finding 3d</a:t>
            </a:r>
            <a:endParaRPr lang="en-GB" dirty="0"/>
          </a:p>
        </p:txBody>
      </p:sp>
      <p:pic>
        <p:nvPicPr>
          <p:cNvPr id="4" name="Picture 3" descr="A diagram of a solar power plant&#10;&#10;Description automatically generated">
            <a:extLst>
              <a:ext uri="{FF2B5EF4-FFF2-40B4-BE49-F238E27FC236}">
                <a16:creationId xmlns:a16="http://schemas.microsoft.com/office/drawing/2014/main" id="{74F7D97A-B20C-2C4E-DB2A-69EBCF2A6473}"/>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44014" y="1216501"/>
            <a:ext cx="6720016" cy="4424998"/>
          </a:xfrm>
          <a:prstGeom prst="rect">
            <a:avLst/>
          </a:prstGeom>
        </p:spPr>
      </p:pic>
      <p:sp>
        <p:nvSpPr>
          <p:cNvPr id="6" name="TextBox 5">
            <a:extLst>
              <a:ext uri="{FF2B5EF4-FFF2-40B4-BE49-F238E27FC236}">
                <a16:creationId xmlns:a16="http://schemas.microsoft.com/office/drawing/2014/main" id="{857931A6-F9EB-3531-722A-0842CD4C986B}"/>
              </a:ext>
            </a:extLst>
          </p:cNvPr>
          <p:cNvSpPr txBox="1"/>
          <p:nvPr/>
        </p:nvSpPr>
        <p:spPr>
          <a:xfrm>
            <a:off x="8001000" y="2413337"/>
            <a:ext cx="3352800" cy="2031325"/>
          </a:xfrm>
          <a:prstGeom prst="rect">
            <a:avLst/>
          </a:prstGeom>
          <a:noFill/>
        </p:spPr>
        <p:txBody>
          <a:bodyPr wrap="square">
            <a:spAutoFit/>
          </a:bodyPr>
          <a:lstStyle/>
          <a:p>
            <a:r>
              <a:rPr lang="en-US" sz="1800" dirty="0">
                <a:solidFill>
                  <a:srgbClr val="231F20"/>
                </a:solidFill>
                <a:effectLst/>
                <a:latin typeface="Calibri" panose="020F0502020204030204" pitchFamily="34" charset="0"/>
                <a:ea typeface="Calibri" panose="020F0502020204030204" pitchFamily="34" charset="0"/>
              </a:rPr>
              <a:t>Wind farms require a land-area per unit of generating power that is almost 1000 times greater than that of a gas-fired power station and while this land can still be used for agriculture the scale of the intrusion is considerable.</a:t>
            </a:r>
            <a:endParaRPr lang="en-GB" dirty="0"/>
          </a:p>
        </p:txBody>
      </p:sp>
    </p:spTree>
    <p:extLst>
      <p:ext uri="{BB962C8B-B14F-4D97-AF65-F5344CB8AC3E}">
        <p14:creationId xmlns:p14="http://schemas.microsoft.com/office/powerpoint/2010/main" val="2368305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498AF1-2DD0-455C-9046-1A638D2DEAE3}"/>
              </a:ext>
            </a:extLst>
          </p:cNvPr>
          <p:cNvSpPr>
            <a:spLocks noGrp="1"/>
          </p:cNvSpPr>
          <p:nvPr>
            <p:ph type="sldNum" sz="quarter" idx="11"/>
          </p:nvPr>
        </p:nvSpPr>
        <p:spPr/>
        <p:txBody>
          <a:bodyPr/>
          <a:lstStyle/>
          <a:p>
            <a:fld id="{F0D23093-2AB0-F74C-B865-1A12A15B650E}" type="slidenum">
              <a:rPr lang="en-US" smtClean="0"/>
              <a:pPr/>
              <a:t>26</a:t>
            </a:fld>
            <a:endParaRPr lang="en-US" dirty="0"/>
          </a:p>
        </p:txBody>
      </p:sp>
      <p:sp>
        <p:nvSpPr>
          <p:cNvPr id="3" name="Title 2">
            <a:extLst>
              <a:ext uri="{FF2B5EF4-FFF2-40B4-BE49-F238E27FC236}">
                <a16:creationId xmlns:a16="http://schemas.microsoft.com/office/drawing/2014/main" id="{F3B1A233-A6D0-4BF4-B6BC-FA9033D4BD83}"/>
              </a:ext>
            </a:extLst>
          </p:cNvPr>
          <p:cNvSpPr>
            <a:spLocks noGrp="1"/>
          </p:cNvSpPr>
          <p:nvPr>
            <p:ph type="title"/>
          </p:nvPr>
        </p:nvSpPr>
        <p:spPr/>
        <p:txBody>
          <a:bodyPr/>
          <a:lstStyle/>
          <a:p>
            <a:r>
              <a:rPr lang="en-GB" dirty="0"/>
              <a:t>Step 4: Stacking the first three layers</a:t>
            </a:r>
            <a:endParaRPr lang="en-US" dirty="0"/>
          </a:p>
        </p:txBody>
      </p:sp>
      <p:grpSp>
        <p:nvGrpSpPr>
          <p:cNvPr id="9" name="Group 8">
            <a:extLst>
              <a:ext uri="{FF2B5EF4-FFF2-40B4-BE49-F238E27FC236}">
                <a16:creationId xmlns:a16="http://schemas.microsoft.com/office/drawing/2014/main" id="{F38FAB30-8D98-437A-89F5-569D7DD7C5FB}"/>
              </a:ext>
            </a:extLst>
          </p:cNvPr>
          <p:cNvGrpSpPr/>
          <p:nvPr/>
        </p:nvGrpSpPr>
        <p:grpSpPr>
          <a:xfrm>
            <a:off x="5893416" y="615686"/>
            <a:ext cx="544010" cy="1675948"/>
            <a:chOff x="4294803" y="1181553"/>
            <a:chExt cx="544010" cy="1675948"/>
          </a:xfrm>
        </p:grpSpPr>
        <p:sp>
          <p:nvSpPr>
            <p:cNvPr id="10" name="TextBox 9">
              <a:extLst>
                <a:ext uri="{FF2B5EF4-FFF2-40B4-BE49-F238E27FC236}">
                  <a16:creationId xmlns:a16="http://schemas.microsoft.com/office/drawing/2014/main" id="{6DCE4684-9C5C-4BEE-A609-8BDCC9CD45AA}"/>
                </a:ext>
              </a:extLst>
            </p:cNvPr>
            <p:cNvSpPr txBox="1"/>
            <p:nvPr/>
          </p:nvSpPr>
          <p:spPr>
            <a:xfrm>
              <a:off x="4308454" y="1181553"/>
              <a:ext cx="527709" cy="830997"/>
            </a:xfrm>
            <a:prstGeom prst="rect">
              <a:avLst/>
            </a:prstGeom>
            <a:noFill/>
          </p:spPr>
          <p:txBody>
            <a:bodyPr wrap="none" rtlCol="0">
              <a:spAutoFit/>
            </a:bodyPr>
            <a:lstStyle/>
            <a:p>
              <a:r>
                <a:rPr lang="en-GB" sz="4800" dirty="0">
                  <a:solidFill>
                    <a:schemeClr val="bg1">
                      <a:lumMod val="50000"/>
                    </a:schemeClr>
                  </a:solidFill>
                </a:rPr>
                <a:t>?</a:t>
              </a:r>
              <a:endParaRPr lang="en-US" sz="4800" dirty="0">
                <a:solidFill>
                  <a:schemeClr val="bg1">
                    <a:lumMod val="50000"/>
                  </a:schemeClr>
                </a:solidFill>
              </a:endParaRPr>
            </a:p>
          </p:txBody>
        </p:sp>
        <p:sp>
          <p:nvSpPr>
            <p:cNvPr id="11" name="Up Arrow 5">
              <a:extLst>
                <a:ext uri="{FF2B5EF4-FFF2-40B4-BE49-F238E27FC236}">
                  <a16:creationId xmlns:a16="http://schemas.microsoft.com/office/drawing/2014/main" id="{4C386C05-CA35-4EC5-A5F0-574C1E66CB5D}"/>
                </a:ext>
              </a:extLst>
            </p:cNvPr>
            <p:cNvSpPr/>
            <p:nvPr/>
          </p:nvSpPr>
          <p:spPr bwMode="auto">
            <a:xfrm>
              <a:off x="4294803" y="1989400"/>
              <a:ext cx="544010" cy="868101"/>
            </a:xfrm>
            <a:prstGeom prst="upArrow">
              <a:avLst/>
            </a:prstGeom>
            <a:solidFill>
              <a:schemeClr val="bg1"/>
            </a:solidFill>
            <a:ln w="28575">
              <a:solidFill>
                <a:schemeClr val="accent1"/>
              </a:solidFill>
              <a:miter lim="800000"/>
              <a:headEnd/>
              <a:tailEnd/>
            </a:ln>
            <a:effectLst>
              <a:outerShdw blurRad="63500" sx="102000" sy="102000" algn="ctr" rotWithShape="0">
                <a:schemeClr val="bg1">
                  <a:lumMod val="75000"/>
                  <a:alpha val="40000"/>
                </a:schemeClr>
              </a:outerShdw>
            </a:effectLst>
          </p:spPr>
          <p:txBody>
            <a:bodyPr rtlCol="0" anchor="ctr">
              <a:noAutofit/>
            </a:bodyPr>
            <a:lstStyle/>
            <a:p>
              <a:pPr algn="ctr">
                <a:spcBef>
                  <a:spcPct val="10000"/>
                </a:spcBef>
                <a:spcAft>
                  <a:spcPct val="0"/>
                </a:spcAft>
                <a:buClrTx/>
                <a:buSzTx/>
                <a:buFontTx/>
                <a:buNone/>
              </a:pPr>
              <a:endParaRPr lang="en-US" b="1" dirty="0"/>
            </a:p>
          </p:txBody>
        </p:sp>
      </p:grpSp>
      <p:pic>
        <p:nvPicPr>
          <p:cNvPr id="8" name="Picture 7" descr="A diagram of a diagram&#10;&#10;Description automatically generated">
            <a:extLst>
              <a:ext uri="{FF2B5EF4-FFF2-40B4-BE49-F238E27FC236}">
                <a16:creationId xmlns:a16="http://schemas.microsoft.com/office/drawing/2014/main" id="{37FCD0B6-85D0-958D-7D46-D40D1D4626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1389042"/>
            <a:ext cx="4718207" cy="4572000"/>
          </a:xfrm>
          <a:prstGeom prst="rect">
            <a:avLst/>
          </a:prstGeom>
        </p:spPr>
      </p:pic>
    </p:spTree>
    <p:extLst>
      <p:ext uri="{BB962C8B-B14F-4D97-AF65-F5344CB8AC3E}">
        <p14:creationId xmlns:p14="http://schemas.microsoft.com/office/powerpoint/2010/main" val="1581043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4A81DE-7DA8-463C-B615-1B37AE542E51}"/>
              </a:ext>
            </a:extLst>
          </p:cNvPr>
          <p:cNvSpPr>
            <a:spLocks noGrp="1"/>
          </p:cNvSpPr>
          <p:nvPr>
            <p:ph type="sldNum" sz="quarter" idx="11"/>
          </p:nvPr>
        </p:nvSpPr>
        <p:spPr/>
        <p:txBody>
          <a:bodyPr/>
          <a:lstStyle/>
          <a:p>
            <a:fld id="{F0D23093-2AB0-F74C-B865-1A12A15B650E}" type="slidenum">
              <a:rPr lang="en-US" smtClean="0"/>
              <a:pPr/>
              <a:t>27</a:t>
            </a:fld>
            <a:endParaRPr lang="en-US" dirty="0"/>
          </a:p>
        </p:txBody>
      </p:sp>
      <p:sp>
        <p:nvSpPr>
          <p:cNvPr id="3" name="Title 2">
            <a:extLst>
              <a:ext uri="{FF2B5EF4-FFF2-40B4-BE49-F238E27FC236}">
                <a16:creationId xmlns:a16="http://schemas.microsoft.com/office/drawing/2014/main" id="{7B91009C-BAF5-42F8-9B99-6531BA4A2B92}"/>
              </a:ext>
            </a:extLst>
          </p:cNvPr>
          <p:cNvSpPr>
            <a:spLocks noGrp="1"/>
          </p:cNvSpPr>
          <p:nvPr>
            <p:ph type="title"/>
          </p:nvPr>
        </p:nvSpPr>
        <p:spPr/>
        <p:txBody>
          <a:bodyPr/>
          <a:lstStyle/>
          <a:p>
            <a:r>
              <a:rPr lang="en-GB" dirty="0"/>
              <a:t>Step 4: forming a judgement</a:t>
            </a:r>
            <a:endParaRPr lang="en-US" dirty="0"/>
          </a:p>
        </p:txBody>
      </p:sp>
      <p:pic>
        <p:nvPicPr>
          <p:cNvPr id="4" name="Picture 2">
            <a:extLst>
              <a:ext uri="{FF2B5EF4-FFF2-40B4-BE49-F238E27FC236}">
                <a16:creationId xmlns:a16="http://schemas.microsoft.com/office/drawing/2014/main" id="{8518C73A-5A30-457A-9364-975437BE0F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584" y="836712"/>
            <a:ext cx="7200000" cy="4469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F3902087-1AF0-48FF-ACDD-D58DCA02D713}"/>
              </a:ext>
            </a:extLst>
          </p:cNvPr>
          <p:cNvSpPr txBox="1"/>
          <p:nvPr/>
        </p:nvSpPr>
        <p:spPr>
          <a:xfrm>
            <a:off x="5280743" y="2587805"/>
            <a:ext cx="3009417" cy="1144929"/>
          </a:xfrm>
          <a:prstGeom prst="rect">
            <a:avLst/>
          </a:prstGeom>
          <a:solidFill>
            <a:schemeClr val="bg1">
              <a:lumMod val="95000"/>
            </a:schemeClr>
          </a:solidFill>
          <a:ln>
            <a:solidFill>
              <a:schemeClr val="accent1"/>
            </a:solidFill>
          </a:ln>
          <a:effectLst/>
        </p:spPr>
        <p:txBody>
          <a:bodyPr wrap="square" rtlCol="0">
            <a:spAutoFit/>
          </a:bodyPr>
          <a:lstStyle/>
          <a:p>
            <a:pPr algn="ctr"/>
            <a:r>
              <a:rPr lang="en-GB" dirty="0"/>
              <a:t>Assess impact</a:t>
            </a:r>
          </a:p>
          <a:p>
            <a:pPr algn="ctr"/>
            <a:r>
              <a:rPr lang="en-GB" dirty="0"/>
              <a:t>Good? </a:t>
            </a:r>
            <a:r>
              <a:rPr lang="en-GB" dirty="0">
                <a:solidFill>
                  <a:srgbClr val="008000"/>
                </a:solidFill>
              </a:rPr>
              <a:t>+</a:t>
            </a:r>
          </a:p>
          <a:p>
            <a:pPr algn="ctr"/>
            <a:r>
              <a:rPr lang="en-GB" dirty="0"/>
              <a:t>Bad? </a:t>
            </a:r>
            <a:r>
              <a:rPr lang="en-GB" dirty="0">
                <a:solidFill>
                  <a:srgbClr val="FF0000"/>
                </a:solidFill>
              </a:rPr>
              <a:t>-</a:t>
            </a:r>
          </a:p>
        </p:txBody>
      </p:sp>
      <p:grpSp>
        <p:nvGrpSpPr>
          <p:cNvPr id="8" name="Group 7">
            <a:extLst>
              <a:ext uri="{FF2B5EF4-FFF2-40B4-BE49-F238E27FC236}">
                <a16:creationId xmlns:a16="http://schemas.microsoft.com/office/drawing/2014/main" id="{26496733-ED23-4C93-970A-BC08138AAC67}"/>
              </a:ext>
            </a:extLst>
          </p:cNvPr>
          <p:cNvGrpSpPr/>
          <p:nvPr/>
        </p:nvGrpSpPr>
        <p:grpSpPr>
          <a:xfrm>
            <a:off x="4494750" y="4942757"/>
            <a:ext cx="4120587" cy="1112852"/>
            <a:chOff x="3055716" y="5399858"/>
            <a:chExt cx="4120587" cy="1112852"/>
          </a:xfrm>
        </p:grpSpPr>
        <p:grpSp>
          <p:nvGrpSpPr>
            <p:cNvPr id="9" name="Group 8">
              <a:extLst>
                <a:ext uri="{FF2B5EF4-FFF2-40B4-BE49-F238E27FC236}">
                  <a16:creationId xmlns:a16="http://schemas.microsoft.com/office/drawing/2014/main" id="{66B5D0AF-EDB6-4179-B1A3-40373E034159}"/>
                </a:ext>
              </a:extLst>
            </p:cNvPr>
            <p:cNvGrpSpPr/>
            <p:nvPr/>
          </p:nvGrpSpPr>
          <p:grpSpPr>
            <a:xfrm>
              <a:off x="3055716" y="5657712"/>
              <a:ext cx="4120587" cy="854998"/>
              <a:chOff x="1493134" y="4302250"/>
              <a:chExt cx="4120587" cy="854998"/>
            </a:xfrm>
          </p:grpSpPr>
          <p:sp>
            <p:nvSpPr>
              <p:cNvPr id="13" name="Rounded Rectangle 20">
                <a:extLst>
                  <a:ext uri="{FF2B5EF4-FFF2-40B4-BE49-F238E27FC236}">
                    <a16:creationId xmlns:a16="http://schemas.microsoft.com/office/drawing/2014/main" id="{5A64BD0C-4B8A-4A27-B3B2-70B3B10D5217}"/>
                  </a:ext>
                </a:extLst>
              </p:cNvPr>
              <p:cNvSpPr/>
              <p:nvPr/>
            </p:nvSpPr>
            <p:spPr bwMode="auto">
              <a:xfrm>
                <a:off x="1493134" y="4302250"/>
                <a:ext cx="4120587" cy="854998"/>
              </a:xfrm>
              <a:prstGeom prst="roundRect">
                <a:avLst/>
              </a:prstGeom>
              <a:solidFill>
                <a:schemeClr val="bg1"/>
              </a:solidFill>
              <a:ln w="28575">
                <a:noFill/>
                <a:miter lim="800000"/>
                <a:headEnd/>
                <a:tailEnd/>
              </a:ln>
              <a:effectLst/>
            </p:spPr>
            <p:txBody>
              <a:bodyPr rtlCol="0" anchor="ctr">
                <a:noAutofit/>
              </a:bodyPr>
              <a:lstStyle/>
              <a:p>
                <a:pPr algn="ctr">
                  <a:spcBef>
                    <a:spcPct val="10000"/>
                  </a:spcBef>
                  <a:spcAft>
                    <a:spcPct val="0"/>
                  </a:spcAft>
                  <a:buClrTx/>
                  <a:buSzTx/>
                  <a:buFontTx/>
                  <a:buNone/>
                </a:pPr>
                <a:endParaRPr lang="en-US" b="1" dirty="0"/>
              </a:p>
            </p:txBody>
          </p:sp>
          <p:sp>
            <p:nvSpPr>
              <p:cNvPr id="14" name="TextBox 13">
                <a:extLst>
                  <a:ext uri="{FF2B5EF4-FFF2-40B4-BE49-F238E27FC236}">
                    <a16:creationId xmlns:a16="http://schemas.microsoft.com/office/drawing/2014/main" id="{19CB7744-C93A-4F6D-BA7D-75DEFF53894E}"/>
                  </a:ext>
                </a:extLst>
              </p:cNvPr>
              <p:cNvSpPr txBox="1"/>
              <p:nvPr/>
            </p:nvSpPr>
            <p:spPr>
              <a:xfrm>
                <a:off x="2048718" y="4565270"/>
                <a:ext cx="3009417" cy="369332"/>
              </a:xfrm>
              <a:prstGeom prst="rect">
                <a:avLst/>
              </a:prstGeom>
              <a:solidFill>
                <a:schemeClr val="bg1">
                  <a:lumMod val="95000"/>
                </a:schemeClr>
              </a:solidFill>
              <a:ln>
                <a:solidFill>
                  <a:schemeClr val="accent1"/>
                </a:solidFill>
              </a:ln>
              <a:effectLst/>
            </p:spPr>
            <p:txBody>
              <a:bodyPr wrap="square" rtlCol="0">
                <a:spAutoFit/>
              </a:bodyPr>
              <a:lstStyle/>
              <a:p>
                <a:pPr algn="ctr"/>
                <a:r>
                  <a:rPr lang="en-GB" dirty="0"/>
                  <a:t>Debate acceptability</a:t>
                </a:r>
              </a:p>
            </p:txBody>
          </p:sp>
        </p:grpSp>
        <p:sp>
          <p:nvSpPr>
            <p:cNvPr id="10" name="Up Arrow 22">
              <a:extLst>
                <a:ext uri="{FF2B5EF4-FFF2-40B4-BE49-F238E27FC236}">
                  <a16:creationId xmlns:a16="http://schemas.microsoft.com/office/drawing/2014/main" id="{4CA430AE-0773-4843-9232-422817ED6132}"/>
                </a:ext>
              </a:extLst>
            </p:cNvPr>
            <p:cNvSpPr/>
            <p:nvPr/>
          </p:nvSpPr>
          <p:spPr bwMode="auto">
            <a:xfrm>
              <a:off x="5000262" y="5399858"/>
              <a:ext cx="231494" cy="467356"/>
            </a:xfrm>
            <a:prstGeom prst="upArrow">
              <a:avLst/>
            </a:prstGeom>
            <a:solidFill>
              <a:schemeClr val="bg1">
                <a:lumMod val="95000"/>
              </a:schemeClr>
            </a:solidFill>
            <a:ln w="28575">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endParaRPr lang="en-US" b="1" dirty="0"/>
            </a:p>
          </p:txBody>
        </p:sp>
        <p:sp>
          <p:nvSpPr>
            <p:cNvPr id="11" name="Up Arrow 23">
              <a:extLst>
                <a:ext uri="{FF2B5EF4-FFF2-40B4-BE49-F238E27FC236}">
                  <a16:creationId xmlns:a16="http://schemas.microsoft.com/office/drawing/2014/main" id="{67385FFC-A5D0-46A9-89FE-116B83837961}"/>
                </a:ext>
              </a:extLst>
            </p:cNvPr>
            <p:cNvSpPr/>
            <p:nvPr/>
          </p:nvSpPr>
          <p:spPr bwMode="auto">
            <a:xfrm>
              <a:off x="3657589" y="5399858"/>
              <a:ext cx="231494" cy="467356"/>
            </a:xfrm>
            <a:prstGeom prst="upArrow">
              <a:avLst/>
            </a:prstGeom>
            <a:solidFill>
              <a:schemeClr val="bg1">
                <a:lumMod val="95000"/>
              </a:schemeClr>
            </a:solidFill>
            <a:ln w="28575">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endParaRPr lang="en-US" b="1" dirty="0"/>
            </a:p>
          </p:txBody>
        </p:sp>
        <p:sp>
          <p:nvSpPr>
            <p:cNvPr id="12" name="Up Arrow 24">
              <a:extLst>
                <a:ext uri="{FF2B5EF4-FFF2-40B4-BE49-F238E27FC236}">
                  <a16:creationId xmlns:a16="http://schemas.microsoft.com/office/drawing/2014/main" id="{40C5CB70-A7D6-4456-BAC8-9753EF5B8983}"/>
                </a:ext>
              </a:extLst>
            </p:cNvPr>
            <p:cNvSpPr/>
            <p:nvPr/>
          </p:nvSpPr>
          <p:spPr bwMode="auto">
            <a:xfrm>
              <a:off x="6356427" y="5399858"/>
              <a:ext cx="231494" cy="467356"/>
            </a:xfrm>
            <a:prstGeom prst="upArrow">
              <a:avLst/>
            </a:prstGeom>
            <a:solidFill>
              <a:schemeClr val="bg1">
                <a:lumMod val="95000"/>
              </a:schemeClr>
            </a:solidFill>
            <a:ln w="28575">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endParaRPr lang="en-US" b="1" dirty="0"/>
            </a:p>
          </p:txBody>
        </p:sp>
      </p:grpSp>
      <p:pic>
        <p:nvPicPr>
          <p:cNvPr id="15" name="Picture 14">
            <a:extLst>
              <a:ext uri="{FF2B5EF4-FFF2-40B4-BE49-F238E27FC236}">
                <a16:creationId xmlns:a16="http://schemas.microsoft.com/office/drawing/2014/main" id="{894E3FB0-1FFD-4B0B-8AF5-6A9D188B4E59}"/>
              </a:ext>
            </a:extLst>
          </p:cNvPr>
          <p:cNvPicPr>
            <a:picLocks noChangeAspect="1"/>
          </p:cNvPicPr>
          <p:nvPr/>
        </p:nvPicPr>
        <p:blipFill>
          <a:blip r:embed="rId4"/>
          <a:stretch>
            <a:fillRect/>
          </a:stretch>
        </p:blipFill>
        <p:spPr>
          <a:xfrm>
            <a:off x="3724683" y="818185"/>
            <a:ext cx="1903452" cy="1208909"/>
          </a:xfrm>
          <a:prstGeom prst="rect">
            <a:avLst/>
          </a:prstGeom>
        </p:spPr>
      </p:pic>
      <p:pic>
        <p:nvPicPr>
          <p:cNvPr id="16" name="Picture 15">
            <a:extLst>
              <a:ext uri="{FF2B5EF4-FFF2-40B4-BE49-F238E27FC236}">
                <a16:creationId xmlns:a16="http://schemas.microsoft.com/office/drawing/2014/main" id="{8B50844F-79D1-42A8-8F80-8F9FBDC1D763}"/>
              </a:ext>
            </a:extLst>
          </p:cNvPr>
          <p:cNvPicPr>
            <a:picLocks noChangeAspect="1"/>
          </p:cNvPicPr>
          <p:nvPr/>
        </p:nvPicPr>
        <p:blipFill>
          <a:blip r:embed="rId5"/>
          <a:stretch>
            <a:fillRect/>
          </a:stretch>
        </p:blipFill>
        <p:spPr>
          <a:xfrm>
            <a:off x="5612093" y="834227"/>
            <a:ext cx="1884046" cy="1197657"/>
          </a:xfrm>
          <a:prstGeom prst="rect">
            <a:avLst/>
          </a:prstGeom>
        </p:spPr>
      </p:pic>
      <p:pic>
        <p:nvPicPr>
          <p:cNvPr id="17" name="Picture 16">
            <a:extLst>
              <a:ext uri="{FF2B5EF4-FFF2-40B4-BE49-F238E27FC236}">
                <a16:creationId xmlns:a16="http://schemas.microsoft.com/office/drawing/2014/main" id="{8566E00D-FBF5-4702-9E05-A7133BD11EE3}"/>
              </a:ext>
            </a:extLst>
          </p:cNvPr>
          <p:cNvPicPr>
            <a:picLocks noChangeAspect="1"/>
          </p:cNvPicPr>
          <p:nvPr/>
        </p:nvPicPr>
        <p:blipFill>
          <a:blip r:embed="rId6"/>
          <a:stretch>
            <a:fillRect/>
          </a:stretch>
        </p:blipFill>
        <p:spPr>
          <a:xfrm>
            <a:off x="7464056" y="820670"/>
            <a:ext cx="2028114" cy="1211084"/>
          </a:xfrm>
          <a:prstGeom prst="rect">
            <a:avLst/>
          </a:prstGeom>
        </p:spPr>
      </p:pic>
      <p:pic>
        <p:nvPicPr>
          <p:cNvPr id="5" name="Image 49">
            <a:extLst>
              <a:ext uri="{FF2B5EF4-FFF2-40B4-BE49-F238E27FC236}">
                <a16:creationId xmlns:a16="http://schemas.microsoft.com/office/drawing/2014/main" id="{F5BA3050-CC7D-B4E2-1FEF-317E842F00AF}"/>
              </a:ext>
            </a:extLst>
          </p:cNvPr>
          <p:cNvPicPr>
            <a:picLocks/>
          </p:cNvPicPr>
          <p:nvPr/>
        </p:nvPicPr>
        <p:blipFill>
          <a:blip r:embed="rId7" cstate="print"/>
          <a:stretch>
            <a:fillRect/>
          </a:stretch>
        </p:blipFill>
        <p:spPr>
          <a:xfrm>
            <a:off x="11344909" y="312602"/>
            <a:ext cx="606664" cy="601798"/>
          </a:xfrm>
          <a:prstGeom prst="rect">
            <a:avLst/>
          </a:prstGeom>
        </p:spPr>
      </p:pic>
    </p:spTree>
    <p:extLst>
      <p:ext uri="{BB962C8B-B14F-4D97-AF65-F5344CB8AC3E}">
        <p14:creationId xmlns:p14="http://schemas.microsoft.com/office/powerpoint/2010/main" val="239818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FAB166-83D7-2437-F9FC-B771F0001DF1}"/>
              </a:ext>
            </a:extLst>
          </p:cNvPr>
          <p:cNvSpPr>
            <a:spLocks noGrp="1"/>
          </p:cNvSpPr>
          <p:nvPr>
            <p:ph type="sldNum" sz="quarter" idx="11"/>
          </p:nvPr>
        </p:nvSpPr>
        <p:spPr/>
        <p:txBody>
          <a:bodyPr/>
          <a:lstStyle/>
          <a:p>
            <a:fld id="{F0D23093-2AB0-F74C-B865-1A12A15B650E}" type="slidenum">
              <a:rPr lang="en-US" smtClean="0"/>
              <a:pPr/>
              <a:t>28</a:t>
            </a:fld>
            <a:endParaRPr lang="en-US" dirty="0"/>
          </a:p>
        </p:txBody>
      </p:sp>
      <p:sp>
        <p:nvSpPr>
          <p:cNvPr id="3" name="Title 2">
            <a:extLst>
              <a:ext uri="{FF2B5EF4-FFF2-40B4-BE49-F238E27FC236}">
                <a16:creationId xmlns:a16="http://schemas.microsoft.com/office/drawing/2014/main" id="{5BC5D995-39EC-0D67-D45B-2EEA2EA210C2}"/>
              </a:ext>
            </a:extLst>
          </p:cNvPr>
          <p:cNvSpPr>
            <a:spLocks noGrp="1"/>
          </p:cNvSpPr>
          <p:nvPr>
            <p:ph type="title"/>
          </p:nvPr>
        </p:nvSpPr>
        <p:spPr/>
        <p:txBody>
          <a:bodyPr/>
          <a:lstStyle/>
          <a:p>
            <a:r>
              <a:rPr lang="en-GB" dirty="0"/>
              <a:t>4a. Human and social Capital </a:t>
            </a:r>
          </a:p>
        </p:txBody>
      </p:sp>
      <p:sp>
        <p:nvSpPr>
          <p:cNvPr id="5" name="TextBox 4">
            <a:extLst>
              <a:ext uri="{FF2B5EF4-FFF2-40B4-BE49-F238E27FC236}">
                <a16:creationId xmlns:a16="http://schemas.microsoft.com/office/drawing/2014/main" id="{4F3958B1-7566-29B1-B1ED-FC8BA097B6AB}"/>
              </a:ext>
            </a:extLst>
          </p:cNvPr>
          <p:cNvSpPr txBox="1"/>
          <p:nvPr/>
        </p:nvSpPr>
        <p:spPr>
          <a:xfrm>
            <a:off x="952500" y="1295400"/>
            <a:ext cx="10287000" cy="2800126"/>
          </a:xfrm>
          <a:prstGeom prst="rect">
            <a:avLst/>
          </a:prstGeom>
          <a:noFill/>
        </p:spPr>
        <p:txBody>
          <a:bodyPr wrap="square">
            <a:spAutoFit/>
          </a:bodyPr>
          <a:lstStyle/>
          <a:p>
            <a:pPr marL="146050" marR="689610" algn="just">
              <a:lnSpc>
                <a:spcPct val="97000"/>
              </a:lnSpc>
              <a:spcBef>
                <a:spcPts val="5"/>
              </a:spcBef>
              <a:spcAft>
                <a:spcPts val="0"/>
              </a:spcAft>
            </a:pPr>
            <a:r>
              <a:rPr lang="en-US" dirty="0">
                <a:solidFill>
                  <a:srgbClr val="231F20"/>
                </a:solidFill>
                <a:effectLst/>
                <a:latin typeface="Calibri" panose="020F0502020204030204" pitchFamily="34" charset="0"/>
                <a:ea typeface="Calibri" panose="020F0502020204030204" pitchFamily="34" charset="0"/>
              </a:rPr>
              <a:t>On the positive side, large-scale deployment of wind farms creates employment. If these jobs and the wealth they generate are distributed in a fair and equitable way, a contribution is made to Human</a:t>
            </a:r>
            <a:r>
              <a:rPr lang="en-US" spc="-6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Capital.</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The</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reduction</a:t>
            </a:r>
            <a:r>
              <a:rPr lang="en-US" spc="-6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in</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emissions</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is</a:t>
            </a:r>
            <a:r>
              <a:rPr lang="en-US" spc="-6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a</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contribution</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to</a:t>
            </a:r>
            <a:r>
              <a:rPr lang="en-US" spc="-6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a</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healthier</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population.</a:t>
            </a:r>
            <a:r>
              <a:rPr lang="en-US" spc="-6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The</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mix</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of</a:t>
            </a:r>
            <a:r>
              <a:rPr lang="en-US" spc="-6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energy</a:t>
            </a:r>
            <a:r>
              <a:rPr lang="en-US" spc="-6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sources increases independence and a distributed rather than a centralized power system is more robust, harder to disrupt and less vulnerable to a single catastrophic event.</a:t>
            </a:r>
            <a:endParaRPr lang="en-GB" dirty="0">
              <a:effectLst/>
              <a:latin typeface="Calibri" panose="020F0502020204030204" pitchFamily="34" charset="0"/>
              <a:ea typeface="Calibri" panose="020F0502020204030204" pitchFamily="34" charset="0"/>
            </a:endParaRPr>
          </a:p>
          <a:p>
            <a:pPr>
              <a:spcBef>
                <a:spcPts val="55"/>
              </a:spcBef>
            </a:pPr>
            <a:r>
              <a:rPr lang="en-US" dirty="0">
                <a:effectLst/>
                <a:latin typeface="Calibri" panose="020F0502020204030204" pitchFamily="34" charset="0"/>
                <a:ea typeface="Calibri" panose="020F0502020204030204" pitchFamily="34" charset="0"/>
              </a:rPr>
              <a:t> </a:t>
            </a:r>
            <a:endParaRPr lang="en-GB" dirty="0">
              <a:effectLst/>
              <a:latin typeface="Calibri" panose="020F0502020204030204" pitchFamily="34" charset="0"/>
              <a:ea typeface="Calibri" panose="020F0502020204030204" pitchFamily="34" charset="0"/>
            </a:endParaRPr>
          </a:p>
          <a:p>
            <a:pPr marL="146050" marR="688340" algn="just">
              <a:lnSpc>
                <a:spcPct val="97000"/>
              </a:lnSpc>
              <a:spcAft>
                <a:spcPts val="0"/>
              </a:spcAft>
            </a:pPr>
            <a:r>
              <a:rPr lang="en-US" dirty="0">
                <a:solidFill>
                  <a:srgbClr val="231F20"/>
                </a:solidFill>
                <a:effectLst/>
                <a:latin typeface="Calibri" panose="020F0502020204030204" pitchFamily="34" charset="0"/>
                <a:ea typeface="Calibri" panose="020F0502020204030204" pitchFamily="34" charset="0"/>
              </a:rPr>
              <a:t>On the negative side, the visual and acoustic intrusion, already mentioned, represents to many people a significant</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loss</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of</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quality</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of</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life.</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Schemes</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to</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re-invest</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a</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proportion</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of</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the</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revenues</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generated</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by</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the</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wind</a:t>
            </a:r>
            <a:r>
              <a:rPr lang="en-US" spc="-2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farm in</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the</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local</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community</a:t>
            </a:r>
            <a:r>
              <a:rPr lang="en-US" spc="-45"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in</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ways</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that</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help</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everyone,</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coupled</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with</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research</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to</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reduce</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the</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acoustic</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problem,</a:t>
            </a:r>
            <a:r>
              <a:rPr lang="en-US" spc="-50" dirty="0">
                <a:solidFill>
                  <a:srgbClr val="231F20"/>
                </a:solidFill>
                <a:effectLst/>
                <a:latin typeface="Calibri" panose="020F0502020204030204" pitchFamily="34" charset="0"/>
                <a:ea typeface="Calibri" panose="020F0502020204030204" pitchFamily="34" charset="0"/>
              </a:rPr>
              <a:t> </a:t>
            </a:r>
            <a:r>
              <a:rPr lang="en-US" dirty="0">
                <a:solidFill>
                  <a:srgbClr val="231F20"/>
                </a:solidFill>
                <a:effectLst/>
                <a:latin typeface="Calibri" panose="020F0502020204030204" pitchFamily="34" charset="0"/>
                <a:ea typeface="Calibri" panose="020F0502020204030204" pitchFamily="34" charset="0"/>
              </a:rPr>
              <a:t>offer a way forward.</a:t>
            </a:r>
            <a:endParaRPr lang="en-GB" dirty="0">
              <a:effectLst/>
              <a:latin typeface="Calibri" panose="020F0502020204030204" pitchFamily="34" charset="0"/>
              <a:ea typeface="Calibri" panose="020F0502020204030204" pitchFamily="34" charset="0"/>
            </a:endParaRPr>
          </a:p>
        </p:txBody>
      </p:sp>
      <p:pic>
        <p:nvPicPr>
          <p:cNvPr id="6" name="Image 49">
            <a:extLst>
              <a:ext uri="{FF2B5EF4-FFF2-40B4-BE49-F238E27FC236}">
                <a16:creationId xmlns:a16="http://schemas.microsoft.com/office/drawing/2014/main" id="{CC299565-5AED-38BA-4B1E-BCC3769E396E}"/>
              </a:ext>
            </a:extLst>
          </p:cNvPr>
          <p:cNvPicPr>
            <a:picLocks/>
          </p:cNvPicPr>
          <p:nvPr/>
        </p:nvPicPr>
        <p:blipFill>
          <a:blip r:embed="rId3" cstate="print"/>
          <a:stretch>
            <a:fillRect/>
          </a:stretch>
        </p:blipFill>
        <p:spPr>
          <a:xfrm>
            <a:off x="11344909" y="312602"/>
            <a:ext cx="606664" cy="601798"/>
          </a:xfrm>
          <a:prstGeom prst="rect">
            <a:avLst/>
          </a:prstGeom>
        </p:spPr>
      </p:pic>
    </p:spTree>
    <p:extLst>
      <p:ext uri="{BB962C8B-B14F-4D97-AF65-F5344CB8AC3E}">
        <p14:creationId xmlns:p14="http://schemas.microsoft.com/office/powerpoint/2010/main" val="2082633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32D99-0B15-ABFB-7F42-B7DDC8A5B1F8}"/>
              </a:ext>
            </a:extLst>
          </p:cNvPr>
          <p:cNvSpPr>
            <a:spLocks noGrp="1"/>
          </p:cNvSpPr>
          <p:nvPr>
            <p:ph type="sldNum" sz="quarter" idx="11"/>
          </p:nvPr>
        </p:nvSpPr>
        <p:spPr/>
        <p:txBody>
          <a:bodyPr/>
          <a:lstStyle/>
          <a:p>
            <a:fld id="{F0D23093-2AB0-F74C-B865-1A12A15B650E}" type="slidenum">
              <a:rPr lang="en-US" smtClean="0"/>
              <a:pPr/>
              <a:t>29</a:t>
            </a:fld>
            <a:endParaRPr lang="en-US" dirty="0"/>
          </a:p>
        </p:txBody>
      </p:sp>
      <p:sp>
        <p:nvSpPr>
          <p:cNvPr id="3" name="Title 2">
            <a:extLst>
              <a:ext uri="{FF2B5EF4-FFF2-40B4-BE49-F238E27FC236}">
                <a16:creationId xmlns:a16="http://schemas.microsoft.com/office/drawing/2014/main" id="{C90122E2-DDAE-18D0-DEB1-C10DF8BBAB8B}"/>
              </a:ext>
            </a:extLst>
          </p:cNvPr>
          <p:cNvSpPr>
            <a:spLocks noGrp="1"/>
          </p:cNvSpPr>
          <p:nvPr>
            <p:ph type="title"/>
          </p:nvPr>
        </p:nvSpPr>
        <p:spPr/>
        <p:txBody>
          <a:bodyPr/>
          <a:lstStyle/>
          <a:p>
            <a:r>
              <a:rPr lang="en-GB" dirty="0"/>
              <a:t>4b. Natural Capital </a:t>
            </a:r>
          </a:p>
        </p:txBody>
      </p:sp>
      <p:sp>
        <p:nvSpPr>
          <p:cNvPr id="5" name="TextBox 4">
            <a:extLst>
              <a:ext uri="{FF2B5EF4-FFF2-40B4-BE49-F238E27FC236}">
                <a16:creationId xmlns:a16="http://schemas.microsoft.com/office/drawing/2014/main" id="{600DAD6F-4254-96AB-CFA4-2EDF545FECFC}"/>
              </a:ext>
            </a:extLst>
          </p:cNvPr>
          <p:cNvSpPr txBox="1"/>
          <p:nvPr/>
        </p:nvSpPr>
        <p:spPr>
          <a:xfrm>
            <a:off x="1066800" y="1295400"/>
            <a:ext cx="10058400" cy="3367589"/>
          </a:xfrm>
          <a:prstGeom prst="rect">
            <a:avLst/>
          </a:prstGeom>
          <a:noFill/>
        </p:spPr>
        <p:txBody>
          <a:bodyPr wrap="square">
            <a:spAutoFit/>
          </a:bodyPr>
          <a:lstStyle/>
          <a:p>
            <a:pPr marL="146050" marR="688340" algn="just">
              <a:lnSpc>
                <a:spcPct val="97000"/>
              </a:lnSpc>
              <a:spcBef>
                <a:spcPts val="150"/>
              </a:spcBef>
              <a:spcAft>
                <a:spcPts val="0"/>
              </a:spcAft>
            </a:pPr>
            <a:r>
              <a:rPr lang="en-US" sz="1800" dirty="0">
                <a:solidFill>
                  <a:srgbClr val="231F20"/>
                </a:solidFill>
                <a:effectLst/>
                <a:latin typeface="Calibri" panose="020F0502020204030204" pitchFamily="34" charset="0"/>
                <a:ea typeface="Calibri" panose="020F0502020204030204" pitchFamily="34" charset="0"/>
              </a:rPr>
              <a:t>The Prime Objective in building wind farms was to reduce green-house gas emissions. The studies cited above suggested that they can. The dependence on critical elements, particularly neodymium, for the turbines, is a concern for manufacturers in non-mining countries. The placement of wind turbines being fixed and known, and large groups of them are managed by a single operator, this can be addressed by making sure their recovery, reconditioning or recycling at end of life are scheduled.</a:t>
            </a:r>
            <a:r>
              <a:rPr lang="en-US" sz="1800" spc="-45" dirty="0">
                <a:solidFill>
                  <a:srgbClr val="231F20"/>
                </a:solidFill>
                <a:effectLst/>
                <a:latin typeface="Calibri" panose="020F0502020204030204" pitchFamily="34" charset="0"/>
                <a:ea typeface="Calibri" panose="020F0502020204030204" pitchFamily="34" charset="0"/>
              </a:rPr>
              <a:t> Encouraging a full life cycle management of wind farm is also a way forward in dealing with end-of-life scenario of fiber composite turbine blades, which management is not satisfactory.</a:t>
            </a:r>
          </a:p>
          <a:p>
            <a:pPr marL="146050" marR="688340" algn="just">
              <a:lnSpc>
                <a:spcPct val="97000"/>
              </a:lnSpc>
              <a:spcBef>
                <a:spcPts val="150"/>
              </a:spcBef>
              <a:spcAft>
                <a:spcPts val="0"/>
              </a:spcAft>
            </a:pPr>
            <a:endParaRPr lang="en-GB" sz="1800" dirty="0">
              <a:effectLst/>
              <a:latin typeface="Calibri" panose="020F0502020204030204" pitchFamily="34" charset="0"/>
              <a:ea typeface="Calibri" panose="020F0502020204030204" pitchFamily="34" charset="0"/>
            </a:endParaRPr>
          </a:p>
          <a:p>
            <a:pPr marL="146050" marR="688340" algn="just">
              <a:lnSpc>
                <a:spcPct val="97000"/>
              </a:lnSpc>
              <a:spcBef>
                <a:spcPts val="150"/>
              </a:spcBef>
              <a:spcAft>
                <a:spcPts val="0"/>
              </a:spcAft>
            </a:pPr>
            <a:r>
              <a:rPr lang="en-US" sz="1800" dirty="0">
                <a:solidFill>
                  <a:srgbClr val="231F20"/>
                </a:solidFill>
                <a:effectLst/>
                <a:latin typeface="Calibri" panose="020F0502020204030204" pitchFamily="34" charset="0"/>
                <a:ea typeface="Calibri" panose="020F0502020204030204" pitchFamily="34" charset="0"/>
              </a:rPr>
              <a:t>Injury</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to</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bird</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life</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might</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be</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dismissed</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as</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trivial</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when</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domestic</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cats</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kill</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far</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more,</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but</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this</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is</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not</a:t>
            </a:r>
            <a:r>
              <a:rPr lang="en-US" sz="1800" spc="-4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a productive</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way</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to</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respond</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to</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stakeholder</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concerns</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a</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more</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considered</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response</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and</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exploration</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of</a:t>
            </a:r>
            <a:r>
              <a:rPr lang="en-US" sz="1800" spc="-6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mitigating measures (ultrasound, perhaps) is a better way forward.</a:t>
            </a:r>
            <a:endParaRPr lang="en-GB" sz="1800" dirty="0">
              <a:effectLst/>
              <a:latin typeface="Calibri" panose="020F0502020204030204" pitchFamily="34" charset="0"/>
              <a:ea typeface="Calibri" panose="020F0502020204030204" pitchFamily="34" charset="0"/>
            </a:endParaRPr>
          </a:p>
        </p:txBody>
      </p:sp>
      <p:pic>
        <p:nvPicPr>
          <p:cNvPr id="6" name="Image 49">
            <a:extLst>
              <a:ext uri="{FF2B5EF4-FFF2-40B4-BE49-F238E27FC236}">
                <a16:creationId xmlns:a16="http://schemas.microsoft.com/office/drawing/2014/main" id="{A42C5BD2-ED40-C129-56FC-C779133FAFC2}"/>
              </a:ext>
            </a:extLst>
          </p:cNvPr>
          <p:cNvPicPr>
            <a:picLocks/>
          </p:cNvPicPr>
          <p:nvPr/>
        </p:nvPicPr>
        <p:blipFill>
          <a:blip r:embed="rId3" cstate="print"/>
          <a:stretch>
            <a:fillRect/>
          </a:stretch>
        </p:blipFill>
        <p:spPr>
          <a:xfrm>
            <a:off x="11344909" y="304800"/>
            <a:ext cx="606664" cy="601798"/>
          </a:xfrm>
          <a:prstGeom prst="rect">
            <a:avLst/>
          </a:prstGeom>
        </p:spPr>
      </p:pic>
    </p:spTree>
    <p:extLst>
      <p:ext uri="{BB962C8B-B14F-4D97-AF65-F5344CB8AC3E}">
        <p14:creationId xmlns:p14="http://schemas.microsoft.com/office/powerpoint/2010/main" val="3848622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618C2-B76C-4896-BB1B-E9D7E73792F4}"/>
              </a:ext>
            </a:extLst>
          </p:cNvPr>
          <p:cNvSpPr>
            <a:spLocks noGrp="1"/>
          </p:cNvSpPr>
          <p:nvPr>
            <p:ph type="sldNum" sz="quarter" idx="11"/>
          </p:nvPr>
        </p:nvSpPr>
        <p:spPr/>
        <p:txBody>
          <a:bodyPr/>
          <a:lstStyle/>
          <a:p>
            <a:fld id="{F0D23093-2AB0-F74C-B865-1A12A15B650E}" type="slidenum">
              <a:rPr lang="en-US" smtClean="0"/>
              <a:pPr/>
              <a:t>3</a:t>
            </a:fld>
            <a:endParaRPr lang="en-US" dirty="0"/>
          </a:p>
        </p:txBody>
      </p:sp>
      <p:sp>
        <p:nvSpPr>
          <p:cNvPr id="3" name="Title 2">
            <a:extLst>
              <a:ext uri="{FF2B5EF4-FFF2-40B4-BE49-F238E27FC236}">
                <a16:creationId xmlns:a16="http://schemas.microsoft.com/office/drawing/2014/main" id="{1E44939B-AC8F-44E3-B296-5FF729F56F06}"/>
              </a:ext>
            </a:extLst>
          </p:cNvPr>
          <p:cNvSpPr>
            <a:spLocks noGrp="1"/>
          </p:cNvSpPr>
          <p:nvPr>
            <p:ph type="title"/>
          </p:nvPr>
        </p:nvSpPr>
        <p:spPr/>
        <p:txBody>
          <a:bodyPr/>
          <a:lstStyle/>
          <a:p>
            <a:r>
              <a:rPr lang="en-US" dirty="0"/>
              <a:t>Outline of the lecture unit</a:t>
            </a:r>
          </a:p>
        </p:txBody>
      </p:sp>
      <p:sp>
        <p:nvSpPr>
          <p:cNvPr id="7" name="Text Box 8">
            <a:extLst>
              <a:ext uri="{FF2B5EF4-FFF2-40B4-BE49-F238E27FC236}">
                <a16:creationId xmlns:a16="http://schemas.microsoft.com/office/drawing/2014/main" id="{8972ACEE-42EC-4C27-8715-6647F8A47682}"/>
              </a:ext>
            </a:extLst>
          </p:cNvPr>
          <p:cNvSpPr txBox="1">
            <a:spLocks noChangeArrowheads="1"/>
          </p:cNvSpPr>
          <p:nvPr/>
        </p:nvSpPr>
        <p:spPr bwMode="auto">
          <a:xfrm>
            <a:off x="5442705" y="1929748"/>
            <a:ext cx="5533071" cy="299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6pPr>
            <a:lvl7pPr marL="29718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7pPr>
            <a:lvl8pPr marL="34290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8pPr>
            <a:lvl9pPr marL="3886200" indent="-228600" eaLnBrk="0" fontAlgn="base" hangingPunct="0">
              <a:spcBef>
                <a:spcPct val="20000"/>
              </a:spcBef>
              <a:spcAft>
                <a:spcPct val="20000"/>
              </a:spcAft>
              <a:buClr>
                <a:srgbClr val="009B9B"/>
              </a:buClr>
              <a:buSzPct val="80000"/>
              <a:buFont typeface="Wingdings" pitchFamily="2" charset="2"/>
              <a:defRPr>
                <a:solidFill>
                  <a:schemeClr val="tx1"/>
                </a:solidFill>
                <a:latin typeface="Arial" charset="0"/>
              </a:defRPr>
            </a:lvl9pPr>
          </a:lstStyle>
          <a:p>
            <a:pPr>
              <a:lnSpc>
                <a:spcPct val="150000"/>
              </a:lnSpc>
              <a:buClr>
                <a:schemeClr val="accent1"/>
              </a:buClr>
              <a:buSzPct val="110000"/>
              <a:buFont typeface="Wingdings" pitchFamily="2" charset="2"/>
              <a:buChar char="§"/>
            </a:pPr>
            <a:r>
              <a:rPr lang="en-GB" sz="1600" i="1" dirty="0">
                <a:solidFill>
                  <a:prstClr val="black"/>
                </a:solidFill>
                <a:latin typeface="+mn-lt"/>
              </a:rPr>
              <a:t>  The idea of sustainable development</a:t>
            </a:r>
          </a:p>
          <a:p>
            <a:pPr>
              <a:lnSpc>
                <a:spcPct val="150000"/>
              </a:lnSpc>
              <a:buClr>
                <a:schemeClr val="accent1"/>
              </a:buClr>
              <a:buSzPct val="110000"/>
              <a:buFont typeface="Wingdings" pitchFamily="2" charset="2"/>
              <a:buChar char="§"/>
            </a:pPr>
            <a:r>
              <a:rPr lang="en-GB" sz="1600" i="1" dirty="0">
                <a:solidFill>
                  <a:prstClr val="black"/>
                </a:solidFill>
                <a:latin typeface="+mn-lt"/>
              </a:rPr>
              <a:t>  Triple bottom line and the three capitals</a:t>
            </a:r>
          </a:p>
          <a:p>
            <a:pPr>
              <a:lnSpc>
                <a:spcPct val="150000"/>
              </a:lnSpc>
              <a:buClr>
                <a:schemeClr val="accent1"/>
              </a:buClr>
              <a:buSzPct val="110000"/>
              <a:buFont typeface="Wingdings" pitchFamily="2" charset="2"/>
              <a:buChar char="§"/>
            </a:pPr>
            <a:r>
              <a:rPr lang="en-GB" sz="1600" i="1" dirty="0">
                <a:solidFill>
                  <a:prstClr val="black"/>
                </a:solidFill>
                <a:latin typeface="+mn-lt"/>
              </a:rPr>
              <a:t>  Stakeholders</a:t>
            </a:r>
          </a:p>
          <a:p>
            <a:pPr>
              <a:lnSpc>
                <a:spcPct val="150000"/>
              </a:lnSpc>
              <a:buClr>
                <a:schemeClr val="accent1"/>
              </a:buClr>
              <a:buSzPct val="110000"/>
              <a:buFont typeface="Wingdings" pitchFamily="2" charset="2"/>
              <a:buChar char="§"/>
            </a:pPr>
            <a:r>
              <a:rPr lang="en-GB" sz="1600" i="1" dirty="0">
                <a:solidFill>
                  <a:prstClr val="black"/>
                </a:solidFill>
                <a:latin typeface="+mn-lt"/>
              </a:rPr>
              <a:t>  Fact finding</a:t>
            </a:r>
          </a:p>
          <a:p>
            <a:pPr>
              <a:lnSpc>
                <a:spcPct val="150000"/>
              </a:lnSpc>
              <a:buClr>
                <a:schemeClr val="accent1"/>
              </a:buClr>
              <a:buSzPct val="110000"/>
              <a:buFont typeface="Wingdings" pitchFamily="2" charset="2"/>
              <a:buChar char="§"/>
            </a:pPr>
            <a:r>
              <a:rPr lang="en-GB" sz="1600" i="1" dirty="0">
                <a:solidFill>
                  <a:prstClr val="black"/>
                </a:solidFill>
                <a:latin typeface="+mn-lt"/>
              </a:rPr>
              <a:t>  Integration and reflection on outcomes</a:t>
            </a:r>
          </a:p>
          <a:p>
            <a:pPr>
              <a:lnSpc>
                <a:spcPct val="150000"/>
              </a:lnSpc>
              <a:buClr>
                <a:schemeClr val="accent1"/>
              </a:buClr>
              <a:buSzPct val="110000"/>
              <a:buFont typeface="Wingdings" pitchFamily="2" charset="2"/>
              <a:buChar char="§"/>
            </a:pPr>
            <a:r>
              <a:rPr lang="en-GB" sz="1600" i="1" dirty="0">
                <a:solidFill>
                  <a:prstClr val="black"/>
                </a:solidFill>
                <a:latin typeface="+mn-lt"/>
              </a:rPr>
              <a:t>  The Ansys Granta EduPack Sustainable Design database</a:t>
            </a:r>
          </a:p>
          <a:p>
            <a:pPr>
              <a:lnSpc>
                <a:spcPct val="150000"/>
              </a:lnSpc>
              <a:buClr>
                <a:schemeClr val="accent1"/>
              </a:buClr>
              <a:buSzPct val="110000"/>
              <a:buFont typeface="Wingdings" pitchFamily="2" charset="2"/>
              <a:buChar char="§"/>
            </a:pPr>
            <a:r>
              <a:rPr lang="en-GB" sz="1600" i="1" dirty="0">
                <a:solidFill>
                  <a:prstClr val="black"/>
                </a:solidFill>
                <a:latin typeface="+mn-lt"/>
              </a:rPr>
              <a:t>  Case study: Wind Turbines</a:t>
            </a:r>
          </a:p>
        </p:txBody>
      </p:sp>
      <p:grpSp>
        <p:nvGrpSpPr>
          <p:cNvPr id="6" name="Group 5">
            <a:extLst>
              <a:ext uri="{FF2B5EF4-FFF2-40B4-BE49-F238E27FC236}">
                <a16:creationId xmlns:a16="http://schemas.microsoft.com/office/drawing/2014/main" id="{3E9FACC2-7FD6-4DBC-A155-CD93044085AC}"/>
              </a:ext>
            </a:extLst>
          </p:cNvPr>
          <p:cNvGrpSpPr/>
          <p:nvPr/>
        </p:nvGrpSpPr>
        <p:grpSpPr>
          <a:xfrm>
            <a:off x="1216224" y="1143000"/>
            <a:ext cx="3870283" cy="4811125"/>
            <a:chOff x="7086600" y="1284875"/>
            <a:chExt cx="3449659" cy="4288250"/>
          </a:xfrm>
        </p:grpSpPr>
        <p:pic>
          <p:nvPicPr>
            <p:cNvPr id="8" name="Picture 2">
              <a:extLst>
                <a:ext uri="{FF2B5EF4-FFF2-40B4-BE49-F238E27FC236}">
                  <a16:creationId xmlns:a16="http://schemas.microsoft.com/office/drawing/2014/main" id="{8F90E806-7B50-4286-9921-A3DEAAC64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284875"/>
              <a:ext cx="3449659" cy="428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A32CC4D5-6D2C-4269-8796-EBE9557851EA}"/>
                </a:ext>
              </a:extLst>
            </p:cNvPr>
            <p:cNvSpPr/>
            <p:nvPr/>
          </p:nvSpPr>
          <p:spPr>
            <a:xfrm>
              <a:off x="10210800" y="4800600"/>
              <a:ext cx="325459"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27353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83D06A-1BA1-2B3D-AF66-2F8A0F66C188}"/>
              </a:ext>
            </a:extLst>
          </p:cNvPr>
          <p:cNvSpPr>
            <a:spLocks noGrp="1"/>
          </p:cNvSpPr>
          <p:nvPr>
            <p:ph type="sldNum" sz="quarter" idx="11"/>
          </p:nvPr>
        </p:nvSpPr>
        <p:spPr/>
        <p:txBody>
          <a:bodyPr/>
          <a:lstStyle/>
          <a:p>
            <a:fld id="{F0D23093-2AB0-F74C-B865-1A12A15B650E}" type="slidenum">
              <a:rPr lang="en-US" smtClean="0"/>
              <a:pPr/>
              <a:t>30</a:t>
            </a:fld>
            <a:endParaRPr lang="en-US" dirty="0"/>
          </a:p>
        </p:txBody>
      </p:sp>
      <p:sp>
        <p:nvSpPr>
          <p:cNvPr id="3" name="Title 2">
            <a:extLst>
              <a:ext uri="{FF2B5EF4-FFF2-40B4-BE49-F238E27FC236}">
                <a16:creationId xmlns:a16="http://schemas.microsoft.com/office/drawing/2014/main" id="{07EBF38B-759D-96EF-E21E-999BAE01C149}"/>
              </a:ext>
            </a:extLst>
          </p:cNvPr>
          <p:cNvSpPr>
            <a:spLocks noGrp="1"/>
          </p:cNvSpPr>
          <p:nvPr>
            <p:ph type="title"/>
          </p:nvPr>
        </p:nvSpPr>
        <p:spPr/>
        <p:txBody>
          <a:bodyPr/>
          <a:lstStyle/>
          <a:p>
            <a:r>
              <a:rPr lang="en-GB" dirty="0"/>
              <a:t>4c. Manufactured and financial Capital</a:t>
            </a:r>
          </a:p>
        </p:txBody>
      </p:sp>
      <p:sp>
        <p:nvSpPr>
          <p:cNvPr id="5" name="TextBox 4">
            <a:extLst>
              <a:ext uri="{FF2B5EF4-FFF2-40B4-BE49-F238E27FC236}">
                <a16:creationId xmlns:a16="http://schemas.microsoft.com/office/drawing/2014/main" id="{42504503-CA64-D1D2-6DAD-DE1DEA91E258}"/>
              </a:ext>
            </a:extLst>
          </p:cNvPr>
          <p:cNvSpPr txBox="1"/>
          <p:nvPr/>
        </p:nvSpPr>
        <p:spPr>
          <a:xfrm>
            <a:off x="609601" y="1456024"/>
            <a:ext cx="10210800" cy="1972976"/>
          </a:xfrm>
          <a:prstGeom prst="rect">
            <a:avLst/>
          </a:prstGeom>
          <a:noFill/>
        </p:spPr>
        <p:txBody>
          <a:bodyPr wrap="square">
            <a:spAutoFit/>
          </a:bodyPr>
          <a:lstStyle/>
          <a:p>
            <a:pPr marL="146050" marR="687705" algn="just">
              <a:lnSpc>
                <a:spcPct val="97000"/>
              </a:lnSpc>
              <a:spcAft>
                <a:spcPts val="0"/>
              </a:spcAft>
            </a:pPr>
            <a:r>
              <a:rPr lang="en-US" sz="1800" dirty="0">
                <a:solidFill>
                  <a:srgbClr val="231F20"/>
                </a:solidFill>
                <a:effectLst/>
                <a:latin typeface="Calibri" panose="020F0502020204030204" pitchFamily="34" charset="0"/>
                <a:ea typeface="Calibri" panose="020F0502020204030204" pitchFamily="34" charset="0"/>
              </a:rPr>
              <a:t>The typical design-life of a wind turbine is 25 years. Building the equivalent of 300GW of turbines</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per</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year</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is</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a</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significant</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investment</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in</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energy</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infrastructure.</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Is</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it</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a</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good</a:t>
            </a:r>
            <a:r>
              <a:rPr lang="en-US" sz="1800" spc="-5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investment?</a:t>
            </a:r>
            <a:r>
              <a:rPr lang="en-US" sz="1800" spc="-50" dirty="0">
                <a:solidFill>
                  <a:srgbClr val="231F20"/>
                </a:solidFill>
                <a:effectLst/>
                <a:latin typeface="Calibri" panose="020F0502020204030204" pitchFamily="34" charset="0"/>
                <a:ea typeface="Calibri" panose="020F0502020204030204" pitchFamily="34" charset="0"/>
              </a:rPr>
              <a:t> Recent farm deployments have competitive or even cheaper prices than fossil plants equivalents which can be a sign to encourage future investments by banks and hedge funds. </a:t>
            </a:r>
            <a:r>
              <a:rPr lang="en-US" sz="1800" dirty="0">
                <a:solidFill>
                  <a:srgbClr val="231F20"/>
                </a:solidFill>
                <a:effectLst/>
                <a:latin typeface="Calibri" panose="020F0502020204030204" pitchFamily="34" charset="0"/>
                <a:ea typeface="Calibri" panose="020F0502020204030204" pitchFamily="34" charset="0"/>
              </a:rPr>
              <a:t>However much questions remains on grid investments needed to cope with intermittency and decentralized characteristics of wind energy. Levels of financial gains will depend on storage technology evolution (like batteries) over the next 25 years and the cost of carbon-induced climate change.</a:t>
            </a:r>
            <a:endParaRPr lang="en-GB" sz="1800" dirty="0">
              <a:effectLst/>
              <a:latin typeface="Calibri" panose="020F0502020204030204" pitchFamily="34" charset="0"/>
              <a:ea typeface="Calibri" panose="020F0502020204030204" pitchFamily="34" charset="0"/>
            </a:endParaRPr>
          </a:p>
        </p:txBody>
      </p:sp>
      <p:pic>
        <p:nvPicPr>
          <p:cNvPr id="6" name="Image 49">
            <a:extLst>
              <a:ext uri="{FF2B5EF4-FFF2-40B4-BE49-F238E27FC236}">
                <a16:creationId xmlns:a16="http://schemas.microsoft.com/office/drawing/2014/main" id="{49DB2562-9289-8281-017A-0D6CC9D3AA94}"/>
              </a:ext>
            </a:extLst>
          </p:cNvPr>
          <p:cNvPicPr>
            <a:picLocks/>
          </p:cNvPicPr>
          <p:nvPr/>
        </p:nvPicPr>
        <p:blipFill>
          <a:blip r:embed="rId3" cstate="print"/>
          <a:stretch>
            <a:fillRect/>
          </a:stretch>
        </p:blipFill>
        <p:spPr>
          <a:xfrm>
            <a:off x="11344909" y="312602"/>
            <a:ext cx="606664" cy="601798"/>
          </a:xfrm>
          <a:prstGeom prst="rect">
            <a:avLst/>
          </a:prstGeom>
        </p:spPr>
      </p:pic>
    </p:spTree>
    <p:extLst>
      <p:ext uri="{BB962C8B-B14F-4D97-AF65-F5344CB8AC3E}">
        <p14:creationId xmlns:p14="http://schemas.microsoft.com/office/powerpoint/2010/main" val="18559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D1A3BD-CAAC-37B5-1235-36B1B394D889}"/>
              </a:ext>
            </a:extLst>
          </p:cNvPr>
          <p:cNvSpPr>
            <a:spLocks noGrp="1"/>
          </p:cNvSpPr>
          <p:nvPr>
            <p:ph type="sldNum" sz="quarter" idx="11"/>
          </p:nvPr>
        </p:nvSpPr>
        <p:spPr/>
        <p:txBody>
          <a:bodyPr/>
          <a:lstStyle/>
          <a:p>
            <a:fld id="{F0D23093-2AB0-F74C-B865-1A12A15B650E}" type="slidenum">
              <a:rPr lang="en-US" smtClean="0"/>
              <a:pPr/>
              <a:t>31</a:t>
            </a:fld>
            <a:endParaRPr lang="en-US" dirty="0"/>
          </a:p>
        </p:txBody>
      </p:sp>
      <p:sp>
        <p:nvSpPr>
          <p:cNvPr id="3" name="Title 2">
            <a:extLst>
              <a:ext uri="{FF2B5EF4-FFF2-40B4-BE49-F238E27FC236}">
                <a16:creationId xmlns:a16="http://schemas.microsoft.com/office/drawing/2014/main" id="{7EFEBE8A-8C93-E5F5-FA36-C50D431AC08C}"/>
              </a:ext>
            </a:extLst>
          </p:cNvPr>
          <p:cNvSpPr>
            <a:spLocks noGrp="1"/>
          </p:cNvSpPr>
          <p:nvPr>
            <p:ph type="title"/>
          </p:nvPr>
        </p:nvSpPr>
        <p:spPr>
          <a:xfrm>
            <a:off x="422532" y="97634"/>
            <a:ext cx="10972799" cy="845837"/>
          </a:xfrm>
        </p:spPr>
        <p:txBody>
          <a:bodyPr/>
          <a:lstStyle/>
          <a:p>
            <a:r>
              <a:rPr lang="en-US" dirty="0"/>
              <a:t>Step 4: Summary</a:t>
            </a:r>
            <a:endParaRPr lang="en-GB" dirty="0"/>
          </a:p>
        </p:txBody>
      </p:sp>
      <p:grpSp>
        <p:nvGrpSpPr>
          <p:cNvPr id="4" name="Group 3">
            <a:extLst>
              <a:ext uri="{FF2B5EF4-FFF2-40B4-BE49-F238E27FC236}">
                <a16:creationId xmlns:a16="http://schemas.microsoft.com/office/drawing/2014/main" id="{94AF6BD1-1A55-0AC7-2C87-7A2C3F258823}"/>
              </a:ext>
            </a:extLst>
          </p:cNvPr>
          <p:cNvGrpSpPr>
            <a:grpSpLocks/>
          </p:cNvGrpSpPr>
          <p:nvPr/>
        </p:nvGrpSpPr>
        <p:grpSpPr>
          <a:xfrm>
            <a:off x="2057400" y="669045"/>
            <a:ext cx="9372599" cy="5481745"/>
            <a:chOff x="-1978122" y="248686"/>
            <a:chExt cx="9373056" cy="5481997"/>
          </a:xfrm>
        </p:grpSpPr>
        <p:pic>
          <p:nvPicPr>
            <p:cNvPr id="5" name="Image 52">
              <a:extLst>
                <a:ext uri="{FF2B5EF4-FFF2-40B4-BE49-F238E27FC236}">
                  <a16:creationId xmlns:a16="http://schemas.microsoft.com/office/drawing/2014/main" id="{A84A8602-FF37-7140-29EB-9354A7438922}"/>
                </a:ext>
              </a:extLst>
            </p:cNvPr>
            <p:cNvPicPr/>
            <p:nvPr/>
          </p:nvPicPr>
          <p:blipFill>
            <a:blip r:embed="rId3" cstate="print"/>
            <a:stretch>
              <a:fillRect/>
            </a:stretch>
          </p:blipFill>
          <p:spPr>
            <a:xfrm>
              <a:off x="4177798" y="2094326"/>
              <a:ext cx="1388248" cy="1404499"/>
            </a:xfrm>
            <a:prstGeom prst="rect">
              <a:avLst/>
            </a:prstGeom>
          </p:spPr>
        </p:pic>
        <p:pic>
          <p:nvPicPr>
            <p:cNvPr id="6" name="Image 53">
              <a:extLst>
                <a:ext uri="{FF2B5EF4-FFF2-40B4-BE49-F238E27FC236}">
                  <a16:creationId xmlns:a16="http://schemas.microsoft.com/office/drawing/2014/main" id="{D6D8EFA8-A3D1-36B0-2B74-3A19450F9A8C}"/>
                </a:ext>
              </a:extLst>
            </p:cNvPr>
            <p:cNvPicPr/>
            <p:nvPr/>
          </p:nvPicPr>
          <p:blipFill>
            <a:blip r:embed="rId4" cstate="print"/>
            <a:stretch>
              <a:fillRect/>
            </a:stretch>
          </p:blipFill>
          <p:spPr>
            <a:xfrm>
              <a:off x="2544392" y="797564"/>
              <a:ext cx="1700556" cy="1700565"/>
            </a:xfrm>
            <a:prstGeom prst="rect">
              <a:avLst/>
            </a:prstGeom>
          </p:spPr>
        </p:pic>
        <p:pic>
          <p:nvPicPr>
            <p:cNvPr id="7" name="Image 54">
              <a:extLst>
                <a:ext uri="{FF2B5EF4-FFF2-40B4-BE49-F238E27FC236}">
                  <a16:creationId xmlns:a16="http://schemas.microsoft.com/office/drawing/2014/main" id="{13012CFA-3326-C33C-C98D-45F075E9B317}"/>
                </a:ext>
              </a:extLst>
            </p:cNvPr>
            <p:cNvPicPr/>
            <p:nvPr/>
          </p:nvPicPr>
          <p:blipFill>
            <a:blip r:embed="rId5" cstate="print"/>
            <a:stretch>
              <a:fillRect/>
            </a:stretch>
          </p:blipFill>
          <p:spPr>
            <a:xfrm>
              <a:off x="957630" y="1865716"/>
              <a:ext cx="1700556" cy="1704335"/>
            </a:xfrm>
            <a:prstGeom prst="rect">
              <a:avLst/>
            </a:prstGeom>
          </p:spPr>
        </p:pic>
        <p:sp>
          <p:nvSpPr>
            <p:cNvPr id="8" name="Graphic 55">
              <a:extLst>
                <a:ext uri="{FF2B5EF4-FFF2-40B4-BE49-F238E27FC236}">
                  <a16:creationId xmlns:a16="http://schemas.microsoft.com/office/drawing/2014/main" id="{EADEBA1C-78BA-7199-777C-C1B668BE17CF}"/>
                </a:ext>
              </a:extLst>
            </p:cNvPr>
            <p:cNvSpPr/>
            <p:nvPr/>
          </p:nvSpPr>
          <p:spPr>
            <a:xfrm>
              <a:off x="1283172" y="3374276"/>
              <a:ext cx="384366" cy="607098"/>
            </a:xfrm>
            <a:custGeom>
              <a:avLst/>
              <a:gdLst/>
              <a:ahLst/>
              <a:cxnLst/>
              <a:rect l="l" t="t" r="r" b="b"/>
              <a:pathLst>
                <a:path w="274320" h="402590">
                  <a:moveTo>
                    <a:pt x="274319" y="0"/>
                  </a:moveTo>
                  <a:lnTo>
                    <a:pt x="0" y="402336"/>
                  </a:lnTo>
                </a:path>
              </a:pathLst>
            </a:custGeom>
            <a:ln w="12700">
              <a:solidFill>
                <a:srgbClr val="231F20"/>
              </a:solidFill>
              <a:prstDash val="solid"/>
            </a:ln>
          </p:spPr>
          <p:txBody>
            <a:bodyPr wrap="square" lIns="0" tIns="0" rIns="0" bIns="0" rtlCol="0">
              <a:prstTxWarp prst="textNoShape">
                <a:avLst/>
              </a:prstTxWarp>
              <a:noAutofit/>
            </a:bodyPr>
            <a:lstStyle/>
            <a:p>
              <a:endParaRPr lang="en-GB"/>
            </a:p>
          </p:txBody>
        </p:sp>
        <p:sp>
          <p:nvSpPr>
            <p:cNvPr id="9" name="Graphic 56">
              <a:extLst>
                <a:ext uri="{FF2B5EF4-FFF2-40B4-BE49-F238E27FC236}">
                  <a16:creationId xmlns:a16="http://schemas.microsoft.com/office/drawing/2014/main" id="{B607AAC9-0C16-D11F-B8D5-C90E157FABDE}"/>
                </a:ext>
              </a:extLst>
            </p:cNvPr>
            <p:cNvSpPr/>
            <p:nvPr/>
          </p:nvSpPr>
          <p:spPr>
            <a:xfrm>
              <a:off x="5105476" y="3389786"/>
              <a:ext cx="384366" cy="716137"/>
            </a:xfrm>
            <a:custGeom>
              <a:avLst/>
              <a:gdLst/>
              <a:ahLst/>
              <a:cxnLst/>
              <a:rect l="l" t="t" r="r" b="b"/>
              <a:pathLst>
                <a:path w="238125" h="365760">
                  <a:moveTo>
                    <a:pt x="0" y="0"/>
                  </a:moveTo>
                  <a:lnTo>
                    <a:pt x="237744" y="365760"/>
                  </a:lnTo>
                </a:path>
              </a:pathLst>
            </a:custGeom>
            <a:ln w="12700">
              <a:solidFill>
                <a:srgbClr val="231F20"/>
              </a:solidFill>
              <a:prstDash val="solid"/>
            </a:ln>
          </p:spPr>
          <p:txBody>
            <a:bodyPr wrap="square" lIns="0" tIns="0" rIns="0" bIns="0" rtlCol="0">
              <a:prstTxWarp prst="textNoShape">
                <a:avLst/>
              </a:prstTxWarp>
              <a:noAutofit/>
            </a:bodyPr>
            <a:lstStyle/>
            <a:p>
              <a:endParaRPr lang="en-GB"/>
            </a:p>
          </p:txBody>
        </p:sp>
        <p:sp>
          <p:nvSpPr>
            <p:cNvPr id="10" name="Graphic 57">
              <a:extLst>
                <a:ext uri="{FF2B5EF4-FFF2-40B4-BE49-F238E27FC236}">
                  <a16:creationId xmlns:a16="http://schemas.microsoft.com/office/drawing/2014/main" id="{64712521-0559-872E-E6E4-1D2C27C1E8AB}"/>
                </a:ext>
              </a:extLst>
            </p:cNvPr>
            <p:cNvSpPr/>
            <p:nvPr/>
          </p:nvSpPr>
          <p:spPr>
            <a:xfrm>
              <a:off x="2522268" y="899865"/>
              <a:ext cx="346805" cy="318816"/>
            </a:xfrm>
            <a:custGeom>
              <a:avLst/>
              <a:gdLst/>
              <a:ahLst/>
              <a:cxnLst/>
              <a:rect l="l" t="t" r="r" b="b"/>
              <a:pathLst>
                <a:path w="182880" h="311150">
                  <a:moveTo>
                    <a:pt x="182879" y="310896"/>
                  </a:moveTo>
                  <a:lnTo>
                    <a:pt x="0" y="0"/>
                  </a:lnTo>
                </a:path>
              </a:pathLst>
            </a:custGeom>
            <a:ln w="12700">
              <a:solidFill>
                <a:srgbClr val="231F20"/>
              </a:solidFill>
              <a:prstDash val="solid"/>
            </a:ln>
          </p:spPr>
          <p:txBody>
            <a:bodyPr wrap="square" lIns="0" tIns="0" rIns="0" bIns="0" rtlCol="0">
              <a:prstTxWarp prst="textNoShape">
                <a:avLst/>
              </a:prstTxWarp>
              <a:noAutofit/>
            </a:bodyPr>
            <a:lstStyle/>
            <a:p>
              <a:endParaRPr lang="en-GB"/>
            </a:p>
          </p:txBody>
        </p:sp>
        <p:sp>
          <p:nvSpPr>
            <p:cNvPr id="11" name="Textbox 58">
              <a:extLst>
                <a:ext uri="{FF2B5EF4-FFF2-40B4-BE49-F238E27FC236}">
                  <a16:creationId xmlns:a16="http://schemas.microsoft.com/office/drawing/2014/main" id="{3D0C742E-9A41-8F37-1578-10CDB32ACDAB}"/>
                </a:ext>
              </a:extLst>
            </p:cNvPr>
            <p:cNvSpPr txBox="1"/>
            <p:nvPr/>
          </p:nvSpPr>
          <p:spPr>
            <a:xfrm>
              <a:off x="3508546" y="4114808"/>
              <a:ext cx="3886388" cy="1027658"/>
            </a:xfrm>
            <a:prstGeom prst="rect">
              <a:avLst/>
            </a:prstGeom>
            <a:ln w="6350">
              <a:solidFill>
                <a:srgbClr val="231F20"/>
              </a:solidFill>
              <a:prstDash val="solid"/>
            </a:ln>
          </p:spPr>
          <p:txBody>
            <a:bodyPr wrap="square" lIns="0" tIns="0" rIns="0" bIns="0" rtlCol="0">
              <a:noAutofit/>
            </a:bodyPr>
            <a:lstStyle/>
            <a:p>
              <a:pPr>
                <a:spcBef>
                  <a:spcPts val="35"/>
                </a:spcBef>
              </a:pPr>
              <a:r>
                <a:rPr lang="en-US" sz="1100" dirty="0">
                  <a:effectLst/>
                  <a:latin typeface="Calibri" panose="020F0502020204030204" pitchFamily="34" charset="0"/>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a:p>
              <a:pPr marL="734695"/>
              <a:r>
                <a:rPr lang="en-US" sz="1100" b="1" dirty="0">
                  <a:solidFill>
                    <a:srgbClr val="231F20"/>
                  </a:solidFill>
                  <a:effectLst/>
                  <a:latin typeface="Calibri" panose="020F0502020204030204" pitchFamily="34" charset="0"/>
                  <a:ea typeface="Calibri" panose="020F0502020204030204" pitchFamily="34" charset="0"/>
                </a:rPr>
                <a:t>Human and Social </a:t>
              </a:r>
              <a:r>
                <a:rPr lang="en-US" sz="1100" b="1" spc="-10" dirty="0">
                  <a:solidFill>
                    <a:srgbClr val="231F20"/>
                  </a:solidFill>
                  <a:effectLst/>
                  <a:latin typeface="Calibri" panose="020F0502020204030204" pitchFamily="34" charset="0"/>
                  <a:ea typeface="Calibri" panose="020F0502020204030204" pitchFamily="34" charset="0"/>
                </a:rPr>
                <a:t>Capital</a:t>
              </a:r>
              <a:endParaRPr lang="en-GB" sz="1100" dirty="0">
                <a:latin typeface="Calibri" panose="020F0502020204030204" pitchFamily="34" charset="0"/>
                <a:ea typeface="Calibri" panose="020F0502020204030204" pitchFamily="34" charset="0"/>
              </a:endParaRPr>
            </a:p>
            <a:p>
              <a:pPr marL="734695"/>
              <a:r>
                <a:rPr lang="en-US" sz="1100" b="1" spc="-50" dirty="0">
                  <a:solidFill>
                    <a:srgbClr val="231F20"/>
                  </a:solidFill>
                  <a:effectLst/>
                  <a:latin typeface="Yu Gothic UI Semibold" panose="020B0700000000000000" pitchFamily="34" charset="-128"/>
                  <a:ea typeface="Calibri" panose="020F0502020204030204" pitchFamily="34" charset="0"/>
                </a:rPr>
                <a:t>   x</a:t>
              </a:r>
              <a:r>
                <a:rPr lang="en-US" sz="1100" b="1" dirty="0">
                  <a:solidFill>
                    <a:srgbClr val="231F20"/>
                  </a:solidFill>
                  <a:effectLst/>
                  <a:latin typeface="Yu Gothic UI Semibold" panose="020B0700000000000000" pitchFamily="34" charset="-128"/>
                  <a:ea typeface="Calibri" panose="020F0502020204030204" pitchFamily="34" charset="0"/>
                </a:rPr>
                <a:t>	       </a:t>
              </a:r>
              <a:r>
                <a:rPr lang="en-US" sz="1100" dirty="0">
                  <a:solidFill>
                    <a:srgbClr val="231F20"/>
                  </a:solidFill>
                  <a:effectLst/>
                  <a:latin typeface="Calibri" panose="020F0502020204030204" pitchFamily="34" charset="0"/>
                  <a:ea typeface="Calibri" panose="020F0502020204030204" pitchFamily="34" charset="0"/>
                </a:rPr>
                <a:t>Visual</a:t>
              </a:r>
              <a:r>
                <a:rPr lang="en-US" sz="1100" spc="-30" dirty="0">
                  <a:solidFill>
                    <a:srgbClr val="231F20"/>
                  </a:solidFill>
                  <a:effectLst/>
                  <a:latin typeface="Calibri" panose="020F0502020204030204" pitchFamily="34" charset="0"/>
                  <a:ea typeface="Calibri" panose="020F0502020204030204" pitchFamily="34" charset="0"/>
                </a:rPr>
                <a:t> </a:t>
              </a:r>
              <a:r>
                <a:rPr lang="en-US" sz="1100" dirty="0">
                  <a:solidFill>
                    <a:srgbClr val="231F20"/>
                  </a:solidFill>
                  <a:effectLst/>
                  <a:latin typeface="Calibri" panose="020F0502020204030204" pitchFamily="34" charset="0"/>
                  <a:ea typeface="Calibri" panose="020F0502020204030204" pitchFamily="34" charset="0"/>
                </a:rPr>
                <a:t>intrusion</a:t>
              </a:r>
              <a:r>
                <a:rPr lang="en-US" sz="1100" spc="-25" dirty="0">
                  <a:solidFill>
                    <a:srgbClr val="231F20"/>
                  </a:solidFill>
                  <a:effectLst/>
                  <a:latin typeface="Calibri" panose="020F0502020204030204" pitchFamily="34" charset="0"/>
                  <a:ea typeface="Calibri" panose="020F0502020204030204" pitchFamily="34" charset="0"/>
                </a:rPr>
                <a:t> </a:t>
              </a:r>
              <a:r>
                <a:rPr lang="en-US" sz="1100" dirty="0">
                  <a:solidFill>
                    <a:srgbClr val="231F20"/>
                  </a:solidFill>
                  <a:effectLst/>
                  <a:latin typeface="Calibri" panose="020F0502020204030204" pitchFamily="34" charset="0"/>
                  <a:ea typeface="Calibri" panose="020F0502020204030204" pitchFamily="34" charset="0"/>
                </a:rPr>
                <a:t>impacts</a:t>
              </a:r>
              <a:r>
                <a:rPr lang="en-US" sz="1100" spc="-25" dirty="0">
                  <a:solidFill>
                    <a:srgbClr val="231F20"/>
                  </a:solidFill>
                  <a:effectLst/>
                  <a:latin typeface="Calibri" panose="020F0502020204030204" pitchFamily="34" charset="0"/>
                  <a:ea typeface="Calibri" panose="020F0502020204030204" pitchFamily="34" charset="0"/>
                </a:rPr>
                <a:t> </a:t>
              </a:r>
              <a:r>
                <a:rPr lang="en-US" sz="1100" dirty="0">
                  <a:solidFill>
                    <a:srgbClr val="231F20"/>
                  </a:solidFill>
                  <a:effectLst/>
                  <a:latin typeface="Calibri" panose="020F0502020204030204" pitchFamily="34" charset="0"/>
                  <a:ea typeface="Calibri" panose="020F0502020204030204" pitchFamily="34" charset="0"/>
                </a:rPr>
                <a:t>quality</a:t>
              </a:r>
              <a:r>
                <a:rPr lang="en-US" sz="1100" spc="-20" dirty="0">
                  <a:solidFill>
                    <a:srgbClr val="231F20"/>
                  </a:solidFill>
                  <a:effectLst/>
                  <a:latin typeface="Calibri" panose="020F0502020204030204" pitchFamily="34" charset="0"/>
                  <a:ea typeface="Calibri" panose="020F0502020204030204" pitchFamily="34" charset="0"/>
                </a:rPr>
                <a:t> </a:t>
              </a:r>
              <a:r>
                <a:rPr lang="en-US" sz="1100" dirty="0">
                  <a:solidFill>
                    <a:srgbClr val="231F20"/>
                  </a:solidFill>
                  <a:effectLst/>
                  <a:latin typeface="Calibri" panose="020F0502020204030204" pitchFamily="34" charset="0"/>
                  <a:ea typeface="Calibri" panose="020F0502020204030204" pitchFamily="34" charset="0"/>
                </a:rPr>
                <a:t>of</a:t>
              </a:r>
              <a:r>
                <a:rPr lang="en-US" sz="1100" spc="-25" dirty="0">
                  <a:solidFill>
                    <a:srgbClr val="231F20"/>
                  </a:solidFill>
                  <a:effectLst/>
                  <a:latin typeface="Calibri" panose="020F0502020204030204" pitchFamily="34" charset="0"/>
                  <a:ea typeface="Calibri" panose="020F0502020204030204" pitchFamily="34" charset="0"/>
                </a:rPr>
                <a:t> </a:t>
              </a:r>
              <a:r>
                <a:rPr lang="en-US" sz="1100" spc="-20" dirty="0">
                  <a:solidFill>
                    <a:srgbClr val="231F20"/>
                  </a:solidFill>
                  <a:effectLst/>
                  <a:latin typeface="Calibri" panose="020F0502020204030204" pitchFamily="34" charset="0"/>
                  <a:ea typeface="Calibri" panose="020F0502020204030204" pitchFamily="34" charset="0"/>
                </a:rPr>
                <a:t>life</a:t>
              </a:r>
              <a:endParaRPr lang="en-GB" sz="1100" dirty="0">
                <a:effectLst/>
                <a:latin typeface="Calibri" panose="020F0502020204030204" pitchFamily="34" charset="0"/>
                <a:ea typeface="Calibri" panose="020F0502020204030204" pitchFamily="34" charset="0"/>
              </a:endParaRPr>
            </a:p>
            <a:p>
              <a:pPr marL="800100" lvl="1" indent="-342900" algn="ctr">
                <a:lnSpc>
                  <a:spcPts val="1530"/>
                </a:lnSpc>
                <a:buClr>
                  <a:srgbClr val="231F20"/>
                </a:buClr>
                <a:buSzPts val="1100"/>
                <a:buFont typeface="Yu Gothic UI Semibold" panose="020B0700000000000000" pitchFamily="34" charset="-128"/>
                <a:buChar char="✓"/>
                <a:tabLst>
                  <a:tab pos="343535" algn="l"/>
                </a:tabLst>
              </a:pP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Provides</a:t>
              </a:r>
              <a:r>
                <a:rPr lang="en-US" sz="1100" spc="28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clean</a:t>
              </a:r>
              <a:r>
                <a:rPr lang="en-US" sz="1100" spc="28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energy</a:t>
              </a:r>
              <a:r>
                <a:rPr lang="en-US" sz="1100" spc="285"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and</a:t>
              </a:r>
              <a:r>
                <a:rPr lang="en-US" sz="1100" spc="285"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a</a:t>
              </a:r>
              <a:r>
                <a:rPr lang="en-US" sz="1100" spc="285"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degree</a:t>
              </a:r>
              <a:r>
                <a:rPr lang="en-US" sz="1100" spc="28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25"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of</a:t>
              </a:r>
              <a:endParaRPr lang="en-GB" sz="1100" spc="0" dirty="0">
                <a:effectLst/>
                <a:latin typeface="Calibri" panose="020F0502020204030204" pitchFamily="34" charset="0"/>
                <a:ea typeface="Calibri" panose="020F0502020204030204" pitchFamily="34" charset="0"/>
                <a:cs typeface="Yu Gothic UI Semibold" panose="020B0700000000000000" pitchFamily="34" charset="-128"/>
              </a:endParaRPr>
            </a:p>
            <a:p>
              <a:pPr marL="344170">
                <a:lnSpc>
                  <a:spcPts val="1205"/>
                </a:lnSpc>
              </a:pPr>
              <a:r>
                <a:rPr lang="en-US" sz="1100" dirty="0">
                  <a:solidFill>
                    <a:srgbClr val="231F20"/>
                  </a:solidFill>
                  <a:effectLst/>
                  <a:latin typeface="Calibri" panose="020F0502020204030204" pitchFamily="34" charset="0"/>
                  <a:ea typeface="Calibri" panose="020F0502020204030204" pitchFamily="34" charset="0"/>
                </a:rPr>
                <a:t>	        energy</a:t>
              </a:r>
              <a:r>
                <a:rPr lang="en-US" sz="1100" spc="-40" dirty="0">
                  <a:solidFill>
                    <a:srgbClr val="231F20"/>
                  </a:solidFill>
                  <a:effectLst/>
                  <a:latin typeface="Calibri" panose="020F0502020204030204" pitchFamily="34" charset="0"/>
                  <a:ea typeface="Calibri" panose="020F0502020204030204" pitchFamily="34" charset="0"/>
                </a:rPr>
                <a:t> </a:t>
              </a:r>
              <a:r>
                <a:rPr lang="en-US" sz="1100" spc="-10" dirty="0">
                  <a:solidFill>
                    <a:srgbClr val="231F20"/>
                  </a:solidFill>
                  <a:effectLst/>
                  <a:latin typeface="Calibri" panose="020F0502020204030204" pitchFamily="34" charset="0"/>
                  <a:ea typeface="Calibri" panose="020F0502020204030204" pitchFamily="34" charset="0"/>
                </a:rPr>
                <a:t>independence</a:t>
              </a:r>
              <a:endParaRPr lang="en-GB" sz="1100" dirty="0">
                <a:effectLst/>
                <a:latin typeface="Calibri" panose="020F0502020204030204" pitchFamily="34" charset="0"/>
                <a:ea typeface="Calibri" panose="020F0502020204030204" pitchFamily="34" charset="0"/>
              </a:endParaRPr>
            </a:p>
          </p:txBody>
        </p:sp>
        <p:sp>
          <p:nvSpPr>
            <p:cNvPr id="12" name="Textbox 59">
              <a:extLst>
                <a:ext uri="{FF2B5EF4-FFF2-40B4-BE49-F238E27FC236}">
                  <a16:creationId xmlns:a16="http://schemas.microsoft.com/office/drawing/2014/main" id="{C03FE230-4589-7F61-2496-2BA4E5188EAC}"/>
                </a:ext>
              </a:extLst>
            </p:cNvPr>
            <p:cNvSpPr txBox="1"/>
            <p:nvPr/>
          </p:nvSpPr>
          <p:spPr>
            <a:xfrm>
              <a:off x="-1978122" y="3981374"/>
              <a:ext cx="5165272" cy="1749309"/>
            </a:xfrm>
            <a:prstGeom prst="rect">
              <a:avLst/>
            </a:prstGeom>
            <a:ln w="6350">
              <a:solidFill>
                <a:srgbClr val="231F20"/>
              </a:solidFill>
              <a:prstDash val="solid"/>
            </a:ln>
          </p:spPr>
          <p:txBody>
            <a:bodyPr wrap="square" lIns="0" tIns="0" rIns="0" bIns="0" rtlCol="0">
              <a:noAutofit/>
            </a:bodyPr>
            <a:lstStyle/>
            <a:p>
              <a:pPr marL="3810" marR="1270" algn="ctr">
                <a:spcBef>
                  <a:spcPts val="695"/>
                </a:spcBef>
                <a:spcAft>
                  <a:spcPts val="0"/>
                </a:spcAft>
              </a:pPr>
              <a:endParaRPr lang="en-US" sz="1100" b="1" spc="-10" dirty="0">
                <a:solidFill>
                  <a:srgbClr val="231F20"/>
                </a:solidFill>
                <a:effectLst/>
                <a:latin typeface="Calibri" panose="020F0502020204030204" pitchFamily="34" charset="0"/>
                <a:ea typeface="Calibri" panose="020F0502020204030204" pitchFamily="34" charset="0"/>
              </a:endParaRPr>
            </a:p>
            <a:p>
              <a:pPr marL="3810" marR="1270" algn="ctr">
                <a:spcBef>
                  <a:spcPts val="695"/>
                </a:spcBef>
                <a:spcAft>
                  <a:spcPts val="0"/>
                </a:spcAft>
              </a:pPr>
              <a:r>
                <a:rPr lang="en-US" sz="1100" b="1" spc="-10" dirty="0">
                  <a:solidFill>
                    <a:srgbClr val="231F20"/>
                  </a:solidFill>
                  <a:effectLst/>
                  <a:latin typeface="Calibri" panose="020F0502020204030204" pitchFamily="34" charset="0"/>
                  <a:ea typeface="Calibri" panose="020F0502020204030204" pitchFamily="34" charset="0"/>
                </a:rPr>
                <a:t>Manufacture</a:t>
              </a:r>
              <a:r>
                <a:rPr lang="en-US" sz="1100" b="1" spc="20" dirty="0">
                  <a:solidFill>
                    <a:srgbClr val="231F20"/>
                  </a:solidFill>
                  <a:effectLst/>
                  <a:latin typeface="Calibri" panose="020F0502020204030204" pitchFamily="34" charset="0"/>
                  <a:ea typeface="Calibri" panose="020F0502020204030204" pitchFamily="34" charset="0"/>
                </a:rPr>
                <a:t> </a:t>
              </a:r>
              <a:r>
                <a:rPr lang="en-US" sz="1100" b="1" spc="-10" dirty="0">
                  <a:solidFill>
                    <a:srgbClr val="231F20"/>
                  </a:solidFill>
                  <a:effectLst/>
                  <a:latin typeface="Calibri" panose="020F0502020204030204" pitchFamily="34" charset="0"/>
                  <a:ea typeface="Calibri" panose="020F0502020204030204" pitchFamily="34" charset="0"/>
                </a:rPr>
                <a:t>Capital</a:t>
              </a:r>
              <a:endParaRPr lang="en-GB" sz="1100" dirty="0">
                <a:effectLst/>
                <a:latin typeface="Calibri" panose="020F0502020204030204" pitchFamily="34" charset="0"/>
                <a:ea typeface="Calibri" panose="020F0502020204030204" pitchFamily="34" charset="0"/>
              </a:endParaRPr>
            </a:p>
            <a:p>
              <a:pPr marL="800100" lvl="1" indent="-342900">
                <a:spcBef>
                  <a:spcPts val="880"/>
                </a:spcBef>
                <a:buClr>
                  <a:srgbClr val="231F20"/>
                </a:buClr>
                <a:buSzPts val="1100"/>
                <a:buFont typeface="Yu Gothic UI Semibold" panose="020B0700000000000000" pitchFamily="34" charset="-128"/>
                <a:buChar char="✓"/>
                <a:tabLst>
                  <a:tab pos="231140" algn="l"/>
                </a:tabLst>
              </a:pP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LCOE is competitive with other energy systems, construction</a:t>
              </a:r>
              <a:r>
                <a:rPr lang="en-US" sz="1100" spc="145"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costs</a:t>
              </a:r>
              <a:r>
                <a:rPr lang="en-US" sz="1100" spc="145"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per</a:t>
              </a:r>
              <a:r>
                <a:rPr lang="en-US" sz="1100" spc="145"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1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kW.hr a</a:t>
              </a: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re projected</a:t>
              </a:r>
              <a:r>
                <a:rPr lang="en-US" sz="1100" spc="-2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to</a:t>
              </a:r>
              <a:r>
                <a:rPr lang="en-US" sz="1100" spc="-2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continue dropping by</a:t>
              </a:r>
              <a:r>
                <a:rPr lang="en-US" sz="1100" spc="-1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 </a:t>
              </a:r>
              <a:r>
                <a:rPr lang="en-US" sz="1100" spc="-20" dirty="0">
                  <a:solidFill>
                    <a:srgbClr val="231F20"/>
                  </a:solidFill>
                  <a:effectLst/>
                  <a:latin typeface="Calibri" panose="020F0502020204030204" pitchFamily="34" charset="0"/>
                  <a:ea typeface="Calibri" panose="020F0502020204030204" pitchFamily="34" charset="0"/>
                  <a:cs typeface="Yu Gothic UI Semibold" panose="020B0700000000000000" pitchFamily="34" charset="-128"/>
                </a:rPr>
                <a:t>2030</a:t>
              </a:r>
              <a:endParaRPr lang="en-GB" sz="1100" spc="0" dirty="0">
                <a:effectLst/>
                <a:latin typeface="Calibri" panose="020F0502020204030204" pitchFamily="34" charset="0"/>
                <a:ea typeface="Calibri" panose="020F0502020204030204" pitchFamily="34" charset="0"/>
                <a:cs typeface="Yu Gothic UI Semibold" panose="020B0700000000000000" pitchFamily="34" charset="-128"/>
              </a:endParaRPr>
            </a:p>
            <a:p>
              <a:pPr marL="685800" lvl="1" indent="-228600">
                <a:spcBef>
                  <a:spcPts val="880"/>
                </a:spcBef>
                <a:tabLst>
                  <a:tab pos="231140" algn="l"/>
                </a:tabLst>
              </a:pPr>
              <a:r>
                <a:rPr lang="en-US" sz="1100" dirty="0">
                  <a:solidFill>
                    <a:srgbClr val="231F20"/>
                  </a:solidFill>
                  <a:effectLst/>
                  <a:latin typeface="Calibri" panose="020F0502020204030204" pitchFamily="34" charset="0"/>
                  <a:ea typeface="Calibri" panose="020F0502020204030204" pitchFamily="34" charset="0"/>
                </a:rPr>
                <a:t>  X      Energy storage needed to smooth intermittent generation</a:t>
              </a:r>
              <a:endParaRPr lang="en-GB" sz="1100" dirty="0">
                <a:latin typeface="Calibri" panose="020F0502020204030204" pitchFamily="34" charset="0"/>
                <a:ea typeface="Calibri" panose="020F0502020204030204" pitchFamily="34" charset="0"/>
              </a:endParaRPr>
            </a:p>
            <a:p>
              <a:pPr marL="685800" lvl="1" indent="-228600">
                <a:spcBef>
                  <a:spcPts val="880"/>
                </a:spcBef>
                <a:tabLst>
                  <a:tab pos="231140" algn="l"/>
                </a:tabLst>
              </a:pPr>
              <a:r>
                <a:rPr lang="en-US" sz="1100" dirty="0">
                  <a:solidFill>
                    <a:srgbClr val="231F20"/>
                  </a:solidFill>
                  <a:effectLst/>
                  <a:latin typeface="Calibri" panose="020F0502020204030204" pitchFamily="34" charset="0"/>
                  <a:ea typeface="Calibri" panose="020F0502020204030204" pitchFamily="34" charset="0"/>
                </a:rPr>
                <a:t>  X      Manufacturing capacities necessary to match ambitious goals do not exist </a:t>
              </a:r>
              <a:endParaRPr lang="en-GB" sz="1100" dirty="0">
                <a:effectLst/>
                <a:latin typeface="Calibri" panose="020F0502020204030204" pitchFamily="34" charset="0"/>
                <a:ea typeface="Calibri" panose="020F0502020204030204" pitchFamily="34" charset="0"/>
              </a:endParaRPr>
            </a:p>
          </p:txBody>
        </p:sp>
        <p:sp>
          <p:nvSpPr>
            <p:cNvPr id="13" name="Textbox 60">
              <a:extLst>
                <a:ext uri="{FF2B5EF4-FFF2-40B4-BE49-F238E27FC236}">
                  <a16:creationId xmlns:a16="http://schemas.microsoft.com/office/drawing/2014/main" id="{81A1C39F-E8DC-DAE4-B6F1-90163332D47B}"/>
                </a:ext>
              </a:extLst>
            </p:cNvPr>
            <p:cNvSpPr txBox="1"/>
            <p:nvPr/>
          </p:nvSpPr>
          <p:spPr>
            <a:xfrm>
              <a:off x="-976049" y="248686"/>
              <a:ext cx="3520441" cy="1578327"/>
            </a:xfrm>
            <a:prstGeom prst="rect">
              <a:avLst/>
            </a:prstGeom>
            <a:ln w="6350">
              <a:solidFill>
                <a:srgbClr val="231F20"/>
              </a:solidFill>
              <a:prstDash val="solid"/>
            </a:ln>
          </p:spPr>
          <p:txBody>
            <a:bodyPr wrap="square" lIns="0" tIns="0" rIns="0" bIns="0" rtlCol="0">
              <a:noAutofit/>
            </a:bodyPr>
            <a:lstStyle/>
            <a:p>
              <a:pPr>
                <a:spcBef>
                  <a:spcPts val="35"/>
                </a:spcBef>
              </a:pPr>
              <a:r>
                <a:rPr lang="en-US" sz="1100" dirty="0">
                  <a:effectLst/>
                  <a:latin typeface="Calibri" panose="020F0502020204030204" pitchFamily="34" charset="0"/>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a:p>
              <a:pPr marL="1319530" marR="1310640" algn="ctr">
                <a:spcAft>
                  <a:spcPts val="0"/>
                </a:spcAft>
              </a:pPr>
              <a:r>
                <a:rPr lang="en-US" sz="1100" b="1" dirty="0">
                  <a:solidFill>
                    <a:srgbClr val="231F20"/>
                  </a:solidFill>
                  <a:effectLst/>
                  <a:latin typeface="Calibri" panose="020F0502020204030204" pitchFamily="34" charset="0"/>
                  <a:ea typeface="Calibri" panose="020F0502020204030204" pitchFamily="34" charset="0"/>
                </a:rPr>
                <a:t>Natural</a:t>
              </a:r>
              <a:r>
                <a:rPr lang="en-US" sz="1100" b="1" spc="-50" dirty="0">
                  <a:solidFill>
                    <a:srgbClr val="231F20"/>
                  </a:solidFill>
                  <a:effectLst/>
                  <a:latin typeface="Calibri" panose="020F0502020204030204" pitchFamily="34" charset="0"/>
                  <a:ea typeface="Calibri" panose="020F0502020204030204" pitchFamily="34" charset="0"/>
                </a:rPr>
                <a:t> </a:t>
              </a:r>
              <a:r>
                <a:rPr lang="en-US" sz="1100" b="1" spc="-10" dirty="0">
                  <a:solidFill>
                    <a:srgbClr val="231F20"/>
                  </a:solidFill>
                  <a:effectLst/>
                  <a:latin typeface="Calibri" panose="020F0502020204030204" pitchFamily="34" charset="0"/>
                  <a:ea typeface="Calibri" panose="020F0502020204030204" pitchFamily="34" charset="0"/>
                </a:rPr>
                <a:t>Capital</a:t>
              </a:r>
              <a:endParaRPr lang="en-GB" sz="1100" dirty="0">
                <a:effectLst/>
                <a:latin typeface="Calibri" panose="020F0502020204030204" pitchFamily="34" charset="0"/>
                <a:ea typeface="Calibri" panose="020F0502020204030204" pitchFamily="34" charset="0"/>
              </a:endParaRPr>
            </a:p>
            <a:p>
              <a:pPr marL="115570">
                <a:lnSpc>
                  <a:spcPts val="1670"/>
                </a:lnSpc>
                <a:spcBef>
                  <a:spcPts val="880"/>
                </a:spcBef>
                <a:spcAft>
                  <a:spcPts val="0"/>
                </a:spcAft>
                <a:tabLst>
                  <a:tab pos="344170" algn="l"/>
                </a:tabLst>
              </a:pPr>
              <a:r>
                <a:rPr lang="en-US" sz="1100" b="1" spc="-50" dirty="0">
                  <a:solidFill>
                    <a:srgbClr val="231F20"/>
                  </a:solidFill>
                  <a:latin typeface="Yu Gothic UI Semibold" panose="020B0700000000000000" pitchFamily="34" charset="-128"/>
                  <a:ea typeface="Calibri" panose="020F0502020204030204" pitchFamily="34" charset="0"/>
                </a:rPr>
                <a:t>x</a:t>
              </a:r>
              <a:r>
                <a:rPr lang="en-US" sz="1100" b="1" dirty="0">
                  <a:solidFill>
                    <a:srgbClr val="231F20"/>
                  </a:solidFill>
                  <a:latin typeface="Yu Gothic UI Semibold" panose="020B0700000000000000" pitchFamily="34" charset="-128"/>
                  <a:ea typeface="Calibri" panose="020F0502020204030204" pitchFamily="34" charset="0"/>
                </a:rPr>
                <a:t>	  </a:t>
              </a:r>
              <a:r>
                <a:rPr lang="en-US" sz="1100" dirty="0">
                  <a:solidFill>
                    <a:srgbClr val="231F20"/>
                  </a:solidFill>
                  <a:latin typeface="Calibri" panose="020F0502020204030204" pitchFamily="34" charset="0"/>
                  <a:ea typeface="Calibri" panose="020F0502020204030204" pitchFamily="34" charset="0"/>
                </a:rPr>
                <a:t>Visually</a:t>
              </a:r>
              <a:r>
                <a:rPr lang="en-US" sz="1100" spc="-35" dirty="0">
                  <a:solidFill>
                    <a:srgbClr val="231F20"/>
                  </a:solidFill>
                  <a:latin typeface="Calibri" panose="020F0502020204030204" pitchFamily="34" charset="0"/>
                  <a:ea typeface="Calibri" panose="020F0502020204030204" pitchFamily="34" charset="0"/>
                </a:rPr>
                <a:t> </a:t>
              </a:r>
              <a:r>
                <a:rPr lang="en-US" sz="1100" dirty="0">
                  <a:solidFill>
                    <a:srgbClr val="231F20"/>
                  </a:solidFill>
                  <a:latin typeface="Calibri" panose="020F0502020204030204" pitchFamily="34" charset="0"/>
                  <a:ea typeface="Calibri" panose="020F0502020204030204" pitchFamily="34" charset="0"/>
                </a:rPr>
                <a:t>and</a:t>
              </a:r>
              <a:r>
                <a:rPr lang="en-US" sz="1100" spc="-35" dirty="0">
                  <a:solidFill>
                    <a:srgbClr val="231F20"/>
                  </a:solidFill>
                  <a:latin typeface="Calibri" panose="020F0502020204030204" pitchFamily="34" charset="0"/>
                  <a:ea typeface="Calibri" panose="020F0502020204030204" pitchFamily="34" charset="0"/>
                </a:rPr>
                <a:t> </a:t>
              </a:r>
              <a:r>
                <a:rPr lang="en-US" sz="1100" dirty="0">
                  <a:solidFill>
                    <a:srgbClr val="231F20"/>
                  </a:solidFill>
                  <a:latin typeface="Calibri" panose="020F0502020204030204" pitchFamily="34" charset="0"/>
                  <a:ea typeface="Calibri" panose="020F0502020204030204" pitchFamily="34" charset="0"/>
                </a:rPr>
                <a:t>(sometimes)</a:t>
              </a:r>
              <a:r>
                <a:rPr lang="en-US" sz="1100" spc="-35" dirty="0">
                  <a:solidFill>
                    <a:srgbClr val="231F20"/>
                  </a:solidFill>
                  <a:latin typeface="Calibri" panose="020F0502020204030204" pitchFamily="34" charset="0"/>
                  <a:ea typeface="Calibri" panose="020F0502020204030204" pitchFamily="34" charset="0"/>
                </a:rPr>
                <a:t> </a:t>
              </a:r>
              <a:r>
                <a:rPr lang="en-US" sz="1100" dirty="0">
                  <a:solidFill>
                    <a:srgbClr val="231F20"/>
                  </a:solidFill>
                  <a:latin typeface="Calibri" panose="020F0502020204030204" pitchFamily="34" charset="0"/>
                  <a:ea typeface="Calibri" panose="020F0502020204030204" pitchFamily="34" charset="0"/>
                </a:rPr>
                <a:t>acoustically</a:t>
              </a:r>
              <a:r>
                <a:rPr lang="en-US" sz="1100" spc="-30" dirty="0">
                  <a:solidFill>
                    <a:srgbClr val="231F20"/>
                  </a:solidFill>
                  <a:latin typeface="Calibri" panose="020F0502020204030204" pitchFamily="34" charset="0"/>
                  <a:ea typeface="Calibri" panose="020F0502020204030204" pitchFamily="34" charset="0"/>
                </a:rPr>
                <a:t> </a:t>
              </a:r>
              <a:r>
                <a:rPr lang="en-US" sz="1100" spc="-10" dirty="0">
                  <a:solidFill>
                    <a:srgbClr val="231F20"/>
                  </a:solidFill>
                  <a:latin typeface="Calibri" panose="020F0502020204030204" pitchFamily="34" charset="0"/>
                  <a:ea typeface="Calibri" panose="020F0502020204030204" pitchFamily="34" charset="0"/>
                </a:rPr>
                <a:t>intrusive</a:t>
              </a:r>
              <a:endParaRPr lang="en-GB" sz="1100" dirty="0">
                <a:latin typeface="Calibri" panose="020F0502020204030204" pitchFamily="34" charset="0"/>
                <a:ea typeface="Calibri" panose="020F0502020204030204" pitchFamily="34" charset="0"/>
              </a:endParaRPr>
            </a:p>
            <a:p>
              <a:pPr marL="342900" lvl="0" indent="-342900" algn="ctr">
                <a:lnSpc>
                  <a:spcPts val="1530"/>
                </a:lnSpc>
                <a:buClr>
                  <a:srgbClr val="231F20"/>
                </a:buClr>
                <a:buSzPts val="1100"/>
                <a:buFont typeface="Yu Gothic UI Semibold" panose="020B0700000000000000" pitchFamily="34" charset="-128"/>
                <a:buChar char="✓"/>
                <a:tabLst>
                  <a:tab pos="343535" algn="l"/>
                </a:tabLst>
              </a:pPr>
              <a:r>
                <a:rPr lang="en-US" sz="1100"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Provides</a:t>
              </a:r>
              <a:r>
                <a:rPr lang="en-US" sz="1100" spc="120"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 </a:t>
              </a:r>
              <a:r>
                <a:rPr lang="en-US" sz="1100"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electrical</a:t>
              </a:r>
              <a:r>
                <a:rPr lang="en-US" sz="1100" spc="125"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 </a:t>
              </a:r>
              <a:r>
                <a:rPr lang="en-US" sz="1100"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power</a:t>
              </a:r>
              <a:r>
                <a:rPr lang="en-US" sz="1100" spc="125"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 </a:t>
              </a:r>
              <a:r>
                <a:rPr lang="en-US" sz="1100"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with</a:t>
              </a:r>
              <a:r>
                <a:rPr lang="en-US" sz="1100" spc="120"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 </a:t>
              </a:r>
              <a:r>
                <a:rPr lang="en-US" sz="1100"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lower</a:t>
              </a:r>
              <a:r>
                <a:rPr lang="en-US" sz="1100" spc="125"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 </a:t>
              </a:r>
              <a:r>
                <a:rPr lang="en-US" sz="1100"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emissions</a:t>
              </a:r>
              <a:r>
                <a:rPr lang="en-US" sz="1100" spc="130"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 </a:t>
              </a:r>
              <a:r>
                <a:rPr lang="en-US" sz="1100" spc="-20" dirty="0">
                  <a:solidFill>
                    <a:srgbClr val="231F20"/>
                  </a:solidFill>
                  <a:latin typeface="Calibri" panose="020F0502020204030204" pitchFamily="34" charset="0"/>
                  <a:ea typeface="Calibri" panose="020F0502020204030204" pitchFamily="34" charset="0"/>
                  <a:cs typeface="Yu Gothic UI Semibold" panose="020B0700000000000000" pitchFamily="34" charset="-128"/>
                </a:rPr>
                <a:t>than</a:t>
              </a:r>
              <a:endParaRPr lang="en-GB" sz="1100" dirty="0">
                <a:latin typeface="Calibri" panose="020F0502020204030204" pitchFamily="34" charset="0"/>
                <a:ea typeface="Calibri" panose="020F0502020204030204" pitchFamily="34" charset="0"/>
                <a:cs typeface="Yu Gothic UI Semibold" panose="020B0700000000000000" pitchFamily="34" charset="-128"/>
              </a:endParaRPr>
            </a:p>
            <a:p>
              <a:pPr marL="344170">
                <a:lnSpc>
                  <a:spcPts val="1205"/>
                </a:lnSpc>
              </a:pPr>
              <a:r>
                <a:rPr lang="en-US" sz="1100" dirty="0">
                  <a:solidFill>
                    <a:srgbClr val="231F20"/>
                  </a:solidFill>
                  <a:latin typeface="Calibri" panose="020F0502020204030204" pitchFamily="34" charset="0"/>
                  <a:ea typeface="Calibri" panose="020F0502020204030204" pitchFamily="34" charset="0"/>
                </a:rPr>
                <a:t>   gas</a:t>
              </a:r>
              <a:r>
                <a:rPr lang="en-US" sz="1100" spc="-30" dirty="0">
                  <a:solidFill>
                    <a:srgbClr val="231F20"/>
                  </a:solidFill>
                  <a:latin typeface="Calibri" panose="020F0502020204030204" pitchFamily="34" charset="0"/>
                  <a:ea typeface="Calibri" panose="020F0502020204030204" pitchFamily="34" charset="0"/>
                </a:rPr>
                <a:t> </a:t>
              </a:r>
              <a:r>
                <a:rPr lang="en-US" sz="1100" dirty="0">
                  <a:solidFill>
                    <a:srgbClr val="231F20"/>
                  </a:solidFill>
                  <a:latin typeface="Calibri" panose="020F0502020204030204" pitchFamily="34" charset="0"/>
                  <a:ea typeface="Calibri" panose="020F0502020204030204" pitchFamily="34" charset="0"/>
                </a:rPr>
                <a:t>or</a:t>
              </a:r>
              <a:r>
                <a:rPr lang="en-US" sz="1100" spc="-15" dirty="0">
                  <a:solidFill>
                    <a:srgbClr val="231F20"/>
                  </a:solidFill>
                  <a:latin typeface="Calibri" panose="020F0502020204030204" pitchFamily="34" charset="0"/>
                  <a:ea typeface="Calibri" panose="020F0502020204030204" pitchFamily="34" charset="0"/>
                </a:rPr>
                <a:t> </a:t>
              </a:r>
              <a:r>
                <a:rPr lang="en-US" sz="1100" spc="-20" dirty="0">
                  <a:solidFill>
                    <a:srgbClr val="231F20"/>
                  </a:solidFill>
                  <a:latin typeface="Calibri" panose="020F0502020204030204" pitchFamily="34" charset="0"/>
                  <a:ea typeface="Calibri" panose="020F0502020204030204" pitchFamily="34" charset="0"/>
                </a:rPr>
                <a:t>coal</a:t>
              </a:r>
            </a:p>
            <a:p>
              <a:pPr marL="115570">
                <a:lnSpc>
                  <a:spcPts val="1670"/>
                </a:lnSpc>
                <a:spcAft>
                  <a:spcPts val="0"/>
                </a:spcAft>
                <a:tabLst>
                  <a:tab pos="344170" algn="l"/>
                </a:tabLst>
              </a:pPr>
              <a:r>
                <a:rPr lang="en-US" sz="1100" b="1" spc="-50" dirty="0">
                  <a:solidFill>
                    <a:srgbClr val="231F20"/>
                  </a:solidFill>
                  <a:latin typeface="Yu Gothic UI Semibold" panose="020B0700000000000000" pitchFamily="34" charset="-128"/>
                  <a:ea typeface="Calibri" panose="020F0502020204030204" pitchFamily="34" charset="0"/>
                </a:rPr>
                <a:t>x</a:t>
              </a:r>
              <a:r>
                <a:rPr lang="en-US" sz="1100" spc="-20" dirty="0">
                  <a:solidFill>
                    <a:srgbClr val="231F20"/>
                  </a:solidFill>
                  <a:latin typeface="Calibri" panose="020F0502020204030204" pitchFamily="34" charset="0"/>
                  <a:ea typeface="Calibri" panose="020F0502020204030204" pitchFamily="34" charset="0"/>
                </a:rPr>
                <a:t> 	  materials of some components have scarcity or recycling 	   issues</a:t>
              </a:r>
              <a:endParaRPr lang="en-US" sz="1100" b="1" spc="-50" dirty="0">
                <a:solidFill>
                  <a:srgbClr val="231F20"/>
                </a:solidFill>
                <a:effectLst/>
                <a:latin typeface="Yu Gothic UI Semibold" panose="020B0700000000000000" pitchFamily="34" charset="-128"/>
                <a:ea typeface="Calibri" panose="020F0502020204030204" pitchFamily="34" charset="0"/>
              </a:endParaRPr>
            </a:p>
            <a:p>
              <a:pPr marL="344170">
                <a:lnSpc>
                  <a:spcPts val="1205"/>
                </a:lnSpc>
              </a:pPr>
              <a:r>
                <a:rPr lang="en-US" sz="1100" spc="-35" dirty="0">
                  <a:solidFill>
                    <a:srgbClr val="231F20"/>
                  </a:solidFill>
                  <a:effectLst/>
                  <a:latin typeface="Calibri" panose="020F0502020204030204" pitchFamily="34" charset="0"/>
                  <a:ea typeface="Calibri" panose="020F0502020204030204" pitchFamily="34" charset="0"/>
                </a:rPr>
                <a:t> </a:t>
              </a:r>
              <a:endParaRPr lang="en-GB" sz="1100" dirty="0">
                <a:effectLst/>
                <a:latin typeface="Calibri" panose="020F0502020204030204" pitchFamily="34" charset="0"/>
                <a:ea typeface="Calibri" panose="020F0502020204030204" pitchFamily="34" charset="0"/>
              </a:endParaRPr>
            </a:p>
          </p:txBody>
        </p:sp>
      </p:grpSp>
      <p:pic>
        <p:nvPicPr>
          <p:cNvPr id="14" name="Image 49">
            <a:extLst>
              <a:ext uri="{FF2B5EF4-FFF2-40B4-BE49-F238E27FC236}">
                <a16:creationId xmlns:a16="http://schemas.microsoft.com/office/drawing/2014/main" id="{2DC56573-B689-6F7E-5C61-E54CA142039C}"/>
              </a:ext>
            </a:extLst>
          </p:cNvPr>
          <p:cNvPicPr>
            <a:picLocks/>
          </p:cNvPicPr>
          <p:nvPr/>
        </p:nvPicPr>
        <p:blipFill>
          <a:blip r:embed="rId6" cstate="print"/>
          <a:stretch>
            <a:fillRect/>
          </a:stretch>
        </p:blipFill>
        <p:spPr>
          <a:xfrm>
            <a:off x="11344909" y="312602"/>
            <a:ext cx="606664" cy="601798"/>
          </a:xfrm>
          <a:prstGeom prst="rect">
            <a:avLst/>
          </a:prstGeom>
        </p:spPr>
      </p:pic>
    </p:spTree>
    <p:extLst>
      <p:ext uri="{BB962C8B-B14F-4D97-AF65-F5344CB8AC3E}">
        <p14:creationId xmlns:p14="http://schemas.microsoft.com/office/powerpoint/2010/main" val="2950614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CED01A-C5FF-4CC4-9D25-38D6CA5A3C80}"/>
              </a:ext>
            </a:extLst>
          </p:cNvPr>
          <p:cNvSpPr>
            <a:spLocks noGrp="1"/>
          </p:cNvSpPr>
          <p:nvPr>
            <p:ph type="sldNum" sz="quarter" idx="11"/>
          </p:nvPr>
        </p:nvSpPr>
        <p:spPr/>
        <p:txBody>
          <a:bodyPr/>
          <a:lstStyle/>
          <a:p>
            <a:fld id="{F0D23093-2AB0-F74C-B865-1A12A15B650E}" type="slidenum">
              <a:rPr lang="en-US" smtClean="0"/>
              <a:pPr/>
              <a:t>32</a:t>
            </a:fld>
            <a:endParaRPr lang="en-US" dirty="0"/>
          </a:p>
        </p:txBody>
      </p:sp>
      <p:sp>
        <p:nvSpPr>
          <p:cNvPr id="3" name="Title 2">
            <a:extLst>
              <a:ext uri="{FF2B5EF4-FFF2-40B4-BE49-F238E27FC236}">
                <a16:creationId xmlns:a16="http://schemas.microsoft.com/office/drawing/2014/main" id="{5ABC32C1-1929-4CA2-BBFF-3B1D48434562}"/>
              </a:ext>
            </a:extLst>
          </p:cNvPr>
          <p:cNvSpPr>
            <a:spLocks noGrp="1"/>
          </p:cNvSpPr>
          <p:nvPr>
            <p:ph type="title"/>
          </p:nvPr>
        </p:nvSpPr>
        <p:spPr/>
        <p:txBody>
          <a:bodyPr/>
          <a:lstStyle/>
          <a:p>
            <a:r>
              <a:rPr lang="en-GB" dirty="0"/>
              <a:t>Step 5: Stacking the top layers</a:t>
            </a:r>
            <a:endParaRPr lang="en-US" dirty="0"/>
          </a:p>
        </p:txBody>
      </p:sp>
      <p:pic>
        <p:nvPicPr>
          <p:cNvPr id="6" name="Picture 5" descr="A diagram of a diagram&#10;&#10;Description automatically generated">
            <a:extLst>
              <a:ext uri="{FF2B5EF4-FFF2-40B4-BE49-F238E27FC236}">
                <a16:creationId xmlns:a16="http://schemas.microsoft.com/office/drawing/2014/main" id="{91920D24-9F63-04F2-FA84-CC8887E29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739" y="914400"/>
            <a:ext cx="5194522" cy="5029200"/>
          </a:xfrm>
          <a:prstGeom prst="rect">
            <a:avLst/>
          </a:prstGeom>
        </p:spPr>
      </p:pic>
    </p:spTree>
    <p:extLst>
      <p:ext uri="{BB962C8B-B14F-4D97-AF65-F5344CB8AC3E}">
        <p14:creationId xmlns:p14="http://schemas.microsoft.com/office/powerpoint/2010/main" val="3956358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C8D3A-FF42-41F9-B359-B9EDE94395C0}"/>
              </a:ext>
            </a:extLst>
          </p:cNvPr>
          <p:cNvSpPr>
            <a:spLocks noGrp="1"/>
          </p:cNvSpPr>
          <p:nvPr>
            <p:ph type="sldNum" sz="quarter" idx="11"/>
          </p:nvPr>
        </p:nvSpPr>
        <p:spPr/>
        <p:txBody>
          <a:bodyPr/>
          <a:lstStyle/>
          <a:p>
            <a:fld id="{F0D23093-2AB0-F74C-B865-1A12A15B650E}" type="slidenum">
              <a:rPr lang="en-US" smtClean="0"/>
              <a:pPr/>
              <a:t>33</a:t>
            </a:fld>
            <a:endParaRPr lang="en-US" dirty="0"/>
          </a:p>
        </p:txBody>
      </p:sp>
      <p:sp>
        <p:nvSpPr>
          <p:cNvPr id="3" name="Title 2">
            <a:extLst>
              <a:ext uri="{FF2B5EF4-FFF2-40B4-BE49-F238E27FC236}">
                <a16:creationId xmlns:a16="http://schemas.microsoft.com/office/drawing/2014/main" id="{B534D342-0BCC-451E-8732-C54778C00E37}"/>
              </a:ext>
            </a:extLst>
          </p:cNvPr>
          <p:cNvSpPr>
            <a:spLocks noGrp="1"/>
          </p:cNvSpPr>
          <p:nvPr>
            <p:ph type="title"/>
          </p:nvPr>
        </p:nvSpPr>
        <p:spPr/>
        <p:txBody>
          <a:bodyPr/>
          <a:lstStyle/>
          <a:p>
            <a:r>
              <a:rPr lang="en-GB" dirty="0"/>
              <a:t>Step 5 – reflection, short and long-term</a:t>
            </a:r>
            <a:endParaRPr lang="en-US" dirty="0"/>
          </a:p>
        </p:txBody>
      </p:sp>
      <p:grpSp>
        <p:nvGrpSpPr>
          <p:cNvPr id="4" name="Group 3">
            <a:extLst>
              <a:ext uri="{FF2B5EF4-FFF2-40B4-BE49-F238E27FC236}">
                <a16:creationId xmlns:a16="http://schemas.microsoft.com/office/drawing/2014/main" id="{03C72572-AF48-4229-81BA-047673258119}"/>
              </a:ext>
            </a:extLst>
          </p:cNvPr>
          <p:cNvGrpSpPr/>
          <p:nvPr/>
        </p:nvGrpSpPr>
        <p:grpSpPr>
          <a:xfrm>
            <a:off x="1143000" y="2837654"/>
            <a:ext cx="10048889" cy="1734346"/>
            <a:chOff x="4770976" y="2690023"/>
            <a:chExt cx="10048889" cy="1734346"/>
          </a:xfrm>
        </p:grpSpPr>
        <p:sp>
          <p:nvSpPr>
            <p:cNvPr id="5" name="TextBox 4">
              <a:extLst>
                <a:ext uri="{FF2B5EF4-FFF2-40B4-BE49-F238E27FC236}">
                  <a16:creationId xmlns:a16="http://schemas.microsoft.com/office/drawing/2014/main" id="{CF7E714B-918B-4875-B2DA-9B33A09A1CF8}"/>
                </a:ext>
              </a:extLst>
            </p:cNvPr>
            <p:cNvSpPr txBox="1"/>
            <p:nvPr/>
          </p:nvSpPr>
          <p:spPr>
            <a:xfrm>
              <a:off x="4770976" y="3100930"/>
              <a:ext cx="10048889" cy="1323439"/>
            </a:xfrm>
            <a:prstGeom prst="rect">
              <a:avLst/>
            </a:prstGeom>
            <a:noFill/>
          </p:spPr>
          <p:txBody>
            <a:bodyPr wrap="square" rtlCol="0">
              <a:spAutoFit/>
            </a:bodyPr>
            <a:lstStyle/>
            <a:p>
              <a:pPr marL="84137">
                <a:spcBef>
                  <a:spcPts val="0"/>
                </a:spcBef>
                <a:spcAft>
                  <a:spcPts val="0"/>
                </a:spcAft>
                <a:buSzPct val="110000"/>
              </a:pPr>
              <a:r>
                <a:rPr lang="en-GB" sz="1600" b="1"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Energy</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is</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one</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of</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mankind’s</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most</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basic</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needs</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and</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electrical</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energy</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is</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the</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most</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versatile</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and</a:t>
              </a:r>
              <a:r>
                <a:rPr lang="en-US" sz="1600" spc="-4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valuable form it takes. We are in transition from a carbon-powered economy to one powered in other ways but the detailed</a:t>
              </a:r>
              <a:r>
                <a:rPr lang="en-US" sz="1600" spc="-2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shape</a:t>
              </a:r>
              <a:r>
                <a:rPr lang="en-US" sz="1600" spc="-2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of</a:t>
              </a:r>
              <a:r>
                <a:rPr lang="en-US" sz="1600" spc="-2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the</a:t>
              </a:r>
              <a:r>
                <a:rPr lang="en-US" sz="1600" spc="-2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future</a:t>
              </a:r>
              <a:r>
                <a:rPr lang="en-US" sz="1600" spc="-25"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is</a:t>
              </a:r>
              <a:r>
                <a:rPr lang="en-US" sz="1600" spc="-2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not</a:t>
              </a:r>
              <a:r>
                <a:rPr lang="en-US" sz="1600" spc="-20"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yet</a:t>
              </a:r>
              <a:r>
                <a:rPr lang="en-US" sz="1600" spc="-25"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clear.</a:t>
              </a:r>
              <a:r>
                <a:rPr lang="en-US" sz="1600" spc="-25" dirty="0">
                  <a:solidFill>
                    <a:srgbClr val="231F20"/>
                  </a:solidFill>
                  <a:effectLst/>
                  <a:latin typeface="Calibri" panose="020F0502020204030204" pitchFamily="34" charset="0"/>
                  <a:ea typeface="Calibri" panose="020F0502020204030204" pitchFamily="34" charset="0"/>
                </a:rPr>
                <a:t> </a:t>
              </a:r>
              <a:r>
                <a:rPr lang="en-US" sz="1600" dirty="0">
                  <a:solidFill>
                    <a:srgbClr val="231F20"/>
                  </a:solidFill>
                  <a:effectLst/>
                  <a:latin typeface="Calibri" panose="020F0502020204030204" pitchFamily="34" charset="0"/>
                  <a:ea typeface="Calibri" panose="020F0502020204030204" pitchFamily="34" charset="0"/>
                </a:rPr>
                <a:t>In recent reports wind is forecasted to cover up to 15% of electricity demand worldwide. Some countries like Denmark have wind providing already 50 % of Power generation of the country. Enabling such large-scale shift while solving the natural, manufacturing and human challenges raised here would not be an easy task. </a:t>
              </a:r>
              <a:endParaRPr lang="en-GB" sz="1400" dirty="0"/>
            </a:p>
          </p:txBody>
        </p:sp>
        <p:sp>
          <p:nvSpPr>
            <p:cNvPr id="6" name="Rounded Rectangle 7">
              <a:extLst>
                <a:ext uri="{FF2B5EF4-FFF2-40B4-BE49-F238E27FC236}">
                  <a16:creationId xmlns:a16="http://schemas.microsoft.com/office/drawing/2014/main" id="{1169E059-F746-4F64-B272-D5763A0B78FE}"/>
                </a:ext>
              </a:extLst>
            </p:cNvPr>
            <p:cNvSpPr/>
            <p:nvPr/>
          </p:nvSpPr>
          <p:spPr bwMode="auto">
            <a:xfrm>
              <a:off x="4938478" y="2690023"/>
              <a:ext cx="2499498" cy="362208"/>
            </a:xfrm>
            <a:prstGeom prst="roundRect">
              <a:avLst>
                <a:gd name="adj" fmla="val 4159"/>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rtlCol="0" anchor="ctr">
              <a:noAutofit/>
            </a:bodyPr>
            <a:lstStyle/>
            <a:p>
              <a:pPr algn="ctr">
                <a:spcBef>
                  <a:spcPct val="10000"/>
                </a:spcBef>
                <a:spcAft>
                  <a:spcPct val="0"/>
                </a:spcAft>
                <a:buClrTx/>
                <a:buSzTx/>
                <a:buFontTx/>
                <a:buNone/>
              </a:pPr>
              <a:endParaRPr lang="en-GB" sz="1200" b="1" dirty="0"/>
            </a:p>
          </p:txBody>
        </p:sp>
        <p:sp>
          <p:nvSpPr>
            <p:cNvPr id="7" name="TextBox 6">
              <a:extLst>
                <a:ext uri="{FF2B5EF4-FFF2-40B4-BE49-F238E27FC236}">
                  <a16:creationId xmlns:a16="http://schemas.microsoft.com/office/drawing/2014/main" id="{5F2E642B-C86D-41F8-8E84-4A2949BE4993}"/>
                </a:ext>
              </a:extLst>
            </p:cNvPr>
            <p:cNvSpPr txBox="1"/>
            <p:nvPr/>
          </p:nvSpPr>
          <p:spPr>
            <a:xfrm>
              <a:off x="5743579" y="2701850"/>
              <a:ext cx="1035283" cy="338554"/>
            </a:xfrm>
            <a:prstGeom prst="rect">
              <a:avLst/>
            </a:prstGeom>
            <a:noFill/>
          </p:spPr>
          <p:txBody>
            <a:bodyPr wrap="none" rtlCol="0">
              <a:spAutoFit/>
            </a:bodyPr>
            <a:lstStyle/>
            <a:p>
              <a:pPr algn="ctr">
                <a:spcBef>
                  <a:spcPts val="200"/>
                </a:spcBef>
                <a:spcAft>
                  <a:spcPts val="200"/>
                </a:spcAft>
              </a:pPr>
              <a:r>
                <a:rPr lang="en-GB" sz="1600" dirty="0"/>
                <a:t>Long term</a:t>
              </a:r>
            </a:p>
          </p:txBody>
        </p:sp>
      </p:grpSp>
      <p:grpSp>
        <p:nvGrpSpPr>
          <p:cNvPr id="8" name="Group 7">
            <a:extLst>
              <a:ext uri="{FF2B5EF4-FFF2-40B4-BE49-F238E27FC236}">
                <a16:creationId xmlns:a16="http://schemas.microsoft.com/office/drawing/2014/main" id="{33B79EC6-642D-4BC8-AFDB-2C47828AA049}"/>
              </a:ext>
            </a:extLst>
          </p:cNvPr>
          <p:cNvGrpSpPr/>
          <p:nvPr/>
        </p:nvGrpSpPr>
        <p:grpSpPr>
          <a:xfrm>
            <a:off x="1051366" y="919726"/>
            <a:ext cx="10515600" cy="1715522"/>
            <a:chOff x="3073272" y="1308888"/>
            <a:chExt cx="10515600" cy="1950350"/>
          </a:xfrm>
        </p:grpSpPr>
        <p:sp>
          <p:nvSpPr>
            <p:cNvPr id="9" name="TextBox 8">
              <a:extLst>
                <a:ext uri="{FF2B5EF4-FFF2-40B4-BE49-F238E27FC236}">
                  <a16:creationId xmlns:a16="http://schemas.microsoft.com/office/drawing/2014/main" id="{D8D6D2BA-6737-4355-A715-993022456449}"/>
                </a:ext>
              </a:extLst>
            </p:cNvPr>
            <p:cNvSpPr txBox="1"/>
            <p:nvPr/>
          </p:nvSpPr>
          <p:spPr>
            <a:xfrm>
              <a:off x="3073272" y="1796556"/>
              <a:ext cx="10515600" cy="1462682"/>
            </a:xfrm>
            <a:prstGeom prst="rect">
              <a:avLst/>
            </a:prstGeom>
            <a:noFill/>
          </p:spPr>
          <p:txBody>
            <a:bodyPr wrap="square" rtlCol="0">
              <a:spAutoFit/>
            </a:bodyPr>
            <a:lstStyle/>
            <a:p>
              <a:pPr marL="146050" marR="688975" algn="just">
                <a:lnSpc>
                  <a:spcPct val="97000"/>
                </a:lnSpc>
                <a:spcAft>
                  <a:spcPts val="0"/>
                </a:spcAft>
              </a:pPr>
              <a:r>
                <a:rPr lang="en-US" sz="1600" dirty="0">
                  <a:solidFill>
                    <a:srgbClr val="231F20"/>
                  </a:solidFill>
                  <a:effectLst/>
                  <a:latin typeface="Calibri" panose="020F0502020204030204" pitchFamily="34" charset="0"/>
                  <a:ea typeface="Calibri" panose="020F0502020204030204" pitchFamily="34" charset="0"/>
                </a:rPr>
                <a:t>The Prime Objective of wind farms – to generate electrical power with a low carbon footprint – appears to be met, making a contribution to Natural Capital. By mixing onshore and off shore farm types and stressing out local employment and benefit distribution sites can be found for them without major disruption, and the reduction in emissions is a positive contribution to Human Capital. While wind energy has become economic, current manufacturing capacity cannot meet the deployment pace required by nations’ pledges.</a:t>
              </a:r>
              <a:r>
                <a:rPr lang="en-US" sz="1600" b="1" dirty="0">
                  <a:solidFill>
                    <a:srgbClr val="231F20"/>
                  </a:solidFill>
                  <a:effectLst/>
                  <a:latin typeface="Calibri" panose="020F0502020204030204" pitchFamily="34" charset="0"/>
                  <a:ea typeface="Calibri" panose="020F0502020204030204" pitchFamily="34" charset="0"/>
                </a:rPr>
                <a:t> </a:t>
              </a:r>
              <a:endParaRPr lang="en-GB" sz="1600" dirty="0">
                <a:effectLst/>
                <a:latin typeface="Calibri" panose="020F0502020204030204" pitchFamily="34" charset="0"/>
                <a:ea typeface="Calibri" panose="020F0502020204030204" pitchFamily="34" charset="0"/>
              </a:endParaRPr>
            </a:p>
          </p:txBody>
        </p:sp>
        <p:sp>
          <p:nvSpPr>
            <p:cNvPr id="10" name="Rounded Rectangle 14">
              <a:extLst>
                <a:ext uri="{FF2B5EF4-FFF2-40B4-BE49-F238E27FC236}">
                  <a16:creationId xmlns:a16="http://schemas.microsoft.com/office/drawing/2014/main" id="{3A8EEC50-4BFC-4B61-8480-594E3CE87DDA}"/>
                </a:ext>
              </a:extLst>
            </p:cNvPr>
            <p:cNvSpPr/>
            <p:nvPr/>
          </p:nvSpPr>
          <p:spPr bwMode="auto">
            <a:xfrm>
              <a:off x="3317306" y="1308888"/>
              <a:ext cx="2499498" cy="362208"/>
            </a:xfrm>
            <a:prstGeom prst="roundRect">
              <a:avLst>
                <a:gd name="adj" fmla="val 4159"/>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rtlCol="0" anchor="ctr">
              <a:noAutofit/>
            </a:bodyPr>
            <a:lstStyle/>
            <a:p>
              <a:pPr algn="ctr">
                <a:spcBef>
                  <a:spcPct val="10000"/>
                </a:spcBef>
                <a:spcAft>
                  <a:spcPct val="0"/>
                </a:spcAft>
                <a:buClrTx/>
                <a:buSzTx/>
                <a:buFontTx/>
                <a:buNone/>
              </a:pPr>
              <a:endParaRPr lang="en-GB" sz="1200" b="1" dirty="0"/>
            </a:p>
          </p:txBody>
        </p:sp>
        <p:sp>
          <p:nvSpPr>
            <p:cNvPr id="11" name="TextBox 10">
              <a:extLst>
                <a:ext uri="{FF2B5EF4-FFF2-40B4-BE49-F238E27FC236}">
                  <a16:creationId xmlns:a16="http://schemas.microsoft.com/office/drawing/2014/main" id="{FE70B32A-705E-42AD-BB90-FB6BF3391D70}"/>
                </a:ext>
              </a:extLst>
            </p:cNvPr>
            <p:cNvSpPr txBox="1"/>
            <p:nvPr/>
          </p:nvSpPr>
          <p:spPr>
            <a:xfrm>
              <a:off x="4020599" y="1308888"/>
              <a:ext cx="1088183" cy="384897"/>
            </a:xfrm>
            <a:prstGeom prst="rect">
              <a:avLst/>
            </a:prstGeom>
            <a:noFill/>
          </p:spPr>
          <p:txBody>
            <a:bodyPr wrap="none" rtlCol="0">
              <a:spAutoFit/>
            </a:bodyPr>
            <a:lstStyle/>
            <a:p>
              <a:pPr algn="ctr">
                <a:spcBef>
                  <a:spcPts val="200"/>
                </a:spcBef>
                <a:spcAft>
                  <a:spcPts val="200"/>
                </a:spcAft>
              </a:pPr>
              <a:r>
                <a:rPr lang="en-GB" sz="1600" dirty="0"/>
                <a:t>Short term</a:t>
              </a:r>
            </a:p>
          </p:txBody>
        </p:sp>
      </p:grpSp>
      <p:grpSp>
        <p:nvGrpSpPr>
          <p:cNvPr id="12" name="Group 11">
            <a:extLst>
              <a:ext uri="{FF2B5EF4-FFF2-40B4-BE49-F238E27FC236}">
                <a16:creationId xmlns:a16="http://schemas.microsoft.com/office/drawing/2014/main" id="{53CB1F40-FF54-4538-9AA0-D67A2E034B6F}"/>
              </a:ext>
            </a:extLst>
          </p:cNvPr>
          <p:cNvGrpSpPr/>
          <p:nvPr/>
        </p:nvGrpSpPr>
        <p:grpSpPr>
          <a:xfrm>
            <a:off x="1371600" y="5452646"/>
            <a:ext cx="2499498" cy="338554"/>
            <a:chOff x="3077008" y="1308888"/>
            <a:chExt cx="2499498" cy="384897"/>
          </a:xfrm>
        </p:grpSpPr>
        <p:sp>
          <p:nvSpPr>
            <p:cNvPr id="13" name="Rounded Rectangle 56">
              <a:extLst>
                <a:ext uri="{FF2B5EF4-FFF2-40B4-BE49-F238E27FC236}">
                  <a16:creationId xmlns:a16="http://schemas.microsoft.com/office/drawing/2014/main" id="{C5D138C4-FD80-4F29-A3DB-A46016C11AC2}"/>
                </a:ext>
              </a:extLst>
            </p:cNvPr>
            <p:cNvSpPr/>
            <p:nvPr/>
          </p:nvSpPr>
          <p:spPr bwMode="auto">
            <a:xfrm>
              <a:off x="3077008" y="1308888"/>
              <a:ext cx="2499498" cy="362208"/>
            </a:xfrm>
            <a:prstGeom prst="roundRect">
              <a:avLst>
                <a:gd name="adj" fmla="val 4159"/>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rtlCol="0" anchor="ctr">
              <a:noAutofit/>
            </a:bodyPr>
            <a:lstStyle/>
            <a:p>
              <a:pPr algn="ctr">
                <a:spcBef>
                  <a:spcPct val="10000"/>
                </a:spcBef>
                <a:spcAft>
                  <a:spcPct val="0"/>
                </a:spcAft>
                <a:buClrTx/>
                <a:buSzTx/>
                <a:buFontTx/>
                <a:buNone/>
              </a:pPr>
              <a:endParaRPr lang="en-GB" sz="1200" b="1" dirty="0"/>
            </a:p>
          </p:txBody>
        </p:sp>
        <p:sp>
          <p:nvSpPr>
            <p:cNvPr id="14" name="TextBox 13">
              <a:extLst>
                <a:ext uri="{FF2B5EF4-FFF2-40B4-BE49-F238E27FC236}">
                  <a16:creationId xmlns:a16="http://schemas.microsoft.com/office/drawing/2014/main" id="{1C935FB7-4468-4002-B196-A83E3F56220B}"/>
                </a:ext>
              </a:extLst>
            </p:cNvPr>
            <p:cNvSpPr txBox="1"/>
            <p:nvPr/>
          </p:nvSpPr>
          <p:spPr>
            <a:xfrm>
              <a:off x="3219728" y="1308888"/>
              <a:ext cx="2214068" cy="384897"/>
            </a:xfrm>
            <a:prstGeom prst="rect">
              <a:avLst/>
            </a:prstGeom>
            <a:noFill/>
          </p:spPr>
          <p:txBody>
            <a:bodyPr wrap="none" rtlCol="0">
              <a:spAutoFit/>
            </a:bodyPr>
            <a:lstStyle/>
            <a:p>
              <a:pPr algn="ctr">
                <a:spcBef>
                  <a:spcPts val="200"/>
                </a:spcBef>
                <a:spcAft>
                  <a:spcPts val="200"/>
                </a:spcAft>
              </a:pPr>
              <a:r>
                <a:rPr lang="en-GB" sz="1600" dirty="0"/>
                <a:t>Alternative strategies?</a:t>
              </a:r>
            </a:p>
          </p:txBody>
        </p:sp>
      </p:grpSp>
      <p:grpSp>
        <p:nvGrpSpPr>
          <p:cNvPr id="15" name="Group 14">
            <a:extLst>
              <a:ext uri="{FF2B5EF4-FFF2-40B4-BE49-F238E27FC236}">
                <a16:creationId xmlns:a16="http://schemas.microsoft.com/office/drawing/2014/main" id="{A1605571-D5FE-42ED-9A9A-E00DF06270D3}"/>
              </a:ext>
            </a:extLst>
          </p:cNvPr>
          <p:cNvGrpSpPr/>
          <p:nvPr/>
        </p:nvGrpSpPr>
        <p:grpSpPr>
          <a:xfrm>
            <a:off x="1295400" y="4819392"/>
            <a:ext cx="2675785" cy="362208"/>
            <a:chOff x="4962534" y="2690023"/>
            <a:chExt cx="2675785" cy="362208"/>
          </a:xfrm>
        </p:grpSpPr>
        <p:sp>
          <p:nvSpPr>
            <p:cNvPr id="16" name="Rounded Rectangle 60">
              <a:extLst>
                <a:ext uri="{FF2B5EF4-FFF2-40B4-BE49-F238E27FC236}">
                  <a16:creationId xmlns:a16="http://schemas.microsoft.com/office/drawing/2014/main" id="{205F60F0-68ED-4DC0-92A8-9EFC0BE46BDD}"/>
                </a:ext>
              </a:extLst>
            </p:cNvPr>
            <p:cNvSpPr/>
            <p:nvPr/>
          </p:nvSpPr>
          <p:spPr bwMode="auto">
            <a:xfrm>
              <a:off x="5049613" y="2690023"/>
              <a:ext cx="2499498" cy="362208"/>
            </a:xfrm>
            <a:prstGeom prst="roundRect">
              <a:avLst>
                <a:gd name="adj" fmla="val 4159"/>
              </a:avLst>
            </a:prstGeom>
            <a:solidFill>
              <a:schemeClr val="bg1"/>
            </a:solidFill>
            <a:ln w="19050">
              <a:solidFill>
                <a:schemeClr val="accent1"/>
              </a:solidFill>
              <a:miter lim="800000"/>
              <a:headEnd/>
              <a:tailEnd/>
            </a:ln>
            <a:effectLst>
              <a:outerShdw blurRad="50800" dist="38100" dir="2700000" algn="tl" rotWithShape="0">
                <a:prstClr val="black">
                  <a:alpha val="40000"/>
                </a:prstClr>
              </a:outerShdw>
            </a:effectLst>
          </p:spPr>
          <p:txBody>
            <a:bodyPr rtlCol="0" anchor="ctr">
              <a:noAutofit/>
            </a:bodyPr>
            <a:lstStyle/>
            <a:p>
              <a:pPr algn="ctr">
                <a:spcBef>
                  <a:spcPct val="10000"/>
                </a:spcBef>
                <a:spcAft>
                  <a:spcPct val="0"/>
                </a:spcAft>
                <a:buClrTx/>
                <a:buSzTx/>
                <a:buFontTx/>
                <a:buNone/>
              </a:pPr>
              <a:endParaRPr lang="en-GB" sz="1200" b="1" dirty="0"/>
            </a:p>
          </p:txBody>
        </p:sp>
        <p:sp>
          <p:nvSpPr>
            <p:cNvPr id="17" name="TextBox 16">
              <a:extLst>
                <a:ext uri="{FF2B5EF4-FFF2-40B4-BE49-F238E27FC236}">
                  <a16:creationId xmlns:a16="http://schemas.microsoft.com/office/drawing/2014/main" id="{E8333B1C-512F-4CB2-A75C-F325E4BF8852}"/>
                </a:ext>
              </a:extLst>
            </p:cNvPr>
            <p:cNvSpPr txBox="1"/>
            <p:nvPr/>
          </p:nvSpPr>
          <p:spPr>
            <a:xfrm>
              <a:off x="4962534" y="2701850"/>
              <a:ext cx="2675785" cy="338554"/>
            </a:xfrm>
            <a:prstGeom prst="rect">
              <a:avLst/>
            </a:prstGeom>
            <a:noFill/>
          </p:spPr>
          <p:txBody>
            <a:bodyPr wrap="square" rtlCol="0">
              <a:spAutoFit/>
            </a:bodyPr>
            <a:lstStyle/>
            <a:p>
              <a:pPr algn="ctr">
                <a:spcBef>
                  <a:spcPts val="200"/>
                </a:spcBef>
                <a:spcAft>
                  <a:spcPts val="200"/>
                </a:spcAft>
              </a:pPr>
              <a:r>
                <a:rPr lang="en-GB" sz="1600" dirty="0"/>
                <a:t>Was the objective right?</a:t>
              </a:r>
            </a:p>
          </p:txBody>
        </p:sp>
      </p:grpSp>
      <p:pic>
        <p:nvPicPr>
          <p:cNvPr id="18" name="Image 61">
            <a:extLst>
              <a:ext uri="{FF2B5EF4-FFF2-40B4-BE49-F238E27FC236}">
                <a16:creationId xmlns:a16="http://schemas.microsoft.com/office/drawing/2014/main" id="{14E903FC-B83A-F413-E8BB-A9AE4092C60C}"/>
              </a:ext>
            </a:extLst>
          </p:cNvPr>
          <p:cNvPicPr>
            <a:picLocks/>
          </p:cNvPicPr>
          <p:nvPr/>
        </p:nvPicPr>
        <p:blipFill>
          <a:blip r:embed="rId3" cstate="print"/>
          <a:stretch>
            <a:fillRect/>
          </a:stretch>
        </p:blipFill>
        <p:spPr>
          <a:xfrm>
            <a:off x="11090240" y="321944"/>
            <a:ext cx="685307" cy="672474"/>
          </a:xfrm>
          <a:prstGeom prst="rect">
            <a:avLst/>
          </a:prstGeom>
        </p:spPr>
      </p:pic>
    </p:spTree>
    <p:extLst>
      <p:ext uri="{BB962C8B-B14F-4D97-AF65-F5344CB8AC3E}">
        <p14:creationId xmlns:p14="http://schemas.microsoft.com/office/powerpoint/2010/main" val="333055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9DE692-9E0A-4323-A2DF-F03C7495781E}"/>
              </a:ext>
            </a:extLst>
          </p:cNvPr>
          <p:cNvSpPr>
            <a:spLocks noGrp="1"/>
          </p:cNvSpPr>
          <p:nvPr>
            <p:ph type="sldNum" sz="quarter" idx="11"/>
          </p:nvPr>
        </p:nvSpPr>
        <p:spPr/>
        <p:txBody>
          <a:bodyPr/>
          <a:lstStyle/>
          <a:p>
            <a:fld id="{F0D23093-2AB0-F74C-B865-1A12A15B650E}" type="slidenum">
              <a:rPr lang="en-US" smtClean="0"/>
              <a:pPr/>
              <a:t>34</a:t>
            </a:fld>
            <a:endParaRPr lang="en-US" dirty="0"/>
          </a:p>
        </p:txBody>
      </p:sp>
      <p:sp>
        <p:nvSpPr>
          <p:cNvPr id="3" name="Title 2">
            <a:extLst>
              <a:ext uri="{FF2B5EF4-FFF2-40B4-BE49-F238E27FC236}">
                <a16:creationId xmlns:a16="http://schemas.microsoft.com/office/drawing/2014/main" id="{12195BCF-D35B-422D-9D5D-E19C8A7AC82D}"/>
              </a:ext>
            </a:extLst>
          </p:cNvPr>
          <p:cNvSpPr>
            <a:spLocks noGrp="1"/>
          </p:cNvSpPr>
          <p:nvPr>
            <p:ph type="title"/>
          </p:nvPr>
        </p:nvSpPr>
        <p:spPr/>
        <p:txBody>
          <a:bodyPr/>
          <a:lstStyle/>
          <a:p>
            <a:r>
              <a:rPr lang="en-US" dirty="0"/>
              <a:t>Summary</a:t>
            </a:r>
          </a:p>
        </p:txBody>
      </p:sp>
      <p:sp>
        <p:nvSpPr>
          <p:cNvPr id="4" name="Text Box 19">
            <a:extLst>
              <a:ext uri="{FF2B5EF4-FFF2-40B4-BE49-F238E27FC236}">
                <a16:creationId xmlns:a16="http://schemas.microsoft.com/office/drawing/2014/main" id="{18BF14C6-CB1F-4DFF-B7CF-FD71149FEA2C}"/>
              </a:ext>
            </a:extLst>
          </p:cNvPr>
          <p:cNvSpPr txBox="1">
            <a:spLocks noChangeArrowheads="1"/>
          </p:cNvSpPr>
          <p:nvPr/>
        </p:nvSpPr>
        <p:spPr bwMode="auto">
          <a:xfrm>
            <a:off x="1048837" y="4549487"/>
            <a:ext cx="7828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marL="285750" indent="-285750">
              <a:spcBef>
                <a:spcPts val="0"/>
              </a:spcBef>
              <a:spcAft>
                <a:spcPts val="0"/>
              </a:spcAft>
              <a:buClr>
                <a:schemeClr val="tx1"/>
              </a:buClr>
              <a:buSzPct val="110000"/>
              <a:buFont typeface="Arial" panose="020B0604020202020204" pitchFamily="34" charset="0"/>
              <a:buChar char="•"/>
            </a:pPr>
            <a:r>
              <a:rPr lang="en-GB" sz="1800" dirty="0"/>
              <a:t>Layer-based approach database provides a practical framework</a:t>
            </a:r>
          </a:p>
        </p:txBody>
      </p:sp>
      <p:sp>
        <p:nvSpPr>
          <p:cNvPr id="5" name="Text Box 19">
            <a:extLst>
              <a:ext uri="{FF2B5EF4-FFF2-40B4-BE49-F238E27FC236}">
                <a16:creationId xmlns:a16="http://schemas.microsoft.com/office/drawing/2014/main" id="{CDFE9EAD-9C22-4362-AA4B-AADC891A2826}"/>
              </a:ext>
            </a:extLst>
          </p:cNvPr>
          <p:cNvSpPr txBox="1">
            <a:spLocks noChangeArrowheads="1"/>
          </p:cNvSpPr>
          <p:nvPr/>
        </p:nvSpPr>
        <p:spPr bwMode="auto">
          <a:xfrm>
            <a:off x="1048837" y="3251641"/>
            <a:ext cx="8206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marL="285750" indent="-285750">
              <a:spcBef>
                <a:spcPts val="0"/>
              </a:spcBef>
              <a:spcAft>
                <a:spcPts val="0"/>
              </a:spcAft>
              <a:buClr>
                <a:schemeClr val="tx1"/>
              </a:buClr>
              <a:buSzPct val="110000"/>
              <a:buFont typeface="Arial" panose="020B0604020202020204" pitchFamily="34" charset="0"/>
              <a:buChar char="•"/>
            </a:pPr>
            <a:r>
              <a:rPr lang="en-GB" sz="1800" dirty="0"/>
              <a:t>No completely “right” answer to questions of sustainable development</a:t>
            </a:r>
          </a:p>
        </p:txBody>
      </p:sp>
      <p:sp>
        <p:nvSpPr>
          <p:cNvPr id="6" name="Text Box 19">
            <a:extLst>
              <a:ext uri="{FF2B5EF4-FFF2-40B4-BE49-F238E27FC236}">
                <a16:creationId xmlns:a16="http://schemas.microsoft.com/office/drawing/2014/main" id="{96EF1CB3-8345-4F65-95F3-C7BEAEFFC662}"/>
              </a:ext>
            </a:extLst>
          </p:cNvPr>
          <p:cNvSpPr txBox="1">
            <a:spLocks noChangeArrowheads="1"/>
          </p:cNvSpPr>
          <p:nvPr/>
        </p:nvSpPr>
        <p:spPr bwMode="auto">
          <a:xfrm>
            <a:off x="1048837" y="3811616"/>
            <a:ext cx="70614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marL="285750" indent="-285750">
              <a:spcBef>
                <a:spcPts val="0"/>
              </a:spcBef>
              <a:spcAft>
                <a:spcPts val="0"/>
              </a:spcAft>
              <a:buClr>
                <a:schemeClr val="tx1"/>
              </a:buClr>
              <a:buSzPct val="110000"/>
              <a:buFont typeface="Arial" panose="020B0604020202020204" pitchFamily="34" charset="0"/>
              <a:buChar char="•"/>
            </a:pPr>
            <a:r>
              <a:rPr lang="en-GB" sz="1800" dirty="0"/>
              <a:t>Instead, a thoughtful, well-researched response recognising the conflicting facts and interests, seeking best compromise</a:t>
            </a:r>
          </a:p>
        </p:txBody>
      </p:sp>
      <p:sp>
        <p:nvSpPr>
          <p:cNvPr id="7" name="Text Box 19">
            <a:extLst>
              <a:ext uri="{FF2B5EF4-FFF2-40B4-BE49-F238E27FC236}">
                <a16:creationId xmlns:a16="http://schemas.microsoft.com/office/drawing/2014/main" id="{167F2AFE-DD46-4135-A049-BFDE92096D39}"/>
              </a:ext>
            </a:extLst>
          </p:cNvPr>
          <p:cNvSpPr txBox="1">
            <a:spLocks noChangeArrowheads="1"/>
          </p:cNvSpPr>
          <p:nvPr/>
        </p:nvSpPr>
        <p:spPr bwMode="auto">
          <a:xfrm>
            <a:off x="1048837" y="5007644"/>
            <a:ext cx="8025381"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marL="285750" indent="-285750">
              <a:lnSpc>
                <a:spcPct val="150000"/>
              </a:lnSpc>
              <a:spcBef>
                <a:spcPts val="0"/>
              </a:spcBef>
              <a:spcAft>
                <a:spcPts val="0"/>
              </a:spcAft>
              <a:buSzPct val="110000"/>
              <a:buFont typeface="Arial" panose="020B0604020202020204" pitchFamily="34" charset="0"/>
              <a:buChar char="•"/>
            </a:pPr>
            <a:r>
              <a:rPr lang="en-GB" sz="1800" dirty="0"/>
              <a:t>Meets many ABET, CDIO and EUR-ACE Accreditation criteria</a:t>
            </a:r>
          </a:p>
          <a:p>
            <a:pPr>
              <a:lnSpc>
                <a:spcPct val="150000"/>
              </a:lnSpc>
              <a:spcBef>
                <a:spcPts val="0"/>
              </a:spcBef>
              <a:spcAft>
                <a:spcPts val="0"/>
              </a:spcAft>
              <a:buClr>
                <a:srgbClr val="666633"/>
              </a:buClr>
              <a:buSzPct val="110000"/>
            </a:pPr>
            <a:r>
              <a:rPr lang="en-GB" sz="1800" dirty="0"/>
              <a:t>     Well suited for capstone projects and Problem-Based Learning (PBL)</a:t>
            </a:r>
          </a:p>
        </p:txBody>
      </p:sp>
      <p:sp>
        <p:nvSpPr>
          <p:cNvPr id="9" name="TextBox 8">
            <a:extLst>
              <a:ext uri="{FF2B5EF4-FFF2-40B4-BE49-F238E27FC236}">
                <a16:creationId xmlns:a16="http://schemas.microsoft.com/office/drawing/2014/main" id="{1FCC84EF-57B2-E095-D62A-C08535102A0F}"/>
              </a:ext>
            </a:extLst>
          </p:cNvPr>
          <p:cNvSpPr txBox="1"/>
          <p:nvPr/>
        </p:nvSpPr>
        <p:spPr>
          <a:xfrm>
            <a:off x="983086" y="1068840"/>
            <a:ext cx="10599314" cy="2031325"/>
          </a:xfrm>
          <a:prstGeom prst="rect">
            <a:avLst/>
          </a:prstGeom>
          <a:noFill/>
        </p:spPr>
        <p:txBody>
          <a:bodyPr wrap="square">
            <a:spAutoFit/>
          </a:bodyPr>
          <a:lstStyle/>
          <a:p>
            <a:r>
              <a:rPr lang="en-US" sz="1800" dirty="0">
                <a:solidFill>
                  <a:srgbClr val="231F20"/>
                </a:solidFill>
                <a:effectLst/>
                <a:latin typeface="Calibri" panose="020F0502020204030204" pitchFamily="34" charset="0"/>
                <a:ea typeface="Calibri" panose="020F0502020204030204" pitchFamily="34" charset="0"/>
              </a:rPr>
              <a:t>Energy</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is</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one</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of</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mankind’s</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most</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basic</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needs</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and</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electrical</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energy</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is</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the</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most</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versatile</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and</a:t>
            </a:r>
            <a:r>
              <a:rPr lang="en-US" sz="1800" spc="-4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valuable form it takes. We are in transition from a carbon-powered economy to one powered in other ways but the detailed</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shape</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of</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the</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future</a:t>
            </a:r>
            <a:r>
              <a:rPr lang="en-US" sz="1800" spc="-2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is</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not</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yet</a:t>
            </a:r>
            <a:r>
              <a:rPr lang="en-US" sz="1800" spc="-2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clear.</a:t>
            </a:r>
          </a:p>
          <a:p>
            <a:r>
              <a:rPr lang="en-US" sz="1800" spc="-25" dirty="0">
                <a:solidFill>
                  <a:srgbClr val="231F20"/>
                </a:solidFill>
                <a:effectLst/>
                <a:latin typeface="Calibri" panose="020F0502020204030204" pitchFamily="34" charset="0"/>
                <a:ea typeface="Calibri" panose="020F0502020204030204" pitchFamily="34" charset="0"/>
              </a:rPr>
              <a:t> </a:t>
            </a:r>
          </a:p>
          <a:p>
            <a:r>
              <a:rPr lang="en-US" sz="1800" dirty="0">
                <a:solidFill>
                  <a:srgbClr val="231F20"/>
                </a:solidFill>
                <a:effectLst/>
                <a:latin typeface="Calibri" panose="020F0502020204030204" pitchFamily="34" charset="0"/>
                <a:ea typeface="Calibri" panose="020F0502020204030204" pitchFamily="34" charset="0"/>
              </a:rPr>
              <a:t>A</a:t>
            </a:r>
            <a:r>
              <a:rPr lang="en-US" sz="1800" spc="-2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distributed</a:t>
            </a:r>
            <a:r>
              <a:rPr lang="en-US" sz="1800" spc="-2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energy-mix</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in</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the</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economy</a:t>
            </a:r>
            <a:r>
              <a:rPr lang="en-US" sz="1800" spc="-25"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is</a:t>
            </a:r>
            <a:r>
              <a:rPr lang="en-US" sz="1800" spc="-20" dirty="0">
                <a:solidFill>
                  <a:srgbClr val="231F20"/>
                </a:solidFill>
                <a:effectLst/>
                <a:latin typeface="Calibri" panose="020F0502020204030204" pitchFamily="34" charset="0"/>
                <a:ea typeface="Calibri" panose="020F0502020204030204" pitchFamily="34" charset="0"/>
              </a:rPr>
              <a:t> </a:t>
            </a:r>
            <a:r>
              <a:rPr lang="en-US" sz="1800" dirty="0">
                <a:solidFill>
                  <a:srgbClr val="231F20"/>
                </a:solidFill>
                <a:effectLst/>
                <a:latin typeface="Calibri" panose="020F0502020204030204" pitchFamily="34" charset="0"/>
                <a:ea typeface="Calibri" panose="020F0502020204030204" pitchFamily="34" charset="0"/>
              </a:rPr>
              <a:t>desirable.</a:t>
            </a:r>
            <a:r>
              <a:rPr lang="en-US" sz="1800" spc="-20" dirty="0">
                <a:solidFill>
                  <a:srgbClr val="231F20"/>
                </a:solidFill>
                <a:effectLst/>
                <a:latin typeface="Calibri" panose="020F0502020204030204" pitchFamily="34" charset="0"/>
                <a:ea typeface="Calibri" panose="020F0502020204030204" pitchFamily="34" charset="0"/>
              </a:rPr>
              <a:t> Recent improvements in wind technology has made its economic case stronger and no longer subsidy dependent. However the impact of the cost of energy storage needed to smooth the intermittent power from wind is still under debate.</a:t>
            </a:r>
            <a:endParaRPr lang="en-GB" dirty="0"/>
          </a:p>
        </p:txBody>
      </p:sp>
    </p:spTree>
    <p:extLst>
      <p:ext uri="{BB962C8B-B14F-4D97-AF65-F5344CB8AC3E}">
        <p14:creationId xmlns:p14="http://schemas.microsoft.com/office/powerpoint/2010/main" val="376548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7E022B-FE81-ED35-763B-4712D8DAA3DF}"/>
              </a:ext>
            </a:extLst>
          </p:cNvPr>
          <p:cNvSpPr>
            <a:spLocks noGrp="1"/>
          </p:cNvSpPr>
          <p:nvPr>
            <p:ph type="sldNum" sz="quarter" idx="11"/>
          </p:nvPr>
        </p:nvSpPr>
        <p:spPr/>
        <p:txBody>
          <a:bodyPr/>
          <a:lstStyle/>
          <a:p>
            <a:fld id="{1909D2FC-EBC3-4E88-8B9A-2F52EBFF7A54}" type="slidenum">
              <a:rPr lang="en-US" smtClean="0"/>
              <a:pPr/>
              <a:t>35</a:t>
            </a:fld>
            <a:endParaRPr lang="en-US"/>
          </a:p>
        </p:txBody>
      </p:sp>
      <p:sp>
        <p:nvSpPr>
          <p:cNvPr id="7" name="Title 6">
            <a:extLst>
              <a:ext uri="{FF2B5EF4-FFF2-40B4-BE49-F238E27FC236}">
                <a16:creationId xmlns:a16="http://schemas.microsoft.com/office/drawing/2014/main" id="{7E1306FB-F93B-8452-6232-77942F503C56}"/>
              </a:ext>
            </a:extLst>
          </p:cNvPr>
          <p:cNvSpPr>
            <a:spLocks noGrp="1"/>
          </p:cNvSpPr>
          <p:nvPr>
            <p:ph type="title"/>
          </p:nvPr>
        </p:nvSpPr>
        <p:spPr/>
        <p:txBody>
          <a:bodyPr/>
          <a:lstStyle/>
          <a:p>
            <a:r>
              <a:rPr lang="en-US" dirty="0"/>
              <a:t>Ansys Education Resources Feedback Survey</a:t>
            </a:r>
          </a:p>
        </p:txBody>
      </p:sp>
      <p:sp>
        <p:nvSpPr>
          <p:cNvPr id="8" name="Text Placeholder 7">
            <a:extLst>
              <a:ext uri="{FF2B5EF4-FFF2-40B4-BE49-F238E27FC236}">
                <a16:creationId xmlns:a16="http://schemas.microsoft.com/office/drawing/2014/main" id="{531724FE-09A4-3FAE-49A4-6C67FB2F3656}"/>
              </a:ext>
            </a:extLst>
          </p:cNvPr>
          <p:cNvSpPr>
            <a:spLocks noGrp="1"/>
          </p:cNvSpPr>
          <p:nvPr>
            <p:ph type="body" sz="quarter" idx="13"/>
          </p:nvPr>
        </p:nvSpPr>
        <p:spPr>
          <a:xfrm>
            <a:off x="609599" y="1447800"/>
            <a:ext cx="10972799" cy="2133600"/>
          </a:xfrm>
        </p:spPr>
        <p:txBody>
          <a:bodyPr/>
          <a:lstStyle/>
          <a:p>
            <a:pPr marL="0" indent="0">
              <a:buNone/>
            </a:pPr>
            <a:r>
              <a:rPr lang="en-US" dirty="0"/>
              <a:t>Here at Ansys, we rely on your feedback to ensure the educational content we create is up-to-date and fits your teaching needs. </a:t>
            </a:r>
          </a:p>
          <a:p>
            <a:pPr marL="0" indent="0">
              <a:buNone/>
            </a:pPr>
            <a:endParaRPr lang="en-US" dirty="0"/>
          </a:p>
          <a:p>
            <a:pPr marL="0" indent="0">
              <a:buNone/>
            </a:pPr>
            <a:r>
              <a:rPr lang="en-US" dirty="0"/>
              <a:t>Please click the link below to fill out a short survey (~7 minutes) to help us continue to support academics around the world utilizing Ansys tools in the classroom. </a:t>
            </a:r>
          </a:p>
          <a:p>
            <a:pPr marL="0" indent="0">
              <a:buNone/>
            </a:pPr>
            <a:endParaRPr lang="en-US" dirty="0"/>
          </a:p>
          <a:p>
            <a:pPr marL="0" indent="0">
              <a:buNone/>
            </a:pPr>
            <a:endParaRPr lang="en-US" dirty="0"/>
          </a:p>
        </p:txBody>
      </p:sp>
      <p:sp>
        <p:nvSpPr>
          <p:cNvPr id="2" name="Rectangle: Rounded Corners 1">
            <a:hlinkClick r:id="rId3"/>
            <a:extLst>
              <a:ext uri="{FF2B5EF4-FFF2-40B4-BE49-F238E27FC236}">
                <a16:creationId xmlns:a16="http://schemas.microsoft.com/office/drawing/2014/main" id="{91DF5177-BC49-BC1E-0E57-8C70AA24C9A7}"/>
              </a:ext>
            </a:extLst>
          </p:cNvPr>
          <p:cNvSpPr/>
          <p:nvPr/>
        </p:nvSpPr>
        <p:spPr>
          <a:xfrm>
            <a:off x="2247898" y="4419600"/>
            <a:ext cx="7696200"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Feedback Survey Link</a:t>
            </a:r>
          </a:p>
        </p:txBody>
      </p:sp>
    </p:spTree>
    <p:extLst>
      <p:ext uri="{BB962C8B-B14F-4D97-AF65-F5344CB8AC3E}">
        <p14:creationId xmlns:p14="http://schemas.microsoft.com/office/powerpoint/2010/main" val="3881190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36</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B01A2B-9755-48A5-98F8-5AAB054F0719}"/>
              </a:ext>
            </a:extLst>
          </p:cNvPr>
          <p:cNvSpPr>
            <a:spLocks noGrp="1"/>
          </p:cNvSpPr>
          <p:nvPr>
            <p:ph type="sldNum" sz="quarter" idx="11"/>
          </p:nvPr>
        </p:nvSpPr>
        <p:spPr/>
        <p:txBody>
          <a:bodyPr/>
          <a:lstStyle/>
          <a:p>
            <a:fld id="{F0D23093-2AB0-F74C-B865-1A12A15B650E}" type="slidenum">
              <a:rPr lang="en-US" smtClean="0"/>
              <a:pPr/>
              <a:t>4</a:t>
            </a:fld>
            <a:endParaRPr lang="en-US" dirty="0"/>
          </a:p>
        </p:txBody>
      </p:sp>
      <p:sp>
        <p:nvSpPr>
          <p:cNvPr id="3" name="Title 2">
            <a:extLst>
              <a:ext uri="{FF2B5EF4-FFF2-40B4-BE49-F238E27FC236}">
                <a16:creationId xmlns:a16="http://schemas.microsoft.com/office/drawing/2014/main" id="{DB108ACF-C8A2-486A-9600-9D497681AA86}"/>
              </a:ext>
            </a:extLst>
          </p:cNvPr>
          <p:cNvSpPr>
            <a:spLocks noGrp="1"/>
          </p:cNvSpPr>
          <p:nvPr>
            <p:ph type="title"/>
          </p:nvPr>
        </p:nvSpPr>
        <p:spPr/>
        <p:txBody>
          <a:bodyPr/>
          <a:lstStyle/>
          <a:p>
            <a:r>
              <a:rPr lang="en-GB" altLang="en-US" dirty="0"/>
              <a:t>The evolution of materials science</a:t>
            </a:r>
            <a:endParaRPr lang="en-US" dirty="0"/>
          </a:p>
        </p:txBody>
      </p:sp>
      <p:sp>
        <p:nvSpPr>
          <p:cNvPr id="4" name="Oval 2">
            <a:extLst>
              <a:ext uri="{FF2B5EF4-FFF2-40B4-BE49-F238E27FC236}">
                <a16:creationId xmlns:a16="http://schemas.microsoft.com/office/drawing/2014/main" id="{92863DAD-4C41-43E8-875C-6EC1A55ACEEE}"/>
              </a:ext>
            </a:extLst>
          </p:cNvPr>
          <p:cNvSpPr>
            <a:spLocks noChangeArrowheads="1"/>
          </p:cNvSpPr>
          <p:nvPr/>
        </p:nvSpPr>
        <p:spPr bwMode="auto">
          <a:xfrm>
            <a:off x="7377048" y="3165965"/>
            <a:ext cx="2602445" cy="2117353"/>
          </a:xfrm>
          <a:prstGeom prst="ellipse">
            <a:avLst/>
          </a:prstGeom>
          <a:solidFill>
            <a:schemeClr val="bg1">
              <a:lumMod val="95000"/>
            </a:schemeClr>
          </a:solidFill>
          <a:ln w="28575">
            <a:solidFill>
              <a:schemeClr val="tx1"/>
            </a:solidFill>
            <a:round/>
            <a:headEnd/>
            <a:tailEnd/>
          </a:ln>
        </p:spPr>
        <p:txBody>
          <a:bodyPr wrap="square" anchor="ctr">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endParaRPr lang="en-GB" altLang="en-US" sz="9231" dirty="0"/>
          </a:p>
        </p:txBody>
      </p:sp>
      <p:grpSp>
        <p:nvGrpSpPr>
          <p:cNvPr id="5" name="Group 4">
            <a:extLst>
              <a:ext uri="{FF2B5EF4-FFF2-40B4-BE49-F238E27FC236}">
                <a16:creationId xmlns:a16="http://schemas.microsoft.com/office/drawing/2014/main" id="{3A830267-1A06-4C89-A557-A41864079300}"/>
              </a:ext>
            </a:extLst>
          </p:cNvPr>
          <p:cNvGrpSpPr/>
          <p:nvPr/>
        </p:nvGrpSpPr>
        <p:grpSpPr>
          <a:xfrm>
            <a:off x="7481962" y="1169410"/>
            <a:ext cx="2392615" cy="1836820"/>
            <a:chOff x="6073458" y="981111"/>
            <a:chExt cx="2592000" cy="1989888"/>
          </a:xfrm>
        </p:grpSpPr>
        <p:sp>
          <p:nvSpPr>
            <p:cNvPr id="6" name="Text Box 9">
              <a:extLst>
                <a:ext uri="{FF2B5EF4-FFF2-40B4-BE49-F238E27FC236}">
                  <a16:creationId xmlns:a16="http://schemas.microsoft.com/office/drawing/2014/main" id="{77C830E2-640F-4089-BFCF-5CF6922BDB62}"/>
                </a:ext>
              </a:extLst>
            </p:cNvPr>
            <p:cNvSpPr txBox="1">
              <a:spLocks noChangeArrowheads="1"/>
            </p:cNvSpPr>
            <p:nvPr/>
          </p:nvSpPr>
          <p:spPr bwMode="auto">
            <a:xfrm>
              <a:off x="6597859" y="981111"/>
              <a:ext cx="1714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pPr>
                <a:spcBef>
                  <a:spcPct val="20000"/>
                </a:spcBef>
                <a:spcAft>
                  <a:spcPct val="20000"/>
                </a:spcAft>
              </a:pPr>
              <a:r>
                <a:rPr lang="en-GB" altLang="en-US" sz="1800" i="1" dirty="0">
                  <a:latin typeface="+mn-lt"/>
                </a:rPr>
                <a:t>Tomorrow (1) </a:t>
              </a:r>
            </a:p>
          </p:txBody>
        </p:sp>
        <p:pic>
          <p:nvPicPr>
            <p:cNvPr id="7" name="Picture 8">
              <a:extLst>
                <a:ext uri="{FF2B5EF4-FFF2-40B4-BE49-F238E27FC236}">
                  <a16:creationId xmlns:a16="http://schemas.microsoft.com/office/drawing/2014/main" id="{FAA4E19A-BF70-4390-9169-1F3DFEBD3BE9}"/>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458" y="1350999"/>
              <a:ext cx="2592000"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Text Box 19">
            <a:extLst>
              <a:ext uri="{FF2B5EF4-FFF2-40B4-BE49-F238E27FC236}">
                <a16:creationId xmlns:a16="http://schemas.microsoft.com/office/drawing/2014/main" id="{0974F4B1-A56C-4DCD-8C90-475F859D34D7}"/>
              </a:ext>
            </a:extLst>
          </p:cNvPr>
          <p:cNvSpPr txBox="1">
            <a:spLocks noChangeArrowheads="1"/>
          </p:cNvSpPr>
          <p:nvPr/>
        </p:nvSpPr>
        <p:spPr bwMode="auto">
          <a:xfrm>
            <a:off x="7824192" y="3315909"/>
            <a:ext cx="2139269" cy="180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pPr eaLnBrk="1" hangingPunct="1">
              <a:spcBef>
                <a:spcPts val="554"/>
              </a:spcBef>
              <a:spcAft>
                <a:spcPts val="0"/>
              </a:spcAft>
              <a:buClrTx/>
              <a:buSzTx/>
            </a:pPr>
            <a:r>
              <a:rPr lang="en-GB" altLang="en-US" sz="1477" b="0" dirty="0">
                <a:latin typeface="+mn-lt"/>
              </a:rPr>
              <a:t>  Sustainability</a:t>
            </a:r>
          </a:p>
          <a:p>
            <a:pPr eaLnBrk="1" hangingPunct="1">
              <a:spcBef>
                <a:spcPts val="554"/>
              </a:spcBef>
              <a:spcAft>
                <a:spcPts val="0"/>
              </a:spcAft>
              <a:buClr>
                <a:srgbClr val="505000"/>
              </a:buClr>
              <a:buSzTx/>
            </a:pPr>
            <a:r>
              <a:rPr lang="en-GB" altLang="en-US" sz="1477" b="0" dirty="0">
                <a:latin typeface="+mn-lt"/>
              </a:rPr>
              <a:t> Environmental</a:t>
            </a:r>
          </a:p>
          <a:p>
            <a:pPr eaLnBrk="1" hangingPunct="1">
              <a:spcBef>
                <a:spcPts val="554"/>
              </a:spcBef>
              <a:spcAft>
                <a:spcPts val="0"/>
              </a:spcAft>
              <a:buClr>
                <a:srgbClr val="505000"/>
              </a:buClr>
              <a:buSzTx/>
            </a:pPr>
            <a:endParaRPr lang="en-GB" altLang="en-US" sz="1477" b="0" dirty="0">
              <a:latin typeface="+mn-lt"/>
            </a:endParaRPr>
          </a:p>
          <a:p>
            <a:pPr eaLnBrk="1" hangingPunct="1">
              <a:spcBef>
                <a:spcPts val="554"/>
              </a:spcBef>
              <a:spcAft>
                <a:spcPts val="0"/>
              </a:spcAft>
              <a:buClr>
                <a:srgbClr val="505000"/>
              </a:buClr>
              <a:buSzTx/>
            </a:pPr>
            <a:endParaRPr lang="en-GB" altLang="en-US" sz="1477" b="0" dirty="0">
              <a:latin typeface="+mn-lt"/>
            </a:endParaRPr>
          </a:p>
          <a:p>
            <a:pPr eaLnBrk="1" hangingPunct="1">
              <a:spcBef>
                <a:spcPts val="554"/>
              </a:spcBef>
              <a:spcAft>
                <a:spcPts val="0"/>
              </a:spcAft>
              <a:buClr>
                <a:srgbClr val="505000"/>
              </a:buClr>
              <a:buSzTx/>
            </a:pPr>
            <a:r>
              <a:rPr lang="en-GB" altLang="en-US" sz="1477" b="0" dirty="0">
                <a:latin typeface="+mn-lt"/>
              </a:rPr>
              <a:t> Economic, Legal</a:t>
            </a:r>
          </a:p>
          <a:p>
            <a:pPr eaLnBrk="1" hangingPunct="1">
              <a:spcBef>
                <a:spcPts val="554"/>
              </a:spcBef>
              <a:spcAft>
                <a:spcPts val="0"/>
              </a:spcAft>
              <a:buClr>
                <a:srgbClr val="505000"/>
              </a:buClr>
              <a:buSzTx/>
            </a:pPr>
            <a:r>
              <a:rPr lang="en-GB" altLang="en-US" sz="1477" b="0" dirty="0">
                <a:latin typeface="+mn-lt"/>
              </a:rPr>
              <a:t>  Social impacts</a:t>
            </a:r>
          </a:p>
        </p:txBody>
      </p:sp>
      <p:sp>
        <p:nvSpPr>
          <p:cNvPr id="9" name="Text Box 8">
            <a:extLst>
              <a:ext uri="{FF2B5EF4-FFF2-40B4-BE49-F238E27FC236}">
                <a16:creationId xmlns:a16="http://schemas.microsoft.com/office/drawing/2014/main" id="{298B6203-95C2-4E81-9053-A747DA006AC2}"/>
              </a:ext>
            </a:extLst>
          </p:cNvPr>
          <p:cNvSpPr txBox="1">
            <a:spLocks noChangeArrowheads="1"/>
          </p:cNvSpPr>
          <p:nvPr/>
        </p:nvSpPr>
        <p:spPr bwMode="auto">
          <a:xfrm>
            <a:off x="7244460" y="3897924"/>
            <a:ext cx="2587551" cy="65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pPr marL="165593" algn="ctr" eaLnBrk="1" hangingPunct="1">
              <a:spcBef>
                <a:spcPts val="0"/>
              </a:spcBef>
              <a:spcAft>
                <a:spcPts val="0"/>
              </a:spcAft>
              <a:buClr>
                <a:srgbClr val="505000"/>
              </a:buClr>
              <a:buSzPct val="120000"/>
              <a:buFont typeface="Wingdings" panose="05000000000000000000" pitchFamily="2" charset="2"/>
              <a:buChar char="§"/>
            </a:pPr>
            <a:r>
              <a:rPr lang="en-GB" altLang="en-US" sz="1477" dirty="0">
                <a:latin typeface="+mn-lt"/>
              </a:rPr>
              <a:t>  </a:t>
            </a:r>
            <a:r>
              <a:rPr lang="en-GB" altLang="en-US" sz="1846" dirty="0">
                <a:latin typeface="+mn-lt"/>
              </a:rPr>
              <a:t>Materials systems</a:t>
            </a:r>
          </a:p>
          <a:p>
            <a:pPr marL="165593" algn="ctr" eaLnBrk="1" hangingPunct="1">
              <a:spcBef>
                <a:spcPts val="0"/>
              </a:spcBef>
              <a:spcAft>
                <a:spcPts val="0"/>
              </a:spcAft>
              <a:buClr>
                <a:srgbClr val="505000"/>
              </a:buClr>
              <a:buSzPct val="120000"/>
            </a:pPr>
            <a:r>
              <a:rPr lang="en-GB" altLang="en-US" sz="1846" dirty="0">
                <a:latin typeface="+mn-lt"/>
              </a:rPr>
              <a:t>and design</a:t>
            </a:r>
            <a:endParaRPr lang="en-GB" altLang="en-US" sz="1846" b="0" dirty="0">
              <a:latin typeface="+mn-lt"/>
            </a:endParaRPr>
          </a:p>
        </p:txBody>
      </p:sp>
      <p:grpSp>
        <p:nvGrpSpPr>
          <p:cNvPr id="10" name="Group 9">
            <a:extLst>
              <a:ext uri="{FF2B5EF4-FFF2-40B4-BE49-F238E27FC236}">
                <a16:creationId xmlns:a16="http://schemas.microsoft.com/office/drawing/2014/main" id="{00F36C36-B32E-423D-BDCB-BE38023AC33C}"/>
              </a:ext>
            </a:extLst>
          </p:cNvPr>
          <p:cNvGrpSpPr/>
          <p:nvPr/>
        </p:nvGrpSpPr>
        <p:grpSpPr>
          <a:xfrm>
            <a:off x="4490702" y="3249498"/>
            <a:ext cx="2886345" cy="1877652"/>
            <a:chOff x="2832926" y="3234538"/>
            <a:chExt cx="3126874" cy="2034123"/>
          </a:xfrm>
        </p:grpSpPr>
        <p:sp>
          <p:nvSpPr>
            <p:cNvPr id="11" name="Flowchart: Merge 10">
              <a:extLst>
                <a:ext uri="{FF2B5EF4-FFF2-40B4-BE49-F238E27FC236}">
                  <a16:creationId xmlns:a16="http://schemas.microsoft.com/office/drawing/2014/main" id="{DD76A5BE-107D-4A91-8423-1B98053A8CC8}"/>
                </a:ext>
              </a:extLst>
            </p:cNvPr>
            <p:cNvSpPr/>
            <p:nvPr/>
          </p:nvSpPr>
          <p:spPr bwMode="auto">
            <a:xfrm rot="16200000">
              <a:off x="4901429" y="3832470"/>
              <a:ext cx="1298574" cy="818168"/>
            </a:xfrm>
            <a:prstGeom prst="flowChartMerge">
              <a:avLst/>
            </a:prstGeom>
            <a:noFill/>
            <a:ln w="28575">
              <a:solidFill>
                <a:schemeClr val="accent3"/>
              </a:solidFill>
              <a:miter lim="800000"/>
              <a:headEnd/>
              <a:tailEnd/>
            </a:ln>
            <a:effectLst/>
          </p:spPr>
          <p:txBody>
            <a:bodyPr rtlCol="0" anchor="ctr">
              <a:noAutofit/>
            </a:bodyPr>
            <a:lstStyle/>
            <a:p>
              <a:pPr algn="ctr">
                <a:spcBef>
                  <a:spcPct val="10000"/>
                </a:spcBef>
                <a:spcAft>
                  <a:spcPct val="0"/>
                </a:spcAft>
                <a:buClrTx/>
                <a:buSzTx/>
                <a:buFontTx/>
                <a:buNone/>
              </a:pPr>
              <a:endParaRPr lang="en-GB" sz="1292" dirty="0"/>
            </a:p>
          </p:txBody>
        </p:sp>
        <p:sp>
          <p:nvSpPr>
            <p:cNvPr id="12" name="Oval 5">
              <a:extLst>
                <a:ext uri="{FF2B5EF4-FFF2-40B4-BE49-F238E27FC236}">
                  <a16:creationId xmlns:a16="http://schemas.microsoft.com/office/drawing/2014/main" id="{CA123721-B54E-4A9B-A501-A0FDAD9BC22F}"/>
                </a:ext>
              </a:extLst>
            </p:cNvPr>
            <p:cNvSpPr>
              <a:spLocks noChangeArrowheads="1"/>
            </p:cNvSpPr>
            <p:nvPr/>
          </p:nvSpPr>
          <p:spPr bwMode="auto">
            <a:xfrm>
              <a:off x="2832926" y="3234538"/>
              <a:ext cx="2689563" cy="2034123"/>
            </a:xfrm>
            <a:prstGeom prst="ellipse">
              <a:avLst/>
            </a:prstGeom>
            <a:solidFill>
              <a:schemeClr val="bg1"/>
            </a:solidFill>
            <a:ln w="28575">
              <a:solidFill>
                <a:schemeClr val="accent3"/>
              </a:solidFill>
              <a:round/>
              <a:headEnd/>
              <a:tailEnd/>
            </a:ln>
          </p:spPr>
          <p:txBody>
            <a:bodyPr wrap="square" anchor="ctr">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endParaRPr lang="en-GB" altLang="en-US" sz="8123" dirty="0"/>
            </a:p>
          </p:txBody>
        </p:sp>
      </p:grpSp>
      <p:grpSp>
        <p:nvGrpSpPr>
          <p:cNvPr id="13" name="Group 12">
            <a:extLst>
              <a:ext uri="{FF2B5EF4-FFF2-40B4-BE49-F238E27FC236}">
                <a16:creationId xmlns:a16="http://schemas.microsoft.com/office/drawing/2014/main" id="{B58ABF72-9693-47B8-B361-AEBE9D10E549}"/>
              </a:ext>
            </a:extLst>
          </p:cNvPr>
          <p:cNvGrpSpPr/>
          <p:nvPr/>
        </p:nvGrpSpPr>
        <p:grpSpPr>
          <a:xfrm>
            <a:off x="2105647" y="3572436"/>
            <a:ext cx="4850339" cy="1198685"/>
            <a:chOff x="227496" y="3765045"/>
            <a:chExt cx="5254534" cy="1298575"/>
          </a:xfrm>
        </p:grpSpPr>
        <p:grpSp>
          <p:nvGrpSpPr>
            <p:cNvPr id="14" name="Group 13">
              <a:extLst>
                <a:ext uri="{FF2B5EF4-FFF2-40B4-BE49-F238E27FC236}">
                  <a16:creationId xmlns:a16="http://schemas.microsoft.com/office/drawing/2014/main" id="{DE14BE7A-5DC9-43EA-88BF-654D192728D6}"/>
                </a:ext>
              </a:extLst>
            </p:cNvPr>
            <p:cNvGrpSpPr/>
            <p:nvPr/>
          </p:nvGrpSpPr>
          <p:grpSpPr>
            <a:xfrm>
              <a:off x="227496" y="3765045"/>
              <a:ext cx="2583810" cy="1298575"/>
              <a:chOff x="227496" y="3765045"/>
              <a:chExt cx="2583810" cy="1298575"/>
            </a:xfrm>
            <a:solidFill>
              <a:srgbClr val="FFCCCC"/>
            </a:solidFill>
          </p:grpSpPr>
          <p:sp>
            <p:nvSpPr>
              <p:cNvPr id="16" name="Flowchart: Merge 15">
                <a:extLst>
                  <a:ext uri="{FF2B5EF4-FFF2-40B4-BE49-F238E27FC236}">
                    <a16:creationId xmlns:a16="http://schemas.microsoft.com/office/drawing/2014/main" id="{F5DE4800-DF26-4803-890F-8F9F019B6E12}"/>
                  </a:ext>
                </a:extLst>
              </p:cNvPr>
              <p:cNvSpPr/>
              <p:nvPr/>
            </p:nvSpPr>
            <p:spPr bwMode="auto">
              <a:xfrm rot="16200000">
                <a:off x="2105648" y="4123467"/>
                <a:ext cx="825751" cy="585565"/>
              </a:xfrm>
              <a:prstGeom prst="flowChartMerge">
                <a:avLst/>
              </a:prstGeom>
              <a:noFill/>
              <a:ln w="28575">
                <a:solidFill>
                  <a:schemeClr val="accent1"/>
                </a:solidFill>
                <a:miter lim="800000"/>
                <a:headEnd/>
                <a:tailEnd/>
              </a:ln>
              <a:effectLst/>
            </p:spPr>
            <p:txBody>
              <a:bodyPr rtlCol="0" anchor="ctr">
                <a:noAutofit/>
              </a:bodyPr>
              <a:lstStyle/>
              <a:p>
                <a:pPr algn="ctr">
                  <a:spcBef>
                    <a:spcPct val="10000"/>
                  </a:spcBef>
                  <a:spcAft>
                    <a:spcPct val="0"/>
                  </a:spcAft>
                  <a:buClrTx/>
                  <a:buSzTx/>
                  <a:buFontTx/>
                  <a:buNone/>
                </a:pPr>
                <a:endParaRPr lang="en-GB" sz="1292" dirty="0"/>
              </a:p>
            </p:txBody>
          </p:sp>
          <p:sp>
            <p:nvSpPr>
              <p:cNvPr id="17" name="Oval 14">
                <a:extLst>
                  <a:ext uri="{FF2B5EF4-FFF2-40B4-BE49-F238E27FC236}">
                    <a16:creationId xmlns:a16="http://schemas.microsoft.com/office/drawing/2014/main" id="{5F17E7D0-FC87-4AB5-B327-1F3E0DB27BF1}"/>
                  </a:ext>
                </a:extLst>
              </p:cNvPr>
              <p:cNvSpPr>
                <a:spLocks noChangeArrowheads="1"/>
              </p:cNvSpPr>
              <p:nvPr/>
            </p:nvSpPr>
            <p:spPr bwMode="auto">
              <a:xfrm>
                <a:off x="227496" y="3765045"/>
                <a:ext cx="2255227" cy="1298575"/>
              </a:xfrm>
              <a:prstGeom prst="ellipse">
                <a:avLst/>
              </a:prstGeom>
              <a:solidFill>
                <a:schemeClr val="bg1"/>
              </a:solidFill>
              <a:ln w="28575">
                <a:solidFill>
                  <a:schemeClr val="accent1"/>
                </a:solidFill>
                <a:round/>
                <a:headEnd/>
                <a:tailEnd/>
              </a:ln>
            </p:spPr>
            <p:txBody>
              <a:bodyPr wrap="square" anchor="ctr">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endParaRPr lang="en-GB" altLang="en-US" sz="4985" dirty="0"/>
              </a:p>
            </p:txBody>
          </p:sp>
        </p:grpSp>
        <p:sp>
          <p:nvSpPr>
            <p:cNvPr id="15" name="Text Box 12">
              <a:extLst>
                <a:ext uri="{FF2B5EF4-FFF2-40B4-BE49-F238E27FC236}">
                  <a16:creationId xmlns:a16="http://schemas.microsoft.com/office/drawing/2014/main" id="{4ED5039F-CE82-427C-93FA-B2CA0A4BEBDF}"/>
                </a:ext>
              </a:extLst>
            </p:cNvPr>
            <p:cNvSpPr txBox="1">
              <a:spLocks noChangeArrowheads="1"/>
            </p:cNvSpPr>
            <p:nvPr/>
          </p:nvSpPr>
          <p:spPr bwMode="auto">
            <a:xfrm>
              <a:off x="3024580" y="4246445"/>
              <a:ext cx="2457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pPr eaLnBrk="1" hangingPunct="1">
                <a:buClr>
                  <a:srgbClr val="505000"/>
                </a:buClr>
                <a:buSzPct val="120000"/>
                <a:buFont typeface="Wingdings" pitchFamily="2" charset="2"/>
                <a:buChar char="§"/>
              </a:pPr>
              <a:r>
                <a:rPr lang="en-GB" altLang="en-US" sz="1477" dirty="0">
                  <a:latin typeface="+mn-lt"/>
                </a:rPr>
                <a:t> </a:t>
              </a:r>
              <a:r>
                <a:rPr lang="en-GB" altLang="en-US" sz="1846" dirty="0">
                  <a:latin typeface="+mn-lt"/>
                </a:rPr>
                <a:t>Materials science</a:t>
              </a:r>
            </a:p>
          </p:txBody>
        </p:sp>
      </p:grpSp>
      <p:grpSp>
        <p:nvGrpSpPr>
          <p:cNvPr id="18" name="Group 17">
            <a:extLst>
              <a:ext uri="{FF2B5EF4-FFF2-40B4-BE49-F238E27FC236}">
                <a16:creationId xmlns:a16="http://schemas.microsoft.com/office/drawing/2014/main" id="{F356F334-74ED-4D87-A2AF-5AFE4D449BC5}"/>
              </a:ext>
            </a:extLst>
          </p:cNvPr>
          <p:cNvGrpSpPr/>
          <p:nvPr/>
        </p:nvGrpSpPr>
        <p:grpSpPr>
          <a:xfrm>
            <a:off x="4762063" y="1152075"/>
            <a:ext cx="2399374" cy="3794676"/>
            <a:chOff x="3126901" y="1157200"/>
            <a:chExt cx="2599322" cy="4110899"/>
          </a:xfrm>
        </p:grpSpPr>
        <p:sp>
          <p:nvSpPr>
            <p:cNvPr id="19" name="Text Box 17">
              <a:extLst>
                <a:ext uri="{FF2B5EF4-FFF2-40B4-BE49-F238E27FC236}">
                  <a16:creationId xmlns:a16="http://schemas.microsoft.com/office/drawing/2014/main" id="{90A803FA-30CE-40D1-9530-3FF2A0DB5CD3}"/>
                </a:ext>
              </a:extLst>
            </p:cNvPr>
            <p:cNvSpPr txBox="1">
              <a:spLocks noChangeArrowheads="1"/>
            </p:cNvSpPr>
            <p:nvPr/>
          </p:nvSpPr>
          <p:spPr bwMode="auto">
            <a:xfrm>
              <a:off x="3839909" y="1157200"/>
              <a:ext cx="92026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pPr>
                <a:spcBef>
                  <a:spcPct val="20000"/>
                </a:spcBef>
                <a:spcAft>
                  <a:spcPct val="20000"/>
                </a:spcAft>
              </a:pPr>
              <a:r>
                <a:rPr lang="en-GB" altLang="en-US" sz="1800" i="1" dirty="0">
                  <a:latin typeface="+mn-lt"/>
                </a:rPr>
                <a:t>Today </a:t>
              </a:r>
            </a:p>
          </p:txBody>
        </p:sp>
        <p:pic>
          <p:nvPicPr>
            <p:cNvPr id="20" name="Picture 4">
              <a:extLst>
                <a:ext uri="{FF2B5EF4-FFF2-40B4-BE49-F238E27FC236}">
                  <a16:creationId xmlns:a16="http://schemas.microsoft.com/office/drawing/2014/main" id="{54B6BF05-6F80-475F-8043-041D2759C8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6901" y="1545869"/>
              <a:ext cx="2599322"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 Box 24">
              <a:extLst>
                <a:ext uri="{FF2B5EF4-FFF2-40B4-BE49-F238E27FC236}">
                  <a16:creationId xmlns:a16="http://schemas.microsoft.com/office/drawing/2014/main" id="{BA065D39-9BFE-494A-A353-A87E3FA17FFF}"/>
                </a:ext>
              </a:extLst>
            </p:cNvPr>
            <p:cNvSpPr txBox="1">
              <a:spLocks noChangeArrowheads="1"/>
            </p:cNvSpPr>
            <p:nvPr/>
          </p:nvSpPr>
          <p:spPr bwMode="auto">
            <a:xfrm>
              <a:off x="3175323" y="3667662"/>
              <a:ext cx="2016498" cy="16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pPr algn="ctr">
                <a:spcBef>
                  <a:spcPts val="554"/>
                </a:spcBef>
                <a:spcAft>
                  <a:spcPts val="0"/>
                </a:spcAft>
              </a:pPr>
              <a:r>
                <a:rPr lang="en-GB" altLang="en-US" sz="1477" b="0" dirty="0">
                  <a:latin typeface="+mn-lt"/>
                </a:rPr>
                <a:t>Mechanics, </a:t>
              </a:r>
            </a:p>
            <a:p>
              <a:pPr algn="ctr">
                <a:spcBef>
                  <a:spcPts val="554"/>
                </a:spcBef>
                <a:spcAft>
                  <a:spcPts val="0"/>
                </a:spcAft>
              </a:pPr>
              <a:r>
                <a:rPr lang="en-GB" altLang="en-US" sz="1477" b="0" dirty="0">
                  <a:latin typeface="+mn-lt"/>
                </a:rPr>
                <a:t>Structures</a:t>
              </a:r>
            </a:p>
            <a:p>
              <a:pPr algn="ctr">
                <a:spcBef>
                  <a:spcPts val="554"/>
                </a:spcBef>
                <a:spcAft>
                  <a:spcPts val="0"/>
                </a:spcAft>
              </a:pPr>
              <a:endParaRPr lang="en-GB" altLang="en-US" sz="1292" dirty="0">
                <a:latin typeface="+mn-lt"/>
              </a:endParaRPr>
            </a:p>
            <a:p>
              <a:pPr algn="ctr">
                <a:spcBef>
                  <a:spcPts val="554"/>
                </a:spcBef>
                <a:spcAft>
                  <a:spcPts val="0"/>
                </a:spcAft>
                <a:buClr>
                  <a:srgbClr val="505000"/>
                </a:buClr>
                <a:buSzTx/>
              </a:pPr>
              <a:r>
                <a:rPr lang="en-GB" altLang="en-US" sz="1477" b="0" dirty="0">
                  <a:latin typeface="+mn-lt"/>
                </a:rPr>
                <a:t>Design</a:t>
              </a:r>
            </a:p>
            <a:p>
              <a:pPr algn="ctr">
                <a:spcBef>
                  <a:spcPts val="554"/>
                </a:spcBef>
                <a:spcAft>
                  <a:spcPts val="0"/>
                </a:spcAft>
                <a:buClr>
                  <a:srgbClr val="505000"/>
                </a:buClr>
                <a:buSzTx/>
              </a:pPr>
              <a:r>
                <a:rPr lang="en-GB" altLang="en-US" sz="1477" b="0" dirty="0">
                  <a:latin typeface="+mn-lt"/>
                </a:rPr>
                <a:t> Economics</a:t>
              </a:r>
            </a:p>
          </p:txBody>
        </p:sp>
      </p:grpSp>
      <p:sp>
        <p:nvSpPr>
          <p:cNvPr id="22" name="Oval 2">
            <a:extLst>
              <a:ext uri="{FF2B5EF4-FFF2-40B4-BE49-F238E27FC236}">
                <a16:creationId xmlns:a16="http://schemas.microsoft.com/office/drawing/2014/main" id="{CD3CE245-4C1A-4513-B0EB-228E966F692B}"/>
              </a:ext>
            </a:extLst>
          </p:cNvPr>
          <p:cNvSpPr>
            <a:spLocks noChangeArrowheads="1"/>
          </p:cNvSpPr>
          <p:nvPr/>
        </p:nvSpPr>
        <p:spPr bwMode="auto">
          <a:xfrm>
            <a:off x="4322346" y="5376171"/>
            <a:ext cx="2965898" cy="599250"/>
          </a:xfrm>
          <a:prstGeom prst="ellipse">
            <a:avLst/>
          </a:prstGeom>
          <a:solidFill>
            <a:schemeClr val="bg1">
              <a:lumMod val="95000"/>
            </a:schemeClr>
          </a:solidFill>
          <a:ln w="28575">
            <a:solidFill>
              <a:schemeClr val="accent6"/>
            </a:solidFill>
            <a:round/>
            <a:headEnd/>
            <a:tailEnd/>
          </a:ln>
        </p:spPr>
        <p:txBody>
          <a:bodyPr wrap="square" anchor="ctr">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pPr algn="ctr"/>
            <a:r>
              <a:rPr lang="en-GB" altLang="en-US" sz="2215" dirty="0">
                <a:latin typeface="+mn-lt"/>
              </a:rPr>
              <a:t> Sustainability</a:t>
            </a:r>
          </a:p>
        </p:txBody>
      </p:sp>
      <p:grpSp>
        <p:nvGrpSpPr>
          <p:cNvPr id="23" name="Group 22">
            <a:extLst>
              <a:ext uri="{FF2B5EF4-FFF2-40B4-BE49-F238E27FC236}">
                <a16:creationId xmlns:a16="http://schemas.microsoft.com/office/drawing/2014/main" id="{334CCADA-CD75-44CF-A268-BA8014C33E1A}"/>
              </a:ext>
            </a:extLst>
          </p:cNvPr>
          <p:cNvGrpSpPr/>
          <p:nvPr/>
        </p:nvGrpSpPr>
        <p:grpSpPr>
          <a:xfrm>
            <a:off x="2048925" y="1138369"/>
            <a:ext cx="2392615" cy="3523498"/>
            <a:chOff x="187667" y="1142352"/>
            <a:chExt cx="2592000" cy="3817123"/>
          </a:xfrm>
        </p:grpSpPr>
        <p:sp>
          <p:nvSpPr>
            <p:cNvPr id="24" name="Text Box 23">
              <a:extLst>
                <a:ext uri="{FF2B5EF4-FFF2-40B4-BE49-F238E27FC236}">
                  <a16:creationId xmlns:a16="http://schemas.microsoft.com/office/drawing/2014/main" id="{EF31CEF3-17E7-4B9C-84E6-37540947042D}"/>
                </a:ext>
              </a:extLst>
            </p:cNvPr>
            <p:cNvSpPr txBox="1">
              <a:spLocks noChangeArrowheads="1"/>
            </p:cNvSpPr>
            <p:nvPr/>
          </p:nvSpPr>
          <p:spPr bwMode="auto">
            <a:xfrm>
              <a:off x="779007" y="1142352"/>
              <a:ext cx="134375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pPr algn="ctr">
                <a:spcBef>
                  <a:spcPct val="20000"/>
                </a:spcBef>
                <a:spcAft>
                  <a:spcPct val="20000"/>
                </a:spcAft>
              </a:pPr>
              <a:r>
                <a:rPr lang="en-GB" altLang="en-US" sz="1800" i="1" dirty="0">
                  <a:latin typeface="+mn-lt"/>
                </a:rPr>
                <a:t>Yesterday </a:t>
              </a:r>
            </a:p>
          </p:txBody>
        </p:sp>
        <p:pic>
          <p:nvPicPr>
            <p:cNvPr id="25" name="Picture 3">
              <a:extLst>
                <a:ext uri="{FF2B5EF4-FFF2-40B4-BE49-F238E27FC236}">
                  <a16:creationId xmlns:a16="http://schemas.microsoft.com/office/drawing/2014/main" id="{098AA985-DC7B-4E20-8C11-3A7C42A6D06A}"/>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667" y="1545869"/>
              <a:ext cx="2592000"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 Box 22">
              <a:extLst>
                <a:ext uri="{FF2B5EF4-FFF2-40B4-BE49-F238E27FC236}">
                  <a16:creationId xmlns:a16="http://schemas.microsoft.com/office/drawing/2014/main" id="{6746FD16-B414-4118-9B0E-D5163AEC545F}"/>
                </a:ext>
              </a:extLst>
            </p:cNvPr>
            <p:cNvSpPr txBox="1">
              <a:spLocks noChangeArrowheads="1"/>
            </p:cNvSpPr>
            <p:nvPr/>
          </p:nvSpPr>
          <p:spPr bwMode="auto">
            <a:xfrm>
              <a:off x="488956" y="3928424"/>
              <a:ext cx="1646926"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pPr marL="165593" indent="-165593" eaLnBrk="1" hangingPunct="1">
                <a:spcBef>
                  <a:spcPts val="0"/>
                </a:spcBef>
                <a:spcAft>
                  <a:spcPts val="277"/>
                </a:spcAft>
                <a:buClr>
                  <a:srgbClr val="505000"/>
                </a:buClr>
                <a:buSzTx/>
                <a:buFont typeface="Wingdings" panose="05000000000000000000" pitchFamily="2" charset="2"/>
                <a:buChar char="§"/>
              </a:pPr>
              <a:endParaRPr lang="en-GB" altLang="en-US" sz="1846" dirty="0">
                <a:solidFill>
                  <a:srgbClr val="666633"/>
                </a:solidFill>
                <a:latin typeface="+mn-lt"/>
              </a:endParaRPr>
            </a:p>
            <a:p>
              <a:pPr marL="165593" indent="-165593" eaLnBrk="1" hangingPunct="1">
                <a:spcBef>
                  <a:spcPts val="0"/>
                </a:spcBef>
                <a:spcAft>
                  <a:spcPts val="277"/>
                </a:spcAft>
                <a:buClr>
                  <a:srgbClr val="505000"/>
                </a:buClr>
                <a:buSzTx/>
                <a:buFont typeface="Wingdings" panose="05000000000000000000" pitchFamily="2" charset="2"/>
                <a:buChar char="§"/>
              </a:pPr>
              <a:r>
                <a:rPr lang="en-GB" altLang="en-US" sz="1846" dirty="0">
                  <a:latin typeface="+mn-lt"/>
                </a:rPr>
                <a:t>Metallurgy</a:t>
              </a:r>
            </a:p>
            <a:p>
              <a:pPr eaLnBrk="1" hangingPunct="1">
                <a:spcBef>
                  <a:spcPts val="0"/>
                </a:spcBef>
                <a:spcAft>
                  <a:spcPts val="277"/>
                </a:spcAft>
                <a:buClr>
                  <a:srgbClr val="505000"/>
                </a:buClr>
                <a:buSzTx/>
              </a:pPr>
              <a:r>
                <a:rPr lang="en-GB" altLang="en-US" sz="1477" b="0" dirty="0">
                  <a:latin typeface="+mn-lt"/>
                </a:rPr>
                <a:t>    </a:t>
              </a:r>
            </a:p>
          </p:txBody>
        </p:sp>
      </p:grpSp>
      <p:grpSp>
        <p:nvGrpSpPr>
          <p:cNvPr id="27" name="Group 26">
            <a:extLst>
              <a:ext uri="{FF2B5EF4-FFF2-40B4-BE49-F238E27FC236}">
                <a16:creationId xmlns:a16="http://schemas.microsoft.com/office/drawing/2014/main" id="{0277FA21-F123-41E8-B34A-8648860EDB3A}"/>
              </a:ext>
            </a:extLst>
          </p:cNvPr>
          <p:cNvGrpSpPr/>
          <p:nvPr/>
        </p:nvGrpSpPr>
        <p:grpSpPr>
          <a:xfrm>
            <a:off x="7285540" y="1159021"/>
            <a:ext cx="2857535" cy="1900047"/>
            <a:chOff x="5928417" y="979288"/>
            <a:chExt cx="3095663" cy="2058384"/>
          </a:xfrm>
        </p:grpSpPr>
        <p:grpSp>
          <p:nvGrpSpPr>
            <p:cNvPr id="28" name="Group 27">
              <a:extLst>
                <a:ext uri="{FF2B5EF4-FFF2-40B4-BE49-F238E27FC236}">
                  <a16:creationId xmlns:a16="http://schemas.microsoft.com/office/drawing/2014/main" id="{6322C426-AFE5-474C-81F3-3A1E2C24DFCE}"/>
                </a:ext>
              </a:extLst>
            </p:cNvPr>
            <p:cNvGrpSpPr/>
            <p:nvPr/>
          </p:nvGrpSpPr>
          <p:grpSpPr>
            <a:xfrm>
              <a:off x="5928417" y="995074"/>
              <a:ext cx="3095663" cy="2042598"/>
              <a:chOff x="5863597" y="947481"/>
              <a:chExt cx="3095663" cy="2042598"/>
            </a:xfrm>
          </p:grpSpPr>
          <p:sp>
            <p:nvSpPr>
              <p:cNvPr id="30" name="Rectangle 29">
                <a:extLst>
                  <a:ext uri="{FF2B5EF4-FFF2-40B4-BE49-F238E27FC236}">
                    <a16:creationId xmlns:a16="http://schemas.microsoft.com/office/drawing/2014/main" id="{8BFEEEBC-84BD-43F0-9EFA-7EBD1F7060AC}"/>
                  </a:ext>
                </a:extLst>
              </p:cNvPr>
              <p:cNvSpPr/>
              <p:nvPr/>
            </p:nvSpPr>
            <p:spPr bwMode="auto">
              <a:xfrm>
                <a:off x="5863597" y="947481"/>
                <a:ext cx="3095663" cy="2023517"/>
              </a:xfrm>
              <a:prstGeom prst="rect">
                <a:avLst/>
              </a:prstGeom>
              <a:solidFill>
                <a:schemeClr val="bg1"/>
              </a:solidFill>
              <a:ln w="28575">
                <a:solidFill>
                  <a:schemeClr val="bg1"/>
                </a:solidFill>
                <a:miter lim="800000"/>
                <a:headEnd/>
                <a:tailEnd/>
              </a:ln>
              <a:effectLst/>
            </p:spPr>
            <p:txBody>
              <a:bodyPr rtlCol="0" anchor="ctr">
                <a:noAutofit/>
              </a:bodyPr>
              <a:lstStyle/>
              <a:p>
                <a:pPr algn="ctr">
                  <a:spcBef>
                    <a:spcPct val="10000"/>
                  </a:spcBef>
                  <a:spcAft>
                    <a:spcPct val="0"/>
                  </a:spcAft>
                  <a:buClrTx/>
                  <a:buSzTx/>
                  <a:buFontTx/>
                  <a:buNone/>
                </a:pPr>
                <a:endParaRPr lang="en-GB" sz="1292" dirty="0"/>
              </a:p>
            </p:txBody>
          </p:sp>
          <p:pic>
            <p:nvPicPr>
              <p:cNvPr id="31" name="Picture 9">
                <a:extLst>
                  <a:ext uri="{FF2B5EF4-FFF2-40B4-BE49-F238E27FC236}">
                    <a16:creationId xmlns:a16="http://schemas.microsoft.com/office/drawing/2014/main" id="{FD3E1EB8-64FA-47CA-89DE-045FFAB30F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039" y="1325864"/>
                <a:ext cx="2539196" cy="166421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sp>
          <p:nvSpPr>
            <p:cNvPr id="29" name="TextBox 28">
              <a:extLst>
                <a:ext uri="{FF2B5EF4-FFF2-40B4-BE49-F238E27FC236}">
                  <a16:creationId xmlns:a16="http://schemas.microsoft.com/office/drawing/2014/main" id="{8DF72ABC-33D2-45CC-9702-4D3F878AA335}"/>
                </a:ext>
              </a:extLst>
            </p:cNvPr>
            <p:cNvSpPr txBox="1"/>
            <p:nvPr/>
          </p:nvSpPr>
          <p:spPr>
            <a:xfrm>
              <a:off x="6548304" y="979288"/>
              <a:ext cx="1642308" cy="369332"/>
            </a:xfrm>
            <a:prstGeom prst="rect">
              <a:avLst/>
            </a:prstGeom>
            <a:noFill/>
          </p:spPr>
          <p:txBody>
            <a:bodyPr wrap="none" rtlCol="0">
              <a:noAutofit/>
            </a:bodyPr>
            <a:lstStyle/>
            <a:p>
              <a:r>
                <a:rPr lang="en-GB" b="1" i="1" dirty="0"/>
                <a:t>Tomorrow (2)</a:t>
              </a:r>
            </a:p>
          </p:txBody>
        </p:sp>
      </p:grpSp>
      <p:sp>
        <p:nvSpPr>
          <p:cNvPr id="33" name="Text Box 22">
            <a:extLst>
              <a:ext uri="{FF2B5EF4-FFF2-40B4-BE49-F238E27FC236}">
                <a16:creationId xmlns:a16="http://schemas.microsoft.com/office/drawing/2014/main" id="{CB3A5EAF-32AD-4050-B752-4F59BFDEB040}"/>
              </a:ext>
            </a:extLst>
          </p:cNvPr>
          <p:cNvSpPr txBox="1">
            <a:spLocks noChangeArrowheads="1"/>
          </p:cNvSpPr>
          <p:nvPr/>
        </p:nvSpPr>
        <p:spPr bwMode="auto">
          <a:xfrm>
            <a:off x="2234141" y="3789040"/>
            <a:ext cx="1824760" cy="83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600" b="1">
                <a:solidFill>
                  <a:schemeClr val="tx1"/>
                </a:solidFill>
                <a:latin typeface="Arial" pitchFamily="34" charset="0"/>
              </a:defRPr>
            </a:lvl1pPr>
            <a:lvl2pPr marL="742950" indent="-285750">
              <a:defRPr sz="1600" b="1">
                <a:solidFill>
                  <a:schemeClr val="tx1"/>
                </a:solidFill>
                <a:latin typeface="Arial" pitchFamily="34" charset="0"/>
              </a:defRPr>
            </a:lvl2pPr>
            <a:lvl3pPr marL="1143000" indent="-228600">
              <a:defRPr sz="1600" b="1">
                <a:solidFill>
                  <a:schemeClr val="tx1"/>
                </a:solidFill>
                <a:latin typeface="Arial" pitchFamily="34" charset="0"/>
              </a:defRPr>
            </a:lvl3pPr>
            <a:lvl4pPr marL="1600200" indent="-228600">
              <a:defRPr sz="1600" b="1">
                <a:solidFill>
                  <a:schemeClr val="tx1"/>
                </a:solidFill>
                <a:latin typeface="Arial" pitchFamily="34" charset="0"/>
              </a:defRPr>
            </a:lvl4pPr>
            <a:lvl5pPr marL="2057400" indent="-228600">
              <a:defRPr sz="1600" b="1">
                <a:solidFill>
                  <a:schemeClr val="tx1"/>
                </a:solidFill>
                <a:latin typeface="Arial" pitchFamily="34" charset="0"/>
              </a:defRPr>
            </a:lvl5pPr>
            <a:lvl6pPr marL="25146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6pPr>
            <a:lvl7pPr marL="29718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7pPr>
            <a:lvl8pPr marL="34290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8pPr>
            <a:lvl9pPr marL="3886200" indent="-228600" eaLnBrk="0" fontAlgn="base" hangingPunct="0">
              <a:spcBef>
                <a:spcPct val="0"/>
              </a:spcBef>
              <a:spcAft>
                <a:spcPct val="0"/>
              </a:spcAft>
              <a:buClr>
                <a:srgbClr val="009B9B"/>
              </a:buClr>
              <a:buSzPct val="80000"/>
              <a:buFont typeface="Wingdings" pitchFamily="2" charset="2"/>
              <a:defRPr sz="1600" b="1">
                <a:solidFill>
                  <a:schemeClr val="tx1"/>
                </a:solidFill>
                <a:latin typeface="Arial" pitchFamily="34" charset="0"/>
              </a:defRPr>
            </a:lvl9pPr>
          </a:lstStyle>
          <a:p>
            <a:pPr eaLnBrk="1" hangingPunct="1">
              <a:spcBef>
                <a:spcPts val="0"/>
              </a:spcBef>
              <a:spcAft>
                <a:spcPts val="277"/>
              </a:spcAft>
              <a:buClr>
                <a:srgbClr val="505000"/>
              </a:buClr>
              <a:buSzTx/>
            </a:pPr>
            <a:r>
              <a:rPr lang="en-GB" altLang="en-US" sz="1477" b="0" dirty="0">
                <a:latin typeface="+mn-lt"/>
              </a:rPr>
              <a:t>     Polymer science</a:t>
            </a:r>
          </a:p>
          <a:p>
            <a:pPr eaLnBrk="1" hangingPunct="1">
              <a:spcBef>
                <a:spcPts val="0"/>
              </a:spcBef>
              <a:spcAft>
                <a:spcPts val="277"/>
              </a:spcAft>
              <a:buClr>
                <a:srgbClr val="505000"/>
              </a:buClr>
              <a:buSzTx/>
            </a:pPr>
            <a:endParaRPr lang="en-GB" altLang="en-US" sz="1477" b="0" dirty="0">
              <a:latin typeface="+mn-lt"/>
            </a:endParaRPr>
          </a:p>
          <a:p>
            <a:pPr eaLnBrk="1" hangingPunct="1">
              <a:spcBef>
                <a:spcPts val="0"/>
              </a:spcBef>
              <a:spcAft>
                <a:spcPts val="277"/>
              </a:spcAft>
              <a:buClr>
                <a:srgbClr val="505000"/>
              </a:buClr>
              <a:buSzTx/>
            </a:pPr>
            <a:r>
              <a:rPr lang="en-GB" altLang="en-US" sz="1477" b="0" dirty="0">
                <a:latin typeface="+mn-lt"/>
              </a:rPr>
              <a:t>     Ceramic science</a:t>
            </a:r>
          </a:p>
        </p:txBody>
      </p:sp>
    </p:spTree>
    <p:extLst>
      <p:ext uri="{BB962C8B-B14F-4D97-AF65-F5344CB8AC3E}">
        <p14:creationId xmlns:p14="http://schemas.microsoft.com/office/powerpoint/2010/main" val="239479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up)">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22" grpId="0" animBg="1"/>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F553FE-B305-465B-B07D-62BA83B5175F}"/>
              </a:ext>
            </a:extLst>
          </p:cNvPr>
          <p:cNvSpPr>
            <a:spLocks noGrp="1"/>
          </p:cNvSpPr>
          <p:nvPr>
            <p:ph type="sldNum" sz="quarter" idx="11"/>
          </p:nvPr>
        </p:nvSpPr>
        <p:spPr/>
        <p:txBody>
          <a:bodyPr/>
          <a:lstStyle/>
          <a:p>
            <a:fld id="{F0D23093-2AB0-F74C-B865-1A12A15B650E}" type="slidenum">
              <a:rPr lang="en-US" smtClean="0"/>
              <a:pPr/>
              <a:t>5</a:t>
            </a:fld>
            <a:endParaRPr lang="en-US" dirty="0"/>
          </a:p>
        </p:txBody>
      </p:sp>
      <p:sp>
        <p:nvSpPr>
          <p:cNvPr id="3" name="Title 2">
            <a:extLst>
              <a:ext uri="{FF2B5EF4-FFF2-40B4-BE49-F238E27FC236}">
                <a16:creationId xmlns:a16="http://schemas.microsoft.com/office/drawing/2014/main" id="{8CA44CDA-18D4-427B-9532-288841C33523}"/>
              </a:ext>
            </a:extLst>
          </p:cNvPr>
          <p:cNvSpPr>
            <a:spLocks noGrp="1"/>
          </p:cNvSpPr>
          <p:nvPr>
            <p:ph type="title"/>
          </p:nvPr>
        </p:nvSpPr>
        <p:spPr/>
        <p:txBody>
          <a:bodyPr/>
          <a:lstStyle/>
          <a:p>
            <a:r>
              <a:rPr lang="en-US" kern="1200" dirty="0">
                <a:solidFill>
                  <a:prstClr val="black"/>
                </a:solidFill>
                <a:ea typeface="+mn-ea"/>
                <a:cs typeface="+mn-cs"/>
              </a:rPr>
              <a:t>Fuel efficient, but sustainable?</a:t>
            </a:r>
            <a:endParaRPr lang="en-US" dirty="0"/>
          </a:p>
        </p:txBody>
      </p:sp>
      <p:pic>
        <p:nvPicPr>
          <p:cNvPr id="4" name="Picture 2">
            <a:extLst>
              <a:ext uri="{FF2B5EF4-FFF2-40B4-BE49-F238E27FC236}">
                <a16:creationId xmlns:a16="http://schemas.microsoft.com/office/drawing/2014/main" id="{4771B92D-1113-48B6-B366-D04C03FEF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800" y="1015588"/>
            <a:ext cx="8172400" cy="482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3609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A2198-972C-4671-AEE8-07B86E572337}"/>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3" name="Title 2">
            <a:extLst>
              <a:ext uri="{FF2B5EF4-FFF2-40B4-BE49-F238E27FC236}">
                <a16:creationId xmlns:a16="http://schemas.microsoft.com/office/drawing/2014/main" id="{963016BC-CAD6-4983-BDBE-0CF469089D16}"/>
              </a:ext>
            </a:extLst>
          </p:cNvPr>
          <p:cNvSpPr>
            <a:spLocks noGrp="1"/>
          </p:cNvSpPr>
          <p:nvPr>
            <p:ph type="title"/>
          </p:nvPr>
        </p:nvSpPr>
        <p:spPr/>
        <p:txBody>
          <a:bodyPr/>
          <a:lstStyle/>
          <a:p>
            <a:r>
              <a:rPr lang="en-US" dirty="0"/>
              <a:t>Safe, but sustainable?</a:t>
            </a:r>
          </a:p>
        </p:txBody>
      </p:sp>
      <p:pic>
        <p:nvPicPr>
          <p:cNvPr id="4" name="Picture 3">
            <a:extLst>
              <a:ext uri="{FF2B5EF4-FFF2-40B4-BE49-F238E27FC236}">
                <a16:creationId xmlns:a16="http://schemas.microsoft.com/office/drawing/2014/main" id="{21AF204C-1CB4-47D0-B6AB-D9650E5F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395" y="955325"/>
            <a:ext cx="7991210" cy="4947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7847F5D1-AFE3-473D-9102-C558A2E08076}"/>
              </a:ext>
            </a:extLst>
          </p:cNvPr>
          <p:cNvSpPr txBox="1"/>
          <p:nvPr/>
        </p:nvSpPr>
        <p:spPr>
          <a:xfrm>
            <a:off x="5035228" y="1905505"/>
            <a:ext cx="2121543" cy="3046988"/>
          </a:xfrm>
          <a:prstGeom prst="rect">
            <a:avLst/>
          </a:prstGeom>
          <a:solidFill>
            <a:schemeClr val="bg1">
              <a:alpha val="91000"/>
            </a:schemeClr>
          </a:solidFill>
          <a:ln w="28575">
            <a:noFill/>
          </a:ln>
        </p:spPr>
        <p:txBody>
          <a:bodyPr wrap="none" rtlCol="0">
            <a:spAutoFit/>
          </a:bodyPr>
          <a:lstStyle/>
          <a:p>
            <a:pPr lvl="0">
              <a:lnSpc>
                <a:spcPct val="150000"/>
              </a:lnSpc>
              <a:buClr>
                <a:srgbClr val="666633"/>
              </a:buClr>
              <a:buSzPct val="120000"/>
            </a:pPr>
            <a:r>
              <a:rPr lang="en-US" i="1" dirty="0">
                <a:solidFill>
                  <a:srgbClr val="666633"/>
                </a:solidFill>
              </a:rPr>
              <a:t> </a:t>
            </a:r>
            <a:r>
              <a:rPr lang="en-US" sz="2000" i="1" dirty="0"/>
              <a:t>SUSTAINABILITY ?</a:t>
            </a:r>
          </a:p>
          <a:p>
            <a:pPr marL="285750" indent="-285750">
              <a:buClr>
                <a:schemeClr val="accent1"/>
              </a:buClr>
              <a:buSzPct val="120000"/>
              <a:buFont typeface="Wingdings" pitchFamily="2" charset="2"/>
              <a:buChar char="§"/>
            </a:pPr>
            <a:r>
              <a:rPr lang="en-US" i="1" dirty="0"/>
              <a:t>Energy</a:t>
            </a:r>
          </a:p>
          <a:p>
            <a:pPr marL="285750" indent="-285750">
              <a:buClr>
                <a:schemeClr val="accent1"/>
              </a:buClr>
              <a:buSzPct val="120000"/>
              <a:buFont typeface="Wingdings" pitchFamily="2" charset="2"/>
              <a:buChar char="§"/>
            </a:pPr>
            <a:r>
              <a:rPr lang="en-US" i="1" dirty="0"/>
              <a:t>Materials</a:t>
            </a:r>
          </a:p>
          <a:p>
            <a:pPr marL="285750" indent="-285750">
              <a:buClr>
                <a:schemeClr val="accent1"/>
              </a:buClr>
              <a:buSzPct val="120000"/>
              <a:buFont typeface="Wingdings" pitchFamily="2" charset="2"/>
              <a:buChar char="§"/>
            </a:pPr>
            <a:r>
              <a:rPr lang="en-US" i="1" dirty="0"/>
              <a:t>Environment</a:t>
            </a:r>
          </a:p>
          <a:p>
            <a:pPr marL="285750" indent="-285750">
              <a:buClr>
                <a:schemeClr val="accent1"/>
              </a:buClr>
              <a:buSzPct val="120000"/>
              <a:buFont typeface="Wingdings" pitchFamily="2" charset="2"/>
              <a:buChar char="§"/>
            </a:pPr>
            <a:r>
              <a:rPr lang="en-US" i="1" dirty="0"/>
              <a:t>Emissions</a:t>
            </a:r>
          </a:p>
          <a:p>
            <a:pPr marL="285750" indent="-285750">
              <a:buClr>
                <a:schemeClr val="accent1"/>
              </a:buClr>
              <a:buSzPct val="120000"/>
              <a:buFont typeface="Wingdings" pitchFamily="2" charset="2"/>
              <a:buChar char="§"/>
            </a:pPr>
            <a:r>
              <a:rPr lang="en-US" i="1" dirty="0"/>
              <a:t>Safety</a:t>
            </a:r>
            <a:endParaRPr lang="en-GB" dirty="0"/>
          </a:p>
          <a:p>
            <a:pPr marL="285750" indent="-285750">
              <a:buClr>
                <a:schemeClr val="accent1"/>
              </a:buClr>
              <a:buSzPct val="120000"/>
              <a:buFont typeface="Wingdings" pitchFamily="2" charset="2"/>
              <a:buChar char="§"/>
            </a:pPr>
            <a:r>
              <a:rPr lang="en-US" i="1" dirty="0"/>
              <a:t>Legality</a:t>
            </a:r>
            <a:endParaRPr lang="en-GB" dirty="0"/>
          </a:p>
          <a:p>
            <a:pPr marL="285750" indent="-285750">
              <a:buClr>
                <a:schemeClr val="accent1"/>
              </a:buClr>
              <a:buSzPct val="120000"/>
              <a:buFont typeface="Wingdings" pitchFamily="2" charset="2"/>
              <a:buChar char="§"/>
            </a:pPr>
            <a:r>
              <a:rPr lang="en-US" i="1" dirty="0"/>
              <a:t>Social acceptance</a:t>
            </a:r>
            <a:endParaRPr lang="en-GB" dirty="0"/>
          </a:p>
          <a:p>
            <a:pPr marL="285750" indent="-285750">
              <a:buClr>
                <a:schemeClr val="accent1"/>
              </a:buClr>
              <a:buSzPct val="120000"/>
              <a:buFont typeface="Wingdings" pitchFamily="2" charset="2"/>
              <a:buChar char="§"/>
            </a:pPr>
            <a:r>
              <a:rPr lang="en-US" i="1" dirty="0"/>
              <a:t>Space </a:t>
            </a:r>
          </a:p>
          <a:p>
            <a:pPr marL="285750" indent="-285750">
              <a:buClr>
                <a:schemeClr val="accent1"/>
              </a:buClr>
              <a:buSzPct val="120000"/>
              <a:buFont typeface="Wingdings" pitchFamily="2" charset="2"/>
              <a:buChar char="§"/>
            </a:pPr>
            <a:r>
              <a:rPr lang="en-US" i="1" dirty="0"/>
              <a:t>Economics </a:t>
            </a:r>
            <a:endParaRPr lang="en-GB" dirty="0"/>
          </a:p>
        </p:txBody>
      </p:sp>
    </p:spTree>
    <p:extLst>
      <p:ext uri="{BB962C8B-B14F-4D97-AF65-F5344CB8AC3E}">
        <p14:creationId xmlns:p14="http://schemas.microsoft.com/office/powerpoint/2010/main" val="10979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704D59-134B-486A-89D3-9420B475CFDD}"/>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9D1078D1-43B0-4ACB-99D0-F871CD8652D7}"/>
              </a:ext>
            </a:extLst>
          </p:cNvPr>
          <p:cNvSpPr>
            <a:spLocks noGrp="1"/>
          </p:cNvSpPr>
          <p:nvPr>
            <p:ph type="title"/>
          </p:nvPr>
        </p:nvSpPr>
        <p:spPr/>
        <p:txBody>
          <a:bodyPr/>
          <a:lstStyle/>
          <a:p>
            <a:r>
              <a:rPr lang="en-GB" dirty="0"/>
              <a:t>The starting point</a:t>
            </a:r>
            <a:endParaRPr lang="en-US" dirty="0"/>
          </a:p>
        </p:txBody>
      </p:sp>
      <p:grpSp>
        <p:nvGrpSpPr>
          <p:cNvPr id="4" name="Group 3">
            <a:extLst>
              <a:ext uri="{FF2B5EF4-FFF2-40B4-BE49-F238E27FC236}">
                <a16:creationId xmlns:a16="http://schemas.microsoft.com/office/drawing/2014/main" id="{AFF4B95A-FABF-4951-A9A4-A4C915E41F61}"/>
              </a:ext>
            </a:extLst>
          </p:cNvPr>
          <p:cNvGrpSpPr/>
          <p:nvPr/>
        </p:nvGrpSpPr>
        <p:grpSpPr>
          <a:xfrm>
            <a:off x="2267740" y="2811301"/>
            <a:ext cx="7329488" cy="1791452"/>
            <a:chOff x="876703" y="1684355"/>
            <a:chExt cx="7329488" cy="2040183"/>
          </a:xfrm>
        </p:grpSpPr>
        <p:sp>
          <p:nvSpPr>
            <p:cNvPr id="5" name="Text Box 4">
              <a:extLst>
                <a:ext uri="{FF2B5EF4-FFF2-40B4-BE49-F238E27FC236}">
                  <a16:creationId xmlns:a16="http://schemas.microsoft.com/office/drawing/2014/main" id="{79E155C8-1453-43F6-96E7-226453DB371F}"/>
                </a:ext>
              </a:extLst>
            </p:cNvPr>
            <p:cNvSpPr txBox="1">
              <a:spLocks noChangeArrowheads="1"/>
            </p:cNvSpPr>
            <p:nvPr/>
          </p:nvSpPr>
          <p:spPr bwMode="auto">
            <a:xfrm>
              <a:off x="876703" y="1684355"/>
              <a:ext cx="7105650" cy="204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spcBef>
                  <a:spcPts val="1800"/>
                </a:spcBef>
                <a:spcAft>
                  <a:spcPts val="1200"/>
                </a:spcAft>
              </a:pPr>
              <a:r>
                <a:rPr lang="en-GB" sz="2000" i="1" dirty="0">
                  <a:latin typeface="+mn-lt"/>
                </a:rPr>
                <a:t>“Sustainable development is development that meets the needs of the present without compromising the ability of future generations to meet their own needs”  </a:t>
              </a:r>
            </a:p>
            <a:p>
              <a:pPr algn="r">
                <a:lnSpc>
                  <a:spcPct val="140000"/>
                </a:lnSpc>
                <a:spcBef>
                  <a:spcPts val="100"/>
                </a:spcBef>
                <a:spcAft>
                  <a:spcPts val="500"/>
                </a:spcAft>
              </a:pPr>
              <a:r>
                <a:rPr lang="en-GB" sz="1200" b="0" i="1" dirty="0"/>
                <a:t>           </a:t>
              </a:r>
            </a:p>
            <a:p>
              <a:pPr algn="r">
                <a:lnSpc>
                  <a:spcPct val="140000"/>
                </a:lnSpc>
                <a:spcBef>
                  <a:spcPts val="100"/>
                </a:spcBef>
                <a:spcAft>
                  <a:spcPts val="500"/>
                </a:spcAft>
              </a:pPr>
              <a:r>
                <a:rPr lang="en-GB" b="0" i="1" dirty="0">
                  <a:latin typeface="+mn-lt"/>
                </a:rPr>
                <a:t>Report of the Brundtland commission of the UN, 1987</a:t>
              </a:r>
              <a:endParaRPr lang="en-GB" sz="1200" b="0" dirty="0">
                <a:latin typeface="+mn-lt"/>
              </a:endParaRPr>
            </a:p>
          </p:txBody>
        </p:sp>
        <p:sp>
          <p:nvSpPr>
            <p:cNvPr id="6" name="AutoShape 4">
              <a:extLst>
                <a:ext uri="{FF2B5EF4-FFF2-40B4-BE49-F238E27FC236}">
                  <a16:creationId xmlns:a16="http://schemas.microsoft.com/office/drawing/2014/main" id="{4A74667E-CF64-433B-86CD-348E5C88EE6D}"/>
                </a:ext>
              </a:extLst>
            </p:cNvPr>
            <p:cNvSpPr>
              <a:spLocks noChangeArrowheads="1"/>
            </p:cNvSpPr>
            <p:nvPr/>
          </p:nvSpPr>
          <p:spPr bwMode="auto">
            <a:xfrm>
              <a:off x="876703" y="1684355"/>
              <a:ext cx="7329488" cy="1265238"/>
            </a:xfrm>
            <a:prstGeom prst="roundRect">
              <a:avLst>
                <a:gd name="adj" fmla="val 4269"/>
              </a:avLst>
            </a:prstGeom>
            <a:noFill/>
            <a:ln>
              <a:solidFill>
                <a:schemeClr val="accent1"/>
              </a:solidFill>
              <a:headEnd/>
              <a:tailEnd/>
            </a:ln>
          </p:spPr>
          <p:style>
            <a:lnRef idx="2">
              <a:schemeClr val="accent1"/>
            </a:lnRef>
            <a:fillRef idx="1">
              <a:schemeClr val="lt1"/>
            </a:fillRef>
            <a:effectRef idx="0">
              <a:schemeClr val="accent1"/>
            </a:effectRef>
            <a:fontRef idx="minor">
              <a:schemeClr val="dk1"/>
            </a:fontRef>
          </p:style>
          <p:txBody>
            <a:bodyPr anchor="ctr">
              <a:spAutoFit/>
            </a:bodyPr>
            <a:lstStyle/>
            <a:p>
              <a:endParaRPr lang="en-GB" sz="1800" dirty="0"/>
            </a:p>
          </p:txBody>
        </p:sp>
      </p:grpSp>
      <p:sp>
        <p:nvSpPr>
          <p:cNvPr id="7" name="Text Box 19">
            <a:extLst>
              <a:ext uri="{FF2B5EF4-FFF2-40B4-BE49-F238E27FC236}">
                <a16:creationId xmlns:a16="http://schemas.microsoft.com/office/drawing/2014/main" id="{33DEE4DC-ABDE-404C-9FA6-596F48874D0F}"/>
              </a:ext>
            </a:extLst>
          </p:cNvPr>
          <p:cNvSpPr txBox="1">
            <a:spLocks noChangeArrowheads="1"/>
          </p:cNvSpPr>
          <p:nvPr/>
        </p:nvSpPr>
        <p:spPr bwMode="auto">
          <a:xfrm>
            <a:off x="4086786" y="4797152"/>
            <a:ext cx="3691395" cy="967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nSpc>
                <a:spcPct val="150000"/>
              </a:lnSpc>
              <a:buClr>
                <a:schemeClr val="accent1"/>
              </a:buClr>
              <a:buSzPct val="110000"/>
              <a:buFont typeface="Wingdings" pitchFamily="2" charset="2"/>
              <a:buChar char="§"/>
            </a:pPr>
            <a:r>
              <a:rPr lang="en-GB" sz="2000" i="1" dirty="0">
                <a:latin typeface="+mn-lt"/>
              </a:rPr>
              <a:t>   But how?  </a:t>
            </a:r>
          </a:p>
          <a:p>
            <a:pPr>
              <a:lnSpc>
                <a:spcPct val="150000"/>
              </a:lnSpc>
              <a:buClr>
                <a:schemeClr val="accent1"/>
              </a:buClr>
              <a:buSzPct val="110000"/>
              <a:buFont typeface="Wingdings" pitchFamily="2" charset="2"/>
              <a:buChar char="§"/>
            </a:pPr>
            <a:r>
              <a:rPr lang="en-GB" sz="2000" i="1" dirty="0">
                <a:latin typeface="+mn-lt"/>
              </a:rPr>
              <a:t>   And where do materials fit in?</a:t>
            </a:r>
          </a:p>
        </p:txBody>
      </p:sp>
      <p:sp>
        <p:nvSpPr>
          <p:cNvPr id="8" name="Text Box 19">
            <a:extLst>
              <a:ext uri="{FF2B5EF4-FFF2-40B4-BE49-F238E27FC236}">
                <a16:creationId xmlns:a16="http://schemas.microsoft.com/office/drawing/2014/main" id="{3821FAF1-CFB2-464C-8A2C-0AD97D6E5F6B}"/>
              </a:ext>
            </a:extLst>
          </p:cNvPr>
          <p:cNvSpPr txBox="1">
            <a:spLocks noChangeArrowheads="1"/>
          </p:cNvSpPr>
          <p:nvPr/>
        </p:nvSpPr>
        <p:spPr bwMode="auto">
          <a:xfrm>
            <a:off x="2204540" y="1230348"/>
            <a:ext cx="7455888" cy="114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sz="1400" b="1">
                <a:solidFill>
                  <a:schemeClr val="tx1"/>
                </a:solidFill>
                <a:latin typeface="Arial" pitchFamily="34" charset="0"/>
              </a:defRPr>
            </a:lvl1pPr>
            <a:lvl2pPr marL="742950" indent="-285750">
              <a:defRPr sz="1400" b="1">
                <a:solidFill>
                  <a:schemeClr val="tx1"/>
                </a:solidFill>
                <a:latin typeface="Arial" pitchFamily="34" charset="0"/>
              </a:defRPr>
            </a:lvl2pPr>
            <a:lvl3pPr marL="1143000" indent="-228600">
              <a:defRPr sz="1400" b="1">
                <a:solidFill>
                  <a:schemeClr val="tx1"/>
                </a:solidFill>
                <a:latin typeface="Arial" pitchFamily="34" charset="0"/>
              </a:defRPr>
            </a:lvl3pPr>
            <a:lvl4pPr marL="1600200" indent="-228600">
              <a:defRPr sz="1400" b="1">
                <a:solidFill>
                  <a:schemeClr val="tx1"/>
                </a:solidFill>
                <a:latin typeface="Arial" pitchFamily="34" charset="0"/>
              </a:defRPr>
            </a:lvl4pPr>
            <a:lvl5pPr marL="2057400" indent="-228600">
              <a:defRPr sz="1400" b="1">
                <a:solidFill>
                  <a:schemeClr val="tx1"/>
                </a:solidFill>
                <a:latin typeface="Arial" pitchFamily="34" charset="0"/>
              </a:defRPr>
            </a:lvl5pPr>
            <a:lvl6pPr marL="25146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6pPr>
            <a:lvl7pPr marL="29718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7pPr>
            <a:lvl8pPr marL="34290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8pPr>
            <a:lvl9pPr marL="3886200" indent="-228600" eaLnBrk="0" fontAlgn="base" hangingPunct="0">
              <a:spcBef>
                <a:spcPct val="20000"/>
              </a:spcBef>
              <a:spcAft>
                <a:spcPct val="20000"/>
              </a:spcAft>
              <a:buClr>
                <a:srgbClr val="009B9B"/>
              </a:buClr>
              <a:buSzPct val="80000"/>
              <a:buFont typeface="Wingdings" pitchFamily="2" charset="2"/>
              <a:defRPr sz="1400" b="1">
                <a:solidFill>
                  <a:schemeClr val="tx1"/>
                </a:solidFill>
                <a:latin typeface="Arial" pitchFamily="34" charset="0"/>
              </a:defRPr>
            </a:lvl9pPr>
          </a:lstStyle>
          <a:p>
            <a:pPr algn="ctr">
              <a:buClr>
                <a:srgbClr val="666633"/>
              </a:buClr>
              <a:buSzPct val="110000"/>
            </a:pPr>
            <a:r>
              <a:rPr lang="en-GB" sz="2000" i="1" dirty="0">
                <a:latin typeface="+mn-lt"/>
              </a:rPr>
              <a:t>Mission statement </a:t>
            </a:r>
          </a:p>
          <a:p>
            <a:pPr algn="ctr">
              <a:buClr>
                <a:srgbClr val="666633"/>
              </a:buClr>
              <a:buSzPct val="110000"/>
            </a:pPr>
            <a:r>
              <a:rPr lang="en-GB" sz="2000" dirty="0">
                <a:latin typeface="+mn-lt"/>
              </a:rPr>
              <a:t>Provide a framework within which a student can form </a:t>
            </a:r>
          </a:p>
          <a:p>
            <a:pPr algn="ctr">
              <a:buClr>
                <a:srgbClr val="666633"/>
              </a:buClr>
              <a:buSzPct val="110000"/>
            </a:pPr>
            <a:r>
              <a:rPr lang="en-GB" sz="2000" dirty="0">
                <a:latin typeface="+mn-lt"/>
              </a:rPr>
              <a:t>critical, independent assessments of “Sustainable Developments</a:t>
            </a:r>
            <a:r>
              <a:rPr lang="en-GB" sz="2000" dirty="0">
                <a:solidFill>
                  <a:srgbClr val="666633"/>
                </a:solidFill>
                <a:latin typeface="+mn-lt"/>
              </a:rPr>
              <a:t>”</a:t>
            </a:r>
          </a:p>
        </p:txBody>
      </p:sp>
    </p:spTree>
    <p:extLst>
      <p:ext uri="{BB962C8B-B14F-4D97-AF65-F5344CB8AC3E}">
        <p14:creationId xmlns:p14="http://schemas.microsoft.com/office/powerpoint/2010/main" val="191680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28CD45-E267-45A3-90BC-B559B78F3D86}"/>
              </a:ext>
            </a:extLst>
          </p:cNvPr>
          <p:cNvSpPr>
            <a:spLocks noGrp="1"/>
          </p:cNvSpPr>
          <p:nvPr>
            <p:ph type="sldNum" sz="quarter" idx="11"/>
          </p:nvPr>
        </p:nvSpPr>
        <p:spPr/>
        <p:txBody>
          <a:bodyPr/>
          <a:lstStyle/>
          <a:p>
            <a:fld id="{F0D23093-2AB0-F74C-B865-1A12A15B650E}" type="slidenum">
              <a:rPr lang="en-US" smtClean="0"/>
              <a:pPr/>
              <a:t>8</a:t>
            </a:fld>
            <a:endParaRPr lang="en-US" dirty="0"/>
          </a:p>
        </p:txBody>
      </p:sp>
      <p:sp>
        <p:nvSpPr>
          <p:cNvPr id="3" name="Title 2">
            <a:extLst>
              <a:ext uri="{FF2B5EF4-FFF2-40B4-BE49-F238E27FC236}">
                <a16:creationId xmlns:a16="http://schemas.microsoft.com/office/drawing/2014/main" id="{D73F1A9A-FAB3-4827-92C4-018A1167E8D5}"/>
              </a:ext>
            </a:extLst>
          </p:cNvPr>
          <p:cNvSpPr>
            <a:spLocks noGrp="1"/>
          </p:cNvSpPr>
          <p:nvPr>
            <p:ph type="title"/>
          </p:nvPr>
        </p:nvSpPr>
        <p:spPr/>
        <p:txBody>
          <a:bodyPr/>
          <a:lstStyle/>
          <a:p>
            <a:r>
              <a:rPr lang="en-US" dirty="0"/>
              <a:t>Headlines</a:t>
            </a:r>
          </a:p>
        </p:txBody>
      </p:sp>
      <p:sp>
        <p:nvSpPr>
          <p:cNvPr id="4" name="TextBox 3">
            <a:extLst>
              <a:ext uri="{FF2B5EF4-FFF2-40B4-BE49-F238E27FC236}">
                <a16:creationId xmlns:a16="http://schemas.microsoft.com/office/drawing/2014/main" id="{F51EE435-5AEB-4EEA-BCA7-B7D95AA0BF38}"/>
              </a:ext>
            </a:extLst>
          </p:cNvPr>
          <p:cNvSpPr txBox="1"/>
          <p:nvPr/>
        </p:nvSpPr>
        <p:spPr>
          <a:xfrm>
            <a:off x="2661365" y="3810000"/>
            <a:ext cx="6620719" cy="646331"/>
          </a:xfrm>
          <a:prstGeom prst="rect">
            <a:avLst/>
          </a:prstGeom>
          <a:solidFill>
            <a:schemeClr val="bg1"/>
          </a:solidFill>
          <a:ln>
            <a:solidFill>
              <a:schemeClr val="accent1"/>
            </a:solidFill>
          </a:ln>
          <a:effectLst>
            <a:outerShdw blurRad="63500" sx="102000" sy="102000" algn="ctr" rotWithShape="0">
              <a:schemeClr val="bg1">
                <a:lumMod val="75000"/>
                <a:alpha val="40000"/>
              </a:schemeClr>
            </a:outerShdw>
          </a:effectLst>
        </p:spPr>
        <p:txBody>
          <a:bodyPr wrap="square" rtlCol="0">
            <a:spAutoFit/>
          </a:bodyPr>
          <a:lstStyle/>
          <a:p>
            <a:pPr lvl="0"/>
            <a:r>
              <a:rPr lang="en-US" dirty="0"/>
              <a:t>“Recycling turbine blades: the Achilles heel of wind power” (euronews.com 27 June 2021)</a:t>
            </a:r>
            <a:endParaRPr lang="en-GB" dirty="0"/>
          </a:p>
        </p:txBody>
      </p:sp>
      <p:sp>
        <p:nvSpPr>
          <p:cNvPr id="5" name="TextBox 4">
            <a:extLst>
              <a:ext uri="{FF2B5EF4-FFF2-40B4-BE49-F238E27FC236}">
                <a16:creationId xmlns:a16="http://schemas.microsoft.com/office/drawing/2014/main" id="{81A0B3AC-1953-46FD-89E3-7C288694AEF1}"/>
              </a:ext>
            </a:extLst>
          </p:cNvPr>
          <p:cNvSpPr txBox="1"/>
          <p:nvPr/>
        </p:nvSpPr>
        <p:spPr>
          <a:xfrm>
            <a:off x="2661365" y="1673409"/>
            <a:ext cx="6620719" cy="1025922"/>
          </a:xfrm>
          <a:prstGeom prst="rect">
            <a:avLst/>
          </a:prstGeom>
          <a:solidFill>
            <a:schemeClr val="bg1"/>
          </a:solidFill>
          <a:ln>
            <a:solidFill>
              <a:schemeClr val="accent1"/>
            </a:solidFill>
          </a:ln>
          <a:effectLst>
            <a:outerShdw blurRad="63500" sx="102000" sy="102000" algn="ctr" rotWithShape="0">
              <a:schemeClr val="bg1">
                <a:lumMod val="75000"/>
                <a:alpha val="40000"/>
              </a:schemeClr>
            </a:outerShdw>
          </a:effectLst>
        </p:spPr>
        <p:txBody>
          <a:bodyPr wrap="square" rtlCol="0">
            <a:spAutoFit/>
          </a:bodyPr>
          <a:lstStyle/>
          <a:p>
            <a:pPr>
              <a:spcBef>
                <a:spcPts val="384"/>
              </a:spcBef>
              <a:spcAft>
                <a:spcPts val="384"/>
              </a:spcAft>
              <a:buClr>
                <a:srgbClr val="666633"/>
              </a:buClr>
              <a:buSzPct val="110000"/>
            </a:pPr>
            <a:r>
              <a:rPr lang="en-GB" sz="2000" dirty="0">
                <a:solidFill>
                  <a:srgbClr val="000000"/>
                </a:solidFill>
              </a:rPr>
              <a:t>“</a:t>
            </a:r>
            <a:r>
              <a:rPr lang="en-GB" sz="1600" dirty="0">
                <a:solidFill>
                  <a:srgbClr val="000000"/>
                </a:solidFill>
              </a:rPr>
              <a:t>The SDG Summit in September (2023) must be a moment of unity to provide a renewed impetus and accelerated actions for reaching the SDGs”</a:t>
            </a:r>
          </a:p>
          <a:p>
            <a:pPr>
              <a:spcBef>
                <a:spcPts val="384"/>
              </a:spcBef>
              <a:spcAft>
                <a:spcPts val="384"/>
              </a:spcAft>
              <a:buClr>
                <a:srgbClr val="666633"/>
              </a:buClr>
              <a:buSzPct val="110000"/>
            </a:pPr>
            <a:r>
              <a:rPr lang="en-US" b="0" i="1" dirty="0">
                <a:solidFill>
                  <a:srgbClr val="000000"/>
                </a:solidFill>
              </a:rPr>
              <a:t>– </a:t>
            </a:r>
            <a:r>
              <a:rPr lang="en-GB" b="0" i="1" dirty="0">
                <a:solidFill>
                  <a:srgbClr val="000000"/>
                </a:solidFill>
              </a:rPr>
              <a:t>Antonio Guterres, United Nations Secretary-General, 2023</a:t>
            </a:r>
          </a:p>
        </p:txBody>
      </p:sp>
      <p:sp>
        <p:nvSpPr>
          <p:cNvPr id="6" name="TextBox 5">
            <a:extLst>
              <a:ext uri="{FF2B5EF4-FFF2-40B4-BE49-F238E27FC236}">
                <a16:creationId xmlns:a16="http://schemas.microsoft.com/office/drawing/2014/main" id="{5362EE69-4C48-4C0A-82DC-B07306F41AC1}"/>
              </a:ext>
            </a:extLst>
          </p:cNvPr>
          <p:cNvSpPr txBox="1"/>
          <p:nvPr/>
        </p:nvSpPr>
        <p:spPr>
          <a:xfrm>
            <a:off x="2661365" y="2924944"/>
            <a:ext cx="6620720" cy="615553"/>
          </a:xfrm>
          <a:prstGeom prst="rect">
            <a:avLst/>
          </a:prstGeom>
          <a:solidFill>
            <a:schemeClr val="bg1"/>
          </a:solidFill>
          <a:ln>
            <a:solidFill>
              <a:schemeClr val="accent1"/>
            </a:solidFill>
          </a:ln>
          <a:effectLst>
            <a:outerShdw blurRad="63500" sx="102000" sy="102000" algn="ctr" rotWithShape="0">
              <a:schemeClr val="bg1">
                <a:lumMod val="75000"/>
                <a:alpha val="40000"/>
              </a:schemeClr>
            </a:outerShdw>
          </a:effectLst>
        </p:spPr>
        <p:txBody>
          <a:bodyPr wrap="square" rtlCol="0">
            <a:spAutoFit/>
          </a:bodyPr>
          <a:lstStyle/>
          <a:p>
            <a:pPr lvl="0"/>
            <a:r>
              <a:rPr lang="en-US" sz="1600" dirty="0">
                <a:solidFill>
                  <a:srgbClr val="000000"/>
                </a:solidFill>
              </a:rPr>
              <a:t>“Half of all new cars must be electric by 2030 to meet emission targets” </a:t>
            </a:r>
          </a:p>
          <a:p>
            <a:pPr lvl="0"/>
            <a:r>
              <a:rPr lang="en-US" b="0" i="1" dirty="0">
                <a:solidFill>
                  <a:srgbClr val="000000"/>
                </a:solidFill>
              </a:rPr>
              <a:t>– The Times, 26 November (2015)</a:t>
            </a:r>
          </a:p>
        </p:txBody>
      </p:sp>
      <p:sp>
        <p:nvSpPr>
          <p:cNvPr id="7" name="TextBox 6">
            <a:extLst>
              <a:ext uri="{FF2B5EF4-FFF2-40B4-BE49-F238E27FC236}">
                <a16:creationId xmlns:a16="http://schemas.microsoft.com/office/drawing/2014/main" id="{3D96A3C2-13EB-49F5-A772-71F2D1799D45}"/>
              </a:ext>
            </a:extLst>
          </p:cNvPr>
          <p:cNvSpPr txBox="1"/>
          <p:nvPr/>
        </p:nvSpPr>
        <p:spPr>
          <a:xfrm>
            <a:off x="2661365" y="811292"/>
            <a:ext cx="6620719" cy="646331"/>
          </a:xfrm>
          <a:prstGeom prst="rect">
            <a:avLst/>
          </a:prstGeom>
          <a:solidFill>
            <a:schemeClr val="bg1"/>
          </a:solidFill>
          <a:ln>
            <a:solidFill>
              <a:schemeClr val="accent1"/>
            </a:solidFill>
          </a:ln>
          <a:effectLst>
            <a:outerShdw blurRad="63500" sx="102000" sy="102000" algn="ctr" rotWithShape="0">
              <a:schemeClr val="bg1">
                <a:lumMod val="75000"/>
                <a:alpha val="40000"/>
              </a:schemeClr>
            </a:outerShdw>
          </a:effectLst>
        </p:spPr>
        <p:txBody>
          <a:bodyPr wrap="square" rtlCol="0">
            <a:spAutoFit/>
          </a:bodyPr>
          <a:lstStyle/>
          <a:p>
            <a:pPr lvl="0"/>
            <a:r>
              <a:rPr lang="en-US" dirty="0"/>
              <a:t>“Chinese company produces world’s largest 16 MW wind turbine ” (Global times, 23 November 2022).</a:t>
            </a:r>
            <a:endParaRPr lang="en-GB" dirty="0"/>
          </a:p>
        </p:txBody>
      </p:sp>
      <p:sp>
        <p:nvSpPr>
          <p:cNvPr id="8" name="TextBox 7">
            <a:extLst>
              <a:ext uri="{FF2B5EF4-FFF2-40B4-BE49-F238E27FC236}">
                <a16:creationId xmlns:a16="http://schemas.microsoft.com/office/drawing/2014/main" id="{4AB2A17C-515B-4AED-B386-1D507ABDFF96}"/>
              </a:ext>
            </a:extLst>
          </p:cNvPr>
          <p:cNvSpPr txBox="1"/>
          <p:nvPr/>
        </p:nvSpPr>
        <p:spPr>
          <a:xfrm>
            <a:off x="2661365" y="5287989"/>
            <a:ext cx="6620719" cy="400110"/>
          </a:xfrm>
          <a:prstGeom prst="rect">
            <a:avLst/>
          </a:prstGeom>
          <a:solidFill>
            <a:schemeClr val="accent1"/>
          </a:solidFill>
          <a:ln>
            <a:solidFill>
              <a:schemeClr val="tx1"/>
            </a:solidFill>
          </a:ln>
          <a:effectLst/>
        </p:spPr>
        <p:txBody>
          <a:bodyPr wrap="square" rtlCol="0">
            <a:spAutoFit/>
          </a:bodyPr>
          <a:lstStyle/>
          <a:p>
            <a:pPr algn="ctr"/>
            <a:r>
              <a:rPr lang="en-US" sz="2000" dirty="0">
                <a:solidFill>
                  <a:sysClr val="windowText" lastClr="000000"/>
                </a:solidFill>
              </a:rPr>
              <a:t>“Articulations” of sustainable development</a:t>
            </a:r>
          </a:p>
        </p:txBody>
      </p:sp>
    </p:spTree>
    <p:extLst>
      <p:ext uri="{BB962C8B-B14F-4D97-AF65-F5344CB8AC3E}">
        <p14:creationId xmlns:p14="http://schemas.microsoft.com/office/powerpoint/2010/main" val="373579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D59D4-C244-4F99-A2CF-6E241709FFF5}"/>
              </a:ext>
            </a:extLst>
          </p:cNvPr>
          <p:cNvSpPr>
            <a:spLocks noGrp="1"/>
          </p:cNvSpPr>
          <p:nvPr>
            <p:ph type="sldNum" sz="quarter" idx="11"/>
          </p:nvPr>
        </p:nvSpPr>
        <p:spPr/>
        <p:txBody>
          <a:bodyPr/>
          <a:lstStyle/>
          <a:p>
            <a:fld id="{F0D23093-2AB0-F74C-B865-1A12A15B650E}" type="slidenum">
              <a:rPr lang="en-US" smtClean="0"/>
              <a:pPr/>
              <a:t>9</a:t>
            </a:fld>
            <a:endParaRPr lang="en-US" dirty="0"/>
          </a:p>
        </p:txBody>
      </p:sp>
      <p:sp>
        <p:nvSpPr>
          <p:cNvPr id="3" name="Title 2">
            <a:extLst>
              <a:ext uri="{FF2B5EF4-FFF2-40B4-BE49-F238E27FC236}">
                <a16:creationId xmlns:a16="http://schemas.microsoft.com/office/drawing/2014/main" id="{3F4BDA7F-34E4-4437-A0D9-574197C8E4D4}"/>
              </a:ext>
            </a:extLst>
          </p:cNvPr>
          <p:cNvSpPr>
            <a:spLocks noGrp="1"/>
          </p:cNvSpPr>
          <p:nvPr>
            <p:ph type="title"/>
          </p:nvPr>
        </p:nvSpPr>
        <p:spPr/>
        <p:txBody>
          <a:bodyPr/>
          <a:lstStyle/>
          <a:p>
            <a:r>
              <a:rPr lang="en-GB" dirty="0"/>
              <a:t>“Articulations” of sustainable development</a:t>
            </a:r>
            <a:endParaRPr lang="en-US" dirty="0"/>
          </a:p>
        </p:txBody>
      </p:sp>
      <p:pic>
        <p:nvPicPr>
          <p:cNvPr id="4" name="Picture 7">
            <a:extLst>
              <a:ext uri="{FF2B5EF4-FFF2-40B4-BE49-F238E27FC236}">
                <a16:creationId xmlns:a16="http://schemas.microsoft.com/office/drawing/2014/main" id="{22E2538B-3EBA-43BD-9AFA-A359FC664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0522" y="909749"/>
            <a:ext cx="8030956" cy="503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623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A95693B-F4F6-40E4-AAC3-0C6016CC0A2E}" vid="{E4EA6F39-EDF9-497A-94BC-4553D7436E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11F15CCDA16C44AB1AFF6EA8F76A1A" ma:contentTypeVersion="4" ma:contentTypeDescription="Create a new document." ma:contentTypeScope="" ma:versionID="d752d88f6e15926aeafc7e1273366542">
  <xsd:schema xmlns:xsd="http://www.w3.org/2001/XMLSchema" xmlns:xs="http://www.w3.org/2001/XMLSchema" xmlns:p="http://schemas.microsoft.com/office/2006/metadata/properties" xmlns:ns2="4486bbf1-55fc-49d2-af7e-ec287a4789b3" targetNamespace="http://schemas.microsoft.com/office/2006/metadata/properties" ma:root="true" ma:fieldsID="eec12d9aca73fdae2aa434908dafe120" ns2:_="">
    <xsd:import namespace="4486bbf1-55fc-49d2-af7e-ec287a4789b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86bbf1-55fc-49d2-af7e-ec287a4789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2.xml><?xml version="1.0" encoding="utf-8"?>
<ds:datastoreItem xmlns:ds="http://schemas.openxmlformats.org/officeDocument/2006/customXml" ds:itemID="{DDFA53D3-C218-4FBF-9050-B806120142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86bbf1-55fc-49d2-af7e-ec287a4789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54582C-3F01-4F8D-9460-F0A670A527E2}">
  <ds:schemaRefs>
    <ds:schemaRef ds:uri="http://schemas.microsoft.com/office/2006/documentManagement/types"/>
    <ds:schemaRef ds:uri="ef833346-f83e-40f5-a0e1-5788cb232001"/>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7f20fa63-e241-4761-94ba-32b364e68bb9"/>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2025-AER-Ansys Endorsed-PPT-Template-Internal</Template>
  <TotalTime>1</TotalTime>
  <Words>6333</Words>
  <Application>Microsoft Office PowerPoint</Application>
  <PresentationFormat>Widescreen</PresentationFormat>
  <Paragraphs>510</Paragraphs>
  <Slides>36</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Yu Gothic UI Semibold</vt:lpstr>
      <vt:lpstr>Arial</vt:lpstr>
      <vt:lpstr>Wingdings</vt:lpstr>
      <vt:lpstr>Courier New</vt:lpstr>
      <vt:lpstr>Ansys - Slide Master</vt:lpstr>
      <vt:lpstr>PowerPoint Presentation</vt:lpstr>
      <vt:lpstr>Learning objectives for this lecture unit</vt:lpstr>
      <vt:lpstr>Outline of the lecture unit</vt:lpstr>
      <vt:lpstr>The evolution of materials science</vt:lpstr>
      <vt:lpstr>Fuel efficient, but sustainable?</vt:lpstr>
      <vt:lpstr>Safe, but sustainable?</vt:lpstr>
      <vt:lpstr>The starting point</vt:lpstr>
      <vt:lpstr>Headlines</vt:lpstr>
      <vt:lpstr>“Articulations” of sustainable development</vt:lpstr>
      <vt:lpstr>Objective, size and time-scale</vt:lpstr>
      <vt:lpstr>The context: stakeholders</vt:lpstr>
      <vt:lpstr>What FACTS do we need?</vt:lpstr>
      <vt:lpstr>The business view: triple bottom line accounting </vt:lpstr>
      <vt:lpstr>Analyzing an “articulation”</vt:lpstr>
      <vt:lpstr>Ansys Granta EduPack Sustainability Database for fact-finding</vt:lpstr>
      <vt:lpstr>Fact finding alignment</vt:lpstr>
      <vt:lpstr>Case studies</vt:lpstr>
      <vt:lpstr>Step 1: the articulation, objective, size, and time scale</vt:lpstr>
      <vt:lpstr>Step 2: stakeholders and concerns </vt:lpstr>
      <vt:lpstr>Step 2: stakeholder details </vt:lpstr>
      <vt:lpstr>Step 3: fact-finding</vt:lpstr>
      <vt:lpstr>Fact-finding 3a</vt:lpstr>
      <vt:lpstr>Fact-finding 3b</vt:lpstr>
      <vt:lpstr>Fact-finding 3c</vt:lpstr>
      <vt:lpstr>Fact-finding 3d</vt:lpstr>
      <vt:lpstr>Step 4: Stacking the first three layers</vt:lpstr>
      <vt:lpstr>Step 4: forming a judgement</vt:lpstr>
      <vt:lpstr>4a. Human and social Capital </vt:lpstr>
      <vt:lpstr>4b. Natural Capital </vt:lpstr>
      <vt:lpstr>4c. Manufactured and financial Capital</vt:lpstr>
      <vt:lpstr>Step 4: Summary</vt:lpstr>
      <vt:lpstr>Step 5: Stacking the top layers</vt:lpstr>
      <vt:lpstr>Step 5 – reflection, short and long-term</vt:lpstr>
      <vt:lpstr>Summary</vt:lpstr>
      <vt:lpstr>Ansys Education Resources Feedback Survey</vt:lpstr>
      <vt:lpstr>PowerPoint Presentation</vt:lpstr>
    </vt:vector>
  </TitlesOfParts>
  <Company>Ansys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Kaitlin Tyler</dc:creator>
  <cp:lastModifiedBy>Kaitlin Tyler</cp:lastModifiedBy>
  <cp:revision>1</cp:revision>
  <dcterms:created xsi:type="dcterms:W3CDTF">2025-08-27T14:06:01Z</dcterms:created>
  <dcterms:modified xsi:type="dcterms:W3CDTF">2025-08-27T14:07:48Z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0x0101006F11F15CCDA16C44AB1AFF6EA8F76A1A</vt:lpwstr>
  </property>
</Properties>
</file>